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125"/>
  </p:notesMasterIdLst>
  <p:handoutMasterIdLst>
    <p:handoutMasterId r:id="rId126"/>
  </p:handoutMasterIdLst>
  <p:sldIdLst>
    <p:sldId id="26381" r:id="rId5"/>
    <p:sldId id="266" r:id="rId6"/>
    <p:sldId id="2147470547" r:id="rId7"/>
    <p:sldId id="2147470681" r:id="rId8"/>
    <p:sldId id="271" r:id="rId9"/>
    <p:sldId id="26395" r:id="rId10"/>
    <p:sldId id="2147470660" r:id="rId11"/>
    <p:sldId id="2147470508" r:id="rId12"/>
    <p:sldId id="2147470661" r:id="rId13"/>
    <p:sldId id="267" r:id="rId14"/>
    <p:sldId id="2147470539" r:id="rId15"/>
    <p:sldId id="2147470538" r:id="rId16"/>
    <p:sldId id="2147470495" r:id="rId17"/>
    <p:sldId id="2147470540" r:id="rId18"/>
    <p:sldId id="2147470513" r:id="rId19"/>
    <p:sldId id="2147470497" r:id="rId20"/>
    <p:sldId id="2147470498" r:id="rId21"/>
    <p:sldId id="2147470493" r:id="rId22"/>
    <p:sldId id="2147470546" r:id="rId23"/>
    <p:sldId id="2147470499" r:id="rId24"/>
    <p:sldId id="2147470536" r:id="rId25"/>
    <p:sldId id="2147470541" r:id="rId26"/>
    <p:sldId id="2147470542" r:id="rId27"/>
    <p:sldId id="2147470553" r:id="rId28"/>
    <p:sldId id="2147470555" r:id="rId29"/>
    <p:sldId id="2147470543" r:id="rId30"/>
    <p:sldId id="2147470544" r:id="rId31"/>
    <p:sldId id="2147470514" r:id="rId32"/>
    <p:sldId id="2147470533" r:id="rId33"/>
    <p:sldId id="2147470551" r:id="rId34"/>
    <p:sldId id="2147470545" r:id="rId35"/>
    <p:sldId id="2147470529" r:id="rId36"/>
    <p:sldId id="2147470530" r:id="rId37"/>
    <p:sldId id="2147470531" r:id="rId38"/>
    <p:sldId id="2147470532" r:id="rId39"/>
    <p:sldId id="2147470669" r:id="rId40"/>
    <p:sldId id="2147470350" r:id="rId41"/>
    <p:sldId id="26383" r:id="rId42"/>
    <p:sldId id="2147470556" r:id="rId43"/>
    <p:sldId id="289" r:id="rId44"/>
    <p:sldId id="2147470490" r:id="rId45"/>
    <p:sldId id="2147470365" r:id="rId46"/>
    <p:sldId id="2147470552" r:id="rId47"/>
    <p:sldId id="26394" r:id="rId48"/>
    <p:sldId id="2147470680" r:id="rId49"/>
    <p:sldId id="2147470557" r:id="rId50"/>
    <p:sldId id="2147470366" r:id="rId51"/>
    <p:sldId id="2147470524" r:id="rId52"/>
    <p:sldId id="2147470525" r:id="rId53"/>
    <p:sldId id="2147470526" r:id="rId54"/>
    <p:sldId id="2147470367" r:id="rId55"/>
    <p:sldId id="2147470527" r:id="rId56"/>
    <p:sldId id="2147470534" r:id="rId57"/>
    <p:sldId id="2147470535" r:id="rId58"/>
    <p:sldId id="2147470548" r:id="rId59"/>
    <p:sldId id="2147470549" r:id="rId60"/>
    <p:sldId id="2147470354" r:id="rId61"/>
    <p:sldId id="2147470682" r:id="rId62"/>
    <p:sldId id="2147470537" r:id="rId63"/>
    <p:sldId id="2147470368" r:id="rId64"/>
    <p:sldId id="2147470674" r:id="rId65"/>
    <p:sldId id="2147470380" r:id="rId66"/>
    <p:sldId id="2147470482" r:id="rId67"/>
    <p:sldId id="2147470381" r:id="rId68"/>
    <p:sldId id="2147470477" r:id="rId69"/>
    <p:sldId id="2147470382" r:id="rId70"/>
    <p:sldId id="2147470670" r:id="rId71"/>
    <p:sldId id="2147470671" r:id="rId72"/>
    <p:sldId id="2147470672" r:id="rId73"/>
    <p:sldId id="2147470353" r:id="rId74"/>
    <p:sldId id="2147470377" r:id="rId75"/>
    <p:sldId id="2147470484" r:id="rId76"/>
    <p:sldId id="2147470378" r:id="rId77"/>
    <p:sldId id="2147470379" r:id="rId78"/>
    <p:sldId id="2147470675" r:id="rId79"/>
    <p:sldId id="2147470355" r:id="rId80"/>
    <p:sldId id="2147470452" r:id="rId81"/>
    <p:sldId id="2147470455" r:id="rId82"/>
    <p:sldId id="2147470453" r:id="rId83"/>
    <p:sldId id="2147470456" r:id="rId84"/>
    <p:sldId id="2147470458" r:id="rId85"/>
    <p:sldId id="2147470488" r:id="rId86"/>
    <p:sldId id="2147470487" r:id="rId87"/>
    <p:sldId id="2147470478" r:id="rId88"/>
    <p:sldId id="2147470454" r:id="rId89"/>
    <p:sldId id="2147470459" r:id="rId90"/>
    <p:sldId id="2147470457" r:id="rId91"/>
    <p:sldId id="2147470460" r:id="rId92"/>
    <p:sldId id="2147470485" r:id="rId93"/>
    <p:sldId id="2147470486" r:id="rId94"/>
    <p:sldId id="2147470479" r:id="rId95"/>
    <p:sldId id="2147470370" r:id="rId96"/>
    <p:sldId id="2147470373" r:id="rId97"/>
    <p:sldId id="2147470374" r:id="rId98"/>
    <p:sldId id="2147470375" r:id="rId99"/>
    <p:sldId id="2147470376" r:id="rId100"/>
    <p:sldId id="2147470356" r:id="rId101"/>
    <p:sldId id="2147470677" r:id="rId102"/>
    <p:sldId id="2147470357" r:id="rId103"/>
    <p:sldId id="2147470461" r:id="rId104"/>
    <p:sldId id="2147470465" r:id="rId105"/>
    <p:sldId id="2147470462" r:id="rId106"/>
    <p:sldId id="2147470466" r:id="rId107"/>
    <p:sldId id="2147470463" r:id="rId108"/>
    <p:sldId id="2147470468" r:id="rId109"/>
    <p:sldId id="2147470464" r:id="rId110"/>
    <p:sldId id="2147470467" r:id="rId111"/>
    <p:sldId id="2147470358" r:id="rId112"/>
    <p:sldId id="2147470451" r:id="rId113"/>
    <p:sldId id="2147470472" r:id="rId114"/>
    <p:sldId id="2147470469" r:id="rId115"/>
    <p:sldId id="2147470483" r:id="rId116"/>
    <p:sldId id="2147470481" r:id="rId117"/>
    <p:sldId id="2147470665" r:id="rId118"/>
    <p:sldId id="2147470666" r:id="rId119"/>
    <p:sldId id="2147470678" r:id="rId120"/>
    <p:sldId id="2147470679" r:id="rId121"/>
    <p:sldId id="2147470667" r:id="rId122"/>
    <p:sldId id="2147470683" r:id="rId123"/>
    <p:sldId id="361" r:id="rId124"/>
  </p:sldIdLst>
  <p:sldSz cx="12192000" cy="6858000"/>
  <p:notesSz cx="6858000" cy="9144000"/>
  <p:embeddedFontLst>
    <p:embeddedFont>
      <p:font typeface="Montserrat" panose="00000500000000000000" pitchFamily="2" charset="0"/>
      <p:regular r:id="rId127"/>
      <p:bold r:id="rId128"/>
      <p:italic r:id="rId129"/>
      <p:boldItalic r:id="rId130"/>
    </p:embeddedFont>
    <p:embeddedFont>
      <p:font typeface="Montserrat" panose="00000500000000000000" pitchFamily="2" charset="0"/>
      <p:regular r:id="rId127"/>
      <p:bold r:id="rId128"/>
      <p:italic r:id="rId129"/>
      <p:boldItalic r:id="rId130"/>
    </p:embeddedFont>
    <p:embeddedFont>
      <p:font typeface="Public Sans" pitchFamily="2" charset="0"/>
      <p:regular r:id="rId131"/>
      <p:bold r:id="rId132"/>
      <p:italic r:id="rId133"/>
      <p:boldItalic r:id="rId134"/>
    </p:embeddedFont>
    <p:embeddedFont>
      <p:font typeface="Roboto" panose="02000000000000000000" pitchFamily="2" charset="0"/>
      <p:regular r:id="rId135"/>
      <p:bold r:id="rId136"/>
      <p:italic r:id="rId137"/>
      <p:boldItalic r:id="rId138"/>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teachers" id="{E2540145-C446-48E2-9140-9B215E91A42D}">
          <p14:sldIdLst>
            <p14:sldId id="26381"/>
          </p14:sldIdLst>
        </p14:section>
        <p14:section name="Introduction" id="{D5A8010D-981F-43AA-A0D6-182EC53CAA84}">
          <p14:sldIdLst>
            <p14:sldId id="266"/>
            <p14:sldId id="2147470547"/>
            <p14:sldId id="2147470681"/>
          </p14:sldIdLst>
        </p14:section>
        <p14:section name="Essential question 1" id="{608E038F-4F8E-4243-A8D7-1C573F390537}">
          <p14:sldIdLst>
            <p14:sldId id="271"/>
            <p14:sldId id="26395"/>
            <p14:sldId id="2147470660"/>
            <p14:sldId id="2147470508"/>
            <p14:sldId id="2147470661"/>
            <p14:sldId id="267"/>
            <p14:sldId id="2147470539"/>
            <p14:sldId id="2147470538"/>
            <p14:sldId id="2147470495"/>
            <p14:sldId id="2147470540"/>
            <p14:sldId id="2147470513"/>
            <p14:sldId id="2147470497"/>
            <p14:sldId id="2147470498"/>
            <p14:sldId id="2147470493"/>
            <p14:sldId id="2147470546"/>
            <p14:sldId id="2147470499"/>
            <p14:sldId id="2147470536"/>
            <p14:sldId id="2147470541"/>
            <p14:sldId id="2147470542"/>
            <p14:sldId id="2147470553"/>
            <p14:sldId id="2147470555"/>
            <p14:sldId id="2147470543"/>
            <p14:sldId id="2147470544"/>
            <p14:sldId id="2147470514"/>
            <p14:sldId id="2147470533"/>
            <p14:sldId id="2147470551"/>
            <p14:sldId id="2147470545"/>
            <p14:sldId id="2147470529"/>
            <p14:sldId id="2147470530"/>
            <p14:sldId id="2147470531"/>
            <p14:sldId id="2147470532"/>
            <p14:sldId id="2147470669"/>
          </p14:sldIdLst>
        </p14:section>
        <p14:section name="Essential question 2" id="{680DF6E0-B9A3-4837-90F1-72A9A46C67E5}">
          <p14:sldIdLst>
            <p14:sldId id="2147470350"/>
            <p14:sldId id="26383"/>
            <p14:sldId id="2147470556"/>
            <p14:sldId id="289"/>
            <p14:sldId id="2147470490"/>
            <p14:sldId id="2147470365"/>
            <p14:sldId id="2147470552"/>
            <p14:sldId id="26394"/>
            <p14:sldId id="2147470680"/>
            <p14:sldId id="2147470557"/>
            <p14:sldId id="2147470366"/>
            <p14:sldId id="2147470524"/>
            <p14:sldId id="2147470525"/>
            <p14:sldId id="2147470526"/>
            <p14:sldId id="2147470367"/>
            <p14:sldId id="2147470527"/>
            <p14:sldId id="2147470534"/>
            <p14:sldId id="2147470535"/>
            <p14:sldId id="2147470548"/>
            <p14:sldId id="2147470549"/>
            <p14:sldId id="2147470354"/>
            <p14:sldId id="2147470682"/>
            <p14:sldId id="2147470537"/>
            <p14:sldId id="2147470368"/>
            <p14:sldId id="2147470674"/>
            <p14:sldId id="2147470380"/>
            <p14:sldId id="2147470482"/>
            <p14:sldId id="2147470381"/>
            <p14:sldId id="2147470477"/>
            <p14:sldId id="2147470382"/>
            <p14:sldId id="2147470670"/>
            <p14:sldId id="2147470671"/>
            <p14:sldId id="2147470672"/>
            <p14:sldId id="2147470353"/>
            <p14:sldId id="2147470377"/>
            <p14:sldId id="2147470484"/>
            <p14:sldId id="2147470378"/>
            <p14:sldId id="2147470379"/>
            <p14:sldId id="2147470675"/>
            <p14:sldId id="2147470355"/>
            <p14:sldId id="2147470452"/>
            <p14:sldId id="2147470455"/>
            <p14:sldId id="2147470453"/>
            <p14:sldId id="2147470456"/>
            <p14:sldId id="2147470458"/>
            <p14:sldId id="2147470488"/>
            <p14:sldId id="2147470487"/>
            <p14:sldId id="2147470478"/>
            <p14:sldId id="2147470454"/>
            <p14:sldId id="2147470459"/>
            <p14:sldId id="2147470457"/>
            <p14:sldId id="2147470460"/>
            <p14:sldId id="2147470485"/>
            <p14:sldId id="2147470486"/>
            <p14:sldId id="2147470479"/>
            <p14:sldId id="2147470370"/>
            <p14:sldId id="2147470373"/>
            <p14:sldId id="2147470374"/>
            <p14:sldId id="2147470375"/>
            <p14:sldId id="2147470376"/>
            <p14:sldId id="2147470356"/>
            <p14:sldId id="2147470677"/>
            <p14:sldId id="2147470357"/>
            <p14:sldId id="2147470461"/>
            <p14:sldId id="2147470465"/>
            <p14:sldId id="2147470462"/>
            <p14:sldId id="2147470466"/>
            <p14:sldId id="2147470463"/>
            <p14:sldId id="2147470468"/>
            <p14:sldId id="2147470464"/>
            <p14:sldId id="2147470467"/>
            <p14:sldId id="2147470358"/>
            <p14:sldId id="2147470451"/>
            <p14:sldId id="2147470472"/>
            <p14:sldId id="2147470469"/>
            <p14:sldId id="2147470483"/>
            <p14:sldId id="2147470481"/>
            <p14:sldId id="2147470665"/>
            <p14:sldId id="2147470666"/>
            <p14:sldId id="2147470678"/>
            <p14:sldId id="2147470679"/>
          </p14:sldIdLst>
        </p14:section>
        <p14:section name="References &amp; copyright" id="{DBC31484-F5F8-4CB1-8DB4-A562A9780899}">
          <p14:sldIdLst>
            <p14:sldId id="2147470667"/>
            <p14:sldId id="2147470683"/>
            <p14:sldId id="36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C3022933-6033-1D2B-7132-C104A58355BF}" name="Lewanna Kenton" initials="LK" userId="S::lewanna.kenton2@det.nsw.edu.au::c46aa24c-2ae8-4fbc-971f-03ec70a397d0" providerId="AD"/>
  <p188:author id="{7750585C-EF17-F2A7-6946-B47E0F1CEF20}" name="Christopher Pulo" initials="CP" userId="S::CHRISTOPHER.PULO@det.nsw.edu.au::eb72cbea-1bfc-41cf-9fd6-02312c7031bd" providerId="AD"/>
  <p188:author id="{1D07FC7C-786C-AF32-986B-B904DACE1A82}" name="Lewanna Kenton" initials="LK" userId="S::Lewanna.Kenton2@det.nsw.edu.au::c46aa24c-2ae8-4fbc-971f-03ec70a397d0" providerId="AD"/>
  <p188:author id="{4387767E-C10C-857A-5057-76B33E4D33A0}" name="Craig Cantor (Craig Cantor)" initials="CC" userId="S::craig.cantor@det.nsw.edu.au::9bafe67b-85b7-49a1-8da1-41c64c8174fd" providerId="AD"/>
  <p188:author id="{0370C784-7104-4587-1C03-A4A0A6D07F3E}" name="Alyana Marave" initials="AM" userId="S::Alyana.Marave1@det.nsw.edu.au::dd6e8313-0bdf-4d22-8f0f-323573363137" providerId="AD"/>
  <p188:author id="{F8DCE590-FB17-90CF-DB53-6D64466B2B13}" name="Samantha Irons" initials="SI" userId="S::Samantha.Doyle2@det.nsw.edu.au::24eaa651-c118-4f20-bcdb-e08a8ca99e28" providerId="AD"/>
  <p188:author id="{687A0991-65BC-6844-E062-D0C804729580}" name="Craig Cantor (Craig Cantor)" initials="CC" userId="S::CRAIG.CANTOR@det.nsw.edu.au::9bafe67b-85b7-49a1-8da1-41c64c8174fd" providerId="AD"/>
  <p188:author id="{6CEA15A2-9A5E-184D-5285-018854E14BC5}" name="Ben Surwald" initials="BS" userId="S::BENJAMIN.SURWALD@det.nsw.edu.au::a90ce51f-3333-4d81-b955-619397438313" providerId="AD"/>
  <p188:author id="{12B9B2AA-2845-D50E-A3FC-789A25EA0B72}" name="Hannah Frater (Hannah Frater)" initials="HF" userId="S::Hannah.Frater2@det.nsw.edu.au::1d93393d-3cc9-49e1-b0ed-3a1fe30e40c8" providerId="AD"/>
  <p188:author id="{20A69EB9-37FE-C617-BCB4-31B442AC0505}" name="Sham Nair (Sham Nair)" initials="SN" userId="S::Sham.Nair@det.nsw.edu.au::4817747e-2766-4bab-b119-23e4e659ab0e" providerId="AD"/>
  <p188:author id="{A29880FB-22F1-2FCE-171F-45F93F7D7947}" name="Christopher Farlow" initials="CF" userId="S::Christopher.Farlow2@det.nsw.edu.au::1d6e7c80-f391-4c69-991c-b443ceeb163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E7F4"/>
    <a:srgbClr val="29C5FF"/>
    <a:srgbClr val="F9DBCC"/>
    <a:srgbClr val="D3E9CB"/>
    <a:srgbClr val="B51458"/>
    <a:srgbClr val="00ACC2"/>
    <a:srgbClr val="64BB47"/>
    <a:srgbClr val="E5F7FC"/>
    <a:srgbClr val="FBDBE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CFFD1A-7BFC-41CD-BF99-75F9FBC6AEE1}" v="1" dt="2026-06-23T05:03:25.918"/>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2" autoAdjust="0"/>
    <p:restoredTop sz="72316" autoAdjust="0"/>
  </p:normalViewPr>
  <p:slideViewPr>
    <p:cSldViewPr snapToGrid="0">
      <p:cViewPr varScale="1">
        <p:scale>
          <a:sx n="70" d="100"/>
          <a:sy n="70" d="100"/>
        </p:scale>
        <p:origin x="1098" y="54"/>
      </p:cViewPr>
      <p:guideLst>
        <p:guide orient="horz" pos="2160"/>
        <p:guide pos="3863"/>
      </p:guideLst>
    </p:cSldViewPr>
  </p:slideViewPr>
  <p:outlineViewPr>
    <p:cViewPr>
      <p:scale>
        <a:sx n="33" d="100"/>
        <a:sy n="33" d="100"/>
      </p:scale>
      <p:origin x="0" y="-45292"/>
    </p:cViewPr>
  </p:outlineViewPr>
  <p:notesTextViewPr>
    <p:cViewPr>
      <p:scale>
        <a:sx n="1" d="1"/>
        <a:sy n="1" d="1"/>
      </p:scale>
      <p:origin x="0" y="0"/>
    </p:cViewPr>
  </p:notesTextViewPr>
  <p:sorterViewPr>
    <p:cViewPr>
      <p:scale>
        <a:sx n="100" d="100"/>
        <a:sy n="100" d="100"/>
      </p:scale>
      <p:origin x="0" y="-2283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font" Target="fonts/font12.fntdata"/><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font" Target="fonts/font2.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font" Target="fonts/font8.fntdata"/><Relationship Id="rId139"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font" Target="fonts/font3.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viewProps" Target="viewProps.xml"/><Relationship Id="rId14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font" Target="fonts/font4.fntdata"/><Relationship Id="rId135" Type="http://schemas.openxmlformats.org/officeDocument/2006/relationships/font" Target="fonts/font9.fntdata"/><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notesMaster" Target="notesMasters/notesMaster1.xml"/><Relationship Id="rId141"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font" Target="fonts/font5.fntdata"/><Relationship Id="rId136" Type="http://schemas.openxmlformats.org/officeDocument/2006/relationships/font" Target="fonts/font10.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font" Target="fonts/font6.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font" Target="fonts/font1.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font" Target="fonts/font7.fntdata"/><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Farlow" userId="1d6e7c80-f391-4c69-991c-b443ceeb1639" providerId="ADAL" clId="{234691CD-E9BD-5893-8E48-B8D1289A7CDF}"/>
    <pc:docChg chg="undo custSel addSld delSld modSld sldOrd modSection">
      <pc:chgData name="Christopher Farlow" userId="1d6e7c80-f391-4c69-991c-b443ceeb1639" providerId="ADAL" clId="{234691CD-E9BD-5893-8E48-B8D1289A7CDF}" dt="2026-06-08T23:22:51.460" v="563" actId="20577"/>
      <pc:docMkLst>
        <pc:docMk/>
      </pc:docMkLst>
      <pc:sldChg chg="modSp mod">
        <pc:chgData name="Christopher Farlow" userId="1d6e7c80-f391-4c69-991c-b443ceeb1639" providerId="ADAL" clId="{234691CD-E9BD-5893-8E48-B8D1289A7CDF}" dt="2026-06-02T06:23:34.060" v="5" actId="1076"/>
        <pc:sldMkLst>
          <pc:docMk/>
          <pc:sldMk cId="3218114721" sldId="266"/>
        </pc:sldMkLst>
        <pc:picChg chg="mod">
          <ac:chgData name="Christopher Farlow" userId="1d6e7c80-f391-4c69-991c-b443ceeb1639" providerId="ADAL" clId="{234691CD-E9BD-5893-8E48-B8D1289A7CDF}" dt="2026-06-02T06:23:34.060" v="5" actId="1076"/>
          <ac:picMkLst>
            <pc:docMk/>
            <pc:sldMk cId="3218114721" sldId="266"/>
            <ac:picMk id="6" creationId="{3942F79C-263F-2413-9639-62280F0FB0D6}"/>
          </ac:picMkLst>
        </pc:picChg>
      </pc:sldChg>
      <pc:sldChg chg="modSp mod">
        <pc:chgData name="Christopher Farlow" userId="1d6e7c80-f391-4c69-991c-b443ceeb1639" providerId="ADAL" clId="{234691CD-E9BD-5893-8E48-B8D1289A7CDF}" dt="2026-06-02T23:54:54.334" v="180" actId="12788"/>
        <pc:sldMkLst>
          <pc:docMk/>
          <pc:sldMk cId="636191731" sldId="267"/>
        </pc:sldMkLst>
        <pc:spChg chg="mod">
          <ac:chgData name="Christopher Farlow" userId="1d6e7c80-f391-4c69-991c-b443ceeb1639" providerId="ADAL" clId="{234691CD-E9BD-5893-8E48-B8D1289A7CDF}" dt="2026-06-02T23:54:50.730" v="178" actId="1076"/>
          <ac:spMkLst>
            <pc:docMk/>
            <pc:sldMk cId="636191731" sldId="267"/>
            <ac:spMk id="2" creationId="{B7C493F5-1C39-0310-1DA8-45DCF91F5B65}"/>
          </ac:spMkLst>
        </pc:spChg>
        <pc:picChg chg="mod">
          <ac:chgData name="Christopher Farlow" userId="1d6e7c80-f391-4c69-991c-b443ceeb1639" providerId="ADAL" clId="{234691CD-E9BD-5893-8E48-B8D1289A7CDF}" dt="2026-06-02T23:54:54.334" v="180" actId="12788"/>
          <ac:picMkLst>
            <pc:docMk/>
            <pc:sldMk cId="636191731" sldId="267"/>
            <ac:picMk id="8" creationId="{85F8D201-AF22-E0FA-1F48-FDBACA520B99}"/>
          </ac:picMkLst>
        </pc:picChg>
      </pc:sldChg>
      <pc:sldChg chg="delSp modSp mod">
        <pc:chgData name="Christopher Farlow" userId="1d6e7c80-f391-4c69-991c-b443ceeb1639" providerId="ADAL" clId="{234691CD-E9BD-5893-8E48-B8D1289A7CDF}" dt="2026-06-08T23:22:51.460" v="563" actId="20577"/>
        <pc:sldMkLst>
          <pc:docMk/>
          <pc:sldMk cId="3820411759" sldId="361"/>
        </pc:sldMkLst>
        <pc:spChg chg="mod">
          <ac:chgData name="Christopher Farlow" userId="1d6e7c80-f391-4c69-991c-b443ceeb1639" providerId="ADAL" clId="{234691CD-E9BD-5893-8E48-B8D1289A7CDF}" dt="2026-06-08T23:22:51.460" v="563" actId="20577"/>
          <ac:spMkLst>
            <pc:docMk/>
            <pc:sldMk cId="3820411759" sldId="361"/>
            <ac:spMk id="3" creationId="{02146F84-0A22-2DEF-978C-013AB2B0CDA6}"/>
          </ac:spMkLst>
        </pc:spChg>
        <pc:spChg chg="mod">
          <ac:chgData name="Christopher Farlow" userId="1d6e7c80-f391-4c69-991c-b443ceeb1639" providerId="ADAL" clId="{234691CD-E9BD-5893-8E48-B8D1289A7CDF}" dt="2026-06-03T00:21:40.839" v="528"/>
          <ac:spMkLst>
            <pc:docMk/>
            <pc:sldMk cId="3820411759" sldId="361"/>
            <ac:spMk id="7" creationId="{E762E711-B51D-9854-C2DD-A164FE59F882}"/>
          </ac:spMkLst>
        </pc:spChg>
        <pc:spChg chg="mod">
          <ac:chgData name="Christopher Farlow" userId="1d6e7c80-f391-4c69-991c-b443ceeb1639" providerId="ADAL" clId="{234691CD-E9BD-5893-8E48-B8D1289A7CDF}" dt="2026-06-03T00:21:47.008" v="529"/>
          <ac:spMkLst>
            <pc:docMk/>
            <pc:sldMk cId="3820411759" sldId="361"/>
            <ac:spMk id="8" creationId="{F70BB973-8437-BE43-4C71-6089E7F934FA}"/>
          </ac:spMkLst>
        </pc:spChg>
      </pc:sldChg>
      <pc:sldChg chg="modSp mod">
        <pc:chgData name="Christopher Farlow" userId="1d6e7c80-f391-4c69-991c-b443ceeb1639" providerId="ADAL" clId="{234691CD-E9BD-5893-8E48-B8D1289A7CDF}" dt="2026-06-02T23:59:15.081" v="254" actId="1038"/>
        <pc:sldMkLst>
          <pc:docMk/>
          <pc:sldMk cId="4270583494" sldId="2147470367"/>
        </pc:sldMkLst>
        <pc:spChg chg="mod">
          <ac:chgData name="Christopher Farlow" userId="1d6e7c80-f391-4c69-991c-b443ceeb1639" providerId="ADAL" clId="{234691CD-E9BD-5893-8E48-B8D1289A7CDF}" dt="2026-06-02T06:43:12.977" v="157" actId="1076"/>
          <ac:spMkLst>
            <pc:docMk/>
            <pc:sldMk cId="4270583494" sldId="2147470367"/>
            <ac:spMk id="2" creationId="{FBE73FC3-275E-4C64-98CD-E06B771A4E57}"/>
          </ac:spMkLst>
        </pc:spChg>
        <pc:spChg chg="mod">
          <ac:chgData name="Christopher Farlow" userId="1d6e7c80-f391-4c69-991c-b443ceeb1639" providerId="ADAL" clId="{234691CD-E9BD-5893-8E48-B8D1289A7CDF}" dt="2026-06-02T06:43:12.977" v="157" actId="1076"/>
          <ac:spMkLst>
            <pc:docMk/>
            <pc:sldMk cId="4270583494" sldId="2147470367"/>
            <ac:spMk id="6" creationId="{45FC5584-E839-14B1-F261-C745F08C7626}"/>
          </ac:spMkLst>
        </pc:spChg>
        <pc:spChg chg="mod">
          <ac:chgData name="Christopher Farlow" userId="1d6e7c80-f391-4c69-991c-b443ceeb1639" providerId="ADAL" clId="{234691CD-E9BD-5893-8E48-B8D1289A7CDF}" dt="2026-06-02T23:59:15.081" v="254" actId="1038"/>
          <ac:spMkLst>
            <pc:docMk/>
            <pc:sldMk cId="4270583494" sldId="2147470367"/>
            <ac:spMk id="7" creationId="{2BBB369F-4071-5E16-822F-57B33289DD25}"/>
          </ac:spMkLst>
        </pc:spChg>
        <pc:spChg chg="mod">
          <ac:chgData name="Christopher Farlow" userId="1d6e7c80-f391-4c69-991c-b443ceeb1639" providerId="ADAL" clId="{234691CD-E9BD-5893-8E48-B8D1289A7CDF}" dt="2026-06-02T06:43:12.977" v="157" actId="1076"/>
          <ac:spMkLst>
            <pc:docMk/>
            <pc:sldMk cId="4270583494" sldId="2147470367"/>
            <ac:spMk id="9" creationId="{EE5CD558-5951-63F1-4812-D4450A449719}"/>
          </ac:spMkLst>
        </pc:spChg>
        <pc:spChg chg="mod">
          <ac:chgData name="Christopher Farlow" userId="1d6e7c80-f391-4c69-991c-b443ceeb1639" providerId="ADAL" clId="{234691CD-E9BD-5893-8E48-B8D1289A7CDF}" dt="2026-06-02T06:43:12.977" v="157" actId="1076"/>
          <ac:spMkLst>
            <pc:docMk/>
            <pc:sldMk cId="4270583494" sldId="2147470367"/>
            <ac:spMk id="10" creationId="{D9967D9A-6676-DC49-B52F-071FA9D003AC}"/>
          </ac:spMkLst>
        </pc:spChg>
        <pc:spChg chg="mod">
          <ac:chgData name="Christopher Farlow" userId="1d6e7c80-f391-4c69-991c-b443ceeb1639" providerId="ADAL" clId="{234691CD-E9BD-5893-8E48-B8D1289A7CDF}" dt="2026-06-02T06:43:12.977" v="157" actId="1076"/>
          <ac:spMkLst>
            <pc:docMk/>
            <pc:sldMk cId="4270583494" sldId="2147470367"/>
            <ac:spMk id="12" creationId="{520D049F-C53D-9CF7-3B2B-58595D19F7C0}"/>
          </ac:spMkLst>
        </pc:spChg>
        <pc:spChg chg="mod">
          <ac:chgData name="Christopher Farlow" userId="1d6e7c80-f391-4c69-991c-b443ceeb1639" providerId="ADAL" clId="{234691CD-E9BD-5893-8E48-B8D1289A7CDF}" dt="2026-06-02T06:43:12.977" v="157" actId="1076"/>
          <ac:spMkLst>
            <pc:docMk/>
            <pc:sldMk cId="4270583494" sldId="2147470367"/>
            <ac:spMk id="13" creationId="{31734D03-527A-837F-6FD2-A5A23DB48D01}"/>
          </ac:spMkLst>
        </pc:spChg>
        <pc:spChg chg="mod">
          <ac:chgData name="Christopher Farlow" userId="1d6e7c80-f391-4c69-991c-b443ceeb1639" providerId="ADAL" clId="{234691CD-E9BD-5893-8E48-B8D1289A7CDF}" dt="2026-06-02T06:43:12.977" v="157" actId="1076"/>
          <ac:spMkLst>
            <pc:docMk/>
            <pc:sldMk cId="4270583494" sldId="2147470367"/>
            <ac:spMk id="16" creationId="{0B56EA5C-71C3-0971-0BB2-C51E77388BFE}"/>
          </ac:spMkLst>
        </pc:spChg>
        <pc:spChg chg="mod">
          <ac:chgData name="Christopher Farlow" userId="1d6e7c80-f391-4c69-991c-b443ceeb1639" providerId="ADAL" clId="{234691CD-E9BD-5893-8E48-B8D1289A7CDF}" dt="2026-06-02T06:43:12.977" v="157" actId="1076"/>
          <ac:spMkLst>
            <pc:docMk/>
            <pc:sldMk cId="4270583494" sldId="2147470367"/>
            <ac:spMk id="30" creationId="{532ECD6F-43E8-D2EA-553B-8A4381F74EEA}"/>
          </ac:spMkLst>
        </pc:spChg>
        <pc:spChg chg="mod">
          <ac:chgData name="Christopher Farlow" userId="1d6e7c80-f391-4c69-991c-b443ceeb1639" providerId="ADAL" clId="{234691CD-E9BD-5893-8E48-B8D1289A7CDF}" dt="2026-06-02T06:43:12.977" v="157" actId="1076"/>
          <ac:spMkLst>
            <pc:docMk/>
            <pc:sldMk cId="4270583494" sldId="2147470367"/>
            <ac:spMk id="31" creationId="{FCF5992E-B388-3C37-551F-AEE231EE6CF1}"/>
          </ac:spMkLst>
        </pc:spChg>
      </pc:sldChg>
      <pc:sldChg chg="modSp mod">
        <pc:chgData name="Christopher Farlow" userId="1d6e7c80-f391-4c69-991c-b443ceeb1639" providerId="ADAL" clId="{234691CD-E9BD-5893-8E48-B8D1289A7CDF}" dt="2026-06-03T00:01:38.135" v="283" actId="1076"/>
        <pc:sldMkLst>
          <pc:docMk/>
          <pc:sldMk cId="418916088" sldId="2147470368"/>
        </pc:sldMkLst>
        <pc:spChg chg="mod">
          <ac:chgData name="Christopher Farlow" userId="1d6e7c80-f391-4c69-991c-b443ceeb1639" providerId="ADAL" clId="{234691CD-E9BD-5893-8E48-B8D1289A7CDF}" dt="2026-06-03T00:01:31.961" v="282" actId="1076"/>
          <ac:spMkLst>
            <pc:docMk/>
            <pc:sldMk cId="418916088" sldId="2147470368"/>
            <ac:spMk id="11" creationId="{E0F42130-9ECB-FF2F-F687-D292BD5543CD}"/>
          </ac:spMkLst>
        </pc:spChg>
        <pc:spChg chg="mod">
          <ac:chgData name="Christopher Farlow" userId="1d6e7c80-f391-4c69-991c-b443ceeb1639" providerId="ADAL" clId="{234691CD-E9BD-5893-8E48-B8D1289A7CDF}" dt="2026-06-03T00:01:31.961" v="282" actId="1076"/>
          <ac:spMkLst>
            <pc:docMk/>
            <pc:sldMk cId="418916088" sldId="2147470368"/>
            <ac:spMk id="17" creationId="{AA976E55-8BC0-5312-17F1-998980130D77}"/>
          </ac:spMkLst>
        </pc:spChg>
        <pc:spChg chg="mod">
          <ac:chgData name="Christopher Farlow" userId="1d6e7c80-f391-4c69-991c-b443ceeb1639" providerId="ADAL" clId="{234691CD-E9BD-5893-8E48-B8D1289A7CDF}" dt="2026-06-03T00:01:31.961" v="282" actId="1076"/>
          <ac:spMkLst>
            <pc:docMk/>
            <pc:sldMk cId="418916088" sldId="2147470368"/>
            <ac:spMk id="22" creationId="{439C02AE-B2DB-3402-C780-E2A433511470}"/>
          </ac:spMkLst>
        </pc:spChg>
        <pc:spChg chg="mod">
          <ac:chgData name="Christopher Farlow" userId="1d6e7c80-f391-4c69-991c-b443ceeb1639" providerId="ADAL" clId="{234691CD-E9BD-5893-8E48-B8D1289A7CDF}" dt="2026-06-03T00:01:31.961" v="282" actId="1076"/>
          <ac:spMkLst>
            <pc:docMk/>
            <pc:sldMk cId="418916088" sldId="2147470368"/>
            <ac:spMk id="23" creationId="{A6CD76C1-09D1-F831-283D-EFE8EAD36B3C}"/>
          </ac:spMkLst>
        </pc:spChg>
        <pc:spChg chg="mod">
          <ac:chgData name="Christopher Farlow" userId="1d6e7c80-f391-4c69-991c-b443ceeb1639" providerId="ADAL" clId="{234691CD-E9BD-5893-8E48-B8D1289A7CDF}" dt="2026-06-03T00:01:31.961" v="282" actId="1076"/>
          <ac:spMkLst>
            <pc:docMk/>
            <pc:sldMk cId="418916088" sldId="2147470368"/>
            <ac:spMk id="31" creationId="{499325AD-EB3C-18A0-7585-F13B89CA12F1}"/>
          </ac:spMkLst>
        </pc:spChg>
        <pc:spChg chg="mod">
          <ac:chgData name="Christopher Farlow" userId="1d6e7c80-f391-4c69-991c-b443ceeb1639" providerId="ADAL" clId="{234691CD-E9BD-5893-8E48-B8D1289A7CDF}" dt="2026-06-03T00:01:31.961" v="282" actId="1076"/>
          <ac:spMkLst>
            <pc:docMk/>
            <pc:sldMk cId="418916088" sldId="2147470368"/>
            <ac:spMk id="32" creationId="{D22FF4BB-90B5-EC85-E1DC-53BBBE62CB9C}"/>
          </ac:spMkLst>
        </pc:spChg>
        <pc:spChg chg="mod">
          <ac:chgData name="Christopher Farlow" userId="1d6e7c80-f391-4c69-991c-b443ceeb1639" providerId="ADAL" clId="{234691CD-E9BD-5893-8E48-B8D1289A7CDF}" dt="2026-06-03T00:01:31.961" v="282" actId="1076"/>
          <ac:spMkLst>
            <pc:docMk/>
            <pc:sldMk cId="418916088" sldId="2147470368"/>
            <ac:spMk id="34" creationId="{A0B1DE10-B19D-B59D-2CE3-D78356807062}"/>
          </ac:spMkLst>
        </pc:spChg>
        <pc:spChg chg="mod">
          <ac:chgData name="Christopher Farlow" userId="1d6e7c80-f391-4c69-991c-b443ceeb1639" providerId="ADAL" clId="{234691CD-E9BD-5893-8E48-B8D1289A7CDF}" dt="2026-06-03T00:01:31.961" v="282" actId="1076"/>
          <ac:spMkLst>
            <pc:docMk/>
            <pc:sldMk cId="418916088" sldId="2147470368"/>
            <ac:spMk id="38" creationId="{7447F47A-3809-148F-35A9-44224646F6E5}"/>
          </ac:spMkLst>
        </pc:spChg>
        <pc:spChg chg="mod">
          <ac:chgData name="Christopher Farlow" userId="1d6e7c80-f391-4c69-991c-b443ceeb1639" providerId="ADAL" clId="{234691CD-E9BD-5893-8E48-B8D1289A7CDF}" dt="2026-06-03T00:01:31.961" v="282" actId="1076"/>
          <ac:spMkLst>
            <pc:docMk/>
            <pc:sldMk cId="418916088" sldId="2147470368"/>
            <ac:spMk id="39" creationId="{5FAEF32D-F0BB-919F-3D35-7FEDB09E650F}"/>
          </ac:spMkLst>
        </pc:spChg>
        <pc:spChg chg="mod">
          <ac:chgData name="Christopher Farlow" userId="1d6e7c80-f391-4c69-991c-b443ceeb1639" providerId="ADAL" clId="{234691CD-E9BD-5893-8E48-B8D1289A7CDF}" dt="2026-06-03T00:01:31.961" v="282" actId="1076"/>
          <ac:spMkLst>
            <pc:docMk/>
            <pc:sldMk cId="418916088" sldId="2147470368"/>
            <ac:spMk id="41" creationId="{2E18A8FC-9DE3-CF16-0031-8F3093FAF977}"/>
          </ac:spMkLst>
        </pc:spChg>
        <pc:spChg chg="mod">
          <ac:chgData name="Christopher Farlow" userId="1d6e7c80-f391-4c69-991c-b443ceeb1639" providerId="ADAL" clId="{234691CD-E9BD-5893-8E48-B8D1289A7CDF}" dt="2026-06-03T00:01:38.135" v="283" actId="1076"/>
          <ac:spMkLst>
            <pc:docMk/>
            <pc:sldMk cId="418916088" sldId="2147470368"/>
            <ac:spMk id="42" creationId="{3D97D1B8-C9C2-2AB5-5E75-59AE8901D76F}"/>
          </ac:spMkLst>
        </pc:spChg>
        <pc:picChg chg="mod">
          <ac:chgData name="Christopher Farlow" userId="1d6e7c80-f391-4c69-991c-b443ceeb1639" providerId="ADAL" clId="{234691CD-E9BD-5893-8E48-B8D1289A7CDF}" dt="2026-06-03T00:01:22.266" v="281" actId="552"/>
          <ac:picMkLst>
            <pc:docMk/>
            <pc:sldMk cId="418916088" sldId="2147470368"/>
            <ac:picMk id="4" creationId="{55676540-3683-9BD1-1C85-FD60ED144704}"/>
          </ac:picMkLst>
        </pc:picChg>
      </pc:sldChg>
      <pc:sldChg chg="modSp mod">
        <pc:chgData name="Christopher Farlow" userId="1d6e7c80-f391-4c69-991c-b443ceeb1639" providerId="ADAL" clId="{234691CD-E9BD-5893-8E48-B8D1289A7CDF}" dt="2026-06-03T00:07:10.612" v="365" actId="1076"/>
        <pc:sldMkLst>
          <pc:docMk/>
          <pc:sldMk cId="2226745934" sldId="2147470370"/>
        </pc:sldMkLst>
        <pc:spChg chg="mod">
          <ac:chgData name="Christopher Farlow" userId="1d6e7c80-f391-4c69-991c-b443ceeb1639" providerId="ADAL" clId="{234691CD-E9BD-5893-8E48-B8D1289A7CDF}" dt="2026-06-03T00:07:03.120" v="363" actId="1037"/>
          <ac:spMkLst>
            <pc:docMk/>
            <pc:sldMk cId="2226745934" sldId="2147470370"/>
            <ac:spMk id="4" creationId="{BB3D2325-00FE-64A2-61C6-D2D0DC28F7A2}"/>
          </ac:spMkLst>
        </pc:spChg>
        <pc:spChg chg="mod">
          <ac:chgData name="Christopher Farlow" userId="1d6e7c80-f391-4c69-991c-b443ceeb1639" providerId="ADAL" clId="{234691CD-E9BD-5893-8E48-B8D1289A7CDF}" dt="2026-06-03T00:07:10.612" v="365" actId="1076"/>
          <ac:spMkLst>
            <pc:docMk/>
            <pc:sldMk cId="2226745934" sldId="2147470370"/>
            <ac:spMk id="5" creationId="{CEF47237-FC2B-6B35-6AB8-87D274E826D7}"/>
          </ac:spMkLst>
        </pc:spChg>
        <pc:picChg chg="mod">
          <ac:chgData name="Christopher Farlow" userId="1d6e7c80-f391-4c69-991c-b443ceeb1639" providerId="ADAL" clId="{234691CD-E9BD-5893-8E48-B8D1289A7CDF}" dt="2026-06-03T00:07:05.877" v="364" actId="552"/>
          <ac:picMkLst>
            <pc:docMk/>
            <pc:sldMk cId="2226745934" sldId="2147470370"/>
            <ac:picMk id="10" creationId="{BF5D1967-1DDE-ACFF-FE5D-F30E710B4C19}"/>
          </ac:picMkLst>
        </pc:picChg>
      </pc:sldChg>
      <pc:sldChg chg="modSp mod">
        <pc:chgData name="Christopher Farlow" userId="1d6e7c80-f391-4c69-991c-b443ceeb1639" providerId="ADAL" clId="{234691CD-E9BD-5893-8E48-B8D1289A7CDF}" dt="2026-06-03T00:07:36.013" v="383" actId="1076"/>
        <pc:sldMkLst>
          <pc:docMk/>
          <pc:sldMk cId="3215666005" sldId="2147470373"/>
        </pc:sldMkLst>
        <pc:spChg chg="mod">
          <ac:chgData name="Christopher Farlow" userId="1d6e7c80-f391-4c69-991c-b443ceeb1639" providerId="ADAL" clId="{234691CD-E9BD-5893-8E48-B8D1289A7CDF}" dt="2026-06-03T00:07:25.366" v="377" actId="1035"/>
          <ac:spMkLst>
            <pc:docMk/>
            <pc:sldMk cId="3215666005" sldId="2147470373"/>
            <ac:spMk id="5" creationId="{740A525E-1FDF-D078-B521-48042DCAE5FC}"/>
          </ac:spMkLst>
        </pc:spChg>
        <pc:spChg chg="mod">
          <ac:chgData name="Christopher Farlow" userId="1d6e7c80-f391-4c69-991c-b443ceeb1639" providerId="ADAL" clId="{234691CD-E9BD-5893-8E48-B8D1289A7CDF}" dt="2026-06-03T00:07:36.013" v="383" actId="1076"/>
          <ac:spMkLst>
            <pc:docMk/>
            <pc:sldMk cId="3215666005" sldId="2147470373"/>
            <ac:spMk id="6" creationId="{FD81775E-54D7-EBD0-C10F-86D9B4770FD6}"/>
          </ac:spMkLst>
        </pc:spChg>
        <pc:picChg chg="mod">
          <ac:chgData name="Christopher Farlow" userId="1d6e7c80-f391-4c69-991c-b443ceeb1639" providerId="ADAL" clId="{234691CD-E9BD-5893-8E48-B8D1289A7CDF}" dt="2026-06-03T00:07:32.626" v="382" actId="552"/>
          <ac:picMkLst>
            <pc:docMk/>
            <pc:sldMk cId="3215666005" sldId="2147470373"/>
            <ac:picMk id="4" creationId="{1D2E6FBF-45C8-5E0C-5DDA-EEC361F6A74F}"/>
          </ac:picMkLst>
        </pc:picChg>
      </pc:sldChg>
      <pc:sldChg chg="modSp mod">
        <pc:chgData name="Christopher Farlow" userId="1d6e7c80-f391-4c69-991c-b443ceeb1639" providerId="ADAL" clId="{234691CD-E9BD-5893-8E48-B8D1289A7CDF}" dt="2026-06-03T00:08:49.004" v="401" actId="1076"/>
        <pc:sldMkLst>
          <pc:docMk/>
          <pc:sldMk cId="637067559" sldId="2147470374"/>
        </pc:sldMkLst>
        <pc:spChg chg="mod">
          <ac:chgData name="Christopher Farlow" userId="1d6e7c80-f391-4c69-991c-b443ceeb1639" providerId="ADAL" clId="{234691CD-E9BD-5893-8E48-B8D1289A7CDF}" dt="2026-06-03T00:08:28.315" v="393" actId="408"/>
          <ac:spMkLst>
            <pc:docMk/>
            <pc:sldMk cId="637067559" sldId="2147470374"/>
            <ac:spMk id="5" creationId="{3EA6832D-6DA4-2EB1-1AA9-6B717CDB0354}"/>
          </ac:spMkLst>
        </pc:spChg>
        <pc:spChg chg="mod">
          <ac:chgData name="Christopher Farlow" userId="1d6e7c80-f391-4c69-991c-b443ceeb1639" providerId="ADAL" clId="{234691CD-E9BD-5893-8E48-B8D1289A7CDF}" dt="2026-06-03T00:08:28.315" v="393" actId="408"/>
          <ac:spMkLst>
            <pc:docMk/>
            <pc:sldMk cId="637067559" sldId="2147470374"/>
            <ac:spMk id="6" creationId="{CF48AD97-0AFD-279C-3CC7-C80004295296}"/>
          </ac:spMkLst>
        </pc:spChg>
        <pc:spChg chg="mod">
          <ac:chgData name="Christopher Farlow" userId="1d6e7c80-f391-4c69-991c-b443ceeb1639" providerId="ADAL" clId="{234691CD-E9BD-5893-8E48-B8D1289A7CDF}" dt="2026-06-03T00:08:28.315" v="393" actId="408"/>
          <ac:spMkLst>
            <pc:docMk/>
            <pc:sldMk cId="637067559" sldId="2147470374"/>
            <ac:spMk id="7" creationId="{83382F01-EED2-A97C-7579-BE2468D1D0AF}"/>
          </ac:spMkLst>
        </pc:spChg>
        <pc:spChg chg="mod">
          <ac:chgData name="Christopher Farlow" userId="1d6e7c80-f391-4c69-991c-b443ceeb1639" providerId="ADAL" clId="{234691CD-E9BD-5893-8E48-B8D1289A7CDF}" dt="2026-06-03T00:08:28.315" v="393" actId="408"/>
          <ac:spMkLst>
            <pc:docMk/>
            <pc:sldMk cId="637067559" sldId="2147470374"/>
            <ac:spMk id="8" creationId="{71B052FA-A42D-3E03-F5BB-4E5C0FF27F7D}"/>
          </ac:spMkLst>
        </pc:spChg>
        <pc:spChg chg="mod">
          <ac:chgData name="Christopher Farlow" userId="1d6e7c80-f391-4c69-991c-b443ceeb1639" providerId="ADAL" clId="{234691CD-E9BD-5893-8E48-B8D1289A7CDF}" dt="2026-06-03T00:08:28.315" v="393" actId="408"/>
          <ac:spMkLst>
            <pc:docMk/>
            <pc:sldMk cId="637067559" sldId="2147470374"/>
            <ac:spMk id="9" creationId="{AD24D35E-747A-C6FF-CAF3-B46BCD46BDD6}"/>
          </ac:spMkLst>
        </pc:spChg>
        <pc:spChg chg="mod">
          <ac:chgData name="Christopher Farlow" userId="1d6e7c80-f391-4c69-991c-b443ceeb1639" providerId="ADAL" clId="{234691CD-E9BD-5893-8E48-B8D1289A7CDF}" dt="2026-06-03T00:08:28.315" v="393" actId="408"/>
          <ac:spMkLst>
            <pc:docMk/>
            <pc:sldMk cId="637067559" sldId="2147470374"/>
            <ac:spMk id="10" creationId="{8C6C886B-EE1E-8022-5327-030AFA40D08E}"/>
          </ac:spMkLst>
        </pc:spChg>
        <pc:spChg chg="mod">
          <ac:chgData name="Christopher Farlow" userId="1d6e7c80-f391-4c69-991c-b443ceeb1639" providerId="ADAL" clId="{234691CD-E9BD-5893-8E48-B8D1289A7CDF}" dt="2026-06-03T00:08:28.315" v="393" actId="408"/>
          <ac:spMkLst>
            <pc:docMk/>
            <pc:sldMk cId="637067559" sldId="2147470374"/>
            <ac:spMk id="11" creationId="{FA7C1AD5-C07C-57C0-3D51-AFBCCA4DC992}"/>
          </ac:spMkLst>
        </pc:spChg>
        <pc:spChg chg="mod">
          <ac:chgData name="Christopher Farlow" userId="1d6e7c80-f391-4c69-991c-b443ceeb1639" providerId="ADAL" clId="{234691CD-E9BD-5893-8E48-B8D1289A7CDF}" dt="2026-06-03T00:08:28.315" v="393" actId="408"/>
          <ac:spMkLst>
            <pc:docMk/>
            <pc:sldMk cId="637067559" sldId="2147470374"/>
            <ac:spMk id="12" creationId="{FEB8552B-4D78-DB6E-C0D4-343072C6BD0B}"/>
          </ac:spMkLst>
        </pc:spChg>
        <pc:spChg chg="mod">
          <ac:chgData name="Christopher Farlow" userId="1d6e7c80-f391-4c69-991c-b443ceeb1639" providerId="ADAL" clId="{234691CD-E9BD-5893-8E48-B8D1289A7CDF}" dt="2026-06-03T00:08:28.315" v="393" actId="408"/>
          <ac:spMkLst>
            <pc:docMk/>
            <pc:sldMk cId="637067559" sldId="2147470374"/>
            <ac:spMk id="13" creationId="{E327382D-2C5C-1724-1D00-D12EB9EC8B0B}"/>
          </ac:spMkLst>
        </pc:spChg>
        <pc:spChg chg="mod">
          <ac:chgData name="Christopher Farlow" userId="1d6e7c80-f391-4c69-991c-b443ceeb1639" providerId="ADAL" clId="{234691CD-E9BD-5893-8E48-B8D1289A7CDF}" dt="2026-06-03T00:08:28.315" v="393" actId="408"/>
          <ac:spMkLst>
            <pc:docMk/>
            <pc:sldMk cId="637067559" sldId="2147470374"/>
            <ac:spMk id="14" creationId="{02D300F0-F97F-B7D3-8C7C-4825B7E3B09D}"/>
          </ac:spMkLst>
        </pc:spChg>
        <pc:spChg chg="mod">
          <ac:chgData name="Christopher Farlow" userId="1d6e7c80-f391-4c69-991c-b443ceeb1639" providerId="ADAL" clId="{234691CD-E9BD-5893-8E48-B8D1289A7CDF}" dt="2026-06-03T00:08:49.004" v="401" actId="1076"/>
          <ac:spMkLst>
            <pc:docMk/>
            <pc:sldMk cId="637067559" sldId="2147470374"/>
            <ac:spMk id="15" creationId="{593C91B9-EE9E-124E-35EE-DD0937FBC911}"/>
          </ac:spMkLst>
        </pc:spChg>
        <pc:picChg chg="mod">
          <ac:chgData name="Christopher Farlow" userId="1d6e7c80-f391-4c69-991c-b443ceeb1639" providerId="ADAL" clId="{234691CD-E9BD-5893-8E48-B8D1289A7CDF}" dt="2026-06-03T00:08:42.452" v="400" actId="552"/>
          <ac:picMkLst>
            <pc:docMk/>
            <pc:sldMk cId="637067559" sldId="2147470374"/>
            <ac:picMk id="4" creationId="{4B097066-1700-E615-3561-025381EA1CAE}"/>
          </ac:picMkLst>
        </pc:picChg>
      </pc:sldChg>
      <pc:sldChg chg="modSp mod">
        <pc:chgData name="Christopher Farlow" userId="1d6e7c80-f391-4c69-991c-b443ceeb1639" providerId="ADAL" clId="{234691CD-E9BD-5893-8E48-B8D1289A7CDF}" dt="2026-06-03T00:09:15.055" v="409" actId="554"/>
        <pc:sldMkLst>
          <pc:docMk/>
          <pc:sldMk cId="16076668" sldId="2147470375"/>
        </pc:sldMkLst>
        <pc:spChg chg="mod">
          <ac:chgData name="Christopher Farlow" userId="1d6e7c80-f391-4c69-991c-b443ceeb1639" providerId="ADAL" clId="{234691CD-E9BD-5893-8E48-B8D1289A7CDF}" dt="2026-06-03T00:09:15.055" v="409" actId="554"/>
          <ac:spMkLst>
            <pc:docMk/>
            <pc:sldMk cId="16076668" sldId="2147470375"/>
            <ac:spMk id="2" creationId="{A62EDB74-AA57-0262-83BC-712BF76F3056}"/>
          </ac:spMkLst>
        </pc:spChg>
        <pc:spChg chg="mod">
          <ac:chgData name="Christopher Farlow" userId="1d6e7c80-f391-4c69-991c-b443ceeb1639" providerId="ADAL" clId="{234691CD-E9BD-5893-8E48-B8D1289A7CDF}" dt="2026-06-03T00:09:03.744" v="403" actId="1076"/>
          <ac:spMkLst>
            <pc:docMk/>
            <pc:sldMk cId="16076668" sldId="2147470375"/>
            <ac:spMk id="5" creationId="{E2363027-17C3-2AF4-6F83-B83B8B164A52}"/>
          </ac:spMkLst>
        </pc:spChg>
        <pc:spChg chg="mod">
          <ac:chgData name="Christopher Farlow" userId="1d6e7c80-f391-4c69-991c-b443ceeb1639" providerId="ADAL" clId="{234691CD-E9BD-5893-8E48-B8D1289A7CDF}" dt="2026-06-03T00:09:15.055" v="409" actId="554"/>
          <ac:spMkLst>
            <pc:docMk/>
            <pc:sldMk cId="16076668" sldId="2147470375"/>
            <ac:spMk id="6" creationId="{37A12022-97D6-C9A5-0686-4D11A6A476F0}"/>
          </ac:spMkLst>
        </pc:spChg>
        <pc:picChg chg="mod">
          <ac:chgData name="Christopher Farlow" userId="1d6e7c80-f391-4c69-991c-b443ceeb1639" providerId="ADAL" clId="{234691CD-E9BD-5893-8E48-B8D1289A7CDF}" dt="2026-06-03T00:09:12.014" v="408" actId="552"/>
          <ac:picMkLst>
            <pc:docMk/>
            <pc:sldMk cId="16076668" sldId="2147470375"/>
            <ac:picMk id="4" creationId="{14BE87C5-8BFD-159D-D1B2-D1B52A25740B}"/>
          </ac:picMkLst>
        </pc:picChg>
      </pc:sldChg>
      <pc:sldChg chg="modSp mod">
        <pc:chgData name="Christopher Farlow" userId="1d6e7c80-f391-4c69-991c-b443ceeb1639" providerId="ADAL" clId="{234691CD-E9BD-5893-8E48-B8D1289A7CDF}" dt="2026-06-03T00:09:34.005" v="418" actId="554"/>
        <pc:sldMkLst>
          <pc:docMk/>
          <pc:sldMk cId="436110228" sldId="2147470376"/>
        </pc:sldMkLst>
        <pc:spChg chg="mod">
          <ac:chgData name="Christopher Farlow" userId="1d6e7c80-f391-4c69-991c-b443ceeb1639" providerId="ADAL" clId="{234691CD-E9BD-5893-8E48-B8D1289A7CDF}" dt="2026-06-03T00:09:34.005" v="418" actId="554"/>
          <ac:spMkLst>
            <pc:docMk/>
            <pc:sldMk cId="436110228" sldId="2147470376"/>
            <ac:spMk id="2" creationId="{B553DA75-AEE1-C4C8-693E-982B1C9E6B92}"/>
          </ac:spMkLst>
        </pc:spChg>
        <pc:spChg chg="mod">
          <ac:chgData name="Christopher Farlow" userId="1d6e7c80-f391-4c69-991c-b443ceeb1639" providerId="ADAL" clId="{234691CD-E9BD-5893-8E48-B8D1289A7CDF}" dt="2026-06-03T00:09:25.704" v="412" actId="1076"/>
          <ac:spMkLst>
            <pc:docMk/>
            <pc:sldMk cId="436110228" sldId="2147470376"/>
            <ac:spMk id="5" creationId="{4D1970E4-5D4E-0B36-8673-25D8B0AD5C9B}"/>
          </ac:spMkLst>
        </pc:spChg>
        <pc:spChg chg="mod">
          <ac:chgData name="Christopher Farlow" userId="1d6e7c80-f391-4c69-991c-b443ceeb1639" providerId="ADAL" clId="{234691CD-E9BD-5893-8E48-B8D1289A7CDF}" dt="2026-06-03T00:09:34.005" v="418" actId="554"/>
          <ac:spMkLst>
            <pc:docMk/>
            <pc:sldMk cId="436110228" sldId="2147470376"/>
            <ac:spMk id="6" creationId="{0EF7B5C1-581E-D128-BC01-A0277D1B6045}"/>
          </ac:spMkLst>
        </pc:spChg>
        <pc:picChg chg="mod">
          <ac:chgData name="Christopher Farlow" userId="1d6e7c80-f391-4c69-991c-b443ceeb1639" providerId="ADAL" clId="{234691CD-E9BD-5893-8E48-B8D1289A7CDF}" dt="2026-06-03T00:09:31.329" v="417" actId="552"/>
          <ac:picMkLst>
            <pc:docMk/>
            <pc:sldMk cId="436110228" sldId="2147470376"/>
            <ac:picMk id="4" creationId="{E15F95B2-00C4-B758-7BC2-E22745C0BE9C}"/>
          </ac:picMkLst>
        </pc:picChg>
      </pc:sldChg>
      <pc:sldChg chg="modSp mod">
        <pc:chgData name="Christopher Farlow" userId="1d6e7c80-f391-4c69-991c-b443ceeb1639" providerId="ADAL" clId="{234691CD-E9BD-5893-8E48-B8D1289A7CDF}" dt="2026-06-03T00:02:14.640" v="290" actId="1076"/>
        <pc:sldMkLst>
          <pc:docMk/>
          <pc:sldMk cId="1761069153" sldId="2147470377"/>
        </pc:sldMkLst>
        <pc:spChg chg="mod">
          <ac:chgData name="Christopher Farlow" userId="1d6e7c80-f391-4c69-991c-b443ceeb1639" providerId="ADAL" clId="{234691CD-E9BD-5893-8E48-B8D1289A7CDF}" dt="2026-06-03T00:02:14.640" v="290" actId="1076"/>
          <ac:spMkLst>
            <pc:docMk/>
            <pc:sldMk cId="1761069153" sldId="2147470377"/>
            <ac:spMk id="4" creationId="{9D8B506A-46F8-02B8-1EDA-29B8646FFEEF}"/>
          </ac:spMkLst>
        </pc:spChg>
      </pc:sldChg>
      <pc:sldChg chg="modSp mod">
        <pc:chgData name="Christopher Farlow" userId="1d6e7c80-f391-4c69-991c-b443ceeb1639" providerId="ADAL" clId="{234691CD-E9BD-5893-8E48-B8D1289A7CDF}" dt="2026-06-03T00:13:34.039" v="453" actId="552"/>
        <pc:sldMkLst>
          <pc:docMk/>
          <pc:sldMk cId="3568100237" sldId="2147470451"/>
        </pc:sldMkLst>
        <pc:spChg chg="mod">
          <ac:chgData name="Christopher Farlow" userId="1d6e7c80-f391-4c69-991c-b443ceeb1639" providerId="ADAL" clId="{234691CD-E9BD-5893-8E48-B8D1289A7CDF}" dt="2026-06-03T00:13:34.039" v="453" actId="552"/>
          <ac:spMkLst>
            <pc:docMk/>
            <pc:sldMk cId="3568100237" sldId="2147470451"/>
            <ac:spMk id="6" creationId="{40EA4083-42EE-B73A-BD3D-4295BB28731C}"/>
          </ac:spMkLst>
        </pc:spChg>
      </pc:sldChg>
      <pc:sldChg chg="modSp mod">
        <pc:chgData name="Christopher Farlow" userId="1d6e7c80-f391-4c69-991c-b443ceeb1639" providerId="ADAL" clId="{234691CD-E9BD-5893-8E48-B8D1289A7CDF}" dt="2026-06-03T00:02:47.706" v="297" actId="1076"/>
        <pc:sldMkLst>
          <pc:docMk/>
          <pc:sldMk cId="580804641" sldId="2147470452"/>
        </pc:sldMkLst>
        <pc:spChg chg="mod">
          <ac:chgData name="Christopher Farlow" userId="1d6e7c80-f391-4c69-991c-b443ceeb1639" providerId="ADAL" clId="{234691CD-E9BD-5893-8E48-B8D1289A7CDF}" dt="2026-06-03T00:02:47.706" v="297" actId="1076"/>
          <ac:spMkLst>
            <pc:docMk/>
            <pc:sldMk cId="580804641" sldId="2147470452"/>
            <ac:spMk id="5" creationId="{2B065996-4DDF-04AB-E6EE-8E7E3274267A}"/>
          </ac:spMkLst>
        </pc:spChg>
        <pc:spChg chg="mod">
          <ac:chgData name="Christopher Farlow" userId="1d6e7c80-f391-4c69-991c-b443ceeb1639" providerId="ADAL" clId="{234691CD-E9BD-5893-8E48-B8D1289A7CDF}" dt="2026-06-03T00:02:27.590" v="291" actId="1076"/>
          <ac:spMkLst>
            <pc:docMk/>
            <pc:sldMk cId="580804641" sldId="2147470452"/>
            <ac:spMk id="6" creationId="{0DD4A95B-D07B-BB44-E444-41BE73D73A91}"/>
          </ac:spMkLst>
        </pc:spChg>
        <pc:spChg chg="mod">
          <ac:chgData name="Christopher Farlow" userId="1d6e7c80-f391-4c69-991c-b443ceeb1639" providerId="ADAL" clId="{234691CD-E9BD-5893-8E48-B8D1289A7CDF}" dt="2026-06-03T00:02:27.590" v="291" actId="1076"/>
          <ac:spMkLst>
            <pc:docMk/>
            <pc:sldMk cId="580804641" sldId="2147470452"/>
            <ac:spMk id="7" creationId="{A252A40D-93F2-9060-C2FD-AB7B4B6889AE}"/>
          </ac:spMkLst>
        </pc:spChg>
        <pc:picChg chg="mod">
          <ac:chgData name="Christopher Farlow" userId="1d6e7c80-f391-4c69-991c-b443ceeb1639" providerId="ADAL" clId="{234691CD-E9BD-5893-8E48-B8D1289A7CDF}" dt="2026-06-03T00:02:29.825" v="292" actId="552"/>
          <ac:picMkLst>
            <pc:docMk/>
            <pc:sldMk cId="580804641" sldId="2147470452"/>
            <ac:picMk id="4" creationId="{1A34BC1D-9D4A-BD08-A167-6227044159D6}"/>
          </ac:picMkLst>
        </pc:picChg>
      </pc:sldChg>
      <pc:sldChg chg="modSp mod">
        <pc:chgData name="Christopher Farlow" userId="1d6e7c80-f391-4c69-991c-b443ceeb1639" providerId="ADAL" clId="{234691CD-E9BD-5893-8E48-B8D1289A7CDF}" dt="2026-06-03T00:03:19.307" v="304" actId="1076"/>
        <pc:sldMkLst>
          <pc:docMk/>
          <pc:sldMk cId="454627300" sldId="2147470456"/>
        </pc:sldMkLst>
        <pc:spChg chg="mod">
          <ac:chgData name="Christopher Farlow" userId="1d6e7c80-f391-4c69-991c-b443ceeb1639" providerId="ADAL" clId="{234691CD-E9BD-5893-8E48-B8D1289A7CDF}" dt="2026-06-03T00:03:14.269" v="303" actId="1076"/>
          <ac:spMkLst>
            <pc:docMk/>
            <pc:sldMk cId="454627300" sldId="2147470456"/>
            <ac:spMk id="5" creationId="{7C8D92D6-7585-4DB7-4F13-14105022E192}"/>
          </ac:spMkLst>
        </pc:spChg>
        <pc:spChg chg="mod">
          <ac:chgData name="Christopher Farlow" userId="1d6e7c80-f391-4c69-991c-b443ceeb1639" providerId="ADAL" clId="{234691CD-E9BD-5893-8E48-B8D1289A7CDF}" dt="2026-06-03T00:03:14.269" v="303" actId="1076"/>
          <ac:spMkLst>
            <pc:docMk/>
            <pc:sldMk cId="454627300" sldId="2147470456"/>
            <ac:spMk id="6" creationId="{1C8873E5-68AE-E895-6DC9-236F2E76AF3A}"/>
          </ac:spMkLst>
        </pc:spChg>
        <pc:spChg chg="mod">
          <ac:chgData name="Christopher Farlow" userId="1d6e7c80-f391-4c69-991c-b443ceeb1639" providerId="ADAL" clId="{234691CD-E9BD-5893-8E48-B8D1289A7CDF}" dt="2026-06-03T00:03:19.307" v="304" actId="1076"/>
          <ac:spMkLst>
            <pc:docMk/>
            <pc:sldMk cId="454627300" sldId="2147470456"/>
            <ac:spMk id="7" creationId="{E115C8F6-5871-AF3E-5338-9A6B588A8BDD}"/>
          </ac:spMkLst>
        </pc:spChg>
        <pc:picChg chg="mod">
          <ac:chgData name="Christopher Farlow" userId="1d6e7c80-f391-4c69-991c-b443ceeb1639" providerId="ADAL" clId="{234691CD-E9BD-5893-8E48-B8D1289A7CDF}" dt="2026-06-03T00:03:14.269" v="303" actId="1076"/>
          <ac:picMkLst>
            <pc:docMk/>
            <pc:sldMk cId="454627300" sldId="2147470456"/>
            <ac:picMk id="4" creationId="{7BF593CE-0240-878E-D5A0-2EC4A943E2CE}"/>
          </ac:picMkLst>
        </pc:picChg>
      </pc:sldChg>
      <pc:sldChg chg="modSp mod">
        <pc:chgData name="Christopher Farlow" userId="1d6e7c80-f391-4c69-991c-b443ceeb1639" providerId="ADAL" clId="{234691CD-E9BD-5893-8E48-B8D1289A7CDF}" dt="2026-06-03T00:05:09.774" v="329" actId="1076"/>
        <pc:sldMkLst>
          <pc:docMk/>
          <pc:sldMk cId="3256087256" sldId="2147470457"/>
        </pc:sldMkLst>
        <pc:spChg chg="mod">
          <ac:chgData name="Christopher Farlow" userId="1d6e7c80-f391-4c69-991c-b443ceeb1639" providerId="ADAL" clId="{234691CD-E9BD-5893-8E48-B8D1289A7CDF}" dt="2026-06-03T00:05:09.774" v="329" actId="1076"/>
          <ac:spMkLst>
            <pc:docMk/>
            <pc:sldMk cId="3256087256" sldId="2147470457"/>
            <ac:spMk id="5" creationId="{147755E4-75CB-36A9-E042-A3F5D7F9E526}"/>
          </ac:spMkLst>
        </pc:spChg>
        <pc:spChg chg="mod">
          <ac:chgData name="Christopher Farlow" userId="1d6e7c80-f391-4c69-991c-b443ceeb1639" providerId="ADAL" clId="{234691CD-E9BD-5893-8E48-B8D1289A7CDF}" dt="2026-06-03T00:04:59.288" v="323" actId="1076"/>
          <ac:spMkLst>
            <pc:docMk/>
            <pc:sldMk cId="3256087256" sldId="2147470457"/>
            <ac:spMk id="6" creationId="{9F6DD7DA-64E7-4804-5E28-08123B978CE9}"/>
          </ac:spMkLst>
        </pc:spChg>
        <pc:picChg chg="mod">
          <ac:chgData name="Christopher Farlow" userId="1d6e7c80-f391-4c69-991c-b443ceeb1639" providerId="ADAL" clId="{234691CD-E9BD-5893-8E48-B8D1289A7CDF}" dt="2026-06-03T00:04:59.288" v="323" actId="1076"/>
          <ac:picMkLst>
            <pc:docMk/>
            <pc:sldMk cId="3256087256" sldId="2147470457"/>
            <ac:picMk id="4" creationId="{FA923054-A162-94AE-FF77-84B607BDDDBA}"/>
          </ac:picMkLst>
        </pc:picChg>
      </pc:sldChg>
      <pc:sldChg chg="modSp mod">
        <pc:chgData name="Christopher Farlow" userId="1d6e7c80-f391-4c69-991c-b443ceeb1639" providerId="ADAL" clId="{234691CD-E9BD-5893-8E48-B8D1289A7CDF}" dt="2026-06-03T00:04:52.332" v="322" actId="1076"/>
        <pc:sldMkLst>
          <pc:docMk/>
          <pc:sldMk cId="3652776026" sldId="2147470459"/>
        </pc:sldMkLst>
        <pc:spChg chg="mod">
          <ac:chgData name="Christopher Farlow" userId="1d6e7c80-f391-4c69-991c-b443ceeb1639" providerId="ADAL" clId="{234691CD-E9BD-5893-8E48-B8D1289A7CDF}" dt="2026-06-03T00:04:42.006" v="317" actId="1076"/>
          <ac:spMkLst>
            <pc:docMk/>
            <pc:sldMk cId="3652776026" sldId="2147470459"/>
            <ac:spMk id="5" creationId="{9EB8103D-BC95-0C5D-0FF1-B8BFFBEC8F1C}"/>
          </ac:spMkLst>
        </pc:spChg>
        <pc:spChg chg="mod">
          <ac:chgData name="Christopher Farlow" userId="1d6e7c80-f391-4c69-991c-b443ceeb1639" providerId="ADAL" clId="{234691CD-E9BD-5893-8E48-B8D1289A7CDF}" dt="2026-06-03T00:04:52.332" v="322" actId="1076"/>
          <ac:spMkLst>
            <pc:docMk/>
            <pc:sldMk cId="3652776026" sldId="2147470459"/>
            <ac:spMk id="6" creationId="{B8E63964-D05B-07A2-077C-6ACB632CCEC6}"/>
          </ac:spMkLst>
        </pc:spChg>
        <pc:picChg chg="mod">
          <ac:chgData name="Christopher Farlow" userId="1d6e7c80-f391-4c69-991c-b443ceeb1639" providerId="ADAL" clId="{234691CD-E9BD-5893-8E48-B8D1289A7CDF}" dt="2026-06-03T00:04:49.069" v="321" actId="552"/>
          <ac:picMkLst>
            <pc:docMk/>
            <pc:sldMk cId="3652776026" sldId="2147470459"/>
            <ac:picMk id="4" creationId="{CCEDF31A-829F-7CBE-B646-C88B09C4C1BD}"/>
          </ac:picMkLst>
        </pc:picChg>
      </pc:sldChg>
      <pc:sldChg chg="modSp mod">
        <pc:chgData name="Christopher Farlow" userId="1d6e7c80-f391-4c69-991c-b443ceeb1639" providerId="ADAL" clId="{234691CD-E9BD-5893-8E48-B8D1289A7CDF}" dt="2026-06-03T00:05:36.657" v="335" actId="1076"/>
        <pc:sldMkLst>
          <pc:docMk/>
          <pc:sldMk cId="3524837378" sldId="2147470460"/>
        </pc:sldMkLst>
        <pc:spChg chg="mod">
          <ac:chgData name="Christopher Farlow" userId="1d6e7c80-f391-4c69-991c-b443ceeb1639" providerId="ADAL" clId="{234691CD-E9BD-5893-8E48-B8D1289A7CDF}" dt="2026-06-03T00:05:36.657" v="335" actId="1076"/>
          <ac:spMkLst>
            <pc:docMk/>
            <pc:sldMk cId="3524837378" sldId="2147470460"/>
            <ac:spMk id="5" creationId="{27B91FAF-273C-D8C1-CCFF-0960054B497D}"/>
          </ac:spMkLst>
        </pc:spChg>
        <pc:spChg chg="mod">
          <ac:chgData name="Christopher Farlow" userId="1d6e7c80-f391-4c69-991c-b443ceeb1639" providerId="ADAL" clId="{234691CD-E9BD-5893-8E48-B8D1289A7CDF}" dt="2026-06-03T00:05:17.860" v="330" actId="1076"/>
          <ac:spMkLst>
            <pc:docMk/>
            <pc:sldMk cId="3524837378" sldId="2147470460"/>
            <ac:spMk id="6" creationId="{9D6E9434-923E-B02D-489E-001AA183C619}"/>
          </ac:spMkLst>
        </pc:spChg>
        <pc:picChg chg="mod">
          <ac:chgData name="Christopher Farlow" userId="1d6e7c80-f391-4c69-991c-b443ceeb1639" providerId="ADAL" clId="{234691CD-E9BD-5893-8E48-B8D1289A7CDF}" dt="2026-06-03T00:05:17.860" v="330" actId="1076"/>
          <ac:picMkLst>
            <pc:docMk/>
            <pc:sldMk cId="3524837378" sldId="2147470460"/>
            <ac:picMk id="4" creationId="{FAA4CF5D-B294-53E4-1ECF-555B65B56F96}"/>
          </ac:picMkLst>
        </pc:picChg>
      </pc:sldChg>
      <pc:sldChg chg="modSp mod">
        <pc:chgData name="Christopher Farlow" userId="1d6e7c80-f391-4c69-991c-b443ceeb1639" providerId="ADAL" clId="{234691CD-E9BD-5893-8E48-B8D1289A7CDF}" dt="2026-06-03T00:10:02.720" v="423" actId="14100"/>
        <pc:sldMkLst>
          <pc:docMk/>
          <pc:sldMk cId="2935879809" sldId="2147470461"/>
        </pc:sldMkLst>
        <pc:spChg chg="mod">
          <ac:chgData name="Christopher Farlow" userId="1d6e7c80-f391-4c69-991c-b443ceeb1639" providerId="ADAL" clId="{234691CD-E9BD-5893-8E48-B8D1289A7CDF}" dt="2026-06-03T00:10:02.720" v="423" actId="14100"/>
          <ac:spMkLst>
            <pc:docMk/>
            <pc:sldMk cId="2935879809" sldId="2147470461"/>
            <ac:spMk id="6" creationId="{AF695763-28A7-8263-A514-8744FBA6399F}"/>
          </ac:spMkLst>
        </pc:spChg>
      </pc:sldChg>
      <pc:sldChg chg="modSp mod">
        <pc:chgData name="Christopher Farlow" userId="1d6e7c80-f391-4c69-991c-b443ceeb1639" providerId="ADAL" clId="{234691CD-E9BD-5893-8E48-B8D1289A7CDF}" dt="2026-06-03T00:10:43.426" v="430" actId="404"/>
        <pc:sldMkLst>
          <pc:docMk/>
          <pc:sldMk cId="545162158" sldId="2147470462"/>
        </pc:sldMkLst>
        <pc:spChg chg="mod">
          <ac:chgData name="Christopher Farlow" userId="1d6e7c80-f391-4c69-991c-b443ceeb1639" providerId="ADAL" clId="{234691CD-E9BD-5893-8E48-B8D1289A7CDF}" dt="2026-06-03T00:10:43.426" v="430" actId="404"/>
          <ac:spMkLst>
            <pc:docMk/>
            <pc:sldMk cId="545162158" sldId="2147470462"/>
            <ac:spMk id="6" creationId="{7155C32D-21B5-B102-406B-95B8BC9C22F9}"/>
          </ac:spMkLst>
        </pc:spChg>
      </pc:sldChg>
      <pc:sldChg chg="modSp mod">
        <pc:chgData name="Christopher Farlow" userId="1d6e7c80-f391-4c69-991c-b443ceeb1639" providerId="ADAL" clId="{234691CD-E9BD-5893-8E48-B8D1289A7CDF}" dt="2026-06-03T00:12:25.869" v="443" actId="948"/>
        <pc:sldMkLst>
          <pc:docMk/>
          <pc:sldMk cId="1950961892" sldId="2147470463"/>
        </pc:sldMkLst>
        <pc:spChg chg="mod">
          <ac:chgData name="Christopher Farlow" userId="1d6e7c80-f391-4c69-991c-b443ceeb1639" providerId="ADAL" clId="{234691CD-E9BD-5893-8E48-B8D1289A7CDF}" dt="2026-06-03T00:12:25.869" v="443" actId="948"/>
          <ac:spMkLst>
            <pc:docMk/>
            <pc:sldMk cId="1950961892" sldId="2147470463"/>
            <ac:spMk id="6" creationId="{66E49760-B50E-63DA-EFE0-06B0D99D08FC}"/>
          </ac:spMkLst>
        </pc:spChg>
      </pc:sldChg>
      <pc:sldChg chg="modSp mod">
        <pc:chgData name="Christopher Farlow" userId="1d6e7c80-f391-4c69-991c-b443ceeb1639" providerId="ADAL" clId="{234691CD-E9BD-5893-8E48-B8D1289A7CDF}" dt="2026-06-03T00:12:58.541" v="449" actId="948"/>
        <pc:sldMkLst>
          <pc:docMk/>
          <pc:sldMk cId="3166846620" sldId="2147470464"/>
        </pc:sldMkLst>
        <pc:spChg chg="mod">
          <ac:chgData name="Christopher Farlow" userId="1d6e7c80-f391-4c69-991c-b443ceeb1639" providerId="ADAL" clId="{234691CD-E9BD-5893-8E48-B8D1289A7CDF}" dt="2026-06-03T00:12:58.541" v="449" actId="948"/>
          <ac:spMkLst>
            <pc:docMk/>
            <pc:sldMk cId="3166846620" sldId="2147470464"/>
            <ac:spMk id="10" creationId="{34D9E2C9-55D1-158A-84D8-43873626840F}"/>
          </ac:spMkLst>
        </pc:spChg>
      </pc:sldChg>
      <pc:sldChg chg="addSp delSp modSp mod">
        <pc:chgData name="Christopher Farlow" userId="1d6e7c80-f391-4c69-991c-b443ceeb1639" providerId="ADAL" clId="{234691CD-E9BD-5893-8E48-B8D1289A7CDF}" dt="2026-06-03T00:10:28.335" v="427" actId="13244"/>
        <pc:sldMkLst>
          <pc:docMk/>
          <pc:sldMk cId="3377572549" sldId="2147470465"/>
        </pc:sldMkLst>
        <pc:spChg chg="add mod ord">
          <ac:chgData name="Christopher Farlow" userId="1d6e7c80-f391-4c69-991c-b443ceeb1639" providerId="ADAL" clId="{234691CD-E9BD-5893-8E48-B8D1289A7CDF}" dt="2026-06-03T00:10:26.727" v="426" actId="13244"/>
          <ac:spMkLst>
            <pc:docMk/>
            <pc:sldMk cId="3377572549" sldId="2147470465"/>
            <ac:spMk id="5" creationId="{BEBDF75F-E2A6-F0E1-D96E-BF2898C479FF}"/>
          </ac:spMkLst>
        </pc:spChg>
        <pc:picChg chg="add mod ord">
          <ac:chgData name="Christopher Farlow" userId="1d6e7c80-f391-4c69-991c-b443ceeb1639" providerId="ADAL" clId="{234691CD-E9BD-5893-8E48-B8D1289A7CDF}" dt="2026-06-03T00:10:28.335" v="427" actId="13244"/>
          <ac:picMkLst>
            <pc:docMk/>
            <pc:sldMk cId="3377572549" sldId="2147470465"/>
            <ac:picMk id="9" creationId="{8514CE66-547F-0D5B-71C2-BC65A6BF66A0}"/>
          </ac:picMkLst>
        </pc:picChg>
      </pc:sldChg>
      <pc:sldChg chg="modSp mod">
        <pc:chgData name="Christopher Farlow" userId="1d6e7c80-f391-4c69-991c-b443ceeb1639" providerId="ADAL" clId="{234691CD-E9BD-5893-8E48-B8D1289A7CDF}" dt="2026-06-03T00:10:52.595" v="439" actId="404"/>
        <pc:sldMkLst>
          <pc:docMk/>
          <pc:sldMk cId="2827789558" sldId="2147470466"/>
        </pc:sldMkLst>
        <pc:spChg chg="mod">
          <ac:chgData name="Christopher Farlow" userId="1d6e7c80-f391-4c69-991c-b443ceeb1639" providerId="ADAL" clId="{234691CD-E9BD-5893-8E48-B8D1289A7CDF}" dt="2026-06-03T00:10:49.905" v="436" actId="404"/>
          <ac:spMkLst>
            <pc:docMk/>
            <pc:sldMk cId="2827789558" sldId="2147470466"/>
            <ac:spMk id="2" creationId="{555EEFCA-2796-C0BE-723C-59D4BECDBF81}"/>
          </ac:spMkLst>
        </pc:spChg>
        <pc:spChg chg="mod">
          <ac:chgData name="Christopher Farlow" userId="1d6e7c80-f391-4c69-991c-b443ceeb1639" providerId="ADAL" clId="{234691CD-E9BD-5893-8E48-B8D1289A7CDF}" dt="2026-06-03T00:10:49.905" v="436" actId="404"/>
          <ac:spMkLst>
            <pc:docMk/>
            <pc:sldMk cId="2827789558" sldId="2147470466"/>
            <ac:spMk id="3" creationId="{94F3D01D-41F5-8FFD-21C0-E72A69610DAC}"/>
          </ac:spMkLst>
        </pc:spChg>
        <pc:spChg chg="mod">
          <ac:chgData name="Christopher Farlow" userId="1d6e7c80-f391-4c69-991c-b443ceeb1639" providerId="ADAL" clId="{234691CD-E9BD-5893-8E48-B8D1289A7CDF}" dt="2026-06-03T00:10:52.595" v="439" actId="404"/>
          <ac:spMkLst>
            <pc:docMk/>
            <pc:sldMk cId="2827789558" sldId="2147470466"/>
            <ac:spMk id="6" creationId="{0AAB879E-6297-CC26-9CA3-7AE9FDED70C5}"/>
          </ac:spMkLst>
        </pc:spChg>
        <pc:spChg chg="mod">
          <ac:chgData name="Christopher Farlow" userId="1d6e7c80-f391-4c69-991c-b443ceeb1639" providerId="ADAL" clId="{234691CD-E9BD-5893-8E48-B8D1289A7CDF}" dt="2026-06-03T00:10:49.905" v="436" actId="404"/>
          <ac:spMkLst>
            <pc:docMk/>
            <pc:sldMk cId="2827789558" sldId="2147470466"/>
            <ac:spMk id="7" creationId="{330B7275-DC9E-07CA-BBED-13F2CFC40E60}"/>
          </ac:spMkLst>
        </pc:spChg>
        <pc:spChg chg="mod">
          <ac:chgData name="Christopher Farlow" userId="1d6e7c80-f391-4c69-991c-b443ceeb1639" providerId="ADAL" clId="{234691CD-E9BD-5893-8E48-B8D1289A7CDF}" dt="2026-06-03T00:10:49.905" v="436" actId="404"/>
          <ac:spMkLst>
            <pc:docMk/>
            <pc:sldMk cId="2827789558" sldId="2147470466"/>
            <ac:spMk id="8" creationId="{785DCA90-9C04-1211-74CF-B6E516B469FB}"/>
          </ac:spMkLst>
        </pc:spChg>
      </pc:sldChg>
      <pc:sldChg chg="modSp mod">
        <pc:chgData name="Christopher Farlow" userId="1d6e7c80-f391-4c69-991c-b443ceeb1639" providerId="ADAL" clId="{234691CD-E9BD-5893-8E48-B8D1289A7CDF}" dt="2026-06-03T00:13:09.608" v="452" actId="948"/>
        <pc:sldMkLst>
          <pc:docMk/>
          <pc:sldMk cId="872776133" sldId="2147470467"/>
        </pc:sldMkLst>
        <pc:spChg chg="mod">
          <ac:chgData name="Christopher Farlow" userId="1d6e7c80-f391-4c69-991c-b443ceeb1639" providerId="ADAL" clId="{234691CD-E9BD-5893-8E48-B8D1289A7CDF}" dt="2026-06-03T00:13:09.608" v="452" actId="948"/>
          <ac:spMkLst>
            <pc:docMk/>
            <pc:sldMk cId="872776133" sldId="2147470467"/>
            <ac:spMk id="10" creationId="{3CB55287-04C1-4757-CE08-860AF2CC8B5B}"/>
          </ac:spMkLst>
        </pc:spChg>
      </pc:sldChg>
      <pc:sldChg chg="modSp mod">
        <pc:chgData name="Christopher Farlow" userId="1d6e7c80-f391-4c69-991c-b443ceeb1639" providerId="ADAL" clId="{234691CD-E9BD-5893-8E48-B8D1289A7CDF}" dt="2026-06-03T00:12:41.275" v="446" actId="948"/>
        <pc:sldMkLst>
          <pc:docMk/>
          <pc:sldMk cId="4182865163" sldId="2147470468"/>
        </pc:sldMkLst>
        <pc:spChg chg="mod">
          <ac:chgData name="Christopher Farlow" userId="1d6e7c80-f391-4c69-991c-b443ceeb1639" providerId="ADAL" clId="{234691CD-E9BD-5893-8E48-B8D1289A7CDF}" dt="2026-06-03T00:12:41.275" v="446" actId="948"/>
          <ac:spMkLst>
            <pc:docMk/>
            <pc:sldMk cId="4182865163" sldId="2147470468"/>
            <ac:spMk id="6" creationId="{02A2C12D-B8A0-5467-BE5C-8D5AB494D9EF}"/>
          </ac:spMkLst>
        </pc:spChg>
      </pc:sldChg>
      <pc:sldChg chg="addSp modSp mod">
        <pc:chgData name="Christopher Farlow" userId="1d6e7c80-f391-4c69-991c-b443ceeb1639" providerId="ADAL" clId="{234691CD-E9BD-5893-8E48-B8D1289A7CDF}" dt="2026-06-03T00:14:49.407" v="470" actId="767"/>
        <pc:sldMkLst>
          <pc:docMk/>
          <pc:sldMk cId="2904767160" sldId="2147470469"/>
        </pc:sldMkLst>
        <pc:spChg chg="mod">
          <ac:chgData name="Christopher Farlow" userId="1d6e7c80-f391-4c69-991c-b443ceeb1639" providerId="ADAL" clId="{234691CD-E9BD-5893-8E48-B8D1289A7CDF}" dt="2026-06-03T00:14:34.196" v="464" actId="403"/>
          <ac:spMkLst>
            <pc:docMk/>
            <pc:sldMk cId="2904767160" sldId="2147470469"/>
            <ac:spMk id="2" creationId="{05A30995-CBAB-7235-653F-C1372AE55863}"/>
          </ac:spMkLst>
        </pc:spChg>
        <pc:spChg chg="mod">
          <ac:chgData name="Christopher Farlow" userId="1d6e7c80-f391-4c69-991c-b443ceeb1639" providerId="ADAL" clId="{234691CD-E9BD-5893-8E48-B8D1289A7CDF}" dt="2026-06-03T00:14:29.544" v="461" actId="554"/>
          <ac:spMkLst>
            <pc:docMk/>
            <pc:sldMk cId="2904767160" sldId="2147470469"/>
            <ac:spMk id="3" creationId="{D9892596-E798-F646-A5D3-1D7CBC81F896}"/>
          </ac:spMkLst>
        </pc:spChg>
        <pc:spChg chg="mod">
          <ac:chgData name="Christopher Farlow" userId="1d6e7c80-f391-4c69-991c-b443ceeb1639" providerId="ADAL" clId="{234691CD-E9BD-5893-8E48-B8D1289A7CDF}" dt="2026-06-03T00:14:48.384" v="469" actId="948"/>
          <ac:spMkLst>
            <pc:docMk/>
            <pc:sldMk cId="2904767160" sldId="2147470469"/>
            <ac:spMk id="8" creationId="{C36C20D8-5362-C5BC-9893-CB126173CBA5}"/>
          </ac:spMkLst>
        </pc:spChg>
        <pc:picChg chg="mod">
          <ac:chgData name="Christopher Farlow" userId="1d6e7c80-f391-4c69-991c-b443ceeb1639" providerId="ADAL" clId="{234691CD-E9BD-5893-8E48-B8D1289A7CDF}" dt="2026-06-03T00:14:23.810" v="458" actId="552"/>
          <ac:picMkLst>
            <pc:docMk/>
            <pc:sldMk cId="2904767160" sldId="2147470469"/>
            <ac:picMk id="13" creationId="{AFEFE2F0-CA77-3CD6-568B-4CA15D7EBE90}"/>
          </ac:picMkLst>
        </pc:picChg>
      </pc:sldChg>
      <pc:sldChg chg="modSp mod">
        <pc:chgData name="Christopher Farlow" userId="1d6e7c80-f391-4c69-991c-b443ceeb1639" providerId="ADAL" clId="{234691CD-E9BD-5893-8E48-B8D1289A7CDF}" dt="2026-06-03T00:14:19.183" v="457" actId="552"/>
        <pc:sldMkLst>
          <pc:docMk/>
          <pc:sldMk cId="2489058455" sldId="2147470472"/>
        </pc:sldMkLst>
        <pc:spChg chg="mod">
          <ac:chgData name="Christopher Farlow" userId="1d6e7c80-f391-4c69-991c-b443ceeb1639" providerId="ADAL" clId="{234691CD-E9BD-5893-8E48-B8D1289A7CDF}" dt="2026-06-03T00:14:19.183" v="457" actId="552"/>
          <ac:spMkLst>
            <pc:docMk/>
            <pc:sldMk cId="2489058455" sldId="2147470472"/>
            <ac:spMk id="7" creationId="{110D0E66-22AA-8FDC-DBD4-FF56E6072248}"/>
          </ac:spMkLst>
        </pc:spChg>
        <pc:picChg chg="mod">
          <ac:chgData name="Christopher Farlow" userId="1d6e7c80-f391-4c69-991c-b443ceeb1639" providerId="ADAL" clId="{234691CD-E9BD-5893-8E48-B8D1289A7CDF}" dt="2026-06-03T00:14:19.183" v="457" actId="552"/>
          <ac:picMkLst>
            <pc:docMk/>
            <pc:sldMk cId="2489058455" sldId="2147470472"/>
            <ac:picMk id="5" creationId="{CF0DEF0E-880A-CE9F-5B34-7CBE561D928A}"/>
          </ac:picMkLst>
        </pc:picChg>
      </pc:sldChg>
      <pc:sldChg chg="modSp mod">
        <pc:chgData name="Christopher Farlow" userId="1d6e7c80-f391-4c69-991c-b443ceeb1639" providerId="ADAL" clId="{234691CD-E9BD-5893-8E48-B8D1289A7CDF}" dt="2026-06-03T00:06:04.664" v="344" actId="1076"/>
        <pc:sldMkLst>
          <pc:docMk/>
          <pc:sldMk cId="1466771262" sldId="2147470485"/>
        </pc:sldMkLst>
        <pc:spChg chg="mod">
          <ac:chgData name="Christopher Farlow" userId="1d6e7c80-f391-4c69-991c-b443ceeb1639" providerId="ADAL" clId="{234691CD-E9BD-5893-8E48-B8D1289A7CDF}" dt="2026-06-03T00:05:46.252" v="337" actId="1076"/>
          <ac:spMkLst>
            <pc:docMk/>
            <pc:sldMk cId="1466771262" sldId="2147470485"/>
            <ac:spMk id="2" creationId="{40E8AFA3-52B5-C20D-56CF-B4043D39D5AD}"/>
          </ac:spMkLst>
        </pc:spChg>
        <pc:spChg chg="mod">
          <ac:chgData name="Christopher Farlow" userId="1d6e7c80-f391-4c69-991c-b443ceeb1639" providerId="ADAL" clId="{234691CD-E9BD-5893-8E48-B8D1289A7CDF}" dt="2026-06-03T00:06:04.664" v="344" actId="1076"/>
          <ac:spMkLst>
            <pc:docMk/>
            <pc:sldMk cId="1466771262" sldId="2147470485"/>
            <ac:spMk id="4" creationId="{E40765D3-01D3-D0E3-E319-EA118830D8F7}"/>
          </ac:spMkLst>
        </pc:spChg>
        <pc:spChg chg="mod">
          <ac:chgData name="Christopher Farlow" userId="1d6e7c80-f391-4c69-991c-b443ceeb1639" providerId="ADAL" clId="{234691CD-E9BD-5893-8E48-B8D1289A7CDF}" dt="2026-06-03T00:05:52.171" v="338" actId="1076"/>
          <ac:spMkLst>
            <pc:docMk/>
            <pc:sldMk cId="1466771262" sldId="2147470485"/>
            <ac:spMk id="9" creationId="{4EB27A7C-73DE-214A-D6E7-D11AAC4D59BD}"/>
          </ac:spMkLst>
        </pc:spChg>
        <pc:picChg chg="mod">
          <ac:chgData name="Christopher Farlow" userId="1d6e7c80-f391-4c69-991c-b443ceeb1639" providerId="ADAL" clId="{234691CD-E9BD-5893-8E48-B8D1289A7CDF}" dt="2026-06-03T00:06:01.251" v="343" actId="552"/>
          <ac:picMkLst>
            <pc:docMk/>
            <pc:sldMk cId="1466771262" sldId="2147470485"/>
            <ac:picMk id="7" creationId="{0F33F434-B118-9566-ADE1-583B6B7EBF05}"/>
          </ac:picMkLst>
        </pc:picChg>
      </pc:sldChg>
      <pc:sldChg chg="modSp mod">
        <pc:chgData name="Christopher Farlow" userId="1d6e7c80-f391-4c69-991c-b443ceeb1639" providerId="ADAL" clId="{234691CD-E9BD-5893-8E48-B8D1289A7CDF}" dt="2026-06-03T00:06:24.202" v="351" actId="1076"/>
        <pc:sldMkLst>
          <pc:docMk/>
          <pc:sldMk cId="1354381591" sldId="2147470486"/>
        </pc:sldMkLst>
        <pc:spChg chg="mod">
          <ac:chgData name="Christopher Farlow" userId="1d6e7c80-f391-4c69-991c-b443ceeb1639" providerId="ADAL" clId="{234691CD-E9BD-5893-8E48-B8D1289A7CDF}" dt="2026-06-03T00:06:12.165" v="345" actId="1076"/>
          <ac:spMkLst>
            <pc:docMk/>
            <pc:sldMk cId="1354381591" sldId="2147470486"/>
            <ac:spMk id="5" creationId="{C47594D0-6AE9-FC40-540F-CF1DDFB68643}"/>
          </ac:spMkLst>
        </pc:spChg>
        <pc:spChg chg="mod">
          <ac:chgData name="Christopher Farlow" userId="1d6e7c80-f391-4c69-991c-b443ceeb1639" providerId="ADAL" clId="{234691CD-E9BD-5893-8E48-B8D1289A7CDF}" dt="2026-06-03T00:06:24.202" v="351" actId="1076"/>
          <ac:spMkLst>
            <pc:docMk/>
            <pc:sldMk cId="1354381591" sldId="2147470486"/>
            <ac:spMk id="7" creationId="{7B77B4AD-D322-C2B9-36BC-A9A4F3A6A4CE}"/>
          </ac:spMkLst>
        </pc:spChg>
        <pc:spChg chg="mod">
          <ac:chgData name="Christopher Farlow" userId="1d6e7c80-f391-4c69-991c-b443ceeb1639" providerId="ADAL" clId="{234691CD-E9BD-5893-8E48-B8D1289A7CDF}" dt="2026-06-03T00:06:12.165" v="345" actId="1076"/>
          <ac:spMkLst>
            <pc:docMk/>
            <pc:sldMk cId="1354381591" sldId="2147470486"/>
            <ac:spMk id="8" creationId="{078BAB72-B4A3-94F7-05B0-1C062F0DAD20}"/>
          </ac:spMkLst>
        </pc:spChg>
        <pc:spChg chg="mod">
          <ac:chgData name="Christopher Farlow" userId="1d6e7c80-f391-4c69-991c-b443ceeb1639" providerId="ADAL" clId="{234691CD-E9BD-5893-8E48-B8D1289A7CDF}" dt="2026-06-03T00:06:12.165" v="345" actId="1076"/>
          <ac:spMkLst>
            <pc:docMk/>
            <pc:sldMk cId="1354381591" sldId="2147470486"/>
            <ac:spMk id="10" creationId="{2387FEBA-829F-8BB4-4D7A-2493161D0AF8}"/>
          </ac:spMkLst>
        </pc:spChg>
        <pc:spChg chg="mod">
          <ac:chgData name="Christopher Farlow" userId="1d6e7c80-f391-4c69-991c-b443ceeb1639" providerId="ADAL" clId="{234691CD-E9BD-5893-8E48-B8D1289A7CDF}" dt="2026-06-03T00:06:12.165" v="345" actId="1076"/>
          <ac:spMkLst>
            <pc:docMk/>
            <pc:sldMk cId="1354381591" sldId="2147470486"/>
            <ac:spMk id="11" creationId="{7D5BA577-8ED4-35CE-9261-71A84EC72737}"/>
          </ac:spMkLst>
        </pc:spChg>
        <pc:picChg chg="mod">
          <ac:chgData name="Christopher Farlow" userId="1d6e7c80-f391-4c69-991c-b443ceeb1639" providerId="ADAL" clId="{234691CD-E9BD-5893-8E48-B8D1289A7CDF}" dt="2026-06-03T00:06:20.751" v="350" actId="552"/>
          <ac:picMkLst>
            <pc:docMk/>
            <pc:sldMk cId="1354381591" sldId="2147470486"/>
            <ac:picMk id="4" creationId="{804176F2-A5D0-4920-7B59-B9BAC1BF7F82}"/>
          </ac:picMkLst>
        </pc:picChg>
        <pc:picChg chg="mod">
          <ac:chgData name="Christopher Farlow" userId="1d6e7c80-f391-4c69-991c-b443ceeb1639" providerId="ADAL" clId="{234691CD-E9BD-5893-8E48-B8D1289A7CDF}" dt="2026-06-03T00:06:12.165" v="345" actId="1076"/>
          <ac:picMkLst>
            <pc:docMk/>
            <pc:sldMk cId="1354381591" sldId="2147470486"/>
            <ac:picMk id="6" creationId="{2963A6C0-71A4-F0A6-BCC1-1B9694A5891C}"/>
          </ac:picMkLst>
        </pc:picChg>
        <pc:picChg chg="mod">
          <ac:chgData name="Christopher Farlow" userId="1d6e7c80-f391-4c69-991c-b443ceeb1639" providerId="ADAL" clId="{234691CD-E9BD-5893-8E48-B8D1289A7CDF}" dt="2026-06-03T00:06:12.165" v="345" actId="1076"/>
          <ac:picMkLst>
            <pc:docMk/>
            <pc:sldMk cId="1354381591" sldId="2147470486"/>
            <ac:picMk id="13" creationId="{5FBDDCE0-CEC9-7CF0-3002-3BC220DA00CD}"/>
          </ac:picMkLst>
        </pc:picChg>
        <pc:picChg chg="mod">
          <ac:chgData name="Christopher Farlow" userId="1d6e7c80-f391-4c69-991c-b443ceeb1639" providerId="ADAL" clId="{234691CD-E9BD-5893-8E48-B8D1289A7CDF}" dt="2026-06-03T00:06:12.165" v="345" actId="1076"/>
          <ac:picMkLst>
            <pc:docMk/>
            <pc:sldMk cId="1354381591" sldId="2147470486"/>
            <ac:picMk id="15" creationId="{AB49122E-176D-33B9-BDB6-EB6C76586F30}"/>
          </ac:picMkLst>
        </pc:picChg>
        <pc:picChg chg="mod">
          <ac:chgData name="Christopher Farlow" userId="1d6e7c80-f391-4c69-991c-b443ceeb1639" providerId="ADAL" clId="{234691CD-E9BD-5893-8E48-B8D1289A7CDF}" dt="2026-06-03T00:06:12.165" v="345" actId="1076"/>
          <ac:picMkLst>
            <pc:docMk/>
            <pc:sldMk cId="1354381591" sldId="2147470486"/>
            <ac:picMk id="17" creationId="{3EF0E164-94F8-8364-D205-F05A426E2BEA}"/>
          </ac:picMkLst>
        </pc:picChg>
      </pc:sldChg>
      <pc:sldChg chg="modSp mod">
        <pc:chgData name="Christopher Farlow" userId="1d6e7c80-f391-4c69-991c-b443ceeb1639" providerId="ADAL" clId="{234691CD-E9BD-5893-8E48-B8D1289A7CDF}" dt="2026-06-03T00:04:16.437" v="316" actId="1076"/>
        <pc:sldMkLst>
          <pc:docMk/>
          <pc:sldMk cId="3009329642" sldId="2147470487"/>
        </pc:sldMkLst>
        <pc:spChg chg="mod">
          <ac:chgData name="Christopher Farlow" userId="1d6e7c80-f391-4c69-991c-b443ceeb1639" providerId="ADAL" clId="{234691CD-E9BD-5893-8E48-B8D1289A7CDF}" dt="2026-06-03T00:04:16.437" v="316" actId="1076"/>
          <ac:spMkLst>
            <pc:docMk/>
            <pc:sldMk cId="3009329642" sldId="2147470487"/>
            <ac:spMk id="4" creationId="{70012172-C196-B5E0-BB01-079B6165BEF3}"/>
          </ac:spMkLst>
        </pc:spChg>
      </pc:sldChg>
      <pc:sldChg chg="modSp mod">
        <pc:chgData name="Christopher Farlow" userId="1d6e7c80-f391-4c69-991c-b443ceeb1639" providerId="ADAL" clId="{234691CD-E9BD-5893-8E48-B8D1289A7CDF}" dt="2026-06-03T00:03:41.020" v="312" actId="1076"/>
        <pc:sldMkLst>
          <pc:docMk/>
          <pc:sldMk cId="629175967" sldId="2147470488"/>
        </pc:sldMkLst>
        <pc:spChg chg="mod">
          <ac:chgData name="Christopher Farlow" userId="1d6e7c80-f391-4c69-991c-b443ceeb1639" providerId="ADAL" clId="{234691CD-E9BD-5893-8E48-B8D1289A7CDF}" dt="2026-06-03T00:03:41.020" v="312" actId="1076"/>
          <ac:spMkLst>
            <pc:docMk/>
            <pc:sldMk cId="629175967" sldId="2147470488"/>
            <ac:spMk id="5" creationId="{A78FEB03-9973-6C0F-A719-027B46C9B2FA}"/>
          </ac:spMkLst>
        </pc:spChg>
      </pc:sldChg>
      <pc:sldChg chg="modSp mod">
        <pc:chgData name="Christopher Farlow" userId="1d6e7c80-f391-4c69-991c-b443ceeb1639" providerId="ADAL" clId="{234691CD-E9BD-5893-8E48-B8D1289A7CDF}" dt="2026-06-02T23:55:47.969" v="194" actId="14100"/>
        <pc:sldMkLst>
          <pc:docMk/>
          <pc:sldMk cId="183954408" sldId="2147470493"/>
        </pc:sldMkLst>
        <pc:spChg chg="mod">
          <ac:chgData name="Christopher Farlow" userId="1d6e7c80-f391-4c69-991c-b443ceeb1639" providerId="ADAL" clId="{234691CD-E9BD-5893-8E48-B8D1289A7CDF}" dt="2026-06-02T23:55:47.969" v="194" actId="14100"/>
          <ac:spMkLst>
            <pc:docMk/>
            <pc:sldMk cId="183954408" sldId="2147470493"/>
            <ac:spMk id="6" creationId="{905FBFBA-EB79-E0DE-9D1E-1DD925F093A4}"/>
          </ac:spMkLst>
        </pc:spChg>
        <pc:grpChg chg="mod">
          <ac:chgData name="Christopher Farlow" userId="1d6e7c80-f391-4c69-991c-b443ceeb1639" providerId="ADAL" clId="{234691CD-E9BD-5893-8E48-B8D1289A7CDF}" dt="2026-06-02T06:31:53.325" v="48" actId="552"/>
          <ac:grpSpMkLst>
            <pc:docMk/>
            <pc:sldMk cId="183954408" sldId="2147470493"/>
            <ac:grpSpMk id="9" creationId="{FD39F63B-CB22-652A-4A7E-5FBA87A9E850}"/>
          </ac:grpSpMkLst>
        </pc:grpChg>
      </pc:sldChg>
      <pc:sldChg chg="modSp mod">
        <pc:chgData name="Christopher Farlow" userId="1d6e7c80-f391-4c69-991c-b443ceeb1639" providerId="ADAL" clId="{234691CD-E9BD-5893-8E48-B8D1289A7CDF}" dt="2026-06-02T23:53:45.795" v="173" actId="948"/>
        <pc:sldMkLst>
          <pc:docMk/>
          <pc:sldMk cId="2322950544" sldId="2147470495"/>
        </pc:sldMkLst>
        <pc:spChg chg="mod">
          <ac:chgData name="Christopher Farlow" userId="1d6e7c80-f391-4c69-991c-b443ceeb1639" providerId="ADAL" clId="{234691CD-E9BD-5893-8E48-B8D1289A7CDF}" dt="2026-06-02T23:53:43.160" v="172" actId="948"/>
          <ac:spMkLst>
            <pc:docMk/>
            <pc:sldMk cId="2322950544" sldId="2147470495"/>
            <ac:spMk id="7" creationId="{4D4C668F-DE00-C882-455C-BB8C044F9F68}"/>
          </ac:spMkLst>
        </pc:spChg>
        <pc:spChg chg="mod">
          <ac:chgData name="Christopher Farlow" userId="1d6e7c80-f391-4c69-991c-b443ceeb1639" providerId="ADAL" clId="{234691CD-E9BD-5893-8E48-B8D1289A7CDF}" dt="2026-06-02T23:53:45.795" v="173" actId="948"/>
          <ac:spMkLst>
            <pc:docMk/>
            <pc:sldMk cId="2322950544" sldId="2147470495"/>
            <ac:spMk id="11" creationId="{26B43430-3AF3-DA1D-3ABC-352A147C143D}"/>
          </ac:spMkLst>
        </pc:spChg>
        <pc:spChg chg="mod">
          <ac:chgData name="Christopher Farlow" userId="1d6e7c80-f391-4c69-991c-b443ceeb1639" providerId="ADAL" clId="{234691CD-E9BD-5893-8E48-B8D1289A7CDF}" dt="2026-06-02T23:53:39.520" v="171" actId="948"/>
          <ac:spMkLst>
            <pc:docMk/>
            <pc:sldMk cId="2322950544" sldId="2147470495"/>
            <ac:spMk id="18" creationId="{6F4F8273-E857-8010-15C7-0947B0ECD9EA}"/>
          </ac:spMkLst>
        </pc:spChg>
      </pc:sldChg>
      <pc:sldChg chg="modSp mod">
        <pc:chgData name="Christopher Farlow" userId="1d6e7c80-f391-4c69-991c-b443ceeb1639" providerId="ADAL" clId="{234691CD-E9BD-5893-8E48-B8D1289A7CDF}" dt="2026-06-02T23:55:38.216" v="191" actId="404"/>
        <pc:sldMkLst>
          <pc:docMk/>
          <pc:sldMk cId="225496948" sldId="2147470497"/>
        </pc:sldMkLst>
        <pc:spChg chg="mod">
          <ac:chgData name="Christopher Farlow" userId="1d6e7c80-f391-4c69-991c-b443ceeb1639" providerId="ADAL" clId="{234691CD-E9BD-5893-8E48-B8D1289A7CDF}" dt="2026-06-02T23:55:38.216" v="191" actId="404"/>
          <ac:spMkLst>
            <pc:docMk/>
            <pc:sldMk cId="225496948" sldId="2147470497"/>
            <ac:spMk id="6" creationId="{2BD0081E-26CD-CBD5-A31D-B387EF34621F}"/>
          </ac:spMkLst>
        </pc:spChg>
        <pc:spChg chg="mod">
          <ac:chgData name="Christopher Farlow" userId="1d6e7c80-f391-4c69-991c-b443ceeb1639" providerId="ADAL" clId="{234691CD-E9BD-5893-8E48-B8D1289A7CDF}" dt="2026-06-02T23:55:38.216" v="191" actId="404"/>
          <ac:spMkLst>
            <pc:docMk/>
            <pc:sldMk cId="225496948" sldId="2147470497"/>
            <ac:spMk id="10" creationId="{B2B5436D-97C1-5773-1882-01CC7A327392}"/>
          </ac:spMkLst>
        </pc:spChg>
      </pc:sldChg>
      <pc:sldChg chg="modSp mod">
        <pc:chgData name="Christopher Farlow" userId="1d6e7c80-f391-4c69-991c-b443ceeb1639" providerId="ADAL" clId="{234691CD-E9BD-5893-8E48-B8D1289A7CDF}" dt="2026-06-02T23:55:28.109" v="188" actId="948"/>
        <pc:sldMkLst>
          <pc:docMk/>
          <pc:sldMk cId="646518492" sldId="2147470513"/>
        </pc:sldMkLst>
        <pc:spChg chg="mod">
          <ac:chgData name="Christopher Farlow" userId="1d6e7c80-f391-4c69-991c-b443ceeb1639" providerId="ADAL" clId="{234691CD-E9BD-5893-8E48-B8D1289A7CDF}" dt="2026-06-02T23:55:28.109" v="188" actId="948"/>
          <ac:spMkLst>
            <pc:docMk/>
            <pc:sldMk cId="646518492" sldId="2147470513"/>
            <ac:spMk id="5" creationId="{6367F9AD-EA20-8C60-05F2-B4E94607B28D}"/>
          </ac:spMkLst>
        </pc:spChg>
        <pc:spChg chg="mod">
          <ac:chgData name="Christopher Farlow" userId="1d6e7c80-f391-4c69-991c-b443ceeb1639" providerId="ADAL" clId="{234691CD-E9BD-5893-8E48-B8D1289A7CDF}" dt="2026-06-02T23:55:28.109" v="188" actId="948"/>
          <ac:spMkLst>
            <pc:docMk/>
            <pc:sldMk cId="646518492" sldId="2147470513"/>
            <ac:spMk id="8" creationId="{C3F32B9A-D167-89C7-B974-6AA3C29382C4}"/>
          </ac:spMkLst>
        </pc:spChg>
        <pc:spChg chg="mod">
          <ac:chgData name="Christopher Farlow" userId="1d6e7c80-f391-4c69-991c-b443ceeb1639" providerId="ADAL" clId="{234691CD-E9BD-5893-8E48-B8D1289A7CDF}" dt="2026-06-02T23:55:28.109" v="188" actId="948"/>
          <ac:spMkLst>
            <pc:docMk/>
            <pc:sldMk cId="646518492" sldId="2147470513"/>
            <ac:spMk id="13" creationId="{B63FD858-259C-2625-6E08-93EAE390C96F}"/>
          </ac:spMkLst>
        </pc:spChg>
      </pc:sldChg>
      <pc:sldChg chg="modSp mod">
        <pc:chgData name="Christopher Farlow" userId="1d6e7c80-f391-4c69-991c-b443ceeb1639" providerId="ADAL" clId="{234691CD-E9BD-5893-8E48-B8D1289A7CDF}" dt="2026-06-02T23:56:37.744" v="201" actId="255"/>
        <pc:sldMkLst>
          <pc:docMk/>
          <pc:sldMk cId="2636976182" sldId="2147470514"/>
        </pc:sldMkLst>
        <pc:spChg chg="mod">
          <ac:chgData name="Christopher Farlow" userId="1d6e7c80-f391-4c69-991c-b443ceeb1639" providerId="ADAL" clId="{234691CD-E9BD-5893-8E48-B8D1289A7CDF}" dt="2026-06-02T23:56:37.744" v="201" actId="255"/>
          <ac:spMkLst>
            <pc:docMk/>
            <pc:sldMk cId="2636976182" sldId="2147470514"/>
            <ac:spMk id="8" creationId="{77752D1A-5650-828A-8BEF-EE42207BD43F}"/>
          </ac:spMkLst>
        </pc:spChg>
        <pc:spChg chg="mod">
          <ac:chgData name="Christopher Farlow" userId="1d6e7c80-f391-4c69-991c-b443ceeb1639" providerId="ADAL" clId="{234691CD-E9BD-5893-8E48-B8D1289A7CDF}" dt="2026-06-02T23:56:37.744" v="201" actId="255"/>
          <ac:spMkLst>
            <pc:docMk/>
            <pc:sldMk cId="2636976182" sldId="2147470514"/>
            <ac:spMk id="11" creationId="{7B77CEAE-E60F-BA1F-79A0-7DDB9570DB4E}"/>
          </ac:spMkLst>
        </pc:spChg>
      </pc:sldChg>
      <pc:sldChg chg="modSp mod">
        <pc:chgData name="Christopher Farlow" userId="1d6e7c80-f391-4c69-991c-b443ceeb1639" providerId="ADAL" clId="{234691CD-E9BD-5893-8E48-B8D1289A7CDF}" dt="2026-06-02T23:57:45.382" v="207" actId="948"/>
        <pc:sldMkLst>
          <pc:docMk/>
          <pc:sldMk cId="196498699" sldId="2147470529"/>
        </pc:sldMkLst>
        <pc:spChg chg="mod">
          <ac:chgData name="Christopher Farlow" userId="1d6e7c80-f391-4c69-991c-b443ceeb1639" providerId="ADAL" clId="{234691CD-E9BD-5893-8E48-B8D1289A7CDF}" dt="2026-06-02T23:57:45.382" v="207" actId="948"/>
          <ac:spMkLst>
            <pc:docMk/>
            <pc:sldMk cId="196498699" sldId="2147470529"/>
            <ac:spMk id="7" creationId="{4A0142C6-AD06-9389-1E6D-9D11FDC08AB1}"/>
          </ac:spMkLst>
        </pc:spChg>
        <pc:spChg chg="mod">
          <ac:chgData name="Christopher Farlow" userId="1d6e7c80-f391-4c69-991c-b443ceeb1639" providerId="ADAL" clId="{234691CD-E9BD-5893-8E48-B8D1289A7CDF}" dt="2026-06-02T23:57:45.382" v="207" actId="948"/>
          <ac:spMkLst>
            <pc:docMk/>
            <pc:sldMk cId="196498699" sldId="2147470529"/>
            <ac:spMk id="10" creationId="{953C3E34-17B1-57CE-4981-A01ADD0B5111}"/>
          </ac:spMkLst>
        </pc:spChg>
      </pc:sldChg>
      <pc:sldChg chg="modSp mod">
        <pc:chgData name="Christopher Farlow" userId="1d6e7c80-f391-4c69-991c-b443ceeb1639" providerId="ADAL" clId="{234691CD-E9BD-5893-8E48-B8D1289A7CDF}" dt="2026-06-02T23:57:57.177" v="213" actId="552"/>
        <pc:sldMkLst>
          <pc:docMk/>
          <pc:sldMk cId="136514178" sldId="2147470530"/>
        </pc:sldMkLst>
        <pc:spChg chg="mod">
          <ac:chgData name="Christopher Farlow" userId="1d6e7c80-f391-4c69-991c-b443ceeb1639" providerId="ADAL" clId="{234691CD-E9BD-5893-8E48-B8D1289A7CDF}" dt="2026-06-02T23:57:57.177" v="213" actId="552"/>
          <ac:spMkLst>
            <pc:docMk/>
            <pc:sldMk cId="136514178" sldId="2147470530"/>
            <ac:spMk id="8" creationId="{89459A61-135A-3B4A-BDD0-CC45115A0B94}"/>
          </ac:spMkLst>
        </pc:spChg>
        <pc:picChg chg="mod">
          <ac:chgData name="Christopher Farlow" userId="1d6e7c80-f391-4c69-991c-b443ceeb1639" providerId="ADAL" clId="{234691CD-E9BD-5893-8E48-B8D1289A7CDF}" dt="2026-06-02T23:57:57.177" v="213" actId="552"/>
          <ac:picMkLst>
            <pc:docMk/>
            <pc:sldMk cId="136514178" sldId="2147470530"/>
            <ac:picMk id="5" creationId="{FF820544-DFD7-22C5-155B-4E72C4002AC0}"/>
          </ac:picMkLst>
        </pc:picChg>
      </pc:sldChg>
      <pc:sldChg chg="modSp mod">
        <pc:chgData name="Christopher Farlow" userId="1d6e7c80-f391-4c69-991c-b443ceeb1639" providerId="ADAL" clId="{234691CD-E9BD-5893-8E48-B8D1289A7CDF}" dt="2026-06-02T23:58:08.511" v="217" actId="948"/>
        <pc:sldMkLst>
          <pc:docMk/>
          <pc:sldMk cId="1665570194" sldId="2147470531"/>
        </pc:sldMkLst>
        <pc:spChg chg="mod">
          <ac:chgData name="Christopher Farlow" userId="1d6e7c80-f391-4c69-991c-b443ceeb1639" providerId="ADAL" clId="{234691CD-E9BD-5893-8E48-B8D1289A7CDF}" dt="2026-06-02T23:58:08.511" v="217" actId="948"/>
          <ac:spMkLst>
            <pc:docMk/>
            <pc:sldMk cId="1665570194" sldId="2147470531"/>
            <ac:spMk id="7" creationId="{015A05A6-34AF-DC54-2D0E-6974E5C5F343}"/>
          </ac:spMkLst>
        </pc:spChg>
        <pc:spChg chg="mod">
          <ac:chgData name="Christopher Farlow" userId="1d6e7c80-f391-4c69-991c-b443ceeb1639" providerId="ADAL" clId="{234691CD-E9BD-5893-8E48-B8D1289A7CDF}" dt="2026-06-02T23:58:08.511" v="217" actId="948"/>
          <ac:spMkLst>
            <pc:docMk/>
            <pc:sldMk cId="1665570194" sldId="2147470531"/>
            <ac:spMk id="9" creationId="{B7E44FB9-D4E8-FC4E-58DB-B8FF80CA2E8D}"/>
          </ac:spMkLst>
        </pc:spChg>
      </pc:sldChg>
      <pc:sldChg chg="modSp mod">
        <pc:chgData name="Christopher Farlow" userId="1d6e7c80-f391-4c69-991c-b443ceeb1639" providerId="ADAL" clId="{234691CD-E9BD-5893-8E48-B8D1289A7CDF}" dt="2026-06-02T23:58:38.892" v="222" actId="18331"/>
        <pc:sldMkLst>
          <pc:docMk/>
          <pc:sldMk cId="952605416" sldId="2147470532"/>
        </pc:sldMkLst>
        <pc:spChg chg="mod">
          <ac:chgData name="Christopher Farlow" userId="1d6e7c80-f391-4c69-991c-b443ceeb1639" providerId="ADAL" clId="{234691CD-E9BD-5893-8E48-B8D1289A7CDF}" dt="2026-06-02T23:58:22.125" v="221" actId="948"/>
          <ac:spMkLst>
            <pc:docMk/>
            <pc:sldMk cId="952605416" sldId="2147470532"/>
            <ac:spMk id="7" creationId="{0379C502-E01F-3BDB-CCF1-60A911D74DF6}"/>
          </ac:spMkLst>
        </pc:spChg>
        <pc:picChg chg="mod">
          <ac:chgData name="Christopher Farlow" userId="1d6e7c80-f391-4c69-991c-b443ceeb1639" providerId="ADAL" clId="{234691CD-E9BD-5893-8E48-B8D1289A7CDF}" dt="2026-06-02T23:58:38.892" v="222" actId="18331"/>
          <ac:picMkLst>
            <pc:docMk/>
            <pc:sldMk cId="952605416" sldId="2147470532"/>
            <ac:picMk id="5" creationId="{AE4BCDB9-1551-EBD1-C63F-A44A21712BFA}"/>
          </ac:picMkLst>
        </pc:picChg>
      </pc:sldChg>
      <pc:sldChg chg="delSp modSp mod">
        <pc:chgData name="Christopher Farlow" userId="1d6e7c80-f391-4c69-991c-b443ceeb1639" providerId="ADAL" clId="{234691CD-E9BD-5893-8E48-B8D1289A7CDF}" dt="2026-06-08T23:21:39.808" v="560" actId="962"/>
        <pc:sldMkLst>
          <pc:docMk/>
          <pc:sldMk cId="3960979179" sldId="2147470533"/>
        </pc:sldMkLst>
        <pc:spChg chg="mod">
          <ac:chgData name="Christopher Farlow" userId="1d6e7c80-f391-4c69-991c-b443ceeb1639" providerId="ADAL" clId="{234691CD-E9BD-5893-8E48-B8D1289A7CDF}" dt="2026-06-08T23:20:14.859" v="545" actId="552"/>
          <ac:spMkLst>
            <pc:docMk/>
            <pc:sldMk cId="3960979179" sldId="2147470533"/>
            <ac:spMk id="7" creationId="{810198CA-2266-D735-0394-A1589774C501}"/>
          </ac:spMkLst>
        </pc:spChg>
        <pc:spChg chg="mod">
          <ac:chgData name="Christopher Farlow" userId="1d6e7c80-f391-4c69-991c-b443ceeb1639" providerId="ADAL" clId="{234691CD-E9BD-5893-8E48-B8D1289A7CDF}" dt="2026-06-08T23:20:17.306" v="546" actId="552"/>
          <ac:spMkLst>
            <pc:docMk/>
            <pc:sldMk cId="3960979179" sldId="2147470533"/>
            <ac:spMk id="13" creationId="{5271D40A-BCB5-19ED-E275-77C8E5C039A3}"/>
          </ac:spMkLst>
        </pc:spChg>
        <pc:spChg chg="mod">
          <ac:chgData name="Christopher Farlow" userId="1d6e7c80-f391-4c69-991c-b443ceeb1639" providerId="ADAL" clId="{234691CD-E9BD-5893-8E48-B8D1289A7CDF}" dt="2026-06-08T23:20:19.537" v="547" actId="552"/>
          <ac:spMkLst>
            <pc:docMk/>
            <pc:sldMk cId="3960979179" sldId="2147470533"/>
            <ac:spMk id="14" creationId="{11231426-A69E-0380-CFF6-F0928C82EE91}"/>
          </ac:spMkLst>
        </pc:spChg>
        <pc:picChg chg="mod">
          <ac:chgData name="Christopher Farlow" userId="1d6e7c80-f391-4c69-991c-b443ceeb1639" providerId="ADAL" clId="{234691CD-E9BD-5893-8E48-B8D1289A7CDF}" dt="2026-06-08T23:20:14.859" v="545" actId="552"/>
          <ac:picMkLst>
            <pc:docMk/>
            <pc:sldMk cId="3960979179" sldId="2147470533"/>
            <ac:picMk id="8" creationId="{C24E5983-AFC2-3A51-80BA-58DD05144923}"/>
          </ac:picMkLst>
        </pc:picChg>
        <pc:picChg chg="mod">
          <ac:chgData name="Christopher Farlow" userId="1d6e7c80-f391-4c69-991c-b443ceeb1639" providerId="ADAL" clId="{234691CD-E9BD-5893-8E48-B8D1289A7CDF}" dt="2026-06-08T23:20:17.306" v="546" actId="552"/>
          <ac:picMkLst>
            <pc:docMk/>
            <pc:sldMk cId="3960979179" sldId="2147470533"/>
            <ac:picMk id="10" creationId="{97BA37DC-6015-9204-5360-6749E7FAD47D}"/>
          </ac:picMkLst>
        </pc:picChg>
        <pc:picChg chg="mod">
          <ac:chgData name="Christopher Farlow" userId="1d6e7c80-f391-4c69-991c-b443ceeb1639" providerId="ADAL" clId="{234691CD-E9BD-5893-8E48-B8D1289A7CDF}" dt="2026-06-08T23:21:39.808" v="560" actId="962"/>
          <ac:picMkLst>
            <pc:docMk/>
            <pc:sldMk cId="3960979179" sldId="2147470533"/>
            <ac:picMk id="1026" creationId="{2B151D1E-2824-55A3-B3AB-DBC5520CF8E2}"/>
          </ac:picMkLst>
        </pc:picChg>
      </pc:sldChg>
      <pc:sldChg chg="modSp mod">
        <pc:chgData name="Christopher Farlow" userId="1d6e7c80-f391-4c69-991c-b443ceeb1639" providerId="ADAL" clId="{234691CD-E9BD-5893-8E48-B8D1289A7CDF}" dt="2026-06-02T23:59:37.368" v="262" actId="948"/>
        <pc:sldMkLst>
          <pc:docMk/>
          <pc:sldMk cId="1229241469" sldId="2147470534"/>
        </pc:sldMkLst>
        <pc:spChg chg="mod">
          <ac:chgData name="Christopher Farlow" userId="1d6e7c80-f391-4c69-991c-b443ceeb1639" providerId="ADAL" clId="{234691CD-E9BD-5893-8E48-B8D1289A7CDF}" dt="2026-06-02T23:59:37.368" v="262" actId="948"/>
          <ac:spMkLst>
            <pc:docMk/>
            <pc:sldMk cId="1229241469" sldId="2147470534"/>
            <ac:spMk id="9" creationId="{995E8922-2FA6-1D35-3346-7F714C9FC564}"/>
          </ac:spMkLst>
        </pc:spChg>
        <pc:spChg chg="mod">
          <ac:chgData name="Christopher Farlow" userId="1d6e7c80-f391-4c69-991c-b443ceeb1639" providerId="ADAL" clId="{234691CD-E9BD-5893-8E48-B8D1289A7CDF}" dt="2026-06-02T23:59:37.368" v="262" actId="948"/>
          <ac:spMkLst>
            <pc:docMk/>
            <pc:sldMk cId="1229241469" sldId="2147470534"/>
            <ac:spMk id="12" creationId="{EA7C621F-5C49-9B88-6463-293964C55602}"/>
          </ac:spMkLst>
        </pc:spChg>
        <pc:picChg chg="mod">
          <ac:chgData name="Christopher Farlow" userId="1d6e7c80-f391-4c69-991c-b443ceeb1639" providerId="ADAL" clId="{234691CD-E9BD-5893-8E48-B8D1289A7CDF}" dt="2026-06-02T23:59:23.175" v="255" actId="552"/>
          <ac:picMkLst>
            <pc:docMk/>
            <pc:sldMk cId="1229241469" sldId="2147470534"/>
            <ac:picMk id="6" creationId="{1202A340-2FD0-D3DC-E0EB-8EB1EC9E6EE0}"/>
          </ac:picMkLst>
        </pc:picChg>
        <pc:picChg chg="mod">
          <ac:chgData name="Christopher Farlow" userId="1d6e7c80-f391-4c69-991c-b443ceeb1639" providerId="ADAL" clId="{234691CD-E9BD-5893-8E48-B8D1289A7CDF}" dt="2026-06-02T23:59:30.126" v="259" actId="552"/>
          <ac:picMkLst>
            <pc:docMk/>
            <pc:sldMk cId="1229241469" sldId="2147470534"/>
            <ac:picMk id="10" creationId="{CE3B548D-0BE5-419E-63F0-69A0349FC5D9}"/>
          </ac:picMkLst>
        </pc:picChg>
      </pc:sldChg>
      <pc:sldChg chg="modSp mod">
        <pc:chgData name="Christopher Farlow" userId="1d6e7c80-f391-4c69-991c-b443ceeb1639" providerId="ADAL" clId="{234691CD-E9BD-5893-8E48-B8D1289A7CDF}" dt="2026-06-03T00:00:10.404" v="270" actId="552"/>
        <pc:sldMkLst>
          <pc:docMk/>
          <pc:sldMk cId="3568685060" sldId="2147470535"/>
        </pc:sldMkLst>
        <pc:spChg chg="mod">
          <ac:chgData name="Christopher Farlow" userId="1d6e7c80-f391-4c69-991c-b443ceeb1639" providerId="ADAL" clId="{234691CD-E9BD-5893-8E48-B8D1289A7CDF}" dt="2026-06-03T00:00:00.404" v="266" actId="14100"/>
          <ac:spMkLst>
            <pc:docMk/>
            <pc:sldMk cId="3568685060" sldId="2147470535"/>
            <ac:spMk id="6" creationId="{B151BA11-A21C-970D-1692-582F7688EC93}"/>
          </ac:spMkLst>
        </pc:spChg>
        <pc:spChg chg="mod">
          <ac:chgData name="Christopher Farlow" userId="1d6e7c80-f391-4c69-991c-b443ceeb1639" providerId="ADAL" clId="{234691CD-E9BD-5893-8E48-B8D1289A7CDF}" dt="2026-06-03T00:00:10.404" v="270" actId="552"/>
          <ac:spMkLst>
            <pc:docMk/>
            <pc:sldMk cId="3568685060" sldId="2147470535"/>
            <ac:spMk id="9" creationId="{B629C61D-B648-7896-4836-0E61863DC232}"/>
          </ac:spMkLst>
        </pc:spChg>
        <pc:spChg chg="mod">
          <ac:chgData name="Christopher Farlow" userId="1d6e7c80-f391-4c69-991c-b443ceeb1639" providerId="ADAL" clId="{234691CD-E9BD-5893-8E48-B8D1289A7CDF}" dt="2026-06-03T00:00:08.312" v="269" actId="1076"/>
          <ac:spMkLst>
            <pc:docMk/>
            <pc:sldMk cId="3568685060" sldId="2147470535"/>
            <ac:spMk id="12" creationId="{DFC5FE53-CA86-15F5-0207-FDD0E360C2B9}"/>
          </ac:spMkLst>
        </pc:spChg>
        <pc:picChg chg="mod">
          <ac:chgData name="Christopher Farlow" userId="1d6e7c80-f391-4c69-991c-b443ceeb1639" providerId="ADAL" clId="{234691CD-E9BD-5893-8E48-B8D1289A7CDF}" dt="2026-06-03T00:00:10.404" v="270" actId="552"/>
          <ac:picMkLst>
            <pc:docMk/>
            <pc:sldMk cId="3568685060" sldId="2147470535"/>
            <ac:picMk id="7" creationId="{EA8EC33E-8B61-0CEB-D5F5-C1A6CF4B50FE}"/>
          </ac:picMkLst>
        </pc:picChg>
      </pc:sldChg>
      <pc:sldChg chg="modSp mod">
        <pc:chgData name="Christopher Farlow" userId="1d6e7c80-f391-4c69-991c-b443ceeb1639" providerId="ADAL" clId="{234691CD-E9BD-5893-8E48-B8D1289A7CDF}" dt="2026-06-03T00:01:05.574" v="277" actId="14100"/>
        <pc:sldMkLst>
          <pc:docMk/>
          <pc:sldMk cId="2909391220" sldId="2147470537"/>
        </pc:sldMkLst>
        <pc:spChg chg="mod">
          <ac:chgData name="Christopher Farlow" userId="1d6e7c80-f391-4c69-991c-b443ceeb1639" providerId="ADAL" clId="{234691CD-E9BD-5893-8E48-B8D1289A7CDF}" dt="2026-06-03T00:01:01.875" v="276" actId="1076"/>
          <ac:spMkLst>
            <pc:docMk/>
            <pc:sldMk cId="2909391220" sldId="2147470537"/>
            <ac:spMk id="6" creationId="{EF2D77C3-38CD-261A-05CF-D30E95E57D2C}"/>
          </ac:spMkLst>
        </pc:spChg>
        <pc:spChg chg="mod">
          <ac:chgData name="Christopher Farlow" userId="1d6e7c80-f391-4c69-991c-b443ceeb1639" providerId="ADAL" clId="{234691CD-E9BD-5893-8E48-B8D1289A7CDF}" dt="2026-06-03T00:01:01.875" v="276" actId="1076"/>
          <ac:spMkLst>
            <pc:docMk/>
            <pc:sldMk cId="2909391220" sldId="2147470537"/>
            <ac:spMk id="8" creationId="{55025224-45DD-97DA-06EF-1F20939EF7A4}"/>
          </ac:spMkLst>
        </pc:spChg>
        <pc:spChg chg="mod">
          <ac:chgData name="Christopher Farlow" userId="1d6e7c80-f391-4c69-991c-b443ceeb1639" providerId="ADAL" clId="{234691CD-E9BD-5893-8E48-B8D1289A7CDF}" dt="2026-06-03T00:01:01.875" v="276" actId="1076"/>
          <ac:spMkLst>
            <pc:docMk/>
            <pc:sldMk cId="2909391220" sldId="2147470537"/>
            <ac:spMk id="9" creationId="{0A9B80AB-5926-5A3F-6A6E-C664474F15E5}"/>
          </ac:spMkLst>
        </pc:spChg>
        <pc:spChg chg="mod">
          <ac:chgData name="Christopher Farlow" userId="1d6e7c80-f391-4c69-991c-b443ceeb1639" providerId="ADAL" clId="{234691CD-E9BD-5893-8E48-B8D1289A7CDF}" dt="2026-06-03T00:01:01.875" v="276" actId="1076"/>
          <ac:spMkLst>
            <pc:docMk/>
            <pc:sldMk cId="2909391220" sldId="2147470537"/>
            <ac:spMk id="10" creationId="{D7E4777E-1804-31F0-8E21-9C573D4C2192}"/>
          </ac:spMkLst>
        </pc:spChg>
        <pc:spChg chg="mod">
          <ac:chgData name="Christopher Farlow" userId="1d6e7c80-f391-4c69-991c-b443ceeb1639" providerId="ADAL" clId="{234691CD-E9BD-5893-8E48-B8D1289A7CDF}" dt="2026-06-03T00:01:01.875" v="276" actId="1076"/>
          <ac:spMkLst>
            <pc:docMk/>
            <pc:sldMk cId="2909391220" sldId="2147470537"/>
            <ac:spMk id="12" creationId="{6CCD5EC6-0C88-37FB-3AB5-B0B58AA53DB4}"/>
          </ac:spMkLst>
        </pc:spChg>
        <pc:spChg chg="mod">
          <ac:chgData name="Christopher Farlow" userId="1d6e7c80-f391-4c69-991c-b443ceeb1639" providerId="ADAL" clId="{234691CD-E9BD-5893-8E48-B8D1289A7CDF}" dt="2026-06-03T00:01:05.574" v="277" actId="14100"/>
          <ac:spMkLst>
            <pc:docMk/>
            <pc:sldMk cId="2909391220" sldId="2147470537"/>
            <ac:spMk id="13" creationId="{0424EF43-CF56-5C59-BF39-04BE46C54ECF}"/>
          </ac:spMkLst>
        </pc:spChg>
        <pc:spChg chg="mod">
          <ac:chgData name="Christopher Farlow" userId="1d6e7c80-f391-4c69-991c-b443ceeb1639" providerId="ADAL" clId="{234691CD-E9BD-5893-8E48-B8D1289A7CDF}" dt="2026-06-03T00:01:01.875" v="276" actId="1076"/>
          <ac:spMkLst>
            <pc:docMk/>
            <pc:sldMk cId="2909391220" sldId="2147470537"/>
            <ac:spMk id="16" creationId="{6C61C15F-7AAF-BA94-DA75-E3C9CCD2C17C}"/>
          </ac:spMkLst>
        </pc:spChg>
        <pc:spChg chg="mod">
          <ac:chgData name="Christopher Farlow" userId="1d6e7c80-f391-4c69-991c-b443ceeb1639" providerId="ADAL" clId="{234691CD-E9BD-5893-8E48-B8D1289A7CDF}" dt="2026-06-03T00:01:01.875" v="276" actId="1076"/>
          <ac:spMkLst>
            <pc:docMk/>
            <pc:sldMk cId="2909391220" sldId="2147470537"/>
            <ac:spMk id="17" creationId="{F7F66CDE-BB7B-6452-CA04-C6449F300EAB}"/>
          </ac:spMkLst>
        </pc:spChg>
        <pc:spChg chg="mod">
          <ac:chgData name="Christopher Farlow" userId="1d6e7c80-f391-4c69-991c-b443ceeb1639" providerId="ADAL" clId="{234691CD-E9BD-5893-8E48-B8D1289A7CDF}" dt="2026-06-03T00:01:01.875" v="276" actId="1076"/>
          <ac:spMkLst>
            <pc:docMk/>
            <pc:sldMk cId="2909391220" sldId="2147470537"/>
            <ac:spMk id="20" creationId="{E7C84756-EA53-3B13-8941-0113CD0D4D27}"/>
          </ac:spMkLst>
        </pc:spChg>
        <pc:spChg chg="mod">
          <ac:chgData name="Christopher Farlow" userId="1d6e7c80-f391-4c69-991c-b443ceeb1639" providerId="ADAL" clId="{234691CD-E9BD-5893-8E48-B8D1289A7CDF}" dt="2026-06-03T00:01:01.875" v="276" actId="1076"/>
          <ac:spMkLst>
            <pc:docMk/>
            <pc:sldMk cId="2909391220" sldId="2147470537"/>
            <ac:spMk id="25" creationId="{4C54627C-9DC2-779E-6AD7-1CA61EA96D41}"/>
          </ac:spMkLst>
        </pc:spChg>
        <pc:spChg chg="mod">
          <ac:chgData name="Christopher Farlow" userId="1d6e7c80-f391-4c69-991c-b443ceeb1639" providerId="ADAL" clId="{234691CD-E9BD-5893-8E48-B8D1289A7CDF}" dt="2026-06-03T00:01:01.875" v="276" actId="1076"/>
          <ac:spMkLst>
            <pc:docMk/>
            <pc:sldMk cId="2909391220" sldId="2147470537"/>
            <ac:spMk id="26" creationId="{9F2ABE25-E74B-AE68-C17D-C1B9D2CD9BF4}"/>
          </ac:spMkLst>
        </pc:spChg>
        <pc:picChg chg="mod">
          <ac:chgData name="Christopher Farlow" userId="1d6e7c80-f391-4c69-991c-b443ceeb1639" providerId="ADAL" clId="{234691CD-E9BD-5893-8E48-B8D1289A7CDF}" dt="2026-06-03T00:00:50.690" v="273" actId="552"/>
          <ac:picMkLst>
            <pc:docMk/>
            <pc:sldMk cId="2909391220" sldId="2147470537"/>
            <ac:picMk id="7" creationId="{8717C74E-59D7-ED2E-BC18-891FB5279152}"/>
          </ac:picMkLst>
        </pc:picChg>
      </pc:sldChg>
      <pc:sldChg chg="modSp mod">
        <pc:chgData name="Christopher Farlow" userId="1d6e7c80-f391-4c69-991c-b443ceeb1639" providerId="ADAL" clId="{234691CD-E9BD-5893-8E48-B8D1289A7CDF}" dt="2026-06-02T23:55:15.214" v="186" actId="948"/>
        <pc:sldMkLst>
          <pc:docMk/>
          <pc:sldMk cId="4004334937" sldId="2147470540"/>
        </pc:sldMkLst>
        <pc:spChg chg="mod">
          <ac:chgData name="Christopher Farlow" userId="1d6e7c80-f391-4c69-991c-b443ceeb1639" providerId="ADAL" clId="{234691CD-E9BD-5893-8E48-B8D1289A7CDF}" dt="2026-06-02T23:55:15.214" v="186" actId="948"/>
          <ac:spMkLst>
            <pc:docMk/>
            <pc:sldMk cId="4004334937" sldId="2147470540"/>
            <ac:spMk id="14" creationId="{321FB7D0-ACF9-F28D-DB31-A797A649F877}"/>
          </ac:spMkLst>
        </pc:spChg>
        <pc:spChg chg="mod">
          <ac:chgData name="Christopher Farlow" userId="1d6e7c80-f391-4c69-991c-b443ceeb1639" providerId="ADAL" clId="{234691CD-E9BD-5893-8E48-B8D1289A7CDF}" dt="2026-06-02T23:55:15.214" v="186" actId="948"/>
          <ac:spMkLst>
            <pc:docMk/>
            <pc:sldMk cId="4004334937" sldId="2147470540"/>
            <ac:spMk id="21" creationId="{15B6B76E-A8A0-20DD-AA08-36C89BB158D3}"/>
          </ac:spMkLst>
        </pc:spChg>
        <pc:picChg chg="mod">
          <ac:chgData name="Christopher Farlow" userId="1d6e7c80-f391-4c69-991c-b443ceeb1639" providerId="ADAL" clId="{234691CD-E9BD-5893-8E48-B8D1289A7CDF}" dt="2026-06-02T23:51:44.709" v="162" actId="14100"/>
          <ac:picMkLst>
            <pc:docMk/>
            <pc:sldMk cId="4004334937" sldId="2147470540"/>
            <ac:picMk id="19" creationId="{8D1AEB75-6BD7-3FD3-776C-FD1F1580B6A9}"/>
          </ac:picMkLst>
        </pc:picChg>
      </pc:sldChg>
      <pc:sldChg chg="modSp mod">
        <pc:chgData name="Christopher Farlow" userId="1d6e7c80-f391-4c69-991c-b443ceeb1639" providerId="ADAL" clId="{234691CD-E9BD-5893-8E48-B8D1289A7CDF}" dt="2026-06-02T06:33:39.505" v="65" actId="1076"/>
        <pc:sldMkLst>
          <pc:docMk/>
          <pc:sldMk cId="3966167198" sldId="2147470543"/>
        </pc:sldMkLst>
        <pc:spChg chg="mod">
          <ac:chgData name="Christopher Farlow" userId="1d6e7c80-f391-4c69-991c-b443ceeb1639" providerId="ADAL" clId="{234691CD-E9BD-5893-8E48-B8D1289A7CDF}" dt="2026-06-02T06:33:39.505" v="65" actId="1076"/>
          <ac:spMkLst>
            <pc:docMk/>
            <pc:sldMk cId="3966167198" sldId="2147470543"/>
            <ac:spMk id="4" creationId="{A9956A4F-CE15-EEDD-E51A-DFF22711C64F}"/>
          </ac:spMkLst>
        </pc:spChg>
        <pc:spChg chg="mod">
          <ac:chgData name="Christopher Farlow" userId="1d6e7c80-f391-4c69-991c-b443ceeb1639" providerId="ADAL" clId="{234691CD-E9BD-5893-8E48-B8D1289A7CDF}" dt="2026-06-02T06:33:39.505" v="65" actId="1076"/>
          <ac:spMkLst>
            <pc:docMk/>
            <pc:sldMk cId="3966167198" sldId="2147470543"/>
            <ac:spMk id="6" creationId="{ED97CEE5-F50C-22DA-B027-B5E541CE5608}"/>
          </ac:spMkLst>
        </pc:spChg>
        <pc:spChg chg="mod">
          <ac:chgData name="Christopher Farlow" userId="1d6e7c80-f391-4c69-991c-b443ceeb1639" providerId="ADAL" clId="{234691CD-E9BD-5893-8E48-B8D1289A7CDF}" dt="2026-06-02T06:33:39.505" v="65" actId="1076"/>
          <ac:spMkLst>
            <pc:docMk/>
            <pc:sldMk cId="3966167198" sldId="2147470543"/>
            <ac:spMk id="8" creationId="{23B8B903-0AB1-4188-D55A-94D63FCC42F1}"/>
          </ac:spMkLst>
        </pc:spChg>
        <pc:spChg chg="mod">
          <ac:chgData name="Christopher Farlow" userId="1d6e7c80-f391-4c69-991c-b443ceeb1639" providerId="ADAL" clId="{234691CD-E9BD-5893-8E48-B8D1289A7CDF}" dt="2026-06-02T06:33:39.505" v="65" actId="1076"/>
          <ac:spMkLst>
            <pc:docMk/>
            <pc:sldMk cId="3966167198" sldId="2147470543"/>
            <ac:spMk id="10" creationId="{B325D7B7-C33A-FFA3-6E4A-C67C5660DF2E}"/>
          </ac:spMkLst>
        </pc:spChg>
        <pc:spChg chg="mod">
          <ac:chgData name="Christopher Farlow" userId="1d6e7c80-f391-4c69-991c-b443ceeb1639" providerId="ADAL" clId="{234691CD-E9BD-5893-8E48-B8D1289A7CDF}" dt="2026-06-02T06:33:39.505" v="65" actId="1076"/>
          <ac:spMkLst>
            <pc:docMk/>
            <pc:sldMk cId="3966167198" sldId="2147470543"/>
            <ac:spMk id="14" creationId="{B3399F68-D5D5-AD8F-EA5E-370B6E246708}"/>
          </ac:spMkLst>
        </pc:spChg>
        <pc:spChg chg="mod">
          <ac:chgData name="Christopher Farlow" userId="1d6e7c80-f391-4c69-991c-b443ceeb1639" providerId="ADAL" clId="{234691CD-E9BD-5893-8E48-B8D1289A7CDF}" dt="2026-06-02T06:33:39.505" v="65" actId="1076"/>
          <ac:spMkLst>
            <pc:docMk/>
            <pc:sldMk cId="3966167198" sldId="2147470543"/>
            <ac:spMk id="15" creationId="{D36406A2-CB97-C1E8-B71C-800C1C07CA1F}"/>
          </ac:spMkLst>
        </pc:spChg>
        <pc:picChg chg="mod">
          <ac:chgData name="Christopher Farlow" userId="1d6e7c80-f391-4c69-991c-b443ceeb1639" providerId="ADAL" clId="{234691CD-E9BD-5893-8E48-B8D1289A7CDF}" dt="2026-06-02T06:33:39.505" v="65" actId="1076"/>
          <ac:picMkLst>
            <pc:docMk/>
            <pc:sldMk cId="3966167198" sldId="2147470543"/>
            <ac:picMk id="7" creationId="{E80779DB-265E-072A-EE7D-B0096B862F90}"/>
          </ac:picMkLst>
        </pc:picChg>
        <pc:picChg chg="mod">
          <ac:chgData name="Christopher Farlow" userId="1d6e7c80-f391-4c69-991c-b443ceeb1639" providerId="ADAL" clId="{234691CD-E9BD-5893-8E48-B8D1289A7CDF}" dt="2026-06-02T06:33:39.505" v="65" actId="1076"/>
          <ac:picMkLst>
            <pc:docMk/>
            <pc:sldMk cId="3966167198" sldId="2147470543"/>
            <ac:picMk id="2052" creationId="{B8E334D3-25CD-2087-3658-D40270DAE519}"/>
          </ac:picMkLst>
        </pc:picChg>
        <pc:picChg chg="mod">
          <ac:chgData name="Christopher Farlow" userId="1d6e7c80-f391-4c69-991c-b443ceeb1639" providerId="ADAL" clId="{234691CD-E9BD-5893-8E48-B8D1289A7CDF}" dt="2026-06-02T06:33:39.505" v="65" actId="1076"/>
          <ac:picMkLst>
            <pc:docMk/>
            <pc:sldMk cId="3966167198" sldId="2147470543"/>
            <ac:picMk id="2054" creationId="{FC2D05A4-1354-857C-9E2B-4F65A5E83A28}"/>
          </ac:picMkLst>
        </pc:picChg>
      </pc:sldChg>
      <pc:sldChg chg="modSp mod">
        <pc:chgData name="Christopher Farlow" userId="1d6e7c80-f391-4c69-991c-b443ceeb1639" providerId="ADAL" clId="{234691CD-E9BD-5893-8E48-B8D1289A7CDF}" dt="2026-06-02T23:56:31.940" v="200" actId="948"/>
        <pc:sldMkLst>
          <pc:docMk/>
          <pc:sldMk cId="2164071243" sldId="2147470544"/>
        </pc:sldMkLst>
        <pc:spChg chg="mod">
          <ac:chgData name="Christopher Farlow" userId="1d6e7c80-f391-4c69-991c-b443ceeb1639" providerId="ADAL" clId="{234691CD-E9BD-5893-8E48-B8D1289A7CDF}" dt="2026-06-02T23:56:31.940" v="200" actId="948"/>
          <ac:spMkLst>
            <pc:docMk/>
            <pc:sldMk cId="2164071243" sldId="2147470544"/>
            <ac:spMk id="9" creationId="{6DB381D8-F609-E294-F185-46DA60421276}"/>
          </ac:spMkLst>
        </pc:spChg>
        <pc:spChg chg="mod">
          <ac:chgData name="Christopher Farlow" userId="1d6e7c80-f391-4c69-991c-b443ceeb1639" providerId="ADAL" clId="{234691CD-E9BD-5893-8E48-B8D1289A7CDF}" dt="2026-06-02T23:56:31.940" v="200" actId="948"/>
          <ac:spMkLst>
            <pc:docMk/>
            <pc:sldMk cId="2164071243" sldId="2147470544"/>
            <ac:spMk id="12" creationId="{79F9A678-7C0C-F7D8-B07C-879F9E8DD743}"/>
          </ac:spMkLst>
        </pc:spChg>
        <pc:spChg chg="mod">
          <ac:chgData name="Christopher Farlow" userId="1d6e7c80-f391-4c69-991c-b443ceeb1639" providerId="ADAL" clId="{234691CD-E9BD-5893-8E48-B8D1289A7CDF}" dt="2026-06-02T23:56:31.940" v="200" actId="948"/>
          <ac:spMkLst>
            <pc:docMk/>
            <pc:sldMk cId="2164071243" sldId="2147470544"/>
            <ac:spMk id="17" creationId="{1363AADE-E110-2680-2E15-E5F80EBACD70}"/>
          </ac:spMkLst>
        </pc:spChg>
      </pc:sldChg>
      <pc:sldChg chg="modSp mod">
        <pc:chgData name="Christopher Farlow" userId="1d6e7c80-f391-4c69-991c-b443ceeb1639" providerId="ADAL" clId="{234691CD-E9BD-5893-8E48-B8D1289A7CDF}" dt="2026-06-02T23:57:32.196" v="205" actId="948"/>
        <pc:sldMkLst>
          <pc:docMk/>
          <pc:sldMk cId="501756962" sldId="2147470545"/>
        </pc:sldMkLst>
        <pc:spChg chg="mod">
          <ac:chgData name="Christopher Farlow" userId="1d6e7c80-f391-4c69-991c-b443ceeb1639" providerId="ADAL" clId="{234691CD-E9BD-5893-8E48-B8D1289A7CDF}" dt="2026-06-02T23:57:32.196" v="205" actId="948"/>
          <ac:spMkLst>
            <pc:docMk/>
            <pc:sldMk cId="501756962" sldId="2147470545"/>
            <ac:spMk id="8" creationId="{BC04B1E9-580F-F138-50E3-635CDFE48E63}"/>
          </ac:spMkLst>
        </pc:spChg>
      </pc:sldChg>
      <pc:sldChg chg="modSp mod">
        <pc:chgData name="Christopher Farlow" userId="1d6e7c80-f391-4c69-991c-b443ceeb1639" providerId="ADAL" clId="{234691CD-E9BD-5893-8E48-B8D1289A7CDF}" dt="2026-06-02T06:29:29.078" v="31" actId="12789"/>
        <pc:sldMkLst>
          <pc:docMk/>
          <pc:sldMk cId="765301522" sldId="2147470547"/>
        </pc:sldMkLst>
        <pc:spChg chg="mod">
          <ac:chgData name="Christopher Farlow" userId="1d6e7c80-f391-4c69-991c-b443ceeb1639" providerId="ADAL" clId="{234691CD-E9BD-5893-8E48-B8D1289A7CDF}" dt="2026-06-02T06:29:29.078" v="31" actId="12789"/>
          <ac:spMkLst>
            <pc:docMk/>
            <pc:sldMk cId="765301522" sldId="2147470547"/>
            <ac:spMk id="2" creationId="{298C3A00-D2BC-85AA-2C4A-26F0A38EDE7A}"/>
          </ac:spMkLst>
        </pc:spChg>
        <pc:spChg chg="mod">
          <ac:chgData name="Christopher Farlow" userId="1d6e7c80-f391-4c69-991c-b443ceeb1639" providerId="ADAL" clId="{234691CD-E9BD-5893-8E48-B8D1289A7CDF}" dt="2026-06-02T06:29:29.078" v="31" actId="12789"/>
          <ac:spMkLst>
            <pc:docMk/>
            <pc:sldMk cId="765301522" sldId="2147470547"/>
            <ac:spMk id="5" creationId="{291AA31D-471B-0603-94D1-7FD6103687D9}"/>
          </ac:spMkLst>
        </pc:spChg>
        <pc:spChg chg="mod">
          <ac:chgData name="Christopher Farlow" userId="1d6e7c80-f391-4c69-991c-b443ceeb1639" providerId="ADAL" clId="{234691CD-E9BD-5893-8E48-B8D1289A7CDF}" dt="2026-06-02T06:29:29.078" v="31" actId="12789"/>
          <ac:spMkLst>
            <pc:docMk/>
            <pc:sldMk cId="765301522" sldId="2147470547"/>
            <ac:spMk id="6" creationId="{C2C9996B-F073-A70D-96B8-E93E34D447E5}"/>
          </ac:spMkLst>
        </pc:spChg>
        <pc:spChg chg="mod">
          <ac:chgData name="Christopher Farlow" userId="1d6e7c80-f391-4c69-991c-b443ceeb1639" providerId="ADAL" clId="{234691CD-E9BD-5893-8E48-B8D1289A7CDF}" dt="2026-06-02T06:29:29.078" v="31" actId="12789"/>
          <ac:spMkLst>
            <pc:docMk/>
            <pc:sldMk cId="765301522" sldId="2147470547"/>
            <ac:spMk id="7" creationId="{1F4ECF84-B894-0982-CB0B-3824C5911519}"/>
          </ac:spMkLst>
        </pc:spChg>
        <pc:spChg chg="mod">
          <ac:chgData name="Christopher Farlow" userId="1d6e7c80-f391-4c69-991c-b443ceeb1639" providerId="ADAL" clId="{234691CD-E9BD-5893-8E48-B8D1289A7CDF}" dt="2026-06-02T06:28:28.476" v="12" actId="554"/>
          <ac:spMkLst>
            <pc:docMk/>
            <pc:sldMk cId="765301522" sldId="2147470547"/>
            <ac:spMk id="8" creationId="{933F491C-5175-947C-AF67-5DAC65114959}"/>
          </ac:spMkLst>
        </pc:spChg>
        <pc:spChg chg="mod">
          <ac:chgData name="Christopher Farlow" userId="1d6e7c80-f391-4c69-991c-b443ceeb1639" providerId="ADAL" clId="{234691CD-E9BD-5893-8E48-B8D1289A7CDF}" dt="2026-06-02T06:29:16.158" v="27" actId="14100"/>
          <ac:spMkLst>
            <pc:docMk/>
            <pc:sldMk cId="765301522" sldId="2147470547"/>
            <ac:spMk id="10" creationId="{AC90973D-733B-93F3-2378-8BF2B27C0E7F}"/>
          </ac:spMkLst>
        </pc:spChg>
        <pc:spChg chg="mod">
          <ac:chgData name="Christopher Farlow" userId="1d6e7c80-f391-4c69-991c-b443ceeb1639" providerId="ADAL" clId="{234691CD-E9BD-5893-8E48-B8D1289A7CDF}" dt="2026-06-02T06:29:29.078" v="31" actId="12789"/>
          <ac:spMkLst>
            <pc:docMk/>
            <pc:sldMk cId="765301522" sldId="2147470547"/>
            <ac:spMk id="11" creationId="{88225E91-D058-F5E3-60E2-6942BB84C325}"/>
          </ac:spMkLst>
        </pc:spChg>
        <pc:spChg chg="mod">
          <ac:chgData name="Christopher Farlow" userId="1d6e7c80-f391-4c69-991c-b443ceeb1639" providerId="ADAL" clId="{234691CD-E9BD-5893-8E48-B8D1289A7CDF}" dt="2026-06-02T06:29:29.078" v="31" actId="12789"/>
          <ac:spMkLst>
            <pc:docMk/>
            <pc:sldMk cId="765301522" sldId="2147470547"/>
            <ac:spMk id="15" creationId="{C23C958A-6633-B745-8154-779A7315BB25}"/>
          </ac:spMkLst>
        </pc:spChg>
        <pc:spChg chg="mod">
          <ac:chgData name="Christopher Farlow" userId="1d6e7c80-f391-4c69-991c-b443ceeb1639" providerId="ADAL" clId="{234691CD-E9BD-5893-8E48-B8D1289A7CDF}" dt="2026-06-02T06:29:29.078" v="31" actId="12789"/>
          <ac:spMkLst>
            <pc:docMk/>
            <pc:sldMk cId="765301522" sldId="2147470547"/>
            <ac:spMk id="16" creationId="{E373B719-D1C1-5842-6CF2-F99585337032}"/>
          </ac:spMkLst>
        </pc:spChg>
        <pc:spChg chg="mod">
          <ac:chgData name="Christopher Farlow" userId="1d6e7c80-f391-4c69-991c-b443ceeb1639" providerId="ADAL" clId="{234691CD-E9BD-5893-8E48-B8D1289A7CDF}" dt="2026-06-02T06:29:29.078" v="31" actId="12789"/>
          <ac:spMkLst>
            <pc:docMk/>
            <pc:sldMk cId="765301522" sldId="2147470547"/>
            <ac:spMk id="17" creationId="{775AAACA-3916-224F-B8A2-D8F6934443D5}"/>
          </ac:spMkLst>
        </pc:spChg>
        <pc:spChg chg="mod">
          <ac:chgData name="Christopher Farlow" userId="1d6e7c80-f391-4c69-991c-b443ceeb1639" providerId="ADAL" clId="{234691CD-E9BD-5893-8E48-B8D1289A7CDF}" dt="2026-06-02T06:28:44.751" v="19" actId="554"/>
          <ac:spMkLst>
            <pc:docMk/>
            <pc:sldMk cId="765301522" sldId="2147470547"/>
            <ac:spMk id="19" creationId="{23F08CED-C682-6197-1F69-60F798F8F2D8}"/>
          </ac:spMkLst>
        </pc:spChg>
        <pc:spChg chg="mod">
          <ac:chgData name="Christopher Farlow" userId="1d6e7c80-f391-4c69-991c-b443ceeb1639" providerId="ADAL" clId="{234691CD-E9BD-5893-8E48-B8D1289A7CDF}" dt="2026-06-02T06:28:15.842" v="9" actId="554"/>
          <ac:spMkLst>
            <pc:docMk/>
            <pc:sldMk cId="765301522" sldId="2147470547"/>
            <ac:spMk id="20" creationId="{35F918A7-193A-2A63-84E0-D7FDCF6ACCC1}"/>
          </ac:spMkLst>
        </pc:spChg>
        <pc:spChg chg="mod">
          <ac:chgData name="Christopher Farlow" userId="1d6e7c80-f391-4c69-991c-b443ceeb1639" providerId="ADAL" clId="{234691CD-E9BD-5893-8E48-B8D1289A7CDF}" dt="2026-06-02T06:29:16.158" v="27" actId="14100"/>
          <ac:spMkLst>
            <pc:docMk/>
            <pc:sldMk cId="765301522" sldId="2147470547"/>
            <ac:spMk id="21" creationId="{9DA0D132-255B-31BD-149D-F4C03D17902F}"/>
          </ac:spMkLst>
        </pc:spChg>
        <pc:spChg chg="mod">
          <ac:chgData name="Christopher Farlow" userId="1d6e7c80-f391-4c69-991c-b443ceeb1639" providerId="ADAL" clId="{234691CD-E9BD-5893-8E48-B8D1289A7CDF}" dt="2026-06-02T06:28:20.950" v="10" actId="554"/>
          <ac:spMkLst>
            <pc:docMk/>
            <pc:sldMk cId="765301522" sldId="2147470547"/>
            <ac:spMk id="23" creationId="{57BE0090-433E-6D95-BEA0-1F24CCC39C81}"/>
          </ac:spMkLst>
        </pc:spChg>
        <pc:spChg chg="mod">
          <ac:chgData name="Christopher Farlow" userId="1d6e7c80-f391-4c69-991c-b443ceeb1639" providerId="ADAL" clId="{234691CD-E9BD-5893-8E48-B8D1289A7CDF}" dt="2026-06-02T06:29:16.158" v="27" actId="14100"/>
          <ac:spMkLst>
            <pc:docMk/>
            <pc:sldMk cId="765301522" sldId="2147470547"/>
            <ac:spMk id="24" creationId="{B92385F2-3FD2-F7A3-C6F5-BE30E2DE3DC6}"/>
          </ac:spMkLst>
        </pc:spChg>
        <pc:spChg chg="mod">
          <ac:chgData name="Christopher Farlow" userId="1d6e7c80-f391-4c69-991c-b443ceeb1639" providerId="ADAL" clId="{234691CD-E9BD-5893-8E48-B8D1289A7CDF}" dt="2026-06-02T06:29:16.158" v="27" actId="14100"/>
          <ac:spMkLst>
            <pc:docMk/>
            <pc:sldMk cId="765301522" sldId="2147470547"/>
            <ac:spMk id="26" creationId="{B72AEF2A-1215-AC04-E4F0-601C26849F17}"/>
          </ac:spMkLst>
        </pc:spChg>
        <pc:spChg chg="mod">
          <ac:chgData name="Christopher Farlow" userId="1d6e7c80-f391-4c69-991c-b443ceeb1639" providerId="ADAL" clId="{234691CD-E9BD-5893-8E48-B8D1289A7CDF}" dt="2026-06-02T06:29:03.214" v="23" actId="554"/>
          <ac:spMkLst>
            <pc:docMk/>
            <pc:sldMk cId="765301522" sldId="2147470547"/>
            <ac:spMk id="28" creationId="{1CB992CE-4BB8-041A-AA74-DDEF64F691AA}"/>
          </ac:spMkLst>
        </pc:spChg>
        <pc:spChg chg="mod">
          <ac:chgData name="Christopher Farlow" userId="1d6e7c80-f391-4c69-991c-b443ceeb1639" providerId="ADAL" clId="{234691CD-E9BD-5893-8E48-B8D1289A7CDF}" dt="2026-06-02T06:29:16.158" v="27" actId="14100"/>
          <ac:spMkLst>
            <pc:docMk/>
            <pc:sldMk cId="765301522" sldId="2147470547"/>
            <ac:spMk id="29" creationId="{A3FFD3A7-7FB0-3DC0-7631-5AF35163FA54}"/>
          </ac:spMkLst>
        </pc:spChg>
        <pc:spChg chg="mod">
          <ac:chgData name="Christopher Farlow" userId="1d6e7c80-f391-4c69-991c-b443ceeb1639" providerId="ADAL" clId="{234691CD-E9BD-5893-8E48-B8D1289A7CDF}" dt="2026-06-02T06:28:59.858" v="22" actId="554"/>
          <ac:spMkLst>
            <pc:docMk/>
            <pc:sldMk cId="765301522" sldId="2147470547"/>
            <ac:spMk id="31" creationId="{E636F856-5393-D2A9-CB9A-A454A34E297E}"/>
          </ac:spMkLst>
        </pc:spChg>
        <pc:spChg chg="mod">
          <ac:chgData name="Christopher Farlow" userId="1d6e7c80-f391-4c69-991c-b443ceeb1639" providerId="ADAL" clId="{234691CD-E9BD-5893-8E48-B8D1289A7CDF}" dt="2026-06-02T06:29:16.158" v="27" actId="14100"/>
          <ac:spMkLst>
            <pc:docMk/>
            <pc:sldMk cId="765301522" sldId="2147470547"/>
            <ac:spMk id="47" creationId="{CA0D6B5E-C070-D6A7-4236-EA79B1AF1970}"/>
          </ac:spMkLst>
        </pc:spChg>
        <pc:spChg chg="mod">
          <ac:chgData name="Christopher Farlow" userId="1d6e7c80-f391-4c69-991c-b443ceeb1639" providerId="ADAL" clId="{234691CD-E9BD-5893-8E48-B8D1289A7CDF}" dt="2026-06-02T06:28:54.057" v="21" actId="554"/>
          <ac:spMkLst>
            <pc:docMk/>
            <pc:sldMk cId="765301522" sldId="2147470547"/>
            <ac:spMk id="49" creationId="{169DBEE3-1E12-ED94-8A6E-D8DB8129D59B}"/>
          </ac:spMkLst>
        </pc:spChg>
        <pc:spChg chg="mod">
          <ac:chgData name="Christopher Farlow" userId="1d6e7c80-f391-4c69-991c-b443ceeb1639" providerId="ADAL" clId="{234691CD-E9BD-5893-8E48-B8D1289A7CDF}" dt="2026-06-02T06:29:16.158" v="27" actId="14100"/>
          <ac:spMkLst>
            <pc:docMk/>
            <pc:sldMk cId="765301522" sldId="2147470547"/>
            <ac:spMk id="50" creationId="{7F6F70F6-7367-B8AD-E122-2274DA844C90}"/>
          </ac:spMkLst>
        </pc:spChg>
      </pc:sldChg>
      <pc:sldChg chg="modSp mod">
        <pc:chgData name="Christopher Farlow" userId="1d6e7c80-f391-4c69-991c-b443ceeb1639" providerId="ADAL" clId="{234691CD-E9BD-5893-8E48-B8D1289A7CDF}" dt="2026-06-03T00:21:29.207" v="527"/>
        <pc:sldMkLst>
          <pc:docMk/>
          <pc:sldMk cId="1125665243" sldId="2147470667"/>
        </pc:sldMkLst>
        <pc:spChg chg="mod">
          <ac:chgData name="Christopher Farlow" userId="1d6e7c80-f391-4c69-991c-b443ceeb1639" providerId="ADAL" clId="{234691CD-E9BD-5893-8E48-B8D1289A7CDF}" dt="2026-06-03T00:16:48.297" v="505" actId="20577"/>
          <ac:spMkLst>
            <pc:docMk/>
            <pc:sldMk cId="1125665243" sldId="2147470667"/>
            <ac:spMk id="3" creationId="{CBF68967-0C3E-3257-6E22-F7C81F6E8054}"/>
          </ac:spMkLst>
        </pc:spChg>
        <pc:spChg chg="mod">
          <ac:chgData name="Christopher Farlow" userId="1d6e7c80-f391-4c69-991c-b443ceeb1639" providerId="ADAL" clId="{234691CD-E9BD-5893-8E48-B8D1289A7CDF}" dt="2026-06-03T00:18:13.665" v="525" actId="1076"/>
          <ac:spMkLst>
            <pc:docMk/>
            <pc:sldMk cId="1125665243" sldId="2147470667"/>
            <ac:spMk id="4" creationId="{777D377F-CF4A-BEEC-7C6D-F54644CF60E7}"/>
          </ac:spMkLst>
        </pc:spChg>
        <pc:spChg chg="mod">
          <ac:chgData name="Christopher Farlow" userId="1d6e7c80-f391-4c69-991c-b443ceeb1639" providerId="ADAL" clId="{234691CD-E9BD-5893-8E48-B8D1289A7CDF}" dt="2026-06-03T00:21:29.207" v="527"/>
          <ac:spMkLst>
            <pc:docMk/>
            <pc:sldMk cId="1125665243" sldId="2147470667"/>
            <ac:spMk id="6" creationId="{FFC67824-ABAF-1405-4F51-EED2BE9323F2}"/>
          </ac:spMkLst>
        </pc:spChg>
      </pc:sldChg>
      <pc:sldChg chg="modSp mod">
        <pc:chgData name="Christopher Farlow" userId="1d6e7c80-f391-4c69-991c-b443ceeb1639" providerId="ADAL" clId="{234691CD-E9BD-5893-8E48-B8D1289A7CDF}" dt="2026-06-02T06:35:17.350" v="80" actId="12"/>
        <pc:sldMkLst>
          <pc:docMk/>
          <pc:sldMk cId="2553177551" sldId="2147470669"/>
        </pc:sldMkLst>
        <pc:graphicFrameChg chg="modGraphic">
          <ac:chgData name="Christopher Farlow" userId="1d6e7c80-f391-4c69-991c-b443ceeb1639" providerId="ADAL" clId="{234691CD-E9BD-5893-8E48-B8D1289A7CDF}" dt="2026-06-02T06:35:17.350" v="80" actId="12"/>
          <ac:graphicFrameMkLst>
            <pc:docMk/>
            <pc:sldMk cId="2553177551" sldId="2147470669"/>
            <ac:graphicFrameMk id="4" creationId="{032DE111-A950-92C7-6531-DEBF70DF8E0C}"/>
          </ac:graphicFrameMkLst>
        </pc:graphicFrameChg>
      </pc:sldChg>
      <pc:sldChg chg="modSp mod">
        <pc:chgData name="Christopher Farlow" userId="1d6e7c80-f391-4c69-991c-b443ceeb1639" providerId="ADAL" clId="{234691CD-E9BD-5893-8E48-B8D1289A7CDF}" dt="2026-06-03T00:01:49.807" v="284" actId="552"/>
        <pc:sldMkLst>
          <pc:docMk/>
          <pc:sldMk cId="1630982155" sldId="2147470671"/>
        </pc:sldMkLst>
        <pc:spChg chg="mod">
          <ac:chgData name="Christopher Farlow" userId="1d6e7c80-f391-4c69-991c-b443ceeb1639" providerId="ADAL" clId="{234691CD-E9BD-5893-8E48-B8D1289A7CDF}" dt="2026-06-03T00:01:49.807" v="284" actId="552"/>
          <ac:spMkLst>
            <pc:docMk/>
            <pc:sldMk cId="1630982155" sldId="2147470671"/>
            <ac:spMk id="7" creationId="{70EB625B-D6BA-A27D-2A90-97A15424C589}"/>
          </ac:spMkLst>
        </pc:spChg>
        <pc:picChg chg="mod">
          <ac:chgData name="Christopher Farlow" userId="1d6e7c80-f391-4c69-991c-b443ceeb1639" providerId="ADAL" clId="{234691CD-E9BD-5893-8E48-B8D1289A7CDF}" dt="2026-06-03T00:01:49.807" v="284" actId="552"/>
          <ac:picMkLst>
            <pc:docMk/>
            <pc:sldMk cId="1630982155" sldId="2147470671"/>
            <ac:picMk id="6" creationId="{3DFCC3D6-FA1F-9FF5-8928-97A1B693AB31}"/>
          </ac:picMkLst>
        </pc:picChg>
      </pc:sldChg>
      <pc:sldChg chg="modSp mod">
        <pc:chgData name="Christopher Farlow" userId="1d6e7c80-f391-4c69-991c-b443ceeb1639" providerId="ADAL" clId="{234691CD-E9BD-5893-8E48-B8D1289A7CDF}" dt="2026-06-03T00:15:42.979" v="473" actId="1076"/>
        <pc:sldMkLst>
          <pc:docMk/>
          <pc:sldMk cId="3426977994" sldId="2147470678"/>
        </pc:sldMkLst>
        <pc:spChg chg="mod">
          <ac:chgData name="Christopher Farlow" userId="1d6e7c80-f391-4c69-991c-b443ceeb1639" providerId="ADAL" clId="{234691CD-E9BD-5893-8E48-B8D1289A7CDF}" dt="2026-06-03T00:15:42.979" v="473" actId="1076"/>
          <ac:spMkLst>
            <pc:docMk/>
            <pc:sldMk cId="3426977994" sldId="2147470678"/>
            <ac:spMk id="7" creationId="{9788D350-32C0-C07F-9924-8F208E05434A}"/>
          </ac:spMkLst>
        </pc:spChg>
      </pc:sldChg>
      <pc:sldChg chg="modSp mod">
        <pc:chgData name="Christopher Farlow" userId="1d6e7c80-f391-4c69-991c-b443ceeb1639" providerId="ADAL" clId="{234691CD-E9BD-5893-8E48-B8D1289A7CDF}" dt="2026-06-03T00:15:59.709" v="476" actId="552"/>
        <pc:sldMkLst>
          <pc:docMk/>
          <pc:sldMk cId="3202063537" sldId="2147470679"/>
        </pc:sldMkLst>
        <pc:spChg chg="mod">
          <ac:chgData name="Christopher Farlow" userId="1d6e7c80-f391-4c69-991c-b443ceeb1639" providerId="ADAL" clId="{234691CD-E9BD-5893-8E48-B8D1289A7CDF}" dt="2026-06-03T00:15:59.709" v="476" actId="552"/>
          <ac:spMkLst>
            <pc:docMk/>
            <pc:sldMk cId="3202063537" sldId="2147470679"/>
            <ac:spMk id="8" creationId="{DEE1679C-BECB-9981-18E2-6DD28F67C218}"/>
          </ac:spMkLst>
        </pc:spChg>
        <pc:picChg chg="mod">
          <ac:chgData name="Christopher Farlow" userId="1d6e7c80-f391-4c69-991c-b443ceeb1639" providerId="ADAL" clId="{234691CD-E9BD-5893-8E48-B8D1289A7CDF}" dt="2026-06-03T00:15:59.709" v="476" actId="552"/>
          <ac:picMkLst>
            <pc:docMk/>
            <pc:sldMk cId="3202063537" sldId="2147470679"/>
            <ac:picMk id="6" creationId="{0CD430B7-F487-47D5-31EE-AD040D0F5C57}"/>
          </ac:picMkLst>
        </pc:picChg>
      </pc:sldChg>
      <pc:sldChg chg="addSp delSp modSp mod">
        <pc:chgData name="Christopher Farlow" userId="1d6e7c80-f391-4c69-991c-b443ceeb1639" providerId="ADAL" clId="{234691CD-E9BD-5893-8E48-B8D1289A7CDF}" dt="2026-06-02T23:50:50.599" v="159" actId="1076"/>
        <pc:sldMkLst>
          <pc:docMk/>
          <pc:sldMk cId="4205496247" sldId="2147470681"/>
        </pc:sldMkLst>
        <pc:spChg chg="mod topLvl">
          <ac:chgData name="Christopher Farlow" userId="1d6e7c80-f391-4c69-991c-b443ceeb1639" providerId="ADAL" clId="{234691CD-E9BD-5893-8E48-B8D1289A7CDF}" dt="2026-06-02T23:50:50.599" v="159" actId="1076"/>
          <ac:spMkLst>
            <pc:docMk/>
            <pc:sldMk cId="4205496247" sldId="2147470681"/>
            <ac:spMk id="2" creationId="{ECFA4ED3-B34A-8826-FE89-B1D3DA1EF71E}"/>
          </ac:spMkLst>
        </pc:spChg>
        <pc:spChg chg="mod">
          <ac:chgData name="Christopher Farlow" userId="1d6e7c80-f391-4c69-991c-b443ceeb1639" providerId="ADAL" clId="{234691CD-E9BD-5893-8E48-B8D1289A7CDF}" dt="2026-06-02T23:50:50.599" v="159" actId="1076"/>
          <ac:spMkLst>
            <pc:docMk/>
            <pc:sldMk cId="4205496247" sldId="2147470681"/>
            <ac:spMk id="5" creationId="{48705D85-CA8E-6F9E-FD9A-B51E7F550EC5}"/>
          </ac:spMkLst>
        </pc:spChg>
        <pc:spChg chg="mod topLvl">
          <ac:chgData name="Christopher Farlow" userId="1d6e7c80-f391-4c69-991c-b443ceeb1639" providerId="ADAL" clId="{234691CD-E9BD-5893-8E48-B8D1289A7CDF}" dt="2026-06-02T23:50:50.599" v="159" actId="1076"/>
          <ac:spMkLst>
            <pc:docMk/>
            <pc:sldMk cId="4205496247" sldId="2147470681"/>
            <ac:spMk id="7" creationId="{2ECE183A-0002-5B4C-4AE3-6D0D03E5C4BB}"/>
          </ac:spMkLst>
        </pc:spChg>
        <pc:spChg chg="mod topLvl">
          <ac:chgData name="Christopher Farlow" userId="1d6e7c80-f391-4c69-991c-b443ceeb1639" providerId="ADAL" clId="{234691CD-E9BD-5893-8E48-B8D1289A7CDF}" dt="2026-06-02T23:50:50.599" v="159" actId="1076"/>
          <ac:spMkLst>
            <pc:docMk/>
            <pc:sldMk cId="4205496247" sldId="2147470681"/>
            <ac:spMk id="8" creationId="{FC052323-10A6-5D35-F03D-6FF5A69B1220}"/>
          </ac:spMkLst>
        </pc:spChg>
        <pc:spChg chg="mod topLvl">
          <ac:chgData name="Christopher Farlow" userId="1d6e7c80-f391-4c69-991c-b443ceeb1639" providerId="ADAL" clId="{234691CD-E9BD-5893-8E48-B8D1289A7CDF}" dt="2026-06-02T23:50:50.599" v="159" actId="1076"/>
          <ac:spMkLst>
            <pc:docMk/>
            <pc:sldMk cId="4205496247" sldId="2147470681"/>
            <ac:spMk id="9" creationId="{FDC40A7A-A1B8-415A-B4BC-421587A1BCA0}"/>
          </ac:spMkLst>
        </pc:spChg>
        <pc:spChg chg="mod topLvl">
          <ac:chgData name="Christopher Farlow" userId="1d6e7c80-f391-4c69-991c-b443ceeb1639" providerId="ADAL" clId="{234691CD-E9BD-5893-8E48-B8D1289A7CDF}" dt="2026-06-02T23:50:50.599" v="159" actId="1076"/>
          <ac:spMkLst>
            <pc:docMk/>
            <pc:sldMk cId="4205496247" sldId="2147470681"/>
            <ac:spMk id="10" creationId="{81E74ABF-8684-1EF0-3CD9-4D3FF346DA7D}"/>
          </ac:spMkLst>
        </pc:spChg>
        <pc:spChg chg="mod topLvl">
          <ac:chgData name="Christopher Farlow" userId="1d6e7c80-f391-4c69-991c-b443ceeb1639" providerId="ADAL" clId="{234691CD-E9BD-5893-8E48-B8D1289A7CDF}" dt="2026-06-02T06:30:52.555" v="46" actId="165"/>
          <ac:spMkLst>
            <pc:docMk/>
            <pc:sldMk cId="4205496247" sldId="2147470681"/>
            <ac:spMk id="20" creationId="{FD81465A-873A-2FBF-27D0-AF1BEDEDE329}"/>
          </ac:spMkLst>
        </pc:spChg>
        <pc:spChg chg="mod topLvl">
          <ac:chgData name="Christopher Farlow" userId="1d6e7c80-f391-4c69-991c-b443ceeb1639" providerId="ADAL" clId="{234691CD-E9BD-5893-8E48-B8D1289A7CDF}" dt="2026-06-02T06:30:52.555" v="46" actId="165"/>
          <ac:spMkLst>
            <pc:docMk/>
            <pc:sldMk cId="4205496247" sldId="2147470681"/>
            <ac:spMk id="21" creationId="{05BA696F-BA50-6750-A6E1-8516A9E02722}"/>
          </ac:spMkLst>
        </pc:spChg>
        <pc:spChg chg="mod topLvl">
          <ac:chgData name="Christopher Farlow" userId="1d6e7c80-f391-4c69-991c-b443ceeb1639" providerId="ADAL" clId="{234691CD-E9BD-5893-8E48-B8D1289A7CDF}" dt="2026-06-02T23:50:50.599" v="159" actId="1076"/>
          <ac:spMkLst>
            <pc:docMk/>
            <pc:sldMk cId="4205496247" sldId="2147470681"/>
            <ac:spMk id="22" creationId="{0C633073-3067-6544-9162-197FCEB11305}"/>
          </ac:spMkLst>
        </pc:spChg>
        <pc:spChg chg="mod">
          <ac:chgData name="Christopher Farlow" userId="1d6e7c80-f391-4c69-991c-b443ceeb1639" providerId="ADAL" clId="{234691CD-E9BD-5893-8E48-B8D1289A7CDF}" dt="2026-06-02T23:50:50.599" v="159" actId="1076"/>
          <ac:spMkLst>
            <pc:docMk/>
            <pc:sldMk cId="4205496247" sldId="2147470681"/>
            <ac:spMk id="23" creationId="{06B47976-865C-1A76-8F12-952D2DAF5D80}"/>
          </ac:spMkLst>
        </pc:spChg>
        <pc:spChg chg="mod topLvl">
          <ac:chgData name="Christopher Farlow" userId="1d6e7c80-f391-4c69-991c-b443ceeb1639" providerId="ADAL" clId="{234691CD-E9BD-5893-8E48-B8D1289A7CDF}" dt="2026-06-02T23:50:50.599" v="159" actId="1076"/>
          <ac:spMkLst>
            <pc:docMk/>
            <pc:sldMk cId="4205496247" sldId="2147470681"/>
            <ac:spMk id="24" creationId="{2F0FBBAB-3B1A-EA08-53D2-5FB414C03654}"/>
          </ac:spMkLst>
        </pc:spChg>
        <pc:spChg chg="mod topLvl">
          <ac:chgData name="Christopher Farlow" userId="1d6e7c80-f391-4c69-991c-b443ceeb1639" providerId="ADAL" clId="{234691CD-E9BD-5893-8E48-B8D1289A7CDF}" dt="2026-06-02T23:50:50.599" v="159" actId="1076"/>
          <ac:spMkLst>
            <pc:docMk/>
            <pc:sldMk cId="4205496247" sldId="2147470681"/>
            <ac:spMk id="25" creationId="{2F40AF33-047C-773B-4316-82107CDF2273}"/>
          </ac:spMkLst>
        </pc:spChg>
      </pc:sldChg>
      <pc:sldChg chg="addSp delSp modSp add mod modAnim">
        <pc:chgData name="Christopher Farlow" userId="1d6e7c80-f391-4c69-991c-b443ceeb1639" providerId="ADAL" clId="{234691CD-E9BD-5893-8E48-B8D1289A7CDF}" dt="2026-06-02T06:42:22.166" v="156"/>
        <pc:sldMkLst>
          <pc:docMk/>
          <pc:sldMk cId="2974042616" sldId="2147470682"/>
        </pc:sldMkLst>
        <pc:spChg chg="mod">
          <ac:chgData name="Christopher Farlow" userId="1d6e7c80-f391-4c69-991c-b443ceeb1639" providerId="ADAL" clId="{234691CD-E9BD-5893-8E48-B8D1289A7CDF}" dt="2026-06-02T06:41:12.554" v="152" actId="552"/>
          <ac:spMkLst>
            <pc:docMk/>
            <pc:sldMk cId="2974042616" sldId="2147470682"/>
            <ac:spMk id="3" creationId="{5CCBA064-6282-D455-F388-F016ADC9C588}"/>
          </ac:spMkLst>
        </pc:spChg>
        <pc:spChg chg="mod">
          <ac:chgData name="Christopher Farlow" userId="1d6e7c80-f391-4c69-991c-b443ceeb1639" providerId="ADAL" clId="{234691CD-E9BD-5893-8E48-B8D1289A7CDF}" dt="2026-06-02T06:41:16.515" v="153" actId="1076"/>
          <ac:spMkLst>
            <pc:docMk/>
            <pc:sldMk cId="2974042616" sldId="2147470682"/>
            <ac:spMk id="4" creationId="{3781641F-B6AB-EDA6-3EEE-98B543123D80}"/>
          </ac:spMkLst>
        </pc:spChg>
        <pc:spChg chg="mod">
          <ac:chgData name="Christopher Farlow" userId="1d6e7c80-f391-4c69-991c-b443ceeb1639" providerId="ADAL" clId="{234691CD-E9BD-5893-8E48-B8D1289A7CDF}" dt="2026-06-02T06:41:04.287" v="148" actId="13926"/>
          <ac:spMkLst>
            <pc:docMk/>
            <pc:sldMk cId="2974042616" sldId="2147470682"/>
            <ac:spMk id="6" creationId="{0A19EEC3-C232-6343-9538-70700427D43D}"/>
          </ac:spMkLst>
        </pc:spChg>
        <pc:spChg chg="mod">
          <ac:chgData name="Christopher Farlow" userId="1d6e7c80-f391-4c69-991c-b443ceeb1639" providerId="ADAL" clId="{234691CD-E9BD-5893-8E48-B8D1289A7CDF}" dt="2026-06-02T06:41:08.605" v="150" actId="13926"/>
          <ac:spMkLst>
            <pc:docMk/>
            <pc:sldMk cId="2974042616" sldId="2147470682"/>
            <ac:spMk id="7" creationId="{5C3172D6-6424-00C3-C209-752C6BA8CDCE}"/>
          </ac:spMkLst>
        </pc:spChg>
        <pc:spChg chg="mod">
          <ac:chgData name="Christopher Farlow" userId="1d6e7c80-f391-4c69-991c-b443ceeb1639" providerId="ADAL" clId="{234691CD-E9BD-5893-8E48-B8D1289A7CDF}" dt="2026-06-02T06:41:06.765" v="149" actId="13926"/>
          <ac:spMkLst>
            <pc:docMk/>
            <pc:sldMk cId="2974042616" sldId="2147470682"/>
            <ac:spMk id="12" creationId="{02094DDB-0208-1F01-C268-B2E0CCFC57C3}"/>
          </ac:spMkLst>
        </pc:spChg>
        <pc:spChg chg="mod">
          <ac:chgData name="Christopher Farlow" userId="1d6e7c80-f391-4c69-991c-b443ceeb1639" providerId="ADAL" clId="{234691CD-E9BD-5893-8E48-B8D1289A7CDF}" dt="2026-06-02T06:41:09.650" v="151" actId="13926"/>
          <ac:spMkLst>
            <pc:docMk/>
            <pc:sldMk cId="2974042616" sldId="2147470682"/>
            <ac:spMk id="13" creationId="{D0B26BFE-8575-0D5A-DBD3-868F8C252E9E}"/>
          </ac:spMkLst>
        </pc:spChg>
        <pc:picChg chg="mod topLvl modCrop">
          <ac:chgData name="Christopher Farlow" userId="1d6e7c80-f391-4c69-991c-b443ceeb1639" providerId="ADAL" clId="{234691CD-E9BD-5893-8E48-B8D1289A7CDF}" dt="2026-06-02T06:38:38.946" v="106" actId="12789"/>
          <ac:picMkLst>
            <pc:docMk/>
            <pc:sldMk cId="2974042616" sldId="2147470682"/>
            <ac:picMk id="5" creationId="{F00559D3-8AA7-6975-EA14-947DA4D854D2}"/>
          </ac:picMkLst>
        </pc:picChg>
      </pc:sldChg>
      <pc:sldChg chg="addSp delSp modSp new mod ord setBg modClrScheme chgLayout">
        <pc:chgData name="Christopher Farlow" userId="1d6e7c80-f391-4c69-991c-b443ceeb1639" providerId="ADAL" clId="{234691CD-E9BD-5893-8E48-B8D1289A7CDF}" dt="2026-06-03T00:23:26.430" v="531" actId="962"/>
        <pc:sldMkLst>
          <pc:docMk/>
          <pc:sldMk cId="3594439971" sldId="2147470683"/>
        </pc:sldMkLst>
        <pc:spChg chg="mod ord">
          <ac:chgData name="Christopher Farlow" userId="1d6e7c80-f391-4c69-991c-b443ceeb1639" providerId="ADAL" clId="{234691CD-E9BD-5893-8E48-B8D1289A7CDF}" dt="2026-06-03T00:23:26.430" v="531" actId="962"/>
          <ac:spMkLst>
            <pc:docMk/>
            <pc:sldMk cId="3594439971" sldId="2147470683"/>
            <ac:spMk id="2" creationId="{D5E73131-AACF-AB40-D3B0-EDD8D33CEFDA}"/>
          </ac:spMkLst>
        </pc:spChg>
        <pc:spChg chg="add mod ord">
          <ac:chgData name="Christopher Farlow" userId="1d6e7c80-f391-4c69-991c-b443ceeb1639" providerId="ADAL" clId="{234691CD-E9BD-5893-8E48-B8D1289A7CDF}" dt="2026-06-03T00:16:43.579" v="500" actId="20577"/>
          <ac:spMkLst>
            <pc:docMk/>
            <pc:sldMk cId="3594439971" sldId="2147470683"/>
            <ac:spMk id="5" creationId="{801F26A0-22B9-0150-F1D5-63857814BD29}"/>
          </ac:spMkLst>
        </pc:spChg>
        <pc:spChg chg="add mod">
          <ac:chgData name="Christopher Farlow" userId="1d6e7c80-f391-4c69-991c-b443ceeb1639" providerId="ADAL" clId="{234691CD-E9BD-5893-8E48-B8D1289A7CDF}" dt="2026-06-03T00:17:35.337" v="519" actId="20577"/>
          <ac:spMkLst>
            <pc:docMk/>
            <pc:sldMk cId="3594439971" sldId="2147470683"/>
            <ac:spMk id="8" creationId="{1B953990-4543-9642-83B3-BEA3C3CF73BA}"/>
          </ac:spMkLst>
        </pc:spChg>
      </pc:sldChg>
    </pc:docChg>
  </pc:docChgLst>
  <pc:docChgLst>
    <pc:chgData name="Lewanna Kenton" userId="c46aa24c-2ae8-4fbc-971f-03ec70a397d0" providerId="ADAL" clId="{15FB90DE-904F-49DD-9B7F-A61C48397C4B}"/>
    <pc:docChg chg="undo custSel addSld delSld modSld sldOrd modSection">
      <pc:chgData name="Lewanna Kenton" userId="c46aa24c-2ae8-4fbc-971f-03ec70a397d0" providerId="ADAL" clId="{15FB90DE-904F-49DD-9B7F-A61C48397C4B}" dt="2026-05-27T02:24:46.114" v="21126" actId="13244"/>
      <pc:docMkLst>
        <pc:docMk/>
      </pc:docMkLst>
      <pc:sldChg chg="modSp mod ord">
        <pc:chgData name="Lewanna Kenton" userId="c46aa24c-2ae8-4fbc-971f-03ec70a397d0" providerId="ADAL" clId="{15FB90DE-904F-49DD-9B7F-A61C48397C4B}" dt="2026-05-27T01:02:39.280" v="20514" actId="20577"/>
        <pc:sldMkLst>
          <pc:docMk/>
          <pc:sldMk cId="851757562" sldId="26394"/>
        </pc:sldMkLst>
        <pc:spChg chg="mod">
          <ac:chgData name="Lewanna Kenton" userId="c46aa24c-2ae8-4fbc-971f-03ec70a397d0" providerId="ADAL" clId="{15FB90DE-904F-49DD-9B7F-A61C48397C4B}" dt="2026-05-27T01:01:34.813" v="20497" actId="20577"/>
          <ac:spMkLst>
            <pc:docMk/>
            <pc:sldMk cId="851757562" sldId="26394"/>
            <ac:spMk id="5" creationId="{A7E6A87E-8352-0E8F-5677-2D3F86A4C16A}"/>
          </ac:spMkLst>
        </pc:spChg>
        <pc:graphicFrameChg chg="mod modGraphic">
          <ac:chgData name="Lewanna Kenton" userId="c46aa24c-2ae8-4fbc-971f-03ec70a397d0" providerId="ADAL" clId="{15FB90DE-904F-49DD-9B7F-A61C48397C4B}" dt="2026-05-27T01:02:39.280" v="20514" actId="20577"/>
          <ac:graphicFrameMkLst>
            <pc:docMk/>
            <pc:sldMk cId="851757562" sldId="26394"/>
            <ac:graphicFrameMk id="4" creationId="{E4CEF851-7094-7492-3BEE-9F4CDD597D27}"/>
          </ac:graphicFrameMkLst>
        </pc:graphicFrameChg>
      </pc:sldChg>
      <pc:sldChg chg="modSp mod">
        <pc:chgData name="Lewanna Kenton" userId="c46aa24c-2ae8-4fbc-971f-03ec70a397d0" providerId="ADAL" clId="{15FB90DE-904F-49DD-9B7F-A61C48397C4B}" dt="2026-05-26T00:38:13.634" v="20145" actId="20577"/>
        <pc:sldMkLst>
          <pc:docMk/>
          <pc:sldMk cId="1872057684" sldId="2147470357"/>
        </pc:sldMkLst>
        <pc:graphicFrameChg chg="mod modGraphic">
          <ac:chgData name="Lewanna Kenton" userId="c46aa24c-2ae8-4fbc-971f-03ec70a397d0" providerId="ADAL" clId="{15FB90DE-904F-49DD-9B7F-A61C48397C4B}" dt="2026-05-26T00:38:13.634" v="20145" actId="20577"/>
          <ac:graphicFrameMkLst>
            <pc:docMk/>
            <pc:sldMk cId="1872057684" sldId="2147470357"/>
            <ac:graphicFrameMk id="4" creationId="{EE9CCF40-FF5D-D6D5-A332-5F17DDBD90B4}"/>
          </ac:graphicFrameMkLst>
        </pc:graphicFrameChg>
      </pc:sldChg>
      <pc:sldChg chg="modSp mod">
        <pc:chgData name="Lewanna Kenton" userId="c46aa24c-2ae8-4fbc-971f-03ec70a397d0" providerId="ADAL" clId="{15FB90DE-904F-49DD-9B7F-A61C48397C4B}" dt="2026-05-26T00:31:54.182" v="20029" actId="20577"/>
        <pc:sldMkLst>
          <pc:docMk/>
          <pc:sldMk cId="564302868" sldId="2147470358"/>
        </pc:sldMkLst>
        <pc:graphicFrameChg chg="mod modGraphic">
          <ac:chgData name="Lewanna Kenton" userId="c46aa24c-2ae8-4fbc-971f-03ec70a397d0" providerId="ADAL" clId="{15FB90DE-904F-49DD-9B7F-A61C48397C4B}" dt="2026-05-26T00:31:54.182" v="20029" actId="20577"/>
          <ac:graphicFrameMkLst>
            <pc:docMk/>
            <pc:sldMk cId="564302868" sldId="2147470358"/>
            <ac:graphicFrameMk id="4" creationId="{28CA2385-8010-CA30-2C61-184FCFB131FB}"/>
          </ac:graphicFrameMkLst>
        </pc:graphicFrameChg>
      </pc:sldChg>
      <pc:sldChg chg="modSp mod">
        <pc:chgData name="Lewanna Kenton" userId="c46aa24c-2ae8-4fbc-971f-03ec70a397d0" providerId="ADAL" clId="{15FB90DE-904F-49DD-9B7F-A61C48397C4B}" dt="2026-05-27T00:56:39.760" v="20317" actId="20577"/>
        <pc:sldMkLst>
          <pc:docMk/>
          <pc:sldMk cId="3667341570" sldId="2147470378"/>
        </pc:sldMkLst>
        <pc:spChg chg="mod">
          <ac:chgData name="Lewanna Kenton" userId="c46aa24c-2ae8-4fbc-971f-03ec70a397d0" providerId="ADAL" clId="{15FB90DE-904F-49DD-9B7F-A61C48397C4B}" dt="2026-05-27T00:56:39.760" v="20317" actId="20577"/>
          <ac:spMkLst>
            <pc:docMk/>
            <pc:sldMk cId="3667341570" sldId="2147470378"/>
            <ac:spMk id="3" creationId="{5EEC94A1-074B-DF67-75AF-F82EE5C5BE9F}"/>
          </ac:spMkLst>
        </pc:spChg>
      </pc:sldChg>
      <pc:sldChg chg="modSp mod">
        <pc:chgData name="Lewanna Kenton" userId="c46aa24c-2ae8-4fbc-971f-03ec70a397d0" providerId="ADAL" clId="{15FB90DE-904F-49DD-9B7F-A61C48397C4B}" dt="2026-05-25T22:11:25.448" v="19348" actId="1076"/>
        <pc:sldMkLst>
          <pc:docMk/>
          <pc:sldMk cId="2489058455" sldId="2147470472"/>
        </pc:sldMkLst>
        <pc:spChg chg="mod">
          <ac:chgData name="Lewanna Kenton" userId="c46aa24c-2ae8-4fbc-971f-03ec70a397d0" providerId="ADAL" clId="{15FB90DE-904F-49DD-9B7F-A61C48397C4B}" dt="2026-05-25T22:11:25.448" v="19348" actId="1076"/>
          <ac:spMkLst>
            <pc:docMk/>
            <pc:sldMk cId="2489058455" sldId="2147470472"/>
            <ac:spMk id="7" creationId="{110D0E66-22AA-8FDC-DBD4-FF56E6072248}"/>
          </ac:spMkLst>
        </pc:spChg>
      </pc:sldChg>
      <pc:sldChg chg="modSp mod">
        <pc:chgData name="Lewanna Kenton" userId="c46aa24c-2ae8-4fbc-971f-03ec70a397d0" providerId="ADAL" clId="{15FB90DE-904F-49DD-9B7F-A61C48397C4B}" dt="2026-05-25T22:12:10.939" v="19349" actId="1076"/>
        <pc:sldMkLst>
          <pc:docMk/>
          <pc:sldMk cId="2458117318" sldId="2147470483"/>
        </pc:sldMkLst>
        <pc:spChg chg="mod">
          <ac:chgData name="Lewanna Kenton" userId="c46aa24c-2ae8-4fbc-971f-03ec70a397d0" providerId="ADAL" clId="{15FB90DE-904F-49DD-9B7F-A61C48397C4B}" dt="2026-05-25T22:12:10.939" v="19349" actId="1076"/>
          <ac:spMkLst>
            <pc:docMk/>
            <pc:sldMk cId="2458117318" sldId="2147470483"/>
            <ac:spMk id="2" creationId="{8F448AD9-6D6E-4F34-E880-57492C72CE72}"/>
          </ac:spMkLst>
        </pc:spChg>
      </pc:sldChg>
      <pc:sldChg chg="addSp modSp mod modNotesTx">
        <pc:chgData name="Lewanna Kenton" userId="c46aa24c-2ae8-4fbc-971f-03ec70a397d0" providerId="ADAL" clId="{15FB90DE-904F-49DD-9B7F-A61C48397C4B}" dt="2026-05-27T01:11:48.069" v="20516"/>
        <pc:sldMkLst>
          <pc:docMk/>
          <pc:sldMk cId="629175967" sldId="2147470488"/>
        </pc:sldMkLst>
      </pc:sldChg>
      <pc:sldChg chg="modSp mod">
        <pc:chgData name="Lewanna Kenton" userId="c46aa24c-2ae8-4fbc-971f-03ec70a397d0" providerId="ADAL" clId="{15FB90DE-904F-49DD-9B7F-A61C48397C4B}" dt="2026-05-27T02:24:46.114" v="21126" actId="13244"/>
        <pc:sldMkLst>
          <pc:docMk/>
          <pc:sldMk cId="452607333" sldId="2147470499"/>
        </pc:sldMkLst>
        <pc:spChg chg="mod ord">
          <ac:chgData name="Lewanna Kenton" userId="c46aa24c-2ae8-4fbc-971f-03ec70a397d0" providerId="ADAL" clId="{15FB90DE-904F-49DD-9B7F-A61C48397C4B}" dt="2026-05-27T02:24:46.114" v="21126" actId="13244"/>
          <ac:spMkLst>
            <pc:docMk/>
            <pc:sldMk cId="452607333" sldId="2147470499"/>
            <ac:spMk id="4" creationId="{F27EE652-2E69-6BB2-03C1-2E6BC1A8E3A3}"/>
          </ac:spMkLst>
        </pc:spChg>
      </pc:sldChg>
      <pc:sldChg chg="modSp mod">
        <pc:chgData name="Lewanna Kenton" userId="c46aa24c-2ae8-4fbc-971f-03ec70a397d0" providerId="ADAL" clId="{15FB90DE-904F-49DD-9B7F-A61C48397C4B}" dt="2026-05-26T00:42:49.611" v="20167" actId="20577"/>
        <pc:sldMkLst>
          <pc:docMk/>
          <pc:sldMk cId="4060653647" sldId="2147470538"/>
        </pc:sldMkLst>
        <pc:spChg chg="mod">
          <ac:chgData name="Lewanna Kenton" userId="c46aa24c-2ae8-4fbc-971f-03ec70a397d0" providerId="ADAL" clId="{15FB90DE-904F-49DD-9B7F-A61C48397C4B}" dt="2026-05-26T00:42:49.611" v="20167" actId="20577"/>
          <ac:spMkLst>
            <pc:docMk/>
            <pc:sldMk cId="4060653647" sldId="2147470538"/>
            <ac:spMk id="8" creationId="{A0E90BF5-160F-08D4-7520-260FDC9E60D1}"/>
          </ac:spMkLst>
        </pc:spChg>
      </pc:sldChg>
      <pc:sldChg chg="modSp mod">
        <pc:chgData name="Lewanna Kenton" userId="c46aa24c-2ae8-4fbc-971f-03ec70a397d0" providerId="ADAL" clId="{15FB90DE-904F-49DD-9B7F-A61C48397C4B}" dt="2026-05-27T01:17:51.327" v="20649" actId="20577"/>
        <pc:sldMkLst>
          <pc:docMk/>
          <pc:sldMk cId="2245372913" sldId="2147470546"/>
        </pc:sldMkLst>
        <pc:spChg chg="mod">
          <ac:chgData name="Lewanna Kenton" userId="c46aa24c-2ae8-4fbc-971f-03ec70a397d0" providerId="ADAL" clId="{15FB90DE-904F-49DD-9B7F-A61C48397C4B}" dt="2026-05-27T01:17:51.327" v="20649" actId="20577"/>
          <ac:spMkLst>
            <pc:docMk/>
            <pc:sldMk cId="2245372913" sldId="2147470546"/>
            <ac:spMk id="5" creationId="{E3782A26-BF39-20EF-A5DD-EC1B9C904B55}"/>
          </ac:spMkLst>
        </pc:spChg>
        <pc:graphicFrameChg chg="mod modGraphic">
          <ac:chgData name="Lewanna Kenton" userId="c46aa24c-2ae8-4fbc-971f-03ec70a397d0" providerId="ADAL" clId="{15FB90DE-904F-49DD-9B7F-A61C48397C4B}" dt="2026-05-26T22:00:05.303" v="20182" actId="20577"/>
          <ac:graphicFrameMkLst>
            <pc:docMk/>
            <pc:sldMk cId="2245372913" sldId="2147470546"/>
            <ac:graphicFrameMk id="4" creationId="{4D99B550-5728-F999-0604-6650D1148101}"/>
          </ac:graphicFrameMkLst>
        </pc:graphicFrameChg>
      </pc:sldChg>
      <pc:sldChg chg="addSp delSp modSp mod">
        <pc:chgData name="Lewanna Kenton" userId="c46aa24c-2ae8-4fbc-971f-03ec70a397d0" providerId="ADAL" clId="{15FB90DE-904F-49DD-9B7F-A61C48397C4B}" dt="2026-05-27T02:23:43.249" v="21123" actId="13244"/>
        <pc:sldMkLst>
          <pc:docMk/>
          <pc:sldMk cId="765301522" sldId="2147470547"/>
        </pc:sldMkLst>
        <pc:spChg chg="mod ord">
          <ac:chgData name="Lewanna Kenton" userId="c46aa24c-2ae8-4fbc-971f-03ec70a397d0" providerId="ADAL" clId="{15FB90DE-904F-49DD-9B7F-A61C48397C4B}" dt="2026-05-27T02:22:38.475" v="21115" actId="13244"/>
          <ac:spMkLst>
            <pc:docMk/>
            <pc:sldMk cId="765301522" sldId="2147470547"/>
            <ac:spMk id="4" creationId="{D0CC89B1-D16C-834B-ED56-FECB815DC683}"/>
          </ac:spMkLst>
        </pc:spChg>
        <pc:spChg chg="mod">
          <ac:chgData name="Lewanna Kenton" userId="c46aa24c-2ae8-4fbc-971f-03ec70a397d0" providerId="ADAL" clId="{15FB90DE-904F-49DD-9B7F-A61C48397C4B}" dt="2026-05-27T01:20:34.013" v="20738" actId="6549"/>
          <ac:spMkLst>
            <pc:docMk/>
            <pc:sldMk cId="765301522" sldId="2147470547"/>
            <ac:spMk id="7" creationId="{1F4ECF84-B894-0982-CB0B-3824C5911519}"/>
          </ac:spMkLst>
        </pc:spChg>
        <pc:spChg chg="add mod ord">
          <ac:chgData name="Lewanna Kenton" userId="c46aa24c-2ae8-4fbc-971f-03ec70a397d0" providerId="ADAL" clId="{15FB90DE-904F-49DD-9B7F-A61C48397C4B}" dt="2026-05-27T02:23:19.338" v="21117" actId="13244"/>
          <ac:spMkLst>
            <pc:docMk/>
            <pc:sldMk cId="765301522" sldId="2147470547"/>
            <ac:spMk id="9" creationId="{EF74BEEA-D708-123A-3432-559063535971}"/>
          </ac:spMkLst>
        </pc:spChg>
        <pc:spChg chg="mod ord">
          <ac:chgData name="Lewanna Kenton" userId="c46aa24c-2ae8-4fbc-971f-03ec70a397d0" providerId="ADAL" clId="{15FB90DE-904F-49DD-9B7F-A61C48397C4B}" dt="2026-05-27T02:22:55.137" v="21116" actId="13244"/>
          <ac:spMkLst>
            <pc:docMk/>
            <pc:sldMk cId="765301522" sldId="2147470547"/>
            <ac:spMk id="10" creationId="{AC90973D-733B-93F3-2378-8BF2B27C0E7F}"/>
          </ac:spMkLst>
        </pc:spChg>
        <pc:spChg chg="add mod ord">
          <ac:chgData name="Lewanna Kenton" userId="c46aa24c-2ae8-4fbc-971f-03ec70a397d0" providerId="ADAL" clId="{15FB90DE-904F-49DD-9B7F-A61C48397C4B}" dt="2026-05-27T02:23:31.104" v="21119" actId="13244"/>
          <ac:spMkLst>
            <pc:docMk/>
            <pc:sldMk cId="765301522" sldId="2147470547"/>
            <ac:spMk id="11" creationId="{88225E91-D058-F5E3-60E2-6942BB84C325}"/>
          </ac:spMkLst>
        </pc:spChg>
        <pc:spChg chg="add mod ord">
          <ac:chgData name="Lewanna Kenton" userId="c46aa24c-2ae8-4fbc-971f-03ec70a397d0" providerId="ADAL" clId="{15FB90DE-904F-49DD-9B7F-A61C48397C4B}" dt="2026-05-27T02:23:36.160" v="21120" actId="13244"/>
          <ac:spMkLst>
            <pc:docMk/>
            <pc:sldMk cId="765301522" sldId="2147470547"/>
            <ac:spMk id="14" creationId="{80E33CFC-2559-6448-7157-16432D82240B}"/>
          </ac:spMkLst>
        </pc:spChg>
        <pc:spChg chg="mod">
          <ac:chgData name="Lewanna Kenton" userId="c46aa24c-2ae8-4fbc-971f-03ec70a397d0" providerId="ADAL" clId="{15FB90DE-904F-49DD-9B7F-A61C48397C4B}" dt="2026-05-27T01:13:42.574" v="20537" actId="1076"/>
          <ac:spMkLst>
            <pc:docMk/>
            <pc:sldMk cId="765301522" sldId="2147470547"/>
            <ac:spMk id="15" creationId="{C23C958A-6633-B745-8154-779A7315BB25}"/>
          </ac:spMkLst>
        </pc:spChg>
        <pc:spChg chg="mod">
          <ac:chgData name="Lewanna Kenton" userId="c46aa24c-2ae8-4fbc-971f-03ec70a397d0" providerId="ADAL" clId="{15FB90DE-904F-49DD-9B7F-A61C48397C4B}" dt="2026-05-27T01:24:31.521" v="20780" actId="20577"/>
          <ac:spMkLst>
            <pc:docMk/>
            <pc:sldMk cId="765301522" sldId="2147470547"/>
            <ac:spMk id="17" creationId="{775AAACA-3916-224F-B8A2-D8F6934443D5}"/>
          </ac:spMkLst>
        </pc:spChg>
        <pc:spChg chg="add mod ord">
          <ac:chgData name="Lewanna Kenton" userId="c46aa24c-2ae8-4fbc-971f-03ec70a397d0" providerId="ADAL" clId="{15FB90DE-904F-49DD-9B7F-A61C48397C4B}" dt="2026-05-27T02:23:39.066" v="21121" actId="13244"/>
          <ac:spMkLst>
            <pc:docMk/>
            <pc:sldMk cId="765301522" sldId="2147470547"/>
            <ac:spMk id="18" creationId="{A54C9C6C-060E-1233-04C0-FD3971861384}"/>
          </ac:spMkLst>
        </pc:spChg>
        <pc:spChg chg="mod">
          <ac:chgData name="Lewanna Kenton" userId="c46aa24c-2ae8-4fbc-971f-03ec70a397d0" providerId="ADAL" clId="{15FB90DE-904F-49DD-9B7F-A61C48397C4B}" dt="2026-05-27T01:20:07.910" v="20700" actId="1076"/>
          <ac:spMkLst>
            <pc:docMk/>
            <pc:sldMk cId="765301522" sldId="2147470547"/>
            <ac:spMk id="20" creationId="{35F918A7-193A-2A63-84E0-D7FDCF6ACCC1}"/>
          </ac:spMkLst>
        </pc:spChg>
        <pc:spChg chg="mod">
          <ac:chgData name="Lewanna Kenton" userId="c46aa24c-2ae8-4fbc-971f-03ec70a397d0" providerId="ADAL" clId="{15FB90DE-904F-49DD-9B7F-A61C48397C4B}" dt="2026-05-27T01:20:11.178" v="20701" actId="1076"/>
          <ac:spMkLst>
            <pc:docMk/>
            <pc:sldMk cId="765301522" sldId="2147470547"/>
            <ac:spMk id="22" creationId="{25FE553D-9317-D6EE-32D9-D136DF1E020E}"/>
          </ac:spMkLst>
        </pc:spChg>
        <pc:spChg chg="mod">
          <ac:chgData name="Lewanna Kenton" userId="c46aa24c-2ae8-4fbc-971f-03ec70a397d0" providerId="ADAL" clId="{15FB90DE-904F-49DD-9B7F-A61C48397C4B}" dt="2026-05-27T01:24:35.001" v="20782" actId="20577"/>
          <ac:spMkLst>
            <pc:docMk/>
            <pc:sldMk cId="765301522" sldId="2147470547"/>
            <ac:spMk id="26" creationId="{B72AEF2A-1215-AC04-E4F0-601C26849F17}"/>
          </ac:spMkLst>
        </pc:spChg>
        <pc:spChg chg="add mod ord">
          <ac:chgData name="Lewanna Kenton" userId="c46aa24c-2ae8-4fbc-971f-03ec70a397d0" providerId="ADAL" clId="{15FB90DE-904F-49DD-9B7F-A61C48397C4B}" dt="2026-05-27T02:23:41.258" v="21122" actId="13244"/>
          <ac:spMkLst>
            <pc:docMk/>
            <pc:sldMk cId="765301522" sldId="2147470547"/>
            <ac:spMk id="27" creationId="{7AC28661-37CE-F182-3752-54BE32E00C39}"/>
          </ac:spMkLst>
        </pc:spChg>
        <pc:spChg chg="mod">
          <ac:chgData name="Lewanna Kenton" userId="c46aa24c-2ae8-4fbc-971f-03ec70a397d0" providerId="ADAL" clId="{15FB90DE-904F-49DD-9B7F-A61C48397C4B}" dt="2026-05-27T01:24:37.916" v="20784" actId="20577"/>
          <ac:spMkLst>
            <pc:docMk/>
            <pc:sldMk cId="765301522" sldId="2147470547"/>
            <ac:spMk id="29" creationId="{A3FFD3A7-7FB0-3DC0-7631-5AF35163FA54}"/>
          </ac:spMkLst>
        </pc:spChg>
        <pc:spChg chg="add mod ord">
          <ac:chgData name="Lewanna Kenton" userId="c46aa24c-2ae8-4fbc-971f-03ec70a397d0" providerId="ADAL" clId="{15FB90DE-904F-49DD-9B7F-A61C48397C4B}" dt="2026-05-27T02:23:43.249" v="21123" actId="13244"/>
          <ac:spMkLst>
            <pc:docMk/>
            <pc:sldMk cId="765301522" sldId="2147470547"/>
            <ac:spMk id="30" creationId="{4C99EC46-D84A-D802-F3C7-16EBCA02EFFF}"/>
          </ac:spMkLst>
        </pc:spChg>
        <pc:spChg chg="mod">
          <ac:chgData name="Lewanna Kenton" userId="c46aa24c-2ae8-4fbc-971f-03ec70a397d0" providerId="ADAL" clId="{15FB90DE-904F-49DD-9B7F-A61C48397C4B}" dt="2026-05-27T01:24:40.307" v="20786" actId="20577"/>
          <ac:spMkLst>
            <pc:docMk/>
            <pc:sldMk cId="765301522" sldId="2147470547"/>
            <ac:spMk id="47" creationId="{CA0D6B5E-C070-D6A7-4236-EA79B1AF1970}"/>
          </ac:spMkLst>
        </pc:spChg>
        <pc:spChg chg="mod">
          <ac:chgData name="Lewanna Kenton" userId="c46aa24c-2ae8-4fbc-971f-03ec70a397d0" providerId="ADAL" clId="{15FB90DE-904F-49DD-9B7F-A61C48397C4B}" dt="2026-05-27T01:24:44.693" v="20790" actId="20577"/>
          <ac:spMkLst>
            <pc:docMk/>
            <pc:sldMk cId="765301522" sldId="2147470547"/>
            <ac:spMk id="50" creationId="{7F6F70F6-7367-B8AD-E122-2274DA844C90}"/>
          </ac:spMkLst>
        </pc:spChg>
      </pc:sldChg>
      <pc:sldChg chg="modSp mod">
        <pc:chgData name="Lewanna Kenton" userId="c46aa24c-2ae8-4fbc-971f-03ec70a397d0" providerId="ADAL" clId="{15FB90DE-904F-49DD-9B7F-A61C48397C4B}" dt="2026-05-27T01:18:07.691" v="20685" actId="20577"/>
        <pc:sldMkLst>
          <pc:docMk/>
          <pc:sldMk cId="2298419129" sldId="2147470555"/>
        </pc:sldMkLst>
        <pc:spChg chg="mod">
          <ac:chgData name="Lewanna Kenton" userId="c46aa24c-2ae8-4fbc-971f-03ec70a397d0" providerId="ADAL" clId="{15FB90DE-904F-49DD-9B7F-A61C48397C4B}" dt="2026-05-27T01:18:07.691" v="20685" actId="20577"/>
          <ac:spMkLst>
            <pc:docMk/>
            <pc:sldMk cId="2298419129" sldId="2147470555"/>
            <ac:spMk id="5" creationId="{05CF5777-8518-4C93-C396-564FB46A3FC9}"/>
          </ac:spMkLst>
        </pc:spChg>
        <pc:graphicFrameChg chg="modGraphic">
          <ac:chgData name="Lewanna Kenton" userId="c46aa24c-2ae8-4fbc-971f-03ec70a397d0" providerId="ADAL" clId="{15FB90DE-904F-49DD-9B7F-A61C48397C4B}" dt="2026-05-26T22:01:05.766" v="20270" actId="20577"/>
          <ac:graphicFrameMkLst>
            <pc:docMk/>
            <pc:sldMk cId="2298419129" sldId="2147470555"/>
            <ac:graphicFrameMk id="4" creationId="{1C74DF20-6092-0DBB-F547-82FD8C61428E}"/>
          </ac:graphicFrameMkLst>
        </pc:graphicFrameChg>
      </pc:sldChg>
      <pc:sldChg chg="modSp mod">
        <pc:chgData name="Lewanna Kenton" userId="c46aa24c-2ae8-4fbc-971f-03ec70a397d0" providerId="ADAL" clId="{15FB90DE-904F-49DD-9B7F-A61C48397C4B}" dt="2026-05-25T22:20:52.105" v="19393" actId="20577"/>
        <pc:sldMkLst>
          <pc:docMk/>
          <pc:sldMk cId="3014857479" sldId="2147470665"/>
        </pc:sldMkLst>
        <pc:graphicFrameChg chg="modGraphic">
          <ac:chgData name="Lewanna Kenton" userId="c46aa24c-2ae8-4fbc-971f-03ec70a397d0" providerId="ADAL" clId="{15FB90DE-904F-49DD-9B7F-A61C48397C4B}" dt="2026-05-25T22:20:13.174" v="19388" actId="20577"/>
          <ac:graphicFrameMkLst>
            <pc:docMk/>
            <pc:sldMk cId="3014857479" sldId="2147470665"/>
            <ac:graphicFrameMk id="2" creationId="{3C4CB3B2-D0E5-7362-3BD1-E235809A988C}"/>
          </ac:graphicFrameMkLst>
        </pc:graphicFrameChg>
        <pc:graphicFrameChg chg="mod modGraphic">
          <ac:chgData name="Lewanna Kenton" userId="c46aa24c-2ae8-4fbc-971f-03ec70a397d0" providerId="ADAL" clId="{15FB90DE-904F-49DD-9B7F-A61C48397C4B}" dt="2026-05-25T22:20:52.105" v="19393" actId="20577"/>
          <ac:graphicFrameMkLst>
            <pc:docMk/>
            <pc:sldMk cId="3014857479" sldId="2147470665"/>
            <ac:graphicFrameMk id="5" creationId="{903D9592-0F5F-6608-3A66-3EB55D457B44}"/>
          </ac:graphicFrameMkLst>
        </pc:graphicFrameChg>
      </pc:sldChg>
      <pc:sldChg chg="addSp delSp modSp mod">
        <pc:chgData name="Lewanna Kenton" userId="c46aa24c-2ae8-4fbc-971f-03ec70a397d0" providerId="ADAL" clId="{15FB90DE-904F-49DD-9B7F-A61C48397C4B}" dt="2026-05-25T22:26:34.270" v="19400" actId="20577"/>
        <pc:sldMkLst>
          <pc:docMk/>
          <pc:sldMk cId="473242508" sldId="2147470666"/>
        </pc:sldMkLst>
        <pc:graphicFrameChg chg="mod modGraphic">
          <ac:chgData name="Lewanna Kenton" userId="c46aa24c-2ae8-4fbc-971f-03ec70a397d0" providerId="ADAL" clId="{15FB90DE-904F-49DD-9B7F-A61C48397C4B}" dt="2026-05-25T22:26:34.270" v="19400" actId="20577"/>
          <ac:graphicFrameMkLst>
            <pc:docMk/>
            <pc:sldMk cId="473242508" sldId="2147470666"/>
            <ac:graphicFrameMk id="2" creationId="{7BAEB7E2-B790-2E0B-2284-57636B229C04}"/>
          </ac:graphicFrameMkLst>
        </pc:graphicFrameChg>
      </pc:sldChg>
      <pc:sldChg chg="modSp mod">
        <pc:chgData name="Lewanna Kenton" userId="c46aa24c-2ae8-4fbc-971f-03ec70a397d0" providerId="ADAL" clId="{15FB90DE-904F-49DD-9B7F-A61C48397C4B}" dt="2026-05-27T01:18:41.078" v="20686" actId="404"/>
        <pc:sldMkLst>
          <pc:docMk/>
          <pc:sldMk cId="2553177551" sldId="2147470669"/>
        </pc:sldMkLst>
        <pc:graphicFrameChg chg="modGraphic">
          <ac:chgData name="Lewanna Kenton" userId="c46aa24c-2ae8-4fbc-971f-03ec70a397d0" providerId="ADAL" clId="{15FB90DE-904F-49DD-9B7F-A61C48397C4B}" dt="2026-05-27T01:18:41.078" v="20686" actId="404"/>
          <ac:graphicFrameMkLst>
            <pc:docMk/>
            <pc:sldMk cId="2553177551" sldId="2147470669"/>
            <ac:graphicFrameMk id="4" creationId="{032DE111-A950-92C7-6531-DEBF70DF8E0C}"/>
          </ac:graphicFrameMkLst>
        </pc:graphicFrameChg>
      </pc:sldChg>
      <pc:sldChg chg="addSp delSp modSp new mod modAnim modNotesTx">
        <pc:chgData name="Lewanna Kenton" userId="c46aa24c-2ae8-4fbc-971f-03ec70a397d0" providerId="ADAL" clId="{15FB90DE-904F-49DD-9B7F-A61C48397C4B}" dt="2026-05-26T00:12:53.397" v="20006" actId="962"/>
        <pc:sldMkLst>
          <pc:docMk/>
          <pc:sldMk cId="3426977994" sldId="2147470678"/>
        </pc:sldMkLst>
        <pc:spChg chg="mod ord">
          <ac:chgData name="Lewanna Kenton" userId="c46aa24c-2ae8-4fbc-971f-03ec70a397d0" providerId="ADAL" clId="{15FB90DE-904F-49DD-9B7F-A61C48397C4B}" dt="2026-05-26T00:12:53.397" v="20006" actId="962"/>
          <ac:spMkLst>
            <pc:docMk/>
            <pc:sldMk cId="3426977994" sldId="2147470678"/>
            <ac:spMk id="2" creationId="{9C317759-3DAA-844B-21A3-B12C0FB9E3AA}"/>
          </ac:spMkLst>
        </pc:spChg>
        <pc:spChg chg="mod">
          <ac:chgData name="Lewanna Kenton" userId="c46aa24c-2ae8-4fbc-971f-03ec70a397d0" providerId="ADAL" clId="{15FB90DE-904F-49DD-9B7F-A61C48397C4B}" dt="2026-05-25T23:45:43.833" v="19414" actId="20577"/>
          <ac:spMkLst>
            <pc:docMk/>
            <pc:sldMk cId="3426977994" sldId="2147470678"/>
            <ac:spMk id="3" creationId="{DA671878-6DD4-91D7-CFB1-D2085AF0290D}"/>
          </ac:spMkLst>
        </pc:spChg>
        <pc:spChg chg="mod">
          <ac:chgData name="Lewanna Kenton" userId="c46aa24c-2ae8-4fbc-971f-03ec70a397d0" providerId="ADAL" clId="{15FB90DE-904F-49DD-9B7F-A61C48397C4B}" dt="2026-05-25T23:46:36.198" v="19461" actId="6549"/>
          <ac:spMkLst>
            <pc:docMk/>
            <pc:sldMk cId="3426977994" sldId="2147470678"/>
            <ac:spMk id="4" creationId="{447EC58E-7E87-26FD-B1BB-9E5A347ED492}"/>
          </ac:spMkLst>
        </pc:spChg>
        <pc:spChg chg="add mod">
          <ac:chgData name="Lewanna Kenton" userId="c46aa24c-2ae8-4fbc-971f-03ec70a397d0" providerId="ADAL" clId="{15FB90DE-904F-49DD-9B7F-A61C48397C4B}" dt="2026-05-25T23:48:43.941" v="19777" actId="1076"/>
          <ac:spMkLst>
            <pc:docMk/>
            <pc:sldMk cId="3426977994" sldId="2147470678"/>
            <ac:spMk id="7" creationId="{9788D350-32C0-C07F-9924-8F208E05434A}"/>
          </ac:spMkLst>
        </pc:spChg>
        <pc:picChg chg="add mod">
          <ac:chgData name="Lewanna Kenton" userId="c46aa24c-2ae8-4fbc-971f-03ec70a397d0" providerId="ADAL" clId="{15FB90DE-904F-49DD-9B7F-A61C48397C4B}" dt="2026-05-25T23:46:49.132" v="19464" actId="14100"/>
          <ac:picMkLst>
            <pc:docMk/>
            <pc:sldMk cId="3426977994" sldId="2147470678"/>
            <ac:picMk id="6" creationId="{EB7C89CF-FF5E-43A4-142A-EA762D7CA587}"/>
          </ac:picMkLst>
        </pc:picChg>
      </pc:sldChg>
      <pc:sldChg chg="addSp delSp modSp new mod modAnim modNotesTx">
        <pc:chgData name="Lewanna Kenton" userId="c46aa24c-2ae8-4fbc-971f-03ec70a397d0" providerId="ADAL" clId="{15FB90DE-904F-49DD-9B7F-A61C48397C4B}" dt="2026-05-26T00:12:46.618" v="20004" actId="13244"/>
        <pc:sldMkLst>
          <pc:docMk/>
          <pc:sldMk cId="3202063537" sldId="2147470679"/>
        </pc:sldMkLst>
        <pc:spChg chg="mod ord">
          <ac:chgData name="Lewanna Kenton" userId="c46aa24c-2ae8-4fbc-971f-03ec70a397d0" providerId="ADAL" clId="{15FB90DE-904F-49DD-9B7F-A61C48397C4B}" dt="2026-05-26T00:12:46.618" v="20004" actId="13244"/>
          <ac:spMkLst>
            <pc:docMk/>
            <pc:sldMk cId="3202063537" sldId="2147470679"/>
            <ac:spMk id="2" creationId="{DAEEA081-4158-5A27-D7FD-11521063C03F}"/>
          </ac:spMkLst>
        </pc:spChg>
        <pc:spChg chg="mod">
          <ac:chgData name="Lewanna Kenton" userId="c46aa24c-2ae8-4fbc-971f-03ec70a397d0" providerId="ADAL" clId="{15FB90DE-904F-49DD-9B7F-A61C48397C4B}" dt="2026-05-25T23:56:59.461" v="19810" actId="20577"/>
          <ac:spMkLst>
            <pc:docMk/>
            <pc:sldMk cId="3202063537" sldId="2147470679"/>
            <ac:spMk id="3" creationId="{D273EF26-7F9D-7ED9-6055-F3A96B26F970}"/>
          </ac:spMkLst>
        </pc:spChg>
        <pc:spChg chg="mod">
          <ac:chgData name="Lewanna Kenton" userId="c46aa24c-2ae8-4fbc-971f-03ec70a397d0" providerId="ADAL" clId="{15FB90DE-904F-49DD-9B7F-A61C48397C4B}" dt="2026-05-25T23:57:07.517" v="19849" actId="20577"/>
          <ac:spMkLst>
            <pc:docMk/>
            <pc:sldMk cId="3202063537" sldId="2147470679"/>
            <ac:spMk id="4" creationId="{B6BE0401-00B8-F1CE-B54D-45B8478DE67E}"/>
          </ac:spMkLst>
        </pc:spChg>
        <pc:spChg chg="add mod">
          <ac:chgData name="Lewanna Kenton" userId="c46aa24c-2ae8-4fbc-971f-03ec70a397d0" providerId="ADAL" clId="{15FB90DE-904F-49DD-9B7F-A61C48397C4B}" dt="2026-05-25T23:58:40.503" v="19870" actId="1076"/>
          <ac:spMkLst>
            <pc:docMk/>
            <pc:sldMk cId="3202063537" sldId="2147470679"/>
            <ac:spMk id="8" creationId="{DEE1679C-BECB-9981-18E2-6DD28F67C218}"/>
          </ac:spMkLst>
        </pc:spChg>
        <pc:picChg chg="add mod">
          <ac:chgData name="Lewanna Kenton" userId="c46aa24c-2ae8-4fbc-971f-03ec70a397d0" providerId="ADAL" clId="{15FB90DE-904F-49DD-9B7F-A61C48397C4B}" dt="2026-05-25T23:57:42.380" v="19854" actId="1076"/>
          <ac:picMkLst>
            <pc:docMk/>
            <pc:sldMk cId="3202063537" sldId="2147470679"/>
            <ac:picMk id="6" creationId="{0CD430B7-F487-47D5-31EE-AD040D0F5C57}"/>
          </ac:picMkLst>
        </pc:picChg>
      </pc:sldChg>
      <pc:sldChg chg="modSp add mod">
        <pc:chgData name="Lewanna Kenton" userId="c46aa24c-2ae8-4fbc-971f-03ec70a397d0" providerId="ADAL" clId="{15FB90DE-904F-49DD-9B7F-A61C48397C4B}" dt="2026-05-27T01:02:16.021" v="20509" actId="20577"/>
        <pc:sldMkLst>
          <pc:docMk/>
          <pc:sldMk cId="2103531660" sldId="2147470680"/>
        </pc:sldMkLst>
        <pc:spChg chg="mod">
          <ac:chgData name="Lewanna Kenton" userId="c46aa24c-2ae8-4fbc-971f-03ec70a397d0" providerId="ADAL" clId="{15FB90DE-904F-49DD-9B7F-A61C48397C4B}" dt="2026-05-27T01:01:57.237" v="20504" actId="20577"/>
          <ac:spMkLst>
            <pc:docMk/>
            <pc:sldMk cId="2103531660" sldId="2147470680"/>
            <ac:spMk id="5" creationId="{55DFE518-4177-D0E4-DA4B-F48D3A75D884}"/>
          </ac:spMkLst>
        </pc:spChg>
        <pc:graphicFrameChg chg="mod modGraphic">
          <ac:chgData name="Lewanna Kenton" userId="c46aa24c-2ae8-4fbc-971f-03ec70a397d0" providerId="ADAL" clId="{15FB90DE-904F-49DD-9B7F-A61C48397C4B}" dt="2026-05-27T01:02:16.021" v="20509" actId="20577"/>
          <ac:graphicFrameMkLst>
            <pc:docMk/>
            <pc:sldMk cId="2103531660" sldId="2147470680"/>
            <ac:graphicFrameMk id="4" creationId="{B93B0434-0E29-C7BF-CF18-271CFE593FB8}"/>
          </ac:graphicFrameMkLst>
        </pc:graphicFrameChg>
      </pc:sldChg>
      <pc:sldChg chg="addSp delSp modSp add mod">
        <pc:chgData name="Lewanna Kenton" userId="c46aa24c-2ae8-4fbc-971f-03ec70a397d0" providerId="ADAL" clId="{15FB90DE-904F-49DD-9B7F-A61C48397C4B}" dt="2026-05-27T02:24:11.772" v="21125" actId="13244"/>
        <pc:sldMkLst>
          <pc:docMk/>
          <pc:sldMk cId="4205496247" sldId="2147470681"/>
        </pc:sldMkLst>
        <pc:spChg chg="ord">
          <ac:chgData name="Lewanna Kenton" userId="c46aa24c-2ae8-4fbc-971f-03ec70a397d0" providerId="ADAL" clId="{15FB90DE-904F-49DD-9B7F-A61C48397C4B}" dt="2026-05-27T02:24:11.772" v="21125" actId="13244"/>
          <ac:spMkLst>
            <pc:docMk/>
            <pc:sldMk cId="4205496247" sldId="2147470681"/>
            <ac:spMk id="3" creationId="{6DFD1C79-8BC3-0F74-0BA3-03902EA9A2F7}"/>
          </ac:spMkLst>
        </pc:spChg>
        <pc:spChg chg="mod ord">
          <ac:chgData name="Lewanna Kenton" userId="c46aa24c-2ae8-4fbc-971f-03ec70a397d0" providerId="ADAL" clId="{15FB90DE-904F-49DD-9B7F-A61C48397C4B}" dt="2026-05-27T02:24:02.341" v="21124" actId="13244"/>
          <ac:spMkLst>
            <pc:docMk/>
            <pc:sldMk cId="4205496247" sldId="2147470681"/>
            <ac:spMk id="4" creationId="{9956E670-64EA-3559-6115-2D2A536AA746}"/>
          </ac:spMkLst>
        </pc:spChg>
        <pc:spChg chg="mod">
          <ac:chgData name="Lewanna Kenton" userId="c46aa24c-2ae8-4fbc-971f-03ec70a397d0" providerId="ADAL" clId="{15FB90DE-904F-49DD-9B7F-A61C48397C4B}" dt="2026-05-27T01:24:55.071" v="20795" actId="20577"/>
          <ac:spMkLst>
            <pc:docMk/>
            <pc:sldMk cId="4205496247" sldId="2147470681"/>
            <ac:spMk id="5" creationId="{48705D85-CA8E-6F9E-FD9A-B51E7F550EC5}"/>
          </ac:spMkLst>
        </pc:spChg>
        <pc:spChg chg="mod">
          <ac:chgData name="Lewanna Kenton" userId="c46aa24c-2ae8-4fbc-971f-03ec70a397d0" providerId="ADAL" clId="{15FB90DE-904F-49DD-9B7F-A61C48397C4B}" dt="2026-05-27T01:26:54.426" v="20933" actId="20577"/>
          <ac:spMkLst>
            <pc:docMk/>
            <pc:sldMk cId="4205496247" sldId="2147470681"/>
            <ac:spMk id="7" creationId="{2ECE183A-0002-5B4C-4AE3-6D0D03E5C4BB}"/>
          </ac:spMkLst>
        </pc:spChg>
        <pc:spChg chg="add mod">
          <ac:chgData name="Lewanna Kenton" userId="c46aa24c-2ae8-4fbc-971f-03ec70a397d0" providerId="ADAL" clId="{15FB90DE-904F-49DD-9B7F-A61C48397C4B}" dt="2026-05-27T01:25:38.854" v="20827" actId="20577"/>
          <ac:spMkLst>
            <pc:docMk/>
            <pc:sldMk cId="4205496247" sldId="2147470681"/>
            <ac:spMk id="9" creationId="{FDC40A7A-A1B8-415A-B4BC-421587A1BCA0}"/>
          </ac:spMkLst>
        </pc:spChg>
        <pc:spChg chg="mod">
          <ac:chgData name="Lewanna Kenton" userId="c46aa24c-2ae8-4fbc-971f-03ec70a397d0" providerId="ADAL" clId="{15FB90DE-904F-49DD-9B7F-A61C48397C4B}" dt="2026-05-27T01:25:07.900" v="20806" actId="20577"/>
          <ac:spMkLst>
            <pc:docMk/>
            <pc:sldMk cId="4205496247" sldId="2147470681"/>
            <ac:spMk id="10" creationId="{81E74ABF-8684-1EF0-3CD9-4D3FF346DA7D}"/>
          </ac:spMkLst>
        </pc:spChg>
        <pc:spChg chg="mod">
          <ac:chgData name="Lewanna Kenton" userId="c46aa24c-2ae8-4fbc-971f-03ec70a397d0" providerId="ADAL" clId="{15FB90DE-904F-49DD-9B7F-A61C48397C4B}" dt="2026-05-27T01:25:01.588" v="20800" actId="20577"/>
          <ac:spMkLst>
            <pc:docMk/>
            <pc:sldMk cId="4205496247" sldId="2147470681"/>
            <ac:spMk id="21" creationId="{05BA696F-BA50-6750-A6E1-8516A9E02722}"/>
          </ac:spMkLst>
        </pc:spChg>
        <pc:spChg chg="mod">
          <ac:chgData name="Lewanna Kenton" userId="c46aa24c-2ae8-4fbc-971f-03ec70a397d0" providerId="ADAL" clId="{15FB90DE-904F-49DD-9B7F-A61C48397C4B}" dt="2026-05-27T01:26:28.770" v="20912" actId="20577"/>
          <ac:spMkLst>
            <pc:docMk/>
            <pc:sldMk cId="4205496247" sldId="2147470681"/>
            <ac:spMk id="22" creationId="{0C633073-3067-6544-9162-197FCEB11305}"/>
          </ac:spMkLst>
        </pc:spChg>
        <pc:spChg chg="mod">
          <ac:chgData name="Lewanna Kenton" userId="c46aa24c-2ae8-4fbc-971f-03ec70a397d0" providerId="ADAL" clId="{15FB90DE-904F-49DD-9B7F-A61C48397C4B}" dt="2026-05-27T01:25:04.771" v="20803" actId="20577"/>
          <ac:spMkLst>
            <pc:docMk/>
            <pc:sldMk cId="4205496247" sldId="2147470681"/>
            <ac:spMk id="24" creationId="{2F0FBBAB-3B1A-EA08-53D2-5FB414C03654}"/>
          </ac:spMkLst>
        </pc:spChg>
        <pc:spChg chg="mod">
          <ac:chgData name="Lewanna Kenton" userId="c46aa24c-2ae8-4fbc-971f-03ec70a397d0" providerId="ADAL" clId="{15FB90DE-904F-49DD-9B7F-A61C48397C4B}" dt="2026-05-27T01:26:07.934" v="20880" actId="1076"/>
          <ac:spMkLst>
            <pc:docMk/>
            <pc:sldMk cId="4205496247" sldId="2147470681"/>
            <ac:spMk id="25" creationId="{2F40AF33-047C-773B-4316-82107CDF2273}"/>
          </ac:spMkLst>
        </pc:spChg>
      </pc:sldChg>
    </pc:docChg>
  </pc:docChgLst>
  <pc:docChgLst>
    <pc:chgData name="Ben Surwald" userId="a90ce51f-3333-4d81-b955-619397438313" providerId="ADAL" clId="{DCD446EF-D93C-4BF5-9FDB-1918716CEE32}"/>
    <pc:docChg chg="undo custSel addSld modSld sldOrd">
      <pc:chgData name="Ben Surwald" userId="a90ce51f-3333-4d81-b955-619397438313" providerId="ADAL" clId="{DCD446EF-D93C-4BF5-9FDB-1918716CEE32}" dt="2026-06-04T02:23:36.201" v="554" actId="1076"/>
      <pc:docMkLst>
        <pc:docMk/>
      </pc:docMkLst>
      <pc:sldChg chg="addSp delSp modSp mod modAnim">
        <pc:chgData name="Ben Surwald" userId="a90ce51f-3333-4d81-b955-619397438313" providerId="ADAL" clId="{DCD446EF-D93C-4BF5-9FDB-1918716CEE32}" dt="2026-06-04T02:07:34.552" v="547" actId="14100"/>
        <pc:sldMkLst>
          <pc:docMk/>
          <pc:sldMk cId="3568100237" sldId="2147470451"/>
        </pc:sldMkLst>
        <pc:picChg chg="add mod">
          <ac:chgData name="Ben Surwald" userId="a90ce51f-3333-4d81-b955-619397438313" providerId="ADAL" clId="{DCD446EF-D93C-4BF5-9FDB-1918716CEE32}" dt="2026-06-04T02:07:34.552" v="547" actId="14100"/>
          <ac:picMkLst>
            <pc:docMk/>
            <pc:sldMk cId="3568100237" sldId="2147470451"/>
            <ac:picMk id="2" creationId="{DF41009E-5C97-E3E9-10F7-1B4FCE085555}"/>
          </ac:picMkLst>
        </pc:picChg>
      </pc:sldChg>
      <pc:sldChg chg="addSp delSp modSp mod">
        <pc:chgData name="Ben Surwald" userId="a90ce51f-3333-4d81-b955-619397438313" providerId="ADAL" clId="{DCD446EF-D93C-4BF5-9FDB-1918716CEE32}" dt="2026-06-04T02:23:36.201" v="554" actId="1076"/>
        <pc:sldMkLst>
          <pc:docMk/>
          <pc:sldMk cId="3960979179" sldId="2147470533"/>
        </pc:sldMkLst>
        <pc:picChg chg="add mod">
          <ac:chgData name="Ben Surwald" userId="a90ce51f-3333-4d81-b955-619397438313" providerId="ADAL" clId="{DCD446EF-D93C-4BF5-9FDB-1918716CEE32}" dt="2026-06-04T02:23:36.201" v="554" actId="1076"/>
          <ac:picMkLst>
            <pc:docMk/>
            <pc:sldMk cId="3960979179" sldId="2147470533"/>
            <ac:picMk id="1026" creationId="{2B151D1E-2824-55A3-B3AB-DBC5520CF8E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23/06/2026</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23/06/2026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dirty="0"/>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B101D-8171-4BA0-789A-DD1AF0D43F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A98E93-6B9A-D694-D7E6-C08236A9C7EB}"/>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078D9F24-B9AF-EA19-2880-B9030F84B663}"/>
              </a:ext>
            </a:extLst>
          </p:cNvPr>
          <p:cNvSpPr>
            <a:spLocks noGrp="1"/>
          </p:cNvSpPr>
          <p:nvPr>
            <p:ph type="body" idx="1"/>
          </p:nvPr>
        </p:nvSpPr>
        <p:spPr/>
        <p:txBody>
          <a:bodyPr/>
          <a:lstStyle/>
          <a:p>
            <a:pPr algn="l"/>
            <a:r>
              <a:rPr lang="en-AU" b="1" i="0" dirty="0">
                <a:solidFill>
                  <a:srgbClr val="3D3D3D"/>
                </a:solidFill>
                <a:effectLst/>
                <a:highlight>
                  <a:srgbClr val="FFFFFF"/>
                </a:highlight>
                <a:latin typeface="montserrat" panose="00000500000000000000" pitchFamily="2" charset="0"/>
              </a:rPr>
              <a:t>Teacher notes:</a:t>
            </a:r>
          </a:p>
          <a:p>
            <a:pPr algn="l"/>
            <a:endParaRPr lang="en-AU" b="0" i="0" dirty="0">
              <a:solidFill>
                <a:srgbClr val="3D3D3D"/>
              </a:solidFill>
              <a:effectLst/>
              <a:highlight>
                <a:srgbClr val="FFFFFF"/>
              </a:highlight>
              <a:latin typeface="Montserrat" panose="00000500000000000000" pitchFamily="2" charset="0"/>
            </a:endParaRPr>
          </a:p>
          <a:p>
            <a:pPr algn="l"/>
            <a:r>
              <a:rPr lang="en-AU" b="0" i="0" dirty="0">
                <a:solidFill>
                  <a:srgbClr val="3D3D3D"/>
                </a:solidFill>
                <a:effectLst/>
                <a:highlight>
                  <a:srgbClr val="FFFFFF"/>
                </a:highlight>
                <a:latin typeface="Montserrat" panose="00000500000000000000" pitchFamily="2" charset="0"/>
              </a:rPr>
              <a:t>Display this sample response and ask students to share any other suggestions.</a:t>
            </a:r>
          </a:p>
          <a:p>
            <a:pPr algn="l"/>
            <a:endParaRPr lang="en-AU" b="0" i="0" dirty="0">
              <a:solidFill>
                <a:srgbClr val="3D3D3D"/>
              </a:solidFill>
              <a:effectLst/>
              <a:highlight>
                <a:srgbClr val="FFFFFF"/>
              </a:highlight>
              <a:latin typeface="Montserrat" panose="00000500000000000000" pitchFamily="2" charset="0"/>
            </a:endParaRPr>
          </a:p>
        </p:txBody>
      </p:sp>
      <p:sp>
        <p:nvSpPr>
          <p:cNvPr id="4" name="Slide Number Placeholder 3">
            <a:extLst>
              <a:ext uri="{FF2B5EF4-FFF2-40B4-BE49-F238E27FC236}">
                <a16:creationId xmlns:a16="http://schemas.microsoft.com/office/drawing/2014/main" id="{EEAB9C68-6558-35A5-ED8C-87DFE8822D7A}"/>
              </a:ext>
            </a:extLst>
          </p:cNvPr>
          <p:cNvSpPr>
            <a:spLocks noGrp="1"/>
          </p:cNvSpPr>
          <p:nvPr>
            <p:ph type="sldNum" sz="quarter" idx="5"/>
          </p:nvPr>
        </p:nvSpPr>
        <p:spPr/>
        <p:txBody>
          <a:bodyPr/>
          <a:lstStyle/>
          <a:p>
            <a:fld id="{B07158C4-A119-4B78-9DE8-A50001BC31DC}" type="slidenum">
              <a:rPr lang="en-AU" smtClean="0"/>
              <a:pPr/>
              <a:t>12</a:t>
            </a:fld>
            <a:endParaRPr lang="en-AU" dirty="0"/>
          </a:p>
        </p:txBody>
      </p:sp>
    </p:spTree>
    <p:extLst>
      <p:ext uri="{BB962C8B-B14F-4D97-AF65-F5344CB8AC3E}">
        <p14:creationId xmlns:p14="http://schemas.microsoft.com/office/powerpoint/2010/main" val="346535501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D9157-8DC3-B54F-CCA7-6E700D234A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C57896-D3F0-B6EB-15D8-6824CA1577D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97DD4EA-E9DA-E236-CD73-A1CEC89163A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Outline Newlands’s contribution to the development of the periodic table, highlighting the following:</a:t>
            </a:r>
          </a:p>
          <a:p>
            <a:pPr marL="285750" lvl="0" indent="-285750">
              <a:buFont typeface="Arial" panose="020B0604020202020204" pitchFamily="34" charset="0"/>
              <a:buChar char="•"/>
            </a:pPr>
            <a:r>
              <a:rPr lang="en-AU" sz="1600" kern="1200">
                <a:solidFill>
                  <a:schemeClr val="tx1"/>
                </a:solidFill>
                <a:effectLst/>
                <a:latin typeface="Public Sans" pitchFamily="2" charset="0"/>
                <a:ea typeface="+mn-ea"/>
                <a:cs typeface="+mn-cs"/>
              </a:rPr>
              <a:t>He observed that element properties repeated in a pattern when arranged by atomic mass.</a:t>
            </a:r>
          </a:p>
          <a:p>
            <a:pPr marL="285750" indent="-285750">
              <a:buFont typeface="Arial" panose="020B0604020202020204" pitchFamily="34" charset="0"/>
              <a:buChar char="•"/>
            </a:pPr>
            <a:r>
              <a:rPr lang="en-AU" sz="1600" kern="1200">
                <a:solidFill>
                  <a:schemeClr val="tx1"/>
                </a:solidFill>
                <a:effectLst/>
                <a:latin typeface="Public Sans" pitchFamily="2" charset="0"/>
                <a:ea typeface="+mn-ea"/>
                <a:cs typeface="+mn-cs"/>
              </a:rPr>
              <a:t>He proposed the Law of Octaves which stated that when elements are arranged by increasing atomic mass, every eighth element had similar properties.</a:t>
            </a:r>
            <a:endParaRPr lang="en-AU" b="1"/>
          </a:p>
        </p:txBody>
      </p:sp>
      <p:sp>
        <p:nvSpPr>
          <p:cNvPr id="4" name="Slide Number Placeholder 3">
            <a:extLst>
              <a:ext uri="{FF2B5EF4-FFF2-40B4-BE49-F238E27FC236}">
                <a16:creationId xmlns:a16="http://schemas.microsoft.com/office/drawing/2014/main" id="{BE7BDB70-3B24-80BE-8C0D-0A03F89D821D}"/>
              </a:ext>
            </a:extLst>
          </p:cNvPr>
          <p:cNvSpPr>
            <a:spLocks noGrp="1"/>
          </p:cNvSpPr>
          <p:nvPr>
            <p:ph type="sldNum" sz="quarter" idx="5"/>
          </p:nvPr>
        </p:nvSpPr>
        <p:spPr/>
        <p:txBody>
          <a:bodyPr/>
          <a:lstStyle/>
          <a:p>
            <a:fld id="{B07158C4-A119-4B78-9DE8-A50001BC31DC}" type="slidenum">
              <a:rPr lang="en-AU" smtClean="0"/>
              <a:pPr/>
              <a:t>102</a:t>
            </a:fld>
            <a:endParaRPr lang="en-AU"/>
          </a:p>
        </p:txBody>
      </p:sp>
    </p:spTree>
    <p:extLst>
      <p:ext uri="{BB962C8B-B14F-4D97-AF65-F5344CB8AC3E}">
        <p14:creationId xmlns:p14="http://schemas.microsoft.com/office/powerpoint/2010/main" val="344132046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815B4-6B93-A717-CF8C-9F4A79827E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E58DC8-44B3-E59A-3780-A1C6D981F39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89D51FD-D7AC-42A9-62C4-EDDE1788C868}"/>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Explain how </a:t>
            </a:r>
            <a:r>
              <a:rPr lang="en-AU" sz="1600" b="0">
                <a:effectLst/>
                <a:latin typeface="Arial" panose="020B0604020202020204" pitchFamily="34" charset="0"/>
                <a:ea typeface="Calibri" panose="020F0502020204030204" pitchFamily="34" charset="0"/>
              </a:rPr>
              <a:t>Newlands’s </a:t>
            </a:r>
            <a:r>
              <a:rPr lang="en-AU" sz="1600" b="0">
                <a:solidFill>
                  <a:schemeClr val="accent1"/>
                </a:solidFill>
                <a:effectLst/>
                <a:latin typeface="Arial" panose="020B0604020202020204" pitchFamily="34" charset="0"/>
                <a:ea typeface="Calibri" panose="020F0502020204030204" pitchFamily="34" charset="0"/>
              </a:rPr>
              <a:t>work demonstrated an understanding of element properties: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kern="1200">
                <a:solidFill>
                  <a:schemeClr val="tx1"/>
                </a:solidFill>
                <a:effectLst/>
                <a:latin typeface="Public Sans" pitchFamily="2" charset="0"/>
                <a:ea typeface="+mn-ea"/>
                <a:cs typeface="+mn-cs"/>
              </a:rPr>
              <a:t>He recognised that elements repeat in patterns, linking atomic mass (physical property) to recurring chemical behaviour. Even though it did not work for all elements, it still showed a clear repeating pattern.</a:t>
            </a:r>
            <a:endParaRPr lang="en-AU" b="1"/>
          </a:p>
        </p:txBody>
      </p:sp>
      <p:sp>
        <p:nvSpPr>
          <p:cNvPr id="4" name="Slide Number Placeholder 3">
            <a:extLst>
              <a:ext uri="{FF2B5EF4-FFF2-40B4-BE49-F238E27FC236}">
                <a16:creationId xmlns:a16="http://schemas.microsoft.com/office/drawing/2014/main" id="{42A131F8-B24E-6D23-20AD-5473177EF4BE}"/>
              </a:ext>
            </a:extLst>
          </p:cNvPr>
          <p:cNvSpPr>
            <a:spLocks noGrp="1"/>
          </p:cNvSpPr>
          <p:nvPr>
            <p:ph type="sldNum" sz="quarter" idx="5"/>
          </p:nvPr>
        </p:nvSpPr>
        <p:spPr/>
        <p:txBody>
          <a:bodyPr/>
          <a:lstStyle/>
          <a:p>
            <a:fld id="{B07158C4-A119-4B78-9DE8-A50001BC31DC}" type="slidenum">
              <a:rPr lang="en-AU" smtClean="0"/>
              <a:pPr/>
              <a:t>103</a:t>
            </a:fld>
            <a:endParaRPr lang="en-AU"/>
          </a:p>
        </p:txBody>
      </p:sp>
    </p:spTree>
    <p:extLst>
      <p:ext uri="{BB962C8B-B14F-4D97-AF65-F5344CB8AC3E}">
        <p14:creationId xmlns:p14="http://schemas.microsoft.com/office/powerpoint/2010/main" val="258007843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70664-38B1-452B-D754-A8A3592106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3100A-CA31-EE8D-FD74-C9647292E33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69B6683-7FCB-5584-E0AD-92A154779F98}"/>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Outline Mendeleev’s contribution to the development of the periodic table, highlighting the following:</a:t>
            </a:r>
          </a:p>
          <a:p>
            <a:pPr marL="342900" lvl="0" indent="-342900">
              <a:buFont typeface="Arial" panose="020B0604020202020204" pitchFamily="34" charset="0"/>
              <a:buChar char="•"/>
            </a:pPr>
            <a:r>
              <a:rPr lang="en-AU" sz="1600" kern="1200">
                <a:solidFill>
                  <a:schemeClr val="tx1"/>
                </a:solidFill>
                <a:effectLst/>
                <a:latin typeface="Public Sans" pitchFamily="2" charset="0"/>
                <a:ea typeface="+mn-ea"/>
                <a:cs typeface="+mn-cs"/>
              </a:rPr>
              <a:t>He created the first widely accepted periodic table by arranging the elements in horizontal rows based on their atomic mass.</a:t>
            </a:r>
          </a:p>
          <a:p>
            <a:pPr marL="342900" lvl="0" indent="-342900">
              <a:buFont typeface="Arial" panose="020B0604020202020204" pitchFamily="34" charset="0"/>
              <a:buChar char="•"/>
            </a:pPr>
            <a:r>
              <a:rPr lang="en-AU" sz="1600" kern="1200">
                <a:solidFill>
                  <a:schemeClr val="tx1"/>
                </a:solidFill>
                <a:effectLst/>
                <a:latin typeface="Public Sans" pitchFamily="2" charset="0"/>
                <a:ea typeface="+mn-ea"/>
                <a:cs typeface="+mn-cs"/>
              </a:rPr>
              <a:t>He grouped elements with similar chemical properties into the same vertical columns.</a:t>
            </a:r>
          </a:p>
          <a:p>
            <a:pPr marL="342900" indent="-342900">
              <a:buFont typeface="Arial" panose="020B0604020202020204" pitchFamily="34" charset="0"/>
              <a:buChar char="•"/>
            </a:pPr>
            <a:r>
              <a:rPr lang="en-AU" sz="1600" kern="1200">
                <a:solidFill>
                  <a:schemeClr val="tx1"/>
                </a:solidFill>
                <a:effectLst/>
                <a:latin typeface="Public Sans" pitchFamily="2" charset="0"/>
                <a:ea typeface="+mn-ea"/>
                <a:cs typeface="+mn-cs"/>
              </a:rPr>
              <a:t>He left gaps in his table for undiscovered elements and successfully predicted their properties for example, germanium.</a:t>
            </a:r>
            <a:endParaRPr lang="en-AU" b="1"/>
          </a:p>
        </p:txBody>
      </p:sp>
      <p:sp>
        <p:nvSpPr>
          <p:cNvPr id="4" name="Slide Number Placeholder 3">
            <a:extLst>
              <a:ext uri="{FF2B5EF4-FFF2-40B4-BE49-F238E27FC236}">
                <a16:creationId xmlns:a16="http://schemas.microsoft.com/office/drawing/2014/main" id="{1D351E50-40CB-AB7A-559F-A13A2FAF14B3}"/>
              </a:ext>
            </a:extLst>
          </p:cNvPr>
          <p:cNvSpPr>
            <a:spLocks noGrp="1"/>
          </p:cNvSpPr>
          <p:nvPr>
            <p:ph type="sldNum" sz="quarter" idx="5"/>
          </p:nvPr>
        </p:nvSpPr>
        <p:spPr/>
        <p:txBody>
          <a:bodyPr/>
          <a:lstStyle/>
          <a:p>
            <a:fld id="{B07158C4-A119-4B78-9DE8-A50001BC31DC}" type="slidenum">
              <a:rPr lang="en-AU" smtClean="0"/>
              <a:pPr/>
              <a:t>104</a:t>
            </a:fld>
            <a:endParaRPr lang="en-AU"/>
          </a:p>
        </p:txBody>
      </p:sp>
    </p:spTree>
    <p:extLst>
      <p:ext uri="{BB962C8B-B14F-4D97-AF65-F5344CB8AC3E}">
        <p14:creationId xmlns:p14="http://schemas.microsoft.com/office/powerpoint/2010/main" val="389254092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875CB-7060-18DD-F906-89C2F70349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FE2303-45CB-F5A6-6706-F061FA8053A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178DE4D-26A4-AD7E-E6ED-ADC275FAF4F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Explain how </a:t>
            </a:r>
            <a:r>
              <a:rPr lang="en-AU" sz="1600" b="0">
                <a:effectLst/>
                <a:latin typeface="Arial" panose="020B0604020202020204" pitchFamily="34" charset="0"/>
                <a:ea typeface="Calibri" panose="020F0502020204030204" pitchFamily="34" charset="0"/>
              </a:rPr>
              <a:t>Mendeleev’s </a:t>
            </a:r>
            <a:r>
              <a:rPr lang="en-AU" sz="1600" b="0">
                <a:solidFill>
                  <a:schemeClr val="accent1"/>
                </a:solidFill>
                <a:effectLst/>
                <a:latin typeface="Arial" panose="020B0604020202020204" pitchFamily="34" charset="0"/>
                <a:ea typeface="Calibri" panose="020F0502020204030204" pitchFamily="34" charset="0"/>
              </a:rPr>
              <a:t>work demonstrated an understanding of element properties: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kern="1200">
                <a:solidFill>
                  <a:schemeClr val="tx1"/>
                </a:solidFill>
                <a:effectLst/>
                <a:latin typeface="Public Sans" pitchFamily="2" charset="0"/>
                <a:ea typeface="+mn-ea"/>
                <a:cs typeface="+mn-cs"/>
              </a:rPr>
              <a:t>His table was significant because he used chemical properties to guide placement, even when this meant breaking strict order by mass.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kern="1200">
                <a:solidFill>
                  <a:schemeClr val="tx1"/>
                </a:solidFill>
                <a:effectLst/>
                <a:latin typeface="Public Sans" pitchFamily="2" charset="0"/>
                <a:ea typeface="+mn-ea"/>
                <a:cs typeface="+mn-cs"/>
              </a:rPr>
              <a:t>His ability to predict the properties of unknown elements showed deep understanding of how physical and chemical characteristics fit into patterns.</a:t>
            </a:r>
            <a:endParaRPr lang="en-AU" b="1"/>
          </a:p>
        </p:txBody>
      </p:sp>
      <p:sp>
        <p:nvSpPr>
          <p:cNvPr id="4" name="Slide Number Placeholder 3">
            <a:extLst>
              <a:ext uri="{FF2B5EF4-FFF2-40B4-BE49-F238E27FC236}">
                <a16:creationId xmlns:a16="http://schemas.microsoft.com/office/drawing/2014/main" id="{72585006-2F27-E9A2-95C9-7F342ED4F2DD}"/>
              </a:ext>
            </a:extLst>
          </p:cNvPr>
          <p:cNvSpPr>
            <a:spLocks noGrp="1"/>
          </p:cNvSpPr>
          <p:nvPr>
            <p:ph type="sldNum" sz="quarter" idx="5"/>
          </p:nvPr>
        </p:nvSpPr>
        <p:spPr/>
        <p:txBody>
          <a:bodyPr/>
          <a:lstStyle/>
          <a:p>
            <a:fld id="{B07158C4-A119-4B78-9DE8-A50001BC31DC}" type="slidenum">
              <a:rPr lang="en-AU" smtClean="0"/>
              <a:pPr/>
              <a:t>105</a:t>
            </a:fld>
            <a:endParaRPr lang="en-AU"/>
          </a:p>
        </p:txBody>
      </p:sp>
    </p:spTree>
    <p:extLst>
      <p:ext uri="{BB962C8B-B14F-4D97-AF65-F5344CB8AC3E}">
        <p14:creationId xmlns:p14="http://schemas.microsoft.com/office/powerpoint/2010/main" val="87730947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328B2-9F2F-64EF-B05C-1DD81C5671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411613-46A1-0588-B2CB-224D8E94C7C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9EF81E5-CA02-E766-6AC3-AE470CEDEFF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Outline Moseley’s contribution to the development of the periodic table, highlighting the following:</a:t>
            </a:r>
          </a:p>
          <a:p>
            <a:pPr marL="285750" lvl="0" indent="-285750">
              <a:buFont typeface="Arial" panose="020B0604020202020204" pitchFamily="34" charset="0"/>
              <a:buChar char="•"/>
            </a:pPr>
            <a:r>
              <a:rPr lang="en-AU" sz="1600" kern="1200">
                <a:solidFill>
                  <a:schemeClr val="tx1"/>
                </a:solidFill>
                <a:effectLst/>
                <a:latin typeface="Public Sans" pitchFamily="2" charset="0"/>
                <a:ea typeface="+mn-ea"/>
                <a:cs typeface="+mn-cs"/>
              </a:rPr>
              <a:t>Determined that the chemical properties of an element are determined by its atomic number rather than its atomic mass.</a:t>
            </a:r>
          </a:p>
          <a:p>
            <a:pPr marL="285750" indent="-285750">
              <a:buFont typeface="Arial" panose="020B0604020202020204" pitchFamily="34" charset="0"/>
              <a:buChar char="•"/>
            </a:pPr>
            <a:r>
              <a:rPr lang="en-AU" sz="1600" kern="1200">
                <a:solidFill>
                  <a:schemeClr val="tx1"/>
                </a:solidFill>
                <a:effectLst/>
                <a:latin typeface="Public Sans" pitchFamily="2" charset="0"/>
                <a:ea typeface="+mn-ea"/>
                <a:cs typeface="+mn-cs"/>
              </a:rPr>
              <a:t>Corrected inconsistencies in Mendeleev’s table (for example, argon and potassium).</a:t>
            </a:r>
            <a:endParaRPr lang="en-AU" b="1"/>
          </a:p>
        </p:txBody>
      </p:sp>
      <p:sp>
        <p:nvSpPr>
          <p:cNvPr id="4" name="Slide Number Placeholder 3">
            <a:extLst>
              <a:ext uri="{FF2B5EF4-FFF2-40B4-BE49-F238E27FC236}">
                <a16:creationId xmlns:a16="http://schemas.microsoft.com/office/drawing/2014/main" id="{0DDCE5C2-2AFF-4D02-2DB6-6DB3B99B0A41}"/>
              </a:ext>
            </a:extLst>
          </p:cNvPr>
          <p:cNvSpPr>
            <a:spLocks noGrp="1"/>
          </p:cNvSpPr>
          <p:nvPr>
            <p:ph type="sldNum" sz="quarter" idx="5"/>
          </p:nvPr>
        </p:nvSpPr>
        <p:spPr/>
        <p:txBody>
          <a:bodyPr/>
          <a:lstStyle/>
          <a:p>
            <a:fld id="{B07158C4-A119-4B78-9DE8-A50001BC31DC}" type="slidenum">
              <a:rPr lang="en-AU" smtClean="0"/>
              <a:pPr/>
              <a:t>106</a:t>
            </a:fld>
            <a:endParaRPr lang="en-AU"/>
          </a:p>
        </p:txBody>
      </p:sp>
    </p:spTree>
    <p:extLst>
      <p:ext uri="{BB962C8B-B14F-4D97-AF65-F5344CB8AC3E}">
        <p14:creationId xmlns:p14="http://schemas.microsoft.com/office/powerpoint/2010/main" val="134545510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5C8D5-5F6D-7B27-A696-0EE633BD17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225738-812F-C2C8-53B9-C0AB69A19BD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0D9C900-891F-661C-397F-A3F5FE361B77}"/>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Explain how </a:t>
            </a:r>
            <a:r>
              <a:rPr lang="en-AU" sz="1600" b="0">
                <a:effectLst/>
                <a:latin typeface="Arial" panose="020B0604020202020204" pitchFamily="34" charset="0"/>
                <a:ea typeface="Calibri" panose="020F0502020204030204" pitchFamily="34" charset="0"/>
              </a:rPr>
              <a:t>Moseley’s </a:t>
            </a:r>
            <a:r>
              <a:rPr lang="en-AU" sz="1600" b="0">
                <a:solidFill>
                  <a:schemeClr val="accent1"/>
                </a:solidFill>
                <a:effectLst/>
                <a:latin typeface="Arial" panose="020B0604020202020204" pitchFamily="34" charset="0"/>
                <a:ea typeface="Calibri" panose="020F0502020204030204" pitchFamily="34" charset="0"/>
              </a:rPr>
              <a:t>work demonstrated an understanding of element properties: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kern="1200">
                <a:solidFill>
                  <a:schemeClr val="tx1"/>
                </a:solidFill>
                <a:effectLst/>
                <a:latin typeface="Public Sans" pitchFamily="2" charset="0"/>
                <a:ea typeface="+mn-ea"/>
                <a:cs typeface="+mn-cs"/>
              </a:rPr>
              <a:t>By using atomic number, Moseley refined the table so that trends in reactivity, bonding, and physical characteristics lined up perfectly.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kern="1200">
                <a:solidFill>
                  <a:schemeClr val="tx1"/>
                </a:solidFill>
                <a:effectLst/>
                <a:latin typeface="Public Sans" pitchFamily="2" charset="0"/>
                <a:ea typeface="+mn-ea"/>
                <a:cs typeface="+mn-cs"/>
              </a:rPr>
              <a:t>This proved that the periodic table reflects atomic number, a basic physical property of atoms, rather than atomic mass.</a:t>
            </a:r>
            <a:endParaRPr lang="en-AU" b="1"/>
          </a:p>
        </p:txBody>
      </p:sp>
      <p:sp>
        <p:nvSpPr>
          <p:cNvPr id="4" name="Slide Number Placeholder 3">
            <a:extLst>
              <a:ext uri="{FF2B5EF4-FFF2-40B4-BE49-F238E27FC236}">
                <a16:creationId xmlns:a16="http://schemas.microsoft.com/office/drawing/2014/main" id="{DC1F91E2-126A-9A1E-B02C-76AD82C3A95B}"/>
              </a:ext>
            </a:extLst>
          </p:cNvPr>
          <p:cNvSpPr>
            <a:spLocks noGrp="1"/>
          </p:cNvSpPr>
          <p:nvPr>
            <p:ph type="sldNum" sz="quarter" idx="5"/>
          </p:nvPr>
        </p:nvSpPr>
        <p:spPr/>
        <p:txBody>
          <a:bodyPr/>
          <a:lstStyle/>
          <a:p>
            <a:fld id="{B07158C4-A119-4B78-9DE8-A50001BC31DC}" type="slidenum">
              <a:rPr lang="en-AU" smtClean="0"/>
              <a:pPr/>
              <a:t>107</a:t>
            </a:fld>
            <a:endParaRPr lang="en-AU"/>
          </a:p>
        </p:txBody>
      </p:sp>
    </p:spTree>
    <p:extLst>
      <p:ext uri="{BB962C8B-B14F-4D97-AF65-F5344CB8AC3E}">
        <p14:creationId xmlns:p14="http://schemas.microsoft.com/office/powerpoint/2010/main" val="375459189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7E2E0-A8B4-D3B5-E4A6-4C4B34012A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0E6AA9-7859-2DA9-CB5A-D2339E057B6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65B5F56-9649-085A-F147-E0F1264F56BA}"/>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p:txBody>
      </p:sp>
      <p:sp>
        <p:nvSpPr>
          <p:cNvPr id="4" name="Slide Number Placeholder 3">
            <a:extLst>
              <a:ext uri="{FF2B5EF4-FFF2-40B4-BE49-F238E27FC236}">
                <a16:creationId xmlns:a16="http://schemas.microsoft.com/office/drawing/2014/main" id="{DE414024-A4AD-A1C5-E86A-8417C6A36A12}"/>
              </a:ext>
            </a:extLst>
          </p:cNvPr>
          <p:cNvSpPr>
            <a:spLocks noGrp="1"/>
          </p:cNvSpPr>
          <p:nvPr>
            <p:ph type="sldNum" sz="quarter" idx="5"/>
          </p:nvPr>
        </p:nvSpPr>
        <p:spPr/>
        <p:txBody>
          <a:bodyPr/>
          <a:lstStyle/>
          <a:p>
            <a:fld id="{D09C5488-DD16-4714-9519-7BE21BA11D4E}" type="slidenum">
              <a:rPr lang="en-AU" smtClean="0"/>
              <a:t>108</a:t>
            </a:fld>
            <a:endParaRPr lang="en-AU"/>
          </a:p>
        </p:txBody>
      </p:sp>
    </p:spTree>
    <p:extLst>
      <p:ext uri="{BB962C8B-B14F-4D97-AF65-F5344CB8AC3E}">
        <p14:creationId xmlns:p14="http://schemas.microsoft.com/office/powerpoint/2010/main" val="147652395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59BEF-29B1-42D0-CCB1-6EE38D4D93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17A869-37F5-C65F-25EE-7E8012792E1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8E79267-043B-249F-5C5C-EB4175816086}"/>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r>
              <a:rPr lang="en-AU" b="0">
                <a:latin typeface="Arial" panose="020B0604020202020204" pitchFamily="34" charset="0"/>
                <a:cs typeface="Arial" panose="020B0604020202020204" pitchFamily="34" charset="0"/>
              </a:rPr>
              <a:t>Video </a:t>
            </a:r>
            <a:r>
              <a:rPr lang="en-AU" sz="1600" kern="1200">
                <a:solidFill>
                  <a:schemeClr val="tx1"/>
                </a:solidFill>
                <a:effectLst/>
                <a:latin typeface="Public Sans" pitchFamily="2" charset="0"/>
                <a:ea typeface="+mn-ea"/>
                <a:cs typeface="+mn-cs"/>
              </a:rPr>
              <a:t>introducing the concept of how Mendeleev's periodic table was able to predict the existence of undiscovered elements.</a:t>
            </a:r>
          </a:p>
          <a:p>
            <a:endParaRPr lang="en-AU" b="1">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Transcript:</a:t>
            </a:r>
          </a:p>
          <a:p>
            <a:r>
              <a:rPr lang="en-AU"/>
              <a:t>The periodic table is instantly recognisable. It's not just in every chemistry lab worldwide; it's found on t-shirts, coffee mugs, and shower curtains. But the periodic table isn't just another trendy icon. It's a massive slab of human genius, up there with the Taj Mahal, the Mona Lisa, and the ice cream sandwich, and the table's creator, Dmitri Mendeleev, is a bona fide science hall-of-famer.</a:t>
            </a:r>
          </a:p>
          <a:p>
            <a:endParaRPr lang="en-AU"/>
          </a:p>
          <a:p>
            <a:r>
              <a:rPr lang="en-AU"/>
              <a:t>But why? What's so great about him and his table? Is it because he made a comprehensive list of the known elements? Nah, you don't earn a spot in science Valhalla just for making a list. Besides, Mendeleev was far from the first person to do that. Is it because Mendeleev arranged elements with similar properties together? Not really, that had already been done too.</a:t>
            </a:r>
          </a:p>
          <a:p>
            <a:endParaRPr lang="en-AU"/>
          </a:p>
          <a:p>
            <a:r>
              <a:rPr lang="en-AU"/>
              <a:t>So what was Mendeleev's genius? Let's look at one of the first versions of the periodic table from around 1870. Here we see elements designated by their two-letter symbols arranged in a table. Check out the entry of the third column, fifth row. There's a dash there. From that unassuming placeholder springs the raw brilliance of Mendeleev. That dash is science.</a:t>
            </a:r>
          </a:p>
          <a:p>
            <a:endParaRPr lang="en-AU"/>
          </a:p>
          <a:p>
            <a:r>
              <a:rPr lang="en-AU"/>
              <a:t>By putting that dash there, Dmitri was making a bold statement. He said, and I'm paraphrasing here, “Y'all haven't discovered this element yet. In the meantime, I'm going to give it a name.” It's one step away from aluminium, so we'll call it eka-aluminium, “eka” being Sanskrit for one. Nobody's found eka-aluminium yet, so we don't know anything about it, right? Wrong! Based on where it's located, I can tell you all about it.</a:t>
            </a:r>
          </a:p>
          <a:p>
            <a:endParaRPr lang="en-AU"/>
          </a:p>
          <a:p>
            <a:r>
              <a:rPr lang="en-AU"/>
              <a:t>First of all, an atom of eka-aluminium has an atomic weight of 68, about 68 times heavier than a hydrogen atom. When eka-aluminium is isolated, you'll see it's a solid metal at room temperature. It's shiny, it conducts heat really well, it can be flattened into a sheet, stretched into a wire, but its melting point is low, like, freakishly low. Oh, and a cubic centimetre of it will weigh six grams.</a:t>
            </a:r>
          </a:p>
          <a:p>
            <a:endParaRPr lang="en-AU"/>
          </a:p>
          <a:p>
            <a:r>
              <a:rPr lang="en-AU"/>
              <a:t>Mendeleev could predict all of these things simply from where the blank spot was, and his understanding of how the elements surrounding it behave. A few years after this prediction, a French guy named Paul Emile Lecoq de </a:t>
            </a:r>
            <a:r>
              <a:rPr lang="en-AU" err="1"/>
              <a:t>Boisbaudran</a:t>
            </a:r>
            <a:r>
              <a:rPr lang="en-AU"/>
              <a:t> discovered a new element in ore samples and named it gallium after Gaul, the historical name for France. Gallium is one step away from aluminium on the periodic table. It’s eka-aluminium.</a:t>
            </a:r>
          </a:p>
          <a:p>
            <a:endParaRPr lang="en-AU"/>
          </a:p>
          <a:p>
            <a:r>
              <a:rPr lang="en-AU"/>
              <a:t>So were Mendeleev's predictions right? Gallium's atomic weight is 69.72. A cubic centimetre of it weighs 5.9 grams. It’s a solid metal at room temperature, but it melts at a paltry 30 degrees Celsius, 85 degrees Fahrenheit. It melts in your mouth and in your hand.</a:t>
            </a:r>
          </a:p>
          <a:p>
            <a:endParaRPr lang="en-AU"/>
          </a:p>
          <a:p>
            <a:r>
              <a:rPr lang="en-AU"/>
              <a:t>Not only did Mendeleev completely nail gallium, he predicted other elements that were unknown at the time: scandium, germanium, and rhenium. The element he called eka-manganese is now called technetium. Technetium is so rare it couldn't be isolated until it was synthesized in a cyclotron in 1937, almost 70 years after Dmitri predicted its existence, and 30 years after he died.</a:t>
            </a:r>
          </a:p>
          <a:p>
            <a:endParaRPr lang="en-AU"/>
          </a:p>
          <a:p>
            <a:r>
              <a:rPr lang="en-AU"/>
              <a:t>Dmitri died without a Nobel Prize in 1907, but he wound up receiving a much more exclusive honour. In 1955, scientists at UC Berkeley successfully created 17 atoms of a previously undiscovered element. This element filled an empty spot in the periodic table at number 101, and was officially named Mendelevium in 1963.</a:t>
            </a:r>
          </a:p>
          <a:p>
            <a:endParaRPr lang="en-AU"/>
          </a:p>
          <a:p>
            <a:r>
              <a:rPr lang="en-AU"/>
              <a:t>There have been well over 800 Nobel Prize winners, but only 15 scientists have an element named after them. So the next time you stare at a periodic table, whether it's on the wall of a university classroom or on a five-dollar coffee mug, Dmitri Mendeleev, the architect of the periodic table, will be staring back.</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696E80A-E2CB-8B6D-8A2A-77C8CF51E52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109</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72902087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328C6-A858-8477-0FA9-F4F141136B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BAB1E9-9171-64D9-76AD-29F94657FE9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254D6C4-C8B5-8392-36BF-8CD5CAD371FE}"/>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lvl="0"/>
            <a:r>
              <a:rPr lang="en-AU" sz="1600" kern="1200">
                <a:solidFill>
                  <a:schemeClr val="tx1"/>
                </a:solidFill>
                <a:effectLst/>
                <a:latin typeface="Public Sans" pitchFamily="2" charset="0"/>
                <a:ea typeface="+mn-ea"/>
                <a:cs typeface="+mn-cs"/>
              </a:rPr>
              <a:t>Mendeleev left gaps in his table where no known element fit. One gap was below silicon, which he called eka-silicon. He predicted it would: </a:t>
            </a:r>
          </a:p>
          <a:p>
            <a:pPr marL="285750" lvl="0" indent="-285750">
              <a:buFont typeface="Arial" panose="020B0604020202020204" pitchFamily="34" charset="0"/>
              <a:buChar char="•"/>
            </a:pPr>
            <a:r>
              <a:rPr lang="en-AU" sz="1600" kern="1200">
                <a:solidFill>
                  <a:schemeClr val="tx1"/>
                </a:solidFill>
                <a:effectLst/>
                <a:latin typeface="Public Sans" pitchFamily="2" charset="0"/>
                <a:ea typeface="+mn-ea"/>
                <a:cs typeface="+mn-cs"/>
              </a:rPr>
              <a:t>have an atomic mass of about 72</a:t>
            </a:r>
          </a:p>
          <a:p>
            <a:pPr marL="285750" lvl="0" indent="-285750">
              <a:buFont typeface="Arial" panose="020B0604020202020204" pitchFamily="34" charset="0"/>
              <a:buChar char="•"/>
            </a:pPr>
            <a:r>
              <a:rPr lang="en-AU" sz="1600" kern="1200">
                <a:solidFill>
                  <a:schemeClr val="tx1"/>
                </a:solidFill>
                <a:effectLst/>
                <a:latin typeface="Public Sans" pitchFamily="2" charset="0"/>
                <a:ea typeface="+mn-ea"/>
                <a:cs typeface="+mn-cs"/>
              </a:rPr>
              <a:t>have a density of around 5.5 g/cm</a:t>
            </a:r>
            <a:r>
              <a:rPr lang="en-AU" sz="1600" kern="1200" baseline="30000">
                <a:solidFill>
                  <a:schemeClr val="tx1"/>
                </a:solidFill>
                <a:effectLst/>
                <a:latin typeface="Public Sans" pitchFamily="2" charset="0"/>
                <a:ea typeface="+mn-ea"/>
                <a:cs typeface="+mn-cs"/>
              </a:rPr>
              <a:t>3</a:t>
            </a:r>
            <a:endParaRPr lang="en-AU" sz="1600" kern="1200">
              <a:solidFill>
                <a:schemeClr val="tx1"/>
              </a:solidFill>
              <a:effectLst/>
              <a:latin typeface="Public Sans" pitchFamily="2" charset="0"/>
              <a:ea typeface="+mn-ea"/>
              <a:cs typeface="+mn-cs"/>
            </a:endParaRPr>
          </a:p>
          <a:p>
            <a:pPr marL="285750" lvl="0" indent="-285750">
              <a:buFont typeface="Arial" panose="020B0604020202020204" pitchFamily="34" charset="0"/>
              <a:buChar char="•"/>
            </a:pPr>
            <a:r>
              <a:rPr lang="en-AU" sz="1600" kern="1200">
                <a:solidFill>
                  <a:schemeClr val="tx1"/>
                </a:solidFill>
                <a:effectLst/>
                <a:latin typeface="Public Sans" pitchFamily="2" charset="0"/>
                <a:ea typeface="+mn-ea"/>
                <a:cs typeface="+mn-cs"/>
              </a:rPr>
              <a:t>appear grey</a:t>
            </a:r>
          </a:p>
          <a:p>
            <a:pPr marL="285750" lvl="0" indent="-285750">
              <a:buFont typeface="Arial" panose="020B0604020202020204" pitchFamily="34" charset="0"/>
              <a:buChar char="•"/>
            </a:pPr>
            <a:r>
              <a:rPr lang="en-AU" sz="1600" kern="1200">
                <a:solidFill>
                  <a:schemeClr val="tx1"/>
                </a:solidFill>
                <a:effectLst/>
                <a:latin typeface="Public Sans" pitchFamily="2" charset="0"/>
                <a:ea typeface="+mn-ea"/>
                <a:cs typeface="+mn-cs"/>
              </a:rPr>
              <a:t>Metallic</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kern="1200">
                <a:solidFill>
                  <a:schemeClr val="tx1"/>
                </a:solidFill>
                <a:effectLst/>
                <a:latin typeface="Public Sans" pitchFamily="2" charset="0"/>
                <a:ea typeface="+mn-ea"/>
                <a:cs typeface="+mn-cs"/>
              </a:rPr>
              <a:t>When germanium was discovered in 1886, its properties </a:t>
            </a:r>
            <a:r>
              <a:rPr lang="en-AU" sz="1600" b="1" kern="1200">
                <a:solidFill>
                  <a:schemeClr val="tx1"/>
                </a:solidFill>
                <a:effectLst/>
                <a:latin typeface="Public Sans" pitchFamily="2" charset="0"/>
                <a:ea typeface="+mn-ea"/>
                <a:cs typeface="+mn-cs"/>
              </a:rPr>
              <a:t>(CLICK) </a:t>
            </a:r>
            <a:r>
              <a:rPr lang="en-AU" sz="1600" kern="1200">
                <a:solidFill>
                  <a:schemeClr val="tx1"/>
                </a:solidFill>
                <a:effectLst/>
                <a:latin typeface="Public Sans" pitchFamily="2" charset="0"/>
                <a:ea typeface="+mn-ea"/>
                <a:cs typeface="+mn-cs"/>
              </a:rPr>
              <a:t>closely matched these predictions, proving that the periodic table could be used to predict the properties of undiscovered elements.</a:t>
            </a:r>
          </a:p>
          <a:p>
            <a:pPr marL="285750" lvl="0" indent="-285750">
              <a:buFont typeface="Arial" panose="020B0604020202020204" pitchFamily="34" charset="0"/>
              <a:buChar char="•"/>
            </a:pPr>
            <a:endParaRPr lang="en-AU" sz="1600" kern="1200">
              <a:solidFill>
                <a:schemeClr val="tx1"/>
              </a:solidFill>
              <a:effectLst/>
              <a:latin typeface="Public Sans" pitchFamily="2" charset="0"/>
              <a:ea typeface="+mn-ea"/>
              <a:cs typeface="+mn-cs"/>
            </a:endParaRP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5AEC5CF-6B6A-C8E5-B7AD-0D5FF0689DE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110</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01731433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F12C2-2F8E-1D11-3888-75E8D06FB3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3743C5-5852-55E3-81BB-0ECE4CEAEFA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4F5D560-607D-D420-0C49-836A4B03FB88}"/>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When germanium was discovered in 1886, its properties closely matched these predictions, proving the periodic table could be used to predict properties of undiscovered elements.</a:t>
            </a:r>
          </a:p>
        </p:txBody>
      </p:sp>
      <p:sp>
        <p:nvSpPr>
          <p:cNvPr id="4" name="Slide Number Placeholder 3">
            <a:extLst>
              <a:ext uri="{FF2B5EF4-FFF2-40B4-BE49-F238E27FC236}">
                <a16:creationId xmlns:a16="http://schemas.microsoft.com/office/drawing/2014/main" id="{AB9E3B02-EE2E-42CB-97B1-62979B142AD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111</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89044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p>
          <a:p>
            <a:endParaRPr lang="en-AU"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NESA defines properties as attributes of an object or material normally used to describe attributes common to a group.</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Physical state is one example of a property. It is determined by whether the element is a solid, liquid or gas under standard atmospheric pressure and temperature. </a:t>
            </a:r>
          </a:p>
          <a:p>
            <a:r>
              <a:rPr lang="en-US" dirty="0">
                <a:latin typeface="Arial" panose="020B0604020202020204" pitchFamily="34" charset="0"/>
                <a:cs typeface="Arial" panose="020B0604020202020204" pitchFamily="34" charset="0"/>
              </a:rPr>
              <a:t>For example, most elements are solids (</a:t>
            </a:r>
            <a:r>
              <a:rPr lang="en-AU" dirty="0">
                <a:latin typeface="Arial" panose="020B0604020202020204" pitchFamily="34" charset="0"/>
                <a:cs typeface="Arial" panose="020B0604020202020204" pitchFamily="34" charset="0"/>
              </a:rPr>
              <a:t>for example, lead), some are gases (for example, chlorine), and only 2 are liquids (for example,</a:t>
            </a:r>
            <a:r>
              <a:rPr lang="en-US" dirty="0">
                <a:latin typeface="Arial" panose="020B0604020202020204" pitchFamily="34" charset="0"/>
                <a:cs typeface="Arial" panose="020B0604020202020204" pitchFamily="34" charset="0"/>
              </a:rPr>
              <a:t> mercury and bromine).</a:t>
            </a:r>
          </a:p>
          <a:p>
            <a:endParaRPr lang="en-US"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All elements that are gases at standard atmospheric pressure and temperature are classed as non-metals. According to your key, colour the following elements as non-metals:</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All of the elements in group 18 – these are noble gases which means they do not react with other elements</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Hydrogen in Group 1</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Nitrogen in Group 15</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Oxygen in Group 16</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Fluorine and Chlorine in Group 17</a:t>
            </a:r>
          </a:p>
          <a:p>
            <a:pPr marL="285750" indent="-285750">
              <a:buFont typeface="Arial" panose="020B0604020202020204" pitchFamily="34" charset="0"/>
              <a:buChar char="•"/>
            </a:pPr>
            <a:endParaRPr lang="en-AU"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AU" dirty="0">
                <a:latin typeface="Arial" panose="020B0604020202020204" pitchFamily="34" charset="0"/>
                <a:cs typeface="Arial" panose="020B0604020202020204" pitchFamily="34" charset="0"/>
              </a:rPr>
              <a:t>There are only 2 liquid elements at standard atmospheric pressure and temperature. </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Bromine Br which is a non-metal – colour it according to your key</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Mercury Hg which is a metal – colour it according to your key.</a:t>
            </a:r>
          </a:p>
          <a:p>
            <a:pPr marL="285750" indent="-285750">
              <a:buFont typeface="Arial" panose="020B0604020202020204" pitchFamily="34" charset="0"/>
              <a:buChar char="•"/>
            </a:pPr>
            <a:endParaRPr lang="en-AU"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AU" dirty="0">
                <a:latin typeface="Arial" panose="020B0604020202020204" pitchFamily="34" charset="0"/>
                <a:cs typeface="Arial" panose="020B0604020202020204" pitchFamily="34" charset="0"/>
              </a:rPr>
              <a:t>All of the uncoloured elements (at this point) are solids at standard atmospheric pressure and temperature.</a:t>
            </a:r>
          </a:p>
          <a:p>
            <a:pPr marL="285750" indent="-285750">
              <a:buFont typeface="Arial" panose="020B0604020202020204" pitchFamily="34" charset="0"/>
              <a:buChar char="•"/>
            </a:pPr>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408470628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03055-74C4-80AD-F133-A69796B27A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F63AE0-EFAE-69C9-A8E4-4503E16DDA5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CA9E28F-F055-9682-F53C-789A36E9CE37}"/>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p>
          <a:p>
            <a:r>
              <a:rPr lang="en-AU" b="1" dirty="0">
                <a:latin typeface="Arial" panose="020B0604020202020204" pitchFamily="34" charset="0"/>
                <a:cs typeface="Arial" panose="020B0604020202020204" pitchFamily="34" charset="0"/>
              </a:rPr>
              <a:t>This slide has animations</a:t>
            </a:r>
          </a:p>
          <a:p>
            <a:endParaRPr lang="en-AU" b="1" dirty="0">
              <a:latin typeface="Arial" panose="020B0604020202020204" pitchFamily="34" charset="0"/>
              <a:cs typeface="Arial" panose="020B0604020202020204" pitchFamily="34" charset="0"/>
            </a:endParaRPr>
          </a:p>
          <a:p>
            <a:pPr lvl="0"/>
            <a:r>
              <a:rPr lang="en-AU" sz="1600" kern="1200" dirty="0">
                <a:solidFill>
                  <a:schemeClr val="tx1"/>
                </a:solidFill>
                <a:effectLst/>
                <a:latin typeface="Public Sans" pitchFamily="2" charset="0"/>
                <a:ea typeface="+mn-ea"/>
                <a:cs typeface="+mn-cs"/>
              </a:rPr>
              <a:t>Mendeleev predicted that eka-silicon would: </a:t>
            </a:r>
          </a:p>
          <a:p>
            <a:pPr marL="285750" lvl="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have an atomic mass of about 72</a:t>
            </a:r>
          </a:p>
          <a:p>
            <a:pPr marL="285750" lvl="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have a density of around 5.5 g/cm</a:t>
            </a:r>
            <a:r>
              <a:rPr lang="en-AU" sz="1600" kern="1200" baseline="30000" dirty="0">
                <a:solidFill>
                  <a:schemeClr val="tx1"/>
                </a:solidFill>
                <a:effectLst/>
                <a:latin typeface="Public Sans" pitchFamily="2" charset="0"/>
                <a:ea typeface="+mn-ea"/>
                <a:cs typeface="+mn-cs"/>
              </a:rPr>
              <a:t>3</a:t>
            </a:r>
            <a:endParaRPr lang="en-AU" sz="1600" kern="1200" dirty="0">
              <a:solidFill>
                <a:schemeClr val="tx1"/>
              </a:solidFill>
              <a:effectLst/>
              <a:latin typeface="Public Sans" pitchFamily="2" charset="0"/>
              <a:ea typeface="+mn-ea"/>
              <a:cs typeface="+mn-cs"/>
            </a:endParaRPr>
          </a:p>
          <a:p>
            <a:pPr marL="285750" lvl="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appear grey</a:t>
            </a:r>
          </a:p>
          <a:p>
            <a:pPr marL="285750" lvl="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Metallic</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1" kern="1200" dirty="0">
                <a:solidFill>
                  <a:schemeClr val="tx1"/>
                </a:solidFill>
                <a:effectLst/>
                <a:latin typeface="Public Sans" pitchFamily="2" charset="0"/>
                <a:ea typeface="+mn-ea"/>
                <a:cs typeface="+mn-cs"/>
              </a:rPr>
              <a:t>(CLICK) </a:t>
            </a:r>
            <a:r>
              <a:rPr lang="en-AU" sz="1600" kern="1200" dirty="0">
                <a:solidFill>
                  <a:schemeClr val="tx1"/>
                </a:solidFill>
                <a:effectLst/>
                <a:latin typeface="Public Sans" pitchFamily="2" charset="0"/>
                <a:ea typeface="+mn-ea"/>
                <a:cs typeface="+mn-cs"/>
              </a:rPr>
              <a:t>Germanium’s properties closely matched these predictions, proving the periodic table could be used to predict properties of undiscovered elements.</a:t>
            </a:r>
          </a:p>
          <a:p>
            <a:pPr marL="285750" lvl="0" indent="-285750">
              <a:buFont typeface="Arial" panose="020B0604020202020204" pitchFamily="34" charset="0"/>
              <a:buChar char="•"/>
            </a:pPr>
            <a:endParaRPr lang="en-AU" sz="1600" kern="1200" dirty="0">
              <a:solidFill>
                <a:schemeClr val="tx1"/>
              </a:solidFill>
              <a:effectLst/>
              <a:latin typeface="Public Sans" pitchFamily="2" charset="0"/>
              <a:ea typeface="+mn-ea"/>
              <a:cs typeface="+mn-cs"/>
            </a:endParaRPr>
          </a:p>
          <a:p>
            <a:endParaRPr lang="en-AU"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9D71A11-70CC-BACA-46FD-991A012B1A1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112</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16048783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B8E1B-E422-2360-7809-03707507B0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A6F7F1-DA8F-D319-0BE4-9EE610CA6B0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FA7A63A-6F47-B38F-771B-9255B5360024}"/>
              </a:ext>
            </a:extLst>
          </p:cNvPr>
          <p:cNvSpPr>
            <a:spLocks noGrp="1"/>
          </p:cNvSpPr>
          <p:nvPr>
            <p:ph type="body" idx="1"/>
          </p:nvPr>
        </p:nvSpPr>
        <p:spPr/>
        <p:txBody>
          <a:bodyPr/>
          <a:lstStyle/>
          <a:p>
            <a:r>
              <a:rPr lang="en-AU" b="1"/>
              <a:t>Teacher notes:</a:t>
            </a:r>
          </a:p>
          <a:p>
            <a:endParaRPr lang="en-AU" b="1"/>
          </a:p>
          <a:p>
            <a:r>
              <a:rPr lang="en-AU" sz="1600" kern="1200">
                <a:solidFill>
                  <a:schemeClr val="tx1"/>
                </a:solidFill>
                <a:effectLst/>
                <a:latin typeface="Public Sans" pitchFamily="2" charset="0"/>
                <a:ea typeface="+mn-ea"/>
                <a:cs typeface="+mn-cs"/>
              </a:rPr>
              <a:t>Students discuss with a partner what type of element molybdenum is based on its position in the periodic table, predicting whether it is a metal, non-metal, or metalloid. After sharing ideas, students respond to the questions.</a:t>
            </a:r>
          </a:p>
          <a:p>
            <a:endParaRPr lang="en-AU" b="1"/>
          </a:p>
          <a:p>
            <a:r>
              <a:rPr lang="en-AU"/>
              <a:t>Answers: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1. Molybdenum belongs to Group 6.</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sym typeface="Wingdings" panose="05000000000000000000" pitchFamily="2" charset="2"/>
              </a:rPr>
              <a:t>2. </a:t>
            </a:r>
            <a:r>
              <a:rPr lang="en-AU"/>
              <a:t>Group 6 also contains chromium, tungsten and seaborgium.</a:t>
            </a:r>
          </a:p>
        </p:txBody>
      </p:sp>
      <p:sp>
        <p:nvSpPr>
          <p:cNvPr id="4" name="Slide Number Placeholder 3">
            <a:extLst>
              <a:ext uri="{FF2B5EF4-FFF2-40B4-BE49-F238E27FC236}">
                <a16:creationId xmlns:a16="http://schemas.microsoft.com/office/drawing/2014/main" id="{31BF14F2-41A5-FC60-25BB-ECB90446A40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25636143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5FEB2-36BF-2000-4E42-39F802DA01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702B22-B0A5-29B2-A04A-7AB0B2949E4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677A041-15A4-3809-A8B6-05EC4009E1D0}"/>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r>
              <a:rPr lang="en-AU" b="0">
                <a:latin typeface="Arial" panose="020B0604020202020204" pitchFamily="34" charset="0"/>
                <a:cs typeface="Arial" panose="020B0604020202020204" pitchFamily="34" charset="0"/>
              </a:rPr>
              <a:t>This slide can be used when students are completing the making predictions activity. It is also in the student resources and outlines the physical properties and common uses of chromium and tungsten, two elements that can be found in Group 6 with molybdenum. Students refer to these information cards when making predictions about the properties of molybdenum.</a:t>
            </a:r>
          </a:p>
        </p:txBody>
      </p:sp>
      <p:sp>
        <p:nvSpPr>
          <p:cNvPr id="4" name="Slide Number Placeholder 3">
            <a:extLst>
              <a:ext uri="{FF2B5EF4-FFF2-40B4-BE49-F238E27FC236}">
                <a16:creationId xmlns:a16="http://schemas.microsoft.com/office/drawing/2014/main" id="{93B25DE9-2BE8-6FEA-1524-344B7534BA5B}"/>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56998009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3105A-8F76-806B-73AA-09A4090441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763ECA-5BD3-75E0-1A35-06223CFC606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58920FB-3420-5A9E-A146-6DCA2AE0258E}"/>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r>
              <a:rPr lang="en-AU" b="0">
                <a:latin typeface="Arial" panose="020B0604020202020204" pitchFamily="34" charset="0"/>
                <a:cs typeface="Arial" panose="020B0604020202020204" pitchFamily="34" charset="0"/>
              </a:rPr>
              <a:t>This slide is used during the reflection section of the making predictions activity. After students have made predictions about the properties of molybdenum, these information cards can be shown to facilitate discussion of the predicted properties. </a:t>
            </a:r>
          </a:p>
        </p:txBody>
      </p:sp>
      <p:sp>
        <p:nvSpPr>
          <p:cNvPr id="4" name="Slide Number Placeholder 3">
            <a:extLst>
              <a:ext uri="{FF2B5EF4-FFF2-40B4-BE49-F238E27FC236}">
                <a16:creationId xmlns:a16="http://schemas.microsoft.com/office/drawing/2014/main" id="{2AD20860-61DD-CB30-0210-189A709EC7F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7602100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dirty="0"/>
              <a:t>Teacher notes:</a:t>
            </a:r>
          </a:p>
          <a:p>
            <a:endParaRPr lang="en-AU" dirty="0"/>
          </a:p>
          <a:p>
            <a:r>
              <a:rPr lang="en-AU" dirty="0"/>
              <a:t>Play this video after students have completed Question 1 about identify the properties of element Y (which is actually bromine) in the Student resource – predicting the properties of elements.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116</a:t>
            </a:fld>
            <a:endParaRPr lang="en-AU"/>
          </a:p>
        </p:txBody>
      </p:sp>
    </p:spTree>
    <p:extLst>
      <p:ext uri="{BB962C8B-B14F-4D97-AF65-F5344CB8AC3E}">
        <p14:creationId xmlns:p14="http://schemas.microsoft.com/office/powerpoint/2010/main" val="78234346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t>Teacher notes:</a:t>
            </a:r>
          </a:p>
          <a:p>
            <a:endParaRPr lang="en-AU" dirty="0"/>
          </a:p>
          <a:p>
            <a:r>
              <a:rPr lang="en-AU" dirty="0"/>
              <a:t>This video can be played when discussing the predicted properties of a new group 1 element.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117</a:t>
            </a:fld>
            <a:endParaRPr lang="en-AU"/>
          </a:p>
        </p:txBody>
      </p:sp>
    </p:spTree>
    <p:extLst>
      <p:ext uri="{BB962C8B-B14F-4D97-AF65-F5344CB8AC3E}">
        <p14:creationId xmlns:p14="http://schemas.microsoft.com/office/powerpoint/2010/main" val="181177774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39767-E823-0B81-5311-AAF4DF4C5C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D7512F-4CFF-07CF-B84A-ABEBC9012F3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DCFAF31-4EE8-9D40-2154-0D1220079BC4}"/>
              </a:ext>
            </a:extLst>
          </p:cNvPr>
          <p:cNvSpPr>
            <a:spLocks noGrp="1"/>
          </p:cNvSpPr>
          <p:nvPr>
            <p:ph type="body" idx="1"/>
          </p:nvPr>
        </p:nvSpPr>
        <p:spPr/>
        <p:txBody>
          <a:bodyPr/>
          <a:lstStyle/>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EC893AA-C020-9A25-1AB7-0CA45635E5E7}"/>
              </a:ext>
            </a:extLst>
          </p:cNvPr>
          <p:cNvSpPr>
            <a:spLocks noGrp="1"/>
          </p:cNvSpPr>
          <p:nvPr>
            <p:ph type="sldNum" sz="quarter" idx="5"/>
          </p:nvPr>
        </p:nvSpPr>
        <p:spPr/>
        <p:txBody>
          <a:bodyPr/>
          <a:lstStyle/>
          <a:p>
            <a:fld id="{B07158C4-A119-4B78-9DE8-A50001BC31DC}" type="slidenum">
              <a:rPr lang="en-AU" smtClean="0"/>
              <a:pPr/>
              <a:t>118</a:t>
            </a:fld>
            <a:endParaRPr lang="en-AU"/>
          </a:p>
        </p:txBody>
      </p:sp>
    </p:spTree>
    <p:extLst>
      <p:ext uri="{BB962C8B-B14F-4D97-AF65-F5344CB8AC3E}">
        <p14:creationId xmlns:p14="http://schemas.microsoft.com/office/powerpoint/2010/main" val="233067993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119</a:t>
            </a:fld>
            <a:endParaRPr lang="en-AU"/>
          </a:p>
        </p:txBody>
      </p:sp>
    </p:spTree>
    <p:extLst>
      <p:ext uri="{BB962C8B-B14F-4D97-AF65-F5344CB8AC3E}">
        <p14:creationId xmlns:p14="http://schemas.microsoft.com/office/powerpoint/2010/main" val="396613673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120</a:t>
            </a:fld>
            <a:endParaRPr lang="en-AU"/>
          </a:p>
        </p:txBody>
      </p:sp>
    </p:spTree>
    <p:extLst>
      <p:ext uri="{BB962C8B-B14F-4D97-AF65-F5344CB8AC3E}">
        <p14:creationId xmlns:p14="http://schemas.microsoft.com/office/powerpoint/2010/main" val="2014277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FAD91-0EF5-EA3C-0EBE-3D7E16B6B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5627A0-CFC3-8A97-EA82-74C4527F8D6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5DF5527-0122-F6C3-2171-E0FC756B99A2}"/>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 </a:t>
            </a:r>
          </a:p>
          <a:p>
            <a:endParaRPr lang="en-AU"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If an element is shiny when polished, it is said to have </a:t>
            </a:r>
            <a:r>
              <a:rPr lang="en-US" dirty="0" err="1">
                <a:latin typeface="Arial" panose="020B0604020202020204" pitchFamily="34" charset="0"/>
                <a:cs typeface="Arial" panose="020B0604020202020204" pitchFamily="34" charset="0"/>
              </a:rPr>
              <a:t>lustre</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Gold and silver are used in </a:t>
            </a:r>
            <a:r>
              <a:rPr lang="en-US" dirty="0" err="1">
                <a:latin typeface="Arial" panose="020B0604020202020204" pitchFamily="34" charset="0"/>
                <a:cs typeface="Arial" panose="020B0604020202020204" pitchFamily="34" charset="0"/>
              </a:rPr>
              <a:t>jewellery</a:t>
            </a:r>
            <a:r>
              <a:rPr lang="en-US" dirty="0">
                <a:latin typeface="Arial" panose="020B0604020202020204" pitchFamily="34" charset="0"/>
                <a:cs typeface="Arial" panose="020B0604020202020204" pitchFamily="34" charset="0"/>
              </a:rPr>
              <a:t> because they are shiny (lustrous)</a:t>
            </a:r>
            <a:r>
              <a:rPr lang="en-AU"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Materials that are not lustrous are described as dull.</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On your periodic table label the </a:t>
            </a:r>
            <a:r>
              <a:rPr lang="en-US" dirty="0" err="1">
                <a:latin typeface="Arial" panose="020B0604020202020204" pitchFamily="34" charset="0"/>
                <a:cs typeface="Arial" panose="020B0604020202020204" pitchFamily="34" charset="0"/>
              </a:rPr>
              <a:t>colour</a:t>
            </a:r>
            <a:r>
              <a:rPr lang="en-US" dirty="0">
                <a:latin typeface="Arial" panose="020B0604020202020204" pitchFamily="34" charset="0"/>
                <a:cs typeface="Arial" panose="020B0604020202020204" pitchFamily="34" charset="0"/>
              </a:rPr>
              <a:t> the following metals according to your key: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Gold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Silver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Platinum</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Palladium</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Titanium.</a:t>
            </a:r>
          </a:p>
          <a:p>
            <a:pPr marL="0" indent="0">
              <a:buFont typeface="Arial" panose="020B0604020202020204" pitchFamily="34" charset="0"/>
              <a:buNone/>
            </a:pPr>
            <a:r>
              <a:rPr lang="en-US" dirty="0">
                <a:latin typeface="Arial" panose="020B0604020202020204" pitchFamily="34" charset="0"/>
                <a:cs typeface="Arial" panose="020B0604020202020204" pitchFamily="34" charset="0"/>
              </a:rPr>
              <a:t>Each of these metals are often used to make </a:t>
            </a:r>
            <a:r>
              <a:rPr lang="en-US" dirty="0" err="1">
                <a:latin typeface="Arial" panose="020B0604020202020204" pitchFamily="34" charset="0"/>
                <a:cs typeface="Arial" panose="020B0604020202020204" pitchFamily="34" charset="0"/>
              </a:rPr>
              <a:t>jewellery</a:t>
            </a:r>
            <a:r>
              <a:rPr lang="en-US" dirty="0">
                <a:latin typeface="Arial" panose="020B0604020202020204" pitchFamily="34" charset="0"/>
                <a:cs typeface="Arial" panose="020B0604020202020204" pitchFamily="34" charset="0"/>
              </a:rPr>
              <a:t> due to their </a:t>
            </a:r>
            <a:r>
              <a:rPr lang="en-US" dirty="0" err="1">
                <a:latin typeface="Arial" panose="020B0604020202020204" pitchFamily="34" charset="0"/>
                <a:cs typeface="Arial" panose="020B0604020202020204" pitchFamily="34" charset="0"/>
              </a:rPr>
              <a:t>lustre</a:t>
            </a:r>
            <a:r>
              <a:rPr lang="en-US" dirty="0">
                <a:latin typeface="Arial" panose="020B0604020202020204" pitchFamily="34" charset="0"/>
                <a:cs typeface="Arial" panose="020B0604020202020204" pitchFamily="34" charset="0"/>
              </a:rPr>
              <a:t>.</a:t>
            </a: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dirty="0">
                <a:latin typeface="Arial" panose="020B0604020202020204" pitchFamily="34" charset="0"/>
                <a:cs typeface="Arial" panose="020B0604020202020204" pitchFamily="34" charset="0"/>
              </a:rPr>
              <a:t>Tellurium and germanium are metalloids that have a silvery shiny </a:t>
            </a:r>
            <a:r>
              <a:rPr lang="en-US" dirty="0" err="1">
                <a:latin typeface="Arial" panose="020B0604020202020204" pitchFamily="34" charset="0"/>
                <a:cs typeface="Arial" panose="020B0604020202020204" pitchFamily="34" charset="0"/>
              </a:rPr>
              <a:t>lustre</a:t>
            </a:r>
            <a:r>
              <a:rPr lang="en-US" dirty="0">
                <a:latin typeface="Arial" panose="020B0604020202020204" pitchFamily="34" charset="0"/>
                <a:cs typeface="Arial" panose="020B0604020202020204" pitchFamily="34" charset="0"/>
              </a:rPr>
              <a:t> like a metal, however it has other properties that are unlike metals. </a:t>
            </a:r>
            <a:r>
              <a:rPr lang="en-US" dirty="0" err="1">
                <a:latin typeface="Arial" panose="020B0604020202020204" pitchFamily="34" charset="0"/>
                <a:cs typeface="Arial" panose="020B0604020202020204" pitchFamily="34" charset="0"/>
              </a:rPr>
              <a:t>Colour</a:t>
            </a:r>
            <a:r>
              <a:rPr lang="en-US" dirty="0">
                <a:latin typeface="Arial" panose="020B0604020202020204" pitchFamily="34" charset="0"/>
                <a:cs typeface="Arial" panose="020B0604020202020204" pitchFamily="34" charset="0"/>
              </a:rPr>
              <a:t> Tellurium and Germanium as a metalloids according to your key.</a:t>
            </a:r>
          </a:p>
        </p:txBody>
      </p:sp>
      <p:sp>
        <p:nvSpPr>
          <p:cNvPr id="4" name="Slide Number Placeholder 3">
            <a:extLst>
              <a:ext uri="{FF2B5EF4-FFF2-40B4-BE49-F238E27FC236}">
                <a16:creationId xmlns:a16="http://schemas.microsoft.com/office/drawing/2014/main" id="{2187B2C0-FC83-3DC3-EFAD-59A024DEA3F6}"/>
              </a:ext>
            </a:extLst>
          </p:cNvPr>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2129587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419B5-2C45-9549-A69C-3EDCC34640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28F800-4FB7-9A98-077B-E55DD84881D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94F0870-49FB-8662-A56E-454695D2D18F}"/>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p>
          <a:p>
            <a:endParaRPr lang="en-AU" b="1"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Define ductility and malleability and explain that these 2 properties are related.</a:t>
            </a:r>
          </a:p>
          <a:p>
            <a:r>
              <a:rPr lang="en-AU" dirty="0">
                <a:latin typeface="Arial" panose="020B0604020202020204" pitchFamily="34" charset="0"/>
                <a:cs typeface="Arial" panose="020B0604020202020204" pitchFamily="34" charset="0"/>
              </a:rPr>
              <a:t>Materials that are not malleable or ductile are brittle. Brittle materials cannot be shaped easily and will break into smaller pieces if they were hammered. </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In general metals are considered ductile and malleable, which makes them very useful for electrical wiring, and making metal sheeting for construction. Colour the following metals according to your key:</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Aluminium is used to make drink cans, aluminium foil because of its malleability</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Iron is in a range of construction materials</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Zinc is used in galvanised steel as a protective coating because it is corrosion resistant.</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Copper is used in wiring</a:t>
            </a:r>
          </a:p>
          <a:p>
            <a:pPr marL="285750" indent="-285750">
              <a:buFont typeface="Arial" panose="020B0604020202020204" pitchFamily="34" charset="0"/>
              <a:buChar char="•"/>
            </a:pPr>
            <a:endParaRPr lang="en-AU"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AU" dirty="0">
                <a:latin typeface="Arial" panose="020B0604020202020204" pitchFamily="34" charset="0"/>
                <a:cs typeface="Arial" panose="020B0604020202020204" pitchFamily="34" charset="0"/>
              </a:rPr>
              <a:t>The following non-metals are considered brittle (not-malleable) colour them according to your key:</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Carbon</a:t>
            </a:r>
          </a:p>
          <a:p>
            <a:pPr marL="285750" indent="-285750">
              <a:buFont typeface="Arial" panose="020B0604020202020204" pitchFamily="34" charset="0"/>
              <a:buChar char="•"/>
            </a:pPr>
            <a:r>
              <a:rPr lang="en-AU" dirty="0" err="1">
                <a:latin typeface="Arial" panose="020B0604020202020204" pitchFamily="34" charset="0"/>
                <a:cs typeface="Arial" panose="020B0604020202020204" pitchFamily="34" charset="0"/>
              </a:rPr>
              <a:t>Sulfur</a:t>
            </a:r>
            <a:endParaRPr lang="en-AU"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Phosphorous</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Iodine</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Selenium</a:t>
            </a:r>
          </a:p>
          <a:p>
            <a:pPr marL="285750" indent="-285750">
              <a:buFont typeface="Arial" panose="020B0604020202020204" pitchFamily="34" charset="0"/>
              <a:buChar char="•"/>
            </a:pPr>
            <a:endParaRPr lang="en-AU"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AU" dirty="0">
                <a:latin typeface="Arial" panose="020B0604020202020204" pitchFamily="34" charset="0"/>
                <a:cs typeface="Arial" panose="020B0604020202020204" pitchFamily="34" charset="0"/>
              </a:rPr>
              <a:t>The following metalloids are considered brittle (not-malleable) colour them according to your key:</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Boron</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Silicon</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Germanium</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Arsenic</a:t>
            </a:r>
          </a:p>
          <a:p>
            <a:pPr marL="285750" indent="-285750">
              <a:buFont typeface="Arial" panose="020B0604020202020204" pitchFamily="34" charset="0"/>
              <a:buChar char="•"/>
            </a:pPr>
            <a:r>
              <a:rPr lang="en-AU" dirty="0">
                <a:latin typeface="Arial" panose="020B0604020202020204" pitchFamily="34" charset="0"/>
                <a:cs typeface="Arial" panose="020B0604020202020204" pitchFamily="34" charset="0"/>
              </a:rPr>
              <a:t>Antimony</a:t>
            </a:r>
          </a:p>
        </p:txBody>
      </p:sp>
      <p:sp>
        <p:nvSpPr>
          <p:cNvPr id="4" name="Slide Number Placeholder 3">
            <a:extLst>
              <a:ext uri="{FF2B5EF4-FFF2-40B4-BE49-F238E27FC236}">
                <a16:creationId xmlns:a16="http://schemas.microsoft.com/office/drawing/2014/main" id="{2D784F65-509D-F20F-8699-50D02AB8126D}"/>
              </a:ext>
            </a:extLst>
          </p:cNvPr>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3201839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1E2C7-CA3A-5517-2C99-B665FAE0A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5CC2F2-98D8-3744-2E3B-379CC0E17F2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87E5DA5-2855-0517-50E8-459330B6B4D4}"/>
              </a:ext>
            </a:extLst>
          </p:cNvPr>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Teacher notes:</a:t>
            </a:r>
          </a:p>
          <a:p>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Define thermal and electrical conductivity using the information on the slide.</a:t>
            </a:r>
          </a:p>
          <a:p>
            <a:r>
              <a:rPr lang="en-US" dirty="0">
                <a:latin typeface="Arial" panose="020B0604020202020204" pitchFamily="34" charset="0"/>
                <a:cs typeface="Arial" panose="020B0604020202020204" pitchFamily="34" charset="0"/>
              </a:rPr>
              <a:t>Materials that do not conduct are called insulators. </a:t>
            </a: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05C932D-FAE1-A016-9EAF-4FD6D389CC89}"/>
              </a:ext>
            </a:extLst>
          </p:cNvPr>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1922406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68E82-3A4D-D3F5-5607-C4F3C30D5B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1D10B5-BFCD-9E14-1EAE-A06B71F4E18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3633E5C-1388-BF50-9513-5703DB953456}"/>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Define melting point and boiling point using the information on the slide. </a:t>
            </a: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DD227CC-B435-E43E-6B7C-87FC2C127052}"/>
              </a:ext>
            </a:extLst>
          </p:cNvPr>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1158389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r>
              <a:rPr lang="en-AU" i="1" dirty="0"/>
              <a:t>At this point students should have coloured all of the metalloids with their chosen colour and most of the non-metals (Astatine and </a:t>
            </a:r>
            <a:r>
              <a:rPr lang="en-AU" i="1" dirty="0" err="1"/>
              <a:t>Tennesine</a:t>
            </a:r>
            <a:r>
              <a:rPr lang="en-AU" i="1" dirty="0"/>
              <a:t> need to be coloured as non-metals). Students should colour all the remaining elements as metals according to their key.</a:t>
            </a:r>
          </a:p>
          <a:p>
            <a:endParaRPr lang="en-AU" i="1" dirty="0"/>
          </a:p>
          <a:p>
            <a:r>
              <a:rPr lang="en-AU" dirty="0"/>
              <a:t>The elements in the periodic table can be classified as metals, non-metals and metalloids. Metals are highlighted in blue, non-metals in green, and metalloids in orange.</a:t>
            </a:r>
          </a:p>
          <a:p>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Metals, non-metals and metalloids can be differentiated based on their properties:</a:t>
            </a:r>
          </a:p>
          <a:p>
            <a:pPr marL="285750" lvl="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metals are elements that are generally shiny, malleable, ductile, and good conductors of heat and electricity. Most elements in the periodic table are metals. They are mostly solid at room temperature, except for mercury, which is liquid. Metals are located on the left and centre of the periodic table, including alkali metals, alkaline earth metals, transition metals, and post-transition metals</a:t>
            </a:r>
          </a:p>
          <a:p>
            <a:pPr marL="285750" lvl="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non-metals are elements that are usually dull, brittle (if solid), and poor conductors of heat and electricity. There are only 17 naturally occurring non-metals in the Periodic table. Non-metals can exist in solid, liquid, or gaseous states at room temperature. Nonmetals are found on the right side of the periodic table, except for hydrogen, which is a non-metal despite being placed in Group 1.</a:t>
            </a:r>
          </a:p>
          <a:p>
            <a:pPr marL="285750" lvl="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metalloids are elements with intermediate properties between metals and nonmetals. They can behave as either metals or nonmetals depending on the reaction and are often semiconductors, making them useful in electronics. Metalloids are located along the zig-zag line that separates metals and nonmetals, starting from boron (B) to polonium (Po).</a:t>
            </a:r>
          </a:p>
          <a:p>
            <a:endParaRPr lang="en-AU" b="1" dirty="0"/>
          </a:p>
        </p:txBody>
      </p:sp>
      <p:sp>
        <p:nvSpPr>
          <p:cNvPr id="4" name="Slide Number Placeholder 3"/>
          <p:cNvSpPr>
            <a:spLocks noGrp="1"/>
          </p:cNvSpPr>
          <p:nvPr>
            <p:ph type="sldNum" sz="quarter" idx="5"/>
          </p:nvPr>
        </p:nvSpPr>
        <p:spPr/>
        <p:txBody>
          <a:bodyPr/>
          <a:lstStyle/>
          <a:p>
            <a:fld id="{0BB47A1C-009E-4FF9-9CA0-814A6F78DF41}" type="slidenum">
              <a:rPr lang="en-AU" smtClean="0"/>
              <a:t>18</a:t>
            </a:fld>
            <a:endParaRPr lang="en-AU"/>
          </a:p>
        </p:txBody>
      </p:sp>
    </p:spTree>
    <p:extLst>
      <p:ext uri="{BB962C8B-B14F-4D97-AF65-F5344CB8AC3E}">
        <p14:creationId xmlns:p14="http://schemas.microsoft.com/office/powerpoint/2010/main" val="2367607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9DBC5-CDB0-2884-1C40-D1255EA883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86CFA0-F294-3C70-3AD4-F21B7B94D2E1}"/>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9D51F80B-477F-4313-DBEB-3C3361AB2C85}"/>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p>
          <a:p>
            <a:endParaRPr lang="en-AU" b="1"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activity. Revisit the slide where appropriate during lesson activities and encourage students to reflect on their progress. </a:t>
            </a:r>
          </a:p>
          <a:p>
            <a:endParaRPr lang="en-AU"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E19C9E5-52B2-C918-8A52-F71FDEB2DDDF}"/>
              </a:ext>
            </a:extLst>
          </p:cNvPr>
          <p:cNvSpPr>
            <a:spLocks noGrp="1"/>
          </p:cNvSpPr>
          <p:nvPr>
            <p:ph type="sldNum" sz="quarter" idx="5"/>
          </p:nvPr>
        </p:nvSpPr>
        <p:spPr/>
        <p:txBody>
          <a:bodyPr/>
          <a:lstStyle/>
          <a:p>
            <a:fld id="{D09C5488-DD16-4714-9519-7BE21BA11D4E}" type="slidenum">
              <a:rPr lang="en-AU" smtClean="0"/>
              <a:t>19</a:t>
            </a:fld>
            <a:endParaRPr lang="en-AU" dirty="0"/>
          </a:p>
        </p:txBody>
      </p:sp>
    </p:spTree>
    <p:extLst>
      <p:ext uri="{BB962C8B-B14F-4D97-AF65-F5344CB8AC3E}">
        <p14:creationId xmlns:p14="http://schemas.microsoft.com/office/powerpoint/2010/main" val="3486236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1"/>
              <a:t>Teacher Note: This slide includes animations.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1"/>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1"/>
              <a:t>CLICK</a:t>
            </a:r>
            <a:r>
              <a:rPr lang="en-AU" sz="1600" b="0"/>
              <a:t> on the tiles under the </a:t>
            </a:r>
            <a:r>
              <a:rPr lang="en-AU" sz="1600" b="1"/>
              <a:t>Word bank </a:t>
            </a:r>
            <a:r>
              <a:rPr lang="en-AU" sz="1600" b="0"/>
              <a:t>(in any order) </a:t>
            </a:r>
            <a:r>
              <a:rPr lang="en-AU" sz="1600" b="1"/>
              <a:t> </a:t>
            </a:r>
            <a:r>
              <a:rPr lang="en-AU" sz="1600" b="0"/>
              <a:t>to match it to its meaning.</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a:t>Go through each term and unpack its function with the class. </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027175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t>Teacher notes: This slide contains animation</a:t>
            </a:r>
          </a:p>
          <a:p>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Although melting and boiling points are often quoted in degrees Celsius, the SI unit (International System of Units) for temperature is Kelvin (K). Kelvin measures temperature starting at absolute zero (the lowest possible temperature, where particles have minimal thermal motion) instead of the freezing point of water like in degrees Celsius.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CLICK</a:t>
            </a:r>
            <a:r>
              <a:rPr lang="en-AU" dirty="0"/>
              <a:t> to ask students if they can see the relationship between °C and K.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CLICK</a:t>
            </a:r>
            <a:r>
              <a:rPr lang="en-AU" dirty="0"/>
              <a:t> to reveal the relationship.</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‘To convert from degrees Celsius to Kelvin, add 273’. Therefore, to convert from Kelvin to degrees Celsius you can subtract 273.</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CLICK </a:t>
            </a:r>
            <a:r>
              <a:rPr lang="en-AU" dirty="0"/>
              <a:t>to reveal a quick quiz.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CLICK</a:t>
            </a:r>
            <a:r>
              <a:rPr lang="en-AU" dirty="0"/>
              <a:t> to reveal the answers 1. 305 K 2. -23 °C</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743232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BFD32-AE85-42B4-7582-A2C9233AF1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B2884B-4A24-0883-448C-300972F8CFBE}"/>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D3C3F1A8-6F4F-02C6-0F6F-057B802551C8}"/>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endParaRPr lang="en-US"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Click lesson numbers to go to specific lessons</a:t>
            </a:r>
          </a:p>
          <a:p>
            <a:pPr marL="171450" indent="-171450">
              <a:buFont typeface="Arial"/>
              <a:buChar char="•"/>
            </a:pPr>
            <a:r>
              <a:rPr lang="en-AU" dirty="0">
                <a:latin typeface="Arial" panose="020B0604020202020204" pitchFamily="34" charset="0"/>
                <a:cs typeface="Arial" panose="020B0604020202020204" pitchFamily="34" charset="0"/>
              </a:rPr>
              <a:t>Interactive features can be viewed in slide show</a:t>
            </a:r>
          </a:p>
          <a:p>
            <a:endParaRPr lang="en-AU" b="1" dirty="0"/>
          </a:p>
          <a:p>
            <a:r>
              <a:rPr lang="en-AU" b="1" dirty="0"/>
              <a:t>Notes for vendors [to be removed after slide deck creation]:</a:t>
            </a:r>
            <a:endParaRPr lang="en-US" dirty="0">
              <a:cs typeface="Calibri"/>
            </a:endParaRPr>
          </a:p>
          <a:p>
            <a:pPr marL="171450" indent="-171450">
              <a:buFont typeface="Arial"/>
              <a:buChar char="•"/>
            </a:pPr>
            <a:r>
              <a:rPr lang="en-AU" b="1" dirty="0"/>
              <a:t>Create hyperlinks to dividers that match lesson numbers by</a:t>
            </a:r>
          </a:p>
          <a:p>
            <a:pPr marL="781035" lvl="1" indent="-171450">
              <a:buFont typeface="Arial"/>
              <a:buChar char="•"/>
            </a:pPr>
            <a:r>
              <a:rPr lang="en-AU" b="1" dirty="0"/>
              <a:t>Right click on the number&gt;edit link&gt;select slide in deck to connect to</a:t>
            </a:r>
          </a:p>
          <a:p>
            <a:pPr marL="171450" indent="-171450">
              <a:buFont typeface="Arial"/>
              <a:buChar char="•"/>
            </a:pPr>
            <a:endParaRPr lang="en-US" dirty="0">
              <a:cs typeface="Calibri"/>
            </a:endParaRPr>
          </a:p>
          <a:p>
            <a:endParaRPr lang="en-US" dirty="0">
              <a:cs typeface="Calibri"/>
            </a:endParaRPr>
          </a:p>
        </p:txBody>
      </p:sp>
      <p:sp>
        <p:nvSpPr>
          <p:cNvPr id="4" name="Slide Number Placeholder 3">
            <a:extLst>
              <a:ext uri="{FF2B5EF4-FFF2-40B4-BE49-F238E27FC236}">
                <a16:creationId xmlns:a16="http://schemas.microsoft.com/office/drawing/2014/main" id="{6DCFC5B8-D870-1FEE-65E7-9C7200CAB4A4}"/>
              </a:ext>
            </a:extLst>
          </p:cNvPr>
          <p:cNvSpPr>
            <a:spLocks noGrp="1"/>
          </p:cNvSpPr>
          <p:nvPr>
            <p:ph type="sldNum" sz="quarter" idx="5"/>
          </p:nvPr>
        </p:nvSpPr>
        <p:spPr/>
        <p:txBody>
          <a:bodyPr/>
          <a:lstStyle/>
          <a:p>
            <a:fld id="{D09C5488-DD16-4714-9519-7BE21BA11D4E}" type="slidenum">
              <a:rPr lang="en-AU" smtClean="0"/>
              <a:t>3</a:t>
            </a:fld>
            <a:endParaRPr lang="en-AU" dirty="0"/>
          </a:p>
        </p:txBody>
      </p:sp>
    </p:spTree>
    <p:extLst>
      <p:ext uri="{BB962C8B-B14F-4D97-AF65-F5344CB8AC3E}">
        <p14:creationId xmlns:p14="http://schemas.microsoft.com/office/powerpoint/2010/main" val="3241018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56238-D34D-630F-761D-5E7F33B2A7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433723-F81D-44AC-556F-1F32E0AAC35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94FC576-A000-4A49-7643-268D8F75A476}"/>
              </a:ext>
            </a:extLst>
          </p:cNvPr>
          <p:cNvSpPr>
            <a:spLocks noGrp="1"/>
          </p:cNvSpPr>
          <p:nvPr>
            <p:ph type="body" idx="1"/>
          </p:nvPr>
        </p:nvSpPr>
        <p:spPr/>
        <p:txBody>
          <a:bodyPr/>
          <a:lstStyle/>
          <a:p>
            <a:r>
              <a:rPr lang="en-AU" b="1"/>
              <a:t>Teacher notes:</a:t>
            </a:r>
          </a:p>
          <a:p>
            <a:endParaRPr lang="en-AU"/>
          </a:p>
          <a:p>
            <a:r>
              <a:rPr lang="en-AU"/>
              <a:t>Display this slide and discuss responses to ensure students have completed it correctly</a:t>
            </a:r>
          </a:p>
        </p:txBody>
      </p:sp>
      <p:sp>
        <p:nvSpPr>
          <p:cNvPr id="4" name="Slide Number Placeholder 3">
            <a:extLst>
              <a:ext uri="{FF2B5EF4-FFF2-40B4-BE49-F238E27FC236}">
                <a16:creationId xmlns:a16="http://schemas.microsoft.com/office/drawing/2014/main" id="{9FFB3FA2-F1A2-D452-3F4A-70ACBF68A084}"/>
              </a:ext>
            </a:extLst>
          </p:cNvPr>
          <p:cNvSpPr>
            <a:spLocks noGrp="1"/>
          </p:cNvSpPr>
          <p:nvPr>
            <p:ph type="sldNum" sz="quarter" idx="5"/>
          </p:nvPr>
        </p:nvSpPr>
        <p:spPr/>
        <p:txBody>
          <a:bodyPr/>
          <a:lstStyle/>
          <a:p>
            <a:fld id="{0BB47A1C-009E-4FF9-9CA0-814A6F78DF41}" type="slidenum">
              <a:rPr lang="en-AU" smtClean="0"/>
              <a:t>22</a:t>
            </a:fld>
            <a:endParaRPr lang="en-AU"/>
          </a:p>
        </p:txBody>
      </p:sp>
    </p:spTree>
    <p:extLst>
      <p:ext uri="{BB962C8B-B14F-4D97-AF65-F5344CB8AC3E}">
        <p14:creationId xmlns:p14="http://schemas.microsoft.com/office/powerpoint/2010/main" val="2355927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t>Teacher notes:</a:t>
            </a:r>
          </a:p>
          <a:p>
            <a:endParaRPr lang="en-AU" dirty="0"/>
          </a:p>
          <a:p>
            <a:r>
              <a:rPr lang="en-AU" dirty="0"/>
              <a:t>Show these slides to demonstrate the set up for the investigation.</a:t>
            </a:r>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181514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t>Teacher notes:</a:t>
            </a:r>
          </a:p>
          <a:p>
            <a:r>
              <a:rPr lang="en-AU" b="1" dirty="0"/>
              <a:t>This slide has animations</a:t>
            </a:r>
          </a:p>
          <a:p>
            <a:endParaRPr lang="en-AU" dirty="0"/>
          </a:p>
          <a:p>
            <a:r>
              <a:rPr lang="en-AU" dirty="0"/>
              <a:t>Ask students to identify which properties are typical of metals.</a:t>
            </a:r>
          </a:p>
          <a:p>
            <a:endParaRPr lang="en-AU" b="1" dirty="0"/>
          </a:p>
          <a:p>
            <a:r>
              <a:rPr lang="en-AU" b="1" dirty="0"/>
              <a:t>Click</a:t>
            </a:r>
            <a:r>
              <a:rPr lang="en-AU" dirty="0"/>
              <a:t> to reveal each property, followed by yes (tick) or no (cross).</a:t>
            </a:r>
          </a:p>
          <a:p>
            <a:endParaRPr lang="en-AU" dirty="0"/>
          </a:p>
          <a:p>
            <a:r>
              <a:rPr lang="en-AU" dirty="0"/>
              <a:t>Ask student to provide the alternate property for those identified with an X. </a:t>
            </a:r>
          </a:p>
          <a:p>
            <a:endParaRPr lang="en-AU" dirty="0"/>
          </a:p>
          <a:p>
            <a:r>
              <a:rPr lang="en-AU" dirty="0"/>
              <a:t>Answers: Metals are malleable. Metals are good thermal conductors.</a:t>
            </a:r>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3374396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53BE7-2953-B4B6-6E13-24EB7CDE71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F14AA0-758C-62EB-A285-EFB25BAA4E7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3A1DD53-895E-BC6D-7AB7-E6335333E0D4}"/>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0D38D83-2258-E715-BF24-7AF082EA9DAE}"/>
              </a:ext>
            </a:extLst>
          </p:cNvPr>
          <p:cNvSpPr>
            <a:spLocks noGrp="1"/>
          </p:cNvSpPr>
          <p:nvPr>
            <p:ph type="sldNum" sz="quarter" idx="5"/>
          </p:nvPr>
        </p:nvSpPr>
        <p:spPr/>
        <p:txBody>
          <a:bodyPr/>
          <a:lstStyle/>
          <a:p>
            <a:fld id="{D09C5488-DD16-4714-9519-7BE21BA11D4E}" type="slidenum">
              <a:rPr lang="en-AU" smtClean="0"/>
              <a:t>25</a:t>
            </a:fld>
            <a:endParaRPr lang="en-AU"/>
          </a:p>
        </p:txBody>
      </p:sp>
    </p:spTree>
    <p:extLst>
      <p:ext uri="{BB962C8B-B14F-4D97-AF65-F5344CB8AC3E}">
        <p14:creationId xmlns:p14="http://schemas.microsoft.com/office/powerpoint/2010/main" val="3180752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B1DEC-F768-6772-B297-33A5B31189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1D2E8C-3063-CDD3-D04C-262EF007FD1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57723E1-EDF3-8534-7D18-1BB659C8BBB4}"/>
              </a:ext>
            </a:extLst>
          </p:cNvPr>
          <p:cNvSpPr>
            <a:spLocks noGrp="1"/>
          </p:cNvSpPr>
          <p:nvPr>
            <p:ph type="body" idx="1"/>
          </p:nvPr>
        </p:nvSpPr>
        <p:spPr/>
        <p:txBody>
          <a:bodyPr/>
          <a:lstStyle/>
          <a:p>
            <a:r>
              <a:rPr lang="en-AU" b="1" dirty="0"/>
              <a:t>Teacher notes:</a:t>
            </a:r>
          </a:p>
          <a:p>
            <a:endParaRPr lang="en-AU" b="1" dirty="0"/>
          </a:p>
          <a:p>
            <a:r>
              <a:rPr lang="en-US" dirty="0"/>
              <a:t>Define an alloy as a substance composed of 2 or more metals (or, sometimes, a metal and a nonmetal) mixed together.</a:t>
            </a:r>
          </a:p>
          <a:p>
            <a:r>
              <a:rPr lang="en-US" dirty="0"/>
              <a:t>Brass is copper mixed with zinc to produce a lustrous, sonorous alloy. It is used to make brass instruments such as the trombone shown on the left. </a:t>
            </a:r>
          </a:p>
          <a:p>
            <a:r>
              <a:rPr lang="en-US" dirty="0"/>
              <a:t>Alloy (mag) wheels are now predominantly aluminium </a:t>
            </a:r>
            <a:r>
              <a:rPr lang="en-AU" dirty="0"/>
              <a:t>alloyed with magnesium and nickel, making them</a:t>
            </a:r>
            <a:r>
              <a:rPr lang="en-US" dirty="0"/>
              <a:t> light and strong. </a:t>
            </a:r>
          </a:p>
          <a:p>
            <a:r>
              <a:rPr lang="en-US" dirty="0"/>
              <a:t>The term mag wheels originated when they were predominantly made of magnesium alloys. </a:t>
            </a:r>
          </a:p>
          <a:p>
            <a:r>
              <a:rPr lang="en-US" dirty="0"/>
              <a:t>The Mini-Mouse statue shown on the right is made from Bronze which is a mix of copper and tin. Bronze is commonly used for statues because it has a combination of properties that make it durable, workable and visually appealing. It is easy to cast into shapes and can show fine detail. It is tough and corrosion resistant making it suitable for outdoors.</a:t>
            </a:r>
          </a:p>
          <a:p>
            <a:endParaRPr lang="en-AU" dirty="0"/>
          </a:p>
        </p:txBody>
      </p:sp>
      <p:sp>
        <p:nvSpPr>
          <p:cNvPr id="4" name="Slide Number Placeholder 3">
            <a:extLst>
              <a:ext uri="{FF2B5EF4-FFF2-40B4-BE49-F238E27FC236}">
                <a16:creationId xmlns:a16="http://schemas.microsoft.com/office/drawing/2014/main" id="{BB09B641-BCC5-70C4-4C56-086DC9E8CB7A}"/>
              </a:ext>
            </a:extLst>
          </p:cNvPr>
          <p:cNvSpPr>
            <a:spLocks noGrp="1"/>
          </p:cNvSpPr>
          <p:nvPr>
            <p:ph type="sldNum" sz="quarter" idx="5"/>
          </p:nvPr>
        </p:nvSpPr>
        <p:spPr/>
        <p:txBody>
          <a:bodyPr/>
          <a:lstStyle/>
          <a:p>
            <a:fld id="{0BB47A1C-009E-4FF9-9CA0-814A6F78DF41}" type="slidenum">
              <a:rPr lang="en-AU" smtClean="0"/>
              <a:t>26</a:t>
            </a:fld>
            <a:endParaRPr lang="en-AU"/>
          </a:p>
        </p:txBody>
      </p:sp>
    </p:spTree>
    <p:extLst>
      <p:ext uri="{BB962C8B-B14F-4D97-AF65-F5344CB8AC3E}">
        <p14:creationId xmlns:p14="http://schemas.microsoft.com/office/powerpoint/2010/main" val="11734459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8856C-AA3B-E98A-136D-066F2967BC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BDBB7C-1D9C-9AB3-1AF6-B7DFAD94319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7A5C223-36A9-A682-7A9E-85D9AF2AA141}"/>
              </a:ext>
            </a:extLst>
          </p:cNvPr>
          <p:cNvSpPr>
            <a:spLocks noGrp="1"/>
          </p:cNvSpPr>
          <p:nvPr>
            <p:ph type="body" idx="1"/>
          </p:nvPr>
        </p:nvSpPr>
        <p:spPr/>
        <p:txBody>
          <a:bodyPr/>
          <a:lstStyle/>
          <a:p>
            <a:r>
              <a:rPr lang="en-AU" b="1" dirty="0"/>
              <a:t>Teacher notes:</a:t>
            </a:r>
          </a:p>
          <a:p>
            <a:endParaRPr lang="en-AU" b="1" dirty="0"/>
          </a:p>
          <a:p>
            <a:r>
              <a:rPr lang="en-US" dirty="0"/>
              <a:t>If Tony Stark made his suit out of pure iron, it would not look like this and would be very heavy to fly. Pure iron is quite reactive and rusts in air and is not as strong as steel.</a:t>
            </a:r>
          </a:p>
          <a:p>
            <a:r>
              <a:rPr lang="en-US" dirty="0"/>
              <a:t>Structural steel is used in construction projects. Steel is an alloy of iron and carbon, </a:t>
            </a:r>
            <a:r>
              <a:rPr lang="en-AU" dirty="0"/>
              <a:t>which makes steel stronger than pure iron</a:t>
            </a:r>
          </a:p>
          <a:p>
            <a:endParaRPr lang="en-AU" dirty="0"/>
          </a:p>
          <a:p>
            <a:r>
              <a:rPr lang="en-AU" dirty="0"/>
              <a:t>Stainless steel is an alloy made of chromium and iron. The addition of chromium improves its corrosion resistance. The kitchen sink is often made of stainless steel because of the carrion resistance.</a:t>
            </a:r>
          </a:p>
        </p:txBody>
      </p:sp>
      <p:sp>
        <p:nvSpPr>
          <p:cNvPr id="4" name="Slide Number Placeholder 3">
            <a:extLst>
              <a:ext uri="{FF2B5EF4-FFF2-40B4-BE49-F238E27FC236}">
                <a16:creationId xmlns:a16="http://schemas.microsoft.com/office/drawing/2014/main" id="{ACF0E30C-35AC-59B8-1088-FF2CDB5C1886}"/>
              </a:ext>
            </a:extLst>
          </p:cNvPr>
          <p:cNvSpPr>
            <a:spLocks noGrp="1"/>
          </p:cNvSpPr>
          <p:nvPr>
            <p:ph type="sldNum" sz="quarter" idx="5"/>
          </p:nvPr>
        </p:nvSpPr>
        <p:spPr/>
        <p:txBody>
          <a:bodyPr/>
          <a:lstStyle/>
          <a:p>
            <a:fld id="{0BB47A1C-009E-4FF9-9CA0-814A6F78DF41}" type="slidenum">
              <a:rPr lang="en-AU" smtClean="0"/>
              <a:t>27</a:t>
            </a:fld>
            <a:endParaRPr lang="en-AU"/>
          </a:p>
        </p:txBody>
      </p:sp>
    </p:spTree>
    <p:extLst>
      <p:ext uri="{BB962C8B-B14F-4D97-AF65-F5344CB8AC3E}">
        <p14:creationId xmlns:p14="http://schemas.microsoft.com/office/powerpoint/2010/main" val="3435635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t>Teacher notes:</a:t>
            </a:r>
          </a:p>
          <a:p>
            <a:endParaRPr lang="en-AU" b="1" dirty="0"/>
          </a:p>
          <a:p>
            <a:r>
              <a:rPr lang="en-AU" dirty="0"/>
              <a:t>Pure gold is classed as 24 K gold. It contains only gold atoms (99.9%).</a:t>
            </a:r>
          </a:p>
          <a:p>
            <a:r>
              <a:rPr lang="en-AU" dirty="0"/>
              <a:t>Pure gold is very soft and not suitable for everyday wear as jewellery, therefore it is typically alloyed with copper, silver, and other metals to improve its properties such as strength.</a:t>
            </a:r>
          </a:p>
          <a:p>
            <a:endParaRPr lang="en-AU" dirty="0"/>
          </a:p>
          <a:p>
            <a:r>
              <a:rPr lang="en-AU" dirty="0"/>
              <a:t>Karats are a percentage of pure gold. The table on the right shows the percentage of gold in the commonly used karats in jewellery.</a:t>
            </a:r>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32137885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EAD81-6378-5616-796A-A0AF92D10F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3C33C5-0BFE-11FE-6352-C4035F033FE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48AB267-49B6-B865-C746-BD2A603BAD5F}"/>
              </a:ext>
            </a:extLst>
          </p:cNvPr>
          <p:cNvSpPr>
            <a:spLocks noGrp="1"/>
          </p:cNvSpPr>
          <p:nvPr>
            <p:ph type="body" idx="1"/>
          </p:nvPr>
        </p:nvSpPr>
        <p:spPr/>
        <p:txBody>
          <a:bodyPr/>
          <a:lstStyle/>
          <a:p>
            <a:r>
              <a:rPr lang="en-US" b="1" dirty="0"/>
              <a:t>Teacher notes:</a:t>
            </a:r>
          </a:p>
          <a:p>
            <a:endParaRPr lang="en-US" b="1" dirty="0"/>
          </a:p>
          <a:p>
            <a:r>
              <a:rPr lang="en-US" dirty="0"/>
              <a:t>The appearance of gold can be altered by alloying with other metals. For example,</a:t>
            </a:r>
          </a:p>
          <a:p>
            <a:pPr marL="285750" indent="-285750">
              <a:buFont typeface="Arial" panose="020B0604020202020204" pitchFamily="34" charset="0"/>
              <a:buChar char="•"/>
            </a:pPr>
            <a:r>
              <a:rPr lang="en-US" dirty="0"/>
              <a:t>Yellow gold is mixed with copper and silver.</a:t>
            </a:r>
          </a:p>
          <a:p>
            <a:pPr marL="285750" indent="-285750">
              <a:buFont typeface="Arial" panose="020B0604020202020204" pitchFamily="34" charset="0"/>
              <a:buChar char="•"/>
            </a:pPr>
            <a:r>
              <a:rPr lang="en-US" dirty="0"/>
              <a:t>White gold is mixed with nickel or platinum.</a:t>
            </a:r>
          </a:p>
          <a:p>
            <a:pPr marL="285750" indent="-285750">
              <a:buFont typeface="Arial" panose="020B0604020202020204" pitchFamily="34" charset="0"/>
              <a:buChar char="•"/>
            </a:pPr>
            <a:r>
              <a:rPr lang="en-US" dirty="0"/>
              <a:t>Rose gold has a higher percentage of copper. </a:t>
            </a:r>
            <a:endParaRPr lang="en-AU" dirty="0"/>
          </a:p>
        </p:txBody>
      </p:sp>
      <p:sp>
        <p:nvSpPr>
          <p:cNvPr id="4" name="Slide Number Placeholder 3">
            <a:extLst>
              <a:ext uri="{FF2B5EF4-FFF2-40B4-BE49-F238E27FC236}">
                <a16:creationId xmlns:a16="http://schemas.microsoft.com/office/drawing/2014/main" id="{9E8931EA-1C00-5B69-C28A-E2E0D88BB04E}"/>
              </a:ext>
            </a:extLst>
          </p:cNvPr>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1018028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notes:</a:t>
            </a:r>
          </a:p>
          <a:p>
            <a:endParaRPr lang="en-AU" b="1"/>
          </a:p>
          <a:p>
            <a:r>
              <a:rPr lang="en-AU" sz="1600" kern="1200">
                <a:solidFill>
                  <a:schemeClr val="tx1"/>
                </a:solidFill>
                <a:effectLst/>
                <a:latin typeface="Public Sans" pitchFamily="2" charset="0"/>
                <a:ea typeface="+mn-ea"/>
                <a:cs typeface="+mn-cs"/>
              </a:rPr>
              <a:t>What properties of gold relate to its use?</a:t>
            </a:r>
          </a:p>
          <a:p>
            <a:r>
              <a:rPr lang="en-AU" sz="1600" kern="1200">
                <a:solidFill>
                  <a:schemeClr val="tx1"/>
                </a:solidFill>
                <a:effectLst/>
                <a:latin typeface="Public Sans" pitchFamily="2" charset="0"/>
                <a:ea typeface="+mn-ea"/>
                <a:cs typeface="+mn-cs"/>
              </a:rPr>
              <a:t>Sample response: lustre (it is shiny and used for jewellery), malleable (it can be hammered into very thin sheets for jewellery use), conducts electricity (can be used in electronics components).</a:t>
            </a:r>
          </a:p>
          <a:p>
            <a:endParaRPr lang="en-AU" sz="1600" kern="1200">
              <a:solidFill>
                <a:schemeClr val="tx1"/>
              </a:solidFill>
              <a:effectLst/>
              <a:latin typeface="Public Sans" pitchFamily="2" charset="0"/>
              <a:ea typeface="+mn-ea"/>
              <a:cs typeface="+mn-cs"/>
            </a:endParaRPr>
          </a:p>
          <a:p>
            <a:r>
              <a:rPr lang="en-AU" sz="1600" kern="1200">
                <a:solidFill>
                  <a:schemeClr val="tx1"/>
                </a:solidFill>
                <a:effectLst/>
                <a:latin typeface="Public Sans" pitchFamily="2" charset="0"/>
                <a:ea typeface="+mn-ea"/>
                <a:cs typeface="+mn-cs"/>
              </a:rPr>
              <a:t>Why is gold alloyed?</a:t>
            </a:r>
          </a:p>
          <a:p>
            <a:r>
              <a:rPr lang="en-AU" sz="1600" kern="1200">
                <a:solidFill>
                  <a:schemeClr val="tx1"/>
                </a:solidFill>
                <a:effectLst/>
                <a:latin typeface="Public Sans" pitchFamily="2" charset="0"/>
                <a:ea typeface="+mn-ea"/>
                <a:cs typeface="+mn-cs"/>
              </a:rPr>
              <a:t>Sample response: To increase its hardness for use in jewellery.</a:t>
            </a:r>
          </a:p>
          <a:p>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2082303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Show these slides as prompts so students can answer the questions in the Student resource – properties and uses of materials.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Sandpaper </a:t>
            </a:r>
            <a:r>
              <a:rPr lang="en-AU" dirty="0"/>
              <a:t>is a thick card which has an abrasive side used to sand surfaces to make them smoother. </a:t>
            </a:r>
          </a:p>
          <a:p>
            <a:r>
              <a:rPr lang="en-AU" dirty="0"/>
              <a:t>Ask students, ‘what properties would be most important for sandpaper?’.</a:t>
            </a:r>
          </a:p>
          <a:p>
            <a:pPr marL="28575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Melting point –Sandpaper needs to be able to withstand high heat and a high level of friction force in order to smooth a surface. </a:t>
            </a:r>
          </a:p>
          <a:p>
            <a:pPr marL="28575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Hardness – It needs to be made of a material which is harder than the one it is being used on.</a:t>
            </a:r>
            <a:endParaRPr lang="en-AU" dirty="0"/>
          </a:p>
          <a:p>
            <a:endParaRPr lang="en-AU" dirty="0"/>
          </a:p>
          <a:p>
            <a:r>
              <a:rPr lang="en-AU" dirty="0"/>
              <a:t>Then ask, ‘which material would be best suited?’</a:t>
            </a:r>
          </a:p>
          <a:p>
            <a:r>
              <a:rPr lang="en-AU" dirty="0"/>
              <a:t>Students use the table in their worksheet to determine that aluminium oxide is most suitable.</a:t>
            </a:r>
          </a:p>
          <a:p>
            <a:endParaRPr lang="en-AU" dirty="0"/>
          </a:p>
          <a:p>
            <a:r>
              <a:rPr lang="en-AU" dirty="0"/>
              <a:t>A spark plug (shown on the right) is a device used in petrol engines to ignite the fuel/air mixture inside the engine cylinder. This white bit on the spark plug is also made from aluminium oxide because it has a high melting point and is a good insulator. </a:t>
            </a:r>
            <a:r>
              <a:rPr lang="en-AU" sz="1600" kern="1200" dirty="0">
                <a:solidFill>
                  <a:schemeClr val="tx1"/>
                </a:solidFill>
                <a:effectLst/>
                <a:latin typeface="Public Sans" pitchFamily="2" charset="0"/>
                <a:ea typeface="+mn-ea"/>
                <a:cs typeface="+mn-cs"/>
              </a:rPr>
              <a:t>Aluminium oxide is used as the ceramic insulator surrounding the central electrode. Aluminium oxide is a poor conductor of electricity, so it prevents the electrical current from escaping to other parts of the engine. It can also withstand extremely high temperatures and rapid temperature changes without melting or cracking. This makes it ideal for use inside car engines, where conditions are very hot and harsh.</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1519339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EF506-C566-9FC5-1ED3-B4D7E2A000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C47BA5-AF37-5293-EAC6-9656846E9566}"/>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B9ED79E9-7197-1511-CBAB-5917F60AC1BC}"/>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endParaRPr lang="en-US"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Click lesson numbers to go to specific lessons</a:t>
            </a:r>
          </a:p>
          <a:p>
            <a:pPr marL="171450" indent="-171450">
              <a:buFont typeface="Arial"/>
              <a:buChar char="•"/>
            </a:pPr>
            <a:r>
              <a:rPr lang="en-AU" dirty="0">
                <a:latin typeface="Arial" panose="020B0604020202020204" pitchFamily="34" charset="0"/>
                <a:cs typeface="Arial" panose="020B0604020202020204" pitchFamily="34" charset="0"/>
              </a:rPr>
              <a:t>Interactive features can be viewed in slide show</a:t>
            </a:r>
          </a:p>
          <a:p>
            <a:endParaRPr lang="en-AU" b="1" dirty="0"/>
          </a:p>
          <a:p>
            <a:r>
              <a:rPr lang="en-AU" b="1" dirty="0"/>
              <a:t>Notes for vendors [to be removed after slide deck creation]:</a:t>
            </a:r>
            <a:endParaRPr lang="en-US" dirty="0">
              <a:cs typeface="Calibri"/>
            </a:endParaRPr>
          </a:p>
          <a:p>
            <a:pPr marL="171450" indent="-171450">
              <a:buFont typeface="Arial"/>
              <a:buChar char="•"/>
            </a:pPr>
            <a:r>
              <a:rPr lang="en-AU" b="1" dirty="0"/>
              <a:t>Create hyperlinks to dividers that match lesson numbers by</a:t>
            </a:r>
          </a:p>
          <a:p>
            <a:pPr marL="781035" lvl="1" indent="-171450">
              <a:buFont typeface="Arial"/>
              <a:buChar char="•"/>
            </a:pPr>
            <a:r>
              <a:rPr lang="en-AU" b="1" dirty="0"/>
              <a:t>Right click on the number&gt;edit link&gt;select slide in deck to connect to</a:t>
            </a:r>
          </a:p>
          <a:p>
            <a:pPr marL="171450" indent="-171450">
              <a:buFont typeface="Arial"/>
              <a:buChar char="•"/>
            </a:pPr>
            <a:endParaRPr lang="en-US" dirty="0">
              <a:cs typeface="Calibri"/>
            </a:endParaRPr>
          </a:p>
          <a:p>
            <a:endParaRPr lang="en-US" dirty="0">
              <a:cs typeface="Calibri"/>
            </a:endParaRPr>
          </a:p>
        </p:txBody>
      </p:sp>
      <p:sp>
        <p:nvSpPr>
          <p:cNvPr id="4" name="Slide Number Placeholder 3">
            <a:extLst>
              <a:ext uri="{FF2B5EF4-FFF2-40B4-BE49-F238E27FC236}">
                <a16:creationId xmlns:a16="http://schemas.microsoft.com/office/drawing/2014/main" id="{4FA90552-D1E5-834E-327A-0F3B9C1F2F14}"/>
              </a:ext>
            </a:extLst>
          </p:cNvPr>
          <p:cNvSpPr>
            <a:spLocks noGrp="1"/>
          </p:cNvSpPr>
          <p:nvPr>
            <p:ph type="sldNum" sz="quarter" idx="5"/>
          </p:nvPr>
        </p:nvSpPr>
        <p:spPr/>
        <p:txBody>
          <a:bodyPr/>
          <a:lstStyle/>
          <a:p>
            <a:fld id="{D09C5488-DD16-4714-9519-7BE21BA11D4E}" type="slidenum">
              <a:rPr lang="en-AU" smtClean="0"/>
              <a:t>4</a:t>
            </a:fld>
            <a:endParaRPr lang="en-AU" dirty="0"/>
          </a:p>
        </p:txBody>
      </p:sp>
    </p:spTree>
    <p:extLst>
      <p:ext uri="{BB962C8B-B14F-4D97-AF65-F5344CB8AC3E}">
        <p14:creationId xmlns:p14="http://schemas.microsoft.com/office/powerpoint/2010/main" val="30706752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t>Teacher notes:</a:t>
            </a:r>
          </a:p>
          <a:p>
            <a:endParaRPr lang="en-AU" b="1" dirty="0"/>
          </a:p>
          <a:p>
            <a:r>
              <a:rPr lang="en-AU" dirty="0"/>
              <a:t>Overhead transmission lines or power lines are used to transmit electricity over long distances. </a:t>
            </a:r>
          </a:p>
          <a:p>
            <a:r>
              <a:rPr lang="en-AU" dirty="0"/>
              <a:t>Ask students what properties would be most important for overhead power lines and why.</a:t>
            </a:r>
          </a:p>
          <a:p>
            <a:pPr marL="285750" indent="-285750">
              <a:buFont typeface="Arial" panose="020B0604020202020204" pitchFamily="34" charset="0"/>
              <a:buChar char="•"/>
            </a:pPr>
            <a:r>
              <a:rPr lang="en-AU" dirty="0"/>
              <a:t>Electrical conductivity, because that’s the primary purpose.</a:t>
            </a:r>
          </a:p>
          <a:p>
            <a:pPr marL="285750" indent="-285750">
              <a:buFont typeface="Arial" panose="020B0604020202020204" pitchFamily="34" charset="0"/>
              <a:buChar char="•"/>
            </a:pPr>
            <a:r>
              <a:rPr lang="en-AU" dirty="0"/>
              <a:t>Ductility because the material needs to be drawn out into a wire.</a:t>
            </a:r>
          </a:p>
          <a:p>
            <a:pPr marL="285750" indent="-285750">
              <a:buFont typeface="Arial" panose="020B0604020202020204" pitchFamily="34" charset="0"/>
              <a:buChar char="•"/>
            </a:pPr>
            <a:r>
              <a:rPr lang="en-AU" dirty="0"/>
              <a:t>Melting point: current-carrying wires will heat up, so a high melting point is needed so they do not melt.</a:t>
            </a:r>
          </a:p>
          <a:p>
            <a:pPr marL="285750" indent="-285750">
              <a:buFont typeface="Arial" panose="020B0604020202020204" pitchFamily="34" charset="0"/>
              <a:buChar char="•"/>
            </a:pPr>
            <a:r>
              <a:rPr lang="en-AU" dirty="0"/>
              <a:t>Reactivity: If they corrode, they will no longer conduct. </a:t>
            </a:r>
          </a:p>
          <a:p>
            <a:pPr marL="285750" indent="-285750">
              <a:buFont typeface="Arial" panose="020B0604020202020204" pitchFamily="34" charset="0"/>
              <a:buChar char="•"/>
            </a:pPr>
            <a:r>
              <a:rPr lang="en-AU" dirty="0"/>
              <a:t>Density: the lighter they are, the less strain on the towers</a:t>
            </a:r>
          </a:p>
          <a:p>
            <a:endParaRPr lang="en-AU" dirty="0"/>
          </a:p>
          <a:p>
            <a:r>
              <a:rPr lang="en-AU" dirty="0"/>
              <a:t>Then ask which material would be best suited?</a:t>
            </a:r>
          </a:p>
          <a:p>
            <a:pPr marL="28575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Aluminium is commonly used in powerlines because it is a good conductor of electricity while also being lightweight.</a:t>
            </a:r>
          </a:p>
          <a:p>
            <a:pPr marL="28575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Electrical energy needs to travel long distances through transmission lines with as little energy loss as possible. Aluminium allows electricity to flow easily because it has high electrical conductivity.</a:t>
            </a:r>
          </a:p>
          <a:p>
            <a:pPr marL="28575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Although copper is a better electrical conductor, aluminium is much lighter and less expensive. The lower density of aluminium means powerlines place less stress on towers and supports, especially over long distances.</a:t>
            </a:r>
          </a:p>
          <a:p>
            <a:pPr marL="28575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Aluminium is also resistant to corrosion because it forms a thin protective layer of aluminium oxide on its surface. This helps powerlines withstand exposure to rain, oxygen and changing weather conditions.</a:t>
            </a:r>
          </a:p>
          <a:p>
            <a:pPr marL="28575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Another important property is ductility. Aluminium can be drawn into long wires without breaking, making it suitable for manufacturing cables.</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31679729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t>Teacher notes:</a:t>
            </a:r>
          </a:p>
          <a:p>
            <a:endParaRPr lang="en-AU" b="1" dirty="0"/>
          </a:p>
          <a:p>
            <a:r>
              <a:rPr lang="en-AU" dirty="0"/>
              <a:t>Aeroplane parts need to be made of s</a:t>
            </a:r>
            <a:r>
              <a:rPr lang="en-AU" sz="1600" kern="1200" dirty="0">
                <a:solidFill>
                  <a:schemeClr val="tx1"/>
                </a:solidFill>
                <a:effectLst/>
                <a:latin typeface="Public Sans" pitchFamily="2" charset="0"/>
                <a:ea typeface="+mn-ea"/>
                <a:cs typeface="+mn-cs"/>
              </a:rPr>
              <a:t>trong material to withstand forces involved in take-off, flying and landing. The material needs to be lightweight to reduce the force require to move the plane and reduce fuel use. The material also needs to resistant to corrosion. </a:t>
            </a:r>
          </a:p>
          <a:p>
            <a:endParaRPr lang="en-AU" dirty="0"/>
          </a:p>
          <a:p>
            <a:r>
              <a:rPr lang="en-AU" dirty="0"/>
              <a:t>Ask students what properties would be most important for aircraft components:</a:t>
            </a:r>
          </a:p>
          <a:p>
            <a:pPr marL="285750" indent="-285750">
              <a:buFont typeface="Arial" panose="020B0604020202020204" pitchFamily="34" charset="0"/>
              <a:buChar char="•"/>
            </a:pPr>
            <a:r>
              <a:rPr lang="en-AU" dirty="0"/>
              <a:t>Strength</a:t>
            </a:r>
          </a:p>
          <a:p>
            <a:pPr marL="285750" indent="-285750">
              <a:buFont typeface="Arial" panose="020B0604020202020204" pitchFamily="34" charset="0"/>
              <a:buChar char="•"/>
            </a:pPr>
            <a:r>
              <a:rPr lang="en-AU" dirty="0"/>
              <a:t>Density</a:t>
            </a:r>
          </a:p>
          <a:p>
            <a:endParaRPr lang="en-AU" dirty="0"/>
          </a:p>
          <a:p>
            <a:r>
              <a:rPr lang="en-AU" dirty="0"/>
              <a:t>Then ask which material would be best suited. </a:t>
            </a:r>
          </a:p>
          <a:p>
            <a:pPr marL="28575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Aluminium alloys are widely used in aircraft construction because they combine low density with high strength.</a:t>
            </a:r>
          </a:p>
          <a:p>
            <a:pPr marL="28575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Pure aluminium is lightweight, but it is too soft for many structural parts of an aircraft.</a:t>
            </a:r>
          </a:p>
          <a:p>
            <a:pPr marL="285750" indent="-2857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2910701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t>Teacher notes:</a:t>
            </a:r>
          </a:p>
          <a:p>
            <a:endParaRPr lang="en-AU" b="1" dirty="0"/>
          </a:p>
          <a:p>
            <a:r>
              <a:rPr lang="en-AU" dirty="0"/>
              <a:t>Show these slides as prompts so students can answer the questions in the Student resource – properties and uses of materials, based on the data provided in Table 2 of the student resource.</a:t>
            </a:r>
          </a:p>
          <a:p>
            <a:endParaRPr lang="en-AU" dirty="0"/>
          </a:p>
          <a:p>
            <a:r>
              <a:rPr lang="en-AU" dirty="0"/>
              <a:t>What properties are needed for a sword? Justify the best copper-based material for a sword.</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What properties are needed for a saucepan? Justify the choice of the best copper-based material for a saucepan. </a:t>
            </a:r>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3849708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b="1" dirty="0"/>
              <a:t>Teacher notes:</a:t>
            </a:r>
          </a:p>
          <a:p>
            <a:endParaRPr lang="en-US"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What properties are needed for copper wiring? Justify the best copper-based material for a sword based on the data in Table 2 of the student resource.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14796731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A6AE9-608C-2154-FE23-E54E08713C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9EE82D-A063-84F7-2FEF-5B978056338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42E26AF-7A39-927E-AA77-6F032A9EB803}"/>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p>
          <a:p>
            <a:endParaRPr lang="en-AU" b="1"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activity. Revisit the slide where appropriate during lesson activities and encourage students to reflect on their progress. </a:t>
            </a:r>
          </a:p>
          <a:p>
            <a:endParaRPr lang="en-AU"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7CB2315-5B3A-80C0-A182-DF26F196B2E9}"/>
              </a:ext>
            </a:extLst>
          </p:cNvPr>
          <p:cNvSpPr>
            <a:spLocks noGrp="1"/>
          </p:cNvSpPr>
          <p:nvPr>
            <p:ph type="sldNum" sz="quarter" idx="5"/>
          </p:nvPr>
        </p:nvSpPr>
        <p:spPr/>
        <p:txBody>
          <a:bodyPr/>
          <a:lstStyle/>
          <a:p>
            <a:fld id="{D09C5488-DD16-4714-9519-7BE21BA11D4E}" type="slidenum">
              <a:rPr lang="en-AU" smtClean="0"/>
              <a:t>36</a:t>
            </a:fld>
            <a:endParaRPr lang="en-AU"/>
          </a:p>
        </p:txBody>
      </p:sp>
    </p:spTree>
    <p:extLst>
      <p:ext uri="{BB962C8B-B14F-4D97-AF65-F5344CB8AC3E}">
        <p14:creationId xmlns:p14="http://schemas.microsoft.com/office/powerpoint/2010/main" val="15745460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b="1"/>
          </a:p>
          <a:p>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38588803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38</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D8A4D-361A-568E-F832-78F4565E0C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AB924C-BDA8-C5A3-6CB5-7B57B2821EC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223F5BF-9F06-5637-114F-1C54FA3FCA7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0" dirty="0"/>
              <a:t>This slide contains animations.</a:t>
            </a:r>
            <a:endParaRPr lang="en-AU" sz="1600"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dirty="0"/>
              <a:t>This slide provides an opportunity to activate students' understanding of the key terms from previous learning. Provide students with some time to engage with the terms and definitions.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dirty="0"/>
              <a:t>Using a choral response, encourage all students to provide their answers of one term at a time.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1" dirty="0"/>
              <a:t>Note: Click on the tiles under the Word bank (in any order) to match them to their meaning.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p:txBody>
      </p:sp>
      <p:sp>
        <p:nvSpPr>
          <p:cNvPr id="4" name="Slide Number Placeholder 3">
            <a:extLst>
              <a:ext uri="{FF2B5EF4-FFF2-40B4-BE49-F238E27FC236}">
                <a16:creationId xmlns:a16="http://schemas.microsoft.com/office/drawing/2014/main" id="{23B4BE47-8D6B-7793-BDED-48F2D71D204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39</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9435198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p>
          <a:p>
            <a:r>
              <a:rPr lang="en-US" dirty="0">
                <a:latin typeface="Arial" panose="020B0604020202020204" pitchFamily="34" charset="0"/>
                <a:cs typeface="Arial" panose="020B0604020202020204" pitchFamily="34" charset="0"/>
              </a:rPr>
              <a:t>An atom is defined as the smallest unit of an element that retains the properties of that element.</a:t>
            </a:r>
          </a:p>
          <a:p>
            <a:endParaRPr lang="en-US"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Utilise</a:t>
            </a:r>
            <a:r>
              <a:rPr lang="en-US" dirty="0">
                <a:latin typeface="Arial" panose="020B0604020202020204" pitchFamily="34" charset="0"/>
                <a:cs typeface="Arial" panose="020B0604020202020204" pitchFamily="34" charset="0"/>
              </a:rPr>
              <a:t> the diagram to highlight the protons and explain that it is the number of protons in an atom that determines which element it is. For example, Hydrogen has 1 proton and Carbon has 6 protons.</a:t>
            </a:r>
          </a:p>
          <a:p>
            <a:r>
              <a:rPr lang="en-US" dirty="0">
                <a:latin typeface="Arial" panose="020B0604020202020204" pitchFamily="34" charset="0"/>
                <a:cs typeface="Arial" panose="020B0604020202020204" pitchFamily="34" charset="0"/>
              </a:rPr>
              <a:t>Atoms consist of protons (positive), neutrons (neutral) and electrons (negative). Use the diagram to point out these subatomic particles.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You may show or provide students with a periodic table and note that there are only 92 naturally occurring elements in the universe. The remainder of the elements have been man-made. </a:t>
            </a:r>
          </a:p>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35711663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E3CA1-7BF1-4A65-A58A-BCEAA38C3C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6A38BE-AB17-417B-2CE9-490EE705943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3537823-15C9-3785-A24A-B836B8F4D190}"/>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This slide has animations. </a:t>
            </a:r>
            <a:r>
              <a:rPr lang="en-AU" b="0" u="none">
                <a:latin typeface="Arial" panose="020B0604020202020204" pitchFamily="34" charset="0"/>
                <a:cs typeface="Arial" panose="020B0604020202020204" pitchFamily="34" charset="0"/>
              </a:rPr>
              <a:t>Use the prompts below and</a:t>
            </a:r>
            <a:r>
              <a:rPr lang="en-AU" b="1">
                <a:latin typeface="Arial" panose="020B0604020202020204" pitchFamily="34" charset="0"/>
                <a:cs typeface="Arial" panose="020B0604020202020204" pitchFamily="34" charset="0"/>
              </a:rPr>
              <a:t> CLICK</a:t>
            </a:r>
            <a:r>
              <a:rPr lang="en-AU">
                <a:latin typeface="Arial" panose="020B0604020202020204" pitchFamily="34" charset="0"/>
                <a:cs typeface="Arial" panose="020B0604020202020204" pitchFamily="34" charset="0"/>
              </a:rPr>
              <a:t> to reveal answers. Answers will reveal anticlockwise the following order:</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en-AU">
                <a:latin typeface="Arial" panose="020B0604020202020204" pitchFamily="34" charset="0"/>
                <a:cs typeface="Arial" panose="020B0604020202020204" pitchFamily="34" charset="0"/>
              </a:rPr>
              <a:t>Neutron</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en-AU">
                <a:latin typeface="Arial" panose="020B0604020202020204" pitchFamily="34" charset="0"/>
                <a:cs typeface="Arial" panose="020B0604020202020204" pitchFamily="34" charset="0"/>
              </a:rPr>
              <a:t>Electron</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en-AU">
                <a:latin typeface="Arial" panose="020B0604020202020204" pitchFamily="34" charset="0"/>
                <a:cs typeface="Arial" panose="020B0604020202020204" pitchFamily="34" charset="0"/>
              </a:rPr>
              <a:t>Proton</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en-AU">
                <a:latin typeface="Arial" panose="020B0604020202020204" pitchFamily="34" charset="0"/>
                <a:cs typeface="Arial" panose="020B0604020202020204" pitchFamily="34" charset="0"/>
              </a:rPr>
              <a:t>Nucleus</a:t>
            </a:r>
          </a:p>
          <a:p>
            <a:endParaRPr lang="en-AU" b="1">
              <a:latin typeface="Arial" panose="020B0604020202020204" pitchFamily="34" charset="0"/>
              <a:cs typeface="Arial" panose="020B0604020202020204" pitchFamily="34" charset="0"/>
            </a:endParaRPr>
          </a:p>
          <a:p>
            <a:r>
              <a:rPr lang="en-AU" b="0">
                <a:latin typeface="Arial" panose="020B0604020202020204" pitchFamily="34" charset="0"/>
                <a:cs typeface="Arial" panose="020B0604020202020204" pitchFamily="34" charset="0"/>
              </a:rPr>
              <a:t>This is a diagram of an atom. You can see that it consists of 3 subatomic particles.  Neutrons and protons are found in the nucleus of the atom, and electrons are found outside the nucleus in varying energy levels. </a:t>
            </a:r>
          </a:p>
          <a:p>
            <a:endParaRPr lang="en-AU" b="1">
              <a:latin typeface="Arial" panose="020B0604020202020204" pitchFamily="34" charset="0"/>
              <a:cs typeface="Arial" panose="020B0604020202020204" pitchFamily="34" charset="0"/>
            </a:endParaRPr>
          </a:p>
          <a:p>
            <a:r>
              <a:rPr lang="en-AU" b="0">
                <a:latin typeface="Arial" panose="020B0604020202020204" pitchFamily="34" charset="0"/>
                <a:cs typeface="Arial" panose="020B0604020202020204" pitchFamily="34" charset="0"/>
              </a:rPr>
              <a:t>The blue circle in this diagram represents the neutral subatomic particle. Pause for students to identify the term neutron </a:t>
            </a:r>
            <a:r>
              <a:rPr lang="en-AU" b="1">
                <a:latin typeface="Arial" panose="020B0604020202020204" pitchFamily="34" charset="0"/>
                <a:cs typeface="Arial" panose="020B0604020202020204" pitchFamily="34" charset="0"/>
              </a:rPr>
              <a:t>CLICK</a:t>
            </a:r>
            <a:r>
              <a:rPr lang="en-AU" b="0">
                <a:latin typeface="Arial" panose="020B0604020202020204" pitchFamily="34" charset="0"/>
                <a:cs typeface="Arial" panose="020B0604020202020204" pitchFamily="34" charset="0"/>
              </a:rPr>
              <a:t> and include this in their diagram in the student resource.</a:t>
            </a:r>
          </a:p>
          <a:p>
            <a:pPr algn="l"/>
            <a:r>
              <a:rPr lang="en-AU" b="0">
                <a:latin typeface="Arial" panose="020B0604020202020204" pitchFamily="34" charset="0"/>
                <a:cs typeface="Arial" panose="020B0604020202020204" pitchFamily="34" charset="0"/>
              </a:rPr>
              <a:t>The green circles represent the negatively charged subatomic particle. This particle is found outside the nucleus in energy levels.  Pause for students to respond and identify the electron </a:t>
            </a:r>
            <a:r>
              <a:rPr lang="en-AU" b="1" i="0">
                <a:latin typeface="Arial" panose="020B0604020202020204" pitchFamily="34" charset="0"/>
                <a:cs typeface="Arial" panose="020B0604020202020204" pitchFamily="34" charset="0"/>
              </a:rPr>
              <a:t>CLICK</a:t>
            </a:r>
            <a:r>
              <a:rPr lang="en-AU" b="1" i="1">
                <a:latin typeface="Arial" panose="020B0604020202020204" pitchFamily="34" charset="0"/>
                <a:cs typeface="Arial" panose="020B0604020202020204" pitchFamily="34" charset="0"/>
              </a:rPr>
              <a:t> </a:t>
            </a:r>
            <a:r>
              <a:rPr lang="en-AU" b="0">
                <a:latin typeface="Arial" panose="020B0604020202020204" pitchFamily="34" charset="0"/>
                <a:cs typeface="Arial" panose="020B0604020202020204" pitchFamily="34" charset="0"/>
              </a:rPr>
              <a:t>and to add this to their diagram.  The red circle represents the positively charged subatomic particle. Pause for students to response and identify the proton </a:t>
            </a:r>
            <a:r>
              <a:rPr lang="en-AU" b="1">
                <a:latin typeface="Arial" panose="020B0604020202020204" pitchFamily="34" charset="0"/>
                <a:cs typeface="Arial" panose="020B0604020202020204" pitchFamily="34" charset="0"/>
              </a:rPr>
              <a:t>CLICK </a:t>
            </a:r>
            <a:r>
              <a:rPr lang="en-AU" b="0">
                <a:latin typeface="Arial" panose="020B0604020202020204" pitchFamily="34" charset="0"/>
                <a:cs typeface="Arial" panose="020B0604020202020204" pitchFamily="34" charset="0"/>
              </a:rPr>
              <a:t>and add this label to their diagram.</a:t>
            </a:r>
          </a:p>
          <a:p>
            <a:endParaRPr lang="en-AU" b="0">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Ask students to include all annotation on the diagram in their student resource.</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F5F78D6-4852-4706-E369-ACA46C00C20A}"/>
              </a:ext>
            </a:extLst>
          </p:cNvPr>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2194562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p>
          <a:p>
            <a:endParaRPr lang="en-AU" b="1"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activity. Revisit the slide where appropriate during lesson activities and encourage students to reflect on their progress. </a:t>
            </a:r>
          </a:p>
          <a:p>
            <a:endParaRPr lang="en-AU"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6</a:t>
            </a:fld>
            <a:endParaRPr lang="en-AU" dirty="0"/>
          </a:p>
        </p:txBody>
      </p:sp>
    </p:spTree>
    <p:extLst>
      <p:ext uri="{BB962C8B-B14F-4D97-AF65-F5344CB8AC3E}">
        <p14:creationId xmlns:p14="http://schemas.microsoft.com/office/powerpoint/2010/main" val="16438741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83AB5-3AC6-F55A-467F-FFEFF72A43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BDCCB6-A49C-6F84-26DB-3CC05511B8A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FE383FE-CAB3-E0BF-4147-409D8A2BF62C}"/>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 </a:t>
            </a:r>
          </a:p>
          <a:p>
            <a:endParaRPr lang="en-AU" b="1" dirty="0">
              <a:latin typeface="Arial" panose="020B0604020202020204" pitchFamily="34" charset="0"/>
              <a:cs typeface="Arial" panose="020B0604020202020204" pitchFamily="34" charset="0"/>
            </a:endParaRPr>
          </a:p>
          <a:p>
            <a:r>
              <a:rPr lang="en-AU" sz="1600" dirty="0">
                <a:latin typeface="Arial" panose="020B0604020202020204" pitchFamily="34" charset="0"/>
                <a:cs typeface="Arial" panose="020B0604020202020204" pitchFamily="34" charset="0"/>
              </a:rPr>
              <a:t>Use the table here to explain and unpack subatomic particles. </a:t>
            </a:r>
            <a:endParaRPr lang="en-AU" b="1" dirty="0">
              <a:latin typeface="Arial" panose="020B0604020202020204" pitchFamily="34" charset="0"/>
              <a:cs typeface="Arial" panose="020B0604020202020204" pitchFamily="34" charset="0"/>
            </a:endParaRPr>
          </a:p>
          <a:p>
            <a:endParaRPr lang="en-AU" b="1" dirty="0">
              <a:latin typeface="Arial" panose="020B0604020202020204" pitchFamily="34" charset="0"/>
              <a:cs typeface="Arial" panose="020B0604020202020204" pitchFamily="34" charset="0"/>
            </a:endParaRPr>
          </a:p>
          <a:p>
            <a:r>
              <a:rPr lang="en-AU" sz="1600" dirty="0">
                <a:latin typeface="Arial" panose="020B0604020202020204" pitchFamily="34" charset="0"/>
                <a:cs typeface="Arial" panose="020B0604020202020204" pitchFamily="34" charset="0"/>
              </a:rPr>
              <a:t>Atoms consist of 3 subatomic particles. Subatomic particles are smaller than an atom, and they are the particles that make up an atom. Protons, neutrons and Electrons.</a:t>
            </a:r>
          </a:p>
          <a:p>
            <a:endParaRPr lang="en-AU" sz="1600" dirty="0">
              <a:latin typeface="Arial" panose="020B0604020202020204" pitchFamily="34" charset="0"/>
              <a:cs typeface="Arial" panose="020B0604020202020204" pitchFamily="34" charset="0"/>
            </a:endParaRPr>
          </a:p>
          <a:p>
            <a:r>
              <a:rPr lang="en-AU" sz="1600" dirty="0">
                <a:latin typeface="Arial" panose="020B0604020202020204" pitchFamily="34" charset="0"/>
                <a:cs typeface="Arial" panose="020B0604020202020204" pitchFamily="34" charset="0"/>
              </a:rPr>
              <a:t>Protons and Neutrons are located in the nucleus of the atom. Whilst electrons are outside the nucleus often described as orbiting around the nucleus. </a:t>
            </a:r>
          </a:p>
          <a:p>
            <a:r>
              <a:rPr lang="en-AU" sz="1600" dirty="0">
                <a:latin typeface="Arial" panose="020B0604020202020204" pitchFamily="34" charset="0"/>
                <a:cs typeface="Arial" panose="020B0604020202020204" pitchFamily="34" charset="0"/>
              </a:rPr>
              <a:t>There are different orbit levels (energy levels) that electrons can occupy. Each of the energy levels has a fixed amount of energy and the electrons are arranged in set shells (energy levels).</a:t>
            </a:r>
          </a:p>
          <a:p>
            <a:r>
              <a:rPr lang="en-AU" sz="1600" dirty="0">
                <a:latin typeface="Arial" panose="020B0604020202020204" pitchFamily="34" charset="0"/>
                <a:cs typeface="Arial" panose="020B0604020202020204" pitchFamily="34" charset="0"/>
              </a:rPr>
              <a:t>Electrons can move between these levels when they gain or lose energy.  You may want to refer back to the previous diagram to highlight the energy levels (shells).</a:t>
            </a:r>
          </a:p>
          <a:p>
            <a:endParaRPr lang="en-AU" sz="1600" dirty="0">
              <a:latin typeface="Arial" panose="020B0604020202020204" pitchFamily="34" charset="0"/>
              <a:cs typeface="Arial" panose="020B0604020202020204" pitchFamily="34" charset="0"/>
            </a:endParaRPr>
          </a:p>
          <a:p>
            <a:r>
              <a:rPr lang="en-AU" sz="1600" dirty="0">
                <a:latin typeface="Arial" panose="020B0604020202020204" pitchFamily="34" charset="0"/>
                <a:cs typeface="Arial" panose="020B0604020202020204" pitchFamily="34" charset="0"/>
              </a:rPr>
              <a:t>Each of the subatomic particles has a different charge. The Proton has a positive charge. The Neutron has a neutral (or no) charge. Electrons are negatively charged. </a:t>
            </a:r>
            <a:br>
              <a:rPr lang="en-AU" sz="1600" dirty="0">
                <a:latin typeface="Arial" panose="020B0604020202020204" pitchFamily="34" charset="0"/>
                <a:cs typeface="Arial" panose="020B0604020202020204" pitchFamily="34" charset="0"/>
              </a:rPr>
            </a:br>
            <a:r>
              <a:rPr lang="en-AU" sz="1600" dirty="0">
                <a:latin typeface="Arial" panose="020B0604020202020204" pitchFamily="34" charset="0"/>
                <a:cs typeface="Arial" panose="020B0604020202020204" pitchFamily="34" charset="0"/>
              </a:rPr>
              <a:t>It is the attraction of opposite charges that keeps the atom stable and the electrons orbiting the nucleus. </a:t>
            </a:r>
          </a:p>
          <a:p>
            <a:endParaRPr lang="en-AU" sz="16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latin typeface="Arial" panose="020B0604020202020204" pitchFamily="34" charset="0"/>
                <a:cs typeface="Arial" panose="020B0604020202020204" pitchFamily="34" charset="0"/>
              </a:rPr>
              <a:t>Protons and neutrons are approximately the same mass. Protons and Neutrons have a relatively similar mass of 1.67 x10</a:t>
            </a:r>
            <a:r>
              <a:rPr lang="en-AU" sz="1600" baseline="30000" dirty="0">
                <a:latin typeface="Arial" panose="020B0604020202020204" pitchFamily="34" charset="0"/>
                <a:cs typeface="Arial" panose="020B0604020202020204" pitchFamily="34" charset="0"/>
              </a:rPr>
              <a:t>-27</a:t>
            </a:r>
            <a:r>
              <a:rPr lang="en-AU" sz="1600" dirty="0">
                <a:latin typeface="Arial" panose="020B0604020202020204" pitchFamily="34" charset="0"/>
                <a:cs typeface="Arial" panose="020B0604020202020204" pitchFamily="34" charset="0"/>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latin typeface="Arial" panose="020B0604020202020204" pitchFamily="34" charset="0"/>
                <a:cs typeface="Arial" panose="020B0604020202020204" pitchFamily="34" charset="0"/>
              </a:rPr>
              <a:t>When comparing the mass of subatomic particles we use relative mass. Relative mass is a way of comparing how heavy something is compared to a reference amount.</a:t>
            </a:r>
            <a:br>
              <a:rPr lang="en-AU" sz="1600" dirty="0">
                <a:latin typeface="Arial" panose="020B0604020202020204" pitchFamily="34" charset="0"/>
                <a:cs typeface="Arial" panose="020B0604020202020204" pitchFamily="34" charset="0"/>
              </a:rPr>
            </a:br>
            <a:r>
              <a:rPr lang="en-AU" sz="1600" dirty="0">
                <a:latin typeface="Arial" panose="020B0604020202020204" pitchFamily="34" charset="0"/>
                <a:cs typeface="Arial" panose="020B0604020202020204" pitchFamily="34" charset="0"/>
              </a:rPr>
              <a:t>In this case we compare the masses to protons. An electron is much smaller and has a mass of 9 x 10</a:t>
            </a:r>
            <a:r>
              <a:rPr lang="en-AU" sz="1600" baseline="30000" dirty="0">
                <a:latin typeface="Arial" panose="020B0604020202020204" pitchFamily="34" charset="0"/>
                <a:cs typeface="Arial" panose="020B0604020202020204" pitchFamily="34" charset="0"/>
              </a:rPr>
              <a:t>-31</a:t>
            </a:r>
            <a:r>
              <a:rPr lang="en-AU" sz="1600" dirty="0">
                <a:latin typeface="Arial" panose="020B0604020202020204" pitchFamily="34" charset="0"/>
                <a:cs typeface="Arial" panose="020B0604020202020204" pitchFamily="34" charset="0"/>
              </a:rPr>
              <a:t> kg.</a:t>
            </a:r>
          </a:p>
          <a:p>
            <a:endParaRPr lang="en-AU" sz="16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9152422-5E7F-62B5-A6AA-612100DFF092}"/>
              </a:ext>
            </a:extLst>
          </p:cNvPr>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36786236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t>Teacher notes:</a:t>
            </a:r>
          </a:p>
          <a:p>
            <a:r>
              <a:rPr lang="en-AU" b="1" dirty="0"/>
              <a:t>This slide has animations:</a:t>
            </a:r>
          </a:p>
          <a:p>
            <a:endParaRPr lang="en-AU" dirty="0"/>
          </a:p>
          <a:p>
            <a:pPr rtl="0" eaLnBrk="1" fontAlgn="t" latinLnBrk="0" hangingPunct="1"/>
            <a:r>
              <a:rPr lang="en-AU" sz="1600" b="0" i="0" u="none" strike="noStrike" kern="1200" dirty="0">
                <a:solidFill>
                  <a:schemeClr val="tx1"/>
                </a:solidFill>
                <a:effectLst/>
                <a:latin typeface="Public Sans" pitchFamily="2" charset="0"/>
                <a:ea typeface="+mn-ea"/>
                <a:cs typeface="+mn-cs"/>
              </a:rPr>
              <a:t>All subatomic particles are charged.  </a:t>
            </a:r>
            <a:r>
              <a:rPr lang="en-AU" sz="1600" b="1" i="0" u="none" strike="noStrike" kern="1200" dirty="0">
                <a:solidFill>
                  <a:schemeClr val="tx1"/>
                </a:solidFill>
                <a:effectLst/>
                <a:latin typeface="Public Sans" pitchFamily="2" charset="0"/>
                <a:ea typeface="+mn-ea"/>
                <a:cs typeface="+mn-cs"/>
              </a:rPr>
              <a:t>CLICK </a:t>
            </a:r>
            <a:r>
              <a:rPr lang="en-AU" sz="1600" b="0" i="0" u="none" strike="noStrike" kern="1200" dirty="0">
                <a:solidFill>
                  <a:schemeClr val="tx1"/>
                </a:solidFill>
                <a:effectLst/>
                <a:latin typeface="Public Sans" pitchFamily="2" charset="0"/>
                <a:ea typeface="+mn-ea"/>
                <a:cs typeface="+mn-cs"/>
              </a:rPr>
              <a:t>(</a:t>
            </a:r>
            <a:r>
              <a:rPr lang="en-AU" sz="1600" b="1" i="0" u="none" strike="noStrike" kern="1200" dirty="0">
                <a:solidFill>
                  <a:schemeClr val="tx1"/>
                </a:solidFill>
                <a:effectLst/>
                <a:latin typeface="Public Sans" pitchFamily="2" charset="0"/>
                <a:ea typeface="+mn-ea"/>
                <a:cs typeface="+mn-cs"/>
              </a:rPr>
              <a:t>False: </a:t>
            </a:r>
            <a:r>
              <a:rPr lang="en-AU" sz="1600" b="0" i="0" u="none" strike="noStrike" kern="1200" dirty="0">
                <a:solidFill>
                  <a:schemeClr val="tx1"/>
                </a:solidFill>
                <a:effectLst/>
                <a:latin typeface="Public Sans" pitchFamily="2" charset="0"/>
                <a:ea typeface="+mn-ea"/>
                <a:cs typeface="+mn-cs"/>
              </a:rPr>
              <a:t>neutrons are neutral)</a:t>
            </a:r>
          </a:p>
          <a:p>
            <a:pPr rtl="0" eaLnBrk="1" fontAlgn="t" latinLnBrk="0" hangingPunct="1"/>
            <a:r>
              <a:rPr lang="en-AU" sz="1600" b="0" i="0" u="none" strike="noStrike" kern="1200" dirty="0">
                <a:solidFill>
                  <a:schemeClr val="tx1"/>
                </a:solidFill>
                <a:effectLst/>
                <a:latin typeface="Public Sans" pitchFamily="2" charset="0"/>
                <a:ea typeface="+mn-ea"/>
                <a:cs typeface="+mn-cs"/>
              </a:rPr>
              <a:t>It is the number of neutrons that determines the identity of an atom. </a:t>
            </a:r>
            <a:r>
              <a:rPr lang="en-AU" sz="1600" b="1" i="0" u="none" strike="noStrike" kern="1200" dirty="0">
                <a:solidFill>
                  <a:schemeClr val="tx1"/>
                </a:solidFill>
                <a:effectLst/>
                <a:latin typeface="Public Sans" pitchFamily="2" charset="0"/>
                <a:ea typeface="+mn-ea"/>
                <a:cs typeface="+mn-cs"/>
              </a:rPr>
              <a:t>CLICK </a:t>
            </a:r>
            <a:r>
              <a:rPr lang="en-AU" sz="1600" b="0" i="0" u="none" strike="noStrike" kern="1200" dirty="0">
                <a:solidFill>
                  <a:schemeClr val="tx1"/>
                </a:solidFill>
                <a:effectLst/>
                <a:latin typeface="Public Sans" pitchFamily="2" charset="0"/>
                <a:ea typeface="+mn-ea"/>
                <a:cs typeface="+mn-cs"/>
              </a:rPr>
              <a:t>(</a:t>
            </a:r>
            <a:r>
              <a:rPr lang="en-AU" sz="1600" b="1" i="0" u="none" strike="noStrike" kern="1200" dirty="0">
                <a:solidFill>
                  <a:schemeClr val="tx1"/>
                </a:solidFill>
                <a:effectLst/>
                <a:latin typeface="Public Sans" pitchFamily="2" charset="0"/>
                <a:ea typeface="+mn-ea"/>
                <a:cs typeface="+mn-cs"/>
              </a:rPr>
              <a:t>True: </a:t>
            </a:r>
            <a:r>
              <a:rPr lang="en-AU" sz="1600" b="0" i="0" u="none" strike="noStrike" kern="1200" dirty="0">
                <a:solidFill>
                  <a:schemeClr val="tx1"/>
                </a:solidFill>
                <a:effectLst/>
                <a:latin typeface="Public Sans" pitchFamily="2" charset="0"/>
                <a:ea typeface="+mn-ea"/>
                <a:cs typeface="+mn-cs"/>
              </a:rPr>
              <a:t>The number of protons determines what type of atom (or element) it is.)</a:t>
            </a:r>
          </a:p>
          <a:p>
            <a:pPr rtl="0" eaLnBrk="1" fontAlgn="t" latinLnBrk="0" hangingPunct="1"/>
            <a:r>
              <a:rPr lang="en-AU" sz="1600" b="0" i="0" u="none" strike="noStrike" kern="1200" dirty="0">
                <a:solidFill>
                  <a:schemeClr val="tx1"/>
                </a:solidFill>
                <a:effectLst/>
                <a:latin typeface="Public Sans" pitchFamily="2" charset="0"/>
                <a:ea typeface="+mn-ea"/>
                <a:cs typeface="+mn-cs"/>
              </a:rPr>
              <a:t>There are only 92 naturally occurring elements in the universe. </a:t>
            </a:r>
            <a:r>
              <a:rPr lang="en-AU" sz="1600" b="1" i="0" u="none" strike="noStrike" kern="1200" dirty="0">
                <a:solidFill>
                  <a:schemeClr val="tx1"/>
                </a:solidFill>
                <a:effectLst/>
                <a:latin typeface="Public Sans" pitchFamily="2" charset="0"/>
                <a:ea typeface="+mn-ea"/>
                <a:cs typeface="+mn-cs"/>
              </a:rPr>
              <a:t>CLICK </a:t>
            </a:r>
            <a:r>
              <a:rPr lang="en-AU" sz="1600" b="0" i="0" u="none" strike="noStrike" kern="1200" dirty="0">
                <a:solidFill>
                  <a:schemeClr val="tx1"/>
                </a:solidFill>
                <a:effectLst/>
                <a:latin typeface="Public Sans" pitchFamily="2" charset="0"/>
                <a:ea typeface="+mn-ea"/>
                <a:cs typeface="+mn-cs"/>
              </a:rPr>
              <a:t>(</a:t>
            </a:r>
            <a:r>
              <a:rPr lang="en-AU" sz="1600" b="1" i="0" u="none" strike="noStrike" kern="1200" dirty="0">
                <a:solidFill>
                  <a:schemeClr val="tx1"/>
                </a:solidFill>
                <a:effectLst/>
                <a:latin typeface="Public Sans" pitchFamily="2" charset="0"/>
                <a:ea typeface="+mn-ea"/>
                <a:cs typeface="+mn-cs"/>
              </a:rPr>
              <a:t>True: </a:t>
            </a:r>
            <a:r>
              <a:rPr lang="en-AU" sz="1600" b="0" i="0" u="none" strike="noStrike" kern="1200" dirty="0">
                <a:solidFill>
                  <a:schemeClr val="tx1"/>
                </a:solidFill>
                <a:effectLst/>
                <a:latin typeface="Public Sans" pitchFamily="2" charset="0"/>
                <a:ea typeface="+mn-ea"/>
                <a:cs typeface="+mn-cs"/>
              </a:rPr>
              <a:t>All elements with more than 92 protons are man-made)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28473480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44</a:t>
            </a:fld>
            <a:endParaRPr lang="en-AU"/>
          </a:p>
        </p:txBody>
      </p:sp>
    </p:spTree>
    <p:extLst>
      <p:ext uri="{BB962C8B-B14F-4D97-AF65-F5344CB8AC3E}">
        <p14:creationId xmlns:p14="http://schemas.microsoft.com/office/powerpoint/2010/main" val="42586491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8314C-FF68-C3A3-5D25-453531AEEB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3319A-D83B-A0B0-FA5B-7065C7ADE41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C611358-7B35-36AF-FBBA-8AEB90ACE53F}"/>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AD509D7-01BF-0315-ED00-7F149240B1DA}"/>
              </a:ext>
            </a:extLst>
          </p:cNvPr>
          <p:cNvSpPr>
            <a:spLocks noGrp="1"/>
          </p:cNvSpPr>
          <p:nvPr>
            <p:ph type="sldNum" sz="quarter" idx="5"/>
          </p:nvPr>
        </p:nvSpPr>
        <p:spPr/>
        <p:txBody>
          <a:bodyPr/>
          <a:lstStyle/>
          <a:p>
            <a:fld id="{D09C5488-DD16-4714-9519-7BE21BA11D4E}" type="slidenum">
              <a:rPr lang="en-AU" smtClean="0"/>
              <a:t>45</a:t>
            </a:fld>
            <a:endParaRPr lang="en-AU"/>
          </a:p>
        </p:txBody>
      </p:sp>
    </p:spTree>
    <p:extLst>
      <p:ext uri="{BB962C8B-B14F-4D97-AF65-F5344CB8AC3E}">
        <p14:creationId xmlns:p14="http://schemas.microsoft.com/office/powerpoint/2010/main" val="3108752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t>Teacher notes: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i="0" kern="1200" dirty="0">
                <a:solidFill>
                  <a:schemeClr val="tx1"/>
                </a:solidFill>
                <a:effectLst/>
                <a:latin typeface="Public Sans" pitchFamily="2" charset="0"/>
                <a:ea typeface="+mn-ea"/>
                <a:cs typeface="+mn-cs"/>
              </a:rPr>
              <a:t>The idea of atoms began more than 2,000 years ago in Ancient Greece, where philosophers like Democritus wondered c</a:t>
            </a:r>
            <a:r>
              <a:rPr lang="en-AU" sz="1600" b="0" i="0" u="none" strike="noStrike" kern="1200" dirty="0">
                <a:solidFill>
                  <a:schemeClr val="tx1"/>
                </a:solidFill>
                <a:effectLst/>
                <a:latin typeface="Public Sans" pitchFamily="2" charset="0"/>
                <a:ea typeface="+mn-ea"/>
                <a:cs typeface="+mn-cs"/>
              </a:rPr>
              <a:t>ould matter be divided into smaller and smaller pieces forever, or was there a limit to the number of times a piece of matter could be </a:t>
            </a:r>
            <a:r>
              <a:rPr lang="en-AU" sz="1600" b="0" i="0" u="sng" strike="noStrike" kern="1200" dirty="0">
                <a:solidFill>
                  <a:schemeClr val="tx1"/>
                </a:solidFill>
                <a:effectLst/>
                <a:latin typeface="Public Sans" pitchFamily="2" charset="0"/>
                <a:ea typeface="+mn-ea"/>
                <a:cs typeface="+mn-cs"/>
              </a:rPr>
              <a:t>divided</a:t>
            </a:r>
            <a:r>
              <a:rPr lang="en-AU" sz="1600" b="0" i="0" u="none" strike="noStrike" kern="1200" dirty="0">
                <a:solidFill>
                  <a:schemeClr val="tx1"/>
                </a:solidFill>
                <a:effectLst/>
                <a:latin typeface="Public Sans" pitchFamily="2" charset="0"/>
                <a:ea typeface="+mn-ea"/>
                <a:cs typeface="+mn-cs"/>
              </a:rPr>
              <a:t>? </a:t>
            </a:r>
            <a:r>
              <a:rPr lang="en-AU" sz="1600" b="0" i="0" kern="1200" dirty="0">
                <a:solidFill>
                  <a:schemeClr val="tx1"/>
                </a:solidFill>
                <a:effectLst/>
                <a:latin typeface="Public Sans" pitchFamily="2" charset="0"/>
                <a:ea typeface="+mn-ea"/>
                <a:cs typeface="+mn-cs"/>
              </a:rPr>
              <a:t>He guessed that eventually, you’d reach something so tiny it couldn’t be divided anymore – he called these ‘</a:t>
            </a:r>
            <a:r>
              <a:rPr lang="en-AU" sz="1600" b="0" i="0" kern="1200" dirty="0" err="1">
                <a:solidFill>
                  <a:schemeClr val="tx1"/>
                </a:solidFill>
                <a:effectLst/>
                <a:latin typeface="Public Sans" pitchFamily="2" charset="0"/>
                <a:ea typeface="+mn-ea"/>
                <a:cs typeface="+mn-cs"/>
              </a:rPr>
              <a:t>atomos</a:t>
            </a:r>
            <a:r>
              <a:rPr lang="en-AU" sz="1600" b="0" i="0" kern="1200" dirty="0">
                <a:solidFill>
                  <a:schemeClr val="tx1"/>
                </a:solidFill>
                <a:effectLst/>
                <a:latin typeface="Public Sans" pitchFamily="2" charset="0"/>
                <a:ea typeface="+mn-ea"/>
                <a:cs typeface="+mn-cs"/>
              </a:rPr>
              <a:t>,’ meaning indivisible. For centuries, this was just a thought; there was no proof.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i="0" kern="1200" dirty="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i="0" kern="1200" dirty="0">
                <a:solidFill>
                  <a:schemeClr val="tx1"/>
                </a:solidFill>
                <a:effectLst/>
                <a:latin typeface="Public Sans" pitchFamily="2" charset="0"/>
                <a:ea typeface="+mn-ea"/>
                <a:cs typeface="+mn-cs"/>
              </a:rPr>
              <a:t>Democritus ultimately thought that matter cannot be divided anymore. He also thought that atoms were in constant motion and collided with one another to build larger and more complex structures, creating the universe. </a:t>
            </a:r>
            <a:br>
              <a:rPr lang="en-AU" sz="1600" b="0" i="0" kern="1200" dirty="0">
                <a:solidFill>
                  <a:schemeClr val="tx1"/>
                </a:solidFill>
                <a:effectLst/>
                <a:latin typeface="Public Sans" pitchFamily="2" charset="0"/>
                <a:ea typeface="+mn-ea"/>
                <a:cs typeface="+mn-cs"/>
              </a:rPr>
            </a:br>
            <a:endParaRPr lang="en-AU" sz="1600" b="0" i="0" kern="1200" dirty="0">
              <a:solidFill>
                <a:schemeClr val="tx1"/>
              </a:solidFill>
              <a:effectLst/>
              <a:latin typeface="Public Sans" pitchFamily="2" charset="0"/>
              <a:ea typeface="+mn-ea"/>
              <a:cs typeface="+mn-cs"/>
            </a:endParaRPr>
          </a:p>
          <a:p>
            <a:pPr rtl="0"/>
            <a:r>
              <a:rPr lang="en-AU" sz="1600" b="0" i="0" kern="1200" dirty="0">
                <a:solidFill>
                  <a:schemeClr val="tx1"/>
                </a:solidFill>
                <a:effectLst/>
                <a:latin typeface="Public Sans" pitchFamily="2" charset="0"/>
                <a:ea typeface="+mn-ea"/>
                <a:cs typeface="+mn-cs"/>
              </a:rPr>
              <a:t>Democritus suggested that </a:t>
            </a:r>
            <a:r>
              <a:rPr lang="en-AU" sz="1600" b="0" i="0" kern="1200" dirty="0" err="1">
                <a:solidFill>
                  <a:schemeClr val="tx1"/>
                </a:solidFill>
                <a:effectLst/>
                <a:latin typeface="Public Sans" pitchFamily="2" charset="0"/>
                <a:ea typeface="+mn-ea"/>
                <a:cs typeface="+mn-cs"/>
              </a:rPr>
              <a:t>atomos</a:t>
            </a:r>
            <a:r>
              <a:rPr lang="en-AU" sz="1600" b="0" i="0" kern="1200" dirty="0">
                <a:solidFill>
                  <a:schemeClr val="tx1"/>
                </a:solidFill>
                <a:effectLst/>
                <a:latin typeface="Public Sans" pitchFamily="2" charset="0"/>
                <a:ea typeface="+mn-ea"/>
                <a:cs typeface="+mn-cs"/>
              </a:rPr>
              <a:t> made up everything and that their different shapes and arrangements caused the variety of materials we see. For example, he described atoms in water as smooth and round, while atoms in iron might be hard, rough and jagged. However, his ideas were based on reasoning, not experiments, so he never actually saw or drew what </a:t>
            </a:r>
            <a:r>
              <a:rPr lang="en-AU" sz="1600" b="0" i="0" kern="1200" dirty="0" err="1">
                <a:solidFill>
                  <a:schemeClr val="tx1"/>
                </a:solidFill>
                <a:effectLst/>
                <a:latin typeface="Public Sans" pitchFamily="2" charset="0"/>
                <a:ea typeface="+mn-ea"/>
                <a:cs typeface="+mn-cs"/>
              </a:rPr>
              <a:t>atomos</a:t>
            </a:r>
            <a:r>
              <a:rPr lang="en-AU" sz="1600" b="0" i="0" kern="1200" dirty="0">
                <a:solidFill>
                  <a:schemeClr val="tx1"/>
                </a:solidFill>
                <a:effectLst/>
                <a:latin typeface="Public Sans" pitchFamily="2" charset="0"/>
                <a:ea typeface="+mn-ea"/>
                <a:cs typeface="+mn-cs"/>
              </a:rPr>
              <a:t> looked like.</a:t>
            </a:r>
          </a:p>
          <a:p>
            <a:pPr rtl="0"/>
            <a:endParaRPr lang="en-AU" sz="1600" b="0" i="0" kern="1200" dirty="0">
              <a:solidFill>
                <a:schemeClr val="tx1"/>
              </a:solidFill>
              <a:effectLst/>
              <a:latin typeface="Public Sans" pitchFamily="2" charset="0"/>
              <a:ea typeface="+mn-ea"/>
              <a:cs typeface="+mn-cs"/>
            </a:endParaRPr>
          </a:p>
          <a:p>
            <a:pPr rtl="0"/>
            <a:r>
              <a:rPr lang="en-AU" sz="1600" b="0" i="0" kern="1200" dirty="0">
                <a:solidFill>
                  <a:schemeClr val="tx1"/>
                </a:solidFill>
                <a:effectLst/>
                <a:latin typeface="Public Sans" pitchFamily="2" charset="0"/>
                <a:ea typeface="+mn-ea"/>
                <a:cs typeface="+mn-cs"/>
              </a:rPr>
              <a:t>Much later, scientists began to test ideas with experiments. In the 1800s, John Dalton showed that elements are made of tiny particles called atoms. As technology improved, scientists like Thomson, Rutherford, and Bohr discovered more about what atoms are made of and how their parts behave. Over time, the atom went from an ancient idea to a real, scientific fact.</a:t>
            </a:r>
          </a:p>
          <a:p>
            <a:br>
              <a:rPr lang="en-AU" dirty="0"/>
            </a:b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30483357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66D53-CB99-CA6B-419F-F45899AC97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D0613A-76BD-7D3B-1F90-EC33C78FEF6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CDCCE39-FFA5-0652-D313-7F728BBEFC1C}"/>
              </a:ext>
            </a:extLst>
          </p:cNvPr>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Teacher notes:</a:t>
            </a:r>
          </a:p>
          <a:p>
            <a:endParaRPr lang="en-US" b="1"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In the early 1800s,  John Dalton developed his model of the atom and published his atomic theory. His theory followed on from previous ideas and considered atoms as the smallest units of matter. </a:t>
            </a:r>
          </a:p>
          <a:p>
            <a:endParaRPr lang="en-US"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Dalton’s model of the atom was simple. He imagined atoms as tiny, solid spheres. Each atom was indivisible and could not be broken down into anything simpler. Daltons model did not have smaller parts (as they had not discovered subatomic particles yet).</a:t>
            </a:r>
          </a:p>
          <a:p>
            <a:pPr marL="0" marR="0" lvl="0" indent="0" algn="l" defTabSz="1219170" rtl="0" eaLnBrk="1" fontAlgn="auto" latinLnBrk="0" hangingPunct="1">
              <a:lnSpc>
                <a:spcPct val="100000"/>
              </a:lnSpc>
              <a:spcBef>
                <a:spcPts val="0"/>
              </a:spcBef>
              <a:spcAft>
                <a:spcPts val="0"/>
              </a:spcAft>
              <a:buClrTx/>
              <a:buSzTx/>
              <a:buFontTx/>
              <a:buNone/>
              <a:tabLst/>
              <a:defRPr/>
            </a:pP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Dalton used experiments</a:t>
            </a:r>
            <a:r>
              <a:rPr lang="en-AU" sz="1600" b="0" i="0" kern="1200" dirty="0">
                <a:solidFill>
                  <a:schemeClr val="tx1"/>
                </a:solidFill>
                <a:effectLst/>
                <a:latin typeface="Public Sans" pitchFamily="2" charset="0"/>
                <a:ea typeface="+mn-ea"/>
                <a:cs typeface="+mn-cs"/>
              </a:rPr>
              <a:t> of how elements combined in fixed ratios to form compounds and observations that certain gases always reacted with each other in simple whole-number ratios. His careful measurements of chemical reactions to supported his model and theories.</a:t>
            </a:r>
          </a:p>
          <a:p>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According to Dalton,</a:t>
            </a:r>
          </a:p>
          <a:p>
            <a:pPr marL="285750" indent="-285750">
              <a:buFontTx/>
              <a:buChar char="-"/>
            </a:pPr>
            <a:r>
              <a:rPr lang="en-US" dirty="0">
                <a:latin typeface="Arial" panose="020B0604020202020204" pitchFamily="34" charset="0"/>
                <a:cs typeface="Arial" panose="020B0604020202020204" pitchFamily="34" charset="0"/>
              </a:rPr>
              <a:t>All matter is made of atoms</a:t>
            </a:r>
          </a:p>
          <a:p>
            <a:pPr marL="285750" indent="-285750">
              <a:buFontTx/>
              <a:buChar char="-"/>
            </a:pPr>
            <a:r>
              <a:rPr lang="en-US" dirty="0">
                <a:latin typeface="Arial" panose="020B0604020202020204" pitchFamily="34" charset="0"/>
                <a:cs typeface="Arial" panose="020B0604020202020204" pitchFamily="34" charset="0"/>
              </a:rPr>
              <a:t>Atoms of the same element are exactly alike (in terms of mass and properties)</a:t>
            </a:r>
          </a:p>
          <a:p>
            <a:pPr marL="285750" indent="-285750">
              <a:buFontTx/>
              <a:buChar char="-"/>
            </a:pPr>
            <a:r>
              <a:rPr lang="en-US" dirty="0">
                <a:latin typeface="Arial" panose="020B0604020202020204" pitchFamily="34" charset="0"/>
                <a:cs typeface="Arial" panose="020B0604020202020204" pitchFamily="34" charset="0"/>
              </a:rPr>
              <a:t>Atoms of different elements are different</a:t>
            </a:r>
          </a:p>
          <a:p>
            <a:pPr marL="285750" indent="-285750">
              <a:buFontTx/>
              <a:buChar char="-"/>
            </a:pPr>
            <a:r>
              <a:rPr lang="en-US" dirty="0">
                <a:latin typeface="Arial" panose="020B0604020202020204" pitchFamily="34" charset="0"/>
                <a:cs typeface="Arial" panose="020B0604020202020204" pitchFamily="34" charset="0"/>
              </a:rPr>
              <a:t>Atoms of different elements can combine to form compounds.</a:t>
            </a:r>
          </a:p>
          <a:p>
            <a:pPr marL="285750" indent="-285750">
              <a:buFontTx/>
              <a:buChar char="-"/>
            </a:pPr>
            <a:endParaRPr lang="en-US" dirty="0">
              <a:latin typeface="Arial" panose="020B0604020202020204" pitchFamily="34" charset="0"/>
              <a:cs typeface="Arial" panose="020B0604020202020204" pitchFamily="34" charset="0"/>
            </a:endParaRPr>
          </a:p>
          <a:p>
            <a:pPr marL="0" indent="0">
              <a:buFontTx/>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AB41D33-E269-5585-1981-D70C6183E5EB}"/>
              </a:ext>
            </a:extLst>
          </p:cNvPr>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1563922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8733B-EBA4-0F86-D434-19F21C52C6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7EC5E1-9BD2-2E11-C6CC-62BCAD64DF4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84CE2C7-4038-1CBB-1069-4432E51E4C8B}"/>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Around the 1850s, cathode rays were discovered. A cathode ray is a stream of particles (ray) that travel from one end of a special glass tube when electricity is passed through it. </a:t>
            </a:r>
          </a:p>
          <a:p>
            <a:r>
              <a:rPr lang="en-AU" dirty="0">
                <a:latin typeface="Arial" panose="020B0604020202020204" pitchFamily="34" charset="0"/>
                <a:cs typeface="Arial" panose="020B0604020202020204" pitchFamily="34" charset="0"/>
              </a:rPr>
              <a:t>These emitted rays come from a negative electrode when it was connected to a high voltage source and travel in a straight line.   </a:t>
            </a:r>
          </a:p>
          <a:p>
            <a:r>
              <a:rPr lang="en-AU" dirty="0">
                <a:latin typeface="Arial" panose="020B0604020202020204" pitchFamily="34" charset="0"/>
                <a:cs typeface="Arial" panose="020B0604020202020204" pitchFamily="34" charset="0"/>
              </a:rPr>
              <a:t>Scientists who were experimenting with cathode rays made observations of their behaviour in different situations. For example, a change in magnetic field. </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In the image on the slide, the cathode ray be seen to cause phosphorescent materials within the glass tube to fluoresce. We can see that the cathode ray travel in a straight path.</a:t>
            </a:r>
          </a:p>
        </p:txBody>
      </p:sp>
      <p:sp>
        <p:nvSpPr>
          <p:cNvPr id="4" name="Slide Number Placeholder 3">
            <a:extLst>
              <a:ext uri="{FF2B5EF4-FFF2-40B4-BE49-F238E27FC236}">
                <a16:creationId xmlns:a16="http://schemas.microsoft.com/office/drawing/2014/main" id="{9BC7ED47-64DD-A1D1-060D-D392D63A3F48}"/>
              </a:ext>
            </a:extLst>
          </p:cNvPr>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9005060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87FE4-E141-F687-D615-74C431A6A3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FEDF42-A2CD-54D9-BC6F-A5D96A8B8E6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BF4BD52-2BA2-6C4B-0FA5-C793457ECBF0}"/>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Much debate existed about the nature of these ‘cathode rays’, whether they were waves or particles, but when they were shown to be deflected by electric fields, it was concluded that they were negatively charged particles (for the time being).</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The 2 plates on either side of the beam are charged. In the moving image we can see that when an electric field is applied the cathode ray bends towards the positive because the particles in the cathode ray are negative. </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Ask students to look at the photograph on the right and predict which side has the positive and negative electrodes. (right is positive as shown by the cathode ray bending towards it).</a:t>
            </a:r>
          </a:p>
          <a:p>
            <a:endParaRPr lang="en-AU" dirty="0">
              <a:latin typeface="Arial" panose="020B0604020202020204" pitchFamily="34" charset="0"/>
              <a:cs typeface="Arial" panose="020B0604020202020204" pitchFamily="34" charset="0"/>
            </a:endParaRPr>
          </a:p>
          <a:p>
            <a:r>
              <a:rPr lang="en-AU" sz="1600" b="0" i="0" kern="1200" dirty="0">
                <a:solidFill>
                  <a:schemeClr val="tx1"/>
                </a:solidFill>
                <a:effectLst/>
                <a:latin typeface="Public Sans" pitchFamily="2" charset="0"/>
                <a:ea typeface="+mn-ea"/>
                <a:cs typeface="+mn-cs"/>
              </a:rPr>
              <a:t>A cathode ray is made up of electrons. This important discovery proved that atoms contain even smaller particles. Leading to a further revised model of the atom. U</a:t>
            </a:r>
            <a:r>
              <a:rPr lang="en-AU" sz="1600" kern="1200" dirty="0">
                <a:solidFill>
                  <a:schemeClr val="tx1"/>
                </a:solidFill>
                <a:effectLst/>
                <a:latin typeface="Public Sans" pitchFamily="2" charset="0"/>
                <a:ea typeface="+mn-ea"/>
                <a:cs typeface="+mn-cs"/>
              </a:rPr>
              <a:t>ltimately, experiments using Crookes tubes and cathode ray tubes (new technology at the time) provided evidence that cathode rays are negatively charged particles, changing the atomic model to include smaller components and positive and negative subatomic particles.  </a:t>
            </a:r>
            <a:r>
              <a:rPr lang="en-AU" dirty="0">
                <a:effectLst/>
              </a:rPr>
              <a:t> </a:t>
            </a: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7DFC360-278A-019B-4F70-5621028EEA32}"/>
              </a:ext>
            </a:extLst>
          </p:cNvPr>
          <p:cNvSpPr>
            <a:spLocks noGrp="1"/>
          </p:cNvSpPr>
          <p:nvPr>
            <p:ph type="sldNum" sz="quarter" idx="5"/>
          </p:nvPr>
        </p:nvSpPr>
        <p:spPr/>
        <p:txBody>
          <a:bodyPr/>
          <a:lstStyle/>
          <a:p>
            <a:fld id="{B07158C4-A119-4B78-9DE8-A50001BC31DC}" type="slidenum">
              <a:rPr lang="en-AU" smtClean="0"/>
              <a:pPr/>
              <a:t>49</a:t>
            </a:fld>
            <a:endParaRPr lang="en-AU"/>
          </a:p>
        </p:txBody>
      </p:sp>
    </p:spTree>
    <p:extLst>
      <p:ext uri="{BB962C8B-B14F-4D97-AF65-F5344CB8AC3E}">
        <p14:creationId xmlns:p14="http://schemas.microsoft.com/office/powerpoint/2010/main" val="31540508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t>Teacher notes</a:t>
            </a:r>
            <a:r>
              <a:rPr lang="en-AU" dirty="0"/>
              <a:t>:</a:t>
            </a:r>
          </a:p>
          <a:p>
            <a:endParaRPr lang="en-AU" dirty="0"/>
          </a:p>
          <a:p>
            <a:r>
              <a:rPr lang="en-AU" sz="1600" kern="1200" dirty="0">
                <a:solidFill>
                  <a:schemeClr val="tx1"/>
                </a:solidFill>
                <a:effectLst/>
                <a:latin typeface="Public Sans" pitchFamily="2" charset="0"/>
                <a:ea typeface="+mn-ea"/>
                <a:cs typeface="+mn-cs"/>
              </a:rPr>
              <a:t>Students should take note of how the model of the atom has evolved following the discoveries of subatomic particles. One significant turning point in this progression was J.J. Thomson's discovery of the electron in 1897. This finding challenged the long-held belief in John Dalton's atomic theory, which proposed that atoms are indivisible particles. </a:t>
            </a:r>
            <a:endParaRPr lang="en-AU" dirty="0"/>
          </a:p>
          <a:p>
            <a:r>
              <a:rPr lang="en-AU" dirty="0"/>
              <a:t>With the discovery of electrons from cathode rays, a new model of the atom was developed. </a:t>
            </a:r>
          </a:p>
          <a:p>
            <a:endParaRPr lang="en-AU" dirty="0"/>
          </a:p>
          <a:p>
            <a:r>
              <a:rPr lang="en-AU" sz="1600" kern="1200" dirty="0">
                <a:solidFill>
                  <a:schemeClr val="tx1"/>
                </a:solidFill>
                <a:effectLst/>
                <a:latin typeface="Public Sans" pitchFamily="2" charset="0"/>
                <a:ea typeface="+mn-ea"/>
                <a:cs typeface="+mn-cs"/>
              </a:rPr>
              <a:t>Thomson's work revealed that atoms are, in fact, composed of even smaller particles, electrons, which carry a negative charge. This discovery not only disproved the notion of indivisible atoms but also led to the understanding that atoms have internal structure.</a:t>
            </a:r>
            <a:endParaRPr lang="en-AU" dirty="0"/>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latin typeface="Public Sans" pitchFamily="2" charset="0"/>
                <a:ea typeface="+mn-ea"/>
                <a:cs typeface="+mn-cs"/>
              </a:rPr>
              <a:t>Since atoms are neutral, Thomson suggested the existence of positively charged particles. Putting these together, he developed a new model of the atom, which came to be called the plum-pudding model. J.J. Thomson described the atom as a sphere of uniformly distributed, positively charged ‘pudding’ (or "soup") with negatively charged electrons embedded throughout it like raisins in a plum pudding.</a:t>
            </a:r>
          </a:p>
          <a:p>
            <a:endParaRPr lang="en-AU" dirty="0"/>
          </a:p>
          <a:p>
            <a:r>
              <a:rPr lang="en-AU" dirty="0"/>
              <a:t>Students to note the progression of the model after the discoveries of subatomic particles. </a:t>
            </a:r>
            <a:endParaRPr lang="en-US"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50</a:t>
            </a:fld>
            <a:endParaRPr lang="en-AU"/>
          </a:p>
        </p:txBody>
      </p:sp>
    </p:spTree>
    <p:extLst>
      <p:ext uri="{BB962C8B-B14F-4D97-AF65-F5344CB8AC3E}">
        <p14:creationId xmlns:p14="http://schemas.microsoft.com/office/powerpoint/2010/main" val="15179297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ABC5C-B158-17E4-C10F-A9B686D594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ADED5C-054F-D27C-4CEE-8B472540CF1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F4DDC71-DA21-EC2D-E2A3-C673FEC6EE35}"/>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p>
          <a:p>
            <a:endParaRPr lang="en-AU" b="1" dirty="0">
              <a:latin typeface="Arial" panose="020B0604020202020204" pitchFamily="34" charset="0"/>
              <a:cs typeface="Arial" panose="020B0604020202020204" pitchFamily="34" charset="0"/>
            </a:endParaRPr>
          </a:p>
          <a:p>
            <a:r>
              <a:rPr lang="en-AU" b="0" dirty="0">
                <a:latin typeface="Arial" panose="020B0604020202020204" pitchFamily="34" charset="0"/>
                <a:cs typeface="Arial" panose="020B0604020202020204" pitchFamily="34" charset="0"/>
              </a:rPr>
              <a:t>Use this slide, to illustrate where the simulation's necessary features are.</a:t>
            </a:r>
          </a:p>
        </p:txBody>
      </p:sp>
      <p:sp>
        <p:nvSpPr>
          <p:cNvPr id="4" name="Slide Number Placeholder 3">
            <a:extLst>
              <a:ext uri="{FF2B5EF4-FFF2-40B4-BE49-F238E27FC236}">
                <a16:creationId xmlns:a16="http://schemas.microsoft.com/office/drawing/2014/main" id="{EDBA555D-2D25-7EF6-F45B-385BE15D90F4}"/>
              </a:ext>
            </a:extLst>
          </p:cNvPr>
          <p:cNvSpPr>
            <a:spLocks noGrp="1"/>
          </p:cNvSpPr>
          <p:nvPr>
            <p:ph type="sldNum" sz="quarter" idx="5"/>
          </p:nvPr>
        </p:nvSpPr>
        <p:spPr/>
        <p:txBody>
          <a:bodyPr/>
          <a:lstStyle/>
          <a:p>
            <a:fld id="{B07158C4-A119-4B78-9DE8-A50001BC31DC}" type="slidenum">
              <a:rPr lang="en-AU" smtClean="0"/>
              <a:pPr/>
              <a:t>51</a:t>
            </a:fld>
            <a:endParaRPr lang="en-AU"/>
          </a:p>
        </p:txBody>
      </p:sp>
    </p:spTree>
    <p:extLst>
      <p:ext uri="{BB962C8B-B14F-4D97-AF65-F5344CB8AC3E}">
        <p14:creationId xmlns:p14="http://schemas.microsoft.com/office/powerpoint/2010/main" val="4152014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66643-F1A0-ABD3-05C5-6C99655443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D2DB9D-22AF-45F1-91C4-A85DDA6F1D9E}"/>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6253B63C-B4D8-4FE3-090B-EDD72C348C2B}"/>
              </a:ext>
            </a:extLst>
          </p:cNvPr>
          <p:cNvSpPr>
            <a:spLocks noGrp="1"/>
          </p:cNvSpPr>
          <p:nvPr>
            <p:ph type="body" idx="1"/>
          </p:nvPr>
        </p:nvSpPr>
        <p:spPr/>
        <p:txBody>
          <a:bodyPr/>
          <a:lstStyle/>
          <a:p>
            <a:r>
              <a:rPr lang="en-AU" b="1" dirty="0"/>
              <a:t>Teacher notes:</a:t>
            </a:r>
          </a:p>
          <a:p>
            <a:r>
              <a:rPr lang="en-AU" dirty="0"/>
              <a:t>Utilise the information presented to support students to complete the summary table in the Student resource – types of matter.</a:t>
            </a:r>
          </a:p>
          <a:p>
            <a:endParaRPr lang="en-AU" dirty="0"/>
          </a:p>
          <a:p>
            <a:r>
              <a:rPr lang="en-AU" dirty="0"/>
              <a:t>The diagrams are simplified but can be used to support student understanding of the ratio of particles and basic understanding of  elements, compounds or mixtures</a:t>
            </a:r>
          </a:p>
          <a:p>
            <a:r>
              <a:rPr lang="en-AU" dirty="0"/>
              <a:t>In the diagrams:</a:t>
            </a:r>
          </a:p>
          <a:p>
            <a:pPr marL="285750" indent="-285750">
              <a:buFont typeface="Arial" panose="020B0604020202020204" pitchFamily="34" charset="0"/>
              <a:buChar char="•"/>
            </a:pPr>
            <a:r>
              <a:rPr lang="en-AU" dirty="0"/>
              <a:t>There are two representations for ‘element’ to show that an element can include a diatomic molecule such as O</a:t>
            </a:r>
            <a:r>
              <a:rPr lang="en-AU" baseline="-25000" dirty="0"/>
              <a:t>2</a:t>
            </a:r>
            <a:r>
              <a:rPr lang="en-AU" dirty="0"/>
              <a:t>, N</a:t>
            </a:r>
            <a:r>
              <a:rPr lang="en-AU" baseline="-25000" dirty="0"/>
              <a:t>2</a:t>
            </a:r>
            <a:r>
              <a:rPr lang="en-AU" dirty="0"/>
              <a:t> and H</a:t>
            </a:r>
            <a:r>
              <a:rPr lang="en-AU" baseline="-25000" dirty="0"/>
              <a:t>2</a:t>
            </a:r>
            <a:r>
              <a:rPr lang="en-AU" dirty="0"/>
              <a:t>.</a:t>
            </a:r>
          </a:p>
          <a:p>
            <a:pPr marL="285750" indent="-285750">
              <a:buFont typeface="Arial" panose="020B0604020202020204" pitchFamily="34" charset="0"/>
              <a:buChar char="•"/>
            </a:pPr>
            <a:r>
              <a:rPr lang="en-AU" dirty="0"/>
              <a:t>A compound is a pure substance, but the particles are made of two or more types of atoms.</a:t>
            </a:r>
          </a:p>
          <a:p>
            <a:pPr marL="285750" indent="-285750">
              <a:buFont typeface="Arial" panose="020B0604020202020204" pitchFamily="34" charset="0"/>
              <a:buChar char="•"/>
            </a:pPr>
            <a:r>
              <a:rPr lang="en-AU" dirty="0"/>
              <a:t>A mixture contains multiple types of particles.</a:t>
            </a:r>
          </a:p>
        </p:txBody>
      </p:sp>
      <p:sp>
        <p:nvSpPr>
          <p:cNvPr id="4" name="Slide Number Placeholder 3">
            <a:extLst>
              <a:ext uri="{FF2B5EF4-FFF2-40B4-BE49-F238E27FC236}">
                <a16:creationId xmlns:a16="http://schemas.microsoft.com/office/drawing/2014/main" id="{7D7FBA11-8EF5-3B00-2279-199A0F002B3A}"/>
              </a:ext>
            </a:extLst>
          </p:cNvPr>
          <p:cNvSpPr>
            <a:spLocks noGrp="1"/>
          </p:cNvSpPr>
          <p:nvPr>
            <p:ph type="sldNum" sz="quarter" idx="5"/>
          </p:nvPr>
        </p:nvSpPr>
        <p:spPr/>
        <p:txBody>
          <a:bodyPr/>
          <a:lstStyle/>
          <a:p>
            <a:fld id="{B07158C4-A119-4B78-9DE8-A50001BC31DC}" type="slidenum">
              <a:rPr lang="en-AU" smtClean="0"/>
              <a:pPr/>
              <a:t>7</a:t>
            </a:fld>
            <a:endParaRPr lang="en-AU" dirty="0"/>
          </a:p>
        </p:txBody>
      </p:sp>
    </p:spTree>
    <p:extLst>
      <p:ext uri="{BB962C8B-B14F-4D97-AF65-F5344CB8AC3E}">
        <p14:creationId xmlns:p14="http://schemas.microsoft.com/office/powerpoint/2010/main" val="3218671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t>Teacher notes:</a:t>
            </a:r>
          </a:p>
          <a:p>
            <a:endParaRPr lang="en-AU" dirty="0"/>
          </a:p>
          <a:p>
            <a:r>
              <a:rPr lang="en-US" dirty="0"/>
              <a:t>After the results of the gold foil experiment</a:t>
            </a:r>
            <a:r>
              <a:rPr lang="en-AU" dirty="0"/>
              <a:t>, Rutherford suggested that the atom consists of </a:t>
            </a:r>
            <a:r>
              <a:rPr lang="en-US" dirty="0"/>
              <a:t>a small, dense, positively charged nucleus orbited by negatively charged electrons.</a:t>
            </a:r>
          </a:p>
          <a:p>
            <a:r>
              <a:rPr lang="en-US" dirty="0"/>
              <a:t>The atom is mostly empty space.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52</a:t>
            </a:fld>
            <a:endParaRPr lang="en-AU"/>
          </a:p>
        </p:txBody>
      </p:sp>
    </p:spTree>
    <p:extLst>
      <p:ext uri="{BB962C8B-B14F-4D97-AF65-F5344CB8AC3E}">
        <p14:creationId xmlns:p14="http://schemas.microsoft.com/office/powerpoint/2010/main" val="25368090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EC544-7A4E-C142-3F22-129F7E885C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EE438E-F101-E137-EBCD-6F87F9B3903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192D4D0-EC8E-DAD4-D043-27A1A7385554}"/>
              </a:ext>
            </a:extLst>
          </p:cNvPr>
          <p:cNvSpPr>
            <a:spLocks noGrp="1"/>
          </p:cNvSpPr>
          <p:nvPr>
            <p:ph type="body" idx="1"/>
          </p:nvPr>
        </p:nvSpPr>
        <p:spPr/>
        <p:txBody>
          <a:bodyPr/>
          <a:lstStyle/>
          <a:p>
            <a:r>
              <a:rPr lang="en-AU" b="1"/>
              <a:t>Teachers notes:</a:t>
            </a:r>
          </a:p>
          <a:p>
            <a:endParaRPr lang="en-AU" b="1"/>
          </a:p>
          <a:p>
            <a:r>
              <a:rPr lang="en-AU"/>
              <a:t>White light contains all the colours in the visible spectrum. When white light passes through a prism it is split into these components producing a continuous spectrum. This is what produces a rainbow.</a:t>
            </a:r>
          </a:p>
        </p:txBody>
      </p:sp>
      <p:sp>
        <p:nvSpPr>
          <p:cNvPr id="4" name="Slide Number Placeholder 3">
            <a:extLst>
              <a:ext uri="{FF2B5EF4-FFF2-40B4-BE49-F238E27FC236}">
                <a16:creationId xmlns:a16="http://schemas.microsoft.com/office/drawing/2014/main" id="{A5A405EE-B4AB-0F70-5256-9ADE3B5425D6}"/>
              </a:ext>
            </a:extLst>
          </p:cNvPr>
          <p:cNvSpPr>
            <a:spLocks noGrp="1"/>
          </p:cNvSpPr>
          <p:nvPr>
            <p:ph type="sldNum" sz="quarter" idx="5"/>
          </p:nvPr>
        </p:nvSpPr>
        <p:spPr/>
        <p:txBody>
          <a:bodyPr/>
          <a:lstStyle/>
          <a:p>
            <a:fld id="{B07158C4-A119-4B78-9DE8-A50001BC31DC}" type="slidenum">
              <a:rPr lang="en-AU" smtClean="0"/>
              <a:pPr/>
              <a:t>53</a:t>
            </a:fld>
            <a:endParaRPr lang="en-AU"/>
          </a:p>
        </p:txBody>
      </p:sp>
    </p:spTree>
    <p:extLst>
      <p:ext uri="{BB962C8B-B14F-4D97-AF65-F5344CB8AC3E}">
        <p14:creationId xmlns:p14="http://schemas.microsoft.com/office/powerpoint/2010/main" val="35960509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BA31F-F2BD-5371-8404-B5417D4A56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14A269-CC31-F51D-F4CA-BD210519C85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DAF3C54-4860-520D-7D55-5FD5824BD1D4}"/>
              </a:ext>
            </a:extLst>
          </p:cNvPr>
          <p:cNvSpPr>
            <a:spLocks noGrp="1"/>
          </p:cNvSpPr>
          <p:nvPr>
            <p:ph type="body" idx="1"/>
          </p:nvPr>
        </p:nvSpPr>
        <p:spPr/>
        <p:txBody>
          <a:bodyPr/>
          <a:lstStyle/>
          <a:p>
            <a:r>
              <a:rPr lang="en-AU" b="1"/>
              <a:t>Teacher notes: </a:t>
            </a:r>
          </a:p>
          <a:p>
            <a:endParaRPr lang="en-AU" b="1"/>
          </a:p>
          <a:p>
            <a:r>
              <a:rPr lang="en-US"/>
              <a:t>Scientists had noticed that when certain chemicals were heated in a flame, they produced distinct </a:t>
            </a:r>
            <a:r>
              <a:rPr lang="en-US" err="1"/>
              <a:t>colours</a:t>
            </a:r>
            <a:r>
              <a:rPr lang="en-US"/>
              <a:t>. When this light was passed through a prism (a spectroscope), it did not produce a rainbow but a series of distinct lines—an emission spectrum.</a:t>
            </a:r>
          </a:p>
          <a:p>
            <a:r>
              <a:rPr lang="en-US"/>
              <a:t>Robert Bunsen (yes</a:t>
            </a:r>
            <a:r>
              <a:rPr lang="en-AU"/>
              <a:t>, of Bunsen burner fame) and Gustav Kirchhoff found that each element has a unique emission spectrum, like a fingerprint,</a:t>
            </a:r>
            <a:r>
              <a:rPr lang="en-US"/>
              <a:t> that could be used to identify it. </a:t>
            </a:r>
          </a:p>
          <a:p>
            <a:r>
              <a:rPr lang="en-US"/>
              <a:t>The diagram on the left shows the distinctive green flame produced when copper is placed in a flame. On the right is the orange flame produced when calcium is placed in a flame.</a:t>
            </a:r>
          </a:p>
          <a:p>
            <a:r>
              <a:rPr lang="en-US"/>
              <a:t>The last diagram shows the spectrum produced when the light from a calcium flame is passed through a spectroscope.</a:t>
            </a:r>
          </a:p>
        </p:txBody>
      </p:sp>
      <p:sp>
        <p:nvSpPr>
          <p:cNvPr id="4" name="Slide Number Placeholder 3">
            <a:extLst>
              <a:ext uri="{FF2B5EF4-FFF2-40B4-BE49-F238E27FC236}">
                <a16:creationId xmlns:a16="http://schemas.microsoft.com/office/drawing/2014/main" id="{49FC2B48-C3CD-ACC1-C78C-D27060CCFA7C}"/>
              </a:ext>
            </a:extLst>
          </p:cNvPr>
          <p:cNvSpPr>
            <a:spLocks noGrp="1"/>
          </p:cNvSpPr>
          <p:nvPr>
            <p:ph type="sldNum" sz="quarter" idx="5"/>
          </p:nvPr>
        </p:nvSpPr>
        <p:spPr/>
        <p:txBody>
          <a:bodyPr/>
          <a:lstStyle/>
          <a:p>
            <a:fld id="{B07158C4-A119-4B78-9DE8-A50001BC31DC}" type="slidenum">
              <a:rPr lang="en-AU" smtClean="0"/>
              <a:pPr/>
              <a:t>54</a:t>
            </a:fld>
            <a:endParaRPr lang="en-AU"/>
          </a:p>
        </p:txBody>
      </p:sp>
    </p:spTree>
    <p:extLst>
      <p:ext uri="{BB962C8B-B14F-4D97-AF65-F5344CB8AC3E}">
        <p14:creationId xmlns:p14="http://schemas.microsoft.com/office/powerpoint/2010/main" val="12456215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07467-E263-83C3-CF45-C247F9C940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8341DD-1285-6185-1BAA-8B584C29D58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3DBEF5D-A4E8-C18A-856C-B213BEBEFB1D}"/>
              </a:ext>
            </a:extLst>
          </p:cNvPr>
          <p:cNvSpPr>
            <a:spLocks noGrp="1"/>
          </p:cNvSpPr>
          <p:nvPr>
            <p:ph type="body" idx="1"/>
          </p:nvPr>
        </p:nvSpPr>
        <p:spPr/>
        <p:txBody>
          <a:bodyPr/>
          <a:lstStyle/>
          <a:p>
            <a:r>
              <a:rPr lang="en-AU" b="1" dirty="0"/>
              <a:t>Teacher notes:</a:t>
            </a:r>
          </a:p>
          <a:p>
            <a:endParaRPr lang="en-AU" b="1" dirty="0"/>
          </a:p>
          <a:p>
            <a:r>
              <a:rPr lang="en-US" dirty="0"/>
              <a:t>Students are to note the changes that were made from Rutherford’s planetary model.</a:t>
            </a:r>
          </a:p>
          <a:p>
            <a:endParaRPr lang="en-US" dirty="0"/>
          </a:p>
          <a:p>
            <a:r>
              <a:rPr lang="en-US" dirty="0"/>
              <a:t>Electrons are positioned in fixed energy levels (shells) not just orbiting freely.</a:t>
            </a:r>
          </a:p>
          <a:p>
            <a:endParaRPr lang="en-AU" dirty="0"/>
          </a:p>
        </p:txBody>
      </p:sp>
      <p:sp>
        <p:nvSpPr>
          <p:cNvPr id="4" name="Slide Number Placeholder 3">
            <a:extLst>
              <a:ext uri="{FF2B5EF4-FFF2-40B4-BE49-F238E27FC236}">
                <a16:creationId xmlns:a16="http://schemas.microsoft.com/office/drawing/2014/main" id="{EC3393A0-5EA5-238B-639D-44CBE9BD34FB}"/>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3767638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0B8C9-704C-AC12-1FB6-74300F424C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FA1D80-BACC-4507-2027-FECFC38D315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80C05FE-BF57-DF6A-B27B-80257085CD9F}"/>
              </a:ext>
            </a:extLst>
          </p:cNvPr>
          <p:cNvSpPr>
            <a:spLocks noGrp="1"/>
          </p:cNvSpPr>
          <p:nvPr>
            <p:ph type="body" idx="1"/>
          </p:nvPr>
        </p:nvSpPr>
        <p:spPr/>
        <p:txBody>
          <a:bodyPr/>
          <a:lstStyle/>
          <a:p>
            <a:r>
              <a:rPr lang="en-AU" b="1"/>
              <a:t>Teacher notes:</a:t>
            </a:r>
          </a:p>
          <a:p>
            <a:endParaRPr lang="en-AU" b="1"/>
          </a:p>
          <a:p>
            <a:r>
              <a:rPr lang="en-US"/>
              <a:t>When Chadwick discovered the neutron in 1932 Bohr’s model was modified to include neutrons in the nucleus.</a:t>
            </a:r>
          </a:p>
          <a:p>
            <a:endParaRPr lang="en-AU"/>
          </a:p>
        </p:txBody>
      </p:sp>
      <p:sp>
        <p:nvSpPr>
          <p:cNvPr id="4" name="Slide Number Placeholder 3">
            <a:extLst>
              <a:ext uri="{FF2B5EF4-FFF2-40B4-BE49-F238E27FC236}">
                <a16:creationId xmlns:a16="http://schemas.microsoft.com/office/drawing/2014/main" id="{046B9BB8-B136-3E61-BD94-3A9A0E82177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56</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9819071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1E941-9A9F-9EAC-2328-5C2407AE0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DE1984-9E1C-2BC7-D7FE-55E50379A91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FFBFCCB-8779-6DF0-4292-1FDA555712BE}"/>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p:txBody>
      </p:sp>
      <p:sp>
        <p:nvSpPr>
          <p:cNvPr id="4" name="Slide Number Placeholder 3">
            <a:extLst>
              <a:ext uri="{FF2B5EF4-FFF2-40B4-BE49-F238E27FC236}">
                <a16:creationId xmlns:a16="http://schemas.microsoft.com/office/drawing/2014/main" id="{4DE1AE05-C9D4-A55D-09E7-C15195A568F0}"/>
              </a:ext>
            </a:extLst>
          </p:cNvPr>
          <p:cNvSpPr>
            <a:spLocks noGrp="1"/>
          </p:cNvSpPr>
          <p:nvPr>
            <p:ph type="sldNum" sz="quarter" idx="5"/>
          </p:nvPr>
        </p:nvSpPr>
        <p:spPr/>
        <p:txBody>
          <a:bodyPr/>
          <a:lstStyle/>
          <a:p>
            <a:fld id="{D09C5488-DD16-4714-9519-7BE21BA11D4E}" type="slidenum">
              <a:rPr lang="en-AU" smtClean="0"/>
              <a:t>57</a:t>
            </a:fld>
            <a:endParaRPr lang="en-AU"/>
          </a:p>
        </p:txBody>
      </p:sp>
    </p:spTree>
    <p:extLst>
      <p:ext uri="{BB962C8B-B14F-4D97-AF65-F5344CB8AC3E}">
        <p14:creationId xmlns:p14="http://schemas.microsoft.com/office/powerpoint/2010/main" val="16640830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990B8-112E-5073-426D-20E7F26516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47D466-539F-5AFA-462C-EB0230E501F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583FC76-290C-70CF-84DD-FC1EB544272F}"/>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This slide has animations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r>
              <a:rPr lang="en-AU"/>
              <a:t>• Atomic number - The atomic number tells you how many protons are in the nucleus of an atom of that element.</a:t>
            </a:r>
          </a:p>
          <a:p>
            <a:r>
              <a:rPr lang="en-AU"/>
              <a:t>• </a:t>
            </a:r>
            <a:r>
              <a:rPr lang="en-AU" b="1"/>
              <a:t>(CLICK) </a:t>
            </a:r>
            <a:r>
              <a:rPr lang="en-AU" b="0"/>
              <a:t>Symbol - The symbol is the one or two-letter universal shorthand for an element’s name.</a:t>
            </a:r>
          </a:p>
          <a:p>
            <a:r>
              <a:rPr lang="en-AU" b="0"/>
              <a:t>• </a:t>
            </a:r>
            <a:r>
              <a:rPr lang="en-AU" b="1"/>
              <a:t>(CLICK) </a:t>
            </a:r>
            <a:r>
              <a:rPr lang="en-AU" b="0"/>
              <a:t>Standard atomic weight - The standard atomic weight is the average mass of the atoms of an element, taking into account that not all atoms of the element have exactly the same mass and is roughly equal to the total number of protons and neutrons in the nucleus.</a:t>
            </a:r>
          </a:p>
          <a:p>
            <a:r>
              <a:rPr lang="en-AU" b="0"/>
              <a:t>• </a:t>
            </a:r>
            <a:r>
              <a:rPr lang="en-AU" b="1"/>
              <a:t>(CLICK) </a:t>
            </a:r>
            <a:r>
              <a:rPr lang="en-AU"/>
              <a:t>Name - This is the full name of the element.</a:t>
            </a:r>
          </a:p>
        </p:txBody>
      </p:sp>
      <p:sp>
        <p:nvSpPr>
          <p:cNvPr id="4" name="Slide Number Placeholder 3">
            <a:extLst>
              <a:ext uri="{FF2B5EF4-FFF2-40B4-BE49-F238E27FC236}">
                <a16:creationId xmlns:a16="http://schemas.microsoft.com/office/drawing/2014/main" id="{59CF2D76-0807-A8F7-4BEC-2F8E8552E8C5}"/>
              </a:ext>
            </a:extLst>
          </p:cNvPr>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12754457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F8732-A629-059E-FFCB-B8A781CDFC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2FCFD4-2C65-F493-2E9B-B8B4E44EC1B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FA9F20A-201F-3E0C-E770-2D39A2E55F2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This slide has animations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285750" indent="-285750">
              <a:buFont typeface="Arial" panose="020B0604020202020204" pitchFamily="34" charset="0"/>
              <a:buChar char="•"/>
            </a:pPr>
            <a:r>
              <a:rPr lang="en-AU" sz="1600" kern="1200">
                <a:solidFill>
                  <a:schemeClr val="tx1"/>
                </a:solidFill>
                <a:effectLst/>
                <a:latin typeface="Public Sans" pitchFamily="2" charset="0"/>
                <a:ea typeface="+mn-ea"/>
                <a:cs typeface="+mn-cs"/>
              </a:rPr>
              <a:t>The horizontal rows on the periodic table are called periods, and these are numbered top to bottom from 1 through 7. </a:t>
            </a:r>
          </a:p>
          <a:p>
            <a:pPr marL="285750" indent="-285750">
              <a:buFont typeface="Arial" panose="020B0604020202020204" pitchFamily="34" charset="0"/>
              <a:buChar char="•"/>
            </a:pPr>
            <a:r>
              <a:rPr lang="en-AU" sz="1600" b="1" kern="1200">
                <a:solidFill>
                  <a:schemeClr val="tx1"/>
                </a:solidFill>
                <a:effectLst/>
                <a:latin typeface="Public Sans" pitchFamily="2" charset="0"/>
                <a:ea typeface="+mn-ea"/>
                <a:cs typeface="+mn-cs"/>
              </a:rPr>
              <a:t>(CLICK) </a:t>
            </a:r>
            <a:r>
              <a:rPr lang="en-AU" sz="1600" kern="1200">
                <a:solidFill>
                  <a:schemeClr val="tx1"/>
                </a:solidFill>
                <a:effectLst/>
                <a:latin typeface="Public Sans" pitchFamily="2" charset="0"/>
                <a:ea typeface="+mn-ea"/>
                <a:cs typeface="+mn-cs"/>
              </a:rPr>
              <a:t>to move through periods 1 through 7.</a:t>
            </a:r>
          </a:p>
          <a:p>
            <a:pPr marL="285750" indent="-285750">
              <a:buFont typeface="Arial" panose="020B0604020202020204" pitchFamily="34" charset="0"/>
              <a:buChar char="•"/>
            </a:pPr>
            <a:endParaRPr lang="en-AU" sz="1600" kern="1200">
              <a:solidFill>
                <a:schemeClr val="tx1"/>
              </a:solidFill>
              <a:effectLst/>
              <a:latin typeface="Public Sans" pitchFamily="2" charset="0"/>
              <a:ea typeface="+mn-ea"/>
              <a:cs typeface="+mn-cs"/>
            </a:endParaRPr>
          </a:p>
          <a:p>
            <a:pPr marL="0" indent="0">
              <a:buFont typeface="Arial" panose="020B0604020202020204" pitchFamily="34" charset="0"/>
              <a:buNone/>
            </a:pPr>
            <a:r>
              <a:rPr lang="en-AU" sz="1600" kern="1200">
                <a:solidFill>
                  <a:schemeClr val="tx1"/>
                </a:solidFill>
                <a:effectLst/>
                <a:latin typeface="Public Sans" pitchFamily="2" charset="0"/>
                <a:ea typeface="+mn-ea"/>
                <a:cs typeface="+mn-cs"/>
              </a:rPr>
              <a:t>Elements that are in the same period contain their valence electrons in the same energy level. </a:t>
            </a:r>
            <a:endParaRPr lang="en-AU"/>
          </a:p>
        </p:txBody>
      </p:sp>
      <p:sp>
        <p:nvSpPr>
          <p:cNvPr id="4" name="Slide Number Placeholder 3">
            <a:extLst>
              <a:ext uri="{FF2B5EF4-FFF2-40B4-BE49-F238E27FC236}">
                <a16:creationId xmlns:a16="http://schemas.microsoft.com/office/drawing/2014/main" id="{42BD6B18-86E1-AADE-8A65-3E0C57E46510}"/>
              </a:ext>
            </a:extLst>
          </p:cNvPr>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21536360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notes:</a:t>
            </a:r>
          </a:p>
          <a:p>
            <a:r>
              <a:rPr lang="en-AU" b="1"/>
              <a:t>This slide has animations</a:t>
            </a:r>
          </a:p>
          <a:p>
            <a:endParaRPr lang="en-AU" b="1"/>
          </a:p>
          <a:p>
            <a:pPr marL="285750" indent="-285750">
              <a:buFont typeface="Arial" panose="020B0604020202020204" pitchFamily="34" charset="0"/>
              <a:buChar char="•"/>
            </a:pPr>
            <a:r>
              <a:rPr lang="en-AU" sz="1600" kern="1200">
                <a:solidFill>
                  <a:schemeClr val="tx1"/>
                </a:solidFill>
                <a:effectLst/>
                <a:latin typeface="Public Sans" pitchFamily="2" charset="0"/>
                <a:ea typeface="+mn-ea"/>
                <a:cs typeface="+mn-cs"/>
              </a:rPr>
              <a:t>The vertical columns on the periodic table are called groups, and these are numbered left to right from 1 through 18.</a:t>
            </a:r>
          </a:p>
          <a:p>
            <a:pPr marL="285750" indent="-285750">
              <a:buFont typeface="Arial" panose="020B0604020202020204" pitchFamily="34" charset="0"/>
              <a:buChar char="•"/>
            </a:pPr>
            <a:r>
              <a:rPr lang="en-AU" sz="1600" b="1" kern="1200">
                <a:solidFill>
                  <a:schemeClr val="tx1"/>
                </a:solidFill>
                <a:effectLst/>
                <a:latin typeface="Public Sans" pitchFamily="2" charset="0"/>
                <a:ea typeface="+mn-ea"/>
                <a:cs typeface="+mn-cs"/>
              </a:rPr>
              <a:t>(CLICK) </a:t>
            </a:r>
            <a:r>
              <a:rPr lang="en-AU" sz="1600" kern="1200">
                <a:solidFill>
                  <a:schemeClr val="tx1"/>
                </a:solidFill>
                <a:effectLst/>
                <a:latin typeface="Public Sans" pitchFamily="2" charset="0"/>
                <a:ea typeface="+mn-ea"/>
                <a:cs typeface="+mn-cs"/>
              </a:rPr>
              <a:t>to move through periods 1 through 18.</a:t>
            </a:r>
          </a:p>
          <a:p>
            <a:pPr marL="285750" indent="-285750">
              <a:buFont typeface="Arial" panose="020B0604020202020204" pitchFamily="34" charset="0"/>
              <a:buChar char="•"/>
            </a:pPr>
            <a:endParaRPr lang="en-AU" sz="1600" kern="1200">
              <a:solidFill>
                <a:schemeClr val="tx1"/>
              </a:solidFill>
              <a:effectLst/>
              <a:latin typeface="Public Sans" pitchFamily="2" charset="0"/>
              <a:ea typeface="+mn-ea"/>
              <a:cs typeface="+mn-cs"/>
            </a:endParaRPr>
          </a:p>
          <a:p>
            <a:pPr marL="0" indent="0">
              <a:buFont typeface="Arial" panose="020B0604020202020204" pitchFamily="34" charset="0"/>
              <a:buNone/>
            </a:pPr>
            <a:r>
              <a:rPr lang="en-AU" sz="1600" kern="1200">
                <a:solidFill>
                  <a:schemeClr val="tx1"/>
                </a:solidFill>
                <a:effectLst/>
                <a:latin typeface="Public Sans" pitchFamily="2" charset="0"/>
                <a:ea typeface="+mn-ea"/>
                <a:cs typeface="+mn-cs"/>
              </a:rPr>
              <a:t>Elements in the same group all have the same number of valence electrons. </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38312125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t>Teacher notes:</a:t>
            </a:r>
          </a:p>
          <a:p>
            <a:endParaRPr lang="en-AU" dirty="0"/>
          </a:p>
          <a:p>
            <a:r>
              <a:rPr lang="en-AU" dirty="0"/>
              <a:t>This slide contains animations to reveal the correct answers. </a:t>
            </a:r>
          </a:p>
          <a:p>
            <a:endParaRPr lang="en-AU" dirty="0"/>
          </a:p>
          <a:p>
            <a:r>
              <a:rPr lang="en-AU" dirty="0"/>
              <a:t>Students should identify the correct subatomic particle labelled a, b and c on mini whiteboards. Check all student responses before revealing the answer.</a:t>
            </a:r>
          </a:p>
        </p:txBody>
      </p:sp>
      <p:sp>
        <p:nvSpPr>
          <p:cNvPr id="4" name="Slide Number Placeholder 3"/>
          <p:cNvSpPr>
            <a:spLocks noGrp="1"/>
          </p:cNvSpPr>
          <p:nvPr>
            <p:ph type="sldNum" sz="quarter" idx="5"/>
          </p:nvPr>
        </p:nvSpPr>
        <p:spPr/>
        <p:txBody>
          <a:bodyPr/>
          <a:lstStyle/>
          <a:p>
            <a:fld id="{B07158C4-A119-4B78-9DE8-A50001BC31DC}" type="slidenum">
              <a:rPr lang="en-AU" smtClean="0"/>
              <a:pPr/>
              <a:t>61</a:t>
            </a:fld>
            <a:endParaRPr lang="en-AU"/>
          </a:p>
        </p:txBody>
      </p:sp>
    </p:spTree>
    <p:extLst>
      <p:ext uri="{BB962C8B-B14F-4D97-AF65-F5344CB8AC3E}">
        <p14:creationId xmlns:p14="http://schemas.microsoft.com/office/powerpoint/2010/main" val="3187142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Teacher notes:</a:t>
            </a:r>
          </a:p>
          <a:p>
            <a:r>
              <a:rPr lang="en-AU" b="1" dirty="0"/>
              <a:t>This slide contains animations to reveal the answers.</a:t>
            </a:r>
          </a:p>
          <a:p>
            <a:endParaRPr lang="en-AU" b="1" dirty="0"/>
          </a:p>
          <a:p>
            <a:r>
              <a:rPr lang="en-US" dirty="0"/>
              <a:t>Activate prior knowledge by asking students to distinguish between elements, compounds, and mixtures, and classify these examples.</a:t>
            </a:r>
          </a:p>
          <a:p>
            <a:endParaRPr lang="en-US" dirty="0"/>
          </a:p>
          <a:p>
            <a:r>
              <a:rPr lang="en-US" dirty="0"/>
              <a:t>Sample responses:</a:t>
            </a:r>
          </a:p>
          <a:p>
            <a:endParaRPr lang="en-US" dirty="0"/>
          </a:p>
          <a:p>
            <a:pPr rtl="0" eaLnBrk="1" fontAlgn="t" latinLnBrk="0" hangingPunct="1"/>
            <a:r>
              <a:rPr lang="en-AU" sz="1600" b="0" i="0" u="none" strike="noStrike" kern="1200" baseline="0" dirty="0">
                <a:solidFill>
                  <a:schemeClr val="tx1"/>
                </a:solidFill>
                <a:effectLst/>
                <a:latin typeface="Public Sans" pitchFamily="2" charset="0"/>
                <a:ea typeface="+mn-ea"/>
                <a:cs typeface="+mn-cs"/>
              </a:rPr>
              <a:t>Oxygen	element</a:t>
            </a:r>
            <a:endParaRPr lang="en-AU" sz="1600" b="0" i="0" u="none" strike="noStrike" kern="1200" dirty="0">
              <a:solidFill>
                <a:schemeClr val="tx1"/>
              </a:solidFill>
              <a:effectLst/>
              <a:latin typeface="Public Sans" pitchFamily="2" charset="0"/>
              <a:ea typeface="+mn-ea"/>
              <a:cs typeface="+mn-cs"/>
            </a:endParaRPr>
          </a:p>
          <a:p>
            <a:pPr rtl="0" eaLnBrk="1" fontAlgn="t" latinLnBrk="0" hangingPunct="1"/>
            <a:r>
              <a:rPr lang="en-AU" sz="1600" b="0" i="0" u="none" strike="noStrike" kern="1200" baseline="0" dirty="0">
                <a:solidFill>
                  <a:schemeClr val="tx1"/>
                </a:solidFill>
                <a:effectLst/>
                <a:latin typeface="Public Sans" pitchFamily="2" charset="0"/>
                <a:ea typeface="+mn-ea"/>
                <a:cs typeface="+mn-cs"/>
              </a:rPr>
              <a:t>carbon dioxide	compound</a:t>
            </a:r>
            <a:endParaRPr lang="en-AU" sz="1600" b="0" i="0" u="none" strike="noStrike" kern="1200" dirty="0">
              <a:solidFill>
                <a:schemeClr val="tx1"/>
              </a:solidFill>
              <a:effectLst/>
              <a:latin typeface="Public Sans" pitchFamily="2" charset="0"/>
              <a:ea typeface="+mn-ea"/>
              <a:cs typeface="+mn-cs"/>
            </a:endParaRPr>
          </a:p>
          <a:p>
            <a:pPr rtl="0" eaLnBrk="1" fontAlgn="t" latinLnBrk="0" hangingPunct="1"/>
            <a:r>
              <a:rPr lang="en-AU" sz="1600" b="0" i="0" u="none" strike="noStrike" kern="1200" baseline="0" dirty="0">
                <a:solidFill>
                  <a:schemeClr val="tx1"/>
                </a:solidFill>
                <a:effectLst/>
                <a:latin typeface="Public Sans" pitchFamily="2" charset="0"/>
                <a:ea typeface="+mn-ea"/>
                <a:cs typeface="+mn-cs"/>
              </a:rPr>
              <a:t>Water	compound</a:t>
            </a:r>
            <a:endParaRPr lang="en-AU" sz="1600" b="0" i="0" u="none" strike="noStrike" kern="1200" dirty="0">
              <a:solidFill>
                <a:schemeClr val="tx1"/>
              </a:solidFill>
              <a:effectLst/>
              <a:latin typeface="Public Sans" pitchFamily="2" charset="0"/>
              <a:ea typeface="+mn-ea"/>
              <a:cs typeface="+mn-cs"/>
            </a:endParaRPr>
          </a:p>
          <a:p>
            <a:pPr rtl="0" eaLnBrk="1" fontAlgn="t" latinLnBrk="0" hangingPunct="1"/>
            <a:r>
              <a:rPr lang="en-AU" sz="1600" b="0" i="0" u="none" strike="noStrike" kern="1200" baseline="0" dirty="0">
                <a:solidFill>
                  <a:schemeClr val="tx1"/>
                </a:solidFill>
                <a:effectLst/>
                <a:latin typeface="Public Sans" pitchFamily="2" charset="0"/>
                <a:ea typeface="+mn-ea"/>
                <a:cs typeface="+mn-cs"/>
              </a:rPr>
              <a:t>air 	mixture</a:t>
            </a:r>
            <a:endParaRPr lang="en-AU" sz="1600" b="0" i="0" u="none" strike="noStrike" kern="1200" dirty="0">
              <a:solidFill>
                <a:schemeClr val="tx1"/>
              </a:solidFill>
              <a:effectLst/>
              <a:latin typeface="Public Sans" pitchFamily="2" charset="0"/>
              <a:ea typeface="+mn-ea"/>
              <a:cs typeface="+mn-cs"/>
            </a:endParaRPr>
          </a:p>
          <a:p>
            <a:pPr rtl="0" eaLnBrk="1" fontAlgn="t" latinLnBrk="0" hangingPunct="1"/>
            <a:r>
              <a:rPr lang="en-AU" sz="1600" b="0" i="0" u="none" strike="noStrike" kern="1200" dirty="0">
                <a:solidFill>
                  <a:schemeClr val="tx1"/>
                </a:solidFill>
                <a:effectLst/>
                <a:latin typeface="Public Sans" pitchFamily="2" charset="0"/>
                <a:ea typeface="+mn-ea"/>
                <a:cs typeface="+mn-cs"/>
              </a:rPr>
              <a:t>Magnesium	element</a:t>
            </a:r>
          </a:p>
          <a:p>
            <a:pPr rtl="0" eaLnBrk="1" fontAlgn="t" latinLnBrk="0" hangingPunct="1"/>
            <a:r>
              <a:rPr lang="en-AU" sz="1600" b="0" i="0" u="none" strike="noStrike" kern="1200" dirty="0">
                <a:solidFill>
                  <a:schemeClr val="tx1"/>
                </a:solidFill>
                <a:effectLst/>
                <a:latin typeface="Public Sans" pitchFamily="2" charset="0"/>
                <a:ea typeface="+mn-ea"/>
                <a:cs typeface="+mn-cs"/>
              </a:rPr>
              <a:t>salt water	mixture</a:t>
            </a:r>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dirty="0"/>
          </a:p>
        </p:txBody>
      </p:sp>
    </p:spTree>
    <p:extLst>
      <p:ext uri="{BB962C8B-B14F-4D97-AF65-F5344CB8AC3E}">
        <p14:creationId xmlns:p14="http://schemas.microsoft.com/office/powerpoint/2010/main" val="2979511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50C74-FD7E-0C20-E719-8D8B13ADE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DEB4DC-4F99-F628-6D6C-5CA133AFF9A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60C11BB-1389-82AF-8D73-D29248FF24B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285750" lvl="0" indent="-285750">
              <a:buFont typeface="Arial" panose="020B0604020202020204" pitchFamily="34" charset="0"/>
              <a:buChar char="•"/>
            </a:pPr>
            <a:r>
              <a:rPr lang="en-AU" sz="1600" kern="1200">
                <a:solidFill>
                  <a:schemeClr val="tx1"/>
                </a:solidFill>
                <a:effectLst/>
                <a:latin typeface="Public Sans" pitchFamily="2" charset="0"/>
                <a:ea typeface="+mn-ea"/>
                <a:cs typeface="+mn-cs"/>
              </a:rPr>
              <a:t>Electron configuration describes the way electrons are arranged in shells around the nucleus of an atom.</a:t>
            </a:r>
          </a:p>
          <a:p>
            <a:pPr marL="285750" lvl="0" indent="-285750">
              <a:buFont typeface="Arial" panose="020B0604020202020204" pitchFamily="34" charset="0"/>
              <a:buChar char="•"/>
            </a:pPr>
            <a:r>
              <a:rPr lang="en-AU" sz="1600" kern="1200">
                <a:solidFill>
                  <a:schemeClr val="tx1"/>
                </a:solidFill>
                <a:effectLst/>
                <a:latin typeface="Public Sans" pitchFamily="2" charset="0"/>
                <a:ea typeface="+mn-ea"/>
                <a:cs typeface="+mn-cs"/>
              </a:rPr>
              <a:t>The atomic number shows the total number of electrons in an atom, which are arranged into shells starting with the one closest to the nucleus.</a:t>
            </a:r>
          </a:p>
        </p:txBody>
      </p:sp>
      <p:sp>
        <p:nvSpPr>
          <p:cNvPr id="4" name="Slide Number Placeholder 3">
            <a:extLst>
              <a:ext uri="{FF2B5EF4-FFF2-40B4-BE49-F238E27FC236}">
                <a16:creationId xmlns:a16="http://schemas.microsoft.com/office/drawing/2014/main" id="{3BD23683-5904-80D6-FD82-7698EB2B0492}"/>
              </a:ext>
            </a:extLst>
          </p:cNvPr>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13889631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5E475-A540-FC52-AC83-985743FD47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87409B-0104-A868-35B2-C501371F76A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877F86C-8C06-8325-BF5F-CE56F1E2514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This slide contains animations.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pPr marL="0" lvl="0" indent="0">
              <a:buFont typeface="Arial" panose="020B0604020202020204" pitchFamily="34" charset="0"/>
              <a:buNone/>
            </a:pPr>
            <a:r>
              <a:rPr lang="en-AU" sz="1600" kern="1200" dirty="0">
                <a:solidFill>
                  <a:schemeClr val="tx1"/>
                </a:solidFill>
                <a:effectLst/>
                <a:latin typeface="Public Sans" pitchFamily="2" charset="0"/>
                <a:ea typeface="+mn-ea"/>
                <a:cs typeface="+mn-cs"/>
              </a:rPr>
              <a:t>For the first 18 elements, electrons fill shells following the 2, 8, 8 pattern where the first shell holds up to 2 electrons, the second up to 8, and the third up to 8.</a:t>
            </a:r>
          </a:p>
          <a:p>
            <a:pPr marL="0" lvl="0" indent="0">
              <a:buFont typeface="Arial" panose="020B0604020202020204" pitchFamily="34" charset="0"/>
              <a:buNone/>
            </a:pPr>
            <a:endParaRPr lang="en-AU" sz="1600" kern="1200" dirty="0">
              <a:solidFill>
                <a:schemeClr val="tx1"/>
              </a:solidFill>
              <a:effectLst/>
              <a:latin typeface="Public Sans" pitchFamily="2" charset="0"/>
              <a:ea typeface="+mn-ea"/>
              <a:cs typeface="+mn-cs"/>
            </a:endParaRPr>
          </a:p>
          <a:p>
            <a:pPr marL="0" lvl="0" indent="0">
              <a:buFont typeface="Arial" panose="020B0604020202020204" pitchFamily="34" charset="0"/>
              <a:buNone/>
            </a:pPr>
            <a:r>
              <a:rPr lang="en-AU" sz="1600" b="1" kern="1200" dirty="0">
                <a:solidFill>
                  <a:schemeClr val="tx1"/>
                </a:solidFill>
                <a:effectLst/>
                <a:latin typeface="Public Sans" pitchFamily="2" charset="0"/>
                <a:ea typeface="+mn-ea"/>
                <a:cs typeface="+mn-cs"/>
              </a:rPr>
              <a:t>CLICK to bring up the nucleus of an atom which contains the protons and neutrons. </a:t>
            </a:r>
          </a:p>
          <a:p>
            <a:pPr marL="285750" lvl="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Remember the nucleus in the middle of the atom contains the protons and the neutrons.</a:t>
            </a:r>
          </a:p>
          <a:p>
            <a:pPr marL="285750" lvl="0" indent="-285750">
              <a:buFont typeface="Arial" panose="020B0604020202020204" pitchFamily="34" charset="0"/>
              <a:buChar char="•"/>
            </a:pPr>
            <a:endParaRPr lang="en-AU" sz="1600" kern="1200" dirty="0">
              <a:solidFill>
                <a:schemeClr val="tx1"/>
              </a:solidFill>
              <a:effectLst/>
              <a:latin typeface="Public Sans" pitchFamily="2" charset="0"/>
              <a:ea typeface="+mn-ea"/>
              <a:cs typeface="+mn-cs"/>
            </a:endParaRPr>
          </a:p>
          <a:p>
            <a:pPr marL="0" lvl="0" indent="0">
              <a:buFont typeface="Arial" panose="020B0604020202020204" pitchFamily="34" charset="0"/>
              <a:buNone/>
            </a:pPr>
            <a:r>
              <a:rPr lang="en-AU" sz="1600" b="1" kern="1200" dirty="0">
                <a:solidFill>
                  <a:schemeClr val="tx1"/>
                </a:solidFill>
                <a:effectLst/>
                <a:latin typeface="Public Sans" pitchFamily="2" charset="0"/>
                <a:ea typeface="+mn-ea"/>
                <a:cs typeface="+mn-cs"/>
              </a:rPr>
              <a:t>CLICK to bring up the first electron shell. </a:t>
            </a:r>
          </a:p>
          <a:p>
            <a:pPr marL="285750" lvl="0" indent="-285750">
              <a:buFont typeface="Arial" panose="020B0604020202020204" pitchFamily="34" charset="0"/>
              <a:buChar char="•"/>
            </a:pPr>
            <a:r>
              <a:rPr lang="en-AU" sz="1600" b="0" kern="1200" dirty="0">
                <a:solidFill>
                  <a:schemeClr val="tx1"/>
                </a:solidFill>
                <a:effectLst/>
                <a:latin typeface="Public Sans" pitchFamily="2" charset="0"/>
                <a:ea typeface="+mn-ea"/>
                <a:cs typeface="+mn-cs"/>
              </a:rPr>
              <a:t>Tell students the inner most shell is the first shell to fill with electrons, and it can only hold up to two electrons. </a:t>
            </a:r>
          </a:p>
          <a:p>
            <a:pPr marL="285750" lvl="0" indent="-285750">
              <a:buFont typeface="Arial" panose="020B0604020202020204" pitchFamily="34" charset="0"/>
              <a:buChar char="•"/>
            </a:pPr>
            <a:endParaRPr lang="en-AU" sz="1600" b="0" kern="1200" dirty="0">
              <a:solidFill>
                <a:schemeClr val="tx1"/>
              </a:solidFill>
              <a:effectLst/>
              <a:latin typeface="Public Sans" pitchFamily="2" charset="0"/>
              <a:ea typeface="+mn-ea"/>
              <a:cs typeface="+mn-cs"/>
            </a:endParaRPr>
          </a:p>
          <a:p>
            <a:pPr marL="0" lvl="0" indent="0">
              <a:buFont typeface="Arial" panose="020B0604020202020204" pitchFamily="34" charset="0"/>
              <a:buNone/>
            </a:pPr>
            <a:r>
              <a:rPr lang="en-AU" sz="1600" b="1" kern="1200" dirty="0">
                <a:solidFill>
                  <a:schemeClr val="tx1"/>
                </a:solidFill>
                <a:effectLst/>
                <a:latin typeface="Public Sans" pitchFamily="2" charset="0"/>
                <a:ea typeface="+mn-ea"/>
                <a:cs typeface="+mn-cs"/>
              </a:rPr>
              <a:t>CLICK to bring up the second electron shell. </a:t>
            </a:r>
          </a:p>
          <a:p>
            <a:pPr marL="285750" lvl="0" indent="-285750">
              <a:buFont typeface="Arial" panose="020B0604020202020204" pitchFamily="34" charset="0"/>
              <a:buChar char="•"/>
            </a:pPr>
            <a:r>
              <a:rPr lang="en-AU" sz="1600" b="0" kern="1200" dirty="0">
                <a:solidFill>
                  <a:schemeClr val="tx1"/>
                </a:solidFill>
                <a:effectLst/>
                <a:latin typeface="Public Sans" pitchFamily="2" charset="0"/>
                <a:ea typeface="+mn-ea"/>
                <a:cs typeface="+mn-cs"/>
              </a:rPr>
              <a:t>Tell students once the first shell is filled the second shell can fill and it can hold up to 8 electrons. </a:t>
            </a:r>
          </a:p>
          <a:p>
            <a:pPr marL="285750" lvl="0" indent="-285750">
              <a:buFont typeface="Arial" panose="020B0604020202020204" pitchFamily="34" charset="0"/>
              <a:buChar char="•"/>
            </a:pPr>
            <a:endParaRPr lang="en-AU" sz="1600" b="0" kern="1200" dirty="0">
              <a:solidFill>
                <a:schemeClr val="tx1"/>
              </a:solidFill>
              <a:effectLst/>
              <a:latin typeface="Public Sans" pitchFamily="2" charset="0"/>
              <a:ea typeface="+mn-ea"/>
              <a:cs typeface="+mn-cs"/>
            </a:endParaRPr>
          </a:p>
          <a:p>
            <a:pPr marL="0" lvl="0" indent="0">
              <a:buFont typeface="Arial" panose="020B0604020202020204" pitchFamily="34" charset="0"/>
              <a:buNone/>
            </a:pPr>
            <a:r>
              <a:rPr lang="en-AU" sz="1600" b="1" kern="1200" dirty="0">
                <a:solidFill>
                  <a:schemeClr val="tx1"/>
                </a:solidFill>
                <a:effectLst/>
                <a:latin typeface="Public Sans" pitchFamily="2" charset="0"/>
                <a:ea typeface="+mn-ea"/>
                <a:cs typeface="+mn-cs"/>
              </a:rPr>
              <a:t>CLICK to bring up the third electron shell. </a:t>
            </a:r>
          </a:p>
          <a:p>
            <a:pPr marL="285750" lvl="0" indent="-285750">
              <a:buFont typeface="Arial" panose="020B0604020202020204" pitchFamily="34" charset="0"/>
              <a:buChar char="•"/>
            </a:pPr>
            <a:r>
              <a:rPr lang="en-AU" sz="1600" b="0" kern="1200" dirty="0">
                <a:solidFill>
                  <a:schemeClr val="tx1"/>
                </a:solidFill>
                <a:effectLst/>
                <a:latin typeface="Public Sans" pitchFamily="2" charset="0"/>
                <a:ea typeface="+mn-ea"/>
                <a:cs typeface="+mn-cs"/>
              </a:rPr>
              <a:t>Tell students that once the first and second shells are filled the third shell can start to fill, holding up to 8 electrons. </a:t>
            </a:r>
          </a:p>
          <a:p>
            <a:pPr marL="285750" lvl="0" indent="-285750">
              <a:buFont typeface="Arial" panose="020B0604020202020204" pitchFamily="34" charset="0"/>
              <a:buChar char="•"/>
            </a:pPr>
            <a:endParaRPr lang="en-AU" sz="1600" b="0" kern="1200" dirty="0">
              <a:solidFill>
                <a:schemeClr val="tx1"/>
              </a:solidFill>
              <a:effectLst/>
              <a:latin typeface="Public Sans" pitchFamily="2" charset="0"/>
              <a:ea typeface="+mn-ea"/>
              <a:cs typeface="+mn-cs"/>
            </a:endParaRPr>
          </a:p>
          <a:p>
            <a:pPr marL="0" lvl="0" indent="0">
              <a:buFont typeface="Arial" panose="020B0604020202020204" pitchFamily="34" charset="0"/>
              <a:buNone/>
            </a:pPr>
            <a:r>
              <a:rPr lang="en-AU" sz="1600" b="0" kern="1200" dirty="0">
                <a:solidFill>
                  <a:schemeClr val="tx1"/>
                </a:solidFill>
                <a:effectLst/>
                <a:latin typeface="Public Sans" pitchFamily="2" charset="0"/>
                <a:ea typeface="+mn-ea"/>
                <a:cs typeface="+mn-cs"/>
              </a:rPr>
              <a:t>This structure works for the first 18 elements only, beyond that the electron configurations get much more complicated.</a:t>
            </a:r>
          </a:p>
          <a:p>
            <a:pPr marL="285750" lvl="0" indent="-285750">
              <a:buFont typeface="Arial" panose="020B0604020202020204" pitchFamily="34" charset="0"/>
              <a:buChar char="•"/>
            </a:pPr>
            <a:endParaRPr lang="en-AU" sz="1600" b="0" kern="1200" dirty="0">
              <a:solidFill>
                <a:schemeClr val="tx1"/>
              </a:solidFill>
              <a:effectLst/>
              <a:latin typeface="Public Sans" pitchFamily="2" charset="0"/>
              <a:ea typeface="+mn-ea"/>
              <a:cs typeface="+mn-cs"/>
            </a:endParaRPr>
          </a:p>
          <a:p>
            <a:pPr marL="285750" lvl="0" indent="-285750">
              <a:buFont typeface="Arial" panose="020B0604020202020204" pitchFamily="34" charset="0"/>
              <a:buChar char="•"/>
            </a:pPr>
            <a:endParaRPr lang="en-AU" sz="1600" b="0" kern="1200" dirty="0">
              <a:solidFill>
                <a:schemeClr val="tx1"/>
              </a:solidFill>
              <a:effectLst/>
              <a:latin typeface="Public Sans" pitchFamily="2" charset="0"/>
              <a:ea typeface="+mn-ea"/>
              <a:cs typeface="+mn-cs"/>
            </a:endParaRPr>
          </a:p>
        </p:txBody>
      </p:sp>
      <p:sp>
        <p:nvSpPr>
          <p:cNvPr id="4" name="Slide Number Placeholder 3">
            <a:extLst>
              <a:ext uri="{FF2B5EF4-FFF2-40B4-BE49-F238E27FC236}">
                <a16:creationId xmlns:a16="http://schemas.microsoft.com/office/drawing/2014/main" id="{E0C40639-9CDC-440D-07C6-E56534BE5A75}"/>
              </a:ext>
            </a:extLst>
          </p:cNvPr>
          <p:cNvSpPr>
            <a:spLocks noGrp="1"/>
          </p:cNvSpPr>
          <p:nvPr>
            <p:ph type="sldNum" sz="quarter" idx="5"/>
          </p:nvPr>
        </p:nvSpPr>
        <p:spPr/>
        <p:txBody>
          <a:bodyPr/>
          <a:lstStyle/>
          <a:p>
            <a:fld id="{B07158C4-A119-4B78-9DE8-A50001BC31DC}" type="slidenum">
              <a:rPr lang="en-AU" smtClean="0"/>
              <a:pPr/>
              <a:t>63</a:t>
            </a:fld>
            <a:endParaRPr lang="en-AU"/>
          </a:p>
        </p:txBody>
      </p:sp>
    </p:spTree>
    <p:extLst>
      <p:ext uri="{BB962C8B-B14F-4D97-AF65-F5344CB8AC3E}">
        <p14:creationId xmlns:p14="http://schemas.microsoft.com/office/powerpoint/2010/main" val="1025998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D51BF-0DA4-EAAD-A25D-D2BF5D1602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EFF35F-12B3-A483-CC0D-6291475877C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8047917-A1AA-19DD-3EFF-E4F0C13F961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latin typeface="Public Sans" pitchFamily="2" charset="0"/>
                <a:ea typeface="+mn-ea"/>
                <a:cs typeface="+mn-cs"/>
              </a:rPr>
              <a:t>Electron configurations are written to show how many electrons are in each shell with a comma between each number.</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kern="1200" dirty="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latin typeface="Public Sans" pitchFamily="2" charset="0"/>
                <a:ea typeface="+mn-ea"/>
                <a:cs typeface="+mn-cs"/>
              </a:rPr>
              <a:t>For example,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kern="1200" dirty="0">
                <a:solidFill>
                  <a:schemeClr val="tx1"/>
                </a:solidFill>
                <a:effectLst/>
                <a:latin typeface="Public Sans" pitchFamily="2" charset="0"/>
                <a:ea typeface="+mn-ea"/>
                <a:cs typeface="+mn-cs"/>
              </a:rPr>
              <a:t>Boron is element with atomic number 5. This tells us it has 5 electrons. As the first shell can hold 2 electrons our first electron configuration will be 2.  The remaining 3 electrons will go not the next electron shell. Making the electron configuration 2,3.</a:t>
            </a:r>
            <a:br>
              <a:rPr lang="en-AU" sz="1600" kern="1200" dirty="0">
                <a:solidFill>
                  <a:schemeClr val="tx1"/>
                </a:solidFill>
                <a:effectLst/>
                <a:latin typeface="Public Sans" pitchFamily="2" charset="0"/>
                <a:ea typeface="+mn-ea"/>
                <a:cs typeface="+mn-cs"/>
              </a:rPr>
            </a:br>
            <a:endParaRPr lang="en-AU" sz="1600" kern="1200" dirty="0">
              <a:solidFill>
                <a:schemeClr val="tx1"/>
              </a:solidFill>
              <a:effectLst/>
              <a:latin typeface="Public Sans" pitchFamily="2" charset="0"/>
              <a:ea typeface="+mn-ea"/>
              <a:cs typeface="+mn-cs"/>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kern="1200" dirty="0">
                <a:solidFill>
                  <a:schemeClr val="tx1"/>
                </a:solidFill>
                <a:effectLst/>
                <a:latin typeface="Public Sans" pitchFamily="2" charset="0"/>
                <a:ea typeface="+mn-ea"/>
                <a:cs typeface="+mn-cs"/>
              </a:rPr>
              <a:t>Phosphorus is element with atomic number 15. The first shell will be filled with 2 electrons. The second shell will also be filled with 8 electrons. The remaining 5 electrons will be in the 3</a:t>
            </a:r>
            <a:r>
              <a:rPr lang="en-AU" sz="1600" kern="1200" baseline="30000" dirty="0">
                <a:solidFill>
                  <a:schemeClr val="tx1"/>
                </a:solidFill>
                <a:effectLst/>
                <a:latin typeface="Public Sans" pitchFamily="2" charset="0"/>
                <a:ea typeface="+mn-ea"/>
                <a:cs typeface="+mn-cs"/>
              </a:rPr>
              <a:t>rd</a:t>
            </a:r>
            <a:r>
              <a:rPr lang="en-AU" sz="1600" kern="1200" dirty="0">
                <a:solidFill>
                  <a:schemeClr val="tx1"/>
                </a:solidFill>
                <a:effectLst/>
                <a:latin typeface="Public Sans" pitchFamily="2" charset="0"/>
                <a:ea typeface="+mn-ea"/>
                <a:cs typeface="+mn-cs"/>
              </a:rPr>
              <a:t> shell. Therefore, the electron configuration for phosphorus is 2,8,5.</a:t>
            </a:r>
          </a:p>
        </p:txBody>
      </p:sp>
      <p:sp>
        <p:nvSpPr>
          <p:cNvPr id="4" name="Slide Number Placeholder 3">
            <a:extLst>
              <a:ext uri="{FF2B5EF4-FFF2-40B4-BE49-F238E27FC236}">
                <a16:creationId xmlns:a16="http://schemas.microsoft.com/office/drawing/2014/main" id="{D0FB36FE-71C4-C5A2-5988-9A2284425ADF}"/>
              </a:ext>
            </a:extLst>
          </p:cNvPr>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770177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845E4-4F2D-0DA6-484B-A55E55797F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7E359D-2CDE-B6EC-537B-C8867B37147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596B55B-2AD8-023D-FDA6-64AFED355E34}"/>
              </a:ext>
            </a:extLst>
          </p:cNvPr>
          <p:cNvSpPr>
            <a:spLocks noGrp="1"/>
          </p:cNvSpPr>
          <p:nvPr>
            <p:ph type="body" idx="1"/>
          </p:nvPr>
        </p:nvSpPr>
        <p:spPr/>
        <p:txBody>
          <a:bodyPr/>
          <a:lstStyle/>
          <a:p>
            <a:r>
              <a:rPr lang="en-AU" b="1" dirty="0"/>
              <a:t>Teacher notes:</a:t>
            </a:r>
          </a:p>
          <a:p>
            <a:r>
              <a:rPr lang="en-AU" b="1" dirty="0"/>
              <a:t>Slide has animations to reveal the correct answers. </a:t>
            </a:r>
          </a:p>
          <a:p>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latin typeface="Public Sans" pitchFamily="2" charset="0"/>
                <a:ea typeface="+mn-ea"/>
                <a:cs typeface="+mn-cs"/>
              </a:rPr>
              <a:t>Students demonstrate their understanding by using a mini whiteboard to display their response to each of the questions. Students may need to draw out the configurations to determine the answer.</a:t>
            </a:r>
          </a:p>
          <a:p>
            <a:endParaRPr lang="en-AU" b="1" dirty="0"/>
          </a:p>
          <a:p>
            <a:r>
              <a:rPr lang="en-AU" dirty="0"/>
              <a:t>Answers:</a:t>
            </a:r>
          </a:p>
          <a:p>
            <a:r>
              <a:rPr lang="en-AU" dirty="0"/>
              <a:t>1. 6 electrons are found in the second shell of an oxygen atom.</a:t>
            </a:r>
          </a:p>
          <a:p>
            <a:r>
              <a:rPr lang="en-AU" dirty="0">
                <a:sym typeface="Wingdings" panose="05000000000000000000" pitchFamily="2" charset="2"/>
              </a:rPr>
              <a:t>2. </a:t>
            </a:r>
            <a:r>
              <a:rPr lang="en-AU" dirty="0"/>
              <a:t>2 electrons are found in the first shell of a chlorine atom.</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sym typeface="Wingdings" panose="05000000000000000000" pitchFamily="2" charset="2"/>
              </a:rPr>
              <a:t>3. </a:t>
            </a:r>
            <a:r>
              <a:rPr lang="en-AU" dirty="0"/>
              <a:t>8 electrons are found in the second shell of a magnesium atom.</a:t>
            </a:r>
          </a:p>
        </p:txBody>
      </p:sp>
      <p:sp>
        <p:nvSpPr>
          <p:cNvPr id="4" name="Slide Number Placeholder 3">
            <a:extLst>
              <a:ext uri="{FF2B5EF4-FFF2-40B4-BE49-F238E27FC236}">
                <a16:creationId xmlns:a16="http://schemas.microsoft.com/office/drawing/2014/main" id="{BD0A6690-376C-B8E0-7065-CE6C4B6FC90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260918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3704F-84B3-D9E0-63E9-919DA935ED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033371-C890-7B8D-C82C-7303BD4E727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AAA9276-6842-4495-CE50-2690565EAD9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r>
              <a:rPr lang="en-AU" b="1" dirty="0"/>
              <a:t>This slide has animations.</a:t>
            </a:r>
          </a:p>
          <a:p>
            <a:endParaRPr lang="en-AU" b="0" dirty="0"/>
          </a:p>
          <a:p>
            <a:r>
              <a:rPr lang="en-AU" b="0" dirty="0"/>
              <a:t>Use this slide to tell students how to draw their 2D models of the first 18 elements. </a:t>
            </a:r>
          </a:p>
          <a:p>
            <a:endParaRPr lang="en-AU" b="0" dirty="0"/>
          </a:p>
          <a:p>
            <a:pPr marL="0" indent="0">
              <a:buFont typeface="Arial" panose="020B0604020202020204" pitchFamily="34" charset="0"/>
              <a:buNone/>
            </a:pPr>
            <a:r>
              <a:rPr lang="en-AU" b="1" dirty="0"/>
              <a:t>CLICK to bring up the electrons</a:t>
            </a:r>
          </a:p>
          <a:p>
            <a:pPr marL="285750" indent="-285750">
              <a:buFont typeface="Arial" panose="020B0604020202020204" pitchFamily="34" charset="0"/>
              <a:buChar char="•"/>
            </a:pPr>
            <a:r>
              <a:rPr lang="en-AU" b="0" dirty="0"/>
              <a:t>Electrons are drawn into each of the shells as black circles. </a:t>
            </a:r>
          </a:p>
          <a:p>
            <a:pPr marL="285750" indent="-285750">
              <a:buFont typeface="Arial" panose="020B0604020202020204" pitchFamily="34" charset="0"/>
              <a:buChar char="•"/>
            </a:pPr>
            <a:r>
              <a:rPr lang="en-AU" b="0" dirty="0"/>
              <a:t>Fill the inner most shell first. It can hold up to 2 electrons; the second shell can hold up to 8 and the third can hold up to 8 electrons. </a:t>
            </a:r>
          </a:p>
          <a:p>
            <a:pPr marL="285750" indent="-285750">
              <a:buFont typeface="Arial" panose="020B0604020202020204" pitchFamily="34" charset="0"/>
              <a:buChar char="•"/>
            </a:pPr>
            <a:r>
              <a:rPr lang="en-AU" b="0" dirty="0"/>
              <a:t>Notice that nitrogen only contains 7 electrons, so it has 2 in the first shell and 5 in the second shell. Nitrogen does not have a third shell because it only has 7 electrons.</a:t>
            </a:r>
          </a:p>
          <a:p>
            <a:pPr marL="0" indent="0">
              <a:buFont typeface="Arial" panose="020B0604020202020204" pitchFamily="34" charset="0"/>
              <a:buNone/>
            </a:pPr>
            <a:endParaRPr lang="en-AU" b="0" dirty="0"/>
          </a:p>
          <a:p>
            <a:pPr marL="0" indent="0">
              <a:buFont typeface="Arial" panose="020B0604020202020204" pitchFamily="34" charset="0"/>
              <a:buNone/>
            </a:pPr>
            <a:r>
              <a:rPr lang="en-AU" b="1" dirty="0"/>
              <a:t>CLICK to bring up the protons </a:t>
            </a:r>
          </a:p>
          <a:p>
            <a:pPr marL="285750" indent="-285750">
              <a:buFont typeface="Arial" panose="020B0604020202020204" pitchFamily="34" charset="0"/>
              <a:buChar char="•"/>
            </a:pPr>
            <a:r>
              <a:rPr lang="en-AU" b="0" dirty="0"/>
              <a:t>The number of protons found in the atom is written into the nucleus.</a:t>
            </a:r>
          </a:p>
          <a:p>
            <a:pPr marL="285750" indent="-285750">
              <a:buFont typeface="Arial" panose="020B0604020202020204" pitchFamily="34" charset="0"/>
              <a:buChar char="•"/>
            </a:pPr>
            <a:r>
              <a:rPr lang="en-AU" b="0" dirty="0"/>
              <a:t>Nitrogen has 7 protons. </a:t>
            </a:r>
          </a:p>
          <a:p>
            <a:pPr marL="285750" indent="-285750">
              <a:buFont typeface="Arial" panose="020B0604020202020204" pitchFamily="34" charset="0"/>
              <a:buChar char="•"/>
            </a:pPr>
            <a:endParaRPr lang="en-AU" b="0" dirty="0"/>
          </a:p>
          <a:p>
            <a:pPr marL="0" indent="0">
              <a:buFont typeface="Arial" panose="020B0604020202020204" pitchFamily="34" charset="0"/>
              <a:buNone/>
            </a:pPr>
            <a:r>
              <a:rPr lang="en-AU" b="1" dirty="0"/>
              <a:t>CLICK to bring up the neutrons</a:t>
            </a:r>
          </a:p>
          <a:p>
            <a:pPr marL="285750" indent="-285750">
              <a:buFont typeface="Arial" panose="020B0604020202020204" pitchFamily="34" charset="0"/>
              <a:buChar char="•"/>
            </a:pPr>
            <a:r>
              <a:rPr lang="en-AU" b="0" dirty="0"/>
              <a:t>The number of neutrons found in the atom are written into the nucleus. </a:t>
            </a:r>
          </a:p>
          <a:p>
            <a:pPr marL="285750" indent="-285750">
              <a:buFont typeface="Arial" panose="020B0604020202020204" pitchFamily="34" charset="0"/>
              <a:buChar char="•"/>
            </a:pPr>
            <a:r>
              <a:rPr lang="en-AU" b="0" dirty="0"/>
              <a:t>Nitrogen has 7 neutrons.</a:t>
            </a:r>
            <a:endParaRPr lang="en-AU" b="1" dirty="0"/>
          </a:p>
          <a:p>
            <a:endParaRPr lang="en-AU" b="1" dirty="0"/>
          </a:p>
        </p:txBody>
      </p:sp>
      <p:sp>
        <p:nvSpPr>
          <p:cNvPr id="4" name="Slide Number Placeholder 3">
            <a:extLst>
              <a:ext uri="{FF2B5EF4-FFF2-40B4-BE49-F238E27FC236}">
                <a16:creationId xmlns:a16="http://schemas.microsoft.com/office/drawing/2014/main" id="{72F89074-04FC-1D98-3814-27C2E3A994C1}"/>
              </a:ext>
            </a:extLst>
          </p:cNvPr>
          <p:cNvSpPr>
            <a:spLocks noGrp="1"/>
          </p:cNvSpPr>
          <p:nvPr>
            <p:ph type="sldNum" sz="quarter" idx="5"/>
          </p:nvPr>
        </p:nvSpPr>
        <p:spPr/>
        <p:txBody>
          <a:bodyPr/>
          <a:lstStyle/>
          <a:p>
            <a:fld id="{B07158C4-A119-4B78-9DE8-A50001BC31DC}" type="slidenum">
              <a:rPr lang="en-AU" smtClean="0"/>
              <a:pPr/>
              <a:t>66</a:t>
            </a:fld>
            <a:endParaRPr lang="en-AU"/>
          </a:p>
        </p:txBody>
      </p:sp>
    </p:spTree>
    <p:extLst>
      <p:ext uri="{BB962C8B-B14F-4D97-AF65-F5344CB8AC3E}">
        <p14:creationId xmlns:p14="http://schemas.microsoft.com/office/powerpoint/2010/main" val="551984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A0752-4CC3-7C2C-F292-7B31DB3CBF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E923F2-F7FD-7B6E-7711-1F61BC43877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C6AA375-EEDC-C3C5-8E90-10617BC0C490}"/>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868CB03-BFE6-777B-949C-558F551284ED}"/>
              </a:ext>
            </a:extLst>
          </p:cNvPr>
          <p:cNvSpPr>
            <a:spLocks noGrp="1"/>
          </p:cNvSpPr>
          <p:nvPr>
            <p:ph type="sldNum" sz="quarter" idx="5"/>
          </p:nvPr>
        </p:nvSpPr>
        <p:spPr/>
        <p:txBody>
          <a:bodyPr/>
          <a:lstStyle/>
          <a:p>
            <a:fld id="{D09C5488-DD16-4714-9519-7BE21BA11D4E}" type="slidenum">
              <a:rPr lang="en-AU" smtClean="0"/>
              <a:t>67</a:t>
            </a:fld>
            <a:endParaRPr lang="en-AU"/>
          </a:p>
        </p:txBody>
      </p:sp>
    </p:spTree>
    <p:extLst>
      <p:ext uri="{BB962C8B-B14F-4D97-AF65-F5344CB8AC3E}">
        <p14:creationId xmlns:p14="http://schemas.microsoft.com/office/powerpoint/2010/main" val="31367262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t>Teacher notes:</a:t>
            </a:r>
          </a:p>
          <a:p>
            <a:endParaRPr lang="en-AU" dirty="0"/>
          </a:p>
          <a:p>
            <a:r>
              <a:rPr lang="en-AU" dirty="0"/>
              <a:t>Play the video through once and then work with students to construct a suitable table to summarise the elements identified in the video and the colours that they produce in fireworks.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518125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t>Teacher notes:</a:t>
            </a:r>
          </a:p>
          <a:p>
            <a:endParaRPr lang="en-AU" dirty="0"/>
          </a:p>
          <a:p>
            <a:r>
              <a:rPr lang="en-AU" dirty="0"/>
              <a:t>Ask students how do we know that it was the metal that caused the colour change in the flame? Point out the metal elements are coloured red in each of the compounds that are listed. </a:t>
            </a:r>
          </a:p>
          <a:p>
            <a:endParaRPr lang="en-AU" dirty="0"/>
          </a:p>
          <a:p>
            <a:r>
              <a:rPr lang="en-AU" dirty="0"/>
              <a:t>Students should recognise that all compounds tested are </a:t>
            </a:r>
            <a:r>
              <a:rPr lang="en-AU" b="1" dirty="0"/>
              <a:t>metal chlorides</a:t>
            </a:r>
            <a:r>
              <a:rPr lang="en-AU" dirty="0"/>
              <a:t>, meaning chlorine is present in every sample.</a:t>
            </a:r>
          </a:p>
          <a:p>
            <a:endParaRPr lang="en-AU" dirty="0"/>
          </a:p>
          <a:p>
            <a:r>
              <a:rPr lang="en-AU" dirty="0"/>
              <a:t>Explain that chlorine was a controlled variable in the investigation. Since chlorine stayed the same in each test, any differences in flame colour are most likely due to the different metal ions present.</a:t>
            </a:r>
          </a:p>
          <a:p>
            <a:endParaRPr lang="en-AU" dirty="0"/>
          </a:p>
          <a:p>
            <a:r>
              <a:rPr lang="en-AU" dirty="0"/>
              <a:t>If you want to go even deeper, you could tell students:</a:t>
            </a:r>
          </a:p>
          <a:p>
            <a:r>
              <a:rPr lang="en-AU" dirty="0"/>
              <a:t>During a flame test, heat excites electrons in the metal ions. As the electrons return to lower energy levels, they release energy as light of particular wavelengths, producing characteristic flame colours. The chloride ion generally does not contribute significantly to the observed colour.</a:t>
            </a:r>
          </a:p>
        </p:txBody>
      </p:sp>
      <p:sp>
        <p:nvSpPr>
          <p:cNvPr id="4" name="Slide Number Placeholder 3"/>
          <p:cNvSpPr>
            <a:spLocks noGrp="1"/>
          </p:cNvSpPr>
          <p:nvPr>
            <p:ph type="sldNum" sz="quarter" idx="5"/>
          </p:nvPr>
        </p:nvSpPr>
        <p:spPr/>
        <p:txBody>
          <a:bodyPr/>
          <a:lstStyle/>
          <a:p>
            <a:fld id="{B07158C4-A119-4B78-9DE8-A50001BC31DC}" type="slidenum">
              <a:rPr lang="en-AU" smtClean="0"/>
              <a:pPr/>
              <a:t>69</a:t>
            </a:fld>
            <a:endParaRPr lang="en-AU"/>
          </a:p>
        </p:txBody>
      </p:sp>
    </p:spTree>
    <p:extLst>
      <p:ext uri="{BB962C8B-B14F-4D97-AF65-F5344CB8AC3E}">
        <p14:creationId xmlns:p14="http://schemas.microsoft.com/office/powerpoint/2010/main" val="26524715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C36B1-E98F-7F34-4F6E-4E76FD6325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0EACE8-69B1-B1A8-FB36-3CBA1BA1F61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C7BE422-8DCD-0F14-07BB-340E94FA8260}"/>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p:txBody>
      </p:sp>
      <p:sp>
        <p:nvSpPr>
          <p:cNvPr id="4" name="Slide Number Placeholder 3">
            <a:extLst>
              <a:ext uri="{FF2B5EF4-FFF2-40B4-BE49-F238E27FC236}">
                <a16:creationId xmlns:a16="http://schemas.microsoft.com/office/drawing/2014/main" id="{FD7F010A-5B73-A57B-01C9-AC65B50C8C57}"/>
              </a:ext>
            </a:extLst>
          </p:cNvPr>
          <p:cNvSpPr>
            <a:spLocks noGrp="1"/>
          </p:cNvSpPr>
          <p:nvPr>
            <p:ph type="sldNum" sz="quarter" idx="5"/>
          </p:nvPr>
        </p:nvSpPr>
        <p:spPr/>
        <p:txBody>
          <a:bodyPr/>
          <a:lstStyle/>
          <a:p>
            <a:fld id="{D09C5488-DD16-4714-9519-7BE21BA11D4E}" type="slidenum">
              <a:rPr lang="en-AU" smtClean="0"/>
              <a:t>70</a:t>
            </a:fld>
            <a:endParaRPr lang="en-AU"/>
          </a:p>
        </p:txBody>
      </p:sp>
    </p:spTree>
    <p:extLst>
      <p:ext uri="{BB962C8B-B14F-4D97-AF65-F5344CB8AC3E}">
        <p14:creationId xmlns:p14="http://schemas.microsoft.com/office/powerpoint/2010/main" val="4681854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41ADB-49DA-F2C3-0579-0816E1EC8F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7BBD4-80CD-1FCE-F711-132C224FD80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B899B20-8F3C-BE73-9318-ECECFE238468}"/>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This slide has animations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pPr>
              <a:lnSpc>
                <a:spcPct val="150000"/>
              </a:lnSpc>
              <a:spcBef>
                <a:spcPts val="1200"/>
              </a:spcBef>
              <a:spcAft>
                <a:spcPts val="600"/>
              </a:spcAft>
              <a:buNone/>
            </a:pPr>
            <a:r>
              <a:rPr lang="en-AU" sz="1600" dirty="0">
                <a:effectLst/>
                <a:latin typeface="Arial" panose="020B0604020202020204" pitchFamily="34" charset="0"/>
                <a:ea typeface="Calibri" panose="020F0502020204030204" pitchFamily="34" charset="0"/>
              </a:rPr>
              <a:t>Each element in the periodic table has a symbol, which:</a:t>
            </a:r>
          </a:p>
          <a:p>
            <a:pPr marL="342900" lvl="0" indent="-342900">
              <a:lnSpc>
                <a:spcPct val="150000"/>
              </a:lnSpc>
              <a:spcBef>
                <a:spcPts val="1200"/>
              </a:spcBef>
              <a:spcAft>
                <a:spcPts val="600"/>
              </a:spcAft>
              <a:buFont typeface="Symbol" panose="05050102010706020507" pitchFamily="18" charset="2"/>
              <a:buChar char=""/>
            </a:pPr>
            <a:r>
              <a:rPr lang="en-AU" sz="1600" dirty="0">
                <a:effectLst/>
                <a:latin typeface="Arial" panose="020B0604020202020204" pitchFamily="34" charset="0"/>
                <a:ea typeface="Calibri" panose="020F0502020204030204" pitchFamily="34" charset="0"/>
              </a:rPr>
              <a:t>can be used to identify it</a:t>
            </a:r>
          </a:p>
          <a:p>
            <a:pPr marL="342900" lvl="0" indent="-342900">
              <a:lnSpc>
                <a:spcPct val="150000"/>
              </a:lnSpc>
              <a:spcBef>
                <a:spcPts val="1200"/>
              </a:spcBef>
              <a:spcAft>
                <a:spcPts val="600"/>
              </a:spcAft>
              <a:buFont typeface="Symbol" panose="05050102010706020507" pitchFamily="18" charset="2"/>
              <a:buChar char=""/>
            </a:pPr>
            <a:r>
              <a:rPr lang="en-AU" sz="1600" b="1" dirty="0">
                <a:effectLst/>
                <a:latin typeface="Arial" panose="020B0604020202020204" pitchFamily="34" charset="0"/>
                <a:ea typeface="Calibri" panose="020F0502020204030204" pitchFamily="34" charset="0"/>
              </a:rPr>
              <a:t>(CLICK) </a:t>
            </a:r>
            <a:r>
              <a:rPr lang="en-AU" sz="1600" dirty="0">
                <a:effectLst/>
                <a:latin typeface="Arial" panose="020B0604020202020204" pitchFamily="34" charset="0"/>
                <a:ea typeface="Calibri" panose="020F0502020204030204" pitchFamily="34" charset="0"/>
              </a:rPr>
              <a:t>is a one or two letter abbreviation that represents the element,</a:t>
            </a:r>
          </a:p>
          <a:p>
            <a:pPr marL="342900" lvl="0" indent="-342900">
              <a:lnSpc>
                <a:spcPct val="150000"/>
              </a:lnSpc>
              <a:spcBef>
                <a:spcPts val="1200"/>
              </a:spcBef>
              <a:spcAft>
                <a:spcPts val="600"/>
              </a:spcAft>
              <a:buFont typeface="Symbol" panose="05050102010706020507" pitchFamily="18" charset="2"/>
              <a:buChar char=""/>
            </a:pPr>
            <a:r>
              <a:rPr lang="en-AU" sz="1600" b="1" dirty="0">
                <a:effectLst/>
                <a:latin typeface="Arial" panose="020B0604020202020204" pitchFamily="34" charset="0"/>
                <a:ea typeface="Calibri" panose="020F0502020204030204" pitchFamily="34" charset="0"/>
              </a:rPr>
              <a:t>(CLICK) </a:t>
            </a:r>
            <a:r>
              <a:rPr lang="en-AU" sz="1600" dirty="0">
                <a:effectLst/>
                <a:latin typeface="Arial" panose="020B0604020202020204" pitchFamily="34" charset="0"/>
                <a:ea typeface="Calibri" panose="020F0502020204030204" pitchFamily="34" charset="0"/>
              </a:rPr>
              <a:t>always has the first letter capitalised, and the second letter (if present) in lowercase. </a:t>
            </a:r>
            <a:br>
              <a:rPr lang="en-AU" sz="1600" dirty="0">
                <a:effectLst/>
                <a:latin typeface="Arial" panose="020B0604020202020204" pitchFamily="34" charset="0"/>
                <a:ea typeface="Calibri" panose="020F0502020204030204" pitchFamily="34" charset="0"/>
              </a:rPr>
            </a:br>
            <a:r>
              <a:rPr lang="en-AU" sz="1600" dirty="0">
                <a:effectLst/>
                <a:latin typeface="Arial" panose="020B0604020202020204" pitchFamily="34" charset="0"/>
                <a:ea typeface="Calibri" panose="020F0502020204030204" pitchFamily="34" charset="0"/>
              </a:rPr>
              <a:t>For example, Nitrogen is a single capital letter N, and Beryllium is a capital B and a lowercase e. </a:t>
            </a:r>
          </a:p>
        </p:txBody>
      </p:sp>
      <p:sp>
        <p:nvSpPr>
          <p:cNvPr id="4" name="Slide Number Placeholder 3">
            <a:extLst>
              <a:ext uri="{FF2B5EF4-FFF2-40B4-BE49-F238E27FC236}">
                <a16:creationId xmlns:a16="http://schemas.microsoft.com/office/drawing/2014/main" id="{70D2EAEA-9677-61E5-CBAE-1318A4236AF8}"/>
              </a:ext>
            </a:extLst>
          </p:cNvPr>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31670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D8A4D-361A-568E-F832-78F4565E0C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AB924C-BDA8-C5A3-6CB5-7B57B2821EC4}"/>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D223F5BF-9F06-5637-114F-1C54FA3FCA7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0" dirty="0"/>
              <a:t>This slide contains animations.</a:t>
            </a:r>
            <a:endParaRPr lang="en-AU" sz="1600"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dirty="0"/>
              <a:t>This slide provides an opportunity to assess students' understanding of the key terms in this section formatively.</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1" dirty="0"/>
              <a:t>Note: </a:t>
            </a:r>
            <a:r>
              <a:rPr lang="en-AU" sz="1600" b="0" dirty="0"/>
              <a:t>Click on the tiles under the </a:t>
            </a:r>
            <a:r>
              <a:rPr lang="en-AU" sz="1600" b="1" dirty="0"/>
              <a:t>Word bank </a:t>
            </a:r>
            <a:r>
              <a:rPr lang="en-AU" sz="1600" b="0" dirty="0"/>
              <a:t>(in any order) to match them to their meaning.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p:txBody>
      </p:sp>
      <p:sp>
        <p:nvSpPr>
          <p:cNvPr id="4" name="Slide Number Placeholder 3">
            <a:extLst>
              <a:ext uri="{FF2B5EF4-FFF2-40B4-BE49-F238E27FC236}">
                <a16:creationId xmlns:a16="http://schemas.microsoft.com/office/drawing/2014/main" id="{23B4BE47-8D6B-7793-BDED-48F2D71D204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dirty="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9435198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C1748-28C9-538A-6B61-489A3B17A4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F847D2-A250-CDBE-355C-445D50364DB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6E60300-4D6A-9B9F-FE16-C74B638569D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r>
              <a:rPr lang="en-AU"/>
              <a:t>The symbols of some elements </a:t>
            </a:r>
            <a:r>
              <a:rPr lang="en-AU" sz="1600" kern="1200">
                <a:solidFill>
                  <a:schemeClr val="tx1"/>
                </a:solidFill>
                <a:effectLst/>
                <a:latin typeface="Public Sans" pitchFamily="2" charset="0"/>
                <a:ea typeface="+mn-ea"/>
                <a:cs typeface="+mn-cs"/>
              </a:rPr>
              <a:t>do not match their names as they are based on historical or non-English names.</a:t>
            </a:r>
            <a:endParaRPr lang="en-AU"/>
          </a:p>
        </p:txBody>
      </p:sp>
      <p:sp>
        <p:nvSpPr>
          <p:cNvPr id="4" name="Slide Number Placeholder 3">
            <a:extLst>
              <a:ext uri="{FF2B5EF4-FFF2-40B4-BE49-F238E27FC236}">
                <a16:creationId xmlns:a16="http://schemas.microsoft.com/office/drawing/2014/main" id="{13DD46FB-37D8-905C-D818-47F744FE4BDE}"/>
              </a:ext>
            </a:extLst>
          </p:cNvPr>
          <p:cNvSpPr>
            <a:spLocks noGrp="1"/>
          </p:cNvSpPr>
          <p:nvPr>
            <p:ph type="sldNum" sz="quarter" idx="5"/>
          </p:nvPr>
        </p:nvSpPr>
        <p:spPr/>
        <p:txBody>
          <a:bodyPr/>
          <a:lstStyle/>
          <a:p>
            <a:fld id="{B07158C4-A119-4B78-9DE8-A50001BC31DC}" type="slidenum">
              <a:rPr lang="en-AU" smtClean="0"/>
              <a:pPr/>
              <a:t>72</a:t>
            </a:fld>
            <a:endParaRPr lang="en-AU"/>
          </a:p>
        </p:txBody>
      </p:sp>
    </p:spTree>
    <p:extLst>
      <p:ext uri="{BB962C8B-B14F-4D97-AF65-F5344CB8AC3E}">
        <p14:creationId xmlns:p14="http://schemas.microsoft.com/office/powerpoint/2010/main" val="4979341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90122-4922-C73B-1A81-E00CE0B002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1D712-9D65-8791-3559-7B5CE8FE804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B6CB8D1-8E56-FF42-C5E5-92162A500B04}"/>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Compounds contain 2 or more atoms of different elements. These will always be in a fixed ration. </a:t>
            </a:r>
            <a:endParaRPr lang="en-AU" b="1"/>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kern="1200">
                <a:solidFill>
                  <a:schemeClr val="tx1"/>
                </a:solidFill>
                <a:effectLst/>
                <a:latin typeface="Public Sans" pitchFamily="2" charset="0"/>
                <a:ea typeface="+mn-ea"/>
                <a:cs typeface="+mn-cs"/>
              </a:rPr>
              <a:t>Each element in a compound is represented by its chemical symbol, and the numbers in the formula show how many atoms of each element are present.</a:t>
            </a:r>
            <a:br>
              <a:rPr lang="en-AU" sz="1600" kern="1200">
                <a:solidFill>
                  <a:schemeClr val="tx1"/>
                </a:solidFill>
                <a:effectLst/>
                <a:latin typeface="Public Sans" pitchFamily="2" charset="0"/>
                <a:ea typeface="+mn-ea"/>
                <a:cs typeface="+mn-cs"/>
              </a:rPr>
            </a:br>
            <a:r>
              <a:rPr lang="en-AU" sz="1600" kern="1200">
                <a:solidFill>
                  <a:schemeClr val="tx1"/>
                </a:solidFill>
                <a:effectLst/>
                <a:latin typeface="Public Sans" pitchFamily="2" charset="0"/>
                <a:ea typeface="+mn-ea"/>
                <a:cs typeface="+mn-cs"/>
              </a:rPr>
              <a:t>Chemical formula can contain subscript numbers. These tell us how many of the element prior to the number. For example, O</a:t>
            </a:r>
            <a:r>
              <a:rPr lang="en-AU" sz="1600" kern="1200" baseline="-25000">
                <a:solidFill>
                  <a:schemeClr val="tx1"/>
                </a:solidFill>
                <a:effectLst/>
                <a:latin typeface="Public Sans" pitchFamily="2" charset="0"/>
                <a:ea typeface="+mn-ea"/>
                <a:cs typeface="+mn-cs"/>
              </a:rPr>
              <a:t>2</a:t>
            </a:r>
            <a:r>
              <a:rPr lang="en-AU" sz="1600" kern="1200">
                <a:solidFill>
                  <a:schemeClr val="tx1"/>
                </a:solidFill>
                <a:effectLst/>
                <a:latin typeface="Public Sans" pitchFamily="2" charset="0"/>
                <a:ea typeface="+mn-ea"/>
                <a:cs typeface="+mn-cs"/>
              </a:rPr>
              <a:t> is two oxygen atoms bonded.</a:t>
            </a:r>
          </a:p>
        </p:txBody>
      </p:sp>
      <p:sp>
        <p:nvSpPr>
          <p:cNvPr id="4" name="Slide Number Placeholder 3">
            <a:extLst>
              <a:ext uri="{FF2B5EF4-FFF2-40B4-BE49-F238E27FC236}">
                <a16:creationId xmlns:a16="http://schemas.microsoft.com/office/drawing/2014/main" id="{62B32957-00CB-1DED-2901-0EC089BBEBF1}"/>
              </a:ext>
            </a:extLst>
          </p:cNvPr>
          <p:cNvSpPr>
            <a:spLocks noGrp="1"/>
          </p:cNvSpPr>
          <p:nvPr>
            <p:ph type="sldNum" sz="quarter" idx="5"/>
          </p:nvPr>
        </p:nvSpPr>
        <p:spPr/>
        <p:txBody>
          <a:bodyPr/>
          <a:lstStyle/>
          <a:p>
            <a:fld id="{B07158C4-A119-4B78-9DE8-A50001BC31DC}" type="slidenum">
              <a:rPr lang="en-AU" smtClean="0"/>
              <a:pPr/>
              <a:t>73</a:t>
            </a:fld>
            <a:endParaRPr lang="en-AU"/>
          </a:p>
        </p:txBody>
      </p:sp>
    </p:spTree>
    <p:extLst>
      <p:ext uri="{BB962C8B-B14F-4D97-AF65-F5344CB8AC3E}">
        <p14:creationId xmlns:p14="http://schemas.microsoft.com/office/powerpoint/2010/main" val="39073564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1CD95-A887-3AC8-09E8-D2915C888D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57F8F1-5F68-284C-4DCB-B578A214308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C52A248-F5B0-8DB5-CCA8-2D2BD2948D2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The compound water is an example we can use to understand this. Water has the formula H</a:t>
            </a:r>
            <a:r>
              <a:rPr lang="en-AU" sz="1600" kern="1200" baseline="-25000">
                <a:solidFill>
                  <a:schemeClr val="tx1"/>
                </a:solidFill>
                <a:effectLst/>
                <a:latin typeface="Public Sans" pitchFamily="2" charset="0"/>
                <a:ea typeface="+mn-ea"/>
                <a:cs typeface="+mn-cs"/>
              </a:rPr>
              <a:t>2</a:t>
            </a:r>
            <a:r>
              <a:rPr lang="en-AU" sz="1600" kern="1200">
                <a:solidFill>
                  <a:schemeClr val="tx1"/>
                </a:solidFill>
                <a:effectLst/>
                <a:latin typeface="Public Sans" pitchFamily="2" charset="0"/>
                <a:ea typeface="+mn-ea"/>
                <a:cs typeface="+mn-cs"/>
              </a:rPr>
              <a:t>O which shows that it contains 2 atoms of hydrogen and 1 atom of oxygen.</a:t>
            </a:r>
          </a:p>
          <a:p>
            <a:r>
              <a:rPr lang="en-AU"/>
              <a:t>Note that the subscript number is after the H, which means there are 2 hydrogen atoms. </a:t>
            </a:r>
          </a:p>
        </p:txBody>
      </p:sp>
      <p:sp>
        <p:nvSpPr>
          <p:cNvPr id="4" name="Slide Number Placeholder 3">
            <a:extLst>
              <a:ext uri="{FF2B5EF4-FFF2-40B4-BE49-F238E27FC236}">
                <a16:creationId xmlns:a16="http://schemas.microsoft.com/office/drawing/2014/main" id="{823270C4-432F-EF27-0898-F5862A527CEF}"/>
              </a:ext>
            </a:extLst>
          </p:cNvPr>
          <p:cNvSpPr>
            <a:spLocks noGrp="1"/>
          </p:cNvSpPr>
          <p:nvPr>
            <p:ph type="sldNum" sz="quarter" idx="5"/>
          </p:nvPr>
        </p:nvSpPr>
        <p:spPr/>
        <p:txBody>
          <a:bodyPr/>
          <a:lstStyle/>
          <a:p>
            <a:fld id="{B07158C4-A119-4B78-9DE8-A50001BC31DC}" type="slidenum">
              <a:rPr lang="en-AU" smtClean="0"/>
              <a:pPr/>
              <a:t>74</a:t>
            </a:fld>
            <a:endParaRPr lang="en-AU"/>
          </a:p>
        </p:txBody>
      </p:sp>
    </p:spTree>
    <p:extLst>
      <p:ext uri="{BB962C8B-B14F-4D97-AF65-F5344CB8AC3E}">
        <p14:creationId xmlns:p14="http://schemas.microsoft.com/office/powerpoint/2010/main" val="16215286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1246A-28E0-D497-C072-EF1A1777D2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266C7E-8751-A258-A97A-3C12AD83ED3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B9E4087-AC1C-C3B1-E021-ADB64B31E8F8}"/>
              </a:ext>
            </a:extLst>
          </p:cNvPr>
          <p:cNvSpPr>
            <a:spLocks noGrp="1"/>
          </p:cNvSpPr>
          <p:nvPr>
            <p:ph type="body" idx="1"/>
          </p:nvPr>
        </p:nvSpPr>
        <p:spPr/>
        <p:txBody>
          <a:bodyPr/>
          <a:lstStyle/>
          <a:p>
            <a:r>
              <a:rPr lang="en-AU" b="1" dirty="0"/>
              <a:t>Teacher notes:</a:t>
            </a:r>
          </a:p>
          <a:p>
            <a:r>
              <a:rPr lang="en-AU" b="1" dirty="0"/>
              <a:t>This slide has animations to bring up the correct answer.</a:t>
            </a:r>
          </a:p>
          <a:p>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latin typeface="Public Sans" pitchFamily="2" charset="0"/>
                <a:ea typeface="+mn-ea"/>
                <a:cs typeface="+mn-cs"/>
              </a:rPr>
              <a:t>Students demonstrate their understanding by using a mini whiteboard to display their response to each of the questions.</a:t>
            </a:r>
          </a:p>
          <a:p>
            <a:endParaRPr lang="en-AU" b="1" dirty="0"/>
          </a:p>
          <a:p>
            <a:r>
              <a:rPr lang="en-AU" dirty="0"/>
              <a:t>Answers:</a:t>
            </a:r>
          </a:p>
          <a:p>
            <a:r>
              <a:rPr lang="en-AU" dirty="0"/>
              <a:t>Hydrogen, </a:t>
            </a:r>
            <a:r>
              <a:rPr lang="en-AU" dirty="0" err="1"/>
              <a:t>sulfur</a:t>
            </a:r>
            <a:r>
              <a:rPr lang="en-AU" dirty="0"/>
              <a:t> and oxygen are found in the compound H</a:t>
            </a:r>
            <a:r>
              <a:rPr lang="en-AU" baseline="-25000" dirty="0"/>
              <a:t>2</a:t>
            </a:r>
            <a:r>
              <a:rPr lang="en-AU" dirty="0"/>
              <a:t>SO</a:t>
            </a:r>
            <a:r>
              <a:rPr lang="en-AU" baseline="-25000" dirty="0"/>
              <a:t>4</a:t>
            </a:r>
            <a:r>
              <a:rPr lang="en-AU" dirty="0"/>
              <a:t>.</a:t>
            </a:r>
          </a:p>
        </p:txBody>
      </p:sp>
      <p:sp>
        <p:nvSpPr>
          <p:cNvPr id="4" name="Slide Number Placeholder 3">
            <a:extLst>
              <a:ext uri="{FF2B5EF4-FFF2-40B4-BE49-F238E27FC236}">
                <a16:creationId xmlns:a16="http://schemas.microsoft.com/office/drawing/2014/main" id="{F894B526-DE59-3B59-B846-7FCD5120E363}"/>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2183031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238CD-62B0-218D-B90C-1A94694408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75A11A-86E2-84FC-E6D8-23DC35B64E4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17A82CA-CDE4-7B9A-9346-5EE77ED6BEC9}"/>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p:txBody>
      </p:sp>
      <p:sp>
        <p:nvSpPr>
          <p:cNvPr id="4" name="Slide Number Placeholder 3">
            <a:extLst>
              <a:ext uri="{FF2B5EF4-FFF2-40B4-BE49-F238E27FC236}">
                <a16:creationId xmlns:a16="http://schemas.microsoft.com/office/drawing/2014/main" id="{9392CA8A-3EE5-4121-EDBA-81F18AAB0489}"/>
              </a:ext>
            </a:extLst>
          </p:cNvPr>
          <p:cNvSpPr>
            <a:spLocks noGrp="1"/>
          </p:cNvSpPr>
          <p:nvPr>
            <p:ph type="sldNum" sz="quarter" idx="5"/>
          </p:nvPr>
        </p:nvSpPr>
        <p:spPr/>
        <p:txBody>
          <a:bodyPr/>
          <a:lstStyle/>
          <a:p>
            <a:fld id="{D09C5488-DD16-4714-9519-7BE21BA11D4E}" type="slidenum">
              <a:rPr lang="en-AU" smtClean="0"/>
              <a:t>76</a:t>
            </a:fld>
            <a:endParaRPr lang="en-AU"/>
          </a:p>
        </p:txBody>
      </p:sp>
    </p:spTree>
    <p:extLst>
      <p:ext uri="{BB962C8B-B14F-4D97-AF65-F5344CB8AC3E}">
        <p14:creationId xmlns:p14="http://schemas.microsoft.com/office/powerpoint/2010/main" val="41608229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DC331-5F3C-8D95-C585-29ED279580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D0F256-9784-FB3E-AC11-84D03CF8F02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4D4C42B-0411-FBB8-31DF-017DF6C0BA0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The 118 elements in the periodic table are arranged in order according to their atomic number.</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Using the periodic table, highlight to students that as you move left to right across the periodic table, the atomic number increases.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Also note that as your move from top to bottom down a group of the periodic table, the atomic number increases.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600" b="0" kern="1200" dirty="0">
              <a:solidFill>
                <a:schemeClr val="tx1"/>
              </a:solidFill>
              <a:effectLst/>
              <a:latin typeface="Public Sans" pitchFamily="2" charset="0"/>
              <a:ea typeface="+mn-ea"/>
              <a:cs typeface="+mn-cs"/>
            </a:endParaRPr>
          </a:p>
          <a:p>
            <a:pPr marL="0" lvl="0" indent="0">
              <a:buFont typeface="Arial" panose="020B0604020202020204" pitchFamily="34" charset="0"/>
              <a:buNone/>
            </a:pPr>
            <a:endParaRPr lang="en-AU" sz="1600" kern="1200" dirty="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p:txBody>
      </p:sp>
      <p:sp>
        <p:nvSpPr>
          <p:cNvPr id="4" name="Slide Number Placeholder 3">
            <a:extLst>
              <a:ext uri="{FF2B5EF4-FFF2-40B4-BE49-F238E27FC236}">
                <a16:creationId xmlns:a16="http://schemas.microsoft.com/office/drawing/2014/main" id="{4800D0FB-B5EF-B94B-5208-D7D01533D4D1}"/>
              </a:ext>
            </a:extLst>
          </p:cNvPr>
          <p:cNvSpPr>
            <a:spLocks noGrp="1"/>
          </p:cNvSpPr>
          <p:nvPr>
            <p:ph type="sldNum" sz="quarter" idx="5"/>
          </p:nvPr>
        </p:nvSpPr>
        <p:spPr/>
        <p:txBody>
          <a:bodyPr/>
          <a:lstStyle/>
          <a:p>
            <a:fld id="{B07158C4-A119-4B78-9DE8-A50001BC31DC}" type="slidenum">
              <a:rPr lang="en-AU" smtClean="0"/>
              <a:pPr/>
              <a:t>77</a:t>
            </a:fld>
            <a:endParaRPr lang="en-AU"/>
          </a:p>
        </p:txBody>
      </p:sp>
    </p:spTree>
    <p:extLst>
      <p:ext uri="{BB962C8B-B14F-4D97-AF65-F5344CB8AC3E}">
        <p14:creationId xmlns:p14="http://schemas.microsoft.com/office/powerpoint/2010/main" val="13444646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337C5-8FC4-118E-B0A5-AD3D55A26F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1098FC-EF28-0A11-3E41-E4D126D5A2E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2A6ED7E-0BB7-4FAC-F84E-8E5EE7E1174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Explain the trends that can be seen with atomic number:</a:t>
            </a:r>
            <a:endParaRPr lang="en-AU" b="1"/>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kern="1200">
                <a:solidFill>
                  <a:schemeClr val="tx1"/>
                </a:solidFill>
                <a:effectLst/>
                <a:latin typeface="Public Sans" pitchFamily="2" charset="0"/>
                <a:ea typeface="+mn-ea"/>
                <a:cs typeface="+mn-cs"/>
              </a:rPr>
              <a:t>An increase in atomic number indicates that there is also an increase in the number of protons in an atom.</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kern="1200">
                <a:solidFill>
                  <a:schemeClr val="tx1"/>
                </a:solidFill>
                <a:effectLst/>
                <a:latin typeface="Public Sans" pitchFamily="2" charset="0"/>
                <a:ea typeface="+mn-ea"/>
                <a:cs typeface="+mn-cs"/>
              </a:rPr>
              <a:t>As you move across the periodic table left to right, the number of protons increases by one.</a:t>
            </a:r>
          </a:p>
        </p:txBody>
      </p:sp>
      <p:sp>
        <p:nvSpPr>
          <p:cNvPr id="4" name="Slide Number Placeholder 3">
            <a:extLst>
              <a:ext uri="{FF2B5EF4-FFF2-40B4-BE49-F238E27FC236}">
                <a16:creationId xmlns:a16="http://schemas.microsoft.com/office/drawing/2014/main" id="{E35F8F4D-B630-8977-D2AB-A675D674F50A}"/>
              </a:ext>
            </a:extLst>
          </p:cNvPr>
          <p:cNvSpPr>
            <a:spLocks noGrp="1"/>
          </p:cNvSpPr>
          <p:nvPr>
            <p:ph type="sldNum" sz="quarter" idx="5"/>
          </p:nvPr>
        </p:nvSpPr>
        <p:spPr/>
        <p:txBody>
          <a:bodyPr/>
          <a:lstStyle/>
          <a:p>
            <a:fld id="{B07158C4-A119-4B78-9DE8-A50001BC31DC}" type="slidenum">
              <a:rPr lang="en-AU" smtClean="0"/>
              <a:pPr/>
              <a:t>78</a:t>
            </a:fld>
            <a:endParaRPr lang="en-AU"/>
          </a:p>
        </p:txBody>
      </p:sp>
    </p:spTree>
    <p:extLst>
      <p:ext uri="{BB962C8B-B14F-4D97-AF65-F5344CB8AC3E}">
        <p14:creationId xmlns:p14="http://schemas.microsoft.com/office/powerpoint/2010/main" val="30079209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7A568-75C6-E8C6-4381-554B0B3A6B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9BF8FF-D43C-0635-4F7D-2D9C68F9C89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49959A6-5940-7333-72F4-27A768EB85A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Define the atomic radius as </a:t>
            </a:r>
            <a:r>
              <a:rPr lang="en-AU" sz="1600" kern="1200">
                <a:solidFill>
                  <a:schemeClr val="tx1"/>
                </a:solidFill>
                <a:effectLst/>
                <a:latin typeface="Public Sans" pitchFamily="2" charset="0"/>
                <a:ea typeface="+mn-ea"/>
                <a:cs typeface="+mn-cs"/>
              </a:rPr>
              <a:t>a measure of the size of an atom. Use the diagram to show students that this is the distance from the centre of the nucleus to the outermost electron shell.</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kern="1200">
                <a:solidFill>
                  <a:schemeClr val="tx1"/>
                </a:solidFill>
                <a:effectLst/>
                <a:latin typeface="Public Sans" pitchFamily="2" charset="0"/>
                <a:ea typeface="+mn-ea"/>
                <a:cs typeface="+mn-cs"/>
              </a:rPr>
              <a:t>Note that this atomic radius varies due to the nuclear attraction between the charges of the particles.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kern="1200">
                <a:solidFill>
                  <a:schemeClr val="tx1"/>
                </a:solidFill>
                <a:effectLst/>
                <a:latin typeface="Public Sans" pitchFamily="2" charset="0"/>
                <a:ea typeface="+mn-ea"/>
                <a:cs typeface="+mn-cs"/>
              </a:rPr>
              <a:t>The atomic radius decreases as you move across a period on the periodic table due to stronger nuclear attraction and increases top to bottom due to the addition of electron shells. </a:t>
            </a:r>
            <a:endParaRPr lang="en-AU" b="0"/>
          </a:p>
        </p:txBody>
      </p:sp>
      <p:sp>
        <p:nvSpPr>
          <p:cNvPr id="4" name="Slide Number Placeholder 3">
            <a:extLst>
              <a:ext uri="{FF2B5EF4-FFF2-40B4-BE49-F238E27FC236}">
                <a16:creationId xmlns:a16="http://schemas.microsoft.com/office/drawing/2014/main" id="{8B307912-3BA4-D0F3-6D6A-316CDD6FAA46}"/>
              </a:ext>
            </a:extLst>
          </p:cNvPr>
          <p:cNvSpPr>
            <a:spLocks noGrp="1"/>
          </p:cNvSpPr>
          <p:nvPr>
            <p:ph type="sldNum" sz="quarter" idx="5"/>
          </p:nvPr>
        </p:nvSpPr>
        <p:spPr/>
        <p:txBody>
          <a:bodyPr/>
          <a:lstStyle/>
          <a:p>
            <a:fld id="{B07158C4-A119-4B78-9DE8-A50001BC31DC}" type="slidenum">
              <a:rPr lang="en-AU" smtClean="0"/>
              <a:pPr/>
              <a:t>79</a:t>
            </a:fld>
            <a:endParaRPr lang="en-AU"/>
          </a:p>
        </p:txBody>
      </p:sp>
    </p:spTree>
    <p:extLst>
      <p:ext uri="{BB962C8B-B14F-4D97-AF65-F5344CB8AC3E}">
        <p14:creationId xmlns:p14="http://schemas.microsoft.com/office/powerpoint/2010/main" val="16082097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C375B-ABB0-3538-48D2-2B56C4C827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53DFDF-1DD7-C9A3-AB16-BA43FA65AA9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0DA2B28-E5EF-97ED-19F9-9B0CAFAE816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pPr marL="285750" lvl="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Atomic radius decreases as you move from left to right across a period in the periodic table.</a:t>
            </a:r>
          </a:p>
          <a:p>
            <a:pPr marL="285750" lvl="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Atomic radius increases as you move from top to bottom down a group in the periodic table.</a:t>
            </a:r>
          </a:p>
        </p:txBody>
      </p:sp>
      <p:sp>
        <p:nvSpPr>
          <p:cNvPr id="4" name="Slide Number Placeholder 3">
            <a:extLst>
              <a:ext uri="{FF2B5EF4-FFF2-40B4-BE49-F238E27FC236}">
                <a16:creationId xmlns:a16="http://schemas.microsoft.com/office/drawing/2014/main" id="{2E79FB9A-0F4C-9544-F94B-506D05DAB3A5}"/>
              </a:ext>
            </a:extLst>
          </p:cNvPr>
          <p:cNvSpPr>
            <a:spLocks noGrp="1"/>
          </p:cNvSpPr>
          <p:nvPr>
            <p:ph type="sldNum" sz="quarter" idx="5"/>
          </p:nvPr>
        </p:nvSpPr>
        <p:spPr/>
        <p:txBody>
          <a:bodyPr/>
          <a:lstStyle/>
          <a:p>
            <a:fld id="{B07158C4-A119-4B78-9DE8-A50001BC31DC}" type="slidenum">
              <a:rPr lang="en-AU" smtClean="0"/>
              <a:pPr/>
              <a:t>80</a:t>
            </a:fld>
            <a:endParaRPr lang="en-AU"/>
          </a:p>
        </p:txBody>
      </p:sp>
    </p:spTree>
    <p:extLst>
      <p:ext uri="{BB962C8B-B14F-4D97-AF65-F5344CB8AC3E}">
        <p14:creationId xmlns:p14="http://schemas.microsoft.com/office/powerpoint/2010/main" val="24591380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C5B4A-482D-8295-FAE1-BCE2290127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54E32-7C52-9A94-EFB5-95E8E634762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68D748C-D863-94BE-A0B2-B00F0C39714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This slide has animations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kern="1200">
                <a:solidFill>
                  <a:schemeClr val="tx1"/>
                </a:solidFill>
                <a:effectLst/>
                <a:latin typeface="Public Sans" pitchFamily="2" charset="0"/>
                <a:ea typeface="+mn-ea"/>
                <a:cs typeface="+mn-cs"/>
              </a:rPr>
              <a:t>Protons are positively charged particles. Electrons are negatively charged particles.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kern="1200">
                <a:solidFill>
                  <a:schemeClr val="tx1"/>
                </a:solidFill>
                <a:effectLst/>
                <a:latin typeface="Public Sans" pitchFamily="2" charset="0"/>
                <a:ea typeface="+mn-ea"/>
                <a:cs typeface="+mn-cs"/>
              </a:rPr>
              <a:t>As opposite charges attract, protons and electron are attracted to one another. </a:t>
            </a:r>
            <a:r>
              <a:rPr lang="en-AU" sz="1600" b="1" kern="1200">
                <a:solidFill>
                  <a:schemeClr val="tx1"/>
                </a:solidFill>
                <a:effectLst/>
                <a:latin typeface="Public Sans" pitchFamily="2" charset="0"/>
                <a:ea typeface="+mn-ea"/>
                <a:cs typeface="+mn-cs"/>
              </a:rPr>
              <a:t>(CLICK)</a:t>
            </a:r>
            <a:r>
              <a:rPr lang="en-AU" sz="1600" b="0" kern="1200">
                <a:solidFill>
                  <a:schemeClr val="tx1"/>
                </a:solidFill>
                <a:effectLst/>
                <a:latin typeface="Public Sans" pitchFamily="2" charset="0"/>
                <a:ea typeface="+mn-ea"/>
                <a:cs typeface="+mn-cs"/>
              </a:rPr>
              <a: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kern="1200">
                <a:solidFill>
                  <a:schemeClr val="tx1"/>
                </a:solidFill>
                <a:effectLst/>
                <a:latin typeface="Public Sans" pitchFamily="2" charset="0"/>
                <a:ea typeface="+mn-ea"/>
                <a:cs typeface="+mn-cs"/>
              </a:rPr>
              <a:t>This attractive force between an electrons and a proton is the electromagnetic force which keeps electrons in their orbital shells.</a:t>
            </a:r>
          </a:p>
        </p:txBody>
      </p:sp>
      <p:sp>
        <p:nvSpPr>
          <p:cNvPr id="4" name="Slide Number Placeholder 3">
            <a:extLst>
              <a:ext uri="{FF2B5EF4-FFF2-40B4-BE49-F238E27FC236}">
                <a16:creationId xmlns:a16="http://schemas.microsoft.com/office/drawing/2014/main" id="{73E6D9C9-DB71-B5F1-9F63-232CA2333B10}"/>
              </a:ext>
            </a:extLst>
          </p:cNvPr>
          <p:cNvSpPr>
            <a:spLocks noGrp="1"/>
          </p:cNvSpPr>
          <p:nvPr>
            <p:ph type="sldNum" sz="quarter" idx="5"/>
          </p:nvPr>
        </p:nvSpPr>
        <p:spPr/>
        <p:txBody>
          <a:bodyPr/>
          <a:lstStyle/>
          <a:p>
            <a:fld id="{B07158C4-A119-4B78-9DE8-A50001BC31DC}" type="slidenum">
              <a:rPr lang="en-AU" smtClean="0"/>
              <a:pPr/>
              <a:t>81</a:t>
            </a:fld>
            <a:endParaRPr lang="en-AU"/>
          </a:p>
        </p:txBody>
      </p:sp>
    </p:spTree>
    <p:extLst>
      <p:ext uri="{BB962C8B-B14F-4D97-AF65-F5344CB8AC3E}">
        <p14:creationId xmlns:p14="http://schemas.microsoft.com/office/powerpoint/2010/main" val="967194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Teacher notes:</a:t>
            </a:r>
          </a:p>
          <a:p>
            <a:endParaRPr lang="en-US" b="1"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‘an element is one of a class of substances that consists entirely of atoms of the same atomic number and that cannot be further divided by chemical methods’ (NESA, 2023).</a:t>
            </a:r>
          </a:p>
          <a:p>
            <a:pPr marL="285750" lvl="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all known elements are summarised in the Periodic table of elements</a:t>
            </a:r>
          </a:p>
          <a:p>
            <a:pPr marL="285750" lvl="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there are only 92 naturally occurring elements in the universe and that the majority of matter exists as compounds and mixtures</a:t>
            </a:r>
          </a:p>
          <a:p>
            <a:pPr marL="285750" lvl="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all elements above uranium are man-made</a:t>
            </a:r>
          </a:p>
          <a:p>
            <a:pPr marL="285750" lvl="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every material we know is made up of one or more of these elements.</a:t>
            </a:r>
          </a:p>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dirty="0"/>
          </a:p>
        </p:txBody>
      </p:sp>
    </p:spTree>
    <p:extLst>
      <p:ext uri="{BB962C8B-B14F-4D97-AF65-F5344CB8AC3E}">
        <p14:creationId xmlns:p14="http://schemas.microsoft.com/office/powerpoint/2010/main" val="35711663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CEFC7-980E-AD80-FA17-B7EB008D25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95A72F-99BF-9758-D210-1D2C7008920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F84A7AB-663D-E29C-1C19-4510BCE041EF}"/>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latin typeface="Public Sans" pitchFamily="2" charset="0"/>
                <a:ea typeface="+mn-ea"/>
                <a:cs typeface="+mn-cs"/>
              </a:rPr>
              <a:t>Atomic radius decreases from left to right across a period because the number of protons increases while electrons are added to the same energy level. This results in a stronger effective attraction from the nucleus, which pulls the electrons in closer.</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kern="1200" dirty="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dirty="0">
                <a:solidFill>
                  <a:schemeClr val="tx1"/>
                </a:solidFill>
                <a:effectLst/>
                <a:latin typeface="Public Sans" pitchFamily="2" charset="0"/>
                <a:ea typeface="+mn-ea"/>
                <a:cs typeface="+mn-cs"/>
              </a:rPr>
              <a:t>Note: </a:t>
            </a:r>
            <a:r>
              <a:rPr lang="en-AU" sz="1600" kern="1200" dirty="0">
                <a:solidFill>
                  <a:schemeClr val="tx1"/>
                </a:solidFill>
                <a:effectLst/>
                <a:latin typeface="Public Sans" pitchFamily="2" charset="0"/>
                <a:ea typeface="+mn-ea"/>
                <a:cs typeface="+mn-cs"/>
              </a:rPr>
              <a:t>the models have been deliberately sized to emphasize the decrease in atomic radius to make it visible for students. </a:t>
            </a:r>
          </a:p>
        </p:txBody>
      </p:sp>
      <p:sp>
        <p:nvSpPr>
          <p:cNvPr id="4" name="Slide Number Placeholder 3">
            <a:extLst>
              <a:ext uri="{FF2B5EF4-FFF2-40B4-BE49-F238E27FC236}">
                <a16:creationId xmlns:a16="http://schemas.microsoft.com/office/drawing/2014/main" id="{C7CBB84B-3FD4-949C-B82C-CFFFB98426E7}"/>
              </a:ext>
            </a:extLst>
          </p:cNvPr>
          <p:cNvSpPr>
            <a:spLocks noGrp="1"/>
          </p:cNvSpPr>
          <p:nvPr>
            <p:ph type="sldNum" sz="quarter" idx="5"/>
          </p:nvPr>
        </p:nvSpPr>
        <p:spPr/>
        <p:txBody>
          <a:bodyPr/>
          <a:lstStyle/>
          <a:p>
            <a:fld id="{B07158C4-A119-4B78-9DE8-A50001BC31DC}" type="slidenum">
              <a:rPr lang="en-AU" smtClean="0"/>
              <a:pPr/>
              <a:t>82</a:t>
            </a:fld>
            <a:endParaRPr lang="en-AU"/>
          </a:p>
        </p:txBody>
      </p:sp>
    </p:spTree>
    <p:extLst>
      <p:ext uri="{BB962C8B-B14F-4D97-AF65-F5344CB8AC3E}">
        <p14:creationId xmlns:p14="http://schemas.microsoft.com/office/powerpoint/2010/main" val="34855041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1F652-05E0-3A95-6DE6-9D66342E75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5DD1EC-5A10-F1E2-7AE1-C1A743A9B43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F0599F5-9C91-0F90-3B96-3C8680E1D96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The atomic radius increases down a group top to bottom. This is </a:t>
            </a:r>
            <a:r>
              <a:rPr lang="en-AU" sz="1600" kern="1200" dirty="0">
                <a:solidFill>
                  <a:schemeClr val="tx1"/>
                </a:solidFill>
                <a:effectLst/>
                <a:latin typeface="Public Sans" pitchFamily="2" charset="0"/>
                <a:ea typeface="+mn-ea"/>
                <a:cs typeface="+mn-cs"/>
              </a:rPr>
              <a:t>because each new group adds another electron shell, making the atoms larger.</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latin typeface="Public Sans" pitchFamily="2" charset="0"/>
                <a:ea typeface="+mn-ea"/>
                <a:cs typeface="+mn-cs"/>
              </a:rPr>
              <a:t>The extra electron shell places the outer electron shells further away from the nucleus, and the inner electron shells act as a shield, reducing the pull of the nucleus on the outer electrons. </a:t>
            </a:r>
            <a:endParaRPr lang="en-AU" b="0" dirty="0"/>
          </a:p>
        </p:txBody>
      </p:sp>
      <p:sp>
        <p:nvSpPr>
          <p:cNvPr id="4" name="Slide Number Placeholder 3">
            <a:extLst>
              <a:ext uri="{FF2B5EF4-FFF2-40B4-BE49-F238E27FC236}">
                <a16:creationId xmlns:a16="http://schemas.microsoft.com/office/drawing/2014/main" id="{84739EA7-90D5-2900-0B1C-C4A6831B57C8}"/>
              </a:ext>
            </a:extLst>
          </p:cNvPr>
          <p:cNvSpPr>
            <a:spLocks noGrp="1"/>
          </p:cNvSpPr>
          <p:nvPr>
            <p:ph type="sldNum" sz="quarter" idx="5"/>
          </p:nvPr>
        </p:nvSpPr>
        <p:spPr/>
        <p:txBody>
          <a:bodyPr/>
          <a:lstStyle/>
          <a:p>
            <a:fld id="{B07158C4-A119-4B78-9DE8-A50001BC31DC}" type="slidenum">
              <a:rPr lang="en-AU" smtClean="0"/>
              <a:pPr/>
              <a:t>83</a:t>
            </a:fld>
            <a:endParaRPr lang="en-AU"/>
          </a:p>
        </p:txBody>
      </p:sp>
    </p:spTree>
    <p:extLst>
      <p:ext uri="{BB962C8B-B14F-4D97-AF65-F5344CB8AC3E}">
        <p14:creationId xmlns:p14="http://schemas.microsoft.com/office/powerpoint/2010/main" val="31382264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B83B8-175E-0586-EAE3-E5C4DB380A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6C1589-AA73-50CC-005C-38DF8BD19F0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0A22EAB-F357-D5FF-DAE5-B914B055DA44}"/>
              </a:ext>
            </a:extLst>
          </p:cNvPr>
          <p:cNvSpPr>
            <a:spLocks noGrp="1"/>
          </p:cNvSpPr>
          <p:nvPr>
            <p:ph type="body" idx="1"/>
          </p:nvPr>
        </p:nvSpPr>
        <p:spPr/>
        <p:txBody>
          <a:bodyPr/>
          <a:lstStyle/>
          <a:p>
            <a:r>
              <a:rPr lang="en-AU" b="1" dirty="0"/>
              <a:t>Teacher notes:</a:t>
            </a:r>
          </a:p>
          <a:p>
            <a:r>
              <a:rPr lang="en-AU" b="1" dirty="0"/>
              <a:t>This slide contains animation to reveal the correct response.</a:t>
            </a:r>
          </a:p>
          <a:p>
            <a:endParaRPr lang="en-AU" b="1" dirty="0"/>
          </a:p>
          <a:p>
            <a:r>
              <a:rPr lang="en-AU" dirty="0"/>
              <a:t>A </a:t>
            </a:r>
            <a:r>
              <a:rPr lang="en-AU" dirty="0">
                <a:sym typeface="Wingdings" panose="05000000000000000000" pitchFamily="2" charset="2"/>
              </a:rPr>
              <a:t> Incorrect – as you move across a period, atoms gain more protons, which pull the electrons closer to the nucleus, which means that the atomic radius gets smaller, not larger.</a:t>
            </a:r>
          </a:p>
          <a:p>
            <a:r>
              <a:rPr lang="en-AU" dirty="0">
                <a:sym typeface="Wingdings" panose="05000000000000000000" pitchFamily="2" charset="2"/>
              </a:rPr>
              <a:t>B  Correct</a:t>
            </a:r>
          </a:p>
          <a:p>
            <a:r>
              <a:rPr lang="en-AU" dirty="0">
                <a:sym typeface="Wingdings" panose="05000000000000000000" pitchFamily="2" charset="2"/>
              </a:rPr>
              <a:t>C  Incorrect – the atomic radius changes across a period because the number of protons increases, pulling the electrons in more tightly.</a:t>
            </a:r>
          </a:p>
        </p:txBody>
      </p:sp>
      <p:sp>
        <p:nvSpPr>
          <p:cNvPr id="4" name="Slide Number Placeholder 3">
            <a:extLst>
              <a:ext uri="{FF2B5EF4-FFF2-40B4-BE49-F238E27FC236}">
                <a16:creationId xmlns:a16="http://schemas.microsoft.com/office/drawing/2014/main" id="{477CF5CD-24E5-93AC-317C-A681BCC469D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8491596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70014-738C-20CC-E4BF-5D8252D955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507C7C-431C-0F17-65FE-978545485F5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23B2DFB-BC0C-8FB1-2C67-3D7E0A2662A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lvl="0" indent="0">
              <a:lnSpc>
                <a:spcPct val="150000"/>
              </a:lnSpc>
              <a:spcBef>
                <a:spcPts val="1200"/>
              </a:spcBef>
              <a:spcAft>
                <a:spcPts val="600"/>
              </a:spcAft>
              <a:buFont typeface="Symbol" panose="05050102010706020507" pitchFamily="18" charset="2"/>
              <a:buNone/>
            </a:pPr>
            <a:r>
              <a:rPr lang="en-AU" sz="1600">
                <a:effectLst/>
                <a:latin typeface="Arial" panose="020B0604020202020204" pitchFamily="34" charset="0"/>
                <a:ea typeface="Calibri" panose="020F0502020204030204" pitchFamily="34" charset="0"/>
              </a:rPr>
              <a:t>Reactivity is a measure of how easily an element takes part in a chemical reaction. Some elements react very quickly and easily, while others hardly react at all. Noble gases are generally non-reactive.</a:t>
            </a:r>
          </a:p>
          <a:p>
            <a:pPr marL="0" lvl="0" indent="0">
              <a:lnSpc>
                <a:spcPct val="150000"/>
              </a:lnSpc>
              <a:spcBef>
                <a:spcPts val="1200"/>
              </a:spcBef>
              <a:spcAft>
                <a:spcPts val="600"/>
              </a:spcAft>
              <a:buFont typeface="Symbol" panose="05050102010706020507" pitchFamily="18" charset="2"/>
              <a:buNone/>
            </a:pPr>
            <a:endParaRPr lang="en-AU" sz="160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Symbol" panose="05050102010706020507" pitchFamily="18" charset="2"/>
              <a:buNone/>
            </a:pPr>
            <a:r>
              <a:rPr lang="en-AU" sz="1600">
                <a:effectLst/>
                <a:latin typeface="Arial" panose="020B0604020202020204" pitchFamily="34" charset="0"/>
                <a:ea typeface="Calibri" panose="020F0502020204030204" pitchFamily="34" charset="0"/>
              </a:rPr>
              <a:t>Atoms react to become more stable. Most atoms are unstable on their own because their valence shell are not full. Atoms react to achieve full outer shells of electrons, which they do by losing, gaining, or sharing electrons. </a:t>
            </a:r>
          </a:p>
          <a:p>
            <a:pPr marL="0" lvl="0" indent="0">
              <a:lnSpc>
                <a:spcPct val="150000"/>
              </a:lnSpc>
              <a:spcBef>
                <a:spcPts val="1200"/>
              </a:spcBef>
              <a:spcAft>
                <a:spcPts val="600"/>
              </a:spcAft>
              <a:buFont typeface="Symbol" panose="05050102010706020507" pitchFamily="18" charset="2"/>
              <a:buNone/>
            </a:pPr>
            <a:endParaRPr lang="en-AU" sz="160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Symbol" panose="05050102010706020507" pitchFamily="18" charset="2"/>
              <a:buNone/>
            </a:pPr>
            <a:r>
              <a:rPr lang="en-AU" sz="1600">
                <a:effectLst/>
                <a:latin typeface="Arial" panose="020B0604020202020204" pitchFamily="34" charset="0"/>
                <a:ea typeface="Calibri" panose="020F0502020204030204" pitchFamily="34" charset="0"/>
              </a:rPr>
              <a:t>M</a:t>
            </a:r>
            <a:r>
              <a:rPr lang="en-AU"/>
              <a:t>etals usually react by losing electrons, while non-metals usually react by gaining or sharing electrons.</a:t>
            </a:r>
          </a:p>
        </p:txBody>
      </p:sp>
      <p:sp>
        <p:nvSpPr>
          <p:cNvPr id="4" name="Slide Number Placeholder 3">
            <a:extLst>
              <a:ext uri="{FF2B5EF4-FFF2-40B4-BE49-F238E27FC236}">
                <a16:creationId xmlns:a16="http://schemas.microsoft.com/office/drawing/2014/main" id="{C4170EC9-1FA5-0E94-ADFB-E615F9043F78}"/>
              </a:ext>
            </a:extLst>
          </p:cNvPr>
          <p:cNvSpPr>
            <a:spLocks noGrp="1"/>
          </p:cNvSpPr>
          <p:nvPr>
            <p:ph type="sldNum" sz="quarter" idx="5"/>
          </p:nvPr>
        </p:nvSpPr>
        <p:spPr/>
        <p:txBody>
          <a:bodyPr/>
          <a:lstStyle/>
          <a:p>
            <a:fld id="{B07158C4-A119-4B78-9DE8-A50001BC31DC}" type="slidenum">
              <a:rPr lang="en-AU" smtClean="0"/>
              <a:pPr/>
              <a:t>85</a:t>
            </a:fld>
            <a:endParaRPr lang="en-AU"/>
          </a:p>
        </p:txBody>
      </p:sp>
    </p:spTree>
    <p:extLst>
      <p:ext uri="{BB962C8B-B14F-4D97-AF65-F5344CB8AC3E}">
        <p14:creationId xmlns:p14="http://schemas.microsoft.com/office/powerpoint/2010/main" val="18213243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0AE6F-8759-4331-43BD-8E9FFF8E83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42A4D0-67AA-562D-28F3-4BFE44203AE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E6D97A9-0310-B579-A9C8-F83A2EA152A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In general, reactivity decreases as you move from left to right across a period of the periodic table.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Noble gases generally have stable electron configurations as their valence shell is full. Thus, making them stable and non-reactive.</a:t>
            </a:r>
          </a:p>
        </p:txBody>
      </p:sp>
      <p:sp>
        <p:nvSpPr>
          <p:cNvPr id="4" name="Slide Number Placeholder 3">
            <a:extLst>
              <a:ext uri="{FF2B5EF4-FFF2-40B4-BE49-F238E27FC236}">
                <a16:creationId xmlns:a16="http://schemas.microsoft.com/office/drawing/2014/main" id="{2BDC8EA9-F750-1354-7970-11A26F54C1E9}"/>
              </a:ext>
            </a:extLst>
          </p:cNvPr>
          <p:cNvSpPr>
            <a:spLocks noGrp="1"/>
          </p:cNvSpPr>
          <p:nvPr>
            <p:ph type="sldNum" sz="quarter" idx="5"/>
          </p:nvPr>
        </p:nvSpPr>
        <p:spPr/>
        <p:txBody>
          <a:bodyPr/>
          <a:lstStyle/>
          <a:p>
            <a:fld id="{B07158C4-A119-4B78-9DE8-A50001BC31DC}" type="slidenum">
              <a:rPr lang="en-AU" smtClean="0"/>
              <a:pPr/>
              <a:t>86</a:t>
            </a:fld>
            <a:endParaRPr lang="en-AU"/>
          </a:p>
        </p:txBody>
      </p:sp>
    </p:spTree>
    <p:extLst>
      <p:ext uri="{BB962C8B-B14F-4D97-AF65-F5344CB8AC3E}">
        <p14:creationId xmlns:p14="http://schemas.microsoft.com/office/powerpoint/2010/main" val="119234259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F273D-A8AF-6D19-0645-57154264AF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19FE98-B042-8438-B7D9-0A71D116F27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54C8FD8-8790-32BB-8013-AEC12D33C25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Elements in Groups 1 and 2 become more reactive as you move down the group.</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This is because the atomic radius is larger as you go down the group making the valence electrons easier to be removed from the atom in a reaction.</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AADA82DD-1CCC-D5B0-CDDF-15BD9FA9C02F}"/>
              </a:ext>
            </a:extLst>
          </p:cNvPr>
          <p:cNvSpPr>
            <a:spLocks noGrp="1"/>
          </p:cNvSpPr>
          <p:nvPr>
            <p:ph type="sldNum" sz="quarter" idx="5"/>
          </p:nvPr>
        </p:nvSpPr>
        <p:spPr/>
        <p:txBody>
          <a:bodyPr/>
          <a:lstStyle/>
          <a:p>
            <a:fld id="{B07158C4-A119-4B78-9DE8-A50001BC31DC}" type="slidenum">
              <a:rPr lang="en-AU" smtClean="0"/>
              <a:pPr/>
              <a:t>87</a:t>
            </a:fld>
            <a:endParaRPr lang="en-AU"/>
          </a:p>
        </p:txBody>
      </p:sp>
    </p:spTree>
    <p:extLst>
      <p:ext uri="{BB962C8B-B14F-4D97-AF65-F5344CB8AC3E}">
        <p14:creationId xmlns:p14="http://schemas.microsoft.com/office/powerpoint/2010/main" val="37289161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49572-D55A-D167-EB81-776F570338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E26979-FD0F-CA0F-8964-132AC9E4B36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C8FEA3C-2ABE-A0E8-D8D7-52FB057305F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Elements in Group 17 the halogens, reactivity decreases as you move down the group.</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8058637D-016F-0938-5F52-D5D0DBB51190}"/>
              </a:ext>
            </a:extLst>
          </p:cNvPr>
          <p:cNvSpPr>
            <a:spLocks noGrp="1"/>
          </p:cNvSpPr>
          <p:nvPr>
            <p:ph type="sldNum" sz="quarter" idx="5"/>
          </p:nvPr>
        </p:nvSpPr>
        <p:spPr/>
        <p:txBody>
          <a:bodyPr/>
          <a:lstStyle/>
          <a:p>
            <a:fld id="{B07158C4-A119-4B78-9DE8-A50001BC31DC}" type="slidenum">
              <a:rPr lang="en-AU" smtClean="0"/>
              <a:pPr/>
              <a:t>88</a:t>
            </a:fld>
            <a:endParaRPr lang="en-AU"/>
          </a:p>
        </p:txBody>
      </p:sp>
    </p:spTree>
    <p:extLst>
      <p:ext uri="{BB962C8B-B14F-4D97-AF65-F5344CB8AC3E}">
        <p14:creationId xmlns:p14="http://schemas.microsoft.com/office/powerpoint/2010/main" val="40736629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6C263-7BBE-4867-881A-CBA117FAA6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B7D2DA-251D-AA30-4556-AB63A65A2B5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7DEE2AD-064A-FD79-C194-57015852DD5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pPr marL="285750" lvl="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Reactivity decreases as you move from left to right across a period because the elements change from metals to non-metals. </a:t>
            </a:r>
          </a:p>
          <a:p>
            <a:pPr marL="285750" lvl="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Metals on the left react by losing electrons, which becomes harder as atoms hold on to their electrons more strongly across the period. By the time you reach the right side, the elements are non-metals that react by gaining electrons, but this also becomes harder as the atoms are nearly full and already stable.</a:t>
            </a:r>
          </a:p>
        </p:txBody>
      </p:sp>
      <p:sp>
        <p:nvSpPr>
          <p:cNvPr id="4" name="Slide Number Placeholder 3">
            <a:extLst>
              <a:ext uri="{FF2B5EF4-FFF2-40B4-BE49-F238E27FC236}">
                <a16:creationId xmlns:a16="http://schemas.microsoft.com/office/drawing/2014/main" id="{B40D6237-F31A-072E-AD7C-D06CD3C7C964}"/>
              </a:ext>
            </a:extLst>
          </p:cNvPr>
          <p:cNvSpPr>
            <a:spLocks noGrp="1"/>
          </p:cNvSpPr>
          <p:nvPr>
            <p:ph type="sldNum" sz="quarter" idx="5"/>
          </p:nvPr>
        </p:nvSpPr>
        <p:spPr/>
        <p:txBody>
          <a:bodyPr/>
          <a:lstStyle/>
          <a:p>
            <a:fld id="{B07158C4-A119-4B78-9DE8-A50001BC31DC}" type="slidenum">
              <a:rPr lang="en-AU" smtClean="0"/>
              <a:pPr/>
              <a:t>89</a:t>
            </a:fld>
            <a:endParaRPr lang="en-AU"/>
          </a:p>
        </p:txBody>
      </p:sp>
    </p:spTree>
    <p:extLst>
      <p:ext uri="{BB962C8B-B14F-4D97-AF65-F5344CB8AC3E}">
        <p14:creationId xmlns:p14="http://schemas.microsoft.com/office/powerpoint/2010/main" val="14391497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7CC69-B2C6-2F63-4F61-2C28E2BA29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6767FF-E7CF-F027-7859-7D48FCD608A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A8A71B7-E8D0-25E7-6957-65B2F33DFE9F}"/>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This slide has animations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pPr marL="285750" lvl="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As you go down Groups 1 and 2, atoms have more electron shells. The outermost electrons are further from the nucleus, so they are held less tightly and are easier to lose. Because these metals react by losing electrons, they become more reactive further down the group.</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b="1" kern="1200" dirty="0">
                <a:solidFill>
                  <a:schemeClr val="tx1"/>
                </a:solidFill>
                <a:effectLst/>
                <a:latin typeface="Public Sans" pitchFamily="2" charset="0"/>
                <a:ea typeface="+mn-ea"/>
                <a:cs typeface="+mn-cs"/>
              </a:rPr>
              <a:t>(CLICK) </a:t>
            </a:r>
            <a:r>
              <a:rPr lang="en-AU" sz="1600" kern="1200" dirty="0">
                <a:solidFill>
                  <a:schemeClr val="tx1"/>
                </a:solidFill>
                <a:effectLst/>
                <a:latin typeface="Public Sans" pitchFamily="2" charset="0"/>
                <a:ea typeface="+mn-ea"/>
                <a:cs typeface="+mn-cs"/>
              </a:rPr>
              <a:t>As you go down Group 17, atoms also have more electron shells. This means the nucleus is further away from the outer shell, making it harder for the atom to attract and gain an extra electron. Because these non-metals react by gaining electrons, they become less reactive further down the group.</a:t>
            </a:r>
          </a:p>
        </p:txBody>
      </p:sp>
      <p:sp>
        <p:nvSpPr>
          <p:cNvPr id="4" name="Slide Number Placeholder 3">
            <a:extLst>
              <a:ext uri="{FF2B5EF4-FFF2-40B4-BE49-F238E27FC236}">
                <a16:creationId xmlns:a16="http://schemas.microsoft.com/office/drawing/2014/main" id="{3198CA7F-26C5-8ADE-CA6D-3B884018B5A2}"/>
              </a:ext>
            </a:extLst>
          </p:cNvPr>
          <p:cNvSpPr>
            <a:spLocks noGrp="1"/>
          </p:cNvSpPr>
          <p:nvPr>
            <p:ph type="sldNum" sz="quarter" idx="5"/>
          </p:nvPr>
        </p:nvSpPr>
        <p:spPr/>
        <p:txBody>
          <a:bodyPr/>
          <a:lstStyle/>
          <a:p>
            <a:fld id="{B07158C4-A119-4B78-9DE8-A50001BC31DC}" type="slidenum">
              <a:rPr lang="en-AU" smtClean="0"/>
              <a:pPr/>
              <a:t>90</a:t>
            </a:fld>
            <a:endParaRPr lang="en-AU"/>
          </a:p>
        </p:txBody>
      </p:sp>
    </p:spTree>
    <p:extLst>
      <p:ext uri="{BB962C8B-B14F-4D97-AF65-F5344CB8AC3E}">
        <p14:creationId xmlns:p14="http://schemas.microsoft.com/office/powerpoint/2010/main" val="286751835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2014B-34E0-832B-C277-39B052FBF6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17D48D-CA80-6E4A-0581-3F59706917A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02FCCDB-67C5-9104-9C1C-7A8938A7F424}"/>
              </a:ext>
            </a:extLst>
          </p:cNvPr>
          <p:cNvSpPr>
            <a:spLocks noGrp="1"/>
          </p:cNvSpPr>
          <p:nvPr>
            <p:ph type="body" idx="1"/>
          </p:nvPr>
        </p:nvSpPr>
        <p:spPr/>
        <p:txBody>
          <a:bodyPr/>
          <a:lstStyle/>
          <a:p>
            <a:r>
              <a:rPr lang="en-AU" b="1"/>
              <a:t>Teacher notes:</a:t>
            </a:r>
          </a:p>
          <a:p>
            <a:endParaRPr lang="en-AU" b="1"/>
          </a:p>
          <a:p>
            <a:r>
              <a:rPr lang="en-AU"/>
              <a:t>1 </a:t>
            </a:r>
            <a:r>
              <a:rPr lang="en-AU">
                <a:sym typeface="Wingdings" panose="05000000000000000000" pitchFamily="2" charset="2"/>
              </a:rPr>
              <a:t> True</a:t>
            </a:r>
          </a:p>
          <a:p>
            <a:r>
              <a:rPr lang="en-AU">
                <a:sym typeface="Wingdings" panose="05000000000000000000" pitchFamily="2" charset="2"/>
              </a:rPr>
              <a:t>2  False – reactivity in Group 17 actually decreases as you move down the group because the atoms get larger and find it harder to attract and gain an extra electron.</a:t>
            </a:r>
          </a:p>
          <a:p>
            <a:r>
              <a:rPr lang="en-AU">
                <a:sym typeface="Wingdings" panose="05000000000000000000" pitchFamily="2" charset="2"/>
              </a:rPr>
              <a:t>3  True</a:t>
            </a:r>
            <a:endParaRPr lang="en-AU"/>
          </a:p>
        </p:txBody>
      </p:sp>
      <p:sp>
        <p:nvSpPr>
          <p:cNvPr id="4" name="Slide Number Placeholder 3">
            <a:extLst>
              <a:ext uri="{FF2B5EF4-FFF2-40B4-BE49-F238E27FC236}">
                <a16:creationId xmlns:a16="http://schemas.microsoft.com/office/drawing/2014/main" id="{BDC5F10E-BEF6-E2A8-C5B4-8DEDFE42068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91</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333714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0F917-4393-067B-B013-9E787F40CB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1F4A35-D23E-9561-5D1D-7DD1546B9AAE}"/>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2428E6D2-B13B-F7F9-F505-B77E135DFD27}"/>
              </a:ext>
            </a:extLst>
          </p:cNvPr>
          <p:cNvSpPr>
            <a:spLocks noGrp="1"/>
          </p:cNvSpPr>
          <p:nvPr>
            <p:ph type="body" idx="1"/>
          </p:nvPr>
        </p:nvSpPr>
        <p:spPr/>
        <p:txBody>
          <a:bodyPr/>
          <a:lstStyle/>
          <a:p>
            <a:pPr algn="l"/>
            <a:r>
              <a:rPr lang="en-AU" b="1" i="0" dirty="0">
                <a:solidFill>
                  <a:srgbClr val="3D3D3D"/>
                </a:solidFill>
                <a:effectLst/>
                <a:highlight>
                  <a:srgbClr val="FFFFFF"/>
                </a:highlight>
                <a:latin typeface="montserrat" panose="00000500000000000000" pitchFamily="2" charset="0"/>
              </a:rPr>
              <a:t>Teacher notes:</a:t>
            </a:r>
          </a:p>
          <a:p>
            <a:pPr algn="l"/>
            <a:endParaRPr lang="en-AU" b="0" i="0" dirty="0">
              <a:solidFill>
                <a:srgbClr val="3D3D3D"/>
              </a:solidFill>
              <a:effectLst/>
              <a:highlight>
                <a:srgbClr val="FFFFFF"/>
              </a:highlight>
              <a:latin typeface="Montserrat" panose="00000500000000000000" pitchFamily="2" charset="0"/>
            </a:endParaRPr>
          </a:p>
          <a:p>
            <a:pPr algn="l"/>
            <a:r>
              <a:rPr lang="en-US" b="0" i="0" dirty="0">
                <a:solidFill>
                  <a:srgbClr val="3D3D3D"/>
                </a:solidFill>
                <a:effectLst/>
                <a:highlight>
                  <a:srgbClr val="FFFFFF"/>
                </a:highlight>
                <a:latin typeface="Montserrat" panose="00000500000000000000" pitchFamily="2" charset="0"/>
              </a:rPr>
              <a:t>Frayer diagrams are graphic </a:t>
            </a:r>
            <a:r>
              <a:rPr lang="en-US" b="0" i="0" dirty="0" err="1">
                <a:solidFill>
                  <a:srgbClr val="3D3D3D"/>
                </a:solidFill>
                <a:effectLst/>
                <a:highlight>
                  <a:srgbClr val="FFFFFF"/>
                </a:highlight>
                <a:latin typeface="Montserrat" panose="00000500000000000000" pitchFamily="2" charset="0"/>
              </a:rPr>
              <a:t>organisers</a:t>
            </a:r>
            <a:r>
              <a:rPr lang="en-US" b="0" i="0" dirty="0">
                <a:solidFill>
                  <a:srgbClr val="3D3D3D"/>
                </a:solidFill>
                <a:effectLst/>
                <a:highlight>
                  <a:srgbClr val="FFFFFF"/>
                </a:highlight>
                <a:latin typeface="Montserrat" panose="00000500000000000000" pitchFamily="2" charset="0"/>
              </a:rPr>
              <a:t> that help students develop or deepen awareness of unfamiliar concepts through defining the term and identifying examples and non- examples. </a:t>
            </a:r>
          </a:p>
          <a:p>
            <a:pPr algn="l"/>
            <a:r>
              <a:rPr lang="en-US" b="0" i="0" dirty="0">
                <a:solidFill>
                  <a:srgbClr val="3D3D3D"/>
                </a:solidFill>
                <a:effectLst/>
                <a:highlight>
                  <a:srgbClr val="FFFFFF"/>
                </a:highlight>
                <a:latin typeface="Montserrat" panose="00000500000000000000" pitchFamily="2" charset="0"/>
              </a:rPr>
              <a:t>Give students the NESA definition of an element ‘</a:t>
            </a:r>
            <a:br>
              <a:rPr lang="en-US" b="0" i="0" dirty="0">
                <a:solidFill>
                  <a:srgbClr val="3D3D3D"/>
                </a:solidFill>
                <a:effectLst/>
                <a:highlight>
                  <a:srgbClr val="FFFFFF"/>
                </a:highlight>
                <a:latin typeface="Montserrat" panose="00000500000000000000" pitchFamily="2" charset="0"/>
              </a:rPr>
            </a:br>
            <a:r>
              <a:rPr lang="en-US" b="0" i="0" dirty="0">
                <a:solidFill>
                  <a:srgbClr val="3D3D3D"/>
                </a:solidFill>
                <a:effectLst/>
                <a:highlight>
                  <a:srgbClr val="FFFFFF"/>
                </a:highlight>
                <a:latin typeface="Montserrat" panose="00000500000000000000" pitchFamily="2" charset="0"/>
              </a:rPr>
              <a:t>‘One of a class of substances which consists entirely of atoms of the same atomic number, and which cannot be further divided by chemical methods’</a:t>
            </a:r>
          </a:p>
          <a:p>
            <a:pPr algn="l"/>
            <a:r>
              <a:rPr lang="en-US" b="0" i="0" dirty="0">
                <a:solidFill>
                  <a:srgbClr val="3D3D3D"/>
                </a:solidFill>
                <a:effectLst/>
                <a:highlight>
                  <a:srgbClr val="FFFFFF"/>
                </a:highlight>
                <a:latin typeface="Montserrat" panose="00000500000000000000" pitchFamily="2" charset="0"/>
              </a:rPr>
              <a:t>This may require some class discussion.</a:t>
            </a:r>
          </a:p>
          <a:p>
            <a:pPr algn="l"/>
            <a:r>
              <a:rPr lang="en-US" b="0" i="0" dirty="0">
                <a:solidFill>
                  <a:srgbClr val="3D3D3D"/>
                </a:solidFill>
                <a:effectLst/>
                <a:highlight>
                  <a:srgbClr val="FFFFFF"/>
                </a:highlight>
                <a:latin typeface="Montserrat" panose="00000500000000000000" pitchFamily="2" charset="0"/>
              </a:rPr>
              <a:t>Sample responses are on the next slide.</a:t>
            </a:r>
          </a:p>
          <a:p>
            <a:pPr algn="l"/>
            <a:endParaRPr lang="en-AU" b="0" i="0" dirty="0">
              <a:solidFill>
                <a:srgbClr val="3D3D3D"/>
              </a:solidFill>
              <a:effectLst/>
              <a:highlight>
                <a:srgbClr val="FFFFFF"/>
              </a:highlight>
              <a:latin typeface="Montserrat" panose="00000500000000000000" pitchFamily="2" charset="0"/>
            </a:endParaRPr>
          </a:p>
        </p:txBody>
      </p:sp>
      <p:sp>
        <p:nvSpPr>
          <p:cNvPr id="4" name="Slide Number Placeholder 3">
            <a:extLst>
              <a:ext uri="{FF2B5EF4-FFF2-40B4-BE49-F238E27FC236}">
                <a16:creationId xmlns:a16="http://schemas.microsoft.com/office/drawing/2014/main" id="{36466353-18F2-6035-B4DA-064DD1DB78A7}"/>
              </a:ext>
            </a:extLst>
          </p:cNvPr>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4176308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r>
              <a:rPr lang="en-AU" dirty="0"/>
              <a:t>The elements found in Group 1 are referred to as the alkali metals.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Scientists named this group alkali metals because </a:t>
            </a:r>
            <a:r>
              <a:rPr lang="en-AU" sz="1600" b="0" kern="1200" dirty="0">
                <a:solidFill>
                  <a:schemeClr val="tx1"/>
                </a:solidFill>
                <a:effectLst/>
                <a:latin typeface="Public Sans" pitchFamily="2" charset="0"/>
                <a:ea typeface="+mn-ea"/>
                <a:cs typeface="+mn-cs"/>
              </a:rPr>
              <a:t>these elements reacted in very similar ways and formed substances called alkalis when they reacted with water.</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kern="1200" dirty="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effectLst/>
                <a:latin typeface="Public Sans" pitchFamily="2" charset="0"/>
                <a:ea typeface="+mn-ea"/>
                <a:cs typeface="+mn-cs"/>
              </a:rPr>
              <a:t>The have shared characteristics including: Soft metals, very reactive, one outer-shell electron.</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92</a:t>
            </a:fld>
            <a:endParaRPr lang="en-AU"/>
          </a:p>
        </p:txBody>
      </p:sp>
    </p:spTree>
    <p:extLst>
      <p:ext uri="{BB962C8B-B14F-4D97-AF65-F5344CB8AC3E}">
        <p14:creationId xmlns:p14="http://schemas.microsoft.com/office/powerpoint/2010/main" val="24588035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39E6B-FE42-0353-94CE-A0B7E4B725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7E7E01-B4A1-996E-0D55-07F5A62B1C9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1B132D2-26FB-D698-9474-42D8A8F41AD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The elements found in Group 2 are referred to as the alkaline earth metals.</a:t>
            </a:r>
            <a:br>
              <a:rPr lang="en-AU" dirty="0"/>
            </a:br>
            <a:r>
              <a:rPr lang="en-AU" dirty="0"/>
              <a:t>Scientists named this group because these elements also formed alkaline compounds, like group 1, and were commonly found in rocks and minerals in Earth’s crust.</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effectLst/>
                <a:latin typeface="Public Sans" pitchFamily="2" charset="0"/>
                <a:ea typeface="+mn-ea"/>
                <a:cs typeface="+mn-cs"/>
              </a:rPr>
              <a:t>The have shared characteristics including: Reactive metals, harder than Group 1, two outer-shell electrons.</a:t>
            </a:r>
            <a:endParaRPr lang="en-AU" dirty="0"/>
          </a:p>
        </p:txBody>
      </p:sp>
      <p:sp>
        <p:nvSpPr>
          <p:cNvPr id="4" name="Slide Number Placeholder 3">
            <a:extLst>
              <a:ext uri="{FF2B5EF4-FFF2-40B4-BE49-F238E27FC236}">
                <a16:creationId xmlns:a16="http://schemas.microsoft.com/office/drawing/2014/main" id="{807C3C53-6533-5A40-2DA2-E39484F50DCD}"/>
              </a:ext>
            </a:extLst>
          </p:cNvPr>
          <p:cNvSpPr>
            <a:spLocks noGrp="1"/>
          </p:cNvSpPr>
          <p:nvPr>
            <p:ph type="sldNum" sz="quarter" idx="5"/>
          </p:nvPr>
        </p:nvSpPr>
        <p:spPr/>
        <p:txBody>
          <a:bodyPr/>
          <a:lstStyle/>
          <a:p>
            <a:fld id="{B07158C4-A119-4B78-9DE8-A50001BC31DC}" type="slidenum">
              <a:rPr lang="en-AU" smtClean="0"/>
              <a:pPr/>
              <a:t>93</a:t>
            </a:fld>
            <a:endParaRPr lang="en-AU"/>
          </a:p>
        </p:txBody>
      </p:sp>
    </p:spTree>
    <p:extLst>
      <p:ext uri="{BB962C8B-B14F-4D97-AF65-F5344CB8AC3E}">
        <p14:creationId xmlns:p14="http://schemas.microsoft.com/office/powerpoint/2010/main" val="132375173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BB383-6DBE-1B7B-7EB9-7ED520C294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5B6C70-2951-FC9D-5B83-D0C487AE061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BE0C5F3-DF95-5581-0591-2B92C5A0E3A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The elements found in Groups 3 to 12 are referred to as the transition metals.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r>
              <a:rPr lang="en-AU" dirty="0"/>
              <a:t>Transition metals have variable valencies for example copper can be +1 or +2. </a:t>
            </a:r>
          </a:p>
          <a:p>
            <a:endParaRPr lang="en-AU" dirty="0"/>
          </a:p>
          <a:p>
            <a:r>
              <a:rPr lang="en-AU" dirty="0"/>
              <a:t>Scientists named this group because </a:t>
            </a:r>
            <a:r>
              <a:rPr lang="en-AU" sz="1600" kern="1200" dirty="0">
                <a:solidFill>
                  <a:schemeClr val="tx1"/>
                </a:solidFill>
                <a:effectLst/>
                <a:latin typeface="Public Sans" pitchFamily="2" charset="0"/>
                <a:ea typeface="+mn-ea"/>
                <a:cs typeface="+mn-cs"/>
              </a:rPr>
              <a:t>these metals shared properties different from Group 1 and 2 metals.</a:t>
            </a:r>
          </a:p>
          <a:p>
            <a:r>
              <a:rPr lang="en-AU" sz="1600" kern="1200" dirty="0">
                <a:solidFill>
                  <a:schemeClr val="tx1"/>
                </a:solidFill>
                <a:effectLst/>
                <a:latin typeface="Public Sans" pitchFamily="2" charset="0"/>
                <a:ea typeface="+mn-ea"/>
                <a:cs typeface="+mn-cs"/>
              </a:rPr>
              <a:t>Some of their properties include: Strong, dense, good conductors, often form coloured compounds.</a:t>
            </a:r>
            <a:endParaRPr lang="en-AU" dirty="0"/>
          </a:p>
        </p:txBody>
      </p:sp>
      <p:sp>
        <p:nvSpPr>
          <p:cNvPr id="4" name="Slide Number Placeholder 3">
            <a:extLst>
              <a:ext uri="{FF2B5EF4-FFF2-40B4-BE49-F238E27FC236}">
                <a16:creationId xmlns:a16="http://schemas.microsoft.com/office/drawing/2014/main" id="{06113FAB-EAC5-726C-283B-35E8479CE8C3}"/>
              </a:ext>
            </a:extLst>
          </p:cNvPr>
          <p:cNvSpPr>
            <a:spLocks noGrp="1"/>
          </p:cNvSpPr>
          <p:nvPr>
            <p:ph type="sldNum" sz="quarter" idx="5"/>
          </p:nvPr>
        </p:nvSpPr>
        <p:spPr/>
        <p:txBody>
          <a:bodyPr/>
          <a:lstStyle/>
          <a:p>
            <a:fld id="{B07158C4-A119-4B78-9DE8-A50001BC31DC}" type="slidenum">
              <a:rPr lang="en-AU" smtClean="0"/>
              <a:pPr/>
              <a:t>94</a:t>
            </a:fld>
            <a:endParaRPr lang="en-AU"/>
          </a:p>
        </p:txBody>
      </p:sp>
    </p:spTree>
    <p:extLst>
      <p:ext uri="{BB962C8B-B14F-4D97-AF65-F5344CB8AC3E}">
        <p14:creationId xmlns:p14="http://schemas.microsoft.com/office/powerpoint/2010/main" val="74230797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F5643-4328-5F1D-2FEE-D5F71D4C7E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3F4C5A-753D-6CD3-A12F-A6340E3B7DD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92CB210-2DDB-DC68-89F7-2745DEB57E37}"/>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The elements found in Gro up 17 are referred to as the halogens. The name means ‘salt-formers’ because they easily reacted with metals to make salts. They are very reactive non-metals, and they seven outer-shell electrons.</a:t>
            </a:r>
          </a:p>
        </p:txBody>
      </p:sp>
      <p:sp>
        <p:nvSpPr>
          <p:cNvPr id="4" name="Slide Number Placeholder 3">
            <a:extLst>
              <a:ext uri="{FF2B5EF4-FFF2-40B4-BE49-F238E27FC236}">
                <a16:creationId xmlns:a16="http://schemas.microsoft.com/office/drawing/2014/main" id="{EC7E1BD2-A443-2881-EA15-D9556241125C}"/>
              </a:ext>
            </a:extLst>
          </p:cNvPr>
          <p:cNvSpPr>
            <a:spLocks noGrp="1"/>
          </p:cNvSpPr>
          <p:nvPr>
            <p:ph type="sldNum" sz="quarter" idx="5"/>
          </p:nvPr>
        </p:nvSpPr>
        <p:spPr/>
        <p:txBody>
          <a:bodyPr/>
          <a:lstStyle/>
          <a:p>
            <a:fld id="{B07158C4-A119-4B78-9DE8-A50001BC31DC}" type="slidenum">
              <a:rPr lang="en-AU" smtClean="0"/>
              <a:pPr/>
              <a:t>95</a:t>
            </a:fld>
            <a:endParaRPr lang="en-AU"/>
          </a:p>
        </p:txBody>
      </p:sp>
    </p:spTree>
    <p:extLst>
      <p:ext uri="{BB962C8B-B14F-4D97-AF65-F5344CB8AC3E}">
        <p14:creationId xmlns:p14="http://schemas.microsoft.com/office/powerpoint/2010/main" val="32226741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CBF3B-1CEC-4348-582F-2C58D26464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A6930D-B1D9-6D94-D5D9-26C21264D2C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27D3299-5CE5-A6F3-1CC9-C45757092108}"/>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a:t>The elements found in Group 18 are referred to as the noble gases.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Noble gases all have a full outer shell of valence electrons, making them stable (unreactive).</a:t>
            </a:r>
          </a:p>
        </p:txBody>
      </p:sp>
      <p:sp>
        <p:nvSpPr>
          <p:cNvPr id="4" name="Slide Number Placeholder 3">
            <a:extLst>
              <a:ext uri="{FF2B5EF4-FFF2-40B4-BE49-F238E27FC236}">
                <a16:creationId xmlns:a16="http://schemas.microsoft.com/office/drawing/2014/main" id="{1F1EC5BF-BC27-8056-976E-A78363424A14}"/>
              </a:ext>
            </a:extLst>
          </p:cNvPr>
          <p:cNvSpPr>
            <a:spLocks noGrp="1"/>
          </p:cNvSpPr>
          <p:nvPr>
            <p:ph type="sldNum" sz="quarter" idx="5"/>
          </p:nvPr>
        </p:nvSpPr>
        <p:spPr/>
        <p:txBody>
          <a:bodyPr/>
          <a:lstStyle/>
          <a:p>
            <a:fld id="{B07158C4-A119-4B78-9DE8-A50001BC31DC}" type="slidenum">
              <a:rPr lang="en-AU" smtClean="0"/>
              <a:pPr/>
              <a:t>96</a:t>
            </a:fld>
            <a:endParaRPr lang="en-AU"/>
          </a:p>
        </p:txBody>
      </p:sp>
    </p:spTree>
    <p:extLst>
      <p:ext uri="{BB962C8B-B14F-4D97-AF65-F5344CB8AC3E}">
        <p14:creationId xmlns:p14="http://schemas.microsoft.com/office/powerpoint/2010/main" val="411520679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7A1B6-A163-01EE-1B0B-E77E0888A6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388FA0-15C9-9323-6B18-7BC70AB513B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D0F4AD9-D7A6-73DF-6D9D-E72A6A5E6183}"/>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p:txBody>
      </p:sp>
      <p:sp>
        <p:nvSpPr>
          <p:cNvPr id="4" name="Slide Number Placeholder 3">
            <a:extLst>
              <a:ext uri="{FF2B5EF4-FFF2-40B4-BE49-F238E27FC236}">
                <a16:creationId xmlns:a16="http://schemas.microsoft.com/office/drawing/2014/main" id="{6251307B-4CE1-2AFE-7693-DD29C96871C5}"/>
              </a:ext>
            </a:extLst>
          </p:cNvPr>
          <p:cNvSpPr>
            <a:spLocks noGrp="1"/>
          </p:cNvSpPr>
          <p:nvPr>
            <p:ph type="sldNum" sz="quarter" idx="5"/>
          </p:nvPr>
        </p:nvSpPr>
        <p:spPr/>
        <p:txBody>
          <a:bodyPr/>
          <a:lstStyle/>
          <a:p>
            <a:fld id="{D09C5488-DD16-4714-9519-7BE21BA11D4E}" type="slidenum">
              <a:rPr lang="en-AU" smtClean="0"/>
              <a:t>97</a:t>
            </a:fld>
            <a:endParaRPr lang="en-AU"/>
          </a:p>
        </p:txBody>
      </p:sp>
    </p:spTree>
    <p:extLst>
      <p:ext uri="{BB962C8B-B14F-4D97-AF65-F5344CB8AC3E}">
        <p14:creationId xmlns:p14="http://schemas.microsoft.com/office/powerpoint/2010/main" val="167424679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4EDE0-6056-6587-1A7B-36E3593053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C40FB0-1B4D-5B77-18B3-5C299ADC238D}"/>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8B15A47D-F292-810C-6F70-2F12D9798F4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0" dirty="0"/>
              <a:t>This slide contains animations.</a:t>
            </a:r>
            <a:endParaRPr lang="en-AU" sz="1600"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dirty="0"/>
              <a:t>This slide provides an opportunity to assess students' understanding of the key terms in this section formatively.</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1" dirty="0"/>
              <a:t>Note: </a:t>
            </a:r>
            <a:r>
              <a:rPr lang="en-AU" sz="1600" b="0" dirty="0"/>
              <a:t>Click on the tiles under the </a:t>
            </a:r>
            <a:r>
              <a:rPr lang="en-AU" sz="1600" b="1" dirty="0"/>
              <a:t>Word bank </a:t>
            </a:r>
            <a:r>
              <a:rPr lang="en-AU" sz="1600" b="0" dirty="0"/>
              <a:t>(in any order) to match them to their meaning.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p:txBody>
      </p:sp>
      <p:sp>
        <p:nvSpPr>
          <p:cNvPr id="4" name="Slide Number Placeholder 3">
            <a:extLst>
              <a:ext uri="{FF2B5EF4-FFF2-40B4-BE49-F238E27FC236}">
                <a16:creationId xmlns:a16="http://schemas.microsoft.com/office/drawing/2014/main" id="{A46A570D-4E10-102B-1661-E3D117E67DB1}"/>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98</a:t>
            </a:fld>
            <a:endParaRPr kumimoji="0" lang="en-AU" sz="1200" b="0" i="0" u="none" strike="noStrike" kern="1200" cap="none" spc="0" normalizeH="0" baseline="0" noProof="0" dirty="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10632885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82F80-5451-1005-B0D8-E8F1F840C0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D081A6-0B1A-14EB-6A6B-4B790FFD190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27EC3EC-82B1-34B9-4ABD-8A32034AAB53}"/>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p>
          <a:p>
            <a:endParaRPr lang="en-AU" b="1"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activity. Revisit the slide where appropriate during lesson activities and encourage students to reflect on their progress. </a:t>
            </a:r>
          </a:p>
        </p:txBody>
      </p:sp>
      <p:sp>
        <p:nvSpPr>
          <p:cNvPr id="4" name="Slide Number Placeholder 3">
            <a:extLst>
              <a:ext uri="{FF2B5EF4-FFF2-40B4-BE49-F238E27FC236}">
                <a16:creationId xmlns:a16="http://schemas.microsoft.com/office/drawing/2014/main" id="{8D5A0BE6-A830-FC0E-780F-53A8BD9670B6}"/>
              </a:ext>
            </a:extLst>
          </p:cNvPr>
          <p:cNvSpPr>
            <a:spLocks noGrp="1"/>
          </p:cNvSpPr>
          <p:nvPr>
            <p:ph type="sldNum" sz="quarter" idx="5"/>
          </p:nvPr>
        </p:nvSpPr>
        <p:spPr/>
        <p:txBody>
          <a:bodyPr/>
          <a:lstStyle/>
          <a:p>
            <a:fld id="{D09C5488-DD16-4714-9519-7BE21BA11D4E}" type="slidenum">
              <a:rPr lang="en-AU" smtClean="0"/>
              <a:t>99</a:t>
            </a:fld>
            <a:endParaRPr lang="en-AU"/>
          </a:p>
        </p:txBody>
      </p:sp>
    </p:spTree>
    <p:extLst>
      <p:ext uri="{BB962C8B-B14F-4D97-AF65-F5344CB8AC3E}">
        <p14:creationId xmlns:p14="http://schemas.microsoft.com/office/powerpoint/2010/main" val="324466427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D1989-430C-D20D-193D-69D10D8C6D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2E59C0-64F9-4F8C-C7ED-27F8823EED3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117413C-BB23-365B-1EDC-5C2530FFD688}"/>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Outline </a:t>
            </a:r>
            <a:r>
              <a:rPr lang="en-AU" b="0" dirty="0" err="1"/>
              <a:t>Döbereiner’s</a:t>
            </a:r>
            <a:r>
              <a:rPr lang="en-AU" b="0" dirty="0"/>
              <a:t> contribution to the development of the periodic table, highlighting the following:</a:t>
            </a:r>
          </a:p>
          <a:p>
            <a:pPr marL="285750" lvl="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He arranged elements into groups of three, called triads, that shared similar chemical properties, for example, chlorine, bromine and iodine.</a:t>
            </a:r>
          </a:p>
          <a:p>
            <a:pPr marL="285750" indent="-285750">
              <a:buFont typeface="Arial" panose="020B0604020202020204" pitchFamily="34" charset="0"/>
              <a:buChar char="•"/>
            </a:pPr>
            <a:r>
              <a:rPr lang="en-AU" sz="1600" kern="1200" dirty="0">
                <a:solidFill>
                  <a:schemeClr val="tx1"/>
                </a:solidFill>
                <a:effectLst/>
                <a:latin typeface="Public Sans" pitchFamily="2" charset="0"/>
                <a:ea typeface="+mn-ea"/>
                <a:cs typeface="+mn-cs"/>
              </a:rPr>
              <a:t>He noticed that the atomic mass of the middle element in the triad was roughly the average of the other two.</a:t>
            </a:r>
            <a:endParaRPr lang="en-AU" b="0" dirty="0"/>
          </a:p>
        </p:txBody>
      </p:sp>
      <p:sp>
        <p:nvSpPr>
          <p:cNvPr id="4" name="Slide Number Placeholder 3">
            <a:extLst>
              <a:ext uri="{FF2B5EF4-FFF2-40B4-BE49-F238E27FC236}">
                <a16:creationId xmlns:a16="http://schemas.microsoft.com/office/drawing/2014/main" id="{6723751B-6BFC-FB14-C423-760DDB77577F}"/>
              </a:ext>
            </a:extLst>
          </p:cNvPr>
          <p:cNvSpPr>
            <a:spLocks noGrp="1"/>
          </p:cNvSpPr>
          <p:nvPr>
            <p:ph type="sldNum" sz="quarter" idx="5"/>
          </p:nvPr>
        </p:nvSpPr>
        <p:spPr/>
        <p:txBody>
          <a:bodyPr/>
          <a:lstStyle/>
          <a:p>
            <a:fld id="{B07158C4-A119-4B78-9DE8-A50001BC31DC}" type="slidenum">
              <a:rPr lang="en-AU" smtClean="0"/>
              <a:pPr/>
              <a:t>100</a:t>
            </a:fld>
            <a:endParaRPr lang="en-AU"/>
          </a:p>
        </p:txBody>
      </p:sp>
    </p:spTree>
    <p:extLst>
      <p:ext uri="{BB962C8B-B14F-4D97-AF65-F5344CB8AC3E}">
        <p14:creationId xmlns:p14="http://schemas.microsoft.com/office/powerpoint/2010/main" val="336009930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FA33E-9654-F6D3-A65A-8EF242C9B0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B9E3BB-1F33-C0BB-5D2D-F2B2A1F9FCE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3A03BF1-CC5B-9D82-3402-348E63C20A2F}"/>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Explain how </a:t>
            </a:r>
            <a:r>
              <a:rPr lang="en-AU" sz="1600" b="0" err="1">
                <a:effectLst/>
                <a:latin typeface="Arial" panose="020B0604020202020204" pitchFamily="34" charset="0"/>
                <a:ea typeface="Calibri" panose="020F0502020204030204" pitchFamily="34" charset="0"/>
              </a:rPr>
              <a:t>Döbereiner’s</a:t>
            </a:r>
            <a:r>
              <a:rPr lang="en-AU" sz="1600" b="0">
                <a:effectLst/>
                <a:latin typeface="Arial" panose="020B0604020202020204" pitchFamily="34" charset="0"/>
                <a:ea typeface="Calibri" panose="020F0502020204030204" pitchFamily="34" charset="0"/>
              </a:rPr>
              <a:t> </a:t>
            </a:r>
            <a:r>
              <a:rPr lang="en-AU" sz="1600" b="0">
                <a:solidFill>
                  <a:schemeClr val="accent1"/>
                </a:solidFill>
                <a:effectLst/>
                <a:latin typeface="Arial" panose="020B0604020202020204" pitchFamily="34" charset="0"/>
                <a:ea typeface="Calibri" panose="020F0502020204030204" pitchFamily="34" charset="0"/>
              </a:rPr>
              <a:t>work demonstrated an understanding of element properties: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kern="1200">
                <a:solidFill>
                  <a:schemeClr val="tx1"/>
                </a:solidFill>
                <a:effectLst/>
                <a:latin typeface="Public Sans" pitchFamily="2" charset="0"/>
                <a:ea typeface="+mn-ea"/>
                <a:cs typeface="+mn-cs"/>
              </a:rPr>
              <a:t>His triads demonstrated that elements could be grouped by their similar reactions (chemical properties) and by patterns in atomic mass (physical property).</a:t>
            </a:r>
            <a:endParaRPr lang="en-AU" sz="1600" b="0">
              <a:solidFill>
                <a:schemeClr val="accent1"/>
              </a:solidFill>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A270601E-2372-A6EC-7F59-A0A7FFF06DA3}"/>
              </a:ext>
            </a:extLst>
          </p:cNvPr>
          <p:cNvSpPr>
            <a:spLocks noGrp="1"/>
          </p:cNvSpPr>
          <p:nvPr>
            <p:ph type="sldNum" sz="quarter" idx="5"/>
          </p:nvPr>
        </p:nvSpPr>
        <p:spPr/>
        <p:txBody>
          <a:bodyPr/>
          <a:lstStyle/>
          <a:p>
            <a:fld id="{B07158C4-A119-4B78-9DE8-A50001BC31DC}" type="slidenum">
              <a:rPr lang="en-AU" smtClean="0"/>
              <a:pPr/>
              <a:t>101</a:t>
            </a:fld>
            <a:endParaRPr lang="en-AU"/>
          </a:p>
        </p:txBody>
      </p:sp>
    </p:spTree>
    <p:extLst>
      <p:ext uri="{BB962C8B-B14F-4D97-AF65-F5344CB8AC3E}">
        <p14:creationId xmlns:p14="http://schemas.microsoft.com/office/powerpoint/2010/main" val="33088609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ight_red_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GB"/>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GB"/>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882928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3613750"/>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Essential question X – [insert essential question]</a:t>
            </a:r>
            <a:br>
              <a:rPr lang="en-AU"/>
            </a:br>
            <a:endParaRPr lang="en-AU"/>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hasCustomPrompt="1"/>
          </p:nvPr>
        </p:nvSpPr>
        <p:spPr>
          <a:xfrm>
            <a:off x="359998" y="360000"/>
            <a:ext cx="10260002" cy="522000"/>
          </a:xfrm>
        </p:spPr>
        <p:txBody>
          <a:bodyPr/>
          <a:lstStyle>
            <a:lvl1pPr>
              <a:defRPr>
                <a:solidFill>
                  <a:schemeClr val="accent1"/>
                </a:solidFill>
              </a:defRPr>
            </a:lvl1pPr>
          </a:lstStyle>
          <a:p>
            <a:r>
              <a:rPr lang="en-US"/>
              <a:t>[X.X Lesson title]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4" name="Text Placeholder 3">
            <a:extLst>
              <a:ext uri="{FF2B5EF4-FFF2-40B4-BE49-F238E27FC236}">
                <a16:creationId xmlns:a16="http://schemas.microsoft.com/office/drawing/2014/main" id="{3860395A-B124-A92A-542E-71FB55A9F2CF}"/>
              </a:ext>
            </a:extLst>
          </p:cNvPr>
          <p:cNvSpPr>
            <a:spLocks noGrp="1"/>
          </p:cNvSpPr>
          <p:nvPr>
            <p:ph type="body" sz="quarter" idx="17"/>
          </p:nvPr>
        </p:nvSpPr>
        <p:spPr>
          <a:xfrm>
            <a:off x="360000" y="1859485"/>
            <a:ext cx="11484000" cy="4515436"/>
          </a:xfrm>
        </p:spPr>
        <p:txBody>
          <a:bodyPr/>
          <a:lstStyle>
            <a:lvl1pPr>
              <a:defRPr/>
            </a:lvl1pPr>
          </a:lstStyle>
          <a:p>
            <a:pPr lvl="0"/>
            <a:endParaRPr lang="en-US"/>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eckpoi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hasCustomPrompt="1"/>
          </p:nvPr>
        </p:nvSpPr>
        <p:spPr>
          <a:xfrm>
            <a:off x="359998" y="360000"/>
            <a:ext cx="10260002" cy="522000"/>
          </a:xfrm>
        </p:spPr>
        <p:txBody>
          <a:bodyPr/>
          <a:lstStyle>
            <a:lvl1pPr>
              <a:defRPr>
                <a:solidFill>
                  <a:schemeClr val="accent1"/>
                </a:solidFill>
              </a:defRPr>
            </a:lvl1pPr>
          </a:lstStyle>
          <a:p>
            <a:r>
              <a:rPr lang="en-US"/>
              <a:t>XX Checkpoint</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9B785419-1E7E-356D-DED5-A9E6DA560E67}"/>
              </a:ext>
            </a:extLst>
          </p:cNvPr>
          <p:cNvSpPr>
            <a:spLocks noGrp="1"/>
          </p:cNvSpPr>
          <p:nvPr>
            <p:ph type="body" sz="quarter" idx="17"/>
          </p:nvPr>
        </p:nvSpPr>
        <p:spPr>
          <a:xfrm>
            <a:off x="360000" y="1859485"/>
            <a:ext cx="11484000" cy="4515436"/>
          </a:xfrm>
        </p:spPr>
        <p:txBody>
          <a:bodyPr/>
          <a:lstStyle>
            <a:lvl1pPr>
              <a:defRPr/>
            </a:lvl1pPr>
          </a:lstStyle>
          <a:p>
            <a:pPr lvl="0"/>
            <a:endParaRPr lang="en-US"/>
          </a:p>
        </p:txBody>
      </p:sp>
    </p:spTree>
    <p:extLst>
      <p:ext uri="{BB962C8B-B14F-4D97-AF65-F5344CB8AC3E}">
        <p14:creationId xmlns:p14="http://schemas.microsoft.com/office/powerpoint/2010/main" val="2568265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63" r:id="rId4"/>
    <p:sldLayoutId id="2147483724" r:id="rId5"/>
    <p:sldLayoutId id="2147483762" r:id="rId6"/>
    <p:sldLayoutId id="2147483723" r:id="rId7"/>
    <p:sldLayoutId id="2147483746" r:id="rId8"/>
    <p:sldLayoutId id="2147483725" r:id="rId9"/>
    <p:sldLayoutId id="2147483743" r:id="rId10"/>
    <p:sldLayoutId id="2147483744" r:id="rId11"/>
    <p:sldLayoutId id="214748376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nsw.gov.au/teaching-and-learning/curriculum/science/planning-programming-and-assessing-science-7-10"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hyperlink" Target="https://curriculum.nsw.edu.au/file/f1afc7c5-1f6d-4f07-9d87-dbdbb3eca83b/science-7-10-2023-data-book.pdf" TargetMode="External"/></Relationships>
</file>

<file path=ppt/slides/_rels/slide100.xml.rels><?xml version="1.0" encoding="UTF-8" standalone="yes"?>
<Relationships xmlns="http://schemas.openxmlformats.org/package/2006/relationships"><Relationship Id="rId3" Type="http://schemas.openxmlformats.org/officeDocument/2006/relationships/hyperlink" Target="https://commons.wikimedia.org/w/index.php?curid=168857260" TargetMode="External"/><Relationship Id="rId2" Type="http://schemas.openxmlformats.org/officeDocument/2006/relationships/notesSlide" Target="../notesSlides/notesSlide98.xml"/><Relationship Id="rId1" Type="http://schemas.openxmlformats.org/officeDocument/2006/relationships/slideLayout" Target="../slideLayouts/slideLayout5.xml"/><Relationship Id="rId5" Type="http://schemas.openxmlformats.org/officeDocument/2006/relationships/image" Target="../media/image89.jpeg"/><Relationship Id="rId4" Type="http://schemas.openxmlformats.org/officeDocument/2006/relationships/hyperlink" Target="https://creativecommons.org/licenses/by-sa/4.0/?ref=openverse"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9.xml"/><Relationship Id="rId1" Type="http://schemas.openxmlformats.org/officeDocument/2006/relationships/slideLayout" Target="../slideLayouts/slideLayout5.xml"/><Relationship Id="rId5" Type="http://schemas.openxmlformats.org/officeDocument/2006/relationships/hyperlink" Target="https://creativecommons.org/licenses/by-sa/4.0/?ref=openverse" TargetMode="External"/><Relationship Id="rId4" Type="http://schemas.openxmlformats.org/officeDocument/2006/relationships/hyperlink" Target="https://commons.wikimedia.org/w/index.php?curid=168857260"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0.xml"/><Relationship Id="rId1" Type="http://schemas.openxmlformats.org/officeDocument/2006/relationships/slideLayout" Target="../slideLayouts/slideLayout5.xml"/><Relationship Id="rId4" Type="http://schemas.openxmlformats.org/officeDocument/2006/relationships/hyperlink" Target="https://upload.wikimedia.org/wikipedia/commons/9/90/John_Alexander_Reina_Newlands.jpg"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1.xml"/><Relationship Id="rId1" Type="http://schemas.openxmlformats.org/officeDocument/2006/relationships/slideLayout" Target="../slideLayouts/slideLayout5.xml"/><Relationship Id="rId4" Type="http://schemas.openxmlformats.org/officeDocument/2006/relationships/hyperlink" Target="https://upload.wikimedia.org/wikipedia/commons/9/90/John_Alexander_Reina_Newlands.jpg"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2.xml"/><Relationship Id="rId1" Type="http://schemas.openxmlformats.org/officeDocument/2006/relationships/slideLayout" Target="../slideLayouts/slideLayout5.xml"/><Relationship Id="rId6" Type="http://schemas.openxmlformats.org/officeDocument/2006/relationships/hyperlink" Target="https://creativecommons.org/licenses/by-sa/2.0/?ref=openverse" TargetMode="External"/><Relationship Id="rId5" Type="http://schemas.openxmlformats.org/officeDocument/2006/relationships/hyperlink" Target="http://pixel17.com/" TargetMode="External"/><Relationship Id="rId4" Type="http://schemas.openxmlformats.org/officeDocument/2006/relationships/hyperlink" Target="https://commons.wikimedia.org/w/index.php?curid=108459590"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3.xml"/><Relationship Id="rId1" Type="http://schemas.openxmlformats.org/officeDocument/2006/relationships/slideLayout" Target="../slideLayouts/slideLayout5.xml"/><Relationship Id="rId6" Type="http://schemas.openxmlformats.org/officeDocument/2006/relationships/hyperlink" Target="https://creativecommons.org/licenses/by-sa/2.0/?ref=openverse" TargetMode="External"/><Relationship Id="rId5" Type="http://schemas.openxmlformats.org/officeDocument/2006/relationships/hyperlink" Target="http://pixel17.com/" TargetMode="External"/><Relationship Id="rId4" Type="http://schemas.openxmlformats.org/officeDocument/2006/relationships/hyperlink" Target="https://commons.wikimedia.org/w/index.php?curid=108459590"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4.xml"/><Relationship Id="rId1" Type="http://schemas.openxmlformats.org/officeDocument/2006/relationships/slideLayout" Target="../slideLayouts/slideLayout5.xml"/><Relationship Id="rId4" Type="http://schemas.openxmlformats.org/officeDocument/2006/relationships/hyperlink" Target="https://commons.wikimedia.org/wiki/File:Portrait_of_Henry_G.J._Moseley,_1887-1915,_in_lab_holding_a_glass_globe,_from_Nature_magazine_(cropped).jpg"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5.xml"/><Relationship Id="rId1" Type="http://schemas.openxmlformats.org/officeDocument/2006/relationships/slideLayout" Target="../slideLayouts/slideLayout5.xml"/><Relationship Id="rId4" Type="http://schemas.openxmlformats.org/officeDocument/2006/relationships/hyperlink" Target="https://commons.wikimedia.org/wiki/File:Portrait_of_Henry_G.J._Moseley,_1887-1915,_in_lab_holding_a_glass_globe,_from_Nature_magazine_(cropped).jpg" TargetMode="Externa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5.xml"/><Relationship Id="rId1" Type="http://schemas.openxmlformats.org/officeDocument/2006/relationships/video" Target="https://www.youtube.com/embed/fPnwBITSmgU?feature=oembed" TargetMode="External"/><Relationship Id="rId5" Type="http://schemas.openxmlformats.org/officeDocument/2006/relationships/image" Target="../media/image93.jpeg"/><Relationship Id="rId4" Type="http://schemas.openxmlformats.org/officeDocument/2006/relationships/hyperlink" Target="https://www.youtube.com/watch?v=fPnwBITSmgU"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8.xml"/><Relationship Id="rId1" Type="http://schemas.openxmlformats.org/officeDocument/2006/relationships/slideLayout" Target="../slideLayouts/slideLayout5.xml"/><Relationship Id="rId4" Type="http://schemas.openxmlformats.org/officeDocument/2006/relationships/hyperlink" Target="https://commons.wikimedia.org/wiki/File:Mendelejevs_periodiska_system_1871.png" TargetMode="External"/></Relationships>
</file>

<file path=ppt/slides/_rels/slide111.xml.rels><?xml version="1.0" encoding="UTF-8" standalone="yes"?>
<Relationships xmlns="http://schemas.openxmlformats.org/package/2006/relationships"><Relationship Id="rId8" Type="http://schemas.openxmlformats.org/officeDocument/2006/relationships/hyperlink" Target="https://curriculum.nsw.edu.au/file/f1afc7c5-1f6d-4f07-9d87-dbdbb3eca83b/science-7-10-2023-data-book.pdf" TargetMode="External"/><Relationship Id="rId3" Type="http://schemas.openxmlformats.org/officeDocument/2006/relationships/hyperlink" Target="https://commons.wikimedia.org/w/index.php?curid=324099" TargetMode="External"/><Relationship Id="rId7" Type="http://schemas.openxmlformats.org/officeDocument/2006/relationships/image" Target="../media/image96.jpeg"/><Relationship Id="rId2" Type="http://schemas.openxmlformats.org/officeDocument/2006/relationships/notesSlide" Target="../notesSlides/notesSlide109.xml"/><Relationship Id="rId1" Type="http://schemas.openxmlformats.org/officeDocument/2006/relationships/slideLayout" Target="../slideLayouts/slideLayout5.xml"/><Relationship Id="rId6" Type="http://schemas.openxmlformats.org/officeDocument/2006/relationships/image" Target="../media/image95.png"/><Relationship Id="rId5" Type="http://schemas.openxmlformats.org/officeDocument/2006/relationships/hyperlink" Target="https://creativecommons.org/licenses/by-sa/3.0/?ref=openverse" TargetMode="External"/><Relationship Id="rId4" Type="http://schemas.openxmlformats.org/officeDocument/2006/relationships/hyperlink" Target="https://de.wikipedia.org/wiki/Benutzer:Gibe" TargetMode="Externa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5.xml"/><Relationship Id="rId1" Type="http://schemas.openxmlformats.org/officeDocument/2006/relationships/video" Target="https://www.youtube.com/embed/zZAiYc3WVXM?feature=oembed" TargetMode="External"/><Relationship Id="rId5" Type="http://schemas.openxmlformats.org/officeDocument/2006/relationships/hyperlink" Target="https://www.youtube.com/watch?v=zZAiYc3WVXM" TargetMode="External"/><Relationship Id="rId4" Type="http://schemas.openxmlformats.org/officeDocument/2006/relationships/image" Target="../media/image97.jpe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5.xml"/><Relationship Id="rId1" Type="http://schemas.openxmlformats.org/officeDocument/2006/relationships/video" Target="https://www.youtube.com/embed/eaChisV5uR0?feature=oembed" TargetMode="External"/><Relationship Id="rId5" Type="http://schemas.openxmlformats.org/officeDocument/2006/relationships/hyperlink" Target="https://www.youtube.com/watch?v=eaChisV5uR0" TargetMode="External"/><Relationship Id="rId4" Type="http://schemas.openxmlformats.org/officeDocument/2006/relationships/image" Target="../media/image98.jpeg"/></Relationships>
</file>

<file path=ppt/slides/_rels/slide118.xml.rels><?xml version="1.0" encoding="UTF-8" standalone="yes"?>
<Relationships xmlns="http://schemas.openxmlformats.org/package/2006/relationships"><Relationship Id="rId8" Type="http://schemas.openxmlformats.org/officeDocument/2006/relationships/hyperlink" Target="https://education.nsw.gov.au/about-us/educational-data/cese/publications/practical-guides-for-educators/growth-goal-setting" TargetMode="External"/><Relationship Id="rId13" Type="http://schemas.openxmlformats.org/officeDocument/2006/relationships/hyperlink" Target="https://curriculum.nsw.edu.au/" TargetMode="External"/><Relationship Id="rId3" Type="http://schemas.openxmlformats.org/officeDocument/2006/relationships/hyperlink" Target="https://curriculum.nsw.edu.au/learning-areas/science/science-7-10-2023/overview" TargetMode="External"/><Relationship Id="rId7" Type="http://schemas.openxmlformats.org/officeDocument/2006/relationships/hyperlink" Target="https://education.nsw.gov.au/about-us/educational-data/cese/publications/practical-guides-for-educators-/what-works-best-in-practice" TargetMode="External"/><Relationship Id="rId12" Type="http://schemas.openxmlformats.org/officeDocument/2006/relationships/hyperlink" Target="https://www.nsw.gov.au/education-and-training/nesa" TargetMode="External"/><Relationship Id="rId2" Type="http://schemas.openxmlformats.org/officeDocument/2006/relationships/notesSlide" Target="../notesSlides/notesSlide116.xml"/><Relationship Id="rId1" Type="http://schemas.openxmlformats.org/officeDocument/2006/relationships/slideLayout" Target="../slideLayouts/slideLayout10.xml"/><Relationship Id="rId6" Type="http://schemas.openxmlformats.org/officeDocument/2006/relationships/hyperlink" Target="https://education.nsw.gov.au/about-us/educational-data/cese/publications/research-reports/what-works-best-2020-update" TargetMode="External"/><Relationship Id="rId11" Type="http://schemas.openxmlformats.org/officeDocument/2006/relationships/hyperlink" Target="https://www.nsw.gov.au/education-and-training/nesa/copyright" TargetMode="External"/><Relationship Id="rId5" Type="http://schemas.openxmlformats.org/officeDocument/2006/relationships/hyperlink" Target="https://www.aitsl.edu.au/teach/improve-practice/feedback#:~:text=FEEDBACK-,Factsheet,-A%20quick%20guide" TargetMode="External"/><Relationship Id="rId10" Type="http://schemas.openxmlformats.org/officeDocument/2006/relationships/hyperlink" Target="https://www.ascd.org/el/articles/feed-up-back-forward" TargetMode="External"/><Relationship Id="rId4" Type="http://schemas.openxmlformats.org/officeDocument/2006/relationships/hyperlink" Target="https://www.aitsl.edu.au/docs/default-source/feedback/aitsl-learning-intentions-and-success-criteria-strategy.pdf?sfvrsn=382dec3c_2#:~:text=Learning%20Intentions%20are%20descriptions%20of,providing%20feedback%20and%20assessing%20achievement." TargetMode="External"/><Relationship Id="rId9" Type="http://schemas.openxmlformats.org/officeDocument/2006/relationships/hyperlink" Target="https://curriculum.nsw.edu.au/resources/teaching-resources?s=science_7_10_2023" TargetMode="External"/></Relationships>
</file>

<file path=ppt/slides/_rels/slide119.xml.rels><?xml version="1.0" encoding="UTF-8" standalone="yes"?>
<Relationships xmlns="http://schemas.openxmlformats.org/package/2006/relationships"><Relationship Id="rId8" Type="http://schemas.openxmlformats.org/officeDocument/2006/relationships/hyperlink" Target="https://www.youtube.com/watch?v=fPnwBITSmgU" TargetMode="External"/><Relationship Id="rId3" Type="http://schemas.openxmlformats.org/officeDocument/2006/relationships/hyperlink" Target="https://pubchem.ncbi.nlm.nih.gov/ptable/atomic-radius/" TargetMode="External"/><Relationship Id="rId7" Type="http://schemas.openxmlformats.org/officeDocument/2006/relationships/hyperlink" Target="https://phet.colorado.edu/sims/html/rutherford-scattering/latest/rutherford-scattering_en.html" TargetMode="External"/><Relationship Id="rId2" Type="http://schemas.openxmlformats.org/officeDocument/2006/relationships/notesSlide" Target="../notesSlides/notesSlide117.xml"/><Relationship Id="rId1" Type="http://schemas.openxmlformats.org/officeDocument/2006/relationships/slideLayout" Target="../slideLayouts/slideLayout8.xml"/><Relationship Id="rId6" Type="http://schemas.openxmlformats.org/officeDocument/2006/relationships/hyperlink" Target="https://www.sciencedirect.com/science/article/abs/pii/S1747938X13000109?via%3Dihub" TargetMode="External"/><Relationship Id="rId5" Type="http://schemas.openxmlformats.org/officeDocument/2006/relationships/hyperlink" Target="https://pubchem.ncbi.nlm.nih.gov/periodic-table/density/" TargetMode="External"/><Relationship Id="rId4" Type="http://schemas.openxmlformats.org/officeDocument/2006/relationships/hyperlink" Target="https://pubchem.ncbi.nlm.nih.gov/periodic-table/boiling-point/"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3" Type="http://schemas.openxmlformats.org/officeDocument/2006/relationships/hyperlink" Target="https://education.nsw.gov.au/rights-and-accountability/copyright" TargetMode="External"/><Relationship Id="rId2" Type="http://schemas.openxmlformats.org/officeDocument/2006/relationships/notesSlide" Target="../notesSlides/notesSlide118.xml"/><Relationship Id="rId1" Type="http://schemas.openxmlformats.org/officeDocument/2006/relationships/slideLayout" Target="../slideLayouts/slideLayout11.xml"/><Relationship Id="rId4" Type="http://schemas.openxmlformats.org/officeDocument/2006/relationships/hyperlink" Target="https://creativecommons.org/licenses/by/4.0/"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commons.wikimedia.org/w/index.php?title=User:Larenmclane&amp;action=edit&amp;redlink=1" TargetMode="External"/><Relationship Id="rId13" Type="http://schemas.openxmlformats.org/officeDocument/2006/relationships/hyperlink" Target="https://creativecommons.org/licenses/by-sa/2.0/?ref=openverse" TargetMode="External"/><Relationship Id="rId3" Type="http://schemas.openxmlformats.org/officeDocument/2006/relationships/image" Target="../media/image6.jpeg"/><Relationship Id="rId7" Type="http://schemas.openxmlformats.org/officeDocument/2006/relationships/hyperlink" Target="https://commons.wikimedia.org/w/index.php?curid=55329181" TargetMode="External"/><Relationship Id="rId12" Type="http://schemas.openxmlformats.org/officeDocument/2006/relationships/hyperlink" Target="https://www.flickr.com/photos/54992314@N04"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7.jpeg"/><Relationship Id="rId11" Type="http://schemas.openxmlformats.org/officeDocument/2006/relationships/hyperlink" Target="https://www.flickr.com/photos/54992314@N04/5351056746" TargetMode="External"/><Relationship Id="rId5" Type="http://schemas.openxmlformats.org/officeDocument/2006/relationships/hyperlink" Target="https://creativecommons.org/licenses/by/3.0/?ref=openverse" TargetMode="External"/><Relationship Id="rId10" Type="http://schemas.openxmlformats.org/officeDocument/2006/relationships/image" Target="../media/image8.png"/><Relationship Id="rId4" Type="http://schemas.openxmlformats.org/officeDocument/2006/relationships/hyperlink" Target="https://commons.wikimedia.org/w/index.php?curid=28869992" TargetMode="External"/><Relationship Id="rId9" Type="http://schemas.openxmlformats.org/officeDocument/2006/relationships/hyperlink" Target="https://creativecommons.org/licenses/by-sa/4.0/?ref=openverse"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commons.wikimedia.org/wiki/User:Zephyris" TargetMode="External"/><Relationship Id="rId3" Type="http://schemas.openxmlformats.org/officeDocument/2006/relationships/hyperlink" Target="https://www.flickr.com/photos/35034362831@N01/2086743500" TargetMode="External"/><Relationship Id="rId7" Type="http://schemas.openxmlformats.org/officeDocument/2006/relationships/hyperlink" Target="https://commons.wikimedia.org/w/index.php?curid=27668666"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hyperlink" Target="https://creativecommons.org/licenses/by/2.0/?ref=openverse" TargetMode="External"/><Relationship Id="rId10" Type="http://schemas.openxmlformats.org/officeDocument/2006/relationships/image" Target="../media/image10.jpeg"/><Relationship Id="rId4" Type="http://schemas.openxmlformats.org/officeDocument/2006/relationships/hyperlink" Target="https://www.flickr.com/photos/35034362831@N01" TargetMode="External"/><Relationship Id="rId9" Type="http://schemas.openxmlformats.org/officeDocument/2006/relationships/hyperlink" Target="https://creativecommons.org/licenses/by-sa/3.0/?ref=openverse"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flickr.com/photos/132336527@N06/17010969055" TargetMode="External"/><Relationship Id="rId13" Type="http://schemas.openxmlformats.org/officeDocument/2006/relationships/hyperlink" Target="https://creativecommons.org/licenses/by-sa/4.0/?ref=openverse" TargetMode="External"/><Relationship Id="rId3" Type="http://schemas.openxmlformats.org/officeDocument/2006/relationships/image" Target="../media/image11.jpeg"/><Relationship Id="rId7" Type="http://schemas.openxmlformats.org/officeDocument/2006/relationships/image" Target="../media/image12.jpeg"/><Relationship Id="rId12" Type="http://schemas.openxmlformats.org/officeDocument/2006/relationships/hyperlink" Target="https://commons.wikimedia.org/wiki/User:Peterdownunder"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https://creativecommons.org/licenses/by/2.0/?ref=openverse" TargetMode="External"/><Relationship Id="rId11" Type="http://schemas.openxmlformats.org/officeDocument/2006/relationships/hyperlink" Target="https://commons.wikimedia.org/w/index.php?curid=62187856" TargetMode="External"/><Relationship Id="rId5" Type="http://schemas.openxmlformats.org/officeDocument/2006/relationships/hyperlink" Target="https://www.flickr.com/photos/18259771@N00" TargetMode="External"/><Relationship Id="rId10" Type="http://schemas.openxmlformats.org/officeDocument/2006/relationships/image" Target="../media/image13.jpeg"/><Relationship Id="rId4" Type="http://schemas.openxmlformats.org/officeDocument/2006/relationships/hyperlink" Target="https://www.flickr.com/photos/18259771@N00/28452374802" TargetMode="External"/><Relationship Id="rId9" Type="http://schemas.openxmlformats.org/officeDocument/2006/relationships/hyperlink" Target="https://www.flickr.com/photos/132336527@N06"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flickr.com/photos/82439748@N00/3261787828" TargetMode="External"/><Relationship Id="rId3" Type="http://schemas.openxmlformats.org/officeDocument/2006/relationships/image" Target="../media/image14.jpeg"/><Relationship Id="rId7" Type="http://schemas.openxmlformats.org/officeDocument/2006/relationships/hyperlink" Target="https://creativecommons.org/licenses/by/2.0/?ref=openverse"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hyperlink" Target="https://www.flickr.com/photos/60944931@N00" TargetMode="External"/><Relationship Id="rId5" Type="http://schemas.openxmlformats.org/officeDocument/2006/relationships/hyperlink" Target="https://www.flickr.com/photos/60944931@N00/4153245628" TargetMode="External"/><Relationship Id="rId4" Type="http://schemas.openxmlformats.org/officeDocument/2006/relationships/image" Target="../media/image15.jpeg"/><Relationship Id="rId9" Type="http://schemas.openxmlformats.org/officeDocument/2006/relationships/hyperlink" Target="https://www.flickr.com/photos/82439748@N00"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hyperlink" Target="https://curriculum.nsw.edu.au/file/f1afc7c5-1f6d-4f07-9d87-dbdbb3eca83b/science-7-10-2023-data-book.pdf"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0.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hyperlink" Target="https://www.flickr.com/photos/35707376@N00/14008104476" TargetMode="External"/><Relationship Id="rId13" Type="http://schemas.openxmlformats.org/officeDocument/2006/relationships/hyperlink" Target="https://www.flickr.com/photos/37763949@N00" TargetMode="External"/><Relationship Id="rId3" Type="http://schemas.openxmlformats.org/officeDocument/2006/relationships/image" Target="../media/image21.jpeg"/><Relationship Id="rId7" Type="http://schemas.openxmlformats.org/officeDocument/2006/relationships/image" Target="../media/image22.jpeg"/><Relationship Id="rId12" Type="http://schemas.openxmlformats.org/officeDocument/2006/relationships/hyperlink" Target="https://www.flickr.com/photos/37763949@N00/2564181366"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hyperlink" Target="https://creativecommons.org/licenses/by/2.0/?ref=openverse" TargetMode="External"/><Relationship Id="rId11" Type="http://schemas.openxmlformats.org/officeDocument/2006/relationships/image" Target="../media/image23.jpeg"/><Relationship Id="rId5" Type="http://schemas.openxmlformats.org/officeDocument/2006/relationships/hyperlink" Target="https://www.flickr.com/photos/50203533@N00" TargetMode="External"/><Relationship Id="rId10" Type="http://schemas.openxmlformats.org/officeDocument/2006/relationships/hyperlink" Target="https://creativecommons.org/licenses/by-sa/2.0/?ref=openverse" TargetMode="External"/><Relationship Id="rId4" Type="http://schemas.openxmlformats.org/officeDocument/2006/relationships/hyperlink" Target="https://www.flickr.com/photos/50203533@N00/7264489760" TargetMode="External"/><Relationship Id="rId9" Type="http://schemas.openxmlformats.org/officeDocument/2006/relationships/hyperlink" Target="https://www.flickr.com/photos/35707376@N00"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www.flickr.com/photos/67513462@N00/132069382" TargetMode="External"/><Relationship Id="rId13" Type="http://schemas.openxmlformats.org/officeDocument/2006/relationships/hyperlink" Target="https://www.flickr.com/photos/46317749@N02" TargetMode="External"/><Relationship Id="rId3" Type="http://schemas.openxmlformats.org/officeDocument/2006/relationships/image" Target="../media/image24.jpeg"/><Relationship Id="rId7" Type="http://schemas.openxmlformats.org/officeDocument/2006/relationships/image" Target="../media/image25.png"/><Relationship Id="rId12" Type="http://schemas.openxmlformats.org/officeDocument/2006/relationships/hyperlink" Target="https://www.flickr.com/photos/46317749@N02/4403383547"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hyperlink" Target="https://creativecommons.org/licenses/by-sa/2.0/?ref=openverse" TargetMode="External"/><Relationship Id="rId11" Type="http://schemas.openxmlformats.org/officeDocument/2006/relationships/image" Target="../media/image26.jpeg"/><Relationship Id="rId5" Type="http://schemas.openxmlformats.org/officeDocument/2006/relationships/hyperlink" Target="https://www.flickr.com/photos/22490717@N02" TargetMode="External"/><Relationship Id="rId10" Type="http://schemas.openxmlformats.org/officeDocument/2006/relationships/hyperlink" Target="https://creativecommons.org/licenses/by/2.0/?ref=openverse" TargetMode="External"/><Relationship Id="rId4" Type="http://schemas.openxmlformats.org/officeDocument/2006/relationships/hyperlink" Target="https://www.flickr.com/photos/22490717@N02/37081230641" TargetMode="External"/><Relationship Id="rId9" Type="http://schemas.openxmlformats.org/officeDocument/2006/relationships/hyperlink" Target="https://www.flickr.com/photos/67513462@N00"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flickr.com/photos/61024390@N00/227503260" TargetMode="External"/><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hyperlink" Target="https://creativecommons.org/licenses/by/2.0/?ref=openverse" TargetMode="External"/><Relationship Id="rId5" Type="http://schemas.openxmlformats.org/officeDocument/2006/relationships/hyperlink" Target="https://www.flickr.com/photos/96742741@N00" TargetMode="External"/><Relationship Id="rId10" Type="http://schemas.openxmlformats.org/officeDocument/2006/relationships/hyperlink" Target="https://creativecommons.org/licenses/by-sa/2.0/?ref=openverse" TargetMode="External"/><Relationship Id="rId4" Type="http://schemas.openxmlformats.org/officeDocument/2006/relationships/hyperlink" Target="https://www.flickr.com/photos/96742741@N00/6906750442" TargetMode="External"/><Relationship Id="rId9" Type="http://schemas.openxmlformats.org/officeDocument/2006/relationships/hyperlink" Target="https://www.flickr.com/photos/61024390@N0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31.jpe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slide" Target="slide97.xml"/><Relationship Id="rId3" Type="http://schemas.openxmlformats.org/officeDocument/2006/relationships/slide" Target="slide3.xml"/><Relationship Id="rId7" Type="http://schemas.openxmlformats.org/officeDocument/2006/relationships/slide" Target="slide19.xml"/><Relationship Id="rId12" Type="http://schemas.openxmlformats.org/officeDocument/2006/relationships/slide" Target="slide76.xml"/><Relationship Id="rId2" Type="http://schemas.openxmlformats.org/officeDocument/2006/relationships/notesSlide" Target="../notesSlides/notesSlide2.xml"/><Relationship Id="rId16" Type="http://schemas.openxmlformats.org/officeDocument/2006/relationships/slide" Target="slide108.xml"/><Relationship Id="rId1" Type="http://schemas.openxmlformats.org/officeDocument/2006/relationships/slideLayout" Target="../slideLayouts/slideLayout8.xml"/><Relationship Id="rId6" Type="http://schemas.openxmlformats.org/officeDocument/2006/relationships/slide" Target="slide44.xml"/><Relationship Id="rId11" Type="http://schemas.openxmlformats.org/officeDocument/2006/relationships/slide" Target="slide57.xml"/><Relationship Id="rId5" Type="http://schemas.openxmlformats.org/officeDocument/2006/relationships/slide" Target="slide6.xml"/><Relationship Id="rId15" Type="http://schemas.openxmlformats.org/officeDocument/2006/relationships/slide" Target="slide67.xml"/><Relationship Id="rId10" Type="http://schemas.openxmlformats.org/officeDocument/2006/relationships/slide" Target="slide36.xml"/><Relationship Id="rId4" Type="http://schemas.openxmlformats.org/officeDocument/2006/relationships/slide" Target="slide38.xml"/><Relationship Id="rId9" Type="http://schemas.openxmlformats.org/officeDocument/2006/relationships/slide" Target="slide68.xml"/><Relationship Id="rId14" Type="http://schemas.openxmlformats.org/officeDocument/2006/relationships/slide" Target="slide9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hyperlink" Target="https://creativecommons.org/licenses/by/2.0/?ref=openverse" TargetMode="External"/><Relationship Id="rId5" Type="http://schemas.openxmlformats.org/officeDocument/2006/relationships/hyperlink" Target="https://www.flickr.com/photos/28958738@N06" TargetMode="External"/><Relationship Id="rId4" Type="http://schemas.openxmlformats.org/officeDocument/2006/relationships/hyperlink" Target="https://www.flickr.com/photos/28958738@N06/4999892287"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commons.wikimedia.org/w/index.php?curid=20596677" TargetMode="External"/><Relationship Id="rId3" Type="http://schemas.openxmlformats.org/officeDocument/2006/relationships/image" Target="../media/image35.jpeg"/><Relationship Id="rId7" Type="http://schemas.openxmlformats.org/officeDocument/2006/relationships/hyperlink" Target="https://creativecommons.org/publicdomain/zero/1.0/?ref=openverse"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hyperlink" Target="https://www.flickr.com/photos/132795455@N08" TargetMode="External"/><Relationship Id="rId5" Type="http://schemas.openxmlformats.org/officeDocument/2006/relationships/hyperlink" Target="https://www.flickr.com/photos/132795455@N08/22232281129" TargetMode="External"/><Relationship Id="rId10" Type="http://schemas.openxmlformats.org/officeDocument/2006/relationships/hyperlink" Target="https://creativecommons.org/licenses/by-sa/3.0/?ref=openverse" TargetMode="External"/><Relationship Id="rId4" Type="http://schemas.openxmlformats.org/officeDocument/2006/relationships/image" Target="../media/image36.jpeg"/><Relationship Id="rId9" Type="http://schemas.openxmlformats.org/officeDocument/2006/relationships/hyperlink" Target="https://commons.wikimedia.org/w/index.php?title=User:ClarkMills&amp;action=edit&amp;redlink=1"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hyperlink" Target="https://creativecommons.org/licenses/by-sa/2.0/?ref=openverse" TargetMode="External"/><Relationship Id="rId5" Type="http://schemas.openxmlformats.org/officeDocument/2006/relationships/hyperlink" Target="https://www.flickr.com/photos/65001151@N03" TargetMode="External"/><Relationship Id="rId4" Type="http://schemas.openxmlformats.org/officeDocument/2006/relationships/hyperlink" Target="https://www.flickr.com/photos/65001151@N03/51272562608"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www.rawpixel.com/image/3340839/free-photo-image-building-cabinet-cc0" TargetMode="External"/><Relationship Id="rId3" Type="http://schemas.openxmlformats.org/officeDocument/2006/relationships/image" Target="../media/image38.jpeg"/><Relationship Id="rId7"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hyperlink" Target="https://creativecommons.org/publicdomain/zero/1.0/?ref=openverse" TargetMode="External"/><Relationship Id="rId5" Type="http://schemas.openxmlformats.org/officeDocument/2006/relationships/hyperlink" Target="https://www.flickr.com/photos/101561334@N08" TargetMode="External"/><Relationship Id="rId4" Type="http://schemas.openxmlformats.org/officeDocument/2006/relationships/hyperlink" Target="https://www.flickr.com/photos/101561334@N08/9817473506"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hyperlink" Target="https://creativecommons.org/licenses/by-sa/4.0/?ref=openverse" TargetMode="External"/><Relationship Id="rId5" Type="http://schemas.openxmlformats.org/officeDocument/2006/relationships/hyperlink" Target="https://commons.wikimedia.org/w/index.php?title=User:Alistair1978&amp;action=edit&amp;redlink=1" TargetMode="External"/><Relationship Id="rId4" Type="http://schemas.openxmlformats.org/officeDocument/2006/relationships/hyperlink" Target="https://commons.wikimedia.org/w/index.php?curid=89571367"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slide" Target="slide99.xml"/><Relationship Id="rId3" Type="http://schemas.openxmlformats.org/officeDocument/2006/relationships/slide" Target="slide38.xml"/><Relationship Id="rId7"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slide" Target="slide97.xml"/><Relationship Id="rId5" Type="http://schemas.openxmlformats.org/officeDocument/2006/relationships/slide" Target="slide44.xml"/><Relationship Id="rId10" Type="http://schemas.openxmlformats.org/officeDocument/2006/relationships/slide" Target="slide108.xml"/><Relationship Id="rId4" Type="http://schemas.openxmlformats.org/officeDocument/2006/relationships/slide" Target="slide76.xml"/><Relationship Id="rId9" Type="http://schemas.openxmlformats.org/officeDocument/2006/relationships/slide" Target="slide68.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hyperlink" Target="https://commons.wikimedia.org/wiki/File:Thomson_cathode_ray_exp.gif" TargetMode="Externa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hyperlink" Target="https://phet.colorado.edu/en/simulations/rutherford-scatterin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8" Type="http://schemas.openxmlformats.org/officeDocument/2006/relationships/hyperlink" Target="https://www.flickr.com/photos/72295842@N00/6813248468" TargetMode="External"/><Relationship Id="rId3" Type="http://schemas.openxmlformats.org/officeDocument/2006/relationships/image" Target="../media/image51.png"/><Relationship Id="rId7"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hyperlink" Target="https://creativecommons.org/licenses/by-sa/3.0/?ref=openverse" TargetMode="External"/><Relationship Id="rId5" Type="http://schemas.openxmlformats.org/officeDocument/2006/relationships/hyperlink" Target="https://commons.wikimedia.org/wiki/File:Dispersive_Prism_Illustration_by_Spigget.jpg" TargetMode="External"/><Relationship Id="rId10" Type="http://schemas.openxmlformats.org/officeDocument/2006/relationships/hyperlink" Target="https://creativecommons.org/licenses/by-sa/2.0/?ref=openverse" TargetMode="External"/><Relationship Id="rId4" Type="http://schemas.openxmlformats.org/officeDocument/2006/relationships/hyperlink" Target="https://commons.wikimedia.org/w/index.php?curid=12098156" TargetMode="External"/><Relationship Id="rId9" Type="http://schemas.openxmlformats.org/officeDocument/2006/relationships/hyperlink" Target="https://www.flickr.com/photos/72295842@N00"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creativecommons.org/licenses/by/4.0/?ref=openverse" TargetMode="External"/><Relationship Id="rId3" Type="http://schemas.openxmlformats.org/officeDocument/2006/relationships/image" Target="../media/image53.png"/><Relationship Id="rId7" Type="http://schemas.openxmlformats.org/officeDocument/2006/relationships/hyperlink" Target="https://commons.wikimedia.org/wiki/User:S_k_y_r" TargetMode="External"/><Relationship Id="rId12" Type="http://schemas.openxmlformats.org/officeDocument/2006/relationships/hyperlink" Target="https://creativecommons.org/licenses/by-sa/4.0/?ref=openverse" TargetMode="External"/><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hyperlink" Target="https://commons.wikimedia.org/w/index.php?curid=144357515" TargetMode="External"/><Relationship Id="rId11" Type="http://schemas.openxmlformats.org/officeDocument/2006/relationships/hyperlink" Target="https://commons.wikimedia.org/w/index.php?title=User:B%C3%A9laB%C3%A9la&amp;action=edit&amp;redlink=1" TargetMode="External"/><Relationship Id="rId5" Type="http://schemas.openxmlformats.org/officeDocument/2006/relationships/image" Target="../media/image55.png"/><Relationship Id="rId10" Type="http://schemas.openxmlformats.org/officeDocument/2006/relationships/hyperlink" Target="https://commons.wikimedia.org/w/index.php?curid=40443784" TargetMode="External"/><Relationship Id="rId4" Type="http://schemas.openxmlformats.org/officeDocument/2006/relationships/image" Target="../media/image54.png"/><Relationship Id="rId9" Type="http://schemas.openxmlformats.org/officeDocument/2006/relationships/hyperlink" Target="https://commons.wikimedia.org/w/index.php?curid=144357522"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hyperlink" Target="https://curriculum.nsw.edu.au/file/f1afc7c5-1f6d-4f07-9d87-dbdbb3eca83b/science-7-10-2023-data-book.pdf"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hyperlink" Target="https://curriculum.nsw.edu.au/file/f1afc7c5-1f6d-4f07-9d87-dbdbb3eca83b/science-7-10-2023-data-book.pdf"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hyperlink" Target="https://curriculum.nsw.edu.au/file/f1afc7c5-1f6d-4f07-9d87-dbdbb3eca83b/science-7-10-2023-data-book.pdf"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5.xml"/><Relationship Id="rId1" Type="http://schemas.openxmlformats.org/officeDocument/2006/relationships/video" Target="https://www.youtube.com/embed/dW5OBrB4MRM?feature=oembed" TargetMode="External"/><Relationship Id="rId5" Type="http://schemas.openxmlformats.org/officeDocument/2006/relationships/hyperlink" Target="https://www.youtube.com/watch?v=dW5OBrB4MRM" TargetMode="External"/><Relationship Id="rId4" Type="http://schemas.openxmlformats.org/officeDocument/2006/relationships/image" Target="../media/image62.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5.xml"/><Relationship Id="rId5" Type="http://schemas.openxmlformats.org/officeDocument/2006/relationships/hyperlink" Target="https://curriculum.nsw.edu.au/file/f1afc7c5-1f6d-4f07-9d87-dbdbb3eca83b/science-7-10-2023-data-book.pdf" TargetMode="External"/><Relationship Id="rId4" Type="http://schemas.openxmlformats.org/officeDocument/2006/relationships/image" Target="../media/image64.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5.xml"/><Relationship Id="rId1" Type="http://schemas.openxmlformats.org/officeDocument/2006/relationships/slideLayout" Target="../slideLayouts/slideLayout5.xml"/><Relationship Id="rId4" Type="http://schemas.openxmlformats.org/officeDocument/2006/relationships/hyperlink" Target="https://curriculum.nsw.edu.au/file/f1afc7c5-1f6d-4f07-9d87-dbdbb3eca83b/science-7-10-2023-data-book.pdf"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8.xml"/><Relationship Id="rId1" Type="http://schemas.openxmlformats.org/officeDocument/2006/relationships/slideLayout" Target="../slideLayouts/slideLayout5.xml"/><Relationship Id="rId4" Type="http://schemas.openxmlformats.org/officeDocument/2006/relationships/hyperlink" Target="https://curriculum.nsw.edu.au/file/f1afc7c5-1f6d-4f07-9d87-dbdbb3eca83b/science-7-10-2023-data-book.pdf" TargetMode="Externa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80.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hyperlink" Target="https://curriculum.nsw.edu.au/file/f1afc7c5-1f6d-4f07-9d87-dbdbb3eca83b/science-7-10-2023-data-book.pdf"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hyperlink" Target="https://curriculum.nsw.edu.au/file/f1afc7c5-1f6d-4f07-9d87-dbdbb3eca83b/science-7-10-2023-data-book.pdf" TargetMode="External"/><Relationship Id="rId2" Type="http://schemas.openxmlformats.org/officeDocument/2006/relationships/notesSlide" Target="../notesSlides/notesSlide81.xml"/><Relationship Id="rId1" Type="http://schemas.openxmlformats.org/officeDocument/2006/relationships/slideLayout" Target="../slideLayouts/slideLayout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4.xml"/><Relationship Id="rId1" Type="http://schemas.openxmlformats.org/officeDocument/2006/relationships/slideLayout" Target="../slideLayouts/slideLayout5.xml"/><Relationship Id="rId4" Type="http://schemas.openxmlformats.org/officeDocument/2006/relationships/hyperlink" Target="https://curriculum.nsw.edu.au/file/f1afc7c5-1f6d-4f07-9d87-dbdbb3eca83b/science-7-10-2023-data-book.pdf"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5.xml"/><Relationship Id="rId1" Type="http://schemas.openxmlformats.org/officeDocument/2006/relationships/slideLayout" Target="../slideLayouts/slideLayout5.xml"/><Relationship Id="rId4" Type="http://schemas.openxmlformats.org/officeDocument/2006/relationships/hyperlink" Target="https://curriculum.nsw.edu.au/file/f1afc7c5-1f6d-4f07-9d87-dbdbb3eca83b/science-7-10-2023-data-book.pdf"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6.xml"/><Relationship Id="rId1" Type="http://schemas.openxmlformats.org/officeDocument/2006/relationships/slideLayout" Target="../slideLayouts/slideLayout5.xml"/><Relationship Id="rId4" Type="http://schemas.openxmlformats.org/officeDocument/2006/relationships/hyperlink" Target="https://curriculum.nsw.edu.au/file/f1afc7c5-1f6d-4f07-9d87-dbdbb3eca83b/science-7-10-2023-data-book.pdf"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7.xml"/><Relationship Id="rId1" Type="http://schemas.openxmlformats.org/officeDocument/2006/relationships/slideLayout" Target="../slideLayouts/slideLayout5.xml"/><Relationship Id="rId4" Type="http://schemas.openxmlformats.org/officeDocument/2006/relationships/hyperlink" Target="https://curriculum.nsw.edu.au/file/f1afc7c5-1f6d-4f07-9d87-dbdbb3eca83b/science-7-10-2023-data-book.pdf"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8" Type="http://schemas.openxmlformats.org/officeDocument/2006/relationships/hyperlink" Target="https://curriculum.nsw.edu.au/file/f1afc7c5-1f6d-4f07-9d87-dbdbb3eca83b/science-7-10-2023-data-book.pdf" TargetMode="External"/><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88.xml"/><Relationship Id="rId1" Type="http://schemas.openxmlformats.org/officeDocument/2006/relationships/slideLayout" Target="../slideLayouts/slideLayout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0.xml"/><Relationship Id="rId1" Type="http://schemas.openxmlformats.org/officeDocument/2006/relationships/slideLayout" Target="../slideLayouts/slideLayout5.xml"/><Relationship Id="rId4" Type="http://schemas.openxmlformats.org/officeDocument/2006/relationships/hyperlink" Target="https://curriculum.nsw.edu.au/file/f1afc7c5-1f6d-4f07-9d87-dbdbb3eca83b/science-7-10-2023-data-book.pdf"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1.xml"/><Relationship Id="rId1" Type="http://schemas.openxmlformats.org/officeDocument/2006/relationships/slideLayout" Target="../slideLayouts/slideLayout5.xml"/><Relationship Id="rId4" Type="http://schemas.openxmlformats.org/officeDocument/2006/relationships/hyperlink" Target="https://curriculum.nsw.edu.au/file/f1afc7c5-1f6d-4f07-9d87-dbdbb3eca83b/science-7-10-2023-data-book.pdf"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2.xml"/><Relationship Id="rId1" Type="http://schemas.openxmlformats.org/officeDocument/2006/relationships/slideLayout" Target="../slideLayouts/slideLayout5.xml"/><Relationship Id="rId4" Type="http://schemas.openxmlformats.org/officeDocument/2006/relationships/hyperlink" Target="https://curriculum.nsw.edu.au/file/f1afc7c5-1f6d-4f07-9d87-dbdbb3eca83b/science-7-10-2023-data-book.pdf"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3.xml"/><Relationship Id="rId1" Type="http://schemas.openxmlformats.org/officeDocument/2006/relationships/slideLayout" Target="../slideLayouts/slideLayout5.xml"/><Relationship Id="rId4" Type="http://schemas.openxmlformats.org/officeDocument/2006/relationships/hyperlink" Target="https://curriculum.nsw.edu.au/file/f1afc7c5-1f6d-4f07-9d87-dbdbb3eca83b/science-7-10-2023-data-book.pdf"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4.xml"/><Relationship Id="rId1" Type="http://schemas.openxmlformats.org/officeDocument/2006/relationships/slideLayout" Target="../slideLayouts/slideLayout5.xml"/><Relationship Id="rId4" Type="http://schemas.openxmlformats.org/officeDocument/2006/relationships/hyperlink" Target="https://curriculum.nsw.edu.au/file/f1afc7c5-1f6d-4f07-9d87-dbdbb3eca83b/science-7-10-2023-data-book.pdf" TargetMode="Externa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noProof="0" dirty="0"/>
              <a:t>Instructions for use</a:t>
            </a:r>
          </a:p>
        </p:txBody>
      </p:sp>
      <p:sp>
        <p:nvSpPr>
          <p:cNvPr id="7" name="Picture Placeholder 6">
            <a:extLst>
              <a:ext uri="{FF2B5EF4-FFF2-40B4-BE49-F238E27FC236}">
                <a16:creationId xmlns:a16="http://schemas.microsoft.com/office/drawing/2014/main" id="{41E659CE-3503-CAAB-868D-643BC7328B29}"/>
              </a:ext>
              <a:ext uri="{C183D7F6-B498-43B3-948B-1728B52AA6E4}">
                <adec:decorative xmlns:adec="http://schemas.microsoft.com/office/drawing/2017/decorative" val="0"/>
              </a:ext>
            </a:extLst>
          </p:cNvPr>
          <p:cNvSpPr>
            <a:spLocks noGrp="1"/>
          </p:cNvSpPr>
          <p:nvPr>
            <p:ph type="pic" sz="quarter" idx="4294967295"/>
          </p:nvPr>
        </p:nvSpPr>
        <p:spPr>
          <a:xfrm>
            <a:off x="354000" y="1931625"/>
            <a:ext cx="11483999" cy="4498641"/>
          </a:xfrm>
        </p:spPr>
        <p:txBody>
          <a:bodyPr/>
          <a:lstStyle/>
          <a:p>
            <a:pPr marL="342900" indent="-342900">
              <a:lnSpc>
                <a:spcPct val="150000"/>
              </a:lnSpc>
              <a:buFont typeface="Arial"/>
              <a:buChar char="•"/>
            </a:pPr>
            <a:r>
              <a:rPr lang="en-AU" sz="1800" noProof="0" dirty="0">
                <a:ea typeface="+mn-lt"/>
                <a:cs typeface="+mn-lt"/>
              </a:rPr>
              <a:t>This resource is not a teaching and learning program. It should be used in conjunction with </a:t>
            </a:r>
            <a:r>
              <a:rPr lang="en-AU" sz="1800" noProof="0" dirty="0">
                <a:ea typeface="+mn-lt"/>
                <a:cs typeface="+mn-lt"/>
                <a:hlinkClick r:id="rId3"/>
              </a:rPr>
              <a:t>Periodic table and atomic structure program of learning</a:t>
            </a:r>
            <a:r>
              <a:rPr lang="en-AU" sz="1800" noProof="0" dirty="0">
                <a:ea typeface="+mn-lt"/>
                <a:cs typeface="+mn-lt"/>
              </a:rPr>
              <a:t>.</a:t>
            </a:r>
            <a:endParaRPr lang="en-AU" sz="1800" noProof="0" dirty="0">
              <a:solidFill>
                <a:srgbClr val="22272B"/>
              </a:solidFill>
            </a:endParaRPr>
          </a:p>
          <a:p>
            <a:pPr marL="342900" indent="-342900">
              <a:lnSpc>
                <a:spcPct val="150000"/>
              </a:lnSpc>
              <a:buFont typeface="Arial"/>
              <a:buChar char="•"/>
            </a:pPr>
            <a:r>
              <a:rPr lang="en-AU" sz="1800" noProof="0" dirty="0">
                <a:solidFill>
                  <a:srgbClr val="22272B"/>
                </a:solidFill>
              </a:rPr>
              <a:t>Classroom teachers are encouraged to </a:t>
            </a:r>
            <a:r>
              <a:rPr lang="en-AU" sz="1800" b="1" noProof="0" dirty="0">
                <a:solidFill>
                  <a:srgbClr val="22272B"/>
                </a:solidFill>
              </a:rPr>
              <a:t>add and adapt</a:t>
            </a:r>
            <a:r>
              <a:rPr lang="en-AU" sz="1800" noProof="0" dirty="0">
                <a:solidFill>
                  <a:srgbClr val="22272B"/>
                </a:solidFill>
              </a:rPr>
              <a:t> slides as required to meet the needs of their students.</a:t>
            </a:r>
          </a:p>
          <a:p>
            <a:pPr marL="342900" indent="-342900">
              <a:lnSpc>
                <a:spcPct val="150000"/>
              </a:lnSpc>
              <a:buFont typeface="Arial"/>
              <a:buChar char="•"/>
            </a:pPr>
            <a:r>
              <a:rPr lang="en-AU" sz="1800" noProof="0" dirty="0">
                <a:solidFill>
                  <a:srgbClr val="22272B"/>
                </a:solidFill>
              </a:rPr>
              <a:t>Save a copy of the file to make changes to the slide deck. Go to File &gt; Download a Copy (this downloads a copy to the computer to edit in the PowerPoint app).</a:t>
            </a:r>
          </a:p>
          <a:p>
            <a:pPr marL="342900" indent="-342900">
              <a:lnSpc>
                <a:spcPct val="150000"/>
              </a:lnSpc>
              <a:buFont typeface="Arial"/>
              <a:buChar char="•"/>
            </a:pPr>
            <a:r>
              <a:rPr lang="en-AU" sz="1800" noProof="0" dirty="0">
                <a:solidFill>
                  <a:srgbClr val="22272B"/>
                </a:solidFill>
              </a:rPr>
              <a:t>To convert the PowerPoint to Google Slides:</a:t>
            </a:r>
          </a:p>
          <a:p>
            <a:pPr marL="913765" lvl="1" indent="-457200">
              <a:lnSpc>
                <a:spcPct val="150000"/>
              </a:lnSpc>
              <a:buFont typeface="+mj-lt"/>
              <a:buAutoNum type="arabicPeriod"/>
            </a:pPr>
            <a:r>
              <a:rPr lang="en-AU" noProof="0" dirty="0">
                <a:solidFill>
                  <a:srgbClr val="22272B"/>
                </a:solidFill>
              </a:rPr>
              <a:t>Upload the file into Google Drive and open it.</a:t>
            </a:r>
          </a:p>
          <a:p>
            <a:pPr marL="913765" lvl="1" indent="-457200">
              <a:lnSpc>
                <a:spcPct val="150000"/>
              </a:lnSpc>
              <a:buFont typeface="+mj-lt"/>
              <a:buAutoNum type="arabicPeriod"/>
            </a:pPr>
            <a:r>
              <a:rPr lang="en-AU" noProof="0" dirty="0">
                <a:solidFill>
                  <a:srgbClr val="22272B"/>
                </a:solidFill>
              </a:rPr>
              <a:t>Go to File &gt; Save as Google Slides.</a:t>
            </a:r>
          </a:p>
          <a:p>
            <a:pPr marL="456565" lvl="1">
              <a:lnSpc>
                <a:spcPct val="150000"/>
              </a:lnSpc>
            </a:pPr>
            <a:r>
              <a:rPr lang="en-AU" sz="1600" noProof="0" dirty="0">
                <a:solidFill>
                  <a:srgbClr val="22272B"/>
                </a:solidFill>
              </a:rPr>
              <a:t>(Note – conversion may cause formatting changes in the slides.)</a:t>
            </a:r>
          </a:p>
          <a:p>
            <a:endParaRPr lang="en-AU" sz="1800" noProof="0" dirty="0"/>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1</a:t>
            </a:fld>
            <a:endParaRPr lang="en-AU" noProof="0" dirty="0"/>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noProof="0" dirty="0"/>
              <a:t>1.1 Periodic table of elements</a:t>
            </a:r>
          </a:p>
        </p:txBody>
      </p:sp>
      <p:pic>
        <p:nvPicPr>
          <p:cNvPr id="8" name="Picture 7" descr="Image of the periodic table taken from the Science Data Book. Periodic table shows all the elements with noted atomic numbers, symbols, atomic weights and names. ">
            <a:extLst>
              <a:ext uri="{FF2B5EF4-FFF2-40B4-BE49-F238E27FC236}">
                <a16:creationId xmlns:a16="http://schemas.microsoft.com/office/drawing/2014/main" id="{85F8D201-AF22-E0FA-1F48-FDBACA520B99}"/>
              </a:ext>
            </a:extLst>
          </p:cNvPr>
          <p:cNvPicPr>
            <a:picLocks noChangeAspect="1"/>
          </p:cNvPicPr>
          <p:nvPr/>
        </p:nvPicPr>
        <p:blipFill>
          <a:blip r:embed="rId3"/>
          <a:stretch>
            <a:fillRect/>
          </a:stretch>
        </p:blipFill>
        <p:spPr>
          <a:xfrm>
            <a:off x="1052068" y="878556"/>
            <a:ext cx="10087865" cy="5557964"/>
          </a:xfrm>
          <a:prstGeom prst="rect">
            <a:avLst/>
          </a:prstGeom>
        </p:spPr>
      </p:pic>
      <p:sp>
        <p:nvSpPr>
          <p:cNvPr id="2" name="TextBox 1">
            <a:extLst>
              <a:ext uri="{FF2B5EF4-FFF2-40B4-BE49-F238E27FC236}">
                <a16:creationId xmlns:a16="http://schemas.microsoft.com/office/drawing/2014/main" id="{B7C493F5-1C39-0310-1DA8-45DCF91F5B65}"/>
              </a:ext>
              <a:ext uri="{C183D7F6-B498-43B3-948B-1728B52AA6E4}">
                <adec:decorative xmlns:adec="http://schemas.microsoft.com/office/drawing/2017/decorative" val="1"/>
              </a:ext>
            </a:extLst>
          </p:cNvPr>
          <p:cNvSpPr txBox="1"/>
          <p:nvPr/>
        </p:nvSpPr>
        <p:spPr>
          <a:xfrm>
            <a:off x="728524" y="6516000"/>
            <a:ext cx="3169708" cy="180000"/>
          </a:xfrm>
          <a:prstGeom prst="rect">
            <a:avLst/>
          </a:prstGeom>
          <a:noFill/>
        </p:spPr>
        <p:txBody>
          <a:bodyPr wrap="square" lIns="0" tIns="0" rIns="0" bIns="0" rtlCol="0">
            <a:noAutofit/>
          </a:bodyPr>
          <a:lstStyle/>
          <a:p>
            <a:pPr algn="l"/>
            <a:r>
              <a:rPr lang="en-AU" sz="1000" noProof="0" dirty="0"/>
              <a:t>Source: </a:t>
            </a:r>
            <a:r>
              <a:rPr lang="en-AU" sz="1000" noProof="0" dirty="0">
                <a:hlinkClick r:id="rId4"/>
              </a:rPr>
              <a:t>NESA Science 7–10 Data book</a:t>
            </a:r>
            <a:endParaRPr lang="en-AU" sz="1000" noProof="0" dirty="0"/>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10</a:t>
            </a:fld>
            <a:endParaRPr lang="en-AU" noProof="0" dirty="0"/>
          </a:p>
        </p:txBody>
      </p:sp>
    </p:spTree>
    <p:extLst>
      <p:ext uri="{BB962C8B-B14F-4D97-AF65-F5344CB8AC3E}">
        <p14:creationId xmlns:p14="http://schemas.microsoft.com/office/powerpoint/2010/main" val="63619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62394-4F46-E336-86A9-43F0030D51E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7B971CF-618F-E3C8-CE58-0CB25E7B0257}"/>
              </a:ext>
            </a:extLst>
          </p:cNvPr>
          <p:cNvSpPr>
            <a:spLocks noGrp="1"/>
          </p:cNvSpPr>
          <p:nvPr>
            <p:ph type="title"/>
          </p:nvPr>
        </p:nvSpPr>
        <p:spPr/>
        <p:txBody>
          <a:bodyPr/>
          <a:lstStyle/>
          <a:p>
            <a:r>
              <a:rPr lang="en-AU" noProof="0" dirty="0"/>
              <a:t>2.8 Johann </a:t>
            </a:r>
            <a:r>
              <a:rPr lang="en-AU" noProof="0" dirty="0" err="1"/>
              <a:t>Döbereiner</a:t>
            </a:r>
            <a:r>
              <a:rPr lang="en-AU" noProof="0" dirty="0"/>
              <a:t> (1 of 2)</a:t>
            </a:r>
          </a:p>
        </p:txBody>
      </p:sp>
      <p:sp>
        <p:nvSpPr>
          <p:cNvPr id="7" name="Text Placeholder 6">
            <a:extLst>
              <a:ext uri="{FF2B5EF4-FFF2-40B4-BE49-F238E27FC236}">
                <a16:creationId xmlns:a16="http://schemas.microsoft.com/office/drawing/2014/main" id="{869B54D4-E8B1-0EBF-8921-18D103EFCB35}"/>
              </a:ext>
            </a:extLst>
          </p:cNvPr>
          <p:cNvSpPr>
            <a:spLocks noGrp="1"/>
          </p:cNvSpPr>
          <p:nvPr>
            <p:ph type="body" sz="quarter" idx="18"/>
          </p:nvPr>
        </p:nvSpPr>
        <p:spPr/>
        <p:txBody>
          <a:bodyPr/>
          <a:lstStyle/>
          <a:p>
            <a:r>
              <a:rPr lang="en-AU" noProof="0" dirty="0"/>
              <a:t>Contribution</a:t>
            </a:r>
          </a:p>
        </p:txBody>
      </p:sp>
      <p:sp>
        <p:nvSpPr>
          <p:cNvPr id="4" name="Text Placeholder 3">
            <a:extLst>
              <a:ext uri="{FF2B5EF4-FFF2-40B4-BE49-F238E27FC236}">
                <a16:creationId xmlns:a16="http://schemas.microsoft.com/office/drawing/2014/main" id="{1325D83D-60E3-94A1-6840-3F671D3CF3D4}"/>
              </a:ext>
            </a:extLst>
          </p:cNvPr>
          <p:cNvSpPr>
            <a:spLocks noGrp="1"/>
          </p:cNvSpPr>
          <p:nvPr>
            <p:ph type="body" sz="quarter" idx="17"/>
          </p:nvPr>
        </p:nvSpPr>
        <p:spPr>
          <a:xfrm>
            <a:off x="360000" y="1567086"/>
            <a:ext cx="7649330" cy="4807835"/>
          </a:xfrm>
        </p:spPr>
        <p:txBody>
          <a:bodyPr/>
          <a:lstStyle/>
          <a:p>
            <a:pPr marL="342900" lvl="0" indent="-342900">
              <a:spcBef>
                <a:spcPts val="1200"/>
              </a:spcBef>
              <a:spcAft>
                <a:spcPts val="600"/>
              </a:spcAft>
              <a:buFont typeface="Symbol" panose="05050102010706020507" pitchFamily="18" charset="2"/>
              <a:buChar char=""/>
            </a:pPr>
            <a:r>
              <a:rPr lang="en-AU" noProof="0" dirty="0">
                <a:latin typeface="Arial" panose="020B0604020202020204" pitchFamily="34" charset="0"/>
                <a:ea typeface="Calibri" panose="020F0502020204030204" pitchFamily="34" charset="0"/>
              </a:rPr>
              <a:t>Arranged elements into groups of three, called triads, that shared similar chemical properties for example, chlorine, bromine and iodine.</a:t>
            </a:r>
          </a:p>
          <a:p>
            <a:pPr marL="342900" lvl="0" indent="-342900">
              <a:spcBef>
                <a:spcPts val="1200"/>
              </a:spcBef>
              <a:spcAft>
                <a:spcPts val="600"/>
              </a:spcAft>
              <a:buFont typeface="Symbol" panose="05050102010706020507" pitchFamily="18" charset="2"/>
              <a:buChar char=""/>
            </a:pPr>
            <a:r>
              <a:rPr lang="en-AU" noProof="0" dirty="0">
                <a:latin typeface="Arial" panose="020B0604020202020204" pitchFamily="34" charset="0"/>
                <a:ea typeface="Calibri" panose="020F0502020204030204" pitchFamily="34" charset="0"/>
              </a:rPr>
              <a:t>Noticed that the atomic mass of the middle element in the triad was roughly the average of the other two.</a:t>
            </a:r>
          </a:p>
          <a:p>
            <a:endParaRPr lang="en-AU" noProof="0" dirty="0"/>
          </a:p>
        </p:txBody>
      </p:sp>
      <p:sp>
        <p:nvSpPr>
          <p:cNvPr id="6" name="TextBox 5">
            <a:extLst>
              <a:ext uri="{FF2B5EF4-FFF2-40B4-BE49-F238E27FC236}">
                <a16:creationId xmlns:a16="http://schemas.microsoft.com/office/drawing/2014/main" id="{AF695763-28A7-8263-A514-8744FBA6399F}"/>
              </a:ext>
              <a:ext uri="{C183D7F6-B498-43B3-948B-1728B52AA6E4}">
                <adec:decorative xmlns:adec="http://schemas.microsoft.com/office/drawing/2017/decorative" val="1"/>
              </a:ext>
            </a:extLst>
          </p:cNvPr>
          <p:cNvSpPr txBox="1"/>
          <p:nvPr/>
        </p:nvSpPr>
        <p:spPr>
          <a:xfrm>
            <a:off x="8183105" y="5960112"/>
            <a:ext cx="3487120" cy="428515"/>
          </a:xfrm>
          <a:prstGeom prst="rect">
            <a:avLst/>
          </a:prstGeom>
          <a:noFill/>
        </p:spPr>
        <p:txBody>
          <a:bodyPr wrap="square">
            <a:spAutoFit/>
          </a:bodyPr>
          <a:lstStyle/>
          <a:p>
            <a:pPr>
              <a:lnSpc>
                <a:spcPct val="114000"/>
              </a:lnSpc>
              <a:spcAft>
                <a:spcPts val="600"/>
              </a:spcAft>
            </a:pPr>
            <a:r>
              <a:rPr lang="en-AU" sz="1000" b="0" i="0" noProof="0" dirty="0" err="1">
                <a:solidFill>
                  <a:srgbClr val="AD1F85"/>
                </a:solidFill>
                <a:effectLst/>
                <a:hlinkClick r:id="rId3"/>
              </a:rPr>
              <a:t>Porträt</a:t>
            </a:r>
            <a:r>
              <a:rPr lang="en-AU" sz="1000" b="0" i="0" noProof="0" dirty="0">
                <a:solidFill>
                  <a:srgbClr val="AD1F85"/>
                </a:solidFill>
                <a:effectLst/>
                <a:hlinkClick r:id="rId3"/>
              </a:rPr>
              <a:t> Johann Wolfgang </a:t>
            </a:r>
            <a:r>
              <a:rPr lang="en-AU" sz="1000" b="0" i="0" noProof="0" dirty="0" err="1">
                <a:solidFill>
                  <a:srgbClr val="AD1F85"/>
                </a:solidFill>
                <a:effectLst/>
                <a:hlinkClick r:id="rId3"/>
              </a:rPr>
              <a:t>Döbereiner</a:t>
            </a:r>
            <a:r>
              <a:rPr lang="en-AU" sz="1000" b="0" i="0" noProof="0" dirty="0">
                <a:solidFill>
                  <a:srgbClr val="232323"/>
                </a:solidFill>
                <a:effectLst/>
              </a:rPr>
              <a:t> by Georg Philipp Schmidt is licensed under </a:t>
            </a:r>
            <a:r>
              <a:rPr lang="en-AU" sz="1000" b="0" i="0" noProof="0" dirty="0">
                <a:solidFill>
                  <a:srgbClr val="AD1F85"/>
                </a:solidFill>
                <a:effectLst/>
                <a:hlinkClick r:id="rId4"/>
              </a:rPr>
              <a:t>CC BY-SA 4.0</a:t>
            </a:r>
            <a:r>
              <a:rPr lang="en-AU" sz="1000" b="0" i="0" noProof="0" dirty="0">
                <a:solidFill>
                  <a:srgbClr val="232323"/>
                </a:solidFill>
                <a:effectLst/>
              </a:rPr>
              <a:t>.</a:t>
            </a:r>
            <a:endParaRPr lang="en-AU" sz="1000" noProof="0" dirty="0"/>
          </a:p>
        </p:txBody>
      </p:sp>
      <p:pic>
        <p:nvPicPr>
          <p:cNvPr id="8" name="Picture 7" descr="Portrait of Johann Döbereiner.">
            <a:extLst>
              <a:ext uri="{FF2B5EF4-FFF2-40B4-BE49-F238E27FC236}">
                <a16:creationId xmlns:a16="http://schemas.microsoft.com/office/drawing/2014/main" id="{85BE73AC-9C7B-36C1-85BA-3ABA59A505B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183105" y="1120637"/>
            <a:ext cx="3487119" cy="4744048"/>
          </a:xfrm>
          <a:prstGeom prst="rect">
            <a:avLst/>
          </a:prstGeom>
          <a:ln>
            <a:solidFill>
              <a:schemeClr val="bg1">
                <a:lumMod val="50000"/>
              </a:schemeClr>
            </a:solidFill>
          </a:ln>
        </p:spPr>
      </p:pic>
      <p:sp>
        <p:nvSpPr>
          <p:cNvPr id="2" name="Slide Number Placeholder 1">
            <a:extLst>
              <a:ext uri="{FF2B5EF4-FFF2-40B4-BE49-F238E27FC236}">
                <a16:creationId xmlns:a16="http://schemas.microsoft.com/office/drawing/2014/main" id="{2E9AC28D-7F3D-B2B6-78EC-4ED1645E873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100</a:t>
            </a:fld>
            <a:endParaRPr lang="en-AU" noProof="0" dirty="0"/>
          </a:p>
        </p:txBody>
      </p:sp>
    </p:spTree>
    <p:extLst>
      <p:ext uri="{BB962C8B-B14F-4D97-AF65-F5344CB8AC3E}">
        <p14:creationId xmlns:p14="http://schemas.microsoft.com/office/powerpoint/2010/main" val="293587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98B6F-B9A9-A51C-5D5C-29096FB591D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4088BB9-BD48-DFF3-EE80-4B5A1F4C042C}"/>
              </a:ext>
            </a:extLst>
          </p:cNvPr>
          <p:cNvSpPr>
            <a:spLocks noGrp="1"/>
          </p:cNvSpPr>
          <p:nvPr>
            <p:ph type="title"/>
          </p:nvPr>
        </p:nvSpPr>
        <p:spPr/>
        <p:txBody>
          <a:bodyPr/>
          <a:lstStyle/>
          <a:p>
            <a:r>
              <a:rPr lang="en-AU" noProof="0" dirty="0"/>
              <a:t>2.8 Johann </a:t>
            </a:r>
            <a:r>
              <a:rPr lang="en-AU" noProof="0" dirty="0" err="1"/>
              <a:t>Döbereiner</a:t>
            </a:r>
            <a:r>
              <a:rPr lang="en-AU" noProof="0" dirty="0"/>
              <a:t> (2 of 2)</a:t>
            </a:r>
          </a:p>
        </p:txBody>
      </p:sp>
      <p:sp>
        <p:nvSpPr>
          <p:cNvPr id="7" name="Text Placeholder 6">
            <a:extLst>
              <a:ext uri="{FF2B5EF4-FFF2-40B4-BE49-F238E27FC236}">
                <a16:creationId xmlns:a16="http://schemas.microsoft.com/office/drawing/2014/main" id="{ADA7BA1C-0082-4F54-9E6B-C30239A34FCA}"/>
              </a:ext>
            </a:extLst>
          </p:cNvPr>
          <p:cNvSpPr>
            <a:spLocks noGrp="1"/>
          </p:cNvSpPr>
          <p:nvPr>
            <p:ph type="body" sz="quarter" idx="18"/>
          </p:nvPr>
        </p:nvSpPr>
        <p:spPr/>
        <p:txBody>
          <a:bodyPr/>
          <a:lstStyle/>
          <a:p>
            <a:r>
              <a:rPr lang="en-AU" noProof="0" dirty="0"/>
              <a:t>How their work demonstrated an understanding of element properties</a:t>
            </a:r>
          </a:p>
        </p:txBody>
      </p:sp>
      <p:sp>
        <p:nvSpPr>
          <p:cNvPr id="4" name="Text Placeholder 3">
            <a:extLst>
              <a:ext uri="{FF2B5EF4-FFF2-40B4-BE49-F238E27FC236}">
                <a16:creationId xmlns:a16="http://schemas.microsoft.com/office/drawing/2014/main" id="{CE169619-2227-3204-4C52-969F2B21C44E}"/>
              </a:ext>
            </a:extLst>
          </p:cNvPr>
          <p:cNvSpPr>
            <a:spLocks noGrp="1"/>
          </p:cNvSpPr>
          <p:nvPr>
            <p:ph type="body" sz="quarter" idx="17"/>
          </p:nvPr>
        </p:nvSpPr>
        <p:spPr>
          <a:xfrm>
            <a:off x="348000" y="1708165"/>
            <a:ext cx="7661330" cy="4807835"/>
          </a:xfrm>
        </p:spPr>
        <p:txBody>
          <a:bodyPr/>
          <a:lstStyle/>
          <a:p>
            <a:pPr marL="342900" indent="-342900">
              <a:buFont typeface="Arial" panose="020B0604020202020204" pitchFamily="34" charset="0"/>
              <a:buChar char="•"/>
            </a:pPr>
            <a:r>
              <a:rPr lang="en-AU" noProof="0" dirty="0" err="1"/>
              <a:t>Döbereiner’s</a:t>
            </a:r>
            <a:r>
              <a:rPr lang="en-AU" noProof="0" dirty="0"/>
              <a:t> triads demonstrated that elements could be grouped by their similar reactions (chemical properties) and by patterns in atomic mass (physical property).</a:t>
            </a:r>
          </a:p>
          <a:p>
            <a:endParaRPr lang="en-AU" noProof="0" dirty="0"/>
          </a:p>
        </p:txBody>
      </p:sp>
      <p:pic>
        <p:nvPicPr>
          <p:cNvPr id="9" name="Picture 8" descr="Portrait of Johann Döbereiner.">
            <a:extLst>
              <a:ext uri="{FF2B5EF4-FFF2-40B4-BE49-F238E27FC236}">
                <a16:creationId xmlns:a16="http://schemas.microsoft.com/office/drawing/2014/main" id="{8514CE66-547F-0D5B-71C2-BC65A6BF66A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183105" y="1120637"/>
            <a:ext cx="3487119" cy="4744048"/>
          </a:xfrm>
          <a:prstGeom prst="rect">
            <a:avLst/>
          </a:prstGeom>
          <a:ln>
            <a:solidFill>
              <a:schemeClr val="bg1">
                <a:lumMod val="50000"/>
              </a:schemeClr>
            </a:solidFill>
          </a:ln>
        </p:spPr>
      </p:pic>
      <p:sp>
        <p:nvSpPr>
          <p:cNvPr id="5" name="TextBox 4">
            <a:extLst>
              <a:ext uri="{FF2B5EF4-FFF2-40B4-BE49-F238E27FC236}">
                <a16:creationId xmlns:a16="http://schemas.microsoft.com/office/drawing/2014/main" id="{BEBDF75F-E2A6-F0E1-D96E-BF2898C479FF}"/>
              </a:ext>
              <a:ext uri="{C183D7F6-B498-43B3-948B-1728B52AA6E4}">
                <adec:decorative xmlns:adec="http://schemas.microsoft.com/office/drawing/2017/decorative" val="1"/>
              </a:ext>
            </a:extLst>
          </p:cNvPr>
          <p:cNvSpPr txBox="1"/>
          <p:nvPr/>
        </p:nvSpPr>
        <p:spPr>
          <a:xfrm>
            <a:off x="8183105" y="5960112"/>
            <a:ext cx="3487120" cy="428515"/>
          </a:xfrm>
          <a:prstGeom prst="rect">
            <a:avLst/>
          </a:prstGeom>
          <a:noFill/>
        </p:spPr>
        <p:txBody>
          <a:bodyPr wrap="square">
            <a:spAutoFit/>
          </a:bodyPr>
          <a:lstStyle/>
          <a:p>
            <a:pPr>
              <a:lnSpc>
                <a:spcPct val="114000"/>
              </a:lnSpc>
              <a:spcAft>
                <a:spcPts val="600"/>
              </a:spcAft>
            </a:pPr>
            <a:r>
              <a:rPr lang="en-AU" sz="1000" b="0" i="0" noProof="0" dirty="0" err="1">
                <a:solidFill>
                  <a:srgbClr val="AD1F85"/>
                </a:solidFill>
                <a:effectLst/>
                <a:hlinkClick r:id="rId4"/>
              </a:rPr>
              <a:t>Porträt</a:t>
            </a:r>
            <a:r>
              <a:rPr lang="en-AU" sz="1000" b="0" i="0" noProof="0" dirty="0">
                <a:solidFill>
                  <a:srgbClr val="AD1F85"/>
                </a:solidFill>
                <a:effectLst/>
                <a:hlinkClick r:id="rId4"/>
              </a:rPr>
              <a:t> Johann Wolfgang </a:t>
            </a:r>
            <a:r>
              <a:rPr lang="en-AU" sz="1000" b="0" i="0" noProof="0" dirty="0" err="1">
                <a:solidFill>
                  <a:srgbClr val="AD1F85"/>
                </a:solidFill>
                <a:effectLst/>
                <a:hlinkClick r:id="rId4"/>
              </a:rPr>
              <a:t>Döbereiner</a:t>
            </a:r>
            <a:r>
              <a:rPr lang="en-AU" sz="1000" b="0" i="0" noProof="0" dirty="0">
                <a:solidFill>
                  <a:srgbClr val="232323"/>
                </a:solidFill>
                <a:effectLst/>
              </a:rPr>
              <a:t> by Georg Philipp Schmidt is licensed under </a:t>
            </a:r>
            <a:r>
              <a:rPr lang="en-AU" sz="1000" b="0" i="0" noProof="0" dirty="0">
                <a:solidFill>
                  <a:srgbClr val="AD1F85"/>
                </a:solidFill>
                <a:effectLst/>
                <a:hlinkClick r:id="rId5"/>
              </a:rPr>
              <a:t>CC BY-SA 4.0</a:t>
            </a:r>
            <a:r>
              <a:rPr lang="en-AU" sz="1000" b="0" i="0" noProof="0" dirty="0">
                <a:solidFill>
                  <a:srgbClr val="232323"/>
                </a:solidFill>
                <a:effectLst/>
              </a:rPr>
              <a:t>.</a:t>
            </a:r>
            <a:endParaRPr lang="en-AU" sz="1000" noProof="0" dirty="0"/>
          </a:p>
        </p:txBody>
      </p:sp>
      <p:sp>
        <p:nvSpPr>
          <p:cNvPr id="2" name="Slide Number Placeholder 1">
            <a:extLst>
              <a:ext uri="{FF2B5EF4-FFF2-40B4-BE49-F238E27FC236}">
                <a16:creationId xmlns:a16="http://schemas.microsoft.com/office/drawing/2014/main" id="{D0EB6A52-FE81-49A6-DCA7-B8E7229573C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101</a:t>
            </a:fld>
            <a:endParaRPr lang="en-AU" noProof="0" dirty="0"/>
          </a:p>
        </p:txBody>
      </p:sp>
    </p:spTree>
    <p:extLst>
      <p:ext uri="{BB962C8B-B14F-4D97-AF65-F5344CB8AC3E}">
        <p14:creationId xmlns:p14="http://schemas.microsoft.com/office/powerpoint/2010/main" val="337757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F8BC3-6ECC-E9DB-4F1A-BF1235C67FA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D716123-5BBF-5BBD-3A1B-C8BC6B58E424}"/>
              </a:ext>
            </a:extLst>
          </p:cNvPr>
          <p:cNvSpPr>
            <a:spLocks noGrp="1"/>
          </p:cNvSpPr>
          <p:nvPr>
            <p:ph type="title"/>
          </p:nvPr>
        </p:nvSpPr>
        <p:spPr/>
        <p:txBody>
          <a:bodyPr/>
          <a:lstStyle/>
          <a:p>
            <a:r>
              <a:rPr lang="en-AU" noProof="0" dirty="0"/>
              <a:t>2.8 John Newlands (1 of 2)</a:t>
            </a:r>
          </a:p>
        </p:txBody>
      </p:sp>
      <p:sp>
        <p:nvSpPr>
          <p:cNvPr id="5" name="Text Placeholder 4">
            <a:extLst>
              <a:ext uri="{FF2B5EF4-FFF2-40B4-BE49-F238E27FC236}">
                <a16:creationId xmlns:a16="http://schemas.microsoft.com/office/drawing/2014/main" id="{EB5E982D-7F0F-3CBF-2043-550609E5D139}"/>
              </a:ext>
            </a:extLst>
          </p:cNvPr>
          <p:cNvSpPr>
            <a:spLocks noGrp="1"/>
          </p:cNvSpPr>
          <p:nvPr>
            <p:ph type="body" sz="quarter" idx="18"/>
          </p:nvPr>
        </p:nvSpPr>
        <p:spPr/>
        <p:txBody>
          <a:bodyPr/>
          <a:lstStyle/>
          <a:p>
            <a:r>
              <a:rPr lang="en-AU" noProof="0" dirty="0"/>
              <a:t>Contribution</a:t>
            </a:r>
          </a:p>
        </p:txBody>
      </p:sp>
      <p:sp>
        <p:nvSpPr>
          <p:cNvPr id="4" name="Text Placeholder 3">
            <a:extLst>
              <a:ext uri="{FF2B5EF4-FFF2-40B4-BE49-F238E27FC236}">
                <a16:creationId xmlns:a16="http://schemas.microsoft.com/office/drawing/2014/main" id="{BF42779C-705C-1D15-7FDF-010502FF25BE}"/>
              </a:ext>
            </a:extLst>
          </p:cNvPr>
          <p:cNvSpPr>
            <a:spLocks noGrp="1"/>
          </p:cNvSpPr>
          <p:nvPr>
            <p:ph type="body" sz="quarter" idx="17"/>
          </p:nvPr>
        </p:nvSpPr>
        <p:spPr>
          <a:xfrm>
            <a:off x="360000" y="1567086"/>
            <a:ext cx="7247030" cy="4807835"/>
          </a:xfrm>
        </p:spPr>
        <p:txBody>
          <a:bodyPr/>
          <a:lstStyle/>
          <a:p>
            <a:pPr marL="342900" indent="-342900">
              <a:buFont typeface="Arial" panose="020B0604020202020204" pitchFamily="34" charset="0"/>
              <a:buChar char="•"/>
            </a:pPr>
            <a:r>
              <a:rPr lang="en-AU" noProof="0" dirty="0"/>
              <a:t>Observed that element properties repeated in a pattern when arranged by atomic mass.</a:t>
            </a:r>
          </a:p>
          <a:p>
            <a:pPr marL="342900" indent="-342900">
              <a:buFont typeface="Arial" panose="020B0604020202020204" pitchFamily="34" charset="0"/>
              <a:buChar char="•"/>
            </a:pPr>
            <a:r>
              <a:rPr lang="en-AU" noProof="0" dirty="0"/>
              <a:t>Proposed the Law of Octaves which stated that when elements are arranged by increasing atomic mass, every eighth element had similar properties.</a:t>
            </a:r>
          </a:p>
          <a:p>
            <a:endParaRPr lang="en-AU" noProof="0" dirty="0"/>
          </a:p>
        </p:txBody>
      </p:sp>
      <p:pic>
        <p:nvPicPr>
          <p:cNvPr id="10" name="Picture 9" descr="Portrait of John Newlands.">
            <a:extLst>
              <a:ext uri="{FF2B5EF4-FFF2-40B4-BE49-F238E27FC236}">
                <a16:creationId xmlns:a16="http://schemas.microsoft.com/office/drawing/2014/main" id="{9203EADE-2B42-9C75-A60A-A37D856A6BC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16986" y="1120637"/>
            <a:ext cx="3487415" cy="4795198"/>
          </a:xfrm>
          <a:prstGeom prst="rect">
            <a:avLst/>
          </a:prstGeom>
          <a:ln>
            <a:solidFill>
              <a:schemeClr val="bg1">
                <a:lumMod val="50000"/>
              </a:schemeClr>
            </a:solidFill>
          </a:ln>
        </p:spPr>
      </p:pic>
      <p:sp>
        <p:nvSpPr>
          <p:cNvPr id="6" name="TextBox 5">
            <a:extLst>
              <a:ext uri="{FF2B5EF4-FFF2-40B4-BE49-F238E27FC236}">
                <a16:creationId xmlns:a16="http://schemas.microsoft.com/office/drawing/2014/main" id="{7155C32D-21B5-B102-406B-95B8BC9C22F9}"/>
              </a:ext>
              <a:ext uri="{C183D7F6-B498-43B3-948B-1728B52AA6E4}">
                <adec:decorative xmlns:adec="http://schemas.microsoft.com/office/drawing/2017/decorative" val="1"/>
              </a:ext>
            </a:extLst>
          </p:cNvPr>
          <p:cNvSpPr txBox="1"/>
          <p:nvPr/>
        </p:nvSpPr>
        <p:spPr>
          <a:xfrm>
            <a:off x="8137282" y="5995115"/>
            <a:ext cx="3646821" cy="253916"/>
          </a:xfrm>
          <a:prstGeom prst="rect">
            <a:avLst/>
          </a:prstGeom>
          <a:noFill/>
        </p:spPr>
        <p:txBody>
          <a:bodyPr wrap="square">
            <a:spAutoFit/>
          </a:bodyPr>
          <a:lstStyle/>
          <a:p>
            <a:r>
              <a:rPr lang="en-AU" sz="1000" noProof="0" dirty="0" err="1">
                <a:hlinkClick r:id="rId4"/>
              </a:rPr>
              <a:t>John_Alexander_Reina_Newlands</a:t>
            </a:r>
            <a:r>
              <a:rPr lang="en-AU" sz="1000" noProof="0" dirty="0"/>
              <a:t> is in the public domain</a:t>
            </a:r>
          </a:p>
        </p:txBody>
      </p:sp>
      <p:sp>
        <p:nvSpPr>
          <p:cNvPr id="2" name="Slide Number Placeholder 1">
            <a:extLst>
              <a:ext uri="{FF2B5EF4-FFF2-40B4-BE49-F238E27FC236}">
                <a16:creationId xmlns:a16="http://schemas.microsoft.com/office/drawing/2014/main" id="{88333AF4-4A0C-BB08-57EB-7525EEF303B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102</a:t>
            </a:fld>
            <a:endParaRPr lang="en-AU" noProof="0" dirty="0"/>
          </a:p>
        </p:txBody>
      </p:sp>
    </p:spTree>
    <p:extLst>
      <p:ext uri="{BB962C8B-B14F-4D97-AF65-F5344CB8AC3E}">
        <p14:creationId xmlns:p14="http://schemas.microsoft.com/office/powerpoint/2010/main" val="54516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0AB8C-FC4C-1712-0428-B8850E7B21B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4F3D01D-41F5-8FFD-21C0-E72A69610DAC}"/>
              </a:ext>
            </a:extLst>
          </p:cNvPr>
          <p:cNvSpPr>
            <a:spLocks noGrp="1"/>
          </p:cNvSpPr>
          <p:nvPr>
            <p:ph type="title"/>
          </p:nvPr>
        </p:nvSpPr>
        <p:spPr/>
        <p:txBody>
          <a:bodyPr/>
          <a:lstStyle/>
          <a:p>
            <a:r>
              <a:rPr lang="en-AU" noProof="0" dirty="0"/>
              <a:t>2.8 John Newlands (2 of 2)</a:t>
            </a:r>
          </a:p>
        </p:txBody>
      </p:sp>
      <p:sp>
        <p:nvSpPr>
          <p:cNvPr id="8" name="Text Placeholder 7">
            <a:extLst>
              <a:ext uri="{FF2B5EF4-FFF2-40B4-BE49-F238E27FC236}">
                <a16:creationId xmlns:a16="http://schemas.microsoft.com/office/drawing/2014/main" id="{785DCA90-9C04-1211-74CF-B6E516B469FB}"/>
              </a:ext>
            </a:extLst>
          </p:cNvPr>
          <p:cNvSpPr>
            <a:spLocks noGrp="1"/>
          </p:cNvSpPr>
          <p:nvPr>
            <p:ph type="body" sz="quarter" idx="18"/>
          </p:nvPr>
        </p:nvSpPr>
        <p:spPr/>
        <p:txBody>
          <a:bodyPr/>
          <a:lstStyle/>
          <a:p>
            <a:r>
              <a:rPr lang="en-AU" noProof="0" dirty="0"/>
              <a:t>How their work demonstrated understanding of element properties</a:t>
            </a:r>
          </a:p>
        </p:txBody>
      </p:sp>
      <p:sp>
        <p:nvSpPr>
          <p:cNvPr id="7" name="Text Placeholder 6">
            <a:extLst>
              <a:ext uri="{FF2B5EF4-FFF2-40B4-BE49-F238E27FC236}">
                <a16:creationId xmlns:a16="http://schemas.microsoft.com/office/drawing/2014/main" id="{330B7275-DC9E-07CA-BBED-13F2CFC40E60}"/>
              </a:ext>
            </a:extLst>
          </p:cNvPr>
          <p:cNvSpPr>
            <a:spLocks noGrp="1"/>
          </p:cNvSpPr>
          <p:nvPr>
            <p:ph type="body" sz="quarter" idx="17"/>
          </p:nvPr>
        </p:nvSpPr>
        <p:spPr>
          <a:xfrm>
            <a:off x="360000" y="1567086"/>
            <a:ext cx="7152424" cy="4807835"/>
          </a:xfrm>
        </p:spPr>
        <p:txBody>
          <a:bodyPr/>
          <a:lstStyle/>
          <a:p>
            <a:r>
              <a:rPr lang="en-AU" noProof="0" dirty="0"/>
              <a:t>Newlands recognised that elements repeat in patterns, linking atomic mass (physical property) to recurring chemical behaviour. </a:t>
            </a:r>
          </a:p>
          <a:p>
            <a:r>
              <a:rPr lang="en-AU" noProof="0" dirty="0"/>
              <a:t>Even though it did not work for all elements, it still showed a clear repeating pattern.</a:t>
            </a:r>
          </a:p>
          <a:p>
            <a:endParaRPr lang="en-AU" noProof="0" dirty="0"/>
          </a:p>
        </p:txBody>
      </p:sp>
      <p:pic>
        <p:nvPicPr>
          <p:cNvPr id="10" name="Picture 9" descr="Portrait of John Newlands.">
            <a:extLst>
              <a:ext uri="{FF2B5EF4-FFF2-40B4-BE49-F238E27FC236}">
                <a16:creationId xmlns:a16="http://schemas.microsoft.com/office/drawing/2014/main" id="{827C3162-8872-3EA8-4BDF-92AC2AE6EA6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16986" y="1120637"/>
            <a:ext cx="3487415" cy="4795198"/>
          </a:xfrm>
          <a:prstGeom prst="rect">
            <a:avLst/>
          </a:prstGeom>
          <a:ln>
            <a:solidFill>
              <a:schemeClr val="bg1">
                <a:lumMod val="50000"/>
              </a:schemeClr>
            </a:solidFill>
          </a:ln>
        </p:spPr>
      </p:pic>
      <p:sp>
        <p:nvSpPr>
          <p:cNvPr id="6" name="TextBox 5">
            <a:extLst>
              <a:ext uri="{FF2B5EF4-FFF2-40B4-BE49-F238E27FC236}">
                <a16:creationId xmlns:a16="http://schemas.microsoft.com/office/drawing/2014/main" id="{0AAB879E-6297-CC26-9CA3-7AE9FDED70C5}"/>
              </a:ext>
              <a:ext uri="{C183D7F6-B498-43B3-948B-1728B52AA6E4}">
                <adec:decorative xmlns:adec="http://schemas.microsoft.com/office/drawing/2017/decorative" val="1"/>
              </a:ext>
            </a:extLst>
          </p:cNvPr>
          <p:cNvSpPr txBox="1"/>
          <p:nvPr/>
        </p:nvSpPr>
        <p:spPr>
          <a:xfrm>
            <a:off x="8137282" y="5995115"/>
            <a:ext cx="3646821" cy="253916"/>
          </a:xfrm>
          <a:prstGeom prst="rect">
            <a:avLst/>
          </a:prstGeom>
          <a:noFill/>
        </p:spPr>
        <p:txBody>
          <a:bodyPr wrap="square">
            <a:spAutoFit/>
          </a:bodyPr>
          <a:lstStyle/>
          <a:p>
            <a:r>
              <a:rPr lang="en-AU" sz="1000" noProof="0" dirty="0" err="1">
                <a:hlinkClick r:id="rId4"/>
              </a:rPr>
              <a:t>John_Alexander_Reina_Newlands</a:t>
            </a:r>
            <a:r>
              <a:rPr lang="en-AU" sz="1000" noProof="0" dirty="0"/>
              <a:t> is in the public domain</a:t>
            </a:r>
          </a:p>
        </p:txBody>
      </p:sp>
      <p:sp>
        <p:nvSpPr>
          <p:cNvPr id="2" name="Slide Number Placeholder 1">
            <a:extLst>
              <a:ext uri="{FF2B5EF4-FFF2-40B4-BE49-F238E27FC236}">
                <a16:creationId xmlns:a16="http://schemas.microsoft.com/office/drawing/2014/main" id="{555EEFCA-2796-C0BE-723C-59D4BECDBF8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103</a:t>
            </a:fld>
            <a:endParaRPr lang="en-AU" noProof="0" dirty="0"/>
          </a:p>
        </p:txBody>
      </p:sp>
    </p:spTree>
    <p:extLst>
      <p:ext uri="{BB962C8B-B14F-4D97-AF65-F5344CB8AC3E}">
        <p14:creationId xmlns:p14="http://schemas.microsoft.com/office/powerpoint/2010/main" val="282778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4CB87-2A3C-F3D1-E943-5CEAF65A877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AF28BF7-5FDA-F59A-2503-C0948914F38B}"/>
              </a:ext>
            </a:extLst>
          </p:cNvPr>
          <p:cNvSpPr>
            <a:spLocks noGrp="1"/>
          </p:cNvSpPr>
          <p:nvPr>
            <p:ph type="title"/>
          </p:nvPr>
        </p:nvSpPr>
        <p:spPr/>
        <p:txBody>
          <a:bodyPr/>
          <a:lstStyle/>
          <a:p>
            <a:r>
              <a:rPr lang="en-AU" noProof="0" dirty="0"/>
              <a:t>2.8 Dmitri Mendeleev (1 of 2)</a:t>
            </a:r>
          </a:p>
        </p:txBody>
      </p:sp>
      <p:sp>
        <p:nvSpPr>
          <p:cNvPr id="5" name="Text Placeholder 4">
            <a:extLst>
              <a:ext uri="{FF2B5EF4-FFF2-40B4-BE49-F238E27FC236}">
                <a16:creationId xmlns:a16="http://schemas.microsoft.com/office/drawing/2014/main" id="{430B0A6C-3BC0-F008-8F7E-DE864A1A0644}"/>
              </a:ext>
            </a:extLst>
          </p:cNvPr>
          <p:cNvSpPr>
            <a:spLocks noGrp="1"/>
          </p:cNvSpPr>
          <p:nvPr>
            <p:ph type="body" sz="quarter" idx="18"/>
          </p:nvPr>
        </p:nvSpPr>
        <p:spPr/>
        <p:txBody>
          <a:bodyPr/>
          <a:lstStyle/>
          <a:p>
            <a:r>
              <a:rPr lang="en-AU" noProof="0" dirty="0"/>
              <a:t>Contribution</a:t>
            </a:r>
          </a:p>
        </p:txBody>
      </p:sp>
      <p:sp>
        <p:nvSpPr>
          <p:cNvPr id="4" name="Text Placeholder 3">
            <a:extLst>
              <a:ext uri="{FF2B5EF4-FFF2-40B4-BE49-F238E27FC236}">
                <a16:creationId xmlns:a16="http://schemas.microsoft.com/office/drawing/2014/main" id="{C5F83369-9F6E-5E8D-7276-2AFF442FCFD2}"/>
              </a:ext>
            </a:extLst>
          </p:cNvPr>
          <p:cNvSpPr>
            <a:spLocks noGrp="1"/>
          </p:cNvSpPr>
          <p:nvPr>
            <p:ph type="body" sz="quarter" idx="17"/>
          </p:nvPr>
        </p:nvSpPr>
        <p:spPr>
          <a:xfrm>
            <a:off x="360000" y="1567086"/>
            <a:ext cx="7432688" cy="4807835"/>
          </a:xfrm>
        </p:spPr>
        <p:txBody>
          <a:bodyPr/>
          <a:lstStyle/>
          <a:p>
            <a:pPr marL="342900" indent="-342900">
              <a:buFont typeface="Arial" panose="020B0604020202020204" pitchFamily="34" charset="0"/>
              <a:buChar char="•"/>
            </a:pPr>
            <a:r>
              <a:rPr lang="en-AU" noProof="0" dirty="0"/>
              <a:t>Created the first widely accepted periodic table by arranging the elements in horizontal rows based on their atomic mass.</a:t>
            </a:r>
          </a:p>
          <a:p>
            <a:pPr marL="342900" indent="-342900">
              <a:buFont typeface="Arial" panose="020B0604020202020204" pitchFamily="34" charset="0"/>
              <a:buChar char="•"/>
            </a:pPr>
            <a:r>
              <a:rPr lang="en-AU" noProof="0" dirty="0"/>
              <a:t>Grouped elements with similar chemical properties into the same vertical columns.</a:t>
            </a:r>
          </a:p>
          <a:p>
            <a:pPr marL="342900" indent="-342900">
              <a:buFont typeface="Arial" panose="020B0604020202020204" pitchFamily="34" charset="0"/>
              <a:buChar char="•"/>
            </a:pPr>
            <a:r>
              <a:rPr lang="en-AU" noProof="0" dirty="0"/>
              <a:t>Left gaps in his table for undiscovered elements and successfully predicted their properties for example, germanium.</a:t>
            </a:r>
          </a:p>
          <a:p>
            <a:endParaRPr lang="en-AU" noProof="0" dirty="0"/>
          </a:p>
        </p:txBody>
      </p:sp>
      <p:pic>
        <p:nvPicPr>
          <p:cNvPr id="9" name="Picture 8" descr="Portrait of Dmitri Mendeleev.">
            <a:extLst>
              <a:ext uri="{FF2B5EF4-FFF2-40B4-BE49-F238E27FC236}">
                <a16:creationId xmlns:a16="http://schemas.microsoft.com/office/drawing/2014/main" id="{EB2DD486-489B-277D-2B67-4AAAE7721B4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201142" y="1144331"/>
            <a:ext cx="3487119" cy="4744048"/>
          </a:xfrm>
          <a:prstGeom prst="rect">
            <a:avLst/>
          </a:prstGeom>
          <a:ln>
            <a:solidFill>
              <a:schemeClr val="bg1">
                <a:lumMod val="50000"/>
              </a:schemeClr>
            </a:solidFill>
          </a:ln>
        </p:spPr>
      </p:pic>
      <p:sp>
        <p:nvSpPr>
          <p:cNvPr id="6" name="TextBox 5">
            <a:extLst>
              <a:ext uri="{FF2B5EF4-FFF2-40B4-BE49-F238E27FC236}">
                <a16:creationId xmlns:a16="http://schemas.microsoft.com/office/drawing/2014/main" id="{66E49760-B50E-63DA-EFE0-06B0D99D08FC}"/>
              </a:ext>
              <a:ext uri="{C183D7F6-B498-43B3-948B-1728B52AA6E4}">
                <adec:decorative xmlns:adec="http://schemas.microsoft.com/office/drawing/2017/decorative" val="1"/>
              </a:ext>
            </a:extLst>
          </p:cNvPr>
          <p:cNvSpPr txBox="1"/>
          <p:nvPr/>
        </p:nvSpPr>
        <p:spPr>
          <a:xfrm>
            <a:off x="8188712" y="6003861"/>
            <a:ext cx="3649288" cy="428515"/>
          </a:xfrm>
          <a:prstGeom prst="rect">
            <a:avLst/>
          </a:prstGeom>
          <a:noFill/>
        </p:spPr>
        <p:txBody>
          <a:bodyPr wrap="square">
            <a:spAutoFit/>
          </a:bodyPr>
          <a:lstStyle/>
          <a:p>
            <a:pPr>
              <a:lnSpc>
                <a:spcPct val="114000"/>
              </a:lnSpc>
              <a:spcAft>
                <a:spcPts val="600"/>
              </a:spcAft>
            </a:pPr>
            <a:r>
              <a:rPr lang="en-AU" sz="1000" b="0" i="0" noProof="0" dirty="0">
                <a:solidFill>
                  <a:srgbClr val="AD1F85"/>
                </a:solidFill>
                <a:effectLst/>
                <a:hlinkClick r:id="rId4"/>
              </a:rPr>
              <a:t>Dmitri Mendeleev portrait - 51374360512</a:t>
            </a:r>
            <a:r>
              <a:rPr lang="en-AU" sz="1000" b="0" i="0" noProof="0" dirty="0">
                <a:solidFill>
                  <a:srgbClr val="232323"/>
                </a:solidFill>
                <a:effectLst/>
              </a:rPr>
              <a:t> by </a:t>
            </a:r>
            <a:r>
              <a:rPr lang="en-AU" sz="1000" b="0" i="0" noProof="0" dirty="0">
                <a:solidFill>
                  <a:srgbClr val="AD1F85"/>
                </a:solidFill>
                <a:effectLst/>
                <a:hlinkClick r:id="rId5"/>
              </a:rPr>
              <a:t>https://pixel17.com</a:t>
            </a:r>
            <a:r>
              <a:rPr lang="en-AU" sz="1000" b="0" i="0" noProof="0" dirty="0">
                <a:solidFill>
                  <a:srgbClr val="232323"/>
                </a:solidFill>
                <a:effectLst/>
              </a:rPr>
              <a:t> is licensed under </a:t>
            </a:r>
            <a:r>
              <a:rPr lang="en-AU" sz="1000" b="0" i="0" noProof="0" dirty="0">
                <a:solidFill>
                  <a:srgbClr val="AD1F85"/>
                </a:solidFill>
                <a:effectLst/>
                <a:hlinkClick r:id="rId6"/>
              </a:rPr>
              <a:t>CC BY-SA 2.0</a:t>
            </a:r>
            <a:r>
              <a:rPr lang="en-AU" sz="1000" b="0" i="0" noProof="0" dirty="0">
                <a:solidFill>
                  <a:srgbClr val="232323"/>
                </a:solidFill>
                <a:effectLst/>
              </a:rPr>
              <a:t>.</a:t>
            </a:r>
            <a:endParaRPr lang="en-AU" sz="1000" noProof="0" dirty="0"/>
          </a:p>
        </p:txBody>
      </p:sp>
      <p:sp>
        <p:nvSpPr>
          <p:cNvPr id="2" name="Slide Number Placeholder 1">
            <a:extLst>
              <a:ext uri="{FF2B5EF4-FFF2-40B4-BE49-F238E27FC236}">
                <a16:creationId xmlns:a16="http://schemas.microsoft.com/office/drawing/2014/main" id="{1467A300-9294-429E-7D97-7A5611039D0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104</a:t>
            </a:fld>
            <a:endParaRPr lang="en-AU" noProof="0" dirty="0"/>
          </a:p>
        </p:txBody>
      </p:sp>
    </p:spTree>
    <p:extLst>
      <p:ext uri="{BB962C8B-B14F-4D97-AF65-F5344CB8AC3E}">
        <p14:creationId xmlns:p14="http://schemas.microsoft.com/office/powerpoint/2010/main" val="195096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467D8-0612-960E-CAE3-9012ED7B406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A28230F-3F68-1A24-4C75-9AC9AC47848B}"/>
              </a:ext>
            </a:extLst>
          </p:cNvPr>
          <p:cNvSpPr>
            <a:spLocks noGrp="1"/>
          </p:cNvSpPr>
          <p:nvPr>
            <p:ph type="title"/>
          </p:nvPr>
        </p:nvSpPr>
        <p:spPr/>
        <p:txBody>
          <a:bodyPr/>
          <a:lstStyle/>
          <a:p>
            <a:r>
              <a:rPr lang="en-AU" noProof="0" dirty="0"/>
              <a:t>2.8 Dmitri Mendeleev (2 of 2)</a:t>
            </a:r>
          </a:p>
        </p:txBody>
      </p:sp>
      <p:sp>
        <p:nvSpPr>
          <p:cNvPr id="8" name="Text Placeholder 7">
            <a:extLst>
              <a:ext uri="{FF2B5EF4-FFF2-40B4-BE49-F238E27FC236}">
                <a16:creationId xmlns:a16="http://schemas.microsoft.com/office/drawing/2014/main" id="{5C64F0C9-9E05-1066-14F3-5ABC4B77969C}"/>
              </a:ext>
            </a:extLst>
          </p:cNvPr>
          <p:cNvSpPr>
            <a:spLocks noGrp="1"/>
          </p:cNvSpPr>
          <p:nvPr>
            <p:ph type="body" sz="quarter" idx="18"/>
          </p:nvPr>
        </p:nvSpPr>
        <p:spPr/>
        <p:txBody>
          <a:bodyPr/>
          <a:lstStyle/>
          <a:p>
            <a:r>
              <a:rPr lang="en-AU" noProof="0" dirty="0"/>
              <a:t>How their work demonstrated an understanding of element properties</a:t>
            </a:r>
          </a:p>
        </p:txBody>
      </p:sp>
      <p:sp>
        <p:nvSpPr>
          <p:cNvPr id="7" name="Text Placeholder 6">
            <a:extLst>
              <a:ext uri="{FF2B5EF4-FFF2-40B4-BE49-F238E27FC236}">
                <a16:creationId xmlns:a16="http://schemas.microsoft.com/office/drawing/2014/main" id="{1BFEAFAF-423E-1BB3-0D10-6609AEAA3758}"/>
              </a:ext>
            </a:extLst>
          </p:cNvPr>
          <p:cNvSpPr>
            <a:spLocks noGrp="1"/>
          </p:cNvSpPr>
          <p:nvPr>
            <p:ph type="body" sz="quarter" idx="17"/>
          </p:nvPr>
        </p:nvSpPr>
        <p:spPr>
          <a:xfrm>
            <a:off x="360000" y="1567086"/>
            <a:ext cx="7227574" cy="4807835"/>
          </a:xfrm>
        </p:spPr>
        <p:txBody>
          <a:bodyPr/>
          <a:lstStyle/>
          <a:p>
            <a:r>
              <a:rPr lang="en-AU" noProof="0" dirty="0"/>
              <a:t>Mendeleev’s table was significant because he used chemical properties to guide placement, even when this meant breaking strict order by mass. </a:t>
            </a:r>
          </a:p>
          <a:p>
            <a:r>
              <a:rPr lang="en-AU" noProof="0" dirty="0"/>
              <a:t>His ability to predict the properties of unknown elements showed deep understanding of how physical and chemical characteristics fit into patterns.</a:t>
            </a:r>
          </a:p>
          <a:p>
            <a:endParaRPr lang="en-AU" noProof="0" dirty="0"/>
          </a:p>
        </p:txBody>
      </p:sp>
      <p:pic>
        <p:nvPicPr>
          <p:cNvPr id="9" name="Picture 8" descr="Portrait of Dmitri Mendeleev.">
            <a:extLst>
              <a:ext uri="{FF2B5EF4-FFF2-40B4-BE49-F238E27FC236}">
                <a16:creationId xmlns:a16="http://schemas.microsoft.com/office/drawing/2014/main" id="{12D72C3F-A6AF-A236-8E80-4FD373EE2AF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201142" y="1144331"/>
            <a:ext cx="3487119" cy="4744048"/>
          </a:xfrm>
          <a:prstGeom prst="rect">
            <a:avLst/>
          </a:prstGeom>
          <a:ln>
            <a:solidFill>
              <a:schemeClr val="bg1">
                <a:lumMod val="50000"/>
              </a:schemeClr>
            </a:solidFill>
          </a:ln>
        </p:spPr>
      </p:pic>
      <p:sp>
        <p:nvSpPr>
          <p:cNvPr id="6" name="TextBox 5">
            <a:extLst>
              <a:ext uri="{FF2B5EF4-FFF2-40B4-BE49-F238E27FC236}">
                <a16:creationId xmlns:a16="http://schemas.microsoft.com/office/drawing/2014/main" id="{02A2C12D-B8A0-5467-BE5C-8D5AB494D9EF}"/>
              </a:ext>
              <a:ext uri="{C183D7F6-B498-43B3-948B-1728B52AA6E4}">
                <adec:decorative xmlns:adec="http://schemas.microsoft.com/office/drawing/2017/decorative" val="1"/>
              </a:ext>
            </a:extLst>
          </p:cNvPr>
          <p:cNvSpPr txBox="1"/>
          <p:nvPr/>
        </p:nvSpPr>
        <p:spPr>
          <a:xfrm>
            <a:off x="8188712" y="6003861"/>
            <a:ext cx="3649288" cy="428515"/>
          </a:xfrm>
          <a:prstGeom prst="rect">
            <a:avLst/>
          </a:prstGeom>
          <a:noFill/>
        </p:spPr>
        <p:txBody>
          <a:bodyPr wrap="square">
            <a:spAutoFit/>
          </a:bodyPr>
          <a:lstStyle/>
          <a:p>
            <a:pPr>
              <a:lnSpc>
                <a:spcPct val="114000"/>
              </a:lnSpc>
              <a:spcAft>
                <a:spcPts val="600"/>
              </a:spcAft>
            </a:pPr>
            <a:r>
              <a:rPr lang="en-AU" sz="1000" b="0" i="0" noProof="0" dirty="0">
                <a:solidFill>
                  <a:srgbClr val="AD1F85"/>
                </a:solidFill>
                <a:effectLst/>
                <a:hlinkClick r:id="rId4"/>
              </a:rPr>
              <a:t>Dmitri Mendeleev portrait - 51374360512</a:t>
            </a:r>
            <a:r>
              <a:rPr lang="en-AU" sz="1000" b="0" i="0" noProof="0" dirty="0">
                <a:solidFill>
                  <a:srgbClr val="232323"/>
                </a:solidFill>
                <a:effectLst/>
              </a:rPr>
              <a:t> by </a:t>
            </a:r>
            <a:r>
              <a:rPr lang="en-AU" sz="1000" b="0" i="0" noProof="0" dirty="0">
                <a:solidFill>
                  <a:srgbClr val="AD1F85"/>
                </a:solidFill>
                <a:effectLst/>
                <a:hlinkClick r:id="rId5"/>
              </a:rPr>
              <a:t>https://pixel17.com</a:t>
            </a:r>
            <a:r>
              <a:rPr lang="en-AU" sz="1000" b="0" i="0" noProof="0" dirty="0">
                <a:solidFill>
                  <a:srgbClr val="232323"/>
                </a:solidFill>
                <a:effectLst/>
              </a:rPr>
              <a:t> is licensed under </a:t>
            </a:r>
            <a:r>
              <a:rPr lang="en-AU" sz="1000" b="0" i="0" noProof="0" dirty="0">
                <a:solidFill>
                  <a:srgbClr val="AD1F85"/>
                </a:solidFill>
                <a:effectLst/>
                <a:hlinkClick r:id="rId6"/>
              </a:rPr>
              <a:t>CC BY-SA 2.0</a:t>
            </a:r>
            <a:r>
              <a:rPr lang="en-AU" sz="1000" b="0" i="0" noProof="0" dirty="0">
                <a:solidFill>
                  <a:srgbClr val="232323"/>
                </a:solidFill>
                <a:effectLst/>
              </a:rPr>
              <a:t>.</a:t>
            </a:r>
            <a:endParaRPr lang="en-AU" sz="1000" noProof="0" dirty="0"/>
          </a:p>
        </p:txBody>
      </p:sp>
      <p:sp>
        <p:nvSpPr>
          <p:cNvPr id="2" name="Slide Number Placeholder 1">
            <a:extLst>
              <a:ext uri="{FF2B5EF4-FFF2-40B4-BE49-F238E27FC236}">
                <a16:creationId xmlns:a16="http://schemas.microsoft.com/office/drawing/2014/main" id="{DD264A3C-9A18-9FD3-2AF0-C7C1D88956F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105</a:t>
            </a:fld>
            <a:endParaRPr lang="en-AU" noProof="0" dirty="0"/>
          </a:p>
        </p:txBody>
      </p:sp>
    </p:spTree>
    <p:extLst>
      <p:ext uri="{BB962C8B-B14F-4D97-AF65-F5344CB8AC3E}">
        <p14:creationId xmlns:p14="http://schemas.microsoft.com/office/powerpoint/2010/main" val="418286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3E224-1691-CC62-A058-FB0BB01E481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976126-799D-621C-2956-1C238DFF0382}"/>
              </a:ext>
            </a:extLst>
          </p:cNvPr>
          <p:cNvSpPr>
            <a:spLocks noGrp="1"/>
          </p:cNvSpPr>
          <p:nvPr>
            <p:ph type="title"/>
          </p:nvPr>
        </p:nvSpPr>
        <p:spPr/>
        <p:txBody>
          <a:bodyPr/>
          <a:lstStyle/>
          <a:p>
            <a:r>
              <a:rPr lang="en-AU" noProof="0" dirty="0"/>
              <a:t>2.8 Henry Moseley (1 of 2)</a:t>
            </a:r>
          </a:p>
        </p:txBody>
      </p:sp>
      <p:sp>
        <p:nvSpPr>
          <p:cNvPr id="5" name="Text Placeholder 4">
            <a:extLst>
              <a:ext uri="{FF2B5EF4-FFF2-40B4-BE49-F238E27FC236}">
                <a16:creationId xmlns:a16="http://schemas.microsoft.com/office/drawing/2014/main" id="{DAAAC14C-1727-5A7A-E0BE-2B2BA75ED791}"/>
              </a:ext>
            </a:extLst>
          </p:cNvPr>
          <p:cNvSpPr>
            <a:spLocks noGrp="1"/>
          </p:cNvSpPr>
          <p:nvPr>
            <p:ph type="body" sz="quarter" idx="18"/>
          </p:nvPr>
        </p:nvSpPr>
        <p:spPr/>
        <p:txBody>
          <a:bodyPr/>
          <a:lstStyle/>
          <a:p>
            <a:r>
              <a:rPr lang="en-AU" noProof="0" dirty="0"/>
              <a:t>Contribution</a:t>
            </a:r>
          </a:p>
        </p:txBody>
      </p:sp>
      <p:sp>
        <p:nvSpPr>
          <p:cNvPr id="4" name="Text Placeholder 3">
            <a:extLst>
              <a:ext uri="{FF2B5EF4-FFF2-40B4-BE49-F238E27FC236}">
                <a16:creationId xmlns:a16="http://schemas.microsoft.com/office/drawing/2014/main" id="{92D6D874-CADA-7512-E3C2-D22B4845CD1C}"/>
              </a:ext>
            </a:extLst>
          </p:cNvPr>
          <p:cNvSpPr>
            <a:spLocks noGrp="1"/>
          </p:cNvSpPr>
          <p:nvPr>
            <p:ph type="body" sz="quarter" idx="17"/>
          </p:nvPr>
        </p:nvSpPr>
        <p:spPr>
          <a:xfrm>
            <a:off x="360000" y="1567086"/>
            <a:ext cx="7432688" cy="4807835"/>
          </a:xfrm>
        </p:spPr>
        <p:txBody>
          <a:bodyPr/>
          <a:lstStyle/>
          <a:p>
            <a:pPr marL="342900" indent="-342900">
              <a:buFont typeface="Arial" panose="020B0604020202020204" pitchFamily="34" charset="0"/>
              <a:buChar char="•"/>
            </a:pPr>
            <a:r>
              <a:rPr lang="en-AU" noProof="0" dirty="0"/>
              <a:t>Determined that the chemical properties of an element are determined by its atomic number rather than its atomic mass.</a:t>
            </a:r>
          </a:p>
          <a:p>
            <a:pPr marL="342900" indent="-342900">
              <a:buFont typeface="Arial" panose="020B0604020202020204" pitchFamily="34" charset="0"/>
              <a:buChar char="•"/>
            </a:pPr>
            <a:r>
              <a:rPr lang="en-AU" noProof="0" dirty="0"/>
              <a:t>Corrected inconsistencies in Mendeleev’s table (for example, argon and potassium).</a:t>
            </a:r>
          </a:p>
          <a:p>
            <a:endParaRPr lang="en-AU" noProof="0" dirty="0"/>
          </a:p>
        </p:txBody>
      </p:sp>
      <p:pic>
        <p:nvPicPr>
          <p:cNvPr id="8" name="Picture 7" descr="Portrait of Henry Moseley.">
            <a:extLst>
              <a:ext uri="{FF2B5EF4-FFF2-40B4-BE49-F238E27FC236}">
                <a16:creationId xmlns:a16="http://schemas.microsoft.com/office/drawing/2014/main" id="{CB7E64F7-C9CA-3F69-BD3D-48DA241CBB9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201039" y="1247249"/>
            <a:ext cx="3487120" cy="4744048"/>
          </a:xfrm>
          <a:prstGeom prst="rect">
            <a:avLst/>
          </a:prstGeom>
          <a:ln>
            <a:solidFill>
              <a:schemeClr val="bg1">
                <a:lumMod val="50000"/>
              </a:schemeClr>
            </a:solidFill>
          </a:ln>
        </p:spPr>
      </p:pic>
      <p:sp>
        <p:nvSpPr>
          <p:cNvPr id="10" name="TextBox 9">
            <a:extLst>
              <a:ext uri="{FF2B5EF4-FFF2-40B4-BE49-F238E27FC236}">
                <a16:creationId xmlns:a16="http://schemas.microsoft.com/office/drawing/2014/main" id="{34D9E2C9-55D1-158A-84D8-43873626840F}"/>
              </a:ext>
              <a:ext uri="{C183D7F6-B498-43B3-948B-1728B52AA6E4}">
                <adec:decorative xmlns:adec="http://schemas.microsoft.com/office/drawing/2017/decorative" val="1"/>
              </a:ext>
            </a:extLst>
          </p:cNvPr>
          <p:cNvSpPr txBox="1"/>
          <p:nvPr/>
        </p:nvSpPr>
        <p:spPr>
          <a:xfrm>
            <a:off x="8137282" y="5995115"/>
            <a:ext cx="3646821" cy="603948"/>
          </a:xfrm>
          <a:prstGeom prst="rect">
            <a:avLst/>
          </a:prstGeom>
          <a:noFill/>
        </p:spPr>
        <p:txBody>
          <a:bodyPr wrap="square">
            <a:spAutoFit/>
          </a:bodyPr>
          <a:lstStyle/>
          <a:p>
            <a:pPr>
              <a:lnSpc>
                <a:spcPct val="114000"/>
              </a:lnSpc>
              <a:spcAft>
                <a:spcPts val="600"/>
              </a:spcAft>
            </a:pPr>
            <a:r>
              <a:rPr lang="en-AU" sz="1000" noProof="0" dirty="0">
                <a:hlinkClick r:id="rId4"/>
              </a:rPr>
              <a:t>Portrait_of_Henry_G.J._Moseley,_1887-1915,_in_lab_holding_a_glass_globe,_from_Nature_magazine_(cropped)</a:t>
            </a:r>
            <a:r>
              <a:rPr lang="en-AU" sz="1000" noProof="0" dirty="0"/>
              <a:t> is in the public domain</a:t>
            </a:r>
          </a:p>
        </p:txBody>
      </p:sp>
      <p:sp>
        <p:nvSpPr>
          <p:cNvPr id="2" name="Slide Number Placeholder 1">
            <a:extLst>
              <a:ext uri="{FF2B5EF4-FFF2-40B4-BE49-F238E27FC236}">
                <a16:creationId xmlns:a16="http://schemas.microsoft.com/office/drawing/2014/main" id="{C70DE4A6-B840-D1F1-ACEC-524E57E29FE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106</a:t>
            </a:fld>
            <a:endParaRPr lang="en-AU" noProof="0" dirty="0"/>
          </a:p>
        </p:txBody>
      </p:sp>
    </p:spTree>
    <p:extLst>
      <p:ext uri="{BB962C8B-B14F-4D97-AF65-F5344CB8AC3E}">
        <p14:creationId xmlns:p14="http://schemas.microsoft.com/office/powerpoint/2010/main" val="316684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7638C-2A76-FB0A-C40A-0AFA526BED0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5F49C49-6A2B-16FD-4C3C-46BF15248703}"/>
              </a:ext>
            </a:extLst>
          </p:cNvPr>
          <p:cNvSpPr>
            <a:spLocks noGrp="1"/>
          </p:cNvSpPr>
          <p:nvPr>
            <p:ph type="title"/>
          </p:nvPr>
        </p:nvSpPr>
        <p:spPr/>
        <p:txBody>
          <a:bodyPr/>
          <a:lstStyle/>
          <a:p>
            <a:r>
              <a:rPr lang="en-AU" noProof="0" dirty="0"/>
              <a:t>2.8 Henry Moseley (2 of 2)</a:t>
            </a:r>
          </a:p>
        </p:txBody>
      </p:sp>
      <p:sp>
        <p:nvSpPr>
          <p:cNvPr id="7" name="Text Placeholder 6">
            <a:extLst>
              <a:ext uri="{FF2B5EF4-FFF2-40B4-BE49-F238E27FC236}">
                <a16:creationId xmlns:a16="http://schemas.microsoft.com/office/drawing/2014/main" id="{585DC7E2-C2C0-1EE7-A07B-A71424A36FBD}"/>
              </a:ext>
            </a:extLst>
          </p:cNvPr>
          <p:cNvSpPr>
            <a:spLocks noGrp="1"/>
          </p:cNvSpPr>
          <p:nvPr>
            <p:ph type="body" sz="quarter" idx="18"/>
          </p:nvPr>
        </p:nvSpPr>
        <p:spPr/>
        <p:txBody>
          <a:bodyPr/>
          <a:lstStyle/>
          <a:p>
            <a:r>
              <a:rPr lang="en-AU" noProof="0" dirty="0"/>
              <a:t>How their work demonstrated an understanding of element properties</a:t>
            </a:r>
          </a:p>
        </p:txBody>
      </p:sp>
      <p:sp>
        <p:nvSpPr>
          <p:cNvPr id="6" name="Text Placeholder 5">
            <a:extLst>
              <a:ext uri="{FF2B5EF4-FFF2-40B4-BE49-F238E27FC236}">
                <a16:creationId xmlns:a16="http://schemas.microsoft.com/office/drawing/2014/main" id="{640AE411-A858-D4C7-9956-BA30B91D2D75}"/>
              </a:ext>
            </a:extLst>
          </p:cNvPr>
          <p:cNvSpPr>
            <a:spLocks noGrp="1"/>
          </p:cNvSpPr>
          <p:nvPr>
            <p:ph type="body" sz="quarter" idx="17"/>
          </p:nvPr>
        </p:nvSpPr>
        <p:spPr>
          <a:xfrm>
            <a:off x="360000" y="1567086"/>
            <a:ext cx="7052477" cy="4807835"/>
          </a:xfrm>
        </p:spPr>
        <p:txBody>
          <a:bodyPr/>
          <a:lstStyle/>
          <a:p>
            <a:r>
              <a:rPr lang="en-AU" noProof="0" dirty="0"/>
              <a:t>By using atomic number, Moseley refined the table so that trends in reactivity, bonding, and physical characteristics lined up perfectly. </a:t>
            </a:r>
          </a:p>
          <a:p>
            <a:r>
              <a:rPr lang="en-AU" noProof="0" dirty="0"/>
              <a:t>This proved that the periodic table reflects atomic number, a basic physical property of atoms, rather than atomic mass.</a:t>
            </a:r>
          </a:p>
          <a:p>
            <a:endParaRPr lang="en-AU" noProof="0" dirty="0"/>
          </a:p>
        </p:txBody>
      </p:sp>
      <p:pic>
        <p:nvPicPr>
          <p:cNvPr id="8" name="Picture 7" descr="Portrait of Henry Moseley.">
            <a:extLst>
              <a:ext uri="{FF2B5EF4-FFF2-40B4-BE49-F238E27FC236}">
                <a16:creationId xmlns:a16="http://schemas.microsoft.com/office/drawing/2014/main" id="{C2EC59F3-ADA4-3D80-E2EC-F365D806C93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201039" y="1247249"/>
            <a:ext cx="3487120" cy="4744048"/>
          </a:xfrm>
          <a:prstGeom prst="rect">
            <a:avLst/>
          </a:prstGeom>
          <a:ln>
            <a:solidFill>
              <a:schemeClr val="bg1">
                <a:lumMod val="50000"/>
              </a:schemeClr>
            </a:solidFill>
          </a:ln>
        </p:spPr>
      </p:pic>
      <p:sp>
        <p:nvSpPr>
          <p:cNvPr id="10" name="TextBox 9">
            <a:extLst>
              <a:ext uri="{FF2B5EF4-FFF2-40B4-BE49-F238E27FC236}">
                <a16:creationId xmlns:a16="http://schemas.microsoft.com/office/drawing/2014/main" id="{3CB55287-04C1-4757-CE08-860AF2CC8B5B}"/>
              </a:ext>
              <a:ext uri="{C183D7F6-B498-43B3-948B-1728B52AA6E4}">
                <adec:decorative xmlns:adec="http://schemas.microsoft.com/office/drawing/2017/decorative" val="1"/>
              </a:ext>
            </a:extLst>
          </p:cNvPr>
          <p:cNvSpPr txBox="1"/>
          <p:nvPr/>
        </p:nvSpPr>
        <p:spPr>
          <a:xfrm>
            <a:off x="8137282" y="5995115"/>
            <a:ext cx="3646821" cy="603948"/>
          </a:xfrm>
          <a:prstGeom prst="rect">
            <a:avLst/>
          </a:prstGeom>
          <a:noFill/>
        </p:spPr>
        <p:txBody>
          <a:bodyPr wrap="square">
            <a:spAutoFit/>
          </a:bodyPr>
          <a:lstStyle/>
          <a:p>
            <a:pPr>
              <a:lnSpc>
                <a:spcPct val="114000"/>
              </a:lnSpc>
              <a:spcAft>
                <a:spcPts val="600"/>
              </a:spcAft>
            </a:pPr>
            <a:r>
              <a:rPr lang="en-AU" sz="1000" noProof="0" dirty="0">
                <a:hlinkClick r:id="rId4"/>
              </a:rPr>
              <a:t>Portrait_of_Henry_G.J._Moseley,_1887-1915,_in_lab_holding_a_glass_globe,_from_Nature_magazine_(cropped)</a:t>
            </a:r>
            <a:r>
              <a:rPr lang="en-AU" sz="1000" noProof="0" dirty="0"/>
              <a:t> is in the public domain</a:t>
            </a:r>
          </a:p>
        </p:txBody>
      </p:sp>
      <p:sp>
        <p:nvSpPr>
          <p:cNvPr id="2" name="Slide Number Placeholder 1">
            <a:extLst>
              <a:ext uri="{FF2B5EF4-FFF2-40B4-BE49-F238E27FC236}">
                <a16:creationId xmlns:a16="http://schemas.microsoft.com/office/drawing/2014/main" id="{EB330A80-ABC1-C2DF-B949-E364F745EAE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107</a:t>
            </a:fld>
            <a:endParaRPr lang="en-AU" noProof="0" dirty="0"/>
          </a:p>
        </p:txBody>
      </p:sp>
    </p:spTree>
    <p:extLst>
      <p:ext uri="{BB962C8B-B14F-4D97-AF65-F5344CB8AC3E}">
        <p14:creationId xmlns:p14="http://schemas.microsoft.com/office/powerpoint/2010/main" val="87277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69D90-EE78-8940-1EC4-0D6A1E21C04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2A82471-8B89-E702-652A-26AD92C3B61A}"/>
              </a:ext>
            </a:extLst>
          </p:cNvPr>
          <p:cNvSpPr>
            <a:spLocks noGrp="1"/>
          </p:cNvSpPr>
          <p:nvPr>
            <p:ph type="title"/>
          </p:nvPr>
        </p:nvSpPr>
        <p:spPr/>
        <p:txBody>
          <a:bodyPr/>
          <a:lstStyle/>
          <a:p>
            <a:r>
              <a:rPr lang="en-AU" noProof="0" dirty="0">
                <a:cs typeface="Arial"/>
              </a:rPr>
              <a:t>2.9 Making predictions</a:t>
            </a:r>
          </a:p>
        </p:txBody>
      </p:sp>
      <p:sp>
        <p:nvSpPr>
          <p:cNvPr id="6" name="Text Placeholder 5">
            <a:extLst>
              <a:ext uri="{FF2B5EF4-FFF2-40B4-BE49-F238E27FC236}">
                <a16:creationId xmlns:a16="http://schemas.microsoft.com/office/drawing/2014/main" id="{1FE7D619-FEE6-262B-7676-2BB94DA6D913}"/>
              </a:ext>
            </a:extLst>
          </p:cNvPr>
          <p:cNvSpPr>
            <a:spLocks noGrp="1"/>
          </p:cNvSpPr>
          <p:nvPr>
            <p:ph type="body" sz="quarter" idx="18"/>
          </p:nvPr>
        </p:nvSpPr>
        <p:spPr/>
        <p:txBody>
          <a:bodyPr/>
          <a:lstStyle/>
          <a:p>
            <a:r>
              <a:rPr lang="en-AU" noProof="0" dirty="0"/>
              <a:t>Learning intentions and success criteria</a:t>
            </a:r>
          </a:p>
        </p:txBody>
      </p:sp>
      <p:graphicFrame>
        <p:nvGraphicFramePr>
          <p:cNvPr id="4" name="Table 3">
            <a:extLst>
              <a:ext uri="{FF2B5EF4-FFF2-40B4-BE49-F238E27FC236}">
                <a16:creationId xmlns:a16="http://schemas.microsoft.com/office/drawing/2014/main" id="{28CA2385-8010-CA30-2C61-184FCFB131FB}"/>
              </a:ext>
            </a:extLst>
          </p:cNvPr>
          <p:cNvGraphicFramePr>
            <a:graphicFrameLocks noGrp="1"/>
          </p:cNvGraphicFramePr>
          <p:nvPr>
            <p:extLst>
              <p:ext uri="{D42A27DB-BD31-4B8C-83A1-F6EECF244321}">
                <p14:modId xmlns:p14="http://schemas.microsoft.com/office/powerpoint/2010/main" val="3311062272"/>
              </p:ext>
            </p:extLst>
          </p:nvPr>
        </p:nvGraphicFramePr>
        <p:xfrm>
          <a:off x="359998" y="1916174"/>
          <a:ext cx="11596871" cy="4643343"/>
        </p:xfrm>
        <a:graphic>
          <a:graphicData uri="http://schemas.openxmlformats.org/drawingml/2006/table">
            <a:tbl>
              <a:tblPr firstRow="1">
                <a:tableStyleId>{B301B821-A1FF-4177-AEE7-76D212191A09}</a:tableStyleId>
              </a:tblPr>
              <a:tblGrid>
                <a:gridCol w="4753189">
                  <a:extLst>
                    <a:ext uri="{9D8B030D-6E8A-4147-A177-3AD203B41FA5}">
                      <a16:colId xmlns:a16="http://schemas.microsoft.com/office/drawing/2014/main" val="3623447875"/>
                    </a:ext>
                  </a:extLst>
                </a:gridCol>
                <a:gridCol w="6843682">
                  <a:extLst>
                    <a:ext uri="{9D8B030D-6E8A-4147-A177-3AD203B41FA5}">
                      <a16:colId xmlns:a16="http://schemas.microsoft.com/office/drawing/2014/main" val="3573327086"/>
                    </a:ext>
                  </a:extLst>
                </a:gridCol>
              </a:tblGrid>
              <a:tr h="430019">
                <a:tc>
                  <a:txBody>
                    <a:bodyPr/>
                    <a:lstStyle/>
                    <a:p>
                      <a:r>
                        <a:rPr lang="en-AU" sz="2000" noProof="0" dirty="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noProof="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199681">
                <a:tc>
                  <a:txBody>
                    <a:bodyPr/>
                    <a:lstStyle/>
                    <a:p>
                      <a:pPr marL="342900" lvl="0" indent="-342900">
                        <a:lnSpc>
                          <a:spcPct val="150000"/>
                        </a:lnSpc>
                        <a:spcBef>
                          <a:spcPts val="1200"/>
                        </a:spcBef>
                        <a:spcAft>
                          <a:spcPts val="600"/>
                        </a:spcAft>
                        <a:buFont typeface="Symbol" panose="05050102010706020507" pitchFamily="18" charset="2"/>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about the properties of elements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8000" lvl="0" indent="-342900">
                        <a:lnSpc>
                          <a:spcPct val="150000"/>
                        </a:lnSpc>
                        <a:spcBef>
                          <a:spcPts val="600"/>
                        </a:spcBef>
                        <a:spcAft>
                          <a:spcPts val="600"/>
                        </a:spcAft>
                        <a:buFont typeface="Symbol" panose="05050102010706020507" pitchFamily="18" charset="2"/>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explain how the periodic table can be used to make predictions</a:t>
                      </a:r>
                    </a:p>
                    <a:p>
                      <a:pPr marL="288000" lvl="0" indent="-342900">
                        <a:lnSpc>
                          <a:spcPct val="150000"/>
                        </a:lnSpc>
                        <a:spcBef>
                          <a:spcPts val="600"/>
                        </a:spcBef>
                        <a:spcAft>
                          <a:spcPts val="600"/>
                        </a:spcAft>
                        <a:buFont typeface="Symbol" panose="05050102010706020507" pitchFamily="18" charset="2"/>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recognise that discoveries and observations by scientists led to improvements in the periodic table</a:t>
                      </a:r>
                    </a:p>
                    <a:p>
                      <a:pPr marL="288000" lvl="0" indent="-342900">
                        <a:lnSpc>
                          <a:spcPct val="150000"/>
                        </a:lnSpc>
                        <a:spcBef>
                          <a:spcPts val="600"/>
                        </a:spcBef>
                        <a:spcAft>
                          <a:spcPts val="600"/>
                        </a:spcAft>
                        <a:buFont typeface="Symbol" panose="05050102010706020507" pitchFamily="18" charset="2"/>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predict the properties of an unknown element</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175657">
                <a:tc>
                  <a:txBody>
                    <a:bodyPr/>
                    <a:lstStyle/>
                    <a:p>
                      <a:pPr marL="342900" lvl="0" indent="-342900">
                        <a:lnSpc>
                          <a:spcPct val="150000"/>
                        </a:lnSpc>
                        <a:spcBef>
                          <a:spcPts val="1200"/>
                        </a:spcBef>
                        <a:spcAft>
                          <a:spcPts val="600"/>
                        </a:spcAft>
                        <a:buFont typeface="Symbol" panose="05050102010706020507" pitchFamily="18" charset="2"/>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to process data and information</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8000" lvl="0" indent="-342900">
                        <a:lnSpc>
                          <a:spcPct val="150000"/>
                        </a:lnSpc>
                        <a:spcBef>
                          <a:spcPts val="600"/>
                        </a:spcBef>
                        <a:spcAft>
                          <a:spcPts val="600"/>
                        </a:spcAft>
                        <a:buFont typeface="Symbol" panose="05050102010706020507" pitchFamily="18" charset="2"/>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identify key facts from element information cards</a:t>
                      </a:r>
                    </a:p>
                    <a:p>
                      <a:pPr marL="288000" lvl="0" indent="-342900">
                        <a:lnSpc>
                          <a:spcPct val="150000"/>
                        </a:lnSpc>
                        <a:spcBef>
                          <a:spcPts val="600"/>
                        </a:spcBef>
                        <a:spcAft>
                          <a:spcPts val="600"/>
                        </a:spcAft>
                        <a:buFont typeface="Symbol" panose="05050102010706020507" pitchFamily="18" charset="2"/>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extract information from an annotated periodic table</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r h="837986">
                <a:tc>
                  <a:txBody>
                    <a:bodyPr/>
                    <a:lstStyle/>
                    <a:p>
                      <a:pPr marL="342900" lvl="0" indent="-342900">
                        <a:lnSpc>
                          <a:spcPct val="150000"/>
                        </a:lnSpc>
                        <a:spcBef>
                          <a:spcPts val="1200"/>
                        </a:spcBef>
                        <a:spcAft>
                          <a:spcPts val="600"/>
                        </a:spcAft>
                        <a:buFont typeface="Symbol" panose="05050102010706020507" pitchFamily="18" charset="2"/>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to analyse data</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8000" lvl="0" indent="-342900">
                        <a:lnSpc>
                          <a:spcPct val="150000"/>
                        </a:lnSpc>
                        <a:spcBef>
                          <a:spcPts val="600"/>
                        </a:spcBef>
                        <a:spcAft>
                          <a:spcPts val="600"/>
                        </a:spcAft>
                        <a:buFont typeface="Symbol" panose="05050102010706020507" pitchFamily="18" charset="2"/>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make predictions about the properties of unknown elements based on patterns and trends in the periodic table.</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1065863"/>
                  </a:ext>
                </a:extLst>
              </a:tr>
            </a:tbl>
          </a:graphicData>
        </a:graphic>
      </p:graphicFrame>
      <p:sp>
        <p:nvSpPr>
          <p:cNvPr id="2" name="Slide Number Placeholder 1">
            <a:extLst>
              <a:ext uri="{FF2B5EF4-FFF2-40B4-BE49-F238E27FC236}">
                <a16:creationId xmlns:a16="http://schemas.microsoft.com/office/drawing/2014/main" id="{C6D23AAA-032E-9DEC-9D90-948DE553DE0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108</a:t>
            </a:fld>
            <a:endParaRPr lang="en-AU" noProof="0" dirty="0"/>
          </a:p>
        </p:txBody>
      </p:sp>
    </p:spTree>
    <p:extLst>
      <p:ext uri="{BB962C8B-B14F-4D97-AF65-F5344CB8AC3E}">
        <p14:creationId xmlns:p14="http://schemas.microsoft.com/office/powerpoint/2010/main" val="5643028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6613E-DA7E-5A1D-CF75-3231C8EC9064}"/>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59A31133-6E98-A49F-A03F-3FD354324292}"/>
              </a:ext>
            </a:extLst>
          </p:cNvPr>
          <p:cNvSpPr>
            <a:spLocks noGrp="1"/>
          </p:cNvSpPr>
          <p:nvPr>
            <p:ph type="title"/>
          </p:nvPr>
        </p:nvSpPr>
        <p:spPr>
          <a:xfrm>
            <a:off x="359999" y="360000"/>
            <a:ext cx="11483999" cy="545601"/>
          </a:xfrm>
        </p:spPr>
        <p:txBody>
          <a:bodyPr/>
          <a:lstStyle/>
          <a:p>
            <a:r>
              <a:rPr lang="en-AU" noProof="0" dirty="0"/>
              <a:t>2.9 Mendeleev’s periodic table</a:t>
            </a:r>
          </a:p>
        </p:txBody>
      </p:sp>
      <p:sp>
        <p:nvSpPr>
          <p:cNvPr id="6" name="TextBox 5">
            <a:extLst>
              <a:ext uri="{FF2B5EF4-FFF2-40B4-BE49-F238E27FC236}">
                <a16:creationId xmlns:a16="http://schemas.microsoft.com/office/drawing/2014/main" id="{40EA4083-42EE-B73A-BD3D-4295BB28731C}"/>
              </a:ext>
              <a:ext uri="{C183D7F6-B498-43B3-948B-1728B52AA6E4}">
                <adec:decorative xmlns:adec="http://schemas.microsoft.com/office/drawing/2017/decorative" val="1"/>
              </a:ext>
            </a:extLst>
          </p:cNvPr>
          <p:cNvSpPr txBox="1"/>
          <p:nvPr/>
        </p:nvSpPr>
        <p:spPr>
          <a:xfrm>
            <a:off x="830427" y="6436923"/>
            <a:ext cx="8872468" cy="369332"/>
          </a:xfrm>
          <a:prstGeom prst="rect">
            <a:avLst/>
          </a:prstGeom>
          <a:noFill/>
        </p:spPr>
        <p:txBody>
          <a:bodyPr wrap="square">
            <a:spAutoFit/>
          </a:bodyPr>
          <a:lstStyle/>
          <a:p>
            <a:pPr algn="l">
              <a:buNone/>
            </a:pPr>
            <a:r>
              <a:rPr lang="en-AU" sz="1800" i="0" noProof="0" dirty="0">
                <a:solidFill>
                  <a:srgbClr val="0F0F0F"/>
                </a:solidFill>
                <a:effectLst/>
                <a:latin typeface="Roboto" panose="02000000000000000000" pitchFamily="2" charset="0"/>
              </a:rPr>
              <a:t>Ted-Ed: </a:t>
            </a:r>
            <a:r>
              <a:rPr lang="en-AU" sz="1800" i="0" noProof="0" dirty="0">
                <a:solidFill>
                  <a:srgbClr val="0F0F0F"/>
                </a:solidFill>
                <a:effectLst/>
                <a:latin typeface="Roboto" panose="02000000000000000000" pitchFamily="2" charset="0"/>
                <a:hlinkClick r:id="rId4"/>
              </a:rPr>
              <a:t>The genius of Mendeleev's periodic table </a:t>
            </a:r>
            <a:r>
              <a:rPr lang="en-AU" sz="1800" i="0" noProof="0" dirty="0">
                <a:solidFill>
                  <a:srgbClr val="0F0F0F"/>
                </a:solidFill>
                <a:effectLst/>
                <a:latin typeface="Roboto" panose="02000000000000000000" pitchFamily="2" charset="0"/>
              </a:rPr>
              <a:t>- Lou </a:t>
            </a:r>
            <a:r>
              <a:rPr lang="en-AU" sz="1800" i="0" noProof="0" dirty="0" err="1">
                <a:solidFill>
                  <a:srgbClr val="0F0F0F"/>
                </a:solidFill>
                <a:effectLst/>
                <a:latin typeface="Roboto" panose="02000000000000000000" pitchFamily="2" charset="0"/>
              </a:rPr>
              <a:t>Serico</a:t>
            </a:r>
            <a:r>
              <a:rPr lang="en-AU" sz="1800" i="0" noProof="0" dirty="0">
                <a:solidFill>
                  <a:srgbClr val="0F0F0F"/>
                </a:solidFill>
                <a:effectLst/>
                <a:latin typeface="Roboto" panose="02000000000000000000" pitchFamily="2" charset="0"/>
              </a:rPr>
              <a:t> (4:24)</a:t>
            </a:r>
          </a:p>
        </p:txBody>
      </p:sp>
      <p:sp>
        <p:nvSpPr>
          <p:cNvPr id="3" name="Slide Number Placeholder 2">
            <a:extLst>
              <a:ext uri="{FF2B5EF4-FFF2-40B4-BE49-F238E27FC236}">
                <a16:creationId xmlns:a16="http://schemas.microsoft.com/office/drawing/2014/main" id="{B5B993EA-C19D-6031-5299-E8B8D93D5328}"/>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109</a:t>
            </a:fld>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pic>
        <p:nvPicPr>
          <p:cNvPr id="2" name="Online Media 1" title="The genius of Mendeleev's periodic table - Lou Serico">
            <a:hlinkClick r:id="" action="ppaction://media"/>
            <a:extLst>
              <a:ext uri="{FF2B5EF4-FFF2-40B4-BE49-F238E27FC236}">
                <a16:creationId xmlns:a16="http://schemas.microsoft.com/office/drawing/2014/main" id="{DF41009E-5C97-E3E9-10F7-1B4FCE085555}"/>
              </a:ext>
            </a:extLst>
          </p:cNvPr>
          <p:cNvPicPr>
            <a:picLocks noRot="1" noChangeAspect="1"/>
          </p:cNvPicPr>
          <p:nvPr>
            <a:videoFile r:link="rId1"/>
          </p:nvPr>
        </p:nvPicPr>
        <p:blipFill>
          <a:blip r:embed="rId5"/>
          <a:stretch>
            <a:fillRect/>
          </a:stretch>
        </p:blipFill>
        <p:spPr>
          <a:xfrm>
            <a:off x="975489" y="953744"/>
            <a:ext cx="9395427" cy="5308417"/>
          </a:xfrm>
          <a:prstGeom prst="rect">
            <a:avLst/>
          </a:prstGeom>
        </p:spPr>
      </p:pic>
    </p:spTree>
    <p:extLst>
      <p:ext uri="{BB962C8B-B14F-4D97-AF65-F5344CB8AC3E}">
        <p14:creationId xmlns:p14="http://schemas.microsoft.com/office/powerpoint/2010/main" val="356810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73790-AA1E-20C0-968F-50A5CD93930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F8DE4F6-6737-76C0-0287-3622EA9C1A10}"/>
              </a:ext>
              <a:ext uri="{C183D7F6-B498-43B3-948B-1728B52AA6E4}">
                <adec:decorative xmlns:adec="http://schemas.microsoft.com/office/drawing/2017/decorative" val="0"/>
              </a:ext>
            </a:extLst>
          </p:cNvPr>
          <p:cNvSpPr>
            <a:spLocks noGrp="1"/>
          </p:cNvSpPr>
          <p:nvPr>
            <p:ph type="title"/>
          </p:nvPr>
        </p:nvSpPr>
        <p:spPr/>
        <p:txBody>
          <a:bodyPr/>
          <a:lstStyle/>
          <a:p>
            <a:r>
              <a:rPr lang="en-AU" noProof="0" dirty="0">
                <a:latin typeface="+mj-lt"/>
              </a:rPr>
              <a:t>1.1 Elements Frayer diagram</a:t>
            </a:r>
          </a:p>
        </p:txBody>
      </p:sp>
      <p:sp>
        <p:nvSpPr>
          <p:cNvPr id="5" name="Google Shape;72;p15">
            <a:extLst>
              <a:ext uri="{FF2B5EF4-FFF2-40B4-BE49-F238E27FC236}">
                <a16:creationId xmlns:a16="http://schemas.microsoft.com/office/drawing/2014/main" id="{FEB2CA2A-BBBB-02CF-2FD6-23DA135C4E72}"/>
              </a:ext>
              <a:ext uri="{C183D7F6-B498-43B3-948B-1728B52AA6E4}">
                <adec:decorative xmlns:adec="http://schemas.microsoft.com/office/drawing/2017/decorative" val="1"/>
              </a:ext>
            </a:extLst>
          </p:cNvPr>
          <p:cNvSpPr/>
          <p:nvPr/>
        </p:nvSpPr>
        <p:spPr>
          <a:xfrm rot="16200000">
            <a:off x="2481317" y="48614"/>
            <a:ext cx="2525626" cy="4551266"/>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lang="en-AU" sz="3200" noProof="0" dirty="0">
              <a:latin typeface="Arial" panose="020B0604020202020204" pitchFamily="34" charset="0"/>
              <a:cs typeface="Arial" panose="020B0604020202020204" pitchFamily="34" charset="0"/>
            </a:endParaRPr>
          </a:p>
        </p:txBody>
      </p:sp>
      <p:sp>
        <p:nvSpPr>
          <p:cNvPr id="9" name="Google Shape;76;p15">
            <a:extLst>
              <a:ext uri="{FF2B5EF4-FFF2-40B4-BE49-F238E27FC236}">
                <a16:creationId xmlns:a16="http://schemas.microsoft.com/office/drawing/2014/main" id="{F8A99ADB-62EF-C46E-FEC8-58E650793080}"/>
              </a:ext>
              <a:ext uri="{C183D7F6-B498-43B3-948B-1728B52AA6E4}">
                <adec:decorative xmlns:adec="http://schemas.microsoft.com/office/drawing/2017/decorative" val="1"/>
              </a:ext>
            </a:extLst>
          </p:cNvPr>
          <p:cNvSpPr/>
          <p:nvPr/>
        </p:nvSpPr>
        <p:spPr>
          <a:xfrm rot="10800000">
            <a:off x="1496502" y="3693916"/>
            <a:ext cx="4551266" cy="263208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lang="en-AU" sz="3200" noProof="0" dirty="0">
              <a:latin typeface="Arial" panose="020B0604020202020204" pitchFamily="34" charset="0"/>
              <a:cs typeface="Arial" panose="020B0604020202020204" pitchFamily="34" charset="0"/>
            </a:endParaRPr>
          </a:p>
        </p:txBody>
      </p:sp>
      <p:sp>
        <p:nvSpPr>
          <p:cNvPr id="11" name="Google Shape;78;p15">
            <a:extLst>
              <a:ext uri="{FF2B5EF4-FFF2-40B4-BE49-F238E27FC236}">
                <a16:creationId xmlns:a16="http://schemas.microsoft.com/office/drawing/2014/main" id="{AD115D5A-681B-B8F5-0A64-1B0DB1643C92}"/>
              </a:ext>
              <a:ext uri="{C183D7F6-B498-43B3-948B-1728B52AA6E4}">
                <adec:decorative xmlns:adec="http://schemas.microsoft.com/office/drawing/2017/decorative" val="1"/>
              </a:ext>
            </a:extLst>
          </p:cNvPr>
          <p:cNvSpPr/>
          <p:nvPr/>
        </p:nvSpPr>
        <p:spPr>
          <a:xfrm rot="5400000">
            <a:off x="7497553" y="2796831"/>
            <a:ext cx="2628413" cy="448335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lang="en-AU" sz="3200" noProof="0" dirty="0">
              <a:latin typeface="Arial" panose="020B0604020202020204" pitchFamily="34" charset="0"/>
              <a:cs typeface="Arial" panose="020B0604020202020204" pitchFamily="34" charset="0"/>
            </a:endParaRPr>
          </a:p>
        </p:txBody>
      </p:sp>
      <p:sp>
        <p:nvSpPr>
          <p:cNvPr id="7" name="Google Shape;74;p15">
            <a:extLst>
              <a:ext uri="{FF2B5EF4-FFF2-40B4-BE49-F238E27FC236}">
                <a16:creationId xmlns:a16="http://schemas.microsoft.com/office/drawing/2014/main" id="{AC80CC83-34E6-6A39-AC12-599FC4ED7B04}"/>
              </a:ext>
              <a:ext uri="{C183D7F6-B498-43B3-948B-1728B52AA6E4}">
                <adec:decorative xmlns:adec="http://schemas.microsoft.com/office/drawing/2017/decorative" val="1"/>
              </a:ext>
            </a:extLst>
          </p:cNvPr>
          <p:cNvSpPr/>
          <p:nvPr/>
        </p:nvSpPr>
        <p:spPr>
          <a:xfrm>
            <a:off x="6570083" y="1061434"/>
            <a:ext cx="4497303" cy="2527829"/>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lang="en-AU" sz="3200" noProof="0" dirty="0">
              <a:latin typeface="Arial" panose="020B0604020202020204" pitchFamily="34" charset="0"/>
              <a:cs typeface="Arial" panose="020B0604020202020204" pitchFamily="34" charset="0"/>
              <a:sym typeface="Calibri"/>
            </a:endParaRPr>
          </a:p>
        </p:txBody>
      </p:sp>
      <p:sp>
        <p:nvSpPr>
          <p:cNvPr id="13" name="Google Shape;80;p15">
            <a:extLst>
              <a:ext uri="{FF2B5EF4-FFF2-40B4-BE49-F238E27FC236}">
                <a16:creationId xmlns:a16="http://schemas.microsoft.com/office/drawing/2014/main" id="{CF22AC23-3EB8-17BA-6BE1-094C5FCDC967}"/>
              </a:ext>
              <a:ext uri="{C183D7F6-B498-43B3-948B-1728B52AA6E4}">
                <adec:decorative xmlns:adec="http://schemas.microsoft.com/office/drawing/2017/decorative" val="1"/>
              </a:ext>
            </a:extLst>
          </p:cNvPr>
          <p:cNvSpPr/>
          <p:nvPr/>
        </p:nvSpPr>
        <p:spPr>
          <a:xfrm>
            <a:off x="4813068" y="3321717"/>
            <a:ext cx="2594640" cy="858510"/>
          </a:xfrm>
          <a:prstGeom prst="roundRect">
            <a:avLst>
              <a:gd name="adj" fmla="val 16667"/>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endParaRPr lang="en-AU" sz="2000" b="1" noProof="0" dirty="0">
              <a:latin typeface="Arial" panose="020B0604020202020204" pitchFamily="34" charset="0"/>
              <a:cs typeface="Arial" panose="020B0604020202020204" pitchFamily="34" charset="0"/>
            </a:endParaRPr>
          </a:p>
        </p:txBody>
      </p:sp>
      <p:grpSp>
        <p:nvGrpSpPr>
          <p:cNvPr id="4" name="Group 3" descr="Frayer-style diagram titled “Element.” Definition: a substance made entirely of atoms with the same atomic number that cannot be broken down by chemical methods. Facts/characteristics section has been left blank for students to complete. Examples section has been left blank for students to complete. The non-examples section has been left blank for students to complete.">
            <a:extLst>
              <a:ext uri="{FF2B5EF4-FFF2-40B4-BE49-F238E27FC236}">
                <a16:creationId xmlns:a16="http://schemas.microsoft.com/office/drawing/2014/main" id="{3F75F38B-E043-5CDE-21A0-7CFE971E127E}"/>
              </a:ext>
              <a:ext uri="{C183D7F6-B498-43B3-948B-1728B52AA6E4}">
                <adec:decorative xmlns:adec="http://schemas.microsoft.com/office/drawing/2017/decorative" val="0"/>
              </a:ext>
            </a:extLst>
          </p:cNvPr>
          <p:cNvGrpSpPr/>
          <p:nvPr/>
        </p:nvGrpSpPr>
        <p:grpSpPr>
          <a:xfrm>
            <a:off x="1120100" y="1134211"/>
            <a:ext cx="9575072" cy="5369641"/>
            <a:chOff x="1120425" y="1059232"/>
            <a:chExt cx="9575072" cy="5369641"/>
          </a:xfrm>
        </p:grpSpPr>
        <p:sp>
          <p:nvSpPr>
            <p:cNvPr id="6" name="Google Shape;73;p15">
              <a:extLst>
                <a:ext uri="{FF2B5EF4-FFF2-40B4-BE49-F238E27FC236}">
                  <a16:creationId xmlns:a16="http://schemas.microsoft.com/office/drawing/2014/main" id="{6B93DD7B-5D8C-E230-B788-FD8554112D5B}"/>
                </a:ext>
              </a:extLst>
            </p:cNvPr>
            <p:cNvSpPr txBox="1"/>
            <p:nvPr/>
          </p:nvSpPr>
          <p:spPr>
            <a:xfrm>
              <a:off x="1120425" y="1059232"/>
              <a:ext cx="4922828" cy="2251670"/>
            </a:xfrm>
            <a:prstGeom prst="rect">
              <a:avLst/>
            </a:prstGeom>
            <a:noFill/>
            <a:ln>
              <a:noFill/>
            </a:ln>
          </p:spPr>
          <p:txBody>
            <a:bodyPr spcFirstLastPara="1" wrap="square" lIns="151700" tIns="151700" rIns="151700" bIns="151700" anchor="t" anchorCtr="0">
              <a:noAutofit/>
            </a:bodyPr>
            <a:lstStyle/>
            <a:p>
              <a:pPr marL="479988">
                <a:lnSpc>
                  <a:spcPct val="90000"/>
                </a:lnSpc>
                <a:buClr>
                  <a:srgbClr val="1E4E79"/>
                </a:buClr>
                <a:buSzPts val="1600"/>
              </a:pPr>
              <a:r>
                <a:rPr lang="en-AU" sz="2000" b="1" noProof="0" dirty="0">
                  <a:latin typeface="+mj-lt"/>
                  <a:ea typeface="Calibri"/>
                  <a:cs typeface="Arial" panose="020B0604020202020204" pitchFamily="34" charset="0"/>
                  <a:sym typeface="Calibri"/>
                </a:rPr>
                <a:t>Definition</a:t>
              </a:r>
            </a:p>
            <a:p>
              <a:pPr marL="479988">
                <a:lnSpc>
                  <a:spcPct val="150000"/>
                </a:lnSpc>
                <a:buClr>
                  <a:srgbClr val="1E4E79"/>
                </a:buClr>
                <a:buSzPts val="1600"/>
              </a:pPr>
              <a:r>
                <a:rPr lang="en-AU" sz="1800" noProof="0" dirty="0">
                  <a:ea typeface="Calibri"/>
                  <a:cs typeface="Arial" panose="020B0604020202020204" pitchFamily="34" charset="0"/>
                  <a:sym typeface="Calibri"/>
                </a:rPr>
                <a:t>One of a class of substances which consists entirely of atoms of the same atomic number, and which cannot be further divided by chemical methods.</a:t>
              </a:r>
              <a:endParaRPr lang="en-AU" sz="1800" noProof="0" dirty="0">
                <a:cs typeface="Arial" panose="020B0604020202020204" pitchFamily="34" charset="0"/>
              </a:endParaRPr>
            </a:p>
          </p:txBody>
        </p:sp>
        <p:sp>
          <p:nvSpPr>
            <p:cNvPr id="8" name="Google Shape;75;p15">
              <a:extLst>
                <a:ext uri="{FF2B5EF4-FFF2-40B4-BE49-F238E27FC236}">
                  <a16:creationId xmlns:a16="http://schemas.microsoft.com/office/drawing/2014/main" id="{392471A6-B22C-9B00-6609-F9F7A406D331}"/>
                </a:ext>
              </a:extLst>
            </p:cNvPr>
            <p:cNvSpPr txBox="1"/>
            <p:nvPr/>
          </p:nvSpPr>
          <p:spPr>
            <a:xfrm>
              <a:off x="6198194" y="1059232"/>
              <a:ext cx="4497303" cy="2080650"/>
            </a:xfrm>
            <a:prstGeom prst="rect">
              <a:avLst/>
            </a:prstGeom>
            <a:noFill/>
            <a:ln>
              <a:noFill/>
            </a:ln>
          </p:spPr>
          <p:txBody>
            <a:bodyPr spcFirstLastPara="1" wrap="square" lIns="0" tIns="170667" rIns="170667" bIns="170667" anchor="t" anchorCtr="0">
              <a:noAutofit/>
            </a:bodyPr>
            <a:lstStyle/>
            <a:p>
              <a:pPr marL="479988">
                <a:lnSpc>
                  <a:spcPct val="90000"/>
                </a:lnSpc>
                <a:buClr>
                  <a:srgbClr val="1E4E79"/>
                </a:buClr>
                <a:buSzPts val="1800"/>
              </a:pPr>
              <a:r>
                <a:rPr lang="en-AU" sz="2000" b="1" noProof="0" dirty="0">
                  <a:latin typeface="+mj-lt"/>
                  <a:ea typeface="Calibri"/>
                  <a:cs typeface="Arial" panose="020B0604020202020204" pitchFamily="34" charset="0"/>
                  <a:sym typeface="Calibri"/>
                </a:rPr>
                <a:t>Facts or characteristics</a:t>
              </a:r>
            </a:p>
            <a:p>
              <a:pPr marL="479988">
                <a:lnSpc>
                  <a:spcPct val="90000"/>
                </a:lnSpc>
                <a:buClr>
                  <a:srgbClr val="1E4E79"/>
                </a:buClr>
                <a:buSzPts val="1800"/>
              </a:pPr>
              <a:endParaRPr lang="en-AU" sz="2000" b="1" noProof="0" dirty="0">
                <a:latin typeface="+mj-lt"/>
                <a:ea typeface="Calibri"/>
                <a:cs typeface="Arial" panose="020B0604020202020204" pitchFamily="34" charset="0"/>
                <a:sym typeface="Calibri"/>
              </a:endParaRPr>
            </a:p>
          </p:txBody>
        </p:sp>
        <p:sp>
          <p:nvSpPr>
            <p:cNvPr id="10" name="Google Shape;77;p15">
              <a:extLst>
                <a:ext uri="{FF2B5EF4-FFF2-40B4-BE49-F238E27FC236}">
                  <a16:creationId xmlns:a16="http://schemas.microsoft.com/office/drawing/2014/main" id="{6D59EDC4-1F22-05E9-4BFA-05B8B9A7807E}"/>
                </a:ext>
              </a:extLst>
            </p:cNvPr>
            <p:cNvSpPr txBox="1"/>
            <p:nvPr/>
          </p:nvSpPr>
          <p:spPr>
            <a:xfrm>
              <a:off x="1120425" y="3903246"/>
              <a:ext cx="4551266" cy="2525627"/>
            </a:xfrm>
            <a:prstGeom prst="rect">
              <a:avLst/>
            </a:prstGeom>
            <a:noFill/>
            <a:ln>
              <a:noFill/>
            </a:ln>
          </p:spPr>
          <p:txBody>
            <a:bodyPr spcFirstLastPara="1" wrap="square" lIns="151700" tIns="0" rIns="151700" bIns="151700" anchor="t" anchorCtr="0">
              <a:noAutofit/>
            </a:bodyPr>
            <a:lstStyle/>
            <a:p>
              <a:pPr marL="479988">
                <a:buClr>
                  <a:srgbClr val="1E4E79"/>
                </a:buClr>
                <a:buSzPts val="1600"/>
              </a:pPr>
              <a:r>
                <a:rPr lang="en-AU" sz="2000" b="1" noProof="0" dirty="0">
                  <a:latin typeface="+mj-lt"/>
                  <a:ea typeface="Calibri"/>
                  <a:cs typeface="Arial" panose="020B0604020202020204" pitchFamily="34" charset="0"/>
                  <a:sym typeface="Calibri"/>
                </a:rPr>
                <a:t>Examples</a:t>
              </a:r>
            </a:p>
            <a:p>
              <a:pPr marL="479988">
                <a:buClr>
                  <a:srgbClr val="1E4E79"/>
                </a:buClr>
                <a:buSzPts val="1600"/>
              </a:pPr>
              <a:endParaRPr lang="en-AU" sz="2000" b="1" noProof="0" dirty="0">
                <a:latin typeface="+mj-lt"/>
                <a:ea typeface="Calibri"/>
                <a:cs typeface="Arial" panose="020B0604020202020204" pitchFamily="34" charset="0"/>
                <a:sym typeface="Calibri"/>
              </a:endParaRPr>
            </a:p>
            <a:p>
              <a:pPr marL="479988">
                <a:buClr>
                  <a:srgbClr val="1E4E79"/>
                </a:buClr>
                <a:buSzPts val="1600"/>
              </a:pPr>
              <a:endParaRPr lang="en-AU" sz="2000" b="1" noProof="0" dirty="0">
                <a:latin typeface="+mj-lt"/>
                <a:ea typeface="Calibri"/>
                <a:cs typeface="Arial" panose="020B0604020202020204" pitchFamily="34" charset="0"/>
                <a:sym typeface="Calibri"/>
              </a:endParaRPr>
            </a:p>
            <a:p>
              <a:pPr marL="479988">
                <a:buClr>
                  <a:srgbClr val="1E4E79"/>
                </a:buClr>
                <a:buSzPts val="1600"/>
              </a:pPr>
              <a:br>
                <a:rPr lang="en-AU" sz="2000" b="1" noProof="0" dirty="0">
                  <a:latin typeface="+mj-lt"/>
                  <a:ea typeface="Calibri"/>
                  <a:cs typeface="Arial" panose="020B0604020202020204" pitchFamily="34" charset="0"/>
                  <a:sym typeface="Calibri"/>
                </a:rPr>
              </a:br>
              <a:endParaRPr lang="en-AU" sz="2000" noProof="0" dirty="0">
                <a:latin typeface="+mj-lt"/>
                <a:ea typeface="Calibri"/>
                <a:cs typeface="Arial" panose="020B0604020202020204" pitchFamily="34" charset="0"/>
                <a:sym typeface="Calibri"/>
              </a:endParaRPr>
            </a:p>
          </p:txBody>
        </p:sp>
        <p:sp>
          <p:nvSpPr>
            <p:cNvPr id="12" name="Google Shape;79;p15">
              <a:extLst>
                <a:ext uri="{FF2B5EF4-FFF2-40B4-BE49-F238E27FC236}">
                  <a16:creationId xmlns:a16="http://schemas.microsoft.com/office/drawing/2014/main" id="{50EE5218-EE4E-7DB7-ABB5-839C5C28EA75}"/>
                </a:ext>
              </a:extLst>
            </p:cNvPr>
            <p:cNvSpPr txBox="1"/>
            <p:nvPr/>
          </p:nvSpPr>
          <p:spPr>
            <a:xfrm>
              <a:off x="6047767" y="4038225"/>
              <a:ext cx="4483354" cy="2265993"/>
            </a:xfrm>
            <a:prstGeom prst="rect">
              <a:avLst/>
            </a:prstGeom>
            <a:noFill/>
            <a:ln>
              <a:noFill/>
            </a:ln>
          </p:spPr>
          <p:txBody>
            <a:bodyPr spcFirstLastPara="1" wrap="square" lIns="0" tIns="0" rIns="151700" bIns="151700" anchor="t" anchorCtr="0">
              <a:noAutofit/>
            </a:bodyPr>
            <a:lstStyle/>
            <a:p>
              <a:pPr marL="479988">
                <a:lnSpc>
                  <a:spcPct val="90000"/>
                </a:lnSpc>
                <a:buClr>
                  <a:srgbClr val="1E4E79"/>
                </a:buClr>
                <a:buSzPts val="1600"/>
              </a:pPr>
              <a:r>
                <a:rPr lang="en-AU" sz="2000" b="1" noProof="0" dirty="0">
                  <a:latin typeface="+mj-lt"/>
                  <a:ea typeface="Calibri"/>
                  <a:cs typeface="Arial" panose="020B0604020202020204" pitchFamily="34" charset="0"/>
                  <a:sym typeface="Calibri"/>
                </a:rPr>
                <a:t>			Non-examples</a:t>
              </a:r>
            </a:p>
            <a:p>
              <a:pPr marL="479988">
                <a:lnSpc>
                  <a:spcPct val="90000"/>
                </a:lnSpc>
                <a:buClr>
                  <a:srgbClr val="1E4E79"/>
                </a:buClr>
                <a:buSzPts val="1600"/>
              </a:pPr>
              <a:endParaRPr lang="en-AU" sz="2000" b="1" noProof="0" dirty="0">
                <a:latin typeface="+mj-lt"/>
                <a:ea typeface="Calibri"/>
                <a:cs typeface="Arial" panose="020B0604020202020204" pitchFamily="34" charset="0"/>
                <a:sym typeface="Calibri"/>
              </a:endParaRPr>
            </a:p>
            <a:p>
              <a:pPr marL="479988">
                <a:lnSpc>
                  <a:spcPct val="90000"/>
                </a:lnSpc>
                <a:buClr>
                  <a:srgbClr val="1E4E79"/>
                </a:buClr>
                <a:buSzPts val="1600"/>
              </a:pPr>
              <a:br>
                <a:rPr lang="en-AU" sz="2000" b="1" noProof="0" dirty="0">
                  <a:latin typeface="+mj-lt"/>
                  <a:ea typeface="Calibri"/>
                  <a:cs typeface="Arial" panose="020B0604020202020204" pitchFamily="34" charset="0"/>
                  <a:sym typeface="Calibri"/>
                </a:rPr>
              </a:br>
              <a:endParaRPr lang="en-AU" sz="2000" noProof="0" dirty="0">
                <a:latin typeface="+mj-lt"/>
                <a:ea typeface="Calibri"/>
                <a:cs typeface="Arial" panose="020B0604020202020204" pitchFamily="34" charset="0"/>
                <a:sym typeface="Calibri"/>
              </a:endParaRPr>
            </a:p>
          </p:txBody>
        </p:sp>
        <p:sp>
          <p:nvSpPr>
            <p:cNvPr id="14" name="Google Shape;81;p15">
              <a:extLst>
                <a:ext uri="{FF2B5EF4-FFF2-40B4-BE49-F238E27FC236}">
                  <a16:creationId xmlns:a16="http://schemas.microsoft.com/office/drawing/2014/main" id="{8432C68C-49D9-2B4E-1494-FBBC577FE921}"/>
                </a:ext>
              </a:extLst>
            </p:cNvPr>
            <p:cNvSpPr txBox="1"/>
            <p:nvPr/>
          </p:nvSpPr>
          <p:spPr>
            <a:xfrm>
              <a:off x="4863817" y="3191467"/>
              <a:ext cx="2492955" cy="937932"/>
            </a:xfrm>
            <a:prstGeom prst="rect">
              <a:avLst/>
            </a:prstGeom>
            <a:noFill/>
            <a:ln>
              <a:noFill/>
            </a:ln>
          </p:spPr>
          <p:txBody>
            <a:bodyPr spcFirstLastPara="1" wrap="square" lIns="101600" tIns="101600" rIns="101600" bIns="101600" anchor="ctr" anchorCtr="0">
              <a:noAutofit/>
            </a:bodyPr>
            <a:lstStyle/>
            <a:p>
              <a:pPr algn="ctr">
                <a:buClr>
                  <a:srgbClr val="1E4E79"/>
                </a:buClr>
                <a:buSzPts val="2000"/>
              </a:pPr>
              <a:r>
                <a:rPr lang="en-AU" b="1" noProof="0" dirty="0">
                  <a:latin typeface="+mj-lt"/>
                  <a:ea typeface="Calibri"/>
                  <a:cs typeface="Arial" panose="020B0604020202020204" pitchFamily="34" charset="0"/>
                  <a:sym typeface="Calibri"/>
                </a:rPr>
                <a:t>Element</a:t>
              </a:r>
              <a:endParaRPr lang="en-AU" noProof="0" dirty="0">
                <a:latin typeface="+mj-lt"/>
                <a:cs typeface="Arial" panose="020B0604020202020204" pitchFamily="34" charset="0"/>
              </a:endParaRPr>
            </a:p>
          </p:txBody>
        </p:sp>
      </p:grpSp>
      <p:sp>
        <p:nvSpPr>
          <p:cNvPr id="2" name="Slide Number Placeholder 1">
            <a:extLst>
              <a:ext uri="{FF2B5EF4-FFF2-40B4-BE49-F238E27FC236}">
                <a16:creationId xmlns:a16="http://schemas.microsoft.com/office/drawing/2014/main" id="{2C0700E0-E838-DE62-8F01-2ACED944FC9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latin typeface="Arial" panose="020B0604020202020204" pitchFamily="34" charset="0"/>
                <a:cs typeface="Arial" panose="020B0604020202020204" pitchFamily="34" charset="0"/>
              </a:rPr>
              <a:t>11</a:t>
            </a:fld>
            <a:endParaRPr lang="en-AU"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3073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46C17-4DB9-CD2D-7D84-6BBEE4051B32}"/>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0E1651DA-8A71-2AA0-6509-0AAB5797F5C8}"/>
              </a:ext>
            </a:extLst>
          </p:cNvPr>
          <p:cNvSpPr>
            <a:spLocks noGrp="1"/>
          </p:cNvSpPr>
          <p:nvPr>
            <p:ph type="title"/>
          </p:nvPr>
        </p:nvSpPr>
        <p:spPr>
          <a:xfrm>
            <a:off x="359999" y="360000"/>
            <a:ext cx="11483999" cy="545601"/>
          </a:xfrm>
        </p:spPr>
        <p:txBody>
          <a:bodyPr/>
          <a:lstStyle/>
          <a:p>
            <a:r>
              <a:rPr lang="en-AU" noProof="0" dirty="0"/>
              <a:t>2.9 The prediction of germanium (1 of 3)</a:t>
            </a:r>
          </a:p>
        </p:txBody>
      </p:sp>
      <p:pic>
        <p:nvPicPr>
          <p:cNvPr id="5" name="Picture 4" descr="An image showing Mendeleev's periodic table and predictions of unknown elements.">
            <a:extLst>
              <a:ext uri="{FF2B5EF4-FFF2-40B4-BE49-F238E27FC236}">
                <a16:creationId xmlns:a16="http://schemas.microsoft.com/office/drawing/2014/main" id="{CF0DEF0E-880A-CE9F-5B34-7CBE561D928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014" y="1273312"/>
            <a:ext cx="9672610" cy="4822164"/>
          </a:xfrm>
          <a:prstGeom prst="rect">
            <a:avLst/>
          </a:prstGeom>
        </p:spPr>
      </p:pic>
      <p:sp>
        <p:nvSpPr>
          <p:cNvPr id="7" name="TextBox 6">
            <a:extLst>
              <a:ext uri="{FF2B5EF4-FFF2-40B4-BE49-F238E27FC236}">
                <a16:creationId xmlns:a16="http://schemas.microsoft.com/office/drawing/2014/main" id="{110D0E66-22AA-8FDC-DBD4-FF56E6072248}"/>
              </a:ext>
              <a:ext uri="{C183D7F6-B498-43B3-948B-1728B52AA6E4}">
                <adec:decorative xmlns:adec="http://schemas.microsoft.com/office/drawing/2017/decorative" val="1"/>
              </a:ext>
            </a:extLst>
          </p:cNvPr>
          <p:cNvSpPr txBox="1"/>
          <p:nvPr/>
        </p:nvSpPr>
        <p:spPr>
          <a:xfrm>
            <a:off x="1066014" y="6419001"/>
            <a:ext cx="6322410" cy="246221"/>
          </a:xfrm>
          <a:prstGeom prst="rect">
            <a:avLst/>
          </a:prstGeom>
          <a:noFill/>
        </p:spPr>
        <p:txBody>
          <a:bodyPr wrap="square">
            <a:spAutoFit/>
          </a:bodyPr>
          <a:lstStyle/>
          <a:p>
            <a:r>
              <a:rPr lang="en-AU" sz="1000" noProof="0" dirty="0" err="1">
                <a:hlinkClick r:id="rId4"/>
              </a:rPr>
              <a:t>Mendelejevs</a:t>
            </a:r>
            <a:r>
              <a:rPr lang="en-AU" sz="1000" noProof="0" dirty="0">
                <a:hlinkClick r:id="rId4"/>
              </a:rPr>
              <a:t> </a:t>
            </a:r>
            <a:r>
              <a:rPr lang="en-AU" sz="1000" noProof="0" dirty="0" err="1">
                <a:hlinkClick r:id="rId4"/>
              </a:rPr>
              <a:t>periodiska</a:t>
            </a:r>
            <a:r>
              <a:rPr lang="en-AU" sz="1000" noProof="0" dirty="0">
                <a:hlinkClick r:id="rId4"/>
              </a:rPr>
              <a:t> system 1871 </a:t>
            </a:r>
            <a:r>
              <a:rPr lang="en-AU" sz="1000" noProof="0" dirty="0"/>
              <a:t>is in the public domain</a:t>
            </a:r>
          </a:p>
        </p:txBody>
      </p:sp>
      <p:sp>
        <p:nvSpPr>
          <p:cNvPr id="8" name="Oval 7">
            <a:extLst>
              <a:ext uri="{FF2B5EF4-FFF2-40B4-BE49-F238E27FC236}">
                <a16:creationId xmlns:a16="http://schemas.microsoft.com/office/drawing/2014/main" id="{10206C11-14EB-80CA-D1A9-8D2C116C2075}"/>
              </a:ext>
              <a:ext uri="{C183D7F6-B498-43B3-948B-1728B52AA6E4}">
                <adec:decorative xmlns:adec="http://schemas.microsoft.com/office/drawing/2017/decorative" val="1"/>
              </a:ext>
            </a:extLst>
          </p:cNvPr>
          <p:cNvSpPr/>
          <p:nvPr/>
        </p:nvSpPr>
        <p:spPr>
          <a:xfrm>
            <a:off x="4951141" y="3185378"/>
            <a:ext cx="1234069" cy="784458"/>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3" name="Slide Number Placeholder 2">
            <a:extLst>
              <a:ext uri="{FF2B5EF4-FFF2-40B4-BE49-F238E27FC236}">
                <a16:creationId xmlns:a16="http://schemas.microsoft.com/office/drawing/2014/main" id="{55898D76-AFDE-5743-ABCF-9DC3E4F6FD3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110</a:t>
            </a:fld>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89058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88551-A717-F067-AA76-5375E3BD267A}"/>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D0C13812-5651-D342-A12E-3C77DCEDC95C}"/>
              </a:ext>
            </a:extLst>
          </p:cNvPr>
          <p:cNvSpPr>
            <a:spLocks noGrp="1"/>
          </p:cNvSpPr>
          <p:nvPr>
            <p:ph type="title"/>
          </p:nvPr>
        </p:nvSpPr>
        <p:spPr>
          <a:xfrm>
            <a:off x="359999" y="360000"/>
            <a:ext cx="11483999" cy="545601"/>
          </a:xfrm>
        </p:spPr>
        <p:txBody>
          <a:bodyPr/>
          <a:lstStyle/>
          <a:p>
            <a:r>
              <a:rPr lang="en-AU" noProof="0" dirty="0"/>
              <a:t>2.9 The prediction of germanium (2 of 3)</a:t>
            </a:r>
          </a:p>
        </p:txBody>
      </p:sp>
      <p:sp>
        <p:nvSpPr>
          <p:cNvPr id="8" name="TextBox 7">
            <a:extLst>
              <a:ext uri="{FF2B5EF4-FFF2-40B4-BE49-F238E27FC236}">
                <a16:creationId xmlns:a16="http://schemas.microsoft.com/office/drawing/2014/main" id="{C36C20D8-5362-C5BC-9893-CB126173CBA5}"/>
              </a:ext>
              <a:ext uri="{C183D7F6-B498-43B3-948B-1728B52AA6E4}">
                <adec:decorative xmlns:adec="http://schemas.microsoft.com/office/drawing/2017/decorative" val="1"/>
              </a:ext>
            </a:extLst>
          </p:cNvPr>
          <p:cNvSpPr txBox="1"/>
          <p:nvPr/>
        </p:nvSpPr>
        <p:spPr>
          <a:xfrm>
            <a:off x="8550133" y="4930551"/>
            <a:ext cx="3133725" cy="428515"/>
          </a:xfrm>
          <a:prstGeom prst="rect">
            <a:avLst/>
          </a:prstGeom>
          <a:noFill/>
        </p:spPr>
        <p:txBody>
          <a:bodyPr wrap="square">
            <a:spAutoFit/>
          </a:bodyPr>
          <a:lstStyle/>
          <a:p>
            <a:pPr>
              <a:lnSpc>
                <a:spcPct val="114000"/>
              </a:lnSpc>
              <a:spcAft>
                <a:spcPts val="600"/>
              </a:spcAft>
            </a:pPr>
            <a:r>
              <a:rPr lang="en-AU" sz="1000" b="0" i="0" noProof="0" dirty="0">
                <a:solidFill>
                  <a:srgbClr val="AD1F85"/>
                </a:solidFill>
                <a:effectLst/>
                <a:hlinkClick r:id="rId3"/>
              </a:rPr>
              <a:t>Germanium</a:t>
            </a:r>
            <a:r>
              <a:rPr lang="en-AU" sz="1000" b="0" i="0" noProof="0" dirty="0">
                <a:solidFill>
                  <a:srgbClr val="232323"/>
                </a:solidFill>
                <a:effectLst/>
              </a:rPr>
              <a:t> by </a:t>
            </a:r>
            <a:r>
              <a:rPr lang="en-AU" sz="1000" b="0" i="0" noProof="0" dirty="0" err="1">
                <a:solidFill>
                  <a:srgbClr val="AD1F85"/>
                </a:solidFill>
                <a:effectLst/>
                <a:hlinkClick r:id="rId4"/>
              </a:rPr>
              <a:t>by</a:t>
            </a:r>
            <a:r>
              <a:rPr lang="en-AU" sz="1000" b="0" i="0" noProof="0" dirty="0">
                <a:solidFill>
                  <a:srgbClr val="AD1F85"/>
                </a:solidFill>
                <a:effectLst/>
                <a:hlinkClick r:id="rId4"/>
              </a:rPr>
              <a:t> Gibe (</a:t>
            </a:r>
            <a:r>
              <a:rPr lang="en-AU" sz="1000" b="0" i="0" noProof="0" dirty="0" err="1">
                <a:solidFill>
                  <a:srgbClr val="AD1F85"/>
                </a:solidFill>
                <a:effectLst/>
                <a:hlinkClick r:id="rId4"/>
              </a:rPr>
              <a:t>selfmade</a:t>
            </a:r>
            <a:r>
              <a:rPr lang="en-AU" sz="1000" b="0" i="0" noProof="0" dirty="0">
                <a:solidFill>
                  <a:srgbClr val="AD1F85"/>
                </a:solidFill>
                <a:effectLst/>
                <a:hlinkClick r:id="rId4"/>
              </a:rPr>
              <a:t>)</a:t>
            </a:r>
            <a:r>
              <a:rPr lang="en-AU" sz="1000" b="0" i="0" noProof="0" dirty="0">
                <a:solidFill>
                  <a:srgbClr val="232323"/>
                </a:solidFill>
                <a:effectLst/>
              </a:rPr>
              <a:t> is licensed under </a:t>
            </a:r>
            <a:r>
              <a:rPr lang="en-AU" sz="1000" b="0" i="0" noProof="0" dirty="0">
                <a:solidFill>
                  <a:srgbClr val="AD1F85"/>
                </a:solidFill>
                <a:effectLst/>
                <a:hlinkClick r:id="rId5"/>
              </a:rPr>
              <a:t>CC BY-SA 3.0</a:t>
            </a:r>
            <a:r>
              <a:rPr lang="en-AU" sz="1000" b="0" i="0" noProof="0" dirty="0">
                <a:solidFill>
                  <a:srgbClr val="232323"/>
                </a:solidFill>
                <a:effectLst/>
              </a:rPr>
              <a:t>.</a:t>
            </a:r>
            <a:endParaRPr lang="en-AU" sz="1000" noProof="0" dirty="0"/>
          </a:p>
        </p:txBody>
      </p:sp>
      <p:pic>
        <p:nvPicPr>
          <p:cNvPr id="13" name="Picture 12" descr="Periodic table with germanium highlighted in blue.">
            <a:extLst>
              <a:ext uri="{FF2B5EF4-FFF2-40B4-BE49-F238E27FC236}">
                <a16:creationId xmlns:a16="http://schemas.microsoft.com/office/drawing/2014/main" id="{AFEFE2F0-CA77-3CD6-568B-4CA15D7EBE9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9999" y="1632093"/>
            <a:ext cx="7829552" cy="4284328"/>
          </a:xfrm>
          <a:prstGeom prst="rect">
            <a:avLst/>
          </a:prstGeom>
        </p:spPr>
      </p:pic>
      <p:pic>
        <p:nvPicPr>
          <p:cNvPr id="10" name="Picture 9" descr="Close-up of germanium.">
            <a:extLst>
              <a:ext uri="{FF2B5EF4-FFF2-40B4-BE49-F238E27FC236}">
                <a16:creationId xmlns:a16="http://schemas.microsoft.com/office/drawing/2014/main" id="{1DB2E390-8FE7-5EC9-ED4B-9F8496C0D3B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50134" y="2200885"/>
            <a:ext cx="3133725" cy="2601721"/>
          </a:xfrm>
          <a:prstGeom prst="rect">
            <a:avLst/>
          </a:prstGeom>
        </p:spPr>
      </p:pic>
      <p:sp>
        <p:nvSpPr>
          <p:cNvPr id="2" name="TextBox 1">
            <a:extLst>
              <a:ext uri="{FF2B5EF4-FFF2-40B4-BE49-F238E27FC236}">
                <a16:creationId xmlns:a16="http://schemas.microsoft.com/office/drawing/2014/main" id="{05A30995-CBAB-7235-653F-C1372AE55863}"/>
              </a:ext>
              <a:ext uri="{C183D7F6-B498-43B3-948B-1728B52AA6E4}">
                <adec:decorative xmlns:adec="http://schemas.microsoft.com/office/drawing/2017/decorative" val="1"/>
              </a:ext>
            </a:extLst>
          </p:cNvPr>
          <p:cNvSpPr txBox="1"/>
          <p:nvPr/>
        </p:nvSpPr>
        <p:spPr>
          <a:xfrm>
            <a:off x="359999" y="6516000"/>
            <a:ext cx="7376160" cy="294632"/>
          </a:xfrm>
          <a:prstGeom prst="rect">
            <a:avLst/>
          </a:prstGeom>
          <a:noFill/>
        </p:spPr>
        <p:txBody>
          <a:bodyPr wrap="square">
            <a:spAutoFit/>
          </a:bodyPr>
          <a:lstStyle/>
          <a:p>
            <a:pPr>
              <a:lnSpc>
                <a:spcPct val="150000"/>
              </a:lnSpc>
              <a:spcBef>
                <a:spcPts val="1200"/>
              </a:spcBef>
              <a:buNone/>
            </a:pPr>
            <a:r>
              <a:rPr lang="en-AU" sz="1000" noProof="0" dirty="0">
                <a:effectLst/>
                <a:latin typeface="Arial" panose="020B0604020202020204" pitchFamily="34" charset="0"/>
                <a:ea typeface="Calibri" panose="020F0502020204030204" pitchFamily="34" charset="0"/>
              </a:rPr>
              <a:t>Source: </a:t>
            </a:r>
            <a:r>
              <a:rPr lang="en-AU" sz="1000" u="sng" noProof="0" dirty="0">
                <a:solidFill>
                  <a:srgbClr val="001C4A"/>
                </a:solidFill>
                <a:effectLst/>
                <a:latin typeface="Arial" panose="020B0604020202020204" pitchFamily="34" charset="0"/>
                <a:ea typeface="Calibri" panose="020F0502020204030204" pitchFamily="34" charset="0"/>
                <a:hlinkClick r:id="rId8"/>
              </a:rPr>
              <a:t>Science 7-10 (2023) Data Book</a:t>
            </a:r>
            <a:r>
              <a:rPr lang="en-AU" sz="1000" noProof="0" dirty="0">
                <a:effectLst/>
                <a:latin typeface="Arial" panose="020B0604020202020204" pitchFamily="34" charset="0"/>
                <a:ea typeface="Calibri" panose="020F0502020204030204" pitchFamily="34" charset="0"/>
              </a:rPr>
              <a:t> @State of New South Wales Education Standards Authority (NESA).</a:t>
            </a:r>
          </a:p>
        </p:txBody>
      </p:sp>
      <p:sp>
        <p:nvSpPr>
          <p:cNvPr id="3" name="Slide Number Placeholder 2">
            <a:extLst>
              <a:ext uri="{FF2B5EF4-FFF2-40B4-BE49-F238E27FC236}">
                <a16:creationId xmlns:a16="http://schemas.microsoft.com/office/drawing/2014/main" id="{D9892596-E798-F646-A5D3-1D7CBC81F896}"/>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111</a:t>
            </a:fld>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0476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4BC3E-84E1-B340-5E65-188CE0BAA9B4}"/>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E33585EE-9F00-2009-BD83-1B64320F1287}"/>
              </a:ext>
            </a:extLst>
          </p:cNvPr>
          <p:cNvSpPr>
            <a:spLocks noGrp="1"/>
          </p:cNvSpPr>
          <p:nvPr>
            <p:ph type="title"/>
          </p:nvPr>
        </p:nvSpPr>
        <p:spPr>
          <a:xfrm>
            <a:off x="359999" y="360000"/>
            <a:ext cx="11483999" cy="545601"/>
          </a:xfrm>
        </p:spPr>
        <p:txBody>
          <a:bodyPr/>
          <a:lstStyle/>
          <a:p>
            <a:r>
              <a:rPr lang="en-AU" noProof="0" dirty="0"/>
              <a:t>2.9 The prediction of germanium (3 of 3)</a:t>
            </a:r>
          </a:p>
        </p:txBody>
      </p:sp>
      <p:graphicFrame>
        <p:nvGraphicFramePr>
          <p:cNvPr id="6" name="Table 5" descr="Table comparing predictions about eka-silicon and properties of geranium.">
            <a:extLst>
              <a:ext uri="{FF2B5EF4-FFF2-40B4-BE49-F238E27FC236}">
                <a16:creationId xmlns:a16="http://schemas.microsoft.com/office/drawing/2014/main" id="{4DAB52CA-5A87-23C8-68E8-EB3BD51FBB7A}"/>
              </a:ext>
            </a:extLst>
          </p:cNvPr>
          <p:cNvGraphicFramePr>
            <a:graphicFrameLocks noGrp="1"/>
          </p:cNvGraphicFramePr>
          <p:nvPr>
            <p:extLst>
              <p:ext uri="{D42A27DB-BD31-4B8C-83A1-F6EECF244321}">
                <p14:modId xmlns:p14="http://schemas.microsoft.com/office/powerpoint/2010/main" val="1573625130"/>
              </p:ext>
            </p:extLst>
          </p:nvPr>
        </p:nvGraphicFramePr>
        <p:xfrm>
          <a:off x="748312" y="1598401"/>
          <a:ext cx="10489988" cy="4059449"/>
        </p:xfrm>
        <a:graphic>
          <a:graphicData uri="http://schemas.openxmlformats.org/drawingml/2006/table">
            <a:tbl>
              <a:tblPr firstRow="1" bandRow="1">
                <a:tableStyleId>{69012ECD-51FC-41F1-AA8D-1B2483CD663E}</a:tableStyleId>
              </a:tblPr>
              <a:tblGrid>
                <a:gridCol w="5244994">
                  <a:extLst>
                    <a:ext uri="{9D8B030D-6E8A-4147-A177-3AD203B41FA5}">
                      <a16:colId xmlns:a16="http://schemas.microsoft.com/office/drawing/2014/main" val="3054413978"/>
                    </a:ext>
                  </a:extLst>
                </a:gridCol>
                <a:gridCol w="5244994">
                  <a:extLst>
                    <a:ext uri="{9D8B030D-6E8A-4147-A177-3AD203B41FA5}">
                      <a16:colId xmlns:a16="http://schemas.microsoft.com/office/drawing/2014/main" val="3580813664"/>
                    </a:ext>
                  </a:extLst>
                </a:gridCol>
              </a:tblGrid>
              <a:tr h="738933">
                <a:tc>
                  <a:txBody>
                    <a:bodyPr/>
                    <a:lstStyle/>
                    <a:p>
                      <a:r>
                        <a:rPr lang="en-AU" sz="2400" noProof="0" dirty="0"/>
                        <a:t>Predictions about eka-silicon</a:t>
                      </a:r>
                    </a:p>
                  </a:txBody>
                  <a:tcPr/>
                </a:tc>
                <a:tc>
                  <a:txBody>
                    <a:bodyPr/>
                    <a:lstStyle/>
                    <a:p>
                      <a:r>
                        <a:rPr lang="en-AU" sz="2400" noProof="0" dirty="0"/>
                        <a:t>Properties of germanium</a:t>
                      </a:r>
                    </a:p>
                  </a:txBody>
                  <a:tcPr/>
                </a:tc>
                <a:extLst>
                  <a:ext uri="{0D108BD9-81ED-4DB2-BD59-A6C34878D82A}">
                    <a16:rowId xmlns:a16="http://schemas.microsoft.com/office/drawing/2014/main" val="2061435678"/>
                  </a:ext>
                </a:extLst>
              </a:tr>
              <a:tr h="830129">
                <a:tc>
                  <a:txBody>
                    <a:bodyPr/>
                    <a:lstStyle/>
                    <a:p>
                      <a:r>
                        <a:rPr lang="en-AU" sz="2400" noProof="0" dirty="0"/>
                        <a:t>Atomic mass of about 72</a:t>
                      </a:r>
                    </a:p>
                  </a:txBody>
                  <a:tcPr/>
                </a:tc>
                <a:tc>
                  <a:txBody>
                    <a:bodyPr/>
                    <a:lstStyle/>
                    <a:p>
                      <a:r>
                        <a:rPr lang="en-AU" sz="2400" noProof="0" dirty="0"/>
                        <a:t>Atomic mass of 72.64</a:t>
                      </a:r>
                    </a:p>
                  </a:txBody>
                  <a:tcPr/>
                </a:tc>
                <a:extLst>
                  <a:ext uri="{0D108BD9-81ED-4DB2-BD59-A6C34878D82A}">
                    <a16:rowId xmlns:a16="http://schemas.microsoft.com/office/drawing/2014/main" val="1773369007"/>
                  </a:ext>
                </a:extLst>
              </a:tr>
              <a:tr h="830129">
                <a:tc>
                  <a:txBody>
                    <a:bodyPr/>
                    <a:lstStyle/>
                    <a:p>
                      <a:r>
                        <a:rPr lang="en-AU" sz="2400" noProof="0" dirty="0"/>
                        <a:t>Density of about 5.5 g/cm</a:t>
                      </a:r>
                      <a:r>
                        <a:rPr lang="en-AU" sz="2400" baseline="30000" noProof="0" dirty="0"/>
                        <a:t>3</a:t>
                      </a:r>
                    </a:p>
                  </a:txBody>
                  <a:tcPr/>
                </a:tc>
                <a:tc>
                  <a:txBody>
                    <a:bodyPr/>
                    <a:lstStyle/>
                    <a:p>
                      <a:r>
                        <a:rPr lang="en-AU" sz="2400" noProof="0" dirty="0"/>
                        <a:t>Density of 5.4 g/cm</a:t>
                      </a:r>
                      <a:r>
                        <a:rPr lang="en-AU" sz="2400" baseline="30000" noProof="0" dirty="0"/>
                        <a:t>3</a:t>
                      </a:r>
                    </a:p>
                  </a:txBody>
                  <a:tcPr/>
                </a:tc>
                <a:extLst>
                  <a:ext uri="{0D108BD9-81ED-4DB2-BD59-A6C34878D82A}">
                    <a16:rowId xmlns:a16="http://schemas.microsoft.com/office/drawing/2014/main" val="3719882182"/>
                  </a:ext>
                </a:extLst>
              </a:tr>
              <a:tr h="83012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400" noProof="0" dirty="0"/>
                        <a:t>Grey colour</a:t>
                      </a:r>
                    </a:p>
                  </a:txBody>
                  <a:tcPr/>
                </a:tc>
                <a:tc>
                  <a:txBody>
                    <a:bodyPr/>
                    <a:lstStyle/>
                    <a:p>
                      <a:r>
                        <a:rPr lang="en-AU" sz="2400" noProof="0" dirty="0"/>
                        <a:t>Grey colour</a:t>
                      </a:r>
                    </a:p>
                  </a:txBody>
                  <a:tcPr/>
                </a:tc>
                <a:extLst>
                  <a:ext uri="{0D108BD9-81ED-4DB2-BD59-A6C34878D82A}">
                    <a16:rowId xmlns:a16="http://schemas.microsoft.com/office/drawing/2014/main" val="60204754"/>
                  </a:ext>
                </a:extLst>
              </a:tr>
              <a:tr h="83012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400" noProof="0" dirty="0"/>
                        <a:t>Metal</a:t>
                      </a:r>
                    </a:p>
                  </a:txBody>
                  <a:tcPr/>
                </a:tc>
                <a:tc>
                  <a:txBody>
                    <a:bodyPr/>
                    <a:lstStyle/>
                    <a:p>
                      <a:r>
                        <a:rPr lang="en-AU" sz="2400" noProof="0" dirty="0"/>
                        <a:t>Metalloid</a:t>
                      </a:r>
                    </a:p>
                  </a:txBody>
                  <a:tcPr/>
                </a:tc>
                <a:extLst>
                  <a:ext uri="{0D108BD9-81ED-4DB2-BD59-A6C34878D82A}">
                    <a16:rowId xmlns:a16="http://schemas.microsoft.com/office/drawing/2014/main" val="737633747"/>
                  </a:ext>
                </a:extLst>
              </a:tr>
            </a:tbl>
          </a:graphicData>
        </a:graphic>
      </p:graphicFrame>
      <p:sp>
        <p:nvSpPr>
          <p:cNvPr id="2" name="Rectangle 1">
            <a:extLst>
              <a:ext uri="{FF2B5EF4-FFF2-40B4-BE49-F238E27FC236}">
                <a16:creationId xmlns:a16="http://schemas.microsoft.com/office/drawing/2014/main" id="{8F448AD9-6D6E-4F34-E880-57492C72CE72}"/>
              </a:ext>
              <a:ext uri="{C183D7F6-B498-43B3-948B-1728B52AA6E4}">
                <adec:decorative xmlns:adec="http://schemas.microsoft.com/office/drawing/2017/decorative" val="1"/>
              </a:ext>
            </a:extLst>
          </p:cNvPr>
          <p:cNvSpPr/>
          <p:nvPr/>
        </p:nvSpPr>
        <p:spPr>
          <a:xfrm>
            <a:off x="5951925" y="1517668"/>
            <a:ext cx="5491763" cy="43862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3" name="Slide Number Placeholder 2">
            <a:extLst>
              <a:ext uri="{FF2B5EF4-FFF2-40B4-BE49-F238E27FC236}">
                <a16:creationId xmlns:a16="http://schemas.microsoft.com/office/drawing/2014/main" id="{8BA4786F-6309-F407-FB46-D357A6C6BA2D}"/>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112</a:t>
            </a:fld>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5811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1D46A-B4B1-D21B-8675-25F89FD3D3C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F9954DF-63CE-9CEF-6DB7-327097C91411}"/>
              </a:ext>
            </a:extLst>
          </p:cNvPr>
          <p:cNvSpPr>
            <a:spLocks noGrp="1"/>
          </p:cNvSpPr>
          <p:nvPr>
            <p:ph type="title"/>
          </p:nvPr>
        </p:nvSpPr>
        <p:spPr/>
        <p:txBody>
          <a:bodyPr/>
          <a:lstStyle/>
          <a:p>
            <a:r>
              <a:rPr lang="en-AU" noProof="0" dirty="0"/>
              <a:t>2.9 Checkpoint </a:t>
            </a:r>
          </a:p>
        </p:txBody>
      </p:sp>
      <p:sp>
        <p:nvSpPr>
          <p:cNvPr id="4" name="Text Placeholder 3">
            <a:extLst>
              <a:ext uri="{FF2B5EF4-FFF2-40B4-BE49-F238E27FC236}">
                <a16:creationId xmlns:a16="http://schemas.microsoft.com/office/drawing/2014/main" id="{F81A738C-F79D-AD6C-CC9E-82A405563C2D}"/>
              </a:ext>
            </a:extLst>
          </p:cNvPr>
          <p:cNvSpPr>
            <a:spLocks noGrp="1"/>
          </p:cNvSpPr>
          <p:nvPr>
            <p:ph type="body" sz="quarter" idx="18"/>
          </p:nvPr>
        </p:nvSpPr>
        <p:spPr/>
        <p:txBody>
          <a:bodyPr/>
          <a:lstStyle/>
          <a:p>
            <a:r>
              <a:rPr lang="en-AU" noProof="0" dirty="0"/>
              <a:t>Molybdenum</a:t>
            </a:r>
          </a:p>
        </p:txBody>
      </p:sp>
      <p:sp>
        <p:nvSpPr>
          <p:cNvPr id="5" name="Text Placeholder 4">
            <a:extLst>
              <a:ext uri="{FF2B5EF4-FFF2-40B4-BE49-F238E27FC236}">
                <a16:creationId xmlns:a16="http://schemas.microsoft.com/office/drawing/2014/main" id="{D5351AFE-3647-71E9-64BC-D8591693448D}"/>
              </a:ext>
            </a:extLst>
          </p:cNvPr>
          <p:cNvSpPr>
            <a:spLocks noGrp="1"/>
          </p:cNvSpPr>
          <p:nvPr>
            <p:ph type="body" sz="quarter" idx="17"/>
          </p:nvPr>
        </p:nvSpPr>
        <p:spPr>
          <a:xfrm>
            <a:off x="360000" y="1859485"/>
            <a:ext cx="11298600" cy="2697275"/>
          </a:xfrm>
        </p:spPr>
        <p:txBody>
          <a:bodyPr/>
          <a:lstStyle/>
          <a:p>
            <a:pPr marL="457200" indent="-457200">
              <a:buFont typeface="+mj-lt"/>
              <a:buAutoNum type="arabicPeriod"/>
            </a:pPr>
            <a:r>
              <a:rPr lang="en-AU" noProof="0" dirty="0"/>
              <a:t>Which group does molybdenum belong to?</a:t>
            </a:r>
          </a:p>
          <a:p>
            <a:pPr marL="457200" indent="-457200">
              <a:buFont typeface="+mj-lt"/>
              <a:buAutoNum type="arabicPeriod"/>
            </a:pPr>
            <a:r>
              <a:rPr lang="en-AU" noProof="0" dirty="0"/>
              <a:t>Which other elements are in the same group?</a:t>
            </a:r>
          </a:p>
        </p:txBody>
      </p:sp>
      <p:sp>
        <p:nvSpPr>
          <p:cNvPr id="2" name="Slide Number Placeholder 1">
            <a:extLst>
              <a:ext uri="{FF2B5EF4-FFF2-40B4-BE49-F238E27FC236}">
                <a16:creationId xmlns:a16="http://schemas.microsoft.com/office/drawing/2014/main" id="{BC506C43-2B4E-49FC-1B1A-EA1DC2F96174}"/>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113</a:t>
            </a:fld>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594170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2252C-F27B-E292-401C-C0A3CCB88234}"/>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E9FA8AE6-428B-DB1B-0597-B9D29D3A37C2}"/>
              </a:ext>
            </a:extLst>
          </p:cNvPr>
          <p:cNvSpPr>
            <a:spLocks noGrp="1"/>
          </p:cNvSpPr>
          <p:nvPr>
            <p:ph type="title"/>
          </p:nvPr>
        </p:nvSpPr>
        <p:spPr>
          <a:xfrm>
            <a:off x="359999" y="360000"/>
            <a:ext cx="11483999" cy="545601"/>
          </a:xfrm>
        </p:spPr>
        <p:txBody>
          <a:bodyPr/>
          <a:lstStyle/>
          <a:p>
            <a:r>
              <a:rPr lang="en-AU" noProof="0" dirty="0"/>
              <a:t>2.9 Chromium and tungsten</a:t>
            </a:r>
          </a:p>
        </p:txBody>
      </p:sp>
      <p:graphicFrame>
        <p:nvGraphicFramePr>
          <p:cNvPr id="2" name="Table 1">
            <a:extLst>
              <a:ext uri="{FF2B5EF4-FFF2-40B4-BE49-F238E27FC236}">
                <a16:creationId xmlns:a16="http://schemas.microsoft.com/office/drawing/2014/main" id="{3C4CB3B2-D0E5-7362-3BD1-E235809A988C}"/>
              </a:ext>
            </a:extLst>
          </p:cNvPr>
          <p:cNvGraphicFramePr>
            <a:graphicFrameLocks noGrp="1"/>
          </p:cNvGraphicFramePr>
          <p:nvPr>
            <p:extLst>
              <p:ext uri="{D42A27DB-BD31-4B8C-83A1-F6EECF244321}">
                <p14:modId xmlns:p14="http://schemas.microsoft.com/office/powerpoint/2010/main" val="3511006663"/>
              </p:ext>
            </p:extLst>
          </p:nvPr>
        </p:nvGraphicFramePr>
        <p:xfrm>
          <a:off x="359999" y="1174160"/>
          <a:ext cx="5250775" cy="5269020"/>
        </p:xfrm>
        <a:graphic>
          <a:graphicData uri="http://schemas.openxmlformats.org/drawingml/2006/table">
            <a:tbl>
              <a:tblPr firstRow="1" bandRow="1">
                <a:tableStyleId>{2D5ABB26-0587-4C30-8999-92F81FD0307C}</a:tableStyleId>
              </a:tblPr>
              <a:tblGrid>
                <a:gridCol w="5250775">
                  <a:extLst>
                    <a:ext uri="{9D8B030D-6E8A-4147-A177-3AD203B41FA5}">
                      <a16:colId xmlns:a16="http://schemas.microsoft.com/office/drawing/2014/main" val="1502528032"/>
                    </a:ext>
                  </a:extLst>
                </a:gridCol>
              </a:tblGrid>
              <a:tr h="1188991">
                <a:tc>
                  <a:txBody>
                    <a:bodyPr/>
                    <a:lstStyle/>
                    <a:p>
                      <a:pPr algn="ctr"/>
                      <a:r>
                        <a:rPr lang="en-AU" sz="4400" noProof="0" dirty="0"/>
                        <a:t>Cr</a:t>
                      </a:r>
                      <a:br>
                        <a:rPr lang="en-AU" sz="2400" noProof="0" dirty="0"/>
                      </a:br>
                      <a:r>
                        <a:rPr lang="en-AU" sz="2400" noProof="0" dirty="0"/>
                        <a:t>Chromium</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08140875"/>
                  </a:ext>
                </a:extLst>
              </a:tr>
              <a:tr h="1778130">
                <a:tc>
                  <a:txBody>
                    <a:bodyPr/>
                    <a:lstStyle/>
                    <a:p>
                      <a:pPr>
                        <a:lnSpc>
                          <a:spcPct val="150000"/>
                        </a:lnSpc>
                      </a:pPr>
                      <a:r>
                        <a:rPr lang="en-AU" b="1" noProof="0" dirty="0"/>
                        <a:t>Physical properties</a:t>
                      </a:r>
                    </a:p>
                    <a:p>
                      <a:pPr marL="285750" indent="-285750">
                        <a:lnSpc>
                          <a:spcPct val="150000"/>
                        </a:lnSpc>
                        <a:buFont typeface="Arial" panose="020B0604020202020204" pitchFamily="34" charset="0"/>
                        <a:buChar char="•"/>
                      </a:pPr>
                      <a:r>
                        <a:rPr lang="en-AU" noProof="0" dirty="0"/>
                        <a:t>Hard, shiny, silvery metal.</a:t>
                      </a:r>
                    </a:p>
                    <a:p>
                      <a:pPr marL="285750" indent="-285750">
                        <a:lnSpc>
                          <a:spcPct val="150000"/>
                        </a:lnSpc>
                        <a:buFont typeface="Arial" panose="020B0604020202020204" pitchFamily="34" charset="0"/>
                        <a:buChar char="•"/>
                      </a:pPr>
                      <a:r>
                        <a:rPr lang="en-AU" noProof="0" dirty="0"/>
                        <a:t>High melting point.</a:t>
                      </a:r>
                    </a:p>
                    <a:p>
                      <a:pPr marL="285750" indent="-285750">
                        <a:lnSpc>
                          <a:spcPct val="150000"/>
                        </a:lnSpc>
                        <a:buFont typeface="Arial" panose="020B0604020202020204" pitchFamily="34" charset="0"/>
                        <a:buChar char="•"/>
                      </a:pPr>
                      <a:r>
                        <a:rPr lang="en-AU" noProof="0" dirty="0"/>
                        <a:t>Resistant to corrosion.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23997625"/>
                  </a:ext>
                </a:extLst>
              </a:tr>
              <a:tr h="2301899">
                <a:tc>
                  <a:txBody>
                    <a:bodyPr/>
                    <a:lstStyle/>
                    <a:p>
                      <a:pPr>
                        <a:lnSpc>
                          <a:spcPct val="150000"/>
                        </a:lnSpc>
                      </a:pPr>
                      <a:r>
                        <a:rPr lang="en-AU" b="1" noProof="0" dirty="0"/>
                        <a:t>Common Uses</a:t>
                      </a:r>
                    </a:p>
                    <a:p>
                      <a:pPr marL="285750" indent="-285750">
                        <a:lnSpc>
                          <a:spcPct val="150000"/>
                        </a:lnSpc>
                        <a:buFont typeface="Arial" panose="020B0604020202020204" pitchFamily="34" charset="0"/>
                        <a:buChar char="•"/>
                      </a:pPr>
                      <a:r>
                        <a:rPr lang="en-AU" noProof="0" dirty="0"/>
                        <a:t>Used to produce alloys which resist rust.</a:t>
                      </a:r>
                    </a:p>
                    <a:p>
                      <a:pPr marL="285750" indent="-285750">
                        <a:lnSpc>
                          <a:spcPct val="150000"/>
                        </a:lnSpc>
                        <a:buFont typeface="Arial" panose="020B0604020202020204" pitchFamily="34" charset="0"/>
                        <a:buChar char="•"/>
                      </a:pPr>
                      <a:r>
                        <a:rPr lang="en-AU" noProof="0" dirty="0"/>
                        <a:t>Used to coat other metals for protection and to give them a shiny finish (chrome plating).</a:t>
                      </a:r>
                    </a:p>
                    <a:p>
                      <a:pPr marL="285750" indent="-285750">
                        <a:lnSpc>
                          <a:spcPct val="150000"/>
                        </a:lnSpc>
                        <a:buFont typeface="Arial" panose="020B0604020202020204" pitchFamily="34" charset="0"/>
                        <a:buChar char="•"/>
                      </a:pPr>
                      <a:r>
                        <a:rPr lang="en-AU" noProof="0" dirty="0"/>
                        <a:t>Use in pigments and dyes for its bright colours.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4724857"/>
                  </a:ext>
                </a:extLst>
              </a:tr>
            </a:tbl>
          </a:graphicData>
        </a:graphic>
      </p:graphicFrame>
      <p:graphicFrame>
        <p:nvGraphicFramePr>
          <p:cNvPr id="5" name="Table 4">
            <a:extLst>
              <a:ext uri="{FF2B5EF4-FFF2-40B4-BE49-F238E27FC236}">
                <a16:creationId xmlns:a16="http://schemas.microsoft.com/office/drawing/2014/main" id="{903D9592-0F5F-6608-3A66-3EB55D457B44}"/>
              </a:ext>
            </a:extLst>
          </p:cNvPr>
          <p:cNvGraphicFramePr>
            <a:graphicFrameLocks noGrp="1"/>
          </p:cNvGraphicFramePr>
          <p:nvPr>
            <p:extLst>
              <p:ext uri="{D42A27DB-BD31-4B8C-83A1-F6EECF244321}">
                <p14:modId xmlns:p14="http://schemas.microsoft.com/office/powerpoint/2010/main" val="769355976"/>
              </p:ext>
            </p:extLst>
          </p:nvPr>
        </p:nvGraphicFramePr>
        <p:xfrm>
          <a:off x="6233225" y="1145218"/>
          <a:ext cx="5250775" cy="5323714"/>
        </p:xfrm>
        <a:graphic>
          <a:graphicData uri="http://schemas.openxmlformats.org/drawingml/2006/table">
            <a:tbl>
              <a:tblPr firstRow="1" bandRow="1">
                <a:tableStyleId>{2D5ABB26-0587-4C30-8999-92F81FD0307C}</a:tableStyleId>
              </a:tblPr>
              <a:tblGrid>
                <a:gridCol w="5250775">
                  <a:extLst>
                    <a:ext uri="{9D8B030D-6E8A-4147-A177-3AD203B41FA5}">
                      <a16:colId xmlns:a16="http://schemas.microsoft.com/office/drawing/2014/main" val="1502528032"/>
                    </a:ext>
                  </a:extLst>
                </a:gridCol>
              </a:tblGrid>
              <a:tr h="1089678">
                <a:tc>
                  <a:txBody>
                    <a:bodyPr/>
                    <a:lstStyle/>
                    <a:p>
                      <a:pPr algn="ctr"/>
                      <a:r>
                        <a:rPr lang="en-AU" sz="4400" noProof="0" dirty="0"/>
                        <a:t>W</a:t>
                      </a:r>
                      <a:br>
                        <a:rPr lang="en-AU" sz="2400" noProof="0" dirty="0"/>
                      </a:br>
                      <a:r>
                        <a:rPr lang="en-AU" sz="2400" noProof="0" dirty="0"/>
                        <a:t>Tungsten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08140875"/>
                  </a:ext>
                </a:extLst>
              </a:tr>
              <a:tr h="1576003">
                <a:tc>
                  <a:txBody>
                    <a:bodyPr/>
                    <a:lstStyle/>
                    <a:p>
                      <a:pPr>
                        <a:lnSpc>
                          <a:spcPct val="150000"/>
                        </a:lnSpc>
                      </a:pPr>
                      <a:r>
                        <a:rPr lang="en-AU" b="1" noProof="0" dirty="0"/>
                        <a:t>Physical properties</a:t>
                      </a:r>
                    </a:p>
                    <a:p>
                      <a:pPr marL="285750" indent="-285750">
                        <a:lnSpc>
                          <a:spcPct val="150000"/>
                        </a:lnSpc>
                        <a:buFont typeface="Arial" panose="020B0604020202020204" pitchFamily="34" charset="0"/>
                        <a:buChar char="•"/>
                      </a:pPr>
                      <a:r>
                        <a:rPr lang="en-AU" noProof="0" dirty="0"/>
                        <a:t>Dense and heavy metal.</a:t>
                      </a:r>
                    </a:p>
                    <a:p>
                      <a:pPr marL="285750" indent="-285750">
                        <a:lnSpc>
                          <a:spcPct val="150000"/>
                        </a:lnSpc>
                        <a:buFont typeface="Arial" panose="020B0604020202020204" pitchFamily="34" charset="0"/>
                        <a:buChar char="•"/>
                      </a:pPr>
                      <a:r>
                        <a:rPr lang="en-AU" noProof="0" dirty="0"/>
                        <a:t>Very high melting point.</a:t>
                      </a:r>
                    </a:p>
                    <a:p>
                      <a:pPr marL="285750" indent="-285750">
                        <a:lnSpc>
                          <a:spcPct val="150000"/>
                        </a:lnSpc>
                        <a:buFont typeface="Arial" panose="020B0604020202020204" pitchFamily="34" charset="0"/>
                        <a:buChar char="•"/>
                      </a:pPr>
                      <a:r>
                        <a:rPr lang="en-AU" noProof="0" dirty="0"/>
                        <a:t>Hard and strong even at high temperatures.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23997625"/>
                  </a:ext>
                </a:extLst>
              </a:tr>
              <a:tr h="2183356">
                <a:tc>
                  <a:txBody>
                    <a:bodyPr/>
                    <a:lstStyle/>
                    <a:p>
                      <a:pPr>
                        <a:lnSpc>
                          <a:spcPct val="150000"/>
                        </a:lnSpc>
                      </a:pPr>
                      <a:r>
                        <a:rPr lang="en-AU" b="1" noProof="0" dirty="0"/>
                        <a:t>Common Uses</a:t>
                      </a:r>
                    </a:p>
                    <a:p>
                      <a:pPr marL="285750" indent="-285750">
                        <a:lnSpc>
                          <a:spcPct val="150000"/>
                        </a:lnSpc>
                        <a:buFont typeface="Arial" panose="020B0604020202020204" pitchFamily="34" charset="0"/>
                        <a:buChar char="•"/>
                      </a:pPr>
                      <a:r>
                        <a:rPr lang="en-AU" noProof="0" dirty="0"/>
                        <a:t>Used in light bulb filaments and electrical contacts due to its high melting point.</a:t>
                      </a:r>
                    </a:p>
                    <a:p>
                      <a:pPr marL="285750" indent="-285750">
                        <a:lnSpc>
                          <a:spcPct val="150000"/>
                        </a:lnSpc>
                        <a:buFont typeface="Arial" panose="020B0604020202020204" pitchFamily="34" charset="0"/>
                        <a:buChar char="•"/>
                      </a:pPr>
                      <a:r>
                        <a:rPr lang="en-AU" noProof="0" dirty="0"/>
                        <a:t>Found in cutting tools and drill bits.</a:t>
                      </a:r>
                    </a:p>
                    <a:p>
                      <a:pPr marL="285750" indent="-285750">
                        <a:lnSpc>
                          <a:spcPct val="150000"/>
                        </a:lnSpc>
                        <a:buFont typeface="Arial" panose="020B0604020202020204" pitchFamily="34" charset="0"/>
                        <a:buChar char="•"/>
                      </a:pPr>
                      <a:r>
                        <a:rPr lang="en-AU" noProof="0" dirty="0"/>
                        <a:t>Used in alloys to increase their hardness and durability.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4724857"/>
                  </a:ext>
                </a:extLst>
              </a:tr>
            </a:tbl>
          </a:graphicData>
        </a:graphic>
      </p:graphicFrame>
      <p:sp>
        <p:nvSpPr>
          <p:cNvPr id="3" name="Slide Number Placeholder 2">
            <a:extLst>
              <a:ext uri="{FF2B5EF4-FFF2-40B4-BE49-F238E27FC236}">
                <a16:creationId xmlns:a16="http://schemas.microsoft.com/office/drawing/2014/main" id="{7BB00728-090C-9927-7752-082C304C6458}"/>
              </a:ext>
              <a:ext uri="{C183D7F6-B498-43B3-948B-1728B52AA6E4}">
                <adec:decorative xmlns:adec="http://schemas.microsoft.com/office/drawing/2017/decorative" val="1"/>
              </a:ext>
            </a:extLst>
          </p:cNvPr>
          <p:cNvSpPr>
            <a:spLocks noGrp="1"/>
          </p:cNvSpPr>
          <p:nvPr>
            <p:ph type="sldNum" sz="quarter" idx="12"/>
          </p:nvPr>
        </p:nvSpPr>
        <p:spPr>
          <a:xfrm>
            <a:off x="11124000" y="6527017"/>
            <a:ext cx="720000" cy="180000"/>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114</a:t>
            </a:fld>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1485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E41B2-4F77-1296-3B97-40E66D97C160}"/>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93937C1D-1614-99E8-A744-15A6B02825AE}"/>
              </a:ext>
            </a:extLst>
          </p:cNvPr>
          <p:cNvSpPr>
            <a:spLocks noGrp="1"/>
          </p:cNvSpPr>
          <p:nvPr>
            <p:ph type="title"/>
          </p:nvPr>
        </p:nvSpPr>
        <p:spPr>
          <a:xfrm>
            <a:off x="359999" y="360000"/>
            <a:ext cx="11483999" cy="545601"/>
          </a:xfrm>
        </p:spPr>
        <p:txBody>
          <a:bodyPr/>
          <a:lstStyle/>
          <a:p>
            <a:r>
              <a:rPr lang="en-AU" noProof="0" dirty="0"/>
              <a:t>2.9 Molybdenum</a:t>
            </a:r>
          </a:p>
        </p:txBody>
      </p:sp>
      <p:graphicFrame>
        <p:nvGraphicFramePr>
          <p:cNvPr id="2" name="Table 1" descr="Table ">
            <a:extLst>
              <a:ext uri="{FF2B5EF4-FFF2-40B4-BE49-F238E27FC236}">
                <a16:creationId xmlns:a16="http://schemas.microsoft.com/office/drawing/2014/main" id="{7BAEB7E2-B790-2E0B-2284-57636B229C04}"/>
              </a:ext>
            </a:extLst>
          </p:cNvPr>
          <p:cNvGraphicFramePr>
            <a:graphicFrameLocks noGrp="1"/>
          </p:cNvGraphicFramePr>
          <p:nvPr>
            <p:extLst>
              <p:ext uri="{D42A27DB-BD31-4B8C-83A1-F6EECF244321}">
                <p14:modId xmlns:p14="http://schemas.microsoft.com/office/powerpoint/2010/main" val="3853190751"/>
              </p:ext>
            </p:extLst>
          </p:nvPr>
        </p:nvGraphicFramePr>
        <p:xfrm>
          <a:off x="3424748" y="1021946"/>
          <a:ext cx="5118985" cy="5674054"/>
        </p:xfrm>
        <a:graphic>
          <a:graphicData uri="http://schemas.openxmlformats.org/drawingml/2006/table">
            <a:tbl>
              <a:tblPr firstRow="1">
                <a:tableStyleId>{2D5ABB26-0587-4C30-8999-92F81FD0307C}</a:tableStyleId>
              </a:tblPr>
              <a:tblGrid>
                <a:gridCol w="5118985">
                  <a:extLst>
                    <a:ext uri="{9D8B030D-6E8A-4147-A177-3AD203B41FA5}">
                      <a16:colId xmlns:a16="http://schemas.microsoft.com/office/drawing/2014/main" val="1502528032"/>
                    </a:ext>
                  </a:extLst>
                </a:gridCol>
              </a:tblGrid>
              <a:tr h="1067949">
                <a:tc>
                  <a:txBody>
                    <a:bodyPr/>
                    <a:lstStyle/>
                    <a:p>
                      <a:pPr algn="ctr"/>
                      <a:r>
                        <a:rPr lang="en-AU" sz="4400" noProof="0" dirty="0"/>
                        <a:t>Mo</a:t>
                      </a:r>
                      <a:br>
                        <a:rPr lang="en-AU" sz="2400" noProof="0" dirty="0"/>
                      </a:br>
                      <a:r>
                        <a:rPr lang="en-AU" sz="2400" noProof="0" dirty="0"/>
                        <a:t>Molybdenum</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2208140875"/>
                  </a:ext>
                </a:extLst>
              </a:tr>
              <a:tr h="2247321">
                <a:tc>
                  <a:txBody>
                    <a:bodyPr/>
                    <a:lstStyle/>
                    <a:p>
                      <a:pPr>
                        <a:lnSpc>
                          <a:spcPct val="150000"/>
                        </a:lnSpc>
                      </a:pPr>
                      <a:r>
                        <a:rPr lang="en-AU" b="1" noProof="0" dirty="0"/>
                        <a:t>Physical properties</a:t>
                      </a:r>
                    </a:p>
                    <a:p>
                      <a:pPr marL="285750" indent="-285750">
                        <a:lnSpc>
                          <a:spcPct val="150000"/>
                        </a:lnSpc>
                        <a:buFont typeface="Arial" panose="020B0604020202020204" pitchFamily="34" charset="0"/>
                        <a:buChar char="•"/>
                      </a:pPr>
                      <a:r>
                        <a:rPr lang="en-AU" noProof="0" dirty="0"/>
                        <a:t>Dense and hard metal.</a:t>
                      </a:r>
                    </a:p>
                    <a:p>
                      <a:pPr marL="285750" indent="-285750">
                        <a:lnSpc>
                          <a:spcPct val="150000"/>
                        </a:lnSpc>
                        <a:buFont typeface="Arial" panose="020B0604020202020204" pitchFamily="34" charset="0"/>
                        <a:buChar char="•"/>
                      </a:pPr>
                      <a:r>
                        <a:rPr lang="en-AU" noProof="0" dirty="0"/>
                        <a:t>Very high melting point.</a:t>
                      </a:r>
                    </a:p>
                    <a:p>
                      <a:pPr marL="285750" indent="-285750">
                        <a:lnSpc>
                          <a:spcPct val="150000"/>
                        </a:lnSpc>
                        <a:buFont typeface="Arial" panose="020B0604020202020204" pitchFamily="34" charset="0"/>
                        <a:buChar char="•"/>
                      </a:pPr>
                      <a:r>
                        <a:rPr lang="en-AU" noProof="0" dirty="0"/>
                        <a:t>Strong and durable.</a:t>
                      </a:r>
                    </a:p>
                    <a:p>
                      <a:pPr marL="285750" indent="-285750">
                        <a:lnSpc>
                          <a:spcPct val="150000"/>
                        </a:lnSpc>
                        <a:buFont typeface="Arial" panose="020B0604020202020204" pitchFamily="34" charset="0"/>
                        <a:buChar char="•"/>
                      </a:pPr>
                      <a:r>
                        <a:rPr lang="en-AU" noProof="0" dirty="0"/>
                        <a:t>Resistant to heat and corrosion.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3997625"/>
                  </a:ext>
                </a:extLst>
              </a:tr>
              <a:tr h="2298973">
                <a:tc>
                  <a:txBody>
                    <a:bodyPr/>
                    <a:lstStyle/>
                    <a:p>
                      <a:pPr>
                        <a:lnSpc>
                          <a:spcPct val="150000"/>
                        </a:lnSpc>
                      </a:pPr>
                      <a:r>
                        <a:rPr lang="en-AU" b="1" noProof="0" dirty="0"/>
                        <a:t>Common Uses</a:t>
                      </a:r>
                    </a:p>
                    <a:p>
                      <a:pPr marL="285750" indent="-285750">
                        <a:lnSpc>
                          <a:spcPct val="150000"/>
                        </a:lnSpc>
                        <a:buFont typeface="Arial" panose="020B0604020202020204" pitchFamily="34" charset="0"/>
                        <a:buChar char="•"/>
                      </a:pPr>
                      <a:r>
                        <a:rPr lang="en-AU" noProof="0" dirty="0"/>
                        <a:t>Used in electrical components, machinery and tools due to it’s high melting point.</a:t>
                      </a:r>
                    </a:p>
                    <a:p>
                      <a:pPr marL="285750" indent="-285750">
                        <a:lnSpc>
                          <a:spcPct val="150000"/>
                        </a:lnSpc>
                        <a:buFont typeface="Arial" panose="020B0604020202020204" pitchFamily="34" charset="0"/>
                        <a:buChar char="•"/>
                      </a:pPr>
                      <a:r>
                        <a:rPr lang="en-AU" noProof="0" dirty="0"/>
                        <a:t>Used in alloys to increase their hardness and durability.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4724857"/>
                  </a:ext>
                </a:extLst>
              </a:tr>
            </a:tbl>
          </a:graphicData>
        </a:graphic>
      </p:graphicFrame>
      <p:sp>
        <p:nvSpPr>
          <p:cNvPr id="3" name="Slide Number Placeholder 2">
            <a:extLst>
              <a:ext uri="{FF2B5EF4-FFF2-40B4-BE49-F238E27FC236}">
                <a16:creationId xmlns:a16="http://schemas.microsoft.com/office/drawing/2014/main" id="{64E467F1-8EDE-7D8D-978F-9EB13F0DB81F}"/>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115</a:t>
            </a:fld>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7324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671878-6DD4-91D7-CFB1-D2085AF0290D}"/>
              </a:ext>
            </a:extLst>
          </p:cNvPr>
          <p:cNvSpPr>
            <a:spLocks noGrp="1"/>
          </p:cNvSpPr>
          <p:nvPr>
            <p:ph type="title"/>
          </p:nvPr>
        </p:nvSpPr>
        <p:spPr/>
        <p:txBody>
          <a:bodyPr/>
          <a:lstStyle/>
          <a:p>
            <a:r>
              <a:rPr lang="en-AU" dirty="0"/>
              <a:t>2.9 Element Y</a:t>
            </a:r>
          </a:p>
        </p:txBody>
      </p:sp>
      <p:sp>
        <p:nvSpPr>
          <p:cNvPr id="4" name="Text Placeholder 3">
            <a:extLst>
              <a:ext uri="{FF2B5EF4-FFF2-40B4-BE49-F238E27FC236}">
                <a16:creationId xmlns:a16="http://schemas.microsoft.com/office/drawing/2014/main" id="{447EC58E-7E87-26FD-B1BB-9E5A347ED492}"/>
              </a:ext>
            </a:extLst>
          </p:cNvPr>
          <p:cNvSpPr>
            <a:spLocks noGrp="1"/>
          </p:cNvSpPr>
          <p:nvPr>
            <p:ph type="body" sz="quarter" idx="18"/>
          </p:nvPr>
        </p:nvSpPr>
        <p:spPr/>
        <p:txBody>
          <a:bodyPr/>
          <a:lstStyle/>
          <a:p>
            <a:r>
              <a:rPr lang="en-AU" dirty="0"/>
              <a:t>Element Y is Bromine</a:t>
            </a:r>
          </a:p>
        </p:txBody>
      </p:sp>
      <p:pic>
        <p:nvPicPr>
          <p:cNvPr id="6" name="Online Media 5" title="Reaction of Bromine and Aluminum">
            <a:hlinkClick r:id="" action="ppaction://media"/>
            <a:extLst>
              <a:ext uri="{FF2B5EF4-FFF2-40B4-BE49-F238E27FC236}">
                <a16:creationId xmlns:a16="http://schemas.microsoft.com/office/drawing/2014/main" id="{EB7C89CF-FF5E-43A4-142A-EA762D7CA587}"/>
              </a:ext>
            </a:extLst>
          </p:cNvPr>
          <p:cNvPicPr>
            <a:picLocks noRot="1" noChangeAspect="1"/>
          </p:cNvPicPr>
          <p:nvPr>
            <a:videoFile r:link="rId1"/>
          </p:nvPr>
        </p:nvPicPr>
        <p:blipFill>
          <a:blip r:embed="rId4"/>
          <a:stretch>
            <a:fillRect/>
          </a:stretch>
        </p:blipFill>
        <p:spPr>
          <a:xfrm>
            <a:off x="3648891" y="237589"/>
            <a:ext cx="8183109" cy="6137332"/>
          </a:xfrm>
          <a:prstGeom prst="rect">
            <a:avLst/>
          </a:prstGeom>
        </p:spPr>
      </p:pic>
      <p:sp>
        <p:nvSpPr>
          <p:cNvPr id="7" name="TextBox 6">
            <a:extLst>
              <a:ext uri="{FF2B5EF4-FFF2-40B4-BE49-F238E27FC236}">
                <a16:creationId xmlns:a16="http://schemas.microsoft.com/office/drawing/2014/main" id="{9788D350-32C0-C07F-9924-8F208E05434A}"/>
              </a:ext>
            </a:extLst>
          </p:cNvPr>
          <p:cNvSpPr txBox="1"/>
          <p:nvPr/>
        </p:nvSpPr>
        <p:spPr>
          <a:xfrm>
            <a:off x="3648891" y="6428946"/>
            <a:ext cx="6679474" cy="382930"/>
          </a:xfrm>
          <a:prstGeom prst="rect">
            <a:avLst/>
          </a:prstGeom>
          <a:noFill/>
        </p:spPr>
        <p:txBody>
          <a:bodyPr wrap="square" lIns="0" tIns="0" rIns="0" bIns="0" rtlCol="0">
            <a:noAutofit/>
          </a:bodyPr>
          <a:lstStyle/>
          <a:p>
            <a:pPr algn="l"/>
            <a:r>
              <a:rPr lang="en-AU" sz="1800" dirty="0">
                <a:hlinkClick r:id="rId5"/>
              </a:rPr>
              <a:t>Reaction of Bromine and Aluminium (1:05) </a:t>
            </a:r>
            <a:endParaRPr lang="en-AU" sz="1800" dirty="0"/>
          </a:p>
        </p:txBody>
      </p:sp>
      <p:sp>
        <p:nvSpPr>
          <p:cNvPr id="2" name="Slide Number Placeholder 1">
            <a:extLst>
              <a:ext uri="{FF2B5EF4-FFF2-40B4-BE49-F238E27FC236}">
                <a16:creationId xmlns:a16="http://schemas.microsoft.com/office/drawing/2014/main" id="{9C317759-3DAA-844B-21A3-B12C0FB9E3A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116</a:t>
            </a:fld>
            <a:endParaRPr lang="en-AU"/>
          </a:p>
        </p:txBody>
      </p:sp>
    </p:spTree>
    <p:extLst>
      <p:ext uri="{BB962C8B-B14F-4D97-AF65-F5344CB8AC3E}">
        <p14:creationId xmlns:p14="http://schemas.microsoft.com/office/powerpoint/2010/main" val="342697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73EF26-7F9D-7ED9-6055-F3A96B26F970}"/>
              </a:ext>
            </a:extLst>
          </p:cNvPr>
          <p:cNvSpPr>
            <a:spLocks noGrp="1"/>
          </p:cNvSpPr>
          <p:nvPr>
            <p:ph type="title"/>
          </p:nvPr>
        </p:nvSpPr>
        <p:spPr/>
        <p:txBody>
          <a:bodyPr/>
          <a:lstStyle/>
          <a:p>
            <a:r>
              <a:rPr lang="en-AU" dirty="0"/>
              <a:t>2.9 Reactivity of group 1 metals</a:t>
            </a:r>
          </a:p>
        </p:txBody>
      </p:sp>
      <p:sp>
        <p:nvSpPr>
          <p:cNvPr id="4" name="Text Placeholder 3">
            <a:extLst>
              <a:ext uri="{FF2B5EF4-FFF2-40B4-BE49-F238E27FC236}">
                <a16:creationId xmlns:a16="http://schemas.microsoft.com/office/drawing/2014/main" id="{B6BE0401-00B8-F1CE-B54D-45B8478DE67E}"/>
              </a:ext>
            </a:extLst>
          </p:cNvPr>
          <p:cNvSpPr>
            <a:spLocks noGrp="1"/>
          </p:cNvSpPr>
          <p:nvPr>
            <p:ph type="body" sz="quarter" idx="18"/>
          </p:nvPr>
        </p:nvSpPr>
        <p:spPr/>
        <p:txBody>
          <a:bodyPr/>
          <a:lstStyle/>
          <a:p>
            <a:r>
              <a:rPr lang="en-AU" dirty="0"/>
              <a:t>Predicting the properties of element X</a:t>
            </a:r>
          </a:p>
        </p:txBody>
      </p:sp>
      <p:pic>
        <p:nvPicPr>
          <p:cNvPr id="6" name="Online Media 5" title="Alkali Metals - 20   Reactions of the alkali metals with water">
            <a:hlinkClick r:id="" action="ppaction://media"/>
            <a:extLst>
              <a:ext uri="{FF2B5EF4-FFF2-40B4-BE49-F238E27FC236}">
                <a16:creationId xmlns:a16="http://schemas.microsoft.com/office/drawing/2014/main" id="{0CD430B7-F487-47D5-31EE-AD040D0F5C57}"/>
              </a:ext>
            </a:extLst>
          </p:cNvPr>
          <p:cNvPicPr>
            <a:picLocks noRot="1" noChangeAspect="1"/>
          </p:cNvPicPr>
          <p:nvPr>
            <a:videoFile r:link="rId1"/>
          </p:nvPr>
        </p:nvPicPr>
        <p:blipFill>
          <a:blip r:embed="rId4"/>
          <a:stretch>
            <a:fillRect/>
          </a:stretch>
        </p:blipFill>
        <p:spPr>
          <a:xfrm>
            <a:off x="1793966" y="1436865"/>
            <a:ext cx="8604069" cy="4861299"/>
          </a:xfrm>
          <a:prstGeom prst="rect">
            <a:avLst/>
          </a:prstGeom>
        </p:spPr>
      </p:pic>
      <p:sp>
        <p:nvSpPr>
          <p:cNvPr id="8" name="TextBox 7">
            <a:extLst>
              <a:ext uri="{FF2B5EF4-FFF2-40B4-BE49-F238E27FC236}">
                <a16:creationId xmlns:a16="http://schemas.microsoft.com/office/drawing/2014/main" id="{DEE1679C-BECB-9981-18E2-6DD28F67C218}"/>
              </a:ext>
            </a:extLst>
          </p:cNvPr>
          <p:cNvSpPr txBox="1"/>
          <p:nvPr/>
        </p:nvSpPr>
        <p:spPr>
          <a:xfrm>
            <a:off x="1793966" y="6421334"/>
            <a:ext cx="8604069" cy="369332"/>
          </a:xfrm>
          <a:prstGeom prst="rect">
            <a:avLst/>
          </a:prstGeom>
          <a:noFill/>
        </p:spPr>
        <p:txBody>
          <a:bodyPr wrap="square">
            <a:spAutoFit/>
          </a:bodyPr>
          <a:lstStyle/>
          <a:p>
            <a:r>
              <a:rPr lang="en-AU" sz="1800" i="0" dirty="0">
                <a:solidFill>
                  <a:srgbClr val="0F0F0F"/>
                </a:solidFill>
                <a:effectLst/>
                <a:latin typeface="Roboto" panose="02000000000000000000" pitchFamily="2" charset="0"/>
                <a:hlinkClick r:id="rId5"/>
              </a:rPr>
              <a:t>Alkali Metals - 20 Reactions of the alkali metals with water (6:16)</a:t>
            </a:r>
            <a:endParaRPr lang="en-AU" sz="1800" dirty="0"/>
          </a:p>
        </p:txBody>
      </p:sp>
      <p:sp>
        <p:nvSpPr>
          <p:cNvPr id="2" name="Slide Number Placeholder 1">
            <a:extLst>
              <a:ext uri="{FF2B5EF4-FFF2-40B4-BE49-F238E27FC236}">
                <a16:creationId xmlns:a16="http://schemas.microsoft.com/office/drawing/2014/main" id="{DAEEA081-4158-5A27-D7FD-11521063C03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117</a:t>
            </a:fld>
            <a:endParaRPr lang="en-AU"/>
          </a:p>
        </p:txBody>
      </p:sp>
    </p:spTree>
    <p:extLst>
      <p:ext uri="{BB962C8B-B14F-4D97-AF65-F5344CB8AC3E}">
        <p14:creationId xmlns:p14="http://schemas.microsoft.com/office/powerpoint/2010/main" val="320206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36D8D-213F-0CDC-E99A-020E177AAB4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BF68967-0C3E-3257-6E22-F7C81F6E8054}"/>
              </a:ext>
            </a:extLst>
          </p:cNvPr>
          <p:cNvSpPr>
            <a:spLocks noGrp="1"/>
          </p:cNvSpPr>
          <p:nvPr>
            <p:ph type="title"/>
          </p:nvPr>
        </p:nvSpPr>
        <p:spPr/>
        <p:txBody>
          <a:bodyPr/>
          <a:lstStyle/>
          <a:p>
            <a:r>
              <a:rPr lang="en-AU" noProof="0" dirty="0"/>
              <a:t>References (1 of 2)</a:t>
            </a:r>
          </a:p>
        </p:txBody>
      </p:sp>
      <p:sp>
        <p:nvSpPr>
          <p:cNvPr id="4" name="Content Placeholder 3">
            <a:extLst>
              <a:ext uri="{FF2B5EF4-FFF2-40B4-BE49-F238E27FC236}">
                <a16:creationId xmlns:a16="http://schemas.microsoft.com/office/drawing/2014/main" id="{777D377F-CF4A-BEEC-7C6D-F54644CF60E7}"/>
              </a:ext>
            </a:extLst>
          </p:cNvPr>
          <p:cNvSpPr>
            <a:spLocks noGrp="1"/>
          </p:cNvSpPr>
          <p:nvPr>
            <p:ph idx="1"/>
          </p:nvPr>
        </p:nvSpPr>
        <p:spPr>
          <a:xfrm>
            <a:off x="384956" y="3414203"/>
            <a:ext cx="11484000" cy="3007596"/>
          </a:xfrm>
        </p:spPr>
        <p:txBody>
          <a:bodyPr/>
          <a:lstStyle/>
          <a:p>
            <a:pPr>
              <a:spcAft>
                <a:spcPts val="600"/>
              </a:spcAft>
            </a:pPr>
            <a:r>
              <a:rPr lang="en-AU" u="sng" noProof="0" dirty="0">
                <a:hlinkClick r:id="rId3"/>
              </a:rPr>
              <a:t>Science 7–10 Syllabus</a:t>
            </a:r>
            <a:r>
              <a:rPr lang="en-AU" noProof="0" dirty="0"/>
              <a:t> © NSW Education Standards Authority (NESA) for and on behalf of the Crown in right of the State of New South Wales, 2023.</a:t>
            </a:r>
          </a:p>
          <a:p>
            <a:pPr>
              <a:spcAft>
                <a:spcPts val="600"/>
              </a:spcAft>
            </a:pPr>
            <a:r>
              <a:rPr lang="en-AU" noProof="0" dirty="0"/>
              <a:t>AITSL (Australian Institute for Teaching and School Leadership Limited) (n.d.) </a:t>
            </a:r>
            <a:r>
              <a:rPr lang="en-AU" u="sng" noProof="0" dirty="0">
                <a:hlinkClick r:id="rId4"/>
              </a:rPr>
              <a:t>Learning intentions and success criteria</a:t>
            </a:r>
            <a:r>
              <a:rPr lang="en-AU" noProof="0" dirty="0"/>
              <a:t> [PDF 251 KB], AITSL, accessed 18 July 2024.</a:t>
            </a:r>
          </a:p>
          <a:p>
            <a:pPr>
              <a:spcAft>
                <a:spcPts val="600"/>
              </a:spcAft>
            </a:pPr>
            <a:r>
              <a:rPr lang="en-AU" noProof="0" dirty="0"/>
              <a:t>AITSL (2017) ‘</a:t>
            </a:r>
            <a:r>
              <a:rPr lang="en-AU" u="sng" noProof="0" dirty="0">
                <a:hlinkClick r:id="rId5"/>
              </a:rPr>
              <a:t>Feedback Factsheet</a:t>
            </a:r>
            <a:r>
              <a:rPr lang="en-AU" noProof="0" dirty="0"/>
              <a:t>’, AITSL, accessed 18 July 2024.</a:t>
            </a:r>
          </a:p>
          <a:p>
            <a:pPr>
              <a:spcAft>
                <a:spcPts val="600"/>
              </a:spcAft>
            </a:pPr>
            <a:r>
              <a:rPr lang="en-AU" noProof="0" dirty="0"/>
              <a:t>CESE (Centre for Education Statistics and Evaluation) (2020). </a:t>
            </a:r>
            <a:r>
              <a:rPr lang="en-AU" i="1" u="sng" noProof="0" dirty="0">
                <a:hlinkClick r:id="rId6"/>
              </a:rPr>
              <a:t>What works best: 2020 update</a:t>
            </a:r>
            <a:r>
              <a:rPr lang="en-AU" noProof="0" dirty="0"/>
              <a:t>, NSW Department of Education, accessed 18 July 2024.</a:t>
            </a:r>
          </a:p>
          <a:p>
            <a:pPr>
              <a:spcAft>
                <a:spcPts val="600"/>
              </a:spcAft>
            </a:pPr>
            <a:r>
              <a:rPr lang="en-AU" noProof="0" dirty="0"/>
              <a:t>CESE (2020). </a:t>
            </a:r>
            <a:r>
              <a:rPr lang="en-AU" i="1" u="sng" noProof="0" dirty="0">
                <a:hlinkClick r:id="rId7"/>
              </a:rPr>
              <a:t>What works best in practice</a:t>
            </a:r>
            <a:r>
              <a:rPr lang="en-AU" noProof="0" dirty="0"/>
              <a:t>, NSW Department of Education, accessed 18 July 2024.</a:t>
            </a:r>
          </a:p>
          <a:p>
            <a:pPr>
              <a:spcAft>
                <a:spcPts val="600"/>
              </a:spcAft>
            </a:pPr>
            <a:r>
              <a:rPr lang="en-AU" noProof="0" dirty="0"/>
              <a:t>CESE (2021) </a:t>
            </a:r>
            <a:r>
              <a:rPr lang="en-AU" i="1" u="sng" noProof="0" dirty="0">
                <a:hlinkClick r:id="rId8"/>
              </a:rPr>
              <a:t>Growth goal setting – what works best in practice</a:t>
            </a:r>
            <a:r>
              <a:rPr lang="en-AU" noProof="0" dirty="0"/>
              <a:t>, NSW Department of Education, accessed 6 February 2025.</a:t>
            </a:r>
          </a:p>
          <a:p>
            <a:pPr>
              <a:spcAft>
                <a:spcPts val="600"/>
              </a:spcAft>
            </a:pPr>
            <a:r>
              <a:rPr lang="en-AU" u="sng" noProof="0" dirty="0">
                <a:hlinkClick r:id="rId9"/>
              </a:rPr>
              <a:t>Data Book: Science 7–10</a:t>
            </a:r>
            <a:r>
              <a:rPr lang="en-AU" noProof="0" dirty="0"/>
              <a:t> © NSW Education Standards Authority (NESA) for and on behalf of the Crown in right of the State of New South Wales, 2023.</a:t>
            </a:r>
          </a:p>
          <a:p>
            <a:pPr>
              <a:spcAft>
                <a:spcPts val="600"/>
              </a:spcAft>
            </a:pPr>
            <a:r>
              <a:rPr lang="en-AU" noProof="0" dirty="0"/>
              <a:t>Fisher D and Frey N (1 November 2009) ‘</a:t>
            </a:r>
            <a:r>
              <a:rPr lang="en-AU" u="sng" noProof="0" dirty="0">
                <a:hlinkClick r:id="rId10"/>
              </a:rPr>
              <a:t>Feed Up, Back, Forward</a:t>
            </a:r>
            <a:r>
              <a:rPr lang="en-AU" noProof="0" dirty="0"/>
              <a:t>’, </a:t>
            </a:r>
            <a:r>
              <a:rPr lang="en-AU" i="1" noProof="0" dirty="0"/>
              <a:t>ASCD (Association for Supervision and Curriculum Development): Educational Leadership magazine</a:t>
            </a:r>
            <a:r>
              <a:rPr lang="en-AU" noProof="0" dirty="0"/>
              <a:t>, 67(3), accessed 18 July 2024.</a:t>
            </a:r>
          </a:p>
        </p:txBody>
      </p:sp>
      <p:sp>
        <p:nvSpPr>
          <p:cNvPr id="6" name="TextBox 5">
            <a:extLst>
              <a:ext uri="{FF2B5EF4-FFF2-40B4-BE49-F238E27FC236}">
                <a16:creationId xmlns:a16="http://schemas.microsoft.com/office/drawing/2014/main" id="{FFC67824-ABAF-1405-4F51-EED2BE9323F2}"/>
              </a:ext>
            </a:extLst>
          </p:cNvPr>
          <p:cNvSpPr txBox="1"/>
          <p:nvPr/>
        </p:nvSpPr>
        <p:spPr>
          <a:xfrm>
            <a:off x="335826" y="1397263"/>
            <a:ext cx="11471999" cy="1597297"/>
          </a:xfrm>
          <a:prstGeom prst="rect">
            <a:avLst/>
          </a:prstGeom>
          <a:noFill/>
        </p:spPr>
        <p:txBody>
          <a:bodyPr wrap="square">
            <a:spAutoFit/>
          </a:bodyPr>
          <a:lstStyle/>
          <a:p>
            <a:pPr lvl="0">
              <a:lnSpc>
                <a:spcPct val="150000"/>
              </a:lnSpc>
              <a:spcAft>
                <a:spcPts val="600"/>
              </a:spcAft>
              <a:defRPr/>
            </a:pPr>
            <a:r>
              <a:rPr lang="en-AU" sz="1200" dirty="0">
                <a:solidFill>
                  <a:schemeClr val="accent6"/>
                </a:solidFill>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a:lnSpc>
                <a:spcPct val="150000"/>
              </a:lnSpc>
              <a:spcAft>
                <a:spcPts val="600"/>
              </a:spcAft>
            </a:pPr>
            <a:r>
              <a:rPr lang="en-AU" sz="1200" dirty="0">
                <a:solidFill>
                  <a:schemeClr val="accent6"/>
                </a:solidFill>
              </a:rPr>
              <a:t>Please refer to the NESA Copyright Disclaimer for more information </a:t>
            </a:r>
            <a:r>
              <a:rPr lang="en-AU" sz="1200" u="sng" dirty="0">
                <a:solidFill>
                  <a:schemeClr val="accent4"/>
                </a:solidFill>
                <a:hlinkClick r:id="rId11">
                  <a:extLst>
                    <a:ext uri="{A12FA001-AC4F-418D-AE19-62706E023703}">
                      <ahyp:hlinkClr xmlns:ahyp="http://schemas.microsoft.com/office/drawing/2018/hyperlinkcolor" val="tx"/>
                    </a:ext>
                  </a:extLst>
                </a:hlinkClick>
              </a:rPr>
              <a:t>https://www.nsw.gov.au/education-and-training/nesa/copyright</a:t>
            </a:r>
            <a:r>
              <a:rPr lang="en-AU" sz="1200" dirty="0">
                <a:solidFill>
                  <a:schemeClr val="accent6"/>
                </a:solidFill>
              </a:rPr>
              <a:t>.</a:t>
            </a:r>
          </a:p>
          <a:p>
            <a:pPr>
              <a:lnSpc>
                <a:spcPct val="150000"/>
              </a:lnSpc>
              <a:spcAft>
                <a:spcPts val="600"/>
              </a:spcAft>
            </a:pPr>
            <a:r>
              <a:rPr lang="en-AU" sz="1200" dirty="0">
                <a:solidFill>
                  <a:schemeClr val="accent6"/>
                </a:solidFill>
              </a:rPr>
              <a:t>NESA holds the only official and up-to-date versions of the NSW Curriculum and syllabus documents. Please visit NESA </a:t>
            </a:r>
            <a:r>
              <a:rPr lang="en-AU" sz="1200" u="sng" dirty="0">
                <a:solidFill>
                  <a:schemeClr val="accent4"/>
                </a:solidFill>
                <a:hlinkClick r:id="rId12">
                  <a:extLst>
                    <a:ext uri="{A12FA001-AC4F-418D-AE19-62706E023703}">
                      <ahyp:hlinkClr xmlns:ahyp="http://schemas.microsoft.com/office/drawing/2018/hyperlinkcolor" val="tx"/>
                    </a:ext>
                  </a:extLst>
                </a:hlinkClick>
              </a:rPr>
              <a:t>https://www.nsw.gov.au/education-and-training/nesa</a:t>
            </a:r>
            <a:r>
              <a:rPr lang="en-AU" sz="1200" dirty="0">
                <a:solidFill>
                  <a:schemeClr val="accent6"/>
                </a:solidFill>
              </a:rPr>
              <a:t> and NSW Curriculum </a:t>
            </a:r>
            <a:r>
              <a:rPr lang="en-AU" sz="1200" u="sng" dirty="0">
                <a:solidFill>
                  <a:schemeClr val="accent4"/>
                </a:solidFill>
                <a:hlinkClick r:id="rId13">
                  <a:extLst>
                    <a:ext uri="{A12FA001-AC4F-418D-AE19-62706E023703}">
                      <ahyp:hlinkClr xmlns:ahyp="http://schemas.microsoft.com/office/drawing/2018/hyperlinkcolor" val="tx"/>
                    </a:ext>
                  </a:extLst>
                </a:hlinkClick>
              </a:rPr>
              <a:t>https://curriculum.nsw.edu.au</a:t>
            </a:r>
            <a:r>
              <a:rPr lang="en-AU" sz="1200" dirty="0">
                <a:solidFill>
                  <a:schemeClr val="accent6"/>
                </a:solidFill>
              </a:rPr>
              <a:t>.</a:t>
            </a:r>
          </a:p>
        </p:txBody>
      </p:sp>
      <p:sp>
        <p:nvSpPr>
          <p:cNvPr id="2" name="Slide Number Placeholder 1">
            <a:extLst>
              <a:ext uri="{FF2B5EF4-FFF2-40B4-BE49-F238E27FC236}">
                <a16:creationId xmlns:a16="http://schemas.microsoft.com/office/drawing/2014/main" id="{3184CDE5-60ED-ACC3-9775-87DCB3E4B074}"/>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noProof="0" smtClean="0"/>
              <a:pPr/>
              <a:t>118</a:t>
            </a:fld>
            <a:endParaRPr lang="en-AU" noProof="0" dirty="0"/>
          </a:p>
        </p:txBody>
      </p:sp>
    </p:spTree>
    <p:extLst>
      <p:ext uri="{BB962C8B-B14F-4D97-AF65-F5344CB8AC3E}">
        <p14:creationId xmlns:p14="http://schemas.microsoft.com/office/powerpoint/2010/main" val="112566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1F26A0-22B9-0150-F1D5-63857814BD29}"/>
              </a:ext>
            </a:extLst>
          </p:cNvPr>
          <p:cNvSpPr>
            <a:spLocks noGrp="1"/>
          </p:cNvSpPr>
          <p:nvPr>
            <p:ph type="title"/>
          </p:nvPr>
        </p:nvSpPr>
        <p:spPr/>
        <p:txBody>
          <a:bodyPr/>
          <a:lstStyle/>
          <a:p>
            <a:r>
              <a:rPr lang="en-US" dirty="0"/>
              <a:t>References (2 of 2)</a:t>
            </a:r>
          </a:p>
        </p:txBody>
      </p:sp>
      <p:sp>
        <p:nvSpPr>
          <p:cNvPr id="8" name="Content Placeholder 3">
            <a:extLst>
              <a:ext uri="{FF2B5EF4-FFF2-40B4-BE49-F238E27FC236}">
                <a16:creationId xmlns:a16="http://schemas.microsoft.com/office/drawing/2014/main" id="{1B953990-4543-9642-83B3-BEA3C3CF73BA}"/>
              </a:ext>
            </a:extLst>
          </p:cNvPr>
          <p:cNvSpPr txBox="1">
            <a:spLocks/>
          </p:cNvSpPr>
          <p:nvPr/>
        </p:nvSpPr>
        <p:spPr>
          <a:xfrm>
            <a:off x="360000" y="1058601"/>
            <a:ext cx="11484000" cy="5155931"/>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dirty="0"/>
              <a:t>Griffin P (2017) Assessment for Teaching, Cambridge University Press, Port Melbourne, Victoria.</a:t>
            </a:r>
          </a:p>
          <a:p>
            <a:r>
              <a:rPr lang="en-AU" sz="1200" dirty="0"/>
              <a:t>Hattie J and Timperley H (2007) ‘The Power of Feedback’, Review of Educational Research, 77(1): 81–112, doi:10.3102/003465430298487.</a:t>
            </a:r>
          </a:p>
          <a:p>
            <a:r>
              <a:rPr lang="en-AU" sz="1200" dirty="0"/>
              <a:t>National </a:t>
            </a:r>
            <a:r>
              <a:rPr lang="en-AU" sz="1200" dirty="0" err="1"/>
              <a:t>Center</a:t>
            </a:r>
            <a:r>
              <a:rPr lang="en-AU" sz="1200" dirty="0"/>
              <a:t> for Biotechnology Information (NCBI) (2025) </a:t>
            </a:r>
            <a:r>
              <a:rPr lang="en-AU" sz="1200" dirty="0">
                <a:hlinkClick r:id="rId3"/>
              </a:rPr>
              <a:t>Periodic Table: Atomic Radius </a:t>
            </a:r>
            <a:r>
              <a:rPr lang="en-AU" sz="1200" dirty="0"/>
              <a:t>[data set], PubChem, accessed 23 October 2025.</a:t>
            </a:r>
          </a:p>
          <a:p>
            <a:r>
              <a:rPr lang="en-AU" sz="1200" dirty="0"/>
              <a:t>National </a:t>
            </a:r>
            <a:r>
              <a:rPr lang="en-AU" sz="1200" dirty="0" err="1"/>
              <a:t>Center</a:t>
            </a:r>
            <a:r>
              <a:rPr lang="en-AU" sz="1200" dirty="0"/>
              <a:t> for Biotechnology Information (NCBI) (2025) </a:t>
            </a:r>
            <a:r>
              <a:rPr lang="en-AU" sz="1200" dirty="0">
                <a:hlinkClick r:id="rId4"/>
              </a:rPr>
              <a:t>Periodic Table: Boiling Point </a:t>
            </a:r>
            <a:r>
              <a:rPr lang="en-AU" sz="1200" dirty="0"/>
              <a:t>[data set], PubChem, accessed 23 October 2025.</a:t>
            </a:r>
          </a:p>
          <a:p>
            <a:r>
              <a:rPr lang="en-AU" sz="1200" dirty="0"/>
              <a:t>National </a:t>
            </a:r>
            <a:r>
              <a:rPr lang="en-AU" sz="1200" dirty="0" err="1"/>
              <a:t>Center</a:t>
            </a:r>
            <a:r>
              <a:rPr lang="en-AU" sz="1200" dirty="0"/>
              <a:t> for Biotechnology Information (NCBI) (2025) </a:t>
            </a:r>
            <a:r>
              <a:rPr lang="en-AU" sz="1200" dirty="0">
                <a:hlinkClick r:id="rId5"/>
              </a:rPr>
              <a:t>Periodic Table: Density</a:t>
            </a:r>
            <a:r>
              <a:rPr lang="en-AU" sz="1200" dirty="0"/>
              <a:t> [data set], PubChem, accessed 23 October 2025.</a:t>
            </a:r>
          </a:p>
          <a:p>
            <a:r>
              <a:rPr lang="en-AU" sz="1200" dirty="0"/>
              <a:t>Panadero E and Jonsson A (2013) ‘</a:t>
            </a:r>
            <a:r>
              <a:rPr lang="en-AU" sz="1200" dirty="0">
                <a:hlinkClick r:id="rId6"/>
              </a:rPr>
              <a:t>The use of scoring rubrics for formative assessment purposes revisited: A review</a:t>
            </a:r>
            <a:r>
              <a:rPr lang="en-AU" sz="1200" dirty="0"/>
              <a:t>’, Educational Research Review, 9:129–144, doi:10.1016/j.edurev.2013.01.002, accessed 18 July 2024.</a:t>
            </a:r>
          </a:p>
          <a:p>
            <a:r>
              <a:rPr lang="en-AU" sz="1200" dirty="0" err="1"/>
              <a:t>PhET</a:t>
            </a:r>
            <a:r>
              <a:rPr lang="en-AU" sz="1200" dirty="0"/>
              <a:t> Interactive Simulations (2026</a:t>
            </a:r>
            <a:r>
              <a:rPr lang="en-AU" sz="1200" dirty="0">
                <a:hlinkClick r:id="rId7"/>
              </a:rPr>
              <a:t>), ‪Rutherford Scattering</a:t>
            </a:r>
            <a:r>
              <a:rPr lang="en-AU" sz="1200" dirty="0"/>
              <a:t> Version 1.1.28, University of Colorado website, accessed September 2025.</a:t>
            </a:r>
          </a:p>
          <a:p>
            <a:r>
              <a:rPr lang="en-AU" sz="1200" dirty="0"/>
              <a:t>Sherrington T (2019) </a:t>
            </a:r>
            <a:r>
              <a:rPr lang="en-AU" sz="1200" dirty="0" err="1"/>
              <a:t>Rosenshine’s</a:t>
            </a:r>
            <a:r>
              <a:rPr lang="en-AU" sz="1200" dirty="0"/>
              <a:t> Principles in Action, John Catt Educational Limited, Melton, Woodbridge.</a:t>
            </a:r>
          </a:p>
          <a:p>
            <a:r>
              <a:rPr lang="en-AU" sz="1200" dirty="0"/>
              <a:t>TED-Ed (22 Nov 2012) ‘</a:t>
            </a:r>
            <a:r>
              <a:rPr lang="en-AU" sz="1200" dirty="0">
                <a:hlinkClick r:id="rId8"/>
              </a:rPr>
              <a:t>The genius of Mendeleev's periodic table - Lou Serico</a:t>
            </a:r>
            <a:r>
              <a:rPr lang="en-AU" sz="1200" dirty="0"/>
              <a:t>’ [video], TED-Ed, YouTube, accessed 20 October 2025.</a:t>
            </a:r>
          </a:p>
          <a:p>
            <a:r>
              <a:rPr lang="en-AU" sz="1200" dirty="0"/>
              <a:t>Wiliam D (2017). Embedded Formative Assessment, 2nd </a:t>
            </a:r>
            <a:r>
              <a:rPr lang="en-AU" sz="1200" dirty="0" err="1"/>
              <a:t>edn</a:t>
            </a:r>
            <a:r>
              <a:rPr lang="en-AU" sz="1200" dirty="0"/>
              <a:t>, Solution Tree Press, Bloomington, IN.</a:t>
            </a:r>
          </a:p>
        </p:txBody>
      </p:sp>
      <p:sp>
        <p:nvSpPr>
          <p:cNvPr id="2" name="Slide Number Placeholder 1">
            <a:extLst>
              <a:ext uri="{FF2B5EF4-FFF2-40B4-BE49-F238E27FC236}">
                <a16:creationId xmlns:a16="http://schemas.microsoft.com/office/drawing/2014/main" id="{D5E73131-AACF-AB40-D3B0-EDD8D33CEFD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119</a:t>
            </a:fld>
            <a:endParaRPr lang="en-AU"/>
          </a:p>
        </p:txBody>
      </p:sp>
    </p:spTree>
    <p:extLst>
      <p:ext uri="{BB962C8B-B14F-4D97-AF65-F5344CB8AC3E}">
        <p14:creationId xmlns:p14="http://schemas.microsoft.com/office/powerpoint/2010/main" val="3594439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F0359-D6CE-2C33-104F-6478B50AC9E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5614624-B37A-7CF0-B26B-7ACA42D781A5}"/>
              </a:ext>
            </a:extLst>
          </p:cNvPr>
          <p:cNvSpPr>
            <a:spLocks noGrp="1"/>
          </p:cNvSpPr>
          <p:nvPr>
            <p:ph type="title"/>
          </p:nvPr>
        </p:nvSpPr>
        <p:spPr/>
        <p:txBody>
          <a:bodyPr/>
          <a:lstStyle/>
          <a:p>
            <a:r>
              <a:rPr lang="en-AU" noProof="0" dirty="0">
                <a:latin typeface="+mj-lt"/>
              </a:rPr>
              <a:t>1.1 Elements Frayer diagram (sample response)</a:t>
            </a:r>
          </a:p>
        </p:txBody>
      </p:sp>
      <p:sp>
        <p:nvSpPr>
          <p:cNvPr id="5" name="Google Shape;72;p15">
            <a:extLst>
              <a:ext uri="{FF2B5EF4-FFF2-40B4-BE49-F238E27FC236}">
                <a16:creationId xmlns:a16="http://schemas.microsoft.com/office/drawing/2014/main" id="{5FD82728-1729-49E6-7B13-1AEFA50B7AAD}"/>
              </a:ext>
              <a:ext uri="{C183D7F6-B498-43B3-948B-1728B52AA6E4}">
                <adec:decorative xmlns:adec="http://schemas.microsoft.com/office/drawing/2017/decorative" val="1"/>
              </a:ext>
            </a:extLst>
          </p:cNvPr>
          <p:cNvSpPr/>
          <p:nvPr/>
        </p:nvSpPr>
        <p:spPr>
          <a:xfrm rot="16200000">
            <a:off x="2509649" y="61201"/>
            <a:ext cx="2525626" cy="4551266"/>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lang="en-AU" sz="3200" noProof="0" dirty="0">
              <a:latin typeface="Arial" panose="020B0604020202020204" pitchFamily="34" charset="0"/>
              <a:cs typeface="Arial" panose="020B0604020202020204" pitchFamily="34" charset="0"/>
            </a:endParaRPr>
          </a:p>
        </p:txBody>
      </p:sp>
      <p:sp>
        <p:nvSpPr>
          <p:cNvPr id="7" name="Google Shape;74;p15">
            <a:extLst>
              <a:ext uri="{FF2B5EF4-FFF2-40B4-BE49-F238E27FC236}">
                <a16:creationId xmlns:a16="http://schemas.microsoft.com/office/drawing/2014/main" id="{9E13A113-FDC4-DC47-19CE-C8E0D65E210A}"/>
              </a:ext>
              <a:ext uri="{C183D7F6-B498-43B3-948B-1728B52AA6E4}">
                <adec:decorative xmlns:adec="http://schemas.microsoft.com/office/drawing/2017/decorative" val="1"/>
              </a:ext>
            </a:extLst>
          </p:cNvPr>
          <p:cNvSpPr/>
          <p:nvPr/>
        </p:nvSpPr>
        <p:spPr>
          <a:xfrm>
            <a:off x="6198194" y="1059232"/>
            <a:ext cx="4497303" cy="2527829"/>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lang="en-AU" sz="3200" noProof="0" dirty="0">
              <a:latin typeface="Arial" panose="020B0604020202020204" pitchFamily="34" charset="0"/>
              <a:cs typeface="Arial" panose="020B0604020202020204" pitchFamily="34" charset="0"/>
              <a:sym typeface="Calibri"/>
            </a:endParaRPr>
          </a:p>
        </p:txBody>
      </p:sp>
      <p:sp>
        <p:nvSpPr>
          <p:cNvPr id="9" name="Google Shape;76;p15">
            <a:extLst>
              <a:ext uri="{FF2B5EF4-FFF2-40B4-BE49-F238E27FC236}">
                <a16:creationId xmlns:a16="http://schemas.microsoft.com/office/drawing/2014/main" id="{1493BFFA-7E28-7EFB-0EAA-F1A48BB51BE5}"/>
              </a:ext>
              <a:ext uri="{C183D7F6-B498-43B3-948B-1728B52AA6E4}">
                <adec:decorative xmlns:adec="http://schemas.microsoft.com/office/drawing/2017/decorative" val="1"/>
              </a:ext>
            </a:extLst>
          </p:cNvPr>
          <p:cNvSpPr/>
          <p:nvPr/>
        </p:nvSpPr>
        <p:spPr>
          <a:xfrm rot="10800000">
            <a:off x="1496502" y="3693916"/>
            <a:ext cx="4551266" cy="263208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lang="en-AU" sz="3200" noProof="0" dirty="0">
              <a:latin typeface="Arial" panose="020B0604020202020204" pitchFamily="34" charset="0"/>
              <a:cs typeface="Arial" panose="020B0604020202020204" pitchFamily="34" charset="0"/>
            </a:endParaRPr>
          </a:p>
        </p:txBody>
      </p:sp>
      <p:sp>
        <p:nvSpPr>
          <p:cNvPr id="11" name="Google Shape;78;p15">
            <a:extLst>
              <a:ext uri="{FF2B5EF4-FFF2-40B4-BE49-F238E27FC236}">
                <a16:creationId xmlns:a16="http://schemas.microsoft.com/office/drawing/2014/main" id="{6D2AF2B1-B571-6552-D744-7854CFA16159}"/>
              </a:ext>
              <a:ext uri="{C183D7F6-B498-43B3-948B-1728B52AA6E4}">
                <adec:decorative xmlns:adec="http://schemas.microsoft.com/office/drawing/2017/decorative" val="1"/>
              </a:ext>
            </a:extLst>
          </p:cNvPr>
          <p:cNvSpPr/>
          <p:nvPr/>
        </p:nvSpPr>
        <p:spPr>
          <a:xfrm rot="5400000">
            <a:off x="7132622" y="2768367"/>
            <a:ext cx="2628413" cy="448335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lang="en-AU" sz="3200" noProof="0" dirty="0">
              <a:latin typeface="Arial" panose="020B0604020202020204" pitchFamily="34" charset="0"/>
              <a:cs typeface="Arial" panose="020B0604020202020204" pitchFamily="34" charset="0"/>
            </a:endParaRPr>
          </a:p>
        </p:txBody>
      </p:sp>
      <p:sp>
        <p:nvSpPr>
          <p:cNvPr id="13" name="Google Shape;80;p15">
            <a:extLst>
              <a:ext uri="{FF2B5EF4-FFF2-40B4-BE49-F238E27FC236}">
                <a16:creationId xmlns:a16="http://schemas.microsoft.com/office/drawing/2014/main" id="{5F75DB92-0A27-F878-FE55-C5BBE9E6A282}"/>
              </a:ext>
              <a:ext uri="{C183D7F6-B498-43B3-948B-1728B52AA6E4}">
                <adec:decorative xmlns:adec="http://schemas.microsoft.com/office/drawing/2017/decorative" val="1"/>
              </a:ext>
            </a:extLst>
          </p:cNvPr>
          <p:cNvSpPr/>
          <p:nvPr/>
        </p:nvSpPr>
        <p:spPr>
          <a:xfrm>
            <a:off x="4813068" y="3303652"/>
            <a:ext cx="2594640" cy="734573"/>
          </a:xfrm>
          <a:prstGeom prst="roundRect">
            <a:avLst>
              <a:gd name="adj" fmla="val 16667"/>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endParaRPr lang="en-AU" sz="2000" b="1" noProof="0" dirty="0">
              <a:latin typeface="Arial" panose="020B0604020202020204" pitchFamily="34" charset="0"/>
              <a:cs typeface="Arial" panose="020B0604020202020204" pitchFamily="34" charset="0"/>
            </a:endParaRPr>
          </a:p>
        </p:txBody>
      </p:sp>
      <p:grpSp>
        <p:nvGrpSpPr>
          <p:cNvPr id="4" name="Group 3" descr="Frayer-style diagram titled “Element.” Definition: a substance made entirely of atoms with the same atomic number that cannot be broken down by chemical methods. Facts/characteristics: only 92 elements occur naturally; every substance in the universe contains at least one element. Examples: oxygen, hydrogen, carbon, gold, aluminium. Non-examples: water, earth, wind, fire, wood.">
            <a:extLst>
              <a:ext uri="{FF2B5EF4-FFF2-40B4-BE49-F238E27FC236}">
                <a16:creationId xmlns:a16="http://schemas.microsoft.com/office/drawing/2014/main" id="{B5CA9D12-DD07-BBB7-E107-8CD149601F1A}"/>
              </a:ext>
            </a:extLst>
          </p:cNvPr>
          <p:cNvGrpSpPr/>
          <p:nvPr/>
        </p:nvGrpSpPr>
        <p:grpSpPr>
          <a:xfrm>
            <a:off x="1124939" y="1059232"/>
            <a:ext cx="9570558" cy="5381789"/>
            <a:chOff x="1124939" y="1059232"/>
            <a:chExt cx="9570558" cy="5381789"/>
          </a:xfrm>
        </p:grpSpPr>
        <p:sp>
          <p:nvSpPr>
            <p:cNvPr id="14" name="Google Shape;81;p15">
              <a:extLst>
                <a:ext uri="{FF2B5EF4-FFF2-40B4-BE49-F238E27FC236}">
                  <a16:creationId xmlns:a16="http://schemas.microsoft.com/office/drawing/2014/main" id="{FFF61A9A-2155-3996-D8CF-0ACD1316F89E}"/>
                </a:ext>
              </a:extLst>
            </p:cNvPr>
            <p:cNvSpPr txBox="1"/>
            <p:nvPr/>
          </p:nvSpPr>
          <p:spPr>
            <a:xfrm>
              <a:off x="4863817" y="3191467"/>
              <a:ext cx="2492955" cy="937932"/>
            </a:xfrm>
            <a:prstGeom prst="rect">
              <a:avLst/>
            </a:prstGeom>
            <a:noFill/>
            <a:ln>
              <a:noFill/>
            </a:ln>
          </p:spPr>
          <p:txBody>
            <a:bodyPr spcFirstLastPara="1" wrap="square" lIns="101600" tIns="101600" rIns="101600" bIns="101600" anchor="ctr" anchorCtr="0">
              <a:noAutofit/>
            </a:bodyPr>
            <a:lstStyle/>
            <a:p>
              <a:pPr algn="ctr">
                <a:buClr>
                  <a:srgbClr val="1E4E79"/>
                </a:buClr>
                <a:buSzPts val="2000"/>
              </a:pPr>
              <a:r>
                <a:rPr lang="en-AU" b="1" noProof="0" dirty="0">
                  <a:latin typeface="+mj-lt"/>
                  <a:ea typeface="Calibri"/>
                  <a:cs typeface="Arial" panose="020B0604020202020204" pitchFamily="34" charset="0"/>
                  <a:sym typeface="Calibri"/>
                </a:rPr>
                <a:t>Element</a:t>
              </a:r>
              <a:endParaRPr lang="en-AU" noProof="0" dirty="0">
                <a:latin typeface="+mj-lt"/>
                <a:cs typeface="Arial" panose="020B0604020202020204" pitchFamily="34" charset="0"/>
              </a:endParaRPr>
            </a:p>
          </p:txBody>
        </p:sp>
        <p:sp>
          <p:nvSpPr>
            <p:cNvPr id="6" name="Google Shape;73;p15">
              <a:extLst>
                <a:ext uri="{FF2B5EF4-FFF2-40B4-BE49-F238E27FC236}">
                  <a16:creationId xmlns:a16="http://schemas.microsoft.com/office/drawing/2014/main" id="{A61D44EF-C08B-40AA-796A-4314B4CC47B5}"/>
                </a:ext>
              </a:extLst>
            </p:cNvPr>
            <p:cNvSpPr txBox="1"/>
            <p:nvPr/>
          </p:nvSpPr>
          <p:spPr>
            <a:xfrm>
              <a:off x="1124939" y="1059232"/>
              <a:ext cx="4751986" cy="2022942"/>
            </a:xfrm>
            <a:prstGeom prst="rect">
              <a:avLst/>
            </a:prstGeom>
            <a:noFill/>
            <a:ln>
              <a:noFill/>
            </a:ln>
          </p:spPr>
          <p:txBody>
            <a:bodyPr spcFirstLastPara="1" wrap="square" lIns="151700" tIns="151700" rIns="151700" bIns="151700" anchor="t" anchorCtr="0">
              <a:noAutofit/>
            </a:bodyPr>
            <a:lstStyle/>
            <a:p>
              <a:pPr marL="479988">
                <a:lnSpc>
                  <a:spcPct val="90000"/>
                </a:lnSpc>
                <a:buClr>
                  <a:srgbClr val="1E4E79"/>
                </a:buClr>
                <a:buSzPts val="1600"/>
              </a:pPr>
              <a:r>
                <a:rPr lang="en-AU" sz="2000" b="1" noProof="0" dirty="0">
                  <a:latin typeface="+mj-lt"/>
                  <a:ea typeface="Calibri"/>
                  <a:cs typeface="Arial" panose="020B0604020202020204" pitchFamily="34" charset="0"/>
                  <a:sym typeface="Calibri"/>
                </a:rPr>
                <a:t>Definition</a:t>
              </a:r>
            </a:p>
            <a:p>
              <a:pPr marL="479988">
                <a:lnSpc>
                  <a:spcPct val="150000"/>
                </a:lnSpc>
                <a:buClr>
                  <a:srgbClr val="1E4E79"/>
                </a:buClr>
                <a:buSzPts val="1600"/>
              </a:pPr>
              <a:r>
                <a:rPr lang="en-AU" sz="1800" noProof="0" dirty="0">
                  <a:latin typeface="+mj-lt"/>
                  <a:ea typeface="Calibri"/>
                  <a:cs typeface="Arial" panose="020B0604020202020204" pitchFamily="34" charset="0"/>
                  <a:sym typeface="Calibri"/>
                </a:rPr>
                <a:t>One of a class of substances which consists entirely of atoms of the same atomic number, and which cannot be further divided by chemical methods.</a:t>
              </a:r>
              <a:endParaRPr lang="en-AU" sz="1800" noProof="0" dirty="0">
                <a:latin typeface="+mj-lt"/>
                <a:cs typeface="Arial" panose="020B0604020202020204" pitchFamily="34" charset="0"/>
              </a:endParaRPr>
            </a:p>
          </p:txBody>
        </p:sp>
        <p:sp>
          <p:nvSpPr>
            <p:cNvPr id="8" name="Google Shape;75;p15">
              <a:extLst>
                <a:ext uri="{FF2B5EF4-FFF2-40B4-BE49-F238E27FC236}">
                  <a16:creationId xmlns:a16="http://schemas.microsoft.com/office/drawing/2014/main" id="{A0E90BF5-160F-08D4-7520-260FDC9E60D1}"/>
                </a:ext>
              </a:extLst>
            </p:cNvPr>
            <p:cNvSpPr txBox="1"/>
            <p:nvPr/>
          </p:nvSpPr>
          <p:spPr>
            <a:xfrm>
              <a:off x="6198194" y="1059232"/>
              <a:ext cx="4497303" cy="2080650"/>
            </a:xfrm>
            <a:prstGeom prst="rect">
              <a:avLst/>
            </a:prstGeom>
            <a:noFill/>
            <a:ln>
              <a:noFill/>
            </a:ln>
          </p:spPr>
          <p:txBody>
            <a:bodyPr spcFirstLastPara="1" wrap="square" lIns="0" tIns="170667" rIns="170667" bIns="170667" anchor="t" anchorCtr="0">
              <a:noAutofit/>
            </a:bodyPr>
            <a:lstStyle/>
            <a:p>
              <a:pPr marL="479988">
                <a:lnSpc>
                  <a:spcPct val="90000"/>
                </a:lnSpc>
                <a:buClr>
                  <a:srgbClr val="1E4E79"/>
                </a:buClr>
                <a:buSzPts val="1800"/>
              </a:pPr>
              <a:r>
                <a:rPr lang="en-AU" sz="2000" b="1" noProof="0" dirty="0">
                  <a:latin typeface="+mj-lt"/>
                  <a:ea typeface="Calibri"/>
                  <a:cs typeface="Arial" panose="020B0604020202020204" pitchFamily="34" charset="0"/>
                  <a:sym typeface="Calibri"/>
                </a:rPr>
                <a:t>Facts or characteristics</a:t>
              </a:r>
            </a:p>
            <a:p>
              <a:pPr marL="822888" indent="-342900">
                <a:lnSpc>
                  <a:spcPct val="150000"/>
                </a:lnSpc>
                <a:buClr>
                  <a:srgbClr val="1E4E79"/>
                </a:buClr>
                <a:buSzPts val="1800"/>
                <a:buFont typeface="Arial" panose="020B0604020202020204" pitchFamily="34" charset="0"/>
                <a:buChar char="•"/>
              </a:pPr>
              <a:r>
                <a:rPr lang="en-AU" sz="1800" dirty="0">
                  <a:latin typeface="+mj-lt"/>
                  <a:ea typeface="Calibri"/>
                  <a:cs typeface="Arial" panose="020B0604020202020204" pitchFamily="34" charset="0"/>
                  <a:sym typeface="Calibri"/>
                </a:rPr>
                <a:t>There are o</a:t>
              </a:r>
              <a:r>
                <a:rPr lang="en-AU" sz="1800" noProof="0" dirty="0">
                  <a:latin typeface="+mj-lt"/>
                  <a:ea typeface="Calibri"/>
                  <a:cs typeface="Arial" panose="020B0604020202020204" pitchFamily="34" charset="0"/>
                  <a:sym typeface="Calibri"/>
                </a:rPr>
                <a:t>nly 92 naturally occurring elements.</a:t>
              </a:r>
            </a:p>
            <a:p>
              <a:pPr marL="822888" indent="-342900">
                <a:lnSpc>
                  <a:spcPct val="150000"/>
                </a:lnSpc>
                <a:buClr>
                  <a:srgbClr val="1E4E79"/>
                </a:buClr>
                <a:buSzPts val="1800"/>
                <a:buFont typeface="Arial" panose="020B0604020202020204" pitchFamily="34" charset="0"/>
                <a:buChar char="•"/>
              </a:pPr>
              <a:r>
                <a:rPr lang="en-AU" sz="1800" noProof="0" dirty="0">
                  <a:latin typeface="+mj-lt"/>
                  <a:ea typeface="Calibri"/>
                  <a:cs typeface="Arial" panose="020B0604020202020204" pitchFamily="34" charset="0"/>
                  <a:sym typeface="Calibri"/>
                </a:rPr>
                <a:t>Every substance in the universe contains at least one of them.</a:t>
              </a:r>
            </a:p>
          </p:txBody>
        </p:sp>
        <p:sp>
          <p:nvSpPr>
            <p:cNvPr id="10" name="Google Shape;77;p15">
              <a:extLst>
                <a:ext uri="{FF2B5EF4-FFF2-40B4-BE49-F238E27FC236}">
                  <a16:creationId xmlns:a16="http://schemas.microsoft.com/office/drawing/2014/main" id="{9430B8E1-8EB1-9629-FAD8-A364C78766A9}"/>
                </a:ext>
              </a:extLst>
            </p:cNvPr>
            <p:cNvSpPr txBox="1"/>
            <p:nvPr/>
          </p:nvSpPr>
          <p:spPr>
            <a:xfrm>
              <a:off x="1124939" y="3915394"/>
              <a:ext cx="4551266" cy="2525627"/>
            </a:xfrm>
            <a:prstGeom prst="rect">
              <a:avLst/>
            </a:prstGeom>
            <a:noFill/>
            <a:ln>
              <a:noFill/>
            </a:ln>
          </p:spPr>
          <p:txBody>
            <a:bodyPr spcFirstLastPara="1" wrap="square" lIns="151700" tIns="0" rIns="151700" bIns="151700" anchor="t" anchorCtr="0">
              <a:noAutofit/>
            </a:bodyPr>
            <a:lstStyle/>
            <a:p>
              <a:pPr marL="479988">
                <a:buClr>
                  <a:srgbClr val="1E4E79"/>
                </a:buClr>
                <a:buSzPts val="1600"/>
              </a:pPr>
              <a:r>
                <a:rPr lang="en-AU" sz="2000" b="1" noProof="0" dirty="0">
                  <a:latin typeface="+mj-lt"/>
                  <a:ea typeface="Calibri"/>
                  <a:cs typeface="Arial" panose="020B0604020202020204" pitchFamily="34" charset="0"/>
                  <a:sym typeface="Calibri"/>
                </a:rPr>
                <a:t>Examples</a:t>
              </a:r>
            </a:p>
            <a:p>
              <a:pPr marL="479988">
                <a:buClr>
                  <a:srgbClr val="1E4E79"/>
                </a:buClr>
                <a:buSzPts val="1600"/>
              </a:pPr>
              <a:endParaRPr lang="en-AU" sz="2000" b="1" noProof="0" dirty="0">
                <a:latin typeface="+mj-lt"/>
                <a:ea typeface="Calibri"/>
                <a:cs typeface="Arial" panose="020B0604020202020204" pitchFamily="34" charset="0"/>
                <a:sym typeface="Calibri"/>
              </a:endParaRPr>
            </a:p>
            <a:p>
              <a:pPr marL="822888" indent="-342900">
                <a:buClr>
                  <a:srgbClr val="1E4E79"/>
                </a:buClr>
                <a:buSzPts val="1600"/>
                <a:buFont typeface="Arial" panose="020B0604020202020204" pitchFamily="34" charset="0"/>
                <a:buChar char="•"/>
              </a:pPr>
              <a:r>
                <a:rPr lang="en-AU" sz="2000" noProof="0" dirty="0">
                  <a:latin typeface="+mj-lt"/>
                  <a:ea typeface="Calibri"/>
                  <a:cs typeface="Arial" panose="020B0604020202020204" pitchFamily="34" charset="0"/>
                  <a:sym typeface="Calibri"/>
                </a:rPr>
                <a:t>Oxygen</a:t>
              </a:r>
            </a:p>
            <a:p>
              <a:pPr marL="822888" indent="-342900">
                <a:buClr>
                  <a:srgbClr val="1E4E79"/>
                </a:buClr>
                <a:buSzPts val="1600"/>
                <a:buFont typeface="Arial" panose="020B0604020202020204" pitchFamily="34" charset="0"/>
                <a:buChar char="•"/>
              </a:pPr>
              <a:r>
                <a:rPr lang="en-AU" sz="2000" noProof="0" dirty="0">
                  <a:latin typeface="+mj-lt"/>
                  <a:ea typeface="Calibri"/>
                  <a:cs typeface="Arial" panose="020B0604020202020204" pitchFamily="34" charset="0"/>
                  <a:sym typeface="Calibri"/>
                </a:rPr>
                <a:t>Hydrogen</a:t>
              </a:r>
            </a:p>
            <a:p>
              <a:pPr marL="822888" indent="-342900">
                <a:buClr>
                  <a:srgbClr val="1E4E79"/>
                </a:buClr>
                <a:buSzPts val="1600"/>
                <a:buFont typeface="Arial" panose="020B0604020202020204" pitchFamily="34" charset="0"/>
                <a:buChar char="•"/>
              </a:pPr>
              <a:r>
                <a:rPr lang="en-AU" sz="2000" noProof="0" dirty="0">
                  <a:latin typeface="+mj-lt"/>
                  <a:ea typeface="Calibri"/>
                  <a:cs typeface="Arial" panose="020B0604020202020204" pitchFamily="34" charset="0"/>
                  <a:sym typeface="Calibri"/>
                </a:rPr>
                <a:t>Carbon</a:t>
              </a:r>
            </a:p>
            <a:p>
              <a:pPr marL="822888" indent="-342900">
                <a:buClr>
                  <a:srgbClr val="1E4E79"/>
                </a:buClr>
                <a:buSzPts val="1600"/>
                <a:buFont typeface="Arial" panose="020B0604020202020204" pitchFamily="34" charset="0"/>
                <a:buChar char="•"/>
              </a:pPr>
              <a:r>
                <a:rPr lang="en-AU" sz="2000" noProof="0" dirty="0">
                  <a:latin typeface="+mj-lt"/>
                  <a:ea typeface="Calibri"/>
                  <a:cs typeface="Arial" panose="020B0604020202020204" pitchFamily="34" charset="0"/>
                  <a:sym typeface="Calibri"/>
                </a:rPr>
                <a:t>Gold</a:t>
              </a:r>
            </a:p>
            <a:p>
              <a:pPr marL="822888" indent="-342900">
                <a:buClr>
                  <a:srgbClr val="1E4E79"/>
                </a:buClr>
                <a:buSzPts val="1600"/>
                <a:buFont typeface="Arial" panose="020B0604020202020204" pitchFamily="34" charset="0"/>
                <a:buChar char="•"/>
              </a:pPr>
              <a:r>
                <a:rPr lang="en-AU" sz="2000" noProof="0" dirty="0">
                  <a:latin typeface="+mj-lt"/>
                  <a:ea typeface="Calibri"/>
                  <a:cs typeface="Arial" panose="020B0604020202020204" pitchFamily="34" charset="0"/>
                  <a:sym typeface="Calibri"/>
                </a:rPr>
                <a:t>Aluminium</a:t>
              </a:r>
            </a:p>
            <a:p>
              <a:pPr marL="479988">
                <a:buClr>
                  <a:srgbClr val="1E4E79"/>
                </a:buClr>
                <a:buSzPts val="1600"/>
              </a:pPr>
              <a:endParaRPr lang="en-AU" sz="2000" b="1" noProof="0" dirty="0">
                <a:latin typeface="+mj-lt"/>
                <a:ea typeface="Calibri"/>
                <a:cs typeface="Arial" panose="020B0604020202020204" pitchFamily="34" charset="0"/>
                <a:sym typeface="Calibri"/>
              </a:endParaRPr>
            </a:p>
            <a:p>
              <a:pPr marL="479988">
                <a:buClr>
                  <a:srgbClr val="1E4E79"/>
                </a:buClr>
                <a:buSzPts val="1600"/>
              </a:pPr>
              <a:br>
                <a:rPr lang="en-AU" sz="2000" b="1" noProof="0" dirty="0">
                  <a:latin typeface="+mj-lt"/>
                  <a:ea typeface="Calibri"/>
                  <a:cs typeface="Arial" panose="020B0604020202020204" pitchFamily="34" charset="0"/>
                  <a:sym typeface="Calibri"/>
                </a:rPr>
              </a:br>
              <a:endParaRPr lang="en-AU" sz="2000" noProof="0" dirty="0">
                <a:latin typeface="+mj-lt"/>
                <a:ea typeface="Calibri"/>
                <a:cs typeface="Arial" panose="020B0604020202020204" pitchFamily="34" charset="0"/>
                <a:sym typeface="Calibri"/>
              </a:endParaRPr>
            </a:p>
          </p:txBody>
        </p:sp>
        <p:sp>
          <p:nvSpPr>
            <p:cNvPr id="12" name="Google Shape;79;p15">
              <a:extLst>
                <a:ext uri="{FF2B5EF4-FFF2-40B4-BE49-F238E27FC236}">
                  <a16:creationId xmlns:a16="http://schemas.microsoft.com/office/drawing/2014/main" id="{B4D4905E-1403-BC58-9763-0A9798473D98}"/>
                </a:ext>
              </a:extLst>
            </p:cNvPr>
            <p:cNvSpPr txBox="1"/>
            <p:nvPr/>
          </p:nvSpPr>
          <p:spPr>
            <a:xfrm>
              <a:off x="6047767" y="4038225"/>
              <a:ext cx="4483354" cy="2265993"/>
            </a:xfrm>
            <a:prstGeom prst="rect">
              <a:avLst/>
            </a:prstGeom>
            <a:noFill/>
            <a:ln>
              <a:noFill/>
            </a:ln>
          </p:spPr>
          <p:txBody>
            <a:bodyPr spcFirstLastPara="1" wrap="square" lIns="0" tIns="0" rIns="151700" bIns="151700" anchor="t" anchorCtr="0">
              <a:noAutofit/>
            </a:bodyPr>
            <a:lstStyle/>
            <a:p>
              <a:pPr marL="479988">
                <a:lnSpc>
                  <a:spcPct val="90000"/>
                </a:lnSpc>
                <a:buClr>
                  <a:srgbClr val="1E4E79"/>
                </a:buClr>
                <a:buSzPts val="1600"/>
              </a:pPr>
              <a:r>
                <a:rPr lang="en-AU" sz="2000" b="1" noProof="0" dirty="0">
                  <a:latin typeface="+mj-lt"/>
                  <a:ea typeface="Calibri"/>
                  <a:cs typeface="Arial" panose="020B0604020202020204" pitchFamily="34" charset="0"/>
                  <a:sym typeface="Calibri"/>
                </a:rPr>
                <a:t>			Non-examples</a:t>
              </a:r>
            </a:p>
            <a:p>
              <a:pPr marL="479988">
                <a:lnSpc>
                  <a:spcPct val="90000"/>
                </a:lnSpc>
                <a:buClr>
                  <a:srgbClr val="1E4E79"/>
                </a:buClr>
                <a:buSzPts val="1600"/>
              </a:pPr>
              <a:endParaRPr lang="en-AU" sz="2000" b="1" noProof="0" dirty="0">
                <a:latin typeface="+mj-lt"/>
                <a:ea typeface="Calibri"/>
                <a:cs typeface="Arial" panose="020B0604020202020204" pitchFamily="34" charset="0"/>
                <a:sym typeface="Calibri"/>
              </a:endParaRPr>
            </a:p>
            <a:p>
              <a:pPr marL="822888" indent="-342900">
                <a:lnSpc>
                  <a:spcPct val="90000"/>
                </a:lnSpc>
                <a:buClr>
                  <a:srgbClr val="1E4E79"/>
                </a:buClr>
                <a:buSzPts val="1600"/>
                <a:buFont typeface="Arial" panose="020B0604020202020204" pitchFamily="34" charset="0"/>
                <a:buChar char="•"/>
              </a:pPr>
              <a:r>
                <a:rPr lang="en-AU" sz="2000" noProof="0" dirty="0">
                  <a:latin typeface="+mj-lt"/>
                  <a:ea typeface="Calibri"/>
                  <a:cs typeface="Arial" panose="020B0604020202020204" pitchFamily="34" charset="0"/>
                  <a:sym typeface="Calibri"/>
                </a:rPr>
                <a:t>Water </a:t>
              </a:r>
            </a:p>
            <a:p>
              <a:pPr marL="822888" indent="-342900">
                <a:lnSpc>
                  <a:spcPct val="90000"/>
                </a:lnSpc>
                <a:buClr>
                  <a:srgbClr val="1E4E79"/>
                </a:buClr>
                <a:buSzPts val="1600"/>
                <a:buFont typeface="Arial" panose="020B0604020202020204" pitchFamily="34" charset="0"/>
                <a:buChar char="•"/>
              </a:pPr>
              <a:r>
                <a:rPr lang="en-AU" sz="2000" noProof="0" dirty="0">
                  <a:latin typeface="+mj-lt"/>
                  <a:ea typeface="Calibri"/>
                  <a:cs typeface="Arial" panose="020B0604020202020204" pitchFamily="34" charset="0"/>
                  <a:sym typeface="Calibri"/>
                </a:rPr>
                <a:t>Earth</a:t>
              </a:r>
            </a:p>
            <a:p>
              <a:pPr marL="822888" indent="-342900">
                <a:lnSpc>
                  <a:spcPct val="90000"/>
                </a:lnSpc>
                <a:buClr>
                  <a:srgbClr val="1E4E79"/>
                </a:buClr>
                <a:buSzPts val="1600"/>
                <a:buFont typeface="Arial" panose="020B0604020202020204" pitchFamily="34" charset="0"/>
                <a:buChar char="•"/>
              </a:pPr>
              <a:r>
                <a:rPr lang="en-AU" sz="2000" noProof="0" dirty="0">
                  <a:latin typeface="+mj-lt"/>
                  <a:ea typeface="Calibri"/>
                  <a:cs typeface="Arial" panose="020B0604020202020204" pitchFamily="34" charset="0"/>
                  <a:sym typeface="Calibri"/>
                </a:rPr>
                <a:t>Wind</a:t>
              </a:r>
            </a:p>
            <a:p>
              <a:pPr marL="822888" indent="-342900">
                <a:lnSpc>
                  <a:spcPct val="90000"/>
                </a:lnSpc>
                <a:buClr>
                  <a:srgbClr val="1E4E79"/>
                </a:buClr>
                <a:buSzPts val="1600"/>
                <a:buFont typeface="Arial" panose="020B0604020202020204" pitchFamily="34" charset="0"/>
                <a:buChar char="•"/>
              </a:pPr>
              <a:r>
                <a:rPr lang="en-AU" sz="2000" noProof="0" dirty="0">
                  <a:latin typeface="+mj-lt"/>
                  <a:ea typeface="Calibri"/>
                  <a:cs typeface="Arial" panose="020B0604020202020204" pitchFamily="34" charset="0"/>
                  <a:sym typeface="Calibri"/>
                </a:rPr>
                <a:t>Fire</a:t>
              </a:r>
            </a:p>
            <a:p>
              <a:pPr marL="822888" indent="-342900">
                <a:lnSpc>
                  <a:spcPct val="90000"/>
                </a:lnSpc>
                <a:buClr>
                  <a:srgbClr val="1E4E79"/>
                </a:buClr>
                <a:buSzPts val="1600"/>
                <a:buFont typeface="Arial" panose="020B0604020202020204" pitchFamily="34" charset="0"/>
                <a:buChar char="•"/>
              </a:pPr>
              <a:r>
                <a:rPr lang="en-AU" sz="2000" noProof="0" dirty="0">
                  <a:latin typeface="+mj-lt"/>
                  <a:ea typeface="Calibri"/>
                  <a:cs typeface="Arial" panose="020B0604020202020204" pitchFamily="34" charset="0"/>
                  <a:sym typeface="Calibri"/>
                </a:rPr>
                <a:t>Wood</a:t>
              </a:r>
              <a:br>
                <a:rPr lang="en-AU" sz="2000" b="1" noProof="0" dirty="0">
                  <a:latin typeface="+mj-lt"/>
                  <a:ea typeface="Calibri"/>
                  <a:cs typeface="Arial" panose="020B0604020202020204" pitchFamily="34" charset="0"/>
                  <a:sym typeface="Calibri"/>
                </a:rPr>
              </a:br>
              <a:endParaRPr lang="en-AU" sz="2000" noProof="0" dirty="0">
                <a:latin typeface="+mj-lt"/>
                <a:ea typeface="Calibri"/>
                <a:cs typeface="Arial" panose="020B0604020202020204" pitchFamily="34" charset="0"/>
                <a:sym typeface="Calibri"/>
              </a:endParaRPr>
            </a:p>
          </p:txBody>
        </p:sp>
      </p:grpSp>
      <p:sp>
        <p:nvSpPr>
          <p:cNvPr id="2" name="Slide Number Placeholder 1">
            <a:extLst>
              <a:ext uri="{FF2B5EF4-FFF2-40B4-BE49-F238E27FC236}">
                <a16:creationId xmlns:a16="http://schemas.microsoft.com/office/drawing/2014/main" id="{C74D1C2E-6E96-07B1-7913-2BFBE6352AD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latin typeface="Arial" panose="020B0604020202020204" pitchFamily="34" charset="0"/>
                <a:cs typeface="Arial" panose="020B0604020202020204" pitchFamily="34" charset="0"/>
              </a:rPr>
              <a:t>12</a:t>
            </a:fld>
            <a:endParaRPr lang="en-AU"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065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noProof="0"/>
              <a:t>Copyright</a:t>
            </a:r>
            <a:endParaRPr lang="en-AU" noProof="0" dirty="0"/>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hlinkClick r:id="rId3">
                  <a:extLst>
                    <a:ext uri="{A12FA001-AC4F-418D-AE19-62706E023703}">
                      <ahyp:hlinkClr xmlns:ahyp="http://schemas.microsoft.com/office/drawing/2018/hyperlinkcolor" val="tx"/>
                    </a:ext>
                  </a:extLst>
                </a:hlinkClick>
              </a:rPr>
              <a:t>© State of New South Wales (Department of Education), 202</a:t>
            </a:r>
            <a:r>
              <a:rPr lang="en-AU" u="sng" dirty="0"/>
              <a:t>6</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4">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nSpc>
                <a:spcPct val="150000"/>
              </a:lnSpc>
              <a:spcAft>
                <a:spcPts val="600"/>
              </a:spcAft>
            </a:pPr>
            <a:r>
              <a:rPr lang="en-AU" sz="1200" dirty="0">
                <a:solidFill>
                  <a:schemeClr val="bg1"/>
                </a:solidFill>
              </a:rPr>
              <a:t>This license allows you to share and adapt the material for any purpose, even commercially.</a:t>
            </a:r>
          </a:p>
          <a:p>
            <a:pPr>
              <a:lnSpc>
                <a:spcPct val="150000"/>
              </a:lnSpc>
              <a:spcAft>
                <a:spcPts val="600"/>
              </a:spcAft>
            </a:pPr>
            <a:r>
              <a:rPr lang="en-AU" sz="1200" dirty="0">
                <a:solidFill>
                  <a:schemeClr val="bg1"/>
                </a:solidFill>
              </a:rPr>
              <a:t>Attribution should be given to © State of New South Wales (Department of Education), 2026.</a:t>
            </a:r>
          </a:p>
          <a:p>
            <a:pPr>
              <a:lnSpc>
                <a:spcPct val="150000"/>
              </a:lnSpc>
            </a:pPr>
            <a:r>
              <a:rPr lang="en-AU" sz="1200" dirty="0">
                <a:solidFill>
                  <a:schemeClr val="bg1"/>
                </a:solidFill>
              </a:rPr>
              <a:t>Material in this resource not available under a Creative Commons license:</a:t>
            </a:r>
          </a:p>
          <a:p>
            <a:pPr marL="171450" indent="-171450">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nSpc>
                <a:spcPct val="150000"/>
              </a:lnSpc>
              <a:spcBef>
                <a:spcPts val="1200"/>
              </a:spcBef>
              <a:spcAft>
                <a:spcPts val="600"/>
              </a:spcAft>
            </a:pPr>
            <a:r>
              <a:rPr lang="en-AU" sz="1200" b="1" dirty="0">
                <a:solidFill>
                  <a:schemeClr val="bg1"/>
                </a:solidFill>
              </a:rPr>
              <a:t>Links to third-party material and websites</a:t>
            </a:r>
          </a:p>
          <a:p>
            <a:pPr>
              <a:lnSpc>
                <a:spcPct val="150000"/>
              </a:lnSpc>
              <a:spcAft>
                <a:spcPts val="600"/>
              </a:spcAft>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nSpc>
                <a:spcPct val="150000"/>
              </a:lnSpc>
              <a:spcAft>
                <a:spcPts val="600"/>
              </a:spcAft>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i="1" dirty="0" err="1">
                <a:solidFill>
                  <a:schemeClr val="bg1"/>
                </a:solidFill>
              </a:rPr>
              <a:t>Cth</a:t>
            </a:r>
            <a:r>
              <a:rPr lang="en-AU" sz="1200" i="1" dirty="0">
                <a:solidFill>
                  <a:schemeClr val="bg1"/>
                </a:solidFill>
              </a:rPr>
              <a:t>). </a:t>
            </a:r>
            <a:r>
              <a:rPr lang="en-AU" sz="1200" dirty="0">
                <a:solidFill>
                  <a:schemeClr val="bg1"/>
                </a:solidFill>
              </a:rPr>
              <a:t>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noProof="0" dirty="0"/>
              <a:t>1.1 Properties of elements (1 of 5)</a:t>
            </a:r>
          </a:p>
        </p:txBody>
      </p:sp>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60000" y="905602"/>
            <a:ext cx="11483998" cy="432748"/>
          </a:xfrm>
        </p:spPr>
        <p:txBody>
          <a:bodyPr/>
          <a:lstStyle/>
          <a:p>
            <a:r>
              <a:rPr lang="en-AU" noProof="0" dirty="0"/>
              <a:t>Properties are attributes of an object or material</a:t>
            </a:r>
          </a:p>
        </p:txBody>
      </p:sp>
      <p:sp>
        <p:nvSpPr>
          <p:cNvPr id="9" name="Picture Placeholder 8" descr="Textbox containing information &quot;Physical state: whether the element is a solid, liquid or gas under standard atmospheric pressure and temperature. For example, most elements are solids (for example, lead), some are gases (for example, chlorine), only 2 are liquids (for example, mercury and bromine).&quot;">
            <a:extLst>
              <a:ext uri="{FF2B5EF4-FFF2-40B4-BE49-F238E27FC236}">
                <a16:creationId xmlns:a16="http://schemas.microsoft.com/office/drawing/2014/main" id="{FFA16C67-E52D-5518-FD41-5C0B737783AD}"/>
              </a:ext>
            </a:extLst>
          </p:cNvPr>
          <p:cNvSpPr>
            <a:spLocks noGrp="1"/>
          </p:cNvSpPr>
          <p:nvPr>
            <p:ph type="pic" sz="quarter" idx="20"/>
          </p:nvPr>
        </p:nvSpPr>
        <p:spPr>
          <a:xfrm>
            <a:off x="360000" y="1913798"/>
            <a:ext cx="11178838" cy="1426965"/>
          </a:xfrm>
          <a:ln>
            <a:solidFill>
              <a:schemeClr val="bg1"/>
            </a:solidFill>
          </a:ln>
        </p:spPr>
        <p:txBody>
          <a:bodyPr/>
          <a:lstStyle/>
          <a:p>
            <a:r>
              <a:rPr lang="en-AU" b="1" noProof="0" dirty="0"/>
              <a:t>Physical state: </a:t>
            </a:r>
            <a:r>
              <a:rPr lang="en-AU" noProof="0" dirty="0">
                <a:solidFill>
                  <a:srgbClr val="22272B"/>
                </a:solidFill>
              </a:rPr>
              <a:t>whether the element is a solid, liquid or gas under standard atmospheric pressure and temperature. For example, most elements are solids (for example, lead), some are gases (for example, chlorine), only 2 are liquids (for example, mercury and bromine).</a:t>
            </a:r>
          </a:p>
        </p:txBody>
      </p:sp>
      <p:pic>
        <p:nvPicPr>
          <p:cNvPr id="1042" name="Picture 18" descr="An image of a piece of lead.">
            <a:extLst>
              <a:ext uri="{FF2B5EF4-FFF2-40B4-BE49-F238E27FC236}">
                <a16:creationId xmlns:a16="http://schemas.microsoft.com/office/drawing/2014/main" id="{608E5B0A-024B-F4D4-F663-70733BA8CD6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3668" y="3517237"/>
            <a:ext cx="2694432" cy="269443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F4F8273-E857-8010-15C7-0947B0ECD9EA}"/>
              </a:ext>
              <a:ext uri="{C183D7F6-B498-43B3-948B-1728B52AA6E4}">
                <adec:decorative xmlns:adec="http://schemas.microsoft.com/office/drawing/2017/decorative" val="1"/>
              </a:ext>
            </a:extLst>
          </p:cNvPr>
          <p:cNvSpPr txBox="1"/>
          <p:nvPr/>
        </p:nvSpPr>
        <p:spPr>
          <a:xfrm>
            <a:off x="629034" y="6289204"/>
            <a:ext cx="2694432" cy="404298"/>
          </a:xfrm>
          <a:prstGeom prst="rect">
            <a:avLst/>
          </a:prstGeom>
          <a:noFill/>
        </p:spPr>
        <p:txBody>
          <a:bodyPr wrap="square" lIns="0" tIns="0" rIns="0" bIns="0" rtlCol="0">
            <a:noAutofit/>
          </a:bodyPr>
          <a:lstStyle/>
          <a:p>
            <a:pPr>
              <a:lnSpc>
                <a:spcPct val="114000"/>
              </a:lnSpc>
              <a:spcAft>
                <a:spcPts val="600"/>
              </a:spcAft>
            </a:pPr>
            <a:r>
              <a:rPr lang="en-AU" sz="1000" noProof="0" dirty="0"/>
              <a:t>"</a:t>
            </a:r>
            <a:r>
              <a:rPr lang="en-AU" sz="1000" noProof="0" dirty="0">
                <a:hlinkClick r:id="rId4"/>
              </a:rPr>
              <a:t>A piece of lead</a:t>
            </a:r>
            <a:r>
              <a:rPr lang="en-AU" sz="1000" noProof="0" dirty="0"/>
              <a:t>" by Hi-Res Images of Chemical Elements is licensed under </a:t>
            </a:r>
            <a:r>
              <a:rPr lang="en-AU" sz="1000" noProof="0" dirty="0">
                <a:hlinkClick r:id="rId5"/>
              </a:rPr>
              <a:t>CC BY 3.0</a:t>
            </a:r>
            <a:r>
              <a:rPr lang="en-AU" sz="1000" noProof="0" dirty="0"/>
              <a:t>.</a:t>
            </a:r>
            <a:endParaRPr lang="en-AU" noProof="0" dirty="0"/>
          </a:p>
        </p:txBody>
      </p:sp>
      <p:pic>
        <p:nvPicPr>
          <p:cNvPr id="4" name="Picture 3" descr="Yellow chlorine gas in an open conical flask.">
            <a:extLst>
              <a:ext uri="{FF2B5EF4-FFF2-40B4-BE49-F238E27FC236}">
                <a16:creationId xmlns:a16="http://schemas.microsoft.com/office/drawing/2014/main" id="{7B8FBDFD-C881-DE69-C7E7-3822AB4F32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31228" y="3517237"/>
            <a:ext cx="2694432" cy="2694432"/>
          </a:xfrm>
          <a:prstGeom prst="rect">
            <a:avLst/>
          </a:prstGeom>
        </p:spPr>
      </p:pic>
      <p:sp>
        <p:nvSpPr>
          <p:cNvPr id="7" name="TextBox 6">
            <a:extLst>
              <a:ext uri="{FF2B5EF4-FFF2-40B4-BE49-F238E27FC236}">
                <a16:creationId xmlns:a16="http://schemas.microsoft.com/office/drawing/2014/main" id="{4D4C668F-DE00-C882-455C-BB8C044F9F68}"/>
              </a:ext>
              <a:ext uri="{C183D7F6-B498-43B3-948B-1728B52AA6E4}">
                <adec:decorative xmlns:adec="http://schemas.microsoft.com/office/drawing/2017/decorative" val="1"/>
              </a:ext>
            </a:extLst>
          </p:cNvPr>
          <p:cNvSpPr txBox="1"/>
          <p:nvPr/>
        </p:nvSpPr>
        <p:spPr>
          <a:xfrm>
            <a:off x="4131228" y="6211669"/>
            <a:ext cx="2694432" cy="603948"/>
          </a:xfrm>
          <a:prstGeom prst="rect">
            <a:avLst/>
          </a:prstGeom>
          <a:noFill/>
        </p:spPr>
        <p:txBody>
          <a:bodyPr wrap="square">
            <a:spAutoFit/>
          </a:bodyPr>
          <a:lstStyle/>
          <a:p>
            <a:pPr>
              <a:lnSpc>
                <a:spcPct val="114000"/>
              </a:lnSpc>
              <a:spcAft>
                <a:spcPts val="600"/>
              </a:spcAft>
            </a:pPr>
            <a:r>
              <a:rPr lang="en-AU" sz="1000" b="0" i="0" noProof="0" dirty="0">
                <a:solidFill>
                  <a:srgbClr val="232323"/>
                </a:solidFill>
                <a:effectLst/>
              </a:rPr>
              <a:t>"</a:t>
            </a:r>
            <a:r>
              <a:rPr lang="en-AU" sz="1000" b="0" i="0" noProof="0" dirty="0">
                <a:solidFill>
                  <a:srgbClr val="AD1F85"/>
                </a:solidFill>
                <a:effectLst/>
                <a:hlinkClick r:id="rId7"/>
              </a:rPr>
              <a:t>Chlorine gas in high concentration</a:t>
            </a:r>
            <a:r>
              <a:rPr lang="en-AU" sz="1000" b="0" i="0" noProof="0" dirty="0">
                <a:solidFill>
                  <a:srgbClr val="232323"/>
                </a:solidFill>
                <a:effectLst/>
              </a:rPr>
              <a:t>" by </a:t>
            </a:r>
            <a:r>
              <a:rPr lang="en-AU" sz="1000" b="0" i="0" noProof="0" dirty="0" err="1">
                <a:solidFill>
                  <a:srgbClr val="AD1F85"/>
                </a:solidFill>
                <a:effectLst/>
                <a:hlinkClick r:id="rId8"/>
              </a:rPr>
              <a:t>Larenmclane</a:t>
            </a:r>
            <a:r>
              <a:rPr lang="en-AU" sz="1000" b="0" i="0" noProof="0" dirty="0">
                <a:solidFill>
                  <a:srgbClr val="232323"/>
                </a:solidFill>
                <a:effectLst/>
              </a:rPr>
              <a:t> is licensed under </a:t>
            </a:r>
            <a:r>
              <a:rPr lang="en-AU" sz="1000" b="0" i="0" noProof="0" dirty="0">
                <a:solidFill>
                  <a:srgbClr val="AD1F85"/>
                </a:solidFill>
                <a:effectLst/>
                <a:hlinkClick r:id="rId9"/>
              </a:rPr>
              <a:t>CC BY-SA 4.0</a:t>
            </a:r>
            <a:r>
              <a:rPr lang="en-AU" sz="1000" b="0" i="0" noProof="0" dirty="0">
                <a:solidFill>
                  <a:srgbClr val="232323"/>
                </a:solidFill>
                <a:effectLst/>
              </a:rPr>
              <a:t>.</a:t>
            </a:r>
            <a:endParaRPr lang="en-AU" sz="1000" noProof="0" dirty="0"/>
          </a:p>
        </p:txBody>
      </p:sp>
      <p:pic>
        <p:nvPicPr>
          <p:cNvPr id="8" name="Picture 7" descr="Mercury image with liquid metal, chemical symbol and atomic number and weight.">
            <a:extLst>
              <a:ext uri="{FF2B5EF4-FFF2-40B4-BE49-F238E27FC236}">
                <a16:creationId xmlns:a16="http://schemas.microsoft.com/office/drawing/2014/main" id="{F3327E1F-34EF-2EF9-2401-F89F4BB6841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83619" y="3517237"/>
            <a:ext cx="2831189" cy="2831189"/>
          </a:xfrm>
          <a:prstGeom prst="rect">
            <a:avLst/>
          </a:prstGeom>
        </p:spPr>
      </p:pic>
      <p:sp>
        <p:nvSpPr>
          <p:cNvPr id="11" name="TextBox 10">
            <a:extLst>
              <a:ext uri="{FF2B5EF4-FFF2-40B4-BE49-F238E27FC236}">
                <a16:creationId xmlns:a16="http://schemas.microsoft.com/office/drawing/2014/main" id="{26B43430-3AF3-DA1D-3ABC-352A147C143D}"/>
              </a:ext>
              <a:ext uri="{C183D7F6-B498-43B3-948B-1728B52AA6E4}">
                <adec:decorative xmlns:adec="http://schemas.microsoft.com/office/drawing/2017/decorative" val="1"/>
              </a:ext>
            </a:extLst>
          </p:cNvPr>
          <p:cNvSpPr txBox="1"/>
          <p:nvPr/>
        </p:nvSpPr>
        <p:spPr>
          <a:xfrm>
            <a:off x="7683619" y="6348426"/>
            <a:ext cx="2831189" cy="428515"/>
          </a:xfrm>
          <a:prstGeom prst="rect">
            <a:avLst/>
          </a:prstGeom>
          <a:noFill/>
        </p:spPr>
        <p:txBody>
          <a:bodyPr wrap="square">
            <a:spAutoFit/>
          </a:bodyPr>
          <a:lstStyle/>
          <a:p>
            <a:pPr>
              <a:lnSpc>
                <a:spcPct val="114000"/>
              </a:lnSpc>
              <a:spcAft>
                <a:spcPts val="600"/>
              </a:spcAft>
            </a:pPr>
            <a:r>
              <a:rPr lang="en-AU" sz="1000" b="0" i="0" noProof="0" dirty="0">
                <a:solidFill>
                  <a:srgbClr val="232323"/>
                </a:solidFill>
                <a:effectLst/>
              </a:rPr>
              <a:t>"</a:t>
            </a:r>
            <a:r>
              <a:rPr lang="en-AU" sz="1000" b="0" i="0" noProof="0" dirty="0">
                <a:solidFill>
                  <a:srgbClr val="AD1F85"/>
                </a:solidFill>
                <a:effectLst/>
                <a:hlinkClick r:id="rId11"/>
              </a:rPr>
              <a:t>mercury1</a:t>
            </a:r>
            <a:r>
              <a:rPr lang="en-AU" sz="1000" b="0" i="0" noProof="0" dirty="0">
                <a:solidFill>
                  <a:srgbClr val="232323"/>
                </a:solidFill>
                <a:effectLst/>
              </a:rPr>
              <a:t>" by </a:t>
            </a:r>
            <a:r>
              <a:rPr lang="en-AU" sz="1000" b="0" i="0" noProof="0" dirty="0">
                <a:solidFill>
                  <a:srgbClr val="AD1F85"/>
                </a:solidFill>
                <a:effectLst/>
                <a:hlinkClick r:id="rId12"/>
              </a:rPr>
              <a:t>Mrs. Pugliano</a:t>
            </a:r>
            <a:r>
              <a:rPr lang="en-AU" sz="1000" b="0" i="0" noProof="0" dirty="0">
                <a:solidFill>
                  <a:srgbClr val="232323"/>
                </a:solidFill>
                <a:effectLst/>
              </a:rPr>
              <a:t> is licensed under </a:t>
            </a:r>
            <a:r>
              <a:rPr lang="en-AU" sz="1000" b="0" i="0" noProof="0" dirty="0">
                <a:solidFill>
                  <a:srgbClr val="AD1F85"/>
                </a:solidFill>
                <a:effectLst/>
                <a:hlinkClick r:id="rId13"/>
              </a:rPr>
              <a:t>CC BY-SA 2.0</a:t>
            </a:r>
            <a:r>
              <a:rPr lang="en-AU" sz="1000" b="0" i="0" noProof="0" dirty="0">
                <a:solidFill>
                  <a:srgbClr val="232323"/>
                </a:solidFill>
                <a:effectLst/>
              </a:rPr>
              <a:t>.</a:t>
            </a:r>
            <a:endParaRPr lang="en-AU" sz="1000" noProof="0" dirty="0"/>
          </a:p>
        </p:txBody>
      </p:sp>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13</a:t>
            </a:fld>
            <a:endParaRPr lang="en-AU" noProof="0" dirty="0"/>
          </a:p>
        </p:txBody>
      </p:sp>
    </p:spTree>
    <p:extLst>
      <p:ext uri="{BB962C8B-B14F-4D97-AF65-F5344CB8AC3E}">
        <p14:creationId xmlns:p14="http://schemas.microsoft.com/office/powerpoint/2010/main" val="232295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5073D-4BFB-27DF-0928-A1EA53FAFE2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9AC9114-8C5B-12A2-BBC3-2CDF8D36C145}"/>
              </a:ext>
            </a:extLst>
          </p:cNvPr>
          <p:cNvSpPr>
            <a:spLocks noGrp="1"/>
          </p:cNvSpPr>
          <p:nvPr>
            <p:ph type="title"/>
          </p:nvPr>
        </p:nvSpPr>
        <p:spPr>
          <a:xfrm>
            <a:off x="360000" y="360000"/>
            <a:ext cx="11483998" cy="545601"/>
          </a:xfrm>
        </p:spPr>
        <p:txBody>
          <a:bodyPr/>
          <a:lstStyle/>
          <a:p>
            <a:r>
              <a:rPr lang="en-AU" noProof="0" dirty="0"/>
              <a:t>1.1 Properties of elements (2 of 5)</a:t>
            </a:r>
          </a:p>
        </p:txBody>
      </p:sp>
      <p:sp>
        <p:nvSpPr>
          <p:cNvPr id="7" name="Content Placeholder 6" descr="textbox containing &quot;Lustre: if an element is shiny when polished it is said to have lustre. Metals are examples of lustrous elements. Materials that are not lustrous are described as dull.&quot;">
            <a:extLst>
              <a:ext uri="{FF2B5EF4-FFF2-40B4-BE49-F238E27FC236}">
                <a16:creationId xmlns:a16="http://schemas.microsoft.com/office/drawing/2014/main" id="{B31C6CF0-2E5C-6D49-DB60-115C72684F02}"/>
              </a:ext>
            </a:extLst>
          </p:cNvPr>
          <p:cNvSpPr>
            <a:spLocks noGrp="1"/>
          </p:cNvSpPr>
          <p:nvPr>
            <p:ph sz="quarter" idx="19"/>
          </p:nvPr>
        </p:nvSpPr>
        <p:spPr>
          <a:xfrm>
            <a:off x="360000" y="1194816"/>
            <a:ext cx="11483998" cy="1017705"/>
          </a:xfrm>
          <a:ln>
            <a:solidFill>
              <a:schemeClr val="bg1"/>
            </a:solidFill>
          </a:ln>
        </p:spPr>
        <p:txBody>
          <a:bodyPr/>
          <a:lstStyle/>
          <a:p>
            <a:r>
              <a:rPr lang="en-AU" noProof="0" dirty="0">
                <a:solidFill>
                  <a:schemeClr val="accent2"/>
                </a:solidFill>
                <a:latin typeface="Arial" panose="020B0604020202020204" pitchFamily="34" charset="0"/>
              </a:rPr>
              <a:t>Lustre</a:t>
            </a:r>
            <a:r>
              <a:rPr lang="en-AU" noProof="0" dirty="0"/>
              <a:t>: if an element is shiny when polished it is said to have lustre. Metals are examples of lustrous elements. Materials that are not lustrous are described as dull.</a:t>
            </a:r>
          </a:p>
          <a:p>
            <a:endParaRPr lang="en-AU" noProof="0" dirty="0"/>
          </a:p>
        </p:txBody>
      </p:sp>
      <p:sp>
        <p:nvSpPr>
          <p:cNvPr id="14" name="TextBox 13">
            <a:extLst>
              <a:ext uri="{FF2B5EF4-FFF2-40B4-BE49-F238E27FC236}">
                <a16:creationId xmlns:a16="http://schemas.microsoft.com/office/drawing/2014/main" id="{321FB7D0-ACF9-F28D-DB31-A797A649F877}"/>
              </a:ext>
              <a:ext uri="{C183D7F6-B498-43B3-948B-1728B52AA6E4}">
                <adec:decorative xmlns:adec="http://schemas.microsoft.com/office/drawing/2017/decorative" val="1"/>
              </a:ext>
            </a:extLst>
          </p:cNvPr>
          <p:cNvSpPr txBox="1"/>
          <p:nvPr/>
        </p:nvSpPr>
        <p:spPr>
          <a:xfrm>
            <a:off x="348002" y="5300127"/>
            <a:ext cx="3930444" cy="428515"/>
          </a:xfrm>
          <a:prstGeom prst="rect">
            <a:avLst/>
          </a:prstGeom>
          <a:noFill/>
        </p:spPr>
        <p:txBody>
          <a:bodyPr wrap="square">
            <a:spAutoFit/>
          </a:bodyPr>
          <a:lstStyle/>
          <a:p>
            <a:pPr>
              <a:lnSpc>
                <a:spcPct val="114000"/>
              </a:lnSpc>
              <a:spcAft>
                <a:spcPts val="600"/>
              </a:spcAft>
            </a:pPr>
            <a:r>
              <a:rPr lang="en-AU" sz="1000" b="0" i="0" noProof="0" dirty="0">
                <a:effectLst/>
              </a:rPr>
              <a:t>“</a:t>
            </a:r>
            <a:r>
              <a:rPr lang="en-AU" sz="1000" b="0" i="0" noProof="0" dirty="0">
                <a:solidFill>
                  <a:srgbClr val="146CFD"/>
                </a:solidFill>
                <a:effectLst/>
                <a:hlinkClick r:id="rId3">
                  <a:extLst>
                    <a:ext uri="{A12FA001-AC4F-418D-AE19-62706E023703}">
                      <ahyp:hlinkClr xmlns:ahyp="http://schemas.microsoft.com/office/drawing/2018/hyperlinkcolor" val="tx"/>
                    </a:ext>
                  </a:extLst>
                </a:hlinkClick>
              </a:rPr>
              <a:t>Bracelets at the Dubai gold market</a:t>
            </a:r>
            <a:r>
              <a:rPr lang="en-AU" sz="1000" b="0" i="0" noProof="0" dirty="0">
                <a:solidFill>
                  <a:srgbClr val="232323"/>
                </a:solidFill>
                <a:effectLst/>
              </a:rPr>
              <a:t>" by </a:t>
            </a:r>
            <a:r>
              <a:rPr lang="en-AU" sz="1000" b="0" i="0" noProof="0" dirty="0">
                <a:solidFill>
                  <a:srgbClr val="AD1F85"/>
                </a:solidFill>
                <a:effectLst/>
                <a:hlinkClick r:id="rId4"/>
              </a:rPr>
              <a:t>Joi</a:t>
            </a:r>
            <a:r>
              <a:rPr lang="en-AU" sz="1000" b="0" i="0" noProof="0" dirty="0">
                <a:solidFill>
                  <a:srgbClr val="232323"/>
                </a:solidFill>
                <a:effectLst/>
              </a:rPr>
              <a:t> is licensed under </a:t>
            </a:r>
            <a:r>
              <a:rPr lang="en-AU" sz="1000" b="0" i="0" noProof="0" dirty="0">
                <a:solidFill>
                  <a:srgbClr val="AD1F85"/>
                </a:solidFill>
                <a:effectLst/>
                <a:hlinkClick r:id="rId5"/>
              </a:rPr>
              <a:t>CC BY 2.0</a:t>
            </a:r>
            <a:r>
              <a:rPr lang="en-AU" sz="1000" b="0" i="0" noProof="0" dirty="0">
                <a:solidFill>
                  <a:srgbClr val="232323"/>
                </a:solidFill>
                <a:effectLst/>
              </a:rPr>
              <a:t>.</a:t>
            </a:r>
            <a:endParaRPr lang="en-AU" sz="1000" noProof="0" dirty="0"/>
          </a:p>
        </p:txBody>
      </p:sp>
      <p:pic>
        <p:nvPicPr>
          <p:cNvPr id="11" name="Picture 10" descr="gold bracelets">
            <a:extLst>
              <a:ext uri="{FF2B5EF4-FFF2-40B4-BE49-F238E27FC236}">
                <a16:creationId xmlns:a16="http://schemas.microsoft.com/office/drawing/2014/main" id="{743A6A82-9E84-20CA-04D6-C3BB422F647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8002" y="2471983"/>
            <a:ext cx="3930444" cy="2644605"/>
          </a:xfrm>
          <a:prstGeom prst="rect">
            <a:avLst/>
          </a:prstGeom>
        </p:spPr>
      </p:pic>
      <p:sp>
        <p:nvSpPr>
          <p:cNvPr id="21" name="TextBox 20">
            <a:extLst>
              <a:ext uri="{FF2B5EF4-FFF2-40B4-BE49-F238E27FC236}">
                <a16:creationId xmlns:a16="http://schemas.microsoft.com/office/drawing/2014/main" id="{15B6B76E-A8A0-20DD-AA08-36C89BB158D3}"/>
              </a:ext>
              <a:ext uri="{C183D7F6-B498-43B3-948B-1728B52AA6E4}">
                <adec:decorative xmlns:adec="http://schemas.microsoft.com/office/drawing/2017/decorative" val="1"/>
              </a:ext>
            </a:extLst>
          </p:cNvPr>
          <p:cNvSpPr txBox="1"/>
          <p:nvPr/>
        </p:nvSpPr>
        <p:spPr>
          <a:xfrm>
            <a:off x="4725136" y="5300127"/>
            <a:ext cx="3455026" cy="428515"/>
          </a:xfrm>
          <a:prstGeom prst="rect">
            <a:avLst/>
          </a:prstGeom>
          <a:noFill/>
        </p:spPr>
        <p:txBody>
          <a:bodyPr wrap="square">
            <a:spAutoFit/>
          </a:bodyPr>
          <a:lstStyle/>
          <a:p>
            <a:pPr>
              <a:lnSpc>
                <a:spcPct val="114000"/>
              </a:lnSpc>
              <a:spcAft>
                <a:spcPts val="600"/>
              </a:spcAft>
            </a:pPr>
            <a:r>
              <a:rPr lang="en-AU" sz="1000" b="0" i="0" noProof="0" dirty="0">
                <a:solidFill>
                  <a:srgbClr val="232323"/>
                </a:solidFill>
                <a:effectLst/>
              </a:rPr>
              <a:t>"</a:t>
            </a:r>
            <a:r>
              <a:rPr lang="en-AU" sz="1000" b="0" i="0" noProof="0" dirty="0">
                <a:solidFill>
                  <a:srgbClr val="AD1F85"/>
                </a:solidFill>
                <a:effectLst/>
                <a:hlinkClick r:id="rId7"/>
              </a:rPr>
              <a:t>Silver Jewellery Chain</a:t>
            </a:r>
            <a:r>
              <a:rPr lang="en-AU" sz="1000" b="0" i="0" noProof="0" dirty="0">
                <a:solidFill>
                  <a:srgbClr val="232323"/>
                </a:solidFill>
                <a:effectLst/>
              </a:rPr>
              <a:t>" by </a:t>
            </a:r>
            <a:r>
              <a:rPr lang="en-AU" sz="1000" b="0" i="0" noProof="0" dirty="0" err="1">
                <a:solidFill>
                  <a:srgbClr val="AD1F85"/>
                </a:solidFill>
                <a:effectLst/>
                <a:hlinkClick r:id="rId8"/>
              </a:rPr>
              <a:t>Zephyris</a:t>
            </a:r>
            <a:r>
              <a:rPr lang="en-AU" sz="1000" b="0" i="0" noProof="0" dirty="0">
                <a:solidFill>
                  <a:srgbClr val="232323"/>
                </a:solidFill>
                <a:effectLst/>
              </a:rPr>
              <a:t> is licensed under </a:t>
            </a:r>
            <a:r>
              <a:rPr lang="en-AU" sz="1000" b="0" i="0" noProof="0" dirty="0">
                <a:solidFill>
                  <a:srgbClr val="AD1F85"/>
                </a:solidFill>
                <a:effectLst/>
                <a:hlinkClick r:id="rId9"/>
              </a:rPr>
              <a:t>CC BY-SA 3.0</a:t>
            </a:r>
            <a:r>
              <a:rPr lang="en-AU" sz="1000" b="0" i="0" noProof="0" dirty="0">
                <a:solidFill>
                  <a:srgbClr val="232323"/>
                </a:solidFill>
                <a:effectLst/>
                <a:latin typeface="Arial" panose="020B0604020202020204" pitchFamily="34" charset="0"/>
              </a:rPr>
              <a:t>.</a:t>
            </a:r>
            <a:endParaRPr lang="en-AU" sz="1000" noProof="0" dirty="0"/>
          </a:p>
        </p:txBody>
      </p:sp>
      <p:pic>
        <p:nvPicPr>
          <p:cNvPr id="19" name="Picture 18" descr="silver chains">
            <a:extLst>
              <a:ext uri="{FF2B5EF4-FFF2-40B4-BE49-F238E27FC236}">
                <a16:creationId xmlns:a16="http://schemas.microsoft.com/office/drawing/2014/main" id="{8D1AEB75-6BD7-3FD3-776C-FD1F1580B6A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25136" y="2471982"/>
            <a:ext cx="3953408" cy="2644605"/>
          </a:xfrm>
          <a:prstGeom prst="rect">
            <a:avLst/>
          </a:prstGeom>
        </p:spPr>
      </p:pic>
      <p:sp>
        <p:nvSpPr>
          <p:cNvPr id="2" name="Slide Number Placeholder 1">
            <a:extLst>
              <a:ext uri="{FF2B5EF4-FFF2-40B4-BE49-F238E27FC236}">
                <a16:creationId xmlns:a16="http://schemas.microsoft.com/office/drawing/2014/main" id="{85C1D485-E699-A735-B009-E8682930B03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14</a:t>
            </a:fld>
            <a:endParaRPr lang="en-AU" noProof="0" dirty="0"/>
          </a:p>
        </p:txBody>
      </p:sp>
    </p:spTree>
    <p:extLst>
      <p:ext uri="{BB962C8B-B14F-4D97-AF65-F5344CB8AC3E}">
        <p14:creationId xmlns:p14="http://schemas.microsoft.com/office/powerpoint/2010/main" val="400433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54E84-47FB-EB26-4714-FC1ADC2DBF9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8DA8B1F-E9BE-237A-CD68-2A0EB49ADB05}"/>
              </a:ext>
            </a:extLst>
          </p:cNvPr>
          <p:cNvSpPr>
            <a:spLocks noGrp="1"/>
          </p:cNvSpPr>
          <p:nvPr>
            <p:ph type="title"/>
          </p:nvPr>
        </p:nvSpPr>
        <p:spPr>
          <a:xfrm>
            <a:off x="360000" y="360000"/>
            <a:ext cx="11483998" cy="545601"/>
          </a:xfrm>
        </p:spPr>
        <p:txBody>
          <a:bodyPr/>
          <a:lstStyle/>
          <a:p>
            <a:r>
              <a:rPr lang="en-AU" noProof="0" dirty="0"/>
              <a:t>1.1 Properties of elements (3 of 5)</a:t>
            </a:r>
          </a:p>
        </p:txBody>
      </p:sp>
      <p:sp>
        <p:nvSpPr>
          <p:cNvPr id="3" name="Content Placeholder 6">
            <a:extLst>
              <a:ext uri="{FF2B5EF4-FFF2-40B4-BE49-F238E27FC236}">
                <a16:creationId xmlns:a16="http://schemas.microsoft.com/office/drawing/2014/main" id="{ABE5454A-9A8D-F72C-F9D9-78DC61A2E852}"/>
              </a:ext>
            </a:extLst>
          </p:cNvPr>
          <p:cNvSpPr>
            <a:spLocks noGrp="1"/>
          </p:cNvSpPr>
          <p:nvPr>
            <p:ph sz="quarter" idx="19"/>
          </p:nvPr>
        </p:nvSpPr>
        <p:spPr>
          <a:xfrm>
            <a:off x="203879" y="1102133"/>
            <a:ext cx="5735637" cy="5593867"/>
          </a:xfrm>
          <a:ln>
            <a:noFill/>
          </a:ln>
        </p:spPr>
        <p:txBody>
          <a:bodyPr/>
          <a:lstStyle/>
          <a:p>
            <a:r>
              <a:rPr lang="en-AU" noProof="0" dirty="0">
                <a:solidFill>
                  <a:schemeClr val="accent2"/>
                </a:solidFill>
              </a:rPr>
              <a:t>Ductility</a:t>
            </a:r>
            <a:r>
              <a:rPr lang="en-AU" noProof="0" dirty="0"/>
              <a:t>: if the element can be drawn into wires it is said to be ductile. </a:t>
            </a:r>
          </a:p>
          <a:p>
            <a:pPr marL="342900" indent="-342900">
              <a:buFont typeface="Arial" panose="020B0604020202020204" pitchFamily="34" charset="0"/>
              <a:buChar char="•"/>
            </a:pPr>
            <a:r>
              <a:rPr lang="en-AU" noProof="0" dirty="0"/>
              <a:t>Copper is ductile, meaning it can be drawn into wires.</a:t>
            </a:r>
          </a:p>
          <a:p>
            <a:pPr marL="342900" indent="-342900">
              <a:buFont typeface="Arial" panose="020B0604020202020204" pitchFamily="34" charset="0"/>
              <a:buChar char="•"/>
            </a:pPr>
            <a:r>
              <a:rPr lang="en-AU" noProof="0" dirty="0"/>
              <a:t>Other metals are also considered ductile. In this image, metal wires have been twisted together to make a wire rope.</a:t>
            </a:r>
          </a:p>
          <a:p>
            <a:endParaRPr lang="en-AU" noProof="0" dirty="0"/>
          </a:p>
        </p:txBody>
      </p:sp>
      <p:pic>
        <p:nvPicPr>
          <p:cNvPr id="4" name="Picture 2" descr="Copper wire">
            <a:extLst>
              <a:ext uri="{FF2B5EF4-FFF2-40B4-BE49-F238E27FC236}">
                <a16:creationId xmlns:a16="http://schemas.microsoft.com/office/drawing/2014/main" id="{5EEBB599-BEDB-8FAC-781E-A5ED6AEF351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9979" y="4577560"/>
            <a:ext cx="2467165" cy="16455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367F9AD-EA20-8C60-05F2-B4E94607B28D}"/>
              </a:ext>
              <a:ext uri="{C183D7F6-B498-43B3-948B-1728B52AA6E4}">
                <adec:decorative xmlns:adec="http://schemas.microsoft.com/office/drawing/2017/decorative" val="1"/>
              </a:ext>
            </a:extLst>
          </p:cNvPr>
          <p:cNvSpPr txBox="1"/>
          <p:nvPr/>
        </p:nvSpPr>
        <p:spPr>
          <a:xfrm>
            <a:off x="456293" y="6308132"/>
            <a:ext cx="2826472" cy="276066"/>
          </a:xfrm>
          <a:prstGeom prst="rect">
            <a:avLst/>
          </a:prstGeom>
          <a:noFill/>
        </p:spPr>
        <p:txBody>
          <a:bodyPr wrap="square" lIns="0" tIns="0" rIns="0" bIns="0" rtlCol="0">
            <a:noAutofit/>
          </a:bodyPr>
          <a:lstStyle/>
          <a:p>
            <a:pPr>
              <a:lnSpc>
                <a:spcPct val="114000"/>
              </a:lnSpc>
              <a:spcAft>
                <a:spcPts val="600"/>
              </a:spcAft>
            </a:pPr>
            <a:r>
              <a:rPr lang="en-AU" sz="1000" noProof="0" dirty="0"/>
              <a:t>"</a:t>
            </a:r>
            <a:r>
              <a:rPr lang="en-AU" sz="1000" noProof="0" dirty="0">
                <a:hlinkClick r:id="rId4"/>
              </a:rPr>
              <a:t>Copper wire</a:t>
            </a:r>
            <a:r>
              <a:rPr lang="en-AU" sz="1000" noProof="0" dirty="0"/>
              <a:t>" by </a:t>
            </a:r>
            <a:r>
              <a:rPr lang="en-AU" sz="1000" noProof="0" dirty="0">
                <a:hlinkClick r:id="rId5"/>
              </a:rPr>
              <a:t>Paul Keller</a:t>
            </a:r>
            <a:r>
              <a:rPr lang="en-AU" sz="1000" noProof="0" dirty="0"/>
              <a:t> is licensed under </a:t>
            </a:r>
            <a:r>
              <a:rPr lang="en-AU" sz="1000" noProof="0" dirty="0">
                <a:hlinkClick r:id="rId6"/>
              </a:rPr>
              <a:t>CC BY 2.0</a:t>
            </a:r>
            <a:r>
              <a:rPr lang="en-AU" sz="1000" noProof="0" dirty="0"/>
              <a:t>.</a:t>
            </a:r>
          </a:p>
        </p:txBody>
      </p:sp>
      <p:pic>
        <p:nvPicPr>
          <p:cNvPr id="7" name="Picture 4" descr="Metal Wire Rope Texture">
            <a:extLst>
              <a:ext uri="{FF2B5EF4-FFF2-40B4-BE49-F238E27FC236}">
                <a16:creationId xmlns:a16="http://schemas.microsoft.com/office/drawing/2014/main" id="{5D4336C4-3E75-4C8E-FE18-CA27472DD6C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440245" y="4257014"/>
            <a:ext cx="2546773" cy="19100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3F32B9A-D167-89C7-B974-6AA3C29382C4}"/>
              </a:ext>
              <a:ext uri="{C183D7F6-B498-43B3-948B-1728B52AA6E4}">
                <adec:decorative xmlns:adec="http://schemas.microsoft.com/office/drawing/2017/decorative" val="1"/>
              </a:ext>
            </a:extLst>
          </p:cNvPr>
          <p:cNvSpPr txBox="1"/>
          <p:nvPr/>
        </p:nvSpPr>
        <p:spPr>
          <a:xfrm>
            <a:off x="3419688" y="6265360"/>
            <a:ext cx="2917274" cy="501280"/>
          </a:xfrm>
          <a:prstGeom prst="rect">
            <a:avLst/>
          </a:prstGeom>
          <a:noFill/>
        </p:spPr>
        <p:txBody>
          <a:bodyPr wrap="square" lIns="0" tIns="0" rIns="0" bIns="0" rtlCol="0">
            <a:noAutofit/>
          </a:bodyPr>
          <a:lstStyle/>
          <a:p>
            <a:pPr>
              <a:lnSpc>
                <a:spcPct val="114000"/>
              </a:lnSpc>
              <a:spcAft>
                <a:spcPts val="600"/>
              </a:spcAft>
            </a:pPr>
            <a:r>
              <a:rPr lang="en-AU" sz="1000" noProof="0" dirty="0"/>
              <a:t>"</a:t>
            </a:r>
            <a:r>
              <a:rPr lang="en-AU" sz="1000" noProof="0" dirty="0">
                <a:hlinkClick r:id="rId8"/>
              </a:rPr>
              <a:t>Metal Wire Rope Texture</a:t>
            </a:r>
            <a:r>
              <a:rPr lang="en-AU" sz="1000" noProof="0" dirty="0"/>
              <a:t>" by </a:t>
            </a:r>
            <a:r>
              <a:rPr lang="en-AU" sz="1000" noProof="0" dirty="0">
                <a:hlinkClick r:id="rId9"/>
              </a:rPr>
              <a:t>CGMasters.net</a:t>
            </a:r>
            <a:r>
              <a:rPr lang="en-AU" sz="1000" noProof="0" dirty="0"/>
              <a:t> is licensed under </a:t>
            </a:r>
            <a:r>
              <a:rPr lang="en-AU" sz="1000" noProof="0" dirty="0">
                <a:hlinkClick r:id="rId6"/>
              </a:rPr>
              <a:t>CC BY 2.0</a:t>
            </a:r>
            <a:r>
              <a:rPr lang="en-AU" sz="1000" noProof="0" dirty="0"/>
              <a:t>.</a:t>
            </a:r>
          </a:p>
        </p:txBody>
      </p:sp>
      <p:sp>
        <p:nvSpPr>
          <p:cNvPr id="9" name="Picture Placeholder 8">
            <a:extLst>
              <a:ext uri="{FF2B5EF4-FFF2-40B4-BE49-F238E27FC236}">
                <a16:creationId xmlns:a16="http://schemas.microsoft.com/office/drawing/2014/main" id="{0A6E8224-D133-EF20-38ED-7E6E855EF1CB}"/>
              </a:ext>
            </a:extLst>
          </p:cNvPr>
          <p:cNvSpPr>
            <a:spLocks noGrp="1"/>
          </p:cNvSpPr>
          <p:nvPr>
            <p:ph type="pic" sz="quarter" idx="20"/>
          </p:nvPr>
        </p:nvSpPr>
        <p:spPr>
          <a:xfrm>
            <a:off x="6519131" y="1102133"/>
            <a:ext cx="5507038" cy="5496879"/>
          </a:xfrm>
          <a:ln>
            <a:noFill/>
          </a:ln>
        </p:spPr>
        <p:txBody>
          <a:bodyPr/>
          <a:lstStyle/>
          <a:p>
            <a:r>
              <a:rPr lang="en-AU" noProof="0" dirty="0">
                <a:solidFill>
                  <a:schemeClr val="accent2"/>
                </a:solidFill>
              </a:rPr>
              <a:t>Malleability</a:t>
            </a:r>
            <a:r>
              <a:rPr lang="en-AU" noProof="0" dirty="0"/>
              <a:t>: if the element can be hammered into sheets it is said to be malleable. The opposite to malleable is brittle.</a:t>
            </a:r>
          </a:p>
          <a:p>
            <a:pPr marL="342900" indent="-342900">
              <a:buFont typeface="Arial" panose="020B0604020202020204" pitchFamily="34" charset="0"/>
              <a:buChar char="•"/>
            </a:pPr>
            <a:r>
              <a:rPr lang="en-AU" noProof="0" dirty="0"/>
              <a:t>Metals are considered malleable as they can be hammered into sheets. Iron sheets, including corrugated iron, are used for building roofs and sheds.</a:t>
            </a:r>
          </a:p>
          <a:p>
            <a:endParaRPr lang="en-AU" noProof="0" dirty="0"/>
          </a:p>
        </p:txBody>
      </p:sp>
      <p:pic>
        <p:nvPicPr>
          <p:cNvPr id="12" name="Picture 10" descr="Farm sheds Yanga homestead">
            <a:extLst>
              <a:ext uri="{FF2B5EF4-FFF2-40B4-BE49-F238E27FC236}">
                <a16:creationId xmlns:a16="http://schemas.microsoft.com/office/drawing/2014/main" id="{308CFB18-1662-FF49-B210-F60FE8DCCD08}"/>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519131" y="4393514"/>
            <a:ext cx="3049312" cy="196306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63FD858-259C-2625-6E08-93EAE390C96F}"/>
              </a:ext>
              <a:ext uri="{C183D7F6-B498-43B3-948B-1728B52AA6E4}">
                <adec:decorative xmlns:adec="http://schemas.microsoft.com/office/drawing/2017/decorative" val="1"/>
              </a:ext>
            </a:extLst>
          </p:cNvPr>
          <p:cNvSpPr txBox="1"/>
          <p:nvPr/>
        </p:nvSpPr>
        <p:spPr>
          <a:xfrm>
            <a:off x="6519131" y="6439593"/>
            <a:ext cx="3627198" cy="318838"/>
          </a:xfrm>
          <a:prstGeom prst="rect">
            <a:avLst/>
          </a:prstGeom>
          <a:noFill/>
        </p:spPr>
        <p:txBody>
          <a:bodyPr wrap="square" lIns="0" tIns="0" rIns="0" bIns="0" rtlCol="0">
            <a:noAutofit/>
          </a:bodyPr>
          <a:lstStyle/>
          <a:p>
            <a:pPr>
              <a:lnSpc>
                <a:spcPct val="114000"/>
              </a:lnSpc>
              <a:spcAft>
                <a:spcPts val="600"/>
              </a:spcAft>
            </a:pPr>
            <a:r>
              <a:rPr lang="en-AU" sz="1000" noProof="0" dirty="0"/>
              <a:t>"</a:t>
            </a:r>
            <a:r>
              <a:rPr lang="en-AU" sz="1000" noProof="0" dirty="0">
                <a:hlinkClick r:id="rId11"/>
              </a:rPr>
              <a:t>Farm sheds Yanga homestead</a:t>
            </a:r>
            <a:r>
              <a:rPr lang="en-AU" sz="1000" noProof="0" dirty="0"/>
              <a:t>" by </a:t>
            </a:r>
            <a:r>
              <a:rPr lang="en-AU" sz="1000" noProof="0" dirty="0" err="1">
                <a:hlinkClick r:id="rId12"/>
              </a:rPr>
              <a:t>Peterdownunder</a:t>
            </a:r>
            <a:r>
              <a:rPr lang="en-AU" sz="1000" noProof="0" dirty="0"/>
              <a:t> is licensed under </a:t>
            </a:r>
            <a:r>
              <a:rPr lang="en-AU" sz="1000" noProof="0" dirty="0">
                <a:hlinkClick r:id="rId13"/>
              </a:rPr>
              <a:t>CC BY-SA 4.0</a:t>
            </a:r>
            <a:r>
              <a:rPr lang="en-AU" sz="1000" noProof="0" dirty="0"/>
              <a:t>.</a:t>
            </a:r>
          </a:p>
        </p:txBody>
      </p:sp>
      <p:sp>
        <p:nvSpPr>
          <p:cNvPr id="2" name="Slide Number Placeholder 1">
            <a:extLst>
              <a:ext uri="{FF2B5EF4-FFF2-40B4-BE49-F238E27FC236}">
                <a16:creationId xmlns:a16="http://schemas.microsoft.com/office/drawing/2014/main" id="{CB3C2211-179C-A108-D18D-23F14F1D90A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15</a:t>
            </a:fld>
            <a:endParaRPr lang="en-AU" noProof="0" dirty="0"/>
          </a:p>
        </p:txBody>
      </p:sp>
    </p:spTree>
    <p:extLst>
      <p:ext uri="{BB962C8B-B14F-4D97-AF65-F5344CB8AC3E}">
        <p14:creationId xmlns:p14="http://schemas.microsoft.com/office/powerpoint/2010/main" val="64651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CBE7C-C5F2-3B0D-D566-A43FAF662719}"/>
            </a:ext>
          </a:extLst>
        </p:cNvPr>
        <p:cNvGrpSpPr/>
        <p:nvPr/>
      </p:nvGrpSpPr>
      <p:grpSpPr>
        <a:xfrm>
          <a:off x="0" y="0"/>
          <a:ext cx="0" cy="0"/>
          <a:chOff x="0" y="0"/>
          <a:chExt cx="0" cy="0"/>
        </a:xfrm>
      </p:grpSpPr>
      <p:sp>
        <p:nvSpPr>
          <p:cNvPr id="3" name="Title 5">
            <a:extLst>
              <a:ext uri="{FF2B5EF4-FFF2-40B4-BE49-F238E27FC236}">
                <a16:creationId xmlns:a16="http://schemas.microsoft.com/office/drawing/2014/main" id="{8E1F1645-8BCA-9E9D-5F76-3D2C90E182F8}"/>
              </a:ext>
            </a:extLst>
          </p:cNvPr>
          <p:cNvSpPr>
            <a:spLocks noGrp="1"/>
          </p:cNvSpPr>
          <p:nvPr>
            <p:ph type="title"/>
          </p:nvPr>
        </p:nvSpPr>
        <p:spPr>
          <a:xfrm>
            <a:off x="360002" y="192021"/>
            <a:ext cx="11483998" cy="545601"/>
          </a:xfrm>
        </p:spPr>
        <p:txBody>
          <a:bodyPr/>
          <a:lstStyle/>
          <a:p>
            <a:r>
              <a:rPr lang="en-AU" noProof="0" dirty="0"/>
              <a:t>1.1 Properties of elements (4 of 5)</a:t>
            </a:r>
          </a:p>
        </p:txBody>
      </p:sp>
      <p:sp>
        <p:nvSpPr>
          <p:cNvPr id="7" name="Content Placeholder 6">
            <a:extLst>
              <a:ext uri="{FF2B5EF4-FFF2-40B4-BE49-F238E27FC236}">
                <a16:creationId xmlns:a16="http://schemas.microsoft.com/office/drawing/2014/main" id="{4AF98C17-E509-DBF1-EF73-BAC71FABAC6A}"/>
              </a:ext>
            </a:extLst>
          </p:cNvPr>
          <p:cNvSpPr>
            <a:spLocks noGrp="1"/>
          </p:cNvSpPr>
          <p:nvPr>
            <p:ph sz="quarter" idx="19"/>
          </p:nvPr>
        </p:nvSpPr>
        <p:spPr>
          <a:xfrm>
            <a:off x="360363" y="887972"/>
            <a:ext cx="5735637" cy="3488085"/>
          </a:xfrm>
          <a:ln>
            <a:noFill/>
          </a:ln>
        </p:spPr>
        <p:txBody>
          <a:bodyPr/>
          <a:lstStyle/>
          <a:p>
            <a:r>
              <a:rPr lang="en-AU" noProof="0" dirty="0">
                <a:solidFill>
                  <a:schemeClr val="accent2"/>
                </a:solidFill>
              </a:rPr>
              <a:t>Thermal conductivity</a:t>
            </a:r>
            <a:r>
              <a:rPr lang="en-AU" noProof="0" dirty="0"/>
              <a:t>: </a:t>
            </a:r>
            <a:r>
              <a:rPr lang="en-AU" noProof="0" dirty="0">
                <a:solidFill>
                  <a:srgbClr val="22272B"/>
                </a:solidFill>
              </a:rPr>
              <a:t>The transfer of heat through a substance or between substances that are in direct contact with each other.</a:t>
            </a:r>
          </a:p>
          <a:p>
            <a:pPr marL="342900" indent="-342900">
              <a:buFont typeface="Arial" panose="020B0604020202020204" pitchFamily="34" charset="0"/>
              <a:buChar char="•"/>
            </a:pPr>
            <a:r>
              <a:rPr lang="en-AU" noProof="0" dirty="0">
                <a:solidFill>
                  <a:srgbClr val="22272B"/>
                </a:solidFill>
              </a:rPr>
              <a:t>For example, saucepans are often made of aluminium, copper or iron because they transfer heat effectively from the stove to the food that is being cooked.</a:t>
            </a:r>
          </a:p>
          <a:p>
            <a:endParaRPr lang="en-AU" noProof="0" dirty="0"/>
          </a:p>
          <a:p>
            <a:endParaRPr lang="en-AU" noProof="0" dirty="0"/>
          </a:p>
        </p:txBody>
      </p:sp>
      <p:pic>
        <p:nvPicPr>
          <p:cNvPr id="3074" name="Picture 2" descr="out of the frying pan">
            <a:extLst>
              <a:ext uri="{FF2B5EF4-FFF2-40B4-BE49-F238E27FC236}">
                <a16:creationId xmlns:a16="http://schemas.microsoft.com/office/drawing/2014/main" id="{C3AAFCD9-72B4-A3C5-81BA-880773741FE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77782" y="4526407"/>
            <a:ext cx="2872740" cy="1916117"/>
          </a:xfrm>
          <a:prstGeom prst="rect">
            <a:avLst/>
          </a:prstGeom>
          <a:noFill/>
          <a:extLst>
            <a:ext uri="{909E8E84-426E-40DD-AFC4-6F175D3DCCD1}">
              <a14:hiddenFill xmlns:a14="http://schemas.microsoft.com/office/drawing/2010/main">
                <a:solidFill>
                  <a:srgbClr val="FFFFFF"/>
                </a:solidFill>
              </a14:hiddenFill>
            </a:ext>
          </a:extLst>
        </p:spPr>
      </p:pic>
      <p:sp>
        <p:nvSpPr>
          <p:cNvPr id="9" name="Picture Placeholder 8">
            <a:extLst>
              <a:ext uri="{FF2B5EF4-FFF2-40B4-BE49-F238E27FC236}">
                <a16:creationId xmlns:a16="http://schemas.microsoft.com/office/drawing/2014/main" id="{C5E12770-03D0-ACB3-7274-C7277EA79F26}"/>
              </a:ext>
            </a:extLst>
          </p:cNvPr>
          <p:cNvSpPr>
            <a:spLocks noGrp="1"/>
          </p:cNvSpPr>
          <p:nvPr>
            <p:ph type="pic" sz="quarter" idx="20"/>
          </p:nvPr>
        </p:nvSpPr>
        <p:spPr>
          <a:xfrm>
            <a:off x="6336962" y="887973"/>
            <a:ext cx="5507038" cy="5808027"/>
          </a:xfrm>
          <a:ln>
            <a:noFill/>
          </a:ln>
        </p:spPr>
        <p:txBody>
          <a:bodyPr/>
          <a:lstStyle/>
          <a:p>
            <a:r>
              <a:rPr lang="en-AU" noProof="0" dirty="0">
                <a:solidFill>
                  <a:schemeClr val="accent2"/>
                </a:solidFill>
              </a:rPr>
              <a:t>Electrical conductivity</a:t>
            </a:r>
            <a:r>
              <a:rPr lang="en-AU" noProof="0" dirty="0"/>
              <a:t>: </a:t>
            </a:r>
            <a:r>
              <a:rPr lang="en-AU" noProof="0" dirty="0">
                <a:solidFill>
                  <a:srgbClr val="22272B"/>
                </a:solidFill>
              </a:rPr>
              <a:t>The transfer of electricity through a substance or between substances that are in direct contact with each other.</a:t>
            </a:r>
          </a:p>
          <a:p>
            <a:pPr marL="342900" indent="-342900">
              <a:buFont typeface="Arial" panose="020B0604020202020204" pitchFamily="34" charset="0"/>
              <a:buChar char="•"/>
            </a:pPr>
            <a:r>
              <a:rPr lang="en-AU" noProof="0" dirty="0">
                <a:solidFill>
                  <a:srgbClr val="22272B"/>
                </a:solidFill>
              </a:rPr>
              <a:t>For example, copper is often used in electrical wiring because it can transmit electric current effectively. </a:t>
            </a:r>
            <a:endParaRPr lang="en-AU" noProof="0" dirty="0"/>
          </a:p>
        </p:txBody>
      </p:sp>
      <p:pic>
        <p:nvPicPr>
          <p:cNvPr id="3076" name="Picture 4" descr="Copper wire in place">
            <a:extLst>
              <a:ext uri="{FF2B5EF4-FFF2-40B4-BE49-F238E27FC236}">
                <a16:creationId xmlns:a16="http://schemas.microsoft.com/office/drawing/2014/main" id="{E2634D5F-FE8C-85E3-30D9-C7555E7DB81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36962" y="4091472"/>
            <a:ext cx="1953396" cy="26045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BD0081E-26CD-CBD5-A31D-B387EF34621F}"/>
              </a:ext>
              <a:ext uri="{C183D7F6-B498-43B3-948B-1728B52AA6E4}">
                <adec:decorative xmlns:adec="http://schemas.microsoft.com/office/drawing/2017/decorative" val="1"/>
              </a:ext>
            </a:extLst>
          </p:cNvPr>
          <p:cNvSpPr txBox="1"/>
          <p:nvPr/>
        </p:nvSpPr>
        <p:spPr>
          <a:xfrm>
            <a:off x="1296490" y="6435260"/>
            <a:ext cx="2872740" cy="400110"/>
          </a:xfrm>
          <a:prstGeom prst="rect">
            <a:avLst/>
          </a:prstGeom>
          <a:noFill/>
        </p:spPr>
        <p:txBody>
          <a:bodyPr wrap="square">
            <a:spAutoFit/>
          </a:bodyPr>
          <a:lstStyle/>
          <a:p>
            <a:r>
              <a:rPr lang="en-AU" sz="1000" b="0" i="0" noProof="0" dirty="0">
                <a:solidFill>
                  <a:srgbClr val="232323"/>
                </a:solidFill>
                <a:effectLst/>
              </a:rPr>
              <a:t>"</a:t>
            </a:r>
            <a:r>
              <a:rPr lang="en-AU" sz="1000" b="0" i="0" noProof="0" dirty="0">
                <a:solidFill>
                  <a:srgbClr val="AD1F85"/>
                </a:solidFill>
                <a:effectLst/>
                <a:hlinkClick r:id="rId5"/>
              </a:rPr>
              <a:t>out of the frying pan</a:t>
            </a:r>
            <a:r>
              <a:rPr lang="en-AU" sz="1000" b="0" i="0" noProof="0" dirty="0">
                <a:solidFill>
                  <a:srgbClr val="232323"/>
                </a:solidFill>
                <a:effectLst/>
              </a:rPr>
              <a:t>" by </a:t>
            </a:r>
            <a:r>
              <a:rPr lang="en-AU" sz="1000" b="0" i="0" noProof="0" dirty="0">
                <a:solidFill>
                  <a:srgbClr val="AD1F85"/>
                </a:solidFill>
                <a:effectLst/>
                <a:hlinkClick r:id="rId6"/>
              </a:rPr>
              <a:t>waferboard</a:t>
            </a:r>
            <a:r>
              <a:rPr lang="en-AU" sz="1000" b="0" i="0" noProof="0" dirty="0">
                <a:solidFill>
                  <a:srgbClr val="232323"/>
                </a:solidFill>
                <a:effectLst/>
              </a:rPr>
              <a:t> is licensed under </a:t>
            </a:r>
            <a:r>
              <a:rPr lang="en-AU" sz="1000" b="0" i="0" noProof="0" dirty="0">
                <a:solidFill>
                  <a:srgbClr val="AD1F85"/>
                </a:solidFill>
                <a:effectLst/>
                <a:hlinkClick r:id="rId7"/>
              </a:rPr>
              <a:t>CC BY 2.0</a:t>
            </a:r>
            <a:r>
              <a:rPr lang="en-AU" sz="1000" b="0" i="0" noProof="0" dirty="0">
                <a:solidFill>
                  <a:srgbClr val="232323"/>
                </a:solidFill>
                <a:effectLst/>
              </a:rPr>
              <a:t>.</a:t>
            </a:r>
            <a:endParaRPr lang="en-AU" sz="1000" noProof="0" dirty="0"/>
          </a:p>
        </p:txBody>
      </p:sp>
      <p:sp>
        <p:nvSpPr>
          <p:cNvPr id="10" name="TextBox 9">
            <a:extLst>
              <a:ext uri="{FF2B5EF4-FFF2-40B4-BE49-F238E27FC236}">
                <a16:creationId xmlns:a16="http://schemas.microsoft.com/office/drawing/2014/main" id="{B2B5436D-97C1-5773-1882-01CC7A327392}"/>
              </a:ext>
              <a:ext uri="{C183D7F6-B498-43B3-948B-1728B52AA6E4}">
                <adec:decorative xmlns:adec="http://schemas.microsoft.com/office/drawing/2017/decorative" val="1"/>
              </a:ext>
            </a:extLst>
          </p:cNvPr>
          <p:cNvSpPr txBox="1"/>
          <p:nvPr/>
        </p:nvSpPr>
        <p:spPr>
          <a:xfrm>
            <a:off x="8290358" y="6211691"/>
            <a:ext cx="2872740" cy="400110"/>
          </a:xfrm>
          <a:prstGeom prst="rect">
            <a:avLst/>
          </a:prstGeom>
          <a:noFill/>
        </p:spPr>
        <p:txBody>
          <a:bodyPr wrap="square">
            <a:spAutoFit/>
          </a:bodyPr>
          <a:lstStyle/>
          <a:p>
            <a:r>
              <a:rPr lang="en-AU" sz="1000" b="0" i="0" noProof="0" dirty="0">
                <a:solidFill>
                  <a:srgbClr val="232323"/>
                </a:solidFill>
                <a:effectLst/>
              </a:rPr>
              <a:t>"</a:t>
            </a:r>
            <a:r>
              <a:rPr lang="en-AU" sz="1000" b="0" i="0" noProof="0" dirty="0">
                <a:solidFill>
                  <a:srgbClr val="AD1F85"/>
                </a:solidFill>
                <a:effectLst/>
                <a:hlinkClick r:id="rId8"/>
              </a:rPr>
              <a:t>Copper wire in place</a:t>
            </a:r>
            <a:r>
              <a:rPr lang="en-AU" sz="1000" b="0" i="0" noProof="0" dirty="0">
                <a:solidFill>
                  <a:srgbClr val="232323"/>
                </a:solidFill>
                <a:effectLst/>
              </a:rPr>
              <a:t>" by </a:t>
            </a:r>
            <a:r>
              <a:rPr lang="en-AU" sz="1000" b="0" i="0" noProof="0" dirty="0" err="1">
                <a:solidFill>
                  <a:srgbClr val="AD1F85"/>
                </a:solidFill>
                <a:effectLst/>
                <a:hlinkClick r:id="rId9"/>
              </a:rPr>
              <a:t>blmurch</a:t>
            </a:r>
            <a:r>
              <a:rPr lang="en-AU" sz="1000" b="0" i="0" noProof="0" dirty="0">
                <a:solidFill>
                  <a:srgbClr val="232323"/>
                </a:solidFill>
                <a:effectLst/>
              </a:rPr>
              <a:t> is licensed under </a:t>
            </a:r>
            <a:r>
              <a:rPr lang="en-AU" sz="1000" b="0" i="0" noProof="0" dirty="0">
                <a:solidFill>
                  <a:srgbClr val="AD1F85"/>
                </a:solidFill>
                <a:effectLst/>
                <a:hlinkClick r:id="rId7"/>
              </a:rPr>
              <a:t>CC BY 2.0</a:t>
            </a:r>
            <a:r>
              <a:rPr lang="en-AU" sz="1000" b="0" i="0" noProof="0" dirty="0">
                <a:solidFill>
                  <a:srgbClr val="232323"/>
                </a:solidFill>
                <a:effectLst/>
              </a:rPr>
              <a:t>.</a:t>
            </a:r>
            <a:endParaRPr lang="en-AU" sz="1000" noProof="0" dirty="0"/>
          </a:p>
        </p:txBody>
      </p:sp>
      <p:sp>
        <p:nvSpPr>
          <p:cNvPr id="2" name="Slide Number Placeholder 1">
            <a:extLst>
              <a:ext uri="{FF2B5EF4-FFF2-40B4-BE49-F238E27FC236}">
                <a16:creationId xmlns:a16="http://schemas.microsoft.com/office/drawing/2014/main" id="{5B83B506-4B33-E026-CCF7-2895D54CECE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16</a:t>
            </a:fld>
            <a:endParaRPr lang="en-AU" noProof="0" dirty="0"/>
          </a:p>
        </p:txBody>
      </p:sp>
    </p:spTree>
    <p:extLst>
      <p:ext uri="{BB962C8B-B14F-4D97-AF65-F5344CB8AC3E}">
        <p14:creationId xmlns:p14="http://schemas.microsoft.com/office/powerpoint/2010/main" val="22549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4E718-5718-44FD-2E6C-9D07B8AA3C9E}"/>
            </a:ext>
          </a:extLst>
        </p:cNvPr>
        <p:cNvGrpSpPr/>
        <p:nvPr/>
      </p:nvGrpSpPr>
      <p:grpSpPr>
        <a:xfrm>
          <a:off x="0" y="0"/>
          <a:ext cx="0" cy="0"/>
          <a:chOff x="0" y="0"/>
          <a:chExt cx="0" cy="0"/>
        </a:xfrm>
      </p:grpSpPr>
      <p:sp>
        <p:nvSpPr>
          <p:cNvPr id="3" name="Title 5">
            <a:extLst>
              <a:ext uri="{FF2B5EF4-FFF2-40B4-BE49-F238E27FC236}">
                <a16:creationId xmlns:a16="http://schemas.microsoft.com/office/drawing/2014/main" id="{FF937BCF-C2BD-BA3C-697F-D2AA8CD94E29}"/>
              </a:ext>
            </a:extLst>
          </p:cNvPr>
          <p:cNvSpPr>
            <a:spLocks noGrp="1"/>
          </p:cNvSpPr>
          <p:nvPr>
            <p:ph type="title"/>
          </p:nvPr>
        </p:nvSpPr>
        <p:spPr>
          <a:xfrm>
            <a:off x="360000" y="360000"/>
            <a:ext cx="11483998" cy="545601"/>
          </a:xfrm>
        </p:spPr>
        <p:txBody>
          <a:bodyPr/>
          <a:lstStyle/>
          <a:p>
            <a:r>
              <a:rPr lang="en-AU" noProof="0" dirty="0"/>
              <a:t>1.1 Properties of elements (5 of 5)</a:t>
            </a:r>
          </a:p>
        </p:txBody>
      </p:sp>
      <p:sp>
        <p:nvSpPr>
          <p:cNvPr id="7" name="Content Placeholder 6">
            <a:extLst>
              <a:ext uri="{FF2B5EF4-FFF2-40B4-BE49-F238E27FC236}">
                <a16:creationId xmlns:a16="http://schemas.microsoft.com/office/drawing/2014/main" id="{34D8351D-BD0A-E8B2-669D-F3A135B07C73}"/>
              </a:ext>
            </a:extLst>
          </p:cNvPr>
          <p:cNvSpPr>
            <a:spLocks noGrp="1"/>
          </p:cNvSpPr>
          <p:nvPr>
            <p:ph sz="quarter" idx="19"/>
          </p:nvPr>
        </p:nvSpPr>
        <p:spPr>
          <a:xfrm>
            <a:off x="179042" y="1707040"/>
            <a:ext cx="5429505" cy="2418912"/>
          </a:xfrm>
          <a:ln>
            <a:noFill/>
          </a:ln>
        </p:spPr>
        <p:txBody>
          <a:bodyPr/>
          <a:lstStyle/>
          <a:p>
            <a:pPr marL="87313"/>
            <a:r>
              <a:rPr lang="en-AU" noProof="0" dirty="0">
                <a:solidFill>
                  <a:schemeClr val="accent2"/>
                </a:solidFill>
              </a:rPr>
              <a:t>Melting point</a:t>
            </a:r>
            <a:r>
              <a:rPr lang="en-AU" noProof="0" dirty="0">
                <a:solidFill>
                  <a:srgbClr val="22272B"/>
                </a:solidFill>
              </a:rPr>
              <a:t>: The temperature at which a substance transitions from a solid phase to a liquid phase under standard atmospheric pressure. Melting point is measured in degrees Celsius (°C).</a:t>
            </a:r>
          </a:p>
          <a:p>
            <a:endParaRPr lang="en-AU" noProof="0" dirty="0">
              <a:solidFill>
                <a:srgbClr val="22272B"/>
              </a:solidFill>
            </a:endParaRPr>
          </a:p>
          <a:p>
            <a:endParaRPr lang="en-AU" noProof="0" dirty="0">
              <a:solidFill>
                <a:srgbClr val="22272B"/>
              </a:solidFill>
            </a:endParaRPr>
          </a:p>
          <a:p>
            <a:endParaRPr lang="en-AU" noProof="0" dirty="0"/>
          </a:p>
        </p:txBody>
      </p:sp>
      <p:sp>
        <p:nvSpPr>
          <p:cNvPr id="12" name="Content Placeholder 6">
            <a:extLst>
              <a:ext uri="{FF2B5EF4-FFF2-40B4-BE49-F238E27FC236}">
                <a16:creationId xmlns:a16="http://schemas.microsoft.com/office/drawing/2014/main" id="{8D41C1EE-E419-3AB1-D7B5-A92BBA2DED08}"/>
              </a:ext>
            </a:extLst>
          </p:cNvPr>
          <p:cNvSpPr txBox="1">
            <a:spLocks/>
          </p:cNvSpPr>
          <p:nvPr/>
        </p:nvSpPr>
        <p:spPr>
          <a:xfrm>
            <a:off x="5830449" y="1707040"/>
            <a:ext cx="5858557" cy="2418912"/>
          </a:xfrm>
          <a:prstGeom prst="rect">
            <a:avLst/>
          </a:prstGeom>
          <a:ln>
            <a:noFill/>
          </a:ln>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7313"/>
            <a:r>
              <a:rPr lang="en-AU" noProof="0" dirty="0">
                <a:solidFill>
                  <a:schemeClr val="accent2"/>
                </a:solidFill>
              </a:rPr>
              <a:t>Boiling point</a:t>
            </a:r>
            <a:r>
              <a:rPr lang="en-AU" noProof="0" dirty="0">
                <a:solidFill>
                  <a:srgbClr val="22272B"/>
                </a:solidFill>
              </a:rPr>
              <a:t>: The temperature at which the vapour pressure of the liquid equals the pressure surrounding the liquid, and the liquid changes into a vapour. Boiling point is measured in degrees Celsius (°C).</a:t>
            </a:r>
          </a:p>
          <a:p>
            <a:endParaRPr lang="en-AU" noProof="0" dirty="0">
              <a:solidFill>
                <a:srgbClr val="22272B"/>
              </a:solidFill>
            </a:endParaRPr>
          </a:p>
          <a:p>
            <a:endParaRPr lang="en-AU" noProof="0" dirty="0"/>
          </a:p>
        </p:txBody>
      </p:sp>
      <p:sp>
        <p:nvSpPr>
          <p:cNvPr id="2" name="Slide Number Placeholder 1">
            <a:extLst>
              <a:ext uri="{FF2B5EF4-FFF2-40B4-BE49-F238E27FC236}">
                <a16:creationId xmlns:a16="http://schemas.microsoft.com/office/drawing/2014/main" id="{1E7EEFA0-430F-1810-805A-3CAD21BAE5B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17</a:t>
            </a:fld>
            <a:endParaRPr lang="en-AU" noProof="0" dirty="0"/>
          </a:p>
        </p:txBody>
      </p:sp>
    </p:spTree>
    <p:extLst>
      <p:ext uri="{BB962C8B-B14F-4D97-AF65-F5344CB8AC3E}">
        <p14:creationId xmlns:p14="http://schemas.microsoft.com/office/powerpoint/2010/main" val="423903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A7E144-D21B-9290-6AA6-BB8729F4B389}"/>
              </a:ext>
            </a:extLst>
          </p:cNvPr>
          <p:cNvSpPr>
            <a:spLocks noGrp="1"/>
          </p:cNvSpPr>
          <p:nvPr>
            <p:ph type="title"/>
          </p:nvPr>
        </p:nvSpPr>
        <p:spPr/>
        <p:txBody>
          <a:bodyPr/>
          <a:lstStyle/>
          <a:p>
            <a:r>
              <a:rPr lang="en-AU" noProof="0" dirty="0"/>
              <a:t>1.1 Location of metals, non-metals and metalloids</a:t>
            </a:r>
          </a:p>
        </p:txBody>
      </p:sp>
      <p:sp>
        <p:nvSpPr>
          <p:cNvPr id="5" name="Text Placeholder 4" descr="textbox conatining information about elements &quot;All elements can be divided into one of three categories: metals, non-metals or metalloids.&#10;Metals, non-metals and metalloids are located at different parts of the periodic table. Metals are toward the left, non-metals are toward the right and metalloids sit in between them.&#10;Metals, non-metals and semi-metals can be differentiated based on their properties.&quot;&#10;">
            <a:extLst>
              <a:ext uri="{FF2B5EF4-FFF2-40B4-BE49-F238E27FC236}">
                <a16:creationId xmlns:a16="http://schemas.microsoft.com/office/drawing/2014/main" id="{77BDEA19-5A7E-5973-4425-93B30FA0E54F}"/>
              </a:ext>
            </a:extLst>
          </p:cNvPr>
          <p:cNvSpPr>
            <a:spLocks noGrp="1"/>
          </p:cNvSpPr>
          <p:nvPr>
            <p:ph type="body" sz="quarter" idx="17"/>
          </p:nvPr>
        </p:nvSpPr>
        <p:spPr>
          <a:xfrm>
            <a:off x="360000" y="1048962"/>
            <a:ext cx="4131080" cy="4807835"/>
          </a:xfrm>
        </p:spPr>
        <p:txBody>
          <a:bodyPr/>
          <a:lstStyle/>
          <a:p>
            <a:pPr marL="342900" indent="-342900">
              <a:buFont typeface="Arial" panose="020B0604020202020204" pitchFamily="34" charset="0"/>
              <a:buChar char="•"/>
            </a:pPr>
            <a:r>
              <a:rPr lang="en-AU" noProof="0" dirty="0"/>
              <a:t>All elements can be divided into one of three categories: metals, non-metals or metalloids.</a:t>
            </a:r>
          </a:p>
          <a:p>
            <a:pPr marL="342900" indent="-342900">
              <a:buFont typeface="Arial" panose="020B0604020202020204" pitchFamily="34" charset="0"/>
              <a:buChar char="•"/>
            </a:pPr>
            <a:r>
              <a:rPr lang="en-AU" noProof="0" dirty="0"/>
              <a:t>Metals, non-metals and metalloids are located at different parts of the periodic table. Metals are toward the left, non-metals are toward the right and metalloids sit in between them.</a:t>
            </a:r>
          </a:p>
          <a:p>
            <a:pPr marL="342900" indent="-342900">
              <a:buFont typeface="Arial" panose="020B0604020202020204" pitchFamily="34" charset="0"/>
              <a:buChar char="•"/>
            </a:pPr>
            <a:r>
              <a:rPr lang="en-AU" noProof="0" dirty="0"/>
              <a:t>Metals, non-metals and metalloids can be differentiated based on their properties.</a:t>
            </a:r>
          </a:p>
        </p:txBody>
      </p:sp>
      <p:grpSp>
        <p:nvGrpSpPr>
          <p:cNvPr id="9" name="Group 8" descr="A periodic table annotated to colour the metals blue, non-metals green and the metalloids orange.">
            <a:extLst>
              <a:ext uri="{FF2B5EF4-FFF2-40B4-BE49-F238E27FC236}">
                <a16:creationId xmlns:a16="http://schemas.microsoft.com/office/drawing/2014/main" id="{FD39F63B-CB22-652A-4A7E-5FBA87A9E850}"/>
              </a:ext>
            </a:extLst>
          </p:cNvPr>
          <p:cNvGrpSpPr/>
          <p:nvPr/>
        </p:nvGrpSpPr>
        <p:grpSpPr>
          <a:xfrm>
            <a:off x="4491080" y="2177098"/>
            <a:ext cx="7049973" cy="3347311"/>
            <a:chOff x="360000" y="1158426"/>
            <a:chExt cx="10978752" cy="5166754"/>
          </a:xfrm>
        </p:grpSpPr>
        <p:pic>
          <p:nvPicPr>
            <p:cNvPr id="10" name="Picture 9" descr="Periodic table showing the position of metals (highlighted in blue), non-metals (highlighted in green) and metalloids (highlighted in orange).">
              <a:extLst>
                <a:ext uri="{FF2B5EF4-FFF2-40B4-BE49-F238E27FC236}">
                  <a16:creationId xmlns:a16="http://schemas.microsoft.com/office/drawing/2014/main" id="{DADB1920-E9C4-8090-7793-ECD3F3AFAE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1158426"/>
              <a:ext cx="9442174" cy="5166754"/>
            </a:xfrm>
            <a:prstGeom prst="rect">
              <a:avLst/>
            </a:prstGeom>
          </p:spPr>
        </p:pic>
        <p:sp>
          <p:nvSpPr>
            <p:cNvPr id="11" name="Rectangle 10">
              <a:extLst>
                <a:ext uri="{FF2B5EF4-FFF2-40B4-BE49-F238E27FC236}">
                  <a16:creationId xmlns:a16="http://schemas.microsoft.com/office/drawing/2014/main" id="{D5C69C20-CF13-C915-773E-7089F03D3657}"/>
                </a:ext>
                <a:ext uri="{C183D7F6-B498-43B3-948B-1728B52AA6E4}">
                  <adec:decorative xmlns:adec="http://schemas.microsoft.com/office/drawing/2017/decorative" val="1"/>
                </a:ext>
              </a:extLst>
            </p:cNvPr>
            <p:cNvSpPr/>
            <p:nvPr/>
          </p:nvSpPr>
          <p:spPr>
            <a:xfrm>
              <a:off x="9897465" y="2026310"/>
              <a:ext cx="555955" cy="545601"/>
            </a:xfrm>
            <a:prstGeom prst="rect">
              <a:avLst/>
            </a:prstGeom>
            <a:solidFill>
              <a:srgbClr val="C3E7F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12" name="TextBox 11">
              <a:extLst>
                <a:ext uri="{FF2B5EF4-FFF2-40B4-BE49-F238E27FC236}">
                  <a16:creationId xmlns:a16="http://schemas.microsoft.com/office/drawing/2014/main" id="{55E69452-FB5B-8BF5-92D2-2CE55651B8E6}"/>
                </a:ext>
                <a:ext uri="{C183D7F6-B498-43B3-948B-1728B52AA6E4}">
                  <adec:decorative xmlns:adec="http://schemas.microsoft.com/office/drawing/2017/decorative" val="1"/>
                </a:ext>
              </a:extLst>
            </p:cNvPr>
            <p:cNvSpPr txBox="1"/>
            <p:nvPr/>
          </p:nvSpPr>
          <p:spPr>
            <a:xfrm>
              <a:off x="10548711" y="2145490"/>
              <a:ext cx="790041" cy="321869"/>
            </a:xfrm>
            <a:prstGeom prst="rect">
              <a:avLst/>
            </a:prstGeom>
            <a:noFill/>
          </p:spPr>
          <p:txBody>
            <a:bodyPr wrap="none" lIns="0" tIns="0" rIns="0" bIns="0" rtlCol="0">
              <a:noAutofit/>
            </a:bodyPr>
            <a:lstStyle/>
            <a:p>
              <a:pPr algn="l"/>
              <a:r>
                <a:rPr lang="en-AU" sz="1800" noProof="0" dirty="0"/>
                <a:t>metals</a:t>
              </a:r>
            </a:p>
          </p:txBody>
        </p:sp>
        <p:sp>
          <p:nvSpPr>
            <p:cNvPr id="13" name="Rectangle 12">
              <a:extLst>
                <a:ext uri="{FF2B5EF4-FFF2-40B4-BE49-F238E27FC236}">
                  <a16:creationId xmlns:a16="http://schemas.microsoft.com/office/drawing/2014/main" id="{A851BEB0-07ED-7308-BC71-6BBA56BDD6D1}"/>
                </a:ext>
                <a:ext uri="{C183D7F6-B498-43B3-948B-1728B52AA6E4}">
                  <adec:decorative xmlns:adec="http://schemas.microsoft.com/office/drawing/2017/decorative" val="1"/>
                </a:ext>
              </a:extLst>
            </p:cNvPr>
            <p:cNvSpPr/>
            <p:nvPr/>
          </p:nvSpPr>
          <p:spPr>
            <a:xfrm>
              <a:off x="9897465" y="2782214"/>
              <a:ext cx="555955" cy="545601"/>
            </a:xfrm>
            <a:prstGeom prst="rect">
              <a:avLst/>
            </a:prstGeom>
            <a:solidFill>
              <a:srgbClr val="D3E9C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14" name="TextBox 13">
              <a:extLst>
                <a:ext uri="{FF2B5EF4-FFF2-40B4-BE49-F238E27FC236}">
                  <a16:creationId xmlns:a16="http://schemas.microsoft.com/office/drawing/2014/main" id="{C22184E4-3C1B-A8B5-0F74-3E6485AFFEA1}"/>
                </a:ext>
                <a:ext uri="{C183D7F6-B498-43B3-948B-1728B52AA6E4}">
                  <adec:decorative xmlns:adec="http://schemas.microsoft.com/office/drawing/2017/decorative" val="1"/>
                </a:ext>
              </a:extLst>
            </p:cNvPr>
            <p:cNvSpPr txBox="1"/>
            <p:nvPr/>
          </p:nvSpPr>
          <p:spPr>
            <a:xfrm>
              <a:off x="10548711" y="2894079"/>
              <a:ext cx="790041" cy="321869"/>
            </a:xfrm>
            <a:prstGeom prst="rect">
              <a:avLst/>
            </a:prstGeom>
            <a:noFill/>
          </p:spPr>
          <p:txBody>
            <a:bodyPr wrap="none" lIns="0" tIns="0" rIns="0" bIns="0" rtlCol="0">
              <a:noAutofit/>
            </a:bodyPr>
            <a:lstStyle/>
            <a:p>
              <a:pPr algn="l"/>
              <a:r>
                <a:rPr lang="en-AU" sz="1800" noProof="0" dirty="0"/>
                <a:t>non-metals</a:t>
              </a:r>
            </a:p>
          </p:txBody>
        </p:sp>
        <p:sp>
          <p:nvSpPr>
            <p:cNvPr id="15" name="Rectangle 14">
              <a:extLst>
                <a:ext uri="{FF2B5EF4-FFF2-40B4-BE49-F238E27FC236}">
                  <a16:creationId xmlns:a16="http://schemas.microsoft.com/office/drawing/2014/main" id="{39CAA37D-85DB-C1C6-E86A-C4F6EEE10536}"/>
                </a:ext>
                <a:ext uri="{C183D7F6-B498-43B3-948B-1728B52AA6E4}">
                  <adec:decorative xmlns:adec="http://schemas.microsoft.com/office/drawing/2017/decorative" val="1"/>
                </a:ext>
              </a:extLst>
            </p:cNvPr>
            <p:cNvSpPr/>
            <p:nvPr/>
          </p:nvSpPr>
          <p:spPr>
            <a:xfrm>
              <a:off x="9897465" y="3530186"/>
              <a:ext cx="555955" cy="545601"/>
            </a:xfrm>
            <a:prstGeom prst="rect">
              <a:avLst/>
            </a:prstGeom>
            <a:solidFill>
              <a:srgbClr val="F9DBC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16" name="TextBox 15">
              <a:extLst>
                <a:ext uri="{FF2B5EF4-FFF2-40B4-BE49-F238E27FC236}">
                  <a16:creationId xmlns:a16="http://schemas.microsoft.com/office/drawing/2014/main" id="{E1F47133-93F7-A19A-F653-4D136CD378EA}"/>
                </a:ext>
                <a:ext uri="{C183D7F6-B498-43B3-948B-1728B52AA6E4}">
                  <adec:decorative xmlns:adec="http://schemas.microsoft.com/office/drawing/2017/decorative" val="1"/>
                </a:ext>
              </a:extLst>
            </p:cNvPr>
            <p:cNvSpPr txBox="1"/>
            <p:nvPr/>
          </p:nvSpPr>
          <p:spPr>
            <a:xfrm>
              <a:off x="10548710" y="3634581"/>
              <a:ext cx="790041" cy="321869"/>
            </a:xfrm>
            <a:prstGeom prst="rect">
              <a:avLst/>
            </a:prstGeom>
            <a:noFill/>
          </p:spPr>
          <p:txBody>
            <a:bodyPr wrap="none" lIns="0" tIns="0" rIns="0" bIns="0" rtlCol="0">
              <a:noAutofit/>
            </a:bodyPr>
            <a:lstStyle/>
            <a:p>
              <a:pPr algn="l"/>
              <a:r>
                <a:rPr lang="en-AU" sz="1800" noProof="0" dirty="0"/>
                <a:t>metalloids</a:t>
              </a:r>
            </a:p>
          </p:txBody>
        </p:sp>
      </p:grpSp>
      <p:sp>
        <p:nvSpPr>
          <p:cNvPr id="6" name="TextBox 5">
            <a:extLst>
              <a:ext uri="{FF2B5EF4-FFF2-40B4-BE49-F238E27FC236}">
                <a16:creationId xmlns:a16="http://schemas.microsoft.com/office/drawing/2014/main" id="{905FBFBA-EB79-E0DE-9D1E-1DD925F093A4}"/>
              </a:ext>
              <a:ext uri="{C183D7F6-B498-43B3-948B-1728B52AA6E4}">
                <adec:decorative xmlns:adec="http://schemas.microsoft.com/office/drawing/2017/decorative" val="1"/>
              </a:ext>
            </a:extLst>
          </p:cNvPr>
          <p:cNvSpPr txBox="1"/>
          <p:nvPr/>
        </p:nvSpPr>
        <p:spPr>
          <a:xfrm>
            <a:off x="8698832" y="5696147"/>
            <a:ext cx="3279303" cy="246221"/>
          </a:xfrm>
          <a:prstGeom prst="rect">
            <a:avLst/>
          </a:prstGeom>
          <a:noFill/>
        </p:spPr>
        <p:txBody>
          <a:bodyPr wrap="square">
            <a:spAutoFit/>
          </a:bodyPr>
          <a:lstStyle/>
          <a:p>
            <a:pPr algn="l"/>
            <a:r>
              <a:rPr lang="en-AU" sz="1000" noProof="0" dirty="0"/>
              <a:t>Source: Modified from </a:t>
            </a:r>
            <a:r>
              <a:rPr lang="en-AU" sz="1000" noProof="0" dirty="0">
                <a:hlinkClick r:id="rId4"/>
              </a:rPr>
              <a:t>NESA Science 7–10 Data book</a:t>
            </a:r>
            <a:endParaRPr lang="en-AU" sz="1000" noProof="0" dirty="0"/>
          </a:p>
        </p:txBody>
      </p:sp>
      <p:sp>
        <p:nvSpPr>
          <p:cNvPr id="2" name="Slide Number Placeholder 1">
            <a:extLst>
              <a:ext uri="{FF2B5EF4-FFF2-40B4-BE49-F238E27FC236}">
                <a16:creationId xmlns:a16="http://schemas.microsoft.com/office/drawing/2014/main" id="{EEC8E2E5-1416-0672-00A5-0E13320DD59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18</a:t>
            </a:fld>
            <a:endParaRPr lang="en-AU" noProof="0" dirty="0"/>
          </a:p>
        </p:txBody>
      </p:sp>
    </p:spTree>
    <p:extLst>
      <p:ext uri="{BB962C8B-B14F-4D97-AF65-F5344CB8AC3E}">
        <p14:creationId xmlns:p14="http://schemas.microsoft.com/office/powerpoint/2010/main" val="183954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44C2F-828E-A77C-AD9F-E4B3EB6D3D1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3782A26-BF39-20EF-A5DD-EC1B9C904B55}"/>
              </a:ext>
            </a:extLst>
          </p:cNvPr>
          <p:cNvSpPr>
            <a:spLocks noGrp="1"/>
          </p:cNvSpPr>
          <p:nvPr>
            <p:ph type="title"/>
          </p:nvPr>
        </p:nvSpPr>
        <p:spPr/>
        <p:txBody>
          <a:bodyPr/>
          <a:lstStyle/>
          <a:p>
            <a:r>
              <a:rPr lang="en-AU" noProof="0" dirty="0">
                <a:cs typeface="Arial"/>
              </a:rPr>
              <a:t>1.2 </a:t>
            </a:r>
            <a:r>
              <a:rPr lang="en-AU" dirty="0">
                <a:cs typeface="Arial"/>
              </a:rPr>
              <a:t>Physical properties of elements</a:t>
            </a:r>
            <a:endParaRPr lang="en-AU" noProof="0" dirty="0">
              <a:cs typeface="Arial"/>
            </a:endParaRPr>
          </a:p>
        </p:txBody>
      </p:sp>
      <p:sp>
        <p:nvSpPr>
          <p:cNvPr id="6" name="Text Placeholder 5">
            <a:extLst>
              <a:ext uri="{FF2B5EF4-FFF2-40B4-BE49-F238E27FC236}">
                <a16:creationId xmlns:a16="http://schemas.microsoft.com/office/drawing/2014/main" id="{BA9F3E73-D21B-F86D-33FA-1A30F79607C8}"/>
              </a:ext>
            </a:extLst>
          </p:cNvPr>
          <p:cNvSpPr>
            <a:spLocks noGrp="1"/>
          </p:cNvSpPr>
          <p:nvPr>
            <p:ph type="body" sz="quarter" idx="18"/>
          </p:nvPr>
        </p:nvSpPr>
        <p:spPr/>
        <p:txBody>
          <a:bodyPr/>
          <a:lstStyle/>
          <a:p>
            <a:r>
              <a:rPr lang="en-AU" noProof="0" dirty="0"/>
              <a:t>Learning intentions and success criteria</a:t>
            </a:r>
          </a:p>
        </p:txBody>
      </p:sp>
      <p:graphicFrame>
        <p:nvGraphicFramePr>
          <p:cNvPr id="4" name="Table 3">
            <a:extLst>
              <a:ext uri="{FF2B5EF4-FFF2-40B4-BE49-F238E27FC236}">
                <a16:creationId xmlns:a16="http://schemas.microsoft.com/office/drawing/2014/main" id="{4D99B550-5728-F999-0604-6650D1148101}"/>
              </a:ext>
            </a:extLst>
          </p:cNvPr>
          <p:cNvGraphicFramePr>
            <a:graphicFrameLocks noGrp="1"/>
          </p:cNvGraphicFramePr>
          <p:nvPr>
            <p:extLst>
              <p:ext uri="{D42A27DB-BD31-4B8C-83A1-F6EECF244321}">
                <p14:modId xmlns:p14="http://schemas.microsoft.com/office/powerpoint/2010/main" val="1899004582"/>
              </p:ext>
            </p:extLst>
          </p:nvPr>
        </p:nvGraphicFramePr>
        <p:xfrm>
          <a:off x="266660" y="1657782"/>
          <a:ext cx="11844000" cy="5038218"/>
        </p:xfrm>
        <a:graphic>
          <a:graphicData uri="http://schemas.openxmlformats.org/drawingml/2006/table">
            <a:tbl>
              <a:tblPr firstRow="1">
                <a:tableStyleId>{B301B821-A1FF-4177-AEE7-76D212191A09}</a:tableStyleId>
              </a:tblPr>
              <a:tblGrid>
                <a:gridCol w="4256369">
                  <a:extLst>
                    <a:ext uri="{9D8B030D-6E8A-4147-A177-3AD203B41FA5}">
                      <a16:colId xmlns:a16="http://schemas.microsoft.com/office/drawing/2014/main" val="3623447875"/>
                    </a:ext>
                  </a:extLst>
                </a:gridCol>
                <a:gridCol w="7587631">
                  <a:extLst>
                    <a:ext uri="{9D8B030D-6E8A-4147-A177-3AD203B41FA5}">
                      <a16:colId xmlns:a16="http://schemas.microsoft.com/office/drawing/2014/main" val="3573327086"/>
                    </a:ext>
                  </a:extLst>
                </a:gridCol>
              </a:tblGrid>
              <a:tr h="342093">
                <a:tc>
                  <a:txBody>
                    <a:bodyPr/>
                    <a:lstStyle/>
                    <a:p>
                      <a:r>
                        <a:rPr lang="en-AU" sz="2000" noProof="0" dirty="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noProof="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672201">
                <a:tc>
                  <a:txBody>
                    <a:bodyPr/>
                    <a:lstStyle/>
                    <a:p>
                      <a:pPr marL="342900" indent="-342900">
                        <a:lnSpc>
                          <a:spcPct val="150000"/>
                        </a:lnSpc>
                        <a:buFont typeface="Arial" panose="020B0604020202020204" pitchFamily="34" charset="0"/>
                        <a:buChar char="•"/>
                      </a:pPr>
                      <a:r>
                        <a:rPr lang="en-AU" sz="2000" noProof="0" dirty="0">
                          <a:latin typeface="Arial" panose="020B0604020202020204" pitchFamily="34" charset="0"/>
                          <a:cs typeface="Arial" panose="020B0604020202020204" pitchFamily="34" charset="0"/>
                        </a:rPr>
                        <a:t> </a:t>
                      </a:r>
                      <a:r>
                        <a:rPr lang="en-AU" sz="2000" kern="1200" dirty="0">
                          <a:solidFill>
                            <a:schemeClr val="dk1"/>
                          </a:solidFill>
                          <a:effectLst/>
                          <a:latin typeface="+mn-lt"/>
                          <a:ea typeface="+mn-ea"/>
                          <a:cs typeface="+mn-cs"/>
                        </a:rPr>
                        <a:t>to explain an element’s physical properties</a:t>
                      </a:r>
                      <a:endParaRPr lang="en-AU" sz="2000" noProof="0"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1200"/>
                        </a:spcBef>
                        <a:spcAft>
                          <a:spcPts val="600"/>
                        </a:spcAft>
                        <a:buFont typeface="Symbol" panose="05050102010706020507" pitchFamily="18" charset="2"/>
                        <a:buChar char=""/>
                      </a:pPr>
                      <a:r>
                        <a:rPr lang="en-AU" sz="2000" kern="1200" dirty="0">
                          <a:solidFill>
                            <a:schemeClr val="dk1"/>
                          </a:solidFill>
                          <a:effectLst/>
                          <a:latin typeface="+mn-lt"/>
                          <a:ea typeface="+mn-ea"/>
                          <a:cs typeface="+mn-cs"/>
                        </a:rPr>
                        <a:t>investigate and distinguish between metals, non-metals and metalloids</a:t>
                      </a:r>
                    </a:p>
                    <a:p>
                      <a:pPr marL="342900" lvl="0" indent="-342900">
                        <a:lnSpc>
                          <a:spcPct val="150000"/>
                        </a:lnSpc>
                        <a:spcBef>
                          <a:spcPts val="1200"/>
                        </a:spcBef>
                        <a:spcAft>
                          <a:spcPts val="600"/>
                        </a:spcAft>
                        <a:buFont typeface="Symbol" panose="05050102010706020507" pitchFamily="18" charset="2"/>
                        <a:buChar char=""/>
                      </a:pPr>
                      <a:r>
                        <a:rPr lang="en-AU" sz="2000" kern="1200" dirty="0">
                          <a:solidFill>
                            <a:schemeClr val="dk1"/>
                          </a:solidFill>
                          <a:effectLst/>
                          <a:latin typeface="+mn-lt"/>
                          <a:ea typeface="+mn-ea"/>
                          <a:cs typeface="+mn-cs"/>
                        </a:rPr>
                        <a:t>investigate the electrical conductivity of different elements</a:t>
                      </a:r>
                    </a:p>
                    <a:p>
                      <a:pPr marL="342900" lvl="0" indent="-342900">
                        <a:lnSpc>
                          <a:spcPct val="150000"/>
                        </a:lnSpc>
                        <a:spcBef>
                          <a:spcPts val="1200"/>
                        </a:spcBef>
                        <a:spcAft>
                          <a:spcPts val="600"/>
                        </a:spcAft>
                        <a:buFont typeface="Symbol" panose="05050102010706020507" pitchFamily="18" charset="2"/>
                        <a:buChar char=""/>
                      </a:pPr>
                      <a:r>
                        <a:rPr lang="en-AU" sz="2000" kern="1200" dirty="0">
                          <a:solidFill>
                            <a:schemeClr val="dk1"/>
                          </a:solidFill>
                          <a:effectLst/>
                          <a:latin typeface="+mn-lt"/>
                          <a:ea typeface="+mn-ea"/>
                          <a:cs typeface="+mn-cs"/>
                        </a:rPr>
                        <a:t>predict the classification of an element based on its properties</a:t>
                      </a:r>
                      <a:endParaRPr lang="en-AU" sz="2000" noProof="0" dirty="0">
                        <a:effectLst/>
                        <a:latin typeface="Arial" panose="020B0604020202020204" pitchFamily="34" charset="0"/>
                        <a:ea typeface="Calibri" panose="020F050202020403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424931">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noProof="0" dirty="0">
                          <a:latin typeface="Arial" panose="020B0604020202020204" pitchFamily="34" charset="0"/>
                          <a:cs typeface="Arial" panose="020B0604020202020204" pitchFamily="34" charset="0"/>
                        </a:rPr>
                        <a:t> </a:t>
                      </a:r>
                      <a:r>
                        <a:rPr lang="en-AU" sz="2000" kern="1200" dirty="0">
                          <a:solidFill>
                            <a:schemeClr val="dk1"/>
                          </a:solidFill>
                          <a:effectLst/>
                          <a:latin typeface="+mn-lt"/>
                          <a:ea typeface="+mn-ea"/>
                          <a:cs typeface="+mn-cs"/>
                        </a:rPr>
                        <a:t>to process data and information.</a:t>
                      </a:r>
                      <a:endParaRPr lang="en-AU" sz="2000" noProof="0"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0" indent="-342900" algn="l" defTabSz="914377" rtl="0" eaLnBrk="1" fontAlgn="auto" latinLnBrk="0" hangingPunct="1">
                        <a:lnSpc>
                          <a:spcPct val="150000"/>
                        </a:lnSpc>
                        <a:spcBef>
                          <a:spcPts val="1200"/>
                        </a:spcBef>
                        <a:spcAft>
                          <a:spcPts val="600"/>
                        </a:spcAft>
                        <a:buClrTx/>
                        <a:buSzTx/>
                        <a:buFont typeface="Symbol" panose="05050102010706020507" pitchFamily="18" charset="2"/>
                        <a:buChar char=""/>
                        <a:tabLst/>
                        <a:defRPr/>
                      </a:pPr>
                      <a:r>
                        <a:rPr lang="en-AU" sz="2000" kern="1200" dirty="0">
                          <a:solidFill>
                            <a:schemeClr val="dk1"/>
                          </a:solidFill>
                          <a:effectLst/>
                          <a:latin typeface="+mn-lt"/>
                          <a:ea typeface="+mn-ea"/>
                          <a:cs typeface="+mn-cs"/>
                        </a:rPr>
                        <a:t>extract information from reliable sources such as SI data books or the Science 7-10 Data Book</a:t>
                      </a:r>
                    </a:p>
                    <a:p>
                      <a:pPr marL="342900" marR="0" lvl="0" indent="-342900" algn="l" defTabSz="914377" rtl="0" eaLnBrk="1" fontAlgn="auto" latinLnBrk="0" hangingPunct="1">
                        <a:lnSpc>
                          <a:spcPct val="150000"/>
                        </a:lnSpc>
                        <a:spcBef>
                          <a:spcPts val="1200"/>
                        </a:spcBef>
                        <a:spcAft>
                          <a:spcPts val="600"/>
                        </a:spcAft>
                        <a:buClrTx/>
                        <a:buSzTx/>
                        <a:buFont typeface="Symbol" panose="05050102010706020507" pitchFamily="18" charset="2"/>
                        <a:buChar char=""/>
                        <a:tabLst/>
                        <a:defRPr/>
                      </a:pPr>
                      <a:r>
                        <a:rPr lang="en-AU" sz="2000" kern="1200" dirty="0">
                          <a:solidFill>
                            <a:schemeClr val="dk1"/>
                          </a:solidFill>
                          <a:effectLst/>
                          <a:latin typeface="+mn-lt"/>
                          <a:ea typeface="+mn-ea"/>
                          <a:cs typeface="+mn-cs"/>
                        </a:rPr>
                        <a:t>organise collected data in a table.</a:t>
                      </a:r>
                    </a:p>
                    <a:p>
                      <a:pPr marL="342900" marR="0" lvl="0" indent="-342900" algn="l" defTabSz="914377" rtl="0" eaLnBrk="1" fontAlgn="auto" latinLnBrk="0" hangingPunct="1">
                        <a:lnSpc>
                          <a:spcPct val="150000"/>
                        </a:lnSpc>
                        <a:spcBef>
                          <a:spcPts val="1200"/>
                        </a:spcBef>
                        <a:spcAft>
                          <a:spcPts val="600"/>
                        </a:spcAft>
                        <a:buClrTx/>
                        <a:buSzTx/>
                        <a:buFont typeface="Symbol" panose="05050102010706020507" pitchFamily="18" charset="2"/>
                        <a:buChar char=""/>
                        <a:tabLst/>
                        <a:defRPr/>
                      </a:pPr>
                      <a:r>
                        <a:rPr lang="en-AU" sz="2000" kern="1200" dirty="0">
                          <a:solidFill>
                            <a:schemeClr val="dk1"/>
                          </a:solidFill>
                          <a:effectLst/>
                          <a:latin typeface="+mn-lt"/>
                          <a:ea typeface="+mn-ea"/>
                          <a:cs typeface="+mn-cs"/>
                        </a:rPr>
                        <a:t>convert from degrees Celsius to Kelvin</a:t>
                      </a:r>
                      <a:endParaRPr lang="en-AU" sz="2000" noProof="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B05E4FE4-9A9E-89BA-F2B1-E9B75A797E3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19</a:t>
            </a:fld>
            <a:endParaRPr lang="en-AU" noProof="0" dirty="0"/>
          </a:p>
        </p:txBody>
      </p:sp>
    </p:spTree>
    <p:extLst>
      <p:ext uri="{BB962C8B-B14F-4D97-AF65-F5344CB8AC3E}">
        <p14:creationId xmlns:p14="http://schemas.microsoft.com/office/powerpoint/2010/main" val="2245372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noProof="0" dirty="0">
                <a:latin typeface="Arial"/>
                <a:cs typeface="Arial"/>
              </a:rPr>
              <a:t>Periodic table and atomic structure</a:t>
            </a:r>
            <a:endParaRPr lang="en-AU" noProof="0" dirty="0"/>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noProof="0" dirty="0">
                <a:latin typeface="Arial"/>
                <a:cs typeface="Arial"/>
              </a:rPr>
              <a:t>Stage 4</a:t>
            </a:r>
            <a:endParaRPr lang="en-AU" noProof="0" dirty="0"/>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6"/>
          </p:nvPr>
        </p:nvSpPr>
        <p:spPr/>
        <p:txBody>
          <a:bodyPr vert="horz" lIns="0" tIns="0" rIns="0" bIns="0" rtlCol="0" anchor="t">
            <a:noAutofit/>
          </a:bodyPr>
          <a:lstStyle/>
          <a:p>
            <a:r>
              <a:rPr lang="en-AU" noProof="0" dirty="0">
                <a:latin typeface="Arial"/>
                <a:cs typeface="Arial"/>
              </a:rPr>
              <a:t>Supporting PowerPoint</a:t>
            </a:r>
            <a:endParaRPr lang="en-AU" noProof="0" dirty="0"/>
          </a:p>
        </p:txBody>
      </p:sp>
      <p:pic>
        <p:nvPicPr>
          <p:cNvPr id="6" name="Picture Placeholder 5">
            <a:extLst>
              <a:ext uri="{FF2B5EF4-FFF2-40B4-BE49-F238E27FC236}">
                <a16:creationId xmlns:a16="http://schemas.microsoft.com/office/drawing/2014/main" id="{3942F79C-263F-2413-9639-62280F0FB0D6}"/>
              </a:ext>
              <a:ext uri="{C183D7F6-B498-43B3-948B-1728B52AA6E4}">
                <adec:decorative xmlns:adec="http://schemas.microsoft.com/office/drawing/2017/decorative" val="1"/>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tretch>
            <a:fillRect/>
          </a:stretch>
        </p:blipFill>
        <p:spPr>
          <a:xfrm>
            <a:off x="6795975" y="1154578"/>
            <a:ext cx="5590728" cy="4548389"/>
          </a:xfrm>
          <a:prstGeom prst="rect">
            <a:avLst/>
          </a:prstGeom>
        </p:spPr>
      </p:pic>
    </p:spTree>
    <p:extLst>
      <p:ext uri="{BB962C8B-B14F-4D97-AF65-F5344CB8AC3E}">
        <p14:creationId xmlns:p14="http://schemas.microsoft.com/office/powerpoint/2010/main" val="321811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7EE652-2E69-6BB2-03C1-2E6BC1A8E3A3}"/>
              </a:ext>
            </a:extLst>
          </p:cNvPr>
          <p:cNvSpPr>
            <a:spLocks noGrp="1"/>
          </p:cNvSpPr>
          <p:nvPr>
            <p:ph type="title"/>
          </p:nvPr>
        </p:nvSpPr>
        <p:spPr>
          <a:xfrm>
            <a:off x="359998" y="360000"/>
            <a:ext cx="5587026" cy="820272"/>
          </a:xfrm>
        </p:spPr>
        <p:txBody>
          <a:bodyPr/>
          <a:lstStyle/>
          <a:p>
            <a:r>
              <a:rPr lang="en-AU" noProof="0" dirty="0"/>
              <a:t>1.2 Checkpoint 1</a:t>
            </a:r>
            <a:endParaRPr lang="en-AU" noProof="0" dirty="0">
              <a:latin typeface="+mj-lt"/>
            </a:endParaRPr>
          </a:p>
        </p:txBody>
      </p:sp>
      <p:sp>
        <p:nvSpPr>
          <p:cNvPr id="3" name="Rectangle: Rounded Corners 12">
            <a:extLst>
              <a:ext uri="{FF2B5EF4-FFF2-40B4-BE49-F238E27FC236}">
                <a16:creationId xmlns:a16="http://schemas.microsoft.com/office/drawing/2014/main" id="{2E62D20C-5C2C-D763-E733-70DA810DFE07}"/>
              </a:ext>
              <a:ext uri="{C183D7F6-B498-43B3-948B-1728B52AA6E4}">
                <adec:decorative xmlns:adec="http://schemas.microsoft.com/office/drawing/2017/decorative" val="1"/>
              </a:ext>
            </a:extLst>
          </p:cNvPr>
          <p:cNvSpPr/>
          <p:nvPr/>
        </p:nvSpPr>
        <p:spPr>
          <a:xfrm>
            <a:off x="6173503" y="438299"/>
            <a:ext cx="5587026" cy="6257701"/>
          </a:xfrm>
          <a:prstGeom prst="roundRect">
            <a:avLst>
              <a:gd name="adj" fmla="val 332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ext Placeholder 1">
            <a:extLst>
              <a:ext uri="{FF2B5EF4-FFF2-40B4-BE49-F238E27FC236}">
                <a16:creationId xmlns:a16="http://schemas.microsoft.com/office/drawing/2014/main" id="{9FA12854-9E57-508D-3A70-B7C72486044A}"/>
              </a:ext>
            </a:extLst>
          </p:cNvPr>
          <p:cNvSpPr>
            <a:spLocks noGrp="1"/>
          </p:cNvSpPr>
          <p:nvPr>
            <p:ph type="body" sz="quarter" idx="17"/>
          </p:nvPr>
        </p:nvSpPr>
        <p:spPr>
          <a:xfrm>
            <a:off x="330954" y="1827835"/>
            <a:ext cx="4307147" cy="496724"/>
          </a:xfrm>
        </p:spPr>
        <p:txBody>
          <a:bodyPr/>
          <a:lstStyle/>
          <a:p>
            <a:r>
              <a:rPr lang="en-AU" noProof="0" dirty="0"/>
              <a:t>Match each property to its definition.</a:t>
            </a:r>
          </a:p>
        </p:txBody>
      </p:sp>
      <p:sp>
        <p:nvSpPr>
          <p:cNvPr id="26" name="Text Placeholder 1">
            <a:extLst>
              <a:ext uri="{FF2B5EF4-FFF2-40B4-BE49-F238E27FC236}">
                <a16:creationId xmlns:a16="http://schemas.microsoft.com/office/drawing/2014/main" id="{171189B6-0917-D354-A462-3DC4E9580616}"/>
              </a:ext>
            </a:extLst>
          </p:cNvPr>
          <p:cNvSpPr txBox="1">
            <a:spLocks/>
          </p:cNvSpPr>
          <p:nvPr/>
        </p:nvSpPr>
        <p:spPr>
          <a:xfrm>
            <a:off x="381990" y="3546351"/>
            <a:ext cx="5424788" cy="310015"/>
          </a:xfrm>
          <a:prstGeom prst="rect">
            <a:avLst/>
          </a:prstGeom>
        </p:spPr>
        <p:txBody>
          <a:bodyPr vert="horz" lIns="0" tIns="0" rIns="0" bIns="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AU" sz="2000" b="1"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rPr>
              <a:t>Word bank</a:t>
            </a:r>
          </a:p>
        </p:txBody>
      </p:sp>
      <p:sp>
        <p:nvSpPr>
          <p:cNvPr id="27" name="Electric circuit" descr="lustre">
            <a:extLst>
              <a:ext uri="{FF2B5EF4-FFF2-40B4-BE49-F238E27FC236}">
                <a16:creationId xmlns:a16="http://schemas.microsoft.com/office/drawing/2014/main" id="{E178001C-095C-E876-AFCA-5251ED7C2E9C}"/>
              </a:ext>
            </a:extLst>
          </p:cNvPr>
          <p:cNvSpPr/>
          <p:nvPr/>
        </p:nvSpPr>
        <p:spPr>
          <a:xfrm>
            <a:off x="330954" y="4247516"/>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b="1" noProof="0" dirty="0">
                <a:solidFill>
                  <a:srgbClr val="002664"/>
                </a:solidFill>
                <a:latin typeface="Arial" panose="020B0604020202020204"/>
              </a:rPr>
              <a:t>Lustre</a:t>
            </a:r>
            <a:endParaRPr kumimoji="0" lang="en-AU" sz="1600" b="1"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8" name="Rectangle: Rounded Corners 20">
            <a:extLst>
              <a:ext uri="{FF2B5EF4-FFF2-40B4-BE49-F238E27FC236}">
                <a16:creationId xmlns:a16="http://schemas.microsoft.com/office/drawing/2014/main" id="{D5E2D67D-EC1E-26A8-1721-F3D5388924CB}"/>
              </a:ext>
            </a:extLst>
          </p:cNvPr>
          <p:cNvSpPr/>
          <p:nvPr/>
        </p:nvSpPr>
        <p:spPr>
          <a:xfrm>
            <a:off x="8139379" y="2917637"/>
            <a:ext cx="3592104" cy="965103"/>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indent="-342900" defTabSz="609585">
              <a:lnSpc>
                <a:spcPct val="110000"/>
              </a:lnSpc>
              <a:buFont typeface="+mj-lt"/>
              <a:buAutoNum type="alphaLcParenR" startAt="3"/>
              <a:defRPr/>
            </a:pPr>
            <a:r>
              <a:rPr lang="en-AU" sz="1800" noProof="0" dirty="0">
                <a:solidFill>
                  <a:schemeClr val="accent1"/>
                </a:solidFill>
              </a:rPr>
              <a:t>If an element is shiny when polished, it is said to have ________ . </a:t>
            </a:r>
          </a:p>
        </p:txBody>
      </p:sp>
      <p:sp>
        <p:nvSpPr>
          <p:cNvPr id="31" name="A conducting path (wires)" descr="malleable">
            <a:extLst>
              <a:ext uri="{FF2B5EF4-FFF2-40B4-BE49-F238E27FC236}">
                <a16:creationId xmlns:a16="http://schemas.microsoft.com/office/drawing/2014/main" id="{5CC3ED3A-E84B-56DC-C0BD-8F9814366555}"/>
              </a:ext>
            </a:extLst>
          </p:cNvPr>
          <p:cNvSpPr/>
          <p:nvPr/>
        </p:nvSpPr>
        <p:spPr>
          <a:xfrm>
            <a:off x="2220755" y="4247515"/>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4138" marR="0" lvl="0" indent="0" algn="ctr" defTabSz="609585"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2664"/>
                </a:solidFill>
                <a:effectLst/>
                <a:uLnTx/>
                <a:uFillTx/>
                <a:latin typeface="Arial" panose="020B0604020202020204"/>
                <a:ea typeface="+mn-ea"/>
                <a:cs typeface="+mn-cs"/>
              </a:rPr>
              <a:t>Malleable</a:t>
            </a:r>
            <a:endParaRPr kumimoji="0" lang="en-AU" sz="1600" b="1"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10" name="Rectangle: Rounded Corners 22">
            <a:extLst>
              <a:ext uri="{FF2B5EF4-FFF2-40B4-BE49-F238E27FC236}">
                <a16:creationId xmlns:a16="http://schemas.microsoft.com/office/drawing/2014/main" id="{34F296A5-BBFE-4D36-894A-518C727F926C}"/>
              </a:ext>
            </a:extLst>
          </p:cNvPr>
          <p:cNvSpPr/>
          <p:nvPr/>
        </p:nvSpPr>
        <p:spPr>
          <a:xfrm>
            <a:off x="8139379" y="5559938"/>
            <a:ext cx="3592104" cy="1072819"/>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indent="-342900" defTabSz="609585">
              <a:lnSpc>
                <a:spcPct val="110000"/>
              </a:lnSpc>
              <a:buFont typeface="+mj-lt"/>
              <a:buAutoNum type="alphaLcParenR" startAt="5"/>
              <a:defRPr/>
            </a:pPr>
            <a:r>
              <a:rPr lang="en-AU" sz="1800" noProof="0" dirty="0">
                <a:solidFill>
                  <a:schemeClr val="accent1"/>
                </a:solidFill>
              </a:rPr>
              <a:t>If the element can be hammered into sheets, it is said to be __________ .</a:t>
            </a:r>
          </a:p>
        </p:txBody>
      </p:sp>
      <p:sp>
        <p:nvSpPr>
          <p:cNvPr id="33" name="Battery" descr="Electrical conductivity">
            <a:extLst>
              <a:ext uri="{FF2B5EF4-FFF2-40B4-BE49-F238E27FC236}">
                <a16:creationId xmlns:a16="http://schemas.microsoft.com/office/drawing/2014/main" id="{97F2B256-33FE-1007-6DA4-23AAD6FC6B49}"/>
              </a:ext>
            </a:extLst>
          </p:cNvPr>
          <p:cNvSpPr/>
          <p:nvPr/>
        </p:nvSpPr>
        <p:spPr>
          <a:xfrm>
            <a:off x="4110557" y="4686661"/>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b="1" noProof="0" dirty="0">
                <a:solidFill>
                  <a:srgbClr val="002664"/>
                </a:solidFill>
                <a:latin typeface="Arial" panose="020B0604020202020204"/>
              </a:rPr>
              <a:t>Electrical conductivity</a:t>
            </a:r>
            <a:endParaRPr kumimoji="0" lang="en-AU" sz="1800" b="1"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9" name="Rectangle: Rounded Corners 21">
            <a:extLst>
              <a:ext uri="{FF2B5EF4-FFF2-40B4-BE49-F238E27FC236}">
                <a16:creationId xmlns:a16="http://schemas.microsoft.com/office/drawing/2014/main" id="{7F144FDA-0823-9B01-D63F-4E3E60DC8A8C}"/>
              </a:ext>
            </a:extLst>
          </p:cNvPr>
          <p:cNvSpPr/>
          <p:nvPr/>
        </p:nvSpPr>
        <p:spPr>
          <a:xfrm>
            <a:off x="8139379" y="3953280"/>
            <a:ext cx="3592104" cy="1505957"/>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263525" lvl="4" indent="-263525">
              <a:spcAft>
                <a:spcPts val="1200"/>
              </a:spcAft>
              <a:buNone/>
            </a:pPr>
            <a:r>
              <a:rPr lang="en-AU" sz="1800" noProof="0" dirty="0">
                <a:solidFill>
                  <a:schemeClr val="accent1"/>
                </a:solidFill>
                <a:latin typeface="Public Sans" panose="020B0604020202020204" charset="0"/>
              </a:rPr>
              <a:t>d) </a:t>
            </a:r>
            <a:r>
              <a:rPr lang="en-AU" sz="1800" b="0" i="0" noProof="0" dirty="0">
                <a:solidFill>
                  <a:schemeClr val="accent1"/>
                </a:solidFill>
                <a:effectLst/>
                <a:latin typeface="Public Sans" panose="020B0604020202020204" charset="0"/>
              </a:rPr>
              <a:t>The transfer of electricity through a substance or between substances that are in direct contact with each other.</a:t>
            </a:r>
            <a:endParaRPr lang="en-AU" sz="1800" noProof="0" dirty="0">
              <a:solidFill>
                <a:schemeClr val="accent1"/>
              </a:solidFill>
            </a:endParaRPr>
          </a:p>
        </p:txBody>
      </p:sp>
      <p:sp>
        <p:nvSpPr>
          <p:cNvPr id="30" name="Load" descr="Ductile">
            <a:extLst>
              <a:ext uri="{FF2B5EF4-FFF2-40B4-BE49-F238E27FC236}">
                <a16:creationId xmlns:a16="http://schemas.microsoft.com/office/drawing/2014/main" id="{B2BD8062-E15D-65CF-D7FB-4BCE70138075}"/>
              </a:ext>
            </a:extLst>
          </p:cNvPr>
          <p:cNvSpPr/>
          <p:nvPr/>
        </p:nvSpPr>
        <p:spPr>
          <a:xfrm>
            <a:off x="359999" y="5163499"/>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AU" sz="1800" b="1" noProof="0" dirty="0">
                <a:solidFill>
                  <a:srgbClr val="002664"/>
                </a:solidFill>
              </a:rPr>
              <a:t>Ductile</a:t>
            </a:r>
          </a:p>
        </p:txBody>
      </p:sp>
      <p:sp>
        <p:nvSpPr>
          <p:cNvPr id="6" name="Rectangle: Rounded Corners 14">
            <a:extLst>
              <a:ext uri="{FF2B5EF4-FFF2-40B4-BE49-F238E27FC236}">
                <a16:creationId xmlns:a16="http://schemas.microsoft.com/office/drawing/2014/main" id="{86D11CD2-C130-DA00-B965-D073198DE540}"/>
              </a:ext>
            </a:extLst>
          </p:cNvPr>
          <p:cNvSpPr/>
          <p:nvPr/>
        </p:nvSpPr>
        <p:spPr>
          <a:xfrm>
            <a:off x="8140697" y="514729"/>
            <a:ext cx="3590785" cy="100515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indent="-342900" defTabSz="609585">
              <a:lnSpc>
                <a:spcPct val="110000"/>
              </a:lnSpc>
              <a:buFont typeface="+mj-lt"/>
              <a:buAutoNum type="alphaLcParenR"/>
              <a:defRPr/>
            </a:pPr>
            <a:r>
              <a:rPr lang="en-AU" sz="1800" noProof="0" dirty="0">
                <a:solidFill>
                  <a:schemeClr val="accent1"/>
                </a:solidFill>
              </a:rPr>
              <a:t>If the element can be drawn into wires, it is said to be ________ .</a:t>
            </a:r>
          </a:p>
        </p:txBody>
      </p:sp>
      <p:sp>
        <p:nvSpPr>
          <p:cNvPr id="32" name="Switch" descr="Thermal conductivity">
            <a:extLst>
              <a:ext uri="{FF2B5EF4-FFF2-40B4-BE49-F238E27FC236}">
                <a16:creationId xmlns:a16="http://schemas.microsoft.com/office/drawing/2014/main" id="{5A6A3EDE-B1FB-659C-7263-F963B1A6F648}"/>
              </a:ext>
            </a:extLst>
          </p:cNvPr>
          <p:cNvSpPr/>
          <p:nvPr/>
        </p:nvSpPr>
        <p:spPr>
          <a:xfrm>
            <a:off x="2235278" y="5163499"/>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b="1" noProof="0" dirty="0">
                <a:solidFill>
                  <a:srgbClr val="002664"/>
                </a:solidFill>
                <a:latin typeface="Arial" panose="020B0604020202020204"/>
              </a:rPr>
              <a:t>Thermal conductivity</a:t>
            </a:r>
            <a:endParaRPr kumimoji="0" lang="en-AU" sz="1800" b="1"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7" name="Rectangle: Rounded Corners 19">
            <a:extLst>
              <a:ext uri="{FF2B5EF4-FFF2-40B4-BE49-F238E27FC236}">
                <a16:creationId xmlns:a16="http://schemas.microsoft.com/office/drawing/2014/main" id="{FCFEE5A3-7D0F-2A54-127C-357498C4B057}"/>
              </a:ext>
            </a:extLst>
          </p:cNvPr>
          <p:cNvSpPr/>
          <p:nvPr/>
        </p:nvSpPr>
        <p:spPr>
          <a:xfrm>
            <a:off x="8139379" y="1601649"/>
            <a:ext cx="3592103" cy="1245448"/>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indent="-342900" defTabSz="609585">
              <a:lnSpc>
                <a:spcPct val="110000"/>
              </a:lnSpc>
              <a:buFont typeface="+mj-lt"/>
              <a:buAutoNum type="alphaLcParenR" startAt="2"/>
              <a:defRPr/>
            </a:pPr>
            <a:endParaRPr lang="en-AU" sz="1600" b="0" i="0" noProof="0" dirty="0">
              <a:solidFill>
                <a:schemeClr val="accent1"/>
              </a:solidFill>
              <a:effectLst/>
              <a:latin typeface="Public Sans" panose="020B0604020202020204" charset="0"/>
            </a:endParaRPr>
          </a:p>
          <a:p>
            <a:pPr marL="342900" indent="-342900" defTabSz="609585">
              <a:lnSpc>
                <a:spcPct val="110000"/>
              </a:lnSpc>
              <a:buFont typeface="+mj-lt"/>
              <a:buAutoNum type="alphaLcParenR" startAt="2"/>
              <a:defRPr/>
            </a:pPr>
            <a:r>
              <a:rPr lang="en-AU" sz="1800" b="0" i="0" noProof="0" dirty="0">
                <a:solidFill>
                  <a:schemeClr val="accent1"/>
                </a:solidFill>
                <a:effectLst/>
              </a:rPr>
              <a:t>The transfer of heat through a substance or between substances that are in direct contact with each other.</a:t>
            </a:r>
            <a:endParaRPr lang="en-AU" sz="1800" noProof="0" dirty="0">
              <a:solidFill>
                <a:schemeClr val="accent1"/>
              </a:solidFill>
            </a:endParaRPr>
          </a:p>
          <a:p>
            <a:pPr marL="342900" marR="0" lvl="0" indent="-342900" algn="l" defTabSz="609585" rtl="0" eaLnBrk="1" fontAlgn="auto" latinLnBrk="0" hangingPunct="1">
              <a:lnSpc>
                <a:spcPct val="110000"/>
              </a:lnSpc>
              <a:spcBef>
                <a:spcPts val="0"/>
              </a:spcBef>
              <a:spcAft>
                <a:spcPts val="0"/>
              </a:spcAft>
              <a:buClrTx/>
              <a:buSzTx/>
              <a:buFont typeface="+mj-lt"/>
              <a:buAutoNum type="alphaLcParenR" startAt="2"/>
              <a:tabLst/>
              <a:defRPr/>
            </a:pPr>
            <a:endPar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14" name="Slide Number Placeholder 13">
            <a:extLst>
              <a:ext uri="{FF2B5EF4-FFF2-40B4-BE49-F238E27FC236}">
                <a16:creationId xmlns:a16="http://schemas.microsoft.com/office/drawing/2014/main" id="{04395D4C-010D-97D5-05AA-47500EBC84B5}"/>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5260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58333E-6 -1.11111E-6 L 0.49284 -0.14005 " pathEditMode="relative" rAng="0" ptsTypes="AA">
                                      <p:cBhvr>
                                        <p:cTn id="6" dur="2000" fill="hold"/>
                                        <p:tgtEl>
                                          <p:spTgt spid="27"/>
                                        </p:tgtEl>
                                        <p:attrNameLst>
                                          <p:attrName>ppt_x</p:attrName>
                                          <p:attrName>ppt_y</p:attrName>
                                        </p:attrNameLst>
                                      </p:cBhvr>
                                      <p:rCtr x="24635" y="-7014"/>
                                    </p:animMotion>
                                  </p:childTnLst>
                                </p:cTn>
                              </p:par>
                            </p:childTnLst>
                          </p:cTn>
                        </p:par>
                      </p:childTnLst>
                    </p:cTn>
                  </p:par>
                </p:childTnLst>
              </p:cTn>
              <p:nextCondLst>
                <p:cond evt="onClick" delay="0">
                  <p:tgtEl>
                    <p:spTgt spid="27"/>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1.66667E-6 -3.33333E-6 L 0.33607 0.18588 " pathEditMode="relative" rAng="0" ptsTypes="AA">
                                      <p:cBhvr>
                                        <p:cTn id="11" dur="2000" fill="hold"/>
                                        <p:tgtEl>
                                          <p:spTgt spid="31"/>
                                        </p:tgtEl>
                                        <p:attrNameLst>
                                          <p:attrName>ppt_x</p:attrName>
                                          <p:attrName>ppt_y</p:attrName>
                                        </p:attrNameLst>
                                      </p:cBhvr>
                                      <p:rCtr x="16680" y="9120"/>
                                    </p:animMotion>
                                  </p:childTnLst>
                                </p:cTn>
                              </p:par>
                            </p:childTnLst>
                          </p:cTn>
                        </p:par>
                      </p:childTnLst>
                    </p:cTn>
                  </p:par>
                </p:childTnLst>
              </p:cTn>
              <p:nextCondLst>
                <p:cond evt="onClick" delay="0">
                  <p:tgtEl>
                    <p:spTgt spid="31"/>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6.25E-7 4.44444E-6 L 0.18281 -0.04514 " pathEditMode="relative" rAng="0" ptsTypes="AA">
                                      <p:cBhvr>
                                        <p:cTn id="16" dur="2000" fill="hold"/>
                                        <p:tgtEl>
                                          <p:spTgt spid="33"/>
                                        </p:tgtEl>
                                        <p:attrNameLst>
                                          <p:attrName>ppt_x</p:attrName>
                                          <p:attrName>ppt_y</p:attrName>
                                        </p:attrNameLst>
                                      </p:cBhvr>
                                      <p:rCtr x="9141" y="-2269"/>
                                    </p:animMotion>
                                  </p:childTnLst>
                                </p:cTn>
                              </p:par>
                            </p:childTnLst>
                          </p:cTn>
                        </p:par>
                      </p:childTnLst>
                    </p:cTn>
                  </p:par>
                </p:childTnLst>
              </p:cTn>
              <p:nextCondLst>
                <p:cond evt="onClick" delay="0">
                  <p:tgtEl>
                    <p:spTgt spid="33"/>
                  </p:tgtEl>
                </p:cond>
              </p:nextCondLst>
            </p:seq>
            <p:seq concurrent="1" nextAc="seek">
              <p:cTn id="17" restart="whenNotActive" fill="hold" evtFilter="cancelBubble" nodeType="interactiveSeq">
                <p:stCondLst>
                  <p:cond evt="onClick" delay="0">
                    <p:tgtEl>
                      <p:spTgt spid="30"/>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1.45833E-6 0.00232 L 0.48997 -0.58912 " pathEditMode="relative" rAng="0" ptsTypes="AA">
                                      <p:cBhvr>
                                        <p:cTn id="21" dur="2000" fill="hold"/>
                                        <p:tgtEl>
                                          <p:spTgt spid="30"/>
                                        </p:tgtEl>
                                        <p:attrNameLst>
                                          <p:attrName>ppt_x</p:attrName>
                                          <p:attrName>ppt_y</p:attrName>
                                        </p:attrNameLst>
                                      </p:cBhvr>
                                      <p:rCtr x="24492" y="-29583"/>
                                    </p:animMotion>
                                  </p:childTnLst>
                                </p:cTn>
                              </p:par>
                            </p:childTnLst>
                          </p:cTn>
                        </p:par>
                      </p:childTnLst>
                    </p:cTn>
                  </p:par>
                </p:childTnLst>
              </p:cTn>
              <p:nextCondLst>
                <p:cond evt="onClick" delay="0">
                  <p:tgtEl>
                    <p:spTgt spid="30"/>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4.16667E-6 7.40741E-7 L 0.3362 -0.43171 " pathEditMode="relative" rAng="0" ptsTypes="AA">
                                      <p:cBhvr>
                                        <p:cTn id="26" dur="2000" fill="hold"/>
                                        <p:tgtEl>
                                          <p:spTgt spid="32"/>
                                        </p:tgtEl>
                                        <p:attrNameLst>
                                          <p:attrName>ppt_x</p:attrName>
                                          <p:attrName>ppt_y</p:attrName>
                                        </p:attrNameLst>
                                      </p:cBhvr>
                                      <p:rCtr x="16823" y="-21111"/>
                                    </p:animMotion>
                                  </p:childTnLst>
                                </p:cTn>
                              </p:par>
                            </p:childTnLst>
                          </p:cTn>
                        </p:par>
                      </p:childTnLst>
                    </p:cTn>
                  </p:par>
                </p:childTnLst>
              </p:cTn>
              <p:nextCondLst>
                <p:cond evt="onClick" delay="0">
                  <p:tgtEl>
                    <p:spTgt spid="32"/>
                  </p:tgtEl>
                </p:cond>
              </p:nextCondLst>
            </p:seq>
          </p:childTnLst>
        </p:cTn>
      </p:par>
    </p:tnLst>
    <p:bldLst>
      <p:bldP spid="27" grpId="0" animBg="1"/>
      <p:bldP spid="31" grpId="0" animBg="1"/>
      <p:bldP spid="33" grpId="0" animBg="1"/>
      <p:bldP spid="30"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071BF0-B773-6966-3175-AA0648789559}"/>
              </a:ext>
            </a:extLst>
          </p:cNvPr>
          <p:cNvSpPr>
            <a:spLocks noGrp="1"/>
          </p:cNvSpPr>
          <p:nvPr>
            <p:ph type="title"/>
          </p:nvPr>
        </p:nvSpPr>
        <p:spPr/>
        <p:txBody>
          <a:bodyPr/>
          <a:lstStyle/>
          <a:p>
            <a:r>
              <a:rPr lang="en-AU" noProof="0" dirty="0"/>
              <a:t>1.2 degrees Celsius to Kelvin</a:t>
            </a:r>
          </a:p>
        </p:txBody>
      </p:sp>
      <p:sp>
        <p:nvSpPr>
          <p:cNvPr id="5" name="Text Placeholder 4">
            <a:extLst>
              <a:ext uri="{FF2B5EF4-FFF2-40B4-BE49-F238E27FC236}">
                <a16:creationId xmlns:a16="http://schemas.microsoft.com/office/drawing/2014/main" id="{D6CA25A2-47DB-6154-00E3-BAC7299ECE99}"/>
              </a:ext>
            </a:extLst>
          </p:cNvPr>
          <p:cNvSpPr>
            <a:spLocks noGrp="1"/>
          </p:cNvSpPr>
          <p:nvPr>
            <p:ph type="body" sz="quarter" idx="17"/>
          </p:nvPr>
        </p:nvSpPr>
        <p:spPr>
          <a:xfrm>
            <a:off x="633312" y="1101283"/>
            <a:ext cx="10490688" cy="1585963"/>
          </a:xfrm>
        </p:spPr>
        <p:txBody>
          <a:bodyPr/>
          <a:lstStyle/>
          <a:p>
            <a:pPr lvl="0"/>
            <a:r>
              <a:rPr lang="en-AU" noProof="0" dirty="0"/>
              <a:t>0 °C = 273 K</a:t>
            </a:r>
          </a:p>
          <a:p>
            <a:pPr lvl="0"/>
            <a:r>
              <a:rPr lang="en-AU" noProof="0" dirty="0"/>
              <a:t>25 °C = 298 K</a:t>
            </a:r>
          </a:p>
          <a:p>
            <a:r>
              <a:rPr lang="en-AU" noProof="0" dirty="0"/>
              <a:t>-273 °C = 0 K     (this is absolute zero)</a:t>
            </a:r>
          </a:p>
        </p:txBody>
      </p:sp>
      <p:sp>
        <p:nvSpPr>
          <p:cNvPr id="7" name="TextBox 6">
            <a:extLst>
              <a:ext uri="{FF2B5EF4-FFF2-40B4-BE49-F238E27FC236}">
                <a16:creationId xmlns:a16="http://schemas.microsoft.com/office/drawing/2014/main" id="{99D425C0-1D78-74EA-F292-D3C5413A7BF0}"/>
              </a:ext>
            </a:extLst>
          </p:cNvPr>
          <p:cNvSpPr txBox="1"/>
          <p:nvPr/>
        </p:nvSpPr>
        <p:spPr>
          <a:xfrm>
            <a:off x="5143152" y="1566076"/>
            <a:ext cx="1919144" cy="613796"/>
          </a:xfrm>
          <a:prstGeom prst="rect">
            <a:avLst/>
          </a:prstGeom>
          <a:noFill/>
          <a:ln w="38100">
            <a:solidFill>
              <a:srgbClr val="002060"/>
            </a:solidFill>
          </a:ln>
        </p:spPr>
        <p:txBody>
          <a:bodyPr wrap="square" lIns="0" tIns="0" rIns="0" bIns="0" rtlCol="0">
            <a:noAutofit/>
          </a:bodyPr>
          <a:lstStyle/>
          <a:p>
            <a:pPr marL="92075" algn="ctr"/>
            <a:r>
              <a:rPr lang="en-AU" sz="2000" b="1" noProof="0" dirty="0"/>
              <a:t>Can you see a trend?</a:t>
            </a:r>
            <a:endParaRPr lang="en-AU" sz="2000" noProof="0" dirty="0"/>
          </a:p>
        </p:txBody>
      </p:sp>
      <p:sp>
        <p:nvSpPr>
          <p:cNvPr id="4" name="TextBox 3">
            <a:extLst>
              <a:ext uri="{FF2B5EF4-FFF2-40B4-BE49-F238E27FC236}">
                <a16:creationId xmlns:a16="http://schemas.microsoft.com/office/drawing/2014/main" id="{43586803-258D-9061-873F-5CCDA0BA1451}"/>
              </a:ext>
            </a:extLst>
          </p:cNvPr>
          <p:cNvSpPr txBox="1"/>
          <p:nvPr/>
        </p:nvSpPr>
        <p:spPr>
          <a:xfrm>
            <a:off x="1342216" y="3347721"/>
            <a:ext cx="9255760" cy="863332"/>
          </a:xfrm>
          <a:prstGeom prst="rect">
            <a:avLst/>
          </a:prstGeom>
          <a:noFill/>
          <a:ln w="38100">
            <a:solidFill>
              <a:srgbClr val="002060"/>
            </a:solidFill>
          </a:ln>
        </p:spPr>
        <p:txBody>
          <a:bodyPr wrap="square" lIns="0" tIns="0" rIns="0" bIns="0" rtlCol="0">
            <a:noAutofit/>
          </a:bodyPr>
          <a:lstStyle/>
          <a:p>
            <a:pPr algn="ctr"/>
            <a:endParaRPr lang="en-AU" sz="2000" b="1" noProof="0" dirty="0"/>
          </a:p>
          <a:p>
            <a:pPr algn="ctr"/>
            <a:r>
              <a:rPr lang="en-AU" sz="2000" b="1" noProof="0" dirty="0"/>
              <a:t>To convert from degrees Celsius to Kelvin, simply add 273</a:t>
            </a:r>
            <a:r>
              <a:rPr lang="en-AU" sz="2000" noProof="0" dirty="0"/>
              <a:t>.</a:t>
            </a:r>
          </a:p>
        </p:txBody>
      </p:sp>
      <p:sp>
        <p:nvSpPr>
          <p:cNvPr id="6" name="TextBox 5">
            <a:extLst>
              <a:ext uri="{FF2B5EF4-FFF2-40B4-BE49-F238E27FC236}">
                <a16:creationId xmlns:a16="http://schemas.microsoft.com/office/drawing/2014/main" id="{05687F38-DD34-6287-A124-1EA3CA1AC403}"/>
              </a:ext>
            </a:extLst>
          </p:cNvPr>
          <p:cNvSpPr txBox="1"/>
          <p:nvPr/>
        </p:nvSpPr>
        <p:spPr>
          <a:xfrm>
            <a:off x="704432" y="4838160"/>
            <a:ext cx="7944268" cy="1677840"/>
          </a:xfrm>
          <a:prstGeom prst="rect">
            <a:avLst/>
          </a:prstGeom>
          <a:noFill/>
        </p:spPr>
        <p:txBody>
          <a:bodyPr wrap="square" lIns="0" tIns="0" rIns="0" bIns="0" rtlCol="0">
            <a:noAutofit/>
          </a:bodyPr>
          <a:lstStyle/>
          <a:p>
            <a:pPr algn="l"/>
            <a:r>
              <a:rPr lang="en-AU" sz="2000" b="1" noProof="0" dirty="0"/>
              <a:t>Quick quiz:</a:t>
            </a:r>
          </a:p>
          <a:p>
            <a:pPr algn="l"/>
            <a:endParaRPr lang="en-AU" sz="2000" noProof="0" dirty="0"/>
          </a:p>
          <a:p>
            <a:pPr marL="342900" indent="-342900" algn="l">
              <a:buFont typeface="+mj-lt"/>
              <a:buAutoNum type="arabicPeriod"/>
            </a:pPr>
            <a:r>
              <a:rPr lang="en-AU" sz="2000" noProof="0" dirty="0"/>
              <a:t>What is 32 °C in K?	305 K</a:t>
            </a:r>
          </a:p>
          <a:p>
            <a:pPr marL="342900" indent="-342900" algn="l">
              <a:buFont typeface="+mj-lt"/>
              <a:buAutoNum type="arabicPeriod"/>
            </a:pPr>
            <a:endParaRPr lang="en-AU" sz="2000" noProof="0" dirty="0"/>
          </a:p>
          <a:p>
            <a:pPr marL="342900" indent="-342900" algn="l">
              <a:buFont typeface="+mj-lt"/>
              <a:buAutoNum type="arabicPeriod"/>
            </a:pPr>
            <a:r>
              <a:rPr lang="en-AU" sz="2000" noProof="0" dirty="0"/>
              <a:t>What is 250 K in °C?	-23 °C</a:t>
            </a:r>
          </a:p>
          <a:p>
            <a:pPr marL="342900" indent="-342900" algn="l">
              <a:buFont typeface="+mj-lt"/>
              <a:buAutoNum type="arabicPeriod"/>
            </a:pPr>
            <a:endParaRPr lang="en-AU" sz="2000" noProof="0" dirty="0"/>
          </a:p>
          <a:p>
            <a:pPr marL="342900" indent="-342900" algn="l">
              <a:buFont typeface="+mj-lt"/>
              <a:buAutoNum type="arabicPeriod"/>
            </a:pPr>
            <a:endParaRPr lang="en-AU" sz="2000" noProof="0" dirty="0"/>
          </a:p>
        </p:txBody>
      </p:sp>
      <p:sp>
        <p:nvSpPr>
          <p:cNvPr id="2" name="Slide Number Placeholder 1">
            <a:extLst>
              <a:ext uri="{FF2B5EF4-FFF2-40B4-BE49-F238E27FC236}">
                <a16:creationId xmlns:a16="http://schemas.microsoft.com/office/drawing/2014/main" id="{208EBAE1-7C97-B242-A5EC-FA2EB224CF1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21</a:t>
            </a:fld>
            <a:endParaRPr lang="en-AU" noProof="0" dirty="0"/>
          </a:p>
        </p:txBody>
      </p:sp>
      <p:sp>
        <p:nvSpPr>
          <p:cNvPr id="8" name="Rectangle 7">
            <a:extLst>
              <a:ext uri="{FF2B5EF4-FFF2-40B4-BE49-F238E27FC236}">
                <a16:creationId xmlns:a16="http://schemas.microsoft.com/office/drawing/2014/main" id="{FF33B467-7E64-CD87-710D-4741739EF1C5}"/>
              </a:ext>
              <a:ext uri="{C183D7F6-B498-43B3-948B-1728B52AA6E4}">
                <adec:decorative xmlns:adec="http://schemas.microsoft.com/office/drawing/2017/decorative" val="1"/>
              </a:ext>
            </a:extLst>
          </p:cNvPr>
          <p:cNvSpPr/>
          <p:nvPr/>
        </p:nvSpPr>
        <p:spPr>
          <a:xfrm>
            <a:off x="3562350" y="5219700"/>
            <a:ext cx="1800225" cy="14763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Tree>
    <p:extLst>
      <p:ext uri="{BB962C8B-B14F-4D97-AF65-F5344CB8AC3E}">
        <p14:creationId xmlns:p14="http://schemas.microsoft.com/office/powerpoint/2010/main" val="15199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6"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9A4ED-81C0-4F6A-B733-21EE28B83EA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DCB22D1-4294-81EA-0C90-3A1FAFD5918A}"/>
              </a:ext>
            </a:extLst>
          </p:cNvPr>
          <p:cNvSpPr>
            <a:spLocks noGrp="1"/>
          </p:cNvSpPr>
          <p:nvPr>
            <p:ph type="title"/>
          </p:nvPr>
        </p:nvSpPr>
        <p:spPr/>
        <p:txBody>
          <a:bodyPr/>
          <a:lstStyle/>
          <a:p>
            <a:r>
              <a:rPr lang="en-AU" noProof="0" dirty="0"/>
              <a:t>1.2 Physical properties of some elements</a:t>
            </a:r>
          </a:p>
        </p:txBody>
      </p:sp>
      <p:sp>
        <p:nvSpPr>
          <p:cNvPr id="4" name="Text Placeholder 3">
            <a:extLst>
              <a:ext uri="{FF2B5EF4-FFF2-40B4-BE49-F238E27FC236}">
                <a16:creationId xmlns:a16="http://schemas.microsoft.com/office/drawing/2014/main" id="{CD52FB85-AFD4-0808-5F2C-42FDC30803BF}"/>
              </a:ext>
            </a:extLst>
          </p:cNvPr>
          <p:cNvSpPr>
            <a:spLocks noGrp="1"/>
          </p:cNvSpPr>
          <p:nvPr>
            <p:ph type="body" sz="quarter" idx="18"/>
          </p:nvPr>
        </p:nvSpPr>
        <p:spPr/>
        <p:txBody>
          <a:bodyPr/>
          <a:lstStyle/>
          <a:p>
            <a:r>
              <a:rPr lang="en-AU" dirty="0"/>
              <a:t>Sample response</a:t>
            </a:r>
          </a:p>
        </p:txBody>
      </p:sp>
      <p:sp>
        <p:nvSpPr>
          <p:cNvPr id="5" name="Text Placeholder 4">
            <a:extLst>
              <a:ext uri="{FF2B5EF4-FFF2-40B4-BE49-F238E27FC236}">
                <a16:creationId xmlns:a16="http://schemas.microsoft.com/office/drawing/2014/main" id="{4C8BB8E7-45DC-5D01-1465-0596543D59A0}"/>
              </a:ext>
            </a:extLst>
          </p:cNvPr>
          <p:cNvSpPr>
            <a:spLocks noGrp="1"/>
          </p:cNvSpPr>
          <p:nvPr>
            <p:ph type="body" sz="quarter" idx="17"/>
          </p:nvPr>
        </p:nvSpPr>
        <p:spPr/>
        <p:txBody>
          <a:bodyPr/>
          <a:lstStyle/>
          <a:p>
            <a:r>
              <a:rPr lang="en-AU" noProof="0" dirty="0"/>
              <a:t>Use the data book to research the following quantitative properties of these elements.</a:t>
            </a:r>
          </a:p>
          <a:p>
            <a:endParaRPr lang="en-AU" noProof="0" dirty="0"/>
          </a:p>
        </p:txBody>
      </p:sp>
      <p:graphicFrame>
        <p:nvGraphicFramePr>
          <p:cNvPr id="7" name="Table 6" descr="Table that compares common physical properties of elements. Data shown.">
            <a:extLst>
              <a:ext uri="{FF2B5EF4-FFF2-40B4-BE49-F238E27FC236}">
                <a16:creationId xmlns:a16="http://schemas.microsoft.com/office/drawing/2014/main" id="{0F05E413-F927-A80E-ECD3-FD114D5521A9}"/>
              </a:ext>
            </a:extLst>
          </p:cNvPr>
          <p:cNvGraphicFramePr>
            <a:graphicFrameLocks noGrp="1"/>
          </p:cNvGraphicFramePr>
          <p:nvPr>
            <p:extLst>
              <p:ext uri="{D42A27DB-BD31-4B8C-83A1-F6EECF244321}">
                <p14:modId xmlns:p14="http://schemas.microsoft.com/office/powerpoint/2010/main" val="882850710"/>
              </p:ext>
            </p:extLst>
          </p:nvPr>
        </p:nvGraphicFramePr>
        <p:xfrm>
          <a:off x="360000" y="2090239"/>
          <a:ext cx="10764001" cy="4425760"/>
        </p:xfrm>
        <a:graphic>
          <a:graphicData uri="http://schemas.openxmlformats.org/drawingml/2006/table">
            <a:tbl>
              <a:tblPr firstRow="1" bandRow="1">
                <a:tableStyleId>{5C22544A-7EE6-4342-B048-85BDC9FD1C3A}</a:tableStyleId>
              </a:tblPr>
              <a:tblGrid>
                <a:gridCol w="1887201">
                  <a:extLst>
                    <a:ext uri="{9D8B030D-6E8A-4147-A177-3AD203B41FA5}">
                      <a16:colId xmlns:a16="http://schemas.microsoft.com/office/drawing/2014/main" val="649370291"/>
                    </a:ext>
                  </a:extLst>
                </a:gridCol>
                <a:gridCol w="1775360">
                  <a:extLst>
                    <a:ext uri="{9D8B030D-6E8A-4147-A177-3AD203B41FA5}">
                      <a16:colId xmlns:a16="http://schemas.microsoft.com/office/drawing/2014/main" val="625519058"/>
                    </a:ext>
                  </a:extLst>
                </a:gridCol>
                <a:gridCol w="1775360">
                  <a:extLst>
                    <a:ext uri="{9D8B030D-6E8A-4147-A177-3AD203B41FA5}">
                      <a16:colId xmlns:a16="http://schemas.microsoft.com/office/drawing/2014/main" val="2850914494"/>
                    </a:ext>
                  </a:extLst>
                </a:gridCol>
                <a:gridCol w="1775360">
                  <a:extLst>
                    <a:ext uri="{9D8B030D-6E8A-4147-A177-3AD203B41FA5}">
                      <a16:colId xmlns:a16="http://schemas.microsoft.com/office/drawing/2014/main" val="3990921636"/>
                    </a:ext>
                  </a:extLst>
                </a:gridCol>
                <a:gridCol w="1775360">
                  <a:extLst>
                    <a:ext uri="{9D8B030D-6E8A-4147-A177-3AD203B41FA5}">
                      <a16:colId xmlns:a16="http://schemas.microsoft.com/office/drawing/2014/main" val="2131521656"/>
                    </a:ext>
                  </a:extLst>
                </a:gridCol>
                <a:gridCol w="1775360">
                  <a:extLst>
                    <a:ext uri="{9D8B030D-6E8A-4147-A177-3AD203B41FA5}">
                      <a16:colId xmlns:a16="http://schemas.microsoft.com/office/drawing/2014/main" val="732624472"/>
                    </a:ext>
                  </a:extLst>
                </a:gridCol>
              </a:tblGrid>
              <a:tr h="1237946">
                <a:tc>
                  <a:txBody>
                    <a:bodyPr/>
                    <a:lstStyle/>
                    <a:p>
                      <a:pPr algn="ctr"/>
                      <a:r>
                        <a:rPr lang="en-AU" noProof="0" dirty="0"/>
                        <a:t>Element name </a:t>
                      </a:r>
                    </a:p>
                  </a:txBody>
                  <a:tcPr/>
                </a:tc>
                <a:tc>
                  <a:txBody>
                    <a:bodyPr/>
                    <a:lstStyle/>
                    <a:p>
                      <a:pPr algn="ctr"/>
                      <a:r>
                        <a:rPr lang="en-AU" noProof="0" dirty="0"/>
                        <a:t>Melting point (</a:t>
                      </a:r>
                      <a:r>
                        <a:rPr lang="en-AU" noProof="0" dirty="0">
                          <a:solidFill>
                            <a:schemeClr val="bg1"/>
                          </a:solidFill>
                        </a:rPr>
                        <a:t>°C)</a:t>
                      </a:r>
                    </a:p>
                  </a:txBody>
                  <a:tcPr/>
                </a:tc>
                <a:tc>
                  <a:txBody>
                    <a:bodyPr/>
                    <a:lstStyle/>
                    <a:p>
                      <a:pPr algn="ctr"/>
                      <a:r>
                        <a:rPr lang="en-AU" noProof="0" dirty="0">
                          <a:solidFill>
                            <a:schemeClr val="bg1"/>
                          </a:solidFill>
                        </a:rPr>
                        <a:t>Melting point (K)</a:t>
                      </a:r>
                    </a:p>
                  </a:txBody>
                  <a:tcPr/>
                </a:tc>
                <a:tc>
                  <a:txBody>
                    <a:bodyPr/>
                    <a:lstStyle/>
                    <a:p>
                      <a:pPr algn="ctr"/>
                      <a:r>
                        <a:rPr lang="en-AU" noProof="0" dirty="0"/>
                        <a:t>Boiling point (</a:t>
                      </a:r>
                      <a:r>
                        <a:rPr lang="en-AU" noProof="0" dirty="0">
                          <a:solidFill>
                            <a:schemeClr val="bg1"/>
                          </a:solidFill>
                        </a:rPr>
                        <a:t>°C)</a:t>
                      </a:r>
                      <a:endParaRPr lang="en-AU" noProof="0" dirty="0"/>
                    </a:p>
                  </a:txBody>
                  <a:tcPr/>
                </a:tc>
                <a:tc>
                  <a:txBody>
                    <a:bodyPr/>
                    <a:lstStyle/>
                    <a:p>
                      <a:pPr algn="ctr"/>
                      <a:r>
                        <a:rPr lang="en-AU" noProof="0" dirty="0"/>
                        <a:t>Boiling point (K)</a:t>
                      </a:r>
                    </a:p>
                  </a:txBody>
                  <a:tcPr/>
                </a:tc>
                <a:tc>
                  <a:txBody>
                    <a:bodyPr/>
                    <a:lstStyle/>
                    <a:p>
                      <a:pPr algn="ctr"/>
                      <a:r>
                        <a:rPr lang="en-AU" noProof="0" dirty="0"/>
                        <a:t>Density </a:t>
                      </a:r>
                      <a:br>
                        <a:rPr lang="en-AU" noProof="0" dirty="0"/>
                      </a:br>
                      <a:r>
                        <a:rPr lang="en-AU" noProof="0" dirty="0"/>
                        <a:t>(g cm</a:t>
                      </a:r>
                      <a:r>
                        <a:rPr lang="en-AU" baseline="30000" noProof="0" dirty="0"/>
                        <a:t>-3</a:t>
                      </a:r>
                      <a:r>
                        <a:rPr lang="en-AU" baseline="0" noProof="0" dirty="0"/>
                        <a:t>)</a:t>
                      </a:r>
                      <a:endParaRPr lang="en-AU" noProof="0" dirty="0"/>
                    </a:p>
                  </a:txBody>
                  <a:tcPr/>
                </a:tc>
                <a:extLst>
                  <a:ext uri="{0D108BD9-81ED-4DB2-BD59-A6C34878D82A}">
                    <a16:rowId xmlns:a16="http://schemas.microsoft.com/office/drawing/2014/main" val="210565204"/>
                  </a:ext>
                </a:extLst>
              </a:tr>
              <a:tr h="455402">
                <a:tc>
                  <a:txBody>
                    <a:bodyPr/>
                    <a:lstStyle/>
                    <a:p>
                      <a:r>
                        <a:rPr lang="en-AU" noProof="0" dirty="0"/>
                        <a:t>Boron</a:t>
                      </a:r>
                    </a:p>
                  </a:txBody>
                  <a:tcPr/>
                </a:tc>
                <a:tc>
                  <a:txBody>
                    <a:bodyPr/>
                    <a:lstStyle/>
                    <a:p>
                      <a:pPr algn="ctr"/>
                      <a:r>
                        <a:rPr lang="en-AU" noProof="0" dirty="0"/>
                        <a:t>2300</a:t>
                      </a:r>
                    </a:p>
                  </a:txBody>
                  <a:tcPr/>
                </a:tc>
                <a:tc>
                  <a:txBody>
                    <a:bodyPr/>
                    <a:lstStyle/>
                    <a:p>
                      <a:pPr algn="ctr"/>
                      <a:r>
                        <a:rPr lang="en-AU" noProof="0" dirty="0"/>
                        <a:t>2573</a:t>
                      </a:r>
                    </a:p>
                  </a:txBody>
                  <a:tcPr/>
                </a:tc>
                <a:tc>
                  <a:txBody>
                    <a:bodyPr/>
                    <a:lstStyle/>
                    <a:p>
                      <a:pPr algn="ctr"/>
                      <a:r>
                        <a:rPr lang="en-AU" noProof="0" dirty="0"/>
                        <a:t>3660</a:t>
                      </a:r>
                    </a:p>
                  </a:txBody>
                  <a:tcPr/>
                </a:tc>
                <a:tc>
                  <a:txBody>
                    <a:bodyPr/>
                    <a:lstStyle/>
                    <a:p>
                      <a:pPr algn="ctr"/>
                      <a:r>
                        <a:rPr lang="en-AU" noProof="0" dirty="0"/>
                        <a:t>3933</a:t>
                      </a:r>
                    </a:p>
                  </a:txBody>
                  <a:tcPr/>
                </a:tc>
                <a:tc>
                  <a:txBody>
                    <a:bodyPr/>
                    <a:lstStyle/>
                    <a:p>
                      <a:pPr algn="ctr"/>
                      <a:r>
                        <a:rPr lang="en-AU" noProof="0" dirty="0"/>
                        <a:t>2.34</a:t>
                      </a:r>
                    </a:p>
                  </a:txBody>
                  <a:tcPr/>
                </a:tc>
                <a:extLst>
                  <a:ext uri="{0D108BD9-81ED-4DB2-BD59-A6C34878D82A}">
                    <a16:rowId xmlns:a16="http://schemas.microsoft.com/office/drawing/2014/main" val="2124482746"/>
                  </a:ext>
                </a:extLst>
              </a:tr>
              <a:tr h="455402">
                <a:tc>
                  <a:txBody>
                    <a:bodyPr/>
                    <a:lstStyle/>
                    <a:p>
                      <a:r>
                        <a:rPr lang="en-AU" noProof="0" dirty="0"/>
                        <a:t>Magnesium</a:t>
                      </a:r>
                    </a:p>
                  </a:txBody>
                  <a:tcPr/>
                </a:tc>
                <a:tc>
                  <a:txBody>
                    <a:bodyPr/>
                    <a:lstStyle/>
                    <a:p>
                      <a:pPr algn="ctr"/>
                      <a:r>
                        <a:rPr lang="en-AU" noProof="0" dirty="0"/>
                        <a:t>650</a:t>
                      </a:r>
                    </a:p>
                  </a:txBody>
                  <a:tcPr/>
                </a:tc>
                <a:tc>
                  <a:txBody>
                    <a:bodyPr/>
                    <a:lstStyle/>
                    <a:p>
                      <a:pPr algn="ctr"/>
                      <a:r>
                        <a:rPr lang="en-AU" noProof="0" dirty="0"/>
                        <a:t>923</a:t>
                      </a:r>
                    </a:p>
                  </a:txBody>
                  <a:tcPr/>
                </a:tc>
                <a:tc>
                  <a:txBody>
                    <a:bodyPr/>
                    <a:lstStyle/>
                    <a:p>
                      <a:pPr algn="ctr"/>
                      <a:r>
                        <a:rPr lang="en-AU" noProof="0" dirty="0"/>
                        <a:t>1110</a:t>
                      </a:r>
                    </a:p>
                  </a:txBody>
                  <a:tcPr/>
                </a:tc>
                <a:tc>
                  <a:txBody>
                    <a:bodyPr/>
                    <a:lstStyle/>
                    <a:p>
                      <a:pPr algn="ctr"/>
                      <a:r>
                        <a:rPr lang="en-AU" noProof="0" dirty="0"/>
                        <a:t>1383</a:t>
                      </a:r>
                    </a:p>
                  </a:txBody>
                  <a:tcPr/>
                </a:tc>
                <a:tc>
                  <a:txBody>
                    <a:bodyPr/>
                    <a:lstStyle/>
                    <a:p>
                      <a:pPr algn="ctr"/>
                      <a:r>
                        <a:rPr lang="en-AU" noProof="0" dirty="0"/>
                        <a:t>1.74</a:t>
                      </a:r>
                    </a:p>
                  </a:txBody>
                  <a:tcPr/>
                </a:tc>
                <a:extLst>
                  <a:ext uri="{0D108BD9-81ED-4DB2-BD59-A6C34878D82A}">
                    <a16:rowId xmlns:a16="http://schemas.microsoft.com/office/drawing/2014/main" val="3803607156"/>
                  </a:ext>
                </a:extLst>
              </a:tr>
              <a:tr h="455402">
                <a:tc>
                  <a:txBody>
                    <a:bodyPr/>
                    <a:lstStyle/>
                    <a:p>
                      <a:r>
                        <a:rPr lang="en-AU" noProof="0" dirty="0"/>
                        <a:t>Oxygen (O)</a:t>
                      </a:r>
                    </a:p>
                  </a:txBody>
                  <a:tcPr/>
                </a:tc>
                <a:tc>
                  <a:txBody>
                    <a:bodyPr/>
                    <a:lstStyle/>
                    <a:p>
                      <a:pPr algn="ctr"/>
                      <a:r>
                        <a:rPr lang="en-AU" noProof="0" dirty="0"/>
                        <a:t>-219</a:t>
                      </a:r>
                    </a:p>
                  </a:txBody>
                  <a:tcPr/>
                </a:tc>
                <a:tc>
                  <a:txBody>
                    <a:bodyPr/>
                    <a:lstStyle/>
                    <a:p>
                      <a:pPr algn="ctr"/>
                      <a:r>
                        <a:rPr lang="en-AU" noProof="0" dirty="0"/>
                        <a:t>54</a:t>
                      </a:r>
                    </a:p>
                  </a:txBody>
                  <a:tcPr/>
                </a:tc>
                <a:tc>
                  <a:txBody>
                    <a:bodyPr/>
                    <a:lstStyle/>
                    <a:p>
                      <a:pPr algn="ctr"/>
                      <a:r>
                        <a:rPr lang="en-AU" noProof="0" dirty="0"/>
                        <a:t>-183</a:t>
                      </a:r>
                    </a:p>
                  </a:txBody>
                  <a:tcPr/>
                </a:tc>
                <a:tc>
                  <a:txBody>
                    <a:bodyPr/>
                    <a:lstStyle/>
                    <a:p>
                      <a:pPr algn="ctr"/>
                      <a:r>
                        <a:rPr lang="en-AU" noProof="0" dirty="0"/>
                        <a:t>90</a:t>
                      </a:r>
                    </a:p>
                  </a:txBody>
                  <a:tcPr/>
                </a:tc>
                <a:tc>
                  <a:txBody>
                    <a:bodyPr/>
                    <a:lstStyle/>
                    <a:p>
                      <a:pPr algn="ctr"/>
                      <a:r>
                        <a:rPr lang="en-AU" noProof="0" dirty="0"/>
                        <a:t>0.00129</a:t>
                      </a:r>
                    </a:p>
                  </a:txBody>
                  <a:tcPr/>
                </a:tc>
                <a:extLst>
                  <a:ext uri="{0D108BD9-81ED-4DB2-BD59-A6C34878D82A}">
                    <a16:rowId xmlns:a16="http://schemas.microsoft.com/office/drawing/2014/main" val="2904552504"/>
                  </a:ext>
                </a:extLst>
              </a:tr>
              <a:tr h="455402">
                <a:tc>
                  <a:txBody>
                    <a:bodyPr/>
                    <a:lstStyle/>
                    <a:p>
                      <a:r>
                        <a:rPr lang="en-AU" noProof="0" dirty="0"/>
                        <a:t>Silicon</a:t>
                      </a:r>
                    </a:p>
                  </a:txBody>
                  <a:tcPr/>
                </a:tc>
                <a:tc>
                  <a:txBody>
                    <a:bodyPr/>
                    <a:lstStyle/>
                    <a:p>
                      <a:pPr algn="ctr"/>
                      <a:r>
                        <a:rPr lang="en-AU" noProof="0" dirty="0"/>
                        <a:t>1410</a:t>
                      </a:r>
                    </a:p>
                  </a:txBody>
                  <a:tcPr/>
                </a:tc>
                <a:tc>
                  <a:txBody>
                    <a:bodyPr/>
                    <a:lstStyle/>
                    <a:p>
                      <a:pPr algn="ctr"/>
                      <a:r>
                        <a:rPr lang="en-AU" noProof="0" dirty="0"/>
                        <a:t>1683</a:t>
                      </a:r>
                    </a:p>
                  </a:txBody>
                  <a:tcPr/>
                </a:tc>
                <a:tc>
                  <a:txBody>
                    <a:bodyPr/>
                    <a:lstStyle/>
                    <a:p>
                      <a:pPr algn="ctr"/>
                      <a:r>
                        <a:rPr lang="en-AU" noProof="0" dirty="0"/>
                        <a:t>3267</a:t>
                      </a:r>
                    </a:p>
                  </a:txBody>
                  <a:tcPr/>
                </a:tc>
                <a:tc>
                  <a:txBody>
                    <a:bodyPr/>
                    <a:lstStyle/>
                    <a:p>
                      <a:pPr algn="ctr"/>
                      <a:r>
                        <a:rPr lang="en-AU" noProof="0" dirty="0"/>
                        <a:t>3540</a:t>
                      </a:r>
                    </a:p>
                  </a:txBody>
                  <a:tcPr/>
                </a:tc>
                <a:tc>
                  <a:txBody>
                    <a:bodyPr/>
                    <a:lstStyle/>
                    <a:p>
                      <a:pPr algn="ctr"/>
                      <a:r>
                        <a:rPr lang="en-AU" noProof="0" dirty="0"/>
                        <a:t>2.33</a:t>
                      </a:r>
                    </a:p>
                  </a:txBody>
                  <a:tcPr/>
                </a:tc>
                <a:extLst>
                  <a:ext uri="{0D108BD9-81ED-4DB2-BD59-A6C34878D82A}">
                    <a16:rowId xmlns:a16="http://schemas.microsoft.com/office/drawing/2014/main" val="809973697"/>
                  </a:ext>
                </a:extLst>
              </a:tr>
              <a:tr h="455402">
                <a:tc>
                  <a:txBody>
                    <a:bodyPr/>
                    <a:lstStyle/>
                    <a:p>
                      <a:r>
                        <a:rPr lang="en-AU" noProof="0" dirty="0"/>
                        <a:t>Potassium</a:t>
                      </a:r>
                    </a:p>
                  </a:txBody>
                  <a:tcPr/>
                </a:tc>
                <a:tc>
                  <a:txBody>
                    <a:bodyPr/>
                    <a:lstStyle/>
                    <a:p>
                      <a:pPr algn="ctr"/>
                      <a:r>
                        <a:rPr lang="en-AU" noProof="0" dirty="0"/>
                        <a:t>63</a:t>
                      </a:r>
                    </a:p>
                  </a:txBody>
                  <a:tcPr/>
                </a:tc>
                <a:tc>
                  <a:txBody>
                    <a:bodyPr/>
                    <a:lstStyle/>
                    <a:p>
                      <a:pPr algn="ctr"/>
                      <a:r>
                        <a:rPr lang="en-AU" noProof="0" dirty="0"/>
                        <a:t>336</a:t>
                      </a:r>
                    </a:p>
                  </a:txBody>
                  <a:tcPr/>
                </a:tc>
                <a:tc>
                  <a:txBody>
                    <a:bodyPr/>
                    <a:lstStyle/>
                    <a:p>
                      <a:pPr algn="ctr"/>
                      <a:r>
                        <a:rPr lang="en-AU" noProof="0" dirty="0"/>
                        <a:t>760</a:t>
                      </a:r>
                    </a:p>
                  </a:txBody>
                  <a:tcPr/>
                </a:tc>
                <a:tc>
                  <a:txBody>
                    <a:bodyPr/>
                    <a:lstStyle/>
                    <a:p>
                      <a:pPr algn="ctr"/>
                      <a:r>
                        <a:rPr lang="en-AU" noProof="0" dirty="0"/>
                        <a:t>1083</a:t>
                      </a:r>
                    </a:p>
                  </a:txBody>
                  <a:tcPr/>
                </a:tc>
                <a:tc>
                  <a:txBody>
                    <a:bodyPr/>
                    <a:lstStyle/>
                    <a:p>
                      <a:pPr algn="ctr"/>
                      <a:r>
                        <a:rPr lang="en-AU" noProof="0" dirty="0"/>
                        <a:t>0.86</a:t>
                      </a:r>
                    </a:p>
                  </a:txBody>
                  <a:tcPr/>
                </a:tc>
                <a:extLst>
                  <a:ext uri="{0D108BD9-81ED-4DB2-BD59-A6C34878D82A}">
                    <a16:rowId xmlns:a16="http://schemas.microsoft.com/office/drawing/2014/main" val="3404990743"/>
                  </a:ext>
                </a:extLst>
              </a:tr>
              <a:tr h="455402">
                <a:tc>
                  <a:txBody>
                    <a:bodyPr/>
                    <a:lstStyle/>
                    <a:p>
                      <a:r>
                        <a:rPr lang="en-AU" noProof="0" dirty="0"/>
                        <a:t>Gold</a:t>
                      </a:r>
                    </a:p>
                  </a:txBody>
                  <a:tcPr/>
                </a:tc>
                <a:tc>
                  <a:txBody>
                    <a:bodyPr/>
                    <a:lstStyle/>
                    <a:p>
                      <a:pPr algn="ctr"/>
                      <a:r>
                        <a:rPr lang="en-AU" noProof="0" dirty="0"/>
                        <a:t>1064</a:t>
                      </a:r>
                    </a:p>
                  </a:txBody>
                  <a:tcPr/>
                </a:tc>
                <a:tc>
                  <a:txBody>
                    <a:bodyPr/>
                    <a:lstStyle/>
                    <a:p>
                      <a:pPr algn="ctr"/>
                      <a:r>
                        <a:rPr lang="en-AU" noProof="0" dirty="0"/>
                        <a:t>1337</a:t>
                      </a:r>
                    </a:p>
                  </a:txBody>
                  <a:tcPr/>
                </a:tc>
                <a:tc>
                  <a:txBody>
                    <a:bodyPr/>
                    <a:lstStyle/>
                    <a:p>
                      <a:pPr algn="ctr"/>
                      <a:r>
                        <a:rPr lang="en-AU" noProof="0" dirty="0"/>
                        <a:t>2856</a:t>
                      </a:r>
                    </a:p>
                  </a:txBody>
                  <a:tcPr/>
                </a:tc>
                <a:tc>
                  <a:txBody>
                    <a:bodyPr/>
                    <a:lstStyle/>
                    <a:p>
                      <a:pPr algn="ctr"/>
                      <a:r>
                        <a:rPr lang="en-AU" noProof="0" dirty="0"/>
                        <a:t>3129</a:t>
                      </a:r>
                    </a:p>
                  </a:txBody>
                  <a:tcPr/>
                </a:tc>
                <a:tc>
                  <a:txBody>
                    <a:bodyPr/>
                    <a:lstStyle/>
                    <a:p>
                      <a:pPr algn="ctr"/>
                      <a:r>
                        <a:rPr lang="en-AU" noProof="0" dirty="0"/>
                        <a:t>19.3</a:t>
                      </a:r>
                    </a:p>
                  </a:txBody>
                  <a:tcPr/>
                </a:tc>
                <a:extLst>
                  <a:ext uri="{0D108BD9-81ED-4DB2-BD59-A6C34878D82A}">
                    <a16:rowId xmlns:a16="http://schemas.microsoft.com/office/drawing/2014/main" val="1518756424"/>
                  </a:ext>
                </a:extLst>
              </a:tr>
              <a:tr h="455402">
                <a:tc>
                  <a:txBody>
                    <a:bodyPr/>
                    <a:lstStyle/>
                    <a:p>
                      <a:r>
                        <a:rPr lang="en-AU" noProof="0" dirty="0"/>
                        <a:t>Neon</a:t>
                      </a:r>
                    </a:p>
                  </a:txBody>
                  <a:tcPr/>
                </a:tc>
                <a:tc>
                  <a:txBody>
                    <a:bodyPr/>
                    <a:lstStyle/>
                    <a:p>
                      <a:pPr algn="ctr"/>
                      <a:r>
                        <a:rPr lang="en-AU" noProof="0" dirty="0"/>
                        <a:t>-249</a:t>
                      </a:r>
                    </a:p>
                  </a:txBody>
                  <a:tcPr/>
                </a:tc>
                <a:tc>
                  <a:txBody>
                    <a:bodyPr/>
                    <a:lstStyle/>
                    <a:p>
                      <a:pPr algn="ctr"/>
                      <a:r>
                        <a:rPr lang="en-AU" noProof="0" dirty="0"/>
                        <a:t>24</a:t>
                      </a:r>
                    </a:p>
                  </a:txBody>
                  <a:tcPr/>
                </a:tc>
                <a:tc>
                  <a:txBody>
                    <a:bodyPr/>
                    <a:lstStyle/>
                    <a:p>
                      <a:pPr algn="ctr"/>
                      <a:r>
                        <a:rPr lang="en-AU" noProof="0" dirty="0"/>
                        <a:t>-256</a:t>
                      </a:r>
                    </a:p>
                  </a:txBody>
                  <a:tcPr/>
                </a:tc>
                <a:tc>
                  <a:txBody>
                    <a:bodyPr/>
                    <a:lstStyle/>
                    <a:p>
                      <a:pPr algn="ctr"/>
                      <a:r>
                        <a:rPr lang="en-AU" noProof="0" dirty="0"/>
                        <a:t>17</a:t>
                      </a:r>
                    </a:p>
                  </a:txBody>
                  <a:tcPr/>
                </a:tc>
                <a:tc>
                  <a:txBody>
                    <a:bodyPr/>
                    <a:lstStyle/>
                    <a:p>
                      <a:pPr algn="ctr"/>
                      <a:r>
                        <a:rPr lang="en-AU" noProof="0" dirty="0"/>
                        <a:t>0.000814</a:t>
                      </a:r>
                    </a:p>
                  </a:txBody>
                  <a:tcPr/>
                </a:tc>
                <a:extLst>
                  <a:ext uri="{0D108BD9-81ED-4DB2-BD59-A6C34878D82A}">
                    <a16:rowId xmlns:a16="http://schemas.microsoft.com/office/drawing/2014/main" val="258046862"/>
                  </a:ext>
                </a:extLst>
              </a:tr>
            </a:tbl>
          </a:graphicData>
        </a:graphic>
      </p:graphicFrame>
      <p:sp>
        <p:nvSpPr>
          <p:cNvPr id="2" name="Slide Number Placeholder 1">
            <a:extLst>
              <a:ext uri="{FF2B5EF4-FFF2-40B4-BE49-F238E27FC236}">
                <a16:creationId xmlns:a16="http://schemas.microsoft.com/office/drawing/2014/main" id="{AD6AF40C-C8FE-A911-572A-D782D5A6DF52}"/>
              </a:ext>
              <a:ext uri="{C183D7F6-B498-43B3-948B-1728B52AA6E4}">
                <adec:decorative xmlns:adec="http://schemas.microsoft.com/office/drawing/2017/decorative" val="1"/>
              </a:ext>
            </a:extLst>
          </p:cNvPr>
          <p:cNvSpPr>
            <a:spLocks noGrp="1"/>
          </p:cNvSpPr>
          <p:nvPr>
            <p:ph type="sldNum" sz="quarter" idx="12"/>
          </p:nvPr>
        </p:nvSpPr>
        <p:spPr>
          <a:xfrm>
            <a:off x="11124000" y="6538034"/>
            <a:ext cx="720000" cy="180000"/>
          </a:xfrm>
        </p:spPr>
        <p:txBody>
          <a:bodyPr/>
          <a:lstStyle/>
          <a:p>
            <a:fld id="{10A01DC5-1685-4615-8240-15192985C6A2}" type="slidenum">
              <a:rPr lang="en-AU" noProof="0" smtClean="0"/>
              <a:t>22</a:t>
            </a:fld>
            <a:endParaRPr lang="en-AU" noProof="0" dirty="0"/>
          </a:p>
        </p:txBody>
      </p:sp>
    </p:spTree>
    <p:extLst>
      <p:ext uri="{BB962C8B-B14F-4D97-AF65-F5344CB8AC3E}">
        <p14:creationId xmlns:p14="http://schemas.microsoft.com/office/powerpoint/2010/main" val="325999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8975F1-DDC8-39D6-463B-7447B564F34B}"/>
              </a:ext>
            </a:extLst>
          </p:cNvPr>
          <p:cNvSpPr>
            <a:spLocks noGrp="1"/>
          </p:cNvSpPr>
          <p:nvPr>
            <p:ph type="title"/>
          </p:nvPr>
        </p:nvSpPr>
        <p:spPr/>
        <p:txBody>
          <a:bodyPr/>
          <a:lstStyle/>
          <a:p>
            <a:r>
              <a:rPr lang="en-AU" noProof="0" dirty="0"/>
              <a:t>1.2 Investigating the electrical conductivity of elements</a:t>
            </a:r>
          </a:p>
        </p:txBody>
      </p:sp>
      <p:pic>
        <p:nvPicPr>
          <p:cNvPr id="6" name="Picture 5" descr="set up for electrical conductivity practical">
            <a:extLst>
              <a:ext uri="{FF2B5EF4-FFF2-40B4-BE49-F238E27FC236}">
                <a16:creationId xmlns:a16="http://schemas.microsoft.com/office/drawing/2014/main" id="{3B09AE39-7FFC-CB8E-4492-7ED997500DE3}"/>
              </a:ext>
            </a:extLst>
          </p:cNvPr>
          <p:cNvPicPr>
            <a:picLocks noChangeAspect="1"/>
          </p:cNvPicPr>
          <p:nvPr/>
        </p:nvPicPr>
        <p:blipFill>
          <a:blip r:embed="rId3"/>
          <a:stretch>
            <a:fillRect/>
          </a:stretch>
        </p:blipFill>
        <p:spPr>
          <a:xfrm>
            <a:off x="360000" y="1680923"/>
            <a:ext cx="5458763" cy="4096842"/>
          </a:xfrm>
          <a:prstGeom prst="rect">
            <a:avLst/>
          </a:prstGeom>
        </p:spPr>
      </p:pic>
      <p:pic>
        <p:nvPicPr>
          <p:cNvPr id="7" name="Picture 6" descr="set up for electrical conductivity practical">
            <a:extLst>
              <a:ext uri="{FF2B5EF4-FFF2-40B4-BE49-F238E27FC236}">
                <a16:creationId xmlns:a16="http://schemas.microsoft.com/office/drawing/2014/main" id="{021F04A5-DDA8-32B8-4A0B-09BB31A2CAA0}"/>
              </a:ext>
            </a:extLst>
          </p:cNvPr>
          <p:cNvPicPr>
            <a:picLocks noChangeAspect="1"/>
          </p:cNvPicPr>
          <p:nvPr/>
        </p:nvPicPr>
        <p:blipFill>
          <a:blip r:embed="rId4"/>
          <a:stretch>
            <a:fillRect/>
          </a:stretch>
        </p:blipFill>
        <p:spPr>
          <a:xfrm>
            <a:off x="6377832" y="1680923"/>
            <a:ext cx="5466168" cy="4096842"/>
          </a:xfrm>
          <a:prstGeom prst="rect">
            <a:avLst/>
          </a:prstGeom>
        </p:spPr>
      </p:pic>
      <p:sp>
        <p:nvSpPr>
          <p:cNvPr id="2" name="Slide Number Placeholder 1">
            <a:extLst>
              <a:ext uri="{FF2B5EF4-FFF2-40B4-BE49-F238E27FC236}">
                <a16:creationId xmlns:a16="http://schemas.microsoft.com/office/drawing/2014/main" id="{1E93FF25-990A-438B-E02B-8C8D71D02DD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23</a:t>
            </a:fld>
            <a:endParaRPr lang="en-AU" noProof="0" dirty="0"/>
          </a:p>
        </p:txBody>
      </p:sp>
    </p:spTree>
    <p:extLst>
      <p:ext uri="{BB962C8B-B14F-4D97-AF65-F5344CB8AC3E}">
        <p14:creationId xmlns:p14="http://schemas.microsoft.com/office/powerpoint/2010/main" val="318428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AAE6451-579D-23B2-F346-4F654200EA97}"/>
              </a:ext>
            </a:extLst>
          </p:cNvPr>
          <p:cNvSpPr>
            <a:spLocks noGrp="1"/>
          </p:cNvSpPr>
          <p:nvPr>
            <p:ph type="title"/>
          </p:nvPr>
        </p:nvSpPr>
        <p:spPr/>
        <p:txBody>
          <a:bodyPr/>
          <a:lstStyle/>
          <a:p>
            <a:r>
              <a:rPr lang="en-AU" noProof="0" dirty="0"/>
              <a:t>1.2 Checkpoint 2</a:t>
            </a:r>
          </a:p>
        </p:txBody>
      </p:sp>
      <p:sp>
        <p:nvSpPr>
          <p:cNvPr id="8" name="Text Placeholder 7">
            <a:extLst>
              <a:ext uri="{FF2B5EF4-FFF2-40B4-BE49-F238E27FC236}">
                <a16:creationId xmlns:a16="http://schemas.microsoft.com/office/drawing/2014/main" id="{2EE66AFE-978D-F973-99A4-5385809D4CCB}"/>
              </a:ext>
            </a:extLst>
          </p:cNvPr>
          <p:cNvSpPr>
            <a:spLocks noGrp="1"/>
          </p:cNvSpPr>
          <p:nvPr>
            <p:ph type="body" sz="quarter" idx="18"/>
          </p:nvPr>
        </p:nvSpPr>
        <p:spPr/>
        <p:txBody>
          <a:bodyPr/>
          <a:lstStyle/>
          <a:p>
            <a:r>
              <a:rPr lang="en-AU" noProof="0" dirty="0"/>
              <a:t>Which of the following are properties of metals?</a:t>
            </a:r>
          </a:p>
        </p:txBody>
      </p:sp>
      <p:sp>
        <p:nvSpPr>
          <p:cNvPr id="9" name="Rectangle: Rounded Corners 8">
            <a:extLst>
              <a:ext uri="{FF2B5EF4-FFF2-40B4-BE49-F238E27FC236}">
                <a16:creationId xmlns:a16="http://schemas.microsoft.com/office/drawing/2014/main" id="{B4861653-D9DA-BFA6-A667-14DC74472352}"/>
              </a:ext>
            </a:extLst>
          </p:cNvPr>
          <p:cNvSpPr/>
          <p:nvPr/>
        </p:nvSpPr>
        <p:spPr>
          <a:xfrm>
            <a:off x="359995" y="1784246"/>
            <a:ext cx="4027251" cy="77821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noProof="0" dirty="0"/>
              <a:t>Good electrical conductor</a:t>
            </a:r>
          </a:p>
        </p:txBody>
      </p:sp>
      <p:pic>
        <p:nvPicPr>
          <p:cNvPr id="17" name="Graphic 16" descr="Checkmark with green solid fill.">
            <a:extLst>
              <a:ext uri="{FF2B5EF4-FFF2-40B4-BE49-F238E27FC236}">
                <a16:creationId xmlns:a16="http://schemas.microsoft.com/office/drawing/2014/main" id="{D7702979-2201-AEF5-728F-96708796E46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42800" y="1711245"/>
            <a:ext cx="914400" cy="914400"/>
          </a:xfrm>
          <a:prstGeom prst="rect">
            <a:avLst/>
          </a:prstGeom>
        </p:spPr>
      </p:pic>
      <p:sp>
        <p:nvSpPr>
          <p:cNvPr id="11" name="Rectangle: Rounded Corners 10">
            <a:extLst>
              <a:ext uri="{FF2B5EF4-FFF2-40B4-BE49-F238E27FC236}">
                <a16:creationId xmlns:a16="http://schemas.microsoft.com/office/drawing/2014/main" id="{8A50E0A0-CBCA-69CE-480C-8A6FBA0F4E6B}"/>
              </a:ext>
            </a:extLst>
          </p:cNvPr>
          <p:cNvSpPr/>
          <p:nvPr/>
        </p:nvSpPr>
        <p:spPr>
          <a:xfrm>
            <a:off x="359995" y="2770287"/>
            <a:ext cx="4027251" cy="77821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noProof="0" dirty="0"/>
              <a:t>Brittle</a:t>
            </a:r>
          </a:p>
        </p:txBody>
      </p:sp>
      <p:pic>
        <p:nvPicPr>
          <p:cNvPr id="22" name="Graphic 21" descr="cross with solid red fill.">
            <a:extLst>
              <a:ext uri="{FF2B5EF4-FFF2-40B4-BE49-F238E27FC236}">
                <a16:creationId xmlns:a16="http://schemas.microsoft.com/office/drawing/2014/main" id="{2A6F30AF-A170-CD34-50E5-CCA4686C8AF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692228">
            <a:off x="4930223" y="2725871"/>
            <a:ext cx="914400" cy="914400"/>
          </a:xfrm>
          <a:prstGeom prst="rect">
            <a:avLst/>
          </a:prstGeom>
        </p:spPr>
      </p:pic>
      <p:sp>
        <p:nvSpPr>
          <p:cNvPr id="12" name="Rectangle: Rounded Corners 11">
            <a:extLst>
              <a:ext uri="{FF2B5EF4-FFF2-40B4-BE49-F238E27FC236}">
                <a16:creationId xmlns:a16="http://schemas.microsoft.com/office/drawing/2014/main" id="{CA4222B7-1730-BC7F-9F26-06C6FD7E7FB2}"/>
              </a:ext>
            </a:extLst>
          </p:cNvPr>
          <p:cNvSpPr/>
          <p:nvPr/>
        </p:nvSpPr>
        <p:spPr>
          <a:xfrm>
            <a:off x="359995" y="3756328"/>
            <a:ext cx="4027251" cy="77821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noProof="0" dirty="0"/>
              <a:t>Good thermal insulator</a:t>
            </a:r>
          </a:p>
        </p:txBody>
      </p:sp>
      <p:pic>
        <p:nvPicPr>
          <p:cNvPr id="21" name="Graphic 20" descr="cross with solid red fill.">
            <a:extLst>
              <a:ext uri="{FF2B5EF4-FFF2-40B4-BE49-F238E27FC236}">
                <a16:creationId xmlns:a16="http://schemas.microsoft.com/office/drawing/2014/main" id="{DCDAB268-CCA6-031A-D4E1-C5E1EA0DACC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692228">
            <a:off x="4930223" y="3703289"/>
            <a:ext cx="914400" cy="914400"/>
          </a:xfrm>
          <a:prstGeom prst="rect">
            <a:avLst/>
          </a:prstGeom>
        </p:spPr>
      </p:pic>
      <p:sp>
        <p:nvSpPr>
          <p:cNvPr id="13" name="Rectangle: Rounded Corners 12">
            <a:extLst>
              <a:ext uri="{FF2B5EF4-FFF2-40B4-BE49-F238E27FC236}">
                <a16:creationId xmlns:a16="http://schemas.microsoft.com/office/drawing/2014/main" id="{7B532BD9-3837-8D31-E1B8-24FC783B350E}"/>
              </a:ext>
            </a:extLst>
          </p:cNvPr>
          <p:cNvSpPr/>
          <p:nvPr/>
        </p:nvSpPr>
        <p:spPr>
          <a:xfrm>
            <a:off x="359995" y="4742369"/>
            <a:ext cx="4027251" cy="77821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noProof="0" dirty="0"/>
              <a:t>Lustrous</a:t>
            </a:r>
          </a:p>
        </p:txBody>
      </p:sp>
      <p:pic>
        <p:nvPicPr>
          <p:cNvPr id="18" name="Graphic 17" descr="Checkmark with green solid fill.">
            <a:extLst>
              <a:ext uri="{FF2B5EF4-FFF2-40B4-BE49-F238E27FC236}">
                <a16:creationId xmlns:a16="http://schemas.microsoft.com/office/drawing/2014/main" id="{E0A71F81-853F-6A23-2212-EE8104E04D9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42800" y="4606182"/>
            <a:ext cx="914400" cy="914400"/>
          </a:xfrm>
          <a:prstGeom prst="rect">
            <a:avLst/>
          </a:prstGeom>
        </p:spPr>
      </p:pic>
      <p:sp>
        <p:nvSpPr>
          <p:cNvPr id="10" name="Rectangle: Rounded Corners 9">
            <a:extLst>
              <a:ext uri="{FF2B5EF4-FFF2-40B4-BE49-F238E27FC236}">
                <a16:creationId xmlns:a16="http://schemas.microsoft.com/office/drawing/2014/main" id="{739E2CE6-8AA2-CB9D-F2A5-B75441BF15B4}"/>
              </a:ext>
            </a:extLst>
          </p:cNvPr>
          <p:cNvSpPr/>
          <p:nvPr/>
        </p:nvSpPr>
        <p:spPr>
          <a:xfrm>
            <a:off x="359995" y="5728410"/>
            <a:ext cx="4027251" cy="77821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noProof="0" dirty="0"/>
              <a:t>Ductile</a:t>
            </a:r>
          </a:p>
        </p:txBody>
      </p:sp>
      <p:pic>
        <p:nvPicPr>
          <p:cNvPr id="19" name="Graphic 18" descr="Checkmark with green solid fill.">
            <a:extLst>
              <a:ext uri="{FF2B5EF4-FFF2-40B4-BE49-F238E27FC236}">
                <a16:creationId xmlns:a16="http://schemas.microsoft.com/office/drawing/2014/main" id="{BDC57B89-3C1D-3E70-F7DB-AFC14C1B7FB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42800" y="5583600"/>
            <a:ext cx="914400" cy="914400"/>
          </a:xfrm>
          <a:prstGeom prst="rect">
            <a:avLst/>
          </a:prstGeom>
        </p:spPr>
      </p:pic>
      <p:sp>
        <p:nvSpPr>
          <p:cNvPr id="2" name="Slide Number Placeholder 1">
            <a:extLst>
              <a:ext uri="{FF2B5EF4-FFF2-40B4-BE49-F238E27FC236}">
                <a16:creationId xmlns:a16="http://schemas.microsoft.com/office/drawing/2014/main" id="{44A493B5-1D59-E939-6FAB-EB78BBA8D95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24</a:t>
            </a:fld>
            <a:endParaRPr lang="en-AU" noProof="0" dirty="0"/>
          </a:p>
        </p:txBody>
      </p:sp>
    </p:spTree>
    <p:extLst>
      <p:ext uri="{BB962C8B-B14F-4D97-AF65-F5344CB8AC3E}">
        <p14:creationId xmlns:p14="http://schemas.microsoft.com/office/powerpoint/2010/main" val="218981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552E8-819B-9C68-30D2-9FCAA4ACF0E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5CF5777-8518-4C93-C396-564FB46A3FC9}"/>
              </a:ext>
            </a:extLst>
          </p:cNvPr>
          <p:cNvSpPr>
            <a:spLocks noGrp="1"/>
          </p:cNvSpPr>
          <p:nvPr>
            <p:ph type="title"/>
          </p:nvPr>
        </p:nvSpPr>
        <p:spPr/>
        <p:txBody>
          <a:bodyPr/>
          <a:lstStyle/>
          <a:p>
            <a:r>
              <a:rPr lang="en-AU" noProof="0" dirty="0">
                <a:cs typeface="Arial"/>
              </a:rPr>
              <a:t>1.3 Properties and uses of materials</a:t>
            </a:r>
          </a:p>
        </p:txBody>
      </p:sp>
      <p:sp>
        <p:nvSpPr>
          <p:cNvPr id="6" name="Text Placeholder 5">
            <a:extLst>
              <a:ext uri="{FF2B5EF4-FFF2-40B4-BE49-F238E27FC236}">
                <a16:creationId xmlns:a16="http://schemas.microsoft.com/office/drawing/2014/main" id="{41709738-D444-D958-E63B-9FD1F033E8F7}"/>
              </a:ext>
            </a:extLst>
          </p:cNvPr>
          <p:cNvSpPr>
            <a:spLocks noGrp="1"/>
          </p:cNvSpPr>
          <p:nvPr>
            <p:ph type="body" sz="quarter" idx="18"/>
          </p:nvPr>
        </p:nvSpPr>
        <p:spPr/>
        <p:txBody>
          <a:bodyPr/>
          <a:lstStyle/>
          <a:p>
            <a:r>
              <a:rPr lang="en-AU" noProof="0" dirty="0"/>
              <a:t>Learning intentions and success criteria</a:t>
            </a:r>
          </a:p>
        </p:txBody>
      </p:sp>
      <p:graphicFrame>
        <p:nvGraphicFramePr>
          <p:cNvPr id="4" name="Table 3">
            <a:extLst>
              <a:ext uri="{FF2B5EF4-FFF2-40B4-BE49-F238E27FC236}">
                <a16:creationId xmlns:a16="http://schemas.microsoft.com/office/drawing/2014/main" id="{1C74DF20-6092-0DBB-F547-82FD8C61428E}"/>
              </a:ext>
            </a:extLst>
          </p:cNvPr>
          <p:cNvGraphicFramePr>
            <a:graphicFrameLocks noGrp="1"/>
          </p:cNvGraphicFramePr>
          <p:nvPr>
            <p:extLst>
              <p:ext uri="{D42A27DB-BD31-4B8C-83A1-F6EECF244321}">
                <p14:modId xmlns:p14="http://schemas.microsoft.com/office/powerpoint/2010/main" val="1784208942"/>
              </p:ext>
            </p:extLst>
          </p:nvPr>
        </p:nvGraphicFramePr>
        <p:xfrm>
          <a:off x="238813" y="1706853"/>
          <a:ext cx="11605187" cy="5207012"/>
        </p:xfrm>
        <a:graphic>
          <a:graphicData uri="http://schemas.openxmlformats.org/drawingml/2006/table">
            <a:tbl>
              <a:tblPr firstRow="1">
                <a:tableStyleId>{B301B821-A1FF-4177-AEE7-76D212191A09}</a:tableStyleId>
              </a:tblPr>
              <a:tblGrid>
                <a:gridCol w="3352686">
                  <a:extLst>
                    <a:ext uri="{9D8B030D-6E8A-4147-A177-3AD203B41FA5}">
                      <a16:colId xmlns:a16="http://schemas.microsoft.com/office/drawing/2014/main" val="3623447875"/>
                    </a:ext>
                  </a:extLst>
                </a:gridCol>
                <a:gridCol w="8252501">
                  <a:extLst>
                    <a:ext uri="{9D8B030D-6E8A-4147-A177-3AD203B41FA5}">
                      <a16:colId xmlns:a16="http://schemas.microsoft.com/office/drawing/2014/main" val="3573327086"/>
                    </a:ext>
                  </a:extLst>
                </a:gridCol>
              </a:tblGrid>
              <a:tr h="370133">
                <a:tc>
                  <a:txBody>
                    <a:bodyPr/>
                    <a:lstStyle/>
                    <a:p>
                      <a:r>
                        <a:rPr lang="en-AU" sz="2000" noProof="0" dirty="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noProof="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AU" sz="2000" kern="1200" noProof="0" dirty="0">
                          <a:solidFill>
                            <a:schemeClr val="dk1"/>
                          </a:solidFill>
                          <a:effectLst/>
                          <a:latin typeface="+mn-lt"/>
                          <a:ea typeface="+mn-ea"/>
                          <a:cs typeface="+mn-cs"/>
                        </a:rPr>
                        <a:t>to explain how the properties of materials influence their use</a:t>
                      </a:r>
                      <a:endParaRPr lang="en-AU" sz="2000" noProof="0" dirty="0">
                        <a:latin typeface="Arial" panose="020B0604020202020204" pitchFamily="34" charset="0"/>
                        <a:cs typeface="Arial" panose="020B0604020202020204" pitchFamily="34" charset="0"/>
                      </a:endParaRPr>
                    </a:p>
                    <a:p>
                      <a:pPr marL="0" indent="0">
                        <a:lnSpc>
                          <a:spcPct val="150000"/>
                        </a:lnSpc>
                        <a:buFont typeface="Arial" panose="020B0604020202020204" pitchFamily="34" charset="0"/>
                        <a:buNone/>
                      </a:pPr>
                      <a:endParaRPr lang="en-AU" sz="2000" noProof="0"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1200"/>
                        </a:spcBef>
                        <a:spcAft>
                          <a:spcPts val="600"/>
                        </a:spcAft>
                        <a:buFont typeface="Symbol" panose="05050102010706020507" pitchFamily="18" charset="2"/>
                        <a:buChar char=""/>
                      </a:pPr>
                      <a:r>
                        <a:rPr lang="en-AU" sz="2000" dirty="0">
                          <a:effectLst/>
                          <a:latin typeface="Arial" panose="020B0604020202020204" pitchFamily="34" charset="0"/>
                          <a:ea typeface="Calibri" panose="020F0502020204030204" pitchFamily="34" charset="0"/>
                        </a:rPr>
                        <a:t>define ‘alloy’ and identify examples of alloys</a:t>
                      </a:r>
                    </a:p>
                    <a:p>
                      <a:pPr marL="342900" lvl="0" indent="-342900">
                        <a:lnSpc>
                          <a:spcPct val="150000"/>
                        </a:lnSpc>
                        <a:spcBef>
                          <a:spcPts val="1200"/>
                        </a:spcBef>
                        <a:spcAft>
                          <a:spcPts val="600"/>
                        </a:spcAft>
                        <a:buFont typeface="Symbol" panose="05050102010706020507" pitchFamily="18" charset="2"/>
                        <a:buChar char=""/>
                      </a:pPr>
                      <a:r>
                        <a:rPr lang="en-AU" sz="2000" dirty="0">
                          <a:effectLst/>
                          <a:latin typeface="Arial" panose="020B0604020202020204" pitchFamily="34" charset="0"/>
                          <a:ea typeface="Calibri" panose="020F0502020204030204" pitchFamily="34" charset="0"/>
                        </a:rPr>
                        <a:t>explain how to select a material for a specific use based on its properties</a:t>
                      </a:r>
                    </a:p>
                    <a:p>
                      <a:pPr marL="342900" lvl="0" indent="-342900">
                        <a:lnSpc>
                          <a:spcPct val="150000"/>
                        </a:lnSpc>
                        <a:spcBef>
                          <a:spcPts val="1200"/>
                        </a:spcBef>
                        <a:spcAft>
                          <a:spcPts val="600"/>
                        </a:spcAft>
                        <a:buFont typeface="Symbol" panose="05050102010706020507" pitchFamily="18" charset="2"/>
                        <a:buChar char=""/>
                      </a:pPr>
                      <a:r>
                        <a:rPr lang="en-AU" sz="2000" dirty="0">
                          <a:effectLst/>
                          <a:latin typeface="Arial" panose="020B0604020202020204" pitchFamily="34" charset="0"/>
                          <a:ea typeface="Calibri" panose="020F0502020204030204" pitchFamily="34" charset="0"/>
                        </a:rPr>
                        <a:t>explain how the availability of a material influences its use</a:t>
                      </a:r>
                      <a:endParaRPr lang="en-AU" sz="2000" noProof="0" dirty="0">
                        <a:effectLst/>
                        <a:latin typeface="Arial" panose="020B0604020202020204" pitchFamily="34" charset="0"/>
                        <a:ea typeface="Calibri" panose="020F050202020403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342900" indent="-342900">
                        <a:lnSpc>
                          <a:spcPct val="150000"/>
                        </a:lnSpc>
                        <a:buFont typeface="Arial" panose="020B0604020202020204" pitchFamily="34" charset="0"/>
                        <a:buChar char="•"/>
                      </a:pPr>
                      <a:r>
                        <a:rPr lang="en-AU" sz="2000" noProof="0" dirty="0">
                          <a:latin typeface="Arial" panose="020B0604020202020204" pitchFamily="34" charset="0"/>
                          <a:cs typeface="Arial" panose="020B0604020202020204" pitchFamily="34" charset="0"/>
                        </a:rPr>
                        <a:t>to process data and information</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1200"/>
                        </a:spcBef>
                        <a:spcAft>
                          <a:spcPts val="600"/>
                        </a:spcAft>
                        <a:buFont typeface="Symbol" panose="05050102010706020507" pitchFamily="18" charset="2"/>
                        <a:buChar char=""/>
                      </a:pPr>
                      <a:r>
                        <a:rPr lang="en-AU" sz="2000" dirty="0">
                          <a:effectLst/>
                          <a:latin typeface="Arial" panose="020B0604020202020204" pitchFamily="34" charset="0"/>
                          <a:ea typeface="Calibri" panose="020F0502020204030204" pitchFamily="34" charset="0"/>
                        </a:rPr>
                        <a:t>extract data and information on alloys from text and tables</a:t>
                      </a:r>
                      <a:endParaRPr lang="en-AU" sz="2000" noProof="0" dirty="0">
                        <a:effectLst/>
                        <a:latin typeface="Arial" panose="020B0604020202020204" pitchFamily="34" charset="0"/>
                        <a:ea typeface="Calibri" panose="020F050202020403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0903974"/>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noProof="0" dirty="0">
                          <a:latin typeface="Arial" panose="020B0604020202020204" pitchFamily="34" charset="0"/>
                          <a:cs typeface="Arial" panose="020B0604020202020204" pitchFamily="34" charset="0"/>
                        </a:rPr>
                        <a:t>to use data to draw conclusions. </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AU" sz="2000" noProof="0"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1200"/>
                        </a:spcBef>
                        <a:spcAft>
                          <a:spcPts val="600"/>
                        </a:spcAft>
                        <a:buFont typeface="Symbol" panose="05050102010706020507" pitchFamily="18" charset="2"/>
                        <a:buChar char=""/>
                      </a:pPr>
                      <a:r>
                        <a:rPr lang="en-AU" sz="2000" noProof="0" dirty="0">
                          <a:effectLst/>
                          <a:latin typeface="Arial" panose="020B0604020202020204" pitchFamily="34" charset="0"/>
                          <a:ea typeface="Calibri" panose="020F0502020204030204" pitchFamily="34" charset="0"/>
                        </a:rPr>
                        <a:t>write a testable statement</a:t>
                      </a:r>
                    </a:p>
                    <a:p>
                      <a:pPr marL="342900" lvl="0" indent="-342900">
                        <a:lnSpc>
                          <a:spcPct val="150000"/>
                        </a:lnSpc>
                        <a:spcBef>
                          <a:spcPts val="1200"/>
                        </a:spcBef>
                        <a:spcAft>
                          <a:spcPts val="600"/>
                        </a:spcAft>
                        <a:buFont typeface="Symbol" panose="05050102010706020507" pitchFamily="18" charset="2"/>
                        <a:buChar char=""/>
                      </a:pPr>
                      <a:r>
                        <a:rPr lang="en-AU" sz="2000" noProof="0" dirty="0">
                          <a:effectLst/>
                          <a:latin typeface="Arial" panose="020B0604020202020204" pitchFamily="34" charset="0"/>
                          <a:ea typeface="Calibri" panose="020F0502020204030204" pitchFamily="34" charset="0"/>
                        </a:rPr>
                        <a:t>identify the data required to support or refute a testable statement.</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972893E0-7BF4-500C-33EF-9774BE3A61C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25</a:t>
            </a:fld>
            <a:endParaRPr lang="en-AU" noProof="0" dirty="0"/>
          </a:p>
        </p:txBody>
      </p:sp>
    </p:spTree>
    <p:extLst>
      <p:ext uri="{BB962C8B-B14F-4D97-AF65-F5344CB8AC3E}">
        <p14:creationId xmlns:p14="http://schemas.microsoft.com/office/powerpoint/2010/main" val="22984191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A419D-0F8D-B18F-AC79-8D5DA390E3B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0C3631B-69A4-88D5-DD96-05459E4C916B}"/>
              </a:ext>
            </a:extLst>
          </p:cNvPr>
          <p:cNvSpPr>
            <a:spLocks noGrp="1"/>
          </p:cNvSpPr>
          <p:nvPr>
            <p:ph type="title"/>
          </p:nvPr>
        </p:nvSpPr>
        <p:spPr/>
        <p:txBody>
          <a:bodyPr/>
          <a:lstStyle/>
          <a:p>
            <a:r>
              <a:rPr lang="en-AU" noProof="0" dirty="0"/>
              <a:t>1.3 Alloys</a:t>
            </a:r>
          </a:p>
        </p:txBody>
      </p:sp>
      <p:sp>
        <p:nvSpPr>
          <p:cNvPr id="5" name="Text Placeholder 4">
            <a:extLst>
              <a:ext uri="{FF2B5EF4-FFF2-40B4-BE49-F238E27FC236}">
                <a16:creationId xmlns:a16="http://schemas.microsoft.com/office/drawing/2014/main" id="{48155FD0-94E7-75F6-A19D-48F9CD44250F}"/>
              </a:ext>
            </a:extLst>
          </p:cNvPr>
          <p:cNvSpPr>
            <a:spLocks noGrp="1"/>
          </p:cNvSpPr>
          <p:nvPr>
            <p:ph type="body" sz="quarter" idx="17"/>
          </p:nvPr>
        </p:nvSpPr>
        <p:spPr>
          <a:xfrm>
            <a:off x="354000" y="984395"/>
            <a:ext cx="11484000" cy="524598"/>
          </a:xfrm>
        </p:spPr>
        <p:txBody>
          <a:bodyPr/>
          <a:lstStyle/>
          <a:p>
            <a:r>
              <a:rPr lang="en-AU" noProof="0" dirty="0"/>
              <a:t>An alloy is a substance composed of 2 or more metals (or, sometimes, a metal and a nonmetal).</a:t>
            </a:r>
          </a:p>
          <a:p>
            <a:pPr lvl="4" indent="0">
              <a:buNone/>
            </a:pPr>
            <a:endParaRPr lang="en-AU" sz="1800" noProof="0" dirty="0"/>
          </a:p>
          <a:p>
            <a:pPr lvl="4" indent="0">
              <a:buNone/>
            </a:pPr>
            <a:endParaRPr lang="en-AU" noProof="0" dirty="0"/>
          </a:p>
          <a:p>
            <a:pPr lvl="4" indent="0">
              <a:buNone/>
            </a:pPr>
            <a:endParaRPr lang="en-AU" sz="1800" noProof="0" dirty="0"/>
          </a:p>
          <a:p>
            <a:pPr marL="342900" indent="-342900">
              <a:buFont typeface="Arial" panose="020B0604020202020204" pitchFamily="34" charset="0"/>
              <a:buChar char="•"/>
            </a:pPr>
            <a:endParaRPr lang="en-AU" sz="1800" noProof="0" dirty="0"/>
          </a:p>
        </p:txBody>
      </p:sp>
      <p:sp>
        <p:nvSpPr>
          <p:cNvPr id="4" name="TextBox 3">
            <a:extLst>
              <a:ext uri="{FF2B5EF4-FFF2-40B4-BE49-F238E27FC236}">
                <a16:creationId xmlns:a16="http://schemas.microsoft.com/office/drawing/2014/main" id="{A9956A4F-CE15-EEDD-E51A-DFF22711C64F}"/>
              </a:ext>
            </a:extLst>
          </p:cNvPr>
          <p:cNvSpPr txBox="1"/>
          <p:nvPr/>
        </p:nvSpPr>
        <p:spPr>
          <a:xfrm>
            <a:off x="1237020" y="1692536"/>
            <a:ext cx="3143938" cy="856601"/>
          </a:xfrm>
          <a:prstGeom prst="rect">
            <a:avLst/>
          </a:prstGeom>
          <a:noFill/>
        </p:spPr>
        <p:txBody>
          <a:bodyPr wrap="none" lIns="0" tIns="0" rIns="0" bIns="0" rtlCol="0">
            <a:noAutofit/>
          </a:bodyPr>
          <a:lstStyle/>
          <a:p>
            <a:pPr algn="l"/>
            <a:r>
              <a:rPr lang="en-AU" sz="2000" noProof="0" dirty="0"/>
              <a:t>Brass: Cu/Zn</a:t>
            </a:r>
          </a:p>
        </p:txBody>
      </p:sp>
      <p:pic>
        <p:nvPicPr>
          <p:cNvPr id="2054" name="Picture 6" descr="Image of a person playing the trombone.">
            <a:extLst>
              <a:ext uri="{FF2B5EF4-FFF2-40B4-BE49-F238E27FC236}">
                <a16:creationId xmlns:a16="http://schemas.microsoft.com/office/drawing/2014/main" id="{FC2D05A4-1354-857C-9E2B-4F65A5E83A2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4000" y="2201338"/>
            <a:ext cx="3934386" cy="262292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36406A2-CB97-C1E8-B71C-800C1C07CA1F}"/>
              </a:ext>
              <a:ext uri="{C183D7F6-B498-43B3-948B-1728B52AA6E4}">
                <adec:decorative xmlns:adec="http://schemas.microsoft.com/office/drawing/2017/decorative" val="1"/>
              </a:ext>
            </a:extLst>
          </p:cNvPr>
          <p:cNvSpPr txBox="1"/>
          <p:nvPr/>
        </p:nvSpPr>
        <p:spPr>
          <a:xfrm>
            <a:off x="354000" y="4946209"/>
            <a:ext cx="3934386" cy="287327"/>
          </a:xfrm>
          <a:prstGeom prst="rect">
            <a:avLst/>
          </a:prstGeom>
          <a:noFill/>
        </p:spPr>
        <p:txBody>
          <a:bodyPr wrap="square" lIns="0" tIns="0" rIns="0" bIns="0" rtlCol="0">
            <a:noAutofit/>
          </a:bodyPr>
          <a:lstStyle/>
          <a:p>
            <a:r>
              <a:rPr lang="en-AU" sz="1000" noProof="0" dirty="0"/>
              <a:t>"</a:t>
            </a:r>
            <a:r>
              <a:rPr lang="en-AU" sz="1000" noProof="0" dirty="0">
                <a:hlinkClick r:id="rId4"/>
              </a:rPr>
              <a:t>Trombone Portrait</a:t>
            </a:r>
            <a:r>
              <a:rPr lang="en-AU" sz="1000" noProof="0" dirty="0"/>
              <a:t>" by </a:t>
            </a:r>
            <a:r>
              <a:rPr lang="en-AU" sz="1000" noProof="0" dirty="0" err="1">
                <a:hlinkClick r:id="rId5"/>
              </a:rPr>
              <a:t>StuSeeger</a:t>
            </a:r>
            <a:r>
              <a:rPr lang="en-AU" sz="1000" noProof="0" dirty="0"/>
              <a:t> is licensed under </a:t>
            </a:r>
            <a:r>
              <a:rPr lang="en-AU" sz="1000" noProof="0" dirty="0">
                <a:hlinkClick r:id="rId6"/>
              </a:rPr>
              <a:t>CC BY 2.0</a:t>
            </a:r>
            <a:r>
              <a:rPr lang="en-AU" sz="1000" noProof="0" dirty="0"/>
              <a:t>.</a:t>
            </a:r>
          </a:p>
        </p:txBody>
      </p:sp>
      <p:sp>
        <p:nvSpPr>
          <p:cNvPr id="8" name="TextBox 7">
            <a:extLst>
              <a:ext uri="{FF2B5EF4-FFF2-40B4-BE49-F238E27FC236}">
                <a16:creationId xmlns:a16="http://schemas.microsoft.com/office/drawing/2014/main" id="{23B8B903-0AB1-4188-D55A-94D63FCC42F1}"/>
              </a:ext>
            </a:extLst>
          </p:cNvPr>
          <p:cNvSpPr txBox="1"/>
          <p:nvPr/>
        </p:nvSpPr>
        <p:spPr>
          <a:xfrm>
            <a:off x="4802491" y="1720175"/>
            <a:ext cx="3143938" cy="856601"/>
          </a:xfrm>
          <a:prstGeom prst="rect">
            <a:avLst/>
          </a:prstGeom>
          <a:noFill/>
        </p:spPr>
        <p:txBody>
          <a:bodyPr wrap="none" lIns="0" tIns="0" rIns="0" bIns="0" rtlCol="0">
            <a:noAutofit/>
          </a:bodyPr>
          <a:lstStyle/>
          <a:p>
            <a:pPr algn="l"/>
            <a:r>
              <a:rPr lang="en-AU" sz="2000" noProof="0" dirty="0"/>
              <a:t>Alloy wheels: Al/Mg/Ni</a:t>
            </a:r>
          </a:p>
        </p:txBody>
      </p:sp>
      <p:pic>
        <p:nvPicPr>
          <p:cNvPr id="7" name="Picture 6" descr="image of tyre and alloy wheel.">
            <a:extLst>
              <a:ext uri="{FF2B5EF4-FFF2-40B4-BE49-F238E27FC236}">
                <a16:creationId xmlns:a16="http://schemas.microsoft.com/office/drawing/2014/main" id="{E80779DB-265E-072A-EE7D-B0096B862F9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80959" y="2227825"/>
            <a:ext cx="3987002" cy="2647619"/>
          </a:xfrm>
          <a:prstGeom prst="rect">
            <a:avLst/>
          </a:prstGeom>
        </p:spPr>
      </p:pic>
      <p:sp>
        <p:nvSpPr>
          <p:cNvPr id="10" name="TextBox 9">
            <a:extLst>
              <a:ext uri="{FF2B5EF4-FFF2-40B4-BE49-F238E27FC236}">
                <a16:creationId xmlns:a16="http://schemas.microsoft.com/office/drawing/2014/main" id="{B325D7B7-C33A-FFA3-6E4A-C67C5660DF2E}"/>
              </a:ext>
              <a:ext uri="{C183D7F6-B498-43B3-948B-1728B52AA6E4}">
                <adec:decorative xmlns:adec="http://schemas.microsoft.com/office/drawing/2017/decorative" val="1"/>
              </a:ext>
            </a:extLst>
          </p:cNvPr>
          <p:cNvSpPr txBox="1"/>
          <p:nvPr/>
        </p:nvSpPr>
        <p:spPr>
          <a:xfrm>
            <a:off x="4380958" y="4875444"/>
            <a:ext cx="3987002" cy="400110"/>
          </a:xfrm>
          <a:prstGeom prst="rect">
            <a:avLst/>
          </a:prstGeom>
          <a:noFill/>
        </p:spPr>
        <p:txBody>
          <a:bodyPr wrap="square">
            <a:spAutoFit/>
          </a:bodyPr>
          <a:lstStyle/>
          <a:p>
            <a:r>
              <a:rPr lang="en-AU" sz="1000" b="0" i="0" noProof="0" dirty="0">
                <a:solidFill>
                  <a:srgbClr val="232323"/>
                </a:solidFill>
                <a:effectLst/>
              </a:rPr>
              <a:t>"</a:t>
            </a:r>
            <a:r>
              <a:rPr lang="en-AU" sz="1000" b="0" i="0" noProof="0" dirty="0">
                <a:solidFill>
                  <a:srgbClr val="AD1F85"/>
                </a:solidFill>
                <a:effectLst/>
                <a:hlinkClick r:id="rId8"/>
              </a:rPr>
              <a:t>27.w. Factory performance alloy wheel</a:t>
            </a:r>
            <a:r>
              <a:rPr lang="en-AU" sz="1000" b="0" i="0" noProof="0" dirty="0">
                <a:solidFill>
                  <a:srgbClr val="232323"/>
                </a:solidFill>
                <a:effectLst/>
              </a:rPr>
              <a:t>" by </a:t>
            </a:r>
            <a:r>
              <a:rPr lang="en-AU" sz="1000" b="0" i="0" noProof="0" dirty="0">
                <a:solidFill>
                  <a:srgbClr val="AD1F85"/>
                </a:solidFill>
                <a:effectLst/>
                <a:hlinkClick r:id="rId9"/>
              </a:rPr>
              <a:t>70_musclecar_RT+6</a:t>
            </a:r>
            <a:r>
              <a:rPr lang="en-AU" sz="1000" b="0" i="0" noProof="0" dirty="0">
                <a:solidFill>
                  <a:srgbClr val="232323"/>
                </a:solidFill>
                <a:effectLst/>
              </a:rPr>
              <a:t> is licensed under </a:t>
            </a:r>
            <a:r>
              <a:rPr lang="en-AU" sz="1000" b="0" i="0" noProof="0" dirty="0">
                <a:solidFill>
                  <a:srgbClr val="AD1F85"/>
                </a:solidFill>
                <a:effectLst/>
                <a:hlinkClick r:id="rId10"/>
              </a:rPr>
              <a:t>CC BY-SA 2.0</a:t>
            </a:r>
            <a:r>
              <a:rPr lang="en-AU" sz="1000" b="0" i="0" noProof="0" dirty="0">
                <a:solidFill>
                  <a:srgbClr val="232323"/>
                </a:solidFill>
                <a:effectLst/>
              </a:rPr>
              <a:t>.</a:t>
            </a:r>
            <a:endParaRPr lang="en-AU" sz="1000" noProof="0" dirty="0"/>
          </a:p>
        </p:txBody>
      </p:sp>
      <p:sp>
        <p:nvSpPr>
          <p:cNvPr id="6" name="TextBox 5">
            <a:extLst>
              <a:ext uri="{FF2B5EF4-FFF2-40B4-BE49-F238E27FC236}">
                <a16:creationId xmlns:a16="http://schemas.microsoft.com/office/drawing/2014/main" id="{ED97CEE5-F50C-22DA-B027-B5E541CE5608}"/>
              </a:ext>
            </a:extLst>
          </p:cNvPr>
          <p:cNvSpPr txBox="1"/>
          <p:nvPr/>
        </p:nvSpPr>
        <p:spPr>
          <a:xfrm>
            <a:off x="8910312" y="1720176"/>
            <a:ext cx="1780803" cy="350632"/>
          </a:xfrm>
          <a:prstGeom prst="rect">
            <a:avLst/>
          </a:prstGeom>
          <a:noFill/>
        </p:spPr>
        <p:txBody>
          <a:bodyPr wrap="none" lIns="0" tIns="0" rIns="0" bIns="0" rtlCol="0">
            <a:noAutofit/>
          </a:bodyPr>
          <a:lstStyle/>
          <a:p>
            <a:pPr algn="l"/>
            <a:r>
              <a:rPr lang="en-AU" sz="2000" noProof="0" dirty="0"/>
              <a:t>Bronze: Cu/Sn</a:t>
            </a:r>
          </a:p>
        </p:txBody>
      </p:sp>
      <p:pic>
        <p:nvPicPr>
          <p:cNvPr id="2052" name="Picture 4" descr="a picture of a bronze sculpture of Minnie Mouse taken in Disneyland.">
            <a:extLst>
              <a:ext uri="{FF2B5EF4-FFF2-40B4-BE49-F238E27FC236}">
                <a16:creationId xmlns:a16="http://schemas.microsoft.com/office/drawing/2014/main" id="{B8E334D3-25CD-2087-3658-D40270DAE519}"/>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477427" y="2207834"/>
            <a:ext cx="2646573" cy="395202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3399F68-D5D5-AD8F-EA5E-370B6E246708}"/>
              </a:ext>
              <a:ext uri="{C183D7F6-B498-43B3-948B-1728B52AA6E4}">
                <adec:decorative xmlns:adec="http://schemas.microsoft.com/office/drawing/2017/decorative" val="1"/>
              </a:ext>
            </a:extLst>
          </p:cNvPr>
          <p:cNvSpPr txBox="1"/>
          <p:nvPr/>
        </p:nvSpPr>
        <p:spPr>
          <a:xfrm>
            <a:off x="8477427" y="6238650"/>
            <a:ext cx="2757166" cy="259350"/>
          </a:xfrm>
          <a:prstGeom prst="rect">
            <a:avLst/>
          </a:prstGeom>
          <a:noFill/>
        </p:spPr>
        <p:txBody>
          <a:bodyPr wrap="square" lIns="0" tIns="0" rIns="0" bIns="0" rtlCol="0">
            <a:noAutofit/>
          </a:bodyPr>
          <a:lstStyle/>
          <a:p>
            <a:r>
              <a:rPr lang="en-AU" sz="1000" noProof="0" dirty="0"/>
              <a:t>"</a:t>
            </a:r>
            <a:r>
              <a:rPr lang="en-AU" sz="1000" noProof="0" dirty="0">
                <a:hlinkClick r:id="rId12"/>
              </a:rPr>
              <a:t>Disneyland Bronze - Minnie Mouse</a:t>
            </a:r>
            <a:r>
              <a:rPr lang="en-AU" sz="1000" noProof="0" dirty="0"/>
              <a:t>" by </a:t>
            </a:r>
            <a:r>
              <a:rPr lang="en-AU" sz="1000" noProof="0" dirty="0">
                <a:hlinkClick r:id="rId13"/>
              </a:rPr>
              <a:t>Denise Cross Photography</a:t>
            </a:r>
            <a:r>
              <a:rPr lang="en-AU" sz="1000" noProof="0" dirty="0"/>
              <a:t> is licensed under </a:t>
            </a:r>
            <a:r>
              <a:rPr lang="en-AU" sz="1000" noProof="0" dirty="0">
                <a:hlinkClick r:id="rId6"/>
              </a:rPr>
              <a:t>CC BY 2.0</a:t>
            </a:r>
            <a:r>
              <a:rPr lang="en-AU" sz="1000" noProof="0" dirty="0"/>
              <a:t>.</a:t>
            </a:r>
          </a:p>
        </p:txBody>
      </p:sp>
      <p:sp>
        <p:nvSpPr>
          <p:cNvPr id="2" name="Slide Number Placeholder 1">
            <a:extLst>
              <a:ext uri="{FF2B5EF4-FFF2-40B4-BE49-F238E27FC236}">
                <a16:creationId xmlns:a16="http://schemas.microsoft.com/office/drawing/2014/main" id="{45E83A9A-C5B4-A1F2-D128-1FC19CC0C54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26</a:t>
            </a:fld>
            <a:endParaRPr lang="en-AU" noProof="0" dirty="0"/>
          </a:p>
        </p:txBody>
      </p:sp>
    </p:spTree>
    <p:extLst>
      <p:ext uri="{BB962C8B-B14F-4D97-AF65-F5344CB8AC3E}">
        <p14:creationId xmlns:p14="http://schemas.microsoft.com/office/powerpoint/2010/main" val="396616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C3422-B2EF-00DC-7ACE-8E2942AD3F5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BD79314-CB49-088C-49AB-3CB8DDD7C0ED}"/>
              </a:ext>
            </a:extLst>
          </p:cNvPr>
          <p:cNvSpPr>
            <a:spLocks noGrp="1"/>
          </p:cNvSpPr>
          <p:nvPr>
            <p:ph type="title"/>
          </p:nvPr>
        </p:nvSpPr>
        <p:spPr/>
        <p:txBody>
          <a:bodyPr/>
          <a:lstStyle/>
          <a:p>
            <a:r>
              <a:rPr lang="en-AU" noProof="0" dirty="0"/>
              <a:t>1.3 What is the difference between iron and steel?</a:t>
            </a:r>
          </a:p>
        </p:txBody>
      </p:sp>
      <p:pic>
        <p:nvPicPr>
          <p:cNvPr id="7" name="Picture 6" descr="Image of iron man figure.">
            <a:extLst>
              <a:ext uri="{FF2B5EF4-FFF2-40B4-BE49-F238E27FC236}">
                <a16:creationId xmlns:a16="http://schemas.microsoft.com/office/drawing/2014/main" id="{B03EBB14-FE36-F6AC-4F36-A6F6C53CB5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1115567"/>
            <a:ext cx="3195865" cy="4791457"/>
          </a:xfrm>
          <a:prstGeom prst="rect">
            <a:avLst/>
          </a:prstGeom>
        </p:spPr>
      </p:pic>
      <p:sp>
        <p:nvSpPr>
          <p:cNvPr id="9" name="TextBox 8">
            <a:extLst>
              <a:ext uri="{FF2B5EF4-FFF2-40B4-BE49-F238E27FC236}">
                <a16:creationId xmlns:a16="http://schemas.microsoft.com/office/drawing/2014/main" id="{6DB381D8-F609-E294-F185-46DA60421276}"/>
              </a:ext>
              <a:ext uri="{C183D7F6-B498-43B3-948B-1728B52AA6E4}">
                <adec:decorative xmlns:adec="http://schemas.microsoft.com/office/drawing/2017/decorative" val="1"/>
              </a:ext>
            </a:extLst>
          </p:cNvPr>
          <p:cNvSpPr txBox="1"/>
          <p:nvPr/>
        </p:nvSpPr>
        <p:spPr>
          <a:xfrm>
            <a:off x="282504" y="6036335"/>
            <a:ext cx="3273361" cy="428515"/>
          </a:xfrm>
          <a:prstGeom prst="rect">
            <a:avLst/>
          </a:prstGeom>
          <a:noFill/>
        </p:spPr>
        <p:txBody>
          <a:bodyPr wrap="square">
            <a:spAutoFit/>
          </a:bodyPr>
          <a:lstStyle/>
          <a:p>
            <a:pPr>
              <a:lnSpc>
                <a:spcPct val="114000"/>
              </a:lnSpc>
              <a:spcAft>
                <a:spcPts val="600"/>
              </a:spcAft>
            </a:pPr>
            <a:r>
              <a:rPr lang="en-AU" sz="1000" b="0" i="0" noProof="0" dirty="0">
                <a:solidFill>
                  <a:srgbClr val="232323"/>
                </a:solidFill>
                <a:effectLst/>
                <a:latin typeface="Arial" panose="020B0604020202020204" pitchFamily="34" charset="0"/>
                <a:cs typeface="Arial" panose="020B0604020202020204" pitchFamily="34" charset="0"/>
              </a:rPr>
              <a:t>"</a:t>
            </a:r>
            <a:r>
              <a:rPr lang="en-AU" sz="1000" b="0" i="0" noProof="0" dirty="0">
                <a:solidFill>
                  <a:srgbClr val="AD1F85"/>
                </a:solidFill>
                <a:effectLst/>
                <a:latin typeface="Arial" panose="020B0604020202020204" pitchFamily="34" charset="0"/>
                <a:cs typeface="Arial" panose="020B0604020202020204" pitchFamily="34" charset="0"/>
                <a:hlinkClick r:id="rId4"/>
              </a:rPr>
              <a:t>DSC09902 - Tony Start and Ironman</a:t>
            </a:r>
            <a:r>
              <a:rPr lang="en-AU" sz="1000" b="0" i="0" noProof="0" dirty="0">
                <a:solidFill>
                  <a:srgbClr val="232323"/>
                </a:solidFill>
                <a:effectLst/>
                <a:latin typeface="Arial" panose="020B0604020202020204" pitchFamily="34" charset="0"/>
                <a:cs typeface="Arial" panose="020B0604020202020204" pitchFamily="34" charset="0"/>
              </a:rPr>
              <a:t>" by </a:t>
            </a:r>
            <a:r>
              <a:rPr lang="en-AU" sz="1000" b="0" i="0" noProof="0" dirty="0">
                <a:solidFill>
                  <a:srgbClr val="AD1F85"/>
                </a:solidFill>
                <a:effectLst/>
                <a:latin typeface="Arial" panose="020B0604020202020204" pitchFamily="34" charset="0"/>
                <a:cs typeface="Arial" panose="020B0604020202020204" pitchFamily="34" charset="0"/>
                <a:hlinkClick r:id="rId5"/>
              </a:rPr>
              <a:t>archer10 (Dennis)</a:t>
            </a:r>
            <a:r>
              <a:rPr lang="en-AU" sz="1000" b="0" i="0" noProof="0" dirty="0">
                <a:solidFill>
                  <a:srgbClr val="232323"/>
                </a:solidFill>
                <a:effectLst/>
                <a:latin typeface="Arial" panose="020B0604020202020204" pitchFamily="34" charset="0"/>
                <a:cs typeface="Arial" panose="020B0604020202020204" pitchFamily="34" charset="0"/>
              </a:rPr>
              <a:t> is licensed under </a:t>
            </a:r>
            <a:r>
              <a:rPr lang="en-AU" sz="1000" b="0" i="0" noProof="0" dirty="0">
                <a:solidFill>
                  <a:srgbClr val="AD1F85"/>
                </a:solidFill>
                <a:effectLst/>
                <a:latin typeface="Arial" panose="020B0604020202020204" pitchFamily="34" charset="0"/>
                <a:cs typeface="Arial" panose="020B0604020202020204" pitchFamily="34" charset="0"/>
                <a:hlinkClick r:id="rId6"/>
              </a:rPr>
              <a:t>CC BY-SA 2.0</a:t>
            </a:r>
            <a:r>
              <a:rPr lang="en-AU" sz="1000" b="0" i="0" noProof="0" dirty="0">
                <a:solidFill>
                  <a:srgbClr val="232323"/>
                </a:solidFill>
                <a:effectLst/>
                <a:latin typeface="Arial" panose="020B0604020202020204" pitchFamily="34" charset="0"/>
                <a:cs typeface="Arial" panose="020B0604020202020204" pitchFamily="34" charset="0"/>
              </a:rPr>
              <a:t>.</a:t>
            </a:r>
            <a:endParaRPr lang="en-AU" sz="1000" noProof="0" dirty="0">
              <a:latin typeface="Arial" panose="020B0604020202020204" pitchFamily="34" charset="0"/>
              <a:cs typeface="Arial" panose="020B0604020202020204" pitchFamily="34" charset="0"/>
            </a:endParaRPr>
          </a:p>
        </p:txBody>
      </p:sp>
      <p:pic>
        <p:nvPicPr>
          <p:cNvPr id="10" name="Picture 9" descr="Image of a construction worker on  steel beams. Steel is an alloy of iron and carbon, which makes steel stronger than pure iron.">
            <a:extLst>
              <a:ext uri="{FF2B5EF4-FFF2-40B4-BE49-F238E27FC236}">
                <a16:creationId xmlns:a16="http://schemas.microsoft.com/office/drawing/2014/main" id="{8665D261-2DB5-DB3F-217A-A5D679E8A76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37212" y="1115567"/>
            <a:ext cx="4511040" cy="3383280"/>
          </a:xfrm>
          <a:prstGeom prst="rect">
            <a:avLst/>
          </a:prstGeom>
        </p:spPr>
      </p:pic>
      <p:sp>
        <p:nvSpPr>
          <p:cNvPr id="12" name="TextBox 11">
            <a:extLst>
              <a:ext uri="{FF2B5EF4-FFF2-40B4-BE49-F238E27FC236}">
                <a16:creationId xmlns:a16="http://schemas.microsoft.com/office/drawing/2014/main" id="{79F9A678-7C0C-F7D8-B07C-879F9E8DD743}"/>
              </a:ext>
              <a:ext uri="{C183D7F6-B498-43B3-948B-1728B52AA6E4}">
                <adec:decorative xmlns:adec="http://schemas.microsoft.com/office/drawing/2017/decorative" val="1"/>
              </a:ext>
            </a:extLst>
          </p:cNvPr>
          <p:cNvSpPr txBox="1"/>
          <p:nvPr/>
        </p:nvSpPr>
        <p:spPr>
          <a:xfrm>
            <a:off x="3650016" y="4570313"/>
            <a:ext cx="4511040" cy="253083"/>
          </a:xfrm>
          <a:prstGeom prst="rect">
            <a:avLst/>
          </a:prstGeom>
          <a:noFill/>
        </p:spPr>
        <p:txBody>
          <a:bodyPr wrap="square">
            <a:spAutoFit/>
          </a:bodyPr>
          <a:lstStyle/>
          <a:p>
            <a:pPr>
              <a:lnSpc>
                <a:spcPct val="114000"/>
              </a:lnSpc>
              <a:spcAft>
                <a:spcPts val="600"/>
              </a:spcAft>
            </a:pPr>
            <a:r>
              <a:rPr lang="en-AU" sz="1000" b="0" i="0" noProof="0" dirty="0">
                <a:solidFill>
                  <a:srgbClr val="232323"/>
                </a:solidFill>
                <a:effectLst/>
                <a:latin typeface="Arial" panose="020B0604020202020204" pitchFamily="34" charset="0"/>
                <a:cs typeface="Arial" panose="020B0604020202020204" pitchFamily="34" charset="0"/>
              </a:rPr>
              <a:t>"</a:t>
            </a:r>
            <a:r>
              <a:rPr lang="en-AU" sz="1000" b="0" i="0" noProof="0" dirty="0">
                <a:solidFill>
                  <a:srgbClr val="AD1F85"/>
                </a:solidFill>
                <a:effectLst/>
                <a:latin typeface="Arial" panose="020B0604020202020204" pitchFamily="34" charset="0"/>
                <a:cs typeface="Arial" panose="020B0604020202020204" pitchFamily="34" charset="0"/>
                <a:hlinkClick r:id="rId8"/>
              </a:rPr>
              <a:t>Steel Worker</a:t>
            </a:r>
            <a:r>
              <a:rPr lang="en-AU" sz="1000" b="0" i="0" noProof="0" dirty="0">
                <a:solidFill>
                  <a:srgbClr val="232323"/>
                </a:solidFill>
                <a:effectLst/>
                <a:latin typeface="Arial" panose="020B0604020202020204" pitchFamily="34" charset="0"/>
                <a:cs typeface="Arial" panose="020B0604020202020204" pitchFamily="34" charset="0"/>
              </a:rPr>
              <a:t>" by </a:t>
            </a:r>
            <a:r>
              <a:rPr lang="en-AU" sz="1000" b="0" i="0" noProof="0" dirty="0">
                <a:solidFill>
                  <a:srgbClr val="AD1F85"/>
                </a:solidFill>
                <a:effectLst/>
                <a:latin typeface="Arial" panose="020B0604020202020204" pitchFamily="34" charset="0"/>
                <a:cs typeface="Arial" panose="020B0604020202020204" pitchFamily="34" charset="0"/>
                <a:hlinkClick r:id="rId9"/>
              </a:rPr>
              <a:t>billjacobus1</a:t>
            </a:r>
            <a:r>
              <a:rPr lang="en-AU" sz="1000" b="0" i="0" noProof="0" dirty="0">
                <a:solidFill>
                  <a:srgbClr val="232323"/>
                </a:solidFill>
                <a:effectLst/>
                <a:latin typeface="Arial" panose="020B0604020202020204" pitchFamily="34" charset="0"/>
                <a:cs typeface="Arial" panose="020B0604020202020204" pitchFamily="34" charset="0"/>
              </a:rPr>
              <a:t> is licensed under </a:t>
            </a:r>
            <a:r>
              <a:rPr lang="en-AU" sz="1000" b="0" i="0" noProof="0" dirty="0">
                <a:solidFill>
                  <a:srgbClr val="AD1F85"/>
                </a:solidFill>
                <a:effectLst/>
                <a:latin typeface="Arial" panose="020B0604020202020204" pitchFamily="34" charset="0"/>
                <a:cs typeface="Arial" panose="020B0604020202020204" pitchFamily="34" charset="0"/>
                <a:hlinkClick r:id="rId10"/>
              </a:rPr>
              <a:t>CC BY 2.0</a:t>
            </a:r>
            <a:r>
              <a:rPr lang="en-AU" sz="1000" b="0" i="0" noProof="0" dirty="0">
                <a:solidFill>
                  <a:srgbClr val="232323"/>
                </a:solidFill>
                <a:effectLst/>
                <a:latin typeface="Arial" panose="020B0604020202020204" pitchFamily="34" charset="0"/>
                <a:cs typeface="Arial" panose="020B0604020202020204" pitchFamily="34" charset="0"/>
              </a:rPr>
              <a:t>.</a:t>
            </a:r>
            <a:endParaRPr lang="en-AU" sz="1000" noProof="0" dirty="0">
              <a:latin typeface="Arial" panose="020B0604020202020204" pitchFamily="34" charset="0"/>
              <a:cs typeface="Arial" panose="020B0604020202020204" pitchFamily="34" charset="0"/>
            </a:endParaRPr>
          </a:p>
        </p:txBody>
      </p:sp>
      <p:pic>
        <p:nvPicPr>
          <p:cNvPr id="1026" name="Picture 2" descr="Image of a stainless steel sink. Stainless steel is an alloy made of chromium and iron. The addition of chromium improves its corrosion resistance. ">
            <a:extLst>
              <a:ext uri="{FF2B5EF4-FFF2-40B4-BE49-F238E27FC236}">
                <a16:creationId xmlns:a16="http://schemas.microsoft.com/office/drawing/2014/main" id="{7E5FE47F-2383-C6D4-D36A-329A41A02F0A}"/>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229600" y="1115567"/>
            <a:ext cx="3856616" cy="289246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363AADE-E110-2680-2E15-E5F80EBACD70}"/>
              </a:ext>
              <a:ext uri="{C183D7F6-B498-43B3-948B-1728B52AA6E4}">
                <adec:decorative xmlns:adec="http://schemas.microsoft.com/office/drawing/2017/decorative" val="1"/>
              </a:ext>
            </a:extLst>
          </p:cNvPr>
          <p:cNvSpPr txBox="1"/>
          <p:nvPr/>
        </p:nvSpPr>
        <p:spPr>
          <a:xfrm>
            <a:off x="8229599" y="4136864"/>
            <a:ext cx="3602401" cy="428515"/>
          </a:xfrm>
          <a:prstGeom prst="rect">
            <a:avLst/>
          </a:prstGeom>
          <a:noFill/>
        </p:spPr>
        <p:txBody>
          <a:bodyPr wrap="square">
            <a:spAutoFit/>
          </a:bodyPr>
          <a:lstStyle/>
          <a:p>
            <a:pPr>
              <a:lnSpc>
                <a:spcPct val="114000"/>
              </a:lnSpc>
              <a:spcAft>
                <a:spcPts val="600"/>
              </a:spcAft>
            </a:pPr>
            <a:r>
              <a:rPr lang="en-AU" sz="1000" b="0" i="0" noProof="0" dirty="0">
                <a:solidFill>
                  <a:srgbClr val="232323"/>
                </a:solidFill>
                <a:effectLst/>
                <a:latin typeface="Arial" panose="020B0604020202020204" pitchFamily="34" charset="0"/>
                <a:cs typeface="Arial" panose="020B0604020202020204" pitchFamily="34" charset="0"/>
              </a:rPr>
              <a:t>"</a:t>
            </a:r>
            <a:r>
              <a:rPr lang="en-AU" sz="1000" b="0" i="0" noProof="0" dirty="0">
                <a:solidFill>
                  <a:srgbClr val="AD1F85"/>
                </a:solidFill>
                <a:effectLst/>
                <a:latin typeface="Arial" panose="020B0604020202020204" pitchFamily="34" charset="0"/>
                <a:cs typeface="Arial" panose="020B0604020202020204" pitchFamily="34" charset="0"/>
                <a:hlinkClick r:id="rId12"/>
              </a:rPr>
              <a:t>Stainless Steel Undermount Sink</a:t>
            </a:r>
            <a:r>
              <a:rPr lang="en-AU" sz="1000" b="0" i="0" noProof="0" dirty="0">
                <a:solidFill>
                  <a:srgbClr val="232323"/>
                </a:solidFill>
                <a:effectLst/>
                <a:latin typeface="Arial" panose="020B0604020202020204" pitchFamily="34" charset="0"/>
                <a:cs typeface="Arial" panose="020B0604020202020204" pitchFamily="34" charset="0"/>
              </a:rPr>
              <a:t>" by </a:t>
            </a:r>
            <a:r>
              <a:rPr lang="en-AU" sz="1000" b="0" i="0" noProof="0" dirty="0">
                <a:solidFill>
                  <a:srgbClr val="AD1F85"/>
                </a:solidFill>
                <a:effectLst/>
                <a:latin typeface="Arial" panose="020B0604020202020204" pitchFamily="34" charset="0"/>
                <a:cs typeface="Arial" panose="020B0604020202020204" pitchFamily="34" charset="0"/>
                <a:hlinkClick r:id="rId13"/>
              </a:rPr>
              <a:t>granite-charlotte</a:t>
            </a:r>
            <a:r>
              <a:rPr lang="en-AU" sz="1000" b="0" i="0" noProof="0" dirty="0">
                <a:solidFill>
                  <a:srgbClr val="232323"/>
                </a:solidFill>
                <a:effectLst/>
                <a:latin typeface="Arial" panose="020B0604020202020204" pitchFamily="34" charset="0"/>
                <a:cs typeface="Arial" panose="020B0604020202020204" pitchFamily="34" charset="0"/>
              </a:rPr>
              <a:t> is licensed under </a:t>
            </a:r>
            <a:r>
              <a:rPr lang="en-AU" sz="1000" b="0" i="0" noProof="0" dirty="0">
                <a:solidFill>
                  <a:srgbClr val="AD1F85"/>
                </a:solidFill>
                <a:effectLst/>
                <a:latin typeface="Arial" panose="020B0604020202020204" pitchFamily="34" charset="0"/>
                <a:cs typeface="Arial" panose="020B0604020202020204" pitchFamily="34" charset="0"/>
                <a:hlinkClick r:id="rId10"/>
              </a:rPr>
              <a:t>CC BY 2.0</a:t>
            </a:r>
            <a:r>
              <a:rPr lang="en-AU" sz="1000" b="0" i="0" noProof="0" dirty="0">
                <a:solidFill>
                  <a:srgbClr val="232323"/>
                </a:solidFill>
                <a:effectLst/>
                <a:latin typeface="Arial" panose="020B0604020202020204" pitchFamily="34" charset="0"/>
                <a:cs typeface="Arial" panose="020B0604020202020204" pitchFamily="34" charset="0"/>
              </a:rPr>
              <a:t>.</a:t>
            </a:r>
            <a:endParaRPr lang="en-AU" sz="1000" noProof="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73D5BF35-DA30-F8E7-0920-BC46B0EEEB2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27</a:t>
            </a:fld>
            <a:endParaRPr lang="en-AU" noProof="0" dirty="0"/>
          </a:p>
        </p:txBody>
      </p:sp>
    </p:spTree>
    <p:extLst>
      <p:ext uri="{BB962C8B-B14F-4D97-AF65-F5344CB8AC3E}">
        <p14:creationId xmlns:p14="http://schemas.microsoft.com/office/powerpoint/2010/main" val="216407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97AD15-FD72-2B92-86F0-4A7FDC79CA11}"/>
              </a:ext>
            </a:extLst>
          </p:cNvPr>
          <p:cNvSpPr>
            <a:spLocks noGrp="1"/>
          </p:cNvSpPr>
          <p:nvPr>
            <p:ph type="title"/>
          </p:nvPr>
        </p:nvSpPr>
        <p:spPr/>
        <p:txBody>
          <a:bodyPr/>
          <a:lstStyle/>
          <a:p>
            <a:r>
              <a:rPr lang="en-AU" noProof="0" dirty="0"/>
              <a:t>1.3 Gold karats</a:t>
            </a:r>
          </a:p>
        </p:txBody>
      </p:sp>
      <p:sp>
        <p:nvSpPr>
          <p:cNvPr id="4" name="TextBox 3">
            <a:extLst>
              <a:ext uri="{FF2B5EF4-FFF2-40B4-BE49-F238E27FC236}">
                <a16:creationId xmlns:a16="http://schemas.microsoft.com/office/drawing/2014/main" id="{CD75BF38-2011-EA0E-2977-3BFFB17CC856}"/>
              </a:ext>
            </a:extLst>
          </p:cNvPr>
          <p:cNvSpPr txBox="1"/>
          <p:nvPr/>
        </p:nvSpPr>
        <p:spPr>
          <a:xfrm>
            <a:off x="536448" y="1475232"/>
            <a:ext cx="2255520" cy="545601"/>
          </a:xfrm>
          <a:prstGeom prst="rect">
            <a:avLst/>
          </a:prstGeom>
          <a:noFill/>
        </p:spPr>
        <p:txBody>
          <a:bodyPr wrap="square" lIns="0" tIns="0" rIns="0" bIns="0" rtlCol="0">
            <a:noAutofit/>
          </a:bodyPr>
          <a:lstStyle/>
          <a:p>
            <a:pPr algn="l"/>
            <a:r>
              <a:rPr lang="en-AU" sz="1800" noProof="0" dirty="0"/>
              <a:t>Pure gold</a:t>
            </a:r>
          </a:p>
        </p:txBody>
      </p:sp>
      <p:pic>
        <p:nvPicPr>
          <p:cNvPr id="6" name="Picture 5" descr="An image of a bar of gold.">
            <a:extLst>
              <a:ext uri="{FF2B5EF4-FFF2-40B4-BE49-F238E27FC236}">
                <a16:creationId xmlns:a16="http://schemas.microsoft.com/office/drawing/2014/main" id="{BD3C2170-6A85-2DB9-0D21-47BC244E80CC}"/>
              </a:ext>
            </a:extLst>
          </p:cNvPr>
          <p:cNvPicPr>
            <a:picLocks noChangeAspect="1"/>
          </p:cNvPicPr>
          <p:nvPr/>
        </p:nvPicPr>
        <p:blipFill>
          <a:blip r:embed="rId3"/>
          <a:stretch>
            <a:fillRect/>
          </a:stretch>
        </p:blipFill>
        <p:spPr>
          <a:xfrm>
            <a:off x="228600" y="1908633"/>
            <a:ext cx="3267120" cy="3267120"/>
          </a:xfrm>
          <a:prstGeom prst="rect">
            <a:avLst/>
          </a:prstGeom>
        </p:spPr>
      </p:pic>
      <p:sp>
        <p:nvSpPr>
          <p:cNvPr id="8" name="TextBox 7">
            <a:extLst>
              <a:ext uri="{FF2B5EF4-FFF2-40B4-BE49-F238E27FC236}">
                <a16:creationId xmlns:a16="http://schemas.microsoft.com/office/drawing/2014/main" id="{77752D1A-5650-828A-8BEF-EE42207BD43F}"/>
              </a:ext>
              <a:ext uri="{C183D7F6-B498-43B3-948B-1728B52AA6E4}">
                <adec:decorative xmlns:adec="http://schemas.microsoft.com/office/drawing/2017/decorative" val="1"/>
              </a:ext>
            </a:extLst>
          </p:cNvPr>
          <p:cNvSpPr txBox="1"/>
          <p:nvPr/>
        </p:nvSpPr>
        <p:spPr>
          <a:xfrm>
            <a:off x="134815" y="5244268"/>
            <a:ext cx="3267120" cy="400110"/>
          </a:xfrm>
          <a:prstGeom prst="rect">
            <a:avLst/>
          </a:prstGeom>
          <a:noFill/>
        </p:spPr>
        <p:txBody>
          <a:bodyPr wrap="square">
            <a:spAutoFit/>
          </a:bodyPr>
          <a:lstStyle/>
          <a:p>
            <a:r>
              <a:rPr lang="en-AU" sz="1000" b="0" i="0" noProof="0" dirty="0">
                <a:solidFill>
                  <a:srgbClr val="232323"/>
                </a:solidFill>
                <a:effectLst/>
              </a:rPr>
              <a:t>"</a:t>
            </a:r>
            <a:r>
              <a:rPr lang="en-AU" sz="1000" b="0" i="0" noProof="0" dirty="0">
                <a:solidFill>
                  <a:srgbClr val="AD1F85"/>
                </a:solidFill>
                <a:effectLst/>
                <a:hlinkClick r:id="rId4"/>
              </a:rPr>
              <a:t>Real pure gold bar</a:t>
            </a:r>
            <a:r>
              <a:rPr lang="en-AU" sz="1000" b="0" i="0" noProof="0" dirty="0">
                <a:solidFill>
                  <a:srgbClr val="232323"/>
                </a:solidFill>
                <a:effectLst/>
              </a:rPr>
              <a:t>" by </a:t>
            </a:r>
            <a:r>
              <a:rPr lang="en-AU" sz="1000" b="0" i="0" noProof="0" dirty="0">
                <a:solidFill>
                  <a:srgbClr val="AD1F85"/>
                </a:solidFill>
                <a:effectLst/>
                <a:hlinkClick r:id="rId5"/>
              </a:rPr>
              <a:t>JC Awe</a:t>
            </a:r>
            <a:r>
              <a:rPr lang="en-AU" sz="1000" b="0" i="0" noProof="0" dirty="0">
                <a:solidFill>
                  <a:srgbClr val="232323"/>
                </a:solidFill>
                <a:effectLst/>
              </a:rPr>
              <a:t> is licensed under </a:t>
            </a:r>
            <a:r>
              <a:rPr lang="en-AU" sz="1000" b="0" i="0" noProof="0" dirty="0">
                <a:solidFill>
                  <a:srgbClr val="AD1F85"/>
                </a:solidFill>
                <a:effectLst/>
                <a:hlinkClick r:id="rId6"/>
              </a:rPr>
              <a:t>CC BY 2.0</a:t>
            </a:r>
            <a:r>
              <a:rPr lang="en-AU" sz="1000" b="0" i="0" noProof="0" dirty="0">
                <a:solidFill>
                  <a:srgbClr val="232323"/>
                </a:solidFill>
                <a:effectLst/>
              </a:rPr>
              <a:t>.</a:t>
            </a:r>
            <a:endParaRPr lang="en-AU" sz="1000" noProof="0" dirty="0"/>
          </a:p>
        </p:txBody>
      </p:sp>
      <p:sp>
        <p:nvSpPr>
          <p:cNvPr id="5" name="TextBox 4">
            <a:extLst>
              <a:ext uri="{FF2B5EF4-FFF2-40B4-BE49-F238E27FC236}">
                <a16:creationId xmlns:a16="http://schemas.microsoft.com/office/drawing/2014/main" id="{9704D0C4-BD26-5970-FF49-640680C35D57}"/>
              </a:ext>
            </a:extLst>
          </p:cNvPr>
          <p:cNvSpPr txBox="1"/>
          <p:nvPr/>
        </p:nvSpPr>
        <p:spPr>
          <a:xfrm>
            <a:off x="5196840" y="1475232"/>
            <a:ext cx="2255520" cy="545601"/>
          </a:xfrm>
          <a:prstGeom prst="rect">
            <a:avLst/>
          </a:prstGeom>
          <a:noFill/>
        </p:spPr>
        <p:txBody>
          <a:bodyPr wrap="square" lIns="0" tIns="0" rIns="0" bIns="0" rtlCol="0">
            <a:noAutofit/>
          </a:bodyPr>
          <a:lstStyle/>
          <a:p>
            <a:pPr algn="l"/>
            <a:r>
              <a:rPr lang="en-AU" sz="1800" noProof="0" dirty="0"/>
              <a:t>18k gold</a:t>
            </a:r>
          </a:p>
        </p:txBody>
      </p:sp>
      <p:pic>
        <p:nvPicPr>
          <p:cNvPr id="9" name="Picture 8" descr="Image of a gold ring.">
            <a:extLst>
              <a:ext uri="{FF2B5EF4-FFF2-40B4-BE49-F238E27FC236}">
                <a16:creationId xmlns:a16="http://schemas.microsoft.com/office/drawing/2014/main" id="{270DC727-1E9E-AED1-E721-ECA36E84B172}"/>
              </a:ext>
            </a:extLst>
          </p:cNvPr>
          <p:cNvPicPr>
            <a:picLocks noChangeAspect="1"/>
          </p:cNvPicPr>
          <p:nvPr/>
        </p:nvPicPr>
        <p:blipFill>
          <a:blip r:embed="rId7"/>
          <a:stretch>
            <a:fillRect/>
          </a:stretch>
        </p:blipFill>
        <p:spPr>
          <a:xfrm>
            <a:off x="3967948" y="1919650"/>
            <a:ext cx="3919572" cy="2784960"/>
          </a:xfrm>
          <a:prstGeom prst="rect">
            <a:avLst/>
          </a:prstGeom>
        </p:spPr>
      </p:pic>
      <p:sp>
        <p:nvSpPr>
          <p:cNvPr id="11" name="TextBox 10">
            <a:extLst>
              <a:ext uri="{FF2B5EF4-FFF2-40B4-BE49-F238E27FC236}">
                <a16:creationId xmlns:a16="http://schemas.microsoft.com/office/drawing/2014/main" id="{7B77CEAE-E60F-BA1F-79A0-7DDB9570DB4E}"/>
              </a:ext>
              <a:ext uri="{C183D7F6-B498-43B3-948B-1728B52AA6E4}">
                <adec:decorative xmlns:adec="http://schemas.microsoft.com/office/drawing/2017/decorative" val="1"/>
              </a:ext>
            </a:extLst>
          </p:cNvPr>
          <p:cNvSpPr txBox="1"/>
          <p:nvPr/>
        </p:nvSpPr>
        <p:spPr>
          <a:xfrm>
            <a:off x="3967948" y="4665329"/>
            <a:ext cx="3739975" cy="400110"/>
          </a:xfrm>
          <a:prstGeom prst="rect">
            <a:avLst/>
          </a:prstGeom>
          <a:noFill/>
        </p:spPr>
        <p:txBody>
          <a:bodyPr wrap="square">
            <a:spAutoFit/>
          </a:bodyPr>
          <a:lstStyle/>
          <a:p>
            <a:r>
              <a:rPr lang="en-AU" sz="1000" b="0" i="0" noProof="0" dirty="0">
                <a:solidFill>
                  <a:srgbClr val="AD1F85"/>
                </a:solidFill>
                <a:effectLst/>
                <a:hlinkClick r:id="rId8"/>
              </a:rPr>
              <a:t>'almost as hard to remove as a tattoo'</a:t>
            </a:r>
            <a:r>
              <a:rPr lang="en-AU" sz="1000" b="0" i="0" noProof="0" dirty="0">
                <a:solidFill>
                  <a:srgbClr val="232323"/>
                </a:solidFill>
                <a:effectLst/>
              </a:rPr>
              <a:t> by </a:t>
            </a:r>
            <a:r>
              <a:rPr lang="en-AU" sz="1000" b="0" i="0" noProof="0" dirty="0" err="1">
                <a:solidFill>
                  <a:srgbClr val="AD1F85"/>
                </a:solidFill>
                <a:effectLst/>
                <a:hlinkClick r:id="rId9"/>
              </a:rPr>
              <a:t>yusunkwon</a:t>
            </a:r>
            <a:r>
              <a:rPr lang="en-AU" sz="1000" b="0" i="0" noProof="0" dirty="0">
                <a:solidFill>
                  <a:srgbClr val="232323"/>
                </a:solidFill>
                <a:effectLst/>
              </a:rPr>
              <a:t> is licensed under </a:t>
            </a:r>
            <a:r>
              <a:rPr lang="en-AU" sz="1000" b="0" i="0" noProof="0" dirty="0">
                <a:solidFill>
                  <a:srgbClr val="AD1F85"/>
                </a:solidFill>
                <a:effectLst/>
                <a:hlinkClick r:id="rId10"/>
              </a:rPr>
              <a:t>CC BY-SA 2.0</a:t>
            </a:r>
            <a:r>
              <a:rPr lang="en-AU" sz="1000" b="0" i="0" noProof="0" dirty="0">
                <a:solidFill>
                  <a:srgbClr val="232323"/>
                </a:solidFill>
                <a:effectLst/>
              </a:rPr>
              <a:t>.</a:t>
            </a:r>
            <a:endParaRPr lang="en-AU" sz="1000" noProof="0" dirty="0"/>
          </a:p>
        </p:txBody>
      </p:sp>
      <p:graphicFrame>
        <p:nvGraphicFramePr>
          <p:cNvPr id="12" name="Table 11" descr="A table that compares Karat and gold percentage.">
            <a:extLst>
              <a:ext uri="{FF2B5EF4-FFF2-40B4-BE49-F238E27FC236}">
                <a16:creationId xmlns:a16="http://schemas.microsoft.com/office/drawing/2014/main" id="{F58A3FD8-7A55-B66F-2E9B-DAD9DA014BC9}"/>
              </a:ext>
            </a:extLst>
          </p:cNvPr>
          <p:cNvGraphicFramePr>
            <a:graphicFrameLocks noGrp="1"/>
          </p:cNvGraphicFramePr>
          <p:nvPr>
            <p:extLst>
              <p:ext uri="{D42A27DB-BD31-4B8C-83A1-F6EECF244321}">
                <p14:modId xmlns:p14="http://schemas.microsoft.com/office/powerpoint/2010/main" val="744892765"/>
              </p:ext>
            </p:extLst>
          </p:nvPr>
        </p:nvGraphicFramePr>
        <p:xfrm>
          <a:off x="8359748" y="1908633"/>
          <a:ext cx="3624730" cy="1854200"/>
        </p:xfrm>
        <a:graphic>
          <a:graphicData uri="http://schemas.openxmlformats.org/drawingml/2006/table">
            <a:tbl>
              <a:tblPr firstRow="1" bandRow="1">
                <a:tableStyleId>{5A111915-BE36-4E01-A7E5-04B1672EAD32}</a:tableStyleId>
              </a:tblPr>
              <a:tblGrid>
                <a:gridCol w="1812365">
                  <a:extLst>
                    <a:ext uri="{9D8B030D-6E8A-4147-A177-3AD203B41FA5}">
                      <a16:colId xmlns:a16="http://schemas.microsoft.com/office/drawing/2014/main" val="2826871751"/>
                    </a:ext>
                  </a:extLst>
                </a:gridCol>
                <a:gridCol w="1812365">
                  <a:extLst>
                    <a:ext uri="{9D8B030D-6E8A-4147-A177-3AD203B41FA5}">
                      <a16:colId xmlns:a16="http://schemas.microsoft.com/office/drawing/2014/main" val="3785557672"/>
                    </a:ext>
                  </a:extLst>
                </a:gridCol>
              </a:tblGrid>
              <a:tr h="370840">
                <a:tc>
                  <a:txBody>
                    <a:bodyPr/>
                    <a:lstStyle/>
                    <a:p>
                      <a:r>
                        <a:rPr lang="en-AU" noProof="0" dirty="0"/>
                        <a:t>Karat (K)</a:t>
                      </a:r>
                    </a:p>
                  </a:txBody>
                  <a:tcPr/>
                </a:tc>
                <a:tc>
                  <a:txBody>
                    <a:bodyPr/>
                    <a:lstStyle/>
                    <a:p>
                      <a:r>
                        <a:rPr lang="en-AU" noProof="0" dirty="0"/>
                        <a:t>Gold %</a:t>
                      </a:r>
                    </a:p>
                  </a:txBody>
                  <a:tcPr/>
                </a:tc>
                <a:extLst>
                  <a:ext uri="{0D108BD9-81ED-4DB2-BD59-A6C34878D82A}">
                    <a16:rowId xmlns:a16="http://schemas.microsoft.com/office/drawing/2014/main" val="3265899859"/>
                  </a:ext>
                </a:extLst>
              </a:tr>
              <a:tr h="370840">
                <a:tc>
                  <a:txBody>
                    <a:bodyPr/>
                    <a:lstStyle/>
                    <a:p>
                      <a:r>
                        <a:rPr lang="en-AU" noProof="0" dirty="0"/>
                        <a:t>24</a:t>
                      </a:r>
                    </a:p>
                  </a:txBody>
                  <a:tcPr/>
                </a:tc>
                <a:tc>
                  <a:txBody>
                    <a:bodyPr/>
                    <a:lstStyle/>
                    <a:p>
                      <a:r>
                        <a:rPr lang="en-AU" noProof="0" dirty="0"/>
                        <a:t>99.9</a:t>
                      </a:r>
                    </a:p>
                  </a:txBody>
                  <a:tcPr/>
                </a:tc>
                <a:extLst>
                  <a:ext uri="{0D108BD9-81ED-4DB2-BD59-A6C34878D82A}">
                    <a16:rowId xmlns:a16="http://schemas.microsoft.com/office/drawing/2014/main" val="150877033"/>
                  </a:ext>
                </a:extLst>
              </a:tr>
              <a:tr h="370840">
                <a:tc>
                  <a:txBody>
                    <a:bodyPr/>
                    <a:lstStyle/>
                    <a:p>
                      <a:r>
                        <a:rPr lang="en-AU" noProof="0" dirty="0"/>
                        <a:t>18</a:t>
                      </a:r>
                    </a:p>
                  </a:txBody>
                  <a:tcPr/>
                </a:tc>
                <a:tc>
                  <a:txBody>
                    <a:bodyPr/>
                    <a:lstStyle/>
                    <a:p>
                      <a:r>
                        <a:rPr lang="en-AU" noProof="0" dirty="0"/>
                        <a:t>75</a:t>
                      </a:r>
                    </a:p>
                  </a:txBody>
                  <a:tcPr/>
                </a:tc>
                <a:extLst>
                  <a:ext uri="{0D108BD9-81ED-4DB2-BD59-A6C34878D82A}">
                    <a16:rowId xmlns:a16="http://schemas.microsoft.com/office/drawing/2014/main" val="1003975584"/>
                  </a:ext>
                </a:extLst>
              </a:tr>
              <a:tr h="370840">
                <a:tc>
                  <a:txBody>
                    <a:bodyPr/>
                    <a:lstStyle/>
                    <a:p>
                      <a:r>
                        <a:rPr lang="en-AU" noProof="0" dirty="0"/>
                        <a:t>12</a:t>
                      </a:r>
                    </a:p>
                  </a:txBody>
                  <a:tcPr/>
                </a:tc>
                <a:tc>
                  <a:txBody>
                    <a:bodyPr/>
                    <a:lstStyle/>
                    <a:p>
                      <a:r>
                        <a:rPr lang="en-AU" noProof="0" dirty="0"/>
                        <a:t>50</a:t>
                      </a:r>
                    </a:p>
                  </a:txBody>
                  <a:tcPr/>
                </a:tc>
                <a:extLst>
                  <a:ext uri="{0D108BD9-81ED-4DB2-BD59-A6C34878D82A}">
                    <a16:rowId xmlns:a16="http://schemas.microsoft.com/office/drawing/2014/main" val="3726051620"/>
                  </a:ext>
                </a:extLst>
              </a:tr>
              <a:tr h="370840">
                <a:tc>
                  <a:txBody>
                    <a:bodyPr/>
                    <a:lstStyle/>
                    <a:p>
                      <a:r>
                        <a:rPr lang="en-AU" noProof="0" dirty="0"/>
                        <a:t>9</a:t>
                      </a:r>
                    </a:p>
                  </a:txBody>
                  <a:tcPr/>
                </a:tc>
                <a:tc>
                  <a:txBody>
                    <a:bodyPr/>
                    <a:lstStyle/>
                    <a:p>
                      <a:r>
                        <a:rPr lang="en-AU" noProof="0" dirty="0"/>
                        <a:t>37.5</a:t>
                      </a:r>
                    </a:p>
                  </a:txBody>
                  <a:tcPr/>
                </a:tc>
                <a:extLst>
                  <a:ext uri="{0D108BD9-81ED-4DB2-BD59-A6C34878D82A}">
                    <a16:rowId xmlns:a16="http://schemas.microsoft.com/office/drawing/2014/main" val="1794055192"/>
                  </a:ext>
                </a:extLst>
              </a:tr>
            </a:tbl>
          </a:graphicData>
        </a:graphic>
      </p:graphicFrame>
      <p:sp>
        <p:nvSpPr>
          <p:cNvPr id="2" name="Slide Number Placeholder 1">
            <a:extLst>
              <a:ext uri="{FF2B5EF4-FFF2-40B4-BE49-F238E27FC236}">
                <a16:creationId xmlns:a16="http://schemas.microsoft.com/office/drawing/2014/main" id="{241F7C1D-8B4F-E2D2-67E7-FFC8F3363FE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28</a:t>
            </a:fld>
            <a:endParaRPr lang="en-AU" noProof="0" dirty="0"/>
          </a:p>
        </p:txBody>
      </p:sp>
    </p:spTree>
    <p:extLst>
      <p:ext uri="{BB962C8B-B14F-4D97-AF65-F5344CB8AC3E}">
        <p14:creationId xmlns:p14="http://schemas.microsoft.com/office/powerpoint/2010/main" val="263697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47E0C-3EE9-2E67-1360-33A829E6200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957DC02-59D6-6E8F-EB09-8F56994A4D72}"/>
              </a:ext>
            </a:extLst>
          </p:cNvPr>
          <p:cNvSpPr>
            <a:spLocks noGrp="1"/>
          </p:cNvSpPr>
          <p:nvPr>
            <p:ph type="title"/>
          </p:nvPr>
        </p:nvSpPr>
        <p:spPr/>
        <p:txBody>
          <a:bodyPr/>
          <a:lstStyle/>
          <a:p>
            <a:r>
              <a:rPr lang="en-AU" noProof="0" dirty="0"/>
              <a:t>1.3 Gold jewellery</a:t>
            </a:r>
          </a:p>
        </p:txBody>
      </p:sp>
      <p:sp>
        <p:nvSpPr>
          <p:cNvPr id="7" name="TextBox 6">
            <a:extLst>
              <a:ext uri="{FF2B5EF4-FFF2-40B4-BE49-F238E27FC236}">
                <a16:creationId xmlns:a16="http://schemas.microsoft.com/office/drawing/2014/main" id="{810198CA-2266-D735-0394-A1589774C501}"/>
              </a:ext>
            </a:extLst>
          </p:cNvPr>
          <p:cNvSpPr txBox="1"/>
          <p:nvPr/>
        </p:nvSpPr>
        <p:spPr>
          <a:xfrm>
            <a:off x="360000" y="1625211"/>
            <a:ext cx="2955507" cy="457200"/>
          </a:xfrm>
          <a:prstGeom prst="rect">
            <a:avLst/>
          </a:prstGeom>
          <a:noFill/>
        </p:spPr>
        <p:txBody>
          <a:bodyPr wrap="square" lIns="0" tIns="0" rIns="0" bIns="0" rtlCol="0">
            <a:noAutofit/>
          </a:bodyPr>
          <a:lstStyle/>
          <a:p>
            <a:pPr algn="l">
              <a:lnSpc>
                <a:spcPct val="150000"/>
              </a:lnSpc>
            </a:pPr>
            <a:r>
              <a:rPr lang="en-AU" sz="1800" noProof="0" dirty="0"/>
              <a:t>Yellow gold contains gold mixed with copper and silver.</a:t>
            </a:r>
          </a:p>
        </p:txBody>
      </p:sp>
      <p:sp>
        <p:nvSpPr>
          <p:cNvPr id="13" name="TextBox 12">
            <a:extLst>
              <a:ext uri="{FF2B5EF4-FFF2-40B4-BE49-F238E27FC236}">
                <a16:creationId xmlns:a16="http://schemas.microsoft.com/office/drawing/2014/main" id="{5271D40A-BCB5-19ED-E275-77C8E5C039A3}"/>
              </a:ext>
            </a:extLst>
          </p:cNvPr>
          <p:cNvSpPr txBox="1"/>
          <p:nvPr/>
        </p:nvSpPr>
        <p:spPr>
          <a:xfrm>
            <a:off x="3813090" y="1625211"/>
            <a:ext cx="3370111" cy="457200"/>
          </a:xfrm>
          <a:prstGeom prst="rect">
            <a:avLst/>
          </a:prstGeom>
          <a:noFill/>
        </p:spPr>
        <p:txBody>
          <a:bodyPr wrap="square" lIns="0" tIns="0" rIns="0" bIns="0" rtlCol="0">
            <a:noAutofit/>
          </a:bodyPr>
          <a:lstStyle/>
          <a:p>
            <a:pPr algn="l">
              <a:lnSpc>
                <a:spcPct val="150000"/>
              </a:lnSpc>
            </a:pPr>
            <a:r>
              <a:rPr lang="en-AU" sz="1800" noProof="0" dirty="0"/>
              <a:t>White gold contains gold mixed with nickel or platinum.</a:t>
            </a:r>
          </a:p>
        </p:txBody>
      </p:sp>
      <p:pic>
        <p:nvPicPr>
          <p:cNvPr id="10" name="Picture 9" descr="A white gold ring">
            <a:extLst>
              <a:ext uri="{FF2B5EF4-FFF2-40B4-BE49-F238E27FC236}">
                <a16:creationId xmlns:a16="http://schemas.microsoft.com/office/drawing/2014/main" id="{97BA37DC-6015-9204-5360-6749E7FAD47D}"/>
              </a:ext>
            </a:extLst>
          </p:cNvPr>
          <p:cNvPicPr>
            <a:picLocks noChangeAspect="1"/>
          </p:cNvPicPr>
          <p:nvPr/>
        </p:nvPicPr>
        <p:blipFill>
          <a:blip r:embed="rId3"/>
          <a:stretch>
            <a:fillRect/>
          </a:stretch>
        </p:blipFill>
        <p:spPr>
          <a:xfrm>
            <a:off x="3813090" y="2582858"/>
            <a:ext cx="3978875" cy="2649931"/>
          </a:xfrm>
          <a:prstGeom prst="rect">
            <a:avLst/>
          </a:prstGeom>
        </p:spPr>
      </p:pic>
      <p:sp>
        <p:nvSpPr>
          <p:cNvPr id="14" name="TextBox 13">
            <a:extLst>
              <a:ext uri="{FF2B5EF4-FFF2-40B4-BE49-F238E27FC236}">
                <a16:creationId xmlns:a16="http://schemas.microsoft.com/office/drawing/2014/main" id="{11231426-A69E-0380-CFF6-F0928C82EE91}"/>
              </a:ext>
            </a:extLst>
          </p:cNvPr>
          <p:cNvSpPr txBox="1"/>
          <p:nvPr/>
        </p:nvSpPr>
        <p:spPr>
          <a:xfrm>
            <a:off x="8395982" y="1625211"/>
            <a:ext cx="3591886" cy="457200"/>
          </a:xfrm>
          <a:prstGeom prst="rect">
            <a:avLst/>
          </a:prstGeom>
          <a:noFill/>
        </p:spPr>
        <p:txBody>
          <a:bodyPr wrap="square" lIns="0" tIns="0" rIns="0" bIns="0" rtlCol="0">
            <a:noAutofit/>
          </a:bodyPr>
          <a:lstStyle/>
          <a:p>
            <a:pPr algn="l">
              <a:lnSpc>
                <a:spcPct val="150000"/>
              </a:lnSpc>
            </a:pPr>
            <a:r>
              <a:rPr lang="en-AU" sz="1800" noProof="0" dirty="0"/>
              <a:t>Rose gold contains gold mixed with a higher percentage of copper.</a:t>
            </a:r>
          </a:p>
        </p:txBody>
      </p:sp>
      <p:pic>
        <p:nvPicPr>
          <p:cNvPr id="8" name="Picture 7" descr="A yellow gold ring">
            <a:extLst>
              <a:ext uri="{FF2B5EF4-FFF2-40B4-BE49-F238E27FC236}">
                <a16:creationId xmlns:a16="http://schemas.microsoft.com/office/drawing/2014/main" id="{C24E5983-AFC2-3A51-80BA-58DD051449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000" y="2589152"/>
            <a:ext cx="2741601" cy="2660966"/>
          </a:xfrm>
          <a:prstGeom prst="rect">
            <a:avLst/>
          </a:prstGeo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37A68269-CE01-9D16-1D53-1211F6B04D4A}"/>
              </a:ext>
              <a:ext uri="{C183D7F6-B498-43B3-948B-1728B52AA6E4}">
                <adec:decorative xmlns:adec="http://schemas.microsoft.com/office/drawing/2017/decorative" val="1"/>
              </a:ext>
            </a:extLst>
          </p:cNvPr>
          <p:cNvSpPr>
            <a:spLocks noGrp="1"/>
          </p:cNvSpPr>
          <p:nvPr>
            <p:ph type="sldNum" sz="quarter" idx="12"/>
          </p:nvPr>
        </p:nvSpPr>
        <p:spPr>
          <a:xfrm>
            <a:off x="11124000" y="6527017"/>
            <a:ext cx="720000" cy="180000"/>
          </a:xfrm>
        </p:spPr>
        <p:txBody>
          <a:bodyPr/>
          <a:lstStyle/>
          <a:p>
            <a:fld id="{10A01DC5-1685-4615-8240-15192985C6A2}" type="slidenum">
              <a:rPr lang="en-AU" noProof="0" smtClean="0"/>
              <a:t>29</a:t>
            </a:fld>
            <a:endParaRPr lang="en-AU" noProof="0" dirty="0"/>
          </a:p>
        </p:txBody>
      </p:sp>
      <p:pic>
        <p:nvPicPr>
          <p:cNvPr id="1026" name="Picture 2" descr="Rose gold rings">
            <a:extLst>
              <a:ext uri="{FF2B5EF4-FFF2-40B4-BE49-F238E27FC236}">
                <a16:creationId xmlns:a16="http://schemas.microsoft.com/office/drawing/2014/main" id="{2B151D1E-2824-55A3-B3AB-DBC5520CF8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460" t="18229" r="10652" b="6493"/>
          <a:stretch>
            <a:fillRect/>
          </a:stretch>
        </p:blipFill>
        <p:spPr bwMode="auto">
          <a:xfrm rot="5400000">
            <a:off x="8792786" y="2186056"/>
            <a:ext cx="2649931" cy="3443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97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627BB-F617-E512-5785-AB406094F6E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0CC89B1-D16C-834B-ED56-FECB815DC683}"/>
              </a:ext>
            </a:extLst>
          </p:cNvPr>
          <p:cNvSpPr>
            <a:spLocks noGrp="1"/>
          </p:cNvSpPr>
          <p:nvPr>
            <p:ph type="title"/>
          </p:nvPr>
        </p:nvSpPr>
        <p:spPr>
          <a:xfrm>
            <a:off x="261562" y="427232"/>
            <a:ext cx="11484000" cy="545601"/>
          </a:xfrm>
        </p:spPr>
        <p:txBody>
          <a:bodyPr/>
          <a:lstStyle/>
          <a:p>
            <a:r>
              <a:rPr lang="en-AU" noProof="0" dirty="0">
                <a:latin typeface="Arial"/>
                <a:cs typeface="Arial"/>
              </a:rPr>
              <a:t>Contents (1 of 2)</a:t>
            </a:r>
            <a:endParaRPr lang="en-AU" noProof="0" dirty="0"/>
          </a:p>
        </p:txBody>
      </p:sp>
      <p:sp>
        <p:nvSpPr>
          <p:cNvPr id="2" name="Rectangle: Rounded Corners 1">
            <a:extLst>
              <a:ext uri="{FF2B5EF4-FFF2-40B4-BE49-F238E27FC236}">
                <a16:creationId xmlns:a16="http://schemas.microsoft.com/office/drawing/2014/main" id="{298C3A00-D2BC-85AA-2C4A-26F0A38EDE7A}"/>
              </a:ext>
              <a:ext uri="{C183D7F6-B498-43B3-948B-1728B52AA6E4}">
                <adec:decorative xmlns:adec="http://schemas.microsoft.com/office/drawing/2017/decorative" val="1"/>
              </a:ext>
            </a:extLst>
          </p:cNvPr>
          <p:cNvSpPr/>
          <p:nvPr/>
        </p:nvSpPr>
        <p:spPr>
          <a:xfrm>
            <a:off x="1705768" y="127476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noProof="0" dirty="0">
              <a:solidFill>
                <a:schemeClr val="accent4"/>
              </a:solidFill>
            </a:endParaRPr>
          </a:p>
        </p:txBody>
      </p:sp>
      <p:sp>
        <p:nvSpPr>
          <p:cNvPr id="6" name="Oval 5">
            <a:hlinkClick r:id="rId3" action="ppaction://hlinksldjump"/>
            <a:extLst>
              <a:ext uri="{FF2B5EF4-FFF2-40B4-BE49-F238E27FC236}">
                <a16:creationId xmlns:a16="http://schemas.microsoft.com/office/drawing/2014/main" id="{C2C9996B-F073-A70D-96B8-E93E34D447E5}"/>
              </a:ext>
            </a:extLst>
          </p:cNvPr>
          <p:cNvSpPr/>
          <p:nvPr/>
        </p:nvSpPr>
        <p:spPr>
          <a:xfrm>
            <a:off x="187709" y="1327600"/>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noProof="0" dirty="0">
                <a:solidFill>
                  <a:schemeClr val="bg1"/>
                </a:solidFill>
                <a:latin typeface="Arial"/>
                <a:cs typeface="Arial"/>
              </a:rPr>
              <a:t>TRB 1</a:t>
            </a:r>
            <a:endParaRPr lang="en-AU" sz="1600" b="1" noProof="0" dirty="0">
              <a:solidFill>
                <a:schemeClr val="bg1"/>
              </a:solidFill>
              <a:latin typeface="Arial" panose="020B0604020202020204" pitchFamily="34" charset="0"/>
              <a:cs typeface="Arial" panose="020B0604020202020204" pitchFamily="34" charset="0"/>
            </a:endParaRPr>
          </a:p>
        </p:txBody>
      </p:sp>
      <p:sp>
        <p:nvSpPr>
          <p:cNvPr id="5" name="Oval 4">
            <a:hlinkClick r:id="rId4" action="ppaction://hlinksldjump"/>
            <a:extLst>
              <a:ext uri="{FF2B5EF4-FFF2-40B4-BE49-F238E27FC236}">
                <a16:creationId xmlns:a16="http://schemas.microsoft.com/office/drawing/2014/main" id="{291AA31D-471B-0603-94D1-7FD6103687D9}"/>
              </a:ext>
              <a:ext uri="{C183D7F6-B498-43B3-948B-1728B52AA6E4}">
                <adec:decorative xmlns:adec="http://schemas.microsoft.com/office/drawing/2017/decorative" val="0"/>
              </a:ext>
            </a:extLst>
          </p:cNvPr>
          <p:cNvSpPr/>
          <p:nvPr/>
        </p:nvSpPr>
        <p:spPr>
          <a:xfrm>
            <a:off x="1107036" y="1274762"/>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noProof="0" dirty="0">
                <a:solidFill>
                  <a:schemeClr val="bg1"/>
                </a:solidFill>
                <a:latin typeface="Arial"/>
                <a:cs typeface="Arial"/>
              </a:rPr>
              <a:t>1.1</a:t>
            </a:r>
          </a:p>
        </p:txBody>
      </p:sp>
      <p:sp>
        <p:nvSpPr>
          <p:cNvPr id="7" name="TextBox 25">
            <a:hlinkClick r:id="rId4" action="ppaction://hlinksldjump"/>
            <a:extLst>
              <a:ext uri="{FF2B5EF4-FFF2-40B4-BE49-F238E27FC236}">
                <a16:creationId xmlns:a16="http://schemas.microsoft.com/office/drawing/2014/main" id="{1F4ECF84-B894-0982-CB0B-3824C5911519}"/>
              </a:ext>
            </a:extLst>
          </p:cNvPr>
          <p:cNvSpPr txBox="1"/>
          <p:nvPr/>
        </p:nvSpPr>
        <p:spPr>
          <a:xfrm>
            <a:off x="2219356" y="1517893"/>
            <a:ext cx="3323272"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AU" sz="1600" b="1" noProof="0" dirty="0">
                <a:latin typeface="Arial" panose="020B0604020202020204" pitchFamily="34" charset="0"/>
                <a:cs typeface="Arial" panose="020B0604020202020204" pitchFamily="34" charset="0"/>
                <a:hlinkClick r:id="rId5" action="ppaction://hlinksldjump"/>
              </a:rPr>
              <a:t>Classifying</a:t>
            </a:r>
            <a:r>
              <a:rPr lang="en-AU" sz="1600" b="1" dirty="0">
                <a:latin typeface="Arial" panose="020B0604020202020204" pitchFamily="34" charset="0"/>
                <a:cs typeface="Arial" panose="020B0604020202020204" pitchFamily="34" charset="0"/>
                <a:hlinkClick r:id="rId5" action="ppaction://hlinksldjump"/>
              </a:rPr>
              <a:t> matter</a:t>
            </a:r>
            <a:endParaRPr lang="en-AU" sz="1600" b="1" noProof="0" dirty="0">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35F918A7-193A-2A63-84E0-D7FDCF6ACCC1}"/>
              </a:ext>
              <a:ext uri="{C183D7F6-B498-43B3-948B-1728B52AA6E4}">
                <adec:decorative xmlns:adec="http://schemas.microsoft.com/office/drawing/2017/decorative" val="1"/>
              </a:ext>
            </a:extLst>
          </p:cNvPr>
          <p:cNvSpPr/>
          <p:nvPr/>
        </p:nvSpPr>
        <p:spPr>
          <a:xfrm>
            <a:off x="1720155" y="2268446"/>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noProof="0" dirty="0">
              <a:solidFill>
                <a:schemeClr val="accent4"/>
              </a:solidFill>
            </a:endParaRPr>
          </a:p>
        </p:txBody>
      </p:sp>
      <p:sp>
        <p:nvSpPr>
          <p:cNvPr id="21" name="Oval 20">
            <a:hlinkClick r:id="rId6" action="ppaction://hlinksldjump"/>
            <a:extLst>
              <a:ext uri="{FF2B5EF4-FFF2-40B4-BE49-F238E27FC236}">
                <a16:creationId xmlns:a16="http://schemas.microsoft.com/office/drawing/2014/main" id="{9DA0D132-255B-31BD-149D-F4C03D17902F}"/>
              </a:ext>
            </a:extLst>
          </p:cNvPr>
          <p:cNvSpPr/>
          <p:nvPr/>
        </p:nvSpPr>
        <p:spPr>
          <a:xfrm>
            <a:off x="1121423" y="2268446"/>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noProof="0" dirty="0">
                <a:solidFill>
                  <a:schemeClr val="bg1"/>
                </a:solidFill>
                <a:latin typeface="Arial"/>
                <a:cs typeface="Arial"/>
              </a:rPr>
              <a:t>1.2</a:t>
            </a:r>
          </a:p>
        </p:txBody>
      </p:sp>
      <p:sp>
        <p:nvSpPr>
          <p:cNvPr id="22" name="TextBox 25">
            <a:hlinkClick r:id="rId6" action="ppaction://hlinksldjump"/>
            <a:extLst>
              <a:ext uri="{FF2B5EF4-FFF2-40B4-BE49-F238E27FC236}">
                <a16:creationId xmlns:a16="http://schemas.microsoft.com/office/drawing/2014/main" id="{25FE553D-9317-D6EE-32D9-D136DF1E020E}"/>
              </a:ext>
            </a:extLst>
          </p:cNvPr>
          <p:cNvSpPr txBox="1"/>
          <p:nvPr/>
        </p:nvSpPr>
        <p:spPr>
          <a:xfrm>
            <a:off x="2219356" y="2525745"/>
            <a:ext cx="3323272"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AU" sz="1600" b="1" u="sng" noProof="0" dirty="0">
                <a:latin typeface="Arial" panose="020B0604020202020204" pitchFamily="34" charset="0"/>
                <a:cs typeface="Arial" panose="020B0604020202020204" pitchFamily="34" charset="0"/>
                <a:hlinkClick r:id="rId7" action="ppaction://hlinksldjump"/>
              </a:rPr>
              <a:t>Physical properties of elements</a:t>
            </a:r>
            <a:endParaRPr lang="en-AU" sz="1600" b="1" u="sng" noProof="0" dirty="0">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57BE0090-433E-6D95-BEA0-1F24CCC39C81}"/>
              </a:ext>
              <a:ext uri="{C183D7F6-B498-43B3-948B-1728B52AA6E4}">
                <adec:decorative xmlns:adec="http://schemas.microsoft.com/office/drawing/2017/decorative" val="1"/>
              </a:ext>
            </a:extLst>
          </p:cNvPr>
          <p:cNvSpPr/>
          <p:nvPr/>
        </p:nvSpPr>
        <p:spPr>
          <a:xfrm>
            <a:off x="1720155" y="325654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noProof="0" dirty="0">
              <a:solidFill>
                <a:schemeClr val="accent4"/>
              </a:solidFill>
            </a:endParaRPr>
          </a:p>
        </p:txBody>
      </p:sp>
      <p:sp>
        <p:nvSpPr>
          <p:cNvPr id="24" name="Oval 23">
            <a:hlinkClick r:id="rId3" action="ppaction://hlinksldjump"/>
            <a:extLst>
              <a:ext uri="{FF2B5EF4-FFF2-40B4-BE49-F238E27FC236}">
                <a16:creationId xmlns:a16="http://schemas.microsoft.com/office/drawing/2014/main" id="{B92385F2-3FD2-F7A3-C6F5-BE30E2DE3DC6}"/>
              </a:ext>
            </a:extLst>
          </p:cNvPr>
          <p:cNvSpPr/>
          <p:nvPr/>
        </p:nvSpPr>
        <p:spPr>
          <a:xfrm>
            <a:off x="1121423" y="3256548"/>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noProof="0" dirty="0">
                <a:solidFill>
                  <a:schemeClr val="bg1"/>
                </a:solidFill>
                <a:latin typeface="Arial"/>
                <a:cs typeface="Arial"/>
              </a:rPr>
              <a:t>1.3</a:t>
            </a:r>
          </a:p>
        </p:txBody>
      </p:sp>
      <p:sp>
        <p:nvSpPr>
          <p:cNvPr id="25" name="TextBox 25">
            <a:extLst>
              <a:ext uri="{FF2B5EF4-FFF2-40B4-BE49-F238E27FC236}">
                <a16:creationId xmlns:a16="http://schemas.microsoft.com/office/drawing/2014/main" id="{0CCA7608-E841-07BA-1627-665888549B9A}"/>
              </a:ext>
            </a:extLst>
          </p:cNvPr>
          <p:cNvSpPr txBox="1"/>
          <p:nvPr/>
        </p:nvSpPr>
        <p:spPr>
          <a:xfrm>
            <a:off x="2233743" y="3499679"/>
            <a:ext cx="3323272"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AU" sz="1600" b="1" noProof="0" dirty="0">
                <a:latin typeface="Arial" panose="020B0604020202020204" pitchFamily="34" charset="0"/>
                <a:cs typeface="Arial" panose="020B0604020202020204" pitchFamily="34" charset="0"/>
                <a:hlinkClick r:id="rId8" action="ppaction://hlinksldjump"/>
              </a:rPr>
              <a:t>Properties and uses of materials</a:t>
            </a:r>
            <a:endParaRPr lang="en-AU" sz="1600" b="1" noProof="0" dirty="0">
              <a:latin typeface="Arial" panose="020B0604020202020204" pitchFamily="34" charset="0"/>
              <a:cs typeface="Arial" panose="020B0604020202020204" pitchFamily="34" charset="0"/>
            </a:endParaRPr>
          </a:p>
        </p:txBody>
      </p:sp>
      <p:sp>
        <p:nvSpPr>
          <p:cNvPr id="8" name="Rectangle: Rounded Corners 7">
            <a:hlinkClick r:id="rId9" action="ppaction://hlinksldjump"/>
            <a:extLst>
              <a:ext uri="{FF2B5EF4-FFF2-40B4-BE49-F238E27FC236}">
                <a16:creationId xmlns:a16="http://schemas.microsoft.com/office/drawing/2014/main" id="{933F491C-5175-947C-AF67-5DAC65114959}"/>
              </a:ext>
              <a:ext uri="{C183D7F6-B498-43B3-948B-1728B52AA6E4}">
                <adec:decorative xmlns:adec="http://schemas.microsoft.com/office/drawing/2017/decorative" val="1"/>
              </a:ext>
            </a:extLst>
          </p:cNvPr>
          <p:cNvSpPr/>
          <p:nvPr/>
        </p:nvSpPr>
        <p:spPr>
          <a:xfrm>
            <a:off x="1724601" y="432069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noProof="0" dirty="0">
              <a:solidFill>
                <a:schemeClr val="accent4"/>
              </a:solidFill>
            </a:endParaRPr>
          </a:p>
        </p:txBody>
      </p:sp>
      <p:sp>
        <p:nvSpPr>
          <p:cNvPr id="10" name="Oval 9">
            <a:extLst>
              <a:ext uri="{FF2B5EF4-FFF2-40B4-BE49-F238E27FC236}">
                <a16:creationId xmlns:a16="http://schemas.microsoft.com/office/drawing/2014/main" id="{AC90973D-733B-93F3-2378-8BF2B27C0E7F}"/>
              </a:ext>
            </a:extLst>
          </p:cNvPr>
          <p:cNvSpPr/>
          <p:nvPr/>
        </p:nvSpPr>
        <p:spPr>
          <a:xfrm>
            <a:off x="1107408" y="4320693"/>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noProof="0" dirty="0">
                <a:solidFill>
                  <a:schemeClr val="bg1"/>
                </a:solidFill>
                <a:latin typeface="Arial"/>
                <a:cs typeface="Arial"/>
              </a:rPr>
              <a:t>1.4</a:t>
            </a:r>
          </a:p>
        </p:txBody>
      </p:sp>
      <p:sp>
        <p:nvSpPr>
          <p:cNvPr id="9" name="TextBox 25">
            <a:extLst>
              <a:ext uri="{FF2B5EF4-FFF2-40B4-BE49-F238E27FC236}">
                <a16:creationId xmlns:a16="http://schemas.microsoft.com/office/drawing/2014/main" id="{EF74BEEA-D708-123A-3432-559063535971}"/>
              </a:ext>
            </a:extLst>
          </p:cNvPr>
          <p:cNvSpPr txBox="1"/>
          <p:nvPr/>
        </p:nvSpPr>
        <p:spPr>
          <a:xfrm>
            <a:off x="2219356" y="4550981"/>
            <a:ext cx="3584268"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AU" sz="1600" b="1" noProof="0" dirty="0">
                <a:latin typeface="Arial" panose="020B0604020202020204" pitchFamily="34" charset="0"/>
                <a:cs typeface="Arial" panose="020B0604020202020204" pitchFamily="34" charset="0"/>
                <a:hlinkClick r:id="rId10" action="ppaction://hlinksldjump"/>
              </a:rPr>
              <a:t>Thermal conductivity investigation</a:t>
            </a:r>
            <a:endParaRPr lang="en-AU" sz="1600" b="1" noProof="0" dirty="0">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C23C958A-6633-B745-8154-779A7315BB25}"/>
              </a:ext>
            </a:extLst>
          </p:cNvPr>
          <p:cNvSpPr/>
          <p:nvPr/>
        </p:nvSpPr>
        <p:spPr>
          <a:xfrm>
            <a:off x="5927156" y="1247732"/>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noProof="0" dirty="0">
                <a:solidFill>
                  <a:schemeClr val="bg1"/>
                </a:solidFill>
                <a:latin typeface="Arial"/>
                <a:cs typeface="Arial"/>
              </a:rPr>
              <a:t>TRB</a:t>
            </a:r>
            <a:r>
              <a:rPr lang="en-AU" sz="1600" b="1" noProof="0" dirty="0">
                <a:solidFill>
                  <a:srgbClr val="146CFD"/>
                </a:solidFill>
                <a:latin typeface="Arial"/>
                <a:cs typeface="Arial"/>
              </a:rPr>
              <a:t> </a:t>
            </a:r>
            <a:r>
              <a:rPr lang="en-AU" sz="1600" b="1" noProof="0" dirty="0">
                <a:solidFill>
                  <a:schemeClr val="bg1"/>
                </a:solidFill>
                <a:latin typeface="Arial"/>
                <a:cs typeface="Arial"/>
              </a:rPr>
              <a:t>2</a:t>
            </a:r>
            <a:endParaRPr lang="en-AU" sz="1600" b="1" noProof="0" dirty="0">
              <a:solidFill>
                <a:schemeClr val="bg1"/>
              </a:solidFill>
              <a:latin typeface="Arial" panose="020B0604020202020204" pitchFamily="34" charset="0"/>
              <a:cs typeface="Arial" panose="020B0604020202020204" pitchFamily="34" charset="0"/>
            </a:endParaRPr>
          </a:p>
        </p:txBody>
      </p:sp>
      <p:sp>
        <p:nvSpPr>
          <p:cNvPr id="16" name="Rectangle: Rounded Corners 15">
            <a:hlinkClick r:id="rId11" action="ppaction://hlinksldjump"/>
            <a:extLst>
              <a:ext uri="{FF2B5EF4-FFF2-40B4-BE49-F238E27FC236}">
                <a16:creationId xmlns:a16="http://schemas.microsoft.com/office/drawing/2014/main" id="{E373B719-D1C1-5842-6CF2-F99585337032}"/>
              </a:ext>
              <a:ext uri="{C183D7F6-B498-43B3-948B-1728B52AA6E4}">
                <adec:decorative xmlns:adec="http://schemas.microsoft.com/office/drawing/2017/decorative" val="1"/>
              </a:ext>
            </a:extLst>
          </p:cNvPr>
          <p:cNvSpPr/>
          <p:nvPr/>
        </p:nvSpPr>
        <p:spPr>
          <a:xfrm>
            <a:off x="7358955" y="1237981"/>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noProof="0" dirty="0">
              <a:solidFill>
                <a:schemeClr val="accent4"/>
              </a:solidFill>
            </a:endParaRPr>
          </a:p>
        </p:txBody>
      </p:sp>
      <p:sp>
        <p:nvSpPr>
          <p:cNvPr id="17" name="Oval 16">
            <a:hlinkClick r:id="rId11" action="ppaction://hlinksldjump"/>
            <a:extLst>
              <a:ext uri="{FF2B5EF4-FFF2-40B4-BE49-F238E27FC236}">
                <a16:creationId xmlns:a16="http://schemas.microsoft.com/office/drawing/2014/main" id="{775AAACA-3916-224F-B8A2-D8F6934443D5}"/>
              </a:ext>
            </a:extLst>
          </p:cNvPr>
          <p:cNvSpPr/>
          <p:nvPr/>
        </p:nvSpPr>
        <p:spPr>
          <a:xfrm>
            <a:off x="6760223" y="1237981"/>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noProof="0" dirty="0">
                <a:solidFill>
                  <a:schemeClr val="bg1"/>
                </a:solidFill>
                <a:latin typeface="Arial"/>
                <a:cs typeface="Arial"/>
              </a:rPr>
              <a:t>2.1</a:t>
            </a:r>
          </a:p>
        </p:txBody>
      </p:sp>
      <p:sp>
        <p:nvSpPr>
          <p:cNvPr id="11" name="TextBox 25">
            <a:extLst>
              <a:ext uri="{FF2B5EF4-FFF2-40B4-BE49-F238E27FC236}">
                <a16:creationId xmlns:a16="http://schemas.microsoft.com/office/drawing/2014/main" id="{88225E91-D058-F5E3-60E2-6942BB84C325}"/>
              </a:ext>
            </a:extLst>
          </p:cNvPr>
          <p:cNvSpPr txBox="1"/>
          <p:nvPr/>
        </p:nvSpPr>
        <p:spPr>
          <a:xfrm>
            <a:off x="7900481" y="1479361"/>
            <a:ext cx="3323272"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AU" sz="1600" b="1" noProof="0" dirty="0">
                <a:latin typeface="Arial" panose="020B0604020202020204" pitchFamily="34" charset="0"/>
                <a:cs typeface="Arial" panose="020B0604020202020204" pitchFamily="34" charset="0"/>
                <a:hlinkClick r:id="rId4" action="ppaction://hlinksldjump"/>
              </a:rPr>
              <a:t>The structure of the atom</a:t>
            </a:r>
            <a:endParaRPr lang="en-AU" sz="1600" b="1" noProof="0" dirty="0">
              <a:latin typeface="Arial" panose="020B0604020202020204" pitchFamily="34" charset="0"/>
              <a:cs typeface="Arial" panose="020B0604020202020204" pitchFamily="34" charset="0"/>
            </a:endParaRPr>
          </a:p>
        </p:txBody>
      </p:sp>
      <p:sp>
        <p:nvSpPr>
          <p:cNvPr id="19" name="Rectangle: Rounded Corners 18">
            <a:hlinkClick r:id="rId12" action="ppaction://hlinksldjump"/>
            <a:extLst>
              <a:ext uri="{FF2B5EF4-FFF2-40B4-BE49-F238E27FC236}">
                <a16:creationId xmlns:a16="http://schemas.microsoft.com/office/drawing/2014/main" id="{23F08CED-C682-6197-1F69-60F798F8F2D8}"/>
              </a:ext>
              <a:ext uri="{C183D7F6-B498-43B3-948B-1728B52AA6E4}">
                <adec:decorative xmlns:adec="http://schemas.microsoft.com/office/drawing/2017/decorative" val="1"/>
              </a:ext>
            </a:extLst>
          </p:cNvPr>
          <p:cNvSpPr/>
          <p:nvPr/>
        </p:nvSpPr>
        <p:spPr>
          <a:xfrm>
            <a:off x="7364292" y="2226651"/>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noProof="0" dirty="0">
              <a:solidFill>
                <a:schemeClr val="accent4"/>
              </a:solidFill>
            </a:endParaRPr>
          </a:p>
        </p:txBody>
      </p:sp>
      <p:sp>
        <p:nvSpPr>
          <p:cNvPr id="26" name="Oval 25">
            <a:hlinkClick r:id="rId12" action="ppaction://hlinksldjump"/>
            <a:extLst>
              <a:ext uri="{FF2B5EF4-FFF2-40B4-BE49-F238E27FC236}">
                <a16:creationId xmlns:a16="http://schemas.microsoft.com/office/drawing/2014/main" id="{B72AEF2A-1215-AC04-E4F0-601C26849F17}"/>
              </a:ext>
            </a:extLst>
          </p:cNvPr>
          <p:cNvSpPr/>
          <p:nvPr/>
        </p:nvSpPr>
        <p:spPr>
          <a:xfrm>
            <a:off x="6760223" y="2226651"/>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noProof="0" dirty="0">
                <a:solidFill>
                  <a:schemeClr val="bg1"/>
                </a:solidFill>
                <a:latin typeface="Arial"/>
                <a:cs typeface="Arial"/>
              </a:rPr>
              <a:t>2.2</a:t>
            </a:r>
          </a:p>
        </p:txBody>
      </p:sp>
      <p:sp>
        <p:nvSpPr>
          <p:cNvPr id="14" name="TextBox 25">
            <a:extLst>
              <a:ext uri="{FF2B5EF4-FFF2-40B4-BE49-F238E27FC236}">
                <a16:creationId xmlns:a16="http://schemas.microsoft.com/office/drawing/2014/main" id="{80E33CFC-2559-6448-7157-16432D82240B}"/>
              </a:ext>
            </a:extLst>
          </p:cNvPr>
          <p:cNvSpPr txBox="1"/>
          <p:nvPr/>
        </p:nvSpPr>
        <p:spPr>
          <a:xfrm>
            <a:off x="7900481" y="2486461"/>
            <a:ext cx="3323272"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AU" sz="1600" b="1" noProof="0" dirty="0">
                <a:latin typeface="Arial" panose="020B0604020202020204" pitchFamily="34" charset="0"/>
                <a:cs typeface="Arial" panose="020B0604020202020204" pitchFamily="34" charset="0"/>
                <a:hlinkClick r:id="rId6" action="ppaction://hlinksldjump"/>
              </a:rPr>
              <a:t>Changing models of the atom</a:t>
            </a:r>
            <a:endParaRPr lang="en-AU" sz="1600" b="1" noProof="0" dirty="0">
              <a:latin typeface="Arial" panose="020B0604020202020204" pitchFamily="34" charset="0"/>
              <a:cs typeface="Arial" panose="020B0604020202020204" pitchFamily="34" charset="0"/>
            </a:endParaRPr>
          </a:p>
        </p:txBody>
      </p:sp>
      <p:sp>
        <p:nvSpPr>
          <p:cNvPr id="28" name="Rectangle: Rounded Corners 27">
            <a:hlinkClick r:id="rId13" action="ppaction://hlinksldjump"/>
            <a:extLst>
              <a:ext uri="{FF2B5EF4-FFF2-40B4-BE49-F238E27FC236}">
                <a16:creationId xmlns:a16="http://schemas.microsoft.com/office/drawing/2014/main" id="{1CB992CE-4BB8-041A-AA74-DDEF64F691AA}"/>
              </a:ext>
              <a:ext uri="{C183D7F6-B498-43B3-948B-1728B52AA6E4}">
                <adec:decorative xmlns:adec="http://schemas.microsoft.com/office/drawing/2017/decorative" val="1"/>
              </a:ext>
            </a:extLst>
          </p:cNvPr>
          <p:cNvSpPr/>
          <p:nvPr/>
        </p:nvSpPr>
        <p:spPr>
          <a:xfrm>
            <a:off x="7384760" y="3213690"/>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noProof="0" dirty="0">
              <a:solidFill>
                <a:schemeClr val="accent4"/>
              </a:solidFill>
            </a:endParaRPr>
          </a:p>
        </p:txBody>
      </p:sp>
      <p:sp>
        <p:nvSpPr>
          <p:cNvPr id="29" name="Oval 28">
            <a:extLst>
              <a:ext uri="{FF2B5EF4-FFF2-40B4-BE49-F238E27FC236}">
                <a16:creationId xmlns:a16="http://schemas.microsoft.com/office/drawing/2014/main" id="{A3FFD3A7-7FB0-3DC0-7631-5AF35163FA54}"/>
              </a:ext>
            </a:extLst>
          </p:cNvPr>
          <p:cNvSpPr/>
          <p:nvPr/>
        </p:nvSpPr>
        <p:spPr>
          <a:xfrm>
            <a:off x="6760223" y="3213690"/>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noProof="0" dirty="0">
                <a:solidFill>
                  <a:schemeClr val="bg1"/>
                </a:solidFill>
                <a:latin typeface="Arial"/>
                <a:cs typeface="Arial"/>
              </a:rPr>
              <a:t>2.3</a:t>
            </a:r>
          </a:p>
        </p:txBody>
      </p:sp>
      <p:sp>
        <p:nvSpPr>
          <p:cNvPr id="18" name="TextBox 25">
            <a:extLst>
              <a:ext uri="{FF2B5EF4-FFF2-40B4-BE49-F238E27FC236}">
                <a16:creationId xmlns:a16="http://schemas.microsoft.com/office/drawing/2014/main" id="{A54C9C6C-060E-1233-04C0-FD3971861384}"/>
              </a:ext>
            </a:extLst>
          </p:cNvPr>
          <p:cNvSpPr txBox="1"/>
          <p:nvPr/>
        </p:nvSpPr>
        <p:spPr>
          <a:xfrm>
            <a:off x="7926286" y="3485288"/>
            <a:ext cx="3323272"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AU" sz="1600" b="1" noProof="0" dirty="0">
                <a:latin typeface="Arial" panose="020B0604020202020204" pitchFamily="34" charset="0"/>
                <a:cs typeface="Arial" panose="020B0604020202020204" pitchFamily="34" charset="0"/>
                <a:hlinkClick r:id="rId11" action="ppaction://hlinksldjump"/>
              </a:rPr>
              <a:t>Modelling atomic structure</a:t>
            </a:r>
            <a:endParaRPr lang="en-AU" sz="1600" b="1" noProof="0" dirty="0">
              <a:latin typeface="Arial" panose="020B0604020202020204" pitchFamily="34" charset="0"/>
              <a:cs typeface="Arial" panose="020B0604020202020204" pitchFamily="34" charset="0"/>
            </a:endParaRPr>
          </a:p>
        </p:txBody>
      </p:sp>
      <p:sp>
        <p:nvSpPr>
          <p:cNvPr id="31" name="Rectangle: Rounded Corners 30">
            <a:hlinkClick r:id="rId14" action="ppaction://hlinksldjump"/>
            <a:extLst>
              <a:ext uri="{FF2B5EF4-FFF2-40B4-BE49-F238E27FC236}">
                <a16:creationId xmlns:a16="http://schemas.microsoft.com/office/drawing/2014/main" id="{E636F856-5393-D2A9-CB9A-A454A34E297E}"/>
              </a:ext>
              <a:ext uri="{C183D7F6-B498-43B3-948B-1728B52AA6E4}">
                <adec:decorative xmlns:adec="http://schemas.microsoft.com/office/drawing/2017/decorative" val="1"/>
              </a:ext>
            </a:extLst>
          </p:cNvPr>
          <p:cNvSpPr/>
          <p:nvPr/>
        </p:nvSpPr>
        <p:spPr>
          <a:xfrm>
            <a:off x="7358955" y="425412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noProof="0" dirty="0">
              <a:solidFill>
                <a:schemeClr val="accent4"/>
              </a:solidFill>
            </a:endParaRPr>
          </a:p>
        </p:txBody>
      </p:sp>
      <p:sp>
        <p:nvSpPr>
          <p:cNvPr id="47" name="Oval 46">
            <a:hlinkClick r:id="rId14" action="ppaction://hlinksldjump"/>
            <a:extLst>
              <a:ext uri="{FF2B5EF4-FFF2-40B4-BE49-F238E27FC236}">
                <a16:creationId xmlns:a16="http://schemas.microsoft.com/office/drawing/2014/main" id="{CA0D6B5E-C070-D6A7-4236-EA79B1AF1970}"/>
              </a:ext>
            </a:extLst>
          </p:cNvPr>
          <p:cNvSpPr/>
          <p:nvPr/>
        </p:nvSpPr>
        <p:spPr>
          <a:xfrm>
            <a:off x="6760223" y="4254123"/>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noProof="0" dirty="0">
                <a:solidFill>
                  <a:schemeClr val="bg1"/>
                </a:solidFill>
                <a:latin typeface="Arial"/>
                <a:cs typeface="Arial"/>
              </a:rPr>
              <a:t>2.4</a:t>
            </a:r>
          </a:p>
        </p:txBody>
      </p:sp>
      <p:sp>
        <p:nvSpPr>
          <p:cNvPr id="27" name="TextBox 25">
            <a:extLst>
              <a:ext uri="{FF2B5EF4-FFF2-40B4-BE49-F238E27FC236}">
                <a16:creationId xmlns:a16="http://schemas.microsoft.com/office/drawing/2014/main" id="{7AC28661-37CE-F182-3752-54BE32E00C39}"/>
              </a:ext>
            </a:extLst>
          </p:cNvPr>
          <p:cNvSpPr txBox="1"/>
          <p:nvPr/>
        </p:nvSpPr>
        <p:spPr>
          <a:xfrm>
            <a:off x="7900481" y="4366315"/>
            <a:ext cx="3323272" cy="693010"/>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AU" sz="1600" b="1" noProof="0" dirty="0">
                <a:latin typeface="Arial" panose="020B0604020202020204" pitchFamily="34" charset="0"/>
                <a:cs typeface="Arial" panose="020B0604020202020204" pitchFamily="34" charset="0"/>
                <a:hlinkClick r:id="rId15" action="ppaction://hlinksldjump"/>
              </a:rPr>
              <a:t>Tests to identify metal and non-metal elements</a:t>
            </a:r>
            <a:endParaRPr lang="en-AU" sz="1600" b="1" noProof="0" dirty="0">
              <a:latin typeface="Arial" panose="020B0604020202020204" pitchFamily="34" charset="0"/>
              <a:cs typeface="Arial" panose="020B0604020202020204" pitchFamily="34" charset="0"/>
            </a:endParaRPr>
          </a:p>
        </p:txBody>
      </p:sp>
      <p:sp>
        <p:nvSpPr>
          <p:cNvPr id="49" name="Rectangle: Rounded Corners 48">
            <a:hlinkClick r:id="rId16" action="ppaction://hlinksldjump"/>
            <a:extLst>
              <a:ext uri="{FF2B5EF4-FFF2-40B4-BE49-F238E27FC236}">
                <a16:creationId xmlns:a16="http://schemas.microsoft.com/office/drawing/2014/main" id="{169DBEE3-1E12-ED94-8A6E-D8DB8129D59B}"/>
              </a:ext>
              <a:ext uri="{C183D7F6-B498-43B3-948B-1728B52AA6E4}">
                <adec:decorative xmlns:adec="http://schemas.microsoft.com/office/drawing/2017/decorative" val="1"/>
              </a:ext>
            </a:extLst>
          </p:cNvPr>
          <p:cNvSpPr/>
          <p:nvPr/>
        </p:nvSpPr>
        <p:spPr>
          <a:xfrm>
            <a:off x="7379423" y="524116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noProof="0" dirty="0">
              <a:solidFill>
                <a:schemeClr val="accent4"/>
              </a:solidFill>
            </a:endParaRPr>
          </a:p>
        </p:txBody>
      </p:sp>
      <p:sp>
        <p:nvSpPr>
          <p:cNvPr id="50" name="Oval 49">
            <a:hlinkClick r:id="rId16" action="ppaction://hlinksldjump"/>
            <a:extLst>
              <a:ext uri="{FF2B5EF4-FFF2-40B4-BE49-F238E27FC236}">
                <a16:creationId xmlns:a16="http://schemas.microsoft.com/office/drawing/2014/main" id="{7F6F70F6-7367-B8AD-E122-2274DA844C90}"/>
              </a:ext>
            </a:extLst>
          </p:cNvPr>
          <p:cNvSpPr/>
          <p:nvPr/>
        </p:nvSpPr>
        <p:spPr>
          <a:xfrm>
            <a:off x="6760223" y="5241162"/>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noProof="0" dirty="0">
                <a:solidFill>
                  <a:schemeClr val="bg1"/>
                </a:solidFill>
                <a:latin typeface="Arial"/>
                <a:cs typeface="Arial"/>
              </a:rPr>
              <a:t>2.</a:t>
            </a:r>
            <a:r>
              <a:rPr lang="en-AU" sz="1600" b="1" dirty="0">
                <a:solidFill>
                  <a:schemeClr val="bg1"/>
                </a:solidFill>
                <a:latin typeface="Arial"/>
                <a:cs typeface="Arial"/>
              </a:rPr>
              <a:t>5</a:t>
            </a:r>
            <a:endParaRPr lang="en-AU" sz="1600" b="1" noProof="0" dirty="0">
              <a:solidFill>
                <a:schemeClr val="bg1"/>
              </a:solidFill>
              <a:latin typeface="Arial"/>
              <a:cs typeface="Arial"/>
            </a:endParaRPr>
          </a:p>
        </p:txBody>
      </p:sp>
      <p:sp>
        <p:nvSpPr>
          <p:cNvPr id="30" name="TextBox 25">
            <a:extLst>
              <a:ext uri="{FF2B5EF4-FFF2-40B4-BE49-F238E27FC236}">
                <a16:creationId xmlns:a16="http://schemas.microsoft.com/office/drawing/2014/main" id="{4C99EC46-D84A-D802-F3C7-16EBCA02EFFF}"/>
              </a:ext>
            </a:extLst>
          </p:cNvPr>
          <p:cNvSpPr txBox="1"/>
          <p:nvPr/>
        </p:nvSpPr>
        <p:spPr>
          <a:xfrm>
            <a:off x="7926286" y="5512610"/>
            <a:ext cx="3323272"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AU" sz="1600" b="1" noProof="0" dirty="0">
                <a:latin typeface="Arial" panose="020B0604020202020204" pitchFamily="34" charset="0"/>
                <a:cs typeface="Arial" panose="020B0604020202020204" pitchFamily="34" charset="0"/>
                <a:hlinkClick r:id="rId15" action="ppaction://hlinksldjump"/>
              </a:rPr>
              <a:t>Identifying elements</a:t>
            </a:r>
            <a:endParaRPr lang="en-AU" sz="1600" b="1" noProof="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0F1FA4E7-4393-583A-0375-CF02D0F5511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3</a:t>
            </a:fld>
            <a:endParaRPr lang="en-AU" noProof="0" dirty="0"/>
          </a:p>
        </p:txBody>
      </p:sp>
    </p:spTree>
    <p:extLst>
      <p:ext uri="{BB962C8B-B14F-4D97-AF65-F5344CB8AC3E}">
        <p14:creationId xmlns:p14="http://schemas.microsoft.com/office/powerpoint/2010/main" val="76530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2119D8-E6C9-33AC-B994-F887392D4740}"/>
              </a:ext>
            </a:extLst>
          </p:cNvPr>
          <p:cNvSpPr>
            <a:spLocks noGrp="1"/>
          </p:cNvSpPr>
          <p:nvPr>
            <p:ph type="title"/>
          </p:nvPr>
        </p:nvSpPr>
        <p:spPr/>
        <p:txBody>
          <a:bodyPr/>
          <a:lstStyle/>
          <a:p>
            <a:r>
              <a:rPr lang="en-AU" noProof="0" dirty="0"/>
              <a:t>1.3 Checkpoint </a:t>
            </a:r>
          </a:p>
        </p:txBody>
      </p:sp>
      <p:sp>
        <p:nvSpPr>
          <p:cNvPr id="4" name="Text Placeholder 3">
            <a:extLst>
              <a:ext uri="{FF2B5EF4-FFF2-40B4-BE49-F238E27FC236}">
                <a16:creationId xmlns:a16="http://schemas.microsoft.com/office/drawing/2014/main" id="{CF9E4FEF-C144-9241-F1A8-E0E02AA36312}"/>
              </a:ext>
            </a:extLst>
          </p:cNvPr>
          <p:cNvSpPr>
            <a:spLocks noGrp="1"/>
          </p:cNvSpPr>
          <p:nvPr>
            <p:ph type="body" sz="quarter" idx="18"/>
          </p:nvPr>
        </p:nvSpPr>
        <p:spPr/>
        <p:txBody>
          <a:bodyPr/>
          <a:lstStyle/>
          <a:p>
            <a:r>
              <a:rPr lang="en-AU" noProof="0" dirty="0"/>
              <a:t>Quick quiz</a:t>
            </a:r>
          </a:p>
        </p:txBody>
      </p:sp>
      <p:sp>
        <p:nvSpPr>
          <p:cNvPr id="6" name="Text Placeholder 5">
            <a:extLst>
              <a:ext uri="{FF2B5EF4-FFF2-40B4-BE49-F238E27FC236}">
                <a16:creationId xmlns:a16="http://schemas.microsoft.com/office/drawing/2014/main" id="{F2161C45-1D65-9006-7EA2-DB1D65412C0F}"/>
              </a:ext>
            </a:extLst>
          </p:cNvPr>
          <p:cNvSpPr>
            <a:spLocks noGrp="1"/>
          </p:cNvSpPr>
          <p:nvPr>
            <p:ph type="body" sz="quarter" idx="17"/>
          </p:nvPr>
        </p:nvSpPr>
        <p:spPr/>
        <p:txBody>
          <a:bodyPr/>
          <a:lstStyle/>
          <a:p>
            <a:r>
              <a:rPr lang="en-AU" noProof="0" dirty="0"/>
              <a:t>What properties of gold relate to its use?</a:t>
            </a:r>
          </a:p>
          <a:p>
            <a:endParaRPr lang="en-AU" noProof="0" dirty="0"/>
          </a:p>
          <a:p>
            <a:r>
              <a:rPr lang="en-AU" noProof="0" dirty="0"/>
              <a:t>Why is gold alloyed?</a:t>
            </a:r>
          </a:p>
          <a:p>
            <a:endParaRPr lang="en-AU" sz="2800" noProof="0" dirty="0"/>
          </a:p>
          <a:p>
            <a:endParaRPr lang="en-AU" sz="2800" noProof="0" dirty="0"/>
          </a:p>
          <a:p>
            <a:endParaRPr lang="en-AU" noProof="0" dirty="0"/>
          </a:p>
        </p:txBody>
      </p:sp>
      <p:sp>
        <p:nvSpPr>
          <p:cNvPr id="2" name="Slide Number Placeholder 1">
            <a:extLst>
              <a:ext uri="{FF2B5EF4-FFF2-40B4-BE49-F238E27FC236}">
                <a16:creationId xmlns:a16="http://schemas.microsoft.com/office/drawing/2014/main" id="{2B20891B-A5AA-F899-89C9-8CB48E2BA31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30</a:t>
            </a:fld>
            <a:endParaRPr lang="en-AU" noProof="0" dirty="0"/>
          </a:p>
        </p:txBody>
      </p:sp>
    </p:spTree>
    <p:extLst>
      <p:ext uri="{BB962C8B-B14F-4D97-AF65-F5344CB8AC3E}">
        <p14:creationId xmlns:p14="http://schemas.microsoft.com/office/powerpoint/2010/main" val="402074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4431A-A932-1317-7F9D-DE58D4D2344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3AC025C-CC7D-1CA6-EBE4-97185024CA44}"/>
              </a:ext>
            </a:extLst>
          </p:cNvPr>
          <p:cNvSpPr>
            <a:spLocks noGrp="1"/>
          </p:cNvSpPr>
          <p:nvPr>
            <p:ph type="title"/>
          </p:nvPr>
        </p:nvSpPr>
        <p:spPr/>
        <p:txBody>
          <a:bodyPr/>
          <a:lstStyle/>
          <a:p>
            <a:r>
              <a:rPr lang="en-AU" noProof="0" dirty="0"/>
              <a:t>1.3 Uses of aluminium, its alloys and compounds (1 of 3)</a:t>
            </a:r>
          </a:p>
        </p:txBody>
      </p:sp>
      <p:pic>
        <p:nvPicPr>
          <p:cNvPr id="6" name="Picture 5" descr="Image of a piece of sandpaper.">
            <a:extLst>
              <a:ext uri="{FF2B5EF4-FFF2-40B4-BE49-F238E27FC236}">
                <a16:creationId xmlns:a16="http://schemas.microsoft.com/office/drawing/2014/main" id="{BBB3A7EC-144E-090D-CFB0-A097C462775F}"/>
              </a:ext>
            </a:extLst>
          </p:cNvPr>
          <p:cNvPicPr>
            <a:picLocks noChangeAspect="1"/>
          </p:cNvPicPr>
          <p:nvPr/>
        </p:nvPicPr>
        <p:blipFill>
          <a:blip r:embed="rId3"/>
          <a:stretch>
            <a:fillRect/>
          </a:stretch>
        </p:blipFill>
        <p:spPr>
          <a:xfrm>
            <a:off x="631556" y="1381270"/>
            <a:ext cx="4572000" cy="3429000"/>
          </a:xfrm>
          <a:prstGeom prst="rect">
            <a:avLst/>
          </a:prstGeom>
        </p:spPr>
      </p:pic>
      <p:sp>
        <p:nvSpPr>
          <p:cNvPr id="8" name="TextBox 7">
            <a:extLst>
              <a:ext uri="{FF2B5EF4-FFF2-40B4-BE49-F238E27FC236}">
                <a16:creationId xmlns:a16="http://schemas.microsoft.com/office/drawing/2014/main" id="{BC04B1E9-580F-F138-50E3-635CDFE48E63}"/>
              </a:ext>
              <a:ext uri="{C183D7F6-B498-43B3-948B-1728B52AA6E4}">
                <adec:decorative xmlns:adec="http://schemas.microsoft.com/office/drawing/2017/decorative" val="1"/>
              </a:ext>
            </a:extLst>
          </p:cNvPr>
          <p:cNvSpPr txBox="1"/>
          <p:nvPr/>
        </p:nvSpPr>
        <p:spPr>
          <a:xfrm>
            <a:off x="589360" y="4900929"/>
            <a:ext cx="4363956" cy="428515"/>
          </a:xfrm>
          <a:prstGeom prst="rect">
            <a:avLst/>
          </a:prstGeom>
          <a:noFill/>
        </p:spPr>
        <p:txBody>
          <a:bodyPr wrap="square">
            <a:spAutoFit/>
          </a:bodyPr>
          <a:lstStyle/>
          <a:p>
            <a:pPr>
              <a:lnSpc>
                <a:spcPct val="114000"/>
              </a:lnSpc>
              <a:spcAft>
                <a:spcPts val="600"/>
              </a:spcAft>
            </a:pPr>
            <a:r>
              <a:rPr lang="en-AU" sz="1000" b="0" i="0" noProof="0" dirty="0">
                <a:solidFill>
                  <a:srgbClr val="232323"/>
                </a:solidFill>
                <a:effectLst/>
              </a:rPr>
              <a:t>"</a:t>
            </a:r>
            <a:r>
              <a:rPr lang="en-AU" sz="1000" b="0" i="0" noProof="0" dirty="0">
                <a:solidFill>
                  <a:srgbClr val="AD1F85"/>
                </a:solidFill>
                <a:effectLst/>
                <a:hlinkClick r:id="rId4"/>
              </a:rPr>
              <a:t>Rough-Sandpaper-_28805-480x360</a:t>
            </a:r>
            <a:r>
              <a:rPr lang="en-AU" sz="1000" b="0" i="0" noProof="0" dirty="0">
                <a:solidFill>
                  <a:srgbClr val="232323"/>
                </a:solidFill>
                <a:effectLst/>
              </a:rPr>
              <a:t>" by </a:t>
            </a:r>
            <a:r>
              <a:rPr lang="en-AU" sz="1000" b="0" i="0" noProof="0" dirty="0">
                <a:solidFill>
                  <a:srgbClr val="AD1F85"/>
                </a:solidFill>
                <a:effectLst/>
                <a:hlinkClick r:id="rId5"/>
              </a:rPr>
              <a:t>Public Domain Photos</a:t>
            </a:r>
            <a:r>
              <a:rPr lang="en-AU" sz="1000" b="0" i="0" noProof="0" dirty="0">
                <a:solidFill>
                  <a:srgbClr val="232323"/>
                </a:solidFill>
                <a:effectLst/>
              </a:rPr>
              <a:t> is licensed under </a:t>
            </a:r>
            <a:r>
              <a:rPr lang="en-AU" sz="1000" b="0" i="0" noProof="0" dirty="0">
                <a:solidFill>
                  <a:srgbClr val="AD1F85"/>
                </a:solidFill>
                <a:effectLst/>
                <a:hlinkClick r:id="rId6"/>
              </a:rPr>
              <a:t>CC BY 2.0</a:t>
            </a:r>
            <a:r>
              <a:rPr lang="en-AU" sz="1000" b="0" i="0" noProof="0" dirty="0">
                <a:solidFill>
                  <a:srgbClr val="232323"/>
                </a:solidFill>
                <a:effectLst/>
              </a:rPr>
              <a:t>.</a:t>
            </a:r>
            <a:endParaRPr lang="en-AU" sz="1000" noProof="0" dirty="0"/>
          </a:p>
        </p:txBody>
      </p:sp>
      <p:pic>
        <p:nvPicPr>
          <p:cNvPr id="5" name="Picture 4" descr="image of a spark plug.">
            <a:extLst>
              <a:ext uri="{FF2B5EF4-FFF2-40B4-BE49-F238E27FC236}">
                <a16:creationId xmlns:a16="http://schemas.microsoft.com/office/drawing/2014/main" id="{01241A55-D869-A371-25D7-D3D60D309FF1}"/>
              </a:ext>
            </a:extLst>
          </p:cNvPr>
          <p:cNvPicPr>
            <a:picLocks noChangeAspect="1"/>
          </p:cNvPicPr>
          <p:nvPr/>
        </p:nvPicPr>
        <p:blipFill>
          <a:blip r:embed="rId7"/>
          <a:stretch>
            <a:fillRect/>
          </a:stretch>
        </p:blipFill>
        <p:spPr>
          <a:xfrm>
            <a:off x="6642750" y="1153474"/>
            <a:ext cx="1762371" cy="3315163"/>
          </a:xfrm>
          <a:prstGeom prst="rect">
            <a:avLst/>
          </a:prstGeom>
        </p:spPr>
      </p:pic>
      <p:pic>
        <p:nvPicPr>
          <p:cNvPr id="9" name="Picture 8" descr="Image of a spark plug in a lawnmower.">
            <a:extLst>
              <a:ext uri="{FF2B5EF4-FFF2-40B4-BE49-F238E27FC236}">
                <a16:creationId xmlns:a16="http://schemas.microsoft.com/office/drawing/2014/main" id="{7EE06F10-19F6-424D-F7A1-B0D422883A8D}"/>
              </a:ext>
            </a:extLst>
          </p:cNvPr>
          <p:cNvPicPr>
            <a:picLocks noChangeAspect="1"/>
          </p:cNvPicPr>
          <p:nvPr/>
        </p:nvPicPr>
        <p:blipFill>
          <a:blip r:embed="rId8"/>
          <a:stretch>
            <a:fillRect/>
          </a:stretch>
        </p:blipFill>
        <p:spPr>
          <a:xfrm>
            <a:off x="8200714" y="1869616"/>
            <a:ext cx="3496163" cy="4391638"/>
          </a:xfrm>
          <a:prstGeom prst="rect">
            <a:avLst/>
          </a:prstGeom>
        </p:spPr>
      </p:pic>
      <p:sp>
        <p:nvSpPr>
          <p:cNvPr id="2" name="Slide Number Placeholder 1">
            <a:extLst>
              <a:ext uri="{FF2B5EF4-FFF2-40B4-BE49-F238E27FC236}">
                <a16:creationId xmlns:a16="http://schemas.microsoft.com/office/drawing/2014/main" id="{5A9B3196-B96F-E46C-322A-477688E7036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31</a:t>
            </a:fld>
            <a:endParaRPr lang="en-AU" noProof="0" dirty="0"/>
          </a:p>
        </p:txBody>
      </p:sp>
    </p:spTree>
    <p:extLst>
      <p:ext uri="{BB962C8B-B14F-4D97-AF65-F5344CB8AC3E}">
        <p14:creationId xmlns:p14="http://schemas.microsoft.com/office/powerpoint/2010/main" val="501756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DFC29-80FF-6494-CA97-2F355004AEA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9603211-B949-B53E-6716-03AC9F00A964}"/>
              </a:ext>
            </a:extLst>
          </p:cNvPr>
          <p:cNvSpPr>
            <a:spLocks noGrp="1"/>
          </p:cNvSpPr>
          <p:nvPr>
            <p:ph type="title"/>
          </p:nvPr>
        </p:nvSpPr>
        <p:spPr/>
        <p:txBody>
          <a:bodyPr/>
          <a:lstStyle/>
          <a:p>
            <a:r>
              <a:rPr lang="en-AU" noProof="0" dirty="0"/>
              <a:t>1.3 Uses of aluminium, its alloys and compounds (2 of 3)</a:t>
            </a:r>
          </a:p>
        </p:txBody>
      </p:sp>
      <p:pic>
        <p:nvPicPr>
          <p:cNvPr id="4" name="Picture 3" descr="An image of overhead power lines crossing a road.">
            <a:extLst>
              <a:ext uri="{FF2B5EF4-FFF2-40B4-BE49-F238E27FC236}">
                <a16:creationId xmlns:a16="http://schemas.microsoft.com/office/drawing/2014/main" id="{3A45BD10-AA65-FE07-8DE7-3ED4F1E13E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016" y="1381270"/>
            <a:ext cx="5415794" cy="4065816"/>
          </a:xfrm>
          <a:prstGeom prst="rect">
            <a:avLst/>
          </a:prstGeom>
        </p:spPr>
      </p:pic>
      <p:pic>
        <p:nvPicPr>
          <p:cNvPr id="11" name="Picture 10" descr="Cross-section of high tension power wires (powerlines)">
            <a:extLst>
              <a:ext uri="{FF2B5EF4-FFF2-40B4-BE49-F238E27FC236}">
                <a16:creationId xmlns:a16="http://schemas.microsoft.com/office/drawing/2014/main" id="{311BFCA6-AC95-0D71-D993-2647843CC7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99702" y="1381270"/>
            <a:ext cx="3578713" cy="4065816"/>
          </a:xfrm>
          <a:prstGeom prst="rect">
            <a:avLst/>
          </a:prstGeom>
        </p:spPr>
      </p:pic>
      <p:sp>
        <p:nvSpPr>
          <p:cNvPr id="7" name="TextBox 6">
            <a:extLst>
              <a:ext uri="{FF2B5EF4-FFF2-40B4-BE49-F238E27FC236}">
                <a16:creationId xmlns:a16="http://schemas.microsoft.com/office/drawing/2014/main" id="{4A0142C6-AD06-9389-1E6D-9D11FDC08AB1}"/>
              </a:ext>
              <a:ext uri="{C183D7F6-B498-43B3-948B-1728B52AA6E4}">
                <adec:decorative xmlns:adec="http://schemas.microsoft.com/office/drawing/2017/decorative" val="1"/>
              </a:ext>
            </a:extLst>
          </p:cNvPr>
          <p:cNvSpPr txBox="1"/>
          <p:nvPr/>
        </p:nvSpPr>
        <p:spPr>
          <a:xfrm>
            <a:off x="360000" y="5474758"/>
            <a:ext cx="5156470" cy="428515"/>
          </a:xfrm>
          <a:prstGeom prst="rect">
            <a:avLst/>
          </a:prstGeom>
          <a:noFill/>
        </p:spPr>
        <p:txBody>
          <a:bodyPr wrap="square">
            <a:spAutoFit/>
          </a:bodyPr>
          <a:lstStyle/>
          <a:p>
            <a:pPr>
              <a:lnSpc>
                <a:spcPct val="114000"/>
              </a:lnSpc>
              <a:spcAft>
                <a:spcPts val="600"/>
              </a:spcAft>
            </a:pPr>
            <a:r>
              <a:rPr lang="en-AU" sz="1000" b="0" i="0" noProof="0" dirty="0">
                <a:solidFill>
                  <a:srgbClr val="232323"/>
                </a:solidFill>
                <a:effectLst/>
              </a:rPr>
              <a:t>"</a:t>
            </a:r>
            <a:r>
              <a:rPr lang="en-AU" sz="1000" b="0" i="0" noProof="0" dirty="0">
                <a:solidFill>
                  <a:srgbClr val="AD1F85"/>
                </a:solidFill>
                <a:effectLst/>
                <a:hlinkClick r:id="rId5"/>
              </a:rPr>
              <a:t>Overhead Power Lines on Country Landscape</a:t>
            </a:r>
            <a:r>
              <a:rPr lang="en-AU" sz="1000" b="0" i="0" noProof="0" dirty="0">
                <a:solidFill>
                  <a:srgbClr val="232323"/>
                </a:solidFill>
                <a:effectLst/>
              </a:rPr>
              <a:t>" by </a:t>
            </a:r>
            <a:r>
              <a:rPr lang="en-AU" sz="1000" b="0" i="0" noProof="0" dirty="0">
                <a:solidFill>
                  <a:srgbClr val="AD1F85"/>
                </a:solidFill>
                <a:effectLst/>
                <a:hlinkClick r:id="rId6"/>
              </a:rPr>
              <a:t>Image </a:t>
            </a:r>
            <a:r>
              <a:rPr lang="en-AU" sz="1000" b="0" i="0" noProof="0" dirty="0" err="1">
                <a:solidFill>
                  <a:srgbClr val="AD1F85"/>
                </a:solidFill>
                <a:effectLst/>
                <a:hlinkClick r:id="rId6"/>
              </a:rPr>
              <a:t>Catalog</a:t>
            </a:r>
            <a:r>
              <a:rPr lang="en-AU" sz="1000" b="0" i="0" noProof="0" dirty="0">
                <a:solidFill>
                  <a:srgbClr val="232323"/>
                </a:solidFill>
                <a:effectLst/>
              </a:rPr>
              <a:t> is marked with </a:t>
            </a:r>
            <a:r>
              <a:rPr lang="en-AU" sz="1000" b="0" i="0" noProof="0" dirty="0">
                <a:solidFill>
                  <a:srgbClr val="AD1F85"/>
                </a:solidFill>
                <a:effectLst/>
                <a:hlinkClick r:id="rId7"/>
              </a:rPr>
              <a:t>CC0 1.0</a:t>
            </a:r>
            <a:r>
              <a:rPr lang="en-AU" sz="1000" b="0" i="0" noProof="0" dirty="0">
                <a:solidFill>
                  <a:srgbClr val="232323"/>
                </a:solidFill>
                <a:effectLst/>
              </a:rPr>
              <a:t>.</a:t>
            </a:r>
            <a:endParaRPr lang="en-AU" sz="1000" noProof="0" dirty="0"/>
          </a:p>
        </p:txBody>
      </p:sp>
      <p:sp>
        <p:nvSpPr>
          <p:cNvPr id="10" name="TextBox 9">
            <a:extLst>
              <a:ext uri="{FF2B5EF4-FFF2-40B4-BE49-F238E27FC236}">
                <a16:creationId xmlns:a16="http://schemas.microsoft.com/office/drawing/2014/main" id="{953C3E34-17B1-57CE-4981-A01ADD0B5111}"/>
              </a:ext>
              <a:ext uri="{C183D7F6-B498-43B3-948B-1728B52AA6E4}">
                <adec:decorative xmlns:adec="http://schemas.microsoft.com/office/drawing/2017/decorative" val="1"/>
              </a:ext>
            </a:extLst>
          </p:cNvPr>
          <p:cNvSpPr txBox="1"/>
          <p:nvPr/>
        </p:nvSpPr>
        <p:spPr>
          <a:xfrm>
            <a:off x="7299702" y="5476730"/>
            <a:ext cx="3649157" cy="428515"/>
          </a:xfrm>
          <a:prstGeom prst="rect">
            <a:avLst/>
          </a:prstGeom>
          <a:noFill/>
        </p:spPr>
        <p:txBody>
          <a:bodyPr wrap="square">
            <a:spAutoFit/>
          </a:bodyPr>
          <a:lstStyle/>
          <a:p>
            <a:pPr>
              <a:lnSpc>
                <a:spcPct val="114000"/>
              </a:lnSpc>
              <a:spcAft>
                <a:spcPts val="600"/>
              </a:spcAft>
            </a:pPr>
            <a:r>
              <a:rPr lang="en-AU" sz="1000" b="0" i="0" noProof="0" dirty="0">
                <a:solidFill>
                  <a:srgbClr val="232323"/>
                </a:solidFill>
                <a:effectLst/>
              </a:rPr>
              <a:t>"</a:t>
            </a:r>
            <a:r>
              <a:rPr lang="en-AU" sz="1000" b="0" i="0" noProof="0" dirty="0">
                <a:solidFill>
                  <a:srgbClr val="AD1F85"/>
                </a:solidFill>
                <a:effectLst/>
                <a:hlinkClick r:id="rId8"/>
              </a:rPr>
              <a:t>File:Sample cross-section of high tension power (pylon) line.jpg</a:t>
            </a:r>
            <a:r>
              <a:rPr lang="en-AU" sz="1000" b="0" i="0" noProof="0" dirty="0">
                <a:solidFill>
                  <a:srgbClr val="232323"/>
                </a:solidFill>
                <a:effectLst/>
              </a:rPr>
              <a:t>" by </a:t>
            </a:r>
            <a:r>
              <a:rPr lang="en-AU" sz="1000" b="0" i="0" noProof="0" dirty="0" err="1">
                <a:solidFill>
                  <a:srgbClr val="AD1F85"/>
                </a:solidFill>
                <a:effectLst/>
                <a:hlinkClick r:id="rId9"/>
              </a:rPr>
              <a:t>ClarkMills</a:t>
            </a:r>
            <a:r>
              <a:rPr lang="en-AU" sz="1000" b="0" i="0" noProof="0" dirty="0">
                <a:solidFill>
                  <a:srgbClr val="232323"/>
                </a:solidFill>
                <a:effectLst/>
              </a:rPr>
              <a:t> is licensed under </a:t>
            </a:r>
            <a:r>
              <a:rPr lang="en-AU" sz="1000" b="0" i="0" noProof="0" dirty="0">
                <a:solidFill>
                  <a:srgbClr val="AD1F85"/>
                </a:solidFill>
                <a:effectLst/>
                <a:hlinkClick r:id="rId10"/>
              </a:rPr>
              <a:t>CC BY-SA 3.0</a:t>
            </a:r>
            <a:r>
              <a:rPr lang="en-AU" sz="1000" b="0" i="0" noProof="0" dirty="0">
                <a:solidFill>
                  <a:srgbClr val="232323"/>
                </a:solidFill>
                <a:effectLst/>
              </a:rPr>
              <a:t>.</a:t>
            </a:r>
            <a:endParaRPr lang="en-AU" sz="1000" noProof="0" dirty="0"/>
          </a:p>
        </p:txBody>
      </p:sp>
      <p:sp>
        <p:nvSpPr>
          <p:cNvPr id="2" name="Slide Number Placeholder 1">
            <a:extLst>
              <a:ext uri="{FF2B5EF4-FFF2-40B4-BE49-F238E27FC236}">
                <a16:creationId xmlns:a16="http://schemas.microsoft.com/office/drawing/2014/main" id="{91742C7B-8000-CEC3-139F-351667C877F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32</a:t>
            </a:fld>
            <a:endParaRPr lang="en-AU" noProof="0" dirty="0"/>
          </a:p>
        </p:txBody>
      </p:sp>
    </p:spTree>
    <p:extLst>
      <p:ext uri="{BB962C8B-B14F-4D97-AF65-F5344CB8AC3E}">
        <p14:creationId xmlns:p14="http://schemas.microsoft.com/office/powerpoint/2010/main" val="196498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B5AD2-085B-FFF4-F731-DF7907CEF53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5D116A7-95B5-F278-94B0-4113FD9CED57}"/>
              </a:ext>
            </a:extLst>
          </p:cNvPr>
          <p:cNvSpPr>
            <a:spLocks noGrp="1"/>
          </p:cNvSpPr>
          <p:nvPr>
            <p:ph type="title"/>
          </p:nvPr>
        </p:nvSpPr>
        <p:spPr/>
        <p:txBody>
          <a:bodyPr/>
          <a:lstStyle/>
          <a:p>
            <a:r>
              <a:rPr lang="en-AU" noProof="0" dirty="0"/>
              <a:t>1.3 Uses of aluminium, its alloys and compounds (3 of 3)</a:t>
            </a:r>
          </a:p>
        </p:txBody>
      </p:sp>
      <p:pic>
        <p:nvPicPr>
          <p:cNvPr id="5" name="Picture 4" descr="An image of a biplane aircraft. This is a plane that has fixed wings stacked on top of each other connected with wires and supports. ">
            <a:extLst>
              <a:ext uri="{FF2B5EF4-FFF2-40B4-BE49-F238E27FC236}">
                <a16:creationId xmlns:a16="http://schemas.microsoft.com/office/drawing/2014/main" id="{FF820544-DFD7-22C5-155B-4E72C4002AC0}"/>
              </a:ext>
            </a:extLst>
          </p:cNvPr>
          <p:cNvPicPr>
            <a:picLocks noChangeAspect="1"/>
          </p:cNvPicPr>
          <p:nvPr/>
        </p:nvPicPr>
        <p:blipFill>
          <a:blip r:embed="rId3"/>
          <a:stretch>
            <a:fillRect/>
          </a:stretch>
        </p:blipFill>
        <p:spPr>
          <a:xfrm>
            <a:off x="2864669" y="1146875"/>
            <a:ext cx="6462663" cy="4310546"/>
          </a:xfrm>
          <a:prstGeom prst="rect">
            <a:avLst/>
          </a:prstGeom>
        </p:spPr>
      </p:pic>
      <p:sp>
        <p:nvSpPr>
          <p:cNvPr id="8" name="TextBox 7">
            <a:extLst>
              <a:ext uri="{FF2B5EF4-FFF2-40B4-BE49-F238E27FC236}">
                <a16:creationId xmlns:a16="http://schemas.microsoft.com/office/drawing/2014/main" id="{89459A61-135A-3B4A-BDD0-CC45115A0B94}"/>
              </a:ext>
              <a:ext uri="{C183D7F6-B498-43B3-948B-1728B52AA6E4}">
                <adec:decorative xmlns:adec="http://schemas.microsoft.com/office/drawing/2017/decorative" val="1"/>
              </a:ext>
            </a:extLst>
          </p:cNvPr>
          <p:cNvSpPr txBox="1"/>
          <p:nvPr/>
        </p:nvSpPr>
        <p:spPr>
          <a:xfrm>
            <a:off x="2864669" y="5590973"/>
            <a:ext cx="6098582" cy="246221"/>
          </a:xfrm>
          <a:prstGeom prst="rect">
            <a:avLst/>
          </a:prstGeom>
          <a:noFill/>
        </p:spPr>
        <p:txBody>
          <a:bodyPr wrap="square">
            <a:spAutoFit/>
          </a:bodyPr>
          <a:lstStyle/>
          <a:p>
            <a:r>
              <a:rPr lang="en-AU" sz="1000" b="0" i="0" noProof="0" dirty="0">
                <a:solidFill>
                  <a:srgbClr val="232323"/>
                </a:solidFill>
                <a:effectLst/>
              </a:rPr>
              <a:t>"</a:t>
            </a:r>
            <a:r>
              <a:rPr lang="en-AU" sz="1000" b="0" i="0" noProof="0" dirty="0">
                <a:solidFill>
                  <a:srgbClr val="AD1F85"/>
                </a:solidFill>
                <a:effectLst/>
                <a:hlinkClick r:id="rId4"/>
              </a:rPr>
              <a:t>Curtiss Hawk 1A ‘N982V’ “</a:t>
            </a:r>
            <a:r>
              <a:rPr lang="en-AU" sz="1000" b="0" i="0" noProof="0" dirty="0" err="1">
                <a:solidFill>
                  <a:srgbClr val="AD1F85"/>
                </a:solidFill>
                <a:effectLst/>
                <a:hlinkClick r:id="rId4"/>
              </a:rPr>
              <a:t>Gulfhawk</a:t>
            </a:r>
            <a:r>
              <a:rPr lang="en-AU" sz="1000" b="0" i="0" noProof="0" dirty="0">
                <a:solidFill>
                  <a:srgbClr val="AD1F85"/>
                </a:solidFill>
                <a:effectLst/>
                <a:hlinkClick r:id="rId4"/>
              </a:rPr>
              <a:t>”</a:t>
            </a:r>
            <a:r>
              <a:rPr lang="en-AU" sz="1000" b="0" i="0" noProof="0" dirty="0">
                <a:solidFill>
                  <a:srgbClr val="232323"/>
                </a:solidFill>
                <a:effectLst/>
              </a:rPr>
              <a:t>" by </a:t>
            </a:r>
            <a:r>
              <a:rPr lang="en-AU" sz="1000" b="0" i="0" noProof="0" dirty="0" err="1">
                <a:solidFill>
                  <a:srgbClr val="AD1F85"/>
                </a:solidFill>
                <a:effectLst/>
                <a:hlinkClick r:id="rId5"/>
              </a:rPr>
              <a:t>HawkeyeUK</a:t>
            </a:r>
            <a:r>
              <a:rPr lang="en-AU" sz="1000" b="0" i="0" noProof="0" dirty="0">
                <a:solidFill>
                  <a:srgbClr val="232323"/>
                </a:solidFill>
                <a:effectLst/>
              </a:rPr>
              <a:t> is licensed under </a:t>
            </a:r>
            <a:r>
              <a:rPr lang="en-AU" sz="1000" b="0" i="0" noProof="0" dirty="0">
                <a:solidFill>
                  <a:srgbClr val="AD1F85"/>
                </a:solidFill>
                <a:effectLst/>
                <a:hlinkClick r:id="rId6"/>
              </a:rPr>
              <a:t>CC BY-SA 2.0</a:t>
            </a:r>
            <a:r>
              <a:rPr lang="en-AU" sz="1000" b="0" i="0" noProof="0" dirty="0">
                <a:solidFill>
                  <a:srgbClr val="232323"/>
                </a:solidFill>
                <a:effectLst/>
              </a:rPr>
              <a:t>.</a:t>
            </a:r>
            <a:endParaRPr lang="en-AU" sz="1000" noProof="0" dirty="0"/>
          </a:p>
        </p:txBody>
      </p:sp>
      <p:sp>
        <p:nvSpPr>
          <p:cNvPr id="2" name="Slide Number Placeholder 1">
            <a:extLst>
              <a:ext uri="{FF2B5EF4-FFF2-40B4-BE49-F238E27FC236}">
                <a16:creationId xmlns:a16="http://schemas.microsoft.com/office/drawing/2014/main" id="{BC459E26-FD4B-6844-36B7-3768B9DB54D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33</a:t>
            </a:fld>
            <a:endParaRPr lang="en-AU" noProof="0" dirty="0"/>
          </a:p>
        </p:txBody>
      </p:sp>
    </p:spTree>
    <p:extLst>
      <p:ext uri="{BB962C8B-B14F-4D97-AF65-F5344CB8AC3E}">
        <p14:creationId xmlns:p14="http://schemas.microsoft.com/office/powerpoint/2010/main" val="13651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2405D-39CA-DC54-2F49-31CE858E95E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AE7E50E-FC79-EABC-551B-9A7CE9ABDB08}"/>
              </a:ext>
            </a:extLst>
          </p:cNvPr>
          <p:cNvSpPr>
            <a:spLocks noGrp="1"/>
          </p:cNvSpPr>
          <p:nvPr>
            <p:ph type="title"/>
          </p:nvPr>
        </p:nvSpPr>
        <p:spPr/>
        <p:txBody>
          <a:bodyPr/>
          <a:lstStyle/>
          <a:p>
            <a:r>
              <a:rPr lang="en-AU" noProof="0" dirty="0"/>
              <a:t>1.3 Uses of copper, its alloys and its compounds (1 of 2)</a:t>
            </a:r>
          </a:p>
        </p:txBody>
      </p:sp>
      <p:pic>
        <p:nvPicPr>
          <p:cNvPr id="4" name="Picture 3" descr="Image of five variations of Celtic bronze swords hanging displayed on a wall. ">
            <a:extLst>
              <a:ext uri="{FF2B5EF4-FFF2-40B4-BE49-F238E27FC236}">
                <a16:creationId xmlns:a16="http://schemas.microsoft.com/office/drawing/2014/main" id="{186DC6DB-73C6-C860-B8FE-1D65BDB6C6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7156" y="979430"/>
            <a:ext cx="3248130" cy="4959458"/>
          </a:xfrm>
          <a:prstGeom prst="rect">
            <a:avLst/>
          </a:prstGeom>
        </p:spPr>
      </p:pic>
      <p:sp>
        <p:nvSpPr>
          <p:cNvPr id="7" name="TextBox 6">
            <a:extLst>
              <a:ext uri="{FF2B5EF4-FFF2-40B4-BE49-F238E27FC236}">
                <a16:creationId xmlns:a16="http://schemas.microsoft.com/office/drawing/2014/main" id="{015A05A6-34AF-DC54-2D0E-6974E5C5F343}"/>
              </a:ext>
              <a:ext uri="{C183D7F6-B498-43B3-948B-1728B52AA6E4}">
                <adec:decorative xmlns:adec="http://schemas.microsoft.com/office/drawing/2017/decorative" val="1"/>
              </a:ext>
            </a:extLst>
          </p:cNvPr>
          <p:cNvSpPr txBox="1"/>
          <p:nvPr/>
        </p:nvSpPr>
        <p:spPr>
          <a:xfrm>
            <a:off x="1167156" y="5975057"/>
            <a:ext cx="3141720" cy="603948"/>
          </a:xfrm>
          <a:prstGeom prst="rect">
            <a:avLst/>
          </a:prstGeom>
          <a:noFill/>
        </p:spPr>
        <p:txBody>
          <a:bodyPr wrap="square">
            <a:spAutoFit/>
          </a:bodyPr>
          <a:lstStyle/>
          <a:p>
            <a:pPr>
              <a:lnSpc>
                <a:spcPct val="114000"/>
              </a:lnSpc>
              <a:spcAft>
                <a:spcPts val="600"/>
              </a:spcAft>
            </a:pPr>
            <a:r>
              <a:rPr lang="en-AU" sz="1000" b="0" i="0" noProof="0" dirty="0">
                <a:solidFill>
                  <a:srgbClr val="232323"/>
                </a:solidFill>
                <a:effectLst/>
              </a:rPr>
              <a:t>"</a:t>
            </a:r>
            <a:r>
              <a:rPr lang="en-AU" sz="1000" b="0" i="0" noProof="0" dirty="0">
                <a:solidFill>
                  <a:srgbClr val="AD1F85"/>
                </a:solidFill>
                <a:effectLst/>
                <a:hlinkClick r:id="rId4"/>
              </a:rPr>
              <a:t>Celtic Bronze Swords, 1300-700 BC, </a:t>
            </a:r>
            <a:r>
              <a:rPr lang="en-AU" sz="1000" b="0" i="0" noProof="0" dirty="0" err="1">
                <a:solidFill>
                  <a:srgbClr val="AD1F85"/>
                </a:solidFill>
                <a:effectLst/>
                <a:hlinkClick r:id="rId4"/>
              </a:rPr>
              <a:t>Zsujta</a:t>
            </a:r>
            <a:r>
              <a:rPr lang="en-AU" sz="1000" b="0" i="0" noProof="0" dirty="0">
                <a:solidFill>
                  <a:srgbClr val="AD1F85"/>
                </a:solidFill>
                <a:effectLst/>
                <a:hlinkClick r:id="rId4"/>
              </a:rPr>
              <a:t>, Hungary</a:t>
            </a:r>
            <a:r>
              <a:rPr lang="en-AU" sz="1000" b="0" i="0" noProof="0" dirty="0">
                <a:solidFill>
                  <a:srgbClr val="232323"/>
                </a:solidFill>
                <a:effectLst/>
              </a:rPr>
              <a:t>" by </a:t>
            </a:r>
            <a:r>
              <a:rPr lang="en-AU" sz="1000" b="0" i="0" noProof="0" dirty="0">
                <a:solidFill>
                  <a:srgbClr val="AD1F85"/>
                </a:solidFill>
                <a:effectLst/>
                <a:hlinkClick r:id="rId5"/>
              </a:rPr>
              <a:t>Gary Lee Todd, Ph.D.</a:t>
            </a:r>
            <a:r>
              <a:rPr lang="en-AU" sz="1000" b="0" i="0" noProof="0" dirty="0">
                <a:solidFill>
                  <a:srgbClr val="232323"/>
                </a:solidFill>
                <a:effectLst/>
              </a:rPr>
              <a:t> is marked with </a:t>
            </a:r>
            <a:r>
              <a:rPr lang="en-AU" sz="1000" b="0" i="0" noProof="0" dirty="0">
                <a:solidFill>
                  <a:srgbClr val="AD1F85"/>
                </a:solidFill>
                <a:effectLst/>
                <a:hlinkClick r:id="rId6"/>
              </a:rPr>
              <a:t>CC0 1.0</a:t>
            </a:r>
            <a:r>
              <a:rPr lang="en-AU" sz="1000" b="0" i="0" noProof="0" dirty="0">
                <a:solidFill>
                  <a:srgbClr val="232323"/>
                </a:solidFill>
                <a:effectLst/>
              </a:rPr>
              <a:t>.</a:t>
            </a:r>
            <a:endParaRPr lang="en-AU" sz="1000" noProof="0" dirty="0"/>
          </a:p>
        </p:txBody>
      </p:sp>
      <p:pic>
        <p:nvPicPr>
          <p:cNvPr id="8" name="Picture 7" descr="Large collection of copper pots of varying sizez hanging in a kitchen.">
            <a:extLst>
              <a:ext uri="{FF2B5EF4-FFF2-40B4-BE49-F238E27FC236}">
                <a16:creationId xmlns:a16="http://schemas.microsoft.com/office/drawing/2014/main" id="{14F168ED-3F90-38FA-4505-5DABF4A6C88F}"/>
              </a:ext>
            </a:extLst>
          </p:cNvPr>
          <p:cNvPicPr>
            <a:picLocks noChangeAspect="1"/>
          </p:cNvPicPr>
          <p:nvPr/>
        </p:nvPicPr>
        <p:blipFill>
          <a:blip r:embed="rId7"/>
          <a:stretch>
            <a:fillRect/>
          </a:stretch>
        </p:blipFill>
        <p:spPr>
          <a:xfrm>
            <a:off x="4908889" y="1019651"/>
            <a:ext cx="6215111" cy="5010633"/>
          </a:xfrm>
          <a:prstGeom prst="rect">
            <a:avLst/>
          </a:prstGeom>
        </p:spPr>
      </p:pic>
      <p:sp>
        <p:nvSpPr>
          <p:cNvPr id="9" name="TextBox 8">
            <a:extLst>
              <a:ext uri="{FF2B5EF4-FFF2-40B4-BE49-F238E27FC236}">
                <a16:creationId xmlns:a16="http://schemas.microsoft.com/office/drawing/2014/main" id="{B7E44FB9-D4E8-FC4E-58DB-B8FF80CA2E8D}"/>
              </a:ext>
              <a:ext uri="{C183D7F6-B498-43B3-948B-1728B52AA6E4}">
                <adec:decorative xmlns:adec="http://schemas.microsoft.com/office/drawing/2017/decorative" val="1"/>
              </a:ext>
            </a:extLst>
          </p:cNvPr>
          <p:cNvSpPr txBox="1"/>
          <p:nvPr/>
        </p:nvSpPr>
        <p:spPr>
          <a:xfrm>
            <a:off x="4833835" y="6082778"/>
            <a:ext cx="6098582" cy="253083"/>
          </a:xfrm>
          <a:prstGeom prst="rect">
            <a:avLst/>
          </a:prstGeom>
          <a:noFill/>
        </p:spPr>
        <p:txBody>
          <a:bodyPr wrap="square">
            <a:spAutoFit/>
          </a:bodyPr>
          <a:lstStyle/>
          <a:p>
            <a:pPr>
              <a:lnSpc>
                <a:spcPct val="114000"/>
              </a:lnSpc>
              <a:spcAft>
                <a:spcPts val="600"/>
              </a:spcAft>
            </a:pPr>
            <a:r>
              <a:rPr lang="en-AU" sz="1000" b="0" i="0" noProof="0" dirty="0">
                <a:solidFill>
                  <a:srgbClr val="232323"/>
                </a:solidFill>
                <a:effectLst/>
              </a:rPr>
              <a:t>"</a:t>
            </a:r>
            <a:r>
              <a:rPr lang="en-AU" sz="1000" b="0" i="0" noProof="0" dirty="0">
                <a:solidFill>
                  <a:srgbClr val="AD1F85"/>
                </a:solidFill>
                <a:effectLst/>
                <a:hlinkClick r:id="rId8"/>
              </a:rPr>
              <a:t>collection copper saucepans kitchen Vaux-le-Vicomte</a:t>
            </a:r>
            <a:r>
              <a:rPr lang="en-AU" sz="1000" b="0" i="0" noProof="0" dirty="0">
                <a:solidFill>
                  <a:srgbClr val="232323"/>
                </a:solidFill>
                <a:effectLst/>
              </a:rPr>
              <a:t>" is marked with </a:t>
            </a:r>
            <a:r>
              <a:rPr lang="en-AU" sz="1000" b="0" i="0" noProof="0" dirty="0">
                <a:solidFill>
                  <a:srgbClr val="AD1F85"/>
                </a:solidFill>
                <a:effectLst/>
                <a:hlinkClick r:id="rId6"/>
              </a:rPr>
              <a:t>CC0 1.0</a:t>
            </a:r>
            <a:r>
              <a:rPr lang="en-AU" sz="1000" b="0" i="0" noProof="0" dirty="0">
                <a:solidFill>
                  <a:srgbClr val="232323"/>
                </a:solidFill>
                <a:effectLst/>
              </a:rPr>
              <a:t>.</a:t>
            </a:r>
            <a:endParaRPr lang="en-AU" sz="1000" noProof="0" dirty="0"/>
          </a:p>
        </p:txBody>
      </p:sp>
      <p:sp>
        <p:nvSpPr>
          <p:cNvPr id="2" name="Slide Number Placeholder 1">
            <a:extLst>
              <a:ext uri="{FF2B5EF4-FFF2-40B4-BE49-F238E27FC236}">
                <a16:creationId xmlns:a16="http://schemas.microsoft.com/office/drawing/2014/main" id="{E526D4D9-0F4B-FF6C-1166-F09FC6ECA30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34</a:t>
            </a:fld>
            <a:endParaRPr lang="en-AU" noProof="0" dirty="0"/>
          </a:p>
        </p:txBody>
      </p:sp>
    </p:spTree>
    <p:extLst>
      <p:ext uri="{BB962C8B-B14F-4D97-AF65-F5344CB8AC3E}">
        <p14:creationId xmlns:p14="http://schemas.microsoft.com/office/powerpoint/2010/main" val="166557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4852A-B6FD-29D0-4180-E6B08D4B00A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77C04D3-607D-FAF5-496F-86BC212FA574}"/>
              </a:ext>
            </a:extLst>
          </p:cNvPr>
          <p:cNvSpPr>
            <a:spLocks noGrp="1"/>
          </p:cNvSpPr>
          <p:nvPr>
            <p:ph type="title"/>
          </p:nvPr>
        </p:nvSpPr>
        <p:spPr/>
        <p:txBody>
          <a:bodyPr/>
          <a:lstStyle/>
          <a:p>
            <a:r>
              <a:rPr lang="en-AU" noProof="0" dirty="0"/>
              <a:t>1.3 Uses of copper, its alloys and its compounds (2 of 2)</a:t>
            </a:r>
          </a:p>
        </p:txBody>
      </p:sp>
      <p:pic>
        <p:nvPicPr>
          <p:cNvPr id="5" name="Picture 4" descr="image of electrical wires with exposed internal copper wire.">
            <a:extLst>
              <a:ext uri="{FF2B5EF4-FFF2-40B4-BE49-F238E27FC236}">
                <a16:creationId xmlns:a16="http://schemas.microsoft.com/office/drawing/2014/main" id="{AE4BCDB9-1551-EBD1-C63F-A44A21712BFA}"/>
              </a:ext>
            </a:extLst>
          </p:cNvPr>
          <p:cNvPicPr>
            <a:picLocks noChangeAspect="1"/>
          </p:cNvPicPr>
          <p:nvPr/>
        </p:nvPicPr>
        <p:blipFill>
          <a:blip r:embed="rId3"/>
          <a:stretch>
            <a:fillRect/>
          </a:stretch>
        </p:blipFill>
        <p:spPr>
          <a:xfrm>
            <a:off x="3767126" y="1126892"/>
            <a:ext cx="4657748" cy="5017443"/>
          </a:xfrm>
          <a:prstGeom prst="rect">
            <a:avLst/>
          </a:prstGeom>
        </p:spPr>
      </p:pic>
      <p:sp>
        <p:nvSpPr>
          <p:cNvPr id="7" name="TextBox 6">
            <a:extLst>
              <a:ext uri="{FF2B5EF4-FFF2-40B4-BE49-F238E27FC236}">
                <a16:creationId xmlns:a16="http://schemas.microsoft.com/office/drawing/2014/main" id="{0379C502-E01F-3BDB-CCF1-60A911D74DF6}"/>
              </a:ext>
              <a:ext uri="{C183D7F6-B498-43B3-948B-1728B52AA6E4}">
                <adec:decorative xmlns:adec="http://schemas.microsoft.com/office/drawing/2017/decorative" val="1"/>
              </a:ext>
            </a:extLst>
          </p:cNvPr>
          <p:cNvSpPr txBox="1"/>
          <p:nvPr/>
        </p:nvSpPr>
        <p:spPr>
          <a:xfrm>
            <a:off x="3717579" y="6196349"/>
            <a:ext cx="4756841" cy="428515"/>
          </a:xfrm>
          <a:prstGeom prst="rect">
            <a:avLst/>
          </a:prstGeom>
          <a:noFill/>
        </p:spPr>
        <p:txBody>
          <a:bodyPr wrap="square">
            <a:spAutoFit/>
          </a:bodyPr>
          <a:lstStyle/>
          <a:p>
            <a:pPr>
              <a:lnSpc>
                <a:spcPct val="114000"/>
              </a:lnSpc>
              <a:spcAft>
                <a:spcPts val="600"/>
              </a:spcAft>
            </a:pPr>
            <a:r>
              <a:rPr lang="en-AU" sz="1000" b="0" i="0" noProof="0" dirty="0">
                <a:solidFill>
                  <a:srgbClr val="232323"/>
                </a:solidFill>
                <a:effectLst/>
              </a:rPr>
              <a:t>"</a:t>
            </a:r>
            <a:r>
              <a:rPr lang="en-AU" sz="1000" b="0" i="0" noProof="0" dirty="0">
                <a:solidFill>
                  <a:srgbClr val="AD1F85"/>
                </a:solidFill>
                <a:effectLst/>
                <a:hlinkClick r:id="rId4"/>
              </a:rPr>
              <a:t>'Twin and Earth' electrical cable. BS 6004, 6mm²</a:t>
            </a:r>
            <a:r>
              <a:rPr lang="en-AU" sz="1000" b="0" i="0" noProof="0" dirty="0">
                <a:solidFill>
                  <a:srgbClr val="232323"/>
                </a:solidFill>
                <a:effectLst/>
              </a:rPr>
              <a:t>" by </a:t>
            </a:r>
            <a:r>
              <a:rPr lang="en-AU" sz="1000" b="0" i="0" noProof="0" dirty="0">
                <a:solidFill>
                  <a:srgbClr val="AD1F85"/>
                </a:solidFill>
                <a:effectLst/>
                <a:hlinkClick r:id="rId5"/>
              </a:rPr>
              <a:t>Alistair1978</a:t>
            </a:r>
            <a:r>
              <a:rPr lang="en-AU" sz="1000" b="0" i="0" noProof="0" dirty="0">
                <a:solidFill>
                  <a:srgbClr val="232323"/>
                </a:solidFill>
                <a:effectLst/>
              </a:rPr>
              <a:t> is licensed under </a:t>
            </a:r>
            <a:r>
              <a:rPr lang="en-AU" sz="1000" b="0" i="0" noProof="0" dirty="0">
                <a:solidFill>
                  <a:srgbClr val="AD1F85"/>
                </a:solidFill>
                <a:effectLst/>
                <a:hlinkClick r:id="rId6"/>
              </a:rPr>
              <a:t>CC BY-SA 4.0</a:t>
            </a:r>
            <a:r>
              <a:rPr lang="en-AU" sz="1000" b="0" i="0" noProof="0" dirty="0">
                <a:solidFill>
                  <a:srgbClr val="232323"/>
                </a:solidFill>
                <a:effectLst/>
              </a:rPr>
              <a:t>.</a:t>
            </a:r>
            <a:endParaRPr lang="en-AU" sz="1000" noProof="0" dirty="0"/>
          </a:p>
        </p:txBody>
      </p:sp>
      <p:sp>
        <p:nvSpPr>
          <p:cNvPr id="2" name="Slide Number Placeholder 1">
            <a:extLst>
              <a:ext uri="{FF2B5EF4-FFF2-40B4-BE49-F238E27FC236}">
                <a16:creationId xmlns:a16="http://schemas.microsoft.com/office/drawing/2014/main" id="{0349019F-7ABE-CDCC-2BFB-89CEB1ABE08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35</a:t>
            </a:fld>
            <a:endParaRPr lang="en-AU" noProof="0" dirty="0"/>
          </a:p>
        </p:txBody>
      </p:sp>
    </p:spTree>
    <p:extLst>
      <p:ext uri="{BB962C8B-B14F-4D97-AF65-F5344CB8AC3E}">
        <p14:creationId xmlns:p14="http://schemas.microsoft.com/office/powerpoint/2010/main" val="95260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CAB43-309B-E690-7BD6-1744034E04B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CCA3F2C-A2D3-D4F1-E820-724526B704A4}"/>
              </a:ext>
            </a:extLst>
          </p:cNvPr>
          <p:cNvSpPr>
            <a:spLocks noGrp="1"/>
          </p:cNvSpPr>
          <p:nvPr>
            <p:ph type="title"/>
          </p:nvPr>
        </p:nvSpPr>
        <p:spPr/>
        <p:txBody>
          <a:bodyPr/>
          <a:lstStyle/>
          <a:p>
            <a:r>
              <a:rPr lang="en-AU" noProof="0" dirty="0">
                <a:cs typeface="Arial"/>
              </a:rPr>
              <a:t>1.4 Thermal conductivity investigation</a:t>
            </a:r>
          </a:p>
        </p:txBody>
      </p:sp>
      <p:sp>
        <p:nvSpPr>
          <p:cNvPr id="6" name="Text Placeholder 5">
            <a:extLst>
              <a:ext uri="{FF2B5EF4-FFF2-40B4-BE49-F238E27FC236}">
                <a16:creationId xmlns:a16="http://schemas.microsoft.com/office/drawing/2014/main" id="{B0212B18-CB02-D442-B09C-FA9131D16A0C}"/>
              </a:ext>
            </a:extLst>
          </p:cNvPr>
          <p:cNvSpPr>
            <a:spLocks noGrp="1"/>
          </p:cNvSpPr>
          <p:nvPr>
            <p:ph type="body" sz="quarter" idx="18"/>
          </p:nvPr>
        </p:nvSpPr>
        <p:spPr/>
        <p:txBody>
          <a:bodyPr/>
          <a:lstStyle/>
          <a:p>
            <a:r>
              <a:rPr lang="en-AU" noProof="0" dirty="0"/>
              <a:t>Learning intentions and success criteria</a:t>
            </a:r>
          </a:p>
        </p:txBody>
      </p:sp>
      <p:graphicFrame>
        <p:nvGraphicFramePr>
          <p:cNvPr id="4" name="Table 3">
            <a:extLst>
              <a:ext uri="{FF2B5EF4-FFF2-40B4-BE49-F238E27FC236}">
                <a16:creationId xmlns:a16="http://schemas.microsoft.com/office/drawing/2014/main" id="{032DE111-A950-92C7-6531-DEBF70DF8E0C}"/>
              </a:ext>
            </a:extLst>
          </p:cNvPr>
          <p:cNvGraphicFramePr>
            <a:graphicFrameLocks noGrp="1"/>
          </p:cNvGraphicFramePr>
          <p:nvPr>
            <p:extLst>
              <p:ext uri="{D42A27DB-BD31-4B8C-83A1-F6EECF244321}">
                <p14:modId xmlns:p14="http://schemas.microsoft.com/office/powerpoint/2010/main" val="1982042998"/>
              </p:ext>
            </p:extLst>
          </p:nvPr>
        </p:nvGraphicFramePr>
        <p:xfrm>
          <a:off x="260846" y="1856188"/>
          <a:ext cx="11126369" cy="4049081"/>
        </p:xfrm>
        <a:graphic>
          <a:graphicData uri="http://schemas.openxmlformats.org/drawingml/2006/table">
            <a:tbl>
              <a:tblPr firstRow="1">
                <a:tableStyleId>{B301B821-A1FF-4177-AEE7-76D212191A09}</a:tableStyleId>
              </a:tblPr>
              <a:tblGrid>
                <a:gridCol w="4861997">
                  <a:extLst>
                    <a:ext uri="{9D8B030D-6E8A-4147-A177-3AD203B41FA5}">
                      <a16:colId xmlns:a16="http://schemas.microsoft.com/office/drawing/2014/main" val="3623447875"/>
                    </a:ext>
                  </a:extLst>
                </a:gridCol>
                <a:gridCol w="6264372">
                  <a:extLst>
                    <a:ext uri="{9D8B030D-6E8A-4147-A177-3AD203B41FA5}">
                      <a16:colId xmlns:a16="http://schemas.microsoft.com/office/drawing/2014/main" val="3573327086"/>
                    </a:ext>
                  </a:extLst>
                </a:gridCol>
              </a:tblGrid>
              <a:tr h="370133">
                <a:tc>
                  <a:txBody>
                    <a:bodyPr/>
                    <a:lstStyle/>
                    <a:p>
                      <a:r>
                        <a:rPr lang="en-AU" sz="1800" noProof="0" dirty="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800" noProof="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SzPct val="100000"/>
                        <a:buFont typeface="Arial" panose="020B0604020202020204" pitchFamily="34" charset="0"/>
                        <a:buChar char="•"/>
                      </a:pPr>
                      <a:r>
                        <a:rPr lang="en-AU" sz="1800" kern="1200" dirty="0">
                          <a:solidFill>
                            <a:schemeClr val="dk1"/>
                          </a:solidFill>
                          <a:effectLst/>
                          <a:latin typeface="+mn-lt"/>
                          <a:ea typeface="+mn-ea"/>
                          <a:cs typeface="+mn-cs"/>
                        </a:rPr>
                        <a:t>to explain how a property of materials </a:t>
                      </a:r>
                      <a:r>
                        <a:rPr lang="en-AU" sz="1800" kern="1200">
                          <a:solidFill>
                            <a:schemeClr val="dk1"/>
                          </a:solidFill>
                          <a:effectLst/>
                          <a:latin typeface="+mn-lt"/>
                          <a:ea typeface="+mn-ea"/>
                          <a:cs typeface="+mn-cs"/>
                        </a:rPr>
                        <a:t>influence their use</a:t>
                      </a:r>
                      <a:endParaRPr lang="en-AU" sz="1800" noProof="0"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1200"/>
                        </a:spcBef>
                        <a:spcAft>
                          <a:spcPts val="600"/>
                        </a:spcAft>
                        <a:buFont typeface="Arial" panose="020B0604020202020204" pitchFamily="34" charset="0"/>
                        <a:buChar char="•"/>
                      </a:pPr>
                      <a:r>
                        <a:rPr lang="en-AU" sz="1800" kern="1200" dirty="0">
                          <a:solidFill>
                            <a:schemeClr val="dk1"/>
                          </a:solidFill>
                          <a:effectLst/>
                          <a:latin typeface="+mn-lt"/>
                          <a:ea typeface="+mn-ea"/>
                          <a:cs typeface="+mn-cs"/>
                        </a:rPr>
                        <a:t>compare the physical properties of different metals and metal alloys</a:t>
                      </a:r>
                      <a:endParaRPr lang="en-AU" sz="1800" noProof="0" dirty="0">
                        <a:effectLst/>
                        <a:latin typeface="Arial" panose="020B0604020202020204" pitchFamily="34" charset="0"/>
                        <a:ea typeface="Calibri" panose="020F050202020403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Pct val="100000"/>
                        <a:buFont typeface="Arial" panose="020B0604020202020204" pitchFamily="34" charset="0"/>
                        <a:buChar char="•"/>
                        <a:tabLst/>
                        <a:defRPr/>
                      </a:pPr>
                      <a:r>
                        <a:rPr lang="en-AU" sz="1800" kern="1200" dirty="0">
                          <a:solidFill>
                            <a:schemeClr val="dk1"/>
                          </a:solidFill>
                          <a:effectLst/>
                          <a:latin typeface="+mn-lt"/>
                          <a:ea typeface="+mn-ea"/>
                          <a:cs typeface="+mn-cs"/>
                        </a:rPr>
                        <a:t>to process data and information</a:t>
                      </a:r>
                    </a:p>
                    <a:p>
                      <a:pPr marL="285750" marR="0" lvl="0" indent="-285750" algn="l" defTabSz="914377" rtl="0" eaLnBrk="1" fontAlgn="auto" latinLnBrk="0" hangingPunct="1">
                        <a:lnSpc>
                          <a:spcPct val="150000"/>
                        </a:lnSpc>
                        <a:spcBef>
                          <a:spcPts val="0"/>
                        </a:spcBef>
                        <a:spcAft>
                          <a:spcPts val="0"/>
                        </a:spcAft>
                        <a:buClrTx/>
                        <a:buSzPct val="100000"/>
                        <a:buFont typeface="Arial" panose="020B0604020202020204" pitchFamily="34" charset="0"/>
                        <a:buChar char="•"/>
                        <a:tabLst/>
                        <a:defRPr/>
                      </a:pPr>
                      <a:endParaRPr lang="en-AU" sz="1800" noProof="0"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accurately extract data and information from texts, tables and graphs</a:t>
                      </a: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accurately calculate the mean and range from a dataset.</a:t>
                      </a:r>
                      <a:endParaRPr lang="en-AU" sz="1800" noProof="0" dirty="0">
                        <a:effectLst/>
                        <a:latin typeface="Arial" panose="020B0604020202020204" pitchFamily="34" charset="0"/>
                        <a:ea typeface="Calibri" panose="020F050202020403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Pct val="100000"/>
                        <a:buFont typeface="Arial" panose="020B0604020202020204" pitchFamily="34" charset="0"/>
                        <a:buChar char="•"/>
                        <a:tabLst/>
                        <a:defRPr/>
                      </a:pPr>
                      <a:r>
                        <a:rPr lang="en-AU" sz="1800" kern="1200" dirty="0">
                          <a:solidFill>
                            <a:schemeClr val="dk1"/>
                          </a:solidFill>
                          <a:effectLst/>
                          <a:latin typeface="+mn-lt"/>
                          <a:ea typeface="+mn-ea"/>
                          <a:cs typeface="+mn-cs"/>
                        </a:rPr>
                        <a:t>to use data to identify relationships and draw conclusions.</a:t>
                      </a:r>
                      <a:endParaRPr lang="en-AU" sz="1800" noProof="0"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Bef>
                          <a:spcPts val="1200"/>
                        </a:spcBef>
                        <a:spcAft>
                          <a:spcPts val="600"/>
                        </a:spcAft>
                        <a:buFont typeface="Arial" panose="020B0604020202020204" pitchFamily="34" charset="0"/>
                        <a:buChar char="•"/>
                      </a:pPr>
                      <a:r>
                        <a:rPr lang="en-AU" sz="1800" kern="1200" dirty="0">
                          <a:solidFill>
                            <a:schemeClr val="dk1"/>
                          </a:solidFill>
                          <a:effectLst/>
                          <a:latin typeface="+mn-lt"/>
                          <a:ea typeface="+mn-ea"/>
                          <a:cs typeface="+mn-cs"/>
                        </a:rPr>
                        <a:t>assess the reliability of the collected data</a:t>
                      </a:r>
                    </a:p>
                    <a:p>
                      <a:pPr marL="285750" lvl="0" indent="-285750">
                        <a:lnSpc>
                          <a:spcPct val="150000"/>
                        </a:lnSpc>
                        <a:spcBef>
                          <a:spcPts val="1200"/>
                        </a:spcBef>
                        <a:spcAft>
                          <a:spcPts val="600"/>
                        </a:spcAft>
                        <a:buFont typeface="Arial" panose="020B0604020202020204" pitchFamily="34" charset="0"/>
                        <a:buChar char="•"/>
                      </a:pPr>
                      <a:r>
                        <a:rPr lang="en-AU" sz="1800" kern="1200" dirty="0">
                          <a:solidFill>
                            <a:schemeClr val="dk1"/>
                          </a:solidFill>
                          <a:effectLst/>
                          <a:latin typeface="+mn-lt"/>
                          <a:ea typeface="+mn-ea"/>
                          <a:cs typeface="+mn-cs"/>
                        </a:rPr>
                        <a:t>evaluate the method used in the investigation.</a:t>
                      </a:r>
                      <a:endParaRPr lang="en-AU" sz="1800" noProof="0" dirty="0">
                        <a:effectLst/>
                        <a:latin typeface="Arial" panose="020B0604020202020204" pitchFamily="34" charset="0"/>
                        <a:ea typeface="Calibri" panose="020F050202020403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3880106"/>
                  </a:ext>
                </a:extLst>
              </a:tr>
            </a:tbl>
          </a:graphicData>
        </a:graphic>
      </p:graphicFrame>
      <p:sp>
        <p:nvSpPr>
          <p:cNvPr id="2" name="Slide Number Placeholder 1">
            <a:extLst>
              <a:ext uri="{FF2B5EF4-FFF2-40B4-BE49-F238E27FC236}">
                <a16:creationId xmlns:a16="http://schemas.microsoft.com/office/drawing/2014/main" id="{17100E66-DFE9-6FE0-34A3-EA877EE46F3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36</a:t>
            </a:fld>
            <a:endParaRPr lang="en-AU" noProof="0" dirty="0"/>
          </a:p>
        </p:txBody>
      </p:sp>
    </p:spTree>
    <p:extLst>
      <p:ext uri="{BB962C8B-B14F-4D97-AF65-F5344CB8AC3E}">
        <p14:creationId xmlns:p14="http://schemas.microsoft.com/office/powerpoint/2010/main" val="25531775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2D4A8-0F40-120D-90C4-F3965EFBDE5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41591AE-B7A0-F47C-7FCC-C73A6273F55F}"/>
              </a:ext>
            </a:extLst>
          </p:cNvPr>
          <p:cNvSpPr>
            <a:spLocks noGrp="1"/>
          </p:cNvSpPr>
          <p:nvPr>
            <p:ph type="ctrTitle"/>
          </p:nvPr>
        </p:nvSpPr>
        <p:spPr>
          <a:xfrm>
            <a:off x="539639" y="3375841"/>
            <a:ext cx="11291998" cy="2285657"/>
          </a:xfrm>
        </p:spPr>
        <p:txBody>
          <a:bodyPr/>
          <a:lstStyle/>
          <a:p>
            <a:r>
              <a:rPr lang="en-AU" noProof="0" dirty="0">
                <a:latin typeface="Arial"/>
                <a:cs typeface="Arial"/>
              </a:rPr>
              <a:t>How can we demonstrate the similarities and differences between atoms?</a:t>
            </a:r>
            <a:br>
              <a:rPr lang="en-AU" noProof="0" dirty="0">
                <a:latin typeface="Arial"/>
                <a:cs typeface="Arial"/>
              </a:rPr>
            </a:br>
            <a:br>
              <a:rPr lang="en-AU" noProof="0" dirty="0">
                <a:latin typeface="Arial"/>
                <a:cs typeface="Arial"/>
              </a:rPr>
            </a:br>
            <a:r>
              <a:rPr lang="en-AU" sz="2000" noProof="0" dirty="0">
                <a:latin typeface="Arial"/>
                <a:cs typeface="Arial"/>
              </a:rPr>
              <a:t>Content in this section aligns with essential question 2 in the program of learning and Teacher Resource Book 2</a:t>
            </a:r>
            <a:endParaRPr lang="en-AU" sz="2800" noProof="0" dirty="0"/>
          </a:p>
        </p:txBody>
      </p:sp>
      <p:sp>
        <p:nvSpPr>
          <p:cNvPr id="6" name="Slide Number Placeholder 5">
            <a:extLst>
              <a:ext uri="{FF2B5EF4-FFF2-40B4-BE49-F238E27FC236}">
                <a16:creationId xmlns:a16="http://schemas.microsoft.com/office/drawing/2014/main" id="{B58F0062-D1D2-B176-7AF7-BEA1B016587E}"/>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noProof="0" smtClean="0"/>
              <a:pPr/>
              <a:t>37</a:t>
            </a:fld>
            <a:endParaRPr lang="en-AU" noProof="0" dirty="0"/>
          </a:p>
        </p:txBody>
      </p:sp>
    </p:spTree>
    <p:extLst>
      <p:ext uri="{BB962C8B-B14F-4D97-AF65-F5344CB8AC3E}">
        <p14:creationId xmlns:p14="http://schemas.microsoft.com/office/powerpoint/2010/main" val="50289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noProof="0" dirty="0">
                <a:cs typeface="Arial"/>
              </a:rPr>
              <a:t>2.1 The structure of the atom</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noProof="0" dirty="0"/>
              <a:t>Learning intentions and success criteria</a:t>
            </a:r>
          </a:p>
        </p:txBody>
      </p:sp>
      <p:graphicFrame>
        <p:nvGraphicFramePr>
          <p:cNvPr id="7" name="Table 6" descr="table containing learning intentions and success criteria. ">
            <a:extLst>
              <a:ext uri="{FF2B5EF4-FFF2-40B4-BE49-F238E27FC236}">
                <a16:creationId xmlns:a16="http://schemas.microsoft.com/office/drawing/2014/main" id="{955B173D-6FE1-7ED7-5F64-49590B774E3B}"/>
              </a:ext>
            </a:extLst>
          </p:cNvPr>
          <p:cNvGraphicFramePr>
            <a:graphicFrameLocks noGrp="1"/>
          </p:cNvGraphicFramePr>
          <p:nvPr>
            <p:extLst>
              <p:ext uri="{D42A27DB-BD31-4B8C-83A1-F6EECF244321}">
                <p14:modId xmlns:p14="http://schemas.microsoft.com/office/powerpoint/2010/main" val="3997735725"/>
              </p:ext>
            </p:extLst>
          </p:nvPr>
        </p:nvGraphicFramePr>
        <p:xfrm>
          <a:off x="359998" y="1916174"/>
          <a:ext cx="11126369" cy="4123818"/>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noProof="0" dirty="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noProof="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AU" sz="2000" noProof="0">
                          <a:latin typeface="Arial" panose="020B0604020202020204" pitchFamily="34" charset="0"/>
                          <a:cs typeface="Arial" panose="020B0604020202020204" pitchFamily="34" charset="0"/>
                        </a:rPr>
                        <a:t> to identify the structure of atoms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0" indent="-34290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kern="1200" noProof="0" dirty="0">
                          <a:solidFill>
                            <a:schemeClr val="dk1"/>
                          </a:solidFill>
                          <a:effectLst/>
                          <a:latin typeface="+mn-lt"/>
                          <a:ea typeface="+mn-ea"/>
                          <a:cs typeface="+mn-cs"/>
                        </a:rPr>
                        <a:t>define the term ‘atom’</a:t>
                      </a:r>
                    </a:p>
                    <a:p>
                      <a:pPr marL="342900" marR="0" lvl="0" indent="-34290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kern="1200" dirty="0">
                          <a:solidFill>
                            <a:schemeClr val="dk1"/>
                          </a:solidFill>
                          <a:effectLst/>
                          <a:latin typeface="+mn-lt"/>
                          <a:ea typeface="+mn-ea"/>
                          <a:cs typeface="+mn-cs"/>
                        </a:rPr>
                        <a:t>identify subatomic particles</a:t>
                      </a:r>
                      <a:endParaRPr lang="en-AU" sz="2000" kern="1200" noProof="0" dirty="0">
                        <a:solidFill>
                          <a:schemeClr val="dk1"/>
                        </a:solidFill>
                        <a:effectLst/>
                        <a:latin typeface="+mn-lt"/>
                        <a:ea typeface="+mn-ea"/>
                        <a:cs typeface="+mn-cs"/>
                      </a:endParaRPr>
                    </a:p>
                    <a:p>
                      <a:pPr marL="342900" indent="-342900">
                        <a:lnSpc>
                          <a:spcPct val="150000"/>
                        </a:lnSpc>
                        <a:buFont typeface="Arial" panose="020B0604020202020204" pitchFamily="34" charset="0"/>
                        <a:buChar char="•"/>
                      </a:pPr>
                      <a:r>
                        <a:rPr lang="en-AU" sz="2000" noProof="0" dirty="0">
                          <a:effectLst/>
                          <a:latin typeface="Arial" panose="020B0604020202020204" pitchFamily="34" charset="0"/>
                          <a:ea typeface="Calibri" panose="020F0502020204030204" pitchFamily="34" charset="0"/>
                        </a:rPr>
                        <a:t>describe the location and properties of protons, neutrons and electrons</a:t>
                      </a:r>
                    </a:p>
                    <a:p>
                      <a:pPr marL="0" indent="0">
                        <a:lnSpc>
                          <a:spcPct val="150000"/>
                        </a:lnSpc>
                        <a:buFont typeface="Arial" panose="020B0604020202020204" pitchFamily="34" charset="0"/>
                        <a:buNone/>
                      </a:pPr>
                      <a:endParaRPr lang="en-AU" sz="2000" noProof="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342900" marR="0" lvl="0" indent="-34290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noProof="0" dirty="0">
                          <a:latin typeface="Arial" panose="020B0604020202020204" pitchFamily="34" charset="0"/>
                          <a:cs typeface="Arial" panose="020B0604020202020204" pitchFamily="34" charset="0"/>
                        </a:rPr>
                        <a:t>to process secondary sources of information.</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0" indent="-34290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noProof="0" dirty="0">
                          <a:latin typeface="Arial" panose="020B0604020202020204" pitchFamily="34" charset="0"/>
                          <a:cs typeface="Arial" panose="020B0604020202020204" pitchFamily="34" charset="0"/>
                        </a:rPr>
                        <a:t>locate relevant information in a written text</a:t>
                      </a:r>
                    </a:p>
                    <a:p>
                      <a:pPr marL="342900" marR="0" lvl="0" indent="-34290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noProof="0" dirty="0">
                          <a:latin typeface="Arial" panose="020B0604020202020204" pitchFamily="34" charset="0"/>
                          <a:cs typeface="Arial" panose="020B0604020202020204" pitchFamily="34" charset="0"/>
                        </a:rPr>
                        <a:t>summarise information in a table and by annotating a diagram.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38</a:t>
            </a:fld>
            <a:endParaRPr lang="en-AU" noProof="0" dirty="0"/>
          </a:p>
        </p:txBody>
      </p:sp>
    </p:spTree>
    <p:extLst>
      <p:ext uri="{BB962C8B-B14F-4D97-AF65-F5344CB8AC3E}">
        <p14:creationId xmlns:p14="http://schemas.microsoft.com/office/powerpoint/2010/main" val="36489671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82C08-48D2-BED9-2820-F4913DDB87A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D5D6570-4F73-F335-37AF-4826C75F9F60}"/>
              </a:ext>
            </a:extLst>
          </p:cNvPr>
          <p:cNvSpPr>
            <a:spLocks noGrp="1"/>
          </p:cNvSpPr>
          <p:nvPr>
            <p:ph type="title"/>
          </p:nvPr>
        </p:nvSpPr>
        <p:spPr/>
        <p:txBody>
          <a:bodyPr/>
          <a:lstStyle/>
          <a:p>
            <a:r>
              <a:rPr lang="en-AU" noProof="0" dirty="0"/>
              <a:t>2.1</a:t>
            </a:r>
            <a:r>
              <a:rPr lang="en-AU" noProof="0" dirty="0">
                <a:latin typeface="+mj-lt"/>
              </a:rPr>
              <a:t> Checkpoint 1</a:t>
            </a:r>
          </a:p>
        </p:txBody>
      </p:sp>
      <p:sp>
        <p:nvSpPr>
          <p:cNvPr id="5" name="Text Placeholder 4">
            <a:extLst>
              <a:ext uri="{FF2B5EF4-FFF2-40B4-BE49-F238E27FC236}">
                <a16:creationId xmlns:a16="http://schemas.microsoft.com/office/drawing/2014/main" id="{D09653E7-0A08-C9E8-DBD7-6A84C3A1F27B}"/>
              </a:ext>
            </a:extLst>
          </p:cNvPr>
          <p:cNvSpPr>
            <a:spLocks noGrp="1"/>
          </p:cNvSpPr>
          <p:nvPr>
            <p:ph type="body" sz="quarter" idx="18"/>
          </p:nvPr>
        </p:nvSpPr>
        <p:spPr/>
        <p:txBody>
          <a:bodyPr/>
          <a:lstStyle/>
          <a:p>
            <a:r>
              <a:rPr lang="en-AU" dirty="0"/>
              <a:t>Activate prior knowledge</a:t>
            </a:r>
          </a:p>
        </p:txBody>
      </p:sp>
      <p:sp>
        <p:nvSpPr>
          <p:cNvPr id="3" name="Rectangle: Rounded Corners 12">
            <a:extLst>
              <a:ext uri="{FF2B5EF4-FFF2-40B4-BE49-F238E27FC236}">
                <a16:creationId xmlns:a16="http://schemas.microsoft.com/office/drawing/2014/main" id="{4253CD43-229B-C19D-AAD7-6A0837927A80}"/>
              </a:ext>
              <a:ext uri="{C183D7F6-B498-43B3-948B-1728B52AA6E4}">
                <adec:decorative xmlns:adec="http://schemas.microsoft.com/office/drawing/2017/decorative" val="1"/>
              </a:ext>
            </a:extLst>
          </p:cNvPr>
          <p:cNvSpPr/>
          <p:nvPr/>
        </p:nvSpPr>
        <p:spPr>
          <a:xfrm>
            <a:off x="6290719" y="1532468"/>
            <a:ext cx="5587026" cy="4977718"/>
          </a:xfrm>
          <a:prstGeom prst="roundRect">
            <a:avLst>
              <a:gd name="adj" fmla="val 332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6" name="Text Placeholder 1">
            <a:extLst>
              <a:ext uri="{FF2B5EF4-FFF2-40B4-BE49-F238E27FC236}">
                <a16:creationId xmlns:a16="http://schemas.microsoft.com/office/drawing/2014/main" id="{01067585-6DAF-364F-B866-24FA1E344708}"/>
              </a:ext>
            </a:extLst>
          </p:cNvPr>
          <p:cNvSpPr txBox="1">
            <a:spLocks/>
          </p:cNvSpPr>
          <p:nvPr/>
        </p:nvSpPr>
        <p:spPr>
          <a:xfrm>
            <a:off x="381991" y="3841792"/>
            <a:ext cx="5424788" cy="310015"/>
          </a:xfrm>
          <a:prstGeom prst="rect">
            <a:avLst/>
          </a:prstGeom>
        </p:spPr>
        <p:txBody>
          <a:bodyPr vert="horz" lIns="0" tIns="0" rIns="0" bIns="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AU" sz="2000" b="1"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rPr>
              <a:t>Word bank</a:t>
            </a:r>
          </a:p>
        </p:txBody>
      </p:sp>
      <p:sp>
        <p:nvSpPr>
          <p:cNvPr id="27" name="Electric circuit" descr="atom">
            <a:extLst>
              <a:ext uri="{FF2B5EF4-FFF2-40B4-BE49-F238E27FC236}">
                <a16:creationId xmlns:a16="http://schemas.microsoft.com/office/drawing/2014/main" id="{82874032-5DD0-1C42-8568-8487A085D566}"/>
              </a:ext>
            </a:extLst>
          </p:cNvPr>
          <p:cNvSpPr/>
          <p:nvPr/>
        </p:nvSpPr>
        <p:spPr>
          <a:xfrm>
            <a:off x="460516" y="4252508"/>
            <a:ext cx="1554551" cy="820273"/>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b="1" noProof="0" dirty="0">
                <a:solidFill>
                  <a:srgbClr val="002664"/>
                </a:solidFill>
                <a:latin typeface="Arial" panose="020B0604020202020204"/>
              </a:rPr>
              <a:t>atom</a:t>
            </a:r>
            <a:endParaRPr kumimoji="0" lang="en-AU" sz="1600" b="1"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8" name="Rectangle: Rounded Corners 20" descr="c) The smallest particle that makes up matter.&#10;">
            <a:extLst>
              <a:ext uri="{FF2B5EF4-FFF2-40B4-BE49-F238E27FC236}">
                <a16:creationId xmlns:a16="http://schemas.microsoft.com/office/drawing/2014/main" id="{9741B527-B7F3-7271-F62F-B102BAFC379E}"/>
              </a:ext>
            </a:extLst>
          </p:cNvPr>
          <p:cNvSpPr/>
          <p:nvPr/>
        </p:nvSpPr>
        <p:spPr>
          <a:xfrm>
            <a:off x="8139379" y="3361560"/>
            <a:ext cx="3592104" cy="960464"/>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startAt="3"/>
              <a:tabLst/>
              <a:defRPr/>
            </a:pPr>
            <a:r>
              <a:rPr lang="en-AU" sz="1800" noProof="0" dirty="0">
                <a:solidFill>
                  <a:srgbClr val="002664"/>
                </a:solidFill>
                <a:latin typeface="Arial" panose="020B0604020202020204"/>
              </a:rPr>
              <a:t>The smallest particle that makes up matter.</a:t>
            </a:r>
            <a:endParaRPr kumimoji="0" lang="en-AU" sz="18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31" name="A conducting path (wires)" descr="element">
            <a:extLst>
              <a:ext uri="{FF2B5EF4-FFF2-40B4-BE49-F238E27FC236}">
                <a16:creationId xmlns:a16="http://schemas.microsoft.com/office/drawing/2014/main" id="{85409F96-570C-8F73-3465-CFFA04AD38B8}"/>
              </a:ext>
            </a:extLst>
          </p:cNvPr>
          <p:cNvSpPr/>
          <p:nvPr/>
        </p:nvSpPr>
        <p:spPr>
          <a:xfrm>
            <a:off x="2331907" y="4252508"/>
            <a:ext cx="1554552" cy="820273"/>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4138" marR="0" lvl="0" indent="0" algn="ctr" defTabSz="609585" rtl="0" eaLnBrk="1" fontAlgn="auto" latinLnBrk="0" hangingPunct="1">
              <a:lnSpc>
                <a:spcPct val="100000"/>
              </a:lnSpc>
              <a:spcBef>
                <a:spcPts val="0"/>
              </a:spcBef>
              <a:spcAft>
                <a:spcPts val="0"/>
              </a:spcAft>
              <a:buClrTx/>
              <a:buSzTx/>
              <a:buFontTx/>
              <a:buNone/>
              <a:tabLst/>
              <a:defRPr/>
            </a:pPr>
            <a:r>
              <a:rPr lang="en-AU" sz="1800" b="1" noProof="0" dirty="0">
                <a:solidFill>
                  <a:srgbClr val="002664"/>
                </a:solidFill>
                <a:latin typeface="Arial" panose="020B0604020202020204"/>
              </a:rPr>
              <a:t>element</a:t>
            </a:r>
            <a:endParaRPr kumimoji="0" lang="en-AU" sz="1600" b="1"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10" name="Rectangle: Rounded Corners 22" descr="e) A substance or mixture that is the same throughout.&#10;">
            <a:extLst>
              <a:ext uri="{FF2B5EF4-FFF2-40B4-BE49-F238E27FC236}">
                <a16:creationId xmlns:a16="http://schemas.microsoft.com/office/drawing/2014/main" id="{79FBE891-7300-1C97-7F9B-08EC1BF4E82F}"/>
              </a:ext>
            </a:extLst>
          </p:cNvPr>
          <p:cNvSpPr/>
          <p:nvPr/>
        </p:nvSpPr>
        <p:spPr>
          <a:xfrm>
            <a:off x="8139379" y="5459238"/>
            <a:ext cx="3592104" cy="960464"/>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startAt="5"/>
              <a:tabLst/>
              <a:defRPr/>
            </a:pPr>
            <a:r>
              <a:rPr kumimoji="0" lang="en-AU" sz="1800" b="0" i="0" u="none" strike="noStrike" kern="1200" cap="none" spc="0" normalizeH="0" baseline="0" noProof="0" dirty="0">
                <a:ln>
                  <a:noFill/>
                </a:ln>
                <a:solidFill>
                  <a:srgbClr val="002664"/>
                </a:solidFill>
                <a:effectLst/>
                <a:uLnTx/>
                <a:uFillTx/>
                <a:latin typeface="Arial" panose="020B0604020202020204"/>
                <a:ea typeface="+mn-ea"/>
                <a:cs typeface="+mn-cs"/>
              </a:rPr>
              <a:t>Substance made </a:t>
            </a:r>
            <a:r>
              <a:rPr lang="en-AU" sz="1800" noProof="0" dirty="0">
                <a:solidFill>
                  <a:srgbClr val="002664"/>
                </a:solidFill>
                <a:latin typeface="Arial" panose="020B0604020202020204"/>
              </a:rPr>
              <a:t>u</a:t>
            </a:r>
            <a:r>
              <a:rPr kumimoji="0" lang="en-AU" sz="1800" b="0" i="0" u="none" strike="noStrike" kern="1200" cap="none" spc="0" normalizeH="0" baseline="0" noProof="0" dirty="0">
                <a:ln>
                  <a:noFill/>
                </a:ln>
                <a:solidFill>
                  <a:srgbClr val="002664"/>
                </a:solidFill>
                <a:effectLst/>
                <a:uLnTx/>
                <a:uFillTx/>
                <a:latin typeface="Arial" panose="020B0604020202020204"/>
                <a:ea typeface="+mn-ea"/>
                <a:cs typeface="+mn-cs"/>
              </a:rPr>
              <a:t>p of only</a:t>
            </a:r>
            <a:r>
              <a:rPr lang="en-AU" sz="1800" noProof="0" dirty="0">
                <a:solidFill>
                  <a:srgbClr val="002664"/>
                </a:solidFill>
                <a:latin typeface="Arial" panose="020B0604020202020204"/>
              </a:rPr>
              <a:t> one type of atom</a:t>
            </a:r>
            <a:r>
              <a:rPr lang="en-AU" sz="1600" noProof="0" dirty="0">
                <a:solidFill>
                  <a:srgbClr val="002664"/>
                </a:solidFill>
                <a:latin typeface="Arial" panose="020B0604020202020204"/>
              </a:rPr>
              <a:t>.</a:t>
            </a:r>
            <a:endPar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32" name="Switch" descr="pure substance">
            <a:extLst>
              <a:ext uri="{FF2B5EF4-FFF2-40B4-BE49-F238E27FC236}">
                <a16:creationId xmlns:a16="http://schemas.microsoft.com/office/drawing/2014/main" id="{850CD8BA-5438-6750-000A-C48914D97F1C}"/>
              </a:ext>
            </a:extLst>
          </p:cNvPr>
          <p:cNvSpPr/>
          <p:nvPr/>
        </p:nvSpPr>
        <p:spPr>
          <a:xfrm>
            <a:off x="4191000" y="4252507"/>
            <a:ext cx="1615779" cy="820273"/>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2664"/>
                </a:solidFill>
                <a:effectLst/>
                <a:uLnTx/>
                <a:uFillTx/>
                <a:latin typeface="Arial" panose="020B0604020202020204"/>
                <a:ea typeface="+mn-ea"/>
                <a:cs typeface="+mn-cs"/>
              </a:rPr>
              <a:t>matter</a:t>
            </a:r>
            <a:endParaRPr kumimoji="0" lang="en-AU" sz="1600" b="1"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7" name="Rectangle: Rounded Corners 19" descr="b) Substance made up of only one type of particle, or having a fixed ratio  of particles.&#10;">
            <a:extLst>
              <a:ext uri="{FF2B5EF4-FFF2-40B4-BE49-F238E27FC236}">
                <a16:creationId xmlns:a16="http://schemas.microsoft.com/office/drawing/2014/main" id="{74233557-4BE1-2DC1-DCA7-80D8E5DA9C55}"/>
              </a:ext>
            </a:extLst>
          </p:cNvPr>
          <p:cNvSpPr/>
          <p:nvPr/>
        </p:nvSpPr>
        <p:spPr>
          <a:xfrm>
            <a:off x="8139379" y="1664097"/>
            <a:ext cx="3592103" cy="960464"/>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startAt="2"/>
              <a:tabLst/>
              <a:defRPr/>
            </a:pPr>
            <a:r>
              <a:rPr lang="en-AU" sz="1800" noProof="0" dirty="0">
                <a:solidFill>
                  <a:srgbClr val="002664"/>
                </a:solidFill>
                <a:latin typeface="Arial" panose="020B0604020202020204"/>
              </a:rPr>
              <a:t>Anything that has mass and occupies space (has volume)</a:t>
            </a:r>
            <a:endParaRPr kumimoji="0" lang="en-AU" sz="18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14" name="Slide Number Placeholder 13">
            <a:extLst>
              <a:ext uri="{FF2B5EF4-FFF2-40B4-BE49-F238E27FC236}">
                <a16:creationId xmlns:a16="http://schemas.microsoft.com/office/drawing/2014/main" id="{9428689E-FC7B-8E1A-4CC5-E996279BBA3A}"/>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39</a:t>
            </a:fld>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1731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125 -0.00717 L 0.49089 -0.11967 " pathEditMode="relative" rAng="0" ptsTypes="AA">
                                      <p:cBhvr>
                                        <p:cTn id="6" dur="2000" fill="hold"/>
                                        <p:tgtEl>
                                          <p:spTgt spid="27"/>
                                        </p:tgtEl>
                                        <p:attrNameLst>
                                          <p:attrName>ppt_x</p:attrName>
                                          <p:attrName>ppt_y</p:attrName>
                                        </p:attrNameLst>
                                      </p:cBhvr>
                                      <p:rCtr x="23919" y="-5625"/>
                                    </p:animMotion>
                                  </p:childTnLst>
                                </p:cTn>
                              </p:par>
                            </p:childTnLst>
                          </p:cTn>
                        </p:par>
                      </p:childTnLst>
                    </p:cTn>
                  </p:par>
                </p:childTnLst>
              </p:cTn>
              <p:nextCondLst>
                <p:cond evt="onClick" delay="0">
                  <p:tgtEl>
                    <p:spTgt spid="27"/>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2.08333E-6 -1.11111E-6 L 0.33607 0.18588 " pathEditMode="relative" rAng="0" ptsTypes="AA">
                                      <p:cBhvr>
                                        <p:cTn id="11" dur="2000" fill="hold"/>
                                        <p:tgtEl>
                                          <p:spTgt spid="31"/>
                                        </p:tgtEl>
                                        <p:attrNameLst>
                                          <p:attrName>ppt_x</p:attrName>
                                          <p:attrName>ppt_y</p:attrName>
                                        </p:attrNameLst>
                                      </p:cBhvr>
                                      <p:rCtr x="16797" y="9282"/>
                                    </p:animMotion>
                                  </p:childTnLst>
                                </p:cTn>
                              </p:par>
                            </p:childTnLst>
                          </p:cTn>
                        </p:par>
                      </p:childTnLst>
                    </p:cTn>
                  </p:par>
                </p:childTnLst>
              </p:cTn>
              <p:nextCondLst>
                <p:cond evt="onClick" delay="0">
                  <p:tgtEl>
                    <p:spTgt spid="31"/>
                  </p:tgtEl>
                </p:cond>
              </p:nextCondLst>
            </p:seq>
            <p:seq concurrent="1" nextAc="seek">
              <p:cTn id="12" restart="whenNotActive" fill="hold" evtFilter="cancelBubble" nodeType="interactiveSeq">
                <p:stCondLst>
                  <p:cond evt="onClick" delay="0">
                    <p:tgtEl>
                      <p:spTgt spid="3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3.95833E-6 -1.11111E-6 L 0.17955 -0.3625 " pathEditMode="relative" rAng="0" ptsTypes="AA">
                                      <p:cBhvr>
                                        <p:cTn id="16" dur="2000" fill="hold"/>
                                        <p:tgtEl>
                                          <p:spTgt spid="32"/>
                                        </p:tgtEl>
                                        <p:attrNameLst>
                                          <p:attrName>ppt_x</p:attrName>
                                          <p:attrName>ppt_y</p:attrName>
                                        </p:attrNameLst>
                                      </p:cBhvr>
                                      <p:rCtr x="8971" y="-18125"/>
                                    </p:animMotion>
                                  </p:childTnLst>
                                </p:cTn>
                              </p:par>
                            </p:childTnLst>
                          </p:cTn>
                        </p:par>
                      </p:childTnLst>
                    </p:cTn>
                  </p:par>
                </p:childTnLst>
              </p:cTn>
              <p:nextCondLst>
                <p:cond evt="onClick" delay="0">
                  <p:tgtEl>
                    <p:spTgt spid="32"/>
                  </p:tgtEl>
                </p:cond>
              </p:nextCondLst>
            </p:seq>
          </p:childTnLst>
        </p:cTn>
      </p:par>
    </p:tnLst>
    <p:bldLst>
      <p:bldP spid="27" grpId="0" animBg="1"/>
      <p:bldP spid="31"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52BFA-A438-850D-9210-8DA059DE3F4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56E670-64EA-3559-6115-2D2A536AA746}"/>
              </a:ext>
            </a:extLst>
          </p:cNvPr>
          <p:cNvSpPr>
            <a:spLocks noGrp="1"/>
          </p:cNvSpPr>
          <p:nvPr>
            <p:ph type="title"/>
          </p:nvPr>
        </p:nvSpPr>
        <p:spPr>
          <a:xfrm>
            <a:off x="261562" y="427232"/>
            <a:ext cx="11484000" cy="545601"/>
          </a:xfrm>
        </p:spPr>
        <p:txBody>
          <a:bodyPr/>
          <a:lstStyle/>
          <a:p>
            <a:r>
              <a:rPr lang="en-AU" noProof="0" dirty="0">
                <a:latin typeface="Arial"/>
                <a:cs typeface="Arial"/>
              </a:rPr>
              <a:t>Contents (2 of 2)</a:t>
            </a:r>
            <a:endParaRPr lang="en-AU" noProof="0" dirty="0"/>
          </a:p>
        </p:txBody>
      </p:sp>
      <p:sp>
        <p:nvSpPr>
          <p:cNvPr id="2" name="Rectangle: Rounded Corners 1">
            <a:extLst>
              <a:ext uri="{FF2B5EF4-FFF2-40B4-BE49-F238E27FC236}">
                <a16:creationId xmlns:a16="http://schemas.microsoft.com/office/drawing/2014/main" id="{ECFA4ED3-B34A-8826-FE89-B1D3DA1EF71E}"/>
              </a:ext>
              <a:ext uri="{C183D7F6-B498-43B3-948B-1728B52AA6E4}">
                <adec:decorative xmlns:adec="http://schemas.microsoft.com/office/drawing/2017/decorative" val="1"/>
              </a:ext>
            </a:extLst>
          </p:cNvPr>
          <p:cNvSpPr/>
          <p:nvPr/>
        </p:nvSpPr>
        <p:spPr>
          <a:xfrm>
            <a:off x="1705768" y="13309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noProof="0" dirty="0">
              <a:solidFill>
                <a:schemeClr val="accent4"/>
              </a:solidFill>
            </a:endParaRPr>
          </a:p>
        </p:txBody>
      </p:sp>
      <p:sp>
        <p:nvSpPr>
          <p:cNvPr id="5" name="Oval 4">
            <a:hlinkClick r:id="rId3" action="ppaction://hlinksldjump"/>
            <a:extLst>
              <a:ext uri="{FF2B5EF4-FFF2-40B4-BE49-F238E27FC236}">
                <a16:creationId xmlns:a16="http://schemas.microsoft.com/office/drawing/2014/main" id="{48705D85-CA8E-6F9E-FD9A-B51E7F550EC5}"/>
              </a:ext>
              <a:ext uri="{C183D7F6-B498-43B3-948B-1728B52AA6E4}">
                <adec:decorative xmlns:adec="http://schemas.microsoft.com/office/drawing/2017/decorative" val="0"/>
              </a:ext>
            </a:extLst>
          </p:cNvPr>
          <p:cNvSpPr/>
          <p:nvPr/>
        </p:nvSpPr>
        <p:spPr>
          <a:xfrm>
            <a:off x="1059516" y="1266959"/>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noProof="0" dirty="0">
                <a:solidFill>
                  <a:schemeClr val="bg1"/>
                </a:solidFill>
                <a:latin typeface="Arial"/>
                <a:cs typeface="Arial"/>
              </a:rPr>
              <a:t>2.6</a:t>
            </a:r>
          </a:p>
        </p:txBody>
      </p:sp>
      <p:sp>
        <p:nvSpPr>
          <p:cNvPr id="7" name="TextBox 25">
            <a:hlinkClick r:id="rId3" action="ppaction://hlinksldjump"/>
            <a:extLst>
              <a:ext uri="{FF2B5EF4-FFF2-40B4-BE49-F238E27FC236}">
                <a16:creationId xmlns:a16="http://schemas.microsoft.com/office/drawing/2014/main" id="{2ECE183A-0002-5B4C-4AE3-6D0D03E5C4BB}"/>
              </a:ext>
            </a:extLst>
          </p:cNvPr>
          <p:cNvSpPr txBox="1"/>
          <p:nvPr/>
        </p:nvSpPr>
        <p:spPr>
          <a:xfrm>
            <a:off x="2219356" y="1627840"/>
            <a:ext cx="3323272"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AU" sz="1600" b="1" u="sng" noProof="0" dirty="0">
                <a:latin typeface="Arial" panose="020B0604020202020204" pitchFamily="34" charset="0"/>
                <a:cs typeface="Arial" panose="020B0604020202020204" pitchFamily="34" charset="0"/>
                <a:hlinkClick r:id="rId4" action="ppaction://hlinksldjump"/>
              </a:rPr>
              <a:t>Periodic table trends</a:t>
            </a:r>
            <a:endParaRPr lang="en-AU" sz="1600" b="1" u="sng" noProof="0" dirty="0">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FD81465A-873A-2FBF-27D0-AF1BEDEDE329}"/>
              </a:ext>
              <a:ext uri="{C183D7F6-B498-43B3-948B-1728B52AA6E4}">
                <adec:decorative xmlns:adec="http://schemas.microsoft.com/office/drawing/2017/decorative" val="1"/>
              </a:ext>
            </a:extLst>
          </p:cNvPr>
          <p:cNvSpPr/>
          <p:nvPr/>
        </p:nvSpPr>
        <p:spPr>
          <a:xfrm>
            <a:off x="1720155" y="2449680"/>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noProof="0" dirty="0">
              <a:solidFill>
                <a:schemeClr val="accent4"/>
              </a:solidFill>
            </a:endParaRPr>
          </a:p>
        </p:txBody>
      </p:sp>
      <p:sp>
        <p:nvSpPr>
          <p:cNvPr id="21" name="Oval 20">
            <a:hlinkClick r:id="rId5" action="ppaction://hlinksldjump"/>
            <a:extLst>
              <a:ext uri="{FF2B5EF4-FFF2-40B4-BE49-F238E27FC236}">
                <a16:creationId xmlns:a16="http://schemas.microsoft.com/office/drawing/2014/main" id="{05BA696F-BA50-6750-A6E1-8516A9E02722}"/>
              </a:ext>
            </a:extLst>
          </p:cNvPr>
          <p:cNvSpPr/>
          <p:nvPr/>
        </p:nvSpPr>
        <p:spPr>
          <a:xfrm>
            <a:off x="1073903" y="2385657"/>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noProof="0" dirty="0">
                <a:solidFill>
                  <a:schemeClr val="bg1"/>
                </a:solidFill>
                <a:latin typeface="Arial"/>
                <a:cs typeface="Arial"/>
              </a:rPr>
              <a:t>2.7</a:t>
            </a:r>
          </a:p>
        </p:txBody>
      </p:sp>
      <p:sp>
        <p:nvSpPr>
          <p:cNvPr id="22" name="TextBox 25">
            <a:hlinkClick r:id="rId5" action="ppaction://hlinksldjump"/>
            <a:extLst>
              <a:ext uri="{FF2B5EF4-FFF2-40B4-BE49-F238E27FC236}">
                <a16:creationId xmlns:a16="http://schemas.microsoft.com/office/drawing/2014/main" id="{0C633073-3067-6544-9162-197FCEB11305}"/>
              </a:ext>
            </a:extLst>
          </p:cNvPr>
          <p:cNvSpPr txBox="1"/>
          <p:nvPr/>
        </p:nvSpPr>
        <p:spPr>
          <a:xfrm>
            <a:off x="2219356" y="2746538"/>
            <a:ext cx="3323272"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AU" sz="1600" b="1" u="sng" noProof="0" dirty="0">
                <a:latin typeface="Arial" panose="020B0604020202020204" pitchFamily="34" charset="0"/>
                <a:cs typeface="Arial" panose="020B0604020202020204" pitchFamily="34" charset="0"/>
                <a:hlinkClick r:id="rId6" action="ppaction://hlinksldjump"/>
              </a:rPr>
              <a:t>Interpreting the periodic table</a:t>
            </a:r>
            <a:endParaRPr lang="en-AU" sz="1600" b="1" u="sng" noProof="0" dirty="0">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06B47976-865C-1A76-8F12-952D2DAF5D80}"/>
              </a:ext>
              <a:ext uri="{C183D7F6-B498-43B3-948B-1728B52AA6E4}">
                <adec:decorative xmlns:adec="http://schemas.microsoft.com/office/drawing/2017/decorative" val="1"/>
              </a:ext>
            </a:extLst>
          </p:cNvPr>
          <p:cNvSpPr/>
          <p:nvPr/>
        </p:nvSpPr>
        <p:spPr>
          <a:xfrm>
            <a:off x="1720155" y="356837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noProof="0" dirty="0">
              <a:solidFill>
                <a:schemeClr val="accent4"/>
              </a:solidFill>
            </a:endParaRPr>
          </a:p>
        </p:txBody>
      </p:sp>
      <p:sp>
        <p:nvSpPr>
          <p:cNvPr id="24" name="Oval 23">
            <a:hlinkClick r:id="rId7" action="ppaction://hlinksldjump"/>
            <a:extLst>
              <a:ext uri="{FF2B5EF4-FFF2-40B4-BE49-F238E27FC236}">
                <a16:creationId xmlns:a16="http://schemas.microsoft.com/office/drawing/2014/main" id="{2F0FBBAB-3B1A-EA08-53D2-5FB414C03654}"/>
              </a:ext>
            </a:extLst>
          </p:cNvPr>
          <p:cNvSpPr/>
          <p:nvPr/>
        </p:nvSpPr>
        <p:spPr>
          <a:xfrm>
            <a:off x="1073903" y="3504355"/>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noProof="0" dirty="0">
                <a:solidFill>
                  <a:schemeClr val="bg1"/>
                </a:solidFill>
                <a:latin typeface="Arial"/>
                <a:cs typeface="Arial"/>
              </a:rPr>
              <a:t>2.8</a:t>
            </a:r>
          </a:p>
        </p:txBody>
      </p:sp>
      <p:sp>
        <p:nvSpPr>
          <p:cNvPr id="25" name="TextBox 25">
            <a:extLst>
              <a:ext uri="{FF2B5EF4-FFF2-40B4-BE49-F238E27FC236}">
                <a16:creationId xmlns:a16="http://schemas.microsoft.com/office/drawing/2014/main" id="{2F40AF33-047C-773B-4316-82107CDF2273}"/>
              </a:ext>
            </a:extLst>
          </p:cNvPr>
          <p:cNvSpPr txBox="1"/>
          <p:nvPr/>
        </p:nvSpPr>
        <p:spPr>
          <a:xfrm>
            <a:off x="2256896" y="3680570"/>
            <a:ext cx="3323272" cy="693010"/>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AU" sz="1600" b="1" noProof="0" dirty="0">
                <a:latin typeface="Arial" panose="020B0604020202020204" pitchFamily="34" charset="0"/>
                <a:cs typeface="Arial" panose="020B0604020202020204" pitchFamily="34" charset="0"/>
                <a:hlinkClick r:id="rId8" action="ppaction://hlinksldjump"/>
              </a:rPr>
              <a:t>Historical development of the periodic table</a:t>
            </a:r>
            <a:endParaRPr lang="en-AU" sz="1600" b="1" noProof="0" dirty="0">
              <a:latin typeface="Arial" panose="020B0604020202020204" pitchFamily="34" charset="0"/>
              <a:cs typeface="Arial" panose="020B0604020202020204" pitchFamily="34" charset="0"/>
            </a:endParaRPr>
          </a:p>
        </p:txBody>
      </p:sp>
      <p:sp>
        <p:nvSpPr>
          <p:cNvPr id="8" name="Rectangle: Rounded Corners 7">
            <a:hlinkClick r:id="rId9" action="ppaction://hlinksldjump"/>
            <a:extLst>
              <a:ext uri="{FF2B5EF4-FFF2-40B4-BE49-F238E27FC236}">
                <a16:creationId xmlns:a16="http://schemas.microsoft.com/office/drawing/2014/main" id="{FC052323-10A6-5D35-F03D-6FF5A69B1220}"/>
              </a:ext>
              <a:ext uri="{C183D7F6-B498-43B3-948B-1728B52AA6E4}">
                <adec:decorative xmlns:adec="http://schemas.microsoft.com/office/drawing/2017/decorative" val="1"/>
              </a:ext>
            </a:extLst>
          </p:cNvPr>
          <p:cNvSpPr/>
          <p:nvPr/>
        </p:nvSpPr>
        <p:spPr>
          <a:xfrm>
            <a:off x="1724601" y="4687075"/>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noProof="0" dirty="0">
              <a:solidFill>
                <a:schemeClr val="accent4"/>
              </a:solidFill>
            </a:endParaRPr>
          </a:p>
        </p:txBody>
      </p:sp>
      <p:sp>
        <p:nvSpPr>
          <p:cNvPr id="10" name="Oval 9">
            <a:extLst>
              <a:ext uri="{FF2B5EF4-FFF2-40B4-BE49-F238E27FC236}">
                <a16:creationId xmlns:a16="http://schemas.microsoft.com/office/drawing/2014/main" id="{81E74ABF-8684-1EF0-3CD9-4D3FF346DA7D}"/>
              </a:ext>
            </a:extLst>
          </p:cNvPr>
          <p:cNvSpPr/>
          <p:nvPr/>
        </p:nvSpPr>
        <p:spPr>
          <a:xfrm>
            <a:off x="1059888" y="4623052"/>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noProof="0" dirty="0">
                <a:solidFill>
                  <a:schemeClr val="bg1"/>
                </a:solidFill>
                <a:latin typeface="Arial"/>
                <a:cs typeface="Arial"/>
              </a:rPr>
              <a:t>2.9</a:t>
            </a:r>
          </a:p>
        </p:txBody>
      </p:sp>
      <p:sp>
        <p:nvSpPr>
          <p:cNvPr id="9" name="TextBox 25">
            <a:extLst>
              <a:ext uri="{FF2B5EF4-FFF2-40B4-BE49-F238E27FC236}">
                <a16:creationId xmlns:a16="http://schemas.microsoft.com/office/drawing/2014/main" id="{FDC40A7A-A1B8-415A-B4BC-421587A1BCA0}"/>
              </a:ext>
            </a:extLst>
          </p:cNvPr>
          <p:cNvSpPr txBox="1"/>
          <p:nvPr/>
        </p:nvSpPr>
        <p:spPr>
          <a:xfrm>
            <a:off x="2256896" y="4983933"/>
            <a:ext cx="3323272" cy="323678"/>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AU" sz="1600" b="1" noProof="0" dirty="0">
                <a:latin typeface="Arial" panose="020B0604020202020204" pitchFamily="34" charset="0"/>
                <a:cs typeface="Arial" panose="020B0604020202020204" pitchFamily="34" charset="0"/>
                <a:hlinkClick r:id="rId10" action="ppaction://hlinksldjump"/>
              </a:rPr>
              <a:t>Making predictions</a:t>
            </a:r>
            <a:endParaRPr lang="en-AU" sz="1600" b="1" noProof="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6DFD1C79-8BC3-0F74-0BA3-03902EA9A2F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4</a:t>
            </a:fld>
            <a:endParaRPr lang="en-AU" noProof="0" dirty="0"/>
          </a:p>
        </p:txBody>
      </p:sp>
    </p:spTree>
    <p:extLst>
      <p:ext uri="{BB962C8B-B14F-4D97-AF65-F5344CB8AC3E}">
        <p14:creationId xmlns:p14="http://schemas.microsoft.com/office/powerpoint/2010/main" val="420549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noProof="0" dirty="0"/>
              <a:t>2.1 The atom</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a:xfrm>
            <a:off x="360000" y="1567086"/>
            <a:ext cx="5736000" cy="4807835"/>
          </a:xfrm>
        </p:spPr>
        <p:txBody>
          <a:bodyPr/>
          <a:lstStyle/>
          <a:p>
            <a:r>
              <a:rPr lang="en-AU" noProof="0" dirty="0"/>
              <a:t>An atom is defined as the smallest unit of an element that retains the properties of that element.</a:t>
            </a:r>
          </a:p>
          <a:p>
            <a:r>
              <a:rPr lang="en-AU" noProof="0" dirty="0"/>
              <a:t>It is the number of protons in an atom that determines which element it is.</a:t>
            </a:r>
          </a:p>
          <a:p>
            <a:r>
              <a:rPr lang="en-AU" noProof="0" dirty="0"/>
              <a:t>There are only 92 naturally occurring elements in the universe.</a:t>
            </a:r>
          </a:p>
        </p:txBody>
      </p:sp>
      <p:pic>
        <p:nvPicPr>
          <p:cNvPr id="7" name="Picture 6" descr="Diagram of an atom showing electrons (green), neutrons (blue) and protons (red).">
            <a:extLst>
              <a:ext uri="{FF2B5EF4-FFF2-40B4-BE49-F238E27FC236}">
                <a16:creationId xmlns:a16="http://schemas.microsoft.com/office/drawing/2014/main" id="{3D8CF244-10F2-345B-A6BB-D7B871C1C51C}"/>
              </a:ext>
            </a:extLst>
          </p:cNvPr>
          <p:cNvPicPr>
            <a:picLocks noChangeAspect="1"/>
          </p:cNvPicPr>
          <p:nvPr/>
        </p:nvPicPr>
        <p:blipFill>
          <a:blip r:embed="rId3"/>
          <a:stretch>
            <a:fillRect/>
          </a:stretch>
        </p:blipFill>
        <p:spPr>
          <a:xfrm>
            <a:off x="6900211" y="1094823"/>
            <a:ext cx="4713128" cy="4739531"/>
          </a:xfrm>
          <a:prstGeom prst="rect">
            <a:avLst/>
          </a:prstGeom>
        </p:spPr>
      </p:pic>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40</a:t>
            </a:fld>
            <a:endParaRPr lang="en-AU" noProof="0" dirty="0"/>
          </a:p>
        </p:txBody>
      </p:sp>
    </p:spTree>
    <p:extLst>
      <p:ext uri="{BB962C8B-B14F-4D97-AF65-F5344CB8AC3E}">
        <p14:creationId xmlns:p14="http://schemas.microsoft.com/office/powerpoint/2010/main" val="203174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1C124-4031-6064-94E9-95B2751195DA}"/>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430FC51C-64AA-0707-E390-CFD064A1605B}"/>
              </a:ext>
            </a:extLst>
          </p:cNvPr>
          <p:cNvSpPr>
            <a:spLocks noGrp="1"/>
          </p:cNvSpPr>
          <p:nvPr>
            <p:ph type="title"/>
          </p:nvPr>
        </p:nvSpPr>
        <p:spPr>
          <a:xfrm>
            <a:off x="359999" y="360000"/>
            <a:ext cx="11483999" cy="545601"/>
          </a:xfrm>
        </p:spPr>
        <p:txBody>
          <a:bodyPr/>
          <a:lstStyle/>
          <a:p>
            <a:r>
              <a:rPr lang="en-AU" noProof="0" dirty="0"/>
              <a:t>2.1 Atomic structure</a:t>
            </a:r>
          </a:p>
        </p:txBody>
      </p:sp>
      <p:pic>
        <p:nvPicPr>
          <p:cNvPr id="4" name="Picture 3" descr="Diagram of an atom showing electrons (green), neutrons (blue) and protons (red) with space for students to add labels.">
            <a:extLst>
              <a:ext uri="{FF2B5EF4-FFF2-40B4-BE49-F238E27FC236}">
                <a16:creationId xmlns:a16="http://schemas.microsoft.com/office/drawing/2014/main" id="{D6129821-D89B-0ACB-C6A7-3C0D892DEF37}"/>
              </a:ext>
            </a:extLst>
          </p:cNvPr>
          <p:cNvPicPr>
            <a:picLocks noChangeAspect="1"/>
          </p:cNvPicPr>
          <p:nvPr/>
        </p:nvPicPr>
        <p:blipFill>
          <a:blip r:embed="rId3"/>
          <a:stretch>
            <a:fillRect/>
          </a:stretch>
        </p:blipFill>
        <p:spPr>
          <a:xfrm>
            <a:off x="1609344" y="1185671"/>
            <a:ext cx="9379617" cy="4689809"/>
          </a:xfrm>
          <a:prstGeom prst="rect">
            <a:avLst/>
          </a:prstGeom>
        </p:spPr>
      </p:pic>
      <p:sp>
        <p:nvSpPr>
          <p:cNvPr id="2" name="TextBox 1">
            <a:extLst>
              <a:ext uri="{FF2B5EF4-FFF2-40B4-BE49-F238E27FC236}">
                <a16:creationId xmlns:a16="http://schemas.microsoft.com/office/drawing/2014/main" id="{2D61AE2D-210B-20EF-B17D-B2F0727A2275}"/>
              </a:ext>
            </a:extLst>
          </p:cNvPr>
          <p:cNvSpPr txBox="1"/>
          <p:nvPr/>
        </p:nvSpPr>
        <p:spPr>
          <a:xfrm>
            <a:off x="9305544" y="1792224"/>
            <a:ext cx="840380" cy="454151"/>
          </a:xfrm>
          <a:prstGeom prst="rect">
            <a:avLst/>
          </a:prstGeom>
          <a:noFill/>
        </p:spPr>
        <p:txBody>
          <a:bodyPr wrap="square" lIns="0" tIns="0" rIns="0" bIns="0" rtlCol="0">
            <a:noAutofit/>
          </a:bodyPr>
          <a:lstStyle/>
          <a:p>
            <a:pPr algn="l"/>
            <a:r>
              <a:rPr lang="en-AU" sz="1800" noProof="0" dirty="0"/>
              <a:t>nucleus</a:t>
            </a:r>
          </a:p>
        </p:txBody>
      </p:sp>
      <p:sp>
        <p:nvSpPr>
          <p:cNvPr id="5" name="TextBox 4">
            <a:extLst>
              <a:ext uri="{FF2B5EF4-FFF2-40B4-BE49-F238E27FC236}">
                <a16:creationId xmlns:a16="http://schemas.microsoft.com/office/drawing/2014/main" id="{80BD77AB-27C3-1788-01E4-870A396BB0C0}"/>
              </a:ext>
            </a:extLst>
          </p:cNvPr>
          <p:cNvSpPr txBox="1"/>
          <p:nvPr/>
        </p:nvSpPr>
        <p:spPr>
          <a:xfrm>
            <a:off x="9251071" y="4710685"/>
            <a:ext cx="840380" cy="454151"/>
          </a:xfrm>
          <a:prstGeom prst="rect">
            <a:avLst/>
          </a:prstGeom>
          <a:noFill/>
        </p:spPr>
        <p:txBody>
          <a:bodyPr wrap="square" lIns="0" tIns="0" rIns="0" bIns="0" rtlCol="0">
            <a:noAutofit/>
          </a:bodyPr>
          <a:lstStyle/>
          <a:p>
            <a:pPr algn="l"/>
            <a:r>
              <a:rPr lang="en-AU" sz="1800" noProof="0" dirty="0"/>
              <a:t>proton</a:t>
            </a:r>
          </a:p>
        </p:txBody>
      </p:sp>
      <p:sp>
        <p:nvSpPr>
          <p:cNvPr id="6" name="TextBox 5">
            <a:extLst>
              <a:ext uri="{FF2B5EF4-FFF2-40B4-BE49-F238E27FC236}">
                <a16:creationId xmlns:a16="http://schemas.microsoft.com/office/drawing/2014/main" id="{2F149BF5-A7FC-14DB-0CAC-55D3723B4F56}"/>
              </a:ext>
            </a:extLst>
          </p:cNvPr>
          <p:cNvSpPr txBox="1"/>
          <p:nvPr/>
        </p:nvSpPr>
        <p:spPr>
          <a:xfrm>
            <a:off x="2197608" y="2019299"/>
            <a:ext cx="1085419" cy="454151"/>
          </a:xfrm>
          <a:prstGeom prst="rect">
            <a:avLst/>
          </a:prstGeom>
          <a:noFill/>
        </p:spPr>
        <p:txBody>
          <a:bodyPr wrap="square" lIns="0" tIns="0" rIns="0" bIns="0" rtlCol="0">
            <a:noAutofit/>
          </a:bodyPr>
          <a:lstStyle/>
          <a:p>
            <a:pPr algn="l"/>
            <a:r>
              <a:rPr lang="en-AU" sz="1800" noProof="0" dirty="0"/>
              <a:t>neutron</a:t>
            </a:r>
          </a:p>
        </p:txBody>
      </p:sp>
      <p:sp>
        <p:nvSpPr>
          <p:cNvPr id="7" name="TextBox 6">
            <a:extLst>
              <a:ext uri="{FF2B5EF4-FFF2-40B4-BE49-F238E27FC236}">
                <a16:creationId xmlns:a16="http://schemas.microsoft.com/office/drawing/2014/main" id="{39BE99AC-129C-915A-6380-CAB07073868A}"/>
              </a:ext>
            </a:extLst>
          </p:cNvPr>
          <p:cNvSpPr txBox="1"/>
          <p:nvPr/>
        </p:nvSpPr>
        <p:spPr>
          <a:xfrm>
            <a:off x="2197608" y="5164836"/>
            <a:ext cx="1008300" cy="454151"/>
          </a:xfrm>
          <a:prstGeom prst="rect">
            <a:avLst/>
          </a:prstGeom>
          <a:noFill/>
        </p:spPr>
        <p:txBody>
          <a:bodyPr wrap="square" lIns="0" tIns="0" rIns="0" bIns="0" rtlCol="0">
            <a:noAutofit/>
          </a:bodyPr>
          <a:lstStyle/>
          <a:p>
            <a:pPr algn="l"/>
            <a:r>
              <a:rPr lang="en-AU" sz="1800" noProof="0" dirty="0"/>
              <a:t>electron</a:t>
            </a:r>
          </a:p>
        </p:txBody>
      </p:sp>
      <p:sp>
        <p:nvSpPr>
          <p:cNvPr id="3" name="Slide Number Placeholder 2">
            <a:extLst>
              <a:ext uri="{FF2B5EF4-FFF2-40B4-BE49-F238E27FC236}">
                <a16:creationId xmlns:a16="http://schemas.microsoft.com/office/drawing/2014/main" id="{E57FAB53-644B-0FC4-BFEF-5DDAD040635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41</a:t>
            </a:fld>
            <a:endParaRPr lang="en-AU" noProof="0" dirty="0"/>
          </a:p>
        </p:txBody>
      </p:sp>
    </p:spTree>
    <p:extLst>
      <p:ext uri="{BB962C8B-B14F-4D97-AF65-F5344CB8AC3E}">
        <p14:creationId xmlns:p14="http://schemas.microsoft.com/office/powerpoint/2010/main" val="28859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3B36B-DFDC-258D-3F36-7B6EBD054394}"/>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30E32A32-7838-6B0C-BE06-D20C9C11C296}"/>
              </a:ext>
            </a:extLst>
          </p:cNvPr>
          <p:cNvSpPr>
            <a:spLocks noGrp="1"/>
          </p:cNvSpPr>
          <p:nvPr>
            <p:ph type="title"/>
          </p:nvPr>
        </p:nvSpPr>
        <p:spPr>
          <a:xfrm>
            <a:off x="359999" y="360000"/>
            <a:ext cx="11483999" cy="545601"/>
          </a:xfrm>
        </p:spPr>
        <p:txBody>
          <a:bodyPr/>
          <a:lstStyle/>
          <a:p>
            <a:r>
              <a:rPr lang="en-AU" noProof="0" dirty="0"/>
              <a:t>2.1 Subatomic particles</a:t>
            </a:r>
          </a:p>
        </p:txBody>
      </p:sp>
      <p:graphicFrame>
        <p:nvGraphicFramePr>
          <p:cNvPr id="2" name="Table 1" descr="Table that compares location, relative charge, relative mass and actual mass of the proton, the neutron and the electron.">
            <a:extLst>
              <a:ext uri="{FF2B5EF4-FFF2-40B4-BE49-F238E27FC236}">
                <a16:creationId xmlns:a16="http://schemas.microsoft.com/office/drawing/2014/main" id="{996DDFF9-5684-D0B7-3151-22E8323734EB}"/>
              </a:ext>
            </a:extLst>
          </p:cNvPr>
          <p:cNvGraphicFramePr>
            <a:graphicFrameLocks noGrp="1"/>
          </p:cNvGraphicFramePr>
          <p:nvPr>
            <p:extLst>
              <p:ext uri="{D42A27DB-BD31-4B8C-83A1-F6EECF244321}">
                <p14:modId xmlns:p14="http://schemas.microsoft.com/office/powerpoint/2010/main" val="618906785"/>
              </p:ext>
            </p:extLst>
          </p:nvPr>
        </p:nvGraphicFramePr>
        <p:xfrm>
          <a:off x="359999" y="1448682"/>
          <a:ext cx="9606180" cy="3378144"/>
        </p:xfrm>
        <a:graphic>
          <a:graphicData uri="http://schemas.openxmlformats.org/drawingml/2006/table">
            <a:tbl>
              <a:tblPr firstRow="1" bandRow="1">
                <a:tableStyleId>{BC89EF96-8CEA-46FF-86C4-4CE0E7609802}</a:tableStyleId>
              </a:tblPr>
              <a:tblGrid>
                <a:gridCol w="1921236">
                  <a:extLst>
                    <a:ext uri="{9D8B030D-6E8A-4147-A177-3AD203B41FA5}">
                      <a16:colId xmlns:a16="http://schemas.microsoft.com/office/drawing/2014/main" val="4103886247"/>
                    </a:ext>
                  </a:extLst>
                </a:gridCol>
                <a:gridCol w="1921236">
                  <a:extLst>
                    <a:ext uri="{9D8B030D-6E8A-4147-A177-3AD203B41FA5}">
                      <a16:colId xmlns:a16="http://schemas.microsoft.com/office/drawing/2014/main" val="1356796008"/>
                    </a:ext>
                  </a:extLst>
                </a:gridCol>
                <a:gridCol w="1921236">
                  <a:extLst>
                    <a:ext uri="{9D8B030D-6E8A-4147-A177-3AD203B41FA5}">
                      <a16:colId xmlns:a16="http://schemas.microsoft.com/office/drawing/2014/main" val="3123049223"/>
                    </a:ext>
                  </a:extLst>
                </a:gridCol>
                <a:gridCol w="1921236">
                  <a:extLst>
                    <a:ext uri="{9D8B030D-6E8A-4147-A177-3AD203B41FA5}">
                      <a16:colId xmlns:a16="http://schemas.microsoft.com/office/drawing/2014/main" val="1310576239"/>
                    </a:ext>
                  </a:extLst>
                </a:gridCol>
                <a:gridCol w="1921236">
                  <a:extLst>
                    <a:ext uri="{9D8B030D-6E8A-4147-A177-3AD203B41FA5}">
                      <a16:colId xmlns:a16="http://schemas.microsoft.com/office/drawing/2014/main" val="2126469865"/>
                    </a:ext>
                  </a:extLst>
                </a:gridCol>
              </a:tblGrid>
              <a:tr h="790768">
                <a:tc>
                  <a:txBody>
                    <a:bodyPr/>
                    <a:lstStyle/>
                    <a:p>
                      <a:r>
                        <a:rPr lang="en-AU" sz="2000" noProof="0" dirty="0"/>
                        <a:t>Particle</a:t>
                      </a:r>
                    </a:p>
                  </a:txBody>
                  <a:tcPr/>
                </a:tc>
                <a:tc>
                  <a:txBody>
                    <a:bodyPr/>
                    <a:lstStyle/>
                    <a:p>
                      <a:r>
                        <a:rPr lang="en-AU" sz="2000" noProof="0" dirty="0"/>
                        <a:t>Location</a:t>
                      </a:r>
                    </a:p>
                  </a:txBody>
                  <a:tcPr/>
                </a:tc>
                <a:tc>
                  <a:txBody>
                    <a:bodyPr/>
                    <a:lstStyle/>
                    <a:p>
                      <a:r>
                        <a:rPr lang="en-AU" sz="2000" noProof="0" dirty="0"/>
                        <a:t>Relative charge</a:t>
                      </a:r>
                    </a:p>
                  </a:txBody>
                  <a:tcPr/>
                </a:tc>
                <a:tc>
                  <a:txBody>
                    <a:bodyPr/>
                    <a:lstStyle/>
                    <a:p>
                      <a:r>
                        <a:rPr lang="en-AU" sz="2000" noProof="0" dirty="0"/>
                        <a:t>Relative mass</a:t>
                      </a:r>
                    </a:p>
                  </a:txBody>
                  <a:tcPr/>
                </a:tc>
                <a:tc>
                  <a:txBody>
                    <a:bodyPr/>
                    <a:lstStyle/>
                    <a:p>
                      <a:r>
                        <a:rPr lang="en-AU" sz="2000" noProof="0" dirty="0"/>
                        <a:t>Actual mass (kg)</a:t>
                      </a:r>
                    </a:p>
                  </a:txBody>
                  <a:tcPr/>
                </a:tc>
                <a:extLst>
                  <a:ext uri="{0D108BD9-81ED-4DB2-BD59-A6C34878D82A}">
                    <a16:rowId xmlns:a16="http://schemas.microsoft.com/office/drawing/2014/main" val="4069848807"/>
                  </a:ext>
                </a:extLst>
              </a:tr>
              <a:tr h="790768">
                <a:tc>
                  <a:txBody>
                    <a:bodyPr/>
                    <a:lstStyle/>
                    <a:p>
                      <a:r>
                        <a:rPr lang="en-AU" sz="2000" noProof="0" dirty="0"/>
                        <a:t>Proton</a:t>
                      </a:r>
                    </a:p>
                  </a:txBody>
                  <a:tcPr/>
                </a:tc>
                <a:tc>
                  <a:txBody>
                    <a:bodyPr/>
                    <a:lstStyle/>
                    <a:p>
                      <a:r>
                        <a:rPr lang="en-AU" sz="2000" noProof="0" dirty="0"/>
                        <a:t>nucleus</a:t>
                      </a:r>
                    </a:p>
                  </a:txBody>
                  <a:tcPr/>
                </a:tc>
                <a:tc>
                  <a:txBody>
                    <a:bodyPr/>
                    <a:lstStyle/>
                    <a:p>
                      <a:r>
                        <a:rPr lang="en-AU" sz="2000" noProof="0" dirty="0"/>
                        <a:t>+1</a:t>
                      </a:r>
                    </a:p>
                  </a:txBody>
                  <a:tcPr/>
                </a:tc>
                <a:tc>
                  <a:txBody>
                    <a:bodyPr/>
                    <a:lstStyle/>
                    <a:p>
                      <a:r>
                        <a:rPr lang="en-AU" sz="2000" noProof="0" dirty="0"/>
                        <a:t>1</a:t>
                      </a:r>
                    </a:p>
                  </a:txBody>
                  <a:tcPr/>
                </a:tc>
                <a:tc>
                  <a:txBody>
                    <a:bodyPr/>
                    <a:lstStyle/>
                    <a:p>
                      <a:r>
                        <a:rPr lang="en-AU" sz="2000" noProof="0" dirty="0"/>
                        <a:t>1.670 x 10 </a:t>
                      </a:r>
                      <a:r>
                        <a:rPr lang="en-AU" sz="2000" baseline="30000" noProof="0" dirty="0"/>
                        <a:t>-27</a:t>
                      </a:r>
                    </a:p>
                  </a:txBody>
                  <a:tcPr/>
                </a:tc>
                <a:extLst>
                  <a:ext uri="{0D108BD9-81ED-4DB2-BD59-A6C34878D82A}">
                    <a16:rowId xmlns:a16="http://schemas.microsoft.com/office/drawing/2014/main" val="4268754447"/>
                  </a:ext>
                </a:extLst>
              </a:tr>
              <a:tr h="790768">
                <a:tc>
                  <a:txBody>
                    <a:bodyPr/>
                    <a:lstStyle/>
                    <a:p>
                      <a:r>
                        <a:rPr lang="en-AU" sz="2000" noProof="0" dirty="0"/>
                        <a:t>Neutron</a:t>
                      </a:r>
                    </a:p>
                  </a:txBody>
                  <a:tcPr/>
                </a:tc>
                <a:tc>
                  <a:txBody>
                    <a:bodyPr/>
                    <a:lstStyle/>
                    <a:p>
                      <a:r>
                        <a:rPr lang="en-AU" sz="2000" noProof="0" dirty="0"/>
                        <a:t>nucleus</a:t>
                      </a:r>
                    </a:p>
                  </a:txBody>
                  <a:tcPr/>
                </a:tc>
                <a:tc>
                  <a:txBody>
                    <a:bodyPr/>
                    <a:lstStyle/>
                    <a:p>
                      <a:r>
                        <a:rPr lang="en-AU" sz="2000" noProof="0" dirty="0"/>
                        <a:t>0</a:t>
                      </a:r>
                    </a:p>
                  </a:txBody>
                  <a:tcPr/>
                </a:tc>
                <a:tc>
                  <a:txBody>
                    <a:bodyPr/>
                    <a:lstStyle/>
                    <a:p>
                      <a:r>
                        <a:rPr lang="en-AU" sz="2000" noProof="0" dirty="0"/>
                        <a:t>1</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noProof="0" dirty="0"/>
                        <a:t>1.675 x 10 </a:t>
                      </a:r>
                      <a:r>
                        <a:rPr lang="en-AU" sz="2000" baseline="30000" noProof="0" dirty="0"/>
                        <a:t>-27</a:t>
                      </a:r>
                    </a:p>
                    <a:p>
                      <a:endParaRPr lang="en-AU" sz="2000" noProof="0" dirty="0"/>
                    </a:p>
                  </a:txBody>
                  <a:tcPr/>
                </a:tc>
                <a:extLst>
                  <a:ext uri="{0D108BD9-81ED-4DB2-BD59-A6C34878D82A}">
                    <a16:rowId xmlns:a16="http://schemas.microsoft.com/office/drawing/2014/main" val="4003450042"/>
                  </a:ext>
                </a:extLst>
              </a:tr>
              <a:tr h="790768">
                <a:tc>
                  <a:txBody>
                    <a:bodyPr/>
                    <a:lstStyle/>
                    <a:p>
                      <a:r>
                        <a:rPr lang="en-AU" sz="2000" noProof="0" dirty="0"/>
                        <a:t>Electron</a:t>
                      </a:r>
                    </a:p>
                  </a:txBody>
                  <a:tcPr/>
                </a:tc>
                <a:tc>
                  <a:txBody>
                    <a:bodyPr/>
                    <a:lstStyle/>
                    <a:p>
                      <a:r>
                        <a:rPr lang="en-AU" sz="2000" noProof="0" dirty="0"/>
                        <a:t>Electron shells or energy levels</a:t>
                      </a:r>
                    </a:p>
                  </a:txBody>
                  <a:tcPr/>
                </a:tc>
                <a:tc>
                  <a:txBody>
                    <a:bodyPr/>
                    <a:lstStyle/>
                    <a:p>
                      <a:r>
                        <a:rPr lang="en-AU" sz="2000" noProof="0" dirty="0"/>
                        <a:t>-1</a:t>
                      </a:r>
                    </a:p>
                  </a:txBody>
                  <a:tcPr/>
                </a:tc>
                <a:tc>
                  <a:txBody>
                    <a:bodyPr/>
                    <a:lstStyle/>
                    <a:p>
                      <a:r>
                        <a:rPr lang="en-AU" sz="2000" noProof="0" dirty="0"/>
                        <a:t>0</a:t>
                      </a:r>
                    </a:p>
                  </a:txBody>
                  <a:tcPr/>
                </a:tc>
                <a:tc>
                  <a:txBody>
                    <a:bodyPr/>
                    <a:lstStyle/>
                    <a:p>
                      <a:r>
                        <a:rPr lang="en-AU" sz="2000" noProof="0" dirty="0"/>
                        <a:t>9.11 x 10</a:t>
                      </a:r>
                      <a:r>
                        <a:rPr lang="en-AU" sz="2000" baseline="30000" noProof="0" dirty="0"/>
                        <a:t>-31</a:t>
                      </a:r>
                    </a:p>
                  </a:txBody>
                  <a:tcPr/>
                </a:tc>
                <a:extLst>
                  <a:ext uri="{0D108BD9-81ED-4DB2-BD59-A6C34878D82A}">
                    <a16:rowId xmlns:a16="http://schemas.microsoft.com/office/drawing/2014/main" val="484842425"/>
                  </a:ext>
                </a:extLst>
              </a:tr>
            </a:tbl>
          </a:graphicData>
        </a:graphic>
      </p:graphicFrame>
      <p:sp>
        <p:nvSpPr>
          <p:cNvPr id="9" name="TextBox 8">
            <a:extLst>
              <a:ext uri="{FF2B5EF4-FFF2-40B4-BE49-F238E27FC236}">
                <a16:creationId xmlns:a16="http://schemas.microsoft.com/office/drawing/2014/main" id="{3DC3F27F-3058-6C41-E761-05C11462C78D}"/>
              </a:ext>
            </a:extLst>
          </p:cNvPr>
          <p:cNvSpPr txBox="1"/>
          <p:nvPr/>
        </p:nvSpPr>
        <p:spPr>
          <a:xfrm>
            <a:off x="265406" y="5539340"/>
            <a:ext cx="11331258" cy="958660"/>
          </a:xfrm>
          <a:prstGeom prst="rect">
            <a:avLst/>
          </a:prstGeom>
          <a:noFill/>
        </p:spPr>
        <p:txBody>
          <a:bodyPr wrap="square">
            <a:spAutoFit/>
          </a:bodyPr>
          <a:lstStyle/>
          <a:p>
            <a:pPr>
              <a:lnSpc>
                <a:spcPct val="150000"/>
              </a:lnSpc>
            </a:pPr>
            <a:r>
              <a:rPr lang="en-AU" sz="2000" noProof="0" dirty="0"/>
              <a:t>Subatomic means “smaller than an atom”. It refers to the tiny particles inside an atom, such as protons, neutrons and electrons.</a:t>
            </a:r>
          </a:p>
        </p:txBody>
      </p:sp>
      <p:sp>
        <p:nvSpPr>
          <p:cNvPr id="3" name="Slide Number Placeholder 2">
            <a:extLst>
              <a:ext uri="{FF2B5EF4-FFF2-40B4-BE49-F238E27FC236}">
                <a16:creationId xmlns:a16="http://schemas.microsoft.com/office/drawing/2014/main" id="{D6DFDEB1-E799-F4B6-25F9-E76B893C30A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42</a:t>
            </a:fld>
            <a:endParaRPr lang="en-AU" noProof="0" dirty="0"/>
          </a:p>
        </p:txBody>
      </p:sp>
    </p:spTree>
    <p:extLst>
      <p:ext uri="{BB962C8B-B14F-4D97-AF65-F5344CB8AC3E}">
        <p14:creationId xmlns:p14="http://schemas.microsoft.com/office/powerpoint/2010/main" val="118121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445789F-DA2D-3F1D-A963-B8E8D0D431EB}"/>
              </a:ext>
            </a:extLst>
          </p:cNvPr>
          <p:cNvSpPr>
            <a:spLocks noGrp="1"/>
          </p:cNvSpPr>
          <p:nvPr>
            <p:ph type="title"/>
          </p:nvPr>
        </p:nvSpPr>
        <p:spPr/>
        <p:txBody>
          <a:bodyPr/>
          <a:lstStyle/>
          <a:p>
            <a:r>
              <a:rPr lang="en-AU" dirty="0"/>
              <a:t>2.1</a:t>
            </a:r>
            <a:r>
              <a:rPr lang="en-AU" noProof="0" dirty="0"/>
              <a:t> Checkpoint 2 </a:t>
            </a:r>
          </a:p>
        </p:txBody>
      </p:sp>
      <p:sp>
        <p:nvSpPr>
          <p:cNvPr id="11" name="Text Placeholder 10">
            <a:extLst>
              <a:ext uri="{FF2B5EF4-FFF2-40B4-BE49-F238E27FC236}">
                <a16:creationId xmlns:a16="http://schemas.microsoft.com/office/drawing/2014/main" id="{6AF8299D-9A2B-DA00-20AE-BD2C7FAB8B51}"/>
              </a:ext>
            </a:extLst>
          </p:cNvPr>
          <p:cNvSpPr>
            <a:spLocks noGrp="1"/>
          </p:cNvSpPr>
          <p:nvPr>
            <p:ph type="body" sz="quarter" idx="18"/>
          </p:nvPr>
        </p:nvSpPr>
        <p:spPr/>
        <p:txBody>
          <a:bodyPr/>
          <a:lstStyle/>
          <a:p>
            <a:r>
              <a:rPr lang="en-AU" noProof="0" dirty="0"/>
              <a:t>Determine whether the following statements are true or false.</a:t>
            </a:r>
          </a:p>
        </p:txBody>
      </p:sp>
      <p:graphicFrame>
        <p:nvGraphicFramePr>
          <p:cNvPr id="13" name="Table 12" descr="Table containing four statements with true or false column left blank for students to provide answers. &#10;">
            <a:extLst>
              <a:ext uri="{FF2B5EF4-FFF2-40B4-BE49-F238E27FC236}">
                <a16:creationId xmlns:a16="http://schemas.microsoft.com/office/drawing/2014/main" id="{2D7B056A-F357-CFD1-FAB1-DB784E4C7490}"/>
              </a:ext>
            </a:extLst>
          </p:cNvPr>
          <p:cNvGraphicFramePr>
            <a:graphicFrameLocks noGrp="1"/>
          </p:cNvGraphicFramePr>
          <p:nvPr>
            <p:extLst>
              <p:ext uri="{D42A27DB-BD31-4B8C-83A1-F6EECF244321}">
                <p14:modId xmlns:p14="http://schemas.microsoft.com/office/powerpoint/2010/main" val="49827802"/>
              </p:ext>
            </p:extLst>
          </p:nvPr>
        </p:nvGraphicFramePr>
        <p:xfrm>
          <a:off x="494665" y="2191884"/>
          <a:ext cx="9225068" cy="2446866"/>
        </p:xfrm>
        <a:graphic>
          <a:graphicData uri="http://schemas.openxmlformats.org/drawingml/2006/table">
            <a:tbl>
              <a:tblPr firstRow="1" bandRow="1">
                <a:tableStyleId>{5A111915-BE36-4E01-A7E5-04B1672EAD32}</a:tableStyleId>
              </a:tblPr>
              <a:tblGrid>
                <a:gridCol w="5821468">
                  <a:extLst>
                    <a:ext uri="{9D8B030D-6E8A-4147-A177-3AD203B41FA5}">
                      <a16:colId xmlns:a16="http://schemas.microsoft.com/office/drawing/2014/main" val="3680701139"/>
                    </a:ext>
                  </a:extLst>
                </a:gridCol>
                <a:gridCol w="3403600">
                  <a:extLst>
                    <a:ext uri="{9D8B030D-6E8A-4147-A177-3AD203B41FA5}">
                      <a16:colId xmlns:a16="http://schemas.microsoft.com/office/drawing/2014/main" val="1707401817"/>
                    </a:ext>
                  </a:extLst>
                </a:gridCol>
              </a:tblGrid>
              <a:tr h="522393">
                <a:tc>
                  <a:txBody>
                    <a:bodyPr/>
                    <a:lstStyle/>
                    <a:p>
                      <a:r>
                        <a:rPr lang="en-AU" sz="2000" noProof="0" dirty="0"/>
                        <a:t>Statement </a:t>
                      </a:r>
                    </a:p>
                  </a:txBody>
                  <a:tcPr/>
                </a:tc>
                <a:tc>
                  <a:txBody>
                    <a:bodyPr/>
                    <a:lstStyle/>
                    <a:p>
                      <a:r>
                        <a:rPr lang="en-AU" sz="2000" noProof="0" dirty="0"/>
                        <a:t>True or false</a:t>
                      </a:r>
                    </a:p>
                  </a:txBody>
                  <a:tcPr/>
                </a:tc>
                <a:extLst>
                  <a:ext uri="{0D108BD9-81ED-4DB2-BD59-A6C34878D82A}">
                    <a16:rowId xmlns:a16="http://schemas.microsoft.com/office/drawing/2014/main" val="3906190986"/>
                  </a:ext>
                </a:extLst>
              </a:tr>
              <a:tr h="522393">
                <a:tc>
                  <a:txBody>
                    <a:bodyPr/>
                    <a:lstStyle/>
                    <a:p>
                      <a:r>
                        <a:rPr lang="en-AU" sz="2000" noProof="0" dirty="0"/>
                        <a:t>All subatomic particles are charged</a:t>
                      </a:r>
                    </a:p>
                  </a:txBody>
                  <a:tcPr/>
                </a:tc>
                <a:tc>
                  <a:txBody>
                    <a:bodyPr/>
                    <a:lstStyle/>
                    <a:p>
                      <a:endParaRPr lang="en-AU" noProof="0" dirty="0"/>
                    </a:p>
                  </a:txBody>
                  <a:tcPr/>
                </a:tc>
                <a:extLst>
                  <a:ext uri="{0D108BD9-81ED-4DB2-BD59-A6C34878D82A}">
                    <a16:rowId xmlns:a16="http://schemas.microsoft.com/office/drawing/2014/main" val="3385441898"/>
                  </a:ext>
                </a:extLst>
              </a:tr>
              <a:tr h="522393">
                <a:tc>
                  <a:txBody>
                    <a:bodyPr/>
                    <a:lstStyle/>
                    <a:p>
                      <a:r>
                        <a:rPr lang="en-AU" sz="2000" noProof="0" dirty="0"/>
                        <a:t>It is the number of neutrons that determine the identity of an atom.</a:t>
                      </a:r>
                    </a:p>
                  </a:txBody>
                  <a:tcPr/>
                </a:tc>
                <a:tc>
                  <a:txBody>
                    <a:bodyPr/>
                    <a:lstStyle/>
                    <a:p>
                      <a:endParaRPr lang="en-AU" noProof="0" dirty="0"/>
                    </a:p>
                  </a:txBody>
                  <a:tcPr/>
                </a:tc>
                <a:extLst>
                  <a:ext uri="{0D108BD9-81ED-4DB2-BD59-A6C34878D82A}">
                    <a16:rowId xmlns:a16="http://schemas.microsoft.com/office/drawing/2014/main" val="3460620434"/>
                  </a:ext>
                </a:extLst>
              </a:tr>
              <a:tr h="318807">
                <a:tc>
                  <a:txBody>
                    <a:bodyPr/>
                    <a:lstStyle/>
                    <a:p>
                      <a:r>
                        <a:rPr lang="en-AU" sz="2000" noProof="0" dirty="0"/>
                        <a:t>There are only 92 naturally occurring elements in the universe</a:t>
                      </a:r>
                    </a:p>
                  </a:txBody>
                  <a:tcPr/>
                </a:tc>
                <a:tc>
                  <a:txBody>
                    <a:bodyPr/>
                    <a:lstStyle/>
                    <a:p>
                      <a:endParaRPr lang="en-AU" noProof="0" dirty="0"/>
                    </a:p>
                  </a:txBody>
                  <a:tcPr/>
                </a:tc>
                <a:extLst>
                  <a:ext uri="{0D108BD9-81ED-4DB2-BD59-A6C34878D82A}">
                    <a16:rowId xmlns:a16="http://schemas.microsoft.com/office/drawing/2014/main" val="1882462669"/>
                  </a:ext>
                </a:extLst>
              </a:tr>
            </a:tbl>
          </a:graphicData>
        </a:graphic>
      </p:graphicFrame>
      <p:sp>
        <p:nvSpPr>
          <p:cNvPr id="14" name="TextBox 13">
            <a:extLst>
              <a:ext uri="{FF2B5EF4-FFF2-40B4-BE49-F238E27FC236}">
                <a16:creationId xmlns:a16="http://schemas.microsoft.com/office/drawing/2014/main" id="{DDDC349D-43FD-5B43-1AD1-27F95B6DEC55}"/>
              </a:ext>
            </a:extLst>
          </p:cNvPr>
          <p:cNvSpPr txBox="1"/>
          <p:nvPr/>
        </p:nvSpPr>
        <p:spPr>
          <a:xfrm>
            <a:off x="6887184" y="2848557"/>
            <a:ext cx="1381328" cy="381026"/>
          </a:xfrm>
          <a:prstGeom prst="rect">
            <a:avLst/>
          </a:prstGeom>
          <a:noFill/>
        </p:spPr>
        <p:txBody>
          <a:bodyPr wrap="square" lIns="0" tIns="0" rIns="0" bIns="0" rtlCol="0">
            <a:noAutofit/>
          </a:bodyPr>
          <a:lstStyle/>
          <a:p>
            <a:pPr algn="l"/>
            <a:r>
              <a:rPr lang="en-AU" sz="1800" noProof="0" dirty="0"/>
              <a:t>False</a:t>
            </a:r>
          </a:p>
        </p:txBody>
      </p:sp>
      <p:sp>
        <p:nvSpPr>
          <p:cNvPr id="16" name="TextBox 15">
            <a:extLst>
              <a:ext uri="{FF2B5EF4-FFF2-40B4-BE49-F238E27FC236}">
                <a16:creationId xmlns:a16="http://schemas.microsoft.com/office/drawing/2014/main" id="{FD803866-37B7-AED0-F091-BC6027C07CA4}"/>
              </a:ext>
            </a:extLst>
          </p:cNvPr>
          <p:cNvSpPr txBox="1"/>
          <p:nvPr/>
        </p:nvSpPr>
        <p:spPr>
          <a:xfrm>
            <a:off x="6887184" y="3437003"/>
            <a:ext cx="1381328" cy="522000"/>
          </a:xfrm>
          <a:prstGeom prst="rect">
            <a:avLst/>
          </a:prstGeom>
          <a:noFill/>
        </p:spPr>
        <p:txBody>
          <a:bodyPr wrap="square" lIns="0" tIns="0" rIns="0" bIns="0" rtlCol="0">
            <a:noAutofit/>
          </a:bodyPr>
          <a:lstStyle/>
          <a:p>
            <a:pPr algn="l"/>
            <a:r>
              <a:rPr lang="en-AU" sz="1800" noProof="0" dirty="0"/>
              <a:t>True</a:t>
            </a:r>
          </a:p>
        </p:txBody>
      </p:sp>
      <p:sp>
        <p:nvSpPr>
          <p:cNvPr id="17" name="TextBox 16">
            <a:extLst>
              <a:ext uri="{FF2B5EF4-FFF2-40B4-BE49-F238E27FC236}">
                <a16:creationId xmlns:a16="http://schemas.microsoft.com/office/drawing/2014/main" id="{0FA144BA-D6FC-A95A-8960-BEC93567A730}"/>
              </a:ext>
            </a:extLst>
          </p:cNvPr>
          <p:cNvSpPr txBox="1"/>
          <p:nvPr/>
        </p:nvSpPr>
        <p:spPr>
          <a:xfrm>
            <a:off x="6887184" y="4166423"/>
            <a:ext cx="1381328" cy="522000"/>
          </a:xfrm>
          <a:prstGeom prst="rect">
            <a:avLst/>
          </a:prstGeom>
          <a:noFill/>
        </p:spPr>
        <p:txBody>
          <a:bodyPr wrap="square" lIns="0" tIns="0" rIns="0" bIns="0" rtlCol="0">
            <a:noAutofit/>
          </a:bodyPr>
          <a:lstStyle/>
          <a:p>
            <a:pPr algn="l"/>
            <a:r>
              <a:rPr lang="en-AU" sz="1800" noProof="0" dirty="0"/>
              <a:t>True</a:t>
            </a:r>
          </a:p>
        </p:txBody>
      </p:sp>
      <p:sp>
        <p:nvSpPr>
          <p:cNvPr id="2" name="Slide Number Placeholder 1">
            <a:extLst>
              <a:ext uri="{FF2B5EF4-FFF2-40B4-BE49-F238E27FC236}">
                <a16:creationId xmlns:a16="http://schemas.microsoft.com/office/drawing/2014/main" id="{816F0E21-5964-63A3-9764-2355E9ED236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43</a:t>
            </a:fld>
            <a:endParaRPr lang="en-AU" noProof="0" dirty="0"/>
          </a:p>
        </p:txBody>
      </p:sp>
    </p:spTree>
    <p:extLst>
      <p:ext uri="{BB962C8B-B14F-4D97-AF65-F5344CB8AC3E}">
        <p14:creationId xmlns:p14="http://schemas.microsoft.com/office/powerpoint/2010/main" val="104544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noProof="0" dirty="0">
                <a:cs typeface="Arial"/>
              </a:rPr>
              <a:t>2.2 Changing models of the atom (1 of 2)</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noProof="0" dirty="0"/>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168916022"/>
              </p:ext>
            </p:extLst>
          </p:nvPr>
        </p:nvGraphicFramePr>
        <p:xfrm>
          <a:off x="359997" y="1916174"/>
          <a:ext cx="11370449" cy="4698429"/>
        </p:xfrm>
        <a:graphic>
          <a:graphicData uri="http://schemas.openxmlformats.org/drawingml/2006/table">
            <a:tbl>
              <a:tblPr firstRow="1">
                <a:tableStyleId>{B301B821-A1FF-4177-AEE7-76D212191A09}</a:tableStyleId>
              </a:tblPr>
              <a:tblGrid>
                <a:gridCol w="4787239">
                  <a:extLst>
                    <a:ext uri="{9D8B030D-6E8A-4147-A177-3AD203B41FA5}">
                      <a16:colId xmlns:a16="http://schemas.microsoft.com/office/drawing/2014/main" val="3623447875"/>
                    </a:ext>
                  </a:extLst>
                </a:gridCol>
                <a:gridCol w="6583210">
                  <a:extLst>
                    <a:ext uri="{9D8B030D-6E8A-4147-A177-3AD203B41FA5}">
                      <a16:colId xmlns:a16="http://schemas.microsoft.com/office/drawing/2014/main" val="3573327086"/>
                    </a:ext>
                  </a:extLst>
                </a:gridCol>
              </a:tblGrid>
              <a:tr h="370133">
                <a:tc>
                  <a:txBody>
                    <a:bodyPr/>
                    <a:lstStyle/>
                    <a:p>
                      <a:r>
                        <a:rPr lang="en-AU" sz="2000" noProof="0" dirty="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noProof="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AU" sz="2000" noProof="0" dirty="0">
                          <a:effectLst/>
                          <a:latin typeface="Arial" panose="020B0604020202020204" pitchFamily="34" charset="0"/>
                          <a:ea typeface="Calibri" panose="020F0502020204030204" pitchFamily="34" charset="0"/>
                        </a:rPr>
                        <a:t>to explain how new technologies led to changes in our understanding of the atom.</a:t>
                      </a:r>
                      <a:endParaRPr lang="en-AU" sz="2000" noProof="0"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600"/>
                        </a:spcBef>
                        <a:spcAft>
                          <a:spcPts val="600"/>
                        </a:spcAft>
                        <a:buFont typeface="Arial" panose="020B0604020202020204" pitchFamily="34" charset="0"/>
                        <a:buChar char="•"/>
                      </a:pPr>
                      <a:r>
                        <a:rPr lang="en-AU" sz="2000" noProof="0" dirty="0">
                          <a:effectLst/>
                          <a:latin typeface="Arial" panose="020B0604020202020204" pitchFamily="34" charset="0"/>
                          <a:ea typeface="Calibri" panose="020F0502020204030204" pitchFamily="34" charset="0"/>
                        </a:rPr>
                        <a:t>identify technologies scientists used to investigate the atom</a:t>
                      </a:r>
                    </a:p>
                    <a:p>
                      <a:pPr marL="342900" lvl="0" indent="-342900">
                        <a:lnSpc>
                          <a:spcPct val="150000"/>
                        </a:lnSpc>
                        <a:spcBef>
                          <a:spcPts val="600"/>
                        </a:spcBef>
                        <a:spcAft>
                          <a:spcPts val="600"/>
                        </a:spcAft>
                        <a:buFont typeface="Arial" panose="020B0604020202020204" pitchFamily="34" charset="0"/>
                        <a:buChar char="•"/>
                      </a:pPr>
                      <a:r>
                        <a:rPr lang="en-AU" sz="2000" noProof="0" dirty="0">
                          <a:effectLst/>
                          <a:latin typeface="Arial" panose="020B0604020202020204" pitchFamily="34" charset="0"/>
                          <a:ea typeface="Calibri" panose="020F0502020204030204" pitchFamily="34" charset="0"/>
                        </a:rPr>
                        <a:t>describe the observations or evidence gathered using these technologies</a:t>
                      </a:r>
                    </a:p>
                    <a:p>
                      <a:pPr marL="342900" lvl="0" indent="-342900">
                        <a:lnSpc>
                          <a:spcPct val="150000"/>
                        </a:lnSpc>
                        <a:spcBef>
                          <a:spcPts val="600"/>
                        </a:spcBef>
                        <a:spcAft>
                          <a:spcPts val="600"/>
                        </a:spcAft>
                        <a:buFont typeface="Arial" panose="020B0604020202020204" pitchFamily="34" charset="0"/>
                        <a:buChar char="•"/>
                      </a:pPr>
                      <a:r>
                        <a:rPr lang="en-AU" sz="2000" noProof="0" dirty="0">
                          <a:effectLst/>
                          <a:latin typeface="Arial" panose="020B0604020202020204" pitchFamily="34" charset="0"/>
                          <a:ea typeface="Calibri" panose="020F0502020204030204" pitchFamily="34" charset="0"/>
                        </a:rPr>
                        <a:t>describe the different models of the atom</a:t>
                      </a:r>
                    </a:p>
                    <a:p>
                      <a:pPr marL="342900" lvl="0" indent="-342900">
                        <a:lnSpc>
                          <a:spcPct val="150000"/>
                        </a:lnSpc>
                        <a:spcBef>
                          <a:spcPts val="600"/>
                        </a:spcBef>
                        <a:spcAft>
                          <a:spcPts val="600"/>
                        </a:spcAft>
                        <a:buFont typeface="Arial" panose="020B0604020202020204" pitchFamily="34" charset="0"/>
                        <a:buChar char="•"/>
                      </a:pPr>
                      <a:r>
                        <a:rPr lang="en-AU" sz="2000" noProof="0" dirty="0">
                          <a:effectLst/>
                          <a:latin typeface="Arial" panose="020B0604020202020204" pitchFamily="34" charset="0"/>
                          <a:ea typeface="Calibri" panose="020F0502020204030204" pitchFamily="34" charset="0"/>
                        </a:rPr>
                        <a:t>identify the limitations of each model </a:t>
                      </a:r>
                    </a:p>
                    <a:p>
                      <a:pPr marL="342900" lvl="0" indent="-342900">
                        <a:lnSpc>
                          <a:spcPct val="150000"/>
                        </a:lnSpc>
                        <a:spcBef>
                          <a:spcPts val="600"/>
                        </a:spcBef>
                        <a:spcAft>
                          <a:spcPts val="600"/>
                        </a:spcAft>
                        <a:buFont typeface="Arial" panose="020B0604020202020204" pitchFamily="34" charset="0"/>
                        <a:buChar char="•"/>
                      </a:pPr>
                      <a:r>
                        <a:rPr lang="en-AU" sz="2000" noProof="0" dirty="0">
                          <a:effectLst/>
                          <a:latin typeface="Arial" panose="020B0604020202020204" pitchFamily="34" charset="0"/>
                          <a:ea typeface="Calibri" panose="020F0502020204030204" pitchFamily="34" charset="0"/>
                          <a:cs typeface="Arial" panose="020B0604020202020204" pitchFamily="34" charset="0"/>
                        </a:rPr>
                        <a:t>explain how new technologies have led to our understanding of the atom.</a:t>
                      </a:r>
                      <a:endParaRPr lang="en-AU" sz="2000" noProof="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44</a:t>
            </a:fld>
            <a:endParaRPr lang="en-AU" noProof="0" dirty="0"/>
          </a:p>
        </p:txBody>
      </p:sp>
    </p:spTree>
    <p:extLst>
      <p:ext uri="{BB962C8B-B14F-4D97-AF65-F5344CB8AC3E}">
        <p14:creationId xmlns:p14="http://schemas.microsoft.com/office/powerpoint/2010/main" val="8517575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A9FF0-1A56-825B-3E5F-32D815622FE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5DFE518-4177-D0E4-DA4B-F48D3A75D884}"/>
              </a:ext>
            </a:extLst>
          </p:cNvPr>
          <p:cNvSpPr>
            <a:spLocks noGrp="1"/>
          </p:cNvSpPr>
          <p:nvPr>
            <p:ph type="title"/>
          </p:nvPr>
        </p:nvSpPr>
        <p:spPr/>
        <p:txBody>
          <a:bodyPr/>
          <a:lstStyle/>
          <a:p>
            <a:r>
              <a:rPr lang="en-AU" noProof="0" dirty="0">
                <a:cs typeface="Arial"/>
              </a:rPr>
              <a:t>2.2 Changing models of the atom (2 of 2)</a:t>
            </a:r>
          </a:p>
        </p:txBody>
      </p:sp>
      <p:sp>
        <p:nvSpPr>
          <p:cNvPr id="6" name="Text Placeholder 5">
            <a:extLst>
              <a:ext uri="{FF2B5EF4-FFF2-40B4-BE49-F238E27FC236}">
                <a16:creationId xmlns:a16="http://schemas.microsoft.com/office/drawing/2014/main" id="{00F32D38-8EBB-6BF4-1A83-3E828D7BD028}"/>
              </a:ext>
            </a:extLst>
          </p:cNvPr>
          <p:cNvSpPr>
            <a:spLocks noGrp="1"/>
          </p:cNvSpPr>
          <p:nvPr>
            <p:ph type="body" sz="quarter" idx="18"/>
          </p:nvPr>
        </p:nvSpPr>
        <p:spPr/>
        <p:txBody>
          <a:bodyPr/>
          <a:lstStyle/>
          <a:p>
            <a:r>
              <a:rPr lang="en-AU" noProof="0" dirty="0"/>
              <a:t>Learning intentions and success criteria</a:t>
            </a:r>
          </a:p>
        </p:txBody>
      </p:sp>
      <p:graphicFrame>
        <p:nvGraphicFramePr>
          <p:cNvPr id="4" name="Table 3">
            <a:extLst>
              <a:ext uri="{FF2B5EF4-FFF2-40B4-BE49-F238E27FC236}">
                <a16:creationId xmlns:a16="http://schemas.microsoft.com/office/drawing/2014/main" id="{B93B0434-0E29-C7BF-CF18-271CFE593FB8}"/>
              </a:ext>
            </a:extLst>
          </p:cNvPr>
          <p:cNvGraphicFramePr>
            <a:graphicFrameLocks noGrp="1"/>
          </p:cNvGraphicFramePr>
          <p:nvPr>
            <p:extLst>
              <p:ext uri="{D42A27DB-BD31-4B8C-83A1-F6EECF244321}">
                <p14:modId xmlns:p14="http://schemas.microsoft.com/office/powerpoint/2010/main" val="2785884320"/>
              </p:ext>
            </p:extLst>
          </p:nvPr>
        </p:nvGraphicFramePr>
        <p:xfrm>
          <a:off x="359997" y="1916174"/>
          <a:ext cx="11370449" cy="3174429"/>
        </p:xfrm>
        <a:graphic>
          <a:graphicData uri="http://schemas.openxmlformats.org/drawingml/2006/table">
            <a:tbl>
              <a:tblPr firstRow="1">
                <a:tableStyleId>{B301B821-A1FF-4177-AEE7-76D212191A09}</a:tableStyleId>
              </a:tblPr>
              <a:tblGrid>
                <a:gridCol w="4787239">
                  <a:extLst>
                    <a:ext uri="{9D8B030D-6E8A-4147-A177-3AD203B41FA5}">
                      <a16:colId xmlns:a16="http://schemas.microsoft.com/office/drawing/2014/main" val="3623447875"/>
                    </a:ext>
                  </a:extLst>
                </a:gridCol>
                <a:gridCol w="6583210">
                  <a:extLst>
                    <a:ext uri="{9D8B030D-6E8A-4147-A177-3AD203B41FA5}">
                      <a16:colId xmlns:a16="http://schemas.microsoft.com/office/drawing/2014/main" val="3573327086"/>
                    </a:ext>
                  </a:extLst>
                </a:gridCol>
              </a:tblGrid>
              <a:tr h="370133">
                <a:tc>
                  <a:txBody>
                    <a:bodyPr/>
                    <a:lstStyle/>
                    <a:p>
                      <a:r>
                        <a:rPr lang="en-AU" sz="2000" noProof="0" dirty="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noProof="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370133">
                <a:tc>
                  <a:txBody>
                    <a:bodyPr/>
                    <a:lstStyle/>
                    <a:p>
                      <a:pPr marL="342900" lvl="0" indent="-342900">
                        <a:lnSpc>
                          <a:spcPct val="150000"/>
                        </a:lnSpc>
                        <a:spcBef>
                          <a:spcPts val="1200"/>
                        </a:spcBef>
                        <a:spcAft>
                          <a:spcPts val="600"/>
                        </a:spcAft>
                        <a:buFont typeface="Symbol" panose="05050102010706020507" pitchFamily="18" charset="2"/>
                        <a:buChar char=""/>
                      </a:pPr>
                      <a:r>
                        <a:rPr lang="en-AU" sz="2000" noProof="0" dirty="0">
                          <a:effectLst/>
                          <a:latin typeface="Arial" panose="020B0604020202020204" pitchFamily="34" charset="0"/>
                          <a:ea typeface="Calibri" panose="020F0502020204030204" pitchFamily="34" charset="0"/>
                        </a:rPr>
                        <a:t>to process secondary sources of information.</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AU" sz="2000" noProof="0"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0" indent="-34290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noProof="0" dirty="0">
                          <a:latin typeface="Arial" panose="020B0604020202020204" pitchFamily="34" charset="0"/>
                          <a:cs typeface="Arial" panose="020B0604020202020204" pitchFamily="34" charset="0"/>
                        </a:rPr>
                        <a:t>use a </a:t>
                      </a:r>
                      <a:r>
                        <a:rPr lang="en-AU" sz="2000" noProof="0" dirty="0" err="1">
                          <a:latin typeface="Arial" panose="020B0604020202020204" pitchFamily="34" charset="0"/>
                          <a:cs typeface="Arial" panose="020B0604020202020204" pitchFamily="34" charset="0"/>
                        </a:rPr>
                        <a:t>pHET</a:t>
                      </a:r>
                      <a:r>
                        <a:rPr lang="en-AU" sz="2000" noProof="0" dirty="0">
                          <a:latin typeface="Arial" panose="020B0604020202020204" pitchFamily="34" charset="0"/>
                          <a:cs typeface="Arial" panose="020B0604020202020204" pitchFamily="34" charset="0"/>
                        </a:rPr>
                        <a:t> (Physics Education Technology) model to make observations about of Rutherford’s gold foil experiment to understand how it changed the model of the atom</a:t>
                      </a:r>
                    </a:p>
                    <a:p>
                      <a:pPr marL="342900" marR="0" lvl="0" indent="-34290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noProof="0" dirty="0">
                          <a:latin typeface="Arial" panose="020B0604020202020204" pitchFamily="34" charset="0"/>
                          <a:cs typeface="Arial" panose="020B0604020202020204" pitchFamily="34" charset="0"/>
                        </a:rPr>
                        <a:t>extract information from texts and diagrams on atoms.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BEF4E573-A9A1-4AFC-58AB-24C34D1D949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45</a:t>
            </a:fld>
            <a:endParaRPr lang="en-AU" noProof="0" dirty="0"/>
          </a:p>
        </p:txBody>
      </p:sp>
    </p:spTree>
    <p:extLst>
      <p:ext uri="{BB962C8B-B14F-4D97-AF65-F5344CB8AC3E}">
        <p14:creationId xmlns:p14="http://schemas.microsoft.com/office/powerpoint/2010/main" val="2103531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CB6C62-9AF0-4D52-FA09-58DD7F3B09AB}"/>
              </a:ext>
            </a:extLst>
          </p:cNvPr>
          <p:cNvSpPr>
            <a:spLocks noGrp="1"/>
          </p:cNvSpPr>
          <p:nvPr>
            <p:ph type="title"/>
          </p:nvPr>
        </p:nvSpPr>
        <p:spPr/>
        <p:txBody>
          <a:bodyPr/>
          <a:lstStyle/>
          <a:p>
            <a:r>
              <a:rPr lang="en-AU" noProof="0" dirty="0"/>
              <a:t>2.2 The history of the atom</a:t>
            </a:r>
          </a:p>
        </p:txBody>
      </p:sp>
      <p:sp>
        <p:nvSpPr>
          <p:cNvPr id="4" name="Text Placeholder 3">
            <a:extLst>
              <a:ext uri="{FF2B5EF4-FFF2-40B4-BE49-F238E27FC236}">
                <a16:creationId xmlns:a16="http://schemas.microsoft.com/office/drawing/2014/main" id="{8D193B34-1035-5357-A2FC-49CA6230B628}"/>
              </a:ext>
            </a:extLst>
          </p:cNvPr>
          <p:cNvSpPr>
            <a:spLocks noGrp="1"/>
          </p:cNvSpPr>
          <p:nvPr>
            <p:ph type="body" sz="quarter" idx="18"/>
          </p:nvPr>
        </p:nvSpPr>
        <p:spPr/>
        <p:txBody>
          <a:bodyPr/>
          <a:lstStyle/>
          <a:p>
            <a:r>
              <a:rPr lang="en-AU" noProof="0" dirty="0"/>
              <a:t>Philosophical thoughts before science</a:t>
            </a:r>
          </a:p>
        </p:txBody>
      </p:sp>
      <p:sp>
        <p:nvSpPr>
          <p:cNvPr id="5" name="Text Placeholder 4">
            <a:extLst>
              <a:ext uri="{FF2B5EF4-FFF2-40B4-BE49-F238E27FC236}">
                <a16:creationId xmlns:a16="http://schemas.microsoft.com/office/drawing/2014/main" id="{B3420FD7-882C-6A5C-15DC-9D952A264075}"/>
              </a:ext>
            </a:extLst>
          </p:cNvPr>
          <p:cNvSpPr>
            <a:spLocks noGrp="1"/>
          </p:cNvSpPr>
          <p:nvPr>
            <p:ph type="body" sz="quarter" idx="17"/>
          </p:nvPr>
        </p:nvSpPr>
        <p:spPr>
          <a:xfrm>
            <a:off x="360000" y="1567086"/>
            <a:ext cx="6730611" cy="4807835"/>
          </a:xfrm>
        </p:spPr>
        <p:txBody>
          <a:bodyPr/>
          <a:lstStyle/>
          <a:p>
            <a:r>
              <a:rPr lang="en-AU" noProof="0" dirty="0"/>
              <a:t>Historically, humans have always been questioning the world around them and what are things made of. </a:t>
            </a:r>
          </a:p>
          <a:p>
            <a:r>
              <a:rPr lang="en-AU" noProof="0" dirty="0"/>
              <a:t>The idea of atoms begun more than 2000 years ago with philosophers like Democritus (400 BC) wondering what would happen if you kept breaking something into smaller and smaller pieces. </a:t>
            </a:r>
          </a:p>
          <a:p>
            <a:r>
              <a:rPr lang="en-AU" noProof="0" dirty="0"/>
              <a:t>Developing the term </a:t>
            </a:r>
            <a:r>
              <a:rPr lang="en-AU" i="1" noProof="0" dirty="0"/>
              <a:t>Atomos meaning “not to be cut”.</a:t>
            </a:r>
            <a:endParaRPr lang="en-AU" noProof="0" dirty="0"/>
          </a:p>
        </p:txBody>
      </p:sp>
      <p:grpSp>
        <p:nvGrpSpPr>
          <p:cNvPr id="16" name="Group 15" descr="A blue circle depicting Democritus description of water and a Blue jagged, star-like model depicting his description of iron. ">
            <a:extLst>
              <a:ext uri="{FF2B5EF4-FFF2-40B4-BE49-F238E27FC236}">
                <a16:creationId xmlns:a16="http://schemas.microsoft.com/office/drawing/2014/main" id="{7D71DBAA-E0B9-32C7-3892-AF0BFDF9196B}"/>
              </a:ext>
            </a:extLst>
          </p:cNvPr>
          <p:cNvGrpSpPr/>
          <p:nvPr/>
        </p:nvGrpSpPr>
        <p:grpSpPr>
          <a:xfrm>
            <a:off x="1241045" y="5290914"/>
            <a:ext cx="3522190" cy="1493213"/>
            <a:chOff x="1299411" y="5433619"/>
            <a:chExt cx="3522190" cy="1493213"/>
          </a:xfrm>
        </p:grpSpPr>
        <p:sp>
          <p:nvSpPr>
            <p:cNvPr id="10" name="Oval 9">
              <a:extLst>
                <a:ext uri="{FF2B5EF4-FFF2-40B4-BE49-F238E27FC236}">
                  <a16:creationId xmlns:a16="http://schemas.microsoft.com/office/drawing/2014/main" id="{4F8B26EE-3BB5-CE6E-16C1-B6EECF588EFF}"/>
                </a:ext>
              </a:extLst>
            </p:cNvPr>
            <p:cNvSpPr/>
            <p:nvPr/>
          </p:nvSpPr>
          <p:spPr>
            <a:xfrm>
              <a:off x="1299411" y="5504159"/>
              <a:ext cx="962526" cy="993841"/>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AU" noProof="0" dirty="0"/>
            </a:p>
          </p:txBody>
        </p:sp>
        <p:sp>
          <p:nvSpPr>
            <p:cNvPr id="11" name="Star: 7 Points 10">
              <a:extLst>
                <a:ext uri="{FF2B5EF4-FFF2-40B4-BE49-F238E27FC236}">
                  <a16:creationId xmlns:a16="http://schemas.microsoft.com/office/drawing/2014/main" id="{FAE9B3B1-A281-F6CD-A983-413884AEC878}"/>
                </a:ext>
              </a:extLst>
            </p:cNvPr>
            <p:cNvSpPr/>
            <p:nvPr/>
          </p:nvSpPr>
          <p:spPr>
            <a:xfrm>
              <a:off x="2967789" y="5433619"/>
              <a:ext cx="1155032" cy="1011841"/>
            </a:xfrm>
            <a:prstGeom prst="star7">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noProof="0" dirty="0"/>
            </a:p>
          </p:txBody>
        </p:sp>
        <p:sp>
          <p:nvSpPr>
            <p:cNvPr id="13" name="TextBox 12">
              <a:extLst>
                <a:ext uri="{FF2B5EF4-FFF2-40B4-BE49-F238E27FC236}">
                  <a16:creationId xmlns:a16="http://schemas.microsoft.com/office/drawing/2014/main" id="{54EE2FC9-558F-D3F3-50E5-CD765FC5B83E}"/>
                </a:ext>
              </a:extLst>
            </p:cNvPr>
            <p:cNvSpPr txBox="1"/>
            <p:nvPr/>
          </p:nvSpPr>
          <p:spPr>
            <a:xfrm>
              <a:off x="1299411" y="6465167"/>
              <a:ext cx="1074821" cy="461665"/>
            </a:xfrm>
            <a:prstGeom prst="rect">
              <a:avLst/>
            </a:prstGeom>
            <a:noFill/>
          </p:spPr>
          <p:txBody>
            <a:bodyPr wrap="square">
              <a:spAutoFit/>
            </a:bodyPr>
            <a:lstStyle/>
            <a:p>
              <a:r>
                <a:rPr lang="en-AU" sz="2400" b="0" i="0" kern="1200" noProof="0" dirty="0">
                  <a:solidFill>
                    <a:schemeClr val="tx1"/>
                  </a:solidFill>
                  <a:effectLst/>
                  <a:latin typeface="Public Sans" pitchFamily="2" charset="0"/>
                  <a:ea typeface="+mn-ea"/>
                  <a:cs typeface="+mn-cs"/>
                </a:rPr>
                <a:t>water</a:t>
              </a:r>
              <a:endParaRPr lang="en-AU" noProof="0" dirty="0"/>
            </a:p>
          </p:txBody>
        </p:sp>
        <p:sp>
          <p:nvSpPr>
            <p:cNvPr id="15" name="TextBox 14">
              <a:extLst>
                <a:ext uri="{FF2B5EF4-FFF2-40B4-BE49-F238E27FC236}">
                  <a16:creationId xmlns:a16="http://schemas.microsoft.com/office/drawing/2014/main" id="{A4CDF43C-C342-C96C-57F7-90B83B03AB62}"/>
                </a:ext>
              </a:extLst>
            </p:cNvPr>
            <p:cNvSpPr txBox="1"/>
            <p:nvPr/>
          </p:nvSpPr>
          <p:spPr>
            <a:xfrm>
              <a:off x="3185306" y="6465167"/>
              <a:ext cx="1636295" cy="461665"/>
            </a:xfrm>
            <a:prstGeom prst="rect">
              <a:avLst/>
            </a:prstGeom>
            <a:noFill/>
          </p:spPr>
          <p:txBody>
            <a:bodyPr wrap="square">
              <a:spAutoFit/>
            </a:bodyPr>
            <a:lstStyle/>
            <a:p>
              <a:r>
                <a:rPr lang="en-AU" sz="2400" b="0" i="0" kern="1200" noProof="0" dirty="0">
                  <a:solidFill>
                    <a:schemeClr val="tx1"/>
                  </a:solidFill>
                  <a:effectLst/>
                  <a:latin typeface="Public Sans" pitchFamily="2" charset="0"/>
                  <a:ea typeface="+mn-ea"/>
                  <a:cs typeface="+mn-cs"/>
                </a:rPr>
                <a:t>iron</a:t>
              </a:r>
              <a:endParaRPr lang="en-AU" noProof="0" dirty="0"/>
            </a:p>
          </p:txBody>
        </p:sp>
      </p:grpSp>
      <p:pic>
        <p:nvPicPr>
          <p:cNvPr id="9" name="Picture 8" descr="A marble bust of Greek philosopher Democritus.">
            <a:extLst>
              <a:ext uri="{FF2B5EF4-FFF2-40B4-BE49-F238E27FC236}">
                <a16:creationId xmlns:a16="http://schemas.microsoft.com/office/drawing/2014/main" id="{CE8C8418-1084-1D22-386D-B76481A368A9}"/>
              </a:ext>
            </a:extLst>
          </p:cNvPr>
          <p:cNvPicPr>
            <a:picLocks noChangeAspect="1"/>
          </p:cNvPicPr>
          <p:nvPr/>
        </p:nvPicPr>
        <p:blipFill>
          <a:blip r:embed="rId3"/>
          <a:stretch>
            <a:fillRect/>
          </a:stretch>
        </p:blipFill>
        <p:spPr>
          <a:xfrm>
            <a:off x="8193025" y="67606"/>
            <a:ext cx="3650974" cy="5436553"/>
          </a:xfrm>
          <a:prstGeom prst="rect">
            <a:avLst/>
          </a:prstGeom>
        </p:spPr>
      </p:pic>
      <p:sp>
        <p:nvSpPr>
          <p:cNvPr id="7" name="TextBox 6">
            <a:extLst>
              <a:ext uri="{FF2B5EF4-FFF2-40B4-BE49-F238E27FC236}">
                <a16:creationId xmlns:a16="http://schemas.microsoft.com/office/drawing/2014/main" id="{BC495667-2ACD-36AF-3C34-550334CD5C07}"/>
              </a:ext>
              <a:ext uri="{C183D7F6-B498-43B3-948B-1728B52AA6E4}">
                <adec:decorative xmlns:adec="http://schemas.microsoft.com/office/drawing/2017/decorative" val="0"/>
              </a:ext>
            </a:extLst>
          </p:cNvPr>
          <p:cNvSpPr txBox="1"/>
          <p:nvPr/>
        </p:nvSpPr>
        <p:spPr>
          <a:xfrm>
            <a:off x="8547609" y="5552314"/>
            <a:ext cx="3131798" cy="646331"/>
          </a:xfrm>
          <a:prstGeom prst="rect">
            <a:avLst/>
          </a:prstGeom>
          <a:noFill/>
        </p:spPr>
        <p:txBody>
          <a:bodyPr wrap="square">
            <a:spAutoFit/>
          </a:bodyPr>
          <a:lstStyle/>
          <a:p>
            <a:pPr>
              <a:buNone/>
            </a:pPr>
            <a:r>
              <a:rPr lang="en-AU" sz="1800" b="0" i="0" u="none" strike="noStrike" noProof="0" dirty="0">
                <a:solidFill>
                  <a:srgbClr val="222222"/>
                </a:solidFill>
                <a:effectLst/>
              </a:rPr>
              <a:t>Marble bust of Greek Philosopher Democritus </a:t>
            </a:r>
            <a:endParaRPr lang="en-AU" sz="1800" noProof="0" dirty="0"/>
          </a:p>
        </p:txBody>
      </p:sp>
      <p:sp>
        <p:nvSpPr>
          <p:cNvPr id="2" name="Slide Number Placeholder 1">
            <a:extLst>
              <a:ext uri="{FF2B5EF4-FFF2-40B4-BE49-F238E27FC236}">
                <a16:creationId xmlns:a16="http://schemas.microsoft.com/office/drawing/2014/main" id="{2B9B7D1F-4F9F-C630-6935-3A3B91DA8D2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46</a:t>
            </a:fld>
            <a:endParaRPr lang="en-AU" noProof="0" dirty="0"/>
          </a:p>
        </p:txBody>
      </p:sp>
    </p:spTree>
    <p:extLst>
      <p:ext uri="{BB962C8B-B14F-4D97-AF65-F5344CB8AC3E}">
        <p14:creationId xmlns:p14="http://schemas.microsoft.com/office/powerpoint/2010/main" val="11855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2B21C-28B4-CCE6-DF16-C1474D39E6FB}"/>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02CD6ECF-5630-C18D-7247-9797D5A61E57}"/>
              </a:ext>
            </a:extLst>
          </p:cNvPr>
          <p:cNvSpPr>
            <a:spLocks noGrp="1"/>
          </p:cNvSpPr>
          <p:nvPr>
            <p:ph type="title"/>
          </p:nvPr>
        </p:nvSpPr>
        <p:spPr>
          <a:xfrm>
            <a:off x="359999" y="360000"/>
            <a:ext cx="11483999" cy="545601"/>
          </a:xfrm>
        </p:spPr>
        <p:txBody>
          <a:bodyPr/>
          <a:lstStyle/>
          <a:p>
            <a:r>
              <a:rPr lang="en-AU" noProof="0" dirty="0"/>
              <a:t>2.2 Dalton’s model of the atom</a:t>
            </a:r>
          </a:p>
        </p:txBody>
      </p:sp>
      <p:sp>
        <p:nvSpPr>
          <p:cNvPr id="2" name="TextBox 1">
            <a:extLst>
              <a:ext uri="{FF2B5EF4-FFF2-40B4-BE49-F238E27FC236}">
                <a16:creationId xmlns:a16="http://schemas.microsoft.com/office/drawing/2014/main" id="{70C8E944-0566-D6C7-E6E0-E7ADB5EFFF4A}"/>
              </a:ext>
            </a:extLst>
          </p:cNvPr>
          <p:cNvSpPr txBox="1"/>
          <p:nvPr/>
        </p:nvSpPr>
        <p:spPr>
          <a:xfrm>
            <a:off x="359999" y="1133841"/>
            <a:ext cx="11976544" cy="1270861"/>
          </a:xfrm>
          <a:prstGeom prst="rect">
            <a:avLst/>
          </a:prstGeom>
          <a:noFill/>
        </p:spPr>
        <p:txBody>
          <a:bodyPr wrap="square" lIns="0" tIns="0" rIns="0" bIns="0" rtlCol="0">
            <a:noAutofit/>
          </a:bodyPr>
          <a:lstStyle/>
          <a:p>
            <a:pPr algn="l">
              <a:lnSpc>
                <a:spcPct val="150000"/>
              </a:lnSpc>
            </a:pPr>
            <a:r>
              <a:rPr lang="en-AU" sz="2000" noProof="0" dirty="0"/>
              <a:t>In early 1800s, Dalton described atoms as indivisible particles and that those of a given element are identical.</a:t>
            </a:r>
          </a:p>
        </p:txBody>
      </p:sp>
      <p:sp>
        <p:nvSpPr>
          <p:cNvPr id="6" name="TextBox 5">
            <a:extLst>
              <a:ext uri="{FF2B5EF4-FFF2-40B4-BE49-F238E27FC236}">
                <a16:creationId xmlns:a16="http://schemas.microsoft.com/office/drawing/2014/main" id="{B0528147-E00D-73EC-FFC7-41716A954723}"/>
              </a:ext>
            </a:extLst>
          </p:cNvPr>
          <p:cNvSpPr txBox="1"/>
          <p:nvPr/>
        </p:nvSpPr>
        <p:spPr>
          <a:xfrm>
            <a:off x="359999" y="2384444"/>
            <a:ext cx="5378824" cy="496996"/>
          </a:xfrm>
          <a:prstGeom prst="rect">
            <a:avLst/>
          </a:prstGeom>
          <a:noFill/>
        </p:spPr>
        <p:txBody>
          <a:bodyPr wrap="square">
            <a:spAutoFit/>
          </a:bodyPr>
          <a:lstStyle/>
          <a:p>
            <a:pPr algn="l">
              <a:lnSpc>
                <a:spcPct val="150000"/>
              </a:lnSpc>
            </a:pPr>
            <a:r>
              <a:rPr lang="en-AU" sz="2000" noProof="0" dirty="0"/>
              <a:t>Image of Dalton’s model of the atom.</a:t>
            </a:r>
          </a:p>
        </p:txBody>
      </p:sp>
      <p:pic>
        <p:nvPicPr>
          <p:cNvPr id="4" name="Picture 3" descr="Diagram of Dalton's model of an atom, a single sphere containing nothing.">
            <a:extLst>
              <a:ext uri="{FF2B5EF4-FFF2-40B4-BE49-F238E27FC236}">
                <a16:creationId xmlns:a16="http://schemas.microsoft.com/office/drawing/2014/main" id="{07A3E9E0-9759-0B79-A550-F156FBB2DDCC}"/>
              </a:ext>
            </a:extLst>
          </p:cNvPr>
          <p:cNvPicPr>
            <a:picLocks noChangeAspect="1"/>
          </p:cNvPicPr>
          <p:nvPr/>
        </p:nvPicPr>
        <p:blipFill>
          <a:blip r:embed="rId3"/>
          <a:stretch>
            <a:fillRect/>
          </a:stretch>
        </p:blipFill>
        <p:spPr>
          <a:xfrm>
            <a:off x="499168" y="2967823"/>
            <a:ext cx="3247094" cy="3169320"/>
          </a:xfrm>
          <a:prstGeom prst="rect">
            <a:avLst/>
          </a:prstGeom>
        </p:spPr>
      </p:pic>
      <p:sp>
        <p:nvSpPr>
          <p:cNvPr id="7" name="TextBox 6">
            <a:extLst>
              <a:ext uri="{FF2B5EF4-FFF2-40B4-BE49-F238E27FC236}">
                <a16:creationId xmlns:a16="http://schemas.microsoft.com/office/drawing/2014/main" id="{31DEAB6D-AC4B-F1F2-D9B2-F5A8E68A03E8}"/>
              </a:ext>
            </a:extLst>
          </p:cNvPr>
          <p:cNvSpPr txBox="1"/>
          <p:nvPr/>
        </p:nvSpPr>
        <p:spPr>
          <a:xfrm>
            <a:off x="5257731" y="2918991"/>
            <a:ext cx="6586267" cy="3266985"/>
          </a:xfrm>
          <a:prstGeom prst="rect">
            <a:avLst/>
          </a:prstGeom>
          <a:noFill/>
        </p:spPr>
        <p:txBody>
          <a:bodyPr wrap="square">
            <a:spAutoFit/>
          </a:bodyPr>
          <a:lstStyle/>
          <a:p>
            <a:pPr>
              <a:lnSpc>
                <a:spcPct val="150000"/>
              </a:lnSpc>
            </a:pPr>
            <a:r>
              <a:rPr lang="en-AU" sz="2000" noProof="0" dirty="0"/>
              <a:t>Dalton’s theory of atoms:</a:t>
            </a:r>
          </a:p>
          <a:p>
            <a:pPr marL="342900" indent="-342900">
              <a:lnSpc>
                <a:spcPct val="150000"/>
              </a:lnSpc>
              <a:buFont typeface="Arial" panose="020B0604020202020204" pitchFamily="34" charset="0"/>
              <a:buChar char="•"/>
            </a:pPr>
            <a:r>
              <a:rPr lang="en-AU" sz="2000" b="1" noProof="0" dirty="0"/>
              <a:t>Indivisible Particles</a:t>
            </a:r>
            <a:r>
              <a:rPr lang="en-AU" sz="2000" noProof="0" dirty="0"/>
              <a:t>: Atoms are the smallest units of matter and cannot be subdivided, created, or destroyed.</a:t>
            </a:r>
          </a:p>
          <a:p>
            <a:pPr marL="342900" indent="-342900">
              <a:lnSpc>
                <a:spcPct val="150000"/>
              </a:lnSpc>
              <a:buFont typeface="Arial" panose="020B0604020202020204" pitchFamily="34" charset="0"/>
              <a:buChar char="•"/>
            </a:pPr>
            <a:r>
              <a:rPr lang="en-AU" sz="2000" b="1" noProof="0" dirty="0"/>
              <a:t>Unique Elements</a:t>
            </a:r>
            <a:r>
              <a:rPr lang="en-AU" sz="2000" noProof="0" dirty="0"/>
              <a:t>: Atoms of the same element are identical in mass and properties, while atoms of different elements differ in mass and structure.</a:t>
            </a:r>
          </a:p>
        </p:txBody>
      </p:sp>
      <p:sp>
        <p:nvSpPr>
          <p:cNvPr id="3" name="Slide Number Placeholder 2">
            <a:extLst>
              <a:ext uri="{FF2B5EF4-FFF2-40B4-BE49-F238E27FC236}">
                <a16:creationId xmlns:a16="http://schemas.microsoft.com/office/drawing/2014/main" id="{BC7D0E13-EAB5-C4B9-795B-37F34554BDB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47</a:t>
            </a:fld>
            <a:endParaRPr lang="en-AU" noProof="0" dirty="0"/>
          </a:p>
        </p:txBody>
      </p:sp>
    </p:spTree>
    <p:extLst>
      <p:ext uri="{BB962C8B-B14F-4D97-AF65-F5344CB8AC3E}">
        <p14:creationId xmlns:p14="http://schemas.microsoft.com/office/powerpoint/2010/main" val="108772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F818A-5E45-E91D-4AFE-53A2C7924A2B}"/>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7A3C50A8-5E4B-3C18-C49C-FB52CB1FA6CF}"/>
              </a:ext>
            </a:extLst>
          </p:cNvPr>
          <p:cNvSpPr>
            <a:spLocks noGrp="1"/>
          </p:cNvSpPr>
          <p:nvPr>
            <p:ph type="title"/>
          </p:nvPr>
        </p:nvSpPr>
        <p:spPr/>
        <p:txBody>
          <a:bodyPr/>
          <a:lstStyle/>
          <a:p>
            <a:r>
              <a:rPr lang="en-AU" noProof="0" dirty="0"/>
              <a:t>2.2 Discovery of cathode rays (1 of 2)</a:t>
            </a:r>
          </a:p>
        </p:txBody>
      </p:sp>
      <p:sp>
        <p:nvSpPr>
          <p:cNvPr id="8" name="Text Placeholder 7">
            <a:extLst>
              <a:ext uri="{FF2B5EF4-FFF2-40B4-BE49-F238E27FC236}">
                <a16:creationId xmlns:a16="http://schemas.microsoft.com/office/drawing/2014/main" id="{F6DB2694-3A24-C6DC-4909-E5C840EA3A46}"/>
              </a:ext>
            </a:extLst>
          </p:cNvPr>
          <p:cNvSpPr>
            <a:spLocks noGrp="1"/>
          </p:cNvSpPr>
          <p:nvPr>
            <p:ph type="body" sz="quarter" idx="18"/>
          </p:nvPr>
        </p:nvSpPr>
        <p:spPr/>
        <p:txBody>
          <a:bodyPr/>
          <a:lstStyle/>
          <a:p>
            <a:r>
              <a:rPr lang="en-AU" dirty="0"/>
              <a:t>New technology leads to new discoveries</a:t>
            </a:r>
          </a:p>
        </p:txBody>
      </p:sp>
      <p:sp>
        <p:nvSpPr>
          <p:cNvPr id="7" name="Text Placeholder 6">
            <a:extLst>
              <a:ext uri="{FF2B5EF4-FFF2-40B4-BE49-F238E27FC236}">
                <a16:creationId xmlns:a16="http://schemas.microsoft.com/office/drawing/2014/main" id="{5C57D9CC-0783-4FFA-4F2C-7F6EE6337292}"/>
              </a:ext>
            </a:extLst>
          </p:cNvPr>
          <p:cNvSpPr>
            <a:spLocks noGrp="1"/>
          </p:cNvSpPr>
          <p:nvPr>
            <p:ph type="body" sz="quarter" idx="17"/>
          </p:nvPr>
        </p:nvSpPr>
        <p:spPr>
          <a:xfrm>
            <a:off x="360000" y="1567087"/>
            <a:ext cx="5564155" cy="1506620"/>
          </a:xfrm>
        </p:spPr>
        <p:txBody>
          <a:bodyPr/>
          <a:lstStyle/>
          <a:p>
            <a:r>
              <a:rPr lang="en-AU" dirty="0"/>
              <a:t>A cathode ray is a stream of high-speed electrons emitted from the negative electrode or cathode of a vacuum or discharge tube</a:t>
            </a:r>
          </a:p>
          <a:p>
            <a:endParaRPr lang="en-AU" dirty="0"/>
          </a:p>
        </p:txBody>
      </p:sp>
      <p:pic>
        <p:nvPicPr>
          <p:cNvPr id="4" name="Picture 3" descr="Cathode ray tube showing a fluorescent straight line ray.">
            <a:extLst>
              <a:ext uri="{FF2B5EF4-FFF2-40B4-BE49-F238E27FC236}">
                <a16:creationId xmlns:a16="http://schemas.microsoft.com/office/drawing/2014/main" id="{60F7FCAE-821D-95F2-06E1-034D7587B11C}"/>
              </a:ext>
            </a:extLst>
          </p:cNvPr>
          <p:cNvPicPr>
            <a:picLocks noChangeAspect="1"/>
          </p:cNvPicPr>
          <p:nvPr/>
        </p:nvPicPr>
        <p:blipFill>
          <a:blip r:embed="rId3"/>
          <a:stretch>
            <a:fillRect/>
          </a:stretch>
        </p:blipFill>
        <p:spPr>
          <a:xfrm>
            <a:off x="6267845" y="2203359"/>
            <a:ext cx="5564155" cy="4171562"/>
          </a:xfrm>
          <a:prstGeom prst="rect">
            <a:avLst/>
          </a:prstGeom>
        </p:spPr>
      </p:pic>
      <p:sp>
        <p:nvSpPr>
          <p:cNvPr id="5" name="TextBox 4">
            <a:extLst>
              <a:ext uri="{FF2B5EF4-FFF2-40B4-BE49-F238E27FC236}">
                <a16:creationId xmlns:a16="http://schemas.microsoft.com/office/drawing/2014/main" id="{582A253A-60AF-B777-DC3E-66A2FA5E0D74}"/>
              </a:ext>
            </a:extLst>
          </p:cNvPr>
          <p:cNvSpPr txBox="1"/>
          <p:nvPr/>
        </p:nvSpPr>
        <p:spPr>
          <a:xfrm>
            <a:off x="8043334" y="6439465"/>
            <a:ext cx="4563533" cy="310015"/>
          </a:xfrm>
          <a:prstGeom prst="rect">
            <a:avLst/>
          </a:prstGeom>
          <a:noFill/>
        </p:spPr>
        <p:txBody>
          <a:bodyPr wrap="square" lIns="0" tIns="0" rIns="0" bIns="0" rtlCol="0">
            <a:noAutofit/>
          </a:bodyPr>
          <a:lstStyle/>
          <a:p>
            <a:pPr algn="l"/>
            <a:r>
              <a:rPr lang="en-AU" sz="1800" dirty="0"/>
              <a:t>A Crookes tube</a:t>
            </a:r>
          </a:p>
        </p:txBody>
      </p:sp>
      <p:sp>
        <p:nvSpPr>
          <p:cNvPr id="3" name="Slide Number Placeholder 2">
            <a:extLst>
              <a:ext uri="{FF2B5EF4-FFF2-40B4-BE49-F238E27FC236}">
                <a16:creationId xmlns:a16="http://schemas.microsoft.com/office/drawing/2014/main" id="{42C46A5E-C373-361D-C515-6AD3AEC5C13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48</a:t>
            </a:fld>
            <a:endParaRPr lang="en-AU" noProof="0" dirty="0"/>
          </a:p>
        </p:txBody>
      </p:sp>
    </p:spTree>
    <p:extLst>
      <p:ext uri="{BB962C8B-B14F-4D97-AF65-F5344CB8AC3E}">
        <p14:creationId xmlns:p14="http://schemas.microsoft.com/office/powerpoint/2010/main" val="200228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4C1BF-4B3A-ABF9-2960-B2445A587D41}"/>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8B7633A9-0BBA-BB5B-2B7B-B8A7E2FA4027}"/>
              </a:ext>
            </a:extLst>
          </p:cNvPr>
          <p:cNvSpPr>
            <a:spLocks noGrp="1"/>
          </p:cNvSpPr>
          <p:nvPr>
            <p:ph type="title"/>
          </p:nvPr>
        </p:nvSpPr>
        <p:spPr/>
        <p:txBody>
          <a:bodyPr/>
          <a:lstStyle/>
          <a:p>
            <a:r>
              <a:rPr lang="en-AU" noProof="0" dirty="0"/>
              <a:t>2.2 Discovery of cathode rays (2 of 2)</a:t>
            </a:r>
          </a:p>
        </p:txBody>
      </p:sp>
      <p:sp>
        <p:nvSpPr>
          <p:cNvPr id="5" name="Text Placeholder 4">
            <a:extLst>
              <a:ext uri="{FF2B5EF4-FFF2-40B4-BE49-F238E27FC236}">
                <a16:creationId xmlns:a16="http://schemas.microsoft.com/office/drawing/2014/main" id="{D9AC7D02-63C2-94A4-21EC-5E3921F69ADA}"/>
              </a:ext>
            </a:extLst>
          </p:cNvPr>
          <p:cNvSpPr>
            <a:spLocks noGrp="1"/>
          </p:cNvSpPr>
          <p:nvPr>
            <p:ph type="body" sz="quarter" idx="18"/>
          </p:nvPr>
        </p:nvSpPr>
        <p:spPr/>
        <p:txBody>
          <a:bodyPr/>
          <a:lstStyle/>
          <a:p>
            <a:r>
              <a:rPr lang="en-AU" dirty="0"/>
              <a:t>Crookes tubes with electric field applied which bends the cathode rays</a:t>
            </a:r>
          </a:p>
        </p:txBody>
      </p:sp>
      <p:pic>
        <p:nvPicPr>
          <p:cNvPr id="1026" name="Picture 2" descr="A GIF of a crookes tube showing a cathode ray travelling in a straight line. When an electric field is activated the cathode ray bends towards the positive terminal indicating that the cathod rays are made of negative particles.">
            <a:extLst>
              <a:ext uri="{FF2B5EF4-FFF2-40B4-BE49-F238E27FC236}">
                <a16:creationId xmlns:a16="http://schemas.microsoft.com/office/drawing/2014/main" id="{CE61F2AD-989D-5058-0E93-D181D4D401D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6212" y="2224045"/>
            <a:ext cx="8365636" cy="22579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athode ray tube with an electric field bending the cathode ray to the right.">
            <a:extLst>
              <a:ext uri="{FF2B5EF4-FFF2-40B4-BE49-F238E27FC236}">
                <a16:creationId xmlns:a16="http://schemas.microsoft.com/office/drawing/2014/main" id="{5C7157F7-6D80-2181-FA4D-A1A01E79C6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98496" y="664353"/>
            <a:ext cx="2133808" cy="5529294"/>
          </a:xfrm>
          <a:prstGeom prst="rect">
            <a:avLst/>
          </a:prstGeom>
        </p:spPr>
      </p:pic>
      <p:sp>
        <p:nvSpPr>
          <p:cNvPr id="4" name="TextBox 3">
            <a:extLst>
              <a:ext uri="{FF2B5EF4-FFF2-40B4-BE49-F238E27FC236}">
                <a16:creationId xmlns:a16="http://schemas.microsoft.com/office/drawing/2014/main" id="{61DD7A1F-E1B0-537D-54A5-8083275147BA}"/>
              </a:ext>
              <a:ext uri="{C183D7F6-B498-43B3-948B-1728B52AA6E4}">
                <adec:decorative xmlns:adec="http://schemas.microsoft.com/office/drawing/2017/decorative" val="1"/>
              </a:ext>
            </a:extLst>
          </p:cNvPr>
          <p:cNvSpPr txBox="1"/>
          <p:nvPr/>
        </p:nvSpPr>
        <p:spPr>
          <a:xfrm>
            <a:off x="359999" y="5917915"/>
            <a:ext cx="5578464" cy="598085"/>
          </a:xfrm>
          <a:prstGeom prst="rect">
            <a:avLst/>
          </a:prstGeom>
          <a:noFill/>
        </p:spPr>
        <p:txBody>
          <a:bodyPr wrap="square" lIns="0" tIns="0" rIns="0" bIns="0" rtlCol="0">
            <a:noAutofit/>
          </a:bodyPr>
          <a:lstStyle/>
          <a:p>
            <a:pPr algn="l"/>
            <a:r>
              <a:rPr lang="en-AU" sz="1800" dirty="0">
                <a:hlinkClick r:id="rId5"/>
              </a:rPr>
              <a:t>Thomson cathode ray exp.gif </a:t>
            </a:r>
            <a:r>
              <a:rPr lang="en-AU" sz="1800" dirty="0"/>
              <a:t>by </a:t>
            </a:r>
            <a:r>
              <a:rPr lang="en-AU" sz="1800" dirty="0" err="1"/>
              <a:t>Kurzon</a:t>
            </a:r>
            <a:r>
              <a:rPr lang="en-AU" sz="1800" dirty="0"/>
              <a:t> is in Public Doman</a:t>
            </a:r>
          </a:p>
        </p:txBody>
      </p:sp>
      <p:sp>
        <p:nvSpPr>
          <p:cNvPr id="2" name="TextBox 1">
            <a:extLst>
              <a:ext uri="{FF2B5EF4-FFF2-40B4-BE49-F238E27FC236}">
                <a16:creationId xmlns:a16="http://schemas.microsoft.com/office/drawing/2014/main" id="{1EF29E6F-A28F-B393-31DF-9480D1D4685B}"/>
              </a:ext>
              <a:ext uri="{C183D7F6-B498-43B3-948B-1728B52AA6E4}">
                <adec:decorative xmlns:adec="http://schemas.microsoft.com/office/drawing/2017/decorative" val="1"/>
              </a:ext>
            </a:extLst>
          </p:cNvPr>
          <p:cNvSpPr txBox="1"/>
          <p:nvPr/>
        </p:nvSpPr>
        <p:spPr>
          <a:xfrm>
            <a:off x="8061089" y="6295985"/>
            <a:ext cx="4563533" cy="310015"/>
          </a:xfrm>
          <a:prstGeom prst="rect">
            <a:avLst/>
          </a:prstGeom>
          <a:noFill/>
        </p:spPr>
        <p:txBody>
          <a:bodyPr wrap="square" lIns="0" tIns="0" rIns="0" bIns="0" rtlCol="0">
            <a:noAutofit/>
          </a:bodyPr>
          <a:lstStyle/>
          <a:p>
            <a:pPr algn="l"/>
            <a:r>
              <a:rPr lang="en-AU" sz="1800" dirty="0"/>
              <a:t>A Crookes tube with an electric field</a:t>
            </a:r>
          </a:p>
        </p:txBody>
      </p:sp>
      <p:sp>
        <p:nvSpPr>
          <p:cNvPr id="3" name="Slide Number Placeholder 2">
            <a:extLst>
              <a:ext uri="{FF2B5EF4-FFF2-40B4-BE49-F238E27FC236}">
                <a16:creationId xmlns:a16="http://schemas.microsoft.com/office/drawing/2014/main" id="{574EE478-1F47-6E15-EDBA-ABC3B1AEE42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49</a:t>
            </a:fld>
            <a:endParaRPr lang="en-AU" noProof="0" dirty="0"/>
          </a:p>
        </p:txBody>
      </p:sp>
    </p:spTree>
    <p:extLst>
      <p:ext uri="{BB962C8B-B14F-4D97-AF65-F5344CB8AC3E}">
        <p14:creationId xmlns:p14="http://schemas.microsoft.com/office/powerpoint/2010/main" val="2366451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539639" y="3429000"/>
            <a:ext cx="11291998" cy="800681"/>
          </a:xfrm>
        </p:spPr>
        <p:txBody>
          <a:bodyPr/>
          <a:lstStyle/>
          <a:p>
            <a:r>
              <a:rPr lang="en-AU" noProof="0" dirty="0">
                <a:latin typeface="Arial"/>
                <a:cs typeface="Arial"/>
              </a:rPr>
              <a:t>How can we describe and classify matter?</a:t>
            </a:r>
            <a:br>
              <a:rPr lang="en-AU" noProof="0" dirty="0">
                <a:latin typeface="Arial"/>
                <a:cs typeface="Arial"/>
              </a:rPr>
            </a:br>
            <a:br>
              <a:rPr lang="en-AU" noProof="0" dirty="0">
                <a:latin typeface="Arial"/>
                <a:cs typeface="Arial"/>
              </a:rPr>
            </a:br>
            <a:r>
              <a:rPr lang="en-AU" sz="2000" noProof="0" dirty="0">
                <a:latin typeface="Arial"/>
                <a:cs typeface="Arial"/>
              </a:rPr>
              <a:t>Content in this section aligns with essential question 1 in the program of learning and Teacher Resource Book 1</a:t>
            </a:r>
            <a:endParaRPr lang="en-AU" sz="2800" noProof="0" dirty="0"/>
          </a:p>
        </p:txBody>
      </p:sp>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noProof="0" smtClean="0"/>
              <a:pPr/>
              <a:t>5</a:t>
            </a:fld>
            <a:endParaRPr lang="en-AU" noProof="0" dirty="0"/>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2175AE-042C-23FE-F8EC-2A2207084B95}"/>
              </a:ext>
            </a:extLst>
          </p:cNvPr>
          <p:cNvSpPr>
            <a:spLocks noGrp="1"/>
          </p:cNvSpPr>
          <p:nvPr>
            <p:ph type="title"/>
          </p:nvPr>
        </p:nvSpPr>
        <p:spPr/>
        <p:txBody>
          <a:bodyPr/>
          <a:lstStyle/>
          <a:p>
            <a:r>
              <a:rPr lang="en-AU" noProof="0" dirty="0"/>
              <a:t>2.2 The plum pudding model</a:t>
            </a:r>
          </a:p>
        </p:txBody>
      </p:sp>
      <p:sp>
        <p:nvSpPr>
          <p:cNvPr id="8" name="TextBox 7">
            <a:extLst>
              <a:ext uri="{FF2B5EF4-FFF2-40B4-BE49-F238E27FC236}">
                <a16:creationId xmlns:a16="http://schemas.microsoft.com/office/drawing/2014/main" id="{8B394617-249B-5D33-AC39-64A4E1534F41}"/>
              </a:ext>
            </a:extLst>
          </p:cNvPr>
          <p:cNvSpPr txBox="1"/>
          <p:nvPr/>
        </p:nvSpPr>
        <p:spPr>
          <a:xfrm>
            <a:off x="360000" y="1887906"/>
            <a:ext cx="5494890" cy="2924583"/>
          </a:xfrm>
          <a:prstGeom prst="rect">
            <a:avLst/>
          </a:prstGeom>
          <a:noFill/>
        </p:spPr>
        <p:txBody>
          <a:bodyPr wrap="square" lIns="0" tIns="0" rIns="0" bIns="0" rtlCol="0">
            <a:noAutofit/>
          </a:bodyPr>
          <a:lstStyle/>
          <a:p>
            <a:pPr>
              <a:lnSpc>
                <a:spcPct val="150000"/>
              </a:lnSpc>
            </a:pPr>
            <a:r>
              <a:rPr lang="en-AU" sz="2000" noProof="0" dirty="0"/>
              <a:t>After concluding that these ‘cathode rays were negatively charged particles (electrons), J. J. Thomson proposed his Plum Pudding model, suggesting that an atom consisted of a positively charged sphere embedded with negatively charged electrons.</a:t>
            </a:r>
          </a:p>
        </p:txBody>
      </p:sp>
      <p:sp>
        <p:nvSpPr>
          <p:cNvPr id="4" name="TextBox 3">
            <a:extLst>
              <a:ext uri="{FF2B5EF4-FFF2-40B4-BE49-F238E27FC236}">
                <a16:creationId xmlns:a16="http://schemas.microsoft.com/office/drawing/2014/main" id="{1A24922F-F32A-52B0-F220-4BAD78BE445E}"/>
              </a:ext>
            </a:extLst>
          </p:cNvPr>
          <p:cNvSpPr txBox="1"/>
          <p:nvPr/>
        </p:nvSpPr>
        <p:spPr>
          <a:xfrm>
            <a:off x="6337112" y="1887906"/>
            <a:ext cx="5854888" cy="496996"/>
          </a:xfrm>
          <a:prstGeom prst="rect">
            <a:avLst/>
          </a:prstGeom>
          <a:noFill/>
        </p:spPr>
        <p:txBody>
          <a:bodyPr wrap="square">
            <a:spAutoFit/>
          </a:bodyPr>
          <a:lstStyle/>
          <a:p>
            <a:pPr algn="l">
              <a:lnSpc>
                <a:spcPct val="150000"/>
              </a:lnSpc>
            </a:pPr>
            <a:r>
              <a:rPr lang="en-AU" sz="2000" noProof="0" dirty="0"/>
              <a:t>Diagram of Thomson’s model of the atom.</a:t>
            </a:r>
          </a:p>
        </p:txBody>
      </p:sp>
      <p:pic>
        <p:nvPicPr>
          <p:cNvPr id="6" name="Picture 5" descr="Diagram of Thomson's plum pudding model of the atom. The diagram consists of a positively charged sphere with negatively charged particles scattered throughout. ">
            <a:extLst>
              <a:ext uri="{FF2B5EF4-FFF2-40B4-BE49-F238E27FC236}">
                <a16:creationId xmlns:a16="http://schemas.microsoft.com/office/drawing/2014/main" id="{567BDCC3-8CCE-9262-D708-3EB43A080E9C}"/>
              </a:ext>
            </a:extLst>
          </p:cNvPr>
          <p:cNvPicPr>
            <a:picLocks noChangeAspect="1"/>
          </p:cNvPicPr>
          <p:nvPr/>
        </p:nvPicPr>
        <p:blipFill>
          <a:blip r:embed="rId3"/>
          <a:stretch>
            <a:fillRect/>
          </a:stretch>
        </p:blipFill>
        <p:spPr>
          <a:xfrm>
            <a:off x="7508491" y="2541597"/>
            <a:ext cx="2991267" cy="2924583"/>
          </a:xfrm>
          <a:prstGeom prst="rect">
            <a:avLst/>
          </a:prstGeom>
        </p:spPr>
      </p:pic>
      <p:sp>
        <p:nvSpPr>
          <p:cNvPr id="2" name="Slide Number Placeholder 1">
            <a:extLst>
              <a:ext uri="{FF2B5EF4-FFF2-40B4-BE49-F238E27FC236}">
                <a16:creationId xmlns:a16="http://schemas.microsoft.com/office/drawing/2014/main" id="{3BF34A37-10D2-CCAE-22A8-AC84A66AB7B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50</a:t>
            </a:fld>
            <a:endParaRPr lang="en-AU" noProof="0" dirty="0"/>
          </a:p>
        </p:txBody>
      </p:sp>
    </p:spTree>
    <p:extLst>
      <p:ext uri="{BB962C8B-B14F-4D97-AF65-F5344CB8AC3E}">
        <p14:creationId xmlns:p14="http://schemas.microsoft.com/office/powerpoint/2010/main" val="282076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09BB9-2D1E-0B81-4F08-650A31EDBD2D}"/>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6498ADA1-82C5-85D2-A763-9246B4B88C2E}"/>
              </a:ext>
            </a:extLst>
          </p:cNvPr>
          <p:cNvSpPr>
            <a:spLocks noGrp="1"/>
          </p:cNvSpPr>
          <p:nvPr>
            <p:ph type="title"/>
          </p:nvPr>
        </p:nvSpPr>
        <p:spPr>
          <a:xfrm>
            <a:off x="359999" y="360000"/>
            <a:ext cx="11483999" cy="545601"/>
          </a:xfrm>
        </p:spPr>
        <p:txBody>
          <a:bodyPr/>
          <a:lstStyle/>
          <a:p>
            <a:r>
              <a:rPr lang="en-AU" noProof="0" dirty="0"/>
              <a:t>2.2 Rutherford simulation</a:t>
            </a:r>
          </a:p>
        </p:txBody>
      </p:sp>
      <p:pic>
        <p:nvPicPr>
          <p:cNvPr id="5" name="Picture 4" descr="Screenshot of PhET Rutherford simulation showing the features used in student activity.">
            <a:extLst>
              <a:ext uri="{FF2B5EF4-FFF2-40B4-BE49-F238E27FC236}">
                <a16:creationId xmlns:a16="http://schemas.microsoft.com/office/drawing/2014/main" id="{CAE0343C-BD76-64D1-74A6-373FFE813714}"/>
              </a:ext>
            </a:extLst>
          </p:cNvPr>
          <p:cNvPicPr>
            <a:picLocks noChangeAspect="1"/>
          </p:cNvPicPr>
          <p:nvPr/>
        </p:nvPicPr>
        <p:blipFill>
          <a:blip r:embed="rId3"/>
          <a:stretch>
            <a:fillRect/>
          </a:stretch>
        </p:blipFill>
        <p:spPr>
          <a:xfrm>
            <a:off x="2003601" y="1123485"/>
            <a:ext cx="7911610" cy="5033075"/>
          </a:xfrm>
          <a:prstGeom prst="rect">
            <a:avLst/>
          </a:prstGeom>
        </p:spPr>
      </p:pic>
      <p:sp>
        <p:nvSpPr>
          <p:cNvPr id="6" name="Rectangle: Rounded Corners 5">
            <a:extLst>
              <a:ext uri="{FF2B5EF4-FFF2-40B4-BE49-F238E27FC236}">
                <a16:creationId xmlns:a16="http://schemas.microsoft.com/office/drawing/2014/main" id="{45FC5584-E839-14B1-F261-C745F08C7626}"/>
              </a:ext>
              <a:ext uri="{C183D7F6-B498-43B3-948B-1728B52AA6E4}">
                <adec:decorative xmlns:adec="http://schemas.microsoft.com/office/drawing/2017/decorative" val="1"/>
              </a:ext>
            </a:extLst>
          </p:cNvPr>
          <p:cNvSpPr/>
          <p:nvPr/>
        </p:nvSpPr>
        <p:spPr>
          <a:xfrm>
            <a:off x="7793205" y="3463221"/>
            <a:ext cx="1948069" cy="1958835"/>
          </a:xfrm>
          <a:prstGeom prst="round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8" name="Rectangle: Rounded Corners 7">
            <a:extLst>
              <a:ext uri="{FF2B5EF4-FFF2-40B4-BE49-F238E27FC236}">
                <a16:creationId xmlns:a16="http://schemas.microsoft.com/office/drawing/2014/main" id="{EFF91C53-D7E6-D2EC-7ED2-B915D7415FE5}"/>
              </a:ext>
              <a:ext uri="{C183D7F6-B498-43B3-948B-1728B52AA6E4}">
                <adec:decorative xmlns:adec="http://schemas.microsoft.com/office/drawing/2017/decorative" val="1"/>
              </a:ext>
            </a:extLst>
          </p:cNvPr>
          <p:cNvSpPr/>
          <p:nvPr/>
        </p:nvSpPr>
        <p:spPr>
          <a:xfrm>
            <a:off x="8056573" y="2981428"/>
            <a:ext cx="859715" cy="340161"/>
          </a:xfrm>
          <a:prstGeom prst="round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9" name="Rectangle: Rounded Corners 8">
            <a:extLst>
              <a:ext uri="{FF2B5EF4-FFF2-40B4-BE49-F238E27FC236}">
                <a16:creationId xmlns:a16="http://schemas.microsoft.com/office/drawing/2014/main" id="{EE5CD558-5951-63F1-4812-D4450A449719}"/>
              </a:ext>
              <a:ext uri="{C183D7F6-B498-43B3-948B-1728B52AA6E4}">
                <adec:decorative xmlns:adec="http://schemas.microsoft.com/office/drawing/2017/decorative" val="1"/>
              </a:ext>
            </a:extLst>
          </p:cNvPr>
          <p:cNvSpPr/>
          <p:nvPr/>
        </p:nvSpPr>
        <p:spPr>
          <a:xfrm>
            <a:off x="2132772" y="1936735"/>
            <a:ext cx="702462" cy="702365"/>
          </a:xfrm>
          <a:prstGeom prst="round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10" name="Rectangle: Rounded Corners 9">
            <a:extLst>
              <a:ext uri="{FF2B5EF4-FFF2-40B4-BE49-F238E27FC236}">
                <a16:creationId xmlns:a16="http://schemas.microsoft.com/office/drawing/2014/main" id="{D9967D9A-6676-DC49-B52F-071FA9D003AC}"/>
              </a:ext>
              <a:ext uri="{C183D7F6-B498-43B3-948B-1728B52AA6E4}">
                <adec:decorative xmlns:adec="http://schemas.microsoft.com/office/drawing/2017/decorative" val="1"/>
              </a:ext>
            </a:extLst>
          </p:cNvPr>
          <p:cNvSpPr/>
          <p:nvPr/>
        </p:nvSpPr>
        <p:spPr>
          <a:xfrm>
            <a:off x="2184123" y="4282370"/>
            <a:ext cx="1068555" cy="870667"/>
          </a:xfrm>
          <a:prstGeom prst="round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12" name="TextBox 11">
            <a:extLst>
              <a:ext uri="{FF2B5EF4-FFF2-40B4-BE49-F238E27FC236}">
                <a16:creationId xmlns:a16="http://schemas.microsoft.com/office/drawing/2014/main" id="{520D049F-C53D-9CF7-3B2B-58595D19F7C0}"/>
              </a:ext>
            </a:extLst>
          </p:cNvPr>
          <p:cNvSpPr txBox="1"/>
          <p:nvPr/>
        </p:nvSpPr>
        <p:spPr>
          <a:xfrm>
            <a:off x="10515326" y="4302171"/>
            <a:ext cx="1775791" cy="868019"/>
          </a:xfrm>
          <a:prstGeom prst="rect">
            <a:avLst/>
          </a:prstGeom>
          <a:noFill/>
        </p:spPr>
        <p:txBody>
          <a:bodyPr wrap="square" lIns="0" tIns="0" rIns="0" bIns="0" rtlCol="0">
            <a:noAutofit/>
          </a:bodyPr>
          <a:lstStyle/>
          <a:p>
            <a:pPr algn="l"/>
            <a:r>
              <a:rPr lang="en-AU" sz="1800" noProof="0" dirty="0"/>
              <a:t>Adjust protons and neutrons</a:t>
            </a:r>
          </a:p>
        </p:txBody>
      </p:sp>
      <p:sp>
        <p:nvSpPr>
          <p:cNvPr id="13" name="TextBox 12">
            <a:extLst>
              <a:ext uri="{FF2B5EF4-FFF2-40B4-BE49-F238E27FC236}">
                <a16:creationId xmlns:a16="http://schemas.microsoft.com/office/drawing/2014/main" id="{31734D03-527A-837F-6FD2-A5A23DB48D01}"/>
              </a:ext>
            </a:extLst>
          </p:cNvPr>
          <p:cNvSpPr txBox="1"/>
          <p:nvPr/>
        </p:nvSpPr>
        <p:spPr>
          <a:xfrm>
            <a:off x="10217912" y="2981428"/>
            <a:ext cx="1775791" cy="868019"/>
          </a:xfrm>
          <a:prstGeom prst="rect">
            <a:avLst/>
          </a:prstGeom>
          <a:noFill/>
        </p:spPr>
        <p:txBody>
          <a:bodyPr wrap="square" lIns="0" tIns="0" rIns="0" bIns="0" rtlCol="0">
            <a:noAutofit/>
          </a:bodyPr>
          <a:lstStyle/>
          <a:p>
            <a:pPr algn="l"/>
            <a:r>
              <a:rPr lang="en-AU" sz="1800" noProof="0" dirty="0"/>
              <a:t>Tick traces</a:t>
            </a:r>
          </a:p>
        </p:txBody>
      </p:sp>
      <p:cxnSp>
        <p:nvCxnSpPr>
          <p:cNvPr id="15" name="Straight Arrow Connector 14">
            <a:extLst>
              <a:ext uri="{FF2B5EF4-FFF2-40B4-BE49-F238E27FC236}">
                <a16:creationId xmlns:a16="http://schemas.microsoft.com/office/drawing/2014/main" id="{A86DD6FF-C0CA-8E10-A573-96CC7DD55406}"/>
              </a:ext>
              <a:ext uri="{C183D7F6-B498-43B3-948B-1728B52AA6E4}">
                <adec:decorative xmlns:adec="http://schemas.microsoft.com/office/drawing/2017/decorative" val="1"/>
              </a:ext>
            </a:extLst>
          </p:cNvPr>
          <p:cNvCxnSpPr/>
          <p:nvPr/>
        </p:nvCxnSpPr>
        <p:spPr>
          <a:xfrm flipH="1" flipV="1">
            <a:off x="8449187" y="3849447"/>
            <a:ext cx="1729392" cy="598575"/>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763D207-172F-3A53-7F70-20AF3FC8E889}"/>
              </a:ext>
              <a:ext uri="{C183D7F6-B498-43B3-948B-1728B52AA6E4}">
                <adec:decorative xmlns:adec="http://schemas.microsoft.com/office/drawing/2017/decorative" val="1"/>
              </a:ext>
            </a:extLst>
          </p:cNvPr>
          <p:cNvCxnSpPr>
            <a:cxnSpLocks/>
          </p:cNvCxnSpPr>
          <p:nvPr/>
        </p:nvCxnSpPr>
        <p:spPr>
          <a:xfrm flipH="1" flipV="1">
            <a:off x="8717644" y="4659104"/>
            <a:ext cx="1500268" cy="31506"/>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92A8602-B685-72A2-CFBD-8C6600B13916}"/>
              </a:ext>
              <a:ext uri="{C183D7F6-B498-43B3-948B-1728B52AA6E4}">
                <adec:decorative xmlns:adec="http://schemas.microsoft.com/office/drawing/2017/decorative" val="1"/>
              </a:ext>
            </a:extLst>
          </p:cNvPr>
          <p:cNvCxnSpPr>
            <a:cxnSpLocks/>
          </p:cNvCxnSpPr>
          <p:nvPr/>
        </p:nvCxnSpPr>
        <p:spPr>
          <a:xfrm flipH="1">
            <a:off x="8955621" y="3123060"/>
            <a:ext cx="1265679"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028CAC6-780F-0BCF-919E-21662C8C8132}"/>
              </a:ext>
              <a:ext uri="{C183D7F6-B498-43B3-948B-1728B52AA6E4}">
                <adec:decorative xmlns:adec="http://schemas.microsoft.com/office/drawing/2017/decorative" val="1"/>
              </a:ext>
            </a:extLst>
          </p:cNvPr>
          <p:cNvCxnSpPr>
            <a:cxnSpLocks/>
          </p:cNvCxnSpPr>
          <p:nvPr/>
        </p:nvCxnSpPr>
        <p:spPr>
          <a:xfrm flipV="1">
            <a:off x="1689651" y="4659104"/>
            <a:ext cx="794352" cy="492135"/>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CC2BAAB-9C30-887B-3A7C-E6CB8E137741}"/>
              </a:ext>
              <a:ext uri="{C183D7F6-B498-43B3-948B-1728B52AA6E4}">
                <adec:decorative xmlns:adec="http://schemas.microsoft.com/office/drawing/2017/decorative" val="1"/>
              </a:ext>
            </a:extLst>
          </p:cNvPr>
          <p:cNvCxnSpPr>
            <a:cxnSpLocks/>
          </p:cNvCxnSpPr>
          <p:nvPr/>
        </p:nvCxnSpPr>
        <p:spPr>
          <a:xfrm flipV="1">
            <a:off x="1481047" y="2377414"/>
            <a:ext cx="859715" cy="261686"/>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CF5992E-B388-3C37-551F-AEE231EE6CF1}"/>
              </a:ext>
            </a:extLst>
          </p:cNvPr>
          <p:cNvSpPr txBox="1"/>
          <p:nvPr/>
        </p:nvSpPr>
        <p:spPr>
          <a:xfrm>
            <a:off x="348000" y="2218653"/>
            <a:ext cx="1523917" cy="840893"/>
          </a:xfrm>
          <a:prstGeom prst="rect">
            <a:avLst/>
          </a:prstGeom>
          <a:noFill/>
        </p:spPr>
        <p:txBody>
          <a:bodyPr wrap="square" lIns="0" tIns="0" rIns="0" bIns="0" rtlCol="0">
            <a:noAutofit/>
          </a:bodyPr>
          <a:lstStyle/>
          <a:p>
            <a:pPr algn="l"/>
            <a:r>
              <a:rPr lang="en-AU" sz="1800" noProof="0" dirty="0"/>
              <a:t>Red and grey nucleus</a:t>
            </a:r>
          </a:p>
        </p:txBody>
      </p:sp>
      <p:sp>
        <p:nvSpPr>
          <p:cNvPr id="30" name="TextBox 29">
            <a:extLst>
              <a:ext uri="{FF2B5EF4-FFF2-40B4-BE49-F238E27FC236}">
                <a16:creationId xmlns:a16="http://schemas.microsoft.com/office/drawing/2014/main" id="{532ECD6F-43E8-D2EA-553B-8A4381F74EEA}"/>
              </a:ext>
            </a:extLst>
          </p:cNvPr>
          <p:cNvSpPr txBox="1"/>
          <p:nvPr/>
        </p:nvSpPr>
        <p:spPr>
          <a:xfrm>
            <a:off x="356981" y="4739260"/>
            <a:ext cx="1775791" cy="868019"/>
          </a:xfrm>
          <a:prstGeom prst="rect">
            <a:avLst/>
          </a:prstGeom>
          <a:noFill/>
        </p:spPr>
        <p:txBody>
          <a:bodyPr wrap="square" lIns="0" tIns="0" rIns="0" bIns="0" rtlCol="0">
            <a:noAutofit/>
          </a:bodyPr>
          <a:lstStyle/>
          <a:p>
            <a:pPr algn="l"/>
            <a:r>
              <a:rPr lang="en-AU" sz="1800" noProof="0" dirty="0"/>
              <a:t>Release alpha particles</a:t>
            </a:r>
          </a:p>
        </p:txBody>
      </p:sp>
      <p:sp>
        <p:nvSpPr>
          <p:cNvPr id="2" name="Rectangle: Rounded Corners 1">
            <a:extLst>
              <a:ext uri="{FF2B5EF4-FFF2-40B4-BE49-F238E27FC236}">
                <a16:creationId xmlns:a16="http://schemas.microsoft.com/office/drawing/2014/main" id="{FBE73FC3-275E-4C64-98CD-E06B771A4E57}"/>
              </a:ext>
              <a:ext uri="{C183D7F6-B498-43B3-948B-1728B52AA6E4}">
                <adec:decorative xmlns:adec="http://schemas.microsoft.com/office/drawing/2017/decorative" val="1"/>
              </a:ext>
            </a:extLst>
          </p:cNvPr>
          <p:cNvSpPr/>
          <p:nvPr/>
        </p:nvSpPr>
        <p:spPr>
          <a:xfrm>
            <a:off x="5012418" y="5566073"/>
            <a:ext cx="704442" cy="634547"/>
          </a:xfrm>
          <a:prstGeom prst="round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cxnSp>
        <p:nvCxnSpPr>
          <p:cNvPr id="4" name="Straight Arrow Connector 3">
            <a:extLst>
              <a:ext uri="{FF2B5EF4-FFF2-40B4-BE49-F238E27FC236}">
                <a16:creationId xmlns:a16="http://schemas.microsoft.com/office/drawing/2014/main" id="{EEAFFDFA-063D-46D9-3C76-8BC722B5C2AA}"/>
              </a:ext>
              <a:ext uri="{C183D7F6-B498-43B3-948B-1728B52AA6E4}">
                <adec:decorative xmlns:adec="http://schemas.microsoft.com/office/drawing/2017/decorative" val="1"/>
              </a:ext>
            </a:extLst>
          </p:cNvPr>
          <p:cNvCxnSpPr>
            <a:cxnSpLocks/>
          </p:cNvCxnSpPr>
          <p:nvPr/>
        </p:nvCxnSpPr>
        <p:spPr>
          <a:xfrm flipV="1">
            <a:off x="4146894" y="6186833"/>
            <a:ext cx="859715" cy="261686"/>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B56EA5C-71C3-0971-0BB2-C51E77388BFE}"/>
              </a:ext>
            </a:extLst>
          </p:cNvPr>
          <p:cNvSpPr txBox="1"/>
          <p:nvPr/>
        </p:nvSpPr>
        <p:spPr>
          <a:xfrm>
            <a:off x="2499106" y="6186833"/>
            <a:ext cx="1473575" cy="868019"/>
          </a:xfrm>
          <a:prstGeom prst="rect">
            <a:avLst/>
          </a:prstGeom>
          <a:noFill/>
        </p:spPr>
        <p:txBody>
          <a:bodyPr wrap="square" lIns="0" tIns="0" rIns="0" bIns="0" rtlCol="0">
            <a:noAutofit/>
          </a:bodyPr>
          <a:lstStyle/>
          <a:p>
            <a:pPr algn="l"/>
            <a:r>
              <a:rPr lang="en-AU" sz="1800" noProof="0" dirty="0"/>
              <a:t>Press to start the simulation</a:t>
            </a:r>
          </a:p>
        </p:txBody>
      </p:sp>
      <p:sp>
        <p:nvSpPr>
          <p:cNvPr id="7" name="TextBox 6">
            <a:extLst>
              <a:ext uri="{FF2B5EF4-FFF2-40B4-BE49-F238E27FC236}">
                <a16:creationId xmlns:a16="http://schemas.microsoft.com/office/drawing/2014/main" id="{2BBB369F-4071-5E16-822F-57B33289DD25}"/>
              </a:ext>
              <a:ext uri="{C183D7F6-B498-43B3-948B-1728B52AA6E4}">
                <adec:decorative xmlns:adec="http://schemas.microsoft.com/office/drawing/2017/decorative" val="1"/>
              </a:ext>
            </a:extLst>
          </p:cNvPr>
          <p:cNvSpPr txBox="1"/>
          <p:nvPr/>
        </p:nvSpPr>
        <p:spPr>
          <a:xfrm>
            <a:off x="7690561" y="6348325"/>
            <a:ext cx="2181334" cy="180000"/>
          </a:xfrm>
          <a:prstGeom prst="rect">
            <a:avLst/>
          </a:prstGeom>
          <a:noFill/>
        </p:spPr>
        <p:txBody>
          <a:bodyPr wrap="square" lIns="0" tIns="0" rIns="0" bIns="0" rtlCol="0">
            <a:noAutofit/>
          </a:bodyPr>
          <a:lstStyle/>
          <a:p>
            <a:pPr algn="l"/>
            <a:r>
              <a:rPr lang="en-AU" sz="1000" noProof="0" dirty="0"/>
              <a:t>Source: </a:t>
            </a:r>
            <a:r>
              <a:rPr lang="en-AU" sz="1000" noProof="0" dirty="0" err="1">
                <a:hlinkClick r:id="rId4"/>
              </a:rPr>
              <a:t>PhET</a:t>
            </a:r>
            <a:r>
              <a:rPr lang="en-AU" sz="1000" noProof="0" dirty="0">
                <a:hlinkClick r:id="rId4"/>
              </a:rPr>
              <a:t> Rutherford Scattering</a:t>
            </a:r>
            <a:endParaRPr lang="en-AU" sz="1000" noProof="0" dirty="0"/>
          </a:p>
        </p:txBody>
      </p:sp>
      <p:sp>
        <p:nvSpPr>
          <p:cNvPr id="3" name="Slide Number Placeholder 2">
            <a:extLst>
              <a:ext uri="{FF2B5EF4-FFF2-40B4-BE49-F238E27FC236}">
                <a16:creationId xmlns:a16="http://schemas.microsoft.com/office/drawing/2014/main" id="{33073D8C-923E-564D-3B08-0B5655CE403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51</a:t>
            </a:fld>
            <a:endParaRPr lang="en-AU" noProof="0" dirty="0"/>
          </a:p>
        </p:txBody>
      </p:sp>
    </p:spTree>
    <p:extLst>
      <p:ext uri="{BB962C8B-B14F-4D97-AF65-F5344CB8AC3E}">
        <p14:creationId xmlns:p14="http://schemas.microsoft.com/office/powerpoint/2010/main" val="427058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0E56E-D3A2-0996-5780-E3E837EE5E7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4CA39A3-A291-1C6A-90ED-8D63104089A3}"/>
              </a:ext>
            </a:extLst>
          </p:cNvPr>
          <p:cNvSpPr>
            <a:spLocks noGrp="1"/>
          </p:cNvSpPr>
          <p:nvPr>
            <p:ph type="title"/>
          </p:nvPr>
        </p:nvSpPr>
        <p:spPr/>
        <p:txBody>
          <a:bodyPr/>
          <a:lstStyle/>
          <a:p>
            <a:r>
              <a:rPr lang="en-AU" noProof="0" dirty="0"/>
              <a:t>2.2 The Rutherford planetary model</a:t>
            </a:r>
          </a:p>
        </p:txBody>
      </p:sp>
      <p:sp>
        <p:nvSpPr>
          <p:cNvPr id="8" name="TextBox 7">
            <a:extLst>
              <a:ext uri="{FF2B5EF4-FFF2-40B4-BE49-F238E27FC236}">
                <a16:creationId xmlns:a16="http://schemas.microsoft.com/office/drawing/2014/main" id="{9B5220C6-9BA9-ECE9-4BB7-0BA76D5BC468}"/>
              </a:ext>
            </a:extLst>
          </p:cNvPr>
          <p:cNvSpPr txBox="1"/>
          <p:nvPr/>
        </p:nvSpPr>
        <p:spPr>
          <a:xfrm>
            <a:off x="360000" y="2410805"/>
            <a:ext cx="5594888" cy="3518116"/>
          </a:xfrm>
          <a:prstGeom prst="rect">
            <a:avLst/>
          </a:prstGeom>
          <a:noFill/>
        </p:spPr>
        <p:txBody>
          <a:bodyPr wrap="square" lIns="0" tIns="0" rIns="0" bIns="0" rtlCol="0">
            <a:noAutofit/>
          </a:bodyPr>
          <a:lstStyle/>
          <a:p>
            <a:pPr algn="l">
              <a:lnSpc>
                <a:spcPct val="150000"/>
              </a:lnSpc>
            </a:pPr>
            <a:r>
              <a:rPr lang="en-AU" sz="2000" noProof="0" dirty="0"/>
              <a:t>An atom consists of a small, dense, positively charged nucleus orbited by negatively charged electrons. The atom is mostly empty space.</a:t>
            </a:r>
          </a:p>
        </p:txBody>
      </p:sp>
      <p:sp>
        <p:nvSpPr>
          <p:cNvPr id="4" name="TextBox 3">
            <a:extLst>
              <a:ext uri="{FF2B5EF4-FFF2-40B4-BE49-F238E27FC236}">
                <a16:creationId xmlns:a16="http://schemas.microsoft.com/office/drawing/2014/main" id="{804EC93B-589D-CF61-9CED-CB9EAD34710C}"/>
              </a:ext>
            </a:extLst>
          </p:cNvPr>
          <p:cNvSpPr txBox="1"/>
          <p:nvPr/>
        </p:nvSpPr>
        <p:spPr>
          <a:xfrm>
            <a:off x="6330138" y="2331677"/>
            <a:ext cx="5800316" cy="496996"/>
          </a:xfrm>
          <a:prstGeom prst="rect">
            <a:avLst/>
          </a:prstGeom>
          <a:noFill/>
        </p:spPr>
        <p:txBody>
          <a:bodyPr wrap="square">
            <a:spAutoFit/>
          </a:bodyPr>
          <a:lstStyle/>
          <a:p>
            <a:pPr algn="l">
              <a:lnSpc>
                <a:spcPct val="150000"/>
              </a:lnSpc>
            </a:pPr>
            <a:r>
              <a:rPr lang="en-AU" sz="2000" noProof="0" dirty="0"/>
              <a:t>Image of Rutherford’s model of the atom.</a:t>
            </a:r>
          </a:p>
        </p:txBody>
      </p:sp>
      <p:pic>
        <p:nvPicPr>
          <p:cNvPr id="7" name="Picture 6" descr="Diagram showing Rutherford's planetary model of an atom depicting electrons orbiting the nucleus of the atom.">
            <a:extLst>
              <a:ext uri="{FF2B5EF4-FFF2-40B4-BE49-F238E27FC236}">
                <a16:creationId xmlns:a16="http://schemas.microsoft.com/office/drawing/2014/main" id="{E88F2AE2-8561-C2B1-7104-2756E0E68F1C}"/>
              </a:ext>
            </a:extLst>
          </p:cNvPr>
          <p:cNvPicPr>
            <a:picLocks noChangeAspect="1"/>
          </p:cNvPicPr>
          <p:nvPr/>
        </p:nvPicPr>
        <p:blipFill>
          <a:blip r:embed="rId3"/>
          <a:stretch>
            <a:fillRect/>
          </a:stretch>
        </p:blipFill>
        <p:spPr>
          <a:xfrm>
            <a:off x="7378651" y="3099601"/>
            <a:ext cx="2991267" cy="2829320"/>
          </a:xfrm>
          <a:prstGeom prst="rect">
            <a:avLst/>
          </a:prstGeom>
        </p:spPr>
      </p:pic>
      <p:sp>
        <p:nvSpPr>
          <p:cNvPr id="2" name="Slide Number Placeholder 1">
            <a:extLst>
              <a:ext uri="{FF2B5EF4-FFF2-40B4-BE49-F238E27FC236}">
                <a16:creationId xmlns:a16="http://schemas.microsoft.com/office/drawing/2014/main" id="{3F828A5A-333D-F232-7629-DE696A9A99F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52</a:t>
            </a:fld>
            <a:endParaRPr lang="en-AU" noProof="0" dirty="0"/>
          </a:p>
        </p:txBody>
      </p:sp>
    </p:spTree>
    <p:extLst>
      <p:ext uri="{BB962C8B-B14F-4D97-AF65-F5344CB8AC3E}">
        <p14:creationId xmlns:p14="http://schemas.microsoft.com/office/powerpoint/2010/main" val="190767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85118E1-6F19-1E9C-9991-57BE40E1491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7ACDCC9-7524-4465-1958-778373618FD9}"/>
              </a:ext>
            </a:extLst>
          </p:cNvPr>
          <p:cNvSpPr>
            <a:spLocks noGrp="1"/>
          </p:cNvSpPr>
          <p:nvPr>
            <p:ph type="title"/>
          </p:nvPr>
        </p:nvSpPr>
        <p:spPr/>
        <p:txBody>
          <a:bodyPr/>
          <a:lstStyle/>
          <a:p>
            <a:r>
              <a:rPr lang="en-AU" noProof="0" dirty="0"/>
              <a:t>2.2 Spectra of light</a:t>
            </a:r>
          </a:p>
        </p:txBody>
      </p:sp>
      <p:pic>
        <p:nvPicPr>
          <p:cNvPr id="6" name="Picture 5" descr="Prism splitting white light into its spectrum of colours">
            <a:extLst>
              <a:ext uri="{FF2B5EF4-FFF2-40B4-BE49-F238E27FC236}">
                <a16:creationId xmlns:a16="http://schemas.microsoft.com/office/drawing/2014/main" id="{1202A340-2FD0-D3DC-E0EB-8EB1EC9E6EE0}"/>
              </a:ext>
            </a:extLst>
          </p:cNvPr>
          <p:cNvPicPr>
            <a:picLocks noChangeAspect="1"/>
          </p:cNvPicPr>
          <p:nvPr/>
        </p:nvPicPr>
        <p:blipFill>
          <a:blip r:embed="rId3"/>
          <a:stretch>
            <a:fillRect/>
          </a:stretch>
        </p:blipFill>
        <p:spPr>
          <a:xfrm>
            <a:off x="886659" y="1173600"/>
            <a:ext cx="5209341" cy="4165227"/>
          </a:xfrm>
          <a:prstGeom prst="rect">
            <a:avLst/>
          </a:prstGeom>
        </p:spPr>
      </p:pic>
      <p:sp>
        <p:nvSpPr>
          <p:cNvPr id="9" name="TextBox 8">
            <a:extLst>
              <a:ext uri="{FF2B5EF4-FFF2-40B4-BE49-F238E27FC236}">
                <a16:creationId xmlns:a16="http://schemas.microsoft.com/office/drawing/2014/main" id="{995E8922-2FA6-1D35-3346-7F714C9FC564}"/>
              </a:ext>
              <a:ext uri="{C183D7F6-B498-43B3-948B-1728B52AA6E4}">
                <adec:decorative xmlns:adec="http://schemas.microsoft.com/office/drawing/2017/decorative" val="1"/>
              </a:ext>
            </a:extLst>
          </p:cNvPr>
          <p:cNvSpPr txBox="1"/>
          <p:nvPr/>
        </p:nvSpPr>
        <p:spPr>
          <a:xfrm>
            <a:off x="886659" y="5606826"/>
            <a:ext cx="5209341" cy="428515"/>
          </a:xfrm>
          <a:prstGeom prst="rect">
            <a:avLst/>
          </a:prstGeom>
          <a:noFill/>
        </p:spPr>
        <p:txBody>
          <a:bodyPr wrap="square">
            <a:spAutoFit/>
          </a:bodyPr>
          <a:lstStyle/>
          <a:p>
            <a:pPr>
              <a:lnSpc>
                <a:spcPct val="114000"/>
              </a:lnSpc>
              <a:spcAft>
                <a:spcPts val="600"/>
              </a:spcAft>
            </a:pPr>
            <a:r>
              <a:rPr lang="en-AU" sz="1000" b="0" i="0" noProof="0" dirty="0">
                <a:solidFill>
                  <a:srgbClr val="232323"/>
                </a:solidFill>
                <a:effectLst/>
              </a:rPr>
              <a:t>"</a:t>
            </a:r>
            <a:r>
              <a:rPr lang="en-AU" sz="1000" b="0" i="0" noProof="0" dirty="0">
                <a:solidFill>
                  <a:srgbClr val="AD1F85"/>
                </a:solidFill>
                <a:effectLst/>
                <a:hlinkClick r:id="rId4"/>
              </a:rPr>
              <a:t>Dispersive Prism Illustration</a:t>
            </a:r>
            <a:r>
              <a:rPr lang="en-AU" sz="1000" b="0" i="0" noProof="0" dirty="0">
                <a:solidFill>
                  <a:srgbClr val="232323"/>
                </a:solidFill>
                <a:effectLst/>
              </a:rPr>
              <a:t>" by </a:t>
            </a:r>
            <a:r>
              <a:rPr lang="en-AU" sz="1000" b="0" i="0" noProof="0" dirty="0">
                <a:solidFill>
                  <a:srgbClr val="AD1F85"/>
                </a:solidFill>
                <a:effectLst/>
                <a:hlinkClick r:id="rId5"/>
              </a:rPr>
              <a:t>Dispersive_Prism_Illustration_by_Spigget.jpg: </a:t>
            </a:r>
            <a:r>
              <a:rPr lang="en-AU" sz="1000" b="0" i="0" noProof="0" dirty="0" err="1">
                <a:solidFill>
                  <a:srgbClr val="AD1F85"/>
                </a:solidFill>
                <a:effectLst/>
                <a:hlinkClick r:id="rId5"/>
              </a:rPr>
              <a:t>Spigget</a:t>
            </a:r>
            <a:r>
              <a:rPr lang="en-AU" sz="1000" b="0" i="0" noProof="0" dirty="0">
                <a:solidFill>
                  <a:srgbClr val="AD1F85"/>
                </a:solidFill>
                <a:effectLst/>
                <a:hlinkClick r:id="rId5"/>
              </a:rPr>
              <a:t> derivative work: </a:t>
            </a:r>
            <a:r>
              <a:rPr lang="en-AU" sz="1000" b="0" i="0" noProof="0" dirty="0" err="1">
                <a:solidFill>
                  <a:srgbClr val="AD1F85"/>
                </a:solidFill>
                <a:effectLst/>
                <a:hlinkClick r:id="rId5"/>
              </a:rPr>
              <a:t>Cepheiden</a:t>
            </a:r>
            <a:r>
              <a:rPr lang="en-AU" sz="1000" b="0" i="0" noProof="0" dirty="0">
                <a:solidFill>
                  <a:srgbClr val="AD1F85"/>
                </a:solidFill>
                <a:effectLst/>
                <a:hlinkClick r:id="rId5"/>
              </a:rPr>
              <a:t> (talk)</a:t>
            </a:r>
            <a:r>
              <a:rPr lang="en-AU" sz="1000" b="0" i="0" noProof="0" dirty="0">
                <a:solidFill>
                  <a:srgbClr val="232323"/>
                </a:solidFill>
                <a:effectLst/>
              </a:rPr>
              <a:t> is licensed under </a:t>
            </a:r>
            <a:r>
              <a:rPr lang="en-AU" sz="1000" b="0" i="0" noProof="0" dirty="0">
                <a:solidFill>
                  <a:srgbClr val="AD1F85"/>
                </a:solidFill>
                <a:effectLst/>
                <a:hlinkClick r:id="rId6"/>
              </a:rPr>
              <a:t>CC BY-SA 3.0</a:t>
            </a:r>
            <a:r>
              <a:rPr lang="en-AU" sz="1000" b="0" i="0" noProof="0" dirty="0">
                <a:solidFill>
                  <a:srgbClr val="232323"/>
                </a:solidFill>
                <a:effectLst/>
              </a:rPr>
              <a:t>.</a:t>
            </a:r>
            <a:endParaRPr lang="en-AU" sz="1000" noProof="0" dirty="0"/>
          </a:p>
        </p:txBody>
      </p:sp>
      <p:pic>
        <p:nvPicPr>
          <p:cNvPr id="10" name="Picture 9" descr="Image of a rainbow behind a tree. Showing the spectrum of colours including red, orange, yellow, green, blue, indigo and violet. ">
            <a:extLst>
              <a:ext uri="{FF2B5EF4-FFF2-40B4-BE49-F238E27FC236}">
                <a16:creationId xmlns:a16="http://schemas.microsoft.com/office/drawing/2014/main" id="{CE3B548D-0BE5-419E-63F0-69A0349FC5D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86875" y="360000"/>
            <a:ext cx="4144426" cy="5504400"/>
          </a:xfrm>
          <a:prstGeom prst="rect">
            <a:avLst/>
          </a:prstGeom>
        </p:spPr>
      </p:pic>
      <p:sp>
        <p:nvSpPr>
          <p:cNvPr id="12" name="TextBox 11">
            <a:extLst>
              <a:ext uri="{FF2B5EF4-FFF2-40B4-BE49-F238E27FC236}">
                <a16:creationId xmlns:a16="http://schemas.microsoft.com/office/drawing/2014/main" id="{EA7C621F-5C49-9B88-6463-293964C55602}"/>
              </a:ext>
              <a:ext uri="{C183D7F6-B498-43B3-948B-1728B52AA6E4}">
                <adec:decorative xmlns:adec="http://schemas.microsoft.com/office/drawing/2017/decorative" val="1"/>
              </a:ext>
            </a:extLst>
          </p:cNvPr>
          <p:cNvSpPr txBox="1"/>
          <p:nvPr/>
        </p:nvSpPr>
        <p:spPr>
          <a:xfrm>
            <a:off x="7186875" y="6068491"/>
            <a:ext cx="6099048" cy="253083"/>
          </a:xfrm>
          <a:prstGeom prst="rect">
            <a:avLst/>
          </a:prstGeom>
          <a:noFill/>
        </p:spPr>
        <p:txBody>
          <a:bodyPr wrap="square">
            <a:spAutoFit/>
          </a:bodyPr>
          <a:lstStyle/>
          <a:p>
            <a:pPr>
              <a:lnSpc>
                <a:spcPct val="114000"/>
              </a:lnSpc>
              <a:spcAft>
                <a:spcPts val="600"/>
              </a:spcAft>
            </a:pPr>
            <a:r>
              <a:rPr lang="en-AU" sz="1000" b="0" i="0" noProof="0" dirty="0">
                <a:solidFill>
                  <a:srgbClr val="232323"/>
                </a:solidFill>
                <a:effectLst/>
                <a:latin typeface="Arial" panose="020B0604020202020204" pitchFamily="34" charset="0"/>
              </a:rPr>
              <a:t>"</a:t>
            </a:r>
            <a:r>
              <a:rPr lang="en-AU" sz="1000" b="0" i="0" noProof="0" dirty="0">
                <a:solidFill>
                  <a:srgbClr val="AD1F85"/>
                </a:solidFill>
                <a:effectLst/>
                <a:hlinkClick r:id="rId8"/>
              </a:rPr>
              <a:t>Rainbow</a:t>
            </a:r>
            <a:r>
              <a:rPr lang="en-AU" sz="1000" b="0" i="0" noProof="0" dirty="0">
                <a:solidFill>
                  <a:srgbClr val="232323"/>
                </a:solidFill>
                <a:effectLst/>
              </a:rPr>
              <a:t>" by </a:t>
            </a:r>
            <a:r>
              <a:rPr lang="en-AU" sz="1000" b="0" i="0" noProof="0" dirty="0" err="1">
                <a:solidFill>
                  <a:srgbClr val="AD1F85"/>
                </a:solidFill>
                <a:effectLst/>
                <a:hlinkClick r:id="rId9"/>
              </a:rPr>
              <a:t>the_gman</a:t>
            </a:r>
            <a:r>
              <a:rPr lang="en-AU" sz="1000" b="0" i="0" noProof="0" dirty="0">
                <a:solidFill>
                  <a:srgbClr val="232323"/>
                </a:solidFill>
                <a:effectLst/>
              </a:rPr>
              <a:t> is licensed under </a:t>
            </a:r>
            <a:r>
              <a:rPr lang="en-AU" sz="1000" b="0" i="0" noProof="0" dirty="0">
                <a:solidFill>
                  <a:srgbClr val="AD1F85"/>
                </a:solidFill>
                <a:effectLst/>
                <a:hlinkClick r:id="rId10"/>
              </a:rPr>
              <a:t>CC BY-SA 2.0</a:t>
            </a:r>
            <a:r>
              <a:rPr lang="en-AU" sz="1000" b="0" i="0" noProof="0" dirty="0">
                <a:solidFill>
                  <a:srgbClr val="232323"/>
                </a:solidFill>
                <a:effectLst/>
              </a:rPr>
              <a:t>.</a:t>
            </a:r>
            <a:endParaRPr lang="en-AU" sz="1000" noProof="0" dirty="0"/>
          </a:p>
        </p:txBody>
      </p:sp>
      <p:sp>
        <p:nvSpPr>
          <p:cNvPr id="2" name="Slide Number Placeholder 1">
            <a:extLst>
              <a:ext uri="{FF2B5EF4-FFF2-40B4-BE49-F238E27FC236}">
                <a16:creationId xmlns:a16="http://schemas.microsoft.com/office/drawing/2014/main" id="{8DC69136-DF25-8BAD-3992-87DA94C5C6C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53</a:t>
            </a:fld>
            <a:endParaRPr lang="en-AU" noProof="0" dirty="0"/>
          </a:p>
        </p:txBody>
      </p:sp>
    </p:spTree>
    <p:extLst>
      <p:ext uri="{BB962C8B-B14F-4D97-AF65-F5344CB8AC3E}">
        <p14:creationId xmlns:p14="http://schemas.microsoft.com/office/powerpoint/2010/main" val="122924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A79A159-2FE8-2340-FB77-CE9C519A03D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3525901-60E8-1428-BCDE-67517FBA9B70}"/>
              </a:ext>
            </a:extLst>
          </p:cNvPr>
          <p:cNvSpPr>
            <a:spLocks noGrp="1"/>
          </p:cNvSpPr>
          <p:nvPr>
            <p:ph type="title"/>
          </p:nvPr>
        </p:nvSpPr>
        <p:spPr/>
        <p:txBody>
          <a:bodyPr/>
          <a:lstStyle/>
          <a:p>
            <a:r>
              <a:rPr lang="en-AU" noProof="0" dirty="0"/>
              <a:t>2.2 Emission spectra</a:t>
            </a:r>
          </a:p>
        </p:txBody>
      </p:sp>
      <p:pic>
        <p:nvPicPr>
          <p:cNvPr id="4" name="Picture 3" descr="Bunsen burner flame turning green when copper is placed in the flame.">
            <a:extLst>
              <a:ext uri="{FF2B5EF4-FFF2-40B4-BE49-F238E27FC236}">
                <a16:creationId xmlns:a16="http://schemas.microsoft.com/office/drawing/2014/main" id="{860FAFDF-2211-7878-6BA9-48D65BBC25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8535" y="1022464"/>
            <a:ext cx="3069535" cy="4910697"/>
          </a:xfrm>
          <a:prstGeom prst="rect">
            <a:avLst/>
          </a:prstGeom>
        </p:spPr>
      </p:pic>
      <p:pic>
        <p:nvPicPr>
          <p:cNvPr id="10" name="Picture 9" descr="Bunsen burner flame turning orange when calcium is placed in the flame.">
            <a:extLst>
              <a:ext uri="{FF2B5EF4-FFF2-40B4-BE49-F238E27FC236}">
                <a16:creationId xmlns:a16="http://schemas.microsoft.com/office/drawing/2014/main" id="{F5A1E66C-21E3-EA61-10A8-9D170D704114}"/>
              </a:ext>
            </a:extLst>
          </p:cNvPr>
          <p:cNvPicPr>
            <a:picLocks noChangeAspect="1"/>
          </p:cNvPicPr>
          <p:nvPr/>
        </p:nvPicPr>
        <p:blipFill>
          <a:blip r:embed="rId4"/>
          <a:stretch>
            <a:fillRect/>
          </a:stretch>
        </p:blipFill>
        <p:spPr>
          <a:xfrm>
            <a:off x="7292037" y="257862"/>
            <a:ext cx="2532086" cy="3537983"/>
          </a:xfrm>
          <a:prstGeom prst="rect">
            <a:avLst/>
          </a:prstGeom>
        </p:spPr>
      </p:pic>
      <p:pic>
        <p:nvPicPr>
          <p:cNvPr id="7" name="Picture 6" descr="Image depicts the emission spectrum of calcium when using a spectroscope to view calcium.">
            <a:extLst>
              <a:ext uri="{FF2B5EF4-FFF2-40B4-BE49-F238E27FC236}">
                <a16:creationId xmlns:a16="http://schemas.microsoft.com/office/drawing/2014/main" id="{EA8EC33E-8B61-0CEB-D5F5-C1A6CF4B50FE}"/>
              </a:ext>
            </a:extLst>
          </p:cNvPr>
          <p:cNvPicPr>
            <a:picLocks noChangeAspect="1"/>
          </p:cNvPicPr>
          <p:nvPr/>
        </p:nvPicPr>
        <p:blipFill>
          <a:blip r:embed="rId5"/>
          <a:stretch>
            <a:fillRect/>
          </a:stretch>
        </p:blipFill>
        <p:spPr>
          <a:xfrm>
            <a:off x="4752763" y="4401234"/>
            <a:ext cx="7079237" cy="1711697"/>
          </a:xfrm>
          <a:prstGeom prst="rect">
            <a:avLst/>
          </a:prstGeom>
        </p:spPr>
      </p:pic>
      <p:sp>
        <p:nvSpPr>
          <p:cNvPr id="12" name="TextBox 11">
            <a:extLst>
              <a:ext uri="{FF2B5EF4-FFF2-40B4-BE49-F238E27FC236}">
                <a16:creationId xmlns:a16="http://schemas.microsoft.com/office/drawing/2014/main" id="{DFC5FE53-CA86-15F5-0207-FDD0E360C2B9}"/>
              </a:ext>
              <a:ext uri="{C183D7F6-B498-43B3-948B-1728B52AA6E4}">
                <adec:decorative xmlns:adec="http://schemas.microsoft.com/office/drawing/2017/decorative" val="1"/>
              </a:ext>
            </a:extLst>
          </p:cNvPr>
          <p:cNvSpPr txBox="1"/>
          <p:nvPr/>
        </p:nvSpPr>
        <p:spPr>
          <a:xfrm>
            <a:off x="7292037" y="3846649"/>
            <a:ext cx="2532086" cy="428515"/>
          </a:xfrm>
          <a:prstGeom prst="rect">
            <a:avLst/>
          </a:prstGeom>
          <a:noFill/>
        </p:spPr>
        <p:txBody>
          <a:bodyPr wrap="square">
            <a:spAutoFit/>
          </a:bodyPr>
          <a:lstStyle/>
          <a:p>
            <a:pPr>
              <a:lnSpc>
                <a:spcPct val="114000"/>
              </a:lnSpc>
              <a:spcAft>
                <a:spcPts val="600"/>
              </a:spcAft>
            </a:pPr>
            <a:r>
              <a:rPr lang="en-AU" sz="1000" b="0" i="0" noProof="0" dirty="0" err="1">
                <a:solidFill>
                  <a:srgbClr val="AD1F85"/>
                </a:solidFill>
                <a:effectLst/>
                <a:hlinkClick r:id="rId6"/>
              </a:rPr>
              <a:t>Flammenfärbung</a:t>
            </a:r>
            <a:r>
              <a:rPr lang="en-AU" sz="1000" b="0" i="0" noProof="0" dirty="0">
                <a:solidFill>
                  <a:srgbClr val="AD1F85"/>
                </a:solidFill>
                <a:effectLst/>
                <a:hlinkClick r:id="rId6"/>
              </a:rPr>
              <a:t> Calcium (Ca)</a:t>
            </a:r>
            <a:r>
              <a:rPr lang="en-AU" sz="1000" b="0" i="0" noProof="0" dirty="0">
                <a:solidFill>
                  <a:srgbClr val="232323"/>
                </a:solidFill>
                <a:effectLst/>
              </a:rPr>
              <a:t>" by </a:t>
            </a:r>
            <a:r>
              <a:rPr lang="en-AU" sz="1000" b="0" i="0" noProof="0" dirty="0">
                <a:solidFill>
                  <a:srgbClr val="AD1F85"/>
                </a:solidFill>
                <a:effectLst/>
                <a:hlinkClick r:id="rId7"/>
              </a:rPr>
              <a:t>S k y r</a:t>
            </a:r>
            <a:r>
              <a:rPr lang="en-AU" sz="1000" b="0" i="0" noProof="0" dirty="0">
                <a:solidFill>
                  <a:srgbClr val="232323"/>
                </a:solidFill>
                <a:effectLst/>
              </a:rPr>
              <a:t> is licensed under </a:t>
            </a:r>
            <a:r>
              <a:rPr lang="en-AU" sz="1000" b="0" i="0" noProof="0" dirty="0">
                <a:solidFill>
                  <a:srgbClr val="AD1F85"/>
                </a:solidFill>
                <a:effectLst/>
                <a:hlinkClick r:id="rId8"/>
              </a:rPr>
              <a:t>CC BY 4.0</a:t>
            </a:r>
            <a:r>
              <a:rPr lang="en-AU" sz="1000" b="0" i="0" noProof="0" dirty="0">
                <a:solidFill>
                  <a:srgbClr val="232323"/>
                </a:solidFill>
                <a:effectLst/>
              </a:rPr>
              <a:t>.</a:t>
            </a:r>
            <a:endParaRPr lang="en-AU" sz="1000" noProof="0" dirty="0"/>
          </a:p>
        </p:txBody>
      </p:sp>
      <p:sp>
        <p:nvSpPr>
          <p:cNvPr id="6" name="TextBox 5">
            <a:extLst>
              <a:ext uri="{FF2B5EF4-FFF2-40B4-BE49-F238E27FC236}">
                <a16:creationId xmlns:a16="http://schemas.microsoft.com/office/drawing/2014/main" id="{B151BA11-A21C-970D-1692-582F7688EC93}"/>
              </a:ext>
              <a:ext uri="{C183D7F6-B498-43B3-948B-1728B52AA6E4}">
                <adec:decorative xmlns:adec="http://schemas.microsoft.com/office/drawing/2017/decorative" val="1"/>
              </a:ext>
            </a:extLst>
          </p:cNvPr>
          <p:cNvSpPr txBox="1"/>
          <p:nvPr/>
        </p:nvSpPr>
        <p:spPr>
          <a:xfrm>
            <a:off x="898535" y="6017402"/>
            <a:ext cx="3069536" cy="428515"/>
          </a:xfrm>
          <a:prstGeom prst="rect">
            <a:avLst/>
          </a:prstGeom>
          <a:noFill/>
        </p:spPr>
        <p:txBody>
          <a:bodyPr wrap="square">
            <a:spAutoFit/>
          </a:bodyPr>
          <a:lstStyle/>
          <a:p>
            <a:pPr>
              <a:lnSpc>
                <a:spcPct val="114000"/>
              </a:lnSpc>
              <a:spcAft>
                <a:spcPts val="600"/>
              </a:spcAft>
            </a:pPr>
            <a:r>
              <a:rPr lang="en-AU" sz="1000" b="0" i="0" noProof="0" dirty="0">
                <a:solidFill>
                  <a:srgbClr val="232323"/>
                </a:solidFill>
                <a:effectLst/>
              </a:rPr>
              <a:t>"</a:t>
            </a:r>
            <a:r>
              <a:rPr lang="en-AU" sz="1000" b="0" i="0" noProof="0" dirty="0" err="1">
                <a:solidFill>
                  <a:srgbClr val="AD1F85"/>
                </a:solidFill>
                <a:effectLst/>
                <a:hlinkClick r:id="rId9"/>
              </a:rPr>
              <a:t>Flammenfärbung</a:t>
            </a:r>
            <a:r>
              <a:rPr lang="en-AU" sz="1000" b="0" i="0" noProof="0" dirty="0">
                <a:solidFill>
                  <a:srgbClr val="AD1F85"/>
                </a:solidFill>
                <a:effectLst/>
                <a:hlinkClick r:id="rId9"/>
              </a:rPr>
              <a:t> Kupfer (Cu) </a:t>
            </a:r>
            <a:r>
              <a:rPr lang="en-AU" sz="1000" b="0" i="0" noProof="0" dirty="0" err="1">
                <a:solidFill>
                  <a:srgbClr val="AD1F85"/>
                </a:solidFill>
                <a:effectLst/>
                <a:hlinkClick r:id="rId9"/>
              </a:rPr>
              <a:t>ohne</a:t>
            </a:r>
            <a:r>
              <a:rPr lang="en-AU" sz="1000" b="0" i="0" noProof="0" dirty="0">
                <a:solidFill>
                  <a:srgbClr val="AD1F85"/>
                </a:solidFill>
                <a:effectLst/>
                <a:hlinkClick r:id="rId9"/>
              </a:rPr>
              <a:t> </a:t>
            </a:r>
            <a:r>
              <a:rPr lang="en-AU" sz="1000" b="0" i="0" noProof="0" dirty="0" err="1">
                <a:solidFill>
                  <a:srgbClr val="AD1F85"/>
                </a:solidFill>
                <a:effectLst/>
                <a:hlinkClick r:id="rId9"/>
              </a:rPr>
              <a:t>Halogene</a:t>
            </a:r>
            <a:r>
              <a:rPr lang="en-AU" sz="1000" b="0" i="0" noProof="0" dirty="0">
                <a:solidFill>
                  <a:srgbClr val="232323"/>
                </a:solidFill>
                <a:effectLst/>
              </a:rPr>
              <a:t>" by </a:t>
            </a:r>
            <a:r>
              <a:rPr lang="en-AU" sz="1000" b="0" i="0" noProof="0" dirty="0">
                <a:solidFill>
                  <a:srgbClr val="AD1F85"/>
                </a:solidFill>
                <a:effectLst/>
                <a:hlinkClick r:id="rId7"/>
              </a:rPr>
              <a:t>S k y r</a:t>
            </a:r>
            <a:r>
              <a:rPr lang="en-AU" sz="1000" b="0" i="0" noProof="0" dirty="0">
                <a:solidFill>
                  <a:srgbClr val="232323"/>
                </a:solidFill>
                <a:effectLst/>
              </a:rPr>
              <a:t> is licensed under </a:t>
            </a:r>
            <a:r>
              <a:rPr lang="en-AU" sz="1000" b="0" i="0" noProof="0" dirty="0">
                <a:solidFill>
                  <a:srgbClr val="AD1F85"/>
                </a:solidFill>
                <a:effectLst/>
                <a:hlinkClick r:id="rId8"/>
              </a:rPr>
              <a:t>CC BY 4.0</a:t>
            </a:r>
            <a:r>
              <a:rPr lang="en-AU" sz="1000" b="0" i="0" noProof="0" dirty="0">
                <a:solidFill>
                  <a:srgbClr val="232323"/>
                </a:solidFill>
                <a:effectLst/>
              </a:rPr>
              <a:t>.</a:t>
            </a:r>
            <a:endParaRPr lang="en-AU" sz="1000" noProof="0" dirty="0"/>
          </a:p>
        </p:txBody>
      </p:sp>
      <p:sp>
        <p:nvSpPr>
          <p:cNvPr id="9" name="TextBox 8">
            <a:extLst>
              <a:ext uri="{FF2B5EF4-FFF2-40B4-BE49-F238E27FC236}">
                <a16:creationId xmlns:a16="http://schemas.microsoft.com/office/drawing/2014/main" id="{B629C61D-B648-7896-4836-0E61863DC232}"/>
              </a:ext>
              <a:ext uri="{C183D7F6-B498-43B3-948B-1728B52AA6E4}">
                <adec:decorative xmlns:adec="http://schemas.microsoft.com/office/drawing/2017/decorative" val="1"/>
              </a:ext>
            </a:extLst>
          </p:cNvPr>
          <p:cNvSpPr txBox="1"/>
          <p:nvPr/>
        </p:nvSpPr>
        <p:spPr>
          <a:xfrm>
            <a:off x="4752763" y="6239001"/>
            <a:ext cx="6177914" cy="253083"/>
          </a:xfrm>
          <a:prstGeom prst="rect">
            <a:avLst/>
          </a:prstGeom>
          <a:noFill/>
        </p:spPr>
        <p:txBody>
          <a:bodyPr wrap="square">
            <a:spAutoFit/>
          </a:bodyPr>
          <a:lstStyle/>
          <a:p>
            <a:pPr>
              <a:lnSpc>
                <a:spcPct val="114000"/>
              </a:lnSpc>
              <a:spcAft>
                <a:spcPts val="600"/>
              </a:spcAft>
            </a:pPr>
            <a:r>
              <a:rPr lang="en-AU" sz="1000" b="0" i="0" noProof="0" dirty="0">
                <a:solidFill>
                  <a:srgbClr val="232323"/>
                </a:solidFill>
                <a:effectLst/>
              </a:rPr>
              <a:t>"</a:t>
            </a:r>
            <a:r>
              <a:rPr lang="en-AU" sz="1000" b="0" i="0" noProof="0" dirty="0">
                <a:solidFill>
                  <a:srgbClr val="AD1F85"/>
                </a:solidFill>
                <a:effectLst/>
                <a:hlinkClick r:id="rId10"/>
              </a:rPr>
              <a:t>Alkali and alkaline earth metals emission spectrum</a:t>
            </a:r>
            <a:r>
              <a:rPr lang="en-AU" sz="1000" b="0" i="0" noProof="0" dirty="0">
                <a:solidFill>
                  <a:srgbClr val="232323"/>
                </a:solidFill>
                <a:effectLst/>
              </a:rPr>
              <a:t>" by </a:t>
            </a:r>
            <a:r>
              <a:rPr lang="en-AU" sz="1000" b="0" i="0" noProof="0" dirty="0" err="1">
                <a:solidFill>
                  <a:srgbClr val="AD1F85"/>
                </a:solidFill>
                <a:effectLst/>
                <a:hlinkClick r:id="rId11"/>
              </a:rPr>
              <a:t>BélaBéla</a:t>
            </a:r>
            <a:r>
              <a:rPr lang="en-AU" sz="1000" b="0" i="0" noProof="0" dirty="0">
                <a:solidFill>
                  <a:srgbClr val="232323"/>
                </a:solidFill>
                <a:effectLst/>
              </a:rPr>
              <a:t> is licensed under </a:t>
            </a:r>
            <a:r>
              <a:rPr lang="en-AU" sz="1000" b="0" i="0" noProof="0" dirty="0">
                <a:solidFill>
                  <a:srgbClr val="AD1F85"/>
                </a:solidFill>
                <a:effectLst/>
                <a:hlinkClick r:id="rId12"/>
              </a:rPr>
              <a:t>CC BY-SA 4.0</a:t>
            </a:r>
            <a:r>
              <a:rPr lang="en-AU" sz="1000" b="0" i="0" noProof="0" dirty="0">
                <a:solidFill>
                  <a:srgbClr val="232323"/>
                </a:solidFill>
                <a:effectLst/>
                <a:latin typeface="Arial" panose="020B0604020202020204" pitchFamily="34" charset="0"/>
              </a:rPr>
              <a:t>.</a:t>
            </a:r>
            <a:endParaRPr lang="en-AU" sz="1000" noProof="0" dirty="0"/>
          </a:p>
        </p:txBody>
      </p:sp>
      <p:sp>
        <p:nvSpPr>
          <p:cNvPr id="2" name="Slide Number Placeholder 1">
            <a:extLst>
              <a:ext uri="{FF2B5EF4-FFF2-40B4-BE49-F238E27FC236}">
                <a16:creationId xmlns:a16="http://schemas.microsoft.com/office/drawing/2014/main" id="{741BC5E7-58C6-704B-0AA9-456A91AB88A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54</a:t>
            </a:fld>
            <a:endParaRPr lang="en-AU" noProof="0" dirty="0"/>
          </a:p>
        </p:txBody>
      </p:sp>
    </p:spTree>
    <p:extLst>
      <p:ext uri="{BB962C8B-B14F-4D97-AF65-F5344CB8AC3E}">
        <p14:creationId xmlns:p14="http://schemas.microsoft.com/office/powerpoint/2010/main" val="3568685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13594-78A5-E9B4-B1C6-D5221B99CCA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464864C-5F10-8670-006B-B7441947E502}"/>
              </a:ext>
            </a:extLst>
          </p:cNvPr>
          <p:cNvSpPr>
            <a:spLocks noGrp="1"/>
          </p:cNvSpPr>
          <p:nvPr>
            <p:ph type="title"/>
          </p:nvPr>
        </p:nvSpPr>
        <p:spPr/>
        <p:txBody>
          <a:bodyPr/>
          <a:lstStyle/>
          <a:p>
            <a:r>
              <a:rPr lang="en-AU" noProof="0" dirty="0"/>
              <a:t>2.2 The Bohr model</a:t>
            </a:r>
          </a:p>
        </p:txBody>
      </p:sp>
      <p:sp>
        <p:nvSpPr>
          <p:cNvPr id="8" name="TextBox 7">
            <a:extLst>
              <a:ext uri="{FF2B5EF4-FFF2-40B4-BE49-F238E27FC236}">
                <a16:creationId xmlns:a16="http://schemas.microsoft.com/office/drawing/2014/main" id="{23476E2A-C24C-5957-B806-F5C070C79DFB}"/>
              </a:ext>
            </a:extLst>
          </p:cNvPr>
          <p:cNvSpPr txBox="1"/>
          <p:nvPr/>
        </p:nvSpPr>
        <p:spPr>
          <a:xfrm>
            <a:off x="501112" y="2410805"/>
            <a:ext cx="5594888" cy="3518116"/>
          </a:xfrm>
          <a:prstGeom prst="rect">
            <a:avLst/>
          </a:prstGeom>
          <a:noFill/>
        </p:spPr>
        <p:txBody>
          <a:bodyPr wrap="square" lIns="0" tIns="0" rIns="0" bIns="0" rtlCol="0">
            <a:no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22272B"/>
                </a:solidFill>
                <a:effectLst/>
                <a:uLnTx/>
                <a:uFillTx/>
                <a:latin typeface="Arial" panose="020B0604020202020204"/>
                <a:ea typeface="+mn-ea"/>
                <a:cs typeface="+mn-cs"/>
              </a:rPr>
              <a:t>An atom consists of a small, dense, positively charged nucleus orbited by negatively charged electrons</a:t>
            </a:r>
            <a:r>
              <a:rPr lang="en-AU" sz="2000" noProof="0" dirty="0">
                <a:solidFill>
                  <a:srgbClr val="22272B"/>
                </a:solidFill>
                <a:latin typeface="Arial" panose="020B0604020202020204"/>
              </a:rPr>
              <a:t> in fixed energy levels (shells)</a:t>
            </a:r>
            <a:endParaRPr kumimoji="0" lang="en-AU" sz="20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
        <p:nvSpPr>
          <p:cNvPr id="4" name="TextBox 3" descr="Image of Bohr’s model of the atom.&#10;">
            <a:extLst>
              <a:ext uri="{FF2B5EF4-FFF2-40B4-BE49-F238E27FC236}">
                <a16:creationId xmlns:a16="http://schemas.microsoft.com/office/drawing/2014/main" id="{842A7DE9-30BE-7DFC-67CA-908F7CCBAC7B}"/>
              </a:ext>
            </a:extLst>
          </p:cNvPr>
          <p:cNvSpPr txBox="1"/>
          <p:nvPr/>
        </p:nvSpPr>
        <p:spPr>
          <a:xfrm>
            <a:off x="6574564" y="2289425"/>
            <a:ext cx="5800316" cy="577850"/>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22272B"/>
                </a:solidFill>
                <a:effectLst/>
                <a:uLnTx/>
                <a:uFillTx/>
                <a:latin typeface="Arial" panose="020B0604020202020204"/>
                <a:ea typeface="+mn-ea"/>
                <a:cs typeface="+mn-cs"/>
              </a:rPr>
              <a:t>Diagram of Bohr’s model of the atom</a:t>
            </a:r>
            <a:r>
              <a:rPr kumimoji="0" lang="en-AU" sz="2400" b="0" i="0" u="none" strike="noStrike" kern="1200" cap="none" spc="0" normalizeH="0" baseline="0" noProof="0" dirty="0">
                <a:ln>
                  <a:noFill/>
                </a:ln>
                <a:solidFill>
                  <a:srgbClr val="22272B"/>
                </a:solidFill>
                <a:effectLst/>
                <a:uLnTx/>
                <a:uFillTx/>
                <a:latin typeface="Arial" panose="020B0604020202020204"/>
                <a:ea typeface="+mn-ea"/>
                <a:cs typeface="+mn-cs"/>
              </a:rPr>
              <a:t>.</a:t>
            </a:r>
          </a:p>
        </p:txBody>
      </p:sp>
      <p:pic>
        <p:nvPicPr>
          <p:cNvPr id="6" name="Picture 5" descr="Image of Bohr's model of the atom depicting fixed energy levels where electrons are positioned.">
            <a:extLst>
              <a:ext uri="{FF2B5EF4-FFF2-40B4-BE49-F238E27FC236}">
                <a16:creationId xmlns:a16="http://schemas.microsoft.com/office/drawing/2014/main" id="{72C874DE-FE16-1911-31B9-308055D833C6}"/>
              </a:ext>
            </a:extLst>
          </p:cNvPr>
          <p:cNvPicPr>
            <a:picLocks noChangeAspect="1"/>
          </p:cNvPicPr>
          <p:nvPr/>
        </p:nvPicPr>
        <p:blipFill>
          <a:blip r:embed="rId3"/>
          <a:stretch>
            <a:fillRect/>
          </a:stretch>
        </p:blipFill>
        <p:spPr>
          <a:xfrm>
            <a:off x="7283609" y="3016394"/>
            <a:ext cx="2857899" cy="2743583"/>
          </a:xfrm>
          <a:prstGeom prst="rect">
            <a:avLst/>
          </a:prstGeom>
        </p:spPr>
      </p:pic>
      <p:sp>
        <p:nvSpPr>
          <p:cNvPr id="2" name="Slide Number Placeholder 1">
            <a:extLst>
              <a:ext uri="{FF2B5EF4-FFF2-40B4-BE49-F238E27FC236}">
                <a16:creationId xmlns:a16="http://schemas.microsoft.com/office/drawing/2014/main" id="{66A9AADB-281D-12AF-B9EC-7E1CBBCD6E1D}"/>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55</a:t>
            </a:fld>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5674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76697-4217-266D-CED6-4894ECA8B28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EE01213-AFFE-B255-0E64-58FB979D966D}"/>
              </a:ext>
            </a:extLst>
          </p:cNvPr>
          <p:cNvSpPr>
            <a:spLocks noGrp="1"/>
          </p:cNvSpPr>
          <p:nvPr>
            <p:ph type="title"/>
          </p:nvPr>
        </p:nvSpPr>
        <p:spPr/>
        <p:txBody>
          <a:bodyPr/>
          <a:lstStyle/>
          <a:p>
            <a:r>
              <a:rPr lang="en-AU" noProof="0" dirty="0"/>
              <a:t>2.2 The discovery of the neutron</a:t>
            </a:r>
          </a:p>
        </p:txBody>
      </p:sp>
      <p:sp>
        <p:nvSpPr>
          <p:cNvPr id="8" name="TextBox 7">
            <a:extLst>
              <a:ext uri="{FF2B5EF4-FFF2-40B4-BE49-F238E27FC236}">
                <a16:creationId xmlns:a16="http://schemas.microsoft.com/office/drawing/2014/main" id="{D5A9BF80-245F-5097-AD54-E704ACF23B8E}"/>
              </a:ext>
            </a:extLst>
          </p:cNvPr>
          <p:cNvSpPr txBox="1"/>
          <p:nvPr/>
        </p:nvSpPr>
        <p:spPr>
          <a:xfrm>
            <a:off x="360000" y="2017622"/>
            <a:ext cx="5594888" cy="3518116"/>
          </a:xfrm>
          <a:prstGeom prst="rect">
            <a:avLst/>
          </a:prstGeom>
          <a:noFill/>
        </p:spPr>
        <p:txBody>
          <a:bodyPr wrap="square" lIns="0" tIns="0" rIns="0" bIns="0" rtlCol="0">
            <a:no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22272B"/>
                </a:solidFill>
                <a:effectLst/>
                <a:uLnTx/>
                <a:uFillTx/>
                <a:latin typeface="Arial" panose="020B0604020202020204"/>
                <a:ea typeface="+mn-ea"/>
                <a:cs typeface="+mn-cs"/>
              </a:rPr>
              <a:t>When Chadwick discovered the neutron in 1932 Bohr’s model was modified to include neutrons in the nucleus</a:t>
            </a:r>
          </a:p>
        </p:txBody>
      </p:sp>
      <p:sp>
        <p:nvSpPr>
          <p:cNvPr id="4" name="TextBox 3" descr="Image of Bohr’s model of the atom with neutrons&#10;">
            <a:extLst>
              <a:ext uri="{FF2B5EF4-FFF2-40B4-BE49-F238E27FC236}">
                <a16:creationId xmlns:a16="http://schemas.microsoft.com/office/drawing/2014/main" id="{0903A8A5-EE95-D29D-9785-6EF01ED56560}"/>
              </a:ext>
            </a:extLst>
          </p:cNvPr>
          <p:cNvSpPr txBox="1"/>
          <p:nvPr/>
        </p:nvSpPr>
        <p:spPr>
          <a:xfrm>
            <a:off x="7447392" y="2017622"/>
            <a:ext cx="3982928" cy="958660"/>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22272B"/>
                </a:solidFill>
                <a:effectLst/>
                <a:uLnTx/>
                <a:uFillTx/>
                <a:latin typeface="Arial" panose="020B0604020202020204"/>
                <a:ea typeface="+mn-ea"/>
                <a:cs typeface="+mn-cs"/>
              </a:rPr>
              <a:t>Diagram of Bohr’s model of the atom with neutrons</a:t>
            </a:r>
          </a:p>
        </p:txBody>
      </p:sp>
      <p:pic>
        <p:nvPicPr>
          <p:cNvPr id="7" name="Picture 6" descr="Image of Bohr's model including the addition of  neutrons in the nucleus with protons and electrons orbiting in fixed energy levels. ">
            <a:extLst>
              <a:ext uri="{FF2B5EF4-FFF2-40B4-BE49-F238E27FC236}">
                <a16:creationId xmlns:a16="http://schemas.microsoft.com/office/drawing/2014/main" id="{0E0F614A-0A58-CDF3-B1C6-3BB60480DC24}"/>
              </a:ext>
            </a:extLst>
          </p:cNvPr>
          <p:cNvPicPr>
            <a:picLocks noChangeAspect="1"/>
          </p:cNvPicPr>
          <p:nvPr/>
        </p:nvPicPr>
        <p:blipFill>
          <a:blip r:embed="rId3"/>
          <a:stretch>
            <a:fillRect/>
          </a:stretch>
        </p:blipFill>
        <p:spPr>
          <a:xfrm>
            <a:off x="7853750" y="3174517"/>
            <a:ext cx="2943636" cy="2829320"/>
          </a:xfrm>
          <a:prstGeom prst="rect">
            <a:avLst/>
          </a:prstGeom>
        </p:spPr>
      </p:pic>
      <p:sp>
        <p:nvSpPr>
          <p:cNvPr id="2" name="Slide Number Placeholder 1">
            <a:extLst>
              <a:ext uri="{FF2B5EF4-FFF2-40B4-BE49-F238E27FC236}">
                <a16:creationId xmlns:a16="http://schemas.microsoft.com/office/drawing/2014/main" id="{DEB1A7E9-272E-39F9-6835-36C157C158A7}"/>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56</a:t>
            </a:fld>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0287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442D3-4D43-BFF2-1F2F-B7372B78C43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96055C4-CCA9-BF93-D7E8-094F312621F8}"/>
              </a:ext>
            </a:extLst>
          </p:cNvPr>
          <p:cNvSpPr>
            <a:spLocks noGrp="1"/>
          </p:cNvSpPr>
          <p:nvPr>
            <p:ph type="title"/>
          </p:nvPr>
        </p:nvSpPr>
        <p:spPr/>
        <p:txBody>
          <a:bodyPr/>
          <a:lstStyle/>
          <a:p>
            <a:r>
              <a:rPr lang="en-AU" noProof="0">
                <a:cs typeface="Arial"/>
              </a:rPr>
              <a:t>2.3 </a:t>
            </a:r>
            <a:r>
              <a:rPr lang="en-AU" noProof="0" dirty="0">
                <a:cs typeface="Arial"/>
              </a:rPr>
              <a:t>Modelling atomic structure</a:t>
            </a:r>
          </a:p>
        </p:txBody>
      </p:sp>
      <p:sp>
        <p:nvSpPr>
          <p:cNvPr id="6" name="Text Placeholder 5">
            <a:extLst>
              <a:ext uri="{FF2B5EF4-FFF2-40B4-BE49-F238E27FC236}">
                <a16:creationId xmlns:a16="http://schemas.microsoft.com/office/drawing/2014/main" id="{DC2F8A34-56C6-5B5D-6AD7-A32A5EDA4359}"/>
              </a:ext>
            </a:extLst>
          </p:cNvPr>
          <p:cNvSpPr>
            <a:spLocks noGrp="1"/>
          </p:cNvSpPr>
          <p:nvPr>
            <p:ph type="body" sz="quarter" idx="18"/>
          </p:nvPr>
        </p:nvSpPr>
        <p:spPr/>
        <p:txBody>
          <a:bodyPr/>
          <a:lstStyle/>
          <a:p>
            <a:r>
              <a:rPr lang="en-AU" noProof="0" dirty="0"/>
              <a:t>Learning intentions and success criteria</a:t>
            </a:r>
          </a:p>
        </p:txBody>
      </p:sp>
      <p:graphicFrame>
        <p:nvGraphicFramePr>
          <p:cNvPr id="4" name="Table 3">
            <a:extLst>
              <a:ext uri="{FF2B5EF4-FFF2-40B4-BE49-F238E27FC236}">
                <a16:creationId xmlns:a16="http://schemas.microsoft.com/office/drawing/2014/main" id="{58DB0EE7-FB69-DD2D-4F6D-2CD5F4E38D61}"/>
              </a:ext>
            </a:extLst>
          </p:cNvPr>
          <p:cNvGraphicFramePr>
            <a:graphicFrameLocks noGrp="1"/>
          </p:cNvGraphicFramePr>
          <p:nvPr>
            <p:extLst>
              <p:ext uri="{D42A27DB-BD31-4B8C-83A1-F6EECF244321}">
                <p14:modId xmlns:p14="http://schemas.microsoft.com/office/powerpoint/2010/main" val="1127005491"/>
              </p:ext>
            </p:extLst>
          </p:nvPr>
        </p:nvGraphicFramePr>
        <p:xfrm>
          <a:off x="359998" y="1836451"/>
          <a:ext cx="11126369" cy="4677982"/>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noProof="0" dirty="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noProof="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AU" sz="1800" kern="1200">
                          <a:solidFill>
                            <a:schemeClr val="dk1"/>
                          </a:solidFill>
                          <a:effectLst/>
                          <a:latin typeface="+mn-lt"/>
                          <a:ea typeface="+mn-ea"/>
                          <a:cs typeface="+mn-cs"/>
                        </a:rPr>
                        <a:t>how the properties of elements relate to the structure of atoms</a:t>
                      </a:r>
                      <a:endParaRPr lang="en-AU" sz="2000" noProof="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1800" kern="1200">
                          <a:solidFill>
                            <a:schemeClr val="dk1"/>
                          </a:solidFill>
                          <a:effectLst/>
                          <a:latin typeface="+mn-lt"/>
                          <a:ea typeface="+mn-ea"/>
                          <a:cs typeface="+mn-cs"/>
                        </a:rPr>
                        <a:t>use the periodic table to find information about an element </a:t>
                      </a:r>
                    </a:p>
                    <a:p>
                      <a:pPr marL="285750" indent="-285750">
                        <a:lnSpc>
                          <a:spcPct val="150000"/>
                        </a:lnSpc>
                        <a:buFont typeface="Arial" panose="020B0604020202020204" pitchFamily="34" charset="0"/>
                        <a:buChar char="•"/>
                      </a:pPr>
                      <a:r>
                        <a:rPr lang="en-AU" sz="1800" kern="1200">
                          <a:solidFill>
                            <a:schemeClr val="dk1"/>
                          </a:solidFill>
                          <a:effectLst/>
                          <a:latin typeface="+mn-lt"/>
                          <a:ea typeface="+mn-ea"/>
                          <a:cs typeface="+mn-cs"/>
                        </a:rPr>
                        <a:t>identify patterns in the electron configuration of the first 18 elements</a:t>
                      </a:r>
                      <a:r>
                        <a:rPr lang="en-AU" sz="2000">
                          <a:effectLst/>
                        </a:rPr>
                        <a:t> </a:t>
                      </a:r>
                      <a:endParaRPr lang="en-AU" sz="1800" kern="1200">
                        <a:solidFill>
                          <a:schemeClr val="dk1"/>
                        </a:solidFill>
                        <a:effectLst/>
                        <a:latin typeface="+mn-lt"/>
                        <a:ea typeface="+mn-ea"/>
                        <a:cs typeface="+mn-cs"/>
                      </a:endParaRPr>
                    </a:p>
                    <a:p>
                      <a:pPr marL="285750" indent="-285750">
                        <a:lnSpc>
                          <a:spcPct val="150000"/>
                        </a:lnSpc>
                        <a:buFont typeface="Arial" panose="020B0604020202020204" pitchFamily="34" charset="0"/>
                        <a:buChar char="•"/>
                      </a:pPr>
                      <a:endParaRPr lang="en-AU" sz="2000" noProof="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noProof="0">
                          <a:latin typeface="Arial" panose="020B0604020202020204" pitchFamily="34" charset="0"/>
                          <a:cs typeface="Arial" panose="020B0604020202020204" pitchFamily="34" charset="0"/>
                        </a:rPr>
                        <a:t> </a:t>
                      </a:r>
                      <a:r>
                        <a:rPr lang="en-AU" sz="1800" kern="1200">
                          <a:solidFill>
                            <a:schemeClr val="dk1"/>
                          </a:solidFill>
                          <a:effectLst/>
                          <a:latin typeface="+mn-lt"/>
                          <a:ea typeface="+mn-ea"/>
                          <a:cs typeface="+mn-cs"/>
                        </a:rPr>
                        <a:t>to process and represent data.</a:t>
                      </a:r>
                      <a:endParaRPr lang="en-AU" sz="2000" noProof="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kern="1200">
                          <a:solidFill>
                            <a:schemeClr val="dk1"/>
                          </a:solidFill>
                          <a:effectLst/>
                          <a:latin typeface="+mn-lt"/>
                          <a:ea typeface="+mn-ea"/>
                          <a:cs typeface="+mn-cs"/>
                        </a:rPr>
                        <a:t>determine the number of protons and electrons in an element from the periodic table</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kern="1200">
                          <a:solidFill>
                            <a:schemeClr val="dk1"/>
                          </a:solidFill>
                          <a:effectLst/>
                          <a:latin typeface="+mn-lt"/>
                          <a:ea typeface="+mn-ea"/>
                          <a:cs typeface="+mn-cs"/>
                        </a:rPr>
                        <a:t>calculate the number of neutrons in an element from the periodic table</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kern="1200">
                          <a:solidFill>
                            <a:schemeClr val="dk1"/>
                          </a:solidFill>
                          <a:effectLst/>
                          <a:latin typeface="+mn-lt"/>
                          <a:ea typeface="+mn-ea"/>
                          <a:cs typeface="+mn-cs"/>
                        </a:rPr>
                        <a:t>model the atomic structure of the first 18 elements.</a:t>
                      </a:r>
                      <a:endParaRPr lang="en-AU" sz="2000" noProof="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23FBEF4C-6CCF-D6DF-6467-74050824993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57</a:t>
            </a:fld>
            <a:endParaRPr lang="en-AU" noProof="0" dirty="0"/>
          </a:p>
        </p:txBody>
      </p:sp>
    </p:spTree>
    <p:extLst>
      <p:ext uri="{BB962C8B-B14F-4D97-AF65-F5344CB8AC3E}">
        <p14:creationId xmlns:p14="http://schemas.microsoft.com/office/powerpoint/2010/main" val="6911938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2659B-1A57-419D-DDC3-A7DE6B77121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CCBA064-6282-D455-F388-F016ADC9C588}"/>
              </a:ext>
            </a:extLst>
          </p:cNvPr>
          <p:cNvSpPr>
            <a:spLocks noGrp="1"/>
          </p:cNvSpPr>
          <p:nvPr>
            <p:ph type="title"/>
          </p:nvPr>
        </p:nvSpPr>
        <p:spPr>
          <a:xfrm>
            <a:off x="360000" y="360000"/>
            <a:ext cx="11484000" cy="545601"/>
          </a:xfrm>
        </p:spPr>
        <p:txBody>
          <a:bodyPr/>
          <a:lstStyle/>
          <a:p>
            <a:r>
              <a:rPr lang="en-AU" noProof="0" dirty="0"/>
              <a:t>2.3 Periodic table key</a:t>
            </a:r>
          </a:p>
        </p:txBody>
      </p:sp>
      <p:pic>
        <p:nvPicPr>
          <p:cNvPr id="5" name="Picture 4" descr="Periodic table key with labels for atomic number, symbol, name and standard atomic weight.">
            <a:extLst>
              <a:ext uri="{FF2B5EF4-FFF2-40B4-BE49-F238E27FC236}">
                <a16:creationId xmlns:a16="http://schemas.microsoft.com/office/drawing/2014/main" id="{F00559D3-8AA7-6975-EA14-947DA4D854D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617443" y="1529524"/>
            <a:ext cx="4957114" cy="3798953"/>
          </a:xfrm>
          <a:prstGeom prst="rect">
            <a:avLst/>
          </a:prstGeom>
        </p:spPr>
      </p:pic>
      <p:sp>
        <p:nvSpPr>
          <p:cNvPr id="6" name="TextBox 5">
            <a:extLst>
              <a:ext uri="{FF2B5EF4-FFF2-40B4-BE49-F238E27FC236}">
                <a16:creationId xmlns:a16="http://schemas.microsoft.com/office/drawing/2014/main" id="{0A19EEC3-C232-6343-9538-70700427D43D}"/>
              </a:ext>
            </a:extLst>
          </p:cNvPr>
          <p:cNvSpPr txBox="1"/>
          <p:nvPr/>
        </p:nvSpPr>
        <p:spPr>
          <a:xfrm>
            <a:off x="359999" y="1430165"/>
            <a:ext cx="3257443" cy="1756992"/>
          </a:xfrm>
          <a:prstGeom prst="rect">
            <a:avLst/>
          </a:prstGeom>
          <a:noFill/>
          <a:ln>
            <a:solidFill>
              <a:schemeClr val="tx1"/>
            </a:solidFill>
          </a:ln>
        </p:spPr>
        <p:txBody>
          <a:bodyPr wrap="square" lIns="108000" tIns="108000" rIns="108000" bIns="108000">
            <a:spAutoFit/>
          </a:bodyPr>
          <a:lstStyle/>
          <a:p>
            <a:r>
              <a:rPr lang="en-AU" sz="2000" b="1" noProof="0" dirty="0">
                <a:highlight>
                  <a:srgbClr val="C3E7F4"/>
                </a:highlight>
              </a:rPr>
              <a:t>Atomic number </a:t>
            </a:r>
          </a:p>
          <a:p>
            <a:r>
              <a:rPr lang="en-AU" sz="2000" noProof="0" dirty="0"/>
              <a:t>The atomic number tells you how many protons are in the nucleus of an atom of that element.</a:t>
            </a:r>
          </a:p>
        </p:txBody>
      </p:sp>
      <p:sp>
        <p:nvSpPr>
          <p:cNvPr id="7" name="TextBox 6">
            <a:extLst>
              <a:ext uri="{FF2B5EF4-FFF2-40B4-BE49-F238E27FC236}">
                <a16:creationId xmlns:a16="http://schemas.microsoft.com/office/drawing/2014/main" id="{5C3172D6-6424-00C3-C209-752C6BA8CDCE}"/>
              </a:ext>
            </a:extLst>
          </p:cNvPr>
          <p:cNvSpPr txBox="1"/>
          <p:nvPr/>
        </p:nvSpPr>
        <p:spPr>
          <a:xfrm>
            <a:off x="8574557" y="2407005"/>
            <a:ext cx="2903569" cy="1756992"/>
          </a:xfrm>
          <a:prstGeom prst="rect">
            <a:avLst/>
          </a:prstGeom>
          <a:noFill/>
          <a:ln>
            <a:solidFill>
              <a:schemeClr val="tx1"/>
            </a:solidFill>
          </a:ln>
        </p:spPr>
        <p:txBody>
          <a:bodyPr wrap="square" lIns="108000" tIns="108000" rIns="108000" bIns="108000">
            <a:spAutoFit/>
          </a:bodyPr>
          <a:lstStyle/>
          <a:p>
            <a:r>
              <a:rPr lang="en-AU" sz="2000" b="1" noProof="0" dirty="0">
                <a:highlight>
                  <a:srgbClr val="C3E7F4"/>
                </a:highlight>
              </a:rPr>
              <a:t>Symbol</a:t>
            </a:r>
          </a:p>
          <a:p>
            <a:r>
              <a:rPr lang="en-AU" sz="2000" noProof="0" dirty="0"/>
              <a:t>The symbol is the one or two letter universal shorthand for an element’s name.</a:t>
            </a:r>
          </a:p>
        </p:txBody>
      </p:sp>
      <p:sp>
        <p:nvSpPr>
          <p:cNvPr id="12" name="TextBox 11">
            <a:extLst>
              <a:ext uri="{FF2B5EF4-FFF2-40B4-BE49-F238E27FC236}">
                <a16:creationId xmlns:a16="http://schemas.microsoft.com/office/drawing/2014/main" id="{02094DDB-0208-1F01-C268-B2E0CCFC57C3}"/>
              </a:ext>
            </a:extLst>
          </p:cNvPr>
          <p:cNvSpPr txBox="1"/>
          <p:nvPr/>
        </p:nvSpPr>
        <p:spPr>
          <a:xfrm>
            <a:off x="360000" y="3429000"/>
            <a:ext cx="3257443" cy="2680322"/>
          </a:xfrm>
          <a:prstGeom prst="rect">
            <a:avLst/>
          </a:prstGeom>
          <a:noFill/>
          <a:ln>
            <a:solidFill>
              <a:schemeClr val="tx1"/>
            </a:solidFill>
          </a:ln>
        </p:spPr>
        <p:txBody>
          <a:bodyPr wrap="square" lIns="108000" tIns="108000" rIns="108000" bIns="108000">
            <a:spAutoFit/>
          </a:bodyPr>
          <a:lstStyle/>
          <a:p>
            <a:r>
              <a:rPr lang="en-AU" sz="2000" b="1" noProof="0" dirty="0">
                <a:highlight>
                  <a:srgbClr val="C3E7F4"/>
                </a:highlight>
              </a:rPr>
              <a:t>Standard atomic weight </a:t>
            </a:r>
          </a:p>
          <a:p>
            <a:r>
              <a:rPr lang="en-AU" sz="2000" noProof="0" dirty="0"/>
              <a:t>The standard atomic weight is the average mass of the atoms of an element and is roughly equal to the total number of protons and neutrons in the nucleus.</a:t>
            </a:r>
          </a:p>
        </p:txBody>
      </p:sp>
      <p:sp>
        <p:nvSpPr>
          <p:cNvPr id="13" name="TextBox 12">
            <a:extLst>
              <a:ext uri="{FF2B5EF4-FFF2-40B4-BE49-F238E27FC236}">
                <a16:creationId xmlns:a16="http://schemas.microsoft.com/office/drawing/2014/main" id="{D0B26BFE-8575-0D5A-DBD3-868F8C252E9E}"/>
              </a:ext>
            </a:extLst>
          </p:cNvPr>
          <p:cNvSpPr txBox="1"/>
          <p:nvPr/>
        </p:nvSpPr>
        <p:spPr>
          <a:xfrm>
            <a:off x="8574557" y="4286960"/>
            <a:ext cx="2983904" cy="1141439"/>
          </a:xfrm>
          <a:prstGeom prst="rect">
            <a:avLst/>
          </a:prstGeom>
          <a:noFill/>
          <a:ln>
            <a:solidFill>
              <a:schemeClr val="tx1"/>
            </a:solidFill>
          </a:ln>
        </p:spPr>
        <p:txBody>
          <a:bodyPr wrap="square" lIns="108000" tIns="108000" rIns="108000" bIns="108000">
            <a:spAutoFit/>
          </a:bodyPr>
          <a:lstStyle/>
          <a:p>
            <a:r>
              <a:rPr lang="en-AU" sz="2000" b="1" noProof="0" dirty="0">
                <a:highlight>
                  <a:srgbClr val="C3E7F4"/>
                </a:highlight>
              </a:rPr>
              <a:t>Name</a:t>
            </a:r>
            <a:r>
              <a:rPr lang="en-AU" sz="2000" b="1" noProof="0" dirty="0"/>
              <a:t> </a:t>
            </a:r>
          </a:p>
          <a:p>
            <a:r>
              <a:rPr lang="en-AU" sz="2000" noProof="0" dirty="0"/>
              <a:t>This is the full name of the element.</a:t>
            </a:r>
          </a:p>
        </p:txBody>
      </p:sp>
      <p:sp>
        <p:nvSpPr>
          <p:cNvPr id="4" name="TextBox 3">
            <a:extLst>
              <a:ext uri="{FF2B5EF4-FFF2-40B4-BE49-F238E27FC236}">
                <a16:creationId xmlns:a16="http://schemas.microsoft.com/office/drawing/2014/main" id="{3781641F-B6AB-EDA6-3EEE-98B543123D80}"/>
              </a:ext>
              <a:ext uri="{C183D7F6-B498-43B3-948B-1728B52AA6E4}">
                <adec:decorative xmlns:adec="http://schemas.microsoft.com/office/drawing/2017/decorative" val="1"/>
              </a:ext>
            </a:extLst>
          </p:cNvPr>
          <p:cNvSpPr txBox="1"/>
          <p:nvPr/>
        </p:nvSpPr>
        <p:spPr>
          <a:xfrm>
            <a:off x="360000" y="6348422"/>
            <a:ext cx="8371656" cy="335156"/>
          </a:xfrm>
          <a:prstGeom prst="rect">
            <a:avLst/>
          </a:prstGeom>
          <a:noFill/>
        </p:spPr>
        <p:txBody>
          <a:bodyPr wrap="square">
            <a:spAutoFit/>
          </a:bodyPr>
          <a:lstStyle/>
          <a:p>
            <a:pPr>
              <a:lnSpc>
                <a:spcPct val="150000"/>
              </a:lnSpc>
              <a:spcBef>
                <a:spcPts val="1200"/>
              </a:spcBef>
              <a:buNone/>
            </a:pPr>
            <a:r>
              <a:rPr lang="en-AU" sz="1200" noProof="0" dirty="0">
                <a:effectLst/>
                <a:latin typeface="Arial" panose="020B0604020202020204" pitchFamily="34" charset="0"/>
                <a:ea typeface="Calibri" panose="020F0502020204030204" pitchFamily="34" charset="0"/>
              </a:rPr>
              <a:t>Source: </a:t>
            </a:r>
            <a:r>
              <a:rPr lang="en-AU" sz="1200" u="sng" noProof="0" dirty="0">
                <a:solidFill>
                  <a:srgbClr val="001C4A"/>
                </a:solidFill>
                <a:effectLst/>
                <a:latin typeface="Arial" panose="020B0604020202020204" pitchFamily="34" charset="0"/>
                <a:ea typeface="Calibri" panose="020F0502020204030204" pitchFamily="34" charset="0"/>
                <a:hlinkClick r:id="rId4"/>
              </a:rPr>
              <a:t>Science 7-10 (2023) Data Book</a:t>
            </a:r>
            <a:r>
              <a:rPr lang="en-AU" sz="1200" noProof="0" dirty="0">
                <a:effectLst/>
                <a:latin typeface="Arial" panose="020B0604020202020204" pitchFamily="34" charset="0"/>
                <a:ea typeface="Calibri" panose="020F0502020204030204" pitchFamily="34" charset="0"/>
              </a:rPr>
              <a:t> @State of New South Wales Education Standards Authority (NESA).</a:t>
            </a:r>
          </a:p>
        </p:txBody>
      </p:sp>
      <p:sp>
        <p:nvSpPr>
          <p:cNvPr id="2" name="Slide Number Placeholder 1">
            <a:extLst>
              <a:ext uri="{FF2B5EF4-FFF2-40B4-BE49-F238E27FC236}">
                <a16:creationId xmlns:a16="http://schemas.microsoft.com/office/drawing/2014/main" id="{72824114-6F3E-5498-7CC2-32605E64F8A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58</a:t>
            </a:fld>
            <a:endParaRPr lang="en-AU" noProof="0" dirty="0"/>
          </a:p>
        </p:txBody>
      </p:sp>
    </p:spTree>
    <p:extLst>
      <p:ext uri="{BB962C8B-B14F-4D97-AF65-F5344CB8AC3E}">
        <p14:creationId xmlns:p14="http://schemas.microsoft.com/office/powerpoint/2010/main" val="297404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2"/>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12" grpId="0" animBg="1"/>
      <p:bldP spid="12" grpId="1" animBg="1"/>
      <p:bldP spid="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10B07-7626-0A5D-CCDB-49466AC89E1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866758F-CE48-7173-3456-9BE62EAB23AA}"/>
              </a:ext>
            </a:extLst>
          </p:cNvPr>
          <p:cNvSpPr>
            <a:spLocks noGrp="1"/>
          </p:cNvSpPr>
          <p:nvPr>
            <p:ph type="title"/>
          </p:nvPr>
        </p:nvSpPr>
        <p:spPr/>
        <p:txBody>
          <a:bodyPr/>
          <a:lstStyle/>
          <a:p>
            <a:r>
              <a:rPr lang="en-AU" noProof="0" dirty="0"/>
              <a:t>2.3 Periodic table periods</a:t>
            </a:r>
          </a:p>
        </p:txBody>
      </p:sp>
      <p:pic>
        <p:nvPicPr>
          <p:cNvPr id="7" name="Picture 6" descr="Periodic table showing the periods labelled from 1 to 7. The periods are the rows in the periodic table. Period 1 is at the top. Period 7 is at the base. ">
            <a:extLst>
              <a:ext uri="{FF2B5EF4-FFF2-40B4-BE49-F238E27FC236}">
                <a16:creationId xmlns:a16="http://schemas.microsoft.com/office/drawing/2014/main" id="{8717C74E-59D7-ED2E-BC18-891FB527915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15538" y="905601"/>
            <a:ext cx="10008462" cy="5507812"/>
          </a:xfrm>
          <a:prstGeom prst="rect">
            <a:avLst/>
          </a:prstGeom>
        </p:spPr>
      </p:pic>
      <p:sp>
        <p:nvSpPr>
          <p:cNvPr id="5" name="TextBox 4">
            <a:extLst>
              <a:ext uri="{FF2B5EF4-FFF2-40B4-BE49-F238E27FC236}">
                <a16:creationId xmlns:a16="http://schemas.microsoft.com/office/drawing/2014/main" id="{14FC747E-0798-20CD-2803-445A05D35469}"/>
              </a:ext>
              <a:ext uri="{C183D7F6-B498-43B3-948B-1728B52AA6E4}">
                <adec:decorative xmlns:adec="http://schemas.microsoft.com/office/drawing/2017/decorative" val="1"/>
              </a:ext>
            </a:extLst>
          </p:cNvPr>
          <p:cNvSpPr txBox="1"/>
          <p:nvPr/>
        </p:nvSpPr>
        <p:spPr>
          <a:xfrm>
            <a:off x="685228" y="1028513"/>
            <a:ext cx="382772" cy="542260"/>
          </a:xfrm>
          <a:prstGeom prst="rect">
            <a:avLst/>
          </a:prstGeom>
          <a:noFill/>
        </p:spPr>
        <p:txBody>
          <a:bodyPr wrap="none" lIns="0" tIns="0" rIns="0" bIns="0" rtlCol="0">
            <a:noAutofit/>
          </a:bodyPr>
          <a:lstStyle/>
          <a:p>
            <a:pPr algn="l"/>
            <a:r>
              <a:rPr lang="en-AU" sz="2800" b="1" noProof="0" dirty="0"/>
              <a:t>1</a:t>
            </a:r>
          </a:p>
        </p:txBody>
      </p:sp>
      <p:sp>
        <p:nvSpPr>
          <p:cNvPr id="6" name="TextBox 5">
            <a:extLst>
              <a:ext uri="{FF2B5EF4-FFF2-40B4-BE49-F238E27FC236}">
                <a16:creationId xmlns:a16="http://schemas.microsoft.com/office/drawing/2014/main" id="{EF2D77C3-38CD-261A-05CF-D30E95E57D2C}"/>
              </a:ext>
              <a:ext uri="{C183D7F6-B498-43B3-948B-1728B52AA6E4}">
                <adec:decorative xmlns:adec="http://schemas.microsoft.com/office/drawing/2017/decorative" val="1"/>
              </a:ext>
            </a:extLst>
          </p:cNvPr>
          <p:cNvSpPr txBox="1"/>
          <p:nvPr/>
        </p:nvSpPr>
        <p:spPr>
          <a:xfrm>
            <a:off x="685228" y="1585162"/>
            <a:ext cx="382772" cy="542260"/>
          </a:xfrm>
          <a:prstGeom prst="rect">
            <a:avLst/>
          </a:prstGeom>
          <a:noFill/>
        </p:spPr>
        <p:txBody>
          <a:bodyPr wrap="none" lIns="0" tIns="0" rIns="0" bIns="0" rtlCol="0">
            <a:noAutofit/>
          </a:bodyPr>
          <a:lstStyle/>
          <a:p>
            <a:pPr algn="l"/>
            <a:r>
              <a:rPr lang="en-AU" sz="2800" b="1" noProof="0" dirty="0"/>
              <a:t>2</a:t>
            </a:r>
          </a:p>
        </p:txBody>
      </p:sp>
      <p:sp>
        <p:nvSpPr>
          <p:cNvPr id="8" name="TextBox 7">
            <a:extLst>
              <a:ext uri="{FF2B5EF4-FFF2-40B4-BE49-F238E27FC236}">
                <a16:creationId xmlns:a16="http://schemas.microsoft.com/office/drawing/2014/main" id="{55025224-45DD-97DA-06EF-1F20939EF7A4}"/>
              </a:ext>
              <a:ext uri="{C183D7F6-B498-43B3-948B-1728B52AA6E4}">
                <adec:decorative xmlns:adec="http://schemas.microsoft.com/office/drawing/2017/decorative" val="1"/>
              </a:ext>
            </a:extLst>
          </p:cNvPr>
          <p:cNvSpPr txBox="1"/>
          <p:nvPr/>
        </p:nvSpPr>
        <p:spPr>
          <a:xfrm>
            <a:off x="685228" y="2098944"/>
            <a:ext cx="382772" cy="542260"/>
          </a:xfrm>
          <a:prstGeom prst="rect">
            <a:avLst/>
          </a:prstGeom>
          <a:noFill/>
        </p:spPr>
        <p:txBody>
          <a:bodyPr wrap="none" lIns="0" tIns="0" rIns="0" bIns="0" rtlCol="0">
            <a:noAutofit/>
          </a:bodyPr>
          <a:lstStyle/>
          <a:p>
            <a:pPr algn="l"/>
            <a:r>
              <a:rPr lang="en-AU" sz="2800" b="1" noProof="0" dirty="0"/>
              <a:t>3</a:t>
            </a:r>
          </a:p>
        </p:txBody>
      </p:sp>
      <p:sp>
        <p:nvSpPr>
          <p:cNvPr id="9" name="TextBox 8">
            <a:extLst>
              <a:ext uri="{FF2B5EF4-FFF2-40B4-BE49-F238E27FC236}">
                <a16:creationId xmlns:a16="http://schemas.microsoft.com/office/drawing/2014/main" id="{0A9B80AB-5926-5A3F-6A6E-C664474F15E5}"/>
              </a:ext>
              <a:ext uri="{C183D7F6-B498-43B3-948B-1728B52AA6E4}">
                <adec:decorative xmlns:adec="http://schemas.microsoft.com/office/drawing/2017/decorative" val="1"/>
              </a:ext>
            </a:extLst>
          </p:cNvPr>
          <p:cNvSpPr txBox="1"/>
          <p:nvPr/>
        </p:nvSpPr>
        <p:spPr>
          <a:xfrm>
            <a:off x="685228" y="2625928"/>
            <a:ext cx="382772" cy="542260"/>
          </a:xfrm>
          <a:prstGeom prst="rect">
            <a:avLst/>
          </a:prstGeom>
          <a:noFill/>
        </p:spPr>
        <p:txBody>
          <a:bodyPr wrap="none" lIns="0" tIns="0" rIns="0" bIns="0" rtlCol="0">
            <a:noAutofit/>
          </a:bodyPr>
          <a:lstStyle/>
          <a:p>
            <a:pPr algn="l"/>
            <a:r>
              <a:rPr lang="en-AU" sz="2800" b="1" noProof="0" dirty="0"/>
              <a:t>4</a:t>
            </a:r>
          </a:p>
        </p:txBody>
      </p:sp>
      <p:sp>
        <p:nvSpPr>
          <p:cNvPr id="10" name="TextBox 9">
            <a:extLst>
              <a:ext uri="{FF2B5EF4-FFF2-40B4-BE49-F238E27FC236}">
                <a16:creationId xmlns:a16="http://schemas.microsoft.com/office/drawing/2014/main" id="{D7E4777E-1804-31F0-8E21-9C573D4C2192}"/>
              </a:ext>
              <a:ext uri="{C183D7F6-B498-43B3-948B-1728B52AA6E4}">
                <adec:decorative xmlns:adec="http://schemas.microsoft.com/office/drawing/2017/decorative" val="1"/>
              </a:ext>
            </a:extLst>
          </p:cNvPr>
          <p:cNvSpPr txBox="1"/>
          <p:nvPr/>
        </p:nvSpPr>
        <p:spPr>
          <a:xfrm>
            <a:off x="708997" y="3165971"/>
            <a:ext cx="382772" cy="542260"/>
          </a:xfrm>
          <a:prstGeom prst="rect">
            <a:avLst/>
          </a:prstGeom>
          <a:noFill/>
        </p:spPr>
        <p:txBody>
          <a:bodyPr wrap="none" lIns="0" tIns="0" rIns="0" bIns="0" rtlCol="0">
            <a:noAutofit/>
          </a:bodyPr>
          <a:lstStyle/>
          <a:p>
            <a:pPr algn="l"/>
            <a:r>
              <a:rPr lang="en-AU" sz="2800" b="1" noProof="0" dirty="0"/>
              <a:t>5</a:t>
            </a:r>
          </a:p>
        </p:txBody>
      </p:sp>
      <p:sp>
        <p:nvSpPr>
          <p:cNvPr id="11" name="TextBox 10">
            <a:extLst>
              <a:ext uri="{FF2B5EF4-FFF2-40B4-BE49-F238E27FC236}">
                <a16:creationId xmlns:a16="http://schemas.microsoft.com/office/drawing/2014/main" id="{0A58F12D-3B22-BC0C-0E37-9F62B305F845}"/>
              </a:ext>
              <a:ext uri="{C183D7F6-B498-43B3-948B-1728B52AA6E4}">
                <adec:decorative xmlns:adec="http://schemas.microsoft.com/office/drawing/2017/decorative" val="1"/>
              </a:ext>
            </a:extLst>
          </p:cNvPr>
          <p:cNvSpPr txBox="1"/>
          <p:nvPr/>
        </p:nvSpPr>
        <p:spPr>
          <a:xfrm>
            <a:off x="708306" y="3693241"/>
            <a:ext cx="382772" cy="542260"/>
          </a:xfrm>
          <a:prstGeom prst="rect">
            <a:avLst/>
          </a:prstGeom>
          <a:noFill/>
        </p:spPr>
        <p:txBody>
          <a:bodyPr wrap="none" lIns="0" tIns="0" rIns="0" bIns="0" rtlCol="0">
            <a:noAutofit/>
          </a:bodyPr>
          <a:lstStyle/>
          <a:p>
            <a:pPr algn="l"/>
            <a:r>
              <a:rPr lang="en-AU" sz="2800" b="1" noProof="0" dirty="0"/>
              <a:t>6</a:t>
            </a:r>
          </a:p>
        </p:txBody>
      </p:sp>
      <p:sp>
        <p:nvSpPr>
          <p:cNvPr id="12" name="TextBox 11">
            <a:extLst>
              <a:ext uri="{FF2B5EF4-FFF2-40B4-BE49-F238E27FC236}">
                <a16:creationId xmlns:a16="http://schemas.microsoft.com/office/drawing/2014/main" id="{6CCD5EC6-0C88-37FB-3AB5-B0B58AA53DB4}"/>
              </a:ext>
              <a:ext uri="{C183D7F6-B498-43B3-948B-1728B52AA6E4}">
                <adec:decorative xmlns:adec="http://schemas.microsoft.com/office/drawing/2017/decorative" val="1"/>
              </a:ext>
            </a:extLst>
          </p:cNvPr>
          <p:cNvSpPr txBox="1"/>
          <p:nvPr/>
        </p:nvSpPr>
        <p:spPr>
          <a:xfrm>
            <a:off x="720882" y="4208038"/>
            <a:ext cx="382772" cy="542260"/>
          </a:xfrm>
          <a:prstGeom prst="rect">
            <a:avLst/>
          </a:prstGeom>
          <a:noFill/>
        </p:spPr>
        <p:txBody>
          <a:bodyPr wrap="none" lIns="0" tIns="0" rIns="0" bIns="0" rtlCol="0">
            <a:noAutofit/>
          </a:bodyPr>
          <a:lstStyle/>
          <a:p>
            <a:pPr algn="l"/>
            <a:r>
              <a:rPr lang="en-AU" sz="2800" b="1" noProof="0" dirty="0"/>
              <a:t>7</a:t>
            </a:r>
          </a:p>
        </p:txBody>
      </p:sp>
      <p:sp>
        <p:nvSpPr>
          <p:cNvPr id="14" name="Rectangle 13">
            <a:extLst>
              <a:ext uri="{FF2B5EF4-FFF2-40B4-BE49-F238E27FC236}">
                <a16:creationId xmlns:a16="http://schemas.microsoft.com/office/drawing/2014/main" id="{A3FA2550-9EA2-F233-BFA3-15F72BBC81FA}"/>
              </a:ext>
              <a:ext uri="{C183D7F6-B498-43B3-948B-1728B52AA6E4}">
                <adec:decorative xmlns:adec="http://schemas.microsoft.com/office/drawing/2017/decorative" val="1"/>
              </a:ext>
            </a:extLst>
          </p:cNvPr>
          <p:cNvSpPr/>
          <p:nvPr/>
        </p:nvSpPr>
        <p:spPr>
          <a:xfrm>
            <a:off x="1237285" y="1021319"/>
            <a:ext cx="539646" cy="520488"/>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16" name="Rectangle 15">
            <a:extLst>
              <a:ext uri="{FF2B5EF4-FFF2-40B4-BE49-F238E27FC236}">
                <a16:creationId xmlns:a16="http://schemas.microsoft.com/office/drawing/2014/main" id="{6C61C15F-7AAF-BA94-DA75-E3C9CCD2C17C}"/>
              </a:ext>
              <a:ext uri="{C183D7F6-B498-43B3-948B-1728B52AA6E4}">
                <adec:decorative xmlns:adec="http://schemas.microsoft.com/office/drawing/2017/decorative" val="1"/>
              </a:ext>
            </a:extLst>
          </p:cNvPr>
          <p:cNvSpPr/>
          <p:nvPr/>
        </p:nvSpPr>
        <p:spPr>
          <a:xfrm>
            <a:off x="10415069" y="986078"/>
            <a:ext cx="539646" cy="520488"/>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17" name="Rectangle 16">
            <a:extLst>
              <a:ext uri="{FF2B5EF4-FFF2-40B4-BE49-F238E27FC236}">
                <a16:creationId xmlns:a16="http://schemas.microsoft.com/office/drawing/2014/main" id="{F7F66CDE-BB7B-6452-CA04-C6449F300EAB}"/>
              </a:ext>
              <a:ext uri="{C183D7F6-B498-43B3-948B-1728B52AA6E4}">
                <adec:decorative xmlns:adec="http://schemas.microsoft.com/office/drawing/2017/decorative" val="1"/>
              </a:ext>
            </a:extLst>
          </p:cNvPr>
          <p:cNvSpPr/>
          <p:nvPr/>
        </p:nvSpPr>
        <p:spPr>
          <a:xfrm>
            <a:off x="1237285" y="1549002"/>
            <a:ext cx="1070486" cy="520488"/>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18" name="Rectangle 17">
            <a:extLst>
              <a:ext uri="{FF2B5EF4-FFF2-40B4-BE49-F238E27FC236}">
                <a16:creationId xmlns:a16="http://schemas.microsoft.com/office/drawing/2014/main" id="{8584936D-3DF2-3A7D-0136-662B6BE9F90E}"/>
              </a:ext>
              <a:ext uri="{C183D7F6-B498-43B3-948B-1728B52AA6E4}">
                <adec:decorative xmlns:adec="http://schemas.microsoft.com/office/drawing/2017/decorative" val="1"/>
              </a:ext>
            </a:extLst>
          </p:cNvPr>
          <p:cNvSpPr/>
          <p:nvPr/>
        </p:nvSpPr>
        <p:spPr>
          <a:xfrm>
            <a:off x="7723927" y="1520036"/>
            <a:ext cx="3230787" cy="520488"/>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19" name="Rectangle 18">
            <a:extLst>
              <a:ext uri="{FF2B5EF4-FFF2-40B4-BE49-F238E27FC236}">
                <a16:creationId xmlns:a16="http://schemas.microsoft.com/office/drawing/2014/main" id="{045E6510-15F4-430F-4F6B-7B1F98875B80}"/>
              </a:ext>
              <a:ext uri="{C183D7F6-B498-43B3-948B-1728B52AA6E4}">
                <adec:decorative xmlns:adec="http://schemas.microsoft.com/office/drawing/2017/decorative" val="1"/>
              </a:ext>
            </a:extLst>
          </p:cNvPr>
          <p:cNvSpPr/>
          <p:nvPr/>
        </p:nvSpPr>
        <p:spPr>
          <a:xfrm>
            <a:off x="7723927" y="2040524"/>
            <a:ext cx="3230787" cy="520488"/>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20" name="Rectangle 19">
            <a:extLst>
              <a:ext uri="{FF2B5EF4-FFF2-40B4-BE49-F238E27FC236}">
                <a16:creationId xmlns:a16="http://schemas.microsoft.com/office/drawing/2014/main" id="{E7C84756-EA53-3B13-8941-0113CD0D4D27}"/>
              </a:ext>
              <a:ext uri="{C183D7F6-B498-43B3-948B-1728B52AA6E4}">
                <adec:decorative xmlns:adec="http://schemas.microsoft.com/office/drawing/2017/decorative" val="1"/>
              </a:ext>
            </a:extLst>
          </p:cNvPr>
          <p:cNvSpPr/>
          <p:nvPr/>
        </p:nvSpPr>
        <p:spPr>
          <a:xfrm>
            <a:off x="1261054" y="2040524"/>
            <a:ext cx="1070486" cy="520488"/>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21" name="Rectangle 20">
            <a:extLst>
              <a:ext uri="{FF2B5EF4-FFF2-40B4-BE49-F238E27FC236}">
                <a16:creationId xmlns:a16="http://schemas.microsoft.com/office/drawing/2014/main" id="{92D017D0-E79D-EB91-CFEE-93C8BA15228F}"/>
              </a:ext>
              <a:ext uri="{C183D7F6-B498-43B3-948B-1728B52AA6E4}">
                <adec:decorative xmlns:adec="http://schemas.microsoft.com/office/drawing/2017/decorative" val="1"/>
              </a:ext>
            </a:extLst>
          </p:cNvPr>
          <p:cNvSpPr/>
          <p:nvPr/>
        </p:nvSpPr>
        <p:spPr>
          <a:xfrm>
            <a:off x="1237284" y="2561012"/>
            <a:ext cx="9717429" cy="520488"/>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22" name="Rectangle 21">
            <a:extLst>
              <a:ext uri="{FF2B5EF4-FFF2-40B4-BE49-F238E27FC236}">
                <a16:creationId xmlns:a16="http://schemas.microsoft.com/office/drawing/2014/main" id="{2ECF67A1-1634-D45C-5B86-1FBA4D8A44A5}"/>
              </a:ext>
              <a:ext uri="{C183D7F6-B498-43B3-948B-1728B52AA6E4}">
                <adec:decorative xmlns:adec="http://schemas.microsoft.com/office/drawing/2017/decorative" val="1"/>
              </a:ext>
            </a:extLst>
          </p:cNvPr>
          <p:cNvSpPr/>
          <p:nvPr/>
        </p:nvSpPr>
        <p:spPr>
          <a:xfrm>
            <a:off x="1237284" y="3088695"/>
            <a:ext cx="9717429" cy="520488"/>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23" name="Rectangle 22">
            <a:extLst>
              <a:ext uri="{FF2B5EF4-FFF2-40B4-BE49-F238E27FC236}">
                <a16:creationId xmlns:a16="http://schemas.microsoft.com/office/drawing/2014/main" id="{CAEDC47D-3218-7BA2-43AE-C83088DD7869}"/>
              </a:ext>
              <a:ext uri="{C183D7F6-B498-43B3-948B-1728B52AA6E4}">
                <adec:decorative xmlns:adec="http://schemas.microsoft.com/office/drawing/2017/decorative" val="1"/>
              </a:ext>
            </a:extLst>
          </p:cNvPr>
          <p:cNvSpPr/>
          <p:nvPr/>
        </p:nvSpPr>
        <p:spPr>
          <a:xfrm>
            <a:off x="1261054" y="3609183"/>
            <a:ext cx="9693659" cy="520488"/>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24" name="Rectangle 23">
            <a:extLst>
              <a:ext uri="{FF2B5EF4-FFF2-40B4-BE49-F238E27FC236}">
                <a16:creationId xmlns:a16="http://schemas.microsoft.com/office/drawing/2014/main" id="{082DCFD3-01B8-1FFD-0906-6B5F68E82E19}"/>
              </a:ext>
              <a:ext uri="{C183D7F6-B498-43B3-948B-1728B52AA6E4}">
                <adec:decorative xmlns:adec="http://schemas.microsoft.com/office/drawing/2017/decorative" val="1"/>
              </a:ext>
            </a:extLst>
          </p:cNvPr>
          <p:cNvSpPr/>
          <p:nvPr/>
        </p:nvSpPr>
        <p:spPr>
          <a:xfrm>
            <a:off x="1250534" y="4129671"/>
            <a:ext cx="9693659" cy="520488"/>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25" name="Rectangle 24">
            <a:extLst>
              <a:ext uri="{FF2B5EF4-FFF2-40B4-BE49-F238E27FC236}">
                <a16:creationId xmlns:a16="http://schemas.microsoft.com/office/drawing/2014/main" id="{4C54627C-9DC2-779E-6AD7-1CA61EA96D41}"/>
              </a:ext>
              <a:ext uri="{C183D7F6-B498-43B3-948B-1728B52AA6E4}">
                <adec:decorative xmlns:adec="http://schemas.microsoft.com/office/drawing/2017/decorative" val="1"/>
              </a:ext>
            </a:extLst>
          </p:cNvPr>
          <p:cNvSpPr/>
          <p:nvPr/>
        </p:nvSpPr>
        <p:spPr>
          <a:xfrm>
            <a:off x="2331540" y="4966260"/>
            <a:ext cx="8083529" cy="520488"/>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26" name="Rectangle 25">
            <a:extLst>
              <a:ext uri="{FF2B5EF4-FFF2-40B4-BE49-F238E27FC236}">
                <a16:creationId xmlns:a16="http://schemas.microsoft.com/office/drawing/2014/main" id="{9F2ABE25-E74B-AE68-C17D-C1B9D2CD9BF4}"/>
              </a:ext>
              <a:ext uri="{C183D7F6-B498-43B3-948B-1728B52AA6E4}">
                <adec:decorative xmlns:adec="http://schemas.microsoft.com/office/drawing/2017/decorative" val="1"/>
              </a:ext>
            </a:extLst>
          </p:cNvPr>
          <p:cNvSpPr/>
          <p:nvPr/>
        </p:nvSpPr>
        <p:spPr>
          <a:xfrm>
            <a:off x="2331540" y="5802925"/>
            <a:ext cx="8083529" cy="520488"/>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13" name="TextBox 12">
            <a:extLst>
              <a:ext uri="{FF2B5EF4-FFF2-40B4-BE49-F238E27FC236}">
                <a16:creationId xmlns:a16="http://schemas.microsoft.com/office/drawing/2014/main" id="{0424EF43-CF56-5C59-BF39-04BE46C54ECF}"/>
              </a:ext>
            </a:extLst>
          </p:cNvPr>
          <p:cNvSpPr txBox="1"/>
          <p:nvPr/>
        </p:nvSpPr>
        <p:spPr>
          <a:xfrm>
            <a:off x="1115538" y="6385418"/>
            <a:ext cx="6717020" cy="294632"/>
          </a:xfrm>
          <a:prstGeom prst="rect">
            <a:avLst/>
          </a:prstGeom>
          <a:noFill/>
        </p:spPr>
        <p:txBody>
          <a:bodyPr wrap="square">
            <a:spAutoFit/>
          </a:bodyPr>
          <a:lstStyle/>
          <a:p>
            <a:pPr>
              <a:lnSpc>
                <a:spcPct val="150000"/>
              </a:lnSpc>
              <a:spcBef>
                <a:spcPts val="1200"/>
              </a:spcBef>
              <a:buNone/>
            </a:pPr>
            <a:r>
              <a:rPr lang="en-AU" sz="1000" noProof="0" dirty="0">
                <a:effectLst/>
                <a:latin typeface="Arial" panose="020B0604020202020204" pitchFamily="34" charset="0"/>
                <a:ea typeface="Calibri" panose="020F0502020204030204" pitchFamily="34" charset="0"/>
              </a:rPr>
              <a:t>Source: </a:t>
            </a:r>
            <a:r>
              <a:rPr lang="en-AU" sz="1000" u="sng" noProof="0" dirty="0">
                <a:solidFill>
                  <a:srgbClr val="001C4A"/>
                </a:solidFill>
                <a:effectLst/>
                <a:latin typeface="Arial" panose="020B0604020202020204" pitchFamily="34" charset="0"/>
                <a:ea typeface="Calibri" panose="020F0502020204030204" pitchFamily="34" charset="0"/>
                <a:hlinkClick r:id="rId4"/>
              </a:rPr>
              <a:t>Science 7-10 (2023) Data Book</a:t>
            </a:r>
            <a:r>
              <a:rPr lang="en-AU" sz="1000" noProof="0" dirty="0">
                <a:effectLst/>
                <a:latin typeface="Arial" panose="020B0604020202020204" pitchFamily="34" charset="0"/>
                <a:ea typeface="Calibri" panose="020F0502020204030204" pitchFamily="34" charset="0"/>
              </a:rPr>
              <a:t> @State of New South Wales Education Standards Authority (NESA).</a:t>
            </a:r>
          </a:p>
        </p:txBody>
      </p:sp>
      <p:sp>
        <p:nvSpPr>
          <p:cNvPr id="2" name="Slide Number Placeholder 1">
            <a:extLst>
              <a:ext uri="{FF2B5EF4-FFF2-40B4-BE49-F238E27FC236}">
                <a16:creationId xmlns:a16="http://schemas.microsoft.com/office/drawing/2014/main" id="{440DDA7D-AEF5-A402-71AC-34AABEB86BB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59</a:t>
            </a:fld>
            <a:endParaRPr lang="en-AU" noProof="0" dirty="0"/>
          </a:p>
        </p:txBody>
      </p:sp>
    </p:spTree>
    <p:extLst>
      <p:ext uri="{BB962C8B-B14F-4D97-AF65-F5344CB8AC3E}">
        <p14:creationId xmlns:p14="http://schemas.microsoft.com/office/powerpoint/2010/main" val="290939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5"/>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14"/>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16"/>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8"/>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500"/>
                                        <p:tgtEl>
                                          <p:spTgt spid="20"/>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8"/>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20"/>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19"/>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9"/>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1"/>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wipe(left)">
                                      <p:cBhvr>
                                        <p:cTn id="73" dur="500"/>
                                        <p:tgtEl>
                                          <p:spTgt spid="22"/>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childTnLst>
                                    <p:set>
                                      <p:cBhvr>
                                        <p:cTn id="77" dur="1" fill="hold">
                                          <p:stCondLst>
                                            <p:cond delay="0"/>
                                          </p:stCondLst>
                                        </p:cTn>
                                        <p:tgtEl>
                                          <p:spTgt spid="10"/>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22"/>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fade">
                                      <p:cBhvr>
                                        <p:cTn id="82" dur="500"/>
                                        <p:tgtEl>
                                          <p:spTgt spid="1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500"/>
                                        <p:tgtEl>
                                          <p:spTgt spid="23"/>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wipe(left)">
                                      <p:cBhvr>
                                        <p:cTn id="88" dur="500"/>
                                        <p:tgtEl>
                                          <p:spTgt spid="25"/>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11"/>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23"/>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25"/>
                                        </p:tgtEl>
                                        <p:attrNameLst>
                                          <p:attrName>style.visibility</p:attrName>
                                        </p:attrNameLst>
                                      </p:cBhvr>
                                      <p:to>
                                        <p:strVal val="hidden"/>
                                      </p:to>
                                    </p:set>
                                  </p:childTnLst>
                                </p:cTn>
                              </p:par>
                              <p:par>
                                <p:cTn id="97" presetID="10" presetClass="entr" presetSubtype="0" fill="hold" grpId="0" nodeType="withEffect">
                                  <p:stCondLst>
                                    <p:cond delay="0"/>
                                  </p:stCondLst>
                                  <p:childTnLst>
                                    <p:set>
                                      <p:cBhvr>
                                        <p:cTn id="98" dur="1" fill="hold">
                                          <p:stCondLst>
                                            <p:cond delay="0"/>
                                          </p:stCondLst>
                                        </p:cTn>
                                        <p:tgtEl>
                                          <p:spTgt spid="12"/>
                                        </p:tgtEl>
                                        <p:attrNameLst>
                                          <p:attrName>style.visibility</p:attrName>
                                        </p:attrNameLst>
                                      </p:cBhvr>
                                      <p:to>
                                        <p:strVal val="visible"/>
                                      </p:to>
                                    </p:set>
                                    <p:animEffect transition="in" filter="fade">
                                      <p:cBhvr>
                                        <p:cTn id="99" dur="500"/>
                                        <p:tgtEl>
                                          <p:spTgt spid="12"/>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wipe(left)">
                                      <p:cBhvr>
                                        <p:cTn id="102" dur="500"/>
                                        <p:tgtEl>
                                          <p:spTgt spid="24"/>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26"/>
                                        </p:tgtEl>
                                        <p:attrNameLst>
                                          <p:attrName>style.visibility</p:attrName>
                                        </p:attrNameLst>
                                      </p:cBhvr>
                                      <p:to>
                                        <p:strVal val="visible"/>
                                      </p:to>
                                    </p:set>
                                    <p:animEffect transition="in" filter="wipe(left)">
                                      <p:cBhvr>
                                        <p:cTn id="10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8" grpId="0"/>
      <p:bldP spid="8" grpId="1"/>
      <p:bldP spid="9" grpId="0"/>
      <p:bldP spid="9" grpId="1"/>
      <p:bldP spid="10" grpId="0"/>
      <p:bldP spid="10" grpId="1"/>
      <p:bldP spid="11" grpId="0"/>
      <p:bldP spid="11" grpId="1"/>
      <p:bldP spid="12" grpId="0"/>
      <p:bldP spid="14" grpId="0" animBg="1"/>
      <p:bldP spid="14"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5" grpId="0" animBg="1"/>
      <p:bldP spid="25" grpId="1"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noProof="0" dirty="0">
                <a:cs typeface="Arial"/>
              </a:rPr>
              <a:t>1.1 Classifying matter</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noProof="0" dirty="0"/>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667542842"/>
              </p:ext>
            </p:extLst>
          </p:nvPr>
        </p:nvGraphicFramePr>
        <p:xfrm>
          <a:off x="359998" y="1916174"/>
          <a:ext cx="11126369" cy="449522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noProof="0" dirty="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noProof="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to identify the common physical properties of elements and relate them to their uses.</a:t>
                      </a:r>
                      <a:endParaRPr lang="en-AU" sz="2000" noProof="0"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1200"/>
                        </a:spcBef>
                        <a:spcAft>
                          <a:spcPts val="600"/>
                        </a:spcAft>
                        <a:buFont typeface="Symbol" panose="05050102010706020507" pitchFamily="18" charset="2"/>
                        <a:buChar char=""/>
                      </a:pPr>
                      <a:r>
                        <a:rPr lang="en-AU" sz="1800" kern="1200" dirty="0">
                          <a:solidFill>
                            <a:schemeClr val="dk1"/>
                          </a:solidFill>
                          <a:effectLst/>
                          <a:latin typeface="+mn-lt"/>
                          <a:ea typeface="+mn-ea"/>
                          <a:cs typeface="+mn-cs"/>
                        </a:rPr>
                        <a:t>distinguish between an element, a compound and a mixture</a:t>
                      </a:r>
                    </a:p>
                    <a:p>
                      <a:pPr marL="342900" lvl="0" indent="-342900">
                        <a:lnSpc>
                          <a:spcPct val="150000"/>
                        </a:lnSpc>
                        <a:spcBef>
                          <a:spcPts val="1200"/>
                        </a:spcBef>
                        <a:spcAft>
                          <a:spcPts val="600"/>
                        </a:spcAft>
                        <a:buFont typeface="Symbol" panose="05050102010706020507" pitchFamily="18" charset="2"/>
                        <a:buChar char=""/>
                      </a:pPr>
                      <a:r>
                        <a:rPr lang="en-AU" sz="1800" kern="1200" dirty="0">
                          <a:solidFill>
                            <a:schemeClr val="dk1"/>
                          </a:solidFill>
                          <a:effectLst/>
                          <a:latin typeface="+mn-lt"/>
                          <a:ea typeface="+mn-ea"/>
                          <a:cs typeface="+mn-cs"/>
                        </a:rPr>
                        <a:t>annotate a periodic table to distinguish between metals, non-metals and metalloids</a:t>
                      </a:r>
                    </a:p>
                    <a:p>
                      <a:pPr marL="342900" lvl="0" indent="-342900">
                        <a:lnSpc>
                          <a:spcPct val="150000"/>
                        </a:lnSpc>
                        <a:spcBef>
                          <a:spcPts val="1200"/>
                        </a:spcBef>
                        <a:spcAft>
                          <a:spcPts val="600"/>
                        </a:spcAft>
                        <a:buFont typeface="Symbol" panose="05050102010706020507" pitchFamily="18" charset="2"/>
                        <a:buChar char=""/>
                      </a:pPr>
                      <a:r>
                        <a:rPr lang="en-AU" sz="1800" kern="1200" dirty="0">
                          <a:solidFill>
                            <a:schemeClr val="dk1"/>
                          </a:solidFill>
                          <a:effectLst/>
                          <a:latin typeface="+mn-lt"/>
                          <a:ea typeface="+mn-ea"/>
                          <a:cs typeface="+mn-cs"/>
                        </a:rPr>
                        <a:t>describe the physical properties of elements</a:t>
                      </a:r>
                    </a:p>
                    <a:p>
                      <a:pPr marL="342900" lvl="0" indent="-342900">
                        <a:lnSpc>
                          <a:spcPct val="150000"/>
                        </a:lnSpc>
                        <a:spcBef>
                          <a:spcPts val="1200"/>
                        </a:spcBef>
                        <a:spcAft>
                          <a:spcPts val="600"/>
                        </a:spcAft>
                        <a:buFont typeface="Symbol" panose="05050102010706020507" pitchFamily="18" charset="2"/>
                        <a:buChar char=""/>
                      </a:pPr>
                      <a:r>
                        <a:rPr lang="en-AU" sz="1800" kern="1200" dirty="0">
                          <a:solidFill>
                            <a:schemeClr val="dk1"/>
                          </a:solidFill>
                          <a:effectLst/>
                          <a:latin typeface="+mn-lt"/>
                          <a:ea typeface="+mn-ea"/>
                          <a:cs typeface="+mn-cs"/>
                        </a:rPr>
                        <a:t>identify commonly used elements and relate their use to their physical properties.</a:t>
                      </a:r>
                      <a:endParaRPr lang="en-AU" sz="2000" noProof="0" dirty="0">
                        <a:effectLst/>
                        <a:latin typeface="Arial" panose="020B0604020202020204" pitchFamily="34" charset="0"/>
                        <a:ea typeface="Calibri" panose="020F050202020403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AU" sz="2000" noProof="0"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50000"/>
                        </a:lnSpc>
                        <a:spcBef>
                          <a:spcPts val="0"/>
                        </a:spcBef>
                        <a:spcAft>
                          <a:spcPts val="0"/>
                        </a:spcAft>
                        <a:buClrTx/>
                        <a:buSzTx/>
                        <a:buFont typeface="Arial" panose="020B0604020202020204" pitchFamily="34" charset="0"/>
                        <a:buNone/>
                        <a:tabLst/>
                        <a:defRPr/>
                      </a:pPr>
                      <a:r>
                        <a:rPr lang="en-AU" sz="2000" noProof="0" dirty="0">
                          <a:latin typeface="Arial" panose="020B0604020202020204" pitchFamily="34" charset="0"/>
                          <a:cs typeface="Arial" panose="020B0604020202020204" pitchFamily="34" charset="0"/>
                        </a:rPr>
                        <a:t> </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6</a:t>
            </a:fld>
            <a:endParaRPr lang="en-AU" noProof="0" dirty="0"/>
          </a:p>
        </p:txBody>
      </p:sp>
    </p:spTree>
    <p:extLst>
      <p:ext uri="{BB962C8B-B14F-4D97-AF65-F5344CB8AC3E}">
        <p14:creationId xmlns:p14="http://schemas.microsoft.com/office/powerpoint/2010/main" val="42714084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08810B-1E73-8BAD-7E76-71B55D782BF8}"/>
              </a:ext>
            </a:extLst>
          </p:cNvPr>
          <p:cNvSpPr>
            <a:spLocks noGrp="1"/>
          </p:cNvSpPr>
          <p:nvPr>
            <p:ph type="title"/>
          </p:nvPr>
        </p:nvSpPr>
        <p:spPr/>
        <p:txBody>
          <a:bodyPr/>
          <a:lstStyle/>
          <a:p>
            <a:r>
              <a:rPr lang="en-AU" noProof="0" dirty="0"/>
              <a:t>2.3 Periodic table groups</a:t>
            </a:r>
          </a:p>
        </p:txBody>
      </p:sp>
      <p:pic>
        <p:nvPicPr>
          <p:cNvPr id="4" name="Picture 3" descr="Periodic table showing the groups labelled from 1 to 18. The groups are the columns and the are numbered from left to right.">
            <a:extLst>
              <a:ext uri="{FF2B5EF4-FFF2-40B4-BE49-F238E27FC236}">
                <a16:creationId xmlns:a16="http://schemas.microsoft.com/office/drawing/2014/main" id="{55676540-3683-9BD1-1C85-FD60ED14470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15538" y="1188188"/>
            <a:ext cx="10008462" cy="5507812"/>
          </a:xfrm>
          <a:prstGeom prst="rect">
            <a:avLst/>
          </a:prstGeom>
        </p:spPr>
      </p:pic>
      <p:sp>
        <p:nvSpPr>
          <p:cNvPr id="5" name="TextBox 4">
            <a:extLst>
              <a:ext uri="{FF2B5EF4-FFF2-40B4-BE49-F238E27FC236}">
                <a16:creationId xmlns:a16="http://schemas.microsoft.com/office/drawing/2014/main" id="{AD6D8F7E-89AD-3391-C402-F182F745FC8C}"/>
              </a:ext>
              <a:ext uri="{C183D7F6-B498-43B3-948B-1728B52AA6E4}">
                <adec:decorative xmlns:adec="http://schemas.microsoft.com/office/drawing/2017/decorative" val="1"/>
              </a:ext>
            </a:extLst>
          </p:cNvPr>
          <p:cNvSpPr txBox="1"/>
          <p:nvPr/>
        </p:nvSpPr>
        <p:spPr>
          <a:xfrm>
            <a:off x="1402983" y="815843"/>
            <a:ext cx="258669" cy="440552"/>
          </a:xfrm>
          <a:prstGeom prst="rect">
            <a:avLst/>
          </a:prstGeom>
          <a:noFill/>
        </p:spPr>
        <p:txBody>
          <a:bodyPr wrap="none" lIns="0" tIns="0" rIns="0" bIns="0" rtlCol="0">
            <a:noAutofit/>
          </a:bodyPr>
          <a:lstStyle/>
          <a:p>
            <a:pPr algn="l"/>
            <a:r>
              <a:rPr lang="en-AU" sz="2800" b="1" noProof="0" dirty="0"/>
              <a:t>1</a:t>
            </a:r>
          </a:p>
        </p:txBody>
      </p:sp>
      <p:sp>
        <p:nvSpPr>
          <p:cNvPr id="6" name="TextBox 5">
            <a:extLst>
              <a:ext uri="{FF2B5EF4-FFF2-40B4-BE49-F238E27FC236}">
                <a16:creationId xmlns:a16="http://schemas.microsoft.com/office/drawing/2014/main" id="{DDF6431C-5BEE-D56A-D9A9-AA15EF060AE8}"/>
              </a:ext>
              <a:ext uri="{C183D7F6-B498-43B3-948B-1728B52AA6E4}">
                <adec:decorative xmlns:adec="http://schemas.microsoft.com/office/drawing/2017/decorative" val="1"/>
              </a:ext>
            </a:extLst>
          </p:cNvPr>
          <p:cNvSpPr txBox="1"/>
          <p:nvPr/>
        </p:nvSpPr>
        <p:spPr>
          <a:xfrm>
            <a:off x="1949097" y="1352953"/>
            <a:ext cx="258669" cy="440552"/>
          </a:xfrm>
          <a:prstGeom prst="rect">
            <a:avLst/>
          </a:prstGeom>
          <a:noFill/>
        </p:spPr>
        <p:txBody>
          <a:bodyPr wrap="none" lIns="0" tIns="0" rIns="0" bIns="0" rtlCol="0">
            <a:noAutofit/>
          </a:bodyPr>
          <a:lstStyle/>
          <a:p>
            <a:pPr algn="l"/>
            <a:r>
              <a:rPr lang="en-AU" sz="2800" b="1" noProof="0" dirty="0"/>
              <a:t>2</a:t>
            </a:r>
          </a:p>
        </p:txBody>
      </p:sp>
      <p:sp>
        <p:nvSpPr>
          <p:cNvPr id="8" name="TextBox 7">
            <a:extLst>
              <a:ext uri="{FF2B5EF4-FFF2-40B4-BE49-F238E27FC236}">
                <a16:creationId xmlns:a16="http://schemas.microsoft.com/office/drawing/2014/main" id="{A1AC15CF-343A-05D7-566D-D5D9CB017E58}"/>
              </a:ext>
              <a:ext uri="{C183D7F6-B498-43B3-948B-1728B52AA6E4}">
                <adec:decorative xmlns:adec="http://schemas.microsoft.com/office/drawing/2017/decorative" val="1"/>
              </a:ext>
            </a:extLst>
          </p:cNvPr>
          <p:cNvSpPr txBox="1"/>
          <p:nvPr/>
        </p:nvSpPr>
        <p:spPr>
          <a:xfrm>
            <a:off x="2499063" y="2357279"/>
            <a:ext cx="258669" cy="440552"/>
          </a:xfrm>
          <a:prstGeom prst="rect">
            <a:avLst/>
          </a:prstGeom>
          <a:noFill/>
        </p:spPr>
        <p:txBody>
          <a:bodyPr wrap="none" lIns="0" tIns="0" rIns="0" bIns="0" rtlCol="0">
            <a:noAutofit/>
          </a:bodyPr>
          <a:lstStyle/>
          <a:p>
            <a:pPr algn="l"/>
            <a:r>
              <a:rPr lang="en-AU" sz="2800" b="1" noProof="0" dirty="0"/>
              <a:t>3</a:t>
            </a:r>
          </a:p>
        </p:txBody>
      </p:sp>
      <p:sp>
        <p:nvSpPr>
          <p:cNvPr id="9" name="TextBox 8">
            <a:extLst>
              <a:ext uri="{FF2B5EF4-FFF2-40B4-BE49-F238E27FC236}">
                <a16:creationId xmlns:a16="http://schemas.microsoft.com/office/drawing/2014/main" id="{2C93B2D8-7FDB-67DD-128A-B186D32876B1}"/>
              </a:ext>
              <a:ext uri="{C183D7F6-B498-43B3-948B-1728B52AA6E4}">
                <adec:decorative xmlns:adec="http://schemas.microsoft.com/office/drawing/2017/decorative" val="1"/>
              </a:ext>
            </a:extLst>
          </p:cNvPr>
          <p:cNvSpPr txBox="1"/>
          <p:nvPr/>
        </p:nvSpPr>
        <p:spPr>
          <a:xfrm>
            <a:off x="3033833" y="2357279"/>
            <a:ext cx="258669" cy="440552"/>
          </a:xfrm>
          <a:prstGeom prst="rect">
            <a:avLst/>
          </a:prstGeom>
          <a:noFill/>
        </p:spPr>
        <p:txBody>
          <a:bodyPr wrap="none" lIns="0" tIns="0" rIns="0" bIns="0" rtlCol="0">
            <a:noAutofit/>
          </a:bodyPr>
          <a:lstStyle/>
          <a:p>
            <a:pPr algn="l"/>
            <a:r>
              <a:rPr lang="en-AU" sz="2800" b="1" noProof="0" dirty="0"/>
              <a:t>4</a:t>
            </a:r>
          </a:p>
        </p:txBody>
      </p:sp>
      <p:sp>
        <p:nvSpPr>
          <p:cNvPr id="10" name="TextBox 9">
            <a:extLst>
              <a:ext uri="{FF2B5EF4-FFF2-40B4-BE49-F238E27FC236}">
                <a16:creationId xmlns:a16="http://schemas.microsoft.com/office/drawing/2014/main" id="{CD9417A6-B0B0-AA26-D70C-B201C1004FD8}"/>
              </a:ext>
              <a:ext uri="{C183D7F6-B498-43B3-948B-1728B52AA6E4}">
                <adec:decorative xmlns:adec="http://schemas.microsoft.com/office/drawing/2017/decorative" val="1"/>
              </a:ext>
            </a:extLst>
          </p:cNvPr>
          <p:cNvSpPr txBox="1"/>
          <p:nvPr/>
        </p:nvSpPr>
        <p:spPr>
          <a:xfrm>
            <a:off x="3568603" y="2357279"/>
            <a:ext cx="258669" cy="440552"/>
          </a:xfrm>
          <a:prstGeom prst="rect">
            <a:avLst/>
          </a:prstGeom>
          <a:noFill/>
        </p:spPr>
        <p:txBody>
          <a:bodyPr wrap="none" lIns="0" tIns="0" rIns="0" bIns="0" rtlCol="0">
            <a:noAutofit/>
          </a:bodyPr>
          <a:lstStyle/>
          <a:p>
            <a:pPr algn="l"/>
            <a:r>
              <a:rPr lang="en-AU" sz="2800" b="1" noProof="0" dirty="0"/>
              <a:t>5</a:t>
            </a:r>
          </a:p>
        </p:txBody>
      </p:sp>
      <p:sp>
        <p:nvSpPr>
          <p:cNvPr id="11" name="TextBox 10">
            <a:extLst>
              <a:ext uri="{FF2B5EF4-FFF2-40B4-BE49-F238E27FC236}">
                <a16:creationId xmlns:a16="http://schemas.microsoft.com/office/drawing/2014/main" id="{E0F42130-9ECB-FF2F-F687-D292BD5543CD}"/>
              </a:ext>
              <a:ext uri="{C183D7F6-B498-43B3-948B-1728B52AA6E4}">
                <adec:decorative xmlns:adec="http://schemas.microsoft.com/office/drawing/2017/decorative" val="1"/>
              </a:ext>
            </a:extLst>
          </p:cNvPr>
          <p:cNvSpPr txBox="1"/>
          <p:nvPr/>
        </p:nvSpPr>
        <p:spPr>
          <a:xfrm>
            <a:off x="4103373" y="2357279"/>
            <a:ext cx="258669" cy="440552"/>
          </a:xfrm>
          <a:prstGeom prst="rect">
            <a:avLst/>
          </a:prstGeom>
          <a:noFill/>
        </p:spPr>
        <p:txBody>
          <a:bodyPr wrap="none" lIns="0" tIns="0" rIns="0" bIns="0" rtlCol="0">
            <a:noAutofit/>
          </a:bodyPr>
          <a:lstStyle/>
          <a:p>
            <a:pPr algn="l"/>
            <a:r>
              <a:rPr lang="en-AU" sz="2800" b="1" noProof="0" dirty="0"/>
              <a:t>6</a:t>
            </a:r>
          </a:p>
        </p:txBody>
      </p:sp>
      <p:sp>
        <p:nvSpPr>
          <p:cNvPr id="12" name="TextBox 11">
            <a:extLst>
              <a:ext uri="{FF2B5EF4-FFF2-40B4-BE49-F238E27FC236}">
                <a16:creationId xmlns:a16="http://schemas.microsoft.com/office/drawing/2014/main" id="{5078ADFC-D287-D83A-C466-9345E19D9DBD}"/>
              </a:ext>
              <a:ext uri="{C183D7F6-B498-43B3-948B-1728B52AA6E4}">
                <adec:decorative xmlns:adec="http://schemas.microsoft.com/office/drawing/2017/decorative" val="1"/>
              </a:ext>
            </a:extLst>
          </p:cNvPr>
          <p:cNvSpPr txBox="1"/>
          <p:nvPr/>
        </p:nvSpPr>
        <p:spPr>
          <a:xfrm>
            <a:off x="4672451" y="2357279"/>
            <a:ext cx="258669" cy="440552"/>
          </a:xfrm>
          <a:prstGeom prst="rect">
            <a:avLst/>
          </a:prstGeom>
          <a:noFill/>
        </p:spPr>
        <p:txBody>
          <a:bodyPr wrap="none" lIns="0" tIns="0" rIns="0" bIns="0" rtlCol="0">
            <a:noAutofit/>
          </a:bodyPr>
          <a:lstStyle/>
          <a:p>
            <a:pPr algn="l"/>
            <a:r>
              <a:rPr lang="en-AU" sz="2800" b="1" noProof="0" dirty="0"/>
              <a:t>7</a:t>
            </a:r>
          </a:p>
        </p:txBody>
      </p:sp>
      <p:sp>
        <p:nvSpPr>
          <p:cNvPr id="13" name="TextBox 12">
            <a:extLst>
              <a:ext uri="{FF2B5EF4-FFF2-40B4-BE49-F238E27FC236}">
                <a16:creationId xmlns:a16="http://schemas.microsoft.com/office/drawing/2014/main" id="{EC7A1E8C-3B29-0C5C-870E-774B41862E1F}"/>
              </a:ext>
              <a:ext uri="{C183D7F6-B498-43B3-948B-1728B52AA6E4}">
                <adec:decorative xmlns:adec="http://schemas.microsoft.com/office/drawing/2017/decorative" val="1"/>
              </a:ext>
            </a:extLst>
          </p:cNvPr>
          <p:cNvSpPr txBox="1"/>
          <p:nvPr/>
        </p:nvSpPr>
        <p:spPr>
          <a:xfrm>
            <a:off x="5207221" y="2357279"/>
            <a:ext cx="258669" cy="440552"/>
          </a:xfrm>
          <a:prstGeom prst="rect">
            <a:avLst/>
          </a:prstGeom>
          <a:noFill/>
        </p:spPr>
        <p:txBody>
          <a:bodyPr wrap="none" lIns="0" tIns="0" rIns="0" bIns="0" rtlCol="0">
            <a:noAutofit/>
          </a:bodyPr>
          <a:lstStyle/>
          <a:p>
            <a:pPr algn="l"/>
            <a:r>
              <a:rPr lang="en-AU" sz="2800" b="1" noProof="0" dirty="0"/>
              <a:t>8</a:t>
            </a:r>
          </a:p>
        </p:txBody>
      </p:sp>
      <p:sp>
        <p:nvSpPr>
          <p:cNvPr id="14" name="TextBox 13">
            <a:extLst>
              <a:ext uri="{FF2B5EF4-FFF2-40B4-BE49-F238E27FC236}">
                <a16:creationId xmlns:a16="http://schemas.microsoft.com/office/drawing/2014/main" id="{7A564A74-6D69-6C4E-5303-E4F559462A1F}"/>
              </a:ext>
              <a:ext uri="{C183D7F6-B498-43B3-948B-1728B52AA6E4}">
                <adec:decorative xmlns:adec="http://schemas.microsoft.com/office/drawing/2017/decorative" val="1"/>
              </a:ext>
            </a:extLst>
          </p:cNvPr>
          <p:cNvSpPr txBox="1"/>
          <p:nvPr/>
        </p:nvSpPr>
        <p:spPr>
          <a:xfrm>
            <a:off x="5741991" y="2357279"/>
            <a:ext cx="258669" cy="440552"/>
          </a:xfrm>
          <a:prstGeom prst="rect">
            <a:avLst/>
          </a:prstGeom>
          <a:noFill/>
        </p:spPr>
        <p:txBody>
          <a:bodyPr wrap="none" lIns="0" tIns="0" rIns="0" bIns="0" rtlCol="0">
            <a:noAutofit/>
          </a:bodyPr>
          <a:lstStyle/>
          <a:p>
            <a:pPr algn="l"/>
            <a:r>
              <a:rPr lang="en-AU" sz="2800" b="1" noProof="0" dirty="0"/>
              <a:t>9</a:t>
            </a:r>
          </a:p>
        </p:txBody>
      </p:sp>
      <p:sp>
        <p:nvSpPr>
          <p:cNvPr id="15" name="TextBox 14">
            <a:extLst>
              <a:ext uri="{FF2B5EF4-FFF2-40B4-BE49-F238E27FC236}">
                <a16:creationId xmlns:a16="http://schemas.microsoft.com/office/drawing/2014/main" id="{7F945FF9-8436-5E8D-CDE7-04BBC41F2ED3}"/>
              </a:ext>
              <a:ext uri="{C183D7F6-B498-43B3-948B-1728B52AA6E4}">
                <adec:decorative xmlns:adec="http://schemas.microsoft.com/office/drawing/2017/decorative" val="1"/>
              </a:ext>
            </a:extLst>
          </p:cNvPr>
          <p:cNvSpPr txBox="1"/>
          <p:nvPr/>
        </p:nvSpPr>
        <p:spPr>
          <a:xfrm>
            <a:off x="6168622" y="2357279"/>
            <a:ext cx="258669" cy="440552"/>
          </a:xfrm>
          <a:prstGeom prst="rect">
            <a:avLst/>
          </a:prstGeom>
          <a:noFill/>
        </p:spPr>
        <p:txBody>
          <a:bodyPr wrap="none" lIns="0" tIns="0" rIns="0" bIns="0" rtlCol="0">
            <a:noAutofit/>
          </a:bodyPr>
          <a:lstStyle/>
          <a:p>
            <a:pPr algn="l"/>
            <a:r>
              <a:rPr lang="en-AU" sz="2800" b="1" noProof="0" dirty="0"/>
              <a:t>10</a:t>
            </a:r>
          </a:p>
        </p:txBody>
      </p:sp>
      <p:sp>
        <p:nvSpPr>
          <p:cNvPr id="16" name="TextBox 15">
            <a:extLst>
              <a:ext uri="{FF2B5EF4-FFF2-40B4-BE49-F238E27FC236}">
                <a16:creationId xmlns:a16="http://schemas.microsoft.com/office/drawing/2014/main" id="{60BBEA0A-9EAF-EB80-1101-D4BD06A8EC93}"/>
              </a:ext>
              <a:ext uri="{C183D7F6-B498-43B3-948B-1728B52AA6E4}">
                <adec:decorative xmlns:adec="http://schemas.microsoft.com/office/drawing/2017/decorative" val="1"/>
              </a:ext>
            </a:extLst>
          </p:cNvPr>
          <p:cNvSpPr txBox="1"/>
          <p:nvPr/>
        </p:nvSpPr>
        <p:spPr>
          <a:xfrm>
            <a:off x="6703394" y="2357279"/>
            <a:ext cx="258669" cy="440552"/>
          </a:xfrm>
          <a:prstGeom prst="rect">
            <a:avLst/>
          </a:prstGeom>
          <a:noFill/>
        </p:spPr>
        <p:txBody>
          <a:bodyPr wrap="none" lIns="0" tIns="0" rIns="0" bIns="0" rtlCol="0">
            <a:noAutofit/>
          </a:bodyPr>
          <a:lstStyle/>
          <a:p>
            <a:pPr algn="l"/>
            <a:r>
              <a:rPr lang="en-AU" sz="2800" b="1" noProof="0" dirty="0"/>
              <a:t>11</a:t>
            </a:r>
          </a:p>
        </p:txBody>
      </p:sp>
      <p:sp>
        <p:nvSpPr>
          <p:cNvPr id="17" name="TextBox 16">
            <a:extLst>
              <a:ext uri="{FF2B5EF4-FFF2-40B4-BE49-F238E27FC236}">
                <a16:creationId xmlns:a16="http://schemas.microsoft.com/office/drawing/2014/main" id="{AA976E55-8BC0-5312-17F1-998980130D77}"/>
              </a:ext>
              <a:ext uri="{C183D7F6-B498-43B3-948B-1728B52AA6E4}">
                <adec:decorative xmlns:adec="http://schemas.microsoft.com/office/drawing/2017/decorative" val="1"/>
              </a:ext>
            </a:extLst>
          </p:cNvPr>
          <p:cNvSpPr txBox="1"/>
          <p:nvPr/>
        </p:nvSpPr>
        <p:spPr>
          <a:xfrm>
            <a:off x="7238166" y="2357279"/>
            <a:ext cx="258669" cy="440552"/>
          </a:xfrm>
          <a:prstGeom prst="rect">
            <a:avLst/>
          </a:prstGeom>
          <a:noFill/>
        </p:spPr>
        <p:txBody>
          <a:bodyPr wrap="none" lIns="0" tIns="0" rIns="0" bIns="0" rtlCol="0">
            <a:noAutofit/>
          </a:bodyPr>
          <a:lstStyle/>
          <a:p>
            <a:pPr algn="l"/>
            <a:r>
              <a:rPr lang="en-AU" sz="2800" b="1" noProof="0" dirty="0"/>
              <a:t>12</a:t>
            </a:r>
          </a:p>
        </p:txBody>
      </p:sp>
      <p:sp>
        <p:nvSpPr>
          <p:cNvPr id="18" name="TextBox 17">
            <a:extLst>
              <a:ext uri="{FF2B5EF4-FFF2-40B4-BE49-F238E27FC236}">
                <a16:creationId xmlns:a16="http://schemas.microsoft.com/office/drawing/2014/main" id="{AF583605-F8DB-C78B-001C-66184F78A2BC}"/>
              </a:ext>
              <a:ext uri="{C183D7F6-B498-43B3-948B-1728B52AA6E4}">
                <adec:decorative xmlns:adec="http://schemas.microsoft.com/office/drawing/2017/decorative" val="1"/>
              </a:ext>
            </a:extLst>
          </p:cNvPr>
          <p:cNvSpPr txBox="1"/>
          <p:nvPr/>
        </p:nvSpPr>
        <p:spPr>
          <a:xfrm>
            <a:off x="7774975" y="1352953"/>
            <a:ext cx="258669" cy="440552"/>
          </a:xfrm>
          <a:prstGeom prst="rect">
            <a:avLst/>
          </a:prstGeom>
          <a:noFill/>
        </p:spPr>
        <p:txBody>
          <a:bodyPr wrap="none" lIns="0" tIns="0" rIns="0" bIns="0" rtlCol="0">
            <a:noAutofit/>
          </a:bodyPr>
          <a:lstStyle/>
          <a:p>
            <a:pPr algn="l"/>
            <a:r>
              <a:rPr lang="en-AU" sz="2800" b="1" noProof="0" dirty="0"/>
              <a:t>13</a:t>
            </a:r>
          </a:p>
        </p:txBody>
      </p:sp>
      <p:sp>
        <p:nvSpPr>
          <p:cNvPr id="19" name="TextBox 18">
            <a:extLst>
              <a:ext uri="{FF2B5EF4-FFF2-40B4-BE49-F238E27FC236}">
                <a16:creationId xmlns:a16="http://schemas.microsoft.com/office/drawing/2014/main" id="{CBECBBD4-79A0-1B72-5B38-CB28D5B16375}"/>
              </a:ext>
              <a:ext uri="{C183D7F6-B498-43B3-948B-1728B52AA6E4}">
                <adec:decorative xmlns:adec="http://schemas.microsoft.com/office/drawing/2017/decorative" val="1"/>
              </a:ext>
            </a:extLst>
          </p:cNvPr>
          <p:cNvSpPr txBox="1"/>
          <p:nvPr/>
        </p:nvSpPr>
        <p:spPr>
          <a:xfrm>
            <a:off x="8325887" y="1352953"/>
            <a:ext cx="258669" cy="440552"/>
          </a:xfrm>
          <a:prstGeom prst="rect">
            <a:avLst/>
          </a:prstGeom>
          <a:noFill/>
        </p:spPr>
        <p:txBody>
          <a:bodyPr wrap="none" lIns="0" tIns="0" rIns="0" bIns="0" rtlCol="0">
            <a:noAutofit/>
          </a:bodyPr>
          <a:lstStyle/>
          <a:p>
            <a:pPr algn="l"/>
            <a:r>
              <a:rPr lang="en-AU" sz="2800" b="1" noProof="0" dirty="0"/>
              <a:t>14</a:t>
            </a:r>
          </a:p>
        </p:txBody>
      </p:sp>
      <p:sp>
        <p:nvSpPr>
          <p:cNvPr id="20" name="TextBox 19">
            <a:extLst>
              <a:ext uri="{FF2B5EF4-FFF2-40B4-BE49-F238E27FC236}">
                <a16:creationId xmlns:a16="http://schemas.microsoft.com/office/drawing/2014/main" id="{E9FE4859-C842-CA97-276E-BE24D4661D78}"/>
              </a:ext>
              <a:ext uri="{C183D7F6-B498-43B3-948B-1728B52AA6E4}">
                <adec:decorative xmlns:adec="http://schemas.microsoft.com/office/drawing/2017/decorative" val="1"/>
              </a:ext>
            </a:extLst>
          </p:cNvPr>
          <p:cNvSpPr txBox="1"/>
          <p:nvPr/>
        </p:nvSpPr>
        <p:spPr>
          <a:xfrm>
            <a:off x="8876799" y="1352953"/>
            <a:ext cx="258669" cy="440552"/>
          </a:xfrm>
          <a:prstGeom prst="rect">
            <a:avLst/>
          </a:prstGeom>
          <a:noFill/>
        </p:spPr>
        <p:txBody>
          <a:bodyPr wrap="none" lIns="0" tIns="0" rIns="0" bIns="0" rtlCol="0">
            <a:noAutofit/>
          </a:bodyPr>
          <a:lstStyle/>
          <a:p>
            <a:pPr algn="l"/>
            <a:r>
              <a:rPr lang="en-AU" sz="2800" b="1" noProof="0" dirty="0"/>
              <a:t>15</a:t>
            </a:r>
          </a:p>
        </p:txBody>
      </p:sp>
      <p:sp>
        <p:nvSpPr>
          <p:cNvPr id="21" name="TextBox 20">
            <a:extLst>
              <a:ext uri="{FF2B5EF4-FFF2-40B4-BE49-F238E27FC236}">
                <a16:creationId xmlns:a16="http://schemas.microsoft.com/office/drawing/2014/main" id="{AA51241B-6D21-EA7F-6506-B0F059913E62}"/>
              </a:ext>
              <a:ext uri="{C183D7F6-B498-43B3-948B-1728B52AA6E4}">
                <adec:decorative xmlns:adec="http://schemas.microsoft.com/office/drawing/2017/decorative" val="1"/>
              </a:ext>
            </a:extLst>
          </p:cNvPr>
          <p:cNvSpPr txBox="1"/>
          <p:nvPr/>
        </p:nvSpPr>
        <p:spPr>
          <a:xfrm>
            <a:off x="9427711" y="1352953"/>
            <a:ext cx="258669" cy="440552"/>
          </a:xfrm>
          <a:prstGeom prst="rect">
            <a:avLst/>
          </a:prstGeom>
          <a:noFill/>
        </p:spPr>
        <p:txBody>
          <a:bodyPr wrap="none" lIns="0" tIns="0" rIns="0" bIns="0" rtlCol="0">
            <a:noAutofit/>
          </a:bodyPr>
          <a:lstStyle/>
          <a:p>
            <a:pPr algn="l"/>
            <a:r>
              <a:rPr lang="en-AU" sz="2800" b="1" noProof="0" dirty="0"/>
              <a:t>16</a:t>
            </a:r>
          </a:p>
        </p:txBody>
      </p:sp>
      <p:sp>
        <p:nvSpPr>
          <p:cNvPr id="22" name="TextBox 21">
            <a:extLst>
              <a:ext uri="{FF2B5EF4-FFF2-40B4-BE49-F238E27FC236}">
                <a16:creationId xmlns:a16="http://schemas.microsoft.com/office/drawing/2014/main" id="{439C02AE-B2DB-3402-C780-E2A433511470}"/>
              </a:ext>
              <a:ext uri="{C183D7F6-B498-43B3-948B-1728B52AA6E4}">
                <adec:decorative xmlns:adec="http://schemas.microsoft.com/office/drawing/2017/decorative" val="1"/>
              </a:ext>
            </a:extLst>
          </p:cNvPr>
          <p:cNvSpPr txBox="1"/>
          <p:nvPr/>
        </p:nvSpPr>
        <p:spPr>
          <a:xfrm>
            <a:off x="9939765" y="1352953"/>
            <a:ext cx="258669" cy="440552"/>
          </a:xfrm>
          <a:prstGeom prst="rect">
            <a:avLst/>
          </a:prstGeom>
          <a:noFill/>
        </p:spPr>
        <p:txBody>
          <a:bodyPr wrap="none" lIns="0" tIns="0" rIns="0" bIns="0" rtlCol="0">
            <a:noAutofit/>
          </a:bodyPr>
          <a:lstStyle/>
          <a:p>
            <a:pPr algn="l"/>
            <a:r>
              <a:rPr lang="en-AU" sz="2800" b="1" noProof="0" dirty="0"/>
              <a:t>17</a:t>
            </a:r>
          </a:p>
        </p:txBody>
      </p:sp>
      <p:sp>
        <p:nvSpPr>
          <p:cNvPr id="23" name="TextBox 22">
            <a:extLst>
              <a:ext uri="{FF2B5EF4-FFF2-40B4-BE49-F238E27FC236}">
                <a16:creationId xmlns:a16="http://schemas.microsoft.com/office/drawing/2014/main" id="{A6CD76C1-09D1-F831-283D-EFE8EAD36B3C}"/>
              </a:ext>
              <a:ext uri="{C183D7F6-B498-43B3-948B-1728B52AA6E4}">
                <adec:decorative xmlns:adec="http://schemas.microsoft.com/office/drawing/2017/decorative" val="1"/>
              </a:ext>
            </a:extLst>
          </p:cNvPr>
          <p:cNvSpPr txBox="1"/>
          <p:nvPr/>
        </p:nvSpPr>
        <p:spPr>
          <a:xfrm>
            <a:off x="10471793" y="807323"/>
            <a:ext cx="258669" cy="440552"/>
          </a:xfrm>
          <a:prstGeom prst="rect">
            <a:avLst/>
          </a:prstGeom>
          <a:noFill/>
        </p:spPr>
        <p:txBody>
          <a:bodyPr wrap="none" lIns="0" tIns="0" rIns="0" bIns="0" rtlCol="0">
            <a:noAutofit/>
          </a:bodyPr>
          <a:lstStyle/>
          <a:p>
            <a:pPr algn="l"/>
            <a:r>
              <a:rPr lang="en-AU" sz="2800" b="1" noProof="0" dirty="0"/>
              <a:t>18</a:t>
            </a:r>
          </a:p>
        </p:txBody>
      </p:sp>
      <p:sp>
        <p:nvSpPr>
          <p:cNvPr id="24" name="Rectangle 23">
            <a:extLst>
              <a:ext uri="{FF2B5EF4-FFF2-40B4-BE49-F238E27FC236}">
                <a16:creationId xmlns:a16="http://schemas.microsoft.com/office/drawing/2014/main" id="{4D91FF46-5891-D796-C682-43DE1FD7466F}"/>
              </a:ext>
              <a:ext uri="{C183D7F6-B498-43B3-948B-1728B52AA6E4}">
                <adec:decorative xmlns:adec="http://schemas.microsoft.com/office/drawing/2017/decorative" val="1"/>
              </a:ext>
            </a:extLst>
          </p:cNvPr>
          <p:cNvSpPr/>
          <p:nvPr/>
        </p:nvSpPr>
        <p:spPr>
          <a:xfrm>
            <a:off x="1229097" y="1312985"/>
            <a:ext cx="539646" cy="3653042"/>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25" name="Rectangle 24">
            <a:extLst>
              <a:ext uri="{FF2B5EF4-FFF2-40B4-BE49-F238E27FC236}">
                <a16:creationId xmlns:a16="http://schemas.microsoft.com/office/drawing/2014/main" id="{219CF768-F452-07D6-EEB5-C6DD082A964A}"/>
              </a:ext>
              <a:ext uri="{C183D7F6-B498-43B3-948B-1728B52AA6E4}">
                <adec:decorative xmlns:adec="http://schemas.microsoft.com/office/drawing/2017/decorative" val="1"/>
              </a:ext>
            </a:extLst>
          </p:cNvPr>
          <p:cNvSpPr/>
          <p:nvPr/>
        </p:nvSpPr>
        <p:spPr>
          <a:xfrm>
            <a:off x="1768743" y="1835855"/>
            <a:ext cx="539646" cy="3130172"/>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26" name="Rectangle 25">
            <a:extLst>
              <a:ext uri="{FF2B5EF4-FFF2-40B4-BE49-F238E27FC236}">
                <a16:creationId xmlns:a16="http://schemas.microsoft.com/office/drawing/2014/main" id="{E85E68E3-BF31-B6E7-B957-487C5B68EB5B}"/>
              </a:ext>
              <a:ext uri="{C183D7F6-B498-43B3-948B-1728B52AA6E4}">
                <adec:decorative xmlns:adec="http://schemas.microsoft.com/office/drawing/2017/decorative" val="1"/>
              </a:ext>
            </a:extLst>
          </p:cNvPr>
          <p:cNvSpPr/>
          <p:nvPr/>
        </p:nvSpPr>
        <p:spPr>
          <a:xfrm>
            <a:off x="2315163" y="2857166"/>
            <a:ext cx="539646" cy="2075869"/>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27" name="Rectangle 26">
            <a:extLst>
              <a:ext uri="{FF2B5EF4-FFF2-40B4-BE49-F238E27FC236}">
                <a16:creationId xmlns:a16="http://schemas.microsoft.com/office/drawing/2014/main" id="{D2341B82-B9E5-1733-9A27-520AC9C9638C}"/>
              </a:ext>
              <a:ext uri="{C183D7F6-B498-43B3-948B-1728B52AA6E4}">
                <adec:decorative xmlns:adec="http://schemas.microsoft.com/office/drawing/2017/decorative" val="1"/>
              </a:ext>
            </a:extLst>
          </p:cNvPr>
          <p:cNvSpPr/>
          <p:nvPr/>
        </p:nvSpPr>
        <p:spPr>
          <a:xfrm>
            <a:off x="2868376" y="2857166"/>
            <a:ext cx="539646" cy="2075869"/>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28" name="Rectangle 27">
            <a:extLst>
              <a:ext uri="{FF2B5EF4-FFF2-40B4-BE49-F238E27FC236}">
                <a16:creationId xmlns:a16="http://schemas.microsoft.com/office/drawing/2014/main" id="{4AE83223-E6DC-1784-632B-706B0B582BBC}"/>
              </a:ext>
              <a:ext uri="{C183D7F6-B498-43B3-948B-1728B52AA6E4}">
                <adec:decorative xmlns:adec="http://schemas.microsoft.com/office/drawing/2017/decorative" val="1"/>
              </a:ext>
            </a:extLst>
          </p:cNvPr>
          <p:cNvSpPr/>
          <p:nvPr/>
        </p:nvSpPr>
        <p:spPr>
          <a:xfrm>
            <a:off x="3408022" y="2857166"/>
            <a:ext cx="539646" cy="2075869"/>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29" name="Rectangle 28">
            <a:extLst>
              <a:ext uri="{FF2B5EF4-FFF2-40B4-BE49-F238E27FC236}">
                <a16:creationId xmlns:a16="http://schemas.microsoft.com/office/drawing/2014/main" id="{1278B5BE-E73B-5369-4C08-DCF91B6FD581}"/>
              </a:ext>
              <a:ext uri="{C183D7F6-B498-43B3-948B-1728B52AA6E4}">
                <adec:decorative xmlns:adec="http://schemas.microsoft.com/office/drawing/2017/decorative" val="1"/>
              </a:ext>
            </a:extLst>
          </p:cNvPr>
          <p:cNvSpPr/>
          <p:nvPr/>
        </p:nvSpPr>
        <p:spPr>
          <a:xfrm>
            <a:off x="3947668" y="2857166"/>
            <a:ext cx="539646" cy="2075869"/>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30" name="Rectangle 29">
            <a:extLst>
              <a:ext uri="{FF2B5EF4-FFF2-40B4-BE49-F238E27FC236}">
                <a16:creationId xmlns:a16="http://schemas.microsoft.com/office/drawing/2014/main" id="{BF422B74-86ED-4B96-0399-14545CBCFB4B}"/>
              </a:ext>
              <a:ext uri="{C183D7F6-B498-43B3-948B-1728B52AA6E4}">
                <adec:decorative xmlns:adec="http://schemas.microsoft.com/office/drawing/2017/decorative" val="1"/>
              </a:ext>
            </a:extLst>
          </p:cNvPr>
          <p:cNvSpPr/>
          <p:nvPr/>
        </p:nvSpPr>
        <p:spPr>
          <a:xfrm>
            <a:off x="4487314" y="2857165"/>
            <a:ext cx="539646" cy="2075869"/>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31" name="Rectangle 30">
            <a:extLst>
              <a:ext uri="{FF2B5EF4-FFF2-40B4-BE49-F238E27FC236}">
                <a16:creationId xmlns:a16="http://schemas.microsoft.com/office/drawing/2014/main" id="{499325AD-EB3C-18A0-7585-F13B89CA12F1}"/>
              </a:ext>
              <a:ext uri="{C183D7F6-B498-43B3-948B-1728B52AA6E4}">
                <adec:decorative xmlns:adec="http://schemas.microsoft.com/office/drawing/2017/decorative" val="1"/>
              </a:ext>
            </a:extLst>
          </p:cNvPr>
          <p:cNvSpPr/>
          <p:nvPr/>
        </p:nvSpPr>
        <p:spPr>
          <a:xfrm>
            <a:off x="5026960" y="2857165"/>
            <a:ext cx="539646" cy="2075869"/>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32" name="Rectangle 31">
            <a:extLst>
              <a:ext uri="{FF2B5EF4-FFF2-40B4-BE49-F238E27FC236}">
                <a16:creationId xmlns:a16="http://schemas.microsoft.com/office/drawing/2014/main" id="{D22FF4BB-90B5-EC85-E1DC-53BBBE62CB9C}"/>
              </a:ext>
              <a:ext uri="{C183D7F6-B498-43B3-948B-1728B52AA6E4}">
                <adec:decorative xmlns:adec="http://schemas.microsoft.com/office/drawing/2017/decorative" val="1"/>
              </a:ext>
            </a:extLst>
          </p:cNvPr>
          <p:cNvSpPr/>
          <p:nvPr/>
        </p:nvSpPr>
        <p:spPr>
          <a:xfrm>
            <a:off x="5556354" y="2857164"/>
            <a:ext cx="539646" cy="2075869"/>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33" name="Rectangle 32">
            <a:extLst>
              <a:ext uri="{FF2B5EF4-FFF2-40B4-BE49-F238E27FC236}">
                <a16:creationId xmlns:a16="http://schemas.microsoft.com/office/drawing/2014/main" id="{F559B3ED-2FFB-539F-9FAE-B8FF72AB25EB}"/>
              </a:ext>
              <a:ext uri="{C183D7F6-B498-43B3-948B-1728B52AA6E4}">
                <adec:decorative xmlns:adec="http://schemas.microsoft.com/office/drawing/2017/decorative" val="1"/>
              </a:ext>
            </a:extLst>
          </p:cNvPr>
          <p:cNvSpPr/>
          <p:nvPr/>
        </p:nvSpPr>
        <p:spPr>
          <a:xfrm>
            <a:off x="6102774" y="2857163"/>
            <a:ext cx="539646" cy="2075869"/>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34" name="Rectangle 33">
            <a:extLst>
              <a:ext uri="{FF2B5EF4-FFF2-40B4-BE49-F238E27FC236}">
                <a16:creationId xmlns:a16="http://schemas.microsoft.com/office/drawing/2014/main" id="{A0B1DE10-B19D-B59D-2CE3-D78356807062}"/>
              </a:ext>
              <a:ext uri="{C183D7F6-B498-43B3-948B-1728B52AA6E4}">
                <adec:decorative xmlns:adec="http://schemas.microsoft.com/office/drawing/2017/decorative" val="1"/>
              </a:ext>
            </a:extLst>
          </p:cNvPr>
          <p:cNvSpPr/>
          <p:nvPr/>
        </p:nvSpPr>
        <p:spPr>
          <a:xfrm>
            <a:off x="6632168" y="2857162"/>
            <a:ext cx="539646" cy="2075869"/>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35" name="Rectangle 34">
            <a:extLst>
              <a:ext uri="{FF2B5EF4-FFF2-40B4-BE49-F238E27FC236}">
                <a16:creationId xmlns:a16="http://schemas.microsoft.com/office/drawing/2014/main" id="{FC9752CF-4F91-9F8B-4CA5-0E3537D52163}"/>
              </a:ext>
              <a:ext uri="{C183D7F6-B498-43B3-948B-1728B52AA6E4}">
                <adec:decorative xmlns:adec="http://schemas.microsoft.com/office/drawing/2017/decorative" val="1"/>
              </a:ext>
            </a:extLst>
          </p:cNvPr>
          <p:cNvSpPr/>
          <p:nvPr/>
        </p:nvSpPr>
        <p:spPr>
          <a:xfrm>
            <a:off x="7188859" y="2857161"/>
            <a:ext cx="539646" cy="2075869"/>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36" name="Rectangle 35">
            <a:extLst>
              <a:ext uri="{FF2B5EF4-FFF2-40B4-BE49-F238E27FC236}">
                <a16:creationId xmlns:a16="http://schemas.microsoft.com/office/drawing/2014/main" id="{4DB2D96E-1D78-1A88-B69D-14DB258FED63}"/>
              </a:ext>
              <a:ext uri="{C183D7F6-B498-43B3-948B-1728B52AA6E4}">
                <adec:decorative xmlns:adec="http://schemas.microsoft.com/office/drawing/2017/decorative" val="1"/>
              </a:ext>
            </a:extLst>
          </p:cNvPr>
          <p:cNvSpPr/>
          <p:nvPr/>
        </p:nvSpPr>
        <p:spPr>
          <a:xfrm>
            <a:off x="7728505" y="1802858"/>
            <a:ext cx="539646" cy="3130171"/>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37" name="Rectangle 36">
            <a:extLst>
              <a:ext uri="{FF2B5EF4-FFF2-40B4-BE49-F238E27FC236}">
                <a16:creationId xmlns:a16="http://schemas.microsoft.com/office/drawing/2014/main" id="{CC80F1C4-962C-C024-53EE-3381FF84319B}"/>
              </a:ext>
              <a:ext uri="{C183D7F6-B498-43B3-948B-1728B52AA6E4}">
                <adec:decorative xmlns:adec="http://schemas.microsoft.com/office/drawing/2017/decorative" val="1"/>
              </a:ext>
            </a:extLst>
          </p:cNvPr>
          <p:cNvSpPr/>
          <p:nvPr/>
        </p:nvSpPr>
        <p:spPr>
          <a:xfrm>
            <a:off x="8268623" y="1802858"/>
            <a:ext cx="539646" cy="3130171"/>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38" name="Rectangle 37">
            <a:extLst>
              <a:ext uri="{FF2B5EF4-FFF2-40B4-BE49-F238E27FC236}">
                <a16:creationId xmlns:a16="http://schemas.microsoft.com/office/drawing/2014/main" id="{7447F47A-3809-148F-35A9-44224646F6E5}"/>
              </a:ext>
              <a:ext uri="{C183D7F6-B498-43B3-948B-1728B52AA6E4}">
                <adec:decorative xmlns:adec="http://schemas.microsoft.com/office/drawing/2017/decorative" val="1"/>
              </a:ext>
            </a:extLst>
          </p:cNvPr>
          <p:cNvSpPr/>
          <p:nvPr/>
        </p:nvSpPr>
        <p:spPr>
          <a:xfrm>
            <a:off x="8793708" y="1793505"/>
            <a:ext cx="539646" cy="3130171"/>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39" name="Rectangle 38">
            <a:extLst>
              <a:ext uri="{FF2B5EF4-FFF2-40B4-BE49-F238E27FC236}">
                <a16:creationId xmlns:a16="http://schemas.microsoft.com/office/drawing/2014/main" id="{5FAEF32D-F0BB-919F-3D35-7FEDB09E650F}"/>
              </a:ext>
              <a:ext uri="{C183D7F6-B498-43B3-948B-1728B52AA6E4}">
                <adec:decorative xmlns:adec="http://schemas.microsoft.com/office/drawing/2017/decorative" val="1"/>
              </a:ext>
            </a:extLst>
          </p:cNvPr>
          <p:cNvSpPr/>
          <p:nvPr/>
        </p:nvSpPr>
        <p:spPr>
          <a:xfrm>
            <a:off x="9338002" y="1802858"/>
            <a:ext cx="539646" cy="3130170"/>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40" name="Rectangle 39">
            <a:extLst>
              <a:ext uri="{FF2B5EF4-FFF2-40B4-BE49-F238E27FC236}">
                <a16:creationId xmlns:a16="http://schemas.microsoft.com/office/drawing/2014/main" id="{88E263D2-C3F0-559A-6C22-A9D8F5D5BFEC}"/>
              </a:ext>
              <a:ext uri="{C183D7F6-B498-43B3-948B-1728B52AA6E4}">
                <adec:decorative xmlns:adec="http://schemas.microsoft.com/office/drawing/2017/decorative" val="1"/>
              </a:ext>
            </a:extLst>
          </p:cNvPr>
          <p:cNvSpPr/>
          <p:nvPr/>
        </p:nvSpPr>
        <p:spPr>
          <a:xfrm>
            <a:off x="9876837" y="1793505"/>
            <a:ext cx="539646" cy="3139521"/>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41" name="Rectangle 40">
            <a:extLst>
              <a:ext uri="{FF2B5EF4-FFF2-40B4-BE49-F238E27FC236}">
                <a16:creationId xmlns:a16="http://schemas.microsoft.com/office/drawing/2014/main" id="{2E18A8FC-9DE3-CF16-0031-8F3093FAF977}"/>
              </a:ext>
              <a:ext uri="{C183D7F6-B498-43B3-948B-1728B52AA6E4}">
                <adec:decorative xmlns:adec="http://schemas.microsoft.com/office/drawing/2017/decorative" val="1"/>
              </a:ext>
            </a:extLst>
          </p:cNvPr>
          <p:cNvSpPr/>
          <p:nvPr/>
        </p:nvSpPr>
        <p:spPr>
          <a:xfrm>
            <a:off x="10416483" y="1279985"/>
            <a:ext cx="539646" cy="3653041"/>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42" name="TextBox 41">
            <a:extLst>
              <a:ext uri="{FF2B5EF4-FFF2-40B4-BE49-F238E27FC236}">
                <a16:creationId xmlns:a16="http://schemas.microsoft.com/office/drawing/2014/main" id="{3D97D1B8-C9C2-2AB5-5E75-59AE8901D76F}"/>
              </a:ext>
              <a:ext uri="{C183D7F6-B498-43B3-948B-1728B52AA6E4}">
                <adec:decorative xmlns:adec="http://schemas.microsoft.com/office/drawing/2017/decorative" val="1"/>
              </a:ext>
            </a:extLst>
          </p:cNvPr>
          <p:cNvSpPr txBox="1"/>
          <p:nvPr/>
        </p:nvSpPr>
        <p:spPr>
          <a:xfrm>
            <a:off x="1115538" y="6549170"/>
            <a:ext cx="6781578" cy="294632"/>
          </a:xfrm>
          <a:prstGeom prst="rect">
            <a:avLst/>
          </a:prstGeom>
          <a:noFill/>
        </p:spPr>
        <p:txBody>
          <a:bodyPr wrap="square">
            <a:spAutoFit/>
          </a:bodyPr>
          <a:lstStyle/>
          <a:p>
            <a:pPr>
              <a:lnSpc>
                <a:spcPct val="150000"/>
              </a:lnSpc>
              <a:spcBef>
                <a:spcPts val="1200"/>
              </a:spcBef>
              <a:buNone/>
            </a:pPr>
            <a:r>
              <a:rPr lang="en-AU" sz="1000" noProof="0" dirty="0">
                <a:effectLst/>
                <a:latin typeface="Arial" panose="020B0604020202020204" pitchFamily="34" charset="0"/>
                <a:ea typeface="Calibri" panose="020F0502020204030204" pitchFamily="34" charset="0"/>
              </a:rPr>
              <a:t>Source: </a:t>
            </a:r>
            <a:r>
              <a:rPr lang="en-AU" sz="1000" u="sng" noProof="0" dirty="0">
                <a:solidFill>
                  <a:srgbClr val="001C4A"/>
                </a:solidFill>
                <a:effectLst/>
                <a:latin typeface="Arial" panose="020B0604020202020204" pitchFamily="34" charset="0"/>
                <a:ea typeface="Calibri" panose="020F0502020204030204" pitchFamily="34" charset="0"/>
                <a:hlinkClick r:id="rId4"/>
              </a:rPr>
              <a:t>Science 7-10 (2023) Data Book</a:t>
            </a:r>
            <a:r>
              <a:rPr lang="en-AU" sz="1000" noProof="0" dirty="0">
                <a:effectLst/>
                <a:latin typeface="Arial" panose="020B0604020202020204" pitchFamily="34" charset="0"/>
                <a:ea typeface="Calibri" panose="020F0502020204030204" pitchFamily="34" charset="0"/>
              </a:rPr>
              <a:t> @State of New South Wales Education Standards Authority (NESA).</a:t>
            </a:r>
          </a:p>
        </p:txBody>
      </p:sp>
      <p:sp>
        <p:nvSpPr>
          <p:cNvPr id="2" name="Slide Number Placeholder 1">
            <a:extLst>
              <a:ext uri="{FF2B5EF4-FFF2-40B4-BE49-F238E27FC236}">
                <a16:creationId xmlns:a16="http://schemas.microsoft.com/office/drawing/2014/main" id="{46BA6546-74B8-73A7-039B-513AB5709DF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60</a:t>
            </a:fld>
            <a:endParaRPr lang="en-AU" noProof="0" dirty="0"/>
          </a:p>
        </p:txBody>
      </p:sp>
    </p:spTree>
    <p:extLst>
      <p:ext uri="{BB962C8B-B14F-4D97-AF65-F5344CB8AC3E}">
        <p14:creationId xmlns:p14="http://schemas.microsoft.com/office/powerpoint/2010/main" val="41891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24"/>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up)">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5"/>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up)">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8"/>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6"/>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up)">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9"/>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7"/>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up)">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0"/>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8"/>
                                        </p:tgtEl>
                                        <p:attrNameLst>
                                          <p:attrName>style.visibility</p:attrName>
                                        </p:attrNameLst>
                                      </p:cBhvr>
                                      <p:to>
                                        <p:strVal val="hidden"/>
                                      </p:to>
                                    </p:set>
                                  </p:childTnLst>
                                </p:cTn>
                              </p:par>
                              <p:par>
                                <p:cTn id="65" presetID="10" presetClass="entr" presetSubtype="0"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up)">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11"/>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29"/>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500"/>
                                        <p:tgtEl>
                                          <p:spTgt spid="12"/>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12"/>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30"/>
                                        </p:tgtEl>
                                        <p:attrNameLst>
                                          <p:attrName>style.visibility</p:attrName>
                                        </p:attrNameLst>
                                      </p:cBhvr>
                                      <p:to>
                                        <p:strVal val="hidden"/>
                                      </p:to>
                                    </p:set>
                                  </p:childTnLst>
                                </p:cTn>
                              </p:par>
                              <p:par>
                                <p:cTn id="89" presetID="10" presetClass="entr" presetSubtype="0" fill="hold" grpId="0" nodeType="with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fade">
                                      <p:cBhvr>
                                        <p:cTn id="91" dur="500"/>
                                        <p:tgtEl>
                                          <p:spTgt spid="13"/>
                                        </p:tgtEl>
                                      </p:cBhvr>
                                    </p:animEffect>
                                  </p:childTnLst>
                                </p:cTn>
                              </p:par>
                              <p:par>
                                <p:cTn id="92" presetID="22" presetClass="entr" presetSubtype="1" fill="hold" grpId="0" nodeType="withEffect">
                                  <p:stCondLst>
                                    <p:cond delay="0"/>
                                  </p:stCondLst>
                                  <p:childTnLst>
                                    <p:set>
                                      <p:cBhvr>
                                        <p:cTn id="93" dur="1" fill="hold">
                                          <p:stCondLst>
                                            <p:cond delay="0"/>
                                          </p:stCondLst>
                                        </p:cTn>
                                        <p:tgtEl>
                                          <p:spTgt spid="31"/>
                                        </p:tgtEl>
                                        <p:attrNameLst>
                                          <p:attrName>style.visibility</p:attrName>
                                        </p:attrNameLst>
                                      </p:cBhvr>
                                      <p:to>
                                        <p:strVal val="visible"/>
                                      </p:to>
                                    </p:set>
                                    <p:animEffect transition="in" filter="wipe(up)">
                                      <p:cBhvr>
                                        <p:cTn id="94" dur="500"/>
                                        <p:tgtEl>
                                          <p:spTgt spid="31"/>
                                        </p:tgtEl>
                                      </p:cBhvr>
                                    </p:animEffec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13"/>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31"/>
                                        </p:tgtEl>
                                        <p:attrNameLst>
                                          <p:attrName>style.visibility</p:attrName>
                                        </p:attrNameLst>
                                      </p:cBhvr>
                                      <p:to>
                                        <p:strVal val="hidden"/>
                                      </p:to>
                                    </p:set>
                                  </p:childTnLst>
                                </p:cTn>
                              </p:par>
                              <p:par>
                                <p:cTn id="101" presetID="10" presetClass="entr" presetSubtype="0" fill="hold" grpId="0" nodeType="withEffect">
                                  <p:stCondLst>
                                    <p:cond delay="0"/>
                                  </p:stCondLst>
                                  <p:childTnLst>
                                    <p:set>
                                      <p:cBhvr>
                                        <p:cTn id="102" dur="1" fill="hold">
                                          <p:stCondLst>
                                            <p:cond delay="0"/>
                                          </p:stCondLst>
                                        </p:cTn>
                                        <p:tgtEl>
                                          <p:spTgt spid="14"/>
                                        </p:tgtEl>
                                        <p:attrNameLst>
                                          <p:attrName>style.visibility</p:attrName>
                                        </p:attrNameLst>
                                      </p:cBhvr>
                                      <p:to>
                                        <p:strVal val="visible"/>
                                      </p:to>
                                    </p:set>
                                    <p:animEffect transition="in" filter="fade">
                                      <p:cBhvr>
                                        <p:cTn id="103" dur="500"/>
                                        <p:tgtEl>
                                          <p:spTgt spid="14"/>
                                        </p:tgtEl>
                                      </p:cBhvr>
                                    </p:animEffect>
                                  </p:childTnLst>
                                </p:cTn>
                              </p:par>
                              <p:par>
                                <p:cTn id="104" presetID="22" presetClass="entr" presetSubtype="1" fill="hold" grpId="0" nodeType="withEffect">
                                  <p:stCondLst>
                                    <p:cond delay="0"/>
                                  </p:stCondLst>
                                  <p:childTnLst>
                                    <p:set>
                                      <p:cBhvr>
                                        <p:cTn id="105" dur="1" fill="hold">
                                          <p:stCondLst>
                                            <p:cond delay="0"/>
                                          </p:stCondLst>
                                        </p:cTn>
                                        <p:tgtEl>
                                          <p:spTgt spid="32"/>
                                        </p:tgtEl>
                                        <p:attrNameLst>
                                          <p:attrName>style.visibility</p:attrName>
                                        </p:attrNameLst>
                                      </p:cBhvr>
                                      <p:to>
                                        <p:strVal val="visible"/>
                                      </p:to>
                                    </p:set>
                                    <p:animEffect transition="in" filter="wipe(up)">
                                      <p:cBhvr>
                                        <p:cTn id="106" dur="500"/>
                                        <p:tgtEl>
                                          <p:spTgt spid="32"/>
                                        </p:tgtEl>
                                      </p:cBhvr>
                                    </p:animEffec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14"/>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32"/>
                                        </p:tgtEl>
                                        <p:attrNameLst>
                                          <p:attrName>style.visibility</p:attrName>
                                        </p:attrNameLst>
                                      </p:cBhvr>
                                      <p:to>
                                        <p:strVal val="hidden"/>
                                      </p:to>
                                    </p:set>
                                  </p:childTnLst>
                                </p:cTn>
                              </p:par>
                              <p:par>
                                <p:cTn id="113" presetID="10" presetClass="entr" presetSubtype="0" fill="hold" grpId="0" nodeType="withEffect">
                                  <p:stCondLst>
                                    <p:cond delay="0"/>
                                  </p:stCondLst>
                                  <p:childTnLst>
                                    <p:set>
                                      <p:cBhvr>
                                        <p:cTn id="114" dur="1" fill="hold">
                                          <p:stCondLst>
                                            <p:cond delay="0"/>
                                          </p:stCondLst>
                                        </p:cTn>
                                        <p:tgtEl>
                                          <p:spTgt spid="15"/>
                                        </p:tgtEl>
                                        <p:attrNameLst>
                                          <p:attrName>style.visibility</p:attrName>
                                        </p:attrNameLst>
                                      </p:cBhvr>
                                      <p:to>
                                        <p:strVal val="visible"/>
                                      </p:to>
                                    </p:set>
                                    <p:animEffect transition="in" filter="fade">
                                      <p:cBhvr>
                                        <p:cTn id="115" dur="500"/>
                                        <p:tgtEl>
                                          <p:spTgt spid="15"/>
                                        </p:tgtEl>
                                      </p:cBhvr>
                                    </p:animEffect>
                                  </p:childTnLst>
                                </p:cTn>
                              </p:par>
                              <p:par>
                                <p:cTn id="116" presetID="22" presetClass="entr" presetSubtype="1" fill="hold" grpId="0" nodeType="withEffect">
                                  <p:stCondLst>
                                    <p:cond delay="0"/>
                                  </p:stCondLst>
                                  <p:childTnLst>
                                    <p:set>
                                      <p:cBhvr>
                                        <p:cTn id="117" dur="1" fill="hold">
                                          <p:stCondLst>
                                            <p:cond delay="0"/>
                                          </p:stCondLst>
                                        </p:cTn>
                                        <p:tgtEl>
                                          <p:spTgt spid="33"/>
                                        </p:tgtEl>
                                        <p:attrNameLst>
                                          <p:attrName>style.visibility</p:attrName>
                                        </p:attrNameLst>
                                      </p:cBhvr>
                                      <p:to>
                                        <p:strVal val="visible"/>
                                      </p:to>
                                    </p:set>
                                    <p:animEffect transition="in" filter="wipe(up)">
                                      <p:cBhvr>
                                        <p:cTn id="118" dur="500"/>
                                        <p:tgtEl>
                                          <p:spTgt spid="33"/>
                                        </p:tgtEl>
                                      </p:cBhvr>
                                    </p:animEffec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15"/>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33"/>
                                        </p:tgtEl>
                                        <p:attrNameLst>
                                          <p:attrName>style.visibility</p:attrName>
                                        </p:attrNameLst>
                                      </p:cBhvr>
                                      <p:to>
                                        <p:strVal val="hidden"/>
                                      </p:to>
                                    </p:set>
                                  </p:childTnLst>
                                </p:cTn>
                              </p:par>
                              <p:par>
                                <p:cTn id="125" presetID="10" presetClass="entr" presetSubtype="0" fill="hold" grpId="0" nodeType="withEffect">
                                  <p:stCondLst>
                                    <p:cond delay="0"/>
                                  </p:stCondLst>
                                  <p:childTnLst>
                                    <p:set>
                                      <p:cBhvr>
                                        <p:cTn id="126" dur="1" fill="hold">
                                          <p:stCondLst>
                                            <p:cond delay="0"/>
                                          </p:stCondLst>
                                        </p:cTn>
                                        <p:tgtEl>
                                          <p:spTgt spid="16"/>
                                        </p:tgtEl>
                                        <p:attrNameLst>
                                          <p:attrName>style.visibility</p:attrName>
                                        </p:attrNameLst>
                                      </p:cBhvr>
                                      <p:to>
                                        <p:strVal val="visible"/>
                                      </p:to>
                                    </p:set>
                                    <p:animEffect transition="in" filter="fade">
                                      <p:cBhvr>
                                        <p:cTn id="127" dur="500"/>
                                        <p:tgtEl>
                                          <p:spTgt spid="16"/>
                                        </p:tgtEl>
                                      </p:cBhvr>
                                    </p:animEffect>
                                  </p:childTnLst>
                                </p:cTn>
                              </p:par>
                              <p:par>
                                <p:cTn id="128" presetID="22" presetClass="entr" presetSubtype="1" fill="hold" grpId="0" nodeType="withEffect">
                                  <p:stCondLst>
                                    <p:cond delay="0"/>
                                  </p:stCondLst>
                                  <p:childTnLst>
                                    <p:set>
                                      <p:cBhvr>
                                        <p:cTn id="129" dur="1" fill="hold">
                                          <p:stCondLst>
                                            <p:cond delay="0"/>
                                          </p:stCondLst>
                                        </p:cTn>
                                        <p:tgtEl>
                                          <p:spTgt spid="34"/>
                                        </p:tgtEl>
                                        <p:attrNameLst>
                                          <p:attrName>style.visibility</p:attrName>
                                        </p:attrNameLst>
                                      </p:cBhvr>
                                      <p:to>
                                        <p:strVal val="visible"/>
                                      </p:to>
                                    </p:set>
                                    <p:animEffect transition="in" filter="wipe(up)">
                                      <p:cBhvr>
                                        <p:cTn id="130" dur="500"/>
                                        <p:tgtEl>
                                          <p:spTgt spid="34"/>
                                        </p:tgtEl>
                                      </p:cBhvr>
                                    </p:animEffec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16"/>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34"/>
                                        </p:tgtEl>
                                        <p:attrNameLst>
                                          <p:attrName>style.visibility</p:attrName>
                                        </p:attrNameLst>
                                      </p:cBhvr>
                                      <p:to>
                                        <p:strVal val="hidden"/>
                                      </p:to>
                                    </p:set>
                                  </p:childTnLst>
                                </p:cTn>
                              </p:par>
                              <p:par>
                                <p:cTn id="137" presetID="10" presetClass="entr" presetSubtype="0" fill="hold" grpId="0" nodeType="withEffect">
                                  <p:stCondLst>
                                    <p:cond delay="0"/>
                                  </p:stCondLst>
                                  <p:childTnLst>
                                    <p:set>
                                      <p:cBhvr>
                                        <p:cTn id="138" dur="1" fill="hold">
                                          <p:stCondLst>
                                            <p:cond delay="0"/>
                                          </p:stCondLst>
                                        </p:cTn>
                                        <p:tgtEl>
                                          <p:spTgt spid="17"/>
                                        </p:tgtEl>
                                        <p:attrNameLst>
                                          <p:attrName>style.visibility</p:attrName>
                                        </p:attrNameLst>
                                      </p:cBhvr>
                                      <p:to>
                                        <p:strVal val="visible"/>
                                      </p:to>
                                    </p:set>
                                    <p:animEffect transition="in" filter="fade">
                                      <p:cBhvr>
                                        <p:cTn id="139" dur="500"/>
                                        <p:tgtEl>
                                          <p:spTgt spid="17"/>
                                        </p:tgtEl>
                                      </p:cBhvr>
                                    </p:animEffect>
                                  </p:childTnLst>
                                </p:cTn>
                              </p:par>
                              <p:par>
                                <p:cTn id="140" presetID="22" presetClass="entr" presetSubtype="1" fill="hold" grpId="0" nodeType="withEffect">
                                  <p:stCondLst>
                                    <p:cond delay="0"/>
                                  </p:stCondLst>
                                  <p:childTnLst>
                                    <p:set>
                                      <p:cBhvr>
                                        <p:cTn id="141" dur="1" fill="hold">
                                          <p:stCondLst>
                                            <p:cond delay="0"/>
                                          </p:stCondLst>
                                        </p:cTn>
                                        <p:tgtEl>
                                          <p:spTgt spid="35"/>
                                        </p:tgtEl>
                                        <p:attrNameLst>
                                          <p:attrName>style.visibility</p:attrName>
                                        </p:attrNameLst>
                                      </p:cBhvr>
                                      <p:to>
                                        <p:strVal val="visible"/>
                                      </p:to>
                                    </p:set>
                                    <p:animEffect transition="in" filter="wipe(up)">
                                      <p:cBhvr>
                                        <p:cTn id="142" dur="500"/>
                                        <p:tgtEl>
                                          <p:spTgt spid="35"/>
                                        </p:tgtEl>
                                      </p:cBhvr>
                                    </p:animEffec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1" nodeType="clickEffect">
                                  <p:stCondLst>
                                    <p:cond delay="0"/>
                                  </p:stCondLst>
                                  <p:childTnLst>
                                    <p:set>
                                      <p:cBhvr>
                                        <p:cTn id="146" dur="1" fill="hold">
                                          <p:stCondLst>
                                            <p:cond delay="0"/>
                                          </p:stCondLst>
                                        </p:cTn>
                                        <p:tgtEl>
                                          <p:spTgt spid="17"/>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35"/>
                                        </p:tgtEl>
                                        <p:attrNameLst>
                                          <p:attrName>style.visibility</p:attrName>
                                        </p:attrNameLst>
                                      </p:cBhvr>
                                      <p:to>
                                        <p:strVal val="hidden"/>
                                      </p:to>
                                    </p:set>
                                  </p:childTnLst>
                                </p:cTn>
                              </p:par>
                              <p:par>
                                <p:cTn id="149" presetID="10" presetClass="entr" presetSubtype="0" fill="hold" grpId="0" nodeType="withEffect">
                                  <p:stCondLst>
                                    <p:cond delay="0"/>
                                  </p:stCondLst>
                                  <p:childTnLst>
                                    <p:set>
                                      <p:cBhvr>
                                        <p:cTn id="150" dur="1" fill="hold">
                                          <p:stCondLst>
                                            <p:cond delay="0"/>
                                          </p:stCondLst>
                                        </p:cTn>
                                        <p:tgtEl>
                                          <p:spTgt spid="18"/>
                                        </p:tgtEl>
                                        <p:attrNameLst>
                                          <p:attrName>style.visibility</p:attrName>
                                        </p:attrNameLst>
                                      </p:cBhvr>
                                      <p:to>
                                        <p:strVal val="visible"/>
                                      </p:to>
                                    </p:set>
                                    <p:animEffect transition="in" filter="fade">
                                      <p:cBhvr>
                                        <p:cTn id="151" dur="500"/>
                                        <p:tgtEl>
                                          <p:spTgt spid="18"/>
                                        </p:tgtEl>
                                      </p:cBhvr>
                                    </p:animEffect>
                                  </p:childTnLst>
                                </p:cTn>
                              </p:par>
                              <p:par>
                                <p:cTn id="152" presetID="22" presetClass="entr" presetSubtype="1" fill="hold" grpId="0" nodeType="withEffect">
                                  <p:stCondLst>
                                    <p:cond delay="0"/>
                                  </p:stCondLst>
                                  <p:childTnLst>
                                    <p:set>
                                      <p:cBhvr>
                                        <p:cTn id="153" dur="1" fill="hold">
                                          <p:stCondLst>
                                            <p:cond delay="0"/>
                                          </p:stCondLst>
                                        </p:cTn>
                                        <p:tgtEl>
                                          <p:spTgt spid="36"/>
                                        </p:tgtEl>
                                        <p:attrNameLst>
                                          <p:attrName>style.visibility</p:attrName>
                                        </p:attrNameLst>
                                      </p:cBhvr>
                                      <p:to>
                                        <p:strVal val="visible"/>
                                      </p:to>
                                    </p:set>
                                    <p:animEffect transition="in" filter="wipe(up)">
                                      <p:cBhvr>
                                        <p:cTn id="154" dur="500"/>
                                        <p:tgtEl>
                                          <p:spTgt spid="36"/>
                                        </p:tgtEl>
                                      </p:cBhvr>
                                    </p:animEffec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18"/>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36"/>
                                        </p:tgtEl>
                                        <p:attrNameLst>
                                          <p:attrName>style.visibility</p:attrName>
                                        </p:attrNameLst>
                                      </p:cBhvr>
                                      <p:to>
                                        <p:strVal val="hidden"/>
                                      </p:to>
                                    </p:set>
                                  </p:childTnLst>
                                </p:cTn>
                              </p:par>
                              <p:par>
                                <p:cTn id="161" presetID="10" presetClass="entr" presetSubtype="0" fill="hold" grpId="0" nodeType="withEffect">
                                  <p:stCondLst>
                                    <p:cond delay="0"/>
                                  </p:stCondLst>
                                  <p:childTnLst>
                                    <p:set>
                                      <p:cBhvr>
                                        <p:cTn id="162" dur="1" fill="hold">
                                          <p:stCondLst>
                                            <p:cond delay="0"/>
                                          </p:stCondLst>
                                        </p:cTn>
                                        <p:tgtEl>
                                          <p:spTgt spid="19"/>
                                        </p:tgtEl>
                                        <p:attrNameLst>
                                          <p:attrName>style.visibility</p:attrName>
                                        </p:attrNameLst>
                                      </p:cBhvr>
                                      <p:to>
                                        <p:strVal val="visible"/>
                                      </p:to>
                                    </p:set>
                                    <p:animEffect transition="in" filter="fade">
                                      <p:cBhvr>
                                        <p:cTn id="163" dur="500"/>
                                        <p:tgtEl>
                                          <p:spTgt spid="19"/>
                                        </p:tgtEl>
                                      </p:cBhvr>
                                    </p:animEffect>
                                  </p:childTnLst>
                                </p:cTn>
                              </p:par>
                              <p:par>
                                <p:cTn id="164" presetID="22" presetClass="entr" presetSubtype="1" fill="hold" grpId="0" nodeType="withEffect">
                                  <p:stCondLst>
                                    <p:cond delay="0"/>
                                  </p:stCondLst>
                                  <p:childTnLst>
                                    <p:set>
                                      <p:cBhvr>
                                        <p:cTn id="165" dur="1" fill="hold">
                                          <p:stCondLst>
                                            <p:cond delay="0"/>
                                          </p:stCondLst>
                                        </p:cTn>
                                        <p:tgtEl>
                                          <p:spTgt spid="37"/>
                                        </p:tgtEl>
                                        <p:attrNameLst>
                                          <p:attrName>style.visibility</p:attrName>
                                        </p:attrNameLst>
                                      </p:cBhvr>
                                      <p:to>
                                        <p:strVal val="visible"/>
                                      </p:to>
                                    </p:set>
                                    <p:animEffect transition="in" filter="wipe(up)">
                                      <p:cBhvr>
                                        <p:cTn id="166" dur="500"/>
                                        <p:tgtEl>
                                          <p:spTgt spid="37"/>
                                        </p:tgtEl>
                                      </p:cBhvr>
                                    </p:animEffec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1" nodeType="clickEffect">
                                  <p:stCondLst>
                                    <p:cond delay="0"/>
                                  </p:stCondLst>
                                  <p:childTnLst>
                                    <p:set>
                                      <p:cBhvr>
                                        <p:cTn id="170" dur="1" fill="hold">
                                          <p:stCondLst>
                                            <p:cond delay="0"/>
                                          </p:stCondLst>
                                        </p:cTn>
                                        <p:tgtEl>
                                          <p:spTgt spid="19"/>
                                        </p:tgtEl>
                                        <p:attrNameLst>
                                          <p:attrName>style.visibility</p:attrName>
                                        </p:attrNameLst>
                                      </p:cBhvr>
                                      <p:to>
                                        <p:strVal val="hidden"/>
                                      </p:to>
                                    </p:set>
                                  </p:childTnLst>
                                </p:cTn>
                              </p:par>
                              <p:par>
                                <p:cTn id="171" presetID="1" presetClass="exit" presetSubtype="0" fill="hold" grpId="1" nodeType="withEffect">
                                  <p:stCondLst>
                                    <p:cond delay="0"/>
                                  </p:stCondLst>
                                  <p:childTnLst>
                                    <p:set>
                                      <p:cBhvr>
                                        <p:cTn id="172" dur="1" fill="hold">
                                          <p:stCondLst>
                                            <p:cond delay="0"/>
                                          </p:stCondLst>
                                        </p:cTn>
                                        <p:tgtEl>
                                          <p:spTgt spid="37"/>
                                        </p:tgtEl>
                                        <p:attrNameLst>
                                          <p:attrName>style.visibility</p:attrName>
                                        </p:attrNameLst>
                                      </p:cBhvr>
                                      <p:to>
                                        <p:strVal val="hidden"/>
                                      </p:to>
                                    </p:set>
                                  </p:childTnLst>
                                </p:cTn>
                              </p:par>
                              <p:par>
                                <p:cTn id="173" presetID="10" presetClass="entr" presetSubtype="0" fill="hold" grpId="0" nodeType="withEffect">
                                  <p:stCondLst>
                                    <p:cond delay="0"/>
                                  </p:stCondLst>
                                  <p:childTnLst>
                                    <p:set>
                                      <p:cBhvr>
                                        <p:cTn id="174" dur="1" fill="hold">
                                          <p:stCondLst>
                                            <p:cond delay="0"/>
                                          </p:stCondLst>
                                        </p:cTn>
                                        <p:tgtEl>
                                          <p:spTgt spid="20"/>
                                        </p:tgtEl>
                                        <p:attrNameLst>
                                          <p:attrName>style.visibility</p:attrName>
                                        </p:attrNameLst>
                                      </p:cBhvr>
                                      <p:to>
                                        <p:strVal val="visible"/>
                                      </p:to>
                                    </p:set>
                                    <p:animEffect transition="in" filter="fade">
                                      <p:cBhvr>
                                        <p:cTn id="175" dur="500"/>
                                        <p:tgtEl>
                                          <p:spTgt spid="20"/>
                                        </p:tgtEl>
                                      </p:cBhvr>
                                    </p:animEffect>
                                  </p:childTnLst>
                                </p:cTn>
                              </p:par>
                              <p:par>
                                <p:cTn id="176" presetID="22" presetClass="entr" presetSubtype="1" fill="hold" grpId="0" nodeType="withEffect">
                                  <p:stCondLst>
                                    <p:cond delay="0"/>
                                  </p:stCondLst>
                                  <p:childTnLst>
                                    <p:set>
                                      <p:cBhvr>
                                        <p:cTn id="177" dur="1" fill="hold">
                                          <p:stCondLst>
                                            <p:cond delay="0"/>
                                          </p:stCondLst>
                                        </p:cTn>
                                        <p:tgtEl>
                                          <p:spTgt spid="38"/>
                                        </p:tgtEl>
                                        <p:attrNameLst>
                                          <p:attrName>style.visibility</p:attrName>
                                        </p:attrNameLst>
                                      </p:cBhvr>
                                      <p:to>
                                        <p:strVal val="visible"/>
                                      </p:to>
                                    </p:set>
                                    <p:animEffect transition="in" filter="wipe(up)">
                                      <p:cBhvr>
                                        <p:cTn id="178" dur="500"/>
                                        <p:tgtEl>
                                          <p:spTgt spid="38"/>
                                        </p:tgtEl>
                                      </p:cBhvr>
                                    </p:animEffect>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grpId="1" nodeType="clickEffect">
                                  <p:stCondLst>
                                    <p:cond delay="0"/>
                                  </p:stCondLst>
                                  <p:childTnLst>
                                    <p:set>
                                      <p:cBhvr>
                                        <p:cTn id="182" dur="1" fill="hold">
                                          <p:stCondLst>
                                            <p:cond delay="0"/>
                                          </p:stCondLst>
                                        </p:cTn>
                                        <p:tgtEl>
                                          <p:spTgt spid="20"/>
                                        </p:tgtEl>
                                        <p:attrNameLst>
                                          <p:attrName>style.visibility</p:attrName>
                                        </p:attrNameLst>
                                      </p:cBhvr>
                                      <p:to>
                                        <p:strVal val="hidden"/>
                                      </p:to>
                                    </p:set>
                                  </p:childTnLst>
                                </p:cTn>
                              </p:par>
                              <p:par>
                                <p:cTn id="183" presetID="1" presetClass="exit" presetSubtype="0" fill="hold" grpId="1" nodeType="withEffect">
                                  <p:stCondLst>
                                    <p:cond delay="0"/>
                                  </p:stCondLst>
                                  <p:childTnLst>
                                    <p:set>
                                      <p:cBhvr>
                                        <p:cTn id="184" dur="1" fill="hold">
                                          <p:stCondLst>
                                            <p:cond delay="0"/>
                                          </p:stCondLst>
                                        </p:cTn>
                                        <p:tgtEl>
                                          <p:spTgt spid="38"/>
                                        </p:tgtEl>
                                        <p:attrNameLst>
                                          <p:attrName>style.visibility</p:attrName>
                                        </p:attrNameLst>
                                      </p:cBhvr>
                                      <p:to>
                                        <p:strVal val="hidden"/>
                                      </p:to>
                                    </p:set>
                                  </p:childTnLst>
                                </p:cTn>
                              </p:par>
                              <p:par>
                                <p:cTn id="185" presetID="10" presetClass="entr" presetSubtype="0" fill="hold" grpId="0" nodeType="withEffect">
                                  <p:stCondLst>
                                    <p:cond delay="0"/>
                                  </p:stCondLst>
                                  <p:childTnLst>
                                    <p:set>
                                      <p:cBhvr>
                                        <p:cTn id="186" dur="1" fill="hold">
                                          <p:stCondLst>
                                            <p:cond delay="0"/>
                                          </p:stCondLst>
                                        </p:cTn>
                                        <p:tgtEl>
                                          <p:spTgt spid="21"/>
                                        </p:tgtEl>
                                        <p:attrNameLst>
                                          <p:attrName>style.visibility</p:attrName>
                                        </p:attrNameLst>
                                      </p:cBhvr>
                                      <p:to>
                                        <p:strVal val="visible"/>
                                      </p:to>
                                    </p:set>
                                    <p:animEffect transition="in" filter="fade">
                                      <p:cBhvr>
                                        <p:cTn id="187" dur="500"/>
                                        <p:tgtEl>
                                          <p:spTgt spid="21"/>
                                        </p:tgtEl>
                                      </p:cBhvr>
                                    </p:animEffect>
                                  </p:childTnLst>
                                </p:cTn>
                              </p:par>
                              <p:par>
                                <p:cTn id="188" presetID="22" presetClass="entr" presetSubtype="1" fill="hold" grpId="0" nodeType="withEffect">
                                  <p:stCondLst>
                                    <p:cond delay="0"/>
                                  </p:stCondLst>
                                  <p:childTnLst>
                                    <p:set>
                                      <p:cBhvr>
                                        <p:cTn id="189" dur="1" fill="hold">
                                          <p:stCondLst>
                                            <p:cond delay="0"/>
                                          </p:stCondLst>
                                        </p:cTn>
                                        <p:tgtEl>
                                          <p:spTgt spid="39"/>
                                        </p:tgtEl>
                                        <p:attrNameLst>
                                          <p:attrName>style.visibility</p:attrName>
                                        </p:attrNameLst>
                                      </p:cBhvr>
                                      <p:to>
                                        <p:strVal val="visible"/>
                                      </p:to>
                                    </p:set>
                                    <p:animEffect transition="in" filter="wipe(up)">
                                      <p:cBhvr>
                                        <p:cTn id="190" dur="500"/>
                                        <p:tgtEl>
                                          <p:spTgt spid="39"/>
                                        </p:tgtEl>
                                      </p:cBhvr>
                                    </p:animEffect>
                                  </p:childTnLst>
                                </p:cTn>
                              </p:par>
                            </p:childTnLst>
                          </p:cTn>
                        </p:par>
                      </p:childTnLst>
                    </p:cTn>
                  </p:par>
                  <p:par>
                    <p:cTn id="191" fill="hold">
                      <p:stCondLst>
                        <p:cond delay="indefinite"/>
                      </p:stCondLst>
                      <p:childTnLst>
                        <p:par>
                          <p:cTn id="192" fill="hold">
                            <p:stCondLst>
                              <p:cond delay="0"/>
                            </p:stCondLst>
                            <p:childTnLst>
                              <p:par>
                                <p:cTn id="193" presetID="1" presetClass="exit" presetSubtype="0" fill="hold" grpId="1" nodeType="clickEffect">
                                  <p:stCondLst>
                                    <p:cond delay="0"/>
                                  </p:stCondLst>
                                  <p:childTnLst>
                                    <p:set>
                                      <p:cBhvr>
                                        <p:cTn id="194" dur="1" fill="hold">
                                          <p:stCondLst>
                                            <p:cond delay="0"/>
                                          </p:stCondLst>
                                        </p:cTn>
                                        <p:tgtEl>
                                          <p:spTgt spid="21"/>
                                        </p:tgtEl>
                                        <p:attrNameLst>
                                          <p:attrName>style.visibility</p:attrName>
                                        </p:attrNameLst>
                                      </p:cBhvr>
                                      <p:to>
                                        <p:strVal val="hidden"/>
                                      </p:to>
                                    </p:set>
                                  </p:childTnLst>
                                </p:cTn>
                              </p:par>
                              <p:par>
                                <p:cTn id="195" presetID="1" presetClass="exit" presetSubtype="0" fill="hold" grpId="1" nodeType="withEffect">
                                  <p:stCondLst>
                                    <p:cond delay="0"/>
                                  </p:stCondLst>
                                  <p:childTnLst>
                                    <p:set>
                                      <p:cBhvr>
                                        <p:cTn id="196" dur="1" fill="hold">
                                          <p:stCondLst>
                                            <p:cond delay="0"/>
                                          </p:stCondLst>
                                        </p:cTn>
                                        <p:tgtEl>
                                          <p:spTgt spid="39"/>
                                        </p:tgtEl>
                                        <p:attrNameLst>
                                          <p:attrName>style.visibility</p:attrName>
                                        </p:attrNameLst>
                                      </p:cBhvr>
                                      <p:to>
                                        <p:strVal val="hidden"/>
                                      </p:to>
                                    </p:set>
                                  </p:childTnLst>
                                </p:cTn>
                              </p:par>
                              <p:par>
                                <p:cTn id="197" presetID="10" presetClass="entr" presetSubtype="0" fill="hold" grpId="0" nodeType="withEffect">
                                  <p:stCondLst>
                                    <p:cond delay="0"/>
                                  </p:stCondLst>
                                  <p:childTnLst>
                                    <p:set>
                                      <p:cBhvr>
                                        <p:cTn id="198" dur="1" fill="hold">
                                          <p:stCondLst>
                                            <p:cond delay="0"/>
                                          </p:stCondLst>
                                        </p:cTn>
                                        <p:tgtEl>
                                          <p:spTgt spid="22"/>
                                        </p:tgtEl>
                                        <p:attrNameLst>
                                          <p:attrName>style.visibility</p:attrName>
                                        </p:attrNameLst>
                                      </p:cBhvr>
                                      <p:to>
                                        <p:strVal val="visible"/>
                                      </p:to>
                                    </p:set>
                                    <p:animEffect transition="in" filter="fade">
                                      <p:cBhvr>
                                        <p:cTn id="199" dur="500"/>
                                        <p:tgtEl>
                                          <p:spTgt spid="22"/>
                                        </p:tgtEl>
                                      </p:cBhvr>
                                    </p:animEffect>
                                  </p:childTnLst>
                                </p:cTn>
                              </p:par>
                              <p:par>
                                <p:cTn id="200" presetID="22" presetClass="entr" presetSubtype="1" fill="hold" grpId="0" nodeType="withEffect">
                                  <p:stCondLst>
                                    <p:cond delay="0"/>
                                  </p:stCondLst>
                                  <p:childTnLst>
                                    <p:set>
                                      <p:cBhvr>
                                        <p:cTn id="201" dur="1" fill="hold">
                                          <p:stCondLst>
                                            <p:cond delay="0"/>
                                          </p:stCondLst>
                                        </p:cTn>
                                        <p:tgtEl>
                                          <p:spTgt spid="40"/>
                                        </p:tgtEl>
                                        <p:attrNameLst>
                                          <p:attrName>style.visibility</p:attrName>
                                        </p:attrNameLst>
                                      </p:cBhvr>
                                      <p:to>
                                        <p:strVal val="visible"/>
                                      </p:to>
                                    </p:set>
                                    <p:animEffect transition="in" filter="wipe(up)">
                                      <p:cBhvr>
                                        <p:cTn id="202" dur="500"/>
                                        <p:tgtEl>
                                          <p:spTgt spid="40"/>
                                        </p:tgtEl>
                                      </p:cBhvr>
                                    </p:animEffect>
                                  </p:childTnLst>
                                </p:cTn>
                              </p:par>
                            </p:childTnLst>
                          </p:cTn>
                        </p:par>
                      </p:childTnLst>
                    </p:cTn>
                  </p:par>
                  <p:par>
                    <p:cTn id="203" fill="hold">
                      <p:stCondLst>
                        <p:cond delay="indefinite"/>
                      </p:stCondLst>
                      <p:childTnLst>
                        <p:par>
                          <p:cTn id="204" fill="hold">
                            <p:stCondLst>
                              <p:cond delay="0"/>
                            </p:stCondLst>
                            <p:childTnLst>
                              <p:par>
                                <p:cTn id="205" presetID="1" presetClass="exit" presetSubtype="0" fill="hold" grpId="1" nodeType="clickEffect">
                                  <p:stCondLst>
                                    <p:cond delay="0"/>
                                  </p:stCondLst>
                                  <p:childTnLst>
                                    <p:set>
                                      <p:cBhvr>
                                        <p:cTn id="206" dur="1" fill="hold">
                                          <p:stCondLst>
                                            <p:cond delay="0"/>
                                          </p:stCondLst>
                                        </p:cTn>
                                        <p:tgtEl>
                                          <p:spTgt spid="22"/>
                                        </p:tgtEl>
                                        <p:attrNameLst>
                                          <p:attrName>style.visibility</p:attrName>
                                        </p:attrNameLst>
                                      </p:cBhvr>
                                      <p:to>
                                        <p:strVal val="hidden"/>
                                      </p:to>
                                    </p:set>
                                  </p:childTnLst>
                                </p:cTn>
                              </p:par>
                              <p:par>
                                <p:cTn id="207" presetID="1" presetClass="exit" presetSubtype="0" fill="hold" grpId="1" nodeType="withEffect">
                                  <p:stCondLst>
                                    <p:cond delay="0"/>
                                  </p:stCondLst>
                                  <p:childTnLst>
                                    <p:set>
                                      <p:cBhvr>
                                        <p:cTn id="208" dur="1" fill="hold">
                                          <p:stCondLst>
                                            <p:cond delay="0"/>
                                          </p:stCondLst>
                                        </p:cTn>
                                        <p:tgtEl>
                                          <p:spTgt spid="40"/>
                                        </p:tgtEl>
                                        <p:attrNameLst>
                                          <p:attrName>style.visibility</p:attrName>
                                        </p:attrNameLst>
                                      </p:cBhvr>
                                      <p:to>
                                        <p:strVal val="hidden"/>
                                      </p:to>
                                    </p:set>
                                  </p:childTnLst>
                                </p:cTn>
                              </p:par>
                              <p:par>
                                <p:cTn id="209" presetID="10" presetClass="entr" presetSubtype="0" fill="hold" grpId="0" nodeType="withEffect">
                                  <p:stCondLst>
                                    <p:cond delay="0"/>
                                  </p:stCondLst>
                                  <p:childTnLst>
                                    <p:set>
                                      <p:cBhvr>
                                        <p:cTn id="210" dur="1" fill="hold">
                                          <p:stCondLst>
                                            <p:cond delay="0"/>
                                          </p:stCondLst>
                                        </p:cTn>
                                        <p:tgtEl>
                                          <p:spTgt spid="23"/>
                                        </p:tgtEl>
                                        <p:attrNameLst>
                                          <p:attrName>style.visibility</p:attrName>
                                        </p:attrNameLst>
                                      </p:cBhvr>
                                      <p:to>
                                        <p:strVal val="visible"/>
                                      </p:to>
                                    </p:set>
                                    <p:animEffect transition="in" filter="fade">
                                      <p:cBhvr>
                                        <p:cTn id="211" dur="500"/>
                                        <p:tgtEl>
                                          <p:spTgt spid="23"/>
                                        </p:tgtEl>
                                      </p:cBhvr>
                                    </p:animEffect>
                                  </p:childTnLst>
                                </p:cTn>
                              </p:par>
                              <p:par>
                                <p:cTn id="212" presetID="22" presetClass="entr" presetSubtype="1" fill="hold" grpId="0" nodeType="withEffect">
                                  <p:stCondLst>
                                    <p:cond delay="0"/>
                                  </p:stCondLst>
                                  <p:childTnLst>
                                    <p:set>
                                      <p:cBhvr>
                                        <p:cTn id="213" dur="1" fill="hold">
                                          <p:stCondLst>
                                            <p:cond delay="0"/>
                                          </p:stCondLst>
                                        </p:cTn>
                                        <p:tgtEl>
                                          <p:spTgt spid="41"/>
                                        </p:tgtEl>
                                        <p:attrNameLst>
                                          <p:attrName>style.visibility</p:attrName>
                                        </p:attrNameLst>
                                      </p:cBhvr>
                                      <p:to>
                                        <p:strVal val="visible"/>
                                      </p:to>
                                    </p:set>
                                    <p:animEffect transition="in" filter="wipe(up)">
                                      <p:cBhvr>
                                        <p:cTn id="21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5FEB2B-AFAF-36F2-0556-2418B20A1801}"/>
              </a:ext>
            </a:extLst>
          </p:cNvPr>
          <p:cNvSpPr>
            <a:spLocks noGrp="1"/>
          </p:cNvSpPr>
          <p:nvPr>
            <p:ph type="title"/>
          </p:nvPr>
        </p:nvSpPr>
        <p:spPr/>
        <p:txBody>
          <a:bodyPr/>
          <a:lstStyle/>
          <a:p>
            <a:r>
              <a:rPr lang="en-AU" dirty="0"/>
              <a:t>2.3 Checkpoint 1</a:t>
            </a:r>
          </a:p>
        </p:txBody>
      </p:sp>
      <p:sp>
        <p:nvSpPr>
          <p:cNvPr id="4" name="Text Placeholder 3">
            <a:extLst>
              <a:ext uri="{FF2B5EF4-FFF2-40B4-BE49-F238E27FC236}">
                <a16:creationId xmlns:a16="http://schemas.microsoft.com/office/drawing/2014/main" id="{9BA13152-C2BE-2AC0-237C-74E7E324F104}"/>
              </a:ext>
            </a:extLst>
          </p:cNvPr>
          <p:cNvSpPr>
            <a:spLocks noGrp="1"/>
          </p:cNvSpPr>
          <p:nvPr>
            <p:ph type="body" sz="quarter" idx="18"/>
          </p:nvPr>
        </p:nvSpPr>
        <p:spPr/>
        <p:txBody>
          <a:bodyPr/>
          <a:lstStyle/>
          <a:p>
            <a:r>
              <a:rPr lang="en-AU" dirty="0"/>
              <a:t>Label the subatomic particles on this model of the atom</a:t>
            </a:r>
          </a:p>
        </p:txBody>
      </p:sp>
      <p:grpSp>
        <p:nvGrpSpPr>
          <p:cNvPr id="18" name="Group 17" descr="A model of an atom for students to identify the correct label. Protons and neutrons are clustered at the centre, and electrons are sitting in electron shells or energy fields around the nucleus.">
            <a:extLst>
              <a:ext uri="{FF2B5EF4-FFF2-40B4-BE49-F238E27FC236}">
                <a16:creationId xmlns:a16="http://schemas.microsoft.com/office/drawing/2014/main" id="{50F6A11A-A581-459B-9BCF-7810573437A6}"/>
              </a:ext>
            </a:extLst>
          </p:cNvPr>
          <p:cNvGrpSpPr/>
          <p:nvPr/>
        </p:nvGrpSpPr>
        <p:grpSpPr>
          <a:xfrm>
            <a:off x="2979683" y="1828800"/>
            <a:ext cx="5525299" cy="4958255"/>
            <a:chOff x="2979683" y="1828800"/>
            <a:chExt cx="5525299" cy="4958255"/>
          </a:xfrm>
        </p:grpSpPr>
        <p:sp>
          <p:nvSpPr>
            <p:cNvPr id="9" name="TextBox 8">
              <a:extLst>
                <a:ext uri="{FF2B5EF4-FFF2-40B4-BE49-F238E27FC236}">
                  <a16:creationId xmlns:a16="http://schemas.microsoft.com/office/drawing/2014/main" id="{71CDF042-B6D1-BE55-AC9B-96334B5E6A97}"/>
                </a:ext>
              </a:extLst>
            </p:cNvPr>
            <p:cNvSpPr txBox="1"/>
            <p:nvPr/>
          </p:nvSpPr>
          <p:spPr>
            <a:xfrm>
              <a:off x="3520261" y="2508255"/>
              <a:ext cx="362607" cy="441435"/>
            </a:xfrm>
            <a:prstGeom prst="rect">
              <a:avLst/>
            </a:prstGeom>
            <a:noFill/>
          </p:spPr>
          <p:txBody>
            <a:bodyPr wrap="square" lIns="0" tIns="0" rIns="0" bIns="0" rtlCol="0">
              <a:noAutofit/>
            </a:bodyPr>
            <a:lstStyle/>
            <a:p>
              <a:pPr algn="l"/>
              <a:r>
                <a:rPr lang="en-AU" sz="1800" b="1" dirty="0"/>
                <a:t>A</a:t>
              </a:r>
            </a:p>
          </p:txBody>
        </p:sp>
        <p:sp>
          <p:nvSpPr>
            <p:cNvPr id="11" name="TextBox 10">
              <a:extLst>
                <a:ext uri="{FF2B5EF4-FFF2-40B4-BE49-F238E27FC236}">
                  <a16:creationId xmlns:a16="http://schemas.microsoft.com/office/drawing/2014/main" id="{AE28CDC0-EB64-98B5-D634-C7C0709C5D74}"/>
                </a:ext>
              </a:extLst>
            </p:cNvPr>
            <p:cNvSpPr txBox="1"/>
            <p:nvPr/>
          </p:nvSpPr>
          <p:spPr>
            <a:xfrm>
              <a:off x="2979683" y="4169540"/>
              <a:ext cx="362607" cy="441435"/>
            </a:xfrm>
            <a:prstGeom prst="rect">
              <a:avLst/>
            </a:prstGeom>
            <a:noFill/>
          </p:spPr>
          <p:txBody>
            <a:bodyPr wrap="square" lIns="0" tIns="0" rIns="0" bIns="0" rtlCol="0">
              <a:noAutofit/>
            </a:bodyPr>
            <a:lstStyle/>
            <a:p>
              <a:pPr algn="l"/>
              <a:r>
                <a:rPr lang="en-AU" sz="1800" b="1" dirty="0"/>
                <a:t>B</a:t>
              </a:r>
            </a:p>
          </p:txBody>
        </p:sp>
        <p:pic>
          <p:nvPicPr>
            <p:cNvPr id="14" name="Picture 13" descr="A model of an atom for students to identify the correct label. Protons and neutrons are clustered at the centre, and electrons are sitting in electron shells or energy fields around the nucleus.">
              <a:extLst>
                <a:ext uri="{FF2B5EF4-FFF2-40B4-BE49-F238E27FC236}">
                  <a16:creationId xmlns:a16="http://schemas.microsoft.com/office/drawing/2014/main" id="{3FCC5F0D-0E9D-403E-179D-7AF49D768AE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520261" y="1828800"/>
              <a:ext cx="4984721" cy="4958255"/>
            </a:xfrm>
            <a:prstGeom prst="ellipse">
              <a:avLst/>
            </a:prstGeom>
          </p:spPr>
        </p:pic>
        <p:cxnSp>
          <p:nvCxnSpPr>
            <p:cNvPr id="8" name="Straight Connector 7">
              <a:extLst>
                <a:ext uri="{FF2B5EF4-FFF2-40B4-BE49-F238E27FC236}">
                  <a16:creationId xmlns:a16="http://schemas.microsoft.com/office/drawing/2014/main" id="{CE885B1C-1859-77A3-A63A-0A3C8DB962F1}"/>
                </a:ext>
              </a:extLst>
            </p:cNvPr>
            <p:cNvCxnSpPr/>
            <p:nvPr/>
          </p:nvCxnSpPr>
          <p:spPr>
            <a:xfrm flipH="1">
              <a:off x="3799490" y="2609193"/>
              <a:ext cx="1143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3C1A346-15D1-0EF1-867E-E5C19D1057A4}"/>
                </a:ext>
              </a:extLst>
            </p:cNvPr>
            <p:cNvCxnSpPr>
              <a:cxnSpLocks/>
            </p:cNvCxnSpPr>
            <p:nvPr/>
          </p:nvCxnSpPr>
          <p:spPr>
            <a:xfrm flipH="1">
              <a:off x="3275896" y="4307927"/>
              <a:ext cx="233329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21F3187-CC68-5903-AA8E-F3CE7E8516E0}"/>
                </a:ext>
              </a:extLst>
            </p:cNvPr>
            <p:cNvSpPr txBox="1"/>
            <p:nvPr/>
          </p:nvSpPr>
          <p:spPr>
            <a:xfrm>
              <a:off x="3068668" y="4610975"/>
              <a:ext cx="362607" cy="441435"/>
            </a:xfrm>
            <a:prstGeom prst="rect">
              <a:avLst/>
            </a:prstGeom>
            <a:noFill/>
          </p:spPr>
          <p:txBody>
            <a:bodyPr wrap="square" lIns="0" tIns="0" rIns="0" bIns="0" rtlCol="0">
              <a:noAutofit/>
            </a:bodyPr>
            <a:lstStyle/>
            <a:p>
              <a:pPr algn="l"/>
              <a:r>
                <a:rPr lang="en-AU" sz="1800" b="1" dirty="0"/>
                <a:t>C</a:t>
              </a:r>
            </a:p>
          </p:txBody>
        </p:sp>
        <p:cxnSp>
          <p:nvCxnSpPr>
            <p:cNvPr id="16" name="Straight Connector 15">
              <a:extLst>
                <a:ext uri="{FF2B5EF4-FFF2-40B4-BE49-F238E27FC236}">
                  <a16:creationId xmlns:a16="http://schemas.microsoft.com/office/drawing/2014/main" id="{B154D94A-8EED-DEBF-7DFB-7674C893F834}"/>
                </a:ext>
              </a:extLst>
            </p:cNvPr>
            <p:cNvCxnSpPr>
              <a:cxnSpLocks/>
            </p:cNvCxnSpPr>
            <p:nvPr/>
          </p:nvCxnSpPr>
          <p:spPr>
            <a:xfrm flipH="1">
              <a:off x="3364881" y="4610975"/>
              <a:ext cx="2373767" cy="138387"/>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9" name="TextBox 18" descr="A label for an electron which is found in the electron shells surrounding the nucleus.">
            <a:extLst>
              <a:ext uri="{FF2B5EF4-FFF2-40B4-BE49-F238E27FC236}">
                <a16:creationId xmlns:a16="http://schemas.microsoft.com/office/drawing/2014/main" id="{020554CD-178A-D033-8ED4-6B8DCFA6BDCC}"/>
              </a:ext>
            </a:extLst>
          </p:cNvPr>
          <p:cNvSpPr txBox="1"/>
          <p:nvPr/>
        </p:nvSpPr>
        <p:spPr>
          <a:xfrm>
            <a:off x="2648650" y="2422578"/>
            <a:ext cx="1143000" cy="338266"/>
          </a:xfrm>
          <a:prstGeom prst="rect">
            <a:avLst/>
          </a:prstGeom>
          <a:solidFill>
            <a:schemeClr val="accent6"/>
          </a:solidFill>
        </p:spPr>
        <p:txBody>
          <a:bodyPr wrap="square" lIns="0" tIns="0" rIns="0" bIns="0" rtlCol="0">
            <a:noAutofit/>
          </a:bodyPr>
          <a:lstStyle/>
          <a:p>
            <a:pPr algn="l"/>
            <a:r>
              <a:rPr lang="en-AU" sz="2000" dirty="0"/>
              <a:t>Electron</a:t>
            </a:r>
          </a:p>
        </p:txBody>
      </p:sp>
      <p:sp>
        <p:nvSpPr>
          <p:cNvPr id="20" name="TextBox 19" descr="A label for the protons in the nucleus. Protons are represented by red circles with a positive sign in the middle. ">
            <a:extLst>
              <a:ext uri="{FF2B5EF4-FFF2-40B4-BE49-F238E27FC236}">
                <a16:creationId xmlns:a16="http://schemas.microsoft.com/office/drawing/2014/main" id="{F2B43F54-2ED5-F400-7B13-8799972E305A}"/>
              </a:ext>
            </a:extLst>
          </p:cNvPr>
          <p:cNvSpPr txBox="1"/>
          <p:nvPr/>
        </p:nvSpPr>
        <p:spPr>
          <a:xfrm>
            <a:off x="2199290" y="4169540"/>
            <a:ext cx="1143000" cy="338266"/>
          </a:xfrm>
          <a:prstGeom prst="rect">
            <a:avLst/>
          </a:prstGeom>
          <a:solidFill>
            <a:schemeClr val="accent6"/>
          </a:solidFill>
        </p:spPr>
        <p:txBody>
          <a:bodyPr wrap="square" lIns="0" tIns="0" rIns="0" bIns="0" rtlCol="0">
            <a:noAutofit/>
          </a:bodyPr>
          <a:lstStyle/>
          <a:p>
            <a:pPr algn="l"/>
            <a:r>
              <a:rPr lang="en-AU" sz="2000" dirty="0"/>
              <a:t>Proton</a:t>
            </a:r>
          </a:p>
        </p:txBody>
      </p:sp>
      <p:sp>
        <p:nvSpPr>
          <p:cNvPr id="21" name="TextBox 20" descr="A label for the neutrons located in the nucleus of an atom. ">
            <a:extLst>
              <a:ext uri="{FF2B5EF4-FFF2-40B4-BE49-F238E27FC236}">
                <a16:creationId xmlns:a16="http://schemas.microsoft.com/office/drawing/2014/main" id="{CBC9E65C-A59B-23D4-D66F-A1DDE19BE065}"/>
              </a:ext>
            </a:extLst>
          </p:cNvPr>
          <p:cNvSpPr txBox="1"/>
          <p:nvPr/>
        </p:nvSpPr>
        <p:spPr>
          <a:xfrm>
            <a:off x="2229155" y="4575756"/>
            <a:ext cx="1143000" cy="338266"/>
          </a:xfrm>
          <a:prstGeom prst="rect">
            <a:avLst/>
          </a:prstGeom>
          <a:solidFill>
            <a:schemeClr val="accent6"/>
          </a:solidFill>
        </p:spPr>
        <p:txBody>
          <a:bodyPr wrap="square" lIns="0" tIns="0" rIns="0" bIns="0" rtlCol="0">
            <a:noAutofit/>
          </a:bodyPr>
          <a:lstStyle/>
          <a:p>
            <a:pPr algn="l"/>
            <a:r>
              <a:rPr lang="en-AU" sz="2000" dirty="0"/>
              <a:t>Neutron</a:t>
            </a:r>
          </a:p>
        </p:txBody>
      </p:sp>
      <p:sp>
        <p:nvSpPr>
          <p:cNvPr id="2" name="Slide Number Placeholder 1">
            <a:extLst>
              <a:ext uri="{FF2B5EF4-FFF2-40B4-BE49-F238E27FC236}">
                <a16:creationId xmlns:a16="http://schemas.microsoft.com/office/drawing/2014/main" id="{4EC79F81-D42B-047B-84EF-E9D54AA48FE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61</a:t>
            </a:fld>
            <a:endParaRPr lang="en-AU"/>
          </a:p>
        </p:txBody>
      </p:sp>
    </p:spTree>
    <p:extLst>
      <p:ext uri="{BB962C8B-B14F-4D97-AF65-F5344CB8AC3E}">
        <p14:creationId xmlns:p14="http://schemas.microsoft.com/office/powerpoint/2010/main" val="183779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473C3-9034-671F-E55C-E6A4217FE6A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3AAB412-BD4B-56A9-41FA-702782FA85B9}"/>
              </a:ext>
            </a:extLst>
          </p:cNvPr>
          <p:cNvSpPr>
            <a:spLocks noGrp="1"/>
          </p:cNvSpPr>
          <p:nvPr>
            <p:ph type="title"/>
          </p:nvPr>
        </p:nvSpPr>
        <p:spPr/>
        <p:txBody>
          <a:bodyPr/>
          <a:lstStyle/>
          <a:p>
            <a:r>
              <a:rPr lang="en-AU" noProof="0" dirty="0"/>
              <a:t>2.3 Electron configuration (1 of 3)</a:t>
            </a:r>
          </a:p>
        </p:txBody>
      </p:sp>
      <p:sp>
        <p:nvSpPr>
          <p:cNvPr id="5" name="Text Placeholder 4">
            <a:extLst>
              <a:ext uri="{FF2B5EF4-FFF2-40B4-BE49-F238E27FC236}">
                <a16:creationId xmlns:a16="http://schemas.microsoft.com/office/drawing/2014/main" id="{F165C6EB-24B3-70A1-3BF7-7F58FC569B48}"/>
              </a:ext>
            </a:extLst>
          </p:cNvPr>
          <p:cNvSpPr>
            <a:spLocks noGrp="1"/>
          </p:cNvSpPr>
          <p:nvPr>
            <p:ph type="body" sz="quarter" idx="18"/>
          </p:nvPr>
        </p:nvSpPr>
        <p:spPr/>
        <p:txBody>
          <a:bodyPr/>
          <a:lstStyle/>
          <a:p>
            <a:r>
              <a:rPr lang="en-AU" dirty="0"/>
              <a:t>Atomic number</a:t>
            </a:r>
          </a:p>
        </p:txBody>
      </p:sp>
      <p:sp>
        <p:nvSpPr>
          <p:cNvPr id="4" name="Text Placeholder 3">
            <a:extLst>
              <a:ext uri="{FF2B5EF4-FFF2-40B4-BE49-F238E27FC236}">
                <a16:creationId xmlns:a16="http://schemas.microsoft.com/office/drawing/2014/main" id="{C46FC4D8-3192-918B-CB09-D4A6B2EE640F}"/>
              </a:ext>
            </a:extLst>
          </p:cNvPr>
          <p:cNvSpPr>
            <a:spLocks noGrp="1"/>
          </p:cNvSpPr>
          <p:nvPr>
            <p:ph type="body" sz="quarter" idx="17"/>
          </p:nvPr>
        </p:nvSpPr>
        <p:spPr/>
        <p:txBody>
          <a:bodyPr/>
          <a:lstStyle/>
          <a:p>
            <a:pPr marL="342900" lvl="0" indent="-342900">
              <a:spcBef>
                <a:spcPts val="1200"/>
              </a:spcBef>
              <a:spcAft>
                <a:spcPts val="600"/>
              </a:spcAft>
              <a:buFont typeface="Symbol" panose="05050102010706020507" pitchFamily="18" charset="2"/>
              <a:buChar char=""/>
            </a:pPr>
            <a:r>
              <a:rPr lang="en-AU" dirty="0">
                <a:latin typeface="Arial" panose="020B0604020202020204" pitchFamily="34" charset="0"/>
                <a:ea typeface="Calibri" panose="020F0502020204030204" pitchFamily="34" charset="0"/>
              </a:rPr>
              <a:t>Electron configuration describes the way electrons are arranged in shells around the nucleus of an atom.</a:t>
            </a:r>
          </a:p>
          <a:p>
            <a:pPr marL="342900" lvl="0" indent="-342900">
              <a:spcBef>
                <a:spcPts val="1200"/>
              </a:spcBef>
              <a:spcAft>
                <a:spcPts val="600"/>
              </a:spcAft>
              <a:buFont typeface="Symbol" panose="05050102010706020507" pitchFamily="18" charset="2"/>
              <a:buChar char=""/>
            </a:pPr>
            <a:r>
              <a:rPr lang="en-AU" dirty="0">
                <a:latin typeface="Arial" panose="020B0604020202020204" pitchFamily="34" charset="0"/>
                <a:ea typeface="Calibri" panose="020F0502020204030204" pitchFamily="34" charset="0"/>
              </a:rPr>
              <a:t>The atomic number shows the total number of electrons in an atom, which are arranged into shells starting with the one closest to the nucleus.</a:t>
            </a:r>
          </a:p>
        </p:txBody>
      </p:sp>
      <p:sp>
        <p:nvSpPr>
          <p:cNvPr id="2" name="Slide Number Placeholder 1">
            <a:extLst>
              <a:ext uri="{FF2B5EF4-FFF2-40B4-BE49-F238E27FC236}">
                <a16:creationId xmlns:a16="http://schemas.microsoft.com/office/drawing/2014/main" id="{78A9E804-54CB-589B-464B-A5B664F6609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62</a:t>
            </a:fld>
            <a:endParaRPr lang="en-AU" noProof="0" dirty="0"/>
          </a:p>
        </p:txBody>
      </p:sp>
    </p:spTree>
    <p:extLst>
      <p:ext uri="{BB962C8B-B14F-4D97-AF65-F5344CB8AC3E}">
        <p14:creationId xmlns:p14="http://schemas.microsoft.com/office/powerpoint/2010/main" val="211608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57597-683E-FCBE-3389-6E659CC6460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E002C84-A783-E12B-354A-7CE33D97942B}"/>
              </a:ext>
            </a:extLst>
          </p:cNvPr>
          <p:cNvSpPr>
            <a:spLocks noGrp="1"/>
          </p:cNvSpPr>
          <p:nvPr>
            <p:ph type="title"/>
          </p:nvPr>
        </p:nvSpPr>
        <p:spPr/>
        <p:txBody>
          <a:bodyPr/>
          <a:lstStyle/>
          <a:p>
            <a:r>
              <a:rPr lang="en-AU" noProof="0" dirty="0"/>
              <a:t>2.3 Electron configuration (2 of 3)</a:t>
            </a:r>
          </a:p>
        </p:txBody>
      </p:sp>
      <p:sp>
        <p:nvSpPr>
          <p:cNvPr id="5" name="Text Placeholder 4">
            <a:extLst>
              <a:ext uri="{FF2B5EF4-FFF2-40B4-BE49-F238E27FC236}">
                <a16:creationId xmlns:a16="http://schemas.microsoft.com/office/drawing/2014/main" id="{CBC7ABAE-B45A-FD64-042F-2A63A9D66E58}"/>
              </a:ext>
            </a:extLst>
          </p:cNvPr>
          <p:cNvSpPr>
            <a:spLocks noGrp="1"/>
          </p:cNvSpPr>
          <p:nvPr>
            <p:ph type="body" sz="quarter" idx="18"/>
          </p:nvPr>
        </p:nvSpPr>
        <p:spPr/>
        <p:txBody>
          <a:bodyPr/>
          <a:lstStyle/>
          <a:p>
            <a:r>
              <a:rPr lang="en-AU" noProof="0" dirty="0"/>
              <a:t>Electron filling patterns</a:t>
            </a:r>
          </a:p>
        </p:txBody>
      </p:sp>
      <p:sp>
        <p:nvSpPr>
          <p:cNvPr id="4" name="Text Placeholder 3">
            <a:extLst>
              <a:ext uri="{FF2B5EF4-FFF2-40B4-BE49-F238E27FC236}">
                <a16:creationId xmlns:a16="http://schemas.microsoft.com/office/drawing/2014/main" id="{F4949480-F3BC-655F-1C7D-73FF487C0199}"/>
              </a:ext>
            </a:extLst>
          </p:cNvPr>
          <p:cNvSpPr>
            <a:spLocks noGrp="1"/>
          </p:cNvSpPr>
          <p:nvPr>
            <p:ph type="body" sz="quarter" idx="17"/>
          </p:nvPr>
        </p:nvSpPr>
        <p:spPr>
          <a:xfrm>
            <a:off x="360000" y="1567086"/>
            <a:ext cx="5806131" cy="3060454"/>
          </a:xfrm>
        </p:spPr>
        <p:txBody>
          <a:bodyPr/>
          <a:lstStyle/>
          <a:p>
            <a:r>
              <a:rPr lang="en-AU" noProof="0" dirty="0"/>
              <a:t>For the first 18 elements, electrons fill shells following the 2, 8, 8 pattern where:</a:t>
            </a:r>
          </a:p>
          <a:p>
            <a:pPr marL="342900" indent="-342900">
              <a:buFont typeface="Arial" panose="020B0604020202020204" pitchFamily="34" charset="0"/>
              <a:buChar char="•"/>
            </a:pPr>
            <a:r>
              <a:rPr lang="en-AU" noProof="0" dirty="0"/>
              <a:t>the first shell holds up to 2 electrons</a:t>
            </a:r>
          </a:p>
          <a:p>
            <a:pPr marL="342900" indent="-342900">
              <a:buFont typeface="Arial" panose="020B0604020202020204" pitchFamily="34" charset="0"/>
              <a:buChar char="•"/>
            </a:pPr>
            <a:r>
              <a:rPr lang="en-AU" noProof="0" dirty="0"/>
              <a:t>the second shell holds up to 8 electrons</a:t>
            </a:r>
          </a:p>
          <a:p>
            <a:pPr marL="342900" indent="-342900">
              <a:buFont typeface="Arial" panose="020B0604020202020204" pitchFamily="34" charset="0"/>
              <a:buChar char="•"/>
            </a:pPr>
            <a:r>
              <a:rPr lang="en-AU" noProof="0" dirty="0"/>
              <a:t>the third shell holds up to 8 electrons</a:t>
            </a:r>
          </a:p>
          <a:p>
            <a:endParaRPr lang="en-AU" noProof="0" dirty="0"/>
          </a:p>
        </p:txBody>
      </p:sp>
      <p:grpSp>
        <p:nvGrpSpPr>
          <p:cNvPr id="11" name="Group 10" descr="The nucleus of an atom. Nucleus p + n is written in the middle. ">
            <a:extLst>
              <a:ext uri="{FF2B5EF4-FFF2-40B4-BE49-F238E27FC236}">
                <a16:creationId xmlns:a16="http://schemas.microsoft.com/office/drawing/2014/main" id="{666ADB37-3E2B-30E9-6482-46B986C9F2CA}"/>
              </a:ext>
            </a:extLst>
          </p:cNvPr>
          <p:cNvGrpSpPr/>
          <p:nvPr/>
        </p:nvGrpSpPr>
        <p:grpSpPr>
          <a:xfrm>
            <a:off x="9014527" y="3908453"/>
            <a:ext cx="1011505" cy="1003412"/>
            <a:chOff x="9014527" y="3908453"/>
            <a:chExt cx="1011505" cy="1003412"/>
          </a:xfrm>
        </p:grpSpPr>
        <p:sp>
          <p:nvSpPr>
            <p:cNvPr id="6" name="Oval 5">
              <a:extLst>
                <a:ext uri="{FF2B5EF4-FFF2-40B4-BE49-F238E27FC236}">
                  <a16:creationId xmlns:a16="http://schemas.microsoft.com/office/drawing/2014/main" id="{13463679-9273-F95E-6A3D-530176F58518}"/>
                </a:ext>
              </a:extLst>
            </p:cNvPr>
            <p:cNvSpPr/>
            <p:nvPr/>
          </p:nvSpPr>
          <p:spPr>
            <a:xfrm>
              <a:off x="9014527" y="3908453"/>
              <a:ext cx="1011505" cy="10034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200" dirty="0"/>
            </a:p>
          </p:txBody>
        </p:sp>
        <p:sp>
          <p:nvSpPr>
            <p:cNvPr id="7" name="TextBox 6">
              <a:extLst>
                <a:ext uri="{FF2B5EF4-FFF2-40B4-BE49-F238E27FC236}">
                  <a16:creationId xmlns:a16="http://schemas.microsoft.com/office/drawing/2014/main" id="{2B79125C-6869-BEDA-CCEB-C6D37AF8E737}"/>
                </a:ext>
              </a:extLst>
            </p:cNvPr>
            <p:cNvSpPr txBox="1"/>
            <p:nvPr/>
          </p:nvSpPr>
          <p:spPr>
            <a:xfrm>
              <a:off x="9079263" y="4151214"/>
              <a:ext cx="946769" cy="258945"/>
            </a:xfrm>
            <a:prstGeom prst="rect">
              <a:avLst/>
            </a:prstGeom>
            <a:noFill/>
          </p:spPr>
          <p:txBody>
            <a:bodyPr wrap="square" lIns="0" tIns="0" rIns="0" bIns="0" rtlCol="0">
              <a:noAutofit/>
            </a:bodyPr>
            <a:lstStyle/>
            <a:p>
              <a:pPr algn="l"/>
              <a:r>
                <a:rPr lang="en-AU" sz="1800" dirty="0">
                  <a:solidFill>
                    <a:schemeClr val="bg1"/>
                  </a:solidFill>
                </a:rPr>
                <a:t>Nucleus</a:t>
              </a:r>
            </a:p>
            <a:p>
              <a:pPr algn="ctr"/>
              <a:r>
                <a:rPr lang="en-AU" sz="1800" dirty="0">
                  <a:solidFill>
                    <a:schemeClr val="bg1"/>
                  </a:solidFill>
                </a:rPr>
                <a:t>p + n</a:t>
              </a:r>
            </a:p>
          </p:txBody>
        </p:sp>
      </p:grpSp>
      <p:grpSp>
        <p:nvGrpSpPr>
          <p:cNvPr id="30" name="Group 29" descr="the fist electron shell of an atom containing two electons. ">
            <a:extLst>
              <a:ext uri="{FF2B5EF4-FFF2-40B4-BE49-F238E27FC236}">
                <a16:creationId xmlns:a16="http://schemas.microsoft.com/office/drawing/2014/main" id="{AF5162ED-90AC-94B5-E9D5-A7D87E96121E}"/>
              </a:ext>
            </a:extLst>
          </p:cNvPr>
          <p:cNvGrpSpPr/>
          <p:nvPr/>
        </p:nvGrpSpPr>
        <p:grpSpPr>
          <a:xfrm>
            <a:off x="8468314" y="3260020"/>
            <a:ext cx="2103929" cy="2202103"/>
            <a:chOff x="8468314" y="3260020"/>
            <a:chExt cx="2103929" cy="2202103"/>
          </a:xfrm>
        </p:grpSpPr>
        <p:sp>
          <p:nvSpPr>
            <p:cNvPr id="8" name="Oval 7">
              <a:extLst>
                <a:ext uri="{FF2B5EF4-FFF2-40B4-BE49-F238E27FC236}">
                  <a16:creationId xmlns:a16="http://schemas.microsoft.com/office/drawing/2014/main" id="{4E45414E-413F-F355-6972-84C6E52EFA31}"/>
                </a:ext>
              </a:extLst>
            </p:cNvPr>
            <p:cNvSpPr/>
            <p:nvPr/>
          </p:nvSpPr>
          <p:spPr>
            <a:xfrm>
              <a:off x="8468314" y="3358194"/>
              <a:ext cx="2103929" cy="210392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1" dirty="0"/>
            </a:p>
          </p:txBody>
        </p:sp>
        <p:sp>
          <p:nvSpPr>
            <p:cNvPr id="12" name="Oval 11">
              <a:extLst>
                <a:ext uri="{FF2B5EF4-FFF2-40B4-BE49-F238E27FC236}">
                  <a16:creationId xmlns:a16="http://schemas.microsoft.com/office/drawing/2014/main" id="{41AC7ABA-9BEF-5BC0-AFF3-9758E04A66CE}"/>
                </a:ext>
              </a:extLst>
            </p:cNvPr>
            <p:cNvSpPr/>
            <p:nvPr/>
          </p:nvSpPr>
          <p:spPr>
            <a:xfrm>
              <a:off x="9230711" y="3263019"/>
              <a:ext cx="255248" cy="256177"/>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Oval 12">
              <a:extLst>
                <a:ext uri="{FF2B5EF4-FFF2-40B4-BE49-F238E27FC236}">
                  <a16:creationId xmlns:a16="http://schemas.microsoft.com/office/drawing/2014/main" id="{ED574E04-65A3-9A93-D732-2556BC81CCCE}"/>
                </a:ext>
              </a:extLst>
            </p:cNvPr>
            <p:cNvSpPr/>
            <p:nvPr/>
          </p:nvSpPr>
          <p:spPr>
            <a:xfrm>
              <a:off x="9609814" y="3260020"/>
              <a:ext cx="255248" cy="256177"/>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1" name="Group 30" descr="The second electron shell of an atom can contain 8 electrons. ">
            <a:extLst>
              <a:ext uri="{FF2B5EF4-FFF2-40B4-BE49-F238E27FC236}">
                <a16:creationId xmlns:a16="http://schemas.microsoft.com/office/drawing/2014/main" id="{31BF6977-BE8B-9B58-B9D8-AC5453FEBDAD}"/>
              </a:ext>
            </a:extLst>
          </p:cNvPr>
          <p:cNvGrpSpPr/>
          <p:nvPr/>
        </p:nvGrpSpPr>
        <p:grpSpPr>
          <a:xfrm>
            <a:off x="7983174" y="2838503"/>
            <a:ext cx="3123876" cy="3136981"/>
            <a:chOff x="7983174" y="2838503"/>
            <a:chExt cx="3123876" cy="3136981"/>
          </a:xfrm>
        </p:grpSpPr>
        <p:sp>
          <p:nvSpPr>
            <p:cNvPr id="9" name="Oval 8">
              <a:extLst>
                <a:ext uri="{FF2B5EF4-FFF2-40B4-BE49-F238E27FC236}">
                  <a16:creationId xmlns:a16="http://schemas.microsoft.com/office/drawing/2014/main" id="{968991A7-59DC-8F8C-C490-A09C70BE8A46}"/>
                </a:ext>
              </a:extLst>
            </p:cNvPr>
            <p:cNvSpPr/>
            <p:nvPr/>
          </p:nvSpPr>
          <p:spPr>
            <a:xfrm>
              <a:off x="8092036" y="2981916"/>
              <a:ext cx="2880764" cy="2880764"/>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1" dirty="0"/>
            </a:p>
          </p:txBody>
        </p:sp>
        <p:sp>
          <p:nvSpPr>
            <p:cNvPr id="14" name="Oval 13">
              <a:extLst>
                <a:ext uri="{FF2B5EF4-FFF2-40B4-BE49-F238E27FC236}">
                  <a16:creationId xmlns:a16="http://schemas.microsoft.com/office/drawing/2014/main" id="{E99CBEEF-37D5-96C0-265C-FB4AB2A03472}"/>
                </a:ext>
              </a:extLst>
            </p:cNvPr>
            <p:cNvSpPr/>
            <p:nvPr/>
          </p:nvSpPr>
          <p:spPr>
            <a:xfrm>
              <a:off x="9237337" y="2838504"/>
              <a:ext cx="255248" cy="256177"/>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a:extLst>
                <a:ext uri="{FF2B5EF4-FFF2-40B4-BE49-F238E27FC236}">
                  <a16:creationId xmlns:a16="http://schemas.microsoft.com/office/drawing/2014/main" id="{C59F7BD4-6655-C2BD-01EC-7D344A47782C}"/>
                </a:ext>
              </a:extLst>
            </p:cNvPr>
            <p:cNvSpPr/>
            <p:nvPr/>
          </p:nvSpPr>
          <p:spPr>
            <a:xfrm>
              <a:off x="9611977" y="2838503"/>
              <a:ext cx="255248" cy="256177"/>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BDC3A850-AB8B-8487-2BA4-472C918C2AA1}"/>
                </a:ext>
              </a:extLst>
            </p:cNvPr>
            <p:cNvSpPr/>
            <p:nvPr/>
          </p:nvSpPr>
          <p:spPr>
            <a:xfrm>
              <a:off x="10845176" y="4024509"/>
              <a:ext cx="255248" cy="256177"/>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72A0CB4E-FFB4-A66E-14BE-FEDC6D380422}"/>
                </a:ext>
              </a:extLst>
            </p:cNvPr>
            <p:cNvSpPr/>
            <p:nvPr/>
          </p:nvSpPr>
          <p:spPr>
            <a:xfrm>
              <a:off x="10851802" y="4371364"/>
              <a:ext cx="255248" cy="256177"/>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Oval 21">
              <a:extLst>
                <a:ext uri="{FF2B5EF4-FFF2-40B4-BE49-F238E27FC236}">
                  <a16:creationId xmlns:a16="http://schemas.microsoft.com/office/drawing/2014/main" id="{C60E15FE-0259-7278-35C8-7E9901D3EF09}"/>
                </a:ext>
              </a:extLst>
            </p:cNvPr>
            <p:cNvSpPr/>
            <p:nvPr/>
          </p:nvSpPr>
          <p:spPr>
            <a:xfrm>
              <a:off x="9265030" y="5719307"/>
              <a:ext cx="255248" cy="256177"/>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Oval 22">
              <a:extLst>
                <a:ext uri="{FF2B5EF4-FFF2-40B4-BE49-F238E27FC236}">
                  <a16:creationId xmlns:a16="http://schemas.microsoft.com/office/drawing/2014/main" id="{5E9DCC5A-6E3A-8E30-05BA-CC9373915EAC}"/>
                </a:ext>
              </a:extLst>
            </p:cNvPr>
            <p:cNvSpPr/>
            <p:nvPr/>
          </p:nvSpPr>
          <p:spPr>
            <a:xfrm>
              <a:off x="9637577" y="5719307"/>
              <a:ext cx="255248" cy="256177"/>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Oval 25">
              <a:extLst>
                <a:ext uri="{FF2B5EF4-FFF2-40B4-BE49-F238E27FC236}">
                  <a16:creationId xmlns:a16="http://schemas.microsoft.com/office/drawing/2014/main" id="{0A13F77B-27FC-FCDF-4BB2-721A5AEA33D6}"/>
                </a:ext>
              </a:extLst>
            </p:cNvPr>
            <p:cNvSpPr/>
            <p:nvPr/>
          </p:nvSpPr>
          <p:spPr>
            <a:xfrm>
              <a:off x="7983174" y="4038523"/>
              <a:ext cx="255248" cy="256177"/>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Oval 26">
              <a:extLst>
                <a:ext uri="{FF2B5EF4-FFF2-40B4-BE49-F238E27FC236}">
                  <a16:creationId xmlns:a16="http://schemas.microsoft.com/office/drawing/2014/main" id="{DBCCF140-2163-414B-E49B-93B59A2745E3}"/>
                </a:ext>
              </a:extLst>
            </p:cNvPr>
            <p:cNvSpPr/>
            <p:nvPr/>
          </p:nvSpPr>
          <p:spPr>
            <a:xfrm>
              <a:off x="7992086" y="4378875"/>
              <a:ext cx="255248" cy="256177"/>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2" name="Group 31" descr="The third electron shell of an atom can contain up to 8 electrons.">
            <a:extLst>
              <a:ext uri="{FF2B5EF4-FFF2-40B4-BE49-F238E27FC236}">
                <a16:creationId xmlns:a16="http://schemas.microsoft.com/office/drawing/2014/main" id="{8E272EB9-D31F-576D-CF63-587A978EF0F7}"/>
              </a:ext>
            </a:extLst>
          </p:cNvPr>
          <p:cNvGrpSpPr/>
          <p:nvPr/>
        </p:nvGrpSpPr>
        <p:grpSpPr>
          <a:xfrm>
            <a:off x="7594218" y="2506972"/>
            <a:ext cx="3863424" cy="3864438"/>
            <a:chOff x="7594218" y="2506972"/>
            <a:chExt cx="3863424" cy="3864438"/>
          </a:xfrm>
        </p:grpSpPr>
        <p:sp>
          <p:nvSpPr>
            <p:cNvPr id="10" name="Oval 9">
              <a:extLst>
                <a:ext uri="{FF2B5EF4-FFF2-40B4-BE49-F238E27FC236}">
                  <a16:creationId xmlns:a16="http://schemas.microsoft.com/office/drawing/2014/main" id="{C3A23D3C-8108-ACD3-8506-B3F7F3CEB2FB}"/>
                </a:ext>
              </a:extLst>
            </p:cNvPr>
            <p:cNvSpPr/>
            <p:nvPr/>
          </p:nvSpPr>
          <p:spPr>
            <a:xfrm>
              <a:off x="7735986" y="2625866"/>
              <a:ext cx="3600956" cy="360095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1" dirty="0"/>
            </a:p>
          </p:txBody>
        </p:sp>
        <p:sp>
          <p:nvSpPr>
            <p:cNvPr id="16" name="Oval 15">
              <a:extLst>
                <a:ext uri="{FF2B5EF4-FFF2-40B4-BE49-F238E27FC236}">
                  <a16:creationId xmlns:a16="http://schemas.microsoft.com/office/drawing/2014/main" id="{E0CE6999-440C-44BF-3040-754FCAA833E0}"/>
                </a:ext>
              </a:extLst>
            </p:cNvPr>
            <p:cNvSpPr/>
            <p:nvPr/>
          </p:nvSpPr>
          <p:spPr>
            <a:xfrm>
              <a:off x="9230711" y="2506972"/>
              <a:ext cx="255248" cy="256177"/>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DBF5A0B2-8554-D449-5067-A4A11AD8161E}"/>
                </a:ext>
              </a:extLst>
            </p:cNvPr>
            <p:cNvSpPr/>
            <p:nvPr/>
          </p:nvSpPr>
          <p:spPr>
            <a:xfrm>
              <a:off x="9609814" y="2506972"/>
              <a:ext cx="255248" cy="256177"/>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a:extLst>
                <a:ext uri="{FF2B5EF4-FFF2-40B4-BE49-F238E27FC236}">
                  <a16:creationId xmlns:a16="http://schemas.microsoft.com/office/drawing/2014/main" id="{2042228E-2632-AD35-04F8-94F4C8206104}"/>
                </a:ext>
              </a:extLst>
            </p:cNvPr>
            <p:cNvSpPr/>
            <p:nvPr/>
          </p:nvSpPr>
          <p:spPr>
            <a:xfrm>
              <a:off x="11195643" y="4019220"/>
              <a:ext cx="255248" cy="256177"/>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a:extLst>
                <a:ext uri="{FF2B5EF4-FFF2-40B4-BE49-F238E27FC236}">
                  <a16:creationId xmlns:a16="http://schemas.microsoft.com/office/drawing/2014/main" id="{DE35C52B-C4E6-17DC-3235-7E2B498D7E27}"/>
                </a:ext>
              </a:extLst>
            </p:cNvPr>
            <p:cNvSpPr/>
            <p:nvPr/>
          </p:nvSpPr>
          <p:spPr>
            <a:xfrm>
              <a:off x="11202394" y="4371363"/>
              <a:ext cx="255248" cy="256177"/>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Oval 23">
              <a:extLst>
                <a:ext uri="{FF2B5EF4-FFF2-40B4-BE49-F238E27FC236}">
                  <a16:creationId xmlns:a16="http://schemas.microsoft.com/office/drawing/2014/main" id="{07CE7859-BA8C-9D68-2FB4-4A7D071BF80E}"/>
                </a:ext>
              </a:extLst>
            </p:cNvPr>
            <p:cNvSpPr/>
            <p:nvPr/>
          </p:nvSpPr>
          <p:spPr>
            <a:xfrm>
              <a:off x="9275076" y="6098733"/>
              <a:ext cx="255248" cy="256177"/>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Oval 24">
              <a:extLst>
                <a:ext uri="{FF2B5EF4-FFF2-40B4-BE49-F238E27FC236}">
                  <a16:creationId xmlns:a16="http://schemas.microsoft.com/office/drawing/2014/main" id="{0B6DF635-327F-B84D-B810-A722F14F74A8}"/>
                </a:ext>
              </a:extLst>
            </p:cNvPr>
            <p:cNvSpPr/>
            <p:nvPr/>
          </p:nvSpPr>
          <p:spPr>
            <a:xfrm>
              <a:off x="9637577" y="6115233"/>
              <a:ext cx="255248" cy="256177"/>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Oval 27">
              <a:extLst>
                <a:ext uri="{FF2B5EF4-FFF2-40B4-BE49-F238E27FC236}">
                  <a16:creationId xmlns:a16="http://schemas.microsoft.com/office/drawing/2014/main" id="{D414C712-8E4C-425B-7804-A1033C28100B}"/>
                </a:ext>
              </a:extLst>
            </p:cNvPr>
            <p:cNvSpPr/>
            <p:nvPr/>
          </p:nvSpPr>
          <p:spPr>
            <a:xfrm>
              <a:off x="7608362" y="4038523"/>
              <a:ext cx="255248" cy="256177"/>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Oval 28">
              <a:extLst>
                <a:ext uri="{FF2B5EF4-FFF2-40B4-BE49-F238E27FC236}">
                  <a16:creationId xmlns:a16="http://schemas.microsoft.com/office/drawing/2014/main" id="{59B8E664-7385-6099-DC04-3E30D853826C}"/>
                </a:ext>
              </a:extLst>
            </p:cNvPr>
            <p:cNvSpPr/>
            <p:nvPr/>
          </p:nvSpPr>
          <p:spPr>
            <a:xfrm>
              <a:off x="7594218" y="4410158"/>
              <a:ext cx="255248" cy="256177"/>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Slide Number Placeholder 1">
            <a:extLst>
              <a:ext uri="{FF2B5EF4-FFF2-40B4-BE49-F238E27FC236}">
                <a16:creationId xmlns:a16="http://schemas.microsoft.com/office/drawing/2014/main" id="{FFB82458-3A7E-D274-295A-92B36FD7D22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63</a:t>
            </a:fld>
            <a:endParaRPr lang="en-AU" noProof="0" dirty="0"/>
          </a:p>
        </p:txBody>
      </p:sp>
    </p:spTree>
    <p:extLst>
      <p:ext uri="{BB962C8B-B14F-4D97-AF65-F5344CB8AC3E}">
        <p14:creationId xmlns:p14="http://schemas.microsoft.com/office/powerpoint/2010/main" val="193858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0DCD1-FBAF-BB43-38F9-07CEDDE50D2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5409028-9DA4-E140-8D2C-D378AF3522A3}"/>
              </a:ext>
            </a:extLst>
          </p:cNvPr>
          <p:cNvSpPr>
            <a:spLocks noGrp="1"/>
          </p:cNvSpPr>
          <p:nvPr>
            <p:ph type="title"/>
          </p:nvPr>
        </p:nvSpPr>
        <p:spPr/>
        <p:txBody>
          <a:bodyPr/>
          <a:lstStyle/>
          <a:p>
            <a:r>
              <a:rPr lang="en-AU" noProof="0" dirty="0"/>
              <a:t>2.3 Electron configuration (3 of 3)</a:t>
            </a:r>
          </a:p>
        </p:txBody>
      </p:sp>
      <p:sp>
        <p:nvSpPr>
          <p:cNvPr id="5" name="Text Placeholder 4">
            <a:extLst>
              <a:ext uri="{FF2B5EF4-FFF2-40B4-BE49-F238E27FC236}">
                <a16:creationId xmlns:a16="http://schemas.microsoft.com/office/drawing/2014/main" id="{B697C9B3-9615-DF57-1FFA-AC8727B92DA5}"/>
              </a:ext>
            </a:extLst>
          </p:cNvPr>
          <p:cNvSpPr>
            <a:spLocks noGrp="1"/>
          </p:cNvSpPr>
          <p:nvPr>
            <p:ph type="body" sz="quarter" idx="18"/>
          </p:nvPr>
        </p:nvSpPr>
        <p:spPr/>
        <p:txBody>
          <a:bodyPr/>
          <a:lstStyle/>
          <a:p>
            <a:r>
              <a:rPr lang="en-AU" noProof="0" dirty="0"/>
              <a:t>Example</a:t>
            </a:r>
          </a:p>
        </p:txBody>
      </p:sp>
      <p:graphicFrame>
        <p:nvGraphicFramePr>
          <p:cNvPr id="9" name="Table 8" descr="Table containing the element name, atomic number and electron configuration for boron and phosphorus.">
            <a:extLst>
              <a:ext uri="{FF2B5EF4-FFF2-40B4-BE49-F238E27FC236}">
                <a16:creationId xmlns:a16="http://schemas.microsoft.com/office/drawing/2014/main" id="{A699FD8D-7995-AE9A-0133-9EB9DD337B8B}"/>
              </a:ext>
            </a:extLst>
          </p:cNvPr>
          <p:cNvGraphicFramePr>
            <a:graphicFrameLocks noGrp="1"/>
          </p:cNvGraphicFramePr>
          <p:nvPr>
            <p:extLst>
              <p:ext uri="{D42A27DB-BD31-4B8C-83A1-F6EECF244321}">
                <p14:modId xmlns:p14="http://schemas.microsoft.com/office/powerpoint/2010/main" val="2723497114"/>
              </p:ext>
            </p:extLst>
          </p:nvPr>
        </p:nvGraphicFramePr>
        <p:xfrm>
          <a:off x="1205614" y="2093273"/>
          <a:ext cx="9780772" cy="1812867"/>
        </p:xfrm>
        <a:graphic>
          <a:graphicData uri="http://schemas.openxmlformats.org/drawingml/2006/table">
            <a:tbl>
              <a:tblPr firstRow="1" bandRow="1">
                <a:tableStyleId>{69012ECD-51FC-41F1-AA8D-1B2483CD663E}</a:tableStyleId>
              </a:tblPr>
              <a:tblGrid>
                <a:gridCol w="2033234">
                  <a:extLst>
                    <a:ext uri="{9D8B030D-6E8A-4147-A177-3AD203B41FA5}">
                      <a16:colId xmlns:a16="http://schemas.microsoft.com/office/drawing/2014/main" val="44772161"/>
                    </a:ext>
                  </a:extLst>
                </a:gridCol>
                <a:gridCol w="2325883">
                  <a:extLst>
                    <a:ext uri="{9D8B030D-6E8A-4147-A177-3AD203B41FA5}">
                      <a16:colId xmlns:a16="http://schemas.microsoft.com/office/drawing/2014/main" val="1027269557"/>
                    </a:ext>
                  </a:extLst>
                </a:gridCol>
                <a:gridCol w="2325883">
                  <a:extLst>
                    <a:ext uri="{9D8B030D-6E8A-4147-A177-3AD203B41FA5}">
                      <a16:colId xmlns:a16="http://schemas.microsoft.com/office/drawing/2014/main" val="554233876"/>
                    </a:ext>
                  </a:extLst>
                </a:gridCol>
                <a:gridCol w="3095772">
                  <a:extLst>
                    <a:ext uri="{9D8B030D-6E8A-4147-A177-3AD203B41FA5}">
                      <a16:colId xmlns:a16="http://schemas.microsoft.com/office/drawing/2014/main" val="2913299167"/>
                    </a:ext>
                  </a:extLst>
                </a:gridCol>
              </a:tblGrid>
              <a:tr h="342772">
                <a:tc>
                  <a:txBody>
                    <a:bodyPr/>
                    <a:lstStyle/>
                    <a:p>
                      <a:pPr>
                        <a:spcAft>
                          <a:spcPts val="0"/>
                        </a:spcAft>
                      </a:pPr>
                      <a:r>
                        <a:rPr lang="en-AU" sz="2000" b="1" noProof="0" dirty="0"/>
                        <a:t>Element</a:t>
                      </a:r>
                    </a:p>
                  </a:txBody>
                  <a:tcPr/>
                </a:tc>
                <a:tc>
                  <a:txBody>
                    <a:bodyPr/>
                    <a:lstStyle/>
                    <a:p>
                      <a:pPr>
                        <a:spcAft>
                          <a:spcPts val="0"/>
                        </a:spcAft>
                      </a:pPr>
                      <a:r>
                        <a:rPr lang="en-AU" sz="2000" b="1" noProof="0" dirty="0"/>
                        <a:t>Atomic number</a:t>
                      </a:r>
                    </a:p>
                  </a:txBody>
                  <a:tcPr/>
                </a:tc>
                <a:tc>
                  <a:txBody>
                    <a:bodyPr/>
                    <a:lstStyle/>
                    <a:p>
                      <a:pPr>
                        <a:spcAft>
                          <a:spcPts val="0"/>
                        </a:spcAft>
                      </a:pPr>
                      <a:r>
                        <a:rPr lang="en-AU" sz="2000" b="1" noProof="0" dirty="0"/>
                        <a:t>Number of electrons</a:t>
                      </a:r>
                    </a:p>
                  </a:txBody>
                  <a:tcPr/>
                </a:tc>
                <a:tc>
                  <a:txBody>
                    <a:bodyPr/>
                    <a:lstStyle/>
                    <a:p>
                      <a:pPr>
                        <a:spcAft>
                          <a:spcPts val="0"/>
                        </a:spcAft>
                      </a:pPr>
                      <a:r>
                        <a:rPr lang="en-AU" sz="2000" b="1" noProof="0" dirty="0"/>
                        <a:t>Electron configuration</a:t>
                      </a:r>
                    </a:p>
                  </a:txBody>
                  <a:tcPr/>
                </a:tc>
                <a:extLst>
                  <a:ext uri="{0D108BD9-81ED-4DB2-BD59-A6C34878D82A}">
                    <a16:rowId xmlns:a16="http://schemas.microsoft.com/office/drawing/2014/main" val="2056791153"/>
                  </a:ext>
                </a:extLst>
              </a:tr>
              <a:tr h="498877">
                <a:tc>
                  <a:txBody>
                    <a:bodyPr/>
                    <a:lstStyle/>
                    <a:p>
                      <a:r>
                        <a:rPr lang="en-AU" sz="2000" noProof="0" dirty="0"/>
                        <a:t>Boron</a:t>
                      </a:r>
                    </a:p>
                  </a:txBody>
                  <a:tcPr/>
                </a:tc>
                <a:tc>
                  <a:txBody>
                    <a:bodyPr/>
                    <a:lstStyle/>
                    <a:p>
                      <a:r>
                        <a:rPr lang="en-AU" sz="2000" noProof="0" dirty="0"/>
                        <a:t>5</a:t>
                      </a:r>
                    </a:p>
                  </a:txBody>
                  <a:tcPr/>
                </a:tc>
                <a:tc>
                  <a:txBody>
                    <a:bodyPr/>
                    <a:lstStyle/>
                    <a:p>
                      <a:r>
                        <a:rPr lang="en-AU" sz="2000" noProof="0" dirty="0"/>
                        <a:t>5</a:t>
                      </a:r>
                    </a:p>
                  </a:txBody>
                  <a:tcPr/>
                </a:tc>
                <a:tc>
                  <a:txBody>
                    <a:bodyPr/>
                    <a:lstStyle/>
                    <a:p>
                      <a:r>
                        <a:rPr lang="en-AU" sz="2000" noProof="0" dirty="0"/>
                        <a:t>2, 3</a:t>
                      </a:r>
                    </a:p>
                  </a:txBody>
                  <a:tcPr/>
                </a:tc>
                <a:extLst>
                  <a:ext uri="{0D108BD9-81ED-4DB2-BD59-A6C34878D82A}">
                    <a16:rowId xmlns:a16="http://schemas.microsoft.com/office/drawing/2014/main" val="2817006872"/>
                  </a:ext>
                </a:extLst>
              </a:tr>
              <a:tr h="612950">
                <a:tc>
                  <a:txBody>
                    <a:bodyPr/>
                    <a:lstStyle/>
                    <a:p>
                      <a:r>
                        <a:rPr lang="en-AU" sz="2000" noProof="0" dirty="0"/>
                        <a:t>Phosphorus</a:t>
                      </a:r>
                    </a:p>
                  </a:txBody>
                  <a:tcPr/>
                </a:tc>
                <a:tc>
                  <a:txBody>
                    <a:bodyPr/>
                    <a:lstStyle/>
                    <a:p>
                      <a:r>
                        <a:rPr lang="en-AU" sz="2000" noProof="0" dirty="0"/>
                        <a:t>15</a:t>
                      </a:r>
                    </a:p>
                  </a:txBody>
                  <a:tcPr/>
                </a:tc>
                <a:tc>
                  <a:txBody>
                    <a:bodyPr/>
                    <a:lstStyle/>
                    <a:p>
                      <a:r>
                        <a:rPr lang="en-AU" sz="2000" noProof="0" dirty="0"/>
                        <a:t>15</a:t>
                      </a:r>
                    </a:p>
                  </a:txBody>
                  <a:tcPr/>
                </a:tc>
                <a:tc>
                  <a:txBody>
                    <a:bodyPr/>
                    <a:lstStyle/>
                    <a:p>
                      <a:r>
                        <a:rPr lang="en-AU" sz="2000" noProof="0" dirty="0"/>
                        <a:t>2, 8, 5</a:t>
                      </a:r>
                    </a:p>
                  </a:txBody>
                  <a:tcPr/>
                </a:tc>
                <a:extLst>
                  <a:ext uri="{0D108BD9-81ED-4DB2-BD59-A6C34878D82A}">
                    <a16:rowId xmlns:a16="http://schemas.microsoft.com/office/drawing/2014/main" val="3143850125"/>
                  </a:ext>
                </a:extLst>
              </a:tr>
            </a:tbl>
          </a:graphicData>
        </a:graphic>
      </p:graphicFrame>
      <p:sp>
        <p:nvSpPr>
          <p:cNvPr id="2" name="Slide Number Placeholder 1">
            <a:extLst>
              <a:ext uri="{FF2B5EF4-FFF2-40B4-BE49-F238E27FC236}">
                <a16:creationId xmlns:a16="http://schemas.microsoft.com/office/drawing/2014/main" id="{533DDF98-B88E-0257-6767-CD039079FE4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64</a:t>
            </a:fld>
            <a:endParaRPr lang="en-AU" noProof="0" dirty="0"/>
          </a:p>
        </p:txBody>
      </p:sp>
    </p:spTree>
    <p:extLst>
      <p:ext uri="{BB962C8B-B14F-4D97-AF65-F5344CB8AC3E}">
        <p14:creationId xmlns:p14="http://schemas.microsoft.com/office/powerpoint/2010/main" val="11515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3CEF2-BFE6-D4D8-E28D-D588DB03383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70BD54B-A9B0-861B-4A14-97002074FE7E}"/>
              </a:ext>
            </a:extLst>
          </p:cNvPr>
          <p:cNvSpPr>
            <a:spLocks noGrp="1"/>
          </p:cNvSpPr>
          <p:nvPr>
            <p:ph type="title"/>
          </p:nvPr>
        </p:nvSpPr>
        <p:spPr/>
        <p:txBody>
          <a:bodyPr/>
          <a:lstStyle/>
          <a:p>
            <a:r>
              <a:rPr lang="en-AU" noProof="0" dirty="0"/>
              <a:t>2.3 Checkpoint </a:t>
            </a:r>
            <a:r>
              <a:rPr lang="en-AU" dirty="0"/>
              <a:t>2</a:t>
            </a:r>
            <a:endParaRPr lang="en-AU" noProof="0" dirty="0"/>
          </a:p>
        </p:txBody>
      </p:sp>
      <p:sp>
        <p:nvSpPr>
          <p:cNvPr id="4" name="Text Placeholder 3">
            <a:extLst>
              <a:ext uri="{FF2B5EF4-FFF2-40B4-BE49-F238E27FC236}">
                <a16:creationId xmlns:a16="http://schemas.microsoft.com/office/drawing/2014/main" id="{D90E9E10-3562-F690-CD12-76DA1A393EFE}"/>
              </a:ext>
            </a:extLst>
          </p:cNvPr>
          <p:cNvSpPr>
            <a:spLocks noGrp="1"/>
          </p:cNvSpPr>
          <p:nvPr>
            <p:ph type="body" sz="quarter" idx="18"/>
          </p:nvPr>
        </p:nvSpPr>
        <p:spPr/>
        <p:txBody>
          <a:bodyPr/>
          <a:lstStyle/>
          <a:p>
            <a:r>
              <a:rPr lang="en-AU" noProof="0" dirty="0"/>
              <a:t>Electron configuration</a:t>
            </a:r>
          </a:p>
        </p:txBody>
      </p:sp>
      <p:sp>
        <p:nvSpPr>
          <p:cNvPr id="5" name="Text Placeholder 4">
            <a:extLst>
              <a:ext uri="{FF2B5EF4-FFF2-40B4-BE49-F238E27FC236}">
                <a16:creationId xmlns:a16="http://schemas.microsoft.com/office/drawing/2014/main" id="{D572ED71-940F-DA86-92C2-EA9D0E6AE4E9}"/>
              </a:ext>
            </a:extLst>
          </p:cNvPr>
          <p:cNvSpPr>
            <a:spLocks noGrp="1"/>
          </p:cNvSpPr>
          <p:nvPr>
            <p:ph type="body" sz="quarter" idx="17"/>
          </p:nvPr>
        </p:nvSpPr>
        <p:spPr>
          <a:xfrm>
            <a:off x="360000" y="1859485"/>
            <a:ext cx="11298600" cy="2697275"/>
          </a:xfrm>
        </p:spPr>
        <p:txBody>
          <a:bodyPr/>
          <a:lstStyle/>
          <a:p>
            <a:pPr marL="457200" indent="-457200">
              <a:buFont typeface="+mj-lt"/>
              <a:buAutoNum type="arabicPeriod"/>
            </a:pPr>
            <a:r>
              <a:rPr lang="en-AU" noProof="0" dirty="0"/>
              <a:t>How many electrons are found in the second shell of an oxygen atom? </a:t>
            </a:r>
            <a:r>
              <a:rPr lang="en-AU" b="1" noProof="0" dirty="0"/>
              <a:t>6</a:t>
            </a:r>
          </a:p>
          <a:p>
            <a:pPr marL="457200" indent="-457200">
              <a:buFont typeface="+mj-lt"/>
              <a:buAutoNum type="arabicPeriod"/>
            </a:pPr>
            <a:r>
              <a:rPr lang="en-AU" noProof="0" dirty="0"/>
              <a:t>How many electrons are found in the first shell of a chlorine atom? </a:t>
            </a:r>
            <a:r>
              <a:rPr lang="en-AU" b="1" noProof="0" dirty="0"/>
              <a:t>2</a:t>
            </a:r>
          </a:p>
          <a:p>
            <a:pPr marL="457200" indent="-457200">
              <a:buFont typeface="+mj-lt"/>
              <a:buAutoNum type="arabicPeriod"/>
            </a:pPr>
            <a:r>
              <a:rPr lang="en-AU" noProof="0" dirty="0"/>
              <a:t>How many electrons are found in the second shell of a magnesium atom? </a:t>
            </a:r>
            <a:r>
              <a:rPr lang="en-AU" b="1" noProof="0" dirty="0"/>
              <a:t>8</a:t>
            </a:r>
          </a:p>
        </p:txBody>
      </p:sp>
      <p:sp>
        <p:nvSpPr>
          <p:cNvPr id="2" name="Slide Number Placeholder 1">
            <a:extLst>
              <a:ext uri="{FF2B5EF4-FFF2-40B4-BE49-F238E27FC236}">
                <a16:creationId xmlns:a16="http://schemas.microsoft.com/office/drawing/2014/main" id="{BFC80DCD-59B5-31CF-2EF5-23038D819873}"/>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65</a:t>
            </a:fld>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EAD2EA37-CE3E-1A7A-C835-D7B986128D8C}"/>
              </a:ext>
              <a:ext uri="{C183D7F6-B498-43B3-948B-1728B52AA6E4}">
                <adec:decorative xmlns:adec="http://schemas.microsoft.com/office/drawing/2017/decorative" val="1"/>
              </a:ext>
            </a:extLst>
          </p:cNvPr>
          <p:cNvSpPr/>
          <p:nvPr/>
        </p:nvSpPr>
        <p:spPr>
          <a:xfrm>
            <a:off x="8739963" y="1892595"/>
            <a:ext cx="478465" cy="467833"/>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D823E4B5-D73D-6F37-67EC-D0F5D1325533}"/>
              </a:ext>
              <a:ext uri="{C183D7F6-B498-43B3-948B-1728B52AA6E4}">
                <adec:decorative xmlns:adec="http://schemas.microsoft.com/office/drawing/2017/decorative" val="1"/>
              </a:ext>
            </a:extLst>
          </p:cNvPr>
          <p:cNvSpPr/>
          <p:nvPr/>
        </p:nvSpPr>
        <p:spPr>
          <a:xfrm>
            <a:off x="8337698" y="2425361"/>
            <a:ext cx="478465" cy="467833"/>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1B6550FC-B6DE-E566-DB52-B222DDDC90CB}"/>
              </a:ext>
              <a:ext uri="{C183D7F6-B498-43B3-948B-1728B52AA6E4}">
                <adec:decorative xmlns:adec="http://schemas.microsoft.com/office/drawing/2017/decorative" val="1"/>
              </a:ext>
            </a:extLst>
          </p:cNvPr>
          <p:cNvSpPr/>
          <p:nvPr/>
        </p:nvSpPr>
        <p:spPr>
          <a:xfrm>
            <a:off x="9149316" y="3106131"/>
            <a:ext cx="478465" cy="467833"/>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5243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36512-AE75-6024-0C4D-C6219F9FCFA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CB971C0-D9A6-1C45-A736-6BDF388E07DD}"/>
              </a:ext>
            </a:extLst>
          </p:cNvPr>
          <p:cNvSpPr>
            <a:spLocks noGrp="1"/>
          </p:cNvSpPr>
          <p:nvPr>
            <p:ph type="title"/>
          </p:nvPr>
        </p:nvSpPr>
        <p:spPr/>
        <p:txBody>
          <a:bodyPr/>
          <a:lstStyle/>
          <a:p>
            <a:r>
              <a:rPr lang="en-AU" noProof="0" dirty="0"/>
              <a:t>2.3 Modelling the structure of an atom</a:t>
            </a:r>
          </a:p>
        </p:txBody>
      </p:sp>
      <p:grpSp>
        <p:nvGrpSpPr>
          <p:cNvPr id="7" name="Group 6" descr="Diagram showing the nucleus and electron shells of a nitrogen atom. The nitrogen atom contains 7 electrons. 2 electrons in the inner shell, and 5 electrons in the outer shell. The electrons are represented as small black circles. The nucleus is labelled with p=7, noting 7 protons.">
            <a:extLst>
              <a:ext uri="{FF2B5EF4-FFF2-40B4-BE49-F238E27FC236}">
                <a16:creationId xmlns:a16="http://schemas.microsoft.com/office/drawing/2014/main" id="{F3388F8B-116B-2916-CC41-12CCA981FFFA}"/>
              </a:ext>
            </a:extLst>
          </p:cNvPr>
          <p:cNvGrpSpPr/>
          <p:nvPr/>
        </p:nvGrpSpPr>
        <p:grpSpPr>
          <a:xfrm>
            <a:off x="4420341" y="1230324"/>
            <a:ext cx="3384580" cy="5284089"/>
            <a:chOff x="2112917" y="77090"/>
            <a:chExt cx="3384580" cy="5284089"/>
          </a:xfrm>
        </p:grpSpPr>
        <p:pic>
          <p:nvPicPr>
            <p:cNvPr id="5" name="Picture 4" descr="Diagram showing the nucleus and electron shells of a nitrogen atom. The nitrogen atom contains 7 electrons. 2 electrons in the inner shell, and 5 electrons in the outer shell. The electrons are represented as small black circles. The nucleus is labelled with p=7, noting 7 protons. ">
              <a:extLst>
                <a:ext uri="{FF2B5EF4-FFF2-40B4-BE49-F238E27FC236}">
                  <a16:creationId xmlns:a16="http://schemas.microsoft.com/office/drawing/2014/main" id="{D0FD1BFF-900C-BCF1-B3B5-15F5002B97F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12917" y="77090"/>
              <a:ext cx="3384580" cy="5284089"/>
            </a:xfrm>
            <a:prstGeom prst="rect">
              <a:avLst/>
            </a:prstGeom>
          </p:spPr>
        </p:pic>
        <p:sp>
          <p:nvSpPr>
            <p:cNvPr id="4" name="Oval 3">
              <a:extLst>
                <a:ext uri="{FF2B5EF4-FFF2-40B4-BE49-F238E27FC236}">
                  <a16:creationId xmlns:a16="http://schemas.microsoft.com/office/drawing/2014/main" id="{106DA916-BB89-5874-2DE8-6B631D0CCCBB}"/>
                </a:ext>
              </a:extLst>
            </p:cNvPr>
            <p:cNvSpPr/>
            <p:nvPr/>
          </p:nvSpPr>
          <p:spPr>
            <a:xfrm>
              <a:off x="3243823" y="2716096"/>
              <a:ext cx="1061634" cy="1061634"/>
            </a:xfrm>
            <a:prstGeom prst="ellipse">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r>
                <a:rPr lang="en-AU" dirty="0"/>
                <a:t>p =</a:t>
              </a:r>
            </a:p>
            <a:p>
              <a:r>
                <a:rPr lang="en-AU" dirty="0"/>
                <a:t>n = </a:t>
              </a:r>
            </a:p>
          </p:txBody>
        </p:sp>
      </p:grpSp>
      <p:sp>
        <p:nvSpPr>
          <p:cNvPr id="10" name="Oval 9">
            <a:extLst>
              <a:ext uri="{FF2B5EF4-FFF2-40B4-BE49-F238E27FC236}">
                <a16:creationId xmlns:a16="http://schemas.microsoft.com/office/drawing/2014/main" id="{7159A189-0BB6-8398-EF6D-7B55E2BBE69F}"/>
              </a:ext>
              <a:ext uri="{C183D7F6-B498-43B3-948B-1728B52AA6E4}">
                <adec:decorative xmlns:adec="http://schemas.microsoft.com/office/drawing/2017/decorative" val="1"/>
              </a:ext>
            </a:extLst>
          </p:cNvPr>
          <p:cNvSpPr/>
          <p:nvPr/>
        </p:nvSpPr>
        <p:spPr>
          <a:xfrm>
            <a:off x="5879353" y="3316714"/>
            <a:ext cx="174405" cy="17440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noProof="0" dirty="0"/>
          </a:p>
        </p:txBody>
      </p:sp>
      <p:sp>
        <p:nvSpPr>
          <p:cNvPr id="12" name="Oval 11">
            <a:extLst>
              <a:ext uri="{FF2B5EF4-FFF2-40B4-BE49-F238E27FC236}">
                <a16:creationId xmlns:a16="http://schemas.microsoft.com/office/drawing/2014/main" id="{220E8B1C-D900-A0D3-7BD2-C1D637E319E5}"/>
              </a:ext>
              <a:ext uri="{C183D7F6-B498-43B3-948B-1728B52AA6E4}">
                <adec:decorative xmlns:adec="http://schemas.microsoft.com/office/drawing/2017/decorative" val="1"/>
              </a:ext>
            </a:extLst>
          </p:cNvPr>
          <p:cNvSpPr/>
          <p:nvPr/>
        </p:nvSpPr>
        <p:spPr>
          <a:xfrm>
            <a:off x="6096000" y="3316714"/>
            <a:ext cx="174405" cy="17440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noProof="0" dirty="0"/>
          </a:p>
        </p:txBody>
      </p:sp>
      <p:sp>
        <p:nvSpPr>
          <p:cNvPr id="13" name="Oval 12">
            <a:extLst>
              <a:ext uri="{FF2B5EF4-FFF2-40B4-BE49-F238E27FC236}">
                <a16:creationId xmlns:a16="http://schemas.microsoft.com/office/drawing/2014/main" id="{27D7DC8E-7D13-6836-F14A-BDDAC61B4408}"/>
              </a:ext>
              <a:ext uri="{C183D7F6-B498-43B3-948B-1728B52AA6E4}">
                <adec:decorative xmlns:adec="http://schemas.microsoft.com/office/drawing/2017/decorative" val="1"/>
              </a:ext>
            </a:extLst>
          </p:cNvPr>
          <p:cNvSpPr/>
          <p:nvPr/>
        </p:nvSpPr>
        <p:spPr>
          <a:xfrm>
            <a:off x="5879353" y="3568673"/>
            <a:ext cx="174405" cy="17440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noProof="0" dirty="0"/>
          </a:p>
        </p:txBody>
      </p:sp>
      <p:sp>
        <p:nvSpPr>
          <p:cNvPr id="14" name="Oval 13">
            <a:extLst>
              <a:ext uri="{FF2B5EF4-FFF2-40B4-BE49-F238E27FC236}">
                <a16:creationId xmlns:a16="http://schemas.microsoft.com/office/drawing/2014/main" id="{ED5348A2-DB54-0298-1CAC-9D5472C078F5}"/>
              </a:ext>
              <a:ext uri="{C183D7F6-B498-43B3-948B-1728B52AA6E4}">
                <adec:decorative xmlns:adec="http://schemas.microsoft.com/office/drawing/2017/decorative" val="1"/>
              </a:ext>
            </a:extLst>
          </p:cNvPr>
          <p:cNvSpPr/>
          <p:nvPr/>
        </p:nvSpPr>
        <p:spPr>
          <a:xfrm>
            <a:off x="6096000" y="3568673"/>
            <a:ext cx="174405" cy="17440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noProof="0" dirty="0"/>
          </a:p>
        </p:txBody>
      </p:sp>
      <p:sp>
        <p:nvSpPr>
          <p:cNvPr id="18" name="Oval 17">
            <a:extLst>
              <a:ext uri="{FF2B5EF4-FFF2-40B4-BE49-F238E27FC236}">
                <a16:creationId xmlns:a16="http://schemas.microsoft.com/office/drawing/2014/main" id="{50CD55D4-41FF-7CBA-DA26-7BCC2A1BBEAA}"/>
              </a:ext>
              <a:ext uri="{C183D7F6-B498-43B3-948B-1728B52AA6E4}">
                <adec:decorative xmlns:adec="http://schemas.microsoft.com/office/drawing/2017/decorative" val="1"/>
              </a:ext>
            </a:extLst>
          </p:cNvPr>
          <p:cNvSpPr/>
          <p:nvPr/>
        </p:nvSpPr>
        <p:spPr>
          <a:xfrm>
            <a:off x="6090745" y="5273977"/>
            <a:ext cx="174405" cy="17440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noProof="0" dirty="0"/>
          </a:p>
        </p:txBody>
      </p:sp>
      <p:sp>
        <p:nvSpPr>
          <p:cNvPr id="20" name="Oval 19">
            <a:extLst>
              <a:ext uri="{FF2B5EF4-FFF2-40B4-BE49-F238E27FC236}">
                <a16:creationId xmlns:a16="http://schemas.microsoft.com/office/drawing/2014/main" id="{1D9FF9A7-A1F9-82A1-599B-B56CD396287E}"/>
              </a:ext>
              <a:ext uri="{C183D7F6-B498-43B3-948B-1728B52AA6E4}">
                <adec:decorative xmlns:adec="http://schemas.microsoft.com/office/drawing/2017/decorative" val="1"/>
              </a:ext>
            </a:extLst>
          </p:cNvPr>
          <p:cNvSpPr/>
          <p:nvPr/>
        </p:nvSpPr>
        <p:spPr>
          <a:xfrm>
            <a:off x="6976241" y="4149659"/>
            <a:ext cx="174405" cy="17440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noProof="0" dirty="0"/>
          </a:p>
        </p:txBody>
      </p:sp>
      <p:sp>
        <p:nvSpPr>
          <p:cNvPr id="23" name="Oval 22">
            <a:extLst>
              <a:ext uri="{FF2B5EF4-FFF2-40B4-BE49-F238E27FC236}">
                <a16:creationId xmlns:a16="http://schemas.microsoft.com/office/drawing/2014/main" id="{DB8B6B69-3D7F-CB5C-FB7C-0661282A3FCF}"/>
              </a:ext>
              <a:ext uri="{C183D7F6-B498-43B3-948B-1728B52AA6E4}">
                <adec:decorative xmlns:adec="http://schemas.microsoft.com/office/drawing/2017/decorative" val="1"/>
              </a:ext>
            </a:extLst>
          </p:cNvPr>
          <p:cNvSpPr/>
          <p:nvPr/>
        </p:nvSpPr>
        <p:spPr>
          <a:xfrm>
            <a:off x="5005974" y="4401618"/>
            <a:ext cx="174405" cy="17440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noProof="0" dirty="0"/>
          </a:p>
        </p:txBody>
      </p:sp>
      <p:sp>
        <p:nvSpPr>
          <p:cNvPr id="32" name="TextBox 31" descr="textbox containing text 'draw the electrons' referring to the diagram of nitrogen.">
            <a:extLst>
              <a:ext uri="{FF2B5EF4-FFF2-40B4-BE49-F238E27FC236}">
                <a16:creationId xmlns:a16="http://schemas.microsoft.com/office/drawing/2014/main" id="{60C18666-13B1-F0EB-69E4-87C1DDA04ACD}"/>
              </a:ext>
              <a:ext uri="{C183D7F6-B498-43B3-948B-1728B52AA6E4}">
                <adec:decorative xmlns:adec="http://schemas.microsoft.com/office/drawing/2017/decorative" val="0"/>
              </a:ext>
            </a:extLst>
          </p:cNvPr>
          <p:cNvSpPr txBox="1"/>
          <p:nvPr/>
        </p:nvSpPr>
        <p:spPr>
          <a:xfrm>
            <a:off x="876536" y="4236861"/>
            <a:ext cx="2786342" cy="461665"/>
          </a:xfrm>
          <a:prstGeom prst="rect">
            <a:avLst/>
          </a:prstGeom>
          <a:noFill/>
        </p:spPr>
        <p:txBody>
          <a:bodyPr wrap="square">
            <a:spAutoFit/>
          </a:bodyPr>
          <a:lstStyle/>
          <a:p>
            <a:pPr lvl="0" algn="ctr"/>
            <a:r>
              <a:rPr lang="en-AU" sz="2400" noProof="0" dirty="0">
                <a:effectLst/>
                <a:latin typeface="Arial" panose="020B0604020202020204" pitchFamily="34" charset="0"/>
                <a:ea typeface="Calibri" panose="020F0502020204030204" pitchFamily="34" charset="0"/>
              </a:rPr>
              <a:t>Draw the electrons</a:t>
            </a:r>
          </a:p>
        </p:txBody>
      </p:sp>
      <p:sp>
        <p:nvSpPr>
          <p:cNvPr id="27" name="TextBox 26">
            <a:extLst>
              <a:ext uri="{FF2B5EF4-FFF2-40B4-BE49-F238E27FC236}">
                <a16:creationId xmlns:a16="http://schemas.microsoft.com/office/drawing/2014/main" id="{DBA9549E-E07F-D040-82C6-6B8FDA69F49D}"/>
              </a:ext>
              <a:ext uri="{C183D7F6-B498-43B3-948B-1728B52AA6E4}">
                <adec:decorative xmlns:adec="http://schemas.microsoft.com/office/drawing/2017/decorative" val="1"/>
              </a:ext>
            </a:extLst>
          </p:cNvPr>
          <p:cNvSpPr txBox="1"/>
          <p:nvPr/>
        </p:nvSpPr>
        <p:spPr>
          <a:xfrm>
            <a:off x="6265150" y="4018642"/>
            <a:ext cx="356461" cy="375646"/>
          </a:xfrm>
          <a:prstGeom prst="rect">
            <a:avLst/>
          </a:prstGeom>
          <a:noFill/>
        </p:spPr>
        <p:txBody>
          <a:bodyPr wrap="none" lIns="0" tIns="0" rIns="0" bIns="0" rtlCol="0">
            <a:noAutofit/>
          </a:bodyPr>
          <a:lstStyle/>
          <a:p>
            <a:pPr algn="l"/>
            <a:r>
              <a:rPr lang="en-AU" b="1" noProof="0" dirty="0"/>
              <a:t>7</a:t>
            </a:r>
          </a:p>
        </p:txBody>
      </p:sp>
      <p:sp>
        <p:nvSpPr>
          <p:cNvPr id="33" name="TextBox 32" descr="textbox containing text 'record the number of protons' referring to the diagram of nitrogen.">
            <a:extLst>
              <a:ext uri="{FF2B5EF4-FFF2-40B4-BE49-F238E27FC236}">
                <a16:creationId xmlns:a16="http://schemas.microsoft.com/office/drawing/2014/main" id="{0E301ADE-F461-5181-BA98-83846033A339}"/>
              </a:ext>
              <a:ext uri="{C183D7F6-B498-43B3-948B-1728B52AA6E4}">
                <adec:decorative xmlns:adec="http://schemas.microsoft.com/office/drawing/2017/decorative" val="0"/>
              </a:ext>
            </a:extLst>
          </p:cNvPr>
          <p:cNvSpPr txBox="1"/>
          <p:nvPr/>
        </p:nvSpPr>
        <p:spPr>
          <a:xfrm>
            <a:off x="8175789" y="3601600"/>
            <a:ext cx="2702758" cy="830997"/>
          </a:xfrm>
          <a:prstGeom prst="rect">
            <a:avLst/>
          </a:prstGeom>
          <a:noFill/>
        </p:spPr>
        <p:txBody>
          <a:bodyPr wrap="square">
            <a:spAutoFit/>
          </a:bodyPr>
          <a:lstStyle/>
          <a:p>
            <a:pPr lvl="0" algn="ctr"/>
            <a:r>
              <a:rPr lang="en-AU" sz="2400" noProof="0" dirty="0">
                <a:effectLst/>
                <a:latin typeface="Arial" panose="020B0604020202020204" pitchFamily="34" charset="0"/>
                <a:ea typeface="Calibri" panose="020F0502020204030204" pitchFamily="34" charset="0"/>
              </a:rPr>
              <a:t>Record the number of protons</a:t>
            </a:r>
          </a:p>
        </p:txBody>
      </p:sp>
      <p:cxnSp>
        <p:nvCxnSpPr>
          <p:cNvPr id="36" name="Straight Arrow Connector 35">
            <a:extLst>
              <a:ext uri="{FF2B5EF4-FFF2-40B4-BE49-F238E27FC236}">
                <a16:creationId xmlns:a16="http://schemas.microsoft.com/office/drawing/2014/main" id="{BB699619-358E-DEFF-7ABE-9598F70ED905}"/>
              </a:ext>
              <a:ext uri="{C183D7F6-B498-43B3-948B-1728B52AA6E4}">
                <adec:decorative xmlns:adec="http://schemas.microsoft.com/office/drawing/2017/decorative" val="1"/>
              </a:ext>
            </a:extLst>
          </p:cNvPr>
          <p:cNvCxnSpPr/>
          <p:nvPr/>
        </p:nvCxnSpPr>
        <p:spPr>
          <a:xfrm>
            <a:off x="3752093" y="4495612"/>
            <a:ext cx="106163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0DEA732-E442-0B71-0F61-4C806B72560B}"/>
              </a:ext>
              <a:ext uri="{C183D7F6-B498-43B3-948B-1728B52AA6E4}">
                <adec:decorative xmlns:adec="http://schemas.microsoft.com/office/drawing/2017/decorative" val="1"/>
              </a:ext>
            </a:extLst>
          </p:cNvPr>
          <p:cNvCxnSpPr>
            <a:cxnSpLocks/>
          </p:cNvCxnSpPr>
          <p:nvPr/>
        </p:nvCxnSpPr>
        <p:spPr>
          <a:xfrm flipH="1">
            <a:off x="6419278" y="3945875"/>
            <a:ext cx="2044238" cy="1931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descr="textbox containing text 'record the number of protons' referring to the diagram of nitrogen.">
            <a:extLst>
              <a:ext uri="{FF2B5EF4-FFF2-40B4-BE49-F238E27FC236}">
                <a16:creationId xmlns:a16="http://schemas.microsoft.com/office/drawing/2014/main" id="{C89D898A-EB19-2ED9-2DDD-7514410F8421}"/>
              </a:ext>
              <a:ext uri="{C183D7F6-B498-43B3-948B-1728B52AA6E4}">
                <adec:decorative xmlns:adec="http://schemas.microsoft.com/office/drawing/2017/decorative" val="0"/>
              </a:ext>
            </a:extLst>
          </p:cNvPr>
          <p:cNvSpPr txBox="1"/>
          <p:nvPr/>
        </p:nvSpPr>
        <p:spPr>
          <a:xfrm>
            <a:off x="8386334" y="4576023"/>
            <a:ext cx="2929130" cy="830997"/>
          </a:xfrm>
          <a:prstGeom prst="rect">
            <a:avLst/>
          </a:prstGeom>
          <a:noFill/>
        </p:spPr>
        <p:txBody>
          <a:bodyPr wrap="square">
            <a:spAutoFit/>
          </a:bodyPr>
          <a:lstStyle/>
          <a:p>
            <a:pPr lvl="0" algn="ctr"/>
            <a:r>
              <a:rPr lang="en-AU" sz="2400" noProof="0" dirty="0">
                <a:effectLst/>
                <a:latin typeface="Arial" panose="020B0604020202020204" pitchFamily="34" charset="0"/>
                <a:ea typeface="Calibri" panose="020F0502020204030204" pitchFamily="34" charset="0"/>
              </a:rPr>
              <a:t>Record the number of neutrons</a:t>
            </a:r>
          </a:p>
        </p:txBody>
      </p:sp>
      <p:cxnSp>
        <p:nvCxnSpPr>
          <p:cNvPr id="9" name="Straight Arrow Connector 8">
            <a:extLst>
              <a:ext uri="{FF2B5EF4-FFF2-40B4-BE49-F238E27FC236}">
                <a16:creationId xmlns:a16="http://schemas.microsoft.com/office/drawing/2014/main" id="{4F887EBD-C4B8-2A74-0E59-B6BD48CAAC51}"/>
              </a:ext>
              <a:ext uri="{C183D7F6-B498-43B3-948B-1728B52AA6E4}">
                <adec:decorative xmlns:adec="http://schemas.microsoft.com/office/drawing/2017/decorative" val="1"/>
              </a:ext>
            </a:extLst>
          </p:cNvPr>
          <p:cNvCxnSpPr>
            <a:cxnSpLocks/>
          </p:cNvCxnSpPr>
          <p:nvPr/>
        </p:nvCxnSpPr>
        <p:spPr>
          <a:xfrm flipH="1" flipV="1">
            <a:off x="6419278" y="4674819"/>
            <a:ext cx="2224992" cy="37564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4DBA17C-3A12-D0FA-9DDD-2DF8805FB176}"/>
              </a:ext>
              <a:ext uri="{C183D7F6-B498-43B3-948B-1728B52AA6E4}">
                <adec:decorative xmlns:adec="http://schemas.microsoft.com/office/drawing/2017/decorative" val="1"/>
              </a:ext>
            </a:extLst>
          </p:cNvPr>
          <p:cNvSpPr txBox="1"/>
          <p:nvPr/>
        </p:nvSpPr>
        <p:spPr>
          <a:xfrm>
            <a:off x="6295036" y="4412239"/>
            <a:ext cx="356461" cy="375646"/>
          </a:xfrm>
          <a:prstGeom prst="rect">
            <a:avLst/>
          </a:prstGeom>
          <a:noFill/>
        </p:spPr>
        <p:txBody>
          <a:bodyPr wrap="none" lIns="0" tIns="0" rIns="0" bIns="0" rtlCol="0">
            <a:noAutofit/>
          </a:bodyPr>
          <a:lstStyle/>
          <a:p>
            <a:pPr algn="l"/>
            <a:r>
              <a:rPr lang="en-AU" b="1" noProof="0" dirty="0"/>
              <a:t>7</a:t>
            </a:r>
          </a:p>
        </p:txBody>
      </p:sp>
      <p:sp>
        <p:nvSpPr>
          <p:cNvPr id="2" name="Slide Number Placeholder 1">
            <a:extLst>
              <a:ext uri="{FF2B5EF4-FFF2-40B4-BE49-F238E27FC236}">
                <a16:creationId xmlns:a16="http://schemas.microsoft.com/office/drawing/2014/main" id="{53109A8E-A367-A4DE-0148-07F840641AA4}"/>
              </a:ext>
              <a:ext uri="{C183D7F6-B498-43B3-948B-1728B52AA6E4}">
                <adec:decorative xmlns:adec="http://schemas.microsoft.com/office/drawing/2017/decorative" val="1"/>
              </a:ext>
            </a:extLst>
          </p:cNvPr>
          <p:cNvSpPr>
            <a:spLocks noGrp="1"/>
          </p:cNvSpPr>
          <p:nvPr>
            <p:ph type="sldNum" sz="quarter" idx="12"/>
          </p:nvPr>
        </p:nvSpPr>
        <p:spPr>
          <a:xfrm>
            <a:off x="11124000" y="6527017"/>
            <a:ext cx="720000" cy="180000"/>
          </a:xfrm>
        </p:spPr>
        <p:txBody>
          <a:bodyPr/>
          <a:lstStyle/>
          <a:p>
            <a:fld id="{10A01DC5-1685-4615-8240-15192985C6A2}" type="slidenum">
              <a:rPr lang="en-AU" noProof="0" smtClean="0"/>
              <a:t>66</a:t>
            </a:fld>
            <a:endParaRPr lang="en-AU" noProof="0" dirty="0"/>
          </a:p>
        </p:txBody>
      </p:sp>
    </p:spTree>
    <p:extLst>
      <p:ext uri="{BB962C8B-B14F-4D97-AF65-F5344CB8AC3E}">
        <p14:creationId xmlns:p14="http://schemas.microsoft.com/office/powerpoint/2010/main" val="42828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2" presetClass="entr" presetSubtype="8"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wipe(right)">
                                      <p:cBhvr>
                                        <p:cTn id="36" dur="500"/>
                                        <p:tgtEl>
                                          <p:spTgt spid="3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right)">
                                      <p:cBhvr>
                                        <p:cTn id="47" dur="500"/>
                                        <p:tgtEl>
                                          <p:spTgt spid="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8" grpId="0" animBg="1"/>
      <p:bldP spid="20" grpId="0" animBg="1"/>
      <p:bldP spid="23" grpId="0" animBg="1"/>
      <p:bldP spid="32" grpId="0"/>
      <p:bldP spid="27" grpId="0"/>
      <p:bldP spid="33" grpId="0"/>
      <p:bldP spid="8" grpId="0"/>
      <p:bldP spid="2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39AB0-0C4B-65ED-D1FA-290F34C414F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AC71B9D-F8FA-D14D-AA86-BED035A632D7}"/>
              </a:ext>
            </a:extLst>
          </p:cNvPr>
          <p:cNvSpPr>
            <a:spLocks noGrp="1"/>
          </p:cNvSpPr>
          <p:nvPr>
            <p:ph type="title"/>
          </p:nvPr>
        </p:nvSpPr>
        <p:spPr/>
        <p:txBody>
          <a:bodyPr/>
          <a:lstStyle/>
          <a:p>
            <a:r>
              <a:rPr lang="en-AU" noProof="0" dirty="0">
                <a:cs typeface="Arial"/>
              </a:rPr>
              <a:t>2.4 Tests to identify elements</a:t>
            </a:r>
          </a:p>
        </p:txBody>
      </p:sp>
      <p:sp>
        <p:nvSpPr>
          <p:cNvPr id="6" name="Text Placeholder 5">
            <a:extLst>
              <a:ext uri="{FF2B5EF4-FFF2-40B4-BE49-F238E27FC236}">
                <a16:creationId xmlns:a16="http://schemas.microsoft.com/office/drawing/2014/main" id="{8646D181-6513-99DC-5B2A-5B3C466CCEAD}"/>
              </a:ext>
            </a:extLst>
          </p:cNvPr>
          <p:cNvSpPr>
            <a:spLocks noGrp="1"/>
          </p:cNvSpPr>
          <p:nvPr>
            <p:ph type="body" sz="quarter" idx="18"/>
          </p:nvPr>
        </p:nvSpPr>
        <p:spPr/>
        <p:txBody>
          <a:bodyPr/>
          <a:lstStyle/>
          <a:p>
            <a:r>
              <a:rPr lang="en-AU" noProof="0" dirty="0"/>
              <a:t>Learning intentions and success criteria</a:t>
            </a:r>
          </a:p>
        </p:txBody>
      </p:sp>
      <p:graphicFrame>
        <p:nvGraphicFramePr>
          <p:cNvPr id="7" name="Table 6">
            <a:extLst>
              <a:ext uri="{FF2B5EF4-FFF2-40B4-BE49-F238E27FC236}">
                <a16:creationId xmlns:a16="http://schemas.microsoft.com/office/drawing/2014/main" id="{D3EAD7B2-2FB4-7956-D72A-8AD709D885B2}"/>
              </a:ext>
            </a:extLst>
          </p:cNvPr>
          <p:cNvGraphicFramePr>
            <a:graphicFrameLocks noGrp="1"/>
          </p:cNvGraphicFramePr>
          <p:nvPr>
            <p:extLst>
              <p:ext uri="{D42A27DB-BD31-4B8C-83A1-F6EECF244321}">
                <p14:modId xmlns:p14="http://schemas.microsoft.com/office/powerpoint/2010/main" val="2388538767"/>
              </p:ext>
            </p:extLst>
          </p:nvPr>
        </p:nvGraphicFramePr>
        <p:xfrm>
          <a:off x="359998" y="1916174"/>
          <a:ext cx="11126369" cy="4123818"/>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noProof="0" dirty="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noProof="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AU" sz="2000" noProof="0">
                          <a:latin typeface="Arial" panose="020B0604020202020204" pitchFamily="34" charset="0"/>
                          <a:cs typeface="Arial" panose="020B0604020202020204" pitchFamily="34" charset="0"/>
                        </a:rPr>
                        <a:t>about the properties of elements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2000" kern="1200">
                          <a:solidFill>
                            <a:schemeClr val="dk1"/>
                          </a:solidFill>
                          <a:effectLst/>
                          <a:latin typeface="+mn-lt"/>
                          <a:ea typeface="+mn-ea"/>
                          <a:cs typeface="+mn-cs"/>
                        </a:rPr>
                        <a:t>identify the type of metal element in a metal chloride solution using a flame test</a:t>
                      </a:r>
                    </a:p>
                    <a:p>
                      <a:pPr marL="285750" indent="-285750">
                        <a:lnSpc>
                          <a:spcPct val="150000"/>
                        </a:lnSpc>
                        <a:buFont typeface="Arial" panose="020B0604020202020204" pitchFamily="34" charset="0"/>
                        <a:buChar char="•"/>
                      </a:pPr>
                      <a:r>
                        <a:rPr lang="en-AU" sz="2000" kern="1200">
                          <a:solidFill>
                            <a:schemeClr val="dk1"/>
                          </a:solidFill>
                          <a:effectLst/>
                          <a:latin typeface="+mn-lt"/>
                          <a:ea typeface="+mn-ea"/>
                          <a:cs typeface="+mn-cs"/>
                        </a:rPr>
                        <a:t>identify non-metal elements using gas tests</a:t>
                      </a:r>
                    </a:p>
                    <a:p>
                      <a:pPr marL="0" indent="0">
                        <a:lnSpc>
                          <a:spcPct val="150000"/>
                        </a:lnSpc>
                        <a:buFont typeface="Arial" panose="020B0604020202020204" pitchFamily="34" charset="0"/>
                        <a:buNone/>
                      </a:pPr>
                      <a:endParaRPr lang="en-AU" sz="2000" noProof="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285750" indent="-285750">
                        <a:lnSpc>
                          <a:spcPct val="150000"/>
                        </a:lnSpc>
                        <a:buFont typeface="Arial" panose="020B0604020202020204" pitchFamily="34" charset="0"/>
                        <a:buChar char="•"/>
                      </a:pPr>
                      <a:r>
                        <a:rPr lang="en-AU" sz="2000" kern="1200">
                          <a:solidFill>
                            <a:schemeClr val="dk1"/>
                          </a:solidFill>
                          <a:effectLst/>
                          <a:latin typeface="+mn-lt"/>
                          <a:ea typeface="+mn-ea"/>
                          <a:cs typeface="+mn-cs"/>
                        </a:rPr>
                        <a:t>to process and represent information and data.</a:t>
                      </a:r>
                      <a:endParaRPr lang="en-AU" sz="2000" noProof="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2000" kern="1200">
                          <a:solidFill>
                            <a:schemeClr val="dk1"/>
                          </a:solidFill>
                          <a:effectLst/>
                          <a:latin typeface="+mn-lt"/>
                          <a:ea typeface="+mn-ea"/>
                          <a:cs typeface="+mn-cs"/>
                        </a:rPr>
                        <a:t>extract information from a video and summarise it in a table</a:t>
                      </a:r>
                    </a:p>
                    <a:p>
                      <a:pPr marL="285750" indent="-285750">
                        <a:lnSpc>
                          <a:spcPct val="150000"/>
                        </a:lnSpc>
                        <a:buFont typeface="Arial" panose="020B0604020202020204" pitchFamily="34" charset="0"/>
                        <a:buChar char="•"/>
                      </a:pPr>
                      <a:r>
                        <a:rPr lang="en-AU" sz="2000" kern="1200">
                          <a:solidFill>
                            <a:schemeClr val="dk1"/>
                          </a:solidFill>
                          <a:effectLst/>
                          <a:latin typeface="+mn-lt"/>
                          <a:ea typeface="+mn-ea"/>
                          <a:cs typeface="+mn-cs"/>
                        </a:rPr>
                        <a:t>construct a suitable table to record observations in an investigation.</a:t>
                      </a:r>
                      <a:endParaRPr lang="en-AU" sz="2000" noProof="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7123958"/>
                  </a:ext>
                </a:extLst>
              </a:tr>
            </a:tbl>
          </a:graphicData>
        </a:graphic>
      </p:graphicFrame>
      <p:sp>
        <p:nvSpPr>
          <p:cNvPr id="2" name="Slide Number Placeholder 1">
            <a:extLst>
              <a:ext uri="{FF2B5EF4-FFF2-40B4-BE49-F238E27FC236}">
                <a16:creationId xmlns:a16="http://schemas.microsoft.com/office/drawing/2014/main" id="{D0F29ACB-0776-65CE-DAAF-8F043618A58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67</a:t>
            </a:fld>
            <a:endParaRPr lang="en-AU" noProof="0" dirty="0"/>
          </a:p>
        </p:txBody>
      </p:sp>
    </p:spTree>
    <p:extLst>
      <p:ext uri="{BB962C8B-B14F-4D97-AF65-F5344CB8AC3E}">
        <p14:creationId xmlns:p14="http://schemas.microsoft.com/office/powerpoint/2010/main" val="31073641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2DD3EE-2321-4537-AEE0-BB470215DB33}"/>
              </a:ext>
            </a:extLst>
          </p:cNvPr>
          <p:cNvSpPr>
            <a:spLocks noGrp="1"/>
          </p:cNvSpPr>
          <p:nvPr>
            <p:ph type="title"/>
          </p:nvPr>
        </p:nvSpPr>
        <p:spPr/>
        <p:txBody>
          <a:bodyPr/>
          <a:lstStyle/>
          <a:p>
            <a:r>
              <a:rPr lang="en-AU" dirty="0"/>
              <a:t>2.4 The science of fireworks</a:t>
            </a:r>
          </a:p>
        </p:txBody>
      </p:sp>
      <p:sp>
        <p:nvSpPr>
          <p:cNvPr id="4" name="Text Placeholder 3">
            <a:extLst>
              <a:ext uri="{FF2B5EF4-FFF2-40B4-BE49-F238E27FC236}">
                <a16:creationId xmlns:a16="http://schemas.microsoft.com/office/drawing/2014/main" id="{AD954A8D-4828-9145-8F5C-EE641F37D1F2}"/>
              </a:ext>
            </a:extLst>
          </p:cNvPr>
          <p:cNvSpPr>
            <a:spLocks noGrp="1"/>
          </p:cNvSpPr>
          <p:nvPr>
            <p:ph type="body" sz="quarter" idx="18"/>
          </p:nvPr>
        </p:nvSpPr>
        <p:spPr/>
        <p:txBody>
          <a:bodyPr/>
          <a:lstStyle/>
          <a:p>
            <a:r>
              <a:rPr lang="en-AU" dirty="0"/>
              <a:t>Identifying metal elements</a:t>
            </a:r>
          </a:p>
        </p:txBody>
      </p:sp>
      <p:sp>
        <p:nvSpPr>
          <p:cNvPr id="5" name="Text Placeholder 4">
            <a:extLst>
              <a:ext uri="{FF2B5EF4-FFF2-40B4-BE49-F238E27FC236}">
                <a16:creationId xmlns:a16="http://schemas.microsoft.com/office/drawing/2014/main" id="{2F4CFA81-5EDB-4135-A845-D483586F550E}"/>
              </a:ext>
            </a:extLst>
          </p:cNvPr>
          <p:cNvSpPr>
            <a:spLocks noGrp="1"/>
          </p:cNvSpPr>
          <p:nvPr>
            <p:ph type="body" sz="quarter" idx="17"/>
          </p:nvPr>
        </p:nvSpPr>
        <p:spPr>
          <a:xfrm>
            <a:off x="360000" y="1567086"/>
            <a:ext cx="2792503" cy="4807835"/>
          </a:xfrm>
        </p:spPr>
        <p:txBody>
          <a:bodyPr/>
          <a:lstStyle/>
          <a:p>
            <a:pPr marL="457200" indent="-457200">
              <a:buAutoNum type="arabicPeriod"/>
            </a:pPr>
            <a:r>
              <a:rPr lang="en-AU" dirty="0"/>
              <a:t>Watch the video.</a:t>
            </a:r>
          </a:p>
          <a:p>
            <a:pPr marL="457200" indent="-457200">
              <a:buAutoNum type="arabicPeriod"/>
            </a:pPr>
            <a:r>
              <a:rPr lang="en-AU" dirty="0"/>
              <a:t>Construct a table to record the colour produced by different elements. </a:t>
            </a:r>
          </a:p>
          <a:p>
            <a:pPr marL="457200" indent="-457200">
              <a:buAutoNum type="arabicPeriod"/>
            </a:pPr>
            <a:r>
              <a:rPr lang="en-AU" dirty="0"/>
              <a:t>Re-watch the video and complete the table.</a:t>
            </a:r>
          </a:p>
          <a:p>
            <a:pPr marL="457200" indent="-457200">
              <a:buAutoNum type="arabicPeriod"/>
            </a:pPr>
            <a:endParaRPr lang="en-AU" dirty="0"/>
          </a:p>
        </p:txBody>
      </p:sp>
      <p:pic>
        <p:nvPicPr>
          <p:cNvPr id="6" name="Online Media 5" title="The Science Of Firework Color">
            <a:hlinkClick r:id="" action="ppaction://media"/>
            <a:extLst>
              <a:ext uri="{FF2B5EF4-FFF2-40B4-BE49-F238E27FC236}">
                <a16:creationId xmlns:a16="http://schemas.microsoft.com/office/drawing/2014/main" id="{3DFCC3D6-FA1F-9FF5-8928-97A1B693AB31}"/>
              </a:ext>
            </a:extLst>
          </p:cNvPr>
          <p:cNvPicPr>
            <a:picLocks noRot="1" noChangeAspect="1"/>
          </p:cNvPicPr>
          <p:nvPr>
            <a:videoFile r:link="rId1"/>
          </p:nvPr>
        </p:nvPicPr>
        <p:blipFill>
          <a:blip r:embed="rId4"/>
          <a:stretch>
            <a:fillRect/>
          </a:stretch>
        </p:blipFill>
        <p:spPr>
          <a:xfrm>
            <a:off x="3322557" y="1567086"/>
            <a:ext cx="8509443" cy="4807835"/>
          </a:xfrm>
          <a:prstGeom prst="rect">
            <a:avLst/>
          </a:prstGeom>
        </p:spPr>
      </p:pic>
      <p:sp>
        <p:nvSpPr>
          <p:cNvPr id="7" name="TextBox 6">
            <a:extLst>
              <a:ext uri="{FF2B5EF4-FFF2-40B4-BE49-F238E27FC236}">
                <a16:creationId xmlns:a16="http://schemas.microsoft.com/office/drawing/2014/main" id="{70EB625B-D6BA-A27D-2A90-97A15424C589}"/>
              </a:ext>
              <a:ext uri="{C183D7F6-B498-43B3-948B-1728B52AA6E4}">
                <adec:decorative xmlns:adec="http://schemas.microsoft.com/office/drawing/2017/decorative" val="1"/>
              </a:ext>
            </a:extLst>
          </p:cNvPr>
          <p:cNvSpPr txBox="1"/>
          <p:nvPr/>
        </p:nvSpPr>
        <p:spPr>
          <a:xfrm>
            <a:off x="3322557" y="6453529"/>
            <a:ext cx="5904411" cy="391886"/>
          </a:xfrm>
          <a:prstGeom prst="rect">
            <a:avLst/>
          </a:prstGeom>
          <a:noFill/>
        </p:spPr>
        <p:txBody>
          <a:bodyPr wrap="none" lIns="0" tIns="0" rIns="0" bIns="0" rtlCol="0">
            <a:noAutofit/>
          </a:bodyPr>
          <a:lstStyle/>
          <a:p>
            <a:pPr algn="l"/>
            <a:r>
              <a:rPr lang="en-AU" sz="1800" dirty="0">
                <a:hlinkClick r:id="rId5"/>
              </a:rPr>
              <a:t>The Science of Fireworks (2.06)</a:t>
            </a:r>
            <a:endParaRPr lang="en-AU" sz="1800" dirty="0"/>
          </a:p>
        </p:txBody>
      </p:sp>
      <p:sp>
        <p:nvSpPr>
          <p:cNvPr id="2" name="Slide Number Placeholder 1">
            <a:extLst>
              <a:ext uri="{FF2B5EF4-FFF2-40B4-BE49-F238E27FC236}">
                <a16:creationId xmlns:a16="http://schemas.microsoft.com/office/drawing/2014/main" id="{421D811A-DCEE-9115-8404-A83629A7092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68</a:t>
            </a:fld>
            <a:endParaRPr lang="en-AU"/>
          </a:p>
        </p:txBody>
      </p:sp>
    </p:spTree>
    <p:extLst>
      <p:ext uri="{BB962C8B-B14F-4D97-AF65-F5344CB8AC3E}">
        <p14:creationId xmlns:p14="http://schemas.microsoft.com/office/powerpoint/2010/main" val="163098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981F71-DF5D-D7B8-4775-4C2BA2B54F79}"/>
              </a:ext>
            </a:extLst>
          </p:cNvPr>
          <p:cNvSpPr>
            <a:spLocks noGrp="1"/>
          </p:cNvSpPr>
          <p:nvPr>
            <p:ph type="title"/>
          </p:nvPr>
        </p:nvSpPr>
        <p:spPr/>
        <p:txBody>
          <a:bodyPr/>
          <a:lstStyle/>
          <a:p>
            <a:r>
              <a:rPr lang="en-AU" dirty="0"/>
              <a:t>2.4 Controlled variable</a:t>
            </a:r>
          </a:p>
        </p:txBody>
      </p:sp>
      <p:sp>
        <p:nvSpPr>
          <p:cNvPr id="4" name="Text Placeholder 3">
            <a:extLst>
              <a:ext uri="{FF2B5EF4-FFF2-40B4-BE49-F238E27FC236}">
                <a16:creationId xmlns:a16="http://schemas.microsoft.com/office/drawing/2014/main" id="{A3E7A774-E133-41C8-D746-C4014F83A2AC}"/>
              </a:ext>
            </a:extLst>
          </p:cNvPr>
          <p:cNvSpPr>
            <a:spLocks noGrp="1"/>
          </p:cNvSpPr>
          <p:nvPr>
            <p:ph type="body" sz="quarter" idx="18"/>
          </p:nvPr>
        </p:nvSpPr>
        <p:spPr/>
        <p:txBody>
          <a:bodyPr/>
          <a:lstStyle/>
          <a:p>
            <a:r>
              <a:rPr lang="en-AU" dirty="0"/>
              <a:t>How do you know the metal is causing the colour change in the flame test?</a:t>
            </a:r>
          </a:p>
        </p:txBody>
      </p:sp>
      <p:sp>
        <p:nvSpPr>
          <p:cNvPr id="5" name="Text Placeholder 4">
            <a:extLst>
              <a:ext uri="{FF2B5EF4-FFF2-40B4-BE49-F238E27FC236}">
                <a16:creationId xmlns:a16="http://schemas.microsoft.com/office/drawing/2014/main" id="{3554627D-FF1E-ACDF-F024-75E5BB4316EE}"/>
              </a:ext>
            </a:extLst>
          </p:cNvPr>
          <p:cNvSpPr>
            <a:spLocks noGrp="1"/>
          </p:cNvSpPr>
          <p:nvPr>
            <p:ph type="body" sz="quarter" idx="17"/>
          </p:nvPr>
        </p:nvSpPr>
        <p:spPr/>
        <p:txBody>
          <a:bodyPr/>
          <a:lstStyle/>
          <a:p>
            <a:r>
              <a:rPr lang="en-AU" dirty="0"/>
              <a:t>Metal chloride solutions were used in the flame test investigation. The chemical formulas for the compounds tested were:</a:t>
            </a:r>
          </a:p>
          <a:p>
            <a:pPr marL="342900" indent="-342900">
              <a:buFont typeface="Arial" panose="020B0604020202020204" pitchFamily="34" charset="0"/>
              <a:buChar char="•"/>
            </a:pPr>
            <a:r>
              <a:rPr lang="en-AU" dirty="0">
                <a:solidFill>
                  <a:srgbClr val="C00000"/>
                </a:solidFill>
              </a:rPr>
              <a:t>barium</a:t>
            </a:r>
            <a:r>
              <a:rPr lang="en-AU" dirty="0"/>
              <a:t> chloride </a:t>
            </a:r>
            <a:r>
              <a:rPr lang="en-AU" dirty="0">
                <a:solidFill>
                  <a:srgbClr val="C00000"/>
                </a:solidFill>
              </a:rPr>
              <a:t>Ba</a:t>
            </a:r>
            <a:r>
              <a:rPr lang="en-AU" dirty="0"/>
              <a:t>Cl</a:t>
            </a:r>
            <a:r>
              <a:rPr lang="en-AU" baseline="-25000" dirty="0"/>
              <a:t>2</a:t>
            </a:r>
          </a:p>
          <a:p>
            <a:pPr marL="342900" indent="-342900">
              <a:buFont typeface="Arial" panose="020B0604020202020204" pitchFamily="34" charset="0"/>
              <a:buChar char="•"/>
            </a:pPr>
            <a:r>
              <a:rPr lang="en-AU" dirty="0">
                <a:solidFill>
                  <a:srgbClr val="C00000"/>
                </a:solidFill>
              </a:rPr>
              <a:t>calcium</a:t>
            </a:r>
            <a:r>
              <a:rPr lang="en-AU" dirty="0"/>
              <a:t> chloride </a:t>
            </a:r>
            <a:r>
              <a:rPr lang="en-AU" dirty="0">
                <a:solidFill>
                  <a:srgbClr val="C00000"/>
                </a:solidFill>
              </a:rPr>
              <a:t>Ca</a:t>
            </a:r>
            <a:r>
              <a:rPr lang="en-AU" dirty="0"/>
              <a:t>Cl</a:t>
            </a:r>
            <a:r>
              <a:rPr lang="en-AU" baseline="-25000" dirty="0"/>
              <a:t>2</a:t>
            </a:r>
          </a:p>
          <a:p>
            <a:pPr marL="342900" indent="-342900">
              <a:buFont typeface="Arial" panose="020B0604020202020204" pitchFamily="34" charset="0"/>
              <a:buChar char="•"/>
            </a:pPr>
            <a:r>
              <a:rPr lang="en-AU" dirty="0">
                <a:solidFill>
                  <a:srgbClr val="C00000"/>
                </a:solidFill>
              </a:rPr>
              <a:t>Copper (II) </a:t>
            </a:r>
            <a:r>
              <a:rPr lang="en-AU" dirty="0"/>
              <a:t>chloride </a:t>
            </a:r>
            <a:r>
              <a:rPr lang="en-AU" dirty="0">
                <a:solidFill>
                  <a:srgbClr val="C00000"/>
                </a:solidFill>
              </a:rPr>
              <a:t>Cu</a:t>
            </a:r>
            <a:r>
              <a:rPr lang="en-AU" dirty="0"/>
              <a:t>Cl</a:t>
            </a:r>
            <a:r>
              <a:rPr lang="en-AU" baseline="-25000" dirty="0"/>
              <a:t>2</a:t>
            </a:r>
            <a:endParaRPr lang="en-AU" dirty="0"/>
          </a:p>
          <a:p>
            <a:pPr marL="342900" indent="-342900">
              <a:buFont typeface="Arial" panose="020B0604020202020204" pitchFamily="34" charset="0"/>
              <a:buChar char="•"/>
            </a:pPr>
            <a:r>
              <a:rPr lang="en-AU" dirty="0">
                <a:solidFill>
                  <a:srgbClr val="C00000"/>
                </a:solidFill>
              </a:rPr>
              <a:t>Sodium </a:t>
            </a:r>
            <a:r>
              <a:rPr lang="en-AU" dirty="0"/>
              <a:t>chloride </a:t>
            </a:r>
            <a:r>
              <a:rPr lang="en-AU" dirty="0">
                <a:solidFill>
                  <a:srgbClr val="C00000"/>
                </a:solidFill>
              </a:rPr>
              <a:t>Na</a:t>
            </a:r>
            <a:r>
              <a:rPr lang="en-AU" dirty="0"/>
              <a:t>Cl</a:t>
            </a:r>
          </a:p>
          <a:p>
            <a:pPr marL="342900" indent="-342900">
              <a:buFont typeface="Arial" panose="020B0604020202020204" pitchFamily="34" charset="0"/>
              <a:buChar char="•"/>
            </a:pPr>
            <a:r>
              <a:rPr lang="en-AU" dirty="0">
                <a:solidFill>
                  <a:srgbClr val="C00000"/>
                </a:solidFill>
              </a:rPr>
              <a:t>Strontium </a:t>
            </a:r>
            <a:r>
              <a:rPr lang="en-AU" dirty="0"/>
              <a:t>chloride </a:t>
            </a:r>
            <a:r>
              <a:rPr lang="en-AU" dirty="0">
                <a:solidFill>
                  <a:srgbClr val="C00000"/>
                </a:solidFill>
              </a:rPr>
              <a:t>Sr</a:t>
            </a:r>
            <a:r>
              <a:rPr lang="en-AU" dirty="0"/>
              <a:t>Cl</a:t>
            </a:r>
            <a:r>
              <a:rPr lang="en-AU" baseline="-25000" dirty="0"/>
              <a:t>2</a:t>
            </a:r>
            <a:endParaRPr lang="en-AU" dirty="0"/>
          </a:p>
          <a:p>
            <a:pPr marL="342900" indent="-342900">
              <a:buFont typeface="Arial" panose="020B0604020202020204" pitchFamily="34" charset="0"/>
              <a:buChar char="•"/>
            </a:pPr>
            <a:endParaRPr lang="en-AU" dirty="0"/>
          </a:p>
        </p:txBody>
      </p:sp>
      <p:sp>
        <p:nvSpPr>
          <p:cNvPr id="2" name="Slide Number Placeholder 1">
            <a:extLst>
              <a:ext uri="{FF2B5EF4-FFF2-40B4-BE49-F238E27FC236}">
                <a16:creationId xmlns:a16="http://schemas.microsoft.com/office/drawing/2014/main" id="{F9CFE494-28E2-4254-C2DA-46F05AB3087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69</a:t>
            </a:fld>
            <a:endParaRPr lang="en-AU"/>
          </a:p>
        </p:txBody>
      </p:sp>
    </p:spTree>
    <p:extLst>
      <p:ext uri="{BB962C8B-B14F-4D97-AF65-F5344CB8AC3E}">
        <p14:creationId xmlns:p14="http://schemas.microsoft.com/office/powerpoint/2010/main" val="424656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6060B-67DF-0C13-3BCE-E48CD2ED4AA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9E911B5-4739-5213-EC8C-4A576009A789}"/>
              </a:ext>
            </a:extLst>
          </p:cNvPr>
          <p:cNvSpPr>
            <a:spLocks noGrp="1"/>
          </p:cNvSpPr>
          <p:nvPr>
            <p:ph type="title"/>
          </p:nvPr>
        </p:nvSpPr>
        <p:spPr/>
        <p:txBody>
          <a:bodyPr/>
          <a:lstStyle/>
          <a:p>
            <a:r>
              <a:rPr lang="en-AU" noProof="0" dirty="0"/>
              <a:t>1.1 Properties of matter</a:t>
            </a:r>
          </a:p>
        </p:txBody>
      </p:sp>
      <p:sp>
        <p:nvSpPr>
          <p:cNvPr id="4" name="Text Placeholder 3">
            <a:extLst>
              <a:ext uri="{FF2B5EF4-FFF2-40B4-BE49-F238E27FC236}">
                <a16:creationId xmlns:a16="http://schemas.microsoft.com/office/drawing/2014/main" id="{ACE4107C-2291-4E6D-FAE5-A95D78B3DC50}"/>
              </a:ext>
            </a:extLst>
          </p:cNvPr>
          <p:cNvSpPr>
            <a:spLocks noGrp="1"/>
          </p:cNvSpPr>
          <p:nvPr>
            <p:ph type="body" sz="quarter" idx="18"/>
          </p:nvPr>
        </p:nvSpPr>
        <p:spPr/>
        <p:txBody>
          <a:bodyPr/>
          <a:lstStyle/>
          <a:p>
            <a:r>
              <a:rPr lang="en-AU" noProof="0" dirty="0"/>
              <a:t>Comparing elements, compounds and mixtures</a:t>
            </a:r>
          </a:p>
        </p:txBody>
      </p:sp>
      <p:sp>
        <p:nvSpPr>
          <p:cNvPr id="7" name="Rectangle 6" descr="Textbox containing information about elements. ">
            <a:extLst>
              <a:ext uri="{FF2B5EF4-FFF2-40B4-BE49-F238E27FC236}">
                <a16:creationId xmlns:a16="http://schemas.microsoft.com/office/drawing/2014/main" id="{2DC86765-5E96-6BB6-ABAD-3118AB16E594}"/>
              </a:ext>
            </a:extLst>
          </p:cNvPr>
          <p:cNvSpPr/>
          <p:nvPr/>
        </p:nvSpPr>
        <p:spPr>
          <a:xfrm>
            <a:off x="122383" y="1499905"/>
            <a:ext cx="3772740" cy="5021737"/>
          </a:xfrm>
          <a:prstGeom prst="rect">
            <a:avLst/>
          </a:prstGeom>
          <a:solidFill>
            <a:schemeClr val="bg1">
              <a:lumMod val="95000"/>
            </a:schemeClr>
          </a:solidFill>
        </p:spPr>
        <p:style>
          <a:lnRef idx="2">
            <a:schemeClr val="accent4">
              <a:shade val="15000"/>
            </a:schemeClr>
          </a:lnRef>
          <a:fillRef idx="1">
            <a:schemeClr val="accent4"/>
          </a:fillRef>
          <a:effectRef idx="0">
            <a:schemeClr val="accent4"/>
          </a:effectRef>
          <a:fontRef idx="minor">
            <a:schemeClr val="lt1"/>
          </a:fontRef>
        </p:style>
        <p:txBody>
          <a:bodyPr lIns="180000" tIns="180000" rIns="180000" bIns="180000" rtlCol="0" anchor="t"/>
          <a:lstStyle/>
          <a:p>
            <a:pPr>
              <a:lnSpc>
                <a:spcPct val="150000"/>
              </a:lnSpc>
              <a:spcAft>
                <a:spcPts val="600"/>
              </a:spcAft>
            </a:pPr>
            <a:r>
              <a:rPr lang="en-AU" sz="1800" b="1" noProof="0" dirty="0">
                <a:solidFill>
                  <a:schemeClr val="tx1"/>
                </a:solidFill>
              </a:rPr>
              <a:t>Element</a:t>
            </a:r>
            <a:endParaRPr lang="en-AU" sz="1600" b="1" noProof="0" dirty="0">
              <a:solidFill>
                <a:schemeClr val="tx1"/>
              </a:solidFill>
            </a:endParaRPr>
          </a:p>
          <a:p>
            <a:pPr marL="285750" indent="-285750">
              <a:lnSpc>
                <a:spcPct val="150000"/>
              </a:lnSpc>
              <a:spcAft>
                <a:spcPts val="600"/>
              </a:spcAft>
              <a:buFont typeface="Arial" panose="020B0604020202020204" pitchFamily="34" charset="0"/>
              <a:buChar char="•"/>
            </a:pPr>
            <a:r>
              <a:rPr lang="en-AU" sz="1600" noProof="0" dirty="0">
                <a:solidFill>
                  <a:schemeClr val="tx1"/>
                </a:solidFill>
              </a:rPr>
              <a:t>Contain only one type of atom</a:t>
            </a:r>
          </a:p>
          <a:p>
            <a:pPr marL="285750" indent="-285750">
              <a:lnSpc>
                <a:spcPct val="150000"/>
              </a:lnSpc>
              <a:spcAft>
                <a:spcPts val="600"/>
              </a:spcAft>
              <a:buFont typeface="Arial" panose="020B0604020202020204" pitchFamily="34" charset="0"/>
              <a:buChar char="•"/>
            </a:pPr>
            <a:r>
              <a:rPr lang="en-AU" sz="1600" noProof="0" dirty="0">
                <a:solidFill>
                  <a:schemeClr val="tx1"/>
                </a:solidFill>
              </a:rPr>
              <a:t>Cannot be broken down or separated into a simpler type of matter chemically or physically.</a:t>
            </a:r>
          </a:p>
          <a:p>
            <a:pPr marL="285750" indent="-285750">
              <a:lnSpc>
                <a:spcPct val="150000"/>
              </a:lnSpc>
              <a:spcAft>
                <a:spcPts val="600"/>
              </a:spcAft>
              <a:buFont typeface="Arial" panose="020B0604020202020204" pitchFamily="34" charset="0"/>
              <a:buChar char="•"/>
            </a:pPr>
            <a:r>
              <a:rPr lang="en-AU" sz="1600" noProof="0" dirty="0">
                <a:solidFill>
                  <a:schemeClr val="tx1"/>
                </a:solidFill>
              </a:rPr>
              <a:t>Can exist as atoms on their own or bonded to form molecules (for example, oxygen gas O</a:t>
            </a:r>
            <a:r>
              <a:rPr lang="en-AU" sz="1600" baseline="-25000" noProof="0" dirty="0">
                <a:solidFill>
                  <a:schemeClr val="tx1"/>
                </a:solidFill>
              </a:rPr>
              <a:t>2</a:t>
            </a:r>
            <a:r>
              <a:rPr lang="en-AU" sz="1600" noProof="0" dirty="0">
                <a:solidFill>
                  <a:schemeClr val="tx1"/>
                </a:solidFill>
              </a:rPr>
              <a:t>).</a:t>
            </a:r>
          </a:p>
        </p:txBody>
      </p:sp>
      <p:sp>
        <p:nvSpPr>
          <p:cNvPr id="31" name="TextBox 30">
            <a:extLst>
              <a:ext uri="{FF2B5EF4-FFF2-40B4-BE49-F238E27FC236}">
                <a16:creationId xmlns:a16="http://schemas.microsoft.com/office/drawing/2014/main" id="{6DAC75FA-E66E-5265-9032-B6CFFD33E2C5}"/>
              </a:ext>
            </a:extLst>
          </p:cNvPr>
          <p:cNvSpPr txBox="1"/>
          <p:nvPr/>
        </p:nvSpPr>
        <p:spPr>
          <a:xfrm>
            <a:off x="249825" y="5256864"/>
            <a:ext cx="1753502" cy="789551"/>
          </a:xfrm>
          <a:prstGeom prst="rect">
            <a:avLst/>
          </a:prstGeom>
          <a:noFill/>
        </p:spPr>
        <p:txBody>
          <a:bodyPr wrap="square">
            <a:spAutoFit/>
          </a:bodyPr>
          <a:lstStyle/>
          <a:p>
            <a:pPr algn="l">
              <a:lnSpc>
                <a:spcPct val="150000"/>
              </a:lnSpc>
            </a:pPr>
            <a:r>
              <a:rPr lang="en-AU" sz="1600" b="1" noProof="0" dirty="0"/>
              <a:t>All particles are the same type</a:t>
            </a:r>
            <a:endParaRPr lang="en-AU" sz="1400" b="1" noProof="0" dirty="0"/>
          </a:p>
        </p:txBody>
      </p:sp>
      <p:grpSp>
        <p:nvGrpSpPr>
          <p:cNvPr id="5" name="Group 4" descr="two cylinders containing particles as examples of elements. One cylinder contains a diatomic element example showing identical atoms bonded together. ">
            <a:extLst>
              <a:ext uri="{FF2B5EF4-FFF2-40B4-BE49-F238E27FC236}">
                <a16:creationId xmlns:a16="http://schemas.microsoft.com/office/drawing/2014/main" id="{152B633E-46A4-D22F-AE56-2CB97E58DCF8}"/>
              </a:ext>
              <a:ext uri="{C183D7F6-B498-43B3-948B-1728B52AA6E4}">
                <adec:decorative xmlns:adec="http://schemas.microsoft.com/office/drawing/2017/decorative" val="0"/>
              </a:ext>
            </a:extLst>
          </p:cNvPr>
          <p:cNvGrpSpPr/>
          <p:nvPr/>
        </p:nvGrpSpPr>
        <p:grpSpPr>
          <a:xfrm>
            <a:off x="2070100" y="4991100"/>
            <a:ext cx="1969021" cy="1841480"/>
            <a:chOff x="2070100" y="4991100"/>
            <a:chExt cx="1969021" cy="1841480"/>
          </a:xfrm>
        </p:grpSpPr>
        <p:sp>
          <p:nvSpPr>
            <p:cNvPr id="17" name="Cylinder 16">
              <a:extLst>
                <a:ext uri="{FF2B5EF4-FFF2-40B4-BE49-F238E27FC236}">
                  <a16:creationId xmlns:a16="http://schemas.microsoft.com/office/drawing/2014/main" id="{A680E777-AC6D-7796-ACD1-5D0AE6650969}"/>
                </a:ext>
              </a:extLst>
            </p:cNvPr>
            <p:cNvSpPr/>
            <p:nvPr/>
          </p:nvSpPr>
          <p:spPr>
            <a:xfrm>
              <a:off x="2070100" y="4991100"/>
              <a:ext cx="1231900" cy="1456717"/>
            </a:xfrm>
            <a:prstGeom prst="ca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noProof="0" dirty="0"/>
            </a:p>
          </p:txBody>
        </p:sp>
        <p:grpSp>
          <p:nvGrpSpPr>
            <p:cNvPr id="77" name="Group 76" descr="Oxygen molecule">
              <a:extLst>
                <a:ext uri="{FF2B5EF4-FFF2-40B4-BE49-F238E27FC236}">
                  <a16:creationId xmlns:a16="http://schemas.microsoft.com/office/drawing/2014/main" id="{3D21D4B0-C6BB-7F61-A234-CE268132C6F4}"/>
                </a:ext>
              </a:extLst>
            </p:cNvPr>
            <p:cNvGrpSpPr/>
            <p:nvPr/>
          </p:nvGrpSpPr>
          <p:grpSpPr>
            <a:xfrm rot="17503748">
              <a:off x="2641712" y="5408734"/>
              <a:ext cx="413019" cy="265513"/>
              <a:chOff x="2769136" y="5422900"/>
              <a:chExt cx="413019" cy="265513"/>
            </a:xfrm>
          </p:grpSpPr>
          <p:sp>
            <p:nvSpPr>
              <p:cNvPr id="19" name="Oval 18">
                <a:extLst>
                  <a:ext uri="{FF2B5EF4-FFF2-40B4-BE49-F238E27FC236}">
                    <a16:creationId xmlns:a16="http://schemas.microsoft.com/office/drawing/2014/main" id="{2FA52CCD-C2A7-375D-0078-6F5DC4720B2A}"/>
                  </a:ext>
                </a:extLst>
              </p:cNvPr>
              <p:cNvSpPr/>
              <p:nvPr/>
            </p:nvSpPr>
            <p:spPr>
              <a:xfrm>
                <a:off x="2769136" y="5459813"/>
                <a:ext cx="215900" cy="228600"/>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20" name="Oval 19">
                <a:extLst>
                  <a:ext uri="{FF2B5EF4-FFF2-40B4-BE49-F238E27FC236}">
                    <a16:creationId xmlns:a16="http://schemas.microsoft.com/office/drawing/2014/main" id="{790B41CE-AA0A-3A8B-9583-2527E9B25633}"/>
                  </a:ext>
                </a:extLst>
              </p:cNvPr>
              <p:cNvSpPr/>
              <p:nvPr/>
            </p:nvSpPr>
            <p:spPr>
              <a:xfrm>
                <a:off x="2966255" y="5422900"/>
                <a:ext cx="215900" cy="228600"/>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grpSp>
        <p:grpSp>
          <p:nvGrpSpPr>
            <p:cNvPr id="78" name="Group 77" descr="Oxygen molecule">
              <a:extLst>
                <a:ext uri="{FF2B5EF4-FFF2-40B4-BE49-F238E27FC236}">
                  <a16:creationId xmlns:a16="http://schemas.microsoft.com/office/drawing/2014/main" id="{87735044-6491-DD62-51F2-EF616368065E}"/>
                </a:ext>
              </a:extLst>
            </p:cNvPr>
            <p:cNvGrpSpPr/>
            <p:nvPr/>
          </p:nvGrpSpPr>
          <p:grpSpPr>
            <a:xfrm rot="2588091">
              <a:off x="2540994" y="5904162"/>
              <a:ext cx="413019" cy="265513"/>
              <a:chOff x="2769136" y="5422900"/>
              <a:chExt cx="413019" cy="265513"/>
            </a:xfrm>
          </p:grpSpPr>
          <p:sp>
            <p:nvSpPr>
              <p:cNvPr id="79" name="Oval 78">
                <a:extLst>
                  <a:ext uri="{FF2B5EF4-FFF2-40B4-BE49-F238E27FC236}">
                    <a16:creationId xmlns:a16="http://schemas.microsoft.com/office/drawing/2014/main" id="{EC77B587-F845-6FF3-C4B2-B9636B234D01}"/>
                  </a:ext>
                </a:extLst>
              </p:cNvPr>
              <p:cNvSpPr/>
              <p:nvPr/>
            </p:nvSpPr>
            <p:spPr>
              <a:xfrm>
                <a:off x="2769136" y="5459813"/>
                <a:ext cx="215900" cy="228600"/>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80" name="Oval 79">
                <a:extLst>
                  <a:ext uri="{FF2B5EF4-FFF2-40B4-BE49-F238E27FC236}">
                    <a16:creationId xmlns:a16="http://schemas.microsoft.com/office/drawing/2014/main" id="{CCCFF296-DF05-4004-C521-218EAE81FEC4}"/>
                  </a:ext>
                </a:extLst>
              </p:cNvPr>
              <p:cNvSpPr/>
              <p:nvPr/>
            </p:nvSpPr>
            <p:spPr>
              <a:xfrm>
                <a:off x="2966255" y="5422900"/>
                <a:ext cx="215900" cy="228600"/>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grpSp>
        <p:grpSp>
          <p:nvGrpSpPr>
            <p:cNvPr id="81" name="Group 80" descr="Oxygen molecule">
              <a:extLst>
                <a:ext uri="{FF2B5EF4-FFF2-40B4-BE49-F238E27FC236}">
                  <a16:creationId xmlns:a16="http://schemas.microsoft.com/office/drawing/2014/main" id="{FA877941-DB69-919F-7AF9-F6FF11E4BBE0}"/>
                </a:ext>
              </a:extLst>
            </p:cNvPr>
            <p:cNvGrpSpPr/>
            <p:nvPr/>
          </p:nvGrpSpPr>
          <p:grpSpPr>
            <a:xfrm rot="7015055">
              <a:off x="2146105" y="5905833"/>
              <a:ext cx="413019" cy="265513"/>
              <a:chOff x="2769136" y="5422900"/>
              <a:chExt cx="413019" cy="265513"/>
            </a:xfrm>
          </p:grpSpPr>
          <p:sp>
            <p:nvSpPr>
              <p:cNvPr id="82" name="Oval 81">
                <a:extLst>
                  <a:ext uri="{FF2B5EF4-FFF2-40B4-BE49-F238E27FC236}">
                    <a16:creationId xmlns:a16="http://schemas.microsoft.com/office/drawing/2014/main" id="{D8B5A243-2834-5552-6820-A4294245B0D5}"/>
                  </a:ext>
                </a:extLst>
              </p:cNvPr>
              <p:cNvSpPr/>
              <p:nvPr/>
            </p:nvSpPr>
            <p:spPr>
              <a:xfrm>
                <a:off x="2769136" y="5459813"/>
                <a:ext cx="215900" cy="228600"/>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83" name="Oval 82">
                <a:extLst>
                  <a:ext uri="{FF2B5EF4-FFF2-40B4-BE49-F238E27FC236}">
                    <a16:creationId xmlns:a16="http://schemas.microsoft.com/office/drawing/2014/main" id="{A643A849-0692-C415-185F-068DBA389F99}"/>
                  </a:ext>
                </a:extLst>
              </p:cNvPr>
              <p:cNvSpPr/>
              <p:nvPr/>
            </p:nvSpPr>
            <p:spPr>
              <a:xfrm>
                <a:off x="2966255" y="5422900"/>
                <a:ext cx="215900" cy="228600"/>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grpSp>
        <p:grpSp>
          <p:nvGrpSpPr>
            <p:cNvPr id="84" name="Group 83" descr="Oxygen molecule">
              <a:extLst>
                <a:ext uri="{FF2B5EF4-FFF2-40B4-BE49-F238E27FC236}">
                  <a16:creationId xmlns:a16="http://schemas.microsoft.com/office/drawing/2014/main" id="{EDECAB3E-E7FC-A858-1477-16DF237FB09B}"/>
                </a:ext>
              </a:extLst>
            </p:cNvPr>
            <p:cNvGrpSpPr/>
            <p:nvPr/>
          </p:nvGrpSpPr>
          <p:grpSpPr>
            <a:xfrm>
              <a:off x="2121481" y="5422900"/>
              <a:ext cx="413019" cy="265513"/>
              <a:chOff x="2769136" y="5422900"/>
              <a:chExt cx="413019" cy="265513"/>
            </a:xfrm>
          </p:grpSpPr>
          <p:sp>
            <p:nvSpPr>
              <p:cNvPr id="85" name="Oval 84">
                <a:extLst>
                  <a:ext uri="{FF2B5EF4-FFF2-40B4-BE49-F238E27FC236}">
                    <a16:creationId xmlns:a16="http://schemas.microsoft.com/office/drawing/2014/main" id="{9D39223B-0F64-31D5-B0B1-F256FDE8611A}"/>
                  </a:ext>
                </a:extLst>
              </p:cNvPr>
              <p:cNvSpPr/>
              <p:nvPr/>
            </p:nvSpPr>
            <p:spPr>
              <a:xfrm>
                <a:off x="2769136" y="5459813"/>
                <a:ext cx="215900" cy="228600"/>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86" name="Oval 85">
                <a:extLst>
                  <a:ext uri="{FF2B5EF4-FFF2-40B4-BE49-F238E27FC236}">
                    <a16:creationId xmlns:a16="http://schemas.microsoft.com/office/drawing/2014/main" id="{8AB57EF7-FCFD-73D8-3272-385C027ACE43}"/>
                  </a:ext>
                </a:extLst>
              </p:cNvPr>
              <p:cNvSpPr/>
              <p:nvPr/>
            </p:nvSpPr>
            <p:spPr>
              <a:xfrm>
                <a:off x="2966255" y="5422900"/>
                <a:ext cx="215900" cy="228600"/>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grpSp>
        <p:grpSp>
          <p:nvGrpSpPr>
            <p:cNvPr id="90" name="Group 89" descr="Oxygen molecule">
              <a:extLst>
                <a:ext uri="{FF2B5EF4-FFF2-40B4-BE49-F238E27FC236}">
                  <a16:creationId xmlns:a16="http://schemas.microsoft.com/office/drawing/2014/main" id="{892457B8-0D61-BCEF-C0DD-6795EB798CAB}"/>
                </a:ext>
              </a:extLst>
            </p:cNvPr>
            <p:cNvGrpSpPr/>
            <p:nvPr/>
          </p:nvGrpSpPr>
          <p:grpSpPr>
            <a:xfrm rot="20721713">
              <a:off x="2859813" y="6059003"/>
              <a:ext cx="413019" cy="265513"/>
              <a:chOff x="2769136" y="5422900"/>
              <a:chExt cx="413019" cy="265513"/>
            </a:xfrm>
          </p:grpSpPr>
          <p:sp>
            <p:nvSpPr>
              <p:cNvPr id="91" name="Oval 90">
                <a:extLst>
                  <a:ext uri="{FF2B5EF4-FFF2-40B4-BE49-F238E27FC236}">
                    <a16:creationId xmlns:a16="http://schemas.microsoft.com/office/drawing/2014/main" id="{6F3CFB99-29BC-AF7B-0E58-B9191E805CE0}"/>
                  </a:ext>
                </a:extLst>
              </p:cNvPr>
              <p:cNvSpPr/>
              <p:nvPr/>
            </p:nvSpPr>
            <p:spPr>
              <a:xfrm>
                <a:off x="2769136" y="5459813"/>
                <a:ext cx="215900" cy="228600"/>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92" name="Oval 91">
                <a:extLst>
                  <a:ext uri="{FF2B5EF4-FFF2-40B4-BE49-F238E27FC236}">
                    <a16:creationId xmlns:a16="http://schemas.microsoft.com/office/drawing/2014/main" id="{74B9E2C4-176D-7015-2C7D-14B73CD5E004}"/>
                  </a:ext>
                </a:extLst>
              </p:cNvPr>
              <p:cNvSpPr/>
              <p:nvPr/>
            </p:nvSpPr>
            <p:spPr>
              <a:xfrm>
                <a:off x="2966255" y="5422900"/>
                <a:ext cx="215900" cy="228600"/>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grpSp>
        <p:sp>
          <p:nvSpPr>
            <p:cNvPr id="18" name="Cylinder 17">
              <a:extLst>
                <a:ext uri="{FF2B5EF4-FFF2-40B4-BE49-F238E27FC236}">
                  <a16:creationId xmlns:a16="http://schemas.microsoft.com/office/drawing/2014/main" id="{F2DD44EA-6AC6-867B-63DD-832D2AAC2976}"/>
                </a:ext>
              </a:extLst>
            </p:cNvPr>
            <p:cNvSpPr/>
            <p:nvPr/>
          </p:nvSpPr>
          <p:spPr>
            <a:xfrm>
              <a:off x="2807221" y="5375863"/>
              <a:ext cx="1231900" cy="1456717"/>
            </a:xfrm>
            <a:prstGeom prst="ca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noProof="0" dirty="0"/>
            </a:p>
          </p:txBody>
        </p:sp>
        <p:sp>
          <p:nvSpPr>
            <p:cNvPr id="21" name="Oval 20" descr="an element">
              <a:extLst>
                <a:ext uri="{FF2B5EF4-FFF2-40B4-BE49-F238E27FC236}">
                  <a16:creationId xmlns:a16="http://schemas.microsoft.com/office/drawing/2014/main" id="{5D65860C-D360-E45E-174C-B20C07371B27}"/>
                </a:ext>
              </a:extLst>
            </p:cNvPr>
            <p:cNvSpPr/>
            <p:nvPr/>
          </p:nvSpPr>
          <p:spPr>
            <a:xfrm>
              <a:off x="2906580" y="6371198"/>
              <a:ext cx="115800" cy="14227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22" name="Oval 21" descr="an element">
              <a:extLst>
                <a:ext uri="{FF2B5EF4-FFF2-40B4-BE49-F238E27FC236}">
                  <a16:creationId xmlns:a16="http://schemas.microsoft.com/office/drawing/2014/main" id="{3285BA06-7141-5915-274D-647AB7E6486D}"/>
                </a:ext>
              </a:extLst>
            </p:cNvPr>
            <p:cNvSpPr/>
            <p:nvPr/>
          </p:nvSpPr>
          <p:spPr>
            <a:xfrm>
              <a:off x="3602042" y="6268006"/>
              <a:ext cx="115800" cy="14227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23" name="Oval 22" descr="an element">
              <a:extLst>
                <a:ext uri="{FF2B5EF4-FFF2-40B4-BE49-F238E27FC236}">
                  <a16:creationId xmlns:a16="http://schemas.microsoft.com/office/drawing/2014/main" id="{FC0B71C0-62A9-F72B-C8C6-52CA4E0DB16D}"/>
                </a:ext>
              </a:extLst>
            </p:cNvPr>
            <p:cNvSpPr/>
            <p:nvPr/>
          </p:nvSpPr>
          <p:spPr>
            <a:xfrm>
              <a:off x="3108958" y="6570038"/>
              <a:ext cx="115800" cy="14227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24" name="Oval 23" descr="an element">
              <a:extLst>
                <a:ext uri="{FF2B5EF4-FFF2-40B4-BE49-F238E27FC236}">
                  <a16:creationId xmlns:a16="http://schemas.microsoft.com/office/drawing/2014/main" id="{258D953F-5293-FE01-59B6-EB54DA89EE49}"/>
                </a:ext>
              </a:extLst>
            </p:cNvPr>
            <p:cNvSpPr/>
            <p:nvPr/>
          </p:nvSpPr>
          <p:spPr>
            <a:xfrm>
              <a:off x="3319517" y="6482937"/>
              <a:ext cx="115800" cy="14227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25" name="Oval 24" descr="an element">
              <a:extLst>
                <a:ext uri="{FF2B5EF4-FFF2-40B4-BE49-F238E27FC236}">
                  <a16:creationId xmlns:a16="http://schemas.microsoft.com/office/drawing/2014/main" id="{9F0B8286-3DF8-D83F-5834-61AF24C51309}"/>
                </a:ext>
              </a:extLst>
            </p:cNvPr>
            <p:cNvSpPr/>
            <p:nvPr/>
          </p:nvSpPr>
          <p:spPr>
            <a:xfrm>
              <a:off x="3466624" y="6641175"/>
              <a:ext cx="115800" cy="14227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26" name="Oval 25" descr="an element">
              <a:extLst>
                <a:ext uri="{FF2B5EF4-FFF2-40B4-BE49-F238E27FC236}">
                  <a16:creationId xmlns:a16="http://schemas.microsoft.com/office/drawing/2014/main" id="{7E4A4246-E1C4-9ADC-0853-43459127541B}"/>
                </a:ext>
              </a:extLst>
            </p:cNvPr>
            <p:cNvSpPr/>
            <p:nvPr/>
          </p:nvSpPr>
          <p:spPr>
            <a:xfrm>
              <a:off x="3706374" y="6570039"/>
              <a:ext cx="115800" cy="14227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27" name="Oval 26" descr="an element">
              <a:extLst>
                <a:ext uri="{FF2B5EF4-FFF2-40B4-BE49-F238E27FC236}">
                  <a16:creationId xmlns:a16="http://schemas.microsoft.com/office/drawing/2014/main" id="{B4F566B8-F30F-5346-3FDF-F43D7695A5F1}"/>
                </a:ext>
              </a:extLst>
            </p:cNvPr>
            <p:cNvSpPr/>
            <p:nvPr/>
          </p:nvSpPr>
          <p:spPr>
            <a:xfrm>
              <a:off x="3154481" y="6273246"/>
              <a:ext cx="115800" cy="14227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28" name="Oval 27" descr="an element">
              <a:extLst>
                <a:ext uri="{FF2B5EF4-FFF2-40B4-BE49-F238E27FC236}">
                  <a16:creationId xmlns:a16="http://schemas.microsoft.com/office/drawing/2014/main" id="{A8DA7474-CEEC-406E-563E-E842CE41D55A}"/>
                </a:ext>
              </a:extLst>
            </p:cNvPr>
            <p:cNvSpPr/>
            <p:nvPr/>
          </p:nvSpPr>
          <p:spPr>
            <a:xfrm>
              <a:off x="3822174" y="6333148"/>
              <a:ext cx="115800" cy="14227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29" name="Oval 28" descr="an element">
              <a:extLst>
                <a:ext uri="{FF2B5EF4-FFF2-40B4-BE49-F238E27FC236}">
                  <a16:creationId xmlns:a16="http://schemas.microsoft.com/office/drawing/2014/main" id="{D6F1AB1D-7B8A-E88D-1D4E-67AF857ED258}"/>
                </a:ext>
              </a:extLst>
            </p:cNvPr>
            <p:cNvSpPr/>
            <p:nvPr/>
          </p:nvSpPr>
          <p:spPr>
            <a:xfrm>
              <a:off x="3377417" y="6051455"/>
              <a:ext cx="115800" cy="14227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30" name="Oval 29" descr="an element">
              <a:extLst>
                <a:ext uri="{FF2B5EF4-FFF2-40B4-BE49-F238E27FC236}">
                  <a16:creationId xmlns:a16="http://schemas.microsoft.com/office/drawing/2014/main" id="{65222AF6-0DC8-A33D-CFE8-3239D9FD8359}"/>
                </a:ext>
              </a:extLst>
            </p:cNvPr>
            <p:cNvSpPr/>
            <p:nvPr/>
          </p:nvSpPr>
          <p:spPr>
            <a:xfrm>
              <a:off x="2944374" y="5808039"/>
              <a:ext cx="115800" cy="14227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35" name="Oval 34" descr="an element">
              <a:extLst>
                <a:ext uri="{FF2B5EF4-FFF2-40B4-BE49-F238E27FC236}">
                  <a16:creationId xmlns:a16="http://schemas.microsoft.com/office/drawing/2014/main" id="{812262F8-06BE-C763-CB18-B712C155AA30}"/>
                </a:ext>
              </a:extLst>
            </p:cNvPr>
            <p:cNvSpPr/>
            <p:nvPr/>
          </p:nvSpPr>
          <p:spPr>
            <a:xfrm>
              <a:off x="3096774" y="5960439"/>
              <a:ext cx="115800" cy="14227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36" name="Oval 35" descr="an element">
              <a:extLst>
                <a:ext uri="{FF2B5EF4-FFF2-40B4-BE49-F238E27FC236}">
                  <a16:creationId xmlns:a16="http://schemas.microsoft.com/office/drawing/2014/main" id="{1975E1E7-C96C-96CD-48F1-4654A0A7DB67}"/>
                </a:ext>
              </a:extLst>
            </p:cNvPr>
            <p:cNvSpPr/>
            <p:nvPr/>
          </p:nvSpPr>
          <p:spPr>
            <a:xfrm>
              <a:off x="3534169" y="5845714"/>
              <a:ext cx="115800" cy="14227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38" name="Oval 37" descr="an element">
              <a:extLst>
                <a:ext uri="{FF2B5EF4-FFF2-40B4-BE49-F238E27FC236}">
                  <a16:creationId xmlns:a16="http://schemas.microsoft.com/office/drawing/2014/main" id="{6D4FE8B7-4ECD-E41F-B806-5F8546E407D3}"/>
                </a:ext>
              </a:extLst>
            </p:cNvPr>
            <p:cNvSpPr/>
            <p:nvPr/>
          </p:nvSpPr>
          <p:spPr>
            <a:xfrm>
              <a:off x="3833895" y="5927357"/>
              <a:ext cx="115800" cy="14227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grpSp>
      <p:sp>
        <p:nvSpPr>
          <p:cNvPr id="8" name="Rectangle 7">
            <a:extLst>
              <a:ext uri="{FF2B5EF4-FFF2-40B4-BE49-F238E27FC236}">
                <a16:creationId xmlns:a16="http://schemas.microsoft.com/office/drawing/2014/main" id="{904995FB-1C2B-A048-AD24-87A7CFAC4FD8}"/>
              </a:ext>
            </a:extLst>
          </p:cNvPr>
          <p:cNvSpPr/>
          <p:nvPr/>
        </p:nvSpPr>
        <p:spPr>
          <a:xfrm>
            <a:off x="4087024" y="1494263"/>
            <a:ext cx="3745448" cy="5021737"/>
          </a:xfrm>
          <a:prstGeom prst="rect">
            <a:avLst/>
          </a:prstGeom>
          <a:solidFill>
            <a:schemeClr val="bg1">
              <a:lumMod val="95000"/>
            </a:schemeClr>
          </a:solidFill>
        </p:spPr>
        <p:style>
          <a:lnRef idx="2">
            <a:schemeClr val="accent4">
              <a:shade val="15000"/>
            </a:schemeClr>
          </a:lnRef>
          <a:fillRef idx="1">
            <a:schemeClr val="accent4"/>
          </a:fillRef>
          <a:effectRef idx="0">
            <a:schemeClr val="accent4"/>
          </a:effectRef>
          <a:fontRef idx="minor">
            <a:schemeClr val="lt1"/>
          </a:fontRef>
        </p:style>
        <p:txBody>
          <a:bodyPr lIns="180000" tIns="180000" rIns="180000" bIns="180000" rtlCol="0" anchor="t"/>
          <a:lstStyle/>
          <a:p>
            <a:pPr>
              <a:lnSpc>
                <a:spcPct val="150000"/>
              </a:lnSpc>
              <a:spcAft>
                <a:spcPts val="600"/>
              </a:spcAft>
            </a:pPr>
            <a:r>
              <a:rPr lang="en-AU" sz="1800" b="1" noProof="0" dirty="0">
                <a:solidFill>
                  <a:schemeClr val="tx1"/>
                </a:solidFill>
              </a:rPr>
              <a:t>Compound</a:t>
            </a:r>
            <a:endParaRPr lang="en-AU" sz="1600" b="1" noProof="0" dirty="0">
              <a:solidFill>
                <a:schemeClr val="tx1"/>
              </a:solidFill>
            </a:endParaRPr>
          </a:p>
          <a:p>
            <a:pPr marL="342900" indent="-342900">
              <a:lnSpc>
                <a:spcPct val="150000"/>
              </a:lnSpc>
              <a:spcAft>
                <a:spcPts val="600"/>
              </a:spcAft>
              <a:buFont typeface="Arial" panose="020B0604020202020204" pitchFamily="34" charset="0"/>
              <a:buChar char="•"/>
            </a:pPr>
            <a:r>
              <a:rPr lang="en-AU" sz="1600" noProof="0" dirty="0">
                <a:solidFill>
                  <a:schemeClr val="tx1"/>
                </a:solidFill>
              </a:rPr>
              <a:t>Contain atoms of two or more different elements bonded together.</a:t>
            </a:r>
          </a:p>
          <a:p>
            <a:pPr marL="342900" indent="-342900">
              <a:lnSpc>
                <a:spcPct val="150000"/>
              </a:lnSpc>
              <a:spcAft>
                <a:spcPts val="600"/>
              </a:spcAft>
              <a:buFont typeface="Arial" panose="020B0604020202020204" pitchFamily="34" charset="0"/>
              <a:buChar char="•"/>
            </a:pPr>
            <a:r>
              <a:rPr lang="en-AU" sz="1600" noProof="0" dirty="0">
                <a:solidFill>
                  <a:schemeClr val="tx1"/>
                </a:solidFill>
              </a:rPr>
              <a:t>Can not be separated physically, but can be chemically separated through chemical reactions.</a:t>
            </a:r>
          </a:p>
          <a:p>
            <a:pPr marL="342900" indent="-342900">
              <a:lnSpc>
                <a:spcPct val="150000"/>
              </a:lnSpc>
              <a:spcAft>
                <a:spcPts val="600"/>
              </a:spcAft>
              <a:buFont typeface="Arial" panose="020B0604020202020204" pitchFamily="34" charset="0"/>
              <a:buChar char="•"/>
            </a:pPr>
            <a:r>
              <a:rPr lang="en-AU" sz="1600" noProof="0" dirty="0">
                <a:solidFill>
                  <a:schemeClr val="tx1"/>
                </a:solidFill>
              </a:rPr>
              <a:t>Example water H</a:t>
            </a:r>
            <a:r>
              <a:rPr lang="en-AU" sz="1600" baseline="-25000" noProof="0" dirty="0">
                <a:solidFill>
                  <a:schemeClr val="tx1"/>
                </a:solidFill>
              </a:rPr>
              <a:t>2</a:t>
            </a:r>
            <a:r>
              <a:rPr lang="en-AU" sz="1600" noProof="0" dirty="0">
                <a:solidFill>
                  <a:schemeClr val="tx1"/>
                </a:solidFill>
              </a:rPr>
              <a:t>O</a:t>
            </a:r>
          </a:p>
        </p:txBody>
      </p:sp>
      <p:sp>
        <p:nvSpPr>
          <p:cNvPr id="32" name="TextBox 31">
            <a:extLst>
              <a:ext uri="{FF2B5EF4-FFF2-40B4-BE49-F238E27FC236}">
                <a16:creationId xmlns:a16="http://schemas.microsoft.com/office/drawing/2014/main" id="{C513C16F-8A19-C27D-79EE-39A26359294D}"/>
              </a:ext>
            </a:extLst>
          </p:cNvPr>
          <p:cNvSpPr txBox="1"/>
          <p:nvPr/>
        </p:nvSpPr>
        <p:spPr>
          <a:xfrm>
            <a:off x="4192421" y="5256864"/>
            <a:ext cx="2300184" cy="1154675"/>
          </a:xfrm>
          <a:prstGeom prst="rect">
            <a:avLst/>
          </a:prstGeom>
          <a:noFill/>
        </p:spPr>
        <p:txBody>
          <a:bodyPr wrap="square">
            <a:spAutoFit/>
          </a:bodyPr>
          <a:lstStyle/>
          <a:p>
            <a:pPr algn="l">
              <a:lnSpc>
                <a:spcPct val="150000"/>
              </a:lnSpc>
            </a:pPr>
            <a:r>
              <a:rPr lang="en-AU" sz="1600" b="1" noProof="0" dirty="0"/>
              <a:t>All particles are the same type. 2 or more elements bonded</a:t>
            </a:r>
            <a:endParaRPr lang="en-AU" sz="1400" b="1" noProof="0" dirty="0"/>
          </a:p>
        </p:txBody>
      </p:sp>
      <p:grpSp>
        <p:nvGrpSpPr>
          <p:cNvPr id="6" name="Group 5" descr="A cylinder containing a diagrammatic example of a compound. The cylinder contains multiple compounds composed of 3 particles bonded together to form the compound water.">
            <a:extLst>
              <a:ext uri="{FF2B5EF4-FFF2-40B4-BE49-F238E27FC236}">
                <a16:creationId xmlns:a16="http://schemas.microsoft.com/office/drawing/2014/main" id="{8B5D2057-5706-76A8-DCDE-CF57BB6AB6DD}"/>
              </a:ext>
              <a:ext uri="{C183D7F6-B498-43B3-948B-1728B52AA6E4}">
                <adec:decorative xmlns:adec="http://schemas.microsoft.com/office/drawing/2017/decorative" val="0"/>
              </a:ext>
            </a:extLst>
          </p:cNvPr>
          <p:cNvGrpSpPr/>
          <p:nvPr/>
        </p:nvGrpSpPr>
        <p:grpSpPr>
          <a:xfrm>
            <a:off x="6475727" y="4971271"/>
            <a:ext cx="1291347" cy="1477648"/>
            <a:chOff x="6475727" y="4971271"/>
            <a:chExt cx="1291347" cy="1477648"/>
          </a:xfrm>
        </p:grpSpPr>
        <p:sp>
          <p:nvSpPr>
            <p:cNvPr id="33" name="Cylinder 32">
              <a:extLst>
                <a:ext uri="{FF2B5EF4-FFF2-40B4-BE49-F238E27FC236}">
                  <a16:creationId xmlns:a16="http://schemas.microsoft.com/office/drawing/2014/main" id="{2F71B20C-C89B-72AE-EBAA-2D312D28AA38}"/>
                </a:ext>
              </a:extLst>
            </p:cNvPr>
            <p:cNvSpPr/>
            <p:nvPr/>
          </p:nvSpPr>
          <p:spPr>
            <a:xfrm>
              <a:off x="6475727" y="4971271"/>
              <a:ext cx="1231900" cy="1456717"/>
            </a:xfrm>
            <a:prstGeom prst="ca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noProof="0" dirty="0"/>
            </a:p>
          </p:txBody>
        </p:sp>
        <p:grpSp>
          <p:nvGrpSpPr>
            <p:cNvPr id="56" name="Group 55" descr="Water molecule">
              <a:extLst>
                <a:ext uri="{FF2B5EF4-FFF2-40B4-BE49-F238E27FC236}">
                  <a16:creationId xmlns:a16="http://schemas.microsoft.com/office/drawing/2014/main" id="{273018FC-5A13-C22D-6731-4BBB4FD8523D}"/>
                </a:ext>
              </a:extLst>
            </p:cNvPr>
            <p:cNvGrpSpPr/>
            <p:nvPr/>
          </p:nvGrpSpPr>
          <p:grpSpPr>
            <a:xfrm>
              <a:off x="6504133" y="5474187"/>
              <a:ext cx="530791" cy="532868"/>
              <a:chOff x="6323408" y="5449937"/>
              <a:chExt cx="530791" cy="532868"/>
            </a:xfrm>
          </p:grpSpPr>
          <p:sp>
            <p:nvSpPr>
              <p:cNvPr id="37" name="Oval 36">
                <a:extLst>
                  <a:ext uri="{FF2B5EF4-FFF2-40B4-BE49-F238E27FC236}">
                    <a16:creationId xmlns:a16="http://schemas.microsoft.com/office/drawing/2014/main" id="{70E6125F-3D26-BB81-93F5-184120A76C36}"/>
                  </a:ext>
                </a:extLst>
              </p:cNvPr>
              <p:cNvSpPr/>
              <p:nvPr/>
            </p:nvSpPr>
            <p:spPr>
              <a:xfrm>
                <a:off x="6323408" y="5754205"/>
                <a:ext cx="249098" cy="2286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grpSp>
            <p:nvGrpSpPr>
              <p:cNvPr id="55" name="Group 54">
                <a:extLst>
                  <a:ext uri="{FF2B5EF4-FFF2-40B4-BE49-F238E27FC236}">
                    <a16:creationId xmlns:a16="http://schemas.microsoft.com/office/drawing/2014/main" id="{771C9FD8-9523-9790-DACF-7BA0CF481F75}"/>
                  </a:ext>
                </a:extLst>
              </p:cNvPr>
              <p:cNvGrpSpPr/>
              <p:nvPr/>
            </p:nvGrpSpPr>
            <p:grpSpPr>
              <a:xfrm>
                <a:off x="6349288" y="5449937"/>
                <a:ext cx="504911" cy="352325"/>
                <a:chOff x="6323302" y="5422900"/>
                <a:chExt cx="504911" cy="352325"/>
              </a:xfrm>
            </p:grpSpPr>
            <p:sp>
              <p:nvSpPr>
                <p:cNvPr id="34" name="Oval 33">
                  <a:extLst>
                    <a:ext uri="{FF2B5EF4-FFF2-40B4-BE49-F238E27FC236}">
                      <a16:creationId xmlns:a16="http://schemas.microsoft.com/office/drawing/2014/main" id="{679CA2C0-7151-236D-7FAC-AA57169CEE2D}"/>
                    </a:ext>
                  </a:extLst>
                </p:cNvPr>
                <p:cNvSpPr/>
                <p:nvPr/>
              </p:nvSpPr>
              <p:spPr>
                <a:xfrm>
                  <a:off x="6323302" y="5422900"/>
                  <a:ext cx="330200" cy="35232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42" name="Oval 41">
                  <a:extLst>
                    <a:ext uri="{FF2B5EF4-FFF2-40B4-BE49-F238E27FC236}">
                      <a16:creationId xmlns:a16="http://schemas.microsoft.com/office/drawing/2014/main" id="{557B2D7D-D220-3D61-4F23-F724A7DCC3DE}"/>
                    </a:ext>
                  </a:extLst>
                </p:cNvPr>
                <p:cNvSpPr/>
                <p:nvPr/>
              </p:nvSpPr>
              <p:spPr>
                <a:xfrm>
                  <a:off x="6579115" y="5537200"/>
                  <a:ext cx="249098" cy="2286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grpSp>
        </p:grpSp>
        <p:grpSp>
          <p:nvGrpSpPr>
            <p:cNvPr id="57" name="Group 56" descr="Water molecule">
              <a:extLst>
                <a:ext uri="{FF2B5EF4-FFF2-40B4-BE49-F238E27FC236}">
                  <a16:creationId xmlns:a16="http://schemas.microsoft.com/office/drawing/2014/main" id="{F24D8DA3-66E6-5FD4-A781-03FCE8E1AC61}"/>
                </a:ext>
              </a:extLst>
            </p:cNvPr>
            <p:cNvGrpSpPr/>
            <p:nvPr/>
          </p:nvGrpSpPr>
          <p:grpSpPr>
            <a:xfrm rot="3739961">
              <a:off x="6833845" y="5917090"/>
              <a:ext cx="530791" cy="532868"/>
              <a:chOff x="6323408" y="5449937"/>
              <a:chExt cx="530791" cy="532868"/>
            </a:xfrm>
          </p:grpSpPr>
          <p:sp>
            <p:nvSpPr>
              <p:cNvPr id="58" name="Oval 57">
                <a:extLst>
                  <a:ext uri="{FF2B5EF4-FFF2-40B4-BE49-F238E27FC236}">
                    <a16:creationId xmlns:a16="http://schemas.microsoft.com/office/drawing/2014/main" id="{FC395170-81B1-2E16-4D97-8A119F7010F7}"/>
                  </a:ext>
                </a:extLst>
              </p:cNvPr>
              <p:cNvSpPr/>
              <p:nvPr/>
            </p:nvSpPr>
            <p:spPr>
              <a:xfrm>
                <a:off x="6323408" y="5754205"/>
                <a:ext cx="249098" cy="2286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grpSp>
            <p:nvGrpSpPr>
              <p:cNvPr id="59" name="Group 58">
                <a:extLst>
                  <a:ext uri="{FF2B5EF4-FFF2-40B4-BE49-F238E27FC236}">
                    <a16:creationId xmlns:a16="http://schemas.microsoft.com/office/drawing/2014/main" id="{1DBC058B-97FA-B068-5AA2-DE8948260406}"/>
                  </a:ext>
                </a:extLst>
              </p:cNvPr>
              <p:cNvGrpSpPr/>
              <p:nvPr/>
            </p:nvGrpSpPr>
            <p:grpSpPr>
              <a:xfrm>
                <a:off x="6349288" y="5449937"/>
                <a:ext cx="504911" cy="352325"/>
                <a:chOff x="6323302" y="5422900"/>
                <a:chExt cx="504911" cy="352325"/>
              </a:xfrm>
            </p:grpSpPr>
            <p:sp>
              <p:nvSpPr>
                <p:cNvPr id="60" name="Oval 59">
                  <a:extLst>
                    <a:ext uri="{FF2B5EF4-FFF2-40B4-BE49-F238E27FC236}">
                      <a16:creationId xmlns:a16="http://schemas.microsoft.com/office/drawing/2014/main" id="{45AD253D-02AC-B1E4-8AB4-5320353917BA}"/>
                    </a:ext>
                  </a:extLst>
                </p:cNvPr>
                <p:cNvSpPr/>
                <p:nvPr/>
              </p:nvSpPr>
              <p:spPr>
                <a:xfrm>
                  <a:off x="6323302" y="5422900"/>
                  <a:ext cx="330200" cy="35232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61" name="Oval 60">
                  <a:extLst>
                    <a:ext uri="{FF2B5EF4-FFF2-40B4-BE49-F238E27FC236}">
                      <a16:creationId xmlns:a16="http://schemas.microsoft.com/office/drawing/2014/main" id="{F08AABD9-EFA1-93E4-5B69-525E66221CB2}"/>
                    </a:ext>
                  </a:extLst>
                </p:cNvPr>
                <p:cNvSpPr/>
                <p:nvPr/>
              </p:nvSpPr>
              <p:spPr>
                <a:xfrm>
                  <a:off x="6579115" y="5537200"/>
                  <a:ext cx="249098" cy="2286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grpSp>
        </p:grpSp>
        <p:grpSp>
          <p:nvGrpSpPr>
            <p:cNvPr id="62" name="Group 61" descr="Water molecule">
              <a:extLst>
                <a:ext uri="{FF2B5EF4-FFF2-40B4-BE49-F238E27FC236}">
                  <a16:creationId xmlns:a16="http://schemas.microsoft.com/office/drawing/2014/main" id="{27316772-18CA-9F19-5531-D197B9A30A97}"/>
                </a:ext>
              </a:extLst>
            </p:cNvPr>
            <p:cNvGrpSpPr/>
            <p:nvPr/>
          </p:nvGrpSpPr>
          <p:grpSpPr>
            <a:xfrm rot="18429835">
              <a:off x="7235244" y="5363622"/>
              <a:ext cx="530791" cy="532868"/>
              <a:chOff x="6323408" y="5449937"/>
              <a:chExt cx="530791" cy="532868"/>
            </a:xfrm>
          </p:grpSpPr>
          <p:sp>
            <p:nvSpPr>
              <p:cNvPr id="63" name="Oval 62">
                <a:extLst>
                  <a:ext uri="{FF2B5EF4-FFF2-40B4-BE49-F238E27FC236}">
                    <a16:creationId xmlns:a16="http://schemas.microsoft.com/office/drawing/2014/main" id="{AFCB6CF9-2BC3-A8C9-E97A-37E41FA101CF}"/>
                  </a:ext>
                </a:extLst>
              </p:cNvPr>
              <p:cNvSpPr/>
              <p:nvPr/>
            </p:nvSpPr>
            <p:spPr>
              <a:xfrm>
                <a:off x="6323408" y="5754205"/>
                <a:ext cx="249098" cy="2286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grpSp>
            <p:nvGrpSpPr>
              <p:cNvPr id="64" name="Group 63">
                <a:extLst>
                  <a:ext uri="{FF2B5EF4-FFF2-40B4-BE49-F238E27FC236}">
                    <a16:creationId xmlns:a16="http://schemas.microsoft.com/office/drawing/2014/main" id="{17B14F41-F1C9-1DED-26EA-53668E20DD14}"/>
                  </a:ext>
                </a:extLst>
              </p:cNvPr>
              <p:cNvGrpSpPr/>
              <p:nvPr/>
            </p:nvGrpSpPr>
            <p:grpSpPr>
              <a:xfrm>
                <a:off x="6349288" y="5449937"/>
                <a:ext cx="504911" cy="352325"/>
                <a:chOff x="6323302" y="5422900"/>
                <a:chExt cx="504911" cy="352325"/>
              </a:xfrm>
            </p:grpSpPr>
            <p:sp>
              <p:nvSpPr>
                <p:cNvPr id="65" name="Oval 64">
                  <a:extLst>
                    <a:ext uri="{FF2B5EF4-FFF2-40B4-BE49-F238E27FC236}">
                      <a16:creationId xmlns:a16="http://schemas.microsoft.com/office/drawing/2014/main" id="{73892874-FB96-AD11-2491-DC83C33976EF}"/>
                    </a:ext>
                  </a:extLst>
                </p:cNvPr>
                <p:cNvSpPr/>
                <p:nvPr/>
              </p:nvSpPr>
              <p:spPr>
                <a:xfrm>
                  <a:off x="6323302" y="5422900"/>
                  <a:ext cx="330200" cy="35232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66" name="Oval 65">
                  <a:extLst>
                    <a:ext uri="{FF2B5EF4-FFF2-40B4-BE49-F238E27FC236}">
                      <a16:creationId xmlns:a16="http://schemas.microsoft.com/office/drawing/2014/main" id="{3C6659C7-11BF-49F2-DC5D-F8CED61549B9}"/>
                    </a:ext>
                  </a:extLst>
                </p:cNvPr>
                <p:cNvSpPr/>
                <p:nvPr/>
              </p:nvSpPr>
              <p:spPr>
                <a:xfrm>
                  <a:off x="6579115" y="5537200"/>
                  <a:ext cx="249098" cy="2286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grpSp>
        </p:grpSp>
      </p:grpSp>
      <p:sp>
        <p:nvSpPr>
          <p:cNvPr id="9" name="Rectangle 8">
            <a:extLst>
              <a:ext uri="{FF2B5EF4-FFF2-40B4-BE49-F238E27FC236}">
                <a16:creationId xmlns:a16="http://schemas.microsoft.com/office/drawing/2014/main" id="{39680A79-1782-9A98-46AA-ACA9C9C9EE9D}"/>
              </a:ext>
            </a:extLst>
          </p:cNvPr>
          <p:cNvSpPr/>
          <p:nvPr/>
        </p:nvSpPr>
        <p:spPr>
          <a:xfrm>
            <a:off x="8066252" y="1492990"/>
            <a:ext cx="4003363" cy="5021737"/>
          </a:xfrm>
          <a:prstGeom prst="rect">
            <a:avLst/>
          </a:prstGeom>
          <a:solidFill>
            <a:schemeClr val="bg1">
              <a:lumMod val="95000"/>
            </a:schemeClr>
          </a:solidFill>
        </p:spPr>
        <p:style>
          <a:lnRef idx="2">
            <a:schemeClr val="accent4">
              <a:shade val="15000"/>
            </a:schemeClr>
          </a:lnRef>
          <a:fillRef idx="1">
            <a:schemeClr val="accent4"/>
          </a:fillRef>
          <a:effectRef idx="0">
            <a:schemeClr val="accent4"/>
          </a:effectRef>
          <a:fontRef idx="minor">
            <a:schemeClr val="lt1"/>
          </a:fontRef>
        </p:style>
        <p:txBody>
          <a:bodyPr lIns="180000" tIns="180000" rIns="180000" bIns="180000" rtlCol="0" anchor="t"/>
          <a:lstStyle/>
          <a:p>
            <a:pPr>
              <a:lnSpc>
                <a:spcPct val="150000"/>
              </a:lnSpc>
              <a:spcAft>
                <a:spcPts val="600"/>
              </a:spcAft>
            </a:pPr>
            <a:r>
              <a:rPr lang="en-AU" sz="1800" b="1" noProof="0" dirty="0">
                <a:solidFill>
                  <a:schemeClr val="tx1"/>
                </a:solidFill>
              </a:rPr>
              <a:t>Mixture</a:t>
            </a:r>
            <a:endParaRPr lang="en-AU" sz="1600" b="1" noProof="0" dirty="0">
              <a:solidFill>
                <a:schemeClr val="tx1"/>
              </a:solidFill>
            </a:endParaRPr>
          </a:p>
          <a:p>
            <a:pPr marL="285750" indent="-285750">
              <a:lnSpc>
                <a:spcPct val="150000"/>
              </a:lnSpc>
              <a:spcAft>
                <a:spcPts val="600"/>
              </a:spcAft>
              <a:buFont typeface="Arial" panose="020B0604020202020204" pitchFamily="34" charset="0"/>
              <a:buChar char="•"/>
            </a:pPr>
            <a:r>
              <a:rPr lang="en-AU" sz="1600" noProof="0" dirty="0">
                <a:solidFill>
                  <a:schemeClr val="tx1"/>
                </a:solidFill>
              </a:rPr>
              <a:t>Contains two or more different elements and/or compounds mixed together.</a:t>
            </a:r>
          </a:p>
          <a:p>
            <a:pPr marL="285750" indent="-285750">
              <a:lnSpc>
                <a:spcPct val="150000"/>
              </a:lnSpc>
              <a:spcAft>
                <a:spcPts val="600"/>
              </a:spcAft>
              <a:buFont typeface="Arial" panose="020B0604020202020204" pitchFamily="34" charset="0"/>
              <a:buChar char="•"/>
            </a:pPr>
            <a:r>
              <a:rPr lang="en-AU" sz="1600" noProof="0" dirty="0">
                <a:solidFill>
                  <a:schemeClr val="tx1"/>
                </a:solidFill>
              </a:rPr>
              <a:t>Can be physically separated into components.</a:t>
            </a:r>
          </a:p>
          <a:p>
            <a:pPr marL="285750" indent="-285750">
              <a:lnSpc>
                <a:spcPct val="150000"/>
              </a:lnSpc>
              <a:spcAft>
                <a:spcPts val="600"/>
              </a:spcAft>
              <a:buFont typeface="Arial" panose="020B0604020202020204" pitchFamily="34" charset="0"/>
              <a:buChar char="•"/>
            </a:pPr>
            <a:r>
              <a:rPr lang="en-AU" sz="1600" noProof="0" dirty="0">
                <a:solidFill>
                  <a:schemeClr val="tx1"/>
                </a:solidFill>
              </a:rPr>
              <a:t>Example Saltwater solution (NaCl and H</a:t>
            </a:r>
            <a:r>
              <a:rPr lang="en-AU" sz="1600" baseline="-25000" noProof="0" dirty="0">
                <a:solidFill>
                  <a:schemeClr val="tx1"/>
                </a:solidFill>
              </a:rPr>
              <a:t>2</a:t>
            </a:r>
            <a:r>
              <a:rPr lang="en-AU" sz="1600" noProof="0" dirty="0">
                <a:solidFill>
                  <a:schemeClr val="tx1"/>
                </a:solidFill>
              </a:rPr>
              <a:t>O).</a:t>
            </a:r>
          </a:p>
        </p:txBody>
      </p:sp>
      <p:sp>
        <p:nvSpPr>
          <p:cNvPr id="116" name="TextBox 115">
            <a:extLst>
              <a:ext uri="{FF2B5EF4-FFF2-40B4-BE49-F238E27FC236}">
                <a16:creationId xmlns:a16="http://schemas.microsoft.com/office/drawing/2014/main" id="{0DC12840-0576-702B-F142-83E963EB0B20}"/>
              </a:ext>
            </a:extLst>
          </p:cNvPr>
          <p:cNvSpPr txBox="1"/>
          <p:nvPr/>
        </p:nvSpPr>
        <p:spPr>
          <a:xfrm>
            <a:off x="8157031" y="5256864"/>
            <a:ext cx="2066116" cy="1154675"/>
          </a:xfrm>
          <a:prstGeom prst="rect">
            <a:avLst/>
          </a:prstGeom>
          <a:noFill/>
        </p:spPr>
        <p:txBody>
          <a:bodyPr wrap="square">
            <a:spAutoFit/>
          </a:bodyPr>
          <a:lstStyle/>
          <a:p>
            <a:pPr algn="l">
              <a:lnSpc>
                <a:spcPct val="150000"/>
              </a:lnSpc>
            </a:pPr>
            <a:r>
              <a:rPr lang="en-AU" sz="1600" b="1" noProof="0" dirty="0"/>
              <a:t>A combination of 2 or more elements or compounds</a:t>
            </a:r>
            <a:endParaRPr lang="en-AU" sz="1400" b="1" noProof="0" dirty="0"/>
          </a:p>
        </p:txBody>
      </p:sp>
      <p:grpSp>
        <p:nvGrpSpPr>
          <p:cNvPr id="10" name="Group 9" descr="A cylinder containing a combination of elements and compounds to diagrammatically show a mixture. The cylinder contains a compound water and an element. ">
            <a:extLst>
              <a:ext uri="{FF2B5EF4-FFF2-40B4-BE49-F238E27FC236}">
                <a16:creationId xmlns:a16="http://schemas.microsoft.com/office/drawing/2014/main" id="{F47E8BB6-D7EC-772E-1254-8D08B2D1C2F2}"/>
              </a:ext>
              <a:ext uri="{C183D7F6-B498-43B3-948B-1728B52AA6E4}">
                <adec:decorative xmlns:adec="http://schemas.microsoft.com/office/drawing/2017/decorative" val="0"/>
              </a:ext>
            </a:extLst>
          </p:cNvPr>
          <p:cNvGrpSpPr/>
          <p:nvPr/>
        </p:nvGrpSpPr>
        <p:grpSpPr>
          <a:xfrm>
            <a:off x="10202881" y="4978099"/>
            <a:ext cx="1231900" cy="1456717"/>
            <a:chOff x="10202881" y="4978099"/>
            <a:chExt cx="1231900" cy="1456717"/>
          </a:xfrm>
        </p:grpSpPr>
        <p:sp>
          <p:nvSpPr>
            <p:cNvPr id="44" name="Cylinder 43">
              <a:extLst>
                <a:ext uri="{FF2B5EF4-FFF2-40B4-BE49-F238E27FC236}">
                  <a16:creationId xmlns:a16="http://schemas.microsoft.com/office/drawing/2014/main" id="{05CE5DC1-8A00-A2DC-A608-37EF69A41E91}"/>
                </a:ext>
              </a:extLst>
            </p:cNvPr>
            <p:cNvSpPr/>
            <p:nvPr/>
          </p:nvSpPr>
          <p:spPr>
            <a:xfrm>
              <a:off x="10202881" y="4978099"/>
              <a:ext cx="1231900" cy="1456717"/>
            </a:xfrm>
            <a:prstGeom prst="ca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noProof="0" dirty="0"/>
            </a:p>
          </p:txBody>
        </p:sp>
        <p:grpSp>
          <p:nvGrpSpPr>
            <p:cNvPr id="67" name="Group 66" descr="Water molecule">
              <a:extLst>
                <a:ext uri="{FF2B5EF4-FFF2-40B4-BE49-F238E27FC236}">
                  <a16:creationId xmlns:a16="http://schemas.microsoft.com/office/drawing/2014/main" id="{76875060-8122-C41C-B0D6-46CCED3D315D}"/>
                </a:ext>
              </a:extLst>
            </p:cNvPr>
            <p:cNvGrpSpPr/>
            <p:nvPr/>
          </p:nvGrpSpPr>
          <p:grpSpPr>
            <a:xfrm rot="18429835">
              <a:off x="11104940" y="5416693"/>
              <a:ext cx="324037" cy="299070"/>
              <a:chOff x="6323408" y="5449937"/>
              <a:chExt cx="530791" cy="532868"/>
            </a:xfrm>
          </p:grpSpPr>
          <p:sp>
            <p:nvSpPr>
              <p:cNvPr id="68" name="Oval 67">
                <a:extLst>
                  <a:ext uri="{FF2B5EF4-FFF2-40B4-BE49-F238E27FC236}">
                    <a16:creationId xmlns:a16="http://schemas.microsoft.com/office/drawing/2014/main" id="{F410D4B6-B160-209B-FB5E-1EBE54F67BF7}"/>
                  </a:ext>
                </a:extLst>
              </p:cNvPr>
              <p:cNvSpPr/>
              <p:nvPr/>
            </p:nvSpPr>
            <p:spPr>
              <a:xfrm>
                <a:off x="6323408" y="5754205"/>
                <a:ext cx="249098" cy="2286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grpSp>
            <p:nvGrpSpPr>
              <p:cNvPr id="69" name="Group 68">
                <a:extLst>
                  <a:ext uri="{FF2B5EF4-FFF2-40B4-BE49-F238E27FC236}">
                    <a16:creationId xmlns:a16="http://schemas.microsoft.com/office/drawing/2014/main" id="{AAE44FA8-E7E6-DA93-99E4-71D6B9FF6A8C}"/>
                  </a:ext>
                </a:extLst>
              </p:cNvPr>
              <p:cNvGrpSpPr/>
              <p:nvPr/>
            </p:nvGrpSpPr>
            <p:grpSpPr>
              <a:xfrm>
                <a:off x="6349288" y="5449937"/>
                <a:ext cx="504911" cy="352325"/>
                <a:chOff x="6323302" y="5422900"/>
                <a:chExt cx="504911" cy="352325"/>
              </a:xfrm>
            </p:grpSpPr>
            <p:sp>
              <p:nvSpPr>
                <p:cNvPr id="70" name="Oval 69">
                  <a:extLst>
                    <a:ext uri="{FF2B5EF4-FFF2-40B4-BE49-F238E27FC236}">
                      <a16:creationId xmlns:a16="http://schemas.microsoft.com/office/drawing/2014/main" id="{9E1F32DA-5096-8CBA-C21B-D5FF6B490423}"/>
                    </a:ext>
                  </a:extLst>
                </p:cNvPr>
                <p:cNvSpPr/>
                <p:nvPr/>
              </p:nvSpPr>
              <p:spPr>
                <a:xfrm>
                  <a:off x="6323302" y="5422900"/>
                  <a:ext cx="330200" cy="35232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71" name="Oval 70">
                  <a:extLst>
                    <a:ext uri="{FF2B5EF4-FFF2-40B4-BE49-F238E27FC236}">
                      <a16:creationId xmlns:a16="http://schemas.microsoft.com/office/drawing/2014/main" id="{38461EF4-F598-C5C8-158B-6F1846A8F869}"/>
                    </a:ext>
                  </a:extLst>
                </p:cNvPr>
                <p:cNvSpPr/>
                <p:nvPr/>
              </p:nvSpPr>
              <p:spPr>
                <a:xfrm>
                  <a:off x="6579115" y="5537200"/>
                  <a:ext cx="249098" cy="2286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grpSp>
        </p:grpSp>
        <p:grpSp>
          <p:nvGrpSpPr>
            <p:cNvPr id="72" name="Group 71" descr="Water molecule">
              <a:extLst>
                <a:ext uri="{FF2B5EF4-FFF2-40B4-BE49-F238E27FC236}">
                  <a16:creationId xmlns:a16="http://schemas.microsoft.com/office/drawing/2014/main" id="{7B2F2566-AD58-9EC7-8F74-34638B7E4551}"/>
                </a:ext>
              </a:extLst>
            </p:cNvPr>
            <p:cNvGrpSpPr/>
            <p:nvPr/>
          </p:nvGrpSpPr>
          <p:grpSpPr>
            <a:xfrm rot="18429835">
              <a:off x="10291989" y="5410681"/>
              <a:ext cx="356551" cy="317565"/>
              <a:chOff x="6323408" y="5449937"/>
              <a:chExt cx="530791" cy="532868"/>
            </a:xfrm>
          </p:grpSpPr>
          <p:sp>
            <p:nvSpPr>
              <p:cNvPr id="73" name="Oval 72">
                <a:extLst>
                  <a:ext uri="{FF2B5EF4-FFF2-40B4-BE49-F238E27FC236}">
                    <a16:creationId xmlns:a16="http://schemas.microsoft.com/office/drawing/2014/main" id="{31E2FC37-A925-0023-B674-4BD945B831D8}"/>
                  </a:ext>
                </a:extLst>
              </p:cNvPr>
              <p:cNvSpPr/>
              <p:nvPr/>
            </p:nvSpPr>
            <p:spPr>
              <a:xfrm>
                <a:off x="6323408" y="5754205"/>
                <a:ext cx="249098" cy="2286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grpSp>
            <p:nvGrpSpPr>
              <p:cNvPr id="74" name="Group 73">
                <a:extLst>
                  <a:ext uri="{FF2B5EF4-FFF2-40B4-BE49-F238E27FC236}">
                    <a16:creationId xmlns:a16="http://schemas.microsoft.com/office/drawing/2014/main" id="{5F76235B-16C5-F2FF-2CE6-41AEC5CE3579}"/>
                  </a:ext>
                </a:extLst>
              </p:cNvPr>
              <p:cNvGrpSpPr/>
              <p:nvPr/>
            </p:nvGrpSpPr>
            <p:grpSpPr>
              <a:xfrm>
                <a:off x="6349288" y="5449937"/>
                <a:ext cx="504911" cy="352325"/>
                <a:chOff x="6323302" y="5422900"/>
                <a:chExt cx="504911" cy="352325"/>
              </a:xfrm>
            </p:grpSpPr>
            <p:sp>
              <p:nvSpPr>
                <p:cNvPr id="75" name="Oval 74">
                  <a:extLst>
                    <a:ext uri="{FF2B5EF4-FFF2-40B4-BE49-F238E27FC236}">
                      <a16:creationId xmlns:a16="http://schemas.microsoft.com/office/drawing/2014/main" id="{7AAB1DE3-A9D8-4CEB-9313-1758F004B585}"/>
                    </a:ext>
                  </a:extLst>
                </p:cNvPr>
                <p:cNvSpPr/>
                <p:nvPr/>
              </p:nvSpPr>
              <p:spPr>
                <a:xfrm>
                  <a:off x="6323302" y="5422900"/>
                  <a:ext cx="330200" cy="35232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76" name="Oval 75">
                  <a:extLst>
                    <a:ext uri="{FF2B5EF4-FFF2-40B4-BE49-F238E27FC236}">
                      <a16:creationId xmlns:a16="http://schemas.microsoft.com/office/drawing/2014/main" id="{FEED260B-12A1-22E8-9E62-01D48334325E}"/>
                    </a:ext>
                  </a:extLst>
                </p:cNvPr>
                <p:cNvSpPr/>
                <p:nvPr/>
              </p:nvSpPr>
              <p:spPr>
                <a:xfrm>
                  <a:off x="6579115" y="5537200"/>
                  <a:ext cx="249098" cy="2286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grpSp>
        </p:grpSp>
        <p:grpSp>
          <p:nvGrpSpPr>
            <p:cNvPr id="101" name="Group 100" descr="Water molecule">
              <a:extLst>
                <a:ext uri="{FF2B5EF4-FFF2-40B4-BE49-F238E27FC236}">
                  <a16:creationId xmlns:a16="http://schemas.microsoft.com/office/drawing/2014/main" id="{2F9A86DA-8273-83D4-6A4D-7A0217F9E8DD}"/>
                </a:ext>
              </a:extLst>
            </p:cNvPr>
            <p:cNvGrpSpPr/>
            <p:nvPr/>
          </p:nvGrpSpPr>
          <p:grpSpPr>
            <a:xfrm rot="14611007">
              <a:off x="10244551" y="5771087"/>
              <a:ext cx="324037" cy="299070"/>
              <a:chOff x="6323408" y="5449937"/>
              <a:chExt cx="530791" cy="532868"/>
            </a:xfrm>
          </p:grpSpPr>
          <p:sp>
            <p:nvSpPr>
              <p:cNvPr id="102" name="Oval 101">
                <a:extLst>
                  <a:ext uri="{FF2B5EF4-FFF2-40B4-BE49-F238E27FC236}">
                    <a16:creationId xmlns:a16="http://schemas.microsoft.com/office/drawing/2014/main" id="{771397DB-14F7-DB05-FA12-FA08DB24E931}"/>
                  </a:ext>
                </a:extLst>
              </p:cNvPr>
              <p:cNvSpPr/>
              <p:nvPr/>
            </p:nvSpPr>
            <p:spPr>
              <a:xfrm>
                <a:off x="6323408" y="5754205"/>
                <a:ext cx="249098" cy="2286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grpSp>
            <p:nvGrpSpPr>
              <p:cNvPr id="103" name="Group 102">
                <a:extLst>
                  <a:ext uri="{FF2B5EF4-FFF2-40B4-BE49-F238E27FC236}">
                    <a16:creationId xmlns:a16="http://schemas.microsoft.com/office/drawing/2014/main" id="{0DA34F4B-CA10-EB67-0B2C-7C4B0FDDC6FF}"/>
                  </a:ext>
                </a:extLst>
              </p:cNvPr>
              <p:cNvGrpSpPr/>
              <p:nvPr/>
            </p:nvGrpSpPr>
            <p:grpSpPr>
              <a:xfrm>
                <a:off x="6349288" y="5449937"/>
                <a:ext cx="504911" cy="352325"/>
                <a:chOff x="6323302" y="5422900"/>
                <a:chExt cx="504911" cy="352325"/>
              </a:xfrm>
            </p:grpSpPr>
            <p:sp>
              <p:nvSpPr>
                <p:cNvPr id="104" name="Oval 103">
                  <a:extLst>
                    <a:ext uri="{FF2B5EF4-FFF2-40B4-BE49-F238E27FC236}">
                      <a16:creationId xmlns:a16="http://schemas.microsoft.com/office/drawing/2014/main" id="{5732C12F-73B7-8B48-2468-1BE0D7B4BA95}"/>
                    </a:ext>
                  </a:extLst>
                </p:cNvPr>
                <p:cNvSpPr/>
                <p:nvPr/>
              </p:nvSpPr>
              <p:spPr>
                <a:xfrm>
                  <a:off x="6323302" y="5422900"/>
                  <a:ext cx="330200" cy="35232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105" name="Oval 104">
                  <a:extLst>
                    <a:ext uri="{FF2B5EF4-FFF2-40B4-BE49-F238E27FC236}">
                      <a16:creationId xmlns:a16="http://schemas.microsoft.com/office/drawing/2014/main" id="{90757595-D325-7ED5-73D9-0C24C476D4B9}"/>
                    </a:ext>
                  </a:extLst>
                </p:cNvPr>
                <p:cNvSpPr/>
                <p:nvPr/>
              </p:nvSpPr>
              <p:spPr>
                <a:xfrm>
                  <a:off x="6579115" y="5537200"/>
                  <a:ext cx="249098" cy="2286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grpSp>
        </p:grpSp>
        <p:grpSp>
          <p:nvGrpSpPr>
            <p:cNvPr id="106" name="Group 105" descr="Water molecule">
              <a:extLst>
                <a:ext uri="{FF2B5EF4-FFF2-40B4-BE49-F238E27FC236}">
                  <a16:creationId xmlns:a16="http://schemas.microsoft.com/office/drawing/2014/main" id="{EFD85EAC-4D16-C1E2-2897-91ABFEB92253}"/>
                </a:ext>
              </a:extLst>
            </p:cNvPr>
            <p:cNvGrpSpPr/>
            <p:nvPr/>
          </p:nvGrpSpPr>
          <p:grpSpPr>
            <a:xfrm rot="1649634">
              <a:off x="10758813" y="5743421"/>
              <a:ext cx="324037" cy="299070"/>
              <a:chOff x="6323408" y="5449937"/>
              <a:chExt cx="530791" cy="532868"/>
            </a:xfrm>
          </p:grpSpPr>
          <p:sp>
            <p:nvSpPr>
              <p:cNvPr id="107" name="Oval 106">
                <a:extLst>
                  <a:ext uri="{FF2B5EF4-FFF2-40B4-BE49-F238E27FC236}">
                    <a16:creationId xmlns:a16="http://schemas.microsoft.com/office/drawing/2014/main" id="{3318CE55-ECFD-6FA3-2C04-3D13AD5C6F31}"/>
                  </a:ext>
                </a:extLst>
              </p:cNvPr>
              <p:cNvSpPr/>
              <p:nvPr/>
            </p:nvSpPr>
            <p:spPr>
              <a:xfrm>
                <a:off x="6323408" y="5754205"/>
                <a:ext cx="249098" cy="2286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grpSp>
            <p:nvGrpSpPr>
              <p:cNvPr id="108" name="Group 107">
                <a:extLst>
                  <a:ext uri="{FF2B5EF4-FFF2-40B4-BE49-F238E27FC236}">
                    <a16:creationId xmlns:a16="http://schemas.microsoft.com/office/drawing/2014/main" id="{4B6AE62B-71A8-C565-A077-2E7615A54D91}"/>
                  </a:ext>
                </a:extLst>
              </p:cNvPr>
              <p:cNvGrpSpPr/>
              <p:nvPr/>
            </p:nvGrpSpPr>
            <p:grpSpPr>
              <a:xfrm>
                <a:off x="6349288" y="5449937"/>
                <a:ext cx="504911" cy="352325"/>
                <a:chOff x="6323302" y="5422900"/>
                <a:chExt cx="504911" cy="352325"/>
              </a:xfrm>
            </p:grpSpPr>
            <p:sp>
              <p:nvSpPr>
                <p:cNvPr id="109" name="Oval 108">
                  <a:extLst>
                    <a:ext uri="{FF2B5EF4-FFF2-40B4-BE49-F238E27FC236}">
                      <a16:creationId xmlns:a16="http://schemas.microsoft.com/office/drawing/2014/main" id="{C71D8FBC-FDCA-1ED0-3D86-2712A9C3980B}"/>
                    </a:ext>
                  </a:extLst>
                </p:cNvPr>
                <p:cNvSpPr/>
                <p:nvPr/>
              </p:nvSpPr>
              <p:spPr>
                <a:xfrm>
                  <a:off x="6323302" y="5422900"/>
                  <a:ext cx="330200" cy="35232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110" name="Oval 109">
                  <a:extLst>
                    <a:ext uri="{FF2B5EF4-FFF2-40B4-BE49-F238E27FC236}">
                      <a16:creationId xmlns:a16="http://schemas.microsoft.com/office/drawing/2014/main" id="{40C3F8BC-4F10-11DC-B9D0-43C81F860BC7}"/>
                    </a:ext>
                  </a:extLst>
                </p:cNvPr>
                <p:cNvSpPr/>
                <p:nvPr/>
              </p:nvSpPr>
              <p:spPr>
                <a:xfrm>
                  <a:off x="6579115" y="5537200"/>
                  <a:ext cx="249098" cy="2286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grpSp>
        </p:grpSp>
        <p:grpSp>
          <p:nvGrpSpPr>
            <p:cNvPr id="111" name="Group 110" descr="Water molecule">
              <a:extLst>
                <a:ext uri="{FF2B5EF4-FFF2-40B4-BE49-F238E27FC236}">
                  <a16:creationId xmlns:a16="http://schemas.microsoft.com/office/drawing/2014/main" id="{2D0A7BA0-979B-21A2-DF92-0F4DC8688576}"/>
                </a:ext>
              </a:extLst>
            </p:cNvPr>
            <p:cNvGrpSpPr/>
            <p:nvPr/>
          </p:nvGrpSpPr>
          <p:grpSpPr>
            <a:xfrm rot="10800000">
              <a:off x="10782562" y="6104222"/>
              <a:ext cx="324037" cy="299070"/>
              <a:chOff x="6323408" y="5449937"/>
              <a:chExt cx="530791" cy="532868"/>
            </a:xfrm>
          </p:grpSpPr>
          <p:sp>
            <p:nvSpPr>
              <p:cNvPr id="112" name="Oval 111">
                <a:extLst>
                  <a:ext uri="{FF2B5EF4-FFF2-40B4-BE49-F238E27FC236}">
                    <a16:creationId xmlns:a16="http://schemas.microsoft.com/office/drawing/2014/main" id="{E794FE67-F6B4-E267-9403-AFC24C3DEC73}"/>
                  </a:ext>
                </a:extLst>
              </p:cNvPr>
              <p:cNvSpPr/>
              <p:nvPr/>
            </p:nvSpPr>
            <p:spPr>
              <a:xfrm>
                <a:off x="6323408" y="5754205"/>
                <a:ext cx="249098" cy="2286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grpSp>
            <p:nvGrpSpPr>
              <p:cNvPr id="113" name="Group 112">
                <a:extLst>
                  <a:ext uri="{FF2B5EF4-FFF2-40B4-BE49-F238E27FC236}">
                    <a16:creationId xmlns:a16="http://schemas.microsoft.com/office/drawing/2014/main" id="{D943CC57-630D-0977-9356-5CDA09BFCF34}"/>
                  </a:ext>
                </a:extLst>
              </p:cNvPr>
              <p:cNvGrpSpPr/>
              <p:nvPr/>
            </p:nvGrpSpPr>
            <p:grpSpPr>
              <a:xfrm>
                <a:off x="6349288" y="5449937"/>
                <a:ext cx="504911" cy="352325"/>
                <a:chOff x="6323302" y="5422900"/>
                <a:chExt cx="504911" cy="352325"/>
              </a:xfrm>
            </p:grpSpPr>
            <p:sp>
              <p:nvSpPr>
                <p:cNvPr id="114" name="Oval 113">
                  <a:extLst>
                    <a:ext uri="{FF2B5EF4-FFF2-40B4-BE49-F238E27FC236}">
                      <a16:creationId xmlns:a16="http://schemas.microsoft.com/office/drawing/2014/main" id="{0645093E-0B43-4987-8F5E-2547FAF3C6F9}"/>
                    </a:ext>
                  </a:extLst>
                </p:cNvPr>
                <p:cNvSpPr/>
                <p:nvPr/>
              </p:nvSpPr>
              <p:spPr>
                <a:xfrm>
                  <a:off x="6323302" y="5422900"/>
                  <a:ext cx="330200" cy="35232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115" name="Oval 114">
                  <a:extLst>
                    <a:ext uri="{FF2B5EF4-FFF2-40B4-BE49-F238E27FC236}">
                      <a16:creationId xmlns:a16="http://schemas.microsoft.com/office/drawing/2014/main" id="{7D6BFD17-6E53-5950-D891-FF2C54D65207}"/>
                    </a:ext>
                  </a:extLst>
                </p:cNvPr>
                <p:cNvSpPr/>
                <p:nvPr/>
              </p:nvSpPr>
              <p:spPr>
                <a:xfrm>
                  <a:off x="6579115" y="5537200"/>
                  <a:ext cx="249098" cy="2286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grpSp>
        </p:grpSp>
        <p:sp>
          <p:nvSpPr>
            <p:cNvPr id="14" name="Oval 13" descr="an element">
              <a:extLst>
                <a:ext uri="{FF2B5EF4-FFF2-40B4-BE49-F238E27FC236}">
                  <a16:creationId xmlns:a16="http://schemas.microsoft.com/office/drawing/2014/main" id="{9466A278-0268-55D2-438F-D50B1EA87FAB}"/>
                </a:ext>
              </a:extLst>
            </p:cNvPr>
            <p:cNvSpPr/>
            <p:nvPr/>
          </p:nvSpPr>
          <p:spPr>
            <a:xfrm>
              <a:off x="10818831" y="5431776"/>
              <a:ext cx="115800" cy="14227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15" name="Oval 14" descr="an element">
              <a:extLst>
                <a:ext uri="{FF2B5EF4-FFF2-40B4-BE49-F238E27FC236}">
                  <a16:creationId xmlns:a16="http://schemas.microsoft.com/office/drawing/2014/main" id="{15BBA7B6-9379-F601-DBA4-6423A7FCB02F}"/>
                </a:ext>
              </a:extLst>
            </p:cNvPr>
            <p:cNvSpPr/>
            <p:nvPr/>
          </p:nvSpPr>
          <p:spPr>
            <a:xfrm>
              <a:off x="11240135" y="6034883"/>
              <a:ext cx="115800" cy="14227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16" name="Oval 15" descr="an element">
              <a:extLst>
                <a:ext uri="{FF2B5EF4-FFF2-40B4-BE49-F238E27FC236}">
                  <a16:creationId xmlns:a16="http://schemas.microsoft.com/office/drawing/2014/main" id="{5154ECD3-F0E4-D2A0-1E4C-6F7AC431C4D0}"/>
                </a:ext>
              </a:extLst>
            </p:cNvPr>
            <p:cNvSpPr/>
            <p:nvPr/>
          </p:nvSpPr>
          <p:spPr>
            <a:xfrm>
              <a:off x="10496863" y="6145837"/>
              <a:ext cx="115800" cy="142273"/>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grpSp>
      <p:sp>
        <p:nvSpPr>
          <p:cNvPr id="2" name="Slide Number Placeholder 1">
            <a:extLst>
              <a:ext uri="{FF2B5EF4-FFF2-40B4-BE49-F238E27FC236}">
                <a16:creationId xmlns:a16="http://schemas.microsoft.com/office/drawing/2014/main" id="{B8D7D888-5F04-59AF-E60F-68FFE53691A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7</a:t>
            </a:fld>
            <a:endParaRPr lang="en-AU" noProof="0" dirty="0"/>
          </a:p>
        </p:txBody>
      </p:sp>
    </p:spTree>
    <p:extLst>
      <p:ext uri="{BB962C8B-B14F-4D97-AF65-F5344CB8AC3E}">
        <p14:creationId xmlns:p14="http://schemas.microsoft.com/office/powerpoint/2010/main" val="191484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8F1D2-40F7-B6F5-4A10-76DFFEDBD29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004CEC5-57A7-7CC2-397C-0954EEE05ADF}"/>
              </a:ext>
            </a:extLst>
          </p:cNvPr>
          <p:cNvSpPr>
            <a:spLocks noGrp="1"/>
          </p:cNvSpPr>
          <p:nvPr>
            <p:ph type="title"/>
          </p:nvPr>
        </p:nvSpPr>
        <p:spPr/>
        <p:txBody>
          <a:bodyPr/>
          <a:lstStyle/>
          <a:p>
            <a:r>
              <a:rPr lang="en-AU" noProof="0" dirty="0">
                <a:cs typeface="Arial"/>
              </a:rPr>
              <a:t>2.5 Identifying elements</a:t>
            </a:r>
          </a:p>
        </p:txBody>
      </p:sp>
      <p:sp>
        <p:nvSpPr>
          <p:cNvPr id="6" name="Text Placeholder 5">
            <a:extLst>
              <a:ext uri="{FF2B5EF4-FFF2-40B4-BE49-F238E27FC236}">
                <a16:creationId xmlns:a16="http://schemas.microsoft.com/office/drawing/2014/main" id="{8DC598E5-EF9E-837E-338B-06BB32CF4102}"/>
              </a:ext>
            </a:extLst>
          </p:cNvPr>
          <p:cNvSpPr>
            <a:spLocks noGrp="1"/>
          </p:cNvSpPr>
          <p:nvPr>
            <p:ph type="body" sz="quarter" idx="18"/>
          </p:nvPr>
        </p:nvSpPr>
        <p:spPr/>
        <p:txBody>
          <a:bodyPr/>
          <a:lstStyle/>
          <a:p>
            <a:r>
              <a:rPr lang="en-AU" noProof="0" dirty="0"/>
              <a:t>Learning intentions and success criteria</a:t>
            </a:r>
          </a:p>
        </p:txBody>
      </p:sp>
      <p:graphicFrame>
        <p:nvGraphicFramePr>
          <p:cNvPr id="4" name="Table 3">
            <a:extLst>
              <a:ext uri="{FF2B5EF4-FFF2-40B4-BE49-F238E27FC236}">
                <a16:creationId xmlns:a16="http://schemas.microsoft.com/office/drawing/2014/main" id="{0D66D7E6-7C20-3E6D-B789-02EE373EECA6}"/>
              </a:ext>
            </a:extLst>
          </p:cNvPr>
          <p:cNvGraphicFramePr>
            <a:graphicFrameLocks noGrp="1"/>
          </p:cNvGraphicFramePr>
          <p:nvPr>
            <p:extLst>
              <p:ext uri="{D42A27DB-BD31-4B8C-83A1-F6EECF244321}">
                <p14:modId xmlns:p14="http://schemas.microsoft.com/office/powerpoint/2010/main" val="3721305692"/>
              </p:ext>
            </p:extLst>
          </p:nvPr>
        </p:nvGraphicFramePr>
        <p:xfrm>
          <a:off x="359998" y="1916174"/>
          <a:ext cx="11126369" cy="4123818"/>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noProof="0" dirty="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noProof="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619955">
                <a:tc>
                  <a:txBody>
                    <a:bodyPr/>
                    <a:lstStyle/>
                    <a:p>
                      <a:pPr marL="285750" indent="-285750">
                        <a:lnSpc>
                          <a:spcPct val="150000"/>
                        </a:lnSpc>
                        <a:buFont typeface="Arial" panose="020B0604020202020204" pitchFamily="34" charset="0"/>
                        <a:buChar char="•"/>
                      </a:pPr>
                      <a:r>
                        <a:rPr lang="en-AU" sz="2000" kern="1200" noProof="0">
                          <a:solidFill>
                            <a:schemeClr val="dk1"/>
                          </a:solidFill>
                          <a:effectLst/>
                          <a:latin typeface="+mn-lt"/>
                          <a:ea typeface="+mn-ea"/>
                          <a:cs typeface="+mn-cs"/>
                        </a:rPr>
                        <a:t>about elements and compounds.</a:t>
                      </a:r>
                      <a:endParaRPr lang="en-AU" sz="2000" noProof="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kern="1200" dirty="0">
                          <a:solidFill>
                            <a:schemeClr val="dk1"/>
                          </a:solidFill>
                          <a:effectLst/>
                          <a:latin typeface="Arial" panose="020B0604020202020204" pitchFamily="34" charset="0"/>
                          <a:ea typeface="+mn-ea"/>
                          <a:cs typeface="Arial" panose="020B0604020202020204" pitchFamily="34" charset="0"/>
                        </a:rPr>
                        <a:t>name elements based on their chemical symbols</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kern="1200" dirty="0">
                          <a:solidFill>
                            <a:schemeClr val="dk1"/>
                          </a:solidFill>
                          <a:effectLst/>
                          <a:latin typeface="Arial" panose="020B0604020202020204" pitchFamily="34" charset="0"/>
                          <a:ea typeface="+mn-ea"/>
                          <a:cs typeface="Arial" panose="020B0604020202020204" pitchFamily="34" charset="0"/>
                        </a:rPr>
                        <a:t>locate specific elements on the periodic table using provided information such as group and period and atomic number</a:t>
                      </a:r>
                      <a:endParaRPr lang="en-AU" sz="2000" noProof="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noProof="0" dirty="0">
                          <a:latin typeface="Arial" panose="020B0604020202020204" pitchFamily="34" charset="0"/>
                          <a:cs typeface="Arial" panose="020B0604020202020204" pitchFamily="34" charset="0"/>
                        </a:rPr>
                        <a:t>to process and represent data.</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noProof="0" dirty="0">
                          <a:latin typeface="Arial" panose="020B0604020202020204" pitchFamily="34" charset="0"/>
                          <a:cs typeface="Arial" panose="020B0604020202020204" pitchFamily="34" charset="0"/>
                        </a:rPr>
                        <a:t>identify an element using the periodic table</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noProof="0" dirty="0">
                          <a:latin typeface="Arial" panose="020B0604020202020204" pitchFamily="34" charset="0"/>
                          <a:cs typeface="Arial" panose="020B0604020202020204" pitchFamily="34" charset="0"/>
                        </a:rPr>
                        <a:t>identify elements found in common compounds using the periodic table.</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50BB8AE0-1D32-9F94-39FA-C3B28B805DF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70</a:t>
            </a:fld>
            <a:endParaRPr lang="en-AU" noProof="0" dirty="0"/>
          </a:p>
        </p:txBody>
      </p:sp>
    </p:spTree>
    <p:extLst>
      <p:ext uri="{BB962C8B-B14F-4D97-AF65-F5344CB8AC3E}">
        <p14:creationId xmlns:p14="http://schemas.microsoft.com/office/powerpoint/2010/main" val="4119702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A5808-A47A-B617-34FF-03459D3DD1E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54BF9AD-48E2-7322-6355-D30BA65E9C10}"/>
              </a:ext>
            </a:extLst>
          </p:cNvPr>
          <p:cNvSpPr>
            <a:spLocks noGrp="1"/>
          </p:cNvSpPr>
          <p:nvPr>
            <p:ph type="title"/>
          </p:nvPr>
        </p:nvSpPr>
        <p:spPr/>
        <p:txBody>
          <a:bodyPr/>
          <a:lstStyle/>
          <a:p>
            <a:r>
              <a:rPr lang="en-AU" noProof="0" dirty="0"/>
              <a:t>2.5 Symbols</a:t>
            </a:r>
          </a:p>
        </p:txBody>
      </p:sp>
      <p:pic>
        <p:nvPicPr>
          <p:cNvPr id="11" name="Picture 10" descr="Cell from the periodic table showing the details for nitrogen.">
            <a:extLst>
              <a:ext uri="{FF2B5EF4-FFF2-40B4-BE49-F238E27FC236}">
                <a16:creationId xmlns:a16="http://schemas.microsoft.com/office/drawing/2014/main" id="{35EA1D17-52A3-6822-39BD-E3A8E8F1DB1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338262" y="2017536"/>
            <a:ext cx="2343082" cy="2272613"/>
          </a:xfrm>
          <a:prstGeom prst="rect">
            <a:avLst/>
          </a:prstGeom>
        </p:spPr>
      </p:pic>
      <p:pic>
        <p:nvPicPr>
          <p:cNvPr id="9" name="Picture 8" descr="Cell from the periodic table showing the details for beryllium.">
            <a:extLst>
              <a:ext uri="{FF2B5EF4-FFF2-40B4-BE49-F238E27FC236}">
                <a16:creationId xmlns:a16="http://schemas.microsoft.com/office/drawing/2014/main" id="{7E168020-723F-13AA-1186-D09C22697EE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499272" y="2017537"/>
            <a:ext cx="2354466" cy="2272612"/>
          </a:xfrm>
          <a:prstGeom prst="rect">
            <a:avLst/>
          </a:prstGeom>
        </p:spPr>
      </p:pic>
      <p:sp>
        <p:nvSpPr>
          <p:cNvPr id="12" name="Rectangle 11">
            <a:extLst>
              <a:ext uri="{FF2B5EF4-FFF2-40B4-BE49-F238E27FC236}">
                <a16:creationId xmlns:a16="http://schemas.microsoft.com/office/drawing/2014/main" id="{E9DECA98-2556-6D6B-F545-1496515B47EF}"/>
              </a:ext>
              <a:ext uri="{C183D7F6-B498-43B3-948B-1728B52AA6E4}">
                <adec:decorative xmlns:adec="http://schemas.microsoft.com/office/drawing/2017/decorative" val="1"/>
              </a:ext>
            </a:extLst>
          </p:cNvPr>
          <p:cNvSpPr/>
          <p:nvPr/>
        </p:nvSpPr>
        <p:spPr>
          <a:xfrm>
            <a:off x="3005054" y="2595796"/>
            <a:ext cx="1009498" cy="671539"/>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13" name="Rectangle 12">
            <a:extLst>
              <a:ext uri="{FF2B5EF4-FFF2-40B4-BE49-F238E27FC236}">
                <a16:creationId xmlns:a16="http://schemas.microsoft.com/office/drawing/2014/main" id="{E1DAE4CE-2ED9-09B9-D98F-7E3B0860AF6C}"/>
              </a:ext>
              <a:ext uri="{C183D7F6-B498-43B3-948B-1728B52AA6E4}">
                <adec:decorative xmlns:adec="http://schemas.microsoft.com/office/drawing/2017/decorative" val="1"/>
              </a:ext>
            </a:extLst>
          </p:cNvPr>
          <p:cNvSpPr/>
          <p:nvPr/>
        </p:nvSpPr>
        <p:spPr>
          <a:xfrm>
            <a:off x="8171756" y="2595795"/>
            <a:ext cx="1009498" cy="671539"/>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15" name="TextBox 14">
            <a:extLst>
              <a:ext uri="{FF2B5EF4-FFF2-40B4-BE49-F238E27FC236}">
                <a16:creationId xmlns:a16="http://schemas.microsoft.com/office/drawing/2014/main" id="{2A47F089-04E6-77BC-286B-B985F96EC6ED}"/>
              </a:ext>
            </a:extLst>
          </p:cNvPr>
          <p:cNvSpPr txBox="1"/>
          <p:nvPr/>
        </p:nvSpPr>
        <p:spPr>
          <a:xfrm>
            <a:off x="2727717" y="5531988"/>
            <a:ext cx="6097218" cy="400110"/>
          </a:xfrm>
          <a:prstGeom prst="rect">
            <a:avLst/>
          </a:prstGeom>
          <a:noFill/>
        </p:spPr>
        <p:txBody>
          <a:bodyPr wrap="square">
            <a:spAutoFit/>
          </a:bodyPr>
          <a:lstStyle/>
          <a:p>
            <a:pPr lvl="0" algn="ctr"/>
            <a:r>
              <a:rPr lang="en-AU" sz="2000" dirty="0">
                <a:latin typeface="Arial" panose="020B0604020202020204" pitchFamily="34" charset="0"/>
                <a:ea typeface="Calibri" panose="020F0502020204030204" pitchFamily="34" charset="0"/>
              </a:rPr>
              <a:t>O</a:t>
            </a:r>
            <a:r>
              <a:rPr lang="en-AU" sz="2000" noProof="0" dirty="0">
                <a:effectLst/>
                <a:latin typeface="Arial" panose="020B0604020202020204" pitchFamily="34" charset="0"/>
                <a:ea typeface="Calibri" panose="020F0502020204030204" pitchFamily="34" charset="0"/>
              </a:rPr>
              <a:t>ne or two letter abbreviation</a:t>
            </a:r>
          </a:p>
        </p:txBody>
      </p:sp>
      <p:sp>
        <p:nvSpPr>
          <p:cNvPr id="20" name="TextBox 19">
            <a:extLst>
              <a:ext uri="{FF2B5EF4-FFF2-40B4-BE49-F238E27FC236}">
                <a16:creationId xmlns:a16="http://schemas.microsoft.com/office/drawing/2014/main" id="{61DF0783-3E77-80F2-D3C0-EB5053969D5E}"/>
              </a:ext>
            </a:extLst>
          </p:cNvPr>
          <p:cNvSpPr txBox="1"/>
          <p:nvPr/>
        </p:nvSpPr>
        <p:spPr>
          <a:xfrm>
            <a:off x="2257245" y="5164109"/>
            <a:ext cx="7677510" cy="367879"/>
          </a:xfrm>
          <a:prstGeom prst="rect">
            <a:avLst/>
          </a:prstGeom>
          <a:noFill/>
        </p:spPr>
        <p:txBody>
          <a:bodyPr wrap="none" lIns="0" tIns="0" rIns="0" bIns="0" rtlCol="0">
            <a:noAutofit/>
          </a:bodyPr>
          <a:lstStyle/>
          <a:p>
            <a:pPr algn="l"/>
            <a:r>
              <a:rPr lang="en-AU" sz="2000" dirty="0"/>
              <a:t>T</a:t>
            </a:r>
            <a:r>
              <a:rPr lang="en-AU" sz="2000" noProof="0" dirty="0"/>
              <a:t>he first letter is capitalised and the second is in lowercase</a:t>
            </a:r>
          </a:p>
        </p:txBody>
      </p:sp>
      <p:sp>
        <p:nvSpPr>
          <p:cNvPr id="18" name="Arrow: Right 17">
            <a:extLst>
              <a:ext uri="{FF2B5EF4-FFF2-40B4-BE49-F238E27FC236}">
                <a16:creationId xmlns:a16="http://schemas.microsoft.com/office/drawing/2014/main" id="{851EAF05-178E-7884-4791-47FA503F0290}"/>
              </a:ext>
              <a:ext uri="{C183D7F6-B498-43B3-948B-1728B52AA6E4}">
                <adec:decorative xmlns:adec="http://schemas.microsoft.com/office/drawing/2017/decorative" val="1"/>
              </a:ext>
            </a:extLst>
          </p:cNvPr>
          <p:cNvSpPr/>
          <p:nvPr/>
        </p:nvSpPr>
        <p:spPr>
          <a:xfrm rot="18007308">
            <a:off x="6998383" y="4161375"/>
            <a:ext cx="1890167" cy="246729"/>
          </a:xfrm>
          <a:prstGeom prst="rightArrow">
            <a:avLst>
              <a:gd name="adj1" fmla="val 50000"/>
              <a:gd name="adj2" fmla="val 134805"/>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19" name="Arrow: Right 18">
            <a:extLst>
              <a:ext uri="{FF2B5EF4-FFF2-40B4-BE49-F238E27FC236}">
                <a16:creationId xmlns:a16="http://schemas.microsoft.com/office/drawing/2014/main" id="{047F6623-A828-62D0-D9D3-A3498D557974}"/>
              </a:ext>
              <a:ext uri="{C183D7F6-B498-43B3-948B-1728B52AA6E4}">
                <adec:decorative xmlns:adec="http://schemas.microsoft.com/office/drawing/2017/decorative" val="1"/>
              </a:ext>
            </a:extLst>
          </p:cNvPr>
          <p:cNvSpPr/>
          <p:nvPr/>
        </p:nvSpPr>
        <p:spPr>
          <a:xfrm rot="3592692" flipH="1">
            <a:off x="3444185" y="4161375"/>
            <a:ext cx="1890167" cy="246729"/>
          </a:xfrm>
          <a:prstGeom prst="rightArrow">
            <a:avLst>
              <a:gd name="adj1" fmla="val 50000"/>
              <a:gd name="adj2" fmla="val 134805"/>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4" name="TextBox 3">
            <a:extLst>
              <a:ext uri="{FF2B5EF4-FFF2-40B4-BE49-F238E27FC236}">
                <a16:creationId xmlns:a16="http://schemas.microsoft.com/office/drawing/2014/main" id="{9D8B506A-46F8-02B8-1EDA-29B8646FFEEF}"/>
              </a:ext>
              <a:ext uri="{C183D7F6-B498-43B3-948B-1728B52AA6E4}">
                <adec:decorative xmlns:adec="http://schemas.microsoft.com/office/drawing/2017/decorative" val="1"/>
              </a:ext>
            </a:extLst>
          </p:cNvPr>
          <p:cNvSpPr txBox="1"/>
          <p:nvPr/>
        </p:nvSpPr>
        <p:spPr>
          <a:xfrm>
            <a:off x="2257245" y="6405948"/>
            <a:ext cx="6809874" cy="294632"/>
          </a:xfrm>
          <a:prstGeom prst="rect">
            <a:avLst/>
          </a:prstGeom>
          <a:noFill/>
        </p:spPr>
        <p:txBody>
          <a:bodyPr wrap="square">
            <a:spAutoFit/>
          </a:bodyPr>
          <a:lstStyle/>
          <a:p>
            <a:pPr>
              <a:lnSpc>
                <a:spcPct val="150000"/>
              </a:lnSpc>
              <a:spcBef>
                <a:spcPts val="1200"/>
              </a:spcBef>
              <a:buNone/>
            </a:pPr>
            <a:r>
              <a:rPr lang="en-AU" sz="1000" noProof="0" dirty="0">
                <a:effectLst/>
                <a:latin typeface="Arial" panose="020B0604020202020204" pitchFamily="34" charset="0"/>
                <a:ea typeface="Calibri" panose="020F0502020204030204" pitchFamily="34" charset="0"/>
              </a:rPr>
              <a:t>Source: </a:t>
            </a:r>
            <a:r>
              <a:rPr lang="en-AU" sz="1000" u="sng" noProof="0" dirty="0">
                <a:solidFill>
                  <a:srgbClr val="001C4A"/>
                </a:solidFill>
                <a:effectLst/>
                <a:latin typeface="Arial" panose="020B0604020202020204" pitchFamily="34" charset="0"/>
                <a:ea typeface="Calibri" panose="020F0502020204030204" pitchFamily="34" charset="0"/>
                <a:hlinkClick r:id="rId5"/>
              </a:rPr>
              <a:t>Science 7-10 (2023) Data Book</a:t>
            </a:r>
            <a:r>
              <a:rPr lang="en-AU" sz="1000" noProof="0" dirty="0">
                <a:effectLst/>
                <a:latin typeface="Arial" panose="020B0604020202020204" pitchFamily="34" charset="0"/>
                <a:ea typeface="Calibri" panose="020F0502020204030204" pitchFamily="34" charset="0"/>
              </a:rPr>
              <a:t> @State of New South Wales Education Standards Authority (NESA).</a:t>
            </a:r>
          </a:p>
        </p:txBody>
      </p:sp>
      <p:sp>
        <p:nvSpPr>
          <p:cNvPr id="2" name="Slide Number Placeholder 1">
            <a:extLst>
              <a:ext uri="{FF2B5EF4-FFF2-40B4-BE49-F238E27FC236}">
                <a16:creationId xmlns:a16="http://schemas.microsoft.com/office/drawing/2014/main" id="{66FC54DF-2186-ECDD-C407-EB9FDAF33BC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71</a:t>
            </a:fld>
            <a:endParaRPr lang="en-AU" noProof="0" dirty="0"/>
          </a:p>
        </p:txBody>
      </p:sp>
    </p:spTree>
    <p:extLst>
      <p:ext uri="{BB962C8B-B14F-4D97-AF65-F5344CB8AC3E}">
        <p14:creationId xmlns:p14="http://schemas.microsoft.com/office/powerpoint/2010/main" val="176106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 presetClass="exit" presetSubtype="0" fill="hold" grpId="1" nodeType="withEffect">
                                  <p:stCondLst>
                                    <p:cond delay="0"/>
                                  </p:stCondLst>
                                  <p:childTnLst>
                                    <p:set>
                                      <p:cBhvr>
                                        <p:cTn id="29" dur="1" fill="hold">
                                          <p:stCondLst>
                                            <p:cond delay="0"/>
                                          </p:stCondLst>
                                        </p:cTn>
                                        <p:tgtEl>
                                          <p:spTgt spid="19"/>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5" grpId="0"/>
      <p:bldP spid="15" grpId="1"/>
      <p:bldP spid="20" grpId="0"/>
      <p:bldP spid="18" grpId="0" animBg="1"/>
      <p:bldP spid="19" grpId="0" animBg="1"/>
      <p:bldP spid="19"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31901-C544-182B-4618-E077DD496D4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70441AB-448F-25E7-27B4-4F4F3E8284D3}"/>
              </a:ext>
            </a:extLst>
          </p:cNvPr>
          <p:cNvSpPr>
            <a:spLocks noGrp="1"/>
          </p:cNvSpPr>
          <p:nvPr>
            <p:ph type="title"/>
          </p:nvPr>
        </p:nvSpPr>
        <p:spPr/>
        <p:txBody>
          <a:bodyPr/>
          <a:lstStyle/>
          <a:p>
            <a:r>
              <a:rPr lang="en-AU" noProof="0" dirty="0"/>
              <a:t>2.5 Symbol origins</a:t>
            </a:r>
          </a:p>
        </p:txBody>
      </p:sp>
      <p:graphicFrame>
        <p:nvGraphicFramePr>
          <p:cNvPr id="4" name="Table 3" descr="Table of elements, their symbol and origin of the symbol.">
            <a:extLst>
              <a:ext uri="{FF2B5EF4-FFF2-40B4-BE49-F238E27FC236}">
                <a16:creationId xmlns:a16="http://schemas.microsoft.com/office/drawing/2014/main" id="{E4FBCCB0-350F-D17C-A085-2AEC50E10165}"/>
              </a:ext>
            </a:extLst>
          </p:cNvPr>
          <p:cNvGraphicFramePr>
            <a:graphicFrameLocks noGrp="1"/>
          </p:cNvGraphicFramePr>
          <p:nvPr>
            <p:extLst>
              <p:ext uri="{D42A27DB-BD31-4B8C-83A1-F6EECF244321}">
                <p14:modId xmlns:p14="http://schemas.microsoft.com/office/powerpoint/2010/main" val="2978188208"/>
              </p:ext>
            </p:extLst>
          </p:nvPr>
        </p:nvGraphicFramePr>
        <p:xfrm>
          <a:off x="581508" y="1208952"/>
          <a:ext cx="11028984" cy="4808220"/>
        </p:xfrm>
        <a:graphic>
          <a:graphicData uri="http://schemas.openxmlformats.org/drawingml/2006/table">
            <a:tbl>
              <a:tblPr firstRow="1" firstCol="1" bandRow="1">
                <a:tableStyleId>{B301B821-A1FF-4177-AEE7-76D212191A09}</a:tableStyleId>
              </a:tblPr>
              <a:tblGrid>
                <a:gridCol w="2754383">
                  <a:extLst>
                    <a:ext uri="{9D8B030D-6E8A-4147-A177-3AD203B41FA5}">
                      <a16:colId xmlns:a16="http://schemas.microsoft.com/office/drawing/2014/main" val="964201087"/>
                    </a:ext>
                  </a:extLst>
                </a:gridCol>
                <a:gridCol w="2110739">
                  <a:extLst>
                    <a:ext uri="{9D8B030D-6E8A-4147-A177-3AD203B41FA5}">
                      <a16:colId xmlns:a16="http://schemas.microsoft.com/office/drawing/2014/main" val="3828147422"/>
                    </a:ext>
                  </a:extLst>
                </a:gridCol>
                <a:gridCol w="6163862">
                  <a:extLst>
                    <a:ext uri="{9D8B030D-6E8A-4147-A177-3AD203B41FA5}">
                      <a16:colId xmlns:a16="http://schemas.microsoft.com/office/drawing/2014/main" val="1078828681"/>
                    </a:ext>
                  </a:extLst>
                </a:gridCol>
              </a:tblGrid>
              <a:tr h="395822">
                <a:tc>
                  <a:txBody>
                    <a:bodyPr/>
                    <a:lstStyle/>
                    <a:p>
                      <a:pPr>
                        <a:lnSpc>
                          <a:spcPct val="150000"/>
                        </a:lnSpc>
                        <a:spcBef>
                          <a:spcPts val="1200"/>
                        </a:spcBef>
                        <a:spcAft>
                          <a:spcPts val="600"/>
                        </a:spcAft>
                        <a:buNone/>
                      </a:pPr>
                      <a:r>
                        <a:rPr lang="en-AU" sz="2000" b="1" noProof="0" dirty="0">
                          <a:effectLst/>
                        </a:rPr>
                        <a:t>Element</a:t>
                      </a:r>
                      <a:endParaRPr lang="en-AU" sz="20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2000" b="1" noProof="0" dirty="0">
                          <a:effectLst/>
                        </a:rPr>
                        <a:t>Symbol</a:t>
                      </a:r>
                      <a:endParaRPr lang="en-AU" sz="20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2000" b="1" noProof="0" dirty="0">
                          <a:effectLst/>
                        </a:rPr>
                        <a:t>Origin</a:t>
                      </a:r>
                      <a:endParaRPr lang="en-AU" sz="2000" b="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8936917"/>
                  </a:ext>
                </a:extLst>
              </a:tr>
              <a:tr h="395822">
                <a:tc>
                  <a:txBody>
                    <a:bodyPr/>
                    <a:lstStyle/>
                    <a:p>
                      <a:pPr>
                        <a:lnSpc>
                          <a:spcPct val="150000"/>
                        </a:lnSpc>
                        <a:spcBef>
                          <a:spcPts val="1200"/>
                        </a:spcBef>
                        <a:spcAft>
                          <a:spcPts val="600"/>
                        </a:spcAft>
                        <a:buNone/>
                      </a:pPr>
                      <a:r>
                        <a:rPr lang="en-AU" sz="2000" b="0" noProof="0" dirty="0">
                          <a:effectLst/>
                        </a:rPr>
                        <a:t>Sodium</a:t>
                      </a:r>
                      <a:endParaRPr lang="en-AU" sz="2000" b="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2000" b="0" noProof="0" dirty="0">
                          <a:effectLst/>
                        </a:rPr>
                        <a:t>Na</a:t>
                      </a:r>
                      <a:endParaRPr lang="en-AU" sz="2000" b="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2000" b="0" noProof="0" dirty="0">
                          <a:effectLst/>
                        </a:rPr>
                        <a:t>From the Latin name </a:t>
                      </a:r>
                      <a:r>
                        <a:rPr lang="en-AU" sz="2000" b="0" i="1" noProof="0" dirty="0">
                          <a:effectLst/>
                        </a:rPr>
                        <a:t>natrium</a:t>
                      </a:r>
                      <a:endParaRPr lang="en-AU" sz="2000" b="0" i="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92020975"/>
                  </a:ext>
                </a:extLst>
              </a:tr>
              <a:tr h="395822">
                <a:tc>
                  <a:txBody>
                    <a:bodyPr/>
                    <a:lstStyle/>
                    <a:p>
                      <a:pPr>
                        <a:lnSpc>
                          <a:spcPct val="150000"/>
                        </a:lnSpc>
                        <a:spcBef>
                          <a:spcPts val="1200"/>
                        </a:spcBef>
                        <a:spcAft>
                          <a:spcPts val="600"/>
                        </a:spcAft>
                        <a:buNone/>
                      </a:pPr>
                      <a:r>
                        <a:rPr lang="en-AU" sz="2000" b="0" noProof="0" dirty="0">
                          <a:effectLst/>
                        </a:rPr>
                        <a:t>Potassium</a:t>
                      </a:r>
                      <a:endParaRPr lang="en-AU" sz="2000" b="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2000" b="0" noProof="0" dirty="0">
                          <a:effectLst/>
                        </a:rPr>
                        <a:t>K</a:t>
                      </a:r>
                      <a:endParaRPr lang="en-AU" sz="2000" b="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2000" b="0" noProof="0" dirty="0">
                          <a:effectLst/>
                        </a:rPr>
                        <a:t>From the Latin name </a:t>
                      </a:r>
                      <a:r>
                        <a:rPr lang="en-AU" sz="2000" b="0" i="1" noProof="0" dirty="0">
                          <a:effectLst/>
                        </a:rPr>
                        <a:t>kalium</a:t>
                      </a:r>
                      <a:endParaRPr lang="en-AU" sz="2000" b="0" i="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20015579"/>
                  </a:ext>
                </a:extLst>
              </a:tr>
              <a:tr h="395822">
                <a:tc>
                  <a:txBody>
                    <a:bodyPr/>
                    <a:lstStyle/>
                    <a:p>
                      <a:pPr>
                        <a:lnSpc>
                          <a:spcPct val="150000"/>
                        </a:lnSpc>
                        <a:spcBef>
                          <a:spcPts val="1200"/>
                        </a:spcBef>
                        <a:spcAft>
                          <a:spcPts val="600"/>
                        </a:spcAft>
                        <a:buNone/>
                      </a:pPr>
                      <a:r>
                        <a:rPr lang="en-AU" sz="2000" b="0" noProof="0" dirty="0">
                          <a:effectLst/>
                        </a:rPr>
                        <a:t>Iron</a:t>
                      </a:r>
                      <a:endParaRPr lang="en-AU" sz="2000" b="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2000" b="0" noProof="0" dirty="0">
                          <a:effectLst/>
                        </a:rPr>
                        <a:t>Fe</a:t>
                      </a:r>
                      <a:endParaRPr lang="en-AU" sz="2000" b="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2000" b="0" noProof="0" dirty="0">
                          <a:effectLst/>
                        </a:rPr>
                        <a:t>From the Latin name </a:t>
                      </a:r>
                      <a:r>
                        <a:rPr lang="en-AU" sz="2000" b="0" i="1" noProof="0" dirty="0" err="1">
                          <a:effectLst/>
                        </a:rPr>
                        <a:t>ferrum</a:t>
                      </a:r>
                      <a:endParaRPr lang="en-AU" sz="2000" b="0" i="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54988611"/>
                  </a:ext>
                </a:extLst>
              </a:tr>
              <a:tr h="395822">
                <a:tc>
                  <a:txBody>
                    <a:bodyPr/>
                    <a:lstStyle/>
                    <a:p>
                      <a:pPr>
                        <a:lnSpc>
                          <a:spcPct val="150000"/>
                        </a:lnSpc>
                        <a:spcBef>
                          <a:spcPts val="1200"/>
                        </a:spcBef>
                        <a:spcAft>
                          <a:spcPts val="600"/>
                        </a:spcAft>
                        <a:buNone/>
                      </a:pPr>
                      <a:r>
                        <a:rPr lang="en-AU" sz="2000" b="0" noProof="0" dirty="0">
                          <a:effectLst/>
                        </a:rPr>
                        <a:t>Copper</a:t>
                      </a:r>
                      <a:endParaRPr lang="en-AU" sz="2000" b="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2000" b="0" noProof="0" dirty="0">
                          <a:effectLst/>
                        </a:rPr>
                        <a:t>Cu</a:t>
                      </a:r>
                      <a:endParaRPr lang="en-AU" sz="2000" b="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2000" b="0" noProof="0" dirty="0">
                          <a:effectLst/>
                        </a:rPr>
                        <a:t>From the Latin name </a:t>
                      </a:r>
                      <a:r>
                        <a:rPr lang="en-AU" sz="2000" b="0" i="1" noProof="0" dirty="0">
                          <a:effectLst/>
                        </a:rPr>
                        <a:t>cuprum</a:t>
                      </a:r>
                      <a:endParaRPr lang="en-AU" sz="2000" b="0" i="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18360470"/>
                  </a:ext>
                </a:extLst>
              </a:tr>
              <a:tr h="395822">
                <a:tc>
                  <a:txBody>
                    <a:bodyPr/>
                    <a:lstStyle/>
                    <a:p>
                      <a:pPr>
                        <a:lnSpc>
                          <a:spcPct val="150000"/>
                        </a:lnSpc>
                        <a:spcBef>
                          <a:spcPts val="1200"/>
                        </a:spcBef>
                        <a:spcAft>
                          <a:spcPts val="600"/>
                        </a:spcAft>
                        <a:buNone/>
                      </a:pPr>
                      <a:r>
                        <a:rPr lang="en-AU" sz="2000" b="0" noProof="0" dirty="0">
                          <a:effectLst/>
                        </a:rPr>
                        <a:t>Silver</a:t>
                      </a:r>
                      <a:endParaRPr lang="en-AU" sz="2000" b="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2000" b="0" noProof="0" dirty="0">
                          <a:effectLst/>
                        </a:rPr>
                        <a:t>Ag</a:t>
                      </a:r>
                      <a:endParaRPr lang="en-AU" sz="2000" b="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2000" b="0" noProof="0" dirty="0">
                          <a:effectLst/>
                        </a:rPr>
                        <a:t>From the Latin name </a:t>
                      </a:r>
                      <a:r>
                        <a:rPr lang="en-AU" sz="2000" b="0" i="1" noProof="0" dirty="0">
                          <a:effectLst/>
                        </a:rPr>
                        <a:t>argentum</a:t>
                      </a:r>
                      <a:endParaRPr lang="en-AU" sz="2000" b="0" i="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651676644"/>
                  </a:ext>
                </a:extLst>
              </a:tr>
              <a:tr h="395822">
                <a:tc>
                  <a:txBody>
                    <a:bodyPr/>
                    <a:lstStyle/>
                    <a:p>
                      <a:pPr>
                        <a:lnSpc>
                          <a:spcPct val="150000"/>
                        </a:lnSpc>
                        <a:spcBef>
                          <a:spcPts val="1200"/>
                        </a:spcBef>
                        <a:spcAft>
                          <a:spcPts val="600"/>
                        </a:spcAft>
                        <a:buNone/>
                      </a:pPr>
                      <a:r>
                        <a:rPr lang="en-AU" sz="2000" b="0" noProof="0" dirty="0">
                          <a:effectLst/>
                        </a:rPr>
                        <a:t>Tin</a:t>
                      </a:r>
                      <a:endParaRPr lang="en-AU" sz="2000" b="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2000" b="0" noProof="0" dirty="0">
                          <a:effectLst/>
                        </a:rPr>
                        <a:t>Sn</a:t>
                      </a:r>
                      <a:endParaRPr lang="en-AU" sz="2000" b="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2000" b="0" noProof="0" dirty="0">
                          <a:effectLst/>
                        </a:rPr>
                        <a:t>From the Latin name </a:t>
                      </a:r>
                      <a:r>
                        <a:rPr lang="en-AU" sz="2000" b="0" i="1" noProof="0" dirty="0" err="1">
                          <a:effectLst/>
                        </a:rPr>
                        <a:t>stannum</a:t>
                      </a:r>
                      <a:endParaRPr lang="en-AU" sz="2000" b="0" i="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10981705"/>
                  </a:ext>
                </a:extLst>
              </a:tr>
              <a:tr h="395822">
                <a:tc>
                  <a:txBody>
                    <a:bodyPr/>
                    <a:lstStyle/>
                    <a:p>
                      <a:pPr>
                        <a:lnSpc>
                          <a:spcPct val="150000"/>
                        </a:lnSpc>
                        <a:spcBef>
                          <a:spcPts val="1200"/>
                        </a:spcBef>
                        <a:spcAft>
                          <a:spcPts val="600"/>
                        </a:spcAft>
                        <a:buNone/>
                      </a:pPr>
                      <a:r>
                        <a:rPr lang="en-AU" sz="2000" b="0" noProof="0" dirty="0">
                          <a:effectLst/>
                        </a:rPr>
                        <a:t>Antimony</a:t>
                      </a:r>
                      <a:endParaRPr lang="en-AU" sz="2000" b="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2000" b="0" noProof="0" dirty="0">
                          <a:effectLst/>
                        </a:rPr>
                        <a:t>Sb</a:t>
                      </a:r>
                      <a:endParaRPr lang="en-AU" sz="2000" b="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2000" b="0" noProof="0" dirty="0">
                          <a:effectLst/>
                        </a:rPr>
                        <a:t>From the Latin name </a:t>
                      </a:r>
                      <a:r>
                        <a:rPr lang="en-AU" sz="2000" b="0" i="1" noProof="0" dirty="0">
                          <a:effectLst/>
                        </a:rPr>
                        <a:t>stibium</a:t>
                      </a:r>
                      <a:endParaRPr lang="en-AU" sz="2000" b="0" i="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31665423"/>
                  </a:ext>
                </a:extLst>
              </a:tr>
              <a:tr h="395822">
                <a:tc>
                  <a:txBody>
                    <a:bodyPr/>
                    <a:lstStyle/>
                    <a:p>
                      <a:pPr>
                        <a:lnSpc>
                          <a:spcPct val="150000"/>
                        </a:lnSpc>
                        <a:spcBef>
                          <a:spcPts val="1200"/>
                        </a:spcBef>
                        <a:spcAft>
                          <a:spcPts val="600"/>
                        </a:spcAft>
                        <a:buNone/>
                      </a:pPr>
                      <a:r>
                        <a:rPr lang="en-AU" sz="2000" b="0" noProof="0" dirty="0">
                          <a:effectLst/>
                        </a:rPr>
                        <a:t>Tungsten</a:t>
                      </a:r>
                      <a:endParaRPr lang="en-AU" sz="2000" b="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2000" b="0" noProof="0" dirty="0">
                          <a:effectLst/>
                        </a:rPr>
                        <a:t>W</a:t>
                      </a:r>
                      <a:endParaRPr lang="en-AU" sz="2000" b="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2000" b="0" noProof="0" dirty="0">
                          <a:effectLst/>
                        </a:rPr>
                        <a:t>From the German name </a:t>
                      </a:r>
                      <a:r>
                        <a:rPr lang="en-AU" sz="2000" b="0" i="1" noProof="0" dirty="0">
                          <a:effectLst/>
                        </a:rPr>
                        <a:t>wolfram</a:t>
                      </a:r>
                      <a:endParaRPr lang="en-AU" sz="2000" b="0" i="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91274204"/>
                  </a:ext>
                </a:extLst>
              </a:tr>
              <a:tr h="395822">
                <a:tc>
                  <a:txBody>
                    <a:bodyPr/>
                    <a:lstStyle/>
                    <a:p>
                      <a:pPr>
                        <a:lnSpc>
                          <a:spcPct val="150000"/>
                        </a:lnSpc>
                        <a:spcBef>
                          <a:spcPts val="1200"/>
                        </a:spcBef>
                        <a:spcAft>
                          <a:spcPts val="600"/>
                        </a:spcAft>
                        <a:buNone/>
                      </a:pPr>
                      <a:r>
                        <a:rPr lang="en-AU" sz="2000" b="0" noProof="0" dirty="0">
                          <a:effectLst/>
                        </a:rPr>
                        <a:t>Gold</a:t>
                      </a:r>
                      <a:endParaRPr lang="en-AU" sz="2000" b="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2000" b="0" noProof="0" dirty="0">
                          <a:effectLst/>
                        </a:rPr>
                        <a:t>Au</a:t>
                      </a:r>
                      <a:endParaRPr lang="en-AU" sz="2000" b="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2000" b="0" noProof="0" dirty="0">
                          <a:effectLst/>
                        </a:rPr>
                        <a:t>From the Latin name </a:t>
                      </a:r>
                      <a:r>
                        <a:rPr lang="en-AU" sz="2000" b="0" i="1" noProof="0" dirty="0" err="1">
                          <a:effectLst/>
                        </a:rPr>
                        <a:t>aurum</a:t>
                      </a:r>
                      <a:endParaRPr lang="en-AU" sz="2000" b="0" i="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80847409"/>
                  </a:ext>
                </a:extLst>
              </a:tr>
              <a:tr h="395822">
                <a:tc>
                  <a:txBody>
                    <a:bodyPr/>
                    <a:lstStyle/>
                    <a:p>
                      <a:pPr>
                        <a:lnSpc>
                          <a:spcPct val="150000"/>
                        </a:lnSpc>
                        <a:spcBef>
                          <a:spcPts val="1200"/>
                        </a:spcBef>
                        <a:spcAft>
                          <a:spcPts val="600"/>
                        </a:spcAft>
                        <a:buNone/>
                      </a:pPr>
                      <a:r>
                        <a:rPr lang="en-AU" sz="2000" b="0" noProof="0" dirty="0">
                          <a:effectLst/>
                        </a:rPr>
                        <a:t>Mercury</a:t>
                      </a:r>
                      <a:endParaRPr lang="en-AU" sz="2000" b="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2000" b="0" noProof="0" dirty="0">
                          <a:effectLst/>
                        </a:rPr>
                        <a:t>Hg</a:t>
                      </a:r>
                      <a:endParaRPr lang="en-AU" sz="2000" b="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2000" b="0" noProof="0" dirty="0">
                          <a:effectLst/>
                        </a:rPr>
                        <a:t>From the Latin name </a:t>
                      </a:r>
                      <a:r>
                        <a:rPr lang="en-AU" sz="2000" b="0" i="1" noProof="0" dirty="0" err="1">
                          <a:effectLst/>
                        </a:rPr>
                        <a:t>hydragyrum</a:t>
                      </a:r>
                      <a:endParaRPr lang="en-AU" sz="2000" b="0" i="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38743413"/>
                  </a:ext>
                </a:extLst>
              </a:tr>
              <a:tr h="395822">
                <a:tc>
                  <a:txBody>
                    <a:bodyPr/>
                    <a:lstStyle/>
                    <a:p>
                      <a:pPr>
                        <a:lnSpc>
                          <a:spcPct val="150000"/>
                        </a:lnSpc>
                        <a:spcBef>
                          <a:spcPts val="1200"/>
                        </a:spcBef>
                        <a:spcAft>
                          <a:spcPts val="600"/>
                        </a:spcAft>
                        <a:buNone/>
                      </a:pPr>
                      <a:r>
                        <a:rPr lang="en-AU" sz="2000" b="0" noProof="0" dirty="0">
                          <a:effectLst/>
                        </a:rPr>
                        <a:t>Lead</a:t>
                      </a:r>
                      <a:endParaRPr lang="en-AU" sz="2000" b="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2000" b="0" noProof="0" dirty="0">
                          <a:effectLst/>
                        </a:rPr>
                        <a:t>Pb</a:t>
                      </a:r>
                      <a:endParaRPr lang="en-AU" sz="2000" b="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2000" b="0" noProof="0" dirty="0">
                          <a:effectLst/>
                        </a:rPr>
                        <a:t>From the Latin name </a:t>
                      </a:r>
                      <a:r>
                        <a:rPr lang="en-AU" sz="2000" b="0" i="1" noProof="0" dirty="0" err="1">
                          <a:effectLst/>
                        </a:rPr>
                        <a:t>plumbum</a:t>
                      </a:r>
                      <a:endParaRPr lang="en-AU" sz="2000" b="0" i="1"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26691193"/>
                  </a:ext>
                </a:extLst>
              </a:tr>
            </a:tbl>
          </a:graphicData>
        </a:graphic>
      </p:graphicFrame>
      <p:sp>
        <p:nvSpPr>
          <p:cNvPr id="2" name="Slide Number Placeholder 1">
            <a:extLst>
              <a:ext uri="{FF2B5EF4-FFF2-40B4-BE49-F238E27FC236}">
                <a16:creationId xmlns:a16="http://schemas.microsoft.com/office/drawing/2014/main" id="{3BAC280D-2AE0-3646-B807-C7DBEDAFE4D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72</a:t>
            </a:fld>
            <a:endParaRPr lang="en-AU" noProof="0" dirty="0"/>
          </a:p>
        </p:txBody>
      </p:sp>
    </p:spTree>
    <p:extLst>
      <p:ext uri="{BB962C8B-B14F-4D97-AF65-F5344CB8AC3E}">
        <p14:creationId xmlns:p14="http://schemas.microsoft.com/office/powerpoint/2010/main" val="398254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F298E-0F80-1120-5D1F-AC49180EBB0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EEC94A1-074B-DF67-75AF-F82EE5C5BE9F}"/>
              </a:ext>
            </a:extLst>
          </p:cNvPr>
          <p:cNvSpPr>
            <a:spLocks noGrp="1"/>
          </p:cNvSpPr>
          <p:nvPr>
            <p:ph type="title"/>
          </p:nvPr>
        </p:nvSpPr>
        <p:spPr/>
        <p:txBody>
          <a:bodyPr/>
          <a:lstStyle/>
          <a:p>
            <a:r>
              <a:rPr lang="en-AU" noProof="0" dirty="0"/>
              <a:t>2.5 Determining the elements in a compound (1 of 2)</a:t>
            </a:r>
          </a:p>
        </p:txBody>
      </p:sp>
      <p:sp>
        <p:nvSpPr>
          <p:cNvPr id="6" name="TextBox 5">
            <a:extLst>
              <a:ext uri="{FF2B5EF4-FFF2-40B4-BE49-F238E27FC236}">
                <a16:creationId xmlns:a16="http://schemas.microsoft.com/office/drawing/2014/main" id="{0B2E04D7-4A19-C498-1F62-C166C8647EA1}"/>
              </a:ext>
            </a:extLst>
          </p:cNvPr>
          <p:cNvSpPr txBox="1"/>
          <p:nvPr/>
        </p:nvSpPr>
        <p:spPr>
          <a:xfrm>
            <a:off x="359999" y="1264647"/>
            <a:ext cx="11388977" cy="3266985"/>
          </a:xfrm>
          <a:prstGeom prst="rect">
            <a:avLst/>
          </a:prstGeom>
          <a:noFill/>
        </p:spPr>
        <p:txBody>
          <a:bodyPr wrap="square">
            <a:spAutoFit/>
          </a:bodyPr>
          <a:lstStyle/>
          <a:p>
            <a:pPr marL="342900" indent="-342900">
              <a:lnSpc>
                <a:spcPct val="150000"/>
              </a:lnSpc>
              <a:spcBef>
                <a:spcPts val="1200"/>
              </a:spcBef>
              <a:spcAft>
                <a:spcPts val="600"/>
              </a:spcAft>
              <a:buFont typeface="Symbol" panose="05050102010706020507" pitchFamily="18" charset="2"/>
              <a:buChar char=""/>
            </a:pPr>
            <a:r>
              <a:rPr lang="en-AU" sz="2000" noProof="0" dirty="0"/>
              <a:t>Compounds are substances that contain 2 or more atoms of different elements bonded together in a fixed ratio.</a:t>
            </a:r>
            <a:endParaRPr lang="en-AU" sz="2000" noProof="0" dirty="0">
              <a:effectLst/>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2000" noProof="0" dirty="0">
                <a:effectLst/>
                <a:ea typeface="Calibri" panose="020F0502020204030204" pitchFamily="34" charset="0"/>
              </a:rPr>
              <a:t>Each element in a compound is represented by its chemical symbol, and the numbers in the formula show how many atoms of each element are present.</a:t>
            </a:r>
          </a:p>
          <a:p>
            <a:pPr marL="342900" lvl="0" indent="-342900">
              <a:lnSpc>
                <a:spcPct val="150000"/>
              </a:lnSpc>
              <a:spcBef>
                <a:spcPts val="1200"/>
              </a:spcBef>
              <a:spcAft>
                <a:spcPts val="600"/>
              </a:spcAft>
              <a:buFont typeface="Symbol" panose="05050102010706020507" pitchFamily="18" charset="2"/>
              <a:buChar char=""/>
            </a:pPr>
            <a:r>
              <a:rPr lang="en-AU" sz="2000" noProof="0" dirty="0">
                <a:effectLst/>
                <a:ea typeface="Calibri" panose="020F0502020204030204" pitchFamily="34" charset="0"/>
              </a:rPr>
              <a:t>The subscripted number always refers to the element that comes immediately before it in the formula. </a:t>
            </a:r>
          </a:p>
        </p:txBody>
      </p:sp>
      <p:sp>
        <p:nvSpPr>
          <p:cNvPr id="2" name="Slide Number Placeholder 1">
            <a:extLst>
              <a:ext uri="{FF2B5EF4-FFF2-40B4-BE49-F238E27FC236}">
                <a16:creationId xmlns:a16="http://schemas.microsoft.com/office/drawing/2014/main" id="{E9E9D719-0F13-A72E-62A1-7AFE09605A1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73</a:t>
            </a:fld>
            <a:endParaRPr lang="en-AU" noProof="0" dirty="0"/>
          </a:p>
        </p:txBody>
      </p:sp>
    </p:spTree>
    <p:extLst>
      <p:ext uri="{BB962C8B-B14F-4D97-AF65-F5344CB8AC3E}">
        <p14:creationId xmlns:p14="http://schemas.microsoft.com/office/powerpoint/2010/main" val="366734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FF6E5-B710-80BD-34E1-35138313C56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D97C7FC-F082-4664-AEE6-F0A10B635D35}"/>
              </a:ext>
            </a:extLst>
          </p:cNvPr>
          <p:cNvSpPr>
            <a:spLocks noGrp="1"/>
          </p:cNvSpPr>
          <p:nvPr>
            <p:ph type="title"/>
          </p:nvPr>
        </p:nvSpPr>
        <p:spPr/>
        <p:txBody>
          <a:bodyPr/>
          <a:lstStyle/>
          <a:p>
            <a:r>
              <a:rPr lang="en-AU" noProof="0" dirty="0"/>
              <a:t>2.5 Determining the elements in a compound (2 of 2)</a:t>
            </a:r>
          </a:p>
        </p:txBody>
      </p:sp>
      <p:sp>
        <p:nvSpPr>
          <p:cNvPr id="12" name="TextBox 11">
            <a:extLst>
              <a:ext uri="{FF2B5EF4-FFF2-40B4-BE49-F238E27FC236}">
                <a16:creationId xmlns:a16="http://schemas.microsoft.com/office/drawing/2014/main" id="{DA7F9C66-DA25-D531-A60D-1FF930A7986A}"/>
              </a:ext>
            </a:extLst>
          </p:cNvPr>
          <p:cNvSpPr txBox="1"/>
          <p:nvPr/>
        </p:nvSpPr>
        <p:spPr>
          <a:xfrm>
            <a:off x="328102" y="1203355"/>
            <a:ext cx="11484000" cy="958660"/>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AU" sz="2000" noProof="0" dirty="0">
                <a:effectLst/>
                <a:latin typeface="Arial" panose="020B0604020202020204" pitchFamily="34" charset="0"/>
                <a:ea typeface="Calibri" panose="020F0502020204030204" pitchFamily="34" charset="0"/>
              </a:rPr>
              <a:t>For example, water has the formula H</a:t>
            </a:r>
            <a:r>
              <a:rPr lang="en-AU" sz="2000" baseline="-25000" noProof="0" dirty="0">
                <a:effectLst/>
                <a:latin typeface="Arial" panose="020B0604020202020204" pitchFamily="34" charset="0"/>
                <a:ea typeface="Calibri" panose="020F0502020204030204" pitchFamily="34" charset="0"/>
              </a:rPr>
              <a:t>2</a:t>
            </a:r>
            <a:r>
              <a:rPr lang="en-AU" sz="2000" noProof="0" dirty="0">
                <a:effectLst/>
                <a:latin typeface="Arial" panose="020B0604020202020204" pitchFamily="34" charset="0"/>
                <a:ea typeface="Calibri" panose="020F0502020204030204" pitchFamily="34" charset="0"/>
              </a:rPr>
              <a:t>O which shows that it contains 2 atoms of hydrogen and 1 atom of oxygen.</a:t>
            </a:r>
            <a:endParaRPr lang="en-AU" sz="2000" noProof="0" dirty="0"/>
          </a:p>
        </p:txBody>
      </p:sp>
      <p:grpSp>
        <p:nvGrpSpPr>
          <p:cNvPr id="8" name="Group 7" descr="The chemical equation of water H2O with annotations to show that it is made from 2 hydrogen atoms and 1 oxygen atom.">
            <a:extLst>
              <a:ext uri="{FF2B5EF4-FFF2-40B4-BE49-F238E27FC236}">
                <a16:creationId xmlns:a16="http://schemas.microsoft.com/office/drawing/2014/main" id="{6C1CB294-3438-3CE7-910E-602AF56A9CDB}"/>
              </a:ext>
            </a:extLst>
          </p:cNvPr>
          <p:cNvGrpSpPr/>
          <p:nvPr/>
        </p:nvGrpSpPr>
        <p:grpSpPr>
          <a:xfrm>
            <a:off x="1679944" y="2420505"/>
            <a:ext cx="8661990" cy="3234140"/>
            <a:chOff x="1679944" y="2420505"/>
            <a:chExt cx="8661990" cy="3234140"/>
          </a:xfrm>
        </p:grpSpPr>
        <p:sp>
          <p:nvSpPr>
            <p:cNvPr id="4" name="TextBox 3" descr="textbox containing the word water.">
              <a:extLst>
                <a:ext uri="{FF2B5EF4-FFF2-40B4-BE49-F238E27FC236}">
                  <a16:creationId xmlns:a16="http://schemas.microsoft.com/office/drawing/2014/main" id="{05179686-80A7-F7AB-5BD4-6377A4CE0D55}"/>
                </a:ext>
              </a:extLst>
            </p:cNvPr>
            <p:cNvSpPr txBox="1"/>
            <p:nvPr/>
          </p:nvSpPr>
          <p:spPr>
            <a:xfrm>
              <a:off x="5310585" y="2420505"/>
              <a:ext cx="1400708" cy="461665"/>
            </a:xfrm>
            <a:prstGeom prst="rect">
              <a:avLst/>
            </a:prstGeom>
            <a:noFill/>
          </p:spPr>
          <p:txBody>
            <a:bodyPr wrap="square">
              <a:spAutoFit/>
            </a:bodyPr>
            <a:lstStyle/>
            <a:p>
              <a:pPr lvl="0" algn="ctr"/>
              <a:r>
                <a:rPr lang="en-AU" noProof="0" dirty="0">
                  <a:latin typeface="Arial" panose="020B0604020202020204" pitchFamily="34" charset="0"/>
                  <a:ea typeface="Calibri" panose="020F0502020204030204" pitchFamily="34" charset="0"/>
                </a:rPr>
                <a:t>water</a:t>
              </a:r>
              <a:endParaRPr lang="en-AU" noProof="0" dirty="0">
                <a:effectLst/>
                <a:latin typeface="Arial" panose="020B0604020202020204" pitchFamily="34" charset="0"/>
                <a:ea typeface="Calibri" panose="020F0502020204030204" pitchFamily="34" charset="0"/>
              </a:endParaRPr>
            </a:p>
          </p:txBody>
        </p:sp>
        <p:sp>
          <p:nvSpPr>
            <p:cNvPr id="6" name="TextBox 5" descr="textbox contains the chemical formula of water, H2O">
              <a:extLst>
                <a:ext uri="{FF2B5EF4-FFF2-40B4-BE49-F238E27FC236}">
                  <a16:creationId xmlns:a16="http://schemas.microsoft.com/office/drawing/2014/main" id="{1C42AD7B-63D8-B1A7-9BAC-4A50671F47A9}"/>
                </a:ext>
              </a:extLst>
            </p:cNvPr>
            <p:cNvSpPr txBox="1"/>
            <p:nvPr/>
          </p:nvSpPr>
          <p:spPr>
            <a:xfrm>
              <a:off x="5310585" y="2882170"/>
              <a:ext cx="1400708" cy="707886"/>
            </a:xfrm>
            <a:prstGeom prst="rect">
              <a:avLst/>
            </a:prstGeom>
            <a:noFill/>
          </p:spPr>
          <p:txBody>
            <a:bodyPr wrap="square">
              <a:spAutoFit/>
            </a:bodyPr>
            <a:lstStyle/>
            <a:p>
              <a:pPr lvl="0" algn="ctr"/>
              <a:r>
                <a:rPr lang="en-AU" sz="4000" noProof="0" dirty="0">
                  <a:latin typeface="Arial" panose="020B0604020202020204" pitchFamily="34" charset="0"/>
                  <a:ea typeface="Calibri" panose="020F0502020204030204" pitchFamily="34" charset="0"/>
                </a:rPr>
                <a:t>H</a:t>
              </a:r>
              <a:r>
                <a:rPr lang="en-AU" sz="4000" baseline="-25000" noProof="0" dirty="0">
                  <a:latin typeface="Arial" panose="020B0604020202020204" pitchFamily="34" charset="0"/>
                  <a:ea typeface="Calibri" panose="020F0502020204030204" pitchFamily="34" charset="0"/>
                </a:rPr>
                <a:t>2</a:t>
              </a:r>
              <a:r>
                <a:rPr lang="en-AU" sz="4000" noProof="0" dirty="0">
                  <a:latin typeface="Arial" panose="020B0604020202020204" pitchFamily="34" charset="0"/>
                  <a:ea typeface="Calibri" panose="020F0502020204030204" pitchFamily="34" charset="0"/>
                </a:rPr>
                <a:t>O</a:t>
              </a:r>
              <a:endParaRPr lang="en-AU" sz="4000" noProof="0" dirty="0">
                <a:effectLst/>
                <a:latin typeface="Arial" panose="020B0604020202020204" pitchFamily="34" charset="0"/>
                <a:ea typeface="Calibri" panose="020F0502020204030204" pitchFamily="34" charset="0"/>
              </a:endParaRPr>
            </a:p>
          </p:txBody>
        </p:sp>
        <p:sp>
          <p:nvSpPr>
            <p:cNvPr id="5" name="TextBox 4" descr="textbox explaining that the chemical formula tells us that water is composed of 2 hydrogen atoms. ">
              <a:extLst>
                <a:ext uri="{FF2B5EF4-FFF2-40B4-BE49-F238E27FC236}">
                  <a16:creationId xmlns:a16="http://schemas.microsoft.com/office/drawing/2014/main" id="{168B83F5-0F4D-3543-8599-AE7EE6C05734}"/>
                </a:ext>
              </a:extLst>
            </p:cNvPr>
            <p:cNvSpPr txBox="1"/>
            <p:nvPr/>
          </p:nvSpPr>
          <p:spPr>
            <a:xfrm>
              <a:off x="1679944" y="5192980"/>
              <a:ext cx="3057237" cy="461665"/>
            </a:xfrm>
            <a:prstGeom prst="rect">
              <a:avLst/>
            </a:prstGeom>
            <a:noFill/>
          </p:spPr>
          <p:txBody>
            <a:bodyPr wrap="square">
              <a:spAutoFit/>
            </a:bodyPr>
            <a:lstStyle/>
            <a:p>
              <a:pPr lvl="0" algn="ctr"/>
              <a:r>
                <a:rPr lang="en-AU" noProof="0" dirty="0">
                  <a:latin typeface="Arial" panose="020B0604020202020204" pitchFamily="34" charset="0"/>
                  <a:ea typeface="Calibri" panose="020F0502020204030204" pitchFamily="34" charset="0"/>
                </a:rPr>
                <a:t>2 x hydrogen atoms</a:t>
              </a:r>
              <a:endParaRPr lang="en-AU" noProof="0" dirty="0">
                <a:effectLst/>
                <a:latin typeface="Arial" panose="020B0604020202020204" pitchFamily="34" charset="0"/>
                <a:ea typeface="Calibri" panose="020F0502020204030204" pitchFamily="34" charset="0"/>
              </a:endParaRPr>
            </a:p>
          </p:txBody>
        </p:sp>
        <p:sp>
          <p:nvSpPr>
            <p:cNvPr id="7" name="TextBox 6" descr="textbox explaining that the chemical formula tells us that water is composed of 1 oxygen atom.">
              <a:extLst>
                <a:ext uri="{FF2B5EF4-FFF2-40B4-BE49-F238E27FC236}">
                  <a16:creationId xmlns:a16="http://schemas.microsoft.com/office/drawing/2014/main" id="{623D4FBF-AF03-2E21-2D0E-B36EF9608F2F}"/>
                </a:ext>
              </a:extLst>
            </p:cNvPr>
            <p:cNvSpPr txBox="1"/>
            <p:nvPr/>
          </p:nvSpPr>
          <p:spPr>
            <a:xfrm>
              <a:off x="7284697" y="5192979"/>
              <a:ext cx="3057237" cy="461665"/>
            </a:xfrm>
            <a:prstGeom prst="rect">
              <a:avLst/>
            </a:prstGeom>
            <a:noFill/>
          </p:spPr>
          <p:txBody>
            <a:bodyPr wrap="square">
              <a:spAutoFit/>
            </a:bodyPr>
            <a:lstStyle/>
            <a:p>
              <a:pPr lvl="0" algn="ctr"/>
              <a:r>
                <a:rPr lang="en-AU" noProof="0" dirty="0">
                  <a:latin typeface="Arial" panose="020B0604020202020204" pitchFamily="34" charset="0"/>
                  <a:ea typeface="Calibri" panose="020F0502020204030204" pitchFamily="34" charset="0"/>
                </a:rPr>
                <a:t>1 x oxygen atom</a:t>
              </a:r>
              <a:endParaRPr lang="en-AU" noProof="0" dirty="0">
                <a:effectLst/>
                <a:latin typeface="Arial" panose="020B0604020202020204" pitchFamily="34" charset="0"/>
                <a:ea typeface="Calibri" panose="020F0502020204030204" pitchFamily="34" charset="0"/>
              </a:endParaRPr>
            </a:p>
          </p:txBody>
        </p:sp>
        <p:cxnSp>
          <p:nvCxnSpPr>
            <p:cNvPr id="9" name="Straight Arrow Connector 8">
              <a:extLst>
                <a:ext uri="{FF2B5EF4-FFF2-40B4-BE49-F238E27FC236}">
                  <a16:creationId xmlns:a16="http://schemas.microsoft.com/office/drawing/2014/main" id="{49BA4684-E446-C9DF-1AA3-E5CD0F82B00A}"/>
                </a:ext>
                <a:ext uri="{C183D7F6-B498-43B3-948B-1728B52AA6E4}">
                  <adec:decorative xmlns:adec="http://schemas.microsoft.com/office/drawing/2017/decorative" val="1"/>
                </a:ext>
              </a:extLst>
            </p:cNvPr>
            <p:cNvCxnSpPr/>
            <p:nvPr/>
          </p:nvCxnSpPr>
          <p:spPr>
            <a:xfrm flipH="1">
              <a:off x="3572539" y="3742540"/>
              <a:ext cx="1738046" cy="119084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6F95293-8907-3375-0E4D-4FAE6D7CBD02}"/>
                </a:ext>
                <a:ext uri="{C183D7F6-B498-43B3-948B-1728B52AA6E4}">
                  <adec:decorative xmlns:adec="http://schemas.microsoft.com/office/drawing/2017/decorative" val="1"/>
                </a:ext>
              </a:extLst>
            </p:cNvPr>
            <p:cNvCxnSpPr>
              <a:cxnSpLocks/>
            </p:cNvCxnSpPr>
            <p:nvPr/>
          </p:nvCxnSpPr>
          <p:spPr>
            <a:xfrm>
              <a:off x="6711293" y="3763843"/>
              <a:ext cx="1738046" cy="119084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0B5FE27D-06B0-36CB-A8F2-05C9DEA8DD3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74</a:t>
            </a:fld>
            <a:endParaRPr lang="en-AU" noProof="0" dirty="0"/>
          </a:p>
        </p:txBody>
      </p:sp>
    </p:spTree>
    <p:extLst>
      <p:ext uri="{BB962C8B-B14F-4D97-AF65-F5344CB8AC3E}">
        <p14:creationId xmlns:p14="http://schemas.microsoft.com/office/powerpoint/2010/main" val="416688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63616-8125-7739-8D44-42859C793C6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2933C37-8DC3-08B4-9C9E-D748539BC2C5}"/>
              </a:ext>
            </a:extLst>
          </p:cNvPr>
          <p:cNvSpPr>
            <a:spLocks noGrp="1"/>
          </p:cNvSpPr>
          <p:nvPr>
            <p:ph type="title"/>
          </p:nvPr>
        </p:nvSpPr>
        <p:spPr/>
        <p:txBody>
          <a:bodyPr/>
          <a:lstStyle/>
          <a:p>
            <a:r>
              <a:rPr lang="en-AU" noProof="0" dirty="0"/>
              <a:t>2.5 Checkpoint</a:t>
            </a:r>
          </a:p>
        </p:txBody>
      </p:sp>
      <p:sp>
        <p:nvSpPr>
          <p:cNvPr id="4" name="Text Placeholder 3">
            <a:extLst>
              <a:ext uri="{FF2B5EF4-FFF2-40B4-BE49-F238E27FC236}">
                <a16:creationId xmlns:a16="http://schemas.microsoft.com/office/drawing/2014/main" id="{7EDDCC70-6DE8-3972-151D-A707533E2B53}"/>
              </a:ext>
            </a:extLst>
          </p:cNvPr>
          <p:cNvSpPr>
            <a:spLocks noGrp="1"/>
          </p:cNvSpPr>
          <p:nvPr>
            <p:ph type="body" sz="quarter" idx="18"/>
          </p:nvPr>
        </p:nvSpPr>
        <p:spPr/>
        <p:txBody>
          <a:bodyPr/>
          <a:lstStyle/>
          <a:p>
            <a:r>
              <a:rPr lang="en-AU" noProof="0" dirty="0"/>
              <a:t>Determining elements in a compound</a:t>
            </a:r>
          </a:p>
        </p:txBody>
      </p:sp>
      <p:sp>
        <p:nvSpPr>
          <p:cNvPr id="5" name="Text Placeholder 4">
            <a:extLst>
              <a:ext uri="{FF2B5EF4-FFF2-40B4-BE49-F238E27FC236}">
                <a16:creationId xmlns:a16="http://schemas.microsoft.com/office/drawing/2014/main" id="{CF934F10-012F-FB7E-0223-F1281D61BA53}"/>
              </a:ext>
            </a:extLst>
          </p:cNvPr>
          <p:cNvSpPr>
            <a:spLocks noGrp="1"/>
          </p:cNvSpPr>
          <p:nvPr>
            <p:ph type="body" sz="quarter" idx="17"/>
          </p:nvPr>
        </p:nvSpPr>
        <p:spPr>
          <a:xfrm>
            <a:off x="359998" y="1884652"/>
            <a:ext cx="11298600" cy="672281"/>
          </a:xfrm>
        </p:spPr>
        <p:txBody>
          <a:bodyPr/>
          <a:lstStyle/>
          <a:p>
            <a:r>
              <a:rPr lang="en-AU" noProof="0" dirty="0"/>
              <a:t>What elements are found in the compound with the formula H</a:t>
            </a:r>
            <a:r>
              <a:rPr lang="en-AU" baseline="-25000" noProof="0" dirty="0"/>
              <a:t>2</a:t>
            </a:r>
            <a:r>
              <a:rPr lang="en-AU" noProof="0" dirty="0"/>
              <a:t>SO</a:t>
            </a:r>
            <a:r>
              <a:rPr lang="en-AU" baseline="-25000" noProof="0" dirty="0"/>
              <a:t>4</a:t>
            </a:r>
            <a:r>
              <a:rPr lang="en-AU" noProof="0" dirty="0"/>
              <a:t>?</a:t>
            </a:r>
          </a:p>
        </p:txBody>
      </p:sp>
      <p:sp>
        <p:nvSpPr>
          <p:cNvPr id="6" name="Text Placeholder 4">
            <a:extLst>
              <a:ext uri="{FF2B5EF4-FFF2-40B4-BE49-F238E27FC236}">
                <a16:creationId xmlns:a16="http://schemas.microsoft.com/office/drawing/2014/main" id="{AC334A36-66FB-9F6F-1DD7-6B2181196384}"/>
              </a:ext>
            </a:extLst>
          </p:cNvPr>
          <p:cNvSpPr txBox="1">
            <a:spLocks/>
          </p:cNvSpPr>
          <p:nvPr/>
        </p:nvSpPr>
        <p:spPr>
          <a:xfrm>
            <a:off x="359998" y="2778725"/>
            <a:ext cx="11298600" cy="672281"/>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b="1" dirty="0"/>
              <a:t>Hydrogen, </a:t>
            </a:r>
            <a:r>
              <a:rPr lang="en-AU" b="1" dirty="0" err="1"/>
              <a:t>sulfur</a:t>
            </a:r>
            <a:r>
              <a:rPr lang="en-AU" b="1" dirty="0"/>
              <a:t> and oxygen</a:t>
            </a:r>
          </a:p>
        </p:txBody>
      </p:sp>
      <p:sp>
        <p:nvSpPr>
          <p:cNvPr id="2" name="Slide Number Placeholder 1">
            <a:extLst>
              <a:ext uri="{FF2B5EF4-FFF2-40B4-BE49-F238E27FC236}">
                <a16:creationId xmlns:a16="http://schemas.microsoft.com/office/drawing/2014/main" id="{6C753B0E-1A18-5E17-770A-F03DBBA4A01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75</a:t>
            </a:fld>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5676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46475-BCC4-2592-8D51-761DEC135CF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2B744BE-A57D-01DC-A451-047B89ADFC83}"/>
              </a:ext>
            </a:extLst>
          </p:cNvPr>
          <p:cNvSpPr>
            <a:spLocks noGrp="1"/>
          </p:cNvSpPr>
          <p:nvPr>
            <p:ph type="title"/>
          </p:nvPr>
        </p:nvSpPr>
        <p:spPr/>
        <p:txBody>
          <a:bodyPr/>
          <a:lstStyle/>
          <a:p>
            <a:r>
              <a:rPr lang="en-AU" noProof="0" dirty="0">
                <a:cs typeface="Arial"/>
              </a:rPr>
              <a:t>2.6 Periodic table trends</a:t>
            </a:r>
          </a:p>
        </p:txBody>
      </p:sp>
      <p:sp>
        <p:nvSpPr>
          <p:cNvPr id="6" name="Text Placeholder 5">
            <a:extLst>
              <a:ext uri="{FF2B5EF4-FFF2-40B4-BE49-F238E27FC236}">
                <a16:creationId xmlns:a16="http://schemas.microsoft.com/office/drawing/2014/main" id="{EDB32311-6452-E063-BE4E-92C36AF4DF2B}"/>
              </a:ext>
            </a:extLst>
          </p:cNvPr>
          <p:cNvSpPr>
            <a:spLocks noGrp="1"/>
          </p:cNvSpPr>
          <p:nvPr>
            <p:ph type="body" sz="quarter" idx="18"/>
          </p:nvPr>
        </p:nvSpPr>
        <p:spPr/>
        <p:txBody>
          <a:bodyPr/>
          <a:lstStyle/>
          <a:p>
            <a:r>
              <a:rPr lang="en-AU" noProof="0" dirty="0"/>
              <a:t>Learning intentions and success criteria</a:t>
            </a:r>
          </a:p>
        </p:txBody>
      </p:sp>
      <p:graphicFrame>
        <p:nvGraphicFramePr>
          <p:cNvPr id="4" name="Table 3">
            <a:extLst>
              <a:ext uri="{FF2B5EF4-FFF2-40B4-BE49-F238E27FC236}">
                <a16:creationId xmlns:a16="http://schemas.microsoft.com/office/drawing/2014/main" id="{ACD46252-10F8-1977-F39A-82547F4C74B5}"/>
              </a:ext>
            </a:extLst>
          </p:cNvPr>
          <p:cNvGraphicFramePr>
            <a:graphicFrameLocks noGrp="1"/>
          </p:cNvGraphicFramePr>
          <p:nvPr>
            <p:extLst>
              <p:ext uri="{D42A27DB-BD31-4B8C-83A1-F6EECF244321}">
                <p14:modId xmlns:p14="http://schemas.microsoft.com/office/powerpoint/2010/main" val="3971411576"/>
              </p:ext>
            </p:extLst>
          </p:nvPr>
        </p:nvGraphicFramePr>
        <p:xfrm>
          <a:off x="359998" y="1916174"/>
          <a:ext cx="11126369" cy="366649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noProof="0" dirty="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noProof="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AU" sz="2000" noProof="0">
                          <a:latin typeface="Arial" panose="020B0604020202020204" pitchFamily="34" charset="0"/>
                          <a:cs typeface="Arial" panose="020B0604020202020204" pitchFamily="34" charset="0"/>
                        </a:rPr>
                        <a:t>about the properties of elements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2000" kern="1200">
                          <a:solidFill>
                            <a:schemeClr val="dk1"/>
                          </a:solidFill>
                          <a:effectLst/>
                          <a:latin typeface="Arial" panose="020B0604020202020204" pitchFamily="34" charset="0"/>
                          <a:ea typeface="+mn-ea"/>
                          <a:cs typeface="Arial" panose="020B0604020202020204" pitchFamily="34" charset="0"/>
                        </a:rPr>
                        <a:t>identify the trends and patterns in the periodic table, including atomic number, atomic radius, and reactivity</a:t>
                      </a:r>
                      <a:endParaRPr lang="en-AU" sz="2000" noProof="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285750" indent="-285750">
                        <a:lnSpc>
                          <a:spcPct val="150000"/>
                        </a:lnSpc>
                        <a:buFont typeface="Arial" panose="020B0604020202020204" pitchFamily="34" charset="0"/>
                        <a:buChar char="•"/>
                      </a:pPr>
                      <a:r>
                        <a:rPr lang="en-AU" sz="2000" noProof="0" dirty="0">
                          <a:latin typeface="Arial" panose="020B0604020202020204" pitchFamily="34" charset="0"/>
                          <a:cs typeface="Arial" panose="020B0604020202020204" pitchFamily="34" charset="0"/>
                        </a:rPr>
                        <a:t>to process data from secondary sources.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2000" noProof="0">
                          <a:latin typeface="Arial" panose="020B0604020202020204" pitchFamily="34" charset="0"/>
                          <a:cs typeface="Arial" panose="020B0604020202020204" pitchFamily="34" charset="0"/>
                        </a:rPr>
                        <a:t>extract information from the periodic table of elements</a:t>
                      </a:r>
                    </a:p>
                    <a:p>
                      <a:pPr marL="285750" indent="-285750">
                        <a:lnSpc>
                          <a:spcPct val="150000"/>
                        </a:lnSpc>
                        <a:buFont typeface="Arial" panose="020B0604020202020204" pitchFamily="34" charset="0"/>
                        <a:buChar char="•"/>
                      </a:pPr>
                      <a:r>
                        <a:rPr lang="en-AU" sz="2000" noProof="0">
                          <a:latin typeface="Arial" panose="020B0604020202020204" pitchFamily="34" charset="0"/>
                          <a:cs typeface="Arial" panose="020B0604020202020204" pitchFamily="34" charset="0"/>
                        </a:rPr>
                        <a:t>annotate trends and patterns onto a periodic table.</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0909089"/>
                  </a:ext>
                </a:extLst>
              </a:tr>
            </a:tbl>
          </a:graphicData>
        </a:graphic>
      </p:graphicFrame>
      <p:sp>
        <p:nvSpPr>
          <p:cNvPr id="2" name="Slide Number Placeholder 1">
            <a:extLst>
              <a:ext uri="{FF2B5EF4-FFF2-40B4-BE49-F238E27FC236}">
                <a16:creationId xmlns:a16="http://schemas.microsoft.com/office/drawing/2014/main" id="{916BD2A9-B1FE-AD78-63EC-1A56E7AAD46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76</a:t>
            </a:fld>
            <a:endParaRPr lang="en-AU" noProof="0" dirty="0"/>
          </a:p>
        </p:txBody>
      </p:sp>
    </p:spTree>
    <p:extLst>
      <p:ext uri="{BB962C8B-B14F-4D97-AF65-F5344CB8AC3E}">
        <p14:creationId xmlns:p14="http://schemas.microsoft.com/office/powerpoint/2010/main" val="26224055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5A5A0-D394-F5DB-D9B4-91CB6803D23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2682A4A-9261-091D-178E-9E55146A505E}"/>
              </a:ext>
            </a:extLst>
          </p:cNvPr>
          <p:cNvSpPr>
            <a:spLocks noGrp="1"/>
          </p:cNvSpPr>
          <p:nvPr>
            <p:ph type="title"/>
          </p:nvPr>
        </p:nvSpPr>
        <p:spPr/>
        <p:txBody>
          <a:bodyPr/>
          <a:lstStyle/>
          <a:p>
            <a:r>
              <a:rPr lang="en-AU" noProof="0" dirty="0"/>
              <a:t>2.6 Atomic number (1 of 2)</a:t>
            </a:r>
          </a:p>
        </p:txBody>
      </p:sp>
      <p:pic>
        <p:nvPicPr>
          <p:cNvPr id="4" name="Picture 3" descr="Image of the Periodic table of elements with a large blue arrow labelled 'Increase' pointing left to right and another arrow pointing down labelled 'increase'. This is noting that as you move across and down the periodic table the atomic number increases">
            <a:extLst>
              <a:ext uri="{FF2B5EF4-FFF2-40B4-BE49-F238E27FC236}">
                <a16:creationId xmlns:a16="http://schemas.microsoft.com/office/drawing/2014/main" id="{1A34BC1D-9D4A-BD08-A167-6227044159D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09936" y="897346"/>
            <a:ext cx="10172127" cy="5564905"/>
          </a:xfrm>
          <a:prstGeom prst="rect">
            <a:avLst/>
          </a:prstGeom>
        </p:spPr>
      </p:pic>
      <p:sp>
        <p:nvSpPr>
          <p:cNvPr id="6" name="Arrow: Right 5" descr="Large blue arrow pointing to the right labelled 'Increase'.">
            <a:extLst>
              <a:ext uri="{FF2B5EF4-FFF2-40B4-BE49-F238E27FC236}">
                <a16:creationId xmlns:a16="http://schemas.microsoft.com/office/drawing/2014/main" id="{0DD4A95B-D07B-BB44-E444-41BE73D73A91}"/>
              </a:ext>
            </a:extLst>
          </p:cNvPr>
          <p:cNvSpPr/>
          <p:nvPr/>
        </p:nvSpPr>
        <p:spPr>
          <a:xfrm>
            <a:off x="3011836" y="1264667"/>
            <a:ext cx="6168326" cy="10383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noProof="0" dirty="0"/>
              <a:t>Increase</a:t>
            </a:r>
          </a:p>
        </p:txBody>
      </p:sp>
      <p:sp>
        <p:nvSpPr>
          <p:cNvPr id="7" name="Arrow: Right 6" descr="Large blue arrow pointing down labelled 'Increase'.">
            <a:extLst>
              <a:ext uri="{FF2B5EF4-FFF2-40B4-BE49-F238E27FC236}">
                <a16:creationId xmlns:a16="http://schemas.microsoft.com/office/drawing/2014/main" id="{A252A40D-93F2-9060-C2FD-AB7B4B6889AE}"/>
              </a:ext>
            </a:extLst>
          </p:cNvPr>
          <p:cNvSpPr/>
          <p:nvPr/>
        </p:nvSpPr>
        <p:spPr>
          <a:xfrm rot="5400000">
            <a:off x="551423" y="3487810"/>
            <a:ext cx="3855260" cy="10383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noProof="0" dirty="0"/>
              <a:t>Increase</a:t>
            </a:r>
            <a:endParaRPr lang="en-AU" noProof="0" dirty="0"/>
          </a:p>
        </p:txBody>
      </p:sp>
      <p:sp>
        <p:nvSpPr>
          <p:cNvPr id="5" name="TextBox 4">
            <a:extLst>
              <a:ext uri="{FF2B5EF4-FFF2-40B4-BE49-F238E27FC236}">
                <a16:creationId xmlns:a16="http://schemas.microsoft.com/office/drawing/2014/main" id="{2B065996-4DDF-04AB-E6EE-8E7E3274267A}"/>
              </a:ext>
              <a:ext uri="{C183D7F6-B498-43B3-948B-1728B52AA6E4}">
                <adec:decorative xmlns:adec="http://schemas.microsoft.com/office/drawing/2017/decorative" val="1"/>
              </a:ext>
            </a:extLst>
          </p:cNvPr>
          <p:cNvSpPr txBox="1"/>
          <p:nvPr/>
        </p:nvSpPr>
        <p:spPr>
          <a:xfrm>
            <a:off x="369856" y="6456789"/>
            <a:ext cx="7376160" cy="525465"/>
          </a:xfrm>
          <a:prstGeom prst="rect">
            <a:avLst/>
          </a:prstGeom>
          <a:noFill/>
        </p:spPr>
        <p:txBody>
          <a:bodyPr wrap="square">
            <a:spAutoFit/>
          </a:bodyPr>
          <a:lstStyle/>
          <a:p>
            <a:pPr>
              <a:lnSpc>
                <a:spcPct val="150000"/>
              </a:lnSpc>
              <a:spcBef>
                <a:spcPts val="1200"/>
              </a:spcBef>
              <a:buNone/>
            </a:pPr>
            <a:r>
              <a:rPr lang="en-AU" sz="1000" noProof="0" dirty="0">
                <a:effectLst/>
                <a:latin typeface="Arial" panose="020B0604020202020204" pitchFamily="34" charset="0"/>
                <a:ea typeface="Calibri" panose="020F0502020204030204" pitchFamily="34" charset="0"/>
              </a:rPr>
              <a:t>Source: </a:t>
            </a:r>
            <a:r>
              <a:rPr lang="en-AU" sz="1000" u="sng" noProof="0" dirty="0">
                <a:solidFill>
                  <a:srgbClr val="001C4A"/>
                </a:solidFill>
                <a:effectLst/>
                <a:latin typeface="Arial" panose="020B0604020202020204" pitchFamily="34" charset="0"/>
                <a:ea typeface="Calibri" panose="020F0502020204030204" pitchFamily="34" charset="0"/>
                <a:hlinkClick r:id="rId4"/>
              </a:rPr>
              <a:t>Science 7-10 (2023) Data Book</a:t>
            </a:r>
            <a:r>
              <a:rPr lang="en-AU" sz="1000" noProof="0" dirty="0">
                <a:effectLst/>
                <a:latin typeface="Arial" panose="020B0604020202020204" pitchFamily="34" charset="0"/>
                <a:ea typeface="Calibri" panose="020F0502020204030204" pitchFamily="34" charset="0"/>
              </a:rPr>
              <a:t> @State of New South Wales Education Standards Authority (NESA).</a:t>
            </a:r>
          </a:p>
        </p:txBody>
      </p:sp>
      <p:sp>
        <p:nvSpPr>
          <p:cNvPr id="2" name="Slide Number Placeholder 1">
            <a:extLst>
              <a:ext uri="{FF2B5EF4-FFF2-40B4-BE49-F238E27FC236}">
                <a16:creationId xmlns:a16="http://schemas.microsoft.com/office/drawing/2014/main" id="{8A029863-FCB1-DBAE-B339-75FCBECC4B0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77</a:t>
            </a:fld>
            <a:endParaRPr lang="en-AU" noProof="0" dirty="0"/>
          </a:p>
        </p:txBody>
      </p:sp>
    </p:spTree>
    <p:extLst>
      <p:ext uri="{BB962C8B-B14F-4D97-AF65-F5344CB8AC3E}">
        <p14:creationId xmlns:p14="http://schemas.microsoft.com/office/powerpoint/2010/main" val="58080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EA7A5-531E-9F6F-E878-88E5E89E5EA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8766C22-1EEB-4F8A-B189-9664A9BC239A}"/>
              </a:ext>
            </a:extLst>
          </p:cNvPr>
          <p:cNvSpPr>
            <a:spLocks noGrp="1"/>
          </p:cNvSpPr>
          <p:nvPr>
            <p:ph type="title"/>
          </p:nvPr>
        </p:nvSpPr>
        <p:spPr/>
        <p:txBody>
          <a:bodyPr/>
          <a:lstStyle/>
          <a:p>
            <a:r>
              <a:rPr lang="en-AU" noProof="0" dirty="0"/>
              <a:t>2.6 Atomic number (2 of 2)</a:t>
            </a:r>
          </a:p>
        </p:txBody>
      </p:sp>
      <p:sp>
        <p:nvSpPr>
          <p:cNvPr id="5" name="Text Placeholder 4">
            <a:extLst>
              <a:ext uri="{FF2B5EF4-FFF2-40B4-BE49-F238E27FC236}">
                <a16:creationId xmlns:a16="http://schemas.microsoft.com/office/drawing/2014/main" id="{4D219796-0AAA-D846-7C00-4AB029D98557}"/>
              </a:ext>
            </a:extLst>
          </p:cNvPr>
          <p:cNvSpPr>
            <a:spLocks noGrp="1"/>
          </p:cNvSpPr>
          <p:nvPr>
            <p:ph type="body" sz="quarter" idx="18"/>
          </p:nvPr>
        </p:nvSpPr>
        <p:spPr/>
        <p:txBody>
          <a:bodyPr/>
          <a:lstStyle/>
          <a:p>
            <a:r>
              <a:rPr lang="en-AU" noProof="0" dirty="0"/>
              <a:t>Trends</a:t>
            </a:r>
          </a:p>
        </p:txBody>
      </p:sp>
      <p:sp>
        <p:nvSpPr>
          <p:cNvPr id="4" name="Text Placeholder 3">
            <a:extLst>
              <a:ext uri="{FF2B5EF4-FFF2-40B4-BE49-F238E27FC236}">
                <a16:creationId xmlns:a16="http://schemas.microsoft.com/office/drawing/2014/main" id="{C9515382-9CC2-4ED2-DB37-A732D2DF2CEA}"/>
              </a:ext>
            </a:extLst>
          </p:cNvPr>
          <p:cNvSpPr>
            <a:spLocks noGrp="1"/>
          </p:cNvSpPr>
          <p:nvPr>
            <p:ph type="body" sz="quarter" idx="17"/>
          </p:nvPr>
        </p:nvSpPr>
        <p:spPr/>
        <p:txBody>
          <a:bodyPr/>
          <a:lstStyle/>
          <a:p>
            <a:r>
              <a:rPr lang="en-AU" noProof="0" dirty="0"/>
              <a:t>When the atomic number of an element increases, it means the atom has more protons in its nucleus.</a:t>
            </a:r>
          </a:p>
          <a:p>
            <a:endParaRPr lang="en-AU" noProof="0" dirty="0"/>
          </a:p>
          <a:p>
            <a:r>
              <a:rPr lang="en-AU" noProof="0" dirty="0"/>
              <a:t>For example:</a:t>
            </a:r>
          </a:p>
          <a:p>
            <a:pPr marL="342900" indent="-342900">
              <a:buFont typeface="Arial" panose="020B0604020202020204" pitchFamily="34" charset="0"/>
              <a:buChar char="•"/>
            </a:pPr>
            <a:r>
              <a:rPr lang="en-AU" noProof="0" dirty="0"/>
              <a:t>Helium has an atomic number of 2, so it has 2 protons.</a:t>
            </a:r>
          </a:p>
          <a:p>
            <a:pPr marL="342900" indent="-342900">
              <a:buFont typeface="Arial" panose="020B0604020202020204" pitchFamily="34" charset="0"/>
              <a:buChar char="•"/>
            </a:pPr>
            <a:r>
              <a:rPr lang="en-AU" noProof="0" dirty="0"/>
              <a:t>Calcium has an atomic number of 20, so it has 20 protons</a:t>
            </a:r>
          </a:p>
          <a:p>
            <a:endParaRPr lang="en-AU" noProof="0" dirty="0"/>
          </a:p>
          <a:p>
            <a:r>
              <a:rPr lang="en-AU" noProof="0" dirty="0"/>
              <a:t>As you move across the periodic table, each new element has one more proton than the last.</a:t>
            </a:r>
          </a:p>
          <a:p>
            <a:endParaRPr lang="en-AU" noProof="0" dirty="0"/>
          </a:p>
          <a:p>
            <a:endParaRPr lang="en-AU" noProof="0" dirty="0"/>
          </a:p>
          <a:p>
            <a:endParaRPr lang="en-AU" noProof="0" dirty="0"/>
          </a:p>
        </p:txBody>
      </p:sp>
      <p:sp>
        <p:nvSpPr>
          <p:cNvPr id="2" name="Slide Number Placeholder 1">
            <a:extLst>
              <a:ext uri="{FF2B5EF4-FFF2-40B4-BE49-F238E27FC236}">
                <a16:creationId xmlns:a16="http://schemas.microsoft.com/office/drawing/2014/main" id="{2FEA7227-DF18-1967-B617-33062E0139B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78</a:t>
            </a:fld>
            <a:endParaRPr lang="en-AU" noProof="0" dirty="0"/>
          </a:p>
        </p:txBody>
      </p:sp>
    </p:spTree>
    <p:extLst>
      <p:ext uri="{BB962C8B-B14F-4D97-AF65-F5344CB8AC3E}">
        <p14:creationId xmlns:p14="http://schemas.microsoft.com/office/powerpoint/2010/main" val="254976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46489-FEAC-1532-FFE7-73C4AD28B84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A878546-3EA3-B48C-1DAB-86413F70AEB3}"/>
              </a:ext>
            </a:extLst>
          </p:cNvPr>
          <p:cNvSpPr>
            <a:spLocks noGrp="1"/>
          </p:cNvSpPr>
          <p:nvPr>
            <p:ph type="title"/>
          </p:nvPr>
        </p:nvSpPr>
        <p:spPr/>
        <p:txBody>
          <a:bodyPr/>
          <a:lstStyle/>
          <a:p>
            <a:r>
              <a:rPr lang="en-AU" noProof="0" dirty="0"/>
              <a:t>2.6 Atomic radius (1 of 2)</a:t>
            </a:r>
          </a:p>
        </p:txBody>
      </p:sp>
      <p:sp>
        <p:nvSpPr>
          <p:cNvPr id="6" name="Text Placeholder 5">
            <a:extLst>
              <a:ext uri="{FF2B5EF4-FFF2-40B4-BE49-F238E27FC236}">
                <a16:creationId xmlns:a16="http://schemas.microsoft.com/office/drawing/2014/main" id="{1BF59FA9-701A-F8D6-0036-CF59262421EA}"/>
              </a:ext>
            </a:extLst>
          </p:cNvPr>
          <p:cNvSpPr>
            <a:spLocks noGrp="1"/>
          </p:cNvSpPr>
          <p:nvPr>
            <p:ph type="body" sz="quarter" idx="18"/>
          </p:nvPr>
        </p:nvSpPr>
        <p:spPr/>
        <p:txBody>
          <a:bodyPr/>
          <a:lstStyle/>
          <a:p>
            <a:r>
              <a:rPr lang="en-AU" noProof="0" dirty="0"/>
              <a:t>Definition</a:t>
            </a:r>
          </a:p>
        </p:txBody>
      </p:sp>
      <p:sp>
        <p:nvSpPr>
          <p:cNvPr id="4" name="Text Placeholder 3">
            <a:extLst>
              <a:ext uri="{FF2B5EF4-FFF2-40B4-BE49-F238E27FC236}">
                <a16:creationId xmlns:a16="http://schemas.microsoft.com/office/drawing/2014/main" id="{3ADED13B-7572-7E9B-8CC8-C1B85025B0B1}"/>
              </a:ext>
            </a:extLst>
          </p:cNvPr>
          <p:cNvSpPr>
            <a:spLocks noGrp="1"/>
          </p:cNvSpPr>
          <p:nvPr>
            <p:ph type="body" sz="quarter" idx="17"/>
          </p:nvPr>
        </p:nvSpPr>
        <p:spPr/>
        <p:txBody>
          <a:bodyPr/>
          <a:lstStyle/>
          <a:p>
            <a:r>
              <a:rPr lang="en-AU" noProof="0" dirty="0"/>
              <a:t>Atomic radius is a measure of the size of an atom. It is the distance from the centre of the nucleus to the outermost electron shell.</a:t>
            </a:r>
          </a:p>
          <a:p>
            <a:endParaRPr lang="en-AU" noProof="0" dirty="0"/>
          </a:p>
        </p:txBody>
      </p:sp>
      <p:pic>
        <p:nvPicPr>
          <p:cNvPr id="5" name="Picture 4" descr="Diagram of an atom showing the nucleus and electron shells with an arrow to show atomic radius.">
            <a:extLst>
              <a:ext uri="{FF2B5EF4-FFF2-40B4-BE49-F238E27FC236}">
                <a16:creationId xmlns:a16="http://schemas.microsoft.com/office/drawing/2014/main" id="{86C58AFA-0C1E-312D-F795-07228916EE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80554" y="2810283"/>
            <a:ext cx="3830892" cy="3687717"/>
          </a:xfrm>
          <a:prstGeom prst="rect">
            <a:avLst/>
          </a:prstGeom>
        </p:spPr>
      </p:pic>
      <p:sp>
        <p:nvSpPr>
          <p:cNvPr id="2" name="Slide Number Placeholder 1">
            <a:extLst>
              <a:ext uri="{FF2B5EF4-FFF2-40B4-BE49-F238E27FC236}">
                <a16:creationId xmlns:a16="http://schemas.microsoft.com/office/drawing/2014/main" id="{1D347F62-01B3-3271-B3B3-BC9AF7C3D67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79</a:t>
            </a:fld>
            <a:endParaRPr lang="en-AU" noProof="0" dirty="0"/>
          </a:p>
        </p:txBody>
      </p:sp>
    </p:spTree>
    <p:extLst>
      <p:ext uri="{BB962C8B-B14F-4D97-AF65-F5344CB8AC3E}">
        <p14:creationId xmlns:p14="http://schemas.microsoft.com/office/powerpoint/2010/main" val="66095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BE6EFF-FA7C-8790-4AD4-CBF7CA26D3EE}"/>
              </a:ext>
            </a:extLst>
          </p:cNvPr>
          <p:cNvSpPr>
            <a:spLocks noGrp="1"/>
          </p:cNvSpPr>
          <p:nvPr>
            <p:ph type="title"/>
          </p:nvPr>
        </p:nvSpPr>
        <p:spPr/>
        <p:txBody>
          <a:bodyPr/>
          <a:lstStyle/>
          <a:p>
            <a:r>
              <a:rPr lang="en-AU" noProof="0" dirty="0"/>
              <a:t>1.1 Element, compound or mixture?</a:t>
            </a:r>
          </a:p>
        </p:txBody>
      </p:sp>
      <p:sp>
        <p:nvSpPr>
          <p:cNvPr id="5" name="Text Placeholder 4">
            <a:extLst>
              <a:ext uri="{FF2B5EF4-FFF2-40B4-BE49-F238E27FC236}">
                <a16:creationId xmlns:a16="http://schemas.microsoft.com/office/drawing/2014/main" id="{9B57B8B0-E46A-591D-D13C-E8A507C8CEDA}"/>
              </a:ext>
            </a:extLst>
          </p:cNvPr>
          <p:cNvSpPr>
            <a:spLocks noGrp="1"/>
          </p:cNvSpPr>
          <p:nvPr>
            <p:ph type="body" sz="quarter" idx="17"/>
          </p:nvPr>
        </p:nvSpPr>
        <p:spPr>
          <a:xfrm>
            <a:off x="354000" y="1141202"/>
            <a:ext cx="11484000" cy="545602"/>
          </a:xfrm>
        </p:spPr>
        <p:txBody>
          <a:bodyPr/>
          <a:lstStyle/>
          <a:p>
            <a:r>
              <a:rPr lang="en-AU" noProof="0" dirty="0"/>
              <a:t>Classify the following as elements, compounds or mixtures</a:t>
            </a:r>
          </a:p>
          <a:p>
            <a:r>
              <a:rPr lang="en-AU" noProof="0" dirty="0"/>
              <a:t>	</a:t>
            </a:r>
          </a:p>
        </p:txBody>
      </p:sp>
      <p:graphicFrame>
        <p:nvGraphicFramePr>
          <p:cNvPr id="6" name="Table 5" descr="A table that links substance to classification. The components of the substance are provided in chemical formula. Classification cells are hidden from students for the student to complete the classification. ">
            <a:extLst>
              <a:ext uri="{FF2B5EF4-FFF2-40B4-BE49-F238E27FC236}">
                <a16:creationId xmlns:a16="http://schemas.microsoft.com/office/drawing/2014/main" id="{AB60B1D8-21C8-30BA-97CB-E359673E160B}"/>
              </a:ext>
            </a:extLst>
          </p:cNvPr>
          <p:cNvGraphicFramePr>
            <a:graphicFrameLocks noGrp="1"/>
          </p:cNvGraphicFramePr>
          <p:nvPr>
            <p:extLst>
              <p:ext uri="{D42A27DB-BD31-4B8C-83A1-F6EECF244321}">
                <p14:modId xmlns:p14="http://schemas.microsoft.com/office/powerpoint/2010/main" val="3760837408"/>
              </p:ext>
            </p:extLst>
          </p:nvPr>
        </p:nvGraphicFramePr>
        <p:xfrm>
          <a:off x="354000" y="1779516"/>
          <a:ext cx="11118422" cy="3647764"/>
        </p:xfrm>
        <a:graphic>
          <a:graphicData uri="http://schemas.openxmlformats.org/drawingml/2006/table">
            <a:tbl>
              <a:tblPr firstRow="1" bandRow="1">
                <a:tableStyleId>{5C22544A-7EE6-4342-B048-85BDC9FD1C3A}</a:tableStyleId>
              </a:tblPr>
              <a:tblGrid>
                <a:gridCol w="3277047">
                  <a:extLst>
                    <a:ext uri="{9D8B030D-6E8A-4147-A177-3AD203B41FA5}">
                      <a16:colId xmlns:a16="http://schemas.microsoft.com/office/drawing/2014/main" val="4045172191"/>
                    </a:ext>
                  </a:extLst>
                </a:gridCol>
                <a:gridCol w="3807978">
                  <a:extLst>
                    <a:ext uri="{9D8B030D-6E8A-4147-A177-3AD203B41FA5}">
                      <a16:colId xmlns:a16="http://schemas.microsoft.com/office/drawing/2014/main" val="2816929363"/>
                    </a:ext>
                  </a:extLst>
                </a:gridCol>
                <a:gridCol w="4033397">
                  <a:extLst>
                    <a:ext uri="{9D8B030D-6E8A-4147-A177-3AD203B41FA5}">
                      <a16:colId xmlns:a16="http://schemas.microsoft.com/office/drawing/2014/main" val="1145117171"/>
                    </a:ext>
                  </a:extLst>
                </a:gridCol>
              </a:tblGrid>
              <a:tr h="520624">
                <a:tc>
                  <a:txBody>
                    <a:bodyPr/>
                    <a:lstStyle/>
                    <a:p>
                      <a:r>
                        <a:rPr lang="en-AU" sz="2000" baseline="0" noProof="0" dirty="0"/>
                        <a:t>Substance</a:t>
                      </a:r>
                    </a:p>
                  </a:txBody>
                  <a:tcPr/>
                </a:tc>
                <a:tc>
                  <a:txBody>
                    <a:bodyPr/>
                    <a:lstStyle/>
                    <a:p>
                      <a:r>
                        <a:rPr lang="en-AU" sz="2000" baseline="0" noProof="0" dirty="0"/>
                        <a:t>Components</a:t>
                      </a:r>
                    </a:p>
                  </a:txBody>
                  <a:tcPr/>
                </a:tc>
                <a:tc>
                  <a:txBody>
                    <a:bodyPr/>
                    <a:lstStyle/>
                    <a:p>
                      <a:r>
                        <a:rPr lang="en-AU" sz="2000" baseline="0" noProof="0" dirty="0"/>
                        <a:t>Classification</a:t>
                      </a:r>
                    </a:p>
                  </a:txBody>
                  <a:tcPr/>
                </a:tc>
                <a:extLst>
                  <a:ext uri="{0D108BD9-81ED-4DB2-BD59-A6C34878D82A}">
                    <a16:rowId xmlns:a16="http://schemas.microsoft.com/office/drawing/2014/main" val="906183538"/>
                  </a:ext>
                </a:extLst>
              </a:tr>
              <a:tr h="521190">
                <a:tc>
                  <a:txBody>
                    <a:bodyPr/>
                    <a:lstStyle/>
                    <a:p>
                      <a:r>
                        <a:rPr lang="en-AU" sz="2000" baseline="0" noProof="0" dirty="0"/>
                        <a:t>Oxygen</a:t>
                      </a:r>
                    </a:p>
                  </a:txBody>
                  <a:tcPr/>
                </a:tc>
                <a:tc>
                  <a:txBody>
                    <a:bodyPr/>
                    <a:lstStyle/>
                    <a:p>
                      <a:r>
                        <a:rPr lang="en-AU" sz="2000" baseline="0" noProof="0" dirty="0"/>
                        <a:t>O</a:t>
                      </a:r>
                      <a:r>
                        <a:rPr lang="en-AU" sz="2000" baseline="-25000" noProof="0" dirty="0"/>
                        <a:t>2</a:t>
                      </a:r>
                    </a:p>
                  </a:txBody>
                  <a:tcPr/>
                </a:tc>
                <a:tc>
                  <a:txBody>
                    <a:bodyPr/>
                    <a:lstStyle/>
                    <a:p>
                      <a:r>
                        <a:rPr lang="en-AU" sz="2000" baseline="0" noProof="0" dirty="0"/>
                        <a:t>Element</a:t>
                      </a:r>
                    </a:p>
                  </a:txBody>
                  <a:tcPr/>
                </a:tc>
                <a:extLst>
                  <a:ext uri="{0D108BD9-81ED-4DB2-BD59-A6C34878D82A}">
                    <a16:rowId xmlns:a16="http://schemas.microsoft.com/office/drawing/2014/main" val="2583365115"/>
                  </a:ext>
                </a:extLst>
              </a:tr>
              <a:tr h="521190">
                <a:tc>
                  <a:txBody>
                    <a:bodyPr/>
                    <a:lstStyle/>
                    <a:p>
                      <a:r>
                        <a:rPr lang="en-AU" sz="2000" baseline="0" noProof="0" dirty="0"/>
                        <a:t>Carbon dioxide</a:t>
                      </a:r>
                    </a:p>
                  </a:txBody>
                  <a:tcPr/>
                </a:tc>
                <a:tc>
                  <a:txBody>
                    <a:bodyPr/>
                    <a:lstStyle/>
                    <a:p>
                      <a:r>
                        <a:rPr lang="en-AU" sz="2000" baseline="0" noProof="0" dirty="0"/>
                        <a:t>CO</a:t>
                      </a:r>
                      <a:r>
                        <a:rPr lang="en-AU" sz="2000" baseline="-25000" noProof="0" dirty="0"/>
                        <a:t>2</a:t>
                      </a:r>
                    </a:p>
                  </a:txBody>
                  <a:tcPr/>
                </a:tc>
                <a:tc>
                  <a:txBody>
                    <a:bodyPr/>
                    <a:lstStyle/>
                    <a:p>
                      <a:r>
                        <a:rPr lang="en-AU" sz="2000" baseline="0" noProof="0" dirty="0"/>
                        <a:t>Compound</a:t>
                      </a:r>
                    </a:p>
                  </a:txBody>
                  <a:tcPr/>
                </a:tc>
                <a:extLst>
                  <a:ext uri="{0D108BD9-81ED-4DB2-BD59-A6C34878D82A}">
                    <a16:rowId xmlns:a16="http://schemas.microsoft.com/office/drawing/2014/main" val="3995875705"/>
                  </a:ext>
                </a:extLst>
              </a:tr>
              <a:tr h="521190">
                <a:tc>
                  <a:txBody>
                    <a:bodyPr/>
                    <a:lstStyle/>
                    <a:p>
                      <a:r>
                        <a:rPr lang="en-AU" sz="2000" baseline="0" noProof="0" dirty="0"/>
                        <a:t>Water</a:t>
                      </a:r>
                    </a:p>
                  </a:txBody>
                  <a:tcPr/>
                </a:tc>
                <a:tc>
                  <a:txBody>
                    <a:bodyPr/>
                    <a:lstStyle/>
                    <a:p>
                      <a:r>
                        <a:rPr lang="en-AU" sz="2000" baseline="0" noProof="0" dirty="0"/>
                        <a:t>H</a:t>
                      </a:r>
                      <a:r>
                        <a:rPr lang="en-AU" sz="2000" baseline="-25000" noProof="0" dirty="0"/>
                        <a:t>2</a:t>
                      </a:r>
                      <a:r>
                        <a:rPr lang="en-AU" sz="2000" baseline="0" noProof="0" dirty="0"/>
                        <a:t>O</a:t>
                      </a:r>
                    </a:p>
                  </a:txBody>
                  <a:tcPr/>
                </a:tc>
                <a:tc>
                  <a:txBody>
                    <a:bodyPr/>
                    <a:lstStyle/>
                    <a:p>
                      <a:r>
                        <a:rPr lang="en-AU" sz="2000" baseline="0" noProof="0" dirty="0"/>
                        <a:t>Compound</a:t>
                      </a:r>
                    </a:p>
                  </a:txBody>
                  <a:tcPr/>
                </a:tc>
                <a:extLst>
                  <a:ext uri="{0D108BD9-81ED-4DB2-BD59-A6C34878D82A}">
                    <a16:rowId xmlns:a16="http://schemas.microsoft.com/office/drawing/2014/main" val="230616187"/>
                  </a:ext>
                </a:extLst>
              </a:tr>
              <a:tr h="521190">
                <a:tc>
                  <a:txBody>
                    <a:bodyPr/>
                    <a:lstStyle/>
                    <a:p>
                      <a:r>
                        <a:rPr lang="en-AU" sz="2000" baseline="0" noProof="0" dirty="0"/>
                        <a:t>Air </a:t>
                      </a:r>
                    </a:p>
                  </a:txBody>
                  <a:tcPr/>
                </a:tc>
                <a:tc>
                  <a:txBody>
                    <a:bodyPr/>
                    <a:lstStyle/>
                    <a:p>
                      <a:r>
                        <a:rPr lang="en-AU" sz="2000" baseline="0" noProof="0" dirty="0"/>
                        <a:t>O</a:t>
                      </a:r>
                      <a:r>
                        <a:rPr lang="en-AU" sz="2000" baseline="-25000" noProof="0" dirty="0"/>
                        <a:t>2</a:t>
                      </a:r>
                      <a:r>
                        <a:rPr lang="en-AU" sz="2000" baseline="0" noProof="0" dirty="0"/>
                        <a:t>, CO</a:t>
                      </a:r>
                      <a:r>
                        <a:rPr lang="en-AU" sz="2000" baseline="-25000" noProof="0" dirty="0"/>
                        <a:t>2</a:t>
                      </a:r>
                      <a:r>
                        <a:rPr lang="en-AU" sz="2000" baseline="0" noProof="0" dirty="0"/>
                        <a:t>, N</a:t>
                      </a:r>
                      <a:r>
                        <a:rPr lang="en-AU" sz="2000" baseline="-25000" noProof="0" dirty="0"/>
                        <a:t>2</a:t>
                      </a:r>
                      <a:r>
                        <a:rPr lang="en-AU" sz="2000" baseline="0" noProof="0" dirty="0"/>
                        <a:t>, and other gases</a:t>
                      </a:r>
                    </a:p>
                  </a:txBody>
                  <a:tcPr/>
                </a:tc>
                <a:tc>
                  <a:txBody>
                    <a:bodyPr/>
                    <a:lstStyle/>
                    <a:p>
                      <a:r>
                        <a:rPr lang="en-AU" sz="2000" baseline="0" noProof="0" dirty="0"/>
                        <a:t>Mixture</a:t>
                      </a:r>
                    </a:p>
                  </a:txBody>
                  <a:tcPr/>
                </a:tc>
                <a:extLst>
                  <a:ext uri="{0D108BD9-81ED-4DB2-BD59-A6C34878D82A}">
                    <a16:rowId xmlns:a16="http://schemas.microsoft.com/office/drawing/2014/main" val="3295736978"/>
                  </a:ext>
                </a:extLst>
              </a:tr>
              <a:tr h="521190">
                <a:tc>
                  <a:txBody>
                    <a:bodyPr/>
                    <a:lstStyle/>
                    <a:p>
                      <a:r>
                        <a:rPr lang="en-AU" sz="2000" noProof="0" dirty="0"/>
                        <a:t>Magnesium</a:t>
                      </a:r>
                    </a:p>
                  </a:txBody>
                  <a:tcPr/>
                </a:tc>
                <a:tc>
                  <a:txBody>
                    <a:bodyPr/>
                    <a:lstStyle/>
                    <a:p>
                      <a:r>
                        <a:rPr lang="en-AU" sz="2000" noProof="0" dirty="0"/>
                        <a:t>Mg</a:t>
                      </a:r>
                    </a:p>
                  </a:txBody>
                  <a:tcPr/>
                </a:tc>
                <a:tc>
                  <a:txBody>
                    <a:bodyPr/>
                    <a:lstStyle/>
                    <a:p>
                      <a:r>
                        <a:rPr lang="en-AU" sz="2000" noProof="0" dirty="0"/>
                        <a:t>Element</a:t>
                      </a:r>
                    </a:p>
                  </a:txBody>
                  <a:tcPr/>
                </a:tc>
                <a:extLst>
                  <a:ext uri="{0D108BD9-81ED-4DB2-BD59-A6C34878D82A}">
                    <a16:rowId xmlns:a16="http://schemas.microsoft.com/office/drawing/2014/main" val="3110541819"/>
                  </a:ext>
                </a:extLst>
              </a:tr>
              <a:tr h="521190">
                <a:tc>
                  <a:txBody>
                    <a:bodyPr/>
                    <a:lstStyle/>
                    <a:p>
                      <a:r>
                        <a:rPr lang="en-AU" sz="2000" noProof="0" dirty="0"/>
                        <a:t>Salt water</a:t>
                      </a:r>
                    </a:p>
                  </a:txBody>
                  <a:tcPr/>
                </a:tc>
                <a:tc>
                  <a:txBody>
                    <a:bodyPr/>
                    <a:lstStyle/>
                    <a:p>
                      <a:r>
                        <a:rPr lang="en-AU" sz="2000" baseline="0" noProof="0" dirty="0"/>
                        <a:t>H</a:t>
                      </a:r>
                      <a:r>
                        <a:rPr lang="en-AU" sz="2000" baseline="-25000" noProof="0" dirty="0"/>
                        <a:t>2</a:t>
                      </a:r>
                      <a:r>
                        <a:rPr lang="en-AU" sz="2000" baseline="0" noProof="0" dirty="0"/>
                        <a:t>O and NaCl</a:t>
                      </a:r>
                    </a:p>
                  </a:txBody>
                  <a:tcPr/>
                </a:tc>
                <a:tc>
                  <a:txBody>
                    <a:bodyPr/>
                    <a:lstStyle/>
                    <a:p>
                      <a:r>
                        <a:rPr lang="en-AU" sz="2000" noProof="0" dirty="0"/>
                        <a:t>Mixture</a:t>
                      </a:r>
                    </a:p>
                  </a:txBody>
                  <a:tcPr/>
                </a:tc>
                <a:extLst>
                  <a:ext uri="{0D108BD9-81ED-4DB2-BD59-A6C34878D82A}">
                    <a16:rowId xmlns:a16="http://schemas.microsoft.com/office/drawing/2014/main" val="1454723790"/>
                  </a:ext>
                </a:extLst>
              </a:tr>
            </a:tbl>
          </a:graphicData>
        </a:graphic>
      </p:graphicFrame>
      <p:sp>
        <p:nvSpPr>
          <p:cNvPr id="4" name="Rectangle 3" descr="Blue box used to cover the classification of the substances for students to answer the questions prior to removal. ">
            <a:extLst>
              <a:ext uri="{FF2B5EF4-FFF2-40B4-BE49-F238E27FC236}">
                <a16:creationId xmlns:a16="http://schemas.microsoft.com/office/drawing/2014/main" id="{A2DC77AE-8E88-9B17-A2E5-EBD1F60CEEAF}"/>
              </a:ext>
            </a:extLst>
          </p:cNvPr>
          <p:cNvSpPr/>
          <p:nvPr/>
        </p:nvSpPr>
        <p:spPr>
          <a:xfrm>
            <a:off x="7484882" y="2390512"/>
            <a:ext cx="3987540" cy="29317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2" name="Slide Number Placeholder 1">
            <a:extLst>
              <a:ext uri="{FF2B5EF4-FFF2-40B4-BE49-F238E27FC236}">
                <a16:creationId xmlns:a16="http://schemas.microsoft.com/office/drawing/2014/main" id="{71E0F67B-F2CC-FE82-2149-FA201D70D73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8</a:t>
            </a:fld>
            <a:endParaRPr lang="en-AU" noProof="0" dirty="0"/>
          </a:p>
        </p:txBody>
      </p:sp>
    </p:spTree>
    <p:extLst>
      <p:ext uri="{BB962C8B-B14F-4D97-AF65-F5344CB8AC3E}">
        <p14:creationId xmlns:p14="http://schemas.microsoft.com/office/powerpoint/2010/main" val="132150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81D3A-24FD-AC1D-92D3-FA47A59FA9A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D069A66-3477-BE10-E6EE-0F6062B0FA05}"/>
              </a:ext>
            </a:extLst>
          </p:cNvPr>
          <p:cNvSpPr>
            <a:spLocks noGrp="1"/>
          </p:cNvSpPr>
          <p:nvPr>
            <p:ph type="title"/>
          </p:nvPr>
        </p:nvSpPr>
        <p:spPr/>
        <p:txBody>
          <a:bodyPr/>
          <a:lstStyle/>
          <a:p>
            <a:r>
              <a:rPr lang="en-AU" noProof="0" dirty="0"/>
              <a:t>2.6 Atomic radius (2 of 2)</a:t>
            </a:r>
          </a:p>
        </p:txBody>
      </p:sp>
      <p:sp>
        <p:nvSpPr>
          <p:cNvPr id="9" name="Text Placeholder 8">
            <a:extLst>
              <a:ext uri="{FF2B5EF4-FFF2-40B4-BE49-F238E27FC236}">
                <a16:creationId xmlns:a16="http://schemas.microsoft.com/office/drawing/2014/main" id="{C00B6D5D-3CA6-0F6F-4747-1B15CBA146D8}"/>
              </a:ext>
            </a:extLst>
          </p:cNvPr>
          <p:cNvSpPr>
            <a:spLocks noGrp="1"/>
          </p:cNvSpPr>
          <p:nvPr>
            <p:ph type="body" sz="quarter" idx="18"/>
          </p:nvPr>
        </p:nvSpPr>
        <p:spPr/>
        <p:txBody>
          <a:bodyPr/>
          <a:lstStyle/>
          <a:p>
            <a:r>
              <a:rPr lang="en-AU" noProof="0" dirty="0"/>
              <a:t>Trends</a:t>
            </a:r>
          </a:p>
        </p:txBody>
      </p:sp>
      <p:pic>
        <p:nvPicPr>
          <p:cNvPr id="4" name="Picture 3" descr="Image of the Periodic table of elements with a large blue arrow labelled 'Decrease' pointing left to right and another large blue arrow pointing down labelled 'increase'. This is noting that as you move across the periodic table the atomic radius decreases and as you move down the periodic table the atomic radius increases.">
            <a:extLst>
              <a:ext uri="{FF2B5EF4-FFF2-40B4-BE49-F238E27FC236}">
                <a16:creationId xmlns:a16="http://schemas.microsoft.com/office/drawing/2014/main" id="{7BF593CE-0240-878E-D5A0-2EC4A943E2C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11873" y="905601"/>
            <a:ext cx="10172127" cy="5564905"/>
          </a:xfrm>
          <a:prstGeom prst="rect">
            <a:avLst/>
          </a:prstGeom>
        </p:spPr>
      </p:pic>
      <p:sp>
        <p:nvSpPr>
          <p:cNvPr id="5" name="Arrow: Right 4" descr="Large blue arrow pointing to the right labelled 'Decrease'.">
            <a:extLst>
              <a:ext uri="{FF2B5EF4-FFF2-40B4-BE49-F238E27FC236}">
                <a16:creationId xmlns:a16="http://schemas.microsoft.com/office/drawing/2014/main" id="{7C8D92D6-7585-4DB7-4F13-14105022E192}"/>
              </a:ext>
            </a:extLst>
          </p:cNvPr>
          <p:cNvSpPr/>
          <p:nvPr/>
        </p:nvSpPr>
        <p:spPr>
          <a:xfrm>
            <a:off x="2661640" y="1157936"/>
            <a:ext cx="6168326" cy="10383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noProof="0" dirty="0"/>
              <a:t>Decrease</a:t>
            </a:r>
          </a:p>
        </p:txBody>
      </p:sp>
      <p:sp>
        <p:nvSpPr>
          <p:cNvPr id="6" name="Arrow: Right 5" descr="Large blue arrow pointing to the down labelled 'Increase'.">
            <a:extLst>
              <a:ext uri="{FF2B5EF4-FFF2-40B4-BE49-F238E27FC236}">
                <a16:creationId xmlns:a16="http://schemas.microsoft.com/office/drawing/2014/main" id="{1C8873E5-68AE-E895-6DC9-236F2E76AF3A}"/>
              </a:ext>
            </a:extLst>
          </p:cNvPr>
          <p:cNvSpPr/>
          <p:nvPr/>
        </p:nvSpPr>
        <p:spPr>
          <a:xfrm rot="5400000">
            <a:off x="551423" y="3573249"/>
            <a:ext cx="3855260" cy="10383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noProof="0" dirty="0"/>
              <a:t>Increase</a:t>
            </a:r>
            <a:endParaRPr lang="en-AU" noProof="0" dirty="0"/>
          </a:p>
        </p:txBody>
      </p:sp>
      <p:sp>
        <p:nvSpPr>
          <p:cNvPr id="7" name="TextBox 6">
            <a:extLst>
              <a:ext uri="{FF2B5EF4-FFF2-40B4-BE49-F238E27FC236}">
                <a16:creationId xmlns:a16="http://schemas.microsoft.com/office/drawing/2014/main" id="{E115C8F6-5871-AF3E-5338-9A6B588A8BDD}"/>
              </a:ext>
              <a:ext uri="{C183D7F6-B498-43B3-948B-1728B52AA6E4}">
                <adec:decorative xmlns:adec="http://schemas.microsoft.com/office/drawing/2017/decorative" val="1"/>
              </a:ext>
            </a:extLst>
          </p:cNvPr>
          <p:cNvSpPr txBox="1"/>
          <p:nvPr/>
        </p:nvSpPr>
        <p:spPr>
          <a:xfrm>
            <a:off x="1311873" y="6433267"/>
            <a:ext cx="7376160" cy="525465"/>
          </a:xfrm>
          <a:prstGeom prst="rect">
            <a:avLst/>
          </a:prstGeom>
          <a:noFill/>
        </p:spPr>
        <p:txBody>
          <a:bodyPr wrap="square">
            <a:spAutoFit/>
          </a:bodyPr>
          <a:lstStyle/>
          <a:p>
            <a:pPr>
              <a:lnSpc>
                <a:spcPct val="150000"/>
              </a:lnSpc>
              <a:spcBef>
                <a:spcPts val="1200"/>
              </a:spcBef>
              <a:buNone/>
            </a:pPr>
            <a:r>
              <a:rPr lang="en-AU" sz="1000" noProof="0" dirty="0">
                <a:effectLst/>
                <a:latin typeface="Arial" panose="020B0604020202020204" pitchFamily="34" charset="0"/>
                <a:ea typeface="Calibri" panose="020F0502020204030204" pitchFamily="34" charset="0"/>
              </a:rPr>
              <a:t>Source: </a:t>
            </a:r>
            <a:r>
              <a:rPr lang="en-AU" sz="1000" u="sng" noProof="0" dirty="0">
                <a:solidFill>
                  <a:srgbClr val="001C4A"/>
                </a:solidFill>
                <a:effectLst/>
                <a:latin typeface="Arial" panose="020B0604020202020204" pitchFamily="34" charset="0"/>
                <a:ea typeface="Calibri" panose="020F0502020204030204" pitchFamily="34" charset="0"/>
                <a:hlinkClick r:id="rId4"/>
              </a:rPr>
              <a:t>Science 7-10 (2023) Data Book</a:t>
            </a:r>
            <a:r>
              <a:rPr lang="en-AU" sz="1000" noProof="0" dirty="0">
                <a:effectLst/>
                <a:latin typeface="Arial" panose="020B0604020202020204" pitchFamily="34" charset="0"/>
                <a:ea typeface="Calibri" panose="020F0502020204030204" pitchFamily="34" charset="0"/>
              </a:rPr>
              <a:t> @State of New South Wales Education Standards Authority (NESA).</a:t>
            </a:r>
          </a:p>
        </p:txBody>
      </p:sp>
      <p:sp>
        <p:nvSpPr>
          <p:cNvPr id="2" name="Slide Number Placeholder 1">
            <a:extLst>
              <a:ext uri="{FF2B5EF4-FFF2-40B4-BE49-F238E27FC236}">
                <a16:creationId xmlns:a16="http://schemas.microsoft.com/office/drawing/2014/main" id="{21003123-4BF5-A341-8376-931D0352E0F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80</a:t>
            </a:fld>
            <a:endParaRPr lang="en-AU" noProof="0" dirty="0"/>
          </a:p>
        </p:txBody>
      </p:sp>
    </p:spTree>
    <p:extLst>
      <p:ext uri="{BB962C8B-B14F-4D97-AF65-F5344CB8AC3E}">
        <p14:creationId xmlns:p14="http://schemas.microsoft.com/office/powerpoint/2010/main" val="45462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45D9A-A2AC-C022-6716-600CB4F51A2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D391CC-4313-F312-1FC2-CBDFB14F3455}"/>
              </a:ext>
            </a:extLst>
          </p:cNvPr>
          <p:cNvSpPr>
            <a:spLocks noGrp="1"/>
          </p:cNvSpPr>
          <p:nvPr>
            <p:ph type="title"/>
          </p:nvPr>
        </p:nvSpPr>
        <p:spPr/>
        <p:txBody>
          <a:bodyPr/>
          <a:lstStyle/>
          <a:p>
            <a:r>
              <a:rPr lang="en-AU" noProof="0" dirty="0"/>
              <a:t>2.6 Explaining trends in atomic radius (1 of 3)</a:t>
            </a:r>
          </a:p>
        </p:txBody>
      </p:sp>
      <p:sp>
        <p:nvSpPr>
          <p:cNvPr id="5" name="Text Placeholder 4">
            <a:extLst>
              <a:ext uri="{FF2B5EF4-FFF2-40B4-BE49-F238E27FC236}">
                <a16:creationId xmlns:a16="http://schemas.microsoft.com/office/drawing/2014/main" id="{03131E72-B798-83DD-EA90-8B6ED5D1AB49}"/>
              </a:ext>
            </a:extLst>
          </p:cNvPr>
          <p:cNvSpPr>
            <a:spLocks noGrp="1"/>
          </p:cNvSpPr>
          <p:nvPr>
            <p:ph type="body" sz="quarter" idx="18"/>
          </p:nvPr>
        </p:nvSpPr>
        <p:spPr>
          <a:xfrm>
            <a:off x="360001" y="1035202"/>
            <a:ext cx="11483999" cy="310015"/>
          </a:xfrm>
        </p:spPr>
        <p:txBody>
          <a:bodyPr/>
          <a:lstStyle/>
          <a:p>
            <a:r>
              <a:rPr lang="en-AU" noProof="0" dirty="0"/>
              <a:t>Attractive forces</a:t>
            </a:r>
          </a:p>
        </p:txBody>
      </p:sp>
      <p:sp>
        <p:nvSpPr>
          <p:cNvPr id="21" name="Rectangle: Rounded Corners 20">
            <a:extLst>
              <a:ext uri="{FF2B5EF4-FFF2-40B4-BE49-F238E27FC236}">
                <a16:creationId xmlns:a16="http://schemas.microsoft.com/office/drawing/2014/main" id="{00FAC9E7-F9A6-EC23-9D87-1996747E7FD4}"/>
              </a:ext>
            </a:extLst>
          </p:cNvPr>
          <p:cNvSpPr/>
          <p:nvPr/>
        </p:nvSpPr>
        <p:spPr>
          <a:xfrm>
            <a:off x="1622158" y="1917200"/>
            <a:ext cx="2448732" cy="37505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200" b="1" noProof="0" dirty="0"/>
              <a:t>proton</a:t>
            </a:r>
          </a:p>
          <a:p>
            <a:pPr algn="ctr"/>
            <a:endParaRPr lang="en-AU" noProof="0" dirty="0"/>
          </a:p>
          <a:p>
            <a:pPr algn="ctr"/>
            <a:endParaRPr lang="en-AU" noProof="0" dirty="0"/>
          </a:p>
          <a:p>
            <a:pPr algn="ctr"/>
            <a:endParaRPr lang="en-AU" noProof="0" dirty="0"/>
          </a:p>
          <a:p>
            <a:pPr algn="ctr"/>
            <a:endParaRPr lang="en-AU" noProof="0" dirty="0"/>
          </a:p>
          <a:p>
            <a:pPr algn="ctr"/>
            <a:r>
              <a:rPr lang="en-AU" noProof="0" dirty="0"/>
              <a:t>positive charge</a:t>
            </a:r>
          </a:p>
        </p:txBody>
      </p:sp>
      <p:sp>
        <p:nvSpPr>
          <p:cNvPr id="20" name="Rectangle: Rounded Corners 19">
            <a:extLst>
              <a:ext uri="{FF2B5EF4-FFF2-40B4-BE49-F238E27FC236}">
                <a16:creationId xmlns:a16="http://schemas.microsoft.com/office/drawing/2014/main" id="{1DCA80BE-72D4-BFA3-1CE2-BF6E239FB5FA}"/>
              </a:ext>
            </a:extLst>
          </p:cNvPr>
          <p:cNvSpPr/>
          <p:nvPr/>
        </p:nvSpPr>
        <p:spPr>
          <a:xfrm>
            <a:off x="8121111" y="1917200"/>
            <a:ext cx="2448732" cy="3750590"/>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AU" sz="3200" b="1" noProof="0" dirty="0">
                <a:solidFill>
                  <a:schemeClr val="tx1"/>
                </a:solidFill>
              </a:rPr>
              <a:t>electron</a:t>
            </a:r>
          </a:p>
          <a:p>
            <a:pPr algn="ctr"/>
            <a:endParaRPr lang="en-AU" noProof="0" dirty="0">
              <a:solidFill>
                <a:schemeClr val="tx1"/>
              </a:solidFill>
            </a:endParaRPr>
          </a:p>
          <a:p>
            <a:pPr algn="ctr"/>
            <a:endParaRPr lang="en-AU" noProof="0" dirty="0">
              <a:solidFill>
                <a:schemeClr val="tx1"/>
              </a:solidFill>
            </a:endParaRPr>
          </a:p>
          <a:p>
            <a:pPr algn="ctr"/>
            <a:endParaRPr lang="en-AU" noProof="0" dirty="0">
              <a:solidFill>
                <a:schemeClr val="tx1"/>
              </a:solidFill>
            </a:endParaRPr>
          </a:p>
          <a:p>
            <a:pPr algn="ctr"/>
            <a:endParaRPr lang="en-AU" noProof="0" dirty="0">
              <a:solidFill>
                <a:schemeClr val="tx1"/>
              </a:solidFill>
            </a:endParaRPr>
          </a:p>
          <a:p>
            <a:pPr algn="ctr"/>
            <a:r>
              <a:rPr lang="en-AU" noProof="0" dirty="0">
                <a:solidFill>
                  <a:schemeClr val="tx1"/>
                </a:solidFill>
              </a:rPr>
              <a:t>negative charge</a:t>
            </a:r>
          </a:p>
        </p:txBody>
      </p:sp>
      <p:sp>
        <p:nvSpPr>
          <p:cNvPr id="2" name="Slide Number Placeholder 1">
            <a:extLst>
              <a:ext uri="{FF2B5EF4-FFF2-40B4-BE49-F238E27FC236}">
                <a16:creationId xmlns:a16="http://schemas.microsoft.com/office/drawing/2014/main" id="{6683FD23-2DB1-4817-67AA-32F3617FB2C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81</a:t>
            </a:fld>
            <a:endParaRPr lang="en-AU" noProof="0" dirty="0"/>
          </a:p>
        </p:txBody>
      </p:sp>
    </p:spTree>
    <p:extLst>
      <p:ext uri="{BB962C8B-B14F-4D97-AF65-F5344CB8AC3E}">
        <p14:creationId xmlns:p14="http://schemas.microsoft.com/office/powerpoint/2010/main" val="304347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54167E-6 7.40741E-7 L 0.16615 0.00069 " pathEditMode="relative" rAng="0" ptsTypes="AA">
                                      <p:cBhvr>
                                        <p:cTn id="6" dur="2000" fill="hold"/>
                                        <p:tgtEl>
                                          <p:spTgt spid="21"/>
                                        </p:tgtEl>
                                        <p:attrNameLst>
                                          <p:attrName>ppt_x</p:attrName>
                                          <p:attrName>ppt_y</p:attrName>
                                        </p:attrNameLst>
                                      </p:cBhvr>
                                      <p:rCtr x="8307" y="23"/>
                                    </p:animMotion>
                                  </p:childTnLst>
                                </p:cTn>
                              </p:par>
                              <p:par>
                                <p:cTn id="7" presetID="35" presetClass="path" presetSubtype="0" accel="50000" decel="50000" fill="hold" grpId="0" nodeType="withEffect">
                                  <p:stCondLst>
                                    <p:cond delay="0"/>
                                  </p:stCondLst>
                                  <p:childTnLst>
                                    <p:animMotion origin="layout" path="M 3.54167E-6 7.40741E-7 L -0.16615 0.00069 " pathEditMode="relative" rAng="0" ptsTypes="AA">
                                      <p:cBhvr>
                                        <p:cTn id="8" dur="2000" fill="hold"/>
                                        <p:tgtEl>
                                          <p:spTgt spid="20"/>
                                        </p:tgtEl>
                                        <p:attrNameLst>
                                          <p:attrName>ppt_x</p:attrName>
                                          <p:attrName>ppt_y</p:attrName>
                                        </p:attrNameLst>
                                      </p:cBhvr>
                                      <p:rCtr x="-8307"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E96E3-A93E-B7E1-5D6E-DC32EC7D5D0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E276A99-7F2B-6914-6B5D-979BFC36B7D9}"/>
              </a:ext>
            </a:extLst>
          </p:cNvPr>
          <p:cNvSpPr>
            <a:spLocks noGrp="1"/>
          </p:cNvSpPr>
          <p:nvPr>
            <p:ph type="title"/>
          </p:nvPr>
        </p:nvSpPr>
        <p:spPr/>
        <p:txBody>
          <a:bodyPr/>
          <a:lstStyle/>
          <a:p>
            <a:r>
              <a:rPr lang="en-AU" noProof="0" dirty="0"/>
              <a:t>2.6 Explaining trends in atomic radius (2 of 3)</a:t>
            </a:r>
          </a:p>
        </p:txBody>
      </p:sp>
      <p:sp>
        <p:nvSpPr>
          <p:cNvPr id="8" name="Text Placeholder 7">
            <a:extLst>
              <a:ext uri="{FF2B5EF4-FFF2-40B4-BE49-F238E27FC236}">
                <a16:creationId xmlns:a16="http://schemas.microsoft.com/office/drawing/2014/main" id="{FB4803B4-80DA-F74D-1382-D60E5EDF4330}"/>
              </a:ext>
            </a:extLst>
          </p:cNvPr>
          <p:cNvSpPr>
            <a:spLocks noGrp="1"/>
          </p:cNvSpPr>
          <p:nvPr>
            <p:ph type="body" sz="quarter" idx="18"/>
          </p:nvPr>
        </p:nvSpPr>
        <p:spPr/>
        <p:txBody>
          <a:bodyPr/>
          <a:lstStyle/>
          <a:p>
            <a:r>
              <a:rPr lang="en-AU" noProof="0" dirty="0"/>
              <a:t>Across a period</a:t>
            </a:r>
          </a:p>
        </p:txBody>
      </p:sp>
      <p:pic>
        <p:nvPicPr>
          <p:cNvPr id="4" name="Picture 3" descr="Section of the periodic table showing period 2 containing the elements lithium, beryllium, boron, carbon, nitrogen, oxygen, fluoride and neon.">
            <a:extLst>
              <a:ext uri="{FF2B5EF4-FFF2-40B4-BE49-F238E27FC236}">
                <a16:creationId xmlns:a16="http://schemas.microsoft.com/office/drawing/2014/main" id="{201D60CC-978B-4907-586D-920FCE7E131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3442" y="1514475"/>
            <a:ext cx="11885115" cy="654844"/>
          </a:xfrm>
          <a:prstGeom prst="rect">
            <a:avLst/>
          </a:prstGeom>
        </p:spPr>
      </p:pic>
      <p:sp>
        <p:nvSpPr>
          <p:cNvPr id="5" name="TextBox 4">
            <a:extLst>
              <a:ext uri="{FF2B5EF4-FFF2-40B4-BE49-F238E27FC236}">
                <a16:creationId xmlns:a16="http://schemas.microsoft.com/office/drawing/2014/main" id="{A78FEB03-9973-6C0F-A719-027B46C9B2FA}"/>
              </a:ext>
              <a:ext uri="{C183D7F6-B498-43B3-948B-1728B52AA6E4}">
                <adec:decorative xmlns:adec="http://schemas.microsoft.com/office/drawing/2017/decorative" val="1"/>
              </a:ext>
            </a:extLst>
          </p:cNvPr>
          <p:cNvSpPr txBox="1"/>
          <p:nvPr/>
        </p:nvSpPr>
        <p:spPr>
          <a:xfrm>
            <a:off x="153442" y="6357092"/>
            <a:ext cx="6705600" cy="525465"/>
          </a:xfrm>
          <a:prstGeom prst="rect">
            <a:avLst/>
          </a:prstGeom>
          <a:noFill/>
        </p:spPr>
        <p:txBody>
          <a:bodyPr wrap="square">
            <a:spAutoFit/>
          </a:bodyPr>
          <a:lstStyle/>
          <a:p>
            <a:pPr>
              <a:lnSpc>
                <a:spcPct val="150000"/>
              </a:lnSpc>
              <a:spcBef>
                <a:spcPts val="1200"/>
              </a:spcBef>
              <a:buNone/>
            </a:pPr>
            <a:r>
              <a:rPr lang="en-AU" sz="1000" noProof="0" dirty="0">
                <a:effectLst/>
                <a:latin typeface="Arial" panose="020B0604020202020204" pitchFamily="34" charset="0"/>
                <a:ea typeface="Calibri" panose="020F0502020204030204" pitchFamily="34" charset="0"/>
              </a:rPr>
              <a:t>Source: </a:t>
            </a:r>
            <a:r>
              <a:rPr lang="en-AU" sz="1000" u="sng" noProof="0" dirty="0">
                <a:solidFill>
                  <a:srgbClr val="001C4A"/>
                </a:solidFill>
                <a:effectLst/>
                <a:latin typeface="Arial" panose="020B0604020202020204" pitchFamily="34" charset="0"/>
                <a:ea typeface="Calibri" panose="020F0502020204030204" pitchFamily="34" charset="0"/>
                <a:hlinkClick r:id="rId4"/>
              </a:rPr>
              <a:t>Science 7-10 (2023) Data Book</a:t>
            </a:r>
            <a:r>
              <a:rPr lang="en-AU" sz="1000" noProof="0" dirty="0">
                <a:effectLst/>
                <a:latin typeface="Arial" panose="020B0604020202020204" pitchFamily="34" charset="0"/>
                <a:ea typeface="Calibri" panose="020F0502020204030204" pitchFamily="34" charset="0"/>
              </a:rPr>
              <a:t> @State of New South Wales Education Standards Authority (NESA).</a:t>
            </a:r>
          </a:p>
        </p:txBody>
      </p:sp>
      <p:sp>
        <p:nvSpPr>
          <p:cNvPr id="6" name="Arrow: Right 5" descr="Large blue arrow pointing to the right labelled 'Decrease'. It is showing that the atomic radius decreases as you move across the period in the periodic table. ">
            <a:extLst>
              <a:ext uri="{FF2B5EF4-FFF2-40B4-BE49-F238E27FC236}">
                <a16:creationId xmlns:a16="http://schemas.microsoft.com/office/drawing/2014/main" id="{EE28B927-0FE0-BB82-8943-DCED4D06CD2D}"/>
              </a:ext>
            </a:extLst>
          </p:cNvPr>
          <p:cNvSpPr/>
          <p:nvPr/>
        </p:nvSpPr>
        <p:spPr>
          <a:xfrm>
            <a:off x="2717369" y="2390613"/>
            <a:ext cx="6168326" cy="10383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noProof="0" dirty="0"/>
              <a:t>Decrease</a:t>
            </a:r>
          </a:p>
        </p:txBody>
      </p:sp>
      <p:grpSp>
        <p:nvGrpSpPr>
          <p:cNvPr id="16" name="Group 15" descr="Diagram of a lithium atom showing the nucleus and electron shells.">
            <a:extLst>
              <a:ext uri="{FF2B5EF4-FFF2-40B4-BE49-F238E27FC236}">
                <a16:creationId xmlns:a16="http://schemas.microsoft.com/office/drawing/2014/main" id="{B8F3F934-9FE6-124C-A5B1-89E6524B944F}"/>
              </a:ext>
            </a:extLst>
          </p:cNvPr>
          <p:cNvGrpSpPr/>
          <p:nvPr/>
        </p:nvGrpSpPr>
        <p:grpSpPr>
          <a:xfrm>
            <a:off x="482920" y="3716390"/>
            <a:ext cx="2549261" cy="2640702"/>
            <a:chOff x="482920" y="3716390"/>
            <a:chExt cx="2549261" cy="2640702"/>
          </a:xfrm>
        </p:grpSpPr>
        <p:pic>
          <p:nvPicPr>
            <p:cNvPr id="15" name="Picture 14" descr="Diagram of a lithium atom showing the nucleus and electron shells.">
              <a:extLst>
                <a:ext uri="{FF2B5EF4-FFF2-40B4-BE49-F238E27FC236}">
                  <a16:creationId xmlns:a16="http://schemas.microsoft.com/office/drawing/2014/main" id="{DF7ABA46-AA67-EBC2-56BC-E1817C4B15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920" y="3716390"/>
              <a:ext cx="2549261" cy="2640702"/>
            </a:xfrm>
            <a:prstGeom prst="rect">
              <a:avLst/>
            </a:prstGeom>
          </p:spPr>
        </p:pic>
        <p:sp>
          <p:nvSpPr>
            <p:cNvPr id="7" name="Oval 6">
              <a:extLst>
                <a:ext uri="{FF2B5EF4-FFF2-40B4-BE49-F238E27FC236}">
                  <a16:creationId xmlns:a16="http://schemas.microsoft.com/office/drawing/2014/main" id="{351340F4-78DB-8950-BAF7-102C0DD1B18B}"/>
                </a:ext>
              </a:extLst>
            </p:cNvPr>
            <p:cNvSpPr/>
            <p:nvPr/>
          </p:nvSpPr>
          <p:spPr>
            <a:xfrm>
              <a:off x="1422397" y="4744159"/>
              <a:ext cx="685803" cy="685803"/>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dirty="0">
                  <a:solidFill>
                    <a:sysClr val="windowText" lastClr="000000"/>
                  </a:solidFill>
                </a:rPr>
                <a:t>Li</a:t>
              </a:r>
            </a:p>
          </p:txBody>
        </p:sp>
      </p:grpSp>
      <p:grpSp>
        <p:nvGrpSpPr>
          <p:cNvPr id="17" name="Group 16" descr="Diagram of a beryllium atom showing the nucleus and electron shells.">
            <a:extLst>
              <a:ext uri="{FF2B5EF4-FFF2-40B4-BE49-F238E27FC236}">
                <a16:creationId xmlns:a16="http://schemas.microsoft.com/office/drawing/2014/main" id="{E68BAC93-A051-77F4-020E-23CF9C544E92}"/>
              </a:ext>
            </a:extLst>
          </p:cNvPr>
          <p:cNvGrpSpPr/>
          <p:nvPr/>
        </p:nvGrpSpPr>
        <p:grpSpPr>
          <a:xfrm>
            <a:off x="3339061" y="3818465"/>
            <a:ext cx="2366409" cy="2453959"/>
            <a:chOff x="3339061" y="3818465"/>
            <a:chExt cx="2366409" cy="2453959"/>
          </a:xfrm>
        </p:grpSpPr>
        <p:pic>
          <p:nvPicPr>
            <p:cNvPr id="9" name="Picture 8" descr="Diagram of a beryllium atom showing the nucleus and electron shells.">
              <a:extLst>
                <a:ext uri="{FF2B5EF4-FFF2-40B4-BE49-F238E27FC236}">
                  <a16:creationId xmlns:a16="http://schemas.microsoft.com/office/drawing/2014/main" id="{C4E33A24-7C80-A5F9-E258-D45680AA064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39061" y="3818465"/>
              <a:ext cx="2366409" cy="2453959"/>
            </a:xfrm>
            <a:prstGeom prst="rect">
              <a:avLst/>
            </a:prstGeom>
          </p:spPr>
        </p:pic>
        <p:sp>
          <p:nvSpPr>
            <p:cNvPr id="10" name="Oval 9">
              <a:extLst>
                <a:ext uri="{FF2B5EF4-FFF2-40B4-BE49-F238E27FC236}">
                  <a16:creationId xmlns:a16="http://schemas.microsoft.com/office/drawing/2014/main" id="{887C1CCB-1F73-0ABE-5080-1CD7C1448EC0}"/>
                </a:ext>
              </a:extLst>
            </p:cNvPr>
            <p:cNvSpPr/>
            <p:nvPr/>
          </p:nvSpPr>
          <p:spPr>
            <a:xfrm>
              <a:off x="4128956" y="4669069"/>
              <a:ext cx="824044" cy="824044"/>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dirty="0">
                  <a:solidFill>
                    <a:sysClr val="windowText" lastClr="000000"/>
                  </a:solidFill>
                </a:rPr>
                <a:t>Be</a:t>
              </a:r>
            </a:p>
          </p:txBody>
        </p:sp>
      </p:grpSp>
      <p:grpSp>
        <p:nvGrpSpPr>
          <p:cNvPr id="18" name="Group 17" descr="Diagram of a boron atom showing the nucleus and electron shells.">
            <a:extLst>
              <a:ext uri="{FF2B5EF4-FFF2-40B4-BE49-F238E27FC236}">
                <a16:creationId xmlns:a16="http://schemas.microsoft.com/office/drawing/2014/main" id="{05D60FF9-B0AF-78F3-2D00-963CFB612A59}"/>
              </a:ext>
            </a:extLst>
          </p:cNvPr>
          <p:cNvGrpSpPr/>
          <p:nvPr/>
        </p:nvGrpSpPr>
        <p:grpSpPr>
          <a:xfrm>
            <a:off x="6470332" y="3880579"/>
            <a:ext cx="2198691" cy="2201003"/>
            <a:chOff x="6470332" y="3880579"/>
            <a:chExt cx="2198691" cy="2201003"/>
          </a:xfrm>
        </p:grpSpPr>
        <p:pic>
          <p:nvPicPr>
            <p:cNvPr id="11" name="Picture 10" descr="Diagram of a boron atom showing the nucleus and electron shells.">
              <a:extLst>
                <a:ext uri="{FF2B5EF4-FFF2-40B4-BE49-F238E27FC236}">
                  <a16:creationId xmlns:a16="http://schemas.microsoft.com/office/drawing/2014/main" id="{F7655C67-CE44-5D41-DEB4-9AAF2FCB7AE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70332" y="3880579"/>
              <a:ext cx="2198691" cy="2201003"/>
            </a:xfrm>
            <a:prstGeom prst="rect">
              <a:avLst/>
            </a:prstGeom>
          </p:spPr>
        </p:pic>
        <p:sp>
          <p:nvSpPr>
            <p:cNvPr id="12" name="Oval 11">
              <a:extLst>
                <a:ext uri="{FF2B5EF4-FFF2-40B4-BE49-F238E27FC236}">
                  <a16:creationId xmlns:a16="http://schemas.microsoft.com/office/drawing/2014/main" id="{9E295524-C29D-926F-4039-BC57EFB4B16F}"/>
                </a:ext>
              </a:extLst>
            </p:cNvPr>
            <p:cNvSpPr/>
            <p:nvPr/>
          </p:nvSpPr>
          <p:spPr>
            <a:xfrm>
              <a:off x="7137399" y="4596625"/>
              <a:ext cx="838200" cy="838200"/>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dirty="0">
                  <a:solidFill>
                    <a:sysClr val="windowText" lastClr="000000"/>
                  </a:solidFill>
                </a:rPr>
                <a:t>B</a:t>
              </a:r>
            </a:p>
          </p:txBody>
        </p:sp>
      </p:grpSp>
      <p:grpSp>
        <p:nvGrpSpPr>
          <p:cNvPr id="19" name="Group 18" descr="Diagram of a carbon atom showing the nucleus and electron shells.">
            <a:extLst>
              <a:ext uri="{FF2B5EF4-FFF2-40B4-BE49-F238E27FC236}">
                <a16:creationId xmlns:a16="http://schemas.microsoft.com/office/drawing/2014/main" id="{53E72707-5C29-448D-3E00-368D33E502F5}"/>
              </a:ext>
            </a:extLst>
          </p:cNvPr>
          <p:cNvGrpSpPr/>
          <p:nvPr/>
        </p:nvGrpSpPr>
        <p:grpSpPr>
          <a:xfrm>
            <a:off x="9143621" y="3945467"/>
            <a:ext cx="1980379" cy="2049099"/>
            <a:chOff x="9143621" y="3945467"/>
            <a:chExt cx="1980379" cy="2049099"/>
          </a:xfrm>
        </p:grpSpPr>
        <p:pic>
          <p:nvPicPr>
            <p:cNvPr id="13" name="Picture 12" descr="Diagram of a carbon atom showing the nucleus and electron shells.">
              <a:extLst>
                <a:ext uri="{FF2B5EF4-FFF2-40B4-BE49-F238E27FC236}">
                  <a16:creationId xmlns:a16="http://schemas.microsoft.com/office/drawing/2014/main" id="{DEC9505D-4C0E-E9CE-EFDF-E258DCCA1F1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43621" y="3945467"/>
              <a:ext cx="1980379" cy="2049099"/>
            </a:xfrm>
            <a:prstGeom prst="rect">
              <a:avLst/>
            </a:prstGeom>
          </p:spPr>
        </p:pic>
        <p:sp>
          <p:nvSpPr>
            <p:cNvPr id="14" name="Oval 13">
              <a:extLst>
                <a:ext uri="{FF2B5EF4-FFF2-40B4-BE49-F238E27FC236}">
                  <a16:creationId xmlns:a16="http://schemas.microsoft.com/office/drawing/2014/main" id="{8167D00F-2AD5-C7C8-143E-464B8B11E037}"/>
                </a:ext>
              </a:extLst>
            </p:cNvPr>
            <p:cNvSpPr/>
            <p:nvPr/>
          </p:nvSpPr>
          <p:spPr>
            <a:xfrm>
              <a:off x="9660466" y="4519410"/>
              <a:ext cx="897465" cy="897465"/>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dirty="0">
                  <a:solidFill>
                    <a:sysClr val="windowText" lastClr="000000"/>
                  </a:solidFill>
                </a:rPr>
                <a:t>C</a:t>
              </a:r>
            </a:p>
          </p:txBody>
        </p:sp>
      </p:grpSp>
      <p:sp>
        <p:nvSpPr>
          <p:cNvPr id="2" name="Slide Number Placeholder 1">
            <a:extLst>
              <a:ext uri="{FF2B5EF4-FFF2-40B4-BE49-F238E27FC236}">
                <a16:creationId xmlns:a16="http://schemas.microsoft.com/office/drawing/2014/main" id="{B788637E-1084-35F2-E04A-96079702FDF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82</a:t>
            </a:fld>
            <a:endParaRPr lang="en-AU" noProof="0" dirty="0"/>
          </a:p>
        </p:txBody>
      </p:sp>
    </p:spTree>
    <p:extLst>
      <p:ext uri="{BB962C8B-B14F-4D97-AF65-F5344CB8AC3E}">
        <p14:creationId xmlns:p14="http://schemas.microsoft.com/office/powerpoint/2010/main" val="62917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A6174-76E7-542C-6928-101FC618429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F19C47D-D961-8512-2917-AB79230879DC}"/>
              </a:ext>
            </a:extLst>
          </p:cNvPr>
          <p:cNvSpPr>
            <a:spLocks noGrp="1"/>
          </p:cNvSpPr>
          <p:nvPr>
            <p:ph type="title"/>
          </p:nvPr>
        </p:nvSpPr>
        <p:spPr/>
        <p:txBody>
          <a:bodyPr/>
          <a:lstStyle/>
          <a:p>
            <a:r>
              <a:rPr lang="en-AU" noProof="0" dirty="0"/>
              <a:t>2.6 Explaining trends in atomic radius (3 of 3)</a:t>
            </a:r>
          </a:p>
        </p:txBody>
      </p:sp>
      <p:sp>
        <p:nvSpPr>
          <p:cNvPr id="13" name="Text Placeholder 12">
            <a:extLst>
              <a:ext uri="{FF2B5EF4-FFF2-40B4-BE49-F238E27FC236}">
                <a16:creationId xmlns:a16="http://schemas.microsoft.com/office/drawing/2014/main" id="{DC7ED7F8-CF2B-307B-1B3E-EDD04005BBE8}"/>
              </a:ext>
            </a:extLst>
          </p:cNvPr>
          <p:cNvSpPr>
            <a:spLocks noGrp="1"/>
          </p:cNvSpPr>
          <p:nvPr>
            <p:ph type="body" sz="quarter" idx="18"/>
          </p:nvPr>
        </p:nvSpPr>
        <p:spPr/>
        <p:txBody>
          <a:bodyPr/>
          <a:lstStyle/>
          <a:p>
            <a:r>
              <a:rPr lang="en-AU" noProof="0" dirty="0"/>
              <a:t>Down a group</a:t>
            </a:r>
          </a:p>
        </p:txBody>
      </p:sp>
      <p:pic>
        <p:nvPicPr>
          <p:cNvPr id="12" name="Picture 11" descr="Periodic table">
            <a:extLst>
              <a:ext uri="{FF2B5EF4-FFF2-40B4-BE49-F238E27FC236}">
                <a16:creationId xmlns:a16="http://schemas.microsoft.com/office/drawing/2014/main" id="{F8DA5AAB-DED1-F6B4-6018-88F6F125AD5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02492" y="1520325"/>
            <a:ext cx="746267" cy="4862014"/>
          </a:xfrm>
          <a:prstGeom prst="rect">
            <a:avLst/>
          </a:prstGeom>
        </p:spPr>
      </p:pic>
      <p:sp>
        <p:nvSpPr>
          <p:cNvPr id="8" name="Arrow: Right 7">
            <a:extLst>
              <a:ext uri="{FF2B5EF4-FFF2-40B4-BE49-F238E27FC236}">
                <a16:creationId xmlns:a16="http://schemas.microsoft.com/office/drawing/2014/main" id="{F971F09D-8086-56A5-04A2-B239FE954727}"/>
              </a:ext>
            </a:extLst>
          </p:cNvPr>
          <p:cNvSpPr/>
          <p:nvPr/>
        </p:nvSpPr>
        <p:spPr>
          <a:xfrm rot="5400000">
            <a:off x="408443" y="3492303"/>
            <a:ext cx="3855260" cy="10383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noProof="0" dirty="0"/>
              <a:t>Increase</a:t>
            </a:r>
            <a:endParaRPr lang="en-AU" noProof="0" dirty="0"/>
          </a:p>
        </p:txBody>
      </p:sp>
      <p:pic>
        <p:nvPicPr>
          <p:cNvPr id="9" name="Picture 8" descr="Diagram of a hydrogen atom showing the nucleus and electron shells with an arrow to show atomic radius.">
            <a:extLst>
              <a:ext uri="{FF2B5EF4-FFF2-40B4-BE49-F238E27FC236}">
                <a16:creationId xmlns:a16="http://schemas.microsoft.com/office/drawing/2014/main" id="{CB2C5DD7-5FF5-131A-833A-496735C12D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91506" y="3068249"/>
            <a:ext cx="1601649" cy="1766168"/>
          </a:xfrm>
          <a:prstGeom prst="rect">
            <a:avLst/>
          </a:prstGeom>
        </p:spPr>
      </p:pic>
      <p:pic>
        <p:nvPicPr>
          <p:cNvPr id="10" name="Picture 9" descr="Diagram of a lithium atom showing the nucleus and electron shells with an arrow to show atomic radius.">
            <a:extLst>
              <a:ext uri="{FF2B5EF4-FFF2-40B4-BE49-F238E27FC236}">
                <a16:creationId xmlns:a16="http://schemas.microsoft.com/office/drawing/2014/main" id="{A2A1D063-264F-A0F7-2AF3-600ABE9FA4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21828" y="2748887"/>
            <a:ext cx="2223436" cy="2404891"/>
          </a:xfrm>
          <a:prstGeom prst="rect">
            <a:avLst/>
          </a:prstGeom>
        </p:spPr>
      </p:pic>
      <p:pic>
        <p:nvPicPr>
          <p:cNvPr id="11" name="Picture 10" descr="Diagram of a sodium atom showing the nucleus and electron shells with an arrow to show atomic radius.">
            <a:extLst>
              <a:ext uri="{FF2B5EF4-FFF2-40B4-BE49-F238E27FC236}">
                <a16:creationId xmlns:a16="http://schemas.microsoft.com/office/drawing/2014/main" id="{FC35E0E0-77EF-7099-D82E-3602E2ED44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73937" y="2435575"/>
            <a:ext cx="2850063" cy="3031518"/>
          </a:xfrm>
          <a:prstGeom prst="rect">
            <a:avLst/>
          </a:prstGeom>
        </p:spPr>
      </p:pic>
      <p:sp>
        <p:nvSpPr>
          <p:cNvPr id="4" name="TextBox 3">
            <a:extLst>
              <a:ext uri="{FF2B5EF4-FFF2-40B4-BE49-F238E27FC236}">
                <a16:creationId xmlns:a16="http://schemas.microsoft.com/office/drawing/2014/main" id="{70012172-C196-B5E0-BB01-079B6165BEF3}"/>
              </a:ext>
            </a:extLst>
          </p:cNvPr>
          <p:cNvSpPr txBox="1"/>
          <p:nvPr/>
        </p:nvSpPr>
        <p:spPr>
          <a:xfrm>
            <a:off x="802492" y="6382339"/>
            <a:ext cx="7376160" cy="525465"/>
          </a:xfrm>
          <a:prstGeom prst="rect">
            <a:avLst/>
          </a:prstGeom>
          <a:noFill/>
        </p:spPr>
        <p:txBody>
          <a:bodyPr wrap="square">
            <a:spAutoFit/>
          </a:bodyPr>
          <a:lstStyle/>
          <a:p>
            <a:pPr>
              <a:lnSpc>
                <a:spcPct val="150000"/>
              </a:lnSpc>
              <a:spcBef>
                <a:spcPts val="1200"/>
              </a:spcBef>
              <a:buNone/>
            </a:pPr>
            <a:r>
              <a:rPr lang="en-AU" sz="1000" noProof="0" dirty="0">
                <a:effectLst/>
                <a:latin typeface="Arial" panose="020B0604020202020204" pitchFamily="34" charset="0"/>
                <a:ea typeface="Calibri" panose="020F0502020204030204" pitchFamily="34" charset="0"/>
              </a:rPr>
              <a:t>Source: </a:t>
            </a:r>
            <a:r>
              <a:rPr lang="en-AU" sz="1000" u="sng" noProof="0" dirty="0">
                <a:solidFill>
                  <a:srgbClr val="001C4A"/>
                </a:solidFill>
                <a:effectLst/>
                <a:latin typeface="Arial" panose="020B0604020202020204" pitchFamily="34" charset="0"/>
                <a:ea typeface="Calibri" panose="020F0502020204030204" pitchFamily="34" charset="0"/>
                <a:hlinkClick r:id="rId7"/>
              </a:rPr>
              <a:t>Science 7-10 (2023) Data Book</a:t>
            </a:r>
            <a:r>
              <a:rPr lang="en-AU" sz="1000" noProof="0" dirty="0">
                <a:effectLst/>
                <a:latin typeface="Arial" panose="020B0604020202020204" pitchFamily="34" charset="0"/>
                <a:ea typeface="Calibri" panose="020F0502020204030204" pitchFamily="34" charset="0"/>
              </a:rPr>
              <a:t> @State of New South Wales Education Standards Authority (NESA).</a:t>
            </a:r>
          </a:p>
        </p:txBody>
      </p:sp>
      <p:sp>
        <p:nvSpPr>
          <p:cNvPr id="2" name="Slide Number Placeholder 1">
            <a:extLst>
              <a:ext uri="{FF2B5EF4-FFF2-40B4-BE49-F238E27FC236}">
                <a16:creationId xmlns:a16="http://schemas.microsoft.com/office/drawing/2014/main" id="{36687F48-61F3-B96C-E727-A25DF2DC00C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83</a:t>
            </a:fld>
            <a:endParaRPr lang="en-AU" noProof="0" dirty="0"/>
          </a:p>
        </p:txBody>
      </p:sp>
    </p:spTree>
    <p:extLst>
      <p:ext uri="{BB962C8B-B14F-4D97-AF65-F5344CB8AC3E}">
        <p14:creationId xmlns:p14="http://schemas.microsoft.com/office/powerpoint/2010/main" val="300932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7E3FF-3090-D406-3906-DB702A7F13A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A7D3D25-1A29-E135-DE7E-DDF07ABAF7D1}"/>
              </a:ext>
            </a:extLst>
          </p:cNvPr>
          <p:cNvSpPr>
            <a:spLocks noGrp="1"/>
          </p:cNvSpPr>
          <p:nvPr>
            <p:ph type="title"/>
          </p:nvPr>
        </p:nvSpPr>
        <p:spPr/>
        <p:txBody>
          <a:bodyPr/>
          <a:lstStyle/>
          <a:p>
            <a:r>
              <a:rPr lang="en-AU" noProof="0" dirty="0"/>
              <a:t>2.6 Checkpoint 1</a:t>
            </a:r>
          </a:p>
        </p:txBody>
      </p:sp>
      <p:sp>
        <p:nvSpPr>
          <p:cNvPr id="4" name="Text Placeholder 3">
            <a:extLst>
              <a:ext uri="{FF2B5EF4-FFF2-40B4-BE49-F238E27FC236}">
                <a16:creationId xmlns:a16="http://schemas.microsoft.com/office/drawing/2014/main" id="{62F9F84A-98C5-7B22-4494-D37A0B2D43AA}"/>
              </a:ext>
            </a:extLst>
          </p:cNvPr>
          <p:cNvSpPr>
            <a:spLocks noGrp="1"/>
          </p:cNvSpPr>
          <p:nvPr>
            <p:ph type="body" sz="quarter" idx="18"/>
          </p:nvPr>
        </p:nvSpPr>
        <p:spPr/>
        <p:txBody>
          <a:bodyPr/>
          <a:lstStyle/>
          <a:p>
            <a:r>
              <a:rPr lang="en-AU" noProof="0" dirty="0"/>
              <a:t>Atomic radius</a:t>
            </a:r>
          </a:p>
        </p:txBody>
      </p:sp>
      <p:sp>
        <p:nvSpPr>
          <p:cNvPr id="5" name="Text Placeholder 4">
            <a:extLst>
              <a:ext uri="{FF2B5EF4-FFF2-40B4-BE49-F238E27FC236}">
                <a16:creationId xmlns:a16="http://schemas.microsoft.com/office/drawing/2014/main" id="{4AF6DF6C-529B-2D2B-4415-454D3FCA5CE8}"/>
              </a:ext>
            </a:extLst>
          </p:cNvPr>
          <p:cNvSpPr>
            <a:spLocks noGrp="1"/>
          </p:cNvSpPr>
          <p:nvPr>
            <p:ph type="body" sz="quarter" idx="17"/>
          </p:nvPr>
        </p:nvSpPr>
        <p:spPr/>
        <p:txBody>
          <a:bodyPr/>
          <a:lstStyle/>
          <a:p>
            <a:r>
              <a:rPr lang="en-AU" noProof="0" dirty="0"/>
              <a:t>Which of the following statements is correct?</a:t>
            </a:r>
          </a:p>
          <a:p>
            <a:endParaRPr lang="en-AU" noProof="0" dirty="0"/>
          </a:p>
          <a:p>
            <a:r>
              <a:rPr lang="en-AU" noProof="0" dirty="0"/>
              <a:t>A. Atomic radius increases across a period.</a:t>
            </a:r>
          </a:p>
          <a:p>
            <a:r>
              <a:rPr lang="en-AU" noProof="0" dirty="0"/>
              <a:t>B. Atomic radius decreases across a period.</a:t>
            </a:r>
          </a:p>
          <a:p>
            <a:r>
              <a:rPr lang="en-AU" noProof="0" dirty="0"/>
              <a:t>C. Atomic radius stays the same across a period.</a:t>
            </a:r>
          </a:p>
        </p:txBody>
      </p:sp>
      <p:sp>
        <p:nvSpPr>
          <p:cNvPr id="2" name="Slide Number Placeholder 1">
            <a:extLst>
              <a:ext uri="{FF2B5EF4-FFF2-40B4-BE49-F238E27FC236}">
                <a16:creationId xmlns:a16="http://schemas.microsoft.com/office/drawing/2014/main" id="{84E89FD3-0691-AAD3-F399-4943983A76B6}"/>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84</a:t>
            </a:fld>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8593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5">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07B98-36A8-4C2D-7EC1-50B938BC397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8FB1DD5-268F-153E-344F-EC1FB75A1AFE}"/>
              </a:ext>
            </a:extLst>
          </p:cNvPr>
          <p:cNvSpPr>
            <a:spLocks noGrp="1"/>
          </p:cNvSpPr>
          <p:nvPr>
            <p:ph type="title"/>
          </p:nvPr>
        </p:nvSpPr>
        <p:spPr/>
        <p:txBody>
          <a:bodyPr/>
          <a:lstStyle/>
          <a:p>
            <a:r>
              <a:rPr lang="en-AU" noProof="0" dirty="0"/>
              <a:t>2.6 Reactivity</a:t>
            </a:r>
          </a:p>
        </p:txBody>
      </p:sp>
      <p:sp>
        <p:nvSpPr>
          <p:cNvPr id="6" name="Text Placeholder 5">
            <a:extLst>
              <a:ext uri="{FF2B5EF4-FFF2-40B4-BE49-F238E27FC236}">
                <a16:creationId xmlns:a16="http://schemas.microsoft.com/office/drawing/2014/main" id="{FE490824-6A60-6013-DFC1-76831A35D6CA}"/>
              </a:ext>
            </a:extLst>
          </p:cNvPr>
          <p:cNvSpPr>
            <a:spLocks noGrp="1"/>
          </p:cNvSpPr>
          <p:nvPr>
            <p:ph type="body" sz="quarter" idx="18"/>
          </p:nvPr>
        </p:nvSpPr>
        <p:spPr/>
        <p:txBody>
          <a:bodyPr/>
          <a:lstStyle/>
          <a:p>
            <a:r>
              <a:rPr lang="en-AU" noProof="0" dirty="0"/>
              <a:t>Introduction</a:t>
            </a:r>
          </a:p>
        </p:txBody>
      </p:sp>
      <p:sp>
        <p:nvSpPr>
          <p:cNvPr id="4" name="Text Placeholder 3">
            <a:extLst>
              <a:ext uri="{FF2B5EF4-FFF2-40B4-BE49-F238E27FC236}">
                <a16:creationId xmlns:a16="http://schemas.microsoft.com/office/drawing/2014/main" id="{5B7B83A6-0CE0-6D41-D4C0-4A56FC69D6B5}"/>
              </a:ext>
            </a:extLst>
          </p:cNvPr>
          <p:cNvSpPr>
            <a:spLocks noGrp="1"/>
          </p:cNvSpPr>
          <p:nvPr>
            <p:ph type="body" sz="quarter" idx="17"/>
          </p:nvPr>
        </p:nvSpPr>
        <p:spPr/>
        <p:txBody>
          <a:bodyPr/>
          <a:lstStyle/>
          <a:p>
            <a:pPr marL="342900" indent="-342900">
              <a:buFont typeface="Arial" panose="020B0604020202020204" pitchFamily="34" charset="0"/>
              <a:buChar char="•"/>
            </a:pPr>
            <a:r>
              <a:rPr lang="en-AU" noProof="0" dirty="0"/>
              <a:t>Reactivity is a measure of how easily an element takes part in a chemical reaction.</a:t>
            </a:r>
          </a:p>
          <a:p>
            <a:pPr marL="342900" indent="-342900">
              <a:buFont typeface="Arial" panose="020B0604020202020204" pitchFamily="34" charset="0"/>
              <a:buChar char="•"/>
            </a:pPr>
            <a:r>
              <a:rPr lang="en-AU" noProof="0" dirty="0"/>
              <a:t>Some elements react very quickly and easily, while others hardly react at all.</a:t>
            </a:r>
          </a:p>
          <a:p>
            <a:pPr marL="342900" indent="-342900">
              <a:buFont typeface="Arial" panose="020B0604020202020204" pitchFamily="34" charset="0"/>
              <a:buChar char="•"/>
            </a:pPr>
            <a:r>
              <a:rPr lang="en-AU" noProof="0" dirty="0"/>
              <a:t>Atoms react to achieve full outer shells of electrons, which they do by losing, gaining, or sharing electrons.</a:t>
            </a:r>
          </a:p>
          <a:p>
            <a:pPr marL="342900" indent="-342900">
              <a:buFont typeface="Arial" panose="020B0604020202020204" pitchFamily="34" charset="0"/>
              <a:buChar char="•"/>
            </a:pPr>
            <a:r>
              <a:rPr lang="en-AU" noProof="0" dirty="0"/>
              <a:t>Metals usually react by losing electrons, while non-metals usually react by gaining or sharing electrons.</a:t>
            </a:r>
          </a:p>
          <a:p>
            <a:endParaRPr lang="en-AU" noProof="0" dirty="0"/>
          </a:p>
        </p:txBody>
      </p:sp>
      <p:sp>
        <p:nvSpPr>
          <p:cNvPr id="2" name="Slide Number Placeholder 1">
            <a:extLst>
              <a:ext uri="{FF2B5EF4-FFF2-40B4-BE49-F238E27FC236}">
                <a16:creationId xmlns:a16="http://schemas.microsoft.com/office/drawing/2014/main" id="{66040477-5D03-BE61-3C3C-94C3512B0EC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85</a:t>
            </a:fld>
            <a:endParaRPr lang="en-AU" noProof="0" dirty="0"/>
          </a:p>
        </p:txBody>
      </p:sp>
    </p:spTree>
    <p:extLst>
      <p:ext uri="{BB962C8B-B14F-4D97-AF65-F5344CB8AC3E}">
        <p14:creationId xmlns:p14="http://schemas.microsoft.com/office/powerpoint/2010/main" val="250970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D6165-392F-9BFC-318F-EB1C079E743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63CE88C-27E2-B941-393B-E91AE4ADF317}"/>
              </a:ext>
            </a:extLst>
          </p:cNvPr>
          <p:cNvSpPr>
            <a:spLocks noGrp="1"/>
          </p:cNvSpPr>
          <p:nvPr>
            <p:ph type="title"/>
          </p:nvPr>
        </p:nvSpPr>
        <p:spPr/>
        <p:txBody>
          <a:bodyPr/>
          <a:lstStyle/>
          <a:p>
            <a:r>
              <a:rPr lang="en-AU" noProof="0" dirty="0"/>
              <a:t>2.6 Trends in reactivity (1 of 3)</a:t>
            </a:r>
          </a:p>
        </p:txBody>
      </p:sp>
      <p:pic>
        <p:nvPicPr>
          <p:cNvPr id="4" name="Picture 3" descr="Image of the Periodic table of elements with a large blue arrow labelled 'Decrease' pointing left to right. This is noting that as you move across the periodic table the reactivity of the atoms decreases. ">
            <a:extLst>
              <a:ext uri="{FF2B5EF4-FFF2-40B4-BE49-F238E27FC236}">
                <a16:creationId xmlns:a16="http://schemas.microsoft.com/office/drawing/2014/main" id="{CCEDF31A-829F-7CBE-B646-C88B09C4C1B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09936" y="928348"/>
            <a:ext cx="10172127" cy="5564905"/>
          </a:xfrm>
          <a:prstGeom prst="rect">
            <a:avLst/>
          </a:prstGeom>
        </p:spPr>
      </p:pic>
      <p:sp>
        <p:nvSpPr>
          <p:cNvPr id="5" name="Arrow: Right 4" descr="Large blue arrow pointing to the right labelled 'Decrease'.">
            <a:extLst>
              <a:ext uri="{FF2B5EF4-FFF2-40B4-BE49-F238E27FC236}">
                <a16:creationId xmlns:a16="http://schemas.microsoft.com/office/drawing/2014/main" id="{9EB8103D-BC95-0C5D-0FF1-B8BFFBEC8F1C}"/>
              </a:ext>
            </a:extLst>
          </p:cNvPr>
          <p:cNvSpPr/>
          <p:nvPr/>
        </p:nvSpPr>
        <p:spPr>
          <a:xfrm>
            <a:off x="3011836" y="1295669"/>
            <a:ext cx="6168326" cy="10383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noProof="0" dirty="0"/>
              <a:t>Decrease</a:t>
            </a:r>
          </a:p>
        </p:txBody>
      </p:sp>
      <p:sp>
        <p:nvSpPr>
          <p:cNvPr id="6" name="TextBox 5">
            <a:extLst>
              <a:ext uri="{FF2B5EF4-FFF2-40B4-BE49-F238E27FC236}">
                <a16:creationId xmlns:a16="http://schemas.microsoft.com/office/drawing/2014/main" id="{B8E63964-D05B-07A2-077C-6ACB632CCEC6}"/>
              </a:ext>
              <a:ext uri="{C183D7F6-B498-43B3-948B-1728B52AA6E4}">
                <adec:decorative xmlns:adec="http://schemas.microsoft.com/office/drawing/2017/decorative" val="1"/>
              </a:ext>
            </a:extLst>
          </p:cNvPr>
          <p:cNvSpPr txBox="1"/>
          <p:nvPr/>
        </p:nvSpPr>
        <p:spPr>
          <a:xfrm>
            <a:off x="1009936" y="6433267"/>
            <a:ext cx="6705600" cy="525465"/>
          </a:xfrm>
          <a:prstGeom prst="rect">
            <a:avLst/>
          </a:prstGeom>
          <a:noFill/>
        </p:spPr>
        <p:txBody>
          <a:bodyPr wrap="square">
            <a:spAutoFit/>
          </a:bodyPr>
          <a:lstStyle/>
          <a:p>
            <a:pPr>
              <a:lnSpc>
                <a:spcPct val="150000"/>
              </a:lnSpc>
              <a:spcBef>
                <a:spcPts val="1200"/>
              </a:spcBef>
              <a:buNone/>
            </a:pPr>
            <a:r>
              <a:rPr lang="en-AU" sz="1000" noProof="0" dirty="0">
                <a:effectLst/>
                <a:latin typeface="Arial" panose="020B0604020202020204" pitchFamily="34" charset="0"/>
                <a:ea typeface="Calibri" panose="020F0502020204030204" pitchFamily="34" charset="0"/>
              </a:rPr>
              <a:t>Source: </a:t>
            </a:r>
            <a:r>
              <a:rPr lang="en-AU" sz="1000" u="sng" noProof="0" dirty="0">
                <a:solidFill>
                  <a:srgbClr val="001C4A"/>
                </a:solidFill>
                <a:effectLst/>
                <a:latin typeface="Arial" panose="020B0604020202020204" pitchFamily="34" charset="0"/>
                <a:ea typeface="Calibri" panose="020F0502020204030204" pitchFamily="34" charset="0"/>
                <a:hlinkClick r:id="rId4"/>
              </a:rPr>
              <a:t>Science 7-10 (2023) Data Book</a:t>
            </a:r>
            <a:r>
              <a:rPr lang="en-AU" sz="1000" noProof="0" dirty="0">
                <a:effectLst/>
                <a:latin typeface="Arial" panose="020B0604020202020204" pitchFamily="34" charset="0"/>
                <a:ea typeface="Calibri" panose="020F0502020204030204" pitchFamily="34" charset="0"/>
              </a:rPr>
              <a:t> @State of New South Wales Education Standards Authority (NESA).</a:t>
            </a:r>
          </a:p>
        </p:txBody>
      </p:sp>
      <p:sp>
        <p:nvSpPr>
          <p:cNvPr id="2" name="Slide Number Placeholder 1">
            <a:extLst>
              <a:ext uri="{FF2B5EF4-FFF2-40B4-BE49-F238E27FC236}">
                <a16:creationId xmlns:a16="http://schemas.microsoft.com/office/drawing/2014/main" id="{FCDF7640-6F93-26A7-FEB2-4A0BFD4AD62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86</a:t>
            </a:fld>
            <a:endParaRPr lang="en-AU" noProof="0" dirty="0"/>
          </a:p>
        </p:txBody>
      </p:sp>
    </p:spTree>
    <p:extLst>
      <p:ext uri="{BB962C8B-B14F-4D97-AF65-F5344CB8AC3E}">
        <p14:creationId xmlns:p14="http://schemas.microsoft.com/office/powerpoint/2010/main" val="365277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CB958-3725-434E-6209-624DA35BD42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0ACF4E1-76BE-FEF0-2E56-494613758745}"/>
              </a:ext>
            </a:extLst>
          </p:cNvPr>
          <p:cNvSpPr>
            <a:spLocks noGrp="1"/>
          </p:cNvSpPr>
          <p:nvPr>
            <p:ph type="title"/>
          </p:nvPr>
        </p:nvSpPr>
        <p:spPr/>
        <p:txBody>
          <a:bodyPr/>
          <a:lstStyle/>
          <a:p>
            <a:r>
              <a:rPr lang="en-AU" noProof="0" dirty="0"/>
              <a:t>2.6 Trends in reactivity (2 of 3)</a:t>
            </a:r>
          </a:p>
        </p:txBody>
      </p:sp>
      <p:pic>
        <p:nvPicPr>
          <p:cNvPr id="4" name="Picture 3" descr="Periodic table with Groups 1 and 2 highlighted in blue and a large blue arrow labelled 'Increase' pointing down. This is noting that as you move down the periodic table in groups 1 and 2 the reactivity of the atoms increases. ">
            <a:extLst>
              <a:ext uri="{FF2B5EF4-FFF2-40B4-BE49-F238E27FC236}">
                <a16:creationId xmlns:a16="http://schemas.microsoft.com/office/drawing/2014/main" id="{FA923054-A162-94AE-FF77-84B607BDDDB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09936" y="814918"/>
            <a:ext cx="10172127" cy="5564905"/>
          </a:xfrm>
          <a:prstGeom prst="rect">
            <a:avLst/>
          </a:prstGeom>
        </p:spPr>
      </p:pic>
      <p:sp>
        <p:nvSpPr>
          <p:cNvPr id="6" name="Arrow: Right 5" descr="Large blue arrow pointing down labelled 'Increase'.">
            <a:extLst>
              <a:ext uri="{FF2B5EF4-FFF2-40B4-BE49-F238E27FC236}">
                <a16:creationId xmlns:a16="http://schemas.microsoft.com/office/drawing/2014/main" id="{9F6DD7DA-64E7-4804-5E28-08123B978CE9}"/>
              </a:ext>
            </a:extLst>
          </p:cNvPr>
          <p:cNvSpPr/>
          <p:nvPr/>
        </p:nvSpPr>
        <p:spPr>
          <a:xfrm rot="5400000">
            <a:off x="1078366" y="3188407"/>
            <a:ext cx="3855260" cy="10383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noProof="0" dirty="0"/>
              <a:t>Increase</a:t>
            </a:r>
            <a:endParaRPr lang="en-AU" noProof="0" dirty="0"/>
          </a:p>
        </p:txBody>
      </p:sp>
      <p:sp>
        <p:nvSpPr>
          <p:cNvPr id="5" name="TextBox 4">
            <a:extLst>
              <a:ext uri="{FF2B5EF4-FFF2-40B4-BE49-F238E27FC236}">
                <a16:creationId xmlns:a16="http://schemas.microsoft.com/office/drawing/2014/main" id="{147755E4-75CB-36A9-E042-A3F5D7F9E526}"/>
              </a:ext>
              <a:ext uri="{C183D7F6-B498-43B3-948B-1728B52AA6E4}">
                <adec:decorative xmlns:adec="http://schemas.microsoft.com/office/drawing/2017/decorative" val="1"/>
              </a:ext>
            </a:extLst>
          </p:cNvPr>
          <p:cNvSpPr txBox="1"/>
          <p:nvPr/>
        </p:nvSpPr>
        <p:spPr>
          <a:xfrm>
            <a:off x="1009936" y="6379823"/>
            <a:ext cx="7376160" cy="525465"/>
          </a:xfrm>
          <a:prstGeom prst="rect">
            <a:avLst/>
          </a:prstGeom>
          <a:noFill/>
        </p:spPr>
        <p:txBody>
          <a:bodyPr wrap="square">
            <a:spAutoFit/>
          </a:bodyPr>
          <a:lstStyle/>
          <a:p>
            <a:pPr>
              <a:lnSpc>
                <a:spcPct val="150000"/>
              </a:lnSpc>
              <a:spcBef>
                <a:spcPts val="1200"/>
              </a:spcBef>
              <a:buNone/>
            </a:pPr>
            <a:r>
              <a:rPr lang="en-AU" sz="1000" noProof="0" dirty="0">
                <a:effectLst/>
                <a:latin typeface="Arial" panose="020B0604020202020204" pitchFamily="34" charset="0"/>
                <a:ea typeface="Calibri" panose="020F0502020204030204" pitchFamily="34" charset="0"/>
              </a:rPr>
              <a:t>Source: </a:t>
            </a:r>
            <a:r>
              <a:rPr lang="en-AU" sz="1000" u="sng" noProof="0" dirty="0">
                <a:solidFill>
                  <a:srgbClr val="001C4A"/>
                </a:solidFill>
                <a:effectLst/>
                <a:latin typeface="Arial" panose="020B0604020202020204" pitchFamily="34" charset="0"/>
                <a:ea typeface="Calibri" panose="020F0502020204030204" pitchFamily="34" charset="0"/>
                <a:hlinkClick r:id="rId4"/>
              </a:rPr>
              <a:t>Science 7-10 (2023) Data Book</a:t>
            </a:r>
            <a:r>
              <a:rPr lang="en-AU" sz="1000" noProof="0" dirty="0">
                <a:effectLst/>
                <a:latin typeface="Arial" panose="020B0604020202020204" pitchFamily="34" charset="0"/>
                <a:ea typeface="Calibri" panose="020F0502020204030204" pitchFamily="34" charset="0"/>
              </a:rPr>
              <a:t> @State of New South Wales Education Standards Authority (NESA).</a:t>
            </a:r>
          </a:p>
        </p:txBody>
      </p:sp>
      <p:sp>
        <p:nvSpPr>
          <p:cNvPr id="2" name="Slide Number Placeholder 1">
            <a:extLst>
              <a:ext uri="{FF2B5EF4-FFF2-40B4-BE49-F238E27FC236}">
                <a16:creationId xmlns:a16="http://schemas.microsoft.com/office/drawing/2014/main" id="{1AEE192B-5283-031D-B806-0249D530F52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87</a:t>
            </a:fld>
            <a:endParaRPr lang="en-AU" noProof="0" dirty="0"/>
          </a:p>
        </p:txBody>
      </p:sp>
    </p:spTree>
    <p:extLst>
      <p:ext uri="{BB962C8B-B14F-4D97-AF65-F5344CB8AC3E}">
        <p14:creationId xmlns:p14="http://schemas.microsoft.com/office/powerpoint/2010/main" val="325608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D87E1-01D2-86F6-B768-95E79833FA6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8031C02-4221-9300-B387-14AAF0154527}"/>
              </a:ext>
            </a:extLst>
          </p:cNvPr>
          <p:cNvSpPr>
            <a:spLocks noGrp="1"/>
          </p:cNvSpPr>
          <p:nvPr>
            <p:ph type="title"/>
          </p:nvPr>
        </p:nvSpPr>
        <p:spPr/>
        <p:txBody>
          <a:bodyPr/>
          <a:lstStyle/>
          <a:p>
            <a:r>
              <a:rPr lang="en-AU" noProof="0" dirty="0"/>
              <a:t>2.6 Trends in reactivity (3 of 3)</a:t>
            </a:r>
          </a:p>
        </p:txBody>
      </p:sp>
      <p:pic>
        <p:nvPicPr>
          <p:cNvPr id="4" name="Picture 3" descr="Periodic table with Group 17 highlighted in blue and a large blue arrow labelled 'decrease' pointing down. This is noting that as you move down the periodic table in group 17  the reactivity of the atoms decreases. ">
            <a:extLst>
              <a:ext uri="{FF2B5EF4-FFF2-40B4-BE49-F238E27FC236}">
                <a16:creationId xmlns:a16="http://schemas.microsoft.com/office/drawing/2014/main" id="{FAA4CF5D-B294-53E4-1ECF-555B65B56F9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09936" y="814919"/>
            <a:ext cx="10172127" cy="5564905"/>
          </a:xfrm>
          <a:prstGeom prst="rect">
            <a:avLst/>
          </a:prstGeom>
        </p:spPr>
      </p:pic>
      <p:sp>
        <p:nvSpPr>
          <p:cNvPr id="6" name="Arrow: Right 5" descr="Large blue arrow pointing down labelled 'Decrease'.">
            <a:extLst>
              <a:ext uri="{FF2B5EF4-FFF2-40B4-BE49-F238E27FC236}">
                <a16:creationId xmlns:a16="http://schemas.microsoft.com/office/drawing/2014/main" id="{9D6E9434-923E-B02D-489E-001AA183C619}"/>
              </a:ext>
            </a:extLst>
          </p:cNvPr>
          <p:cNvSpPr/>
          <p:nvPr/>
        </p:nvSpPr>
        <p:spPr>
          <a:xfrm rot="5400000">
            <a:off x="7169201" y="3327892"/>
            <a:ext cx="3855260" cy="10383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noProof="0" dirty="0"/>
              <a:t>Decrease</a:t>
            </a:r>
            <a:endParaRPr lang="en-AU" noProof="0" dirty="0"/>
          </a:p>
        </p:txBody>
      </p:sp>
      <p:sp>
        <p:nvSpPr>
          <p:cNvPr id="5" name="TextBox 4">
            <a:extLst>
              <a:ext uri="{FF2B5EF4-FFF2-40B4-BE49-F238E27FC236}">
                <a16:creationId xmlns:a16="http://schemas.microsoft.com/office/drawing/2014/main" id="{27B91FAF-273C-D8C1-CCFF-0960054B497D}"/>
              </a:ext>
              <a:ext uri="{C183D7F6-B498-43B3-948B-1728B52AA6E4}">
                <adec:decorative xmlns:adec="http://schemas.microsoft.com/office/drawing/2017/decorative" val="1"/>
              </a:ext>
            </a:extLst>
          </p:cNvPr>
          <p:cNvSpPr txBox="1"/>
          <p:nvPr/>
        </p:nvSpPr>
        <p:spPr>
          <a:xfrm>
            <a:off x="1281688" y="6338613"/>
            <a:ext cx="7376160" cy="525465"/>
          </a:xfrm>
          <a:prstGeom prst="rect">
            <a:avLst/>
          </a:prstGeom>
          <a:noFill/>
        </p:spPr>
        <p:txBody>
          <a:bodyPr wrap="square">
            <a:spAutoFit/>
          </a:bodyPr>
          <a:lstStyle/>
          <a:p>
            <a:pPr>
              <a:lnSpc>
                <a:spcPct val="150000"/>
              </a:lnSpc>
              <a:spcBef>
                <a:spcPts val="1200"/>
              </a:spcBef>
              <a:buNone/>
            </a:pPr>
            <a:r>
              <a:rPr lang="en-AU" sz="1000" noProof="0" dirty="0">
                <a:effectLst/>
                <a:latin typeface="Arial" panose="020B0604020202020204" pitchFamily="34" charset="0"/>
                <a:ea typeface="Calibri" panose="020F0502020204030204" pitchFamily="34" charset="0"/>
              </a:rPr>
              <a:t>Source: </a:t>
            </a:r>
            <a:r>
              <a:rPr lang="en-AU" sz="1000" u="sng" noProof="0" dirty="0">
                <a:solidFill>
                  <a:srgbClr val="001C4A"/>
                </a:solidFill>
                <a:effectLst/>
                <a:latin typeface="Arial" panose="020B0604020202020204" pitchFamily="34" charset="0"/>
                <a:ea typeface="Calibri" panose="020F0502020204030204" pitchFamily="34" charset="0"/>
                <a:hlinkClick r:id="rId4"/>
              </a:rPr>
              <a:t>Science 7-10 (2023) Data Book</a:t>
            </a:r>
            <a:r>
              <a:rPr lang="en-AU" sz="1000" noProof="0" dirty="0">
                <a:effectLst/>
                <a:latin typeface="Arial" panose="020B0604020202020204" pitchFamily="34" charset="0"/>
                <a:ea typeface="Calibri" panose="020F0502020204030204" pitchFamily="34" charset="0"/>
              </a:rPr>
              <a:t> @State of New South Wales Education Standards Authority (NESA).</a:t>
            </a:r>
          </a:p>
        </p:txBody>
      </p:sp>
      <p:sp>
        <p:nvSpPr>
          <p:cNvPr id="2" name="Slide Number Placeholder 1">
            <a:extLst>
              <a:ext uri="{FF2B5EF4-FFF2-40B4-BE49-F238E27FC236}">
                <a16:creationId xmlns:a16="http://schemas.microsoft.com/office/drawing/2014/main" id="{6ABE4379-00B1-B60B-4ECC-1B2302239A5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88</a:t>
            </a:fld>
            <a:endParaRPr lang="en-AU" noProof="0" dirty="0"/>
          </a:p>
        </p:txBody>
      </p:sp>
    </p:spTree>
    <p:extLst>
      <p:ext uri="{BB962C8B-B14F-4D97-AF65-F5344CB8AC3E}">
        <p14:creationId xmlns:p14="http://schemas.microsoft.com/office/powerpoint/2010/main" val="3524837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4055B-921F-10A7-0757-DB08F4CA313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EA1F0EF-CE26-437C-CA76-1436EC17F1C9}"/>
              </a:ext>
            </a:extLst>
          </p:cNvPr>
          <p:cNvSpPr>
            <a:spLocks noGrp="1"/>
          </p:cNvSpPr>
          <p:nvPr>
            <p:ph type="title"/>
          </p:nvPr>
        </p:nvSpPr>
        <p:spPr/>
        <p:txBody>
          <a:bodyPr/>
          <a:lstStyle/>
          <a:p>
            <a:r>
              <a:rPr lang="en-AU" noProof="0" dirty="0"/>
              <a:t>2.6 Explaining trends in reactivity (1 of 2)</a:t>
            </a:r>
          </a:p>
        </p:txBody>
      </p:sp>
      <p:pic>
        <p:nvPicPr>
          <p:cNvPr id="7" name="Picture 6" descr="Periodic table showing the position of metals (highlighted in blue), non-metals (highlighted in green) and metalloids (highlighted in orange).">
            <a:extLst>
              <a:ext uri="{FF2B5EF4-FFF2-40B4-BE49-F238E27FC236}">
                <a16:creationId xmlns:a16="http://schemas.microsoft.com/office/drawing/2014/main" id="{0F33F434-B118-9566-ADE1-583B6B7EBF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000" y="905601"/>
            <a:ext cx="11457820" cy="5167796"/>
          </a:xfrm>
          <a:prstGeom prst="rect">
            <a:avLst/>
          </a:prstGeom>
        </p:spPr>
      </p:pic>
      <p:sp>
        <p:nvSpPr>
          <p:cNvPr id="9" name="Arrow: Right 8" descr="Large blue arrow pointing to the right labelled 'Decrease'.">
            <a:extLst>
              <a:ext uri="{FF2B5EF4-FFF2-40B4-BE49-F238E27FC236}">
                <a16:creationId xmlns:a16="http://schemas.microsoft.com/office/drawing/2014/main" id="{4EB27A7C-73DE-214A-D6E7-D11AAC4D59BD}"/>
              </a:ext>
            </a:extLst>
          </p:cNvPr>
          <p:cNvSpPr/>
          <p:nvPr/>
        </p:nvSpPr>
        <p:spPr>
          <a:xfrm>
            <a:off x="1880267" y="2953597"/>
            <a:ext cx="7243786" cy="10654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noProof="0" dirty="0"/>
              <a:t>Decrease</a:t>
            </a:r>
          </a:p>
        </p:txBody>
      </p:sp>
      <p:sp>
        <p:nvSpPr>
          <p:cNvPr id="4" name="TextBox 3">
            <a:extLst>
              <a:ext uri="{FF2B5EF4-FFF2-40B4-BE49-F238E27FC236}">
                <a16:creationId xmlns:a16="http://schemas.microsoft.com/office/drawing/2014/main" id="{E40765D3-01D3-D0E3-E319-EA118830D8F7}"/>
              </a:ext>
              <a:ext uri="{C183D7F6-B498-43B3-948B-1728B52AA6E4}">
                <adec:decorative xmlns:adec="http://schemas.microsoft.com/office/drawing/2017/decorative" val="1"/>
              </a:ext>
            </a:extLst>
          </p:cNvPr>
          <p:cNvSpPr txBox="1"/>
          <p:nvPr/>
        </p:nvSpPr>
        <p:spPr>
          <a:xfrm>
            <a:off x="348000" y="6401368"/>
            <a:ext cx="7376160" cy="294632"/>
          </a:xfrm>
          <a:prstGeom prst="rect">
            <a:avLst/>
          </a:prstGeom>
          <a:noFill/>
        </p:spPr>
        <p:txBody>
          <a:bodyPr wrap="square">
            <a:spAutoFit/>
          </a:bodyPr>
          <a:lstStyle/>
          <a:p>
            <a:pPr>
              <a:lnSpc>
                <a:spcPct val="150000"/>
              </a:lnSpc>
              <a:spcBef>
                <a:spcPts val="1200"/>
              </a:spcBef>
              <a:buNone/>
            </a:pPr>
            <a:r>
              <a:rPr lang="en-AU" sz="1000" noProof="0" dirty="0">
                <a:effectLst/>
                <a:latin typeface="Arial" panose="020B0604020202020204" pitchFamily="34" charset="0"/>
                <a:ea typeface="Calibri" panose="020F0502020204030204" pitchFamily="34" charset="0"/>
              </a:rPr>
              <a:t>Source: </a:t>
            </a:r>
            <a:r>
              <a:rPr lang="en-AU" sz="1000" u="sng" noProof="0" dirty="0">
                <a:solidFill>
                  <a:srgbClr val="001C4A"/>
                </a:solidFill>
                <a:effectLst/>
                <a:latin typeface="Arial" panose="020B0604020202020204" pitchFamily="34" charset="0"/>
                <a:ea typeface="Calibri" panose="020F0502020204030204" pitchFamily="34" charset="0"/>
                <a:hlinkClick r:id="rId4"/>
              </a:rPr>
              <a:t>Science 7-10 (2023) Data Book</a:t>
            </a:r>
            <a:r>
              <a:rPr lang="en-AU" sz="1000" noProof="0" dirty="0">
                <a:effectLst/>
                <a:latin typeface="Arial" panose="020B0604020202020204" pitchFamily="34" charset="0"/>
                <a:ea typeface="Calibri" panose="020F0502020204030204" pitchFamily="34" charset="0"/>
              </a:rPr>
              <a:t> @State of New South Wales Education Standards Authority (NESA).</a:t>
            </a:r>
          </a:p>
        </p:txBody>
      </p:sp>
      <p:sp>
        <p:nvSpPr>
          <p:cNvPr id="2" name="Slide Number Placeholder 1">
            <a:extLst>
              <a:ext uri="{FF2B5EF4-FFF2-40B4-BE49-F238E27FC236}">
                <a16:creationId xmlns:a16="http://schemas.microsoft.com/office/drawing/2014/main" id="{40E8AFA3-52B5-C20D-56CF-B4043D39D5A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89</a:t>
            </a:fld>
            <a:endParaRPr lang="en-AU" noProof="0" dirty="0"/>
          </a:p>
        </p:txBody>
      </p:sp>
    </p:spTree>
    <p:extLst>
      <p:ext uri="{BB962C8B-B14F-4D97-AF65-F5344CB8AC3E}">
        <p14:creationId xmlns:p14="http://schemas.microsoft.com/office/powerpoint/2010/main" val="146677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82C08-48D2-BED9-2820-F4913DDB87A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D5D6570-4F73-F335-37AF-4826C75F9F60}"/>
              </a:ext>
            </a:extLst>
          </p:cNvPr>
          <p:cNvSpPr>
            <a:spLocks noGrp="1"/>
          </p:cNvSpPr>
          <p:nvPr>
            <p:ph type="title"/>
          </p:nvPr>
        </p:nvSpPr>
        <p:spPr>
          <a:xfrm>
            <a:off x="359998" y="360000"/>
            <a:ext cx="10260002" cy="522000"/>
          </a:xfrm>
        </p:spPr>
        <p:txBody>
          <a:bodyPr/>
          <a:lstStyle/>
          <a:p>
            <a:r>
              <a:rPr lang="en-AU" noProof="0" dirty="0">
                <a:latin typeface="+mj-lt"/>
              </a:rPr>
              <a:t>1.1 Checkpoint</a:t>
            </a:r>
          </a:p>
        </p:txBody>
      </p:sp>
      <p:sp>
        <p:nvSpPr>
          <p:cNvPr id="2" name="Text Placeholder 1">
            <a:extLst>
              <a:ext uri="{FF2B5EF4-FFF2-40B4-BE49-F238E27FC236}">
                <a16:creationId xmlns:a16="http://schemas.microsoft.com/office/drawing/2014/main" id="{5AD82D23-DFFA-AA66-09B9-0170B74E4BC3}"/>
              </a:ext>
            </a:extLst>
          </p:cNvPr>
          <p:cNvSpPr>
            <a:spLocks noGrp="1"/>
          </p:cNvSpPr>
          <p:nvPr>
            <p:ph type="body" sz="quarter" idx="18"/>
          </p:nvPr>
        </p:nvSpPr>
        <p:spPr>
          <a:xfrm>
            <a:off x="359998" y="1016704"/>
            <a:ext cx="10080000" cy="310015"/>
          </a:xfrm>
        </p:spPr>
        <p:txBody>
          <a:bodyPr/>
          <a:lstStyle/>
          <a:p>
            <a:r>
              <a:rPr lang="en-AU" noProof="0" dirty="0">
                <a:latin typeface="+mj-lt"/>
              </a:rPr>
              <a:t>Definitions</a:t>
            </a:r>
          </a:p>
        </p:txBody>
      </p:sp>
      <p:sp>
        <p:nvSpPr>
          <p:cNvPr id="26" name="Text Placeholder 1">
            <a:extLst>
              <a:ext uri="{FF2B5EF4-FFF2-40B4-BE49-F238E27FC236}">
                <a16:creationId xmlns:a16="http://schemas.microsoft.com/office/drawing/2014/main" id="{01067585-6DAF-364F-B866-24FA1E344708}"/>
              </a:ext>
            </a:extLst>
          </p:cNvPr>
          <p:cNvSpPr txBox="1">
            <a:spLocks/>
          </p:cNvSpPr>
          <p:nvPr/>
        </p:nvSpPr>
        <p:spPr>
          <a:xfrm>
            <a:off x="554731" y="1807365"/>
            <a:ext cx="1602019" cy="310015"/>
          </a:xfrm>
          <a:prstGeom prst="rect">
            <a:avLst/>
          </a:prstGeom>
        </p:spPr>
        <p:txBody>
          <a:bodyPr vert="horz" lIns="0" tIns="0" rIns="0" bIns="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AU" sz="2000" b="1"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rPr>
              <a:t>Word bank</a:t>
            </a:r>
          </a:p>
        </p:txBody>
      </p:sp>
      <p:sp>
        <p:nvSpPr>
          <p:cNvPr id="5" name="Rectangle: Rounded Corners 12">
            <a:extLst>
              <a:ext uri="{FF2B5EF4-FFF2-40B4-BE49-F238E27FC236}">
                <a16:creationId xmlns:a16="http://schemas.microsoft.com/office/drawing/2014/main" id="{6AAD46E5-60A8-9585-09FE-AC8252F3D631}"/>
              </a:ext>
              <a:ext uri="{C183D7F6-B498-43B3-948B-1728B52AA6E4}">
                <adec:decorative xmlns:adec="http://schemas.microsoft.com/office/drawing/2017/decorative" val="1"/>
              </a:ext>
            </a:extLst>
          </p:cNvPr>
          <p:cNvSpPr/>
          <p:nvPr/>
        </p:nvSpPr>
        <p:spPr>
          <a:xfrm>
            <a:off x="2898000" y="2117380"/>
            <a:ext cx="8739269" cy="4646190"/>
          </a:xfrm>
          <a:prstGeom prst="roundRect">
            <a:avLst>
              <a:gd name="adj" fmla="val 332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7" name="Atom" descr="atom">
            <a:extLst>
              <a:ext uri="{FF2B5EF4-FFF2-40B4-BE49-F238E27FC236}">
                <a16:creationId xmlns:a16="http://schemas.microsoft.com/office/drawing/2014/main" id="{82874032-5DD0-1C42-8568-8487A085D566}"/>
              </a:ext>
            </a:extLst>
          </p:cNvPr>
          <p:cNvSpPr/>
          <p:nvPr/>
        </p:nvSpPr>
        <p:spPr>
          <a:xfrm>
            <a:off x="359998" y="2264250"/>
            <a:ext cx="1796753" cy="756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600" b="1" noProof="0" dirty="0">
                <a:solidFill>
                  <a:srgbClr val="002664"/>
                </a:solidFill>
                <a:latin typeface="Arial" panose="020B0604020202020204" pitchFamily="34" charset="0"/>
                <a:cs typeface="Arial" panose="020B0604020202020204" pitchFamily="34" charset="0"/>
              </a:rPr>
              <a:t>atom</a:t>
            </a:r>
            <a:endParaRPr kumimoji="0" lang="en-AU" sz="1600" b="1" i="0" u="none" strike="noStrike" kern="1200" cap="none" spc="0" normalizeH="0" baseline="0" noProof="0" dirty="0">
              <a:ln>
                <a:noFill/>
              </a:ln>
              <a:solidFill>
                <a:srgbClr val="002664"/>
              </a:solidFill>
              <a:effectLst/>
              <a:uLnTx/>
              <a:uFillTx/>
              <a:latin typeface="Arial" panose="020B0604020202020204" pitchFamily="34" charset="0"/>
              <a:cs typeface="Arial" panose="020B0604020202020204" pitchFamily="34" charset="0"/>
            </a:endParaRPr>
          </a:p>
        </p:txBody>
      </p:sp>
      <p:sp>
        <p:nvSpPr>
          <p:cNvPr id="8" name="Rectangle: Rounded Corners 20" descr="c) The smallest particle that makes up matter.&#10;">
            <a:extLst>
              <a:ext uri="{FF2B5EF4-FFF2-40B4-BE49-F238E27FC236}">
                <a16:creationId xmlns:a16="http://schemas.microsoft.com/office/drawing/2014/main" id="{9741B527-B7F3-7271-F62F-B102BAFC379E}"/>
              </a:ext>
            </a:extLst>
          </p:cNvPr>
          <p:cNvSpPr/>
          <p:nvPr/>
        </p:nvSpPr>
        <p:spPr>
          <a:xfrm>
            <a:off x="4750674" y="4069988"/>
            <a:ext cx="6564027" cy="7560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startAt="3"/>
              <a:tabLst/>
              <a:defRPr/>
            </a:pPr>
            <a:r>
              <a:rPr lang="en-AU" sz="1600" noProof="0" dirty="0">
                <a:solidFill>
                  <a:srgbClr val="002664"/>
                </a:solidFill>
                <a:latin typeface="Arial" panose="020B0604020202020204"/>
              </a:rPr>
              <a:t>The smallest particle that makes up matter.</a:t>
            </a:r>
            <a:endPar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30" name="Heterogeneous" descr="heterogenous">
            <a:extLst>
              <a:ext uri="{FF2B5EF4-FFF2-40B4-BE49-F238E27FC236}">
                <a16:creationId xmlns:a16="http://schemas.microsoft.com/office/drawing/2014/main" id="{52157A52-609C-AA32-2CB5-E8A135184AB3}"/>
              </a:ext>
            </a:extLst>
          </p:cNvPr>
          <p:cNvSpPr/>
          <p:nvPr/>
        </p:nvSpPr>
        <p:spPr>
          <a:xfrm>
            <a:off x="359998" y="3167119"/>
            <a:ext cx="1796753" cy="756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AU" sz="1600" b="1" noProof="0" dirty="0">
                <a:solidFill>
                  <a:srgbClr val="002664"/>
                </a:solidFill>
                <a:latin typeface="Arial" panose="020B0604020202020204" pitchFamily="34" charset="0"/>
                <a:cs typeface="Arial" panose="020B0604020202020204" pitchFamily="34" charset="0"/>
              </a:rPr>
              <a:t>heterogeneous</a:t>
            </a:r>
          </a:p>
        </p:txBody>
      </p:sp>
      <p:sp>
        <p:nvSpPr>
          <p:cNvPr id="6" name="Rectangle: Rounded Corners 14" descr="a) A substance or mixture that is different throughout.&#10;&#10;">
            <a:extLst>
              <a:ext uri="{FF2B5EF4-FFF2-40B4-BE49-F238E27FC236}">
                <a16:creationId xmlns:a16="http://schemas.microsoft.com/office/drawing/2014/main" id="{31026D10-3786-DDEB-4EBD-CD3FCE1EAB20}"/>
              </a:ext>
            </a:extLst>
          </p:cNvPr>
          <p:cNvSpPr/>
          <p:nvPr/>
        </p:nvSpPr>
        <p:spPr>
          <a:xfrm>
            <a:off x="4751030" y="2264250"/>
            <a:ext cx="6561616" cy="7560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a:tabLst/>
              <a:defRPr/>
            </a:pPr>
            <a:r>
              <a:rPr lang="en-AU" sz="1600" noProof="0" dirty="0">
                <a:solidFill>
                  <a:srgbClr val="002664"/>
                </a:solidFill>
                <a:latin typeface="Arial" panose="020B0604020202020204"/>
              </a:rPr>
              <a:t>A mixture that is not uniform in composition.</a:t>
            </a:r>
            <a:endPar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31" name="Homogeneous" descr="homogenous">
            <a:extLst>
              <a:ext uri="{FF2B5EF4-FFF2-40B4-BE49-F238E27FC236}">
                <a16:creationId xmlns:a16="http://schemas.microsoft.com/office/drawing/2014/main" id="{85409F96-570C-8F73-3465-CFFA04AD38B8}"/>
              </a:ext>
            </a:extLst>
          </p:cNvPr>
          <p:cNvSpPr/>
          <p:nvPr/>
        </p:nvSpPr>
        <p:spPr>
          <a:xfrm>
            <a:off x="359997" y="4069988"/>
            <a:ext cx="1796753" cy="756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4138" marR="0" lvl="0" indent="0" algn="ctr" defTabSz="609585" rtl="0" eaLnBrk="1" fontAlgn="auto" latinLnBrk="0" hangingPunct="1">
              <a:lnSpc>
                <a:spcPct val="100000"/>
              </a:lnSpc>
              <a:spcBef>
                <a:spcPts val="0"/>
              </a:spcBef>
              <a:spcAft>
                <a:spcPts val="0"/>
              </a:spcAft>
              <a:buClrTx/>
              <a:buSzTx/>
              <a:buFontTx/>
              <a:buNone/>
              <a:tabLst/>
              <a:defRPr/>
            </a:pPr>
            <a:r>
              <a:rPr lang="en-AU" sz="1600" b="1" noProof="0" dirty="0">
                <a:solidFill>
                  <a:srgbClr val="002664"/>
                </a:solidFill>
                <a:latin typeface="Arial" panose="020B0604020202020204" pitchFamily="34" charset="0"/>
                <a:cs typeface="Arial" panose="020B0604020202020204" pitchFamily="34" charset="0"/>
              </a:rPr>
              <a:t>homogeneous</a:t>
            </a:r>
            <a:endParaRPr kumimoji="0" lang="en-AU" sz="1600" b="1" i="0" u="none" strike="noStrike" kern="1200" cap="none" spc="0" normalizeH="0" baseline="0" noProof="0" dirty="0">
              <a:ln>
                <a:noFill/>
              </a:ln>
              <a:solidFill>
                <a:srgbClr val="002664"/>
              </a:solidFill>
              <a:effectLst/>
              <a:uLnTx/>
              <a:uFillTx/>
              <a:latin typeface="Arial" panose="020B0604020202020204" pitchFamily="34" charset="0"/>
              <a:cs typeface="Arial" panose="020B0604020202020204" pitchFamily="34" charset="0"/>
            </a:endParaRPr>
          </a:p>
        </p:txBody>
      </p:sp>
      <p:sp>
        <p:nvSpPr>
          <p:cNvPr id="10" name="Rectangle: Rounded Corners 22" descr="e) A substance or mixture that is the same throughout.&#10;">
            <a:extLst>
              <a:ext uri="{FF2B5EF4-FFF2-40B4-BE49-F238E27FC236}">
                <a16:creationId xmlns:a16="http://schemas.microsoft.com/office/drawing/2014/main" id="{79FBE891-7300-1C97-7F9B-08EC1BF4E82F}"/>
              </a:ext>
            </a:extLst>
          </p:cNvPr>
          <p:cNvSpPr/>
          <p:nvPr/>
        </p:nvSpPr>
        <p:spPr>
          <a:xfrm>
            <a:off x="4748617" y="5891167"/>
            <a:ext cx="6564027" cy="7560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startAt="5"/>
              <a:tabLst/>
              <a:defRPr/>
            </a:pPr>
            <a:r>
              <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rPr>
              <a:t>A mixture that has a uniform composition.</a:t>
            </a:r>
          </a:p>
        </p:txBody>
      </p:sp>
      <p:sp>
        <p:nvSpPr>
          <p:cNvPr id="32" name="Pure substance" descr="pure substance">
            <a:extLst>
              <a:ext uri="{FF2B5EF4-FFF2-40B4-BE49-F238E27FC236}">
                <a16:creationId xmlns:a16="http://schemas.microsoft.com/office/drawing/2014/main" id="{850CD8BA-5438-6750-000A-C48914D97F1C}"/>
              </a:ext>
            </a:extLst>
          </p:cNvPr>
          <p:cNvSpPr/>
          <p:nvPr/>
        </p:nvSpPr>
        <p:spPr>
          <a:xfrm>
            <a:off x="359997" y="4972857"/>
            <a:ext cx="1796753" cy="756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600" b="1" noProof="0" dirty="0">
                <a:solidFill>
                  <a:srgbClr val="002664"/>
                </a:solidFill>
                <a:latin typeface="Arial" panose="020B0604020202020204" pitchFamily="34" charset="0"/>
                <a:cs typeface="Arial" panose="020B0604020202020204" pitchFamily="34" charset="0"/>
              </a:rPr>
              <a:t>pure substance </a:t>
            </a:r>
            <a:endParaRPr kumimoji="0" lang="en-AU" sz="1600" b="1" i="0" u="none" strike="noStrike" kern="1200" cap="none" spc="0" normalizeH="0" baseline="0" noProof="0" dirty="0">
              <a:ln>
                <a:noFill/>
              </a:ln>
              <a:solidFill>
                <a:srgbClr val="002664"/>
              </a:solidFill>
              <a:effectLst/>
              <a:uLnTx/>
              <a:uFillTx/>
              <a:latin typeface="Arial" panose="020B0604020202020204" pitchFamily="34" charset="0"/>
              <a:cs typeface="Arial" panose="020B0604020202020204" pitchFamily="34" charset="0"/>
            </a:endParaRPr>
          </a:p>
        </p:txBody>
      </p:sp>
      <p:sp>
        <p:nvSpPr>
          <p:cNvPr id="7" name="Rectangle: Rounded Corners 19" descr="b) Substance made up of only one type of particle, or having a fixed ratio  of particles.&#10;">
            <a:extLst>
              <a:ext uri="{FF2B5EF4-FFF2-40B4-BE49-F238E27FC236}">
                <a16:creationId xmlns:a16="http://schemas.microsoft.com/office/drawing/2014/main" id="{74233557-4BE1-2DC1-DCA7-80D8E5DA9C55}"/>
              </a:ext>
            </a:extLst>
          </p:cNvPr>
          <p:cNvSpPr/>
          <p:nvPr/>
        </p:nvSpPr>
        <p:spPr>
          <a:xfrm>
            <a:off x="4750676" y="3167119"/>
            <a:ext cx="6564025" cy="7560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startAt="2"/>
              <a:tabLst/>
              <a:defRPr/>
            </a:pPr>
            <a:r>
              <a:rPr lang="en-AU" sz="1600" noProof="0" dirty="0">
                <a:solidFill>
                  <a:srgbClr val="002664"/>
                </a:solidFill>
                <a:latin typeface="Arial" panose="020B0604020202020204"/>
              </a:rPr>
              <a:t>A substance made up of only one type of particle, or having a fixed ratio of particles.</a:t>
            </a:r>
            <a:endPar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33" name="Mixture" descr="mixture">
            <a:extLst>
              <a:ext uri="{FF2B5EF4-FFF2-40B4-BE49-F238E27FC236}">
                <a16:creationId xmlns:a16="http://schemas.microsoft.com/office/drawing/2014/main" id="{F7D647BE-FC4F-EE9E-02CC-48F8E7E3D56C}"/>
              </a:ext>
            </a:extLst>
          </p:cNvPr>
          <p:cNvSpPr/>
          <p:nvPr/>
        </p:nvSpPr>
        <p:spPr>
          <a:xfrm>
            <a:off x="359997" y="5875727"/>
            <a:ext cx="1796753" cy="756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600" b="1" noProof="0" dirty="0">
                <a:solidFill>
                  <a:srgbClr val="002664"/>
                </a:solidFill>
                <a:latin typeface="Arial" panose="020B0604020202020204" pitchFamily="34" charset="0"/>
                <a:cs typeface="Arial" panose="020B0604020202020204" pitchFamily="34" charset="0"/>
              </a:rPr>
              <a:t>mixture</a:t>
            </a:r>
            <a:endParaRPr kumimoji="0" lang="en-AU" sz="1600" b="1" i="0" u="none" strike="noStrike" kern="1200" cap="none" spc="0" normalizeH="0" baseline="0" noProof="0" dirty="0">
              <a:ln>
                <a:noFill/>
              </a:ln>
              <a:solidFill>
                <a:srgbClr val="002664"/>
              </a:solidFill>
              <a:effectLst/>
              <a:uLnTx/>
              <a:uFillTx/>
              <a:latin typeface="Arial" panose="020B0604020202020204" pitchFamily="34" charset="0"/>
              <a:cs typeface="Arial" panose="020B0604020202020204" pitchFamily="34" charset="0"/>
            </a:endParaRPr>
          </a:p>
        </p:txBody>
      </p:sp>
      <p:sp>
        <p:nvSpPr>
          <p:cNvPr id="9" name="Rectangle: Rounded Corners 21" descr="d) Substance made up of varying amounts of different particles, or of different types of particles.&#10;">
            <a:extLst>
              <a:ext uri="{FF2B5EF4-FFF2-40B4-BE49-F238E27FC236}">
                <a16:creationId xmlns:a16="http://schemas.microsoft.com/office/drawing/2014/main" id="{E1A008B0-D1BF-8250-44D5-A4BD5DBEC9B5}"/>
              </a:ext>
            </a:extLst>
          </p:cNvPr>
          <p:cNvSpPr/>
          <p:nvPr/>
        </p:nvSpPr>
        <p:spPr>
          <a:xfrm>
            <a:off x="4748618" y="4972857"/>
            <a:ext cx="6564027" cy="7560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startAt="4"/>
              <a:tabLst/>
              <a:defRPr/>
            </a:pPr>
            <a:r>
              <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rPr>
              <a:t>A combination of two or more different substances that are combined physically, not chemically. </a:t>
            </a:r>
          </a:p>
        </p:txBody>
      </p:sp>
      <p:sp>
        <p:nvSpPr>
          <p:cNvPr id="14" name="Slide Number Placeholder 13">
            <a:extLst>
              <a:ext uri="{FF2B5EF4-FFF2-40B4-BE49-F238E27FC236}">
                <a16:creationId xmlns:a16="http://schemas.microsoft.com/office/drawing/2014/main" id="{9428689E-FC7B-8E1A-4CC5-E996279BBA3A}"/>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3064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79167E-6 4.81481E-6 L 0.20273 0.26157 " pathEditMode="relative" rAng="0" ptsTypes="AA">
                                      <p:cBhvr>
                                        <p:cTn id="6" dur="2000" fill="hold"/>
                                        <p:tgtEl>
                                          <p:spTgt spid="27"/>
                                        </p:tgtEl>
                                        <p:attrNameLst>
                                          <p:attrName>ppt_x</p:attrName>
                                          <p:attrName>ppt_y</p:attrName>
                                        </p:attrNameLst>
                                      </p:cBhvr>
                                      <p:rCtr x="10130" y="13079"/>
                                    </p:animMotion>
                                  </p:childTnLst>
                                </p:cTn>
                              </p:par>
                            </p:childTnLst>
                          </p:cTn>
                        </p:par>
                      </p:childTnLst>
                    </p:cTn>
                  </p:par>
                </p:childTnLst>
              </p:cTn>
              <p:nextCondLst>
                <p:cond evt="onClick" delay="0">
                  <p:tgtEl>
                    <p:spTgt spid="27"/>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grpId="0" nodeType="clickEffect">
                                  <p:stCondLst>
                                    <p:cond delay="0"/>
                                  </p:stCondLst>
                                  <p:childTnLst>
                                    <p:animMotion origin="layout" path="M 4.79167E-6 1.85185E-6 L 0.20364 -0.12153 " pathEditMode="relative" rAng="0" ptsTypes="AA">
                                      <p:cBhvr>
                                        <p:cTn id="11" dur="2000" fill="hold"/>
                                        <p:tgtEl>
                                          <p:spTgt spid="30"/>
                                        </p:tgtEl>
                                        <p:attrNameLst>
                                          <p:attrName>ppt_x</p:attrName>
                                          <p:attrName>ppt_y</p:attrName>
                                        </p:attrNameLst>
                                      </p:cBhvr>
                                      <p:rCtr x="10182" y="-6088"/>
                                    </p:animMotion>
                                  </p:child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31"/>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grpId="0" nodeType="clickEffect">
                                  <p:stCondLst>
                                    <p:cond delay="0"/>
                                  </p:stCondLst>
                                  <p:childTnLst>
                                    <p:animMotion origin="layout" path="M 4.79167E-6 -1.11111E-6 L 0.20273 0.25671 " pathEditMode="relative" rAng="0" ptsTypes="AA">
                                      <p:cBhvr>
                                        <p:cTn id="16" dur="2000" fill="hold"/>
                                        <p:tgtEl>
                                          <p:spTgt spid="31"/>
                                        </p:tgtEl>
                                        <p:attrNameLst>
                                          <p:attrName>ppt_x</p:attrName>
                                          <p:attrName>ppt_y</p:attrName>
                                        </p:attrNameLst>
                                      </p:cBhvr>
                                      <p:rCtr x="10130" y="12824"/>
                                    </p:animMotion>
                                  </p:childTnLst>
                                </p:cTn>
                              </p:par>
                            </p:childTnLst>
                          </p:cTn>
                        </p:par>
                      </p:childTnLst>
                    </p:cTn>
                  </p:par>
                </p:childTnLst>
              </p:cTn>
              <p:nextCondLst>
                <p:cond evt="onClick" delay="0">
                  <p:tgtEl>
                    <p:spTgt spid="31"/>
                  </p:tgtEl>
                </p:cond>
              </p:nextCondLst>
            </p:seq>
            <p:seq concurrent="1" nextAc="seek">
              <p:cTn id="17" restart="whenNotActive" fill="hold" evtFilter="cancelBubble" nodeType="interactiveSeq">
                <p:stCondLst>
                  <p:cond evt="onClick" delay="0">
                    <p:tgtEl>
                      <p:spTgt spid="32"/>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grpId="0" nodeType="clickEffect">
                                  <p:stCondLst>
                                    <p:cond delay="0"/>
                                  </p:stCondLst>
                                  <p:childTnLst>
                                    <p:animMotion origin="layout" path="M 4.79167E-6 -4.07407E-6 L 0.20273 -0.26388 " pathEditMode="relative" rAng="0" ptsTypes="AA">
                                      <p:cBhvr>
                                        <p:cTn id="21" dur="2000" fill="hold"/>
                                        <p:tgtEl>
                                          <p:spTgt spid="32"/>
                                        </p:tgtEl>
                                        <p:attrNameLst>
                                          <p:attrName>ppt_x</p:attrName>
                                          <p:attrName>ppt_y</p:attrName>
                                        </p:attrNameLst>
                                      </p:cBhvr>
                                      <p:rCtr x="10130" y="-13194"/>
                                    </p:animMotion>
                                  </p:childTnLst>
                                </p:cTn>
                              </p:par>
                            </p:childTnLst>
                          </p:cTn>
                        </p:par>
                      </p:childTnLst>
                    </p:cTn>
                  </p:par>
                </p:childTnLst>
              </p:cTn>
              <p:nextCondLst>
                <p:cond evt="onClick" delay="0">
                  <p:tgtEl>
                    <p:spTgt spid="32"/>
                  </p:tgtEl>
                </p:cond>
              </p:nextCondLst>
            </p:seq>
            <p:seq concurrent="1" nextAc="seek">
              <p:cTn id="22" restart="whenNotActive" fill="hold" evtFilter="cancelBubble" nodeType="interactiveSeq">
                <p:stCondLst>
                  <p:cond evt="onClick" delay="0">
                    <p:tgtEl>
                      <p:spTgt spid="3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4.79167E-6 4.44444E-6 L 0.20364 -0.12871 " pathEditMode="relative" rAng="0" ptsTypes="AA">
                                      <p:cBhvr>
                                        <p:cTn id="26" dur="2000" fill="hold"/>
                                        <p:tgtEl>
                                          <p:spTgt spid="33"/>
                                        </p:tgtEl>
                                        <p:attrNameLst>
                                          <p:attrName>ppt_x</p:attrName>
                                          <p:attrName>ppt_y</p:attrName>
                                        </p:attrNameLst>
                                      </p:cBhvr>
                                      <p:rCtr x="10182" y="-6435"/>
                                    </p:animMotion>
                                  </p:childTnLst>
                                </p:cTn>
                              </p:par>
                            </p:childTnLst>
                          </p:cTn>
                        </p:par>
                      </p:childTnLst>
                    </p:cTn>
                  </p:par>
                </p:childTnLst>
              </p:cTn>
              <p:nextCondLst>
                <p:cond evt="onClick" delay="0">
                  <p:tgtEl>
                    <p:spTgt spid="33"/>
                  </p:tgtEl>
                </p:cond>
              </p:nextCondLst>
            </p:seq>
          </p:childTnLst>
        </p:cTn>
      </p:par>
    </p:tnLst>
    <p:bldLst>
      <p:bldP spid="27" grpId="0" animBg="1"/>
      <p:bldP spid="30" grpId="0" animBg="1"/>
      <p:bldP spid="31" grpId="0" animBg="1"/>
      <p:bldP spid="32" grpId="0" animBg="1"/>
      <p:bldP spid="3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AB5DE-6ABF-DBA6-CF21-7F2CC42349B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E8BA7E8-588A-6584-4301-675BB14B513A}"/>
              </a:ext>
            </a:extLst>
          </p:cNvPr>
          <p:cNvSpPr>
            <a:spLocks noGrp="1"/>
          </p:cNvSpPr>
          <p:nvPr>
            <p:ph type="title"/>
          </p:nvPr>
        </p:nvSpPr>
        <p:spPr/>
        <p:txBody>
          <a:bodyPr/>
          <a:lstStyle/>
          <a:p>
            <a:r>
              <a:rPr lang="en-AU" noProof="0" dirty="0"/>
              <a:t>2.6 Explaining trends in reactivity (2 of 2)</a:t>
            </a:r>
          </a:p>
        </p:txBody>
      </p:sp>
      <p:sp>
        <p:nvSpPr>
          <p:cNvPr id="10" name="TextBox 9">
            <a:extLst>
              <a:ext uri="{FF2B5EF4-FFF2-40B4-BE49-F238E27FC236}">
                <a16:creationId xmlns:a16="http://schemas.microsoft.com/office/drawing/2014/main" id="{2387FEBA-829F-8BB4-4D7A-2493161D0AF8}"/>
              </a:ext>
            </a:extLst>
          </p:cNvPr>
          <p:cNvSpPr txBox="1"/>
          <p:nvPr/>
        </p:nvSpPr>
        <p:spPr>
          <a:xfrm>
            <a:off x="1103549" y="1003810"/>
            <a:ext cx="1760220" cy="400050"/>
          </a:xfrm>
          <a:prstGeom prst="rect">
            <a:avLst/>
          </a:prstGeom>
          <a:noFill/>
        </p:spPr>
        <p:txBody>
          <a:bodyPr wrap="none" lIns="0" tIns="0" rIns="0" bIns="0" rtlCol="0">
            <a:noAutofit/>
          </a:bodyPr>
          <a:lstStyle/>
          <a:p>
            <a:pPr algn="ctr"/>
            <a:r>
              <a:rPr lang="en-AU" noProof="0" dirty="0"/>
              <a:t>Groups 1 and 2</a:t>
            </a:r>
          </a:p>
        </p:txBody>
      </p:sp>
      <p:pic>
        <p:nvPicPr>
          <p:cNvPr id="4" name="Picture 3" descr="Section of the periodic table showing Groups 1 and 2 highlighted in blue.">
            <a:extLst>
              <a:ext uri="{FF2B5EF4-FFF2-40B4-BE49-F238E27FC236}">
                <a16:creationId xmlns:a16="http://schemas.microsoft.com/office/drawing/2014/main" id="{804176F2-A5D0-4920-7B59-B9BAC1BF7F8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36244" y="1543191"/>
            <a:ext cx="1438824" cy="4704621"/>
          </a:xfrm>
          <a:prstGeom prst="rect">
            <a:avLst/>
          </a:prstGeom>
        </p:spPr>
      </p:pic>
      <p:sp>
        <p:nvSpPr>
          <p:cNvPr id="5" name="Arrow: Right 4" descr="Large blue arrow pointing down labelled 'increase'.">
            <a:extLst>
              <a:ext uri="{FF2B5EF4-FFF2-40B4-BE49-F238E27FC236}">
                <a16:creationId xmlns:a16="http://schemas.microsoft.com/office/drawing/2014/main" id="{C47594D0-6AE9-FC40-540F-CF1DDFB68643}"/>
              </a:ext>
            </a:extLst>
          </p:cNvPr>
          <p:cNvSpPr/>
          <p:nvPr/>
        </p:nvSpPr>
        <p:spPr>
          <a:xfrm rot="5400000">
            <a:off x="1167538" y="3601881"/>
            <a:ext cx="3855260" cy="10383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noProof="0" dirty="0"/>
              <a:t>Reactivity increases</a:t>
            </a:r>
            <a:endParaRPr lang="en-AU" noProof="0" dirty="0"/>
          </a:p>
        </p:txBody>
      </p:sp>
      <p:pic>
        <p:nvPicPr>
          <p:cNvPr id="13" name="Picture 12" descr="Diagram of a hydrogen atom showing the nucleus and electron shells with an arrow to show atomic radius.">
            <a:extLst>
              <a:ext uri="{FF2B5EF4-FFF2-40B4-BE49-F238E27FC236}">
                <a16:creationId xmlns:a16="http://schemas.microsoft.com/office/drawing/2014/main" id="{5FBDDCE0-CEC9-7CF0-3002-3BC220DA00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40174" y="967606"/>
            <a:ext cx="1111651" cy="1225838"/>
          </a:xfrm>
          <a:prstGeom prst="rect">
            <a:avLst/>
          </a:prstGeom>
        </p:spPr>
      </p:pic>
      <p:pic>
        <p:nvPicPr>
          <p:cNvPr id="15" name="Picture 14" descr="Diagram of a lithium atom showing the nucleus and electron shells with a red arrow to show atomic radius.">
            <a:extLst>
              <a:ext uri="{FF2B5EF4-FFF2-40B4-BE49-F238E27FC236}">
                <a16:creationId xmlns:a16="http://schemas.microsoft.com/office/drawing/2014/main" id="{AB49122E-176D-33B9-BDB6-EB6C76586F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24393" y="2305948"/>
            <a:ext cx="1543212" cy="1669154"/>
          </a:xfrm>
          <a:prstGeom prst="rect">
            <a:avLst/>
          </a:prstGeom>
        </p:spPr>
      </p:pic>
      <p:pic>
        <p:nvPicPr>
          <p:cNvPr id="17" name="Picture 16" descr="Diagram of a sodium atom showing the nucleus and electron shells with a red arrow to show atomic radius.">
            <a:extLst>
              <a:ext uri="{FF2B5EF4-FFF2-40B4-BE49-F238E27FC236}">
                <a16:creationId xmlns:a16="http://schemas.microsoft.com/office/drawing/2014/main" id="{3EF0E164-94F8-8364-D205-F05A426E2BE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06933" y="4019286"/>
            <a:ext cx="1978133" cy="2104075"/>
          </a:xfrm>
          <a:prstGeom prst="rect">
            <a:avLst/>
          </a:prstGeom>
        </p:spPr>
      </p:pic>
      <p:sp>
        <p:nvSpPr>
          <p:cNvPr id="11" name="TextBox 10">
            <a:extLst>
              <a:ext uri="{FF2B5EF4-FFF2-40B4-BE49-F238E27FC236}">
                <a16:creationId xmlns:a16="http://schemas.microsoft.com/office/drawing/2014/main" id="{7D5BA577-8ED4-35CE-9261-71A84EC72737}"/>
              </a:ext>
            </a:extLst>
          </p:cNvPr>
          <p:cNvSpPr txBox="1"/>
          <p:nvPr/>
        </p:nvSpPr>
        <p:spPr>
          <a:xfrm>
            <a:off x="9221354" y="1003810"/>
            <a:ext cx="1760220" cy="400050"/>
          </a:xfrm>
          <a:prstGeom prst="rect">
            <a:avLst/>
          </a:prstGeom>
          <a:noFill/>
        </p:spPr>
        <p:txBody>
          <a:bodyPr wrap="none" lIns="0" tIns="0" rIns="0" bIns="0" rtlCol="0">
            <a:noAutofit/>
          </a:bodyPr>
          <a:lstStyle/>
          <a:p>
            <a:r>
              <a:rPr lang="en-AU" noProof="0" dirty="0"/>
              <a:t>Group 17</a:t>
            </a:r>
          </a:p>
        </p:txBody>
      </p:sp>
      <p:pic>
        <p:nvPicPr>
          <p:cNvPr id="6" name="Picture 5" descr="Section of the periodic table showing Group 17 highlighted in blue.">
            <a:extLst>
              <a:ext uri="{FF2B5EF4-FFF2-40B4-BE49-F238E27FC236}">
                <a16:creationId xmlns:a16="http://schemas.microsoft.com/office/drawing/2014/main" id="{2963A6C0-71A4-F0A6-BCC1-1B9694A5891C}"/>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9277862" y="1906131"/>
            <a:ext cx="742396" cy="4142575"/>
          </a:xfrm>
          <a:prstGeom prst="rect">
            <a:avLst/>
          </a:prstGeom>
        </p:spPr>
      </p:pic>
      <p:sp>
        <p:nvSpPr>
          <p:cNvPr id="8" name="Arrow: Right 7" descr="Large blue arrow pointing down labelled 'Decrease'.">
            <a:extLst>
              <a:ext uri="{FF2B5EF4-FFF2-40B4-BE49-F238E27FC236}">
                <a16:creationId xmlns:a16="http://schemas.microsoft.com/office/drawing/2014/main" id="{078BAB72-B4A3-94F7-05B0-1C062F0DAD20}"/>
              </a:ext>
            </a:extLst>
          </p:cNvPr>
          <p:cNvSpPr/>
          <p:nvPr/>
        </p:nvSpPr>
        <p:spPr>
          <a:xfrm rot="5400000">
            <a:off x="8748632" y="3458225"/>
            <a:ext cx="3855260" cy="10383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noProof="0" dirty="0"/>
              <a:t>Reactivity decreases</a:t>
            </a:r>
            <a:endParaRPr lang="en-AU" noProof="0" dirty="0"/>
          </a:p>
        </p:txBody>
      </p:sp>
      <p:sp>
        <p:nvSpPr>
          <p:cNvPr id="7" name="TextBox 6">
            <a:extLst>
              <a:ext uri="{FF2B5EF4-FFF2-40B4-BE49-F238E27FC236}">
                <a16:creationId xmlns:a16="http://schemas.microsoft.com/office/drawing/2014/main" id="{7B77B4AD-D322-C2B9-36BC-A9A4F3A6A4CE}"/>
              </a:ext>
              <a:ext uri="{C183D7F6-B498-43B3-948B-1728B52AA6E4}">
                <adec:decorative xmlns:adec="http://schemas.microsoft.com/office/drawing/2017/decorative" val="1"/>
              </a:ext>
            </a:extLst>
          </p:cNvPr>
          <p:cNvSpPr txBox="1"/>
          <p:nvPr/>
        </p:nvSpPr>
        <p:spPr>
          <a:xfrm>
            <a:off x="936244" y="6401368"/>
            <a:ext cx="7376160" cy="294632"/>
          </a:xfrm>
          <a:prstGeom prst="rect">
            <a:avLst/>
          </a:prstGeom>
          <a:noFill/>
        </p:spPr>
        <p:txBody>
          <a:bodyPr wrap="square">
            <a:spAutoFit/>
          </a:bodyPr>
          <a:lstStyle/>
          <a:p>
            <a:pPr>
              <a:lnSpc>
                <a:spcPct val="150000"/>
              </a:lnSpc>
              <a:spcBef>
                <a:spcPts val="1200"/>
              </a:spcBef>
              <a:buNone/>
            </a:pPr>
            <a:r>
              <a:rPr lang="en-AU" sz="1000" noProof="0" dirty="0">
                <a:effectLst/>
                <a:latin typeface="Arial" panose="020B0604020202020204" pitchFamily="34" charset="0"/>
                <a:ea typeface="Calibri" panose="020F0502020204030204" pitchFamily="34" charset="0"/>
              </a:rPr>
              <a:t>Source: </a:t>
            </a:r>
            <a:r>
              <a:rPr lang="en-AU" sz="1000" u="sng" noProof="0" dirty="0">
                <a:solidFill>
                  <a:srgbClr val="001C4A"/>
                </a:solidFill>
                <a:effectLst/>
                <a:latin typeface="Arial" panose="020B0604020202020204" pitchFamily="34" charset="0"/>
                <a:ea typeface="Calibri" panose="020F0502020204030204" pitchFamily="34" charset="0"/>
                <a:hlinkClick r:id="rId8"/>
              </a:rPr>
              <a:t>Science 7-10 (2023) Data Book</a:t>
            </a:r>
            <a:r>
              <a:rPr lang="en-AU" sz="1000" noProof="0" dirty="0">
                <a:effectLst/>
                <a:latin typeface="Arial" panose="020B0604020202020204" pitchFamily="34" charset="0"/>
                <a:ea typeface="Calibri" panose="020F0502020204030204" pitchFamily="34" charset="0"/>
              </a:rPr>
              <a:t> @State of New South Wales Education Standards Authority (NESA).</a:t>
            </a:r>
          </a:p>
        </p:txBody>
      </p:sp>
      <p:sp>
        <p:nvSpPr>
          <p:cNvPr id="2" name="Slide Number Placeholder 1">
            <a:extLst>
              <a:ext uri="{FF2B5EF4-FFF2-40B4-BE49-F238E27FC236}">
                <a16:creationId xmlns:a16="http://schemas.microsoft.com/office/drawing/2014/main" id="{627B8FE0-803D-CA9C-BF7F-5AB92292833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90</a:t>
            </a:fld>
            <a:endParaRPr lang="en-AU" noProof="0" dirty="0"/>
          </a:p>
        </p:txBody>
      </p:sp>
    </p:spTree>
    <p:extLst>
      <p:ext uri="{BB962C8B-B14F-4D97-AF65-F5344CB8AC3E}">
        <p14:creationId xmlns:p14="http://schemas.microsoft.com/office/powerpoint/2010/main" val="1354381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83533-1DD2-E4A8-6503-4D589BBE170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474BFA8-F947-C54D-8926-3CADC27DFCFE}"/>
              </a:ext>
            </a:extLst>
          </p:cNvPr>
          <p:cNvSpPr>
            <a:spLocks noGrp="1"/>
          </p:cNvSpPr>
          <p:nvPr>
            <p:ph type="title"/>
          </p:nvPr>
        </p:nvSpPr>
        <p:spPr/>
        <p:txBody>
          <a:bodyPr/>
          <a:lstStyle/>
          <a:p>
            <a:r>
              <a:rPr lang="en-AU" noProof="0" dirty="0"/>
              <a:t>2.6 Checkpoint 2</a:t>
            </a:r>
          </a:p>
        </p:txBody>
      </p:sp>
      <p:sp>
        <p:nvSpPr>
          <p:cNvPr id="4" name="Text Placeholder 3">
            <a:extLst>
              <a:ext uri="{FF2B5EF4-FFF2-40B4-BE49-F238E27FC236}">
                <a16:creationId xmlns:a16="http://schemas.microsoft.com/office/drawing/2014/main" id="{7C325DB9-152E-9109-F5EC-13B67D04C9D1}"/>
              </a:ext>
            </a:extLst>
          </p:cNvPr>
          <p:cNvSpPr>
            <a:spLocks noGrp="1"/>
          </p:cNvSpPr>
          <p:nvPr>
            <p:ph type="body" sz="quarter" idx="18"/>
          </p:nvPr>
        </p:nvSpPr>
        <p:spPr/>
        <p:txBody>
          <a:bodyPr/>
          <a:lstStyle/>
          <a:p>
            <a:r>
              <a:rPr lang="en-AU" noProof="0" dirty="0"/>
              <a:t>Reactivity</a:t>
            </a:r>
          </a:p>
        </p:txBody>
      </p:sp>
      <p:sp>
        <p:nvSpPr>
          <p:cNvPr id="5" name="Text Placeholder 4">
            <a:extLst>
              <a:ext uri="{FF2B5EF4-FFF2-40B4-BE49-F238E27FC236}">
                <a16:creationId xmlns:a16="http://schemas.microsoft.com/office/drawing/2014/main" id="{BAF9E516-AD14-38C0-F2DC-74BBAD326E8C}"/>
              </a:ext>
            </a:extLst>
          </p:cNvPr>
          <p:cNvSpPr>
            <a:spLocks noGrp="1"/>
          </p:cNvSpPr>
          <p:nvPr>
            <p:ph type="body" sz="quarter" idx="17"/>
          </p:nvPr>
        </p:nvSpPr>
        <p:spPr/>
        <p:txBody>
          <a:bodyPr/>
          <a:lstStyle/>
          <a:p>
            <a:r>
              <a:rPr lang="en-AU" b="1" noProof="0" dirty="0"/>
              <a:t>True or False?</a:t>
            </a:r>
          </a:p>
          <a:p>
            <a:pPr marL="457200" indent="-457200">
              <a:buFont typeface="+mj-lt"/>
              <a:buAutoNum type="arabicPeriod"/>
            </a:pPr>
            <a:r>
              <a:rPr lang="en-AU" noProof="0" dirty="0"/>
              <a:t>Reactivity measures how easily an element takes part in a chemical reaction.</a:t>
            </a:r>
          </a:p>
          <a:p>
            <a:pPr marL="457200" indent="-457200">
              <a:buFont typeface="+mj-lt"/>
              <a:buAutoNum type="arabicPeriod"/>
            </a:pPr>
            <a:r>
              <a:rPr lang="en-AU" noProof="0" dirty="0"/>
              <a:t>Elements in Group 17 become more reactive as you move down the group.</a:t>
            </a:r>
          </a:p>
          <a:p>
            <a:pPr marL="457200" indent="-457200">
              <a:buFont typeface="+mj-lt"/>
              <a:buAutoNum type="arabicPeriod"/>
            </a:pPr>
            <a:r>
              <a:rPr lang="en-AU" noProof="0" dirty="0"/>
              <a:t>Metals usually react by losing electrons, while non-metals usually react by gaining or sharing electrons.</a:t>
            </a:r>
          </a:p>
          <a:p>
            <a:endParaRPr lang="en-AU" noProof="0" dirty="0"/>
          </a:p>
        </p:txBody>
      </p:sp>
      <p:sp>
        <p:nvSpPr>
          <p:cNvPr id="2" name="Slide Number Placeholder 1">
            <a:extLst>
              <a:ext uri="{FF2B5EF4-FFF2-40B4-BE49-F238E27FC236}">
                <a16:creationId xmlns:a16="http://schemas.microsoft.com/office/drawing/2014/main" id="{734BFF7E-1DF8-6F16-D32A-A855215A2414}"/>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91</a:t>
            </a:fld>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675497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04101-30E7-D20E-E3E5-BE4F6DDA210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9CE7B11-875E-3840-6446-2EB2DEDD5C2B}"/>
              </a:ext>
            </a:extLst>
          </p:cNvPr>
          <p:cNvSpPr>
            <a:spLocks noGrp="1"/>
          </p:cNvSpPr>
          <p:nvPr>
            <p:ph type="title"/>
          </p:nvPr>
        </p:nvSpPr>
        <p:spPr>
          <a:xfrm>
            <a:off x="360000" y="264358"/>
            <a:ext cx="11484000" cy="545601"/>
          </a:xfrm>
        </p:spPr>
        <p:txBody>
          <a:bodyPr/>
          <a:lstStyle/>
          <a:p>
            <a:r>
              <a:rPr lang="en-AU" noProof="0" dirty="0"/>
              <a:t>2.6 Group 1 – alkali metals</a:t>
            </a:r>
          </a:p>
        </p:txBody>
      </p:sp>
      <p:pic>
        <p:nvPicPr>
          <p:cNvPr id="10" name="Picture 9" descr="Periodic table with the Group 1 elements highlighted.">
            <a:extLst>
              <a:ext uri="{FF2B5EF4-FFF2-40B4-BE49-F238E27FC236}">
                <a16:creationId xmlns:a16="http://schemas.microsoft.com/office/drawing/2014/main" id="{BF5D1967-1DDE-ACFF-FE5D-F30E710B4C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6665" y="1149408"/>
            <a:ext cx="9807377" cy="5366592"/>
          </a:xfrm>
          <a:prstGeom prst="rect">
            <a:avLst/>
          </a:prstGeom>
        </p:spPr>
      </p:pic>
      <p:sp>
        <p:nvSpPr>
          <p:cNvPr id="4" name="TextBox 3">
            <a:extLst>
              <a:ext uri="{FF2B5EF4-FFF2-40B4-BE49-F238E27FC236}">
                <a16:creationId xmlns:a16="http://schemas.microsoft.com/office/drawing/2014/main" id="{BB3D2325-00FE-64A2-61C6-D2D0DC28F7A2}"/>
              </a:ext>
            </a:extLst>
          </p:cNvPr>
          <p:cNvSpPr txBox="1"/>
          <p:nvPr/>
        </p:nvSpPr>
        <p:spPr>
          <a:xfrm>
            <a:off x="1201161" y="809959"/>
            <a:ext cx="258669" cy="440552"/>
          </a:xfrm>
          <a:prstGeom prst="rect">
            <a:avLst/>
          </a:prstGeom>
          <a:noFill/>
        </p:spPr>
        <p:txBody>
          <a:bodyPr wrap="none" lIns="0" tIns="0" rIns="0" bIns="0" rtlCol="0">
            <a:noAutofit/>
          </a:bodyPr>
          <a:lstStyle/>
          <a:p>
            <a:pPr algn="l"/>
            <a:r>
              <a:rPr lang="en-AU" sz="2800" b="1" noProof="0" dirty="0"/>
              <a:t>1</a:t>
            </a:r>
          </a:p>
        </p:txBody>
      </p:sp>
      <p:sp>
        <p:nvSpPr>
          <p:cNvPr id="5" name="TextBox 4">
            <a:extLst>
              <a:ext uri="{FF2B5EF4-FFF2-40B4-BE49-F238E27FC236}">
                <a16:creationId xmlns:a16="http://schemas.microsoft.com/office/drawing/2014/main" id="{CEF47237-FC2B-6B35-6AB8-87D274E826D7}"/>
              </a:ext>
              <a:ext uri="{C183D7F6-B498-43B3-948B-1728B52AA6E4}">
                <adec:decorative xmlns:adec="http://schemas.microsoft.com/office/drawing/2017/decorative" val="1"/>
              </a:ext>
            </a:extLst>
          </p:cNvPr>
          <p:cNvSpPr txBox="1"/>
          <p:nvPr/>
        </p:nvSpPr>
        <p:spPr>
          <a:xfrm>
            <a:off x="876665" y="6446326"/>
            <a:ext cx="7376160" cy="294632"/>
          </a:xfrm>
          <a:prstGeom prst="rect">
            <a:avLst/>
          </a:prstGeom>
          <a:noFill/>
        </p:spPr>
        <p:txBody>
          <a:bodyPr wrap="square">
            <a:spAutoFit/>
          </a:bodyPr>
          <a:lstStyle/>
          <a:p>
            <a:pPr>
              <a:lnSpc>
                <a:spcPct val="150000"/>
              </a:lnSpc>
              <a:spcBef>
                <a:spcPts val="1200"/>
              </a:spcBef>
              <a:buNone/>
            </a:pPr>
            <a:r>
              <a:rPr lang="en-AU" sz="1000" noProof="0" dirty="0">
                <a:effectLst/>
                <a:latin typeface="Arial" panose="020B0604020202020204" pitchFamily="34" charset="0"/>
                <a:ea typeface="Calibri" panose="020F0502020204030204" pitchFamily="34" charset="0"/>
              </a:rPr>
              <a:t>Source: </a:t>
            </a:r>
            <a:r>
              <a:rPr lang="en-AU" sz="1000" u="sng" noProof="0" dirty="0">
                <a:solidFill>
                  <a:srgbClr val="001C4A"/>
                </a:solidFill>
                <a:effectLst/>
                <a:latin typeface="Arial" panose="020B0604020202020204" pitchFamily="34" charset="0"/>
                <a:ea typeface="Calibri" panose="020F0502020204030204" pitchFamily="34" charset="0"/>
                <a:hlinkClick r:id="rId4"/>
              </a:rPr>
              <a:t>Science 7-10 (2023) Data Book</a:t>
            </a:r>
            <a:r>
              <a:rPr lang="en-AU" sz="1000" noProof="0" dirty="0">
                <a:effectLst/>
                <a:latin typeface="Arial" panose="020B0604020202020204" pitchFamily="34" charset="0"/>
                <a:ea typeface="Calibri" panose="020F0502020204030204" pitchFamily="34" charset="0"/>
              </a:rPr>
              <a:t> @State of New South Wales Education Standards Authority (NESA).</a:t>
            </a:r>
          </a:p>
        </p:txBody>
      </p:sp>
      <p:sp>
        <p:nvSpPr>
          <p:cNvPr id="2" name="Slide Number Placeholder 1">
            <a:extLst>
              <a:ext uri="{FF2B5EF4-FFF2-40B4-BE49-F238E27FC236}">
                <a16:creationId xmlns:a16="http://schemas.microsoft.com/office/drawing/2014/main" id="{C3DCA3B0-C733-7F6A-A61E-43144F8B602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92</a:t>
            </a:fld>
            <a:endParaRPr lang="en-AU" noProof="0" dirty="0"/>
          </a:p>
        </p:txBody>
      </p:sp>
    </p:spTree>
    <p:extLst>
      <p:ext uri="{BB962C8B-B14F-4D97-AF65-F5344CB8AC3E}">
        <p14:creationId xmlns:p14="http://schemas.microsoft.com/office/powerpoint/2010/main" val="222674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A1289-C89E-F4B3-19AF-0F8BB6F412F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578E2B7-2D83-C1D0-5005-CEFD69DAB7D0}"/>
              </a:ext>
            </a:extLst>
          </p:cNvPr>
          <p:cNvSpPr>
            <a:spLocks noGrp="1"/>
          </p:cNvSpPr>
          <p:nvPr>
            <p:ph type="title"/>
          </p:nvPr>
        </p:nvSpPr>
        <p:spPr/>
        <p:txBody>
          <a:bodyPr/>
          <a:lstStyle/>
          <a:p>
            <a:r>
              <a:rPr lang="en-AU" noProof="0" dirty="0"/>
              <a:t>2.6 Group 2 – alkaline earth metals</a:t>
            </a:r>
          </a:p>
        </p:txBody>
      </p:sp>
      <p:pic>
        <p:nvPicPr>
          <p:cNvPr id="4" name="Picture 3" descr="Periodic table with the Group 2 elements highlighted.">
            <a:extLst>
              <a:ext uri="{FF2B5EF4-FFF2-40B4-BE49-F238E27FC236}">
                <a16:creationId xmlns:a16="http://schemas.microsoft.com/office/drawing/2014/main" id="{1D2E6FBF-45C8-5E0C-5DDA-EEC361F6A74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27065" y="929682"/>
            <a:ext cx="9760724" cy="5341064"/>
          </a:xfrm>
          <a:prstGeom prst="rect">
            <a:avLst/>
          </a:prstGeom>
        </p:spPr>
      </p:pic>
      <p:sp>
        <p:nvSpPr>
          <p:cNvPr id="5" name="TextBox 4">
            <a:extLst>
              <a:ext uri="{FF2B5EF4-FFF2-40B4-BE49-F238E27FC236}">
                <a16:creationId xmlns:a16="http://schemas.microsoft.com/office/drawing/2014/main" id="{740A525E-1FDF-D078-B521-48042DCAE5FC}"/>
              </a:ext>
              <a:ext uri="{C183D7F6-B498-43B3-948B-1728B52AA6E4}">
                <adec:decorative xmlns:adec="http://schemas.microsoft.com/office/drawing/2017/decorative" val="1"/>
              </a:ext>
            </a:extLst>
          </p:cNvPr>
          <p:cNvSpPr txBox="1"/>
          <p:nvPr/>
        </p:nvSpPr>
        <p:spPr>
          <a:xfrm>
            <a:off x="1693835" y="1033671"/>
            <a:ext cx="258669" cy="440552"/>
          </a:xfrm>
          <a:prstGeom prst="rect">
            <a:avLst/>
          </a:prstGeom>
          <a:noFill/>
        </p:spPr>
        <p:txBody>
          <a:bodyPr wrap="none" lIns="0" tIns="0" rIns="0" bIns="0" rtlCol="0">
            <a:noAutofit/>
          </a:bodyPr>
          <a:lstStyle/>
          <a:p>
            <a:pPr algn="l"/>
            <a:r>
              <a:rPr lang="en-AU" sz="2800" b="1" noProof="0" dirty="0"/>
              <a:t>2</a:t>
            </a:r>
          </a:p>
        </p:txBody>
      </p:sp>
      <p:sp>
        <p:nvSpPr>
          <p:cNvPr id="6" name="TextBox 5">
            <a:extLst>
              <a:ext uri="{FF2B5EF4-FFF2-40B4-BE49-F238E27FC236}">
                <a16:creationId xmlns:a16="http://schemas.microsoft.com/office/drawing/2014/main" id="{FD81775E-54D7-EBD0-C10F-86D9B4770FD6}"/>
              </a:ext>
              <a:ext uri="{C183D7F6-B498-43B3-948B-1728B52AA6E4}">
                <adec:decorative xmlns:adec="http://schemas.microsoft.com/office/drawing/2017/decorative" val="1"/>
              </a:ext>
            </a:extLst>
          </p:cNvPr>
          <p:cNvSpPr txBox="1"/>
          <p:nvPr/>
        </p:nvSpPr>
        <p:spPr>
          <a:xfrm>
            <a:off x="827065" y="6401368"/>
            <a:ext cx="7376160" cy="294632"/>
          </a:xfrm>
          <a:prstGeom prst="rect">
            <a:avLst/>
          </a:prstGeom>
          <a:noFill/>
        </p:spPr>
        <p:txBody>
          <a:bodyPr wrap="square">
            <a:spAutoFit/>
          </a:bodyPr>
          <a:lstStyle/>
          <a:p>
            <a:pPr>
              <a:lnSpc>
                <a:spcPct val="150000"/>
              </a:lnSpc>
              <a:spcBef>
                <a:spcPts val="1200"/>
              </a:spcBef>
              <a:buNone/>
            </a:pPr>
            <a:r>
              <a:rPr lang="en-AU" sz="1000" noProof="0" dirty="0">
                <a:effectLst/>
                <a:latin typeface="Arial" panose="020B0604020202020204" pitchFamily="34" charset="0"/>
                <a:ea typeface="Calibri" panose="020F0502020204030204" pitchFamily="34" charset="0"/>
              </a:rPr>
              <a:t>Source: </a:t>
            </a:r>
            <a:r>
              <a:rPr lang="en-AU" sz="1000" u="sng" noProof="0" dirty="0">
                <a:solidFill>
                  <a:srgbClr val="001C4A"/>
                </a:solidFill>
                <a:effectLst/>
                <a:latin typeface="Arial" panose="020B0604020202020204" pitchFamily="34" charset="0"/>
                <a:ea typeface="Calibri" panose="020F0502020204030204" pitchFamily="34" charset="0"/>
                <a:hlinkClick r:id="rId4"/>
              </a:rPr>
              <a:t>Science 7-10 (2023) Data Book</a:t>
            </a:r>
            <a:r>
              <a:rPr lang="en-AU" sz="1000" noProof="0" dirty="0">
                <a:effectLst/>
                <a:latin typeface="Arial" panose="020B0604020202020204" pitchFamily="34" charset="0"/>
                <a:ea typeface="Calibri" panose="020F0502020204030204" pitchFamily="34" charset="0"/>
              </a:rPr>
              <a:t> @State of New South Wales Education Standards Authority (NESA).</a:t>
            </a:r>
          </a:p>
        </p:txBody>
      </p:sp>
      <p:sp>
        <p:nvSpPr>
          <p:cNvPr id="2" name="Slide Number Placeholder 1">
            <a:extLst>
              <a:ext uri="{FF2B5EF4-FFF2-40B4-BE49-F238E27FC236}">
                <a16:creationId xmlns:a16="http://schemas.microsoft.com/office/drawing/2014/main" id="{8368AB54-CB3A-29E1-C200-98BE1146502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93</a:t>
            </a:fld>
            <a:endParaRPr lang="en-AU" noProof="0" dirty="0"/>
          </a:p>
        </p:txBody>
      </p:sp>
    </p:spTree>
    <p:extLst>
      <p:ext uri="{BB962C8B-B14F-4D97-AF65-F5344CB8AC3E}">
        <p14:creationId xmlns:p14="http://schemas.microsoft.com/office/powerpoint/2010/main" val="321566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DAB60-E150-1B09-47FA-F9E1DE82199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C247421-E244-4F94-015F-534C15828384}"/>
              </a:ext>
            </a:extLst>
          </p:cNvPr>
          <p:cNvSpPr>
            <a:spLocks noGrp="1"/>
          </p:cNvSpPr>
          <p:nvPr>
            <p:ph type="title"/>
          </p:nvPr>
        </p:nvSpPr>
        <p:spPr/>
        <p:txBody>
          <a:bodyPr/>
          <a:lstStyle/>
          <a:p>
            <a:r>
              <a:rPr lang="en-AU" noProof="0" dirty="0"/>
              <a:t>2.6 Groups 3-12 – Transition metals</a:t>
            </a:r>
          </a:p>
        </p:txBody>
      </p:sp>
      <p:pic>
        <p:nvPicPr>
          <p:cNvPr id="4" name="Picture 3" descr="Periodic table with the Group 3 to 12 elements, the transition metals, highlighted.">
            <a:extLst>
              <a:ext uri="{FF2B5EF4-FFF2-40B4-BE49-F238E27FC236}">
                <a16:creationId xmlns:a16="http://schemas.microsoft.com/office/drawing/2014/main" id="{4B097066-1700-E615-3561-025381EA1CA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27065" y="929682"/>
            <a:ext cx="10145735" cy="5551742"/>
          </a:xfrm>
          <a:prstGeom prst="rect">
            <a:avLst/>
          </a:prstGeom>
        </p:spPr>
      </p:pic>
      <p:sp>
        <p:nvSpPr>
          <p:cNvPr id="5" name="TextBox 4">
            <a:extLst>
              <a:ext uri="{FF2B5EF4-FFF2-40B4-BE49-F238E27FC236}">
                <a16:creationId xmlns:a16="http://schemas.microsoft.com/office/drawing/2014/main" id="{3EA6832D-6DA4-2EB1-1AA9-6B717CDB0354}"/>
              </a:ext>
              <a:ext uri="{C183D7F6-B498-43B3-948B-1728B52AA6E4}">
                <adec:decorative xmlns:adec="http://schemas.microsoft.com/office/drawing/2017/decorative" val="1"/>
              </a:ext>
            </a:extLst>
          </p:cNvPr>
          <p:cNvSpPr txBox="1"/>
          <p:nvPr/>
        </p:nvSpPr>
        <p:spPr>
          <a:xfrm>
            <a:off x="2241081" y="2110821"/>
            <a:ext cx="258669" cy="440552"/>
          </a:xfrm>
          <a:prstGeom prst="rect">
            <a:avLst/>
          </a:prstGeom>
          <a:noFill/>
        </p:spPr>
        <p:txBody>
          <a:bodyPr wrap="none" lIns="0" tIns="0" rIns="0" bIns="0" rtlCol="0">
            <a:noAutofit/>
          </a:bodyPr>
          <a:lstStyle/>
          <a:p>
            <a:pPr algn="l"/>
            <a:r>
              <a:rPr lang="en-AU" sz="2800" b="1" noProof="0" dirty="0"/>
              <a:t>3</a:t>
            </a:r>
          </a:p>
        </p:txBody>
      </p:sp>
      <p:sp>
        <p:nvSpPr>
          <p:cNvPr id="6" name="TextBox 5">
            <a:extLst>
              <a:ext uri="{FF2B5EF4-FFF2-40B4-BE49-F238E27FC236}">
                <a16:creationId xmlns:a16="http://schemas.microsoft.com/office/drawing/2014/main" id="{CF48AD97-0AFD-279C-3CC7-C80004295296}"/>
              </a:ext>
              <a:ext uri="{C183D7F6-B498-43B3-948B-1728B52AA6E4}">
                <adec:decorative xmlns:adec="http://schemas.microsoft.com/office/drawing/2017/decorative" val="1"/>
              </a:ext>
            </a:extLst>
          </p:cNvPr>
          <p:cNvSpPr txBox="1"/>
          <p:nvPr/>
        </p:nvSpPr>
        <p:spPr>
          <a:xfrm>
            <a:off x="2778578" y="2110821"/>
            <a:ext cx="258669" cy="440552"/>
          </a:xfrm>
          <a:prstGeom prst="rect">
            <a:avLst/>
          </a:prstGeom>
          <a:noFill/>
        </p:spPr>
        <p:txBody>
          <a:bodyPr wrap="none" lIns="0" tIns="0" rIns="0" bIns="0" rtlCol="0">
            <a:noAutofit/>
          </a:bodyPr>
          <a:lstStyle/>
          <a:p>
            <a:pPr algn="l"/>
            <a:r>
              <a:rPr lang="en-AU" sz="2800" b="1" noProof="0" dirty="0"/>
              <a:t>4</a:t>
            </a:r>
          </a:p>
        </p:txBody>
      </p:sp>
      <p:sp>
        <p:nvSpPr>
          <p:cNvPr id="7" name="TextBox 6">
            <a:extLst>
              <a:ext uri="{FF2B5EF4-FFF2-40B4-BE49-F238E27FC236}">
                <a16:creationId xmlns:a16="http://schemas.microsoft.com/office/drawing/2014/main" id="{83382F01-EED2-A97C-7579-BE2468D1D0AF}"/>
              </a:ext>
              <a:ext uri="{C183D7F6-B498-43B3-948B-1728B52AA6E4}">
                <adec:decorative xmlns:adec="http://schemas.microsoft.com/office/drawing/2017/decorative" val="1"/>
              </a:ext>
            </a:extLst>
          </p:cNvPr>
          <p:cNvSpPr txBox="1"/>
          <p:nvPr/>
        </p:nvSpPr>
        <p:spPr>
          <a:xfrm>
            <a:off x="3316075" y="2110821"/>
            <a:ext cx="258669" cy="440552"/>
          </a:xfrm>
          <a:prstGeom prst="rect">
            <a:avLst/>
          </a:prstGeom>
          <a:noFill/>
        </p:spPr>
        <p:txBody>
          <a:bodyPr wrap="none" lIns="0" tIns="0" rIns="0" bIns="0" rtlCol="0">
            <a:noAutofit/>
          </a:bodyPr>
          <a:lstStyle/>
          <a:p>
            <a:pPr algn="l"/>
            <a:r>
              <a:rPr lang="en-AU" sz="2800" b="1" noProof="0" dirty="0"/>
              <a:t>5</a:t>
            </a:r>
          </a:p>
        </p:txBody>
      </p:sp>
      <p:sp>
        <p:nvSpPr>
          <p:cNvPr id="8" name="TextBox 7">
            <a:extLst>
              <a:ext uri="{FF2B5EF4-FFF2-40B4-BE49-F238E27FC236}">
                <a16:creationId xmlns:a16="http://schemas.microsoft.com/office/drawing/2014/main" id="{71B052FA-A42D-3E03-F5BB-4E5C0FF27F7D}"/>
              </a:ext>
              <a:ext uri="{C183D7F6-B498-43B3-948B-1728B52AA6E4}">
                <adec:decorative xmlns:adec="http://schemas.microsoft.com/office/drawing/2017/decorative" val="1"/>
              </a:ext>
            </a:extLst>
          </p:cNvPr>
          <p:cNvSpPr txBox="1"/>
          <p:nvPr/>
        </p:nvSpPr>
        <p:spPr>
          <a:xfrm>
            <a:off x="3853572" y="2110821"/>
            <a:ext cx="258669" cy="440552"/>
          </a:xfrm>
          <a:prstGeom prst="rect">
            <a:avLst/>
          </a:prstGeom>
          <a:noFill/>
        </p:spPr>
        <p:txBody>
          <a:bodyPr wrap="none" lIns="0" tIns="0" rIns="0" bIns="0" rtlCol="0">
            <a:noAutofit/>
          </a:bodyPr>
          <a:lstStyle/>
          <a:p>
            <a:pPr algn="l"/>
            <a:r>
              <a:rPr lang="en-AU" sz="2800" b="1" noProof="0" dirty="0"/>
              <a:t>6</a:t>
            </a:r>
          </a:p>
        </p:txBody>
      </p:sp>
      <p:sp>
        <p:nvSpPr>
          <p:cNvPr id="9" name="TextBox 8">
            <a:extLst>
              <a:ext uri="{FF2B5EF4-FFF2-40B4-BE49-F238E27FC236}">
                <a16:creationId xmlns:a16="http://schemas.microsoft.com/office/drawing/2014/main" id="{AD24D35E-747A-C6FF-CAF3-B46BCD46BDD6}"/>
              </a:ext>
              <a:ext uri="{C183D7F6-B498-43B3-948B-1728B52AA6E4}">
                <adec:decorative xmlns:adec="http://schemas.microsoft.com/office/drawing/2017/decorative" val="1"/>
              </a:ext>
            </a:extLst>
          </p:cNvPr>
          <p:cNvSpPr txBox="1"/>
          <p:nvPr/>
        </p:nvSpPr>
        <p:spPr>
          <a:xfrm>
            <a:off x="4391069" y="2110821"/>
            <a:ext cx="258669" cy="440552"/>
          </a:xfrm>
          <a:prstGeom prst="rect">
            <a:avLst/>
          </a:prstGeom>
          <a:noFill/>
        </p:spPr>
        <p:txBody>
          <a:bodyPr wrap="none" lIns="0" tIns="0" rIns="0" bIns="0" rtlCol="0">
            <a:noAutofit/>
          </a:bodyPr>
          <a:lstStyle/>
          <a:p>
            <a:pPr algn="l"/>
            <a:r>
              <a:rPr lang="en-AU" sz="2800" b="1" noProof="0" dirty="0"/>
              <a:t>7</a:t>
            </a:r>
          </a:p>
        </p:txBody>
      </p:sp>
      <p:sp>
        <p:nvSpPr>
          <p:cNvPr id="10" name="TextBox 9">
            <a:extLst>
              <a:ext uri="{FF2B5EF4-FFF2-40B4-BE49-F238E27FC236}">
                <a16:creationId xmlns:a16="http://schemas.microsoft.com/office/drawing/2014/main" id="{8C6C886B-EE1E-8022-5327-030AFA40D08E}"/>
              </a:ext>
              <a:ext uri="{C183D7F6-B498-43B3-948B-1728B52AA6E4}">
                <adec:decorative xmlns:adec="http://schemas.microsoft.com/office/drawing/2017/decorative" val="1"/>
              </a:ext>
            </a:extLst>
          </p:cNvPr>
          <p:cNvSpPr txBox="1"/>
          <p:nvPr/>
        </p:nvSpPr>
        <p:spPr>
          <a:xfrm>
            <a:off x="4928566" y="2110821"/>
            <a:ext cx="258669" cy="440552"/>
          </a:xfrm>
          <a:prstGeom prst="rect">
            <a:avLst/>
          </a:prstGeom>
          <a:noFill/>
        </p:spPr>
        <p:txBody>
          <a:bodyPr wrap="none" lIns="0" tIns="0" rIns="0" bIns="0" rtlCol="0">
            <a:noAutofit/>
          </a:bodyPr>
          <a:lstStyle/>
          <a:p>
            <a:pPr algn="l"/>
            <a:r>
              <a:rPr lang="en-AU" sz="2800" b="1" noProof="0" dirty="0"/>
              <a:t>8</a:t>
            </a:r>
          </a:p>
        </p:txBody>
      </p:sp>
      <p:sp>
        <p:nvSpPr>
          <p:cNvPr id="11" name="TextBox 10">
            <a:extLst>
              <a:ext uri="{FF2B5EF4-FFF2-40B4-BE49-F238E27FC236}">
                <a16:creationId xmlns:a16="http://schemas.microsoft.com/office/drawing/2014/main" id="{FA7C1AD5-C07C-57C0-3D51-AFBCCA4DC992}"/>
              </a:ext>
              <a:ext uri="{C183D7F6-B498-43B3-948B-1728B52AA6E4}">
                <adec:decorative xmlns:adec="http://schemas.microsoft.com/office/drawing/2017/decorative" val="1"/>
              </a:ext>
            </a:extLst>
          </p:cNvPr>
          <p:cNvSpPr txBox="1"/>
          <p:nvPr/>
        </p:nvSpPr>
        <p:spPr>
          <a:xfrm>
            <a:off x="5466063" y="2110821"/>
            <a:ext cx="258669" cy="440552"/>
          </a:xfrm>
          <a:prstGeom prst="rect">
            <a:avLst/>
          </a:prstGeom>
          <a:noFill/>
        </p:spPr>
        <p:txBody>
          <a:bodyPr wrap="none" lIns="0" tIns="0" rIns="0" bIns="0" rtlCol="0">
            <a:noAutofit/>
          </a:bodyPr>
          <a:lstStyle/>
          <a:p>
            <a:pPr algn="l"/>
            <a:r>
              <a:rPr lang="en-AU" sz="2800" b="1" noProof="0" dirty="0"/>
              <a:t>9</a:t>
            </a:r>
          </a:p>
        </p:txBody>
      </p:sp>
      <p:sp>
        <p:nvSpPr>
          <p:cNvPr id="12" name="TextBox 11">
            <a:extLst>
              <a:ext uri="{FF2B5EF4-FFF2-40B4-BE49-F238E27FC236}">
                <a16:creationId xmlns:a16="http://schemas.microsoft.com/office/drawing/2014/main" id="{FEB8552B-4D78-DB6E-C0D4-343072C6BD0B}"/>
              </a:ext>
              <a:ext uri="{C183D7F6-B498-43B3-948B-1728B52AA6E4}">
                <adec:decorative xmlns:adec="http://schemas.microsoft.com/office/drawing/2017/decorative" val="1"/>
              </a:ext>
            </a:extLst>
          </p:cNvPr>
          <p:cNvSpPr txBox="1"/>
          <p:nvPr/>
        </p:nvSpPr>
        <p:spPr>
          <a:xfrm>
            <a:off x="6003560" y="2110821"/>
            <a:ext cx="258669" cy="440552"/>
          </a:xfrm>
          <a:prstGeom prst="rect">
            <a:avLst/>
          </a:prstGeom>
          <a:noFill/>
        </p:spPr>
        <p:txBody>
          <a:bodyPr wrap="none" lIns="0" tIns="0" rIns="0" bIns="0" rtlCol="0">
            <a:noAutofit/>
          </a:bodyPr>
          <a:lstStyle/>
          <a:p>
            <a:pPr algn="l"/>
            <a:r>
              <a:rPr lang="en-AU" sz="2800" b="1" noProof="0" dirty="0"/>
              <a:t>10</a:t>
            </a:r>
          </a:p>
        </p:txBody>
      </p:sp>
      <p:sp>
        <p:nvSpPr>
          <p:cNvPr id="13" name="TextBox 12">
            <a:extLst>
              <a:ext uri="{FF2B5EF4-FFF2-40B4-BE49-F238E27FC236}">
                <a16:creationId xmlns:a16="http://schemas.microsoft.com/office/drawing/2014/main" id="{E327382D-2C5C-1724-1D00-D12EB9EC8B0B}"/>
              </a:ext>
              <a:ext uri="{C183D7F6-B498-43B3-948B-1728B52AA6E4}">
                <adec:decorative xmlns:adec="http://schemas.microsoft.com/office/drawing/2017/decorative" val="1"/>
              </a:ext>
            </a:extLst>
          </p:cNvPr>
          <p:cNvSpPr txBox="1"/>
          <p:nvPr/>
        </p:nvSpPr>
        <p:spPr>
          <a:xfrm>
            <a:off x="6541057" y="2110821"/>
            <a:ext cx="258669" cy="440552"/>
          </a:xfrm>
          <a:prstGeom prst="rect">
            <a:avLst/>
          </a:prstGeom>
          <a:noFill/>
        </p:spPr>
        <p:txBody>
          <a:bodyPr wrap="none" lIns="0" tIns="0" rIns="0" bIns="0" rtlCol="0">
            <a:noAutofit/>
          </a:bodyPr>
          <a:lstStyle/>
          <a:p>
            <a:pPr algn="l"/>
            <a:r>
              <a:rPr lang="en-AU" sz="2800" b="1" noProof="0" dirty="0"/>
              <a:t>11</a:t>
            </a:r>
          </a:p>
        </p:txBody>
      </p:sp>
      <p:sp>
        <p:nvSpPr>
          <p:cNvPr id="14" name="TextBox 13">
            <a:extLst>
              <a:ext uri="{FF2B5EF4-FFF2-40B4-BE49-F238E27FC236}">
                <a16:creationId xmlns:a16="http://schemas.microsoft.com/office/drawing/2014/main" id="{02D300F0-F97F-B7D3-8C7C-4825B7E3B09D}"/>
              </a:ext>
              <a:ext uri="{C183D7F6-B498-43B3-948B-1728B52AA6E4}">
                <adec:decorative xmlns:adec="http://schemas.microsoft.com/office/drawing/2017/decorative" val="1"/>
              </a:ext>
            </a:extLst>
          </p:cNvPr>
          <p:cNvSpPr txBox="1"/>
          <p:nvPr/>
        </p:nvSpPr>
        <p:spPr>
          <a:xfrm>
            <a:off x="7078557" y="2098789"/>
            <a:ext cx="393054" cy="440552"/>
          </a:xfrm>
          <a:prstGeom prst="rect">
            <a:avLst/>
          </a:prstGeom>
          <a:noFill/>
        </p:spPr>
        <p:txBody>
          <a:bodyPr wrap="none" lIns="0" tIns="0" rIns="0" bIns="0" rtlCol="0">
            <a:noAutofit/>
          </a:bodyPr>
          <a:lstStyle/>
          <a:p>
            <a:pPr algn="l"/>
            <a:r>
              <a:rPr lang="en-AU" sz="2800" b="1" noProof="0" dirty="0"/>
              <a:t>12</a:t>
            </a:r>
          </a:p>
        </p:txBody>
      </p:sp>
      <p:sp>
        <p:nvSpPr>
          <p:cNvPr id="15" name="TextBox 14">
            <a:extLst>
              <a:ext uri="{FF2B5EF4-FFF2-40B4-BE49-F238E27FC236}">
                <a16:creationId xmlns:a16="http://schemas.microsoft.com/office/drawing/2014/main" id="{593C91B9-EE9E-124E-35EE-DD0937FBC911}"/>
              </a:ext>
              <a:ext uri="{C183D7F6-B498-43B3-948B-1728B52AA6E4}">
                <adec:decorative xmlns:adec="http://schemas.microsoft.com/office/drawing/2017/decorative" val="1"/>
              </a:ext>
            </a:extLst>
          </p:cNvPr>
          <p:cNvSpPr txBox="1"/>
          <p:nvPr/>
        </p:nvSpPr>
        <p:spPr>
          <a:xfrm>
            <a:off x="827065" y="6401368"/>
            <a:ext cx="7376160" cy="294632"/>
          </a:xfrm>
          <a:prstGeom prst="rect">
            <a:avLst/>
          </a:prstGeom>
          <a:noFill/>
        </p:spPr>
        <p:txBody>
          <a:bodyPr wrap="square">
            <a:spAutoFit/>
          </a:bodyPr>
          <a:lstStyle/>
          <a:p>
            <a:pPr>
              <a:lnSpc>
                <a:spcPct val="150000"/>
              </a:lnSpc>
              <a:spcBef>
                <a:spcPts val="1200"/>
              </a:spcBef>
              <a:buNone/>
            </a:pPr>
            <a:r>
              <a:rPr lang="en-AU" sz="1000" noProof="0" dirty="0">
                <a:effectLst/>
                <a:latin typeface="Arial" panose="020B0604020202020204" pitchFamily="34" charset="0"/>
                <a:ea typeface="Calibri" panose="020F0502020204030204" pitchFamily="34" charset="0"/>
              </a:rPr>
              <a:t>Source: </a:t>
            </a:r>
            <a:r>
              <a:rPr lang="en-AU" sz="1000" u="sng" noProof="0" dirty="0">
                <a:solidFill>
                  <a:srgbClr val="001C4A"/>
                </a:solidFill>
                <a:effectLst/>
                <a:latin typeface="Arial" panose="020B0604020202020204" pitchFamily="34" charset="0"/>
                <a:ea typeface="Calibri" panose="020F0502020204030204" pitchFamily="34" charset="0"/>
                <a:hlinkClick r:id="rId4"/>
              </a:rPr>
              <a:t>Science 7-10 (2023) Data Book</a:t>
            </a:r>
            <a:r>
              <a:rPr lang="en-AU" sz="1000" noProof="0" dirty="0">
                <a:effectLst/>
                <a:latin typeface="Arial" panose="020B0604020202020204" pitchFamily="34" charset="0"/>
                <a:ea typeface="Calibri" panose="020F0502020204030204" pitchFamily="34" charset="0"/>
              </a:rPr>
              <a:t> @State of New South Wales Education Standards Authority (NESA).</a:t>
            </a:r>
          </a:p>
        </p:txBody>
      </p:sp>
      <p:sp>
        <p:nvSpPr>
          <p:cNvPr id="2" name="Slide Number Placeholder 1">
            <a:extLst>
              <a:ext uri="{FF2B5EF4-FFF2-40B4-BE49-F238E27FC236}">
                <a16:creationId xmlns:a16="http://schemas.microsoft.com/office/drawing/2014/main" id="{47BEEB79-7A36-73AD-534A-55093D6665A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t>94</a:t>
            </a:fld>
            <a:endParaRPr lang="en-AU" noProof="0" dirty="0"/>
          </a:p>
        </p:txBody>
      </p:sp>
    </p:spTree>
    <p:extLst>
      <p:ext uri="{BB962C8B-B14F-4D97-AF65-F5344CB8AC3E}">
        <p14:creationId xmlns:p14="http://schemas.microsoft.com/office/powerpoint/2010/main" val="63706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446F6-C34B-F481-D214-1D4352E41CD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59A97EC-6FBD-85DB-5A26-CE7575326907}"/>
              </a:ext>
            </a:extLst>
          </p:cNvPr>
          <p:cNvSpPr>
            <a:spLocks noGrp="1"/>
          </p:cNvSpPr>
          <p:nvPr>
            <p:ph type="title"/>
          </p:nvPr>
        </p:nvSpPr>
        <p:spPr/>
        <p:txBody>
          <a:bodyPr/>
          <a:lstStyle/>
          <a:p>
            <a:r>
              <a:rPr lang="en-AU" noProof="0" dirty="0"/>
              <a:t>2.6 Group 17 – Halogens</a:t>
            </a:r>
          </a:p>
        </p:txBody>
      </p:sp>
      <p:pic>
        <p:nvPicPr>
          <p:cNvPr id="4" name="Picture 3" descr="Periodic table with the Group 17 the halogen elements highlighted.">
            <a:extLst>
              <a:ext uri="{FF2B5EF4-FFF2-40B4-BE49-F238E27FC236}">
                <a16:creationId xmlns:a16="http://schemas.microsoft.com/office/drawing/2014/main" id="{14BE87C5-8BFD-159D-D1B2-D1B52A25740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27065" y="929682"/>
            <a:ext cx="10169798" cy="5564909"/>
          </a:xfrm>
          <a:prstGeom prst="rect">
            <a:avLst/>
          </a:prstGeom>
        </p:spPr>
      </p:pic>
      <p:sp>
        <p:nvSpPr>
          <p:cNvPr id="5" name="TextBox 4">
            <a:extLst>
              <a:ext uri="{FF2B5EF4-FFF2-40B4-BE49-F238E27FC236}">
                <a16:creationId xmlns:a16="http://schemas.microsoft.com/office/drawing/2014/main" id="{E2363027-17C3-2AF4-6F83-B83B8B164A52}"/>
              </a:ext>
              <a:ext uri="{C183D7F6-B498-43B3-948B-1728B52AA6E4}">
                <adec:decorative xmlns:adec="http://schemas.microsoft.com/office/drawing/2017/decorative" val="1"/>
              </a:ext>
            </a:extLst>
          </p:cNvPr>
          <p:cNvSpPr txBox="1"/>
          <p:nvPr/>
        </p:nvSpPr>
        <p:spPr>
          <a:xfrm>
            <a:off x="9793598" y="1095448"/>
            <a:ext cx="258669" cy="440552"/>
          </a:xfrm>
          <a:prstGeom prst="rect">
            <a:avLst/>
          </a:prstGeom>
          <a:noFill/>
        </p:spPr>
        <p:txBody>
          <a:bodyPr wrap="none" lIns="0" tIns="0" rIns="0" bIns="0" rtlCol="0">
            <a:noAutofit/>
          </a:bodyPr>
          <a:lstStyle/>
          <a:p>
            <a:pPr algn="l"/>
            <a:r>
              <a:rPr lang="en-AU" sz="2800" b="1" noProof="0" dirty="0"/>
              <a:t>17</a:t>
            </a:r>
          </a:p>
        </p:txBody>
      </p:sp>
      <p:sp>
        <p:nvSpPr>
          <p:cNvPr id="6" name="TextBox 5">
            <a:extLst>
              <a:ext uri="{FF2B5EF4-FFF2-40B4-BE49-F238E27FC236}">
                <a16:creationId xmlns:a16="http://schemas.microsoft.com/office/drawing/2014/main" id="{37A12022-97D6-C9A5-0686-4D11A6A476F0}"/>
              </a:ext>
              <a:ext uri="{C183D7F6-B498-43B3-948B-1728B52AA6E4}">
                <adec:decorative xmlns:adec="http://schemas.microsoft.com/office/drawing/2017/decorative" val="1"/>
              </a:ext>
            </a:extLst>
          </p:cNvPr>
          <p:cNvSpPr txBox="1"/>
          <p:nvPr/>
        </p:nvSpPr>
        <p:spPr>
          <a:xfrm>
            <a:off x="827065" y="6516000"/>
            <a:ext cx="7376160" cy="294632"/>
          </a:xfrm>
          <a:prstGeom prst="rect">
            <a:avLst/>
          </a:prstGeom>
          <a:noFill/>
        </p:spPr>
        <p:txBody>
          <a:bodyPr wrap="square">
            <a:spAutoFit/>
          </a:bodyPr>
          <a:lstStyle/>
          <a:p>
            <a:pPr>
              <a:lnSpc>
                <a:spcPct val="150000"/>
              </a:lnSpc>
              <a:spcBef>
                <a:spcPts val="1200"/>
              </a:spcBef>
              <a:buNone/>
            </a:pPr>
            <a:r>
              <a:rPr lang="en-AU" sz="1000" noProof="0" dirty="0">
                <a:effectLst/>
                <a:latin typeface="Arial" panose="020B0604020202020204" pitchFamily="34" charset="0"/>
                <a:ea typeface="Calibri" panose="020F0502020204030204" pitchFamily="34" charset="0"/>
              </a:rPr>
              <a:t>Source: </a:t>
            </a:r>
            <a:r>
              <a:rPr lang="en-AU" sz="1000" u="sng" noProof="0" dirty="0">
                <a:solidFill>
                  <a:srgbClr val="001C4A"/>
                </a:solidFill>
                <a:effectLst/>
                <a:latin typeface="Arial" panose="020B0604020202020204" pitchFamily="34" charset="0"/>
                <a:ea typeface="Calibri" panose="020F0502020204030204" pitchFamily="34" charset="0"/>
                <a:hlinkClick r:id="rId4"/>
              </a:rPr>
              <a:t>Science 7-10 (2023) Data Book</a:t>
            </a:r>
            <a:r>
              <a:rPr lang="en-AU" sz="1000" noProof="0" dirty="0">
                <a:effectLst/>
                <a:latin typeface="Arial" panose="020B0604020202020204" pitchFamily="34" charset="0"/>
                <a:ea typeface="Calibri" panose="020F0502020204030204" pitchFamily="34" charset="0"/>
              </a:rPr>
              <a:t> @State of New South Wales Education Standards Authority (NESA).</a:t>
            </a:r>
          </a:p>
        </p:txBody>
      </p:sp>
      <p:sp>
        <p:nvSpPr>
          <p:cNvPr id="2" name="Slide Number Placeholder 1">
            <a:extLst>
              <a:ext uri="{FF2B5EF4-FFF2-40B4-BE49-F238E27FC236}">
                <a16:creationId xmlns:a16="http://schemas.microsoft.com/office/drawing/2014/main" id="{A62EDB74-AA57-0262-83BC-712BF76F3056}"/>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noProof="0" smtClean="0"/>
              <a:t>95</a:t>
            </a:fld>
            <a:endParaRPr lang="en-AU" noProof="0" dirty="0"/>
          </a:p>
        </p:txBody>
      </p:sp>
    </p:spTree>
    <p:extLst>
      <p:ext uri="{BB962C8B-B14F-4D97-AF65-F5344CB8AC3E}">
        <p14:creationId xmlns:p14="http://schemas.microsoft.com/office/powerpoint/2010/main" val="1607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F5F51-C041-4148-9A11-06E4B8DB71E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951FF8A-68CC-C92C-0336-F2B8897D8DB8}"/>
              </a:ext>
            </a:extLst>
          </p:cNvPr>
          <p:cNvSpPr>
            <a:spLocks noGrp="1"/>
          </p:cNvSpPr>
          <p:nvPr>
            <p:ph type="title"/>
          </p:nvPr>
        </p:nvSpPr>
        <p:spPr/>
        <p:txBody>
          <a:bodyPr/>
          <a:lstStyle/>
          <a:p>
            <a:r>
              <a:rPr lang="en-AU" noProof="0" dirty="0"/>
              <a:t>2.6 Group 18 – Noble gases</a:t>
            </a:r>
          </a:p>
        </p:txBody>
      </p:sp>
      <p:pic>
        <p:nvPicPr>
          <p:cNvPr id="4" name="Picture 3" descr="Periodic table with the Group 18 elements, the noble gases, highlighted.">
            <a:extLst>
              <a:ext uri="{FF2B5EF4-FFF2-40B4-BE49-F238E27FC236}">
                <a16:creationId xmlns:a16="http://schemas.microsoft.com/office/drawing/2014/main" id="{E15F95B2-00C4-B758-7BC2-E22745C0BE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27065" y="974628"/>
            <a:ext cx="9852301" cy="5391175"/>
          </a:xfrm>
          <a:prstGeom prst="rect">
            <a:avLst/>
          </a:prstGeom>
        </p:spPr>
      </p:pic>
      <p:sp>
        <p:nvSpPr>
          <p:cNvPr id="5" name="TextBox 4">
            <a:extLst>
              <a:ext uri="{FF2B5EF4-FFF2-40B4-BE49-F238E27FC236}">
                <a16:creationId xmlns:a16="http://schemas.microsoft.com/office/drawing/2014/main" id="{4D1970E4-5D4E-0B36-8673-25D8B0AD5C9B}"/>
              </a:ext>
              <a:ext uri="{C183D7F6-B498-43B3-948B-1728B52AA6E4}">
                <adec:decorative xmlns:adec="http://schemas.microsoft.com/office/drawing/2017/decorative" val="1"/>
              </a:ext>
            </a:extLst>
          </p:cNvPr>
          <p:cNvSpPr txBox="1"/>
          <p:nvPr/>
        </p:nvSpPr>
        <p:spPr>
          <a:xfrm>
            <a:off x="10041692" y="534076"/>
            <a:ext cx="258669" cy="440552"/>
          </a:xfrm>
          <a:prstGeom prst="rect">
            <a:avLst/>
          </a:prstGeom>
          <a:noFill/>
        </p:spPr>
        <p:txBody>
          <a:bodyPr wrap="none" lIns="0" tIns="0" rIns="0" bIns="0" rtlCol="0">
            <a:noAutofit/>
          </a:bodyPr>
          <a:lstStyle/>
          <a:p>
            <a:pPr algn="l"/>
            <a:r>
              <a:rPr lang="en-AU" sz="2800" b="1" noProof="0" dirty="0"/>
              <a:t>18</a:t>
            </a:r>
          </a:p>
        </p:txBody>
      </p:sp>
      <p:sp>
        <p:nvSpPr>
          <p:cNvPr id="6" name="TextBox 5">
            <a:extLst>
              <a:ext uri="{FF2B5EF4-FFF2-40B4-BE49-F238E27FC236}">
                <a16:creationId xmlns:a16="http://schemas.microsoft.com/office/drawing/2014/main" id="{0EF7B5C1-581E-D128-BC01-A0277D1B6045}"/>
              </a:ext>
              <a:ext uri="{C183D7F6-B498-43B3-948B-1728B52AA6E4}">
                <adec:decorative xmlns:adec="http://schemas.microsoft.com/office/drawing/2017/decorative" val="1"/>
              </a:ext>
            </a:extLst>
          </p:cNvPr>
          <p:cNvSpPr txBox="1"/>
          <p:nvPr/>
        </p:nvSpPr>
        <p:spPr>
          <a:xfrm>
            <a:off x="827065" y="6516000"/>
            <a:ext cx="7376160" cy="525465"/>
          </a:xfrm>
          <a:prstGeom prst="rect">
            <a:avLst/>
          </a:prstGeom>
          <a:noFill/>
        </p:spPr>
        <p:txBody>
          <a:bodyPr wrap="square">
            <a:spAutoFit/>
          </a:bodyPr>
          <a:lstStyle/>
          <a:p>
            <a:pPr>
              <a:lnSpc>
                <a:spcPct val="150000"/>
              </a:lnSpc>
              <a:spcBef>
                <a:spcPts val="1200"/>
              </a:spcBef>
              <a:buNone/>
            </a:pPr>
            <a:r>
              <a:rPr lang="en-AU" sz="1000" noProof="0" dirty="0">
                <a:effectLst/>
                <a:latin typeface="Arial" panose="020B0604020202020204" pitchFamily="34" charset="0"/>
                <a:ea typeface="Calibri" panose="020F0502020204030204" pitchFamily="34" charset="0"/>
              </a:rPr>
              <a:t>Source: </a:t>
            </a:r>
            <a:r>
              <a:rPr lang="en-AU" sz="1000" u="sng" noProof="0" dirty="0">
                <a:solidFill>
                  <a:srgbClr val="001C4A"/>
                </a:solidFill>
                <a:effectLst/>
                <a:latin typeface="Arial" panose="020B0604020202020204" pitchFamily="34" charset="0"/>
                <a:ea typeface="Calibri" panose="020F0502020204030204" pitchFamily="34" charset="0"/>
                <a:hlinkClick r:id="rId4"/>
              </a:rPr>
              <a:t>Science 7-10 (2023) Data Book</a:t>
            </a:r>
            <a:r>
              <a:rPr lang="en-AU" sz="1000" noProof="0" dirty="0">
                <a:effectLst/>
                <a:latin typeface="Arial" panose="020B0604020202020204" pitchFamily="34" charset="0"/>
                <a:ea typeface="Calibri" panose="020F0502020204030204" pitchFamily="34" charset="0"/>
              </a:rPr>
              <a:t> @State of New South Wales Education Standards Authority (NESA).</a:t>
            </a:r>
          </a:p>
        </p:txBody>
      </p:sp>
      <p:sp>
        <p:nvSpPr>
          <p:cNvPr id="2" name="Slide Number Placeholder 1">
            <a:extLst>
              <a:ext uri="{FF2B5EF4-FFF2-40B4-BE49-F238E27FC236}">
                <a16:creationId xmlns:a16="http://schemas.microsoft.com/office/drawing/2014/main" id="{B553DA75-AEE1-C4C8-693E-982B1C9E6B9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noProof="0" smtClean="0"/>
              <a:t>96</a:t>
            </a:fld>
            <a:endParaRPr lang="en-AU" noProof="0" dirty="0"/>
          </a:p>
        </p:txBody>
      </p:sp>
    </p:spTree>
    <p:extLst>
      <p:ext uri="{BB962C8B-B14F-4D97-AF65-F5344CB8AC3E}">
        <p14:creationId xmlns:p14="http://schemas.microsoft.com/office/powerpoint/2010/main" val="436110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9CF98-2FDC-6730-8499-4296E54CBB9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BBBE48D-B0CC-6DAD-B557-527DF070876F}"/>
              </a:ext>
            </a:extLst>
          </p:cNvPr>
          <p:cNvSpPr>
            <a:spLocks noGrp="1"/>
          </p:cNvSpPr>
          <p:nvPr>
            <p:ph type="title"/>
          </p:nvPr>
        </p:nvSpPr>
        <p:spPr/>
        <p:txBody>
          <a:bodyPr/>
          <a:lstStyle/>
          <a:p>
            <a:r>
              <a:rPr lang="en-AU" noProof="0" dirty="0">
                <a:cs typeface="Arial"/>
              </a:rPr>
              <a:t>2.7 Interpreting the periodic table</a:t>
            </a:r>
          </a:p>
        </p:txBody>
      </p:sp>
      <p:sp>
        <p:nvSpPr>
          <p:cNvPr id="6" name="Text Placeholder 5">
            <a:extLst>
              <a:ext uri="{FF2B5EF4-FFF2-40B4-BE49-F238E27FC236}">
                <a16:creationId xmlns:a16="http://schemas.microsoft.com/office/drawing/2014/main" id="{BB1D3EDA-9789-B1F0-ACE5-45FAF9FB4758}"/>
              </a:ext>
            </a:extLst>
          </p:cNvPr>
          <p:cNvSpPr>
            <a:spLocks noGrp="1"/>
          </p:cNvSpPr>
          <p:nvPr>
            <p:ph type="body" sz="quarter" idx="18"/>
          </p:nvPr>
        </p:nvSpPr>
        <p:spPr/>
        <p:txBody>
          <a:bodyPr/>
          <a:lstStyle/>
          <a:p>
            <a:r>
              <a:rPr lang="en-AU" noProof="0" dirty="0"/>
              <a:t>Learning intentions and success criteria</a:t>
            </a:r>
          </a:p>
        </p:txBody>
      </p:sp>
      <p:graphicFrame>
        <p:nvGraphicFramePr>
          <p:cNvPr id="4" name="Table 3">
            <a:extLst>
              <a:ext uri="{FF2B5EF4-FFF2-40B4-BE49-F238E27FC236}">
                <a16:creationId xmlns:a16="http://schemas.microsoft.com/office/drawing/2014/main" id="{E4C03FE6-A20B-A965-010C-45F19CC11B77}"/>
              </a:ext>
            </a:extLst>
          </p:cNvPr>
          <p:cNvGraphicFramePr>
            <a:graphicFrameLocks noGrp="1"/>
          </p:cNvGraphicFramePr>
          <p:nvPr>
            <p:extLst>
              <p:ext uri="{D42A27DB-BD31-4B8C-83A1-F6EECF244321}">
                <p14:modId xmlns:p14="http://schemas.microsoft.com/office/powerpoint/2010/main" val="133755743"/>
              </p:ext>
            </p:extLst>
          </p:nvPr>
        </p:nvGraphicFramePr>
        <p:xfrm>
          <a:off x="359998" y="1916174"/>
          <a:ext cx="11126369" cy="4616007"/>
        </p:xfrm>
        <a:graphic>
          <a:graphicData uri="http://schemas.openxmlformats.org/drawingml/2006/table">
            <a:tbl>
              <a:tblPr firstRow="1">
                <a:tableStyleId>{B301B821-A1FF-4177-AEE7-76D212191A09}</a:tableStyleId>
              </a:tblPr>
              <a:tblGrid>
                <a:gridCol w="4584236">
                  <a:extLst>
                    <a:ext uri="{9D8B030D-6E8A-4147-A177-3AD203B41FA5}">
                      <a16:colId xmlns:a16="http://schemas.microsoft.com/office/drawing/2014/main" val="3623447875"/>
                    </a:ext>
                  </a:extLst>
                </a:gridCol>
                <a:gridCol w="6542133">
                  <a:extLst>
                    <a:ext uri="{9D8B030D-6E8A-4147-A177-3AD203B41FA5}">
                      <a16:colId xmlns:a16="http://schemas.microsoft.com/office/drawing/2014/main" val="3573327086"/>
                    </a:ext>
                  </a:extLst>
                </a:gridCol>
              </a:tblGrid>
              <a:tr h="370133">
                <a:tc>
                  <a:txBody>
                    <a:bodyPr/>
                    <a:lstStyle/>
                    <a:p>
                      <a:r>
                        <a:rPr lang="en-AU" sz="2000" noProof="0" dirty="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noProof="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AU" sz="2000" noProof="0" dirty="0">
                          <a:latin typeface="Arial" panose="020B0604020202020204" pitchFamily="34" charset="0"/>
                          <a:cs typeface="Arial" panose="020B0604020202020204" pitchFamily="34" charset="0"/>
                        </a:rPr>
                        <a:t>about the properties of elements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2000" noProof="0" dirty="0">
                          <a:latin typeface="Arial" panose="020B0604020202020204" pitchFamily="34" charset="0"/>
                          <a:cs typeface="Arial" panose="020B0604020202020204" pitchFamily="34" charset="0"/>
                        </a:rPr>
                        <a:t>identify the trends and patterns in the periodic table, including atomic number, atomic radius, boiling point and density</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7318394"/>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noProof="0" dirty="0">
                          <a:latin typeface="Arial" panose="020B0604020202020204" pitchFamily="34" charset="0"/>
                          <a:cs typeface="Arial" panose="020B0604020202020204" pitchFamily="34" charset="0"/>
                        </a:rPr>
                        <a:t>to process and represent data</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kern="1200" noProof="0" dirty="0">
                          <a:solidFill>
                            <a:schemeClr val="dk1"/>
                          </a:solidFill>
                          <a:effectLst/>
                          <a:latin typeface="+mn-lt"/>
                          <a:ea typeface="+mn-ea"/>
                          <a:cs typeface="+mn-cs"/>
                        </a:rPr>
                        <a:t>use data to draw a line graph in Microsoft excel</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kern="1200" noProof="0" dirty="0">
                          <a:solidFill>
                            <a:schemeClr val="dk1"/>
                          </a:solidFill>
                          <a:effectLst/>
                          <a:latin typeface="+mn-lt"/>
                          <a:ea typeface="+mn-ea"/>
                          <a:cs typeface="+mn-cs"/>
                        </a:rPr>
                        <a:t>include title, axis labels and the appropriate scale in line graphs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noProof="0" dirty="0">
                          <a:latin typeface="Arial" panose="020B0604020202020204" pitchFamily="34" charset="0"/>
                          <a:cs typeface="Arial" panose="020B0604020202020204" pitchFamily="34" charset="0"/>
                        </a:rPr>
                        <a:t>to analyse data</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kern="1200" noProof="0" dirty="0">
                          <a:solidFill>
                            <a:schemeClr val="dk1"/>
                          </a:solidFill>
                          <a:effectLst/>
                          <a:latin typeface="+mn-lt"/>
                          <a:ea typeface="+mn-ea"/>
                          <a:cs typeface="+mn-cs"/>
                        </a:rPr>
                        <a:t>use data to answer a question and support a conclusion</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kern="1200" noProof="0" dirty="0">
                          <a:solidFill>
                            <a:schemeClr val="dk1"/>
                          </a:solidFill>
                          <a:effectLst/>
                          <a:latin typeface="+mn-lt"/>
                          <a:ea typeface="+mn-ea"/>
                          <a:cs typeface="+mn-cs"/>
                        </a:rPr>
                        <a:t>identify patterns and trends in a dataset.</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0485417"/>
                  </a:ext>
                </a:extLst>
              </a:tr>
            </a:tbl>
          </a:graphicData>
        </a:graphic>
      </p:graphicFrame>
      <p:sp>
        <p:nvSpPr>
          <p:cNvPr id="2" name="Slide Number Placeholder 1">
            <a:extLst>
              <a:ext uri="{FF2B5EF4-FFF2-40B4-BE49-F238E27FC236}">
                <a16:creationId xmlns:a16="http://schemas.microsoft.com/office/drawing/2014/main" id="{427F0074-274C-3B90-60F4-3D77FFFBFB8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97</a:t>
            </a:fld>
            <a:endParaRPr lang="en-AU" noProof="0" dirty="0"/>
          </a:p>
        </p:txBody>
      </p:sp>
    </p:spTree>
    <p:extLst>
      <p:ext uri="{BB962C8B-B14F-4D97-AF65-F5344CB8AC3E}">
        <p14:creationId xmlns:p14="http://schemas.microsoft.com/office/powerpoint/2010/main" val="34828042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CBD1A-BBA3-91D5-BE8C-E8D1645A54F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7A050F3-E662-15F2-551D-4D6AA98F1ACE}"/>
              </a:ext>
            </a:extLst>
          </p:cNvPr>
          <p:cNvSpPr>
            <a:spLocks noGrp="1"/>
          </p:cNvSpPr>
          <p:nvPr>
            <p:ph type="title"/>
          </p:nvPr>
        </p:nvSpPr>
        <p:spPr>
          <a:xfrm>
            <a:off x="359998" y="360000"/>
            <a:ext cx="10260002" cy="522000"/>
          </a:xfrm>
        </p:spPr>
        <p:txBody>
          <a:bodyPr/>
          <a:lstStyle/>
          <a:p>
            <a:r>
              <a:rPr lang="en-AU" noProof="0" dirty="0">
                <a:latin typeface="+mj-lt"/>
              </a:rPr>
              <a:t>2.7 Checkpoint</a:t>
            </a:r>
          </a:p>
        </p:txBody>
      </p:sp>
      <p:sp>
        <p:nvSpPr>
          <p:cNvPr id="2" name="Text Placeholder 1">
            <a:extLst>
              <a:ext uri="{FF2B5EF4-FFF2-40B4-BE49-F238E27FC236}">
                <a16:creationId xmlns:a16="http://schemas.microsoft.com/office/drawing/2014/main" id="{A8E46F0B-0B29-A8F0-D0B9-181F6F2590BB}"/>
              </a:ext>
            </a:extLst>
          </p:cNvPr>
          <p:cNvSpPr>
            <a:spLocks noGrp="1"/>
          </p:cNvSpPr>
          <p:nvPr>
            <p:ph type="body" sz="quarter" idx="18"/>
          </p:nvPr>
        </p:nvSpPr>
        <p:spPr>
          <a:xfrm>
            <a:off x="359998" y="1016704"/>
            <a:ext cx="10080000" cy="310015"/>
          </a:xfrm>
        </p:spPr>
        <p:txBody>
          <a:bodyPr/>
          <a:lstStyle/>
          <a:p>
            <a:r>
              <a:rPr lang="en-AU" noProof="0" dirty="0">
                <a:latin typeface="+mj-lt"/>
              </a:rPr>
              <a:t>Definitions</a:t>
            </a:r>
          </a:p>
        </p:txBody>
      </p:sp>
      <p:sp>
        <p:nvSpPr>
          <p:cNvPr id="26" name="Text Placeholder 1">
            <a:extLst>
              <a:ext uri="{FF2B5EF4-FFF2-40B4-BE49-F238E27FC236}">
                <a16:creationId xmlns:a16="http://schemas.microsoft.com/office/drawing/2014/main" id="{3CA2C9F8-6ECD-C932-FC32-C8282AD2B685}"/>
              </a:ext>
            </a:extLst>
          </p:cNvPr>
          <p:cNvSpPr txBox="1">
            <a:spLocks/>
          </p:cNvSpPr>
          <p:nvPr/>
        </p:nvSpPr>
        <p:spPr>
          <a:xfrm>
            <a:off x="554731" y="1807365"/>
            <a:ext cx="1602019" cy="310015"/>
          </a:xfrm>
          <a:prstGeom prst="rect">
            <a:avLst/>
          </a:prstGeom>
        </p:spPr>
        <p:txBody>
          <a:bodyPr vert="horz" lIns="0" tIns="0" rIns="0" bIns="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AU" sz="2000" b="1"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rPr>
              <a:t>Word bank</a:t>
            </a:r>
          </a:p>
        </p:txBody>
      </p:sp>
      <p:sp>
        <p:nvSpPr>
          <p:cNvPr id="5" name="Rectangle: Rounded Corners 12">
            <a:extLst>
              <a:ext uri="{FF2B5EF4-FFF2-40B4-BE49-F238E27FC236}">
                <a16:creationId xmlns:a16="http://schemas.microsoft.com/office/drawing/2014/main" id="{5DDD2423-FE73-2F20-914B-E77027CCBCAF}"/>
              </a:ext>
              <a:ext uri="{C183D7F6-B498-43B3-948B-1728B52AA6E4}">
                <adec:decorative xmlns:adec="http://schemas.microsoft.com/office/drawing/2017/decorative" val="1"/>
              </a:ext>
            </a:extLst>
          </p:cNvPr>
          <p:cNvSpPr/>
          <p:nvPr/>
        </p:nvSpPr>
        <p:spPr>
          <a:xfrm>
            <a:off x="2708873" y="1807365"/>
            <a:ext cx="8739269" cy="4503788"/>
          </a:xfrm>
          <a:prstGeom prst="roundRect">
            <a:avLst>
              <a:gd name="adj" fmla="val 412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7" name="Atom" descr="atom">
            <a:extLst>
              <a:ext uri="{FF2B5EF4-FFF2-40B4-BE49-F238E27FC236}">
                <a16:creationId xmlns:a16="http://schemas.microsoft.com/office/drawing/2014/main" id="{993B7018-95BF-8014-FEBA-69C73070FB48}"/>
              </a:ext>
            </a:extLst>
          </p:cNvPr>
          <p:cNvSpPr/>
          <p:nvPr/>
        </p:nvSpPr>
        <p:spPr>
          <a:xfrm>
            <a:off x="359997" y="2264250"/>
            <a:ext cx="1796753" cy="756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600" b="1" noProof="0" dirty="0">
                <a:solidFill>
                  <a:srgbClr val="002664"/>
                </a:solidFill>
                <a:latin typeface="Arial" panose="020B0604020202020204" pitchFamily="34" charset="0"/>
                <a:cs typeface="Arial" panose="020B0604020202020204" pitchFamily="34" charset="0"/>
              </a:rPr>
              <a:t>Standard atomic weight</a:t>
            </a:r>
            <a:endParaRPr kumimoji="0" lang="en-AU" sz="1600" b="1" i="0" u="none" strike="noStrike" kern="1200" cap="none" spc="0" normalizeH="0" baseline="0" noProof="0" dirty="0">
              <a:ln>
                <a:noFill/>
              </a:ln>
              <a:solidFill>
                <a:srgbClr val="002664"/>
              </a:solidFill>
              <a:effectLst/>
              <a:uLnTx/>
              <a:uFillTx/>
              <a:latin typeface="Arial" panose="020B0604020202020204" pitchFamily="34" charset="0"/>
              <a:cs typeface="Arial" panose="020B0604020202020204" pitchFamily="34" charset="0"/>
            </a:endParaRPr>
          </a:p>
        </p:txBody>
      </p:sp>
      <p:sp>
        <p:nvSpPr>
          <p:cNvPr id="8" name="Rectangle: Rounded Corners 20" descr="c) The smallest particle that makes up matter.&#10;">
            <a:extLst>
              <a:ext uri="{FF2B5EF4-FFF2-40B4-BE49-F238E27FC236}">
                <a16:creationId xmlns:a16="http://schemas.microsoft.com/office/drawing/2014/main" id="{3B0C8823-D748-29EC-1A47-DA4504466A4C}"/>
              </a:ext>
            </a:extLst>
          </p:cNvPr>
          <p:cNvSpPr/>
          <p:nvPr/>
        </p:nvSpPr>
        <p:spPr>
          <a:xfrm>
            <a:off x="4750674" y="4069988"/>
            <a:ext cx="6564027" cy="7560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startAt="3"/>
              <a:tabLst/>
              <a:defRPr/>
            </a:pPr>
            <a:r>
              <a:rPr lang="en-AU" sz="1600" noProof="0" dirty="0">
                <a:solidFill>
                  <a:srgbClr val="002664"/>
                </a:solidFill>
                <a:latin typeface="Arial" panose="020B0604020202020204"/>
              </a:rPr>
              <a:t>The average mass of atoms in an element. It is equal to the number of the protons and neutrons.</a:t>
            </a:r>
            <a:endPar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30" name="Heterogeneous" descr="heterogenous">
            <a:extLst>
              <a:ext uri="{FF2B5EF4-FFF2-40B4-BE49-F238E27FC236}">
                <a16:creationId xmlns:a16="http://schemas.microsoft.com/office/drawing/2014/main" id="{DA3A5658-0BC1-0F3F-1B92-B0DB300DC3B5}"/>
              </a:ext>
            </a:extLst>
          </p:cNvPr>
          <p:cNvSpPr/>
          <p:nvPr/>
        </p:nvSpPr>
        <p:spPr>
          <a:xfrm>
            <a:off x="359998" y="3167119"/>
            <a:ext cx="1796753" cy="756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AU" sz="1600" b="1" noProof="0" dirty="0">
                <a:solidFill>
                  <a:srgbClr val="002664"/>
                </a:solidFill>
                <a:latin typeface="Arial" panose="020B0604020202020204" pitchFamily="34" charset="0"/>
                <a:cs typeface="Arial" panose="020B0604020202020204" pitchFamily="34" charset="0"/>
              </a:rPr>
              <a:t>Atomic radius</a:t>
            </a:r>
          </a:p>
        </p:txBody>
      </p:sp>
      <p:sp>
        <p:nvSpPr>
          <p:cNvPr id="6" name="Rectangle: Rounded Corners 14" descr="a) A substance or mixture that is different throughout.&#10;&#10;">
            <a:extLst>
              <a:ext uri="{FF2B5EF4-FFF2-40B4-BE49-F238E27FC236}">
                <a16:creationId xmlns:a16="http://schemas.microsoft.com/office/drawing/2014/main" id="{1F7CD3FC-19C4-CD54-DC5F-89518A8DB9CC}"/>
              </a:ext>
            </a:extLst>
          </p:cNvPr>
          <p:cNvSpPr/>
          <p:nvPr/>
        </p:nvSpPr>
        <p:spPr>
          <a:xfrm>
            <a:off x="4751030" y="2264250"/>
            <a:ext cx="6561616" cy="7560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a:tabLst/>
              <a:defRPr/>
            </a:pPr>
            <a:r>
              <a:rPr lang="en-AU" sz="1600" noProof="0" dirty="0">
                <a:solidFill>
                  <a:srgbClr val="002664"/>
                </a:solidFill>
                <a:latin typeface="Arial" panose="020B0604020202020204"/>
              </a:rPr>
              <a:t>The distance from the centre of an atom to the outer electron shell.</a:t>
            </a:r>
            <a:endPar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31" name="Homogeneous" descr="homogenous">
            <a:extLst>
              <a:ext uri="{FF2B5EF4-FFF2-40B4-BE49-F238E27FC236}">
                <a16:creationId xmlns:a16="http://schemas.microsoft.com/office/drawing/2014/main" id="{A820C52A-043A-E853-490A-EF099314C864}"/>
              </a:ext>
            </a:extLst>
          </p:cNvPr>
          <p:cNvSpPr/>
          <p:nvPr/>
        </p:nvSpPr>
        <p:spPr>
          <a:xfrm>
            <a:off x="359997" y="4069988"/>
            <a:ext cx="1796753" cy="756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4138" marR="0" lvl="0" indent="0" algn="ctr" defTabSz="609585" rtl="0" eaLnBrk="1" fontAlgn="auto" latinLnBrk="0" hangingPunct="1">
              <a:lnSpc>
                <a:spcPct val="100000"/>
              </a:lnSpc>
              <a:spcBef>
                <a:spcPts val="0"/>
              </a:spcBef>
              <a:spcAft>
                <a:spcPts val="0"/>
              </a:spcAft>
              <a:buClrTx/>
              <a:buSzTx/>
              <a:buFontTx/>
              <a:buNone/>
              <a:tabLst/>
              <a:defRPr/>
            </a:pPr>
            <a:r>
              <a:rPr lang="en-AU" sz="1600" b="1" noProof="0" dirty="0">
                <a:solidFill>
                  <a:srgbClr val="002664"/>
                </a:solidFill>
                <a:latin typeface="Arial" panose="020B0604020202020204" pitchFamily="34" charset="0"/>
                <a:cs typeface="Arial" panose="020B0604020202020204" pitchFamily="34" charset="0"/>
              </a:rPr>
              <a:t>Density</a:t>
            </a:r>
            <a:endParaRPr kumimoji="0" lang="en-AU" sz="1600" b="1" i="0" u="none" strike="noStrike" kern="1200" cap="none" spc="0" normalizeH="0" baseline="0" noProof="0" dirty="0">
              <a:ln>
                <a:noFill/>
              </a:ln>
              <a:solidFill>
                <a:srgbClr val="002664"/>
              </a:solidFill>
              <a:effectLst/>
              <a:uLnTx/>
              <a:uFillTx/>
              <a:latin typeface="Arial" panose="020B0604020202020204" pitchFamily="34" charset="0"/>
              <a:cs typeface="Arial" panose="020B0604020202020204" pitchFamily="34" charset="0"/>
            </a:endParaRPr>
          </a:p>
        </p:txBody>
      </p:sp>
      <p:sp>
        <p:nvSpPr>
          <p:cNvPr id="10" name="Rectangle: Rounded Corners 22" descr="e) A substance or mixture that is the same throughout.&#10;">
            <a:extLst>
              <a:ext uri="{FF2B5EF4-FFF2-40B4-BE49-F238E27FC236}">
                <a16:creationId xmlns:a16="http://schemas.microsoft.com/office/drawing/2014/main" id="{DF29E88D-0D1F-FDE0-1A95-F01A681E6FB7}"/>
              </a:ext>
            </a:extLst>
          </p:cNvPr>
          <p:cNvSpPr/>
          <p:nvPr/>
        </p:nvSpPr>
        <p:spPr>
          <a:xfrm>
            <a:off x="4748619" y="4986670"/>
            <a:ext cx="6564027" cy="7560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startAt="5"/>
              <a:tabLst/>
              <a:defRPr/>
            </a:pPr>
            <a:r>
              <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rPr>
              <a:t>A measure of how tightly packed the particles in a substance are.</a:t>
            </a:r>
          </a:p>
        </p:txBody>
      </p:sp>
      <p:sp>
        <p:nvSpPr>
          <p:cNvPr id="32" name="Pure substance" descr="pure substance">
            <a:extLst>
              <a:ext uri="{FF2B5EF4-FFF2-40B4-BE49-F238E27FC236}">
                <a16:creationId xmlns:a16="http://schemas.microsoft.com/office/drawing/2014/main" id="{0F4B4368-238F-B22D-4C04-DE37B6A935B8}"/>
              </a:ext>
            </a:extLst>
          </p:cNvPr>
          <p:cNvSpPr/>
          <p:nvPr/>
        </p:nvSpPr>
        <p:spPr>
          <a:xfrm>
            <a:off x="359997" y="4972857"/>
            <a:ext cx="1796753" cy="756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600" b="1" noProof="0" dirty="0">
                <a:solidFill>
                  <a:srgbClr val="002664"/>
                </a:solidFill>
                <a:latin typeface="Arial" panose="020B0604020202020204" pitchFamily="34" charset="0"/>
                <a:cs typeface="Arial" panose="020B0604020202020204" pitchFamily="34" charset="0"/>
              </a:rPr>
              <a:t>Boiling point</a:t>
            </a:r>
            <a:endParaRPr kumimoji="0" lang="en-AU" sz="1600" b="1" i="0" u="none" strike="noStrike" kern="1200" cap="none" spc="0" normalizeH="0" baseline="0" noProof="0" dirty="0">
              <a:ln>
                <a:noFill/>
              </a:ln>
              <a:solidFill>
                <a:srgbClr val="002664"/>
              </a:solidFill>
              <a:effectLst/>
              <a:uLnTx/>
              <a:uFillTx/>
              <a:latin typeface="Arial" panose="020B0604020202020204" pitchFamily="34" charset="0"/>
              <a:cs typeface="Arial" panose="020B0604020202020204" pitchFamily="34" charset="0"/>
            </a:endParaRPr>
          </a:p>
        </p:txBody>
      </p:sp>
      <p:sp>
        <p:nvSpPr>
          <p:cNvPr id="7" name="Rectangle: Rounded Corners 19" descr="b) Substance made up of only one type of particle, or having a fixed ratio  of particles.&#10;">
            <a:extLst>
              <a:ext uri="{FF2B5EF4-FFF2-40B4-BE49-F238E27FC236}">
                <a16:creationId xmlns:a16="http://schemas.microsoft.com/office/drawing/2014/main" id="{20D972F4-90BD-382C-686C-D5E69E2AEAC2}"/>
              </a:ext>
            </a:extLst>
          </p:cNvPr>
          <p:cNvSpPr/>
          <p:nvPr/>
        </p:nvSpPr>
        <p:spPr>
          <a:xfrm>
            <a:off x="4750676" y="3167119"/>
            <a:ext cx="6564025" cy="75600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startAt="2"/>
              <a:tabLst/>
              <a:defRPr/>
            </a:pPr>
            <a:r>
              <a:rPr lang="en-AU" sz="1600" noProof="0" dirty="0">
                <a:solidFill>
                  <a:srgbClr val="002664"/>
                </a:solidFill>
                <a:latin typeface="Arial" panose="020B0604020202020204"/>
              </a:rPr>
              <a:t>The temperature at which the vapour pressure of the liquid equals the pressure surrounding the liquid, and the liquid changes into a vapour.</a:t>
            </a:r>
            <a:endPar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14" name="Slide Number Placeholder 13">
            <a:extLst>
              <a:ext uri="{FF2B5EF4-FFF2-40B4-BE49-F238E27FC236}">
                <a16:creationId xmlns:a16="http://schemas.microsoft.com/office/drawing/2014/main" id="{D97A7E5D-82E7-D049-D528-C1B62678FF2A}"/>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98</a:t>
            </a:fld>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6802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79167E-6 4.81481E-6 L 0.20273 0.26157 " pathEditMode="relative" rAng="0" ptsTypes="AA">
                                      <p:cBhvr>
                                        <p:cTn id="6" dur="2000" fill="hold"/>
                                        <p:tgtEl>
                                          <p:spTgt spid="27"/>
                                        </p:tgtEl>
                                        <p:attrNameLst>
                                          <p:attrName>ppt_x</p:attrName>
                                          <p:attrName>ppt_y</p:attrName>
                                        </p:attrNameLst>
                                      </p:cBhvr>
                                      <p:rCtr x="10130" y="13079"/>
                                    </p:animMotion>
                                  </p:childTnLst>
                                </p:cTn>
                              </p:par>
                            </p:childTnLst>
                          </p:cTn>
                        </p:par>
                      </p:childTnLst>
                    </p:cTn>
                  </p:par>
                </p:childTnLst>
              </p:cTn>
              <p:nextCondLst>
                <p:cond evt="onClick" delay="0">
                  <p:tgtEl>
                    <p:spTgt spid="27"/>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grpId="0" nodeType="clickEffect">
                                  <p:stCondLst>
                                    <p:cond delay="0"/>
                                  </p:stCondLst>
                                  <p:childTnLst>
                                    <p:animMotion origin="layout" path="M 0.00221 -0.01065 L 0.20585 -0.13218 " pathEditMode="relative" rAng="0" ptsTypes="AA">
                                      <p:cBhvr>
                                        <p:cTn id="11" dur="2000" fill="hold"/>
                                        <p:tgtEl>
                                          <p:spTgt spid="30"/>
                                        </p:tgtEl>
                                        <p:attrNameLst>
                                          <p:attrName>ppt_x</p:attrName>
                                          <p:attrName>ppt_y</p:attrName>
                                        </p:attrNameLst>
                                      </p:cBhvr>
                                      <p:rCtr x="10182" y="-6088"/>
                                    </p:animMotion>
                                  </p:child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31"/>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grpId="0" nodeType="clickEffect">
                                  <p:stCondLst>
                                    <p:cond delay="0"/>
                                  </p:stCondLst>
                                  <p:childTnLst>
                                    <p:animMotion origin="layout" path="M 4.79167E-6 -1.11111E-6 L 0.2026 0.13565 " pathEditMode="relative" rAng="0" ptsTypes="AA">
                                      <p:cBhvr>
                                        <p:cTn id="16" dur="2000" fill="hold"/>
                                        <p:tgtEl>
                                          <p:spTgt spid="31"/>
                                        </p:tgtEl>
                                        <p:attrNameLst>
                                          <p:attrName>ppt_x</p:attrName>
                                          <p:attrName>ppt_y</p:attrName>
                                        </p:attrNameLst>
                                      </p:cBhvr>
                                      <p:rCtr x="10130" y="6782"/>
                                    </p:animMotion>
                                  </p:childTnLst>
                                </p:cTn>
                              </p:par>
                            </p:childTnLst>
                          </p:cTn>
                        </p:par>
                      </p:childTnLst>
                    </p:cTn>
                  </p:par>
                </p:childTnLst>
              </p:cTn>
              <p:nextCondLst>
                <p:cond evt="onClick" delay="0">
                  <p:tgtEl>
                    <p:spTgt spid="31"/>
                  </p:tgtEl>
                </p:cond>
              </p:nextCondLst>
            </p:seq>
            <p:seq concurrent="1" nextAc="seek">
              <p:cTn id="17" restart="whenNotActive" fill="hold" evtFilter="cancelBubble" nodeType="interactiveSeq">
                <p:stCondLst>
                  <p:cond evt="onClick" delay="0">
                    <p:tgtEl>
                      <p:spTgt spid="32"/>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grpId="0" nodeType="clickEffect">
                                  <p:stCondLst>
                                    <p:cond delay="0"/>
                                  </p:stCondLst>
                                  <p:childTnLst>
                                    <p:animMotion origin="layout" path="M 4.79167E-6 -4.07407E-6 L 0.20273 -0.26388 " pathEditMode="relative" rAng="0" ptsTypes="AA">
                                      <p:cBhvr>
                                        <p:cTn id="21" dur="2000" fill="hold"/>
                                        <p:tgtEl>
                                          <p:spTgt spid="32"/>
                                        </p:tgtEl>
                                        <p:attrNameLst>
                                          <p:attrName>ppt_x</p:attrName>
                                          <p:attrName>ppt_y</p:attrName>
                                        </p:attrNameLst>
                                      </p:cBhvr>
                                      <p:rCtr x="10130" y="-13194"/>
                                    </p:animMotion>
                                  </p:childTnLst>
                                </p:cTn>
                              </p:par>
                            </p:childTnLst>
                          </p:cTn>
                        </p:par>
                      </p:childTnLst>
                    </p:cTn>
                  </p:par>
                </p:childTnLst>
              </p:cTn>
              <p:nextCondLst>
                <p:cond evt="onClick" delay="0">
                  <p:tgtEl>
                    <p:spTgt spid="32"/>
                  </p:tgtEl>
                </p:cond>
              </p:nextCondLst>
            </p:seq>
          </p:childTnLst>
        </p:cTn>
      </p:par>
    </p:tnLst>
    <p:bldLst>
      <p:bldP spid="27" grpId="0" animBg="1"/>
      <p:bldP spid="30" grpId="0" animBg="1"/>
      <p:bldP spid="31" grpId="0" animBg="1"/>
      <p:bldP spid="3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73D5A-0E55-5CED-D8D2-0E906DC427A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6240F11-384C-322A-ED0E-8E90581B137F}"/>
              </a:ext>
            </a:extLst>
          </p:cNvPr>
          <p:cNvSpPr>
            <a:spLocks noGrp="1"/>
          </p:cNvSpPr>
          <p:nvPr>
            <p:ph type="title"/>
          </p:nvPr>
        </p:nvSpPr>
        <p:spPr/>
        <p:txBody>
          <a:bodyPr/>
          <a:lstStyle/>
          <a:p>
            <a:r>
              <a:rPr lang="en-AU" noProof="0" dirty="0"/>
              <a:t>2.8 Historical development of the periodic table</a:t>
            </a:r>
          </a:p>
        </p:txBody>
      </p:sp>
      <p:sp>
        <p:nvSpPr>
          <p:cNvPr id="6" name="Text Placeholder 5">
            <a:extLst>
              <a:ext uri="{FF2B5EF4-FFF2-40B4-BE49-F238E27FC236}">
                <a16:creationId xmlns:a16="http://schemas.microsoft.com/office/drawing/2014/main" id="{CE84BB31-B938-AD78-B2E0-5736D855F7E9}"/>
              </a:ext>
            </a:extLst>
          </p:cNvPr>
          <p:cNvSpPr>
            <a:spLocks noGrp="1"/>
          </p:cNvSpPr>
          <p:nvPr>
            <p:ph type="body" sz="quarter" idx="18"/>
          </p:nvPr>
        </p:nvSpPr>
        <p:spPr/>
        <p:txBody>
          <a:bodyPr/>
          <a:lstStyle/>
          <a:p>
            <a:r>
              <a:rPr lang="en-AU" noProof="0" dirty="0"/>
              <a:t>Learning intentions and success criteria</a:t>
            </a:r>
          </a:p>
        </p:txBody>
      </p:sp>
      <p:graphicFrame>
        <p:nvGraphicFramePr>
          <p:cNvPr id="4" name="Table 3">
            <a:extLst>
              <a:ext uri="{FF2B5EF4-FFF2-40B4-BE49-F238E27FC236}">
                <a16:creationId xmlns:a16="http://schemas.microsoft.com/office/drawing/2014/main" id="{EE9CCF40-FF5D-D6D5-A332-5F17DDBD90B4}"/>
              </a:ext>
            </a:extLst>
          </p:cNvPr>
          <p:cNvGraphicFramePr>
            <a:graphicFrameLocks noGrp="1"/>
          </p:cNvGraphicFramePr>
          <p:nvPr>
            <p:extLst>
              <p:ext uri="{D42A27DB-BD31-4B8C-83A1-F6EECF244321}">
                <p14:modId xmlns:p14="http://schemas.microsoft.com/office/powerpoint/2010/main" val="1823264720"/>
              </p:ext>
            </p:extLst>
          </p:nvPr>
        </p:nvGraphicFramePr>
        <p:xfrm>
          <a:off x="281802" y="1856562"/>
          <a:ext cx="11562197" cy="4830199"/>
        </p:xfrm>
        <a:graphic>
          <a:graphicData uri="http://schemas.openxmlformats.org/drawingml/2006/table">
            <a:tbl>
              <a:tblPr firstRow="1">
                <a:tableStyleId>{B301B821-A1FF-4177-AEE7-76D212191A09}</a:tableStyleId>
              </a:tblPr>
              <a:tblGrid>
                <a:gridCol w="4264072">
                  <a:extLst>
                    <a:ext uri="{9D8B030D-6E8A-4147-A177-3AD203B41FA5}">
                      <a16:colId xmlns:a16="http://schemas.microsoft.com/office/drawing/2014/main" val="3623447875"/>
                    </a:ext>
                  </a:extLst>
                </a:gridCol>
                <a:gridCol w="7298125">
                  <a:extLst>
                    <a:ext uri="{9D8B030D-6E8A-4147-A177-3AD203B41FA5}">
                      <a16:colId xmlns:a16="http://schemas.microsoft.com/office/drawing/2014/main" val="3573327086"/>
                    </a:ext>
                  </a:extLst>
                </a:gridCol>
              </a:tblGrid>
              <a:tr h="444496">
                <a:tc>
                  <a:txBody>
                    <a:bodyPr/>
                    <a:lstStyle/>
                    <a:p>
                      <a:r>
                        <a:rPr lang="en-AU" sz="2000" noProof="0" dirty="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noProof="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739719">
                <a:tc>
                  <a:txBody>
                    <a:bodyPr/>
                    <a:lstStyle/>
                    <a:p>
                      <a:pPr marL="342900" lvl="0" indent="-342900">
                        <a:lnSpc>
                          <a:spcPct val="150000"/>
                        </a:lnSpc>
                        <a:spcBef>
                          <a:spcPts val="1200"/>
                        </a:spcBef>
                        <a:spcAft>
                          <a:spcPts val="600"/>
                        </a:spcAft>
                        <a:buFont typeface="Symbol" panose="05050102010706020507" pitchFamily="18" charset="2"/>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to explain how discoveries have changed our understanding of element properties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600"/>
                        </a:spcBef>
                        <a:spcAft>
                          <a:spcPts val="600"/>
                        </a:spcAft>
                        <a:buFont typeface="Symbol" panose="05050102010706020507" pitchFamily="18" charset="2"/>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describe key discoveries that helped create the periodic table </a:t>
                      </a:r>
                    </a:p>
                    <a:p>
                      <a:pPr marL="342900" lvl="0" indent="-342900">
                        <a:lnSpc>
                          <a:spcPct val="150000"/>
                        </a:lnSpc>
                        <a:spcBef>
                          <a:spcPts val="600"/>
                        </a:spcBef>
                        <a:spcAft>
                          <a:spcPts val="600"/>
                        </a:spcAft>
                        <a:buFont typeface="Symbol" panose="05050102010706020507" pitchFamily="18" charset="2"/>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outline how a scientist’s work showed an understanding of element properties.</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314937">
                <a:tc>
                  <a:txBody>
                    <a:bodyPr/>
                    <a:lstStyle/>
                    <a:p>
                      <a:pPr marL="342900" lvl="0" indent="-342900">
                        <a:lnSpc>
                          <a:spcPct val="150000"/>
                        </a:lnSpc>
                        <a:spcBef>
                          <a:spcPts val="1200"/>
                        </a:spcBef>
                        <a:spcAft>
                          <a:spcPts val="600"/>
                        </a:spcAft>
                        <a:buFont typeface="Symbol" panose="05050102010706020507" pitchFamily="18" charset="2"/>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to extract data and information</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600"/>
                        </a:spcBef>
                        <a:spcAft>
                          <a:spcPts val="600"/>
                        </a:spcAft>
                        <a:buFont typeface="Symbol" panose="05050102010706020507" pitchFamily="18" charset="2"/>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identify similarities and differences between element properties</a:t>
                      </a:r>
                    </a:p>
                    <a:p>
                      <a:pPr marL="342900" lvl="0" indent="-342900">
                        <a:lnSpc>
                          <a:spcPct val="150000"/>
                        </a:lnSpc>
                        <a:spcBef>
                          <a:spcPts val="600"/>
                        </a:spcBef>
                        <a:spcAft>
                          <a:spcPts val="600"/>
                        </a:spcAft>
                        <a:buFont typeface="Symbol" panose="05050102010706020507" pitchFamily="18" charset="2"/>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organise element cards into groups based on the different properties</a:t>
                      </a:r>
                    </a:p>
                    <a:p>
                      <a:pPr marL="342900" lvl="0" indent="-342900">
                        <a:lnSpc>
                          <a:spcPct val="150000"/>
                        </a:lnSpc>
                        <a:spcBef>
                          <a:spcPts val="600"/>
                        </a:spcBef>
                        <a:spcAft>
                          <a:spcPts val="600"/>
                        </a:spcAft>
                        <a:buFont typeface="Symbol" panose="05050102010706020507" pitchFamily="18" charset="2"/>
                        <a:buChar char=""/>
                      </a:pPr>
                      <a:endPar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r h="746064">
                <a:tc>
                  <a:txBody>
                    <a:bodyPr/>
                    <a:lstStyle/>
                    <a:p>
                      <a:pPr marL="342900" lvl="0" indent="-342900">
                        <a:lnSpc>
                          <a:spcPct val="150000"/>
                        </a:lnSpc>
                        <a:spcBef>
                          <a:spcPts val="1200"/>
                        </a:spcBef>
                        <a:spcAft>
                          <a:spcPts val="600"/>
                        </a:spcAft>
                        <a:buFont typeface="Symbol" panose="05050102010706020507" pitchFamily="18" charset="2"/>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to analyse data.</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600"/>
                        </a:spcBef>
                        <a:spcAft>
                          <a:spcPts val="600"/>
                        </a:spcAft>
                        <a:buFont typeface="Symbol" panose="05050102010706020507" pitchFamily="18" charset="2"/>
                        <a:buChar char=""/>
                      </a:pPr>
                      <a:r>
                        <a:rPr lang="en-AU"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identify chemical and physical relationships in the periodic table.</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7019330"/>
                  </a:ext>
                </a:extLst>
              </a:tr>
            </a:tbl>
          </a:graphicData>
        </a:graphic>
      </p:graphicFrame>
      <p:sp>
        <p:nvSpPr>
          <p:cNvPr id="2" name="Slide Number Placeholder 1">
            <a:extLst>
              <a:ext uri="{FF2B5EF4-FFF2-40B4-BE49-F238E27FC236}">
                <a16:creationId xmlns:a16="http://schemas.microsoft.com/office/drawing/2014/main" id="{5D9ADAE0-6C2B-5304-4FDA-268117D0B45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noProof="0" smtClean="0"/>
              <a:pPr/>
              <a:t>99</a:t>
            </a:fld>
            <a:endParaRPr lang="en-AU" noProof="0" dirty="0"/>
          </a:p>
        </p:txBody>
      </p:sp>
    </p:spTree>
    <p:extLst>
      <p:ext uri="{BB962C8B-B14F-4D97-AF65-F5344CB8AC3E}">
        <p14:creationId xmlns:p14="http://schemas.microsoft.com/office/powerpoint/2010/main" val="1872057684"/>
      </p:ext>
    </p:extLst>
  </p:cSld>
  <p:clrMapOvr>
    <a:masterClrMapping/>
  </p:clrMapOvr>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2B48AB2B-DEEF-43D3-BED4-F1675D4F2575}" vid="{C58259D9-833D-431C-AF68-23901E0A41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5386ad3-46d6-4eb6-bbc1-9b19b13a5756">
      <Terms xmlns="http://schemas.microsoft.com/office/infopath/2007/PartnerControls"/>
    </lcf76f155ced4ddcb4097134ff3c332f>
    <TaxCatchAll xmlns="9191b990-ddf9-46cb-8ffe-20db9d3a58aa" xsi:nil="true"/>
    <Description2 xmlns="95386ad3-46d6-4eb6-bbc1-9b19b13a5756" xsi:nil="true"/>
    <_ip_UnifiedCompliancePolicyUIAction xmlns="http://schemas.microsoft.com/sharepoint/v3" xsi:nil="true"/>
    <Migrated xmlns="95386ad3-46d6-4eb6-bbc1-9b19b13a5756">true</Migrated>
    <_ip_UnifiedCompliancePolicyProperties xmlns="http://schemas.microsoft.com/sharepoint/v3" xsi:nil="true"/>
    <Readytopublish xmlns="95386ad3-46d6-4eb6-bbc1-9b19b13a5756">false</Readytopublish>
    <InDAM xmlns="95386ad3-46d6-4eb6-bbc1-9b19b13a5756">false</InDAM>
    <Notes xmlns="95386ad3-46d6-4eb6-bbc1-9b19b13a575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A1D8124FFB2A1438B815462E05615AB" ma:contentTypeVersion="29" ma:contentTypeDescription="Create a new document." ma:contentTypeScope="" ma:versionID="db09465f9babd3d8136b419077a66f80">
  <xsd:schema xmlns:xsd="http://www.w3.org/2001/XMLSchema" xmlns:xs="http://www.w3.org/2001/XMLSchema" xmlns:p="http://schemas.microsoft.com/office/2006/metadata/properties" xmlns:ns1="http://schemas.microsoft.com/sharepoint/v3" xmlns:ns2="95386ad3-46d6-4eb6-bbc1-9b19b13a5756" xmlns:ns3="9191b990-ddf9-46cb-8ffe-20db9d3a58aa" targetNamespace="http://schemas.microsoft.com/office/2006/metadata/properties" ma:root="true" ma:fieldsID="2328d8c77bc68cff09f947cedbb569bc" ns1:_="" ns2:_="" ns3:_="">
    <xsd:import namespace="http://schemas.microsoft.com/sharepoint/v3"/>
    <xsd:import namespace="95386ad3-46d6-4eb6-bbc1-9b19b13a5756"/>
    <xsd:import namespace="9191b990-ddf9-46cb-8ffe-20db9d3a58a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InDAM" minOccurs="0"/>
                <xsd:element ref="ns2:Readytopublish" minOccurs="0"/>
                <xsd:element ref="ns2:MediaServiceObjectDetectorVersions" minOccurs="0"/>
                <xsd:element ref="ns2:MediaServiceSearchProperties" minOccurs="0"/>
                <xsd:element ref="ns2:Migrated" minOccurs="0"/>
                <xsd:element ref="ns2:Description2" minOccurs="0"/>
                <xsd:element ref="ns2:MediaServiceBillingMetadata" minOccurs="0"/>
                <xsd:element ref="ns1:_ip_UnifiedCompliancePolicyProperties" minOccurs="0"/>
                <xsd:element ref="ns1:_ip_UnifiedCompliancePolicyUIAction"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31" nillable="true" ma:displayName="Unified Compliance Policy Properties" ma:hidden="true" ma:internalName="_ip_UnifiedCompliancePolicyProperties">
      <xsd:simpleType>
        <xsd:restriction base="dms:Note"/>
      </xsd:simpleType>
    </xsd:element>
    <xsd:element name="_ip_UnifiedCompliancePolicyUIAction" ma:index="3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386ad3-46d6-4eb6-bbc1-9b19b13a57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InDAM" ma:index="24" nillable="true" ma:displayName="In DAM" ma:default="0" ma:format="Dropdown" ma:internalName="InDAM">
      <xsd:simpleType>
        <xsd:restriction base="dms:Boolean"/>
      </xsd:simpleType>
    </xsd:element>
    <xsd:element name="Readytopublish" ma:index="25" nillable="true" ma:displayName="Ready to publish" ma:default="0" ma:format="Dropdown" ma:internalName="Readytopublish">
      <xsd:simpleType>
        <xsd:restriction base="dms:Boolea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igrated" ma:index="28" nillable="true" ma:displayName="Migrated" ma:default="1" ma:format="Dropdown" ma:internalName="Migrated">
      <xsd:simpleType>
        <xsd:restriction base="dms:Boolean"/>
      </xsd:simpleType>
    </xsd:element>
    <xsd:element name="Description2" ma:index="29" nillable="true" ma:displayName="Description" ma:format="Dropdown" ma:internalName="Description2">
      <xsd:simpleType>
        <xsd:restriction base="dms:Note">
          <xsd:maxLength value="255"/>
        </xsd:restriction>
      </xsd:simpleType>
    </xsd:element>
    <xsd:element name="MediaServiceBillingMetadata" ma:index="30" nillable="true" ma:displayName="MediaServiceBillingMetadata" ma:hidden="true" ma:internalName="MediaServiceBillingMetadata" ma:readOnly="true">
      <xsd:simpleType>
        <xsd:restriction base="dms:Note"/>
      </xsd:simpleType>
    </xsd:element>
    <xsd:element name="Notes" ma:index="33" nillable="true" ma:displayName="Notes" ma:format="Dropdown" ma:internalName="Not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91b990-ddf9-46cb-8ffe-20db9d3a58a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063c910-61e7-482c-9a48-4fe9d05e06db}" ma:internalName="TaxCatchAll" ma:showField="CatchAllData" ma:web="9191b990-ddf9-46cb-8ffe-20db9d3a58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4B4879-7F5D-4CEE-B485-B2BB28CBA1F7}">
  <ds:schemaRefs>
    <ds:schemaRef ds:uri="9191b990-ddf9-46cb-8ffe-20db9d3a58aa"/>
    <ds:schemaRef ds:uri="http://schemas.microsoft.com/office/2006/documentManagement/types"/>
    <ds:schemaRef ds:uri="http://purl.org/dc/elements/1.1/"/>
    <ds:schemaRef ds:uri="http://purl.org/dc/dcmitype/"/>
    <ds:schemaRef ds:uri="http://schemas.openxmlformats.org/package/2006/metadata/core-properties"/>
    <ds:schemaRef ds:uri="http://purl.org/dc/terms/"/>
    <ds:schemaRef ds:uri="http://schemas.microsoft.com/office/2006/metadata/properties"/>
    <ds:schemaRef ds:uri="http://schemas.microsoft.com/sharepoint/v3"/>
    <ds:schemaRef ds:uri="http://schemas.microsoft.com/office/infopath/2007/PartnerControls"/>
    <ds:schemaRef ds:uri="95386ad3-46d6-4eb6-bbc1-9b19b13a5756"/>
    <ds:schemaRef ds:uri="http://www.w3.org/XML/1998/namespace"/>
  </ds:schemaRefs>
</ds:datastoreItem>
</file>

<file path=customXml/itemProps2.xml><?xml version="1.0" encoding="utf-8"?>
<ds:datastoreItem xmlns:ds="http://schemas.openxmlformats.org/officeDocument/2006/customXml" ds:itemID="{9621B048-756A-44C7-842B-2B68ED23C8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5386ad3-46d6-4eb6-bbc1-9b19b13a5756"/>
    <ds:schemaRef ds:uri="9191b990-ddf9-46cb-8ffe-20db9d3a5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5DF6C22-0A5E-47DD-AAF4-17F77E5CE159}">
  <ds:schemaRefs>
    <ds:schemaRef ds:uri="http://schemas.microsoft.com/sharepoint/v3/contenttype/forms"/>
  </ds:schemaRefs>
</ds:datastoreItem>
</file>

<file path=docMetadata/LabelInfo.xml><?xml version="1.0" encoding="utf-8"?>
<clbl:labelList xmlns:clbl="http://schemas.microsoft.com/office/2020/mipLabelMetadata">
  <clbl:label id="{b603dfd7-d93a-4381-a340-2995d8282205}" enabled="1" method="Standard" siteId="{05a0e69a-418a-47c1-9c25-9387261bf991}" removed="0"/>
</clbl:labelList>
</file>

<file path=docProps/app.xml><?xml version="1.0" encoding="utf-8"?>
<Properties xmlns="http://schemas.openxmlformats.org/officeDocument/2006/extended-properties" xmlns:vt="http://schemas.openxmlformats.org/officeDocument/2006/docPropsVTypes">
  <Template>Secondary classroom slide deck template (1)</Template>
  <TotalTime>11820</TotalTime>
  <Words>17249</Words>
  <Application>Microsoft Office PowerPoint</Application>
  <PresentationFormat>Widescreen</PresentationFormat>
  <Paragraphs>1936</Paragraphs>
  <Slides>120</Slides>
  <Notes>118</Notes>
  <HiddenSlides>2</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120</vt:i4>
      </vt:variant>
    </vt:vector>
  </HeadingPairs>
  <TitlesOfParts>
    <vt:vector size="130" baseType="lpstr">
      <vt:lpstr>Symbol</vt:lpstr>
      <vt:lpstr>Montserrat</vt:lpstr>
      <vt:lpstr>Wingdings</vt:lpstr>
      <vt:lpstr>Times New Roman</vt:lpstr>
      <vt:lpstr>Roboto</vt:lpstr>
      <vt:lpstr>Montserrat</vt:lpstr>
      <vt:lpstr>Public Sans</vt:lpstr>
      <vt:lpstr>Arial</vt:lpstr>
      <vt:lpstr>Calibri</vt:lpstr>
      <vt:lpstr>NSWG Corporate</vt:lpstr>
      <vt:lpstr>Instructions for use</vt:lpstr>
      <vt:lpstr>Periodic table and atomic structure</vt:lpstr>
      <vt:lpstr>Contents (1 of 2)</vt:lpstr>
      <vt:lpstr>Contents (2 of 2)</vt:lpstr>
      <vt:lpstr>How can we describe and classify matter?  Content in this section aligns with essential question 1 in the program of learning and Teacher Resource Book 1</vt:lpstr>
      <vt:lpstr>1.1 Classifying matter</vt:lpstr>
      <vt:lpstr>1.1 Properties of matter</vt:lpstr>
      <vt:lpstr>1.1 Element, compound or mixture?</vt:lpstr>
      <vt:lpstr>1.1 Checkpoint</vt:lpstr>
      <vt:lpstr>1.1 Periodic table of elements</vt:lpstr>
      <vt:lpstr>1.1 Elements Frayer diagram</vt:lpstr>
      <vt:lpstr>1.1 Elements Frayer diagram (sample response)</vt:lpstr>
      <vt:lpstr>1.1 Properties of elements (1 of 5)</vt:lpstr>
      <vt:lpstr>1.1 Properties of elements (2 of 5)</vt:lpstr>
      <vt:lpstr>1.1 Properties of elements (3 of 5)</vt:lpstr>
      <vt:lpstr>1.1 Properties of elements (4 of 5)</vt:lpstr>
      <vt:lpstr>1.1 Properties of elements (5 of 5)</vt:lpstr>
      <vt:lpstr>1.1 Location of metals, non-metals and metalloids</vt:lpstr>
      <vt:lpstr>1.2 Physical properties of elements</vt:lpstr>
      <vt:lpstr>1.2 Checkpoint 1</vt:lpstr>
      <vt:lpstr>1.2 degrees Celsius to Kelvin</vt:lpstr>
      <vt:lpstr>1.2 Physical properties of some elements</vt:lpstr>
      <vt:lpstr>1.2 Investigating the electrical conductivity of elements</vt:lpstr>
      <vt:lpstr>1.2 Checkpoint 2</vt:lpstr>
      <vt:lpstr>1.3 Properties and uses of materials</vt:lpstr>
      <vt:lpstr>1.3 Alloys</vt:lpstr>
      <vt:lpstr>1.3 What is the difference between iron and steel?</vt:lpstr>
      <vt:lpstr>1.3 Gold karats</vt:lpstr>
      <vt:lpstr>1.3 Gold jewellery</vt:lpstr>
      <vt:lpstr>1.3 Checkpoint </vt:lpstr>
      <vt:lpstr>1.3 Uses of aluminium, its alloys and compounds (1 of 3)</vt:lpstr>
      <vt:lpstr>1.3 Uses of aluminium, its alloys and compounds (2 of 3)</vt:lpstr>
      <vt:lpstr>1.3 Uses of aluminium, its alloys and compounds (3 of 3)</vt:lpstr>
      <vt:lpstr>1.3 Uses of copper, its alloys and its compounds (1 of 2)</vt:lpstr>
      <vt:lpstr>1.3 Uses of copper, its alloys and its compounds (2 of 2)</vt:lpstr>
      <vt:lpstr>1.4 Thermal conductivity investigation</vt:lpstr>
      <vt:lpstr>How can we demonstrate the similarities and differences between atoms?  Content in this section aligns with essential question 2 in the program of learning and Teacher Resource Book 2</vt:lpstr>
      <vt:lpstr>2.1 The structure of the atom</vt:lpstr>
      <vt:lpstr>2.1 Checkpoint 1</vt:lpstr>
      <vt:lpstr>2.1 The atom</vt:lpstr>
      <vt:lpstr>2.1 Atomic structure</vt:lpstr>
      <vt:lpstr>2.1 Subatomic particles</vt:lpstr>
      <vt:lpstr>2.1 Checkpoint 2 </vt:lpstr>
      <vt:lpstr>2.2 Changing models of the atom (1 of 2)</vt:lpstr>
      <vt:lpstr>2.2 Changing models of the atom (2 of 2)</vt:lpstr>
      <vt:lpstr>2.2 The history of the atom</vt:lpstr>
      <vt:lpstr>2.2 Dalton’s model of the atom</vt:lpstr>
      <vt:lpstr>2.2 Discovery of cathode rays (1 of 2)</vt:lpstr>
      <vt:lpstr>2.2 Discovery of cathode rays (2 of 2)</vt:lpstr>
      <vt:lpstr>2.2 The plum pudding model</vt:lpstr>
      <vt:lpstr>2.2 Rutherford simulation</vt:lpstr>
      <vt:lpstr>2.2 The Rutherford planetary model</vt:lpstr>
      <vt:lpstr>2.2 Spectra of light</vt:lpstr>
      <vt:lpstr>2.2 Emission spectra</vt:lpstr>
      <vt:lpstr>2.2 The Bohr model</vt:lpstr>
      <vt:lpstr>2.2 The discovery of the neutron</vt:lpstr>
      <vt:lpstr>2.3 Modelling atomic structure</vt:lpstr>
      <vt:lpstr>2.3 Periodic table key</vt:lpstr>
      <vt:lpstr>2.3 Periodic table periods</vt:lpstr>
      <vt:lpstr>2.3 Periodic table groups</vt:lpstr>
      <vt:lpstr>2.3 Checkpoint 1</vt:lpstr>
      <vt:lpstr>2.3 Electron configuration (1 of 3)</vt:lpstr>
      <vt:lpstr>2.3 Electron configuration (2 of 3)</vt:lpstr>
      <vt:lpstr>2.3 Electron configuration (3 of 3)</vt:lpstr>
      <vt:lpstr>2.3 Checkpoint 2</vt:lpstr>
      <vt:lpstr>2.3 Modelling the structure of an atom</vt:lpstr>
      <vt:lpstr>2.4 Tests to identify elements</vt:lpstr>
      <vt:lpstr>2.4 The science of fireworks</vt:lpstr>
      <vt:lpstr>2.4 Controlled variable</vt:lpstr>
      <vt:lpstr>2.5 Identifying elements</vt:lpstr>
      <vt:lpstr>2.5 Symbols</vt:lpstr>
      <vt:lpstr>2.5 Symbol origins</vt:lpstr>
      <vt:lpstr>2.5 Determining the elements in a compound (1 of 2)</vt:lpstr>
      <vt:lpstr>2.5 Determining the elements in a compound (2 of 2)</vt:lpstr>
      <vt:lpstr>2.5 Checkpoint</vt:lpstr>
      <vt:lpstr>2.6 Periodic table trends</vt:lpstr>
      <vt:lpstr>2.6 Atomic number (1 of 2)</vt:lpstr>
      <vt:lpstr>2.6 Atomic number (2 of 2)</vt:lpstr>
      <vt:lpstr>2.6 Atomic radius (1 of 2)</vt:lpstr>
      <vt:lpstr>2.6 Atomic radius (2 of 2)</vt:lpstr>
      <vt:lpstr>2.6 Explaining trends in atomic radius (1 of 3)</vt:lpstr>
      <vt:lpstr>2.6 Explaining trends in atomic radius (2 of 3)</vt:lpstr>
      <vt:lpstr>2.6 Explaining trends in atomic radius (3 of 3)</vt:lpstr>
      <vt:lpstr>2.6 Checkpoint 1</vt:lpstr>
      <vt:lpstr>2.6 Reactivity</vt:lpstr>
      <vt:lpstr>2.6 Trends in reactivity (1 of 3)</vt:lpstr>
      <vt:lpstr>2.6 Trends in reactivity (2 of 3)</vt:lpstr>
      <vt:lpstr>2.6 Trends in reactivity (3 of 3)</vt:lpstr>
      <vt:lpstr>2.6 Explaining trends in reactivity (1 of 2)</vt:lpstr>
      <vt:lpstr>2.6 Explaining trends in reactivity (2 of 2)</vt:lpstr>
      <vt:lpstr>2.6 Checkpoint 2</vt:lpstr>
      <vt:lpstr>2.6 Group 1 – alkali metals</vt:lpstr>
      <vt:lpstr>2.6 Group 2 – alkaline earth metals</vt:lpstr>
      <vt:lpstr>2.6 Groups 3-12 – Transition metals</vt:lpstr>
      <vt:lpstr>2.6 Group 17 – Halogens</vt:lpstr>
      <vt:lpstr>2.6 Group 18 – Noble gases</vt:lpstr>
      <vt:lpstr>2.7 Interpreting the periodic table</vt:lpstr>
      <vt:lpstr>2.7 Checkpoint</vt:lpstr>
      <vt:lpstr>2.8 Historical development of the periodic table</vt:lpstr>
      <vt:lpstr>2.8 Johann Döbereiner (1 of 2)</vt:lpstr>
      <vt:lpstr>2.8 Johann Döbereiner (2 of 2)</vt:lpstr>
      <vt:lpstr>2.8 John Newlands (1 of 2)</vt:lpstr>
      <vt:lpstr>2.8 John Newlands (2 of 2)</vt:lpstr>
      <vt:lpstr>2.8 Dmitri Mendeleev (1 of 2)</vt:lpstr>
      <vt:lpstr>2.8 Dmitri Mendeleev (2 of 2)</vt:lpstr>
      <vt:lpstr>2.8 Henry Moseley (1 of 2)</vt:lpstr>
      <vt:lpstr>2.8 Henry Moseley (2 of 2)</vt:lpstr>
      <vt:lpstr>2.9 Making predictions</vt:lpstr>
      <vt:lpstr>2.9 Mendeleev’s periodic table</vt:lpstr>
      <vt:lpstr>2.9 The prediction of germanium (1 of 3)</vt:lpstr>
      <vt:lpstr>2.9 The prediction of germanium (2 of 3)</vt:lpstr>
      <vt:lpstr>2.9 The prediction of germanium (3 of 3)</vt:lpstr>
      <vt:lpstr>2.9 Checkpoint </vt:lpstr>
      <vt:lpstr>2.9 Chromium and tungsten</vt:lpstr>
      <vt:lpstr>2.9 Molybdenum</vt:lpstr>
      <vt:lpstr>2.9 Element Y</vt:lpstr>
      <vt:lpstr>2.9 Reactivity of group 1 metals</vt:lpstr>
      <vt:lpstr>References (1 of 2)</vt:lpstr>
      <vt:lpstr>References (2 of 2)</vt:lpstr>
      <vt:lpstr>Copyright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Periodic table and atomic structure – slide deck – Science, Stage 4</dc:title>
  <dc:subject/>
  <dc:creator>NSW Department of Education</dc:creator>
  <cp:keywords>Science; Stage 4; Periodic table; Atomic structure</cp:keywords>
  <dc:description/>
  <dcterms:created xsi:type="dcterms:W3CDTF">2024-07-30T01:15:14Z</dcterms:created>
  <dcterms:modified xsi:type="dcterms:W3CDTF">2026-06-23T05:03:35Z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2024-07-29T23:46:07Z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024677c7-8570-4a64-818b-64775b001f1c</vt:lpwstr>
  </property>
  <property fmtid="{D5CDD505-2E9C-101B-9397-08002B2CF9AE}" pid="8" name="MSIP_Label_b603dfd7-d93a-4381-a340-2995d8282205_ContentBits">
    <vt:lpwstr>0</vt:lpwstr>
  </property>
  <property fmtid="{D5CDD505-2E9C-101B-9397-08002B2CF9AE}" pid="9" name="ContentTypeId">
    <vt:lpwstr>0x0101004A1D8124FFB2A1438B815462E05615AB</vt:lpwstr>
  </property>
  <property fmtid="{D5CDD505-2E9C-101B-9397-08002B2CF9AE}" pid="10" name="MediaServiceImageTags">
    <vt:lpwstr/>
  </property>
</Properties>
</file>