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9" r:id="rId1"/>
    <p:sldMasterId id="2147483660" r:id="rId2"/>
  </p:sldMasterIdLst>
  <p:notesMasterIdLst>
    <p:notesMasterId r:id="rId95"/>
  </p:notesMasterIdLst>
  <p:handoutMasterIdLst>
    <p:handoutMasterId r:id="rId96"/>
  </p:handoutMasterIdLst>
  <p:sldIdLst>
    <p:sldId id="2141411737" r:id="rId3"/>
    <p:sldId id="266" r:id="rId4"/>
    <p:sldId id="2141411738" r:id="rId5"/>
    <p:sldId id="2141411739" r:id="rId6"/>
    <p:sldId id="271" r:id="rId7"/>
    <p:sldId id="26383" r:id="rId8"/>
    <p:sldId id="26453" r:id="rId9"/>
    <p:sldId id="26491" r:id="rId10"/>
    <p:sldId id="26492" r:id="rId11"/>
    <p:sldId id="2141411730" r:id="rId12"/>
    <p:sldId id="2141411729" r:id="rId13"/>
    <p:sldId id="26493" r:id="rId14"/>
    <p:sldId id="2141411735" r:id="rId15"/>
    <p:sldId id="2141411736" r:id="rId16"/>
    <p:sldId id="26394" r:id="rId17"/>
    <p:sldId id="26494" r:id="rId18"/>
    <p:sldId id="26395" r:id="rId19"/>
    <p:sldId id="26501" r:id="rId20"/>
    <p:sldId id="26490" r:id="rId21"/>
    <p:sldId id="26455" r:id="rId22"/>
    <p:sldId id="26396" r:id="rId23"/>
    <p:sldId id="26495" r:id="rId24"/>
    <p:sldId id="26511" r:id="rId25"/>
    <p:sldId id="26510" r:id="rId26"/>
    <p:sldId id="26418" r:id="rId27"/>
    <p:sldId id="26474" r:id="rId28"/>
    <p:sldId id="26441" r:id="rId29"/>
    <p:sldId id="26397" r:id="rId30"/>
    <p:sldId id="26496" r:id="rId31"/>
    <p:sldId id="26479" r:id="rId32"/>
    <p:sldId id="26487" r:id="rId33"/>
    <p:sldId id="26488" r:id="rId34"/>
    <p:sldId id="26489" r:id="rId35"/>
    <p:sldId id="2141411715" r:id="rId36"/>
    <p:sldId id="26398" r:id="rId37"/>
    <p:sldId id="26497" r:id="rId38"/>
    <p:sldId id="26422" r:id="rId39"/>
    <p:sldId id="2141411733" r:id="rId40"/>
    <p:sldId id="26443" r:id="rId41"/>
    <p:sldId id="26399" r:id="rId42"/>
    <p:sldId id="26506" r:id="rId43"/>
    <p:sldId id="26424" r:id="rId44"/>
    <p:sldId id="26475" r:id="rId45"/>
    <p:sldId id="26400" r:id="rId46"/>
    <p:sldId id="26498" r:id="rId47"/>
    <p:sldId id="26426" r:id="rId48"/>
    <p:sldId id="2141411732" r:id="rId49"/>
    <p:sldId id="26401" r:id="rId50"/>
    <p:sldId id="26499" r:id="rId51"/>
    <p:sldId id="26440" r:id="rId52"/>
    <p:sldId id="26428" r:id="rId53"/>
    <p:sldId id="26512" r:id="rId54"/>
    <p:sldId id="26502" r:id="rId55"/>
    <p:sldId id="26507" r:id="rId56"/>
    <p:sldId id="26430" r:id="rId57"/>
    <p:sldId id="26409" r:id="rId58"/>
    <p:sldId id="26500" r:id="rId59"/>
    <p:sldId id="2141411717" r:id="rId60"/>
    <p:sldId id="26432" r:id="rId61"/>
    <p:sldId id="26451" r:id="rId62"/>
    <p:sldId id="26472" r:id="rId63"/>
    <p:sldId id="26473" r:id="rId64"/>
    <p:sldId id="26404" r:id="rId65"/>
    <p:sldId id="26405" r:id="rId66"/>
    <p:sldId id="2141411718" r:id="rId67"/>
    <p:sldId id="2141411719" r:id="rId68"/>
    <p:sldId id="2141411727" r:id="rId69"/>
    <p:sldId id="2141411720" r:id="rId70"/>
    <p:sldId id="2141411725" r:id="rId71"/>
    <p:sldId id="2141411724" r:id="rId72"/>
    <p:sldId id="2141411722" r:id="rId73"/>
    <p:sldId id="2141411728" r:id="rId74"/>
    <p:sldId id="2141411723" r:id="rId75"/>
    <p:sldId id="26406" r:id="rId76"/>
    <p:sldId id="26504" r:id="rId77"/>
    <p:sldId id="26485" r:id="rId78"/>
    <p:sldId id="26484" r:id="rId79"/>
    <p:sldId id="26435" r:id="rId80"/>
    <p:sldId id="26465" r:id="rId81"/>
    <p:sldId id="26471" r:id="rId82"/>
    <p:sldId id="26407" r:id="rId83"/>
    <p:sldId id="2141411734" r:id="rId84"/>
    <p:sldId id="2141411731" r:id="rId85"/>
    <p:sldId id="26452" r:id="rId86"/>
    <p:sldId id="26408" r:id="rId87"/>
    <p:sldId id="26505" r:id="rId88"/>
    <p:sldId id="26439" r:id="rId89"/>
    <p:sldId id="26467" r:id="rId90"/>
    <p:sldId id="26470" r:id="rId91"/>
    <p:sldId id="2141411716" r:id="rId92"/>
    <p:sldId id="360" r:id="rId93"/>
    <p:sldId id="361" r:id="rId94"/>
  </p:sldIdLst>
  <p:sldSz cx="12192000" cy="6858000"/>
  <p:notesSz cx="6858000" cy="9144000"/>
  <p:embeddedFontLst>
    <p:embeddedFont>
      <p:font typeface="Montserrat" panose="00000500000000000000" pitchFamily="2" charset="0"/>
      <p:regular r:id="rId97"/>
      <p:bold r:id="rId98"/>
      <p:italic r:id="rId99"/>
      <p:boldItalic r:id="rId100"/>
    </p:embeddedFont>
    <p:embeddedFont>
      <p:font typeface="Public Sans" pitchFamily="2" charset="0"/>
      <p:regular r:id="rId101"/>
      <p:bold r:id="rId102"/>
      <p:italic r:id="rId103"/>
      <p:boldItalic r:id="rId104"/>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141411737"/>
          </p14:sldIdLst>
        </p14:section>
        <p14:section name="Stage 4 Forces" id="{D5A8010D-981F-43AA-A0D6-182EC53CAA84}">
          <p14:sldIdLst>
            <p14:sldId id="266"/>
            <p14:sldId id="2141411738"/>
            <p14:sldId id="2141411739"/>
            <p14:sldId id="271"/>
            <p14:sldId id="26383"/>
            <p14:sldId id="26453"/>
            <p14:sldId id="26491"/>
            <p14:sldId id="26492"/>
            <p14:sldId id="2141411730"/>
            <p14:sldId id="2141411729"/>
            <p14:sldId id="26493"/>
            <p14:sldId id="2141411735"/>
            <p14:sldId id="2141411736"/>
            <p14:sldId id="26394"/>
            <p14:sldId id="26494"/>
            <p14:sldId id="26395"/>
            <p14:sldId id="26501"/>
            <p14:sldId id="26490"/>
            <p14:sldId id="26455"/>
            <p14:sldId id="26396"/>
            <p14:sldId id="26495"/>
            <p14:sldId id="26511"/>
            <p14:sldId id="26510"/>
            <p14:sldId id="26418"/>
            <p14:sldId id="26474"/>
            <p14:sldId id="26441"/>
            <p14:sldId id="26397"/>
            <p14:sldId id="26496"/>
            <p14:sldId id="26479"/>
            <p14:sldId id="26487"/>
            <p14:sldId id="26488"/>
            <p14:sldId id="26489"/>
            <p14:sldId id="2141411715"/>
            <p14:sldId id="26398"/>
            <p14:sldId id="26497"/>
            <p14:sldId id="26422"/>
            <p14:sldId id="2141411733"/>
            <p14:sldId id="26443"/>
            <p14:sldId id="26399"/>
            <p14:sldId id="26506"/>
            <p14:sldId id="26424"/>
            <p14:sldId id="26475"/>
            <p14:sldId id="26400"/>
            <p14:sldId id="26498"/>
            <p14:sldId id="26426"/>
            <p14:sldId id="2141411732"/>
            <p14:sldId id="26401"/>
            <p14:sldId id="26499"/>
            <p14:sldId id="26440"/>
            <p14:sldId id="26428"/>
            <p14:sldId id="26512"/>
            <p14:sldId id="26502"/>
            <p14:sldId id="26507"/>
            <p14:sldId id="26430"/>
            <p14:sldId id="26409"/>
            <p14:sldId id="26500"/>
            <p14:sldId id="2141411717"/>
            <p14:sldId id="26432"/>
            <p14:sldId id="26451"/>
            <p14:sldId id="26472"/>
            <p14:sldId id="26473"/>
            <p14:sldId id="26404"/>
            <p14:sldId id="26405"/>
            <p14:sldId id="2141411718"/>
            <p14:sldId id="2141411719"/>
            <p14:sldId id="2141411727"/>
            <p14:sldId id="2141411720"/>
            <p14:sldId id="2141411725"/>
            <p14:sldId id="2141411724"/>
            <p14:sldId id="2141411722"/>
            <p14:sldId id="2141411728"/>
            <p14:sldId id="2141411723"/>
            <p14:sldId id="26406"/>
            <p14:sldId id="26504"/>
            <p14:sldId id="26485"/>
            <p14:sldId id="26484"/>
            <p14:sldId id="26435"/>
            <p14:sldId id="26465"/>
            <p14:sldId id="26471"/>
            <p14:sldId id="26407"/>
            <p14:sldId id="2141411734"/>
            <p14:sldId id="2141411731"/>
            <p14:sldId id="26452"/>
            <p14:sldId id="26408"/>
            <p14:sldId id="26505"/>
            <p14:sldId id="26439"/>
          </p14:sldIdLst>
        </p14:section>
        <p14:section name="Templates" id="{ACCADEBA-79DB-4F18-8F19-E4DF86159DFB}">
          <p14:sldIdLst>
            <p14:sldId id="26467"/>
            <p14:sldId id="26470"/>
            <p14:sldId id="2141411716"/>
          </p14:sldIdLst>
        </p14:section>
        <p14:section name="References &amp; copyright" id="{DBC31484-F5F8-4CB1-8DB4-A562A9780899}">
          <p14:sldIdLst>
            <p14:sldId id="360"/>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458"/>
    <a:srgbClr val="00ACC2"/>
    <a:srgbClr val="64BB47"/>
    <a:srgbClr val="E5F7FC"/>
    <a:srgbClr val="FBDBE7"/>
    <a:srgbClr val="FFFFFF"/>
    <a:srgbClr val="EDF9E0"/>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41CE9C-E2E7-40F5-9D0C-EC7856156F0E}" v="7" dt="2025-03-05T05:13:08.652"/>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903" autoAdjust="0"/>
  </p:normalViewPr>
  <p:slideViewPr>
    <p:cSldViewPr snapToGrid="0">
      <p:cViewPr varScale="1">
        <p:scale>
          <a:sx n="80" d="100"/>
          <a:sy n="80" d="100"/>
        </p:scale>
        <p:origin x="1677" y="45"/>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6.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7.fntdata"/><Relationship Id="rId108"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microsoft.com/office/2015/10/relationships/revisionInfo" Target="revisionInfo.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microsoft.com/office/2018/10/relationships/authors" Target="author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4.fntdata"/><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font" Target="fonts/font2.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Arial" panose="020B0604020202020204" pitchFamily="34"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Arial" panose="020B0604020202020204" pitchFamily="34" charset="0"/>
              </a:rPr>
              <a:t>5/03/2025</a:t>
            </a:fld>
            <a:endParaRPr lang="en-AU">
              <a:latin typeface="Arial" panose="020B0604020202020204" pitchFamily="34"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Arial" panose="020B0604020202020204" pitchFamily="34"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Arial" panose="020B0604020202020204" pitchFamily="34" charset="0"/>
              </a:rPr>
              <a:t>‹#›</a:t>
            </a:fld>
            <a:endParaRPr lang="en-AU">
              <a:latin typeface="Arial" panose="020B0604020202020204" pitchFamily="34"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EC6F825C-382E-4C1A-82AB-BCE4AFD21ABE}" type="datetimeFigureOut">
              <a:rPr lang="en-AU" smtClean="0"/>
              <a:pPr/>
              <a:t>5/03/2025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mn-cs"/>
      </a:defRPr>
    </a:lvl1pPr>
    <a:lvl2pPr marL="609585" algn="l" defTabSz="1219170" rtl="0" eaLnBrk="1" latinLnBrk="0" hangingPunct="1">
      <a:defRPr sz="1600" kern="1200">
        <a:solidFill>
          <a:schemeClr val="tx1"/>
        </a:solidFill>
        <a:latin typeface="Arial" panose="020B0604020202020204" pitchFamily="34" charset="0"/>
        <a:ea typeface="+mn-ea"/>
        <a:cs typeface="+mn-cs"/>
      </a:defRPr>
    </a:lvl2pPr>
    <a:lvl3pPr marL="1219170" algn="l" defTabSz="1219170" rtl="0" eaLnBrk="1" latinLnBrk="0" hangingPunct="1">
      <a:defRPr sz="1600" kern="1200">
        <a:solidFill>
          <a:schemeClr val="tx1"/>
        </a:solidFill>
        <a:latin typeface="Arial" panose="020B0604020202020204" pitchFamily="34" charset="0"/>
        <a:ea typeface="+mn-ea"/>
        <a:cs typeface="+mn-cs"/>
      </a:defRPr>
    </a:lvl3pPr>
    <a:lvl4pPr marL="1828754" algn="l" defTabSz="1219170" rtl="0" eaLnBrk="1" latinLnBrk="0" hangingPunct="1">
      <a:defRPr sz="1600" kern="1200">
        <a:solidFill>
          <a:schemeClr val="tx1"/>
        </a:solidFill>
        <a:latin typeface="Arial" panose="020B0604020202020204" pitchFamily="34" charset="0"/>
        <a:ea typeface="+mn-ea"/>
        <a:cs typeface="+mn-cs"/>
      </a:defRPr>
    </a:lvl4pPr>
    <a:lvl5pPr marL="2438339" algn="l" defTabSz="1219170" rtl="0" eaLnBrk="1" latinLnBrk="0" hangingPunct="1">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rc.nasa.gov/www/k-12/VirtualAero/BottleRocket/airplane/drag1.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app.education.nsw.gov.au/digital-learning-selector/LearningActivity/Card/662?clearCache=640e8102-943e-537e-cfd9-9e51b6482734"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app.education.nsw.gov.au/digital-learning-selector/LearningActivity/Card/562?clearCache=e13c4566-1e82-becf-dfd8-d302bfbc2a4b"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assets.education.lego.com/v3/assets/blt293eea581807678a/blt42163aaddb9806ea/5ebae93a6484ee3636c80433/mechanical-advantage-wedge.pdf?locale=en-us"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8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app.education.nsw.gov.au/digital-learning-selector/LearningActivity/Card/662?clearCache=640e8102-943e-537e-cfd9-9e51b6482734"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endParaRPr lang="en-AU"/>
          </a:p>
          <a:p>
            <a:r>
              <a:rPr lang="en-AU"/>
              <a:t>This PowerPoint supports the Forces teaching and learning program and the teacher resources books 1 and 2. </a:t>
            </a:r>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4142419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A255C-FC36-CA2E-9B3E-69CDE882A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66349-7ABB-156C-AA4A-8F4ACAA7B9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CE901-543E-23BD-7598-C6B26B7021FB}"/>
              </a:ext>
            </a:extLst>
          </p:cNvPr>
          <p:cNvSpPr>
            <a:spLocks noGrp="1"/>
          </p:cNvSpPr>
          <p:nvPr>
            <p:ph type="body" idx="1"/>
          </p:nvPr>
        </p:nvSpPr>
        <p:spPr/>
        <p:txBody>
          <a:bodyPr/>
          <a:lstStyle/>
          <a:p>
            <a:r>
              <a:rPr lang="en-AU" b="1"/>
              <a:t>Notes for teachers: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a:t>Other sources of friction are ignored in this simplified diagram.</a:t>
            </a:r>
            <a:br>
              <a:rPr lang="en-US"/>
            </a:br>
            <a:endParaRPr lang="en-US"/>
          </a:p>
          <a:p>
            <a:pPr marL="0" marR="0" lvl="0" indent="0" algn="l" defTabSz="1219170" rtl="0" eaLnBrk="1" fontAlgn="auto" latinLnBrk="0" hangingPunct="1">
              <a:lnSpc>
                <a:spcPct val="100000"/>
              </a:lnSpc>
              <a:spcBef>
                <a:spcPts val="0"/>
              </a:spcBef>
              <a:spcAft>
                <a:spcPts val="0"/>
              </a:spcAft>
              <a:buClrTx/>
              <a:buSzTx/>
              <a:buFontTx/>
              <a:buNone/>
              <a:tabLst/>
              <a:defRPr/>
            </a:pPr>
            <a:r>
              <a:rPr lang="en-AU"/>
              <a:t>The forces in this diagram are balanced as the car moves at a constant speed.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Arrows of the same size represent the air resistance and the applied force because the forces are balanced.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If the applied force arrow were larger, the car would speed up.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If the air resistance arrow were larger, the car would slow down.</a:t>
            </a:r>
            <a:endParaRPr lang="en-US"/>
          </a:p>
        </p:txBody>
      </p:sp>
      <p:sp>
        <p:nvSpPr>
          <p:cNvPr id="4" name="Slide Number Placeholder 3">
            <a:extLst>
              <a:ext uri="{FF2B5EF4-FFF2-40B4-BE49-F238E27FC236}">
                <a16:creationId xmlns:a16="http://schemas.microsoft.com/office/drawing/2014/main" id="{FB0F974E-CB17-2564-617F-295717120855}"/>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1372074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r>
              <a:rPr lang="en-AU" b="0"/>
              <a:t>This slide has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a:p>
          <a:p>
            <a:pPr marL="0" marR="0" lvl="0" indent="0" algn="l" defTabSz="1219170" rtl="0" eaLnBrk="1" fontAlgn="auto" latinLnBrk="0" hangingPunct="1">
              <a:lnSpc>
                <a:spcPct val="100000"/>
              </a:lnSpc>
              <a:spcBef>
                <a:spcPts val="0"/>
              </a:spcBef>
              <a:spcAft>
                <a:spcPts val="0"/>
              </a:spcAft>
              <a:buClrTx/>
              <a:buSzTx/>
              <a:buFontTx/>
              <a:buNone/>
              <a:tabLst/>
              <a:defRPr/>
            </a:pPr>
            <a:r>
              <a:rPr lang="en-AU"/>
              <a:t>The applied force from the athlete in Time 1 is the same as the weight force – the barbell loaded with plates is being held steady. Notice that the arrows are drawn the same size. This is because the forces are balanced.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*CLICK*</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Do you think the forces in Time 2 are balanced? (students should answer 'no' because the opposing arrows are not the same size). The forces are not balanced. Which direction do you think the barbell with plates is moving? (Students should answer ‘up’). The barbell begins moving upwards because the applied force is larger than the weight force.</a:t>
            </a:r>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273711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r>
              <a:rPr lang="en-AU" b="0"/>
              <a:t>This slide has animations.</a:t>
            </a:r>
          </a:p>
          <a:p>
            <a:endParaRPr lang="en-AU"/>
          </a:p>
          <a:p>
            <a:r>
              <a:rPr lang="en-AU"/>
              <a:t>In this scenario the boat is accelerating or speeding up. This means that the applied force must be larger than the opposing drag force from the water and the air. Normal force pushes up on the boat stopping it from sinking further into the water (this is also called buoyancy). </a:t>
            </a:r>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892262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r>
              <a:rPr lang="en-AU" b="0"/>
              <a:t>This slide has animations.</a:t>
            </a:r>
          </a:p>
          <a:p>
            <a:endParaRPr lang="en-AU"/>
          </a:p>
          <a:p>
            <a:r>
              <a:rPr lang="en-AU"/>
              <a:t>A sky diver has deployed their parachute and is descending to the ground at constant speed. Air resistance is maximised using the parachute which traps air, this allows the sky diver to slow down the speed compared to having no parachute, allowing them to land safely. Because this scenario states the sky diver is travelling at CONSTANT speed, the forces must be balanced.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3021947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endParaRPr lang="en-AU"/>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15</a:t>
            </a:fld>
            <a:endParaRPr lang="en-AU"/>
          </a:p>
        </p:txBody>
      </p:sp>
    </p:spTree>
    <p:extLst>
      <p:ext uri="{BB962C8B-B14F-4D97-AF65-F5344CB8AC3E}">
        <p14:creationId xmlns:p14="http://schemas.microsoft.com/office/powerpoint/2010/main" val="4258649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r>
              <a:rPr lang="en-AU" b="1"/>
              <a:t>Everybody (E): </a:t>
            </a:r>
            <a:r>
              <a:rPr lang="en-AU" b="0"/>
              <a:t>What is a force?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solidFill>
                  <a:srgbClr val="000000"/>
                </a:solidFill>
                <a:effectLst/>
                <a:latin typeface="Arial" panose="020B0604020202020204" pitchFamily="34" charset="0"/>
                <a:ea typeface="Calibri" panose="020F0502020204030204" pitchFamily="34" charset="0"/>
              </a:rPr>
              <a:t>Sample response</a:t>
            </a:r>
            <a:r>
              <a:rPr lang="en-AU" sz="1600">
                <a:solidFill>
                  <a:srgbClr val="000000"/>
                </a:solidFill>
                <a:effectLst/>
                <a:latin typeface="Arial" panose="020B0604020202020204" pitchFamily="34" charset="0"/>
                <a:ea typeface="Calibri" panose="020F0502020204030204" pitchFamily="34" charset="0"/>
              </a:rPr>
              <a:t>: </a:t>
            </a:r>
          </a:p>
          <a:p>
            <a:r>
              <a:rPr lang="en-AU"/>
              <a:t>A force is a push or pull between objects, which may cause one or both objects to change speed, and/or direction of their motion, and/or their shape. </a:t>
            </a:r>
          </a:p>
          <a:p>
            <a:endParaRPr lang="en-AU" b="1"/>
          </a:p>
          <a:p>
            <a:r>
              <a:rPr lang="en-AU" b="1"/>
              <a:t>Mini-challenge (MC): </a:t>
            </a:r>
            <a:r>
              <a:rPr lang="en-AU" b="0"/>
              <a:t>Identify examples of direct and indirect forces.</a:t>
            </a:r>
          </a:p>
          <a:p>
            <a:pPr>
              <a:lnSpc>
                <a:spcPct val="150000"/>
              </a:lnSpc>
              <a:spcBef>
                <a:spcPts val="1200"/>
              </a:spcBef>
              <a:spcAft>
                <a:spcPts val="600"/>
              </a:spcAft>
            </a:pPr>
            <a:r>
              <a:rPr lang="en-AU" sz="1800" b="1">
                <a:solidFill>
                  <a:srgbClr val="000000"/>
                </a:solidFill>
                <a:effectLst/>
                <a:latin typeface="Arial" panose="020B0604020202020204" pitchFamily="34" charset="0"/>
                <a:ea typeface="Calibri" panose="020F0502020204030204" pitchFamily="34" charset="0"/>
              </a:rPr>
              <a:t>Sample response</a:t>
            </a:r>
            <a:r>
              <a:rPr lang="en-AU" sz="1800">
                <a:solidFill>
                  <a:srgbClr val="000000"/>
                </a:solidFill>
                <a:effectLst/>
                <a:latin typeface="Arial" panose="020B0604020202020204" pitchFamily="34" charset="0"/>
                <a:ea typeface="Calibri" panose="020F0502020204030204" pitchFamily="34" charset="0"/>
              </a:rPr>
              <a:t>: </a:t>
            </a:r>
          </a:p>
          <a:p>
            <a:pPr>
              <a:lnSpc>
                <a:spcPct val="150000"/>
              </a:lnSpc>
              <a:spcBef>
                <a:spcPts val="1200"/>
              </a:spcBef>
              <a:spcAft>
                <a:spcPts val="600"/>
              </a:spcAft>
            </a:pPr>
            <a:r>
              <a:rPr lang="en-AU" sz="1800">
                <a:solidFill>
                  <a:srgbClr val="000000"/>
                </a:solidFill>
                <a:effectLst/>
                <a:latin typeface="Arial" panose="020B0604020202020204" pitchFamily="34" charset="0"/>
                <a:ea typeface="Calibri" panose="020F0502020204030204" pitchFamily="34" charset="0"/>
              </a:rPr>
              <a:t>Direct forces are forces that occur when objects are physically touching each other. Examples include:</a:t>
            </a: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a:solidFill>
                  <a:srgbClr val="000000"/>
                </a:solidFill>
                <a:effectLst/>
                <a:latin typeface="Arial" panose="020B0604020202020204" pitchFamily="34" charset="0"/>
                <a:ea typeface="Calibri" panose="020F0502020204030204" pitchFamily="34" charset="0"/>
              </a:rPr>
              <a:t>Friction: The force that resists the motion of one surface sliding over another.</a:t>
            </a: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a:solidFill>
                  <a:srgbClr val="000000"/>
                </a:solidFill>
                <a:effectLst/>
                <a:latin typeface="Arial" panose="020B0604020202020204" pitchFamily="34" charset="0"/>
                <a:ea typeface="Calibri" panose="020F0502020204030204" pitchFamily="34" charset="0"/>
              </a:rPr>
              <a:t>Push: Opening the classroom door to enter the classroom.</a:t>
            </a: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a:solidFill>
                  <a:srgbClr val="000000"/>
                </a:solidFill>
                <a:effectLst/>
                <a:latin typeface="Arial" panose="020B0604020202020204" pitchFamily="34" charset="0"/>
                <a:ea typeface="Calibri" panose="020F0502020204030204" pitchFamily="34" charset="0"/>
              </a:rPr>
              <a:t>Pull: Taking out your chair from under the desk so you can sit down.</a:t>
            </a: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latin typeface="Arial" panose="020B0604020202020204" pitchFamily="34" charset="0"/>
                <a:ea typeface="Calibri" panose="020F0502020204030204" pitchFamily="34" charset="0"/>
              </a:rPr>
              <a:t>Indirect forces act on objects without physical contact. Examples include:</a:t>
            </a: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a:solidFill>
                  <a:srgbClr val="000000"/>
                </a:solidFill>
                <a:effectLst/>
                <a:latin typeface="Arial" panose="020B0604020202020204" pitchFamily="34" charset="0"/>
                <a:ea typeface="Calibri" panose="020F0502020204030204" pitchFamily="34" charset="0"/>
              </a:rPr>
              <a:t>Gravity: The force of attraction that objects with mass exert on each other.</a:t>
            </a: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a:solidFill>
                  <a:srgbClr val="000000"/>
                </a:solidFill>
                <a:effectLst/>
                <a:latin typeface="Arial" panose="020B0604020202020204" pitchFamily="34" charset="0"/>
                <a:ea typeface="Calibri" panose="020F0502020204030204" pitchFamily="34" charset="0"/>
              </a:rPr>
              <a:t>Magnetic force: The force between magnets or magnetic materials when they attract or repel each other.</a:t>
            </a:r>
            <a:endParaRPr lang="en-AU" sz="1800">
              <a:effectLst/>
              <a:latin typeface="Arial" panose="020B0604020202020204" pitchFamily="34" charset="0"/>
              <a:ea typeface="Calibri" panose="020F0502020204030204" pitchFamily="34" charset="0"/>
            </a:endParaRPr>
          </a:p>
          <a:p>
            <a:endParaRPr lang="en-AU"/>
          </a:p>
          <a:p>
            <a:r>
              <a:rPr lang="en-AU" b="1"/>
              <a:t>Super challenge (SC): </a:t>
            </a:r>
            <a:r>
              <a:rPr lang="en-AU" b="0"/>
              <a:t>Qualitatively describe the forces on a moving car.</a:t>
            </a:r>
          </a:p>
          <a:p>
            <a:pPr>
              <a:lnSpc>
                <a:spcPct val="150000"/>
              </a:lnSpc>
              <a:spcBef>
                <a:spcPts val="1200"/>
              </a:spcBef>
              <a:spcAft>
                <a:spcPts val="600"/>
              </a:spcAft>
            </a:pPr>
            <a:r>
              <a:rPr lang="en-AU" sz="1800" b="1">
                <a:solidFill>
                  <a:srgbClr val="000000"/>
                </a:solidFill>
                <a:effectLst/>
                <a:latin typeface="Arial" panose="020B0604020202020204" pitchFamily="34" charset="0"/>
                <a:ea typeface="Calibri" panose="020F0502020204030204" pitchFamily="34" charset="0"/>
              </a:rPr>
              <a:t>Sample response</a:t>
            </a:r>
            <a:r>
              <a:rPr lang="en-AU" sz="1800">
                <a:solidFill>
                  <a:srgbClr val="000000"/>
                </a:solidFill>
                <a:effectLst/>
                <a:latin typeface="Arial" panose="020B0604020202020204" pitchFamily="34" charset="0"/>
                <a:ea typeface="Calibri" panose="020F0502020204030204" pitchFamily="34" charset="0"/>
              </a:rPr>
              <a:t>: </a:t>
            </a:r>
          </a:p>
          <a:p>
            <a:pPr>
              <a:lnSpc>
                <a:spcPct val="150000"/>
              </a:lnSpc>
              <a:spcBef>
                <a:spcPts val="1200"/>
              </a:spcBef>
              <a:spcAft>
                <a:spcPts val="600"/>
              </a:spcAft>
            </a:pPr>
            <a:r>
              <a:rPr lang="en-AU" sz="1800">
                <a:solidFill>
                  <a:srgbClr val="000000"/>
                </a:solidFill>
                <a:effectLst/>
                <a:latin typeface="Arial" panose="020B0604020202020204" pitchFamily="34" charset="0"/>
                <a:ea typeface="Calibri" panose="020F0502020204030204" pitchFamily="34" charset="0"/>
              </a:rPr>
              <a:t>When a car is moving, several forces are acting on it:</a:t>
            </a: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a:solidFill>
                  <a:srgbClr val="000000"/>
                </a:solidFill>
                <a:effectLst/>
                <a:latin typeface="Arial" panose="020B0604020202020204" pitchFamily="34" charset="0"/>
                <a:ea typeface="Calibri" panose="020F0502020204030204" pitchFamily="34" charset="0"/>
              </a:rPr>
              <a:t>Driving force (or thrust): This is provided by the car's engine, pushing it forward.</a:t>
            </a: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a:solidFill>
                  <a:srgbClr val="000000"/>
                </a:solidFill>
                <a:effectLst/>
                <a:latin typeface="Arial" panose="020B0604020202020204" pitchFamily="34" charset="0"/>
                <a:ea typeface="Calibri" panose="020F0502020204030204" pitchFamily="34" charset="0"/>
              </a:rPr>
              <a:t>Friction: The friction between the car's tyres and the road surface helps the car move forward and also allows it to stop when the brakes are applied.</a:t>
            </a: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a:solidFill>
                  <a:srgbClr val="000000"/>
                </a:solidFill>
                <a:effectLst/>
                <a:latin typeface="Arial" panose="020B0604020202020204" pitchFamily="34" charset="0"/>
                <a:ea typeface="Calibri" panose="020F0502020204030204" pitchFamily="34" charset="0"/>
              </a:rPr>
              <a:t>Air resistance (or drag): This is the force of the air pushing against the car, trying to slow it down.</a:t>
            </a: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a:solidFill>
                  <a:srgbClr val="000000"/>
                </a:solidFill>
                <a:effectLst/>
                <a:latin typeface="Arial" panose="020B0604020202020204" pitchFamily="34" charset="0"/>
                <a:ea typeface="Calibri" panose="020F0502020204030204" pitchFamily="34" charset="0"/>
              </a:rPr>
              <a:t>Gravity: This pulls the car towards the Earth.</a:t>
            </a: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a:solidFill>
                  <a:srgbClr val="000000"/>
                </a:solidFill>
                <a:effectLst/>
                <a:latin typeface="Arial" panose="020B0604020202020204" pitchFamily="34" charset="0"/>
                <a:ea typeface="Calibri" panose="020F0502020204030204" pitchFamily="34" charset="0"/>
              </a:rPr>
              <a:t>Normal force: This is the force the ground exerts to support the car and counteract gravity.</a:t>
            </a: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latin typeface="Arial" panose="020B0604020202020204" pitchFamily="34" charset="0"/>
                <a:ea typeface="Calibri" panose="020F0502020204030204" pitchFamily="34" charset="0"/>
              </a:rPr>
              <a:t>These forces work together to determine how the car moves. For example, the car will speed up if the driving force is greater than the road friction and air resistance, and it will slow down if the friction and air resistance are greater.</a:t>
            </a:r>
            <a:endParaRPr lang="en-AU" sz="1800">
              <a:effectLst/>
              <a:latin typeface="Arial" panose="020B060402020202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3642185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17</a:t>
            </a:fld>
            <a:endParaRPr lang="en-AU"/>
          </a:p>
        </p:txBody>
      </p:sp>
    </p:spTree>
    <p:extLst>
      <p:ext uri="{BB962C8B-B14F-4D97-AF65-F5344CB8AC3E}">
        <p14:creationId xmlns:p14="http://schemas.microsoft.com/office/powerpoint/2010/main" val="1643874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a:t>Notes for teachers: </a:t>
            </a:r>
          </a:p>
          <a:p>
            <a:pPr marL="0" marR="0" lvl="0" indent="0" algn="l" defTabSz="1219170" rtl="0" eaLnBrk="1" fontAlgn="auto" latinLnBrk="0" hangingPunct="1">
              <a:lnSpc>
                <a:spcPct val="150000"/>
              </a:lnSpc>
              <a:spcBef>
                <a:spcPts val="1200"/>
              </a:spcBef>
              <a:spcAft>
                <a:spcPts val="600"/>
              </a:spcAft>
              <a:buClrTx/>
              <a:buSzTx/>
              <a:buFontTx/>
              <a:buNone/>
              <a:tabLst/>
              <a:defRPr/>
            </a:pPr>
            <a:endParaRPr lang="en-AU" sz="1800" b="1"/>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Quick quiz to activate learning from the previous lesson.</a:t>
            </a:r>
          </a:p>
          <a:p>
            <a:pPr>
              <a:lnSpc>
                <a:spcPct val="150000"/>
              </a:lnSpc>
              <a:spcBef>
                <a:spcPts val="1200"/>
              </a:spcBef>
              <a:spcAft>
                <a:spcPts val="600"/>
              </a:spcAft>
            </a:pP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E: </a:t>
            </a:r>
            <a:r>
              <a:rPr lang="en-AU" sz="1800">
                <a:solidFill>
                  <a:srgbClr val="000000"/>
                </a:solidFill>
                <a:effectLst/>
                <a:highlight>
                  <a:srgbClr val="FFB8C2"/>
                </a:highlight>
                <a:latin typeface="Arial" panose="020B0604020202020204" pitchFamily="34" charset="0"/>
                <a:ea typeface="Calibri" panose="020F0502020204030204" pitchFamily="34" charset="0"/>
              </a:rPr>
              <a:t>How do you calculate the mean of a set of numbers?</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Answer: Add up all the numbers in the set and divide the sum by the total number of </a:t>
            </a:r>
            <a:r>
              <a:rPr lang="en-AU" sz="1800" err="1">
                <a:solidFill>
                  <a:srgbClr val="000000"/>
                </a:solidFill>
                <a:effectLst/>
                <a:highlight>
                  <a:srgbClr val="FFB8C2"/>
                </a:highlight>
                <a:latin typeface="Arial" panose="020B0604020202020204" pitchFamily="34" charset="0"/>
                <a:ea typeface="Calibri" panose="020F0502020204030204" pitchFamily="34" charset="0"/>
              </a:rPr>
              <a:t>measiurements</a:t>
            </a:r>
            <a:r>
              <a:rPr lang="en-AU" sz="1800">
                <a:solidFill>
                  <a:srgbClr val="000000"/>
                </a:solidFill>
                <a:effectLst/>
                <a:highlight>
                  <a:srgbClr val="FFB8C2"/>
                </a:highlight>
                <a:latin typeface="Arial" panose="020B0604020202020204" pitchFamily="34" charset="0"/>
                <a:ea typeface="Calibri" panose="020F0502020204030204" pitchFamily="34" charset="0"/>
              </a:rPr>
              <a:t> in the set.</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b="1">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MC: </a:t>
            </a:r>
            <a:r>
              <a:rPr lang="en-AU" sz="1800">
                <a:solidFill>
                  <a:srgbClr val="000000"/>
                </a:solidFill>
                <a:effectLst/>
                <a:highlight>
                  <a:srgbClr val="FFB8C2"/>
                </a:highlight>
                <a:latin typeface="Arial" panose="020B0604020202020204" pitchFamily="34" charset="0"/>
                <a:ea typeface="Calibri" panose="020F0502020204030204" pitchFamily="34" charset="0"/>
              </a:rPr>
              <a:t>How do we quantitatively measure force? What instrument can we use to do this?</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Answer: </a:t>
            </a:r>
            <a:r>
              <a:rPr lang="en-AU" sz="1800">
                <a:effectLst/>
                <a:latin typeface="Arial" panose="020B0604020202020204" pitchFamily="34" charset="0"/>
                <a:ea typeface="Calibri" panose="020F0502020204030204" pitchFamily="34" charset="0"/>
              </a:rPr>
              <a:t>Force is quantitatively measured in Newtons (N). A force meter or a spring balance is the instrument used to measure force. It measures the amount of force applied to an object, often by how much it stretches a spring.</a:t>
            </a:r>
          </a:p>
          <a:p>
            <a:pPr>
              <a:lnSpc>
                <a:spcPct val="150000"/>
              </a:lnSpc>
              <a:spcBef>
                <a:spcPts val="1200"/>
              </a:spcBef>
              <a:spcAft>
                <a:spcPts val="600"/>
              </a:spcAft>
            </a:pPr>
            <a:endParaRPr lang="en-AU" sz="1800" b="1">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SC: </a:t>
            </a:r>
            <a:r>
              <a:rPr lang="en-AU" sz="1800">
                <a:effectLst/>
                <a:latin typeface="Arial" panose="020B0604020202020204" pitchFamily="34" charset="0"/>
                <a:ea typeface="Calibri" panose="020F0502020204030204" pitchFamily="34" charset="0"/>
              </a:rPr>
              <a:t>In science, tables are used to record and organise data. What are the main features of a scientific table?</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Answer: A scientific table should include the following features:</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Title: A clear title that describes what the data in the table represents.</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Column and Row Headings: Descriptive headings for each column and row to indicate what data is being recorded (e.g., time, temperature, trial number).</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Units of Measurement: Indicate the units of measurement for each variable (e.g., Newtons). </a:t>
            </a:r>
            <a:r>
              <a:rPr lang="en-AU" sz="1800">
                <a:effectLst/>
                <a:latin typeface="Arial" panose="020B0604020202020204" pitchFamily="34" charset="0"/>
                <a:ea typeface="Calibri" panose="020F0502020204030204" pitchFamily="34" charset="0"/>
              </a:rPr>
              <a:t>Units of measurement should appear in the column heading and not in the table’s body.</a:t>
            </a:r>
            <a:endParaRPr lang="en-AU" sz="1800">
              <a:effectLst/>
              <a:highlight>
                <a:srgbClr val="FFB8C2"/>
              </a:highlight>
              <a:latin typeface="Arial" panose="020B060402020202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1593168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8c7b18a78c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8c7b18a78c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Notes for teachers: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t>Use this slide when c</a:t>
            </a:r>
            <a:r>
              <a:rPr lang="en" sz="1200" b="0">
                <a:solidFill>
                  <a:srgbClr val="333333"/>
                </a:solidFill>
                <a:highlight>
                  <a:srgbClr val="FFFFFF"/>
                </a:highlight>
                <a:latin typeface="Arial" panose="020B0604020202020204" pitchFamily="34" charset="0"/>
                <a:cs typeface="Arial" panose="020B0604020202020204" pitchFamily="34" charset="0"/>
                <a:sym typeface="Montserrat"/>
              </a:rPr>
              <a:t>onducting the friction simulation outlined in TRB1</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 sz="1200">
              <a:solidFill>
                <a:srgbClr val="333333"/>
              </a:solidFill>
              <a:highlight>
                <a:srgbClr val="FFFFFF"/>
              </a:highlight>
              <a:latin typeface="Arial" panose="020B0604020202020204" pitchFamily="34" charset="0"/>
              <a:ea typeface="Montserrat"/>
              <a:cs typeface="Arial" panose="020B0604020202020204" pitchFamily="34" charset="0"/>
              <a:sym typeface="Montserrat"/>
            </a:endParaRPr>
          </a:p>
          <a:p>
            <a:pPr marL="0" lvl="0" indent="0" algn="l" rtl="0">
              <a:spcBef>
                <a:spcPts val="0"/>
              </a:spcBef>
              <a:spcAft>
                <a:spcPts val="0"/>
              </a:spcAft>
              <a:buNone/>
            </a:pPr>
            <a:r>
              <a:rPr lang="en-AU" sz="1200">
                <a:solidFill>
                  <a:srgbClr val="333333"/>
                </a:solidFill>
                <a:highlight>
                  <a:srgbClr val="FFFFFF"/>
                </a:highlight>
                <a:latin typeface="Arial" panose="020B0604020202020204" pitchFamily="34" charset="0"/>
                <a:ea typeface="Montserrat"/>
                <a:cs typeface="Arial" panose="020B0604020202020204" pitchFamily="34" charset="0"/>
                <a:sym typeface="Montserrat"/>
              </a:rPr>
              <a:t>The Predict–Observe–Explain is most commonly used in an investigation or experiment.</a:t>
            </a:r>
          </a:p>
          <a:p>
            <a:pPr marL="0" lvl="0" indent="0" algn="l" rtl="0">
              <a:spcBef>
                <a:spcPts val="0"/>
              </a:spcBef>
              <a:spcAft>
                <a:spcPts val="0"/>
              </a:spcAft>
              <a:buNone/>
            </a:pPr>
            <a:endParaRPr lang="en-AU" sz="1200">
              <a:solidFill>
                <a:srgbClr val="333333"/>
              </a:solidFill>
              <a:highlight>
                <a:srgbClr val="FFFFFF"/>
              </a:highlight>
              <a:latin typeface="Arial" panose="020B0604020202020204" pitchFamily="34" charset="0"/>
              <a:ea typeface="Montserrat"/>
              <a:cs typeface="Arial" panose="020B0604020202020204" pitchFamily="34" charset="0"/>
              <a:sym typeface="Montserrat"/>
            </a:endParaRPr>
          </a:p>
          <a:p>
            <a:pPr marL="0" lvl="0" indent="0" algn="l" rtl="0">
              <a:spcBef>
                <a:spcPts val="0"/>
              </a:spcBef>
              <a:spcAft>
                <a:spcPts val="0"/>
              </a:spcAft>
              <a:buNone/>
            </a:pPr>
            <a:r>
              <a:rPr lang="en" sz="1200">
                <a:solidFill>
                  <a:srgbClr val="333333"/>
                </a:solidFill>
                <a:highlight>
                  <a:srgbClr val="FFFFFF"/>
                </a:highlight>
                <a:latin typeface="Arial" panose="020B0604020202020204" pitchFamily="34" charset="0"/>
                <a:ea typeface="Montserrat"/>
                <a:cs typeface="Arial" panose="020B0604020202020204" pitchFamily="34" charset="0"/>
                <a:sym typeface="Montserrat"/>
              </a:rPr>
              <a:t>Use this template to record responses in the editable text boxes.</a:t>
            </a:r>
            <a:endParaRPr sz="1200">
              <a:solidFill>
                <a:srgbClr val="333333"/>
              </a:solidFill>
              <a:highlight>
                <a:srgbClr val="FFFFFF"/>
              </a:highlight>
              <a:latin typeface="Arial" panose="020B0604020202020204" pitchFamily="34" charset="0"/>
              <a:ea typeface="Montserrat"/>
              <a:cs typeface="Arial" panose="020B0604020202020204" pitchFamily="34" charset="0"/>
              <a:sym typeface="Montserrat"/>
            </a:endParaRPr>
          </a:p>
          <a:p>
            <a:pPr marL="457200" lvl="0" indent="-298450" algn="l" rtl="0">
              <a:spcBef>
                <a:spcPts val="0"/>
              </a:spcBef>
              <a:spcAft>
                <a:spcPts val="0"/>
              </a:spcAft>
              <a:buSzPts val="1100"/>
              <a:buChar char="●"/>
            </a:pPr>
            <a:r>
              <a:rPr lang="en" sz="1200">
                <a:solidFill>
                  <a:srgbClr val="333333"/>
                </a:solidFill>
                <a:highlight>
                  <a:srgbClr val="FFFFFF"/>
                </a:highlight>
                <a:latin typeface="Arial" panose="020B0604020202020204" pitchFamily="34" charset="0"/>
                <a:ea typeface="Montserrat"/>
                <a:cs typeface="Arial" panose="020B0604020202020204" pitchFamily="34" charset="0"/>
                <a:sym typeface="Montserrat"/>
              </a:rPr>
              <a:t>Predict (Before an experiment or investigation): What do you think will happen? Why do you think that will happen?</a:t>
            </a:r>
            <a:endParaRPr sz="1200">
              <a:solidFill>
                <a:srgbClr val="333333"/>
              </a:solidFill>
              <a:highlight>
                <a:srgbClr val="FFFFFF"/>
              </a:highlight>
              <a:latin typeface="Arial" panose="020B0604020202020204" pitchFamily="34" charset="0"/>
              <a:ea typeface="Montserrat"/>
              <a:cs typeface="Arial" panose="020B0604020202020204" pitchFamily="34" charset="0"/>
              <a:sym typeface="Montserrat"/>
            </a:endParaRPr>
          </a:p>
          <a:p>
            <a:pPr marL="457200" lvl="0"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Arial" panose="020B0604020202020204" pitchFamily="34" charset="0"/>
                <a:ea typeface="Montserrat"/>
                <a:cs typeface="Arial" panose="020B0604020202020204" pitchFamily="34" charset="0"/>
                <a:sym typeface="Montserrat"/>
              </a:rPr>
              <a:t>Observe (During) What actually happened? Was it different from your prediction?</a:t>
            </a:r>
            <a:endParaRPr sz="1200">
              <a:solidFill>
                <a:srgbClr val="333333"/>
              </a:solidFill>
              <a:highlight>
                <a:srgbClr val="FFFFFF"/>
              </a:highlight>
              <a:latin typeface="Arial" panose="020B0604020202020204" pitchFamily="34" charset="0"/>
              <a:ea typeface="Montserrat"/>
              <a:cs typeface="Arial" panose="020B0604020202020204" pitchFamily="34" charset="0"/>
              <a:sym typeface="Montserrat"/>
            </a:endParaRPr>
          </a:p>
          <a:p>
            <a:pPr marL="457200" lvl="0"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Arial" panose="020B0604020202020204" pitchFamily="34" charset="0"/>
                <a:ea typeface="Montserrat"/>
                <a:cs typeface="Arial" panose="020B0604020202020204" pitchFamily="34" charset="0"/>
                <a:sym typeface="Montserrat"/>
              </a:rPr>
              <a:t>Explain (After): Why did that happen? Discuss responses.</a:t>
            </a:r>
            <a:endParaRPr sz="1200">
              <a:solidFill>
                <a:srgbClr val="333333"/>
              </a:solidFill>
              <a:highlight>
                <a:srgbClr val="FFFFFF"/>
              </a:highlight>
              <a:latin typeface="Arial" panose="020B0604020202020204" pitchFamily="34" charset="0"/>
              <a:ea typeface="Montserrat"/>
              <a:cs typeface="Arial" panose="020B0604020202020204" pitchFamily="34" charset="0"/>
              <a:sym typeface="Montserrat"/>
            </a:endParaRPr>
          </a:p>
        </p:txBody>
      </p:sp>
    </p:spTree>
    <p:extLst>
      <p:ext uri="{BB962C8B-B14F-4D97-AF65-F5344CB8AC3E}">
        <p14:creationId xmlns:p14="http://schemas.microsoft.com/office/powerpoint/2010/main" val="3504739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Notes for teachers: </a:t>
            </a:r>
          </a:p>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A force equal and opposite to the friction force must be applied to sustain constant motion along a surface. Keep the spring balance parallel with the surface to accurately measure the force. The spring balance must be kept parallel with the surface to measure the force accurately.</a:t>
            </a:r>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378293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endParaRPr lang="en-US"/>
          </a:p>
          <a:p>
            <a:pPr marL="0" indent="0">
              <a:buFont typeface="Arial"/>
              <a:buNone/>
            </a:pPr>
            <a:r>
              <a:rPr lang="en-AU"/>
              <a:t>Click lesson numbers to go to specific lessons.</a:t>
            </a: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1057276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endParaRPr lang="en-AU" b="1"/>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21</a:t>
            </a:fld>
            <a:endParaRPr lang="en-AU"/>
          </a:p>
        </p:txBody>
      </p:sp>
    </p:spTree>
    <p:extLst>
      <p:ext uri="{BB962C8B-B14F-4D97-AF65-F5344CB8AC3E}">
        <p14:creationId xmlns:p14="http://schemas.microsoft.com/office/powerpoint/2010/main" val="4086481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a:t>Notes for teachers: </a:t>
            </a:r>
          </a:p>
          <a:p>
            <a:pPr>
              <a:lnSpc>
                <a:spcPct val="150000"/>
              </a:lnSpc>
              <a:spcBef>
                <a:spcPts val="1200"/>
              </a:spcBef>
              <a:spcAft>
                <a:spcPts val="600"/>
              </a:spcAft>
            </a:pPr>
            <a:endParaRPr lang="en-AU" sz="1800" b="1">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Sample answers:</a:t>
            </a: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E:</a:t>
            </a:r>
            <a:r>
              <a:rPr lang="en-AU" sz="1800">
                <a:solidFill>
                  <a:srgbClr val="000000"/>
                </a:solidFill>
                <a:effectLst/>
                <a:highlight>
                  <a:srgbClr val="FFB8C2"/>
                </a:highlight>
                <a:latin typeface="Arial" panose="020B0604020202020204" pitchFamily="34" charset="0"/>
                <a:ea typeface="Calibri" panose="020F0502020204030204" pitchFamily="34" charset="0"/>
              </a:rPr>
              <a:t> What is friction, and how does it affect the movement of objects?</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Answer: </a:t>
            </a:r>
            <a:r>
              <a:rPr lang="en-AU" sz="1800">
                <a:effectLst/>
                <a:latin typeface="Arial" panose="020B0604020202020204" pitchFamily="34" charset="0"/>
                <a:ea typeface="Calibri" panose="020F0502020204030204" pitchFamily="34" charset="0"/>
              </a:rPr>
              <a:t>Friction is a direct force that occurs when two surfaces come into contact and move against each other. It resists the motion of objects.</a:t>
            </a:r>
          </a:p>
          <a:p>
            <a:pPr>
              <a:lnSpc>
                <a:spcPct val="150000"/>
              </a:lnSpc>
              <a:spcBef>
                <a:spcPts val="1200"/>
              </a:spcBef>
              <a:spcAft>
                <a:spcPts val="600"/>
              </a:spcAft>
            </a:pPr>
            <a:endParaRPr lang="en-AU" sz="1800" b="1">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MC:</a:t>
            </a:r>
            <a:r>
              <a:rPr lang="en-AU" sz="1800">
                <a:solidFill>
                  <a:srgbClr val="000000"/>
                </a:solidFill>
                <a:effectLst/>
                <a:highlight>
                  <a:srgbClr val="FFB8C2"/>
                </a:highlight>
                <a:latin typeface="Arial" panose="020B0604020202020204" pitchFamily="34" charset="0"/>
                <a:ea typeface="Calibri" panose="020F0502020204030204" pitchFamily="34" charset="0"/>
              </a:rPr>
              <a:t> Give examples of how you can increase and decrease friction.</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Answer: Increase Friction:</a:t>
            </a:r>
            <a:endParaRPr lang="en-AU" sz="1800">
              <a:effectLst/>
              <a:highlight>
                <a:srgbClr val="FFB8C2"/>
              </a:highligh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a:solidFill>
                  <a:srgbClr val="000000"/>
                </a:solidFill>
                <a:effectLst/>
                <a:highlight>
                  <a:srgbClr val="FFB8C2"/>
                </a:highlight>
                <a:latin typeface="Arial" panose="020B0604020202020204" pitchFamily="34" charset="0"/>
                <a:ea typeface="Calibri" panose="020F0502020204030204" pitchFamily="34" charset="0"/>
              </a:rPr>
              <a:t>Rough surfaces: Adding texture or roughness to surfaces (e.g., using sandpaper on a ramp).</a:t>
            </a:r>
            <a:endParaRPr lang="en-AU" sz="1800">
              <a:effectLst/>
              <a:highlight>
                <a:srgbClr val="FFB8C2"/>
              </a:highligh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a:solidFill>
                  <a:srgbClr val="000000"/>
                </a:solidFill>
                <a:effectLst/>
                <a:highlight>
                  <a:srgbClr val="FFB8C2"/>
                </a:highlight>
                <a:latin typeface="Arial" panose="020B0604020202020204" pitchFamily="34" charset="0"/>
                <a:ea typeface="Calibri" panose="020F0502020204030204" pitchFamily="34" charset="0"/>
              </a:rPr>
              <a:t>More weight: Adding weight to an object to press the surfaces together more firmly.</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Decrease Friction:</a:t>
            </a:r>
            <a:endParaRPr lang="en-AU" sz="1800">
              <a:effectLst/>
              <a:highlight>
                <a:srgbClr val="FFB8C2"/>
              </a:highligh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a:solidFill>
                  <a:srgbClr val="000000"/>
                </a:solidFill>
                <a:effectLst/>
                <a:highlight>
                  <a:srgbClr val="FFB8C2"/>
                </a:highlight>
                <a:latin typeface="Arial" panose="020B0604020202020204" pitchFamily="34" charset="0"/>
                <a:ea typeface="Calibri" panose="020F0502020204030204" pitchFamily="34" charset="0"/>
              </a:rPr>
              <a:t>Smooth surfaces: Making surfaces smoother (e.g., polishing or lubricating them).</a:t>
            </a:r>
            <a:endParaRPr lang="en-AU" sz="1800">
              <a:effectLst/>
              <a:highlight>
                <a:srgbClr val="FFB8C2"/>
              </a:highligh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a:solidFill>
                  <a:srgbClr val="000000"/>
                </a:solidFill>
                <a:effectLst/>
                <a:highlight>
                  <a:srgbClr val="FFB8C2"/>
                </a:highlight>
                <a:latin typeface="Arial" panose="020B0604020202020204" pitchFamily="34" charset="0"/>
                <a:ea typeface="Calibri" panose="020F0502020204030204" pitchFamily="34" charset="0"/>
              </a:rPr>
              <a:t>Lubricants: Applying oil, grease, or other lubricants reduces contact between surfaces.</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b="1">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SC:</a:t>
            </a:r>
            <a:r>
              <a:rPr lang="en-AU" sz="1800">
                <a:solidFill>
                  <a:srgbClr val="000000"/>
                </a:solidFill>
                <a:effectLst/>
                <a:highlight>
                  <a:srgbClr val="FFB8C2"/>
                </a:highlight>
                <a:latin typeface="Arial" panose="020B0604020202020204" pitchFamily="34" charset="0"/>
                <a:ea typeface="Calibri" panose="020F0502020204030204" pitchFamily="34" charset="0"/>
              </a:rPr>
              <a:t> When comparing friction on different surfaces, what considerations must you make to ensure it is a fair test? </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Answer: </a:t>
            </a:r>
            <a:r>
              <a:rPr lang="en-AU" sz="1800">
                <a:effectLst/>
                <a:latin typeface="Arial" panose="020B0604020202020204" pitchFamily="34" charset="0"/>
                <a:ea typeface="Calibri" panose="020F0502020204030204" pitchFamily="34" charset="0"/>
              </a:rPr>
              <a:t>Use the same object for testing on different surfaces, apply the same force to the object, ensure all surfaces are level (or on the same incline), and use the same spring balance.</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150652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notes: </a:t>
            </a:r>
          </a:p>
          <a:p>
            <a:endParaRPr lang="en-AU" b="1"/>
          </a:p>
          <a:p>
            <a:r>
              <a:rPr lang="en-AU"/>
              <a:t>This slide goes with the prior learning activity in TRB1.</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Highlight how the direction and magnitude are outlined in the instructions and how they are critical to effectively communicating information on how to get from the Sydney Opera House to the Sydney Harbour Bridge.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These instructions provide the clearest possible communication of complex information to ensure clarity for the end user.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Students brainstorm and discuss other applications of scaled diagrams to communicate potentially complex information, for example, house plans, star maps, anatomical diagrams, parts of a car, and road maps.</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2444909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r>
              <a:rPr lang="en-AU" b="0"/>
              <a:t>This slide has animations.</a:t>
            </a:r>
          </a:p>
          <a:p>
            <a:endParaRPr lang="en-AU" b="1"/>
          </a:p>
          <a:p>
            <a:r>
              <a:rPr lang="en-AU" b="0"/>
              <a:t>The toy car on the left represents a toy car and the forces acting on it. </a:t>
            </a:r>
          </a:p>
          <a:p>
            <a:endParaRPr lang="en-AU" b="0"/>
          </a:p>
          <a:p>
            <a:r>
              <a:rPr lang="en-AU" b="0"/>
              <a:t>Now, we are moving to drawing free-body diagrams. Let us assume that the car is a toy that has a mass of 102 g (which equates to 1 N of weight force). We will represent the car using a square. </a:t>
            </a:r>
          </a:p>
          <a:p>
            <a:endParaRPr lang="en-AU" b="0"/>
          </a:p>
          <a:p>
            <a:r>
              <a:rPr lang="en-AU" b="0"/>
              <a:t>The normal force is equivalent to the gravity in this scenario. </a:t>
            </a:r>
          </a:p>
          <a:p>
            <a:r>
              <a:rPr lang="en-AU" b="0"/>
              <a:t>Notice that the arrows are of equal size for the gravity (weight) force and the normal force. The arrow for the applied force is twice the length of the kinetic friction. </a:t>
            </a:r>
          </a:p>
          <a:p>
            <a:endParaRPr lang="en-AU" b="0"/>
          </a:p>
          <a:p>
            <a:r>
              <a:rPr lang="en-AU" b="1"/>
              <a:t>**CLICK**</a:t>
            </a:r>
          </a:p>
          <a:p>
            <a:endParaRPr lang="en-AU" b="0"/>
          </a:p>
          <a:p>
            <a:r>
              <a:rPr lang="en-AU" b="0"/>
              <a:t>The free-body diagram on the right shows the forces' direction and scaled magnitude. </a:t>
            </a:r>
          </a:p>
          <a:p>
            <a:r>
              <a:rPr lang="en-AU" b="0"/>
              <a:t>We know the car accelerates to the right because the applied force is greater than the opposing force (Kinetic friction).What would the force diagram look like if the car was travelling at a constant speed?</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179700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endParaRPr lang="en-AU"/>
          </a:p>
          <a:p>
            <a:r>
              <a:rPr lang="en-AU">
                <a:solidFill>
                  <a:srgbClr val="0E101A"/>
                </a:solidFill>
                <a:effectLst/>
              </a:rPr>
              <a:t>Force diagrams can be used to demonstrate how net force is calculated. Students could then create their own for other moving objects.</a:t>
            </a:r>
          </a:p>
          <a:p>
            <a:endParaRPr lang="en-AU">
              <a:solidFill>
                <a:srgbClr val="0E101A"/>
              </a:solidFill>
              <a:effectLst/>
            </a:endParaRPr>
          </a:p>
          <a:p>
            <a:r>
              <a:rPr lang="en-AU">
                <a:solidFill>
                  <a:srgbClr val="0E101A"/>
                </a:solidFill>
                <a:effectLst/>
              </a:rPr>
              <a:t>This diagram represents a free-body diagram of a block being pushed across a flat surface. </a:t>
            </a:r>
          </a:p>
          <a:p>
            <a:endParaRPr lang="en-AU" b="1">
              <a:solidFill>
                <a:srgbClr val="0E101A"/>
              </a:solidFill>
              <a:effectLst/>
            </a:endParaRPr>
          </a:p>
          <a:p>
            <a:r>
              <a:rPr lang="en-AU" b="1">
                <a:solidFill>
                  <a:srgbClr val="0E101A"/>
                </a:solidFill>
                <a:effectLst/>
              </a:rPr>
              <a:t>Identifying the forces:</a:t>
            </a:r>
            <a:endParaRPr lang="en-AU">
              <a:solidFill>
                <a:srgbClr val="0E101A"/>
              </a:solidFill>
              <a:effectLst/>
            </a:endParaRPr>
          </a:p>
          <a:p>
            <a:pPr marL="285750" indent="-285750">
              <a:buFont typeface="Arial" panose="020B0604020202020204" pitchFamily="34" charset="0"/>
              <a:buChar char="•"/>
            </a:pPr>
            <a:r>
              <a:rPr lang="en-AU">
                <a:solidFill>
                  <a:srgbClr val="0E101A"/>
                </a:solidFill>
                <a:effectLst/>
              </a:rPr>
              <a:t>The downward arrow represents weight due to the force of gravity acting on the block. This force is always directed to the centre of Earth.</a:t>
            </a:r>
          </a:p>
          <a:p>
            <a:pPr marL="285750" indent="-285750">
              <a:buFont typeface="Arial" panose="020B0604020202020204" pitchFamily="34" charset="0"/>
              <a:buChar char="•"/>
            </a:pPr>
            <a:r>
              <a:rPr lang="en-AU">
                <a:solidFill>
                  <a:srgbClr val="0E101A"/>
                </a:solidFill>
                <a:effectLst/>
              </a:rPr>
              <a:t>The upward arrow represents the normal forces. It balances the weight of the block, indicating that there is no vertical movement (up away from the table or down through it). </a:t>
            </a:r>
          </a:p>
          <a:p>
            <a:pPr marL="285750" indent="-285750">
              <a:buFont typeface="Arial" panose="020B0604020202020204" pitchFamily="34" charset="0"/>
              <a:buChar char="•"/>
            </a:pPr>
            <a:r>
              <a:rPr lang="en-AU">
                <a:solidFill>
                  <a:srgbClr val="0E101A"/>
                </a:solidFill>
                <a:effectLst/>
              </a:rPr>
              <a:t>The arrow pointing to the right shows us that an external force is being applied to push the block to the right. </a:t>
            </a:r>
          </a:p>
          <a:p>
            <a:pPr marL="285750" indent="-285750">
              <a:buFont typeface="Arial" panose="020B0604020202020204" pitchFamily="34" charset="0"/>
              <a:buChar char="•"/>
            </a:pPr>
            <a:r>
              <a:rPr lang="en-AU">
                <a:solidFill>
                  <a:srgbClr val="0E101A"/>
                </a:solidFill>
                <a:effectLst/>
              </a:rPr>
              <a:t>The arrow pointing left shows kinetic friction opposing the block's motion. </a:t>
            </a:r>
          </a:p>
          <a:p>
            <a:endParaRPr lang="en-AU">
              <a:solidFill>
                <a:srgbClr val="0E101A"/>
              </a:solidFill>
              <a:effectLst/>
            </a:endParaRPr>
          </a:p>
          <a:p>
            <a:r>
              <a:rPr lang="en-AU" b="1">
                <a:solidFill>
                  <a:srgbClr val="0E101A"/>
                </a:solidFill>
                <a:effectLst/>
              </a:rPr>
              <a:t>Net force analysis</a:t>
            </a:r>
          </a:p>
          <a:p>
            <a:pPr marL="285750" indent="-285750">
              <a:buFont typeface="Arial" panose="020B0604020202020204" pitchFamily="34" charset="0"/>
              <a:buChar char="•"/>
            </a:pPr>
            <a:r>
              <a:rPr lang="en-AU">
                <a:solidFill>
                  <a:srgbClr val="0E101A"/>
                </a:solidFill>
                <a:effectLst/>
              </a:rPr>
              <a:t>In the vertical direction, the normal force and gravity are balanced because they are both 10 N. </a:t>
            </a:r>
          </a:p>
          <a:p>
            <a:pPr marL="285750" indent="-285750">
              <a:buFont typeface="Arial" panose="020B0604020202020204" pitchFamily="34" charset="0"/>
              <a:buChar char="•"/>
            </a:pPr>
            <a:r>
              <a:rPr lang="en-AU">
                <a:solidFill>
                  <a:srgbClr val="0E101A"/>
                </a:solidFill>
                <a:effectLst/>
              </a:rPr>
              <a:t>In the horizontal direction, the applied force is 10 N, and the kinetic friction is 2.5 N, so these forces are unbalanced. </a:t>
            </a:r>
          </a:p>
          <a:p>
            <a:pPr marL="285750" indent="-285750">
              <a:buFont typeface="Arial" panose="020B0604020202020204" pitchFamily="34" charset="0"/>
              <a:buChar char="•"/>
            </a:pPr>
            <a:r>
              <a:rPr lang="en-AU">
                <a:solidFill>
                  <a:srgbClr val="0E101A"/>
                </a:solidFill>
                <a:effectLst/>
              </a:rPr>
              <a:t>The net horizontal force is 10 N – 2.5 N = 7.5 N. </a:t>
            </a:r>
          </a:p>
          <a:p>
            <a:pPr marL="285750" indent="-285750">
              <a:buFont typeface="Arial" panose="020B0604020202020204" pitchFamily="34" charset="0"/>
              <a:buChar char="•"/>
            </a:pPr>
            <a:r>
              <a:rPr lang="en-AU">
                <a:solidFill>
                  <a:srgbClr val="0E101A"/>
                </a:solidFill>
                <a:effectLst/>
              </a:rPr>
              <a:t>Since there is a net force, the bloc accelerates to the right.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1970187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endParaRPr lang="en-AU"/>
          </a:p>
          <a:p>
            <a:r>
              <a:rPr lang="en-AU"/>
              <a:t>This diagram represents the net force acting on the block from the scenario on the previous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494764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endParaRPr lang="en-AU"/>
          </a:p>
          <a:p>
            <a:r>
              <a:rPr lang="en-AU">
                <a:solidFill>
                  <a:srgbClr val="0E101A"/>
                </a:solidFill>
                <a:effectLst/>
              </a:rPr>
              <a:t>Example of force diagrams on a moving paper plane.  </a:t>
            </a:r>
          </a:p>
          <a:p>
            <a:endParaRPr lang="en-AU">
              <a:solidFill>
                <a:srgbClr val="0E101A"/>
              </a:solidFill>
              <a:effectLst/>
            </a:endParaRPr>
          </a:p>
          <a:p>
            <a:r>
              <a:rPr lang="en-AU">
                <a:solidFill>
                  <a:srgbClr val="0E101A"/>
                </a:solidFill>
                <a:effectLst/>
              </a:rPr>
              <a:t>To make an airplane fly, we must generate a force to overcome the weight. This force, called the lift, is generated by the aeroplane's motion through the air. Lift is an aerodynamic force ("aero" stands for the air, and "dynamic" denotes motion). The lift is directed perpendicular (at a right angle) to the flight direction. As with weight, each part of the aircraft contributes to a single aircraft lift force. </a:t>
            </a:r>
          </a:p>
          <a:p>
            <a:endParaRPr lang="en-AU">
              <a:solidFill>
                <a:srgbClr val="0E101A"/>
              </a:solidFill>
              <a:effectLst/>
            </a:endParaRPr>
          </a:p>
          <a:p>
            <a:r>
              <a:rPr lang="en-AU">
                <a:solidFill>
                  <a:srgbClr val="0E101A"/>
                </a:solidFill>
                <a:effectLst/>
              </a:rPr>
              <a:t>As the airplane moves through the air, another aerodynamic force is present. The air resists the aircraft's motion; this resistance force is called the </a:t>
            </a:r>
            <a:r>
              <a:rPr lang="en-AU">
                <a:solidFill>
                  <a:srgbClr val="4A6EE0"/>
                </a:solidFill>
                <a:effectLst/>
                <a:hlinkClick r:id="rId3"/>
              </a:rPr>
              <a:t>drag</a:t>
            </a:r>
            <a:r>
              <a:rPr lang="en-AU">
                <a:solidFill>
                  <a:srgbClr val="0E101A"/>
                </a:solidFill>
                <a:effectLst/>
              </a:rPr>
              <a:t> of the airplane. Like lift, many factors affect the magnitude of the drag force, such as the shape of the plane, the speed and other factors in the air.</a:t>
            </a:r>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622722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28</a:t>
            </a:fld>
            <a:endParaRPr lang="en-AU"/>
          </a:p>
        </p:txBody>
      </p:sp>
    </p:spTree>
    <p:extLst>
      <p:ext uri="{BB962C8B-B14F-4D97-AF65-F5344CB8AC3E}">
        <p14:creationId xmlns:p14="http://schemas.microsoft.com/office/powerpoint/2010/main" val="2899745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notes</a:t>
            </a:r>
          </a:p>
          <a:p>
            <a:r>
              <a:rPr lang="en-AU" b="0"/>
              <a:t>This slide has animations.</a:t>
            </a:r>
          </a:p>
          <a:p>
            <a:endParaRPr lang="en-AU"/>
          </a:p>
          <a:p>
            <a:r>
              <a:rPr lang="en-AU"/>
              <a:t>E: What are balanced forces and unbalanced forces? Give an example of each.</a:t>
            </a:r>
          </a:p>
          <a:p>
            <a:r>
              <a:rPr lang="en-AU"/>
              <a:t>Answer: Balanced forces are forces that are equal in magnitude and opposite in direction, resulting in no change in motion. For example, a book resting on a table experiences balanced forces: the downward force of gravity is balanced by the upward normal force from the table.</a:t>
            </a:r>
          </a:p>
          <a:p>
            <a:r>
              <a:rPr lang="en-AU"/>
              <a:t>Unbalanced forces are forces that are not equal and/or not opposite, causing a change in motion. For example, pushing a toy car results in unbalanced forces that cause it to accelerate.</a:t>
            </a:r>
          </a:p>
          <a:p>
            <a:endParaRPr lang="en-AU"/>
          </a:p>
          <a:p>
            <a:r>
              <a:rPr lang="en-AU"/>
              <a:t>MC: Draw a force diagram for a book resting on a table and label the forces acting on it. Explain why the forces are balanced.</a:t>
            </a:r>
          </a:p>
          <a:p>
            <a:r>
              <a:rPr lang="en-AU"/>
              <a:t>Answer: The book is at rest on the table, indicating that the forces acting on it are balanced. The gravitational force (weight) pulling the book downwards is equal in magnitude and opposite in direction to the normal force exerted by the table pushing upwards. These two forces cancel each other out, resulting in no net force and no change in motion.</a:t>
            </a:r>
          </a:p>
          <a:p>
            <a:endParaRPr lang="en-AU"/>
          </a:p>
          <a:p>
            <a:r>
              <a:rPr lang="en-AU"/>
              <a:t>*Click* to show the sample force diagram for MC.</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2904480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r>
              <a:rPr lang="en-AU">
                <a:solidFill>
                  <a:srgbClr val="0E101A"/>
                </a:solidFill>
                <a:effectLst/>
              </a:rPr>
              <a:t>The diagram supports a discussion of the nature of forces used to transfer energy into and out of systems. The dashed circle around the car and spring separates the system (car with spring) from the environment. Students could redraw as force diagrams.</a:t>
            </a:r>
          </a:p>
          <a:p>
            <a:endParaRPr lang="en-AU" b="1">
              <a:solidFill>
                <a:srgbClr val="0E101A"/>
              </a:solidFill>
              <a:effectLst/>
            </a:endParaRPr>
          </a:p>
          <a:p>
            <a:r>
              <a:rPr lang="en-AU"/>
              <a:t>A system is a group of things that work together or affect each other. In this case, our system is the toy car and the spring.</a:t>
            </a:r>
          </a:p>
          <a:p>
            <a:endParaRPr lang="en-AU">
              <a:solidFill>
                <a:srgbClr val="0E101A"/>
              </a:solidFill>
              <a:effectLst/>
            </a:endParaRPr>
          </a:p>
          <a:p>
            <a:r>
              <a:rPr lang="en-AU"/>
              <a:t>At the beginning, the car and spring are not moving. There is no energy stored in the system.</a:t>
            </a:r>
            <a:endParaRPr lang="en-AU">
              <a:solidFill>
                <a:srgbClr val="0E101A"/>
              </a:solidFill>
              <a:effectLst/>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102383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endParaRPr lang="en-US"/>
          </a:p>
          <a:p>
            <a:pPr marL="0" indent="0">
              <a:buFont typeface="Arial"/>
              <a:buNone/>
            </a:pPr>
            <a:r>
              <a:rPr lang="en-AU"/>
              <a:t>Click lesson numbers to go to specific lessons</a:t>
            </a:r>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766060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r>
              <a:rPr lang="en-AU"/>
              <a:t>A person pulls the car backward. This adds energy to the system because an external force is being applied.</a:t>
            </a:r>
          </a:p>
          <a:p>
            <a:endParaRPr lang="en-AU"/>
          </a:p>
          <a:p>
            <a:r>
              <a:rPr lang="en-AU"/>
              <a:t>The arrow crossing into the system shows that energy is being transferred into the car and spring.</a:t>
            </a:r>
          </a:p>
          <a:p>
            <a:endParaRPr lang="en-AU"/>
          </a:p>
          <a:p>
            <a:r>
              <a:rPr lang="en-AU"/>
              <a:t>As the car is pulled back, the energy is stored in the spring as </a:t>
            </a:r>
            <a:r>
              <a:rPr lang="en-AU" b="1"/>
              <a:t>elastic potential energy </a:t>
            </a:r>
            <a:r>
              <a:rPr lang="en-AU" b="0"/>
              <a:t>– </a:t>
            </a:r>
            <a:r>
              <a:rPr lang="en-AU"/>
              <a:t>this means the spring is compressed and ready to push the car forward.</a:t>
            </a:r>
          </a:p>
          <a:p>
            <a:endParaRPr lang="en-AU" b="1">
              <a:solidFill>
                <a:srgbClr val="0E101A"/>
              </a:solidFill>
              <a:effectLst/>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173625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r>
              <a:rPr lang="en-AU"/>
              <a:t>When the car is let go, the stored energy in the spring is transformed into </a:t>
            </a:r>
            <a:r>
              <a:rPr lang="en-AU" b="1"/>
              <a:t>kinetic energy</a:t>
            </a:r>
            <a:r>
              <a:rPr lang="en-AU"/>
              <a:t>, making the car move forward.</a:t>
            </a:r>
            <a:endParaRPr lang="en-AU">
              <a:solidFill>
                <a:srgbClr val="0E101A"/>
              </a:solidFill>
              <a:effectLst/>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745099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a:solidFill>
                  <a:srgbClr val="0E101A"/>
                </a:solidFill>
                <a:effectLst/>
              </a:rPr>
              <a:t>As the car moves across the surface, the car is slowed down by friction forces caused by the surface and the air. The car's motion reduces as energy is transferred from the car wheels to the surface and the car to the air.  Eventually, the car will stop, and the forces will be balanced again, like on slide 1 of 4. Some of the kinetic energy is transferred to the surroundings as thermal energy due to friction (from the wheels and the surface) and air resistance (drag).</a:t>
            </a:r>
            <a:r>
              <a:rPr lang="en-AU"/>
              <a:t> The arrows pointing out of the system show that energy is lost. </a:t>
            </a:r>
            <a:endParaRPr lang="en-AU">
              <a:solidFill>
                <a:srgbClr val="0E101A"/>
              </a:solidFill>
              <a:effectLst/>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3943531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Notes for teachers: </a:t>
            </a:r>
          </a:p>
          <a:p>
            <a:r>
              <a:rPr lang="en-AU" sz="1800">
                <a:effectLst/>
                <a:latin typeface="Arial" panose="020B0604020202020204" pitchFamily="34" charset="0"/>
                <a:ea typeface="Calibri" panose="020F0502020204030204" pitchFamily="34" charset="0"/>
              </a:rPr>
              <a:t>Investigate a selection of springs to push a toy car, using the </a:t>
            </a:r>
            <a:r>
              <a:rPr lang="en-AU" sz="1800" u="sng">
                <a:solidFill>
                  <a:srgbClr val="001C4A"/>
                </a:solidFill>
                <a:effectLst/>
                <a:latin typeface="Arial" panose="020B0604020202020204" pitchFamily="34" charset="0"/>
                <a:ea typeface="Calibri" panose="020F0502020204030204" pitchFamily="34" charset="0"/>
                <a:hlinkClick r:id="rId3"/>
              </a:rPr>
              <a:t>Predict-Explain-Observe-Explain</a:t>
            </a:r>
            <a:r>
              <a:rPr lang="en-AU" sz="1800">
                <a:effectLst/>
                <a:latin typeface="Arial" panose="020B0604020202020204" pitchFamily="34" charset="0"/>
                <a:ea typeface="Calibri" panose="020F0502020204030204" pitchFamily="34" charset="0"/>
              </a:rPr>
              <a:t> model (FOR PPT) to test assumptions about the relationship between the amount of force required to compress the spring and the amount of energy they can transfer to the toy car.</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1439107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endParaRPr lang="en-AU"/>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35</a:t>
            </a:fld>
            <a:endParaRPr lang="en-AU"/>
          </a:p>
        </p:txBody>
      </p:sp>
    </p:spTree>
    <p:extLst>
      <p:ext uri="{BB962C8B-B14F-4D97-AF65-F5344CB8AC3E}">
        <p14:creationId xmlns:p14="http://schemas.microsoft.com/office/powerpoint/2010/main" val="2377523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a:t>Notes for teachers:</a:t>
            </a:r>
          </a:p>
          <a:p>
            <a:pPr>
              <a:lnSpc>
                <a:spcPct val="150000"/>
              </a:lnSpc>
              <a:spcBef>
                <a:spcPts val="1200"/>
              </a:spcBef>
              <a:spcAft>
                <a:spcPts val="600"/>
              </a:spcAft>
            </a:pPr>
            <a:endParaRPr lang="en-AU" sz="1800" b="1">
              <a:solidFill>
                <a:srgbClr val="000000"/>
              </a:solidFill>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latin typeface="Arial" panose="020B0604020202020204" pitchFamily="34" charset="0"/>
                <a:ea typeface="Calibri" panose="020F0502020204030204" pitchFamily="34" charset="0"/>
              </a:rPr>
              <a:t>Checkpoint sample answers: </a:t>
            </a:r>
            <a:r>
              <a:rPr lang="en-AU" sz="1800">
                <a:solidFill>
                  <a:srgbClr val="000000"/>
                </a:solidFill>
                <a:effectLst/>
                <a:latin typeface="Arial" panose="020B0604020202020204" pitchFamily="34" charset="0"/>
                <a:ea typeface="Calibri" panose="020F0502020204030204" pitchFamily="34" charset="0"/>
              </a:rPr>
              <a:t>Quick quiz to activate learning from the prior lesson/s.</a:t>
            </a: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latin typeface="Arial" panose="020B0604020202020204" pitchFamily="34" charset="0"/>
                <a:ea typeface="Calibri" panose="020F0502020204030204" pitchFamily="34" charset="0"/>
              </a:rPr>
              <a:t>E:</a:t>
            </a:r>
            <a:r>
              <a:rPr lang="en-AU" sz="1800">
                <a:solidFill>
                  <a:srgbClr val="000000"/>
                </a:solidFill>
                <a:effectLst/>
                <a:latin typeface="Arial" panose="020B0604020202020204" pitchFamily="34" charset="0"/>
                <a:ea typeface="Calibri" panose="020F0502020204030204" pitchFamily="34" charset="0"/>
              </a:rPr>
              <a:t> What is the relationship between force and energy? Provide a simple example.</a:t>
            </a: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latin typeface="Arial" panose="020B0604020202020204" pitchFamily="34" charset="0"/>
                <a:ea typeface="Calibri" panose="020F0502020204030204" pitchFamily="34" charset="0"/>
              </a:rPr>
              <a:t>Sample response</a:t>
            </a:r>
            <a:r>
              <a:rPr lang="en-AU" sz="1800">
                <a:solidFill>
                  <a:srgbClr val="000000"/>
                </a:solidFill>
                <a:effectLst/>
                <a:latin typeface="Arial" panose="020B0604020202020204" pitchFamily="34" charset="0"/>
                <a:ea typeface="Calibri" panose="020F0502020204030204" pitchFamily="34" charset="0"/>
              </a:rPr>
              <a:t>: Forces transfer energy between interacting objects, causing movement or change in direction of movement. For example, when you push a ball, you apply a force that transfers energy from you to the ball, making it roll.</a:t>
            </a: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latin typeface="Arial" panose="020B0604020202020204" pitchFamily="34" charset="0"/>
                <a:ea typeface="Calibri" panose="020F0502020204030204" pitchFamily="34" charset="0"/>
              </a:rPr>
              <a:t>MC: </a:t>
            </a:r>
            <a:r>
              <a:rPr lang="en-AU" sz="1800">
                <a:solidFill>
                  <a:srgbClr val="000000"/>
                </a:solidFill>
                <a:effectLst/>
                <a:latin typeface="Arial" panose="020B0604020202020204" pitchFamily="34" charset="0"/>
                <a:ea typeface="Calibri" panose="020F0502020204030204" pitchFamily="34" charset="0"/>
              </a:rPr>
              <a:t>Explain, using a toy example, how a force can be applied to the toy firstly to store energy and then release the energy.</a:t>
            </a: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latin typeface="Arial" panose="020B0604020202020204" pitchFamily="34" charset="0"/>
                <a:ea typeface="Calibri" panose="020F0502020204030204" pitchFamily="34" charset="0"/>
              </a:rPr>
              <a:t>Sample response</a:t>
            </a:r>
            <a:r>
              <a:rPr lang="en-AU" sz="1800">
                <a:solidFill>
                  <a:srgbClr val="000000"/>
                </a:solidFill>
                <a:effectLst/>
                <a:latin typeface="Arial" panose="020B0604020202020204" pitchFamily="34" charset="0"/>
                <a:ea typeface="Calibri" panose="020F0502020204030204" pitchFamily="34" charset="0"/>
              </a:rPr>
              <a:t>:</a:t>
            </a: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latin typeface="Arial" panose="020B0604020202020204" pitchFamily="34" charset="0"/>
                <a:ea typeface="Calibri" panose="020F0502020204030204" pitchFamily="34" charset="0"/>
              </a:rPr>
              <a:t>Storing energy – by winding up the toy car, you apply force to compress a spring, storing energy as elastic energy.</a:t>
            </a: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latin typeface="Arial" panose="020B0604020202020204" pitchFamily="34" charset="0"/>
                <a:ea typeface="Calibri" panose="020F0502020204030204" pitchFamily="34" charset="0"/>
              </a:rPr>
              <a:t>Releasing energy – when you let go, the spring unwinds, releasing the stored elastic energy as kinetic energy, which moves the car.</a:t>
            </a:r>
            <a:endParaRPr lang="en-AU" sz="1800">
              <a:effectLst/>
              <a:latin typeface="Arial" panose="020B060402020202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2879153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is a model to initiate discussion on examples of charged objects in everyday life.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Tell students that all objects are neutrally charged in a normal state (</a:t>
            </a:r>
            <a:r>
              <a:rPr lang="en-AU" sz="1800" b="1">
                <a:effectLst/>
                <a:latin typeface="Arial" panose="020B0604020202020204" pitchFamily="34" charset="0"/>
                <a:ea typeface="Calibri" panose="020F0502020204030204" pitchFamily="34" charset="0"/>
              </a:rPr>
              <a:t>left</a:t>
            </a:r>
            <a:r>
              <a:rPr lang="en-AU" sz="1800">
                <a:effectLst/>
                <a:latin typeface="Arial" panose="020B0604020202020204" pitchFamily="34" charset="0"/>
                <a:ea typeface="Calibri" panose="020F0502020204030204" pitchFamily="34" charset="0"/>
              </a:rPr>
              <a:t>), with an equal number and distribution of positive and negative charges. If this balance of charges in an object is affected by some action, it will become positively or negatively charged (</a:t>
            </a:r>
            <a:r>
              <a:rPr lang="en-AU" sz="1800" b="1">
                <a:effectLst/>
                <a:latin typeface="Arial" panose="020B0604020202020204" pitchFamily="34" charset="0"/>
                <a:ea typeface="Calibri" panose="020F0502020204030204" pitchFamily="34" charset="0"/>
              </a:rPr>
              <a:t>middle and right</a:t>
            </a:r>
            <a:r>
              <a:rPr lang="en-AU" sz="1800">
                <a:effectLst/>
                <a:latin typeface="Arial" panose="020B0604020202020204" pitchFamily="34" charset="0"/>
                <a:ea typeface="Calibri" panose="020F0502020204030204" pitchFamily="34" charset="0"/>
              </a:rPr>
              <a:t>).</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1748717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 </a:t>
            </a:r>
          </a:p>
          <a:p>
            <a:endParaRPr lang="en-AU"/>
          </a:p>
          <a:p>
            <a:r>
              <a:rPr lang="en-AU" sz="2000">
                <a:solidFill>
                  <a:srgbClr val="0E101A"/>
                </a:solidFill>
                <a:effectLst/>
              </a:rPr>
              <a:t>The most extreme examples of electrostatic charges and their corresponding discharge sparks are observed in nature as the natural process of lightning strikes.</a:t>
            </a:r>
          </a:p>
          <a:p>
            <a:r>
              <a:rPr lang="en-AU" sz="2000">
                <a:solidFill>
                  <a:srgbClr val="0E101A"/>
                </a:solidFill>
                <a:effectLst/>
              </a:rPr>
              <a:t>Charge formation in the clouds is due to the redistribution of positive and negative charges within them. Lightning strikes are the discharge spark between these oppositely charged areas of the environment:</a:t>
            </a:r>
          </a:p>
          <a:p>
            <a:endParaRPr lang="en-AU" sz="2000">
              <a:solidFill>
                <a:srgbClr val="0E101A"/>
              </a:solidFill>
              <a:effectLst/>
            </a:endParaRPr>
          </a:p>
          <a:p>
            <a:pPr>
              <a:buFont typeface="Arial" panose="020B0604020202020204" pitchFamily="34" charset="0"/>
              <a:buChar char="•"/>
            </a:pPr>
            <a:r>
              <a:rPr lang="en-AU" sz="2000">
                <a:solidFill>
                  <a:srgbClr val="0E101A"/>
                </a:solidFill>
                <a:effectLst/>
              </a:rPr>
              <a:t>Intracloud discharge is a lightning discharge between oppositely charged areas of the same cloud, typically negatively charged lower and positively charged upper cloud segments.</a:t>
            </a:r>
          </a:p>
          <a:p>
            <a:pPr>
              <a:buFont typeface="Arial" panose="020B0604020202020204" pitchFamily="34" charset="0"/>
              <a:buChar char="•"/>
            </a:pPr>
            <a:r>
              <a:rPr lang="en-AU" sz="2000">
                <a:solidFill>
                  <a:srgbClr val="0E101A"/>
                </a:solidFill>
                <a:effectLst/>
              </a:rPr>
              <a:t>Intercloud discharge is a lightning discharge between oppositely charged areas of adjacent clouds.</a:t>
            </a:r>
          </a:p>
          <a:p>
            <a:pPr>
              <a:buFont typeface="Arial" panose="020B0604020202020204" pitchFamily="34" charset="0"/>
              <a:buChar char="•"/>
            </a:pPr>
            <a:r>
              <a:rPr lang="en-AU" sz="2000">
                <a:solidFill>
                  <a:srgbClr val="0E101A"/>
                </a:solidFill>
                <a:effectLst/>
              </a:rPr>
              <a:t>Cloud-to-ground strikes occur where the negatively charged lower segment of the cloud discharges to a more positively charged area of the ground.</a:t>
            </a:r>
          </a:p>
          <a:p>
            <a:endParaRPr lang="en-AU" sz="2000">
              <a:solidFill>
                <a:srgbClr val="0E101A"/>
              </a:solidFill>
              <a:effectLst/>
            </a:endParaRPr>
          </a:p>
          <a:p>
            <a:r>
              <a:rPr lang="en-AU" sz="2000">
                <a:solidFill>
                  <a:srgbClr val="0E101A"/>
                </a:solidFill>
                <a:effectLst/>
              </a:rPr>
              <a:t>The air acts as an insulator between the charges in the clouds and between the clouds and the ground. As the storm builds, the charges continue to accumulate in the clouds. Once the charge reaches a specific level, the air can no longer insulate between the clouds and the ground, resulting in a discharge (lightning strike) between the clouds or between the clouds and the ground. This partially neutralises the charge imbalance, and the cycle repeats.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35530562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endParaRPr lang="en-AU"/>
          </a:p>
          <a:p>
            <a:r>
              <a:rPr lang="en-AU" sz="2000">
                <a:solidFill>
                  <a:srgbClr val="0E101A"/>
                </a:solidFill>
                <a:effectLst/>
              </a:rPr>
              <a:t>The device functions as an electrostatic charge transfer and collector by:</a:t>
            </a:r>
          </a:p>
          <a:p>
            <a:endParaRPr lang="en-AU" sz="2000">
              <a:solidFill>
                <a:srgbClr val="0E101A"/>
              </a:solidFill>
              <a:effectLst/>
            </a:endParaRPr>
          </a:p>
          <a:p>
            <a:pPr lvl="0">
              <a:buFont typeface="+mj-lt"/>
              <a:buAutoNum type="arabicPeriod"/>
            </a:pPr>
            <a:r>
              <a:rPr lang="en-AU" sz="2000">
                <a:solidFill>
                  <a:srgbClr val="0E101A"/>
                </a:solidFill>
                <a:effectLst/>
              </a:rPr>
              <a:t> The electrical motor powers the roller holding the belt. This non-conductive belt passes across the lower metal comb, which removes negative charges and adds positive charges to the belt, leaving behind a positively charged belt segment. The negative charges are passed to the earth wand by a connecting wire.</a:t>
            </a:r>
          </a:p>
          <a:p>
            <a:pPr lvl="0">
              <a:buFont typeface="+mj-lt"/>
              <a:buAutoNum type="arabicPeriod"/>
            </a:pPr>
            <a:r>
              <a:rPr lang="en-AU" sz="2000">
                <a:solidFill>
                  <a:srgbClr val="0E101A"/>
                </a:solidFill>
                <a:effectLst/>
              </a:rPr>
              <a:t> The positively charged belt segment travels up to the upper dome, where the upper metal comb transfers negative charges from the dome to the positively charged belt segment, leaving the metal dome surface positively charged. The belt is now neutrally charged for its return path to the lower metal comb.</a:t>
            </a:r>
          </a:p>
          <a:p>
            <a:pPr lvl="0">
              <a:buFont typeface="+mj-lt"/>
              <a:buAutoNum type="arabicPeriod"/>
            </a:pPr>
            <a:r>
              <a:rPr lang="en-AU" sz="2000">
                <a:solidFill>
                  <a:srgbClr val="0E101A"/>
                </a:solidFill>
                <a:effectLst/>
              </a:rPr>
              <a:t> The positively charged dome and negatively charged earth wand remain charged until they are brought close enough that the discharge spark can jump through the air between them. This neutralises the charge in the upper dome and the process restarts.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2310858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endParaRPr lang="en-AU"/>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40</a:t>
            </a:fld>
            <a:endParaRPr lang="en-AU"/>
          </a:p>
        </p:txBody>
      </p:sp>
    </p:spTree>
    <p:extLst>
      <p:ext uri="{BB962C8B-B14F-4D97-AF65-F5344CB8AC3E}">
        <p14:creationId xmlns:p14="http://schemas.microsoft.com/office/powerpoint/2010/main" val="2070959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r>
              <a:rPr lang="en-AU" sz="1600">
                <a:latin typeface="Arial"/>
                <a:cs typeface="Arial"/>
              </a:rPr>
              <a:t>Content in this section aligns with essential question 1 in the program of learning and Teacher resource book 1</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041346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a:t>Notes for teachers: </a:t>
            </a:r>
          </a:p>
          <a:p>
            <a:pPr marL="0" marR="0" lvl="0" indent="0" algn="l" defTabSz="1219170" rtl="0" eaLnBrk="1" fontAlgn="auto" latinLnBrk="0" hangingPunct="1">
              <a:lnSpc>
                <a:spcPct val="150000"/>
              </a:lnSpc>
              <a:spcBef>
                <a:spcPts val="1200"/>
              </a:spcBef>
              <a:spcAft>
                <a:spcPts val="600"/>
              </a:spcAft>
              <a:buClrTx/>
              <a:buSzTx/>
              <a:buFontTx/>
              <a:buNone/>
              <a:tabLst/>
              <a:defRPr/>
            </a:pPr>
            <a:endParaRPr lang="en-AU" sz="1800" b="1"/>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E:</a:t>
            </a:r>
            <a:r>
              <a:rPr lang="en-AU" sz="1800">
                <a:solidFill>
                  <a:srgbClr val="000000"/>
                </a:solidFill>
                <a:effectLst/>
                <a:highlight>
                  <a:srgbClr val="FFB8C2"/>
                </a:highlight>
                <a:latin typeface="Arial" panose="020B0604020202020204" pitchFamily="34" charset="0"/>
                <a:ea typeface="Calibri" panose="020F0502020204030204" pitchFamily="34" charset="0"/>
              </a:rPr>
              <a:t> What are electrostatic forces, and what causes them?</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Answer: </a:t>
            </a:r>
            <a:r>
              <a:rPr lang="en-AU" sz="1800">
                <a:effectLst/>
                <a:latin typeface="Arial" panose="020B0604020202020204" pitchFamily="34" charset="0"/>
                <a:ea typeface="Calibri" panose="020F0502020204030204" pitchFamily="34" charset="0"/>
              </a:rPr>
              <a:t>Electrostatic forces are the forces exerted between electrically charged objects. The attraction or repulsion between particles with electric charge causes them. Objects with opposite charges (positive and negative) attract each other, while objects with the same charge (positive-positive or negative-negative) repel each other.</a:t>
            </a:r>
          </a:p>
          <a:p>
            <a:pPr>
              <a:lnSpc>
                <a:spcPct val="150000"/>
              </a:lnSpc>
              <a:spcBef>
                <a:spcPts val="1200"/>
              </a:spcBef>
              <a:spcAft>
                <a:spcPts val="600"/>
              </a:spcAft>
            </a:pP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MC</a:t>
            </a:r>
            <a:r>
              <a:rPr lang="en-AU" sz="1800">
                <a:solidFill>
                  <a:srgbClr val="000000"/>
                </a:solidFill>
                <a:effectLst/>
                <a:highlight>
                  <a:srgbClr val="FFB8C2"/>
                </a:highlight>
                <a:latin typeface="Arial" panose="020B0604020202020204" pitchFamily="34" charset="0"/>
                <a:ea typeface="Calibri" panose="020F0502020204030204" pitchFamily="34" charset="0"/>
              </a:rPr>
              <a:t>: Briefly describe an experiment to demonstrate the effects of electrostatic forces between objects.</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Experiment: </a:t>
            </a:r>
            <a:r>
              <a:rPr lang="en-AU" sz="1800">
                <a:effectLst/>
                <a:latin typeface="Arial" panose="020B0604020202020204" pitchFamily="34" charset="0"/>
                <a:ea typeface="Calibri" panose="020F0502020204030204" pitchFamily="34" charset="0"/>
              </a:rPr>
              <a:t>By rubbing an ebonite rod with silk, the rod becomes negatively charged. If this rod is carefully positioned on a watch glass, and then another charged ebonite rod is brought close to the charged end, the negative charges repel each other, causing the ebonite rod on the watch glass to turn away.</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658488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As with all other massive objects, the Earth has a gravitational field that extends out into space and surrounds the Earth in all directions. The Earth’s gravitational field pulls all objects in its influence towards the Earth’s centre of mass.</a:t>
            </a:r>
          </a:p>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A gravitational field is the region around Earth where its gravitational influence can be felt. The field is visualised as a series of lines radiating toward the centre of Earth, representing the direction and strength of the gravitational force. The field gets weaker with distance from Earth’s surface (represented by the distance between the lines).</a:t>
            </a:r>
          </a:p>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When an object is unsupported, gravity accelerates it toward Earth’s centre. This is what we perceive as ‘falling’.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3898583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The Earth’s gravitational field exerts a force on all of us, the satellites surrounding the Earth and the Moon. The Sun is much larger and has a stronger gravitational field that exerts a force on the planets and a range of comets and asteroids within and beyond our solar system.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The Moon is kept in orbit around the Earth due to its gravitational pull and forward motion. The gravitational force pulls the Moon toward Earth, while the Moon’s forward motion keeps it moving around the planet. The result is a continuous curved path around Earth, called an orbit. The forces on the Moon are not balanced. It is always falling. Its sideways motion is what stops it from crashing into Earth. That is, it is essentially falling ‘around’ Earth.</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The interaction of the Moon and the Earth’s gravitational fields is the cause of our tides in large bodies of water. High tides exist on the sides of the Earth closest and furthest from the Moon, and low tides exist on the perpendicular sides.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35799584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endParaRPr lang="en-AU"/>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44</a:t>
            </a:fld>
            <a:endParaRPr lang="en-AU"/>
          </a:p>
        </p:txBody>
      </p:sp>
    </p:spTree>
    <p:extLst>
      <p:ext uri="{BB962C8B-B14F-4D97-AF65-F5344CB8AC3E}">
        <p14:creationId xmlns:p14="http://schemas.microsoft.com/office/powerpoint/2010/main" val="11988460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a:t>Notes for teachers: </a:t>
            </a:r>
          </a:p>
          <a:p>
            <a:pPr>
              <a:lnSpc>
                <a:spcPct val="150000"/>
              </a:lnSpc>
              <a:spcBef>
                <a:spcPts val="1200"/>
              </a:spcBef>
              <a:spcAft>
                <a:spcPts val="600"/>
              </a:spcAft>
            </a:pPr>
            <a:endParaRPr lang="en-AU" sz="1800" b="1">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E:</a:t>
            </a:r>
            <a:r>
              <a:rPr lang="en-AU" sz="1800">
                <a:solidFill>
                  <a:srgbClr val="000000"/>
                </a:solidFill>
                <a:effectLst/>
                <a:highlight>
                  <a:srgbClr val="FFB8C2"/>
                </a:highlight>
                <a:latin typeface="Arial" panose="020B0604020202020204" pitchFamily="34" charset="0"/>
                <a:ea typeface="Calibri" panose="020F0502020204030204" pitchFamily="34" charset="0"/>
              </a:rPr>
              <a:t> What is gravity, and how does it affect the motion of objects on Earth?</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Gravity is a force that attracts objects toward each other. On Earth, gravity pulls objects toward the centre of the planet. This force gives objects weight and causes them to fall when dropped. For example, if you drop a ball, it falls to the ground because gravity pulls it downward.</a:t>
            </a:r>
          </a:p>
          <a:p>
            <a:pPr>
              <a:lnSpc>
                <a:spcPct val="150000"/>
              </a:lnSpc>
              <a:spcBef>
                <a:spcPts val="1200"/>
              </a:spcBef>
              <a:spcAft>
                <a:spcPts val="600"/>
              </a:spcAft>
            </a:pP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MC: </a:t>
            </a:r>
            <a:r>
              <a:rPr lang="en-AU" sz="1800">
                <a:effectLst/>
                <a:latin typeface="Arial" panose="020B0604020202020204" pitchFamily="34" charset="0"/>
                <a:ea typeface="Calibri" panose="020F0502020204030204" pitchFamily="34" charset="0"/>
              </a:rPr>
              <a:t>What happens to the strength of gravitational forces when the distance between objects changes.</a:t>
            </a:r>
            <a:endParaRPr lang="en-AU" sz="1800" b="1">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The strength of the gravitational force depends on the objects' masses and the distance between them. If the distance between two objects increases, the gravitational force between them decreases. Conversely, if the distance decreases, the gravitational force increases. For example, the gravitational pull between the Earth and the Moon keeps the Moon in orbit around the Earth. If the Moon were farther away, the gravitational force would be weaker.</a:t>
            </a:r>
          </a:p>
          <a:p>
            <a:pPr>
              <a:lnSpc>
                <a:spcPct val="150000"/>
              </a:lnSpc>
              <a:spcBef>
                <a:spcPts val="1200"/>
              </a:spcBef>
              <a:spcAft>
                <a:spcPts val="600"/>
              </a:spcAft>
            </a:pP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SC:</a:t>
            </a:r>
            <a:r>
              <a:rPr lang="en-AU" sz="1800">
                <a:solidFill>
                  <a:srgbClr val="000000"/>
                </a:solidFill>
                <a:effectLst/>
                <a:highlight>
                  <a:srgbClr val="FFB8C2"/>
                </a:highlight>
                <a:latin typeface="Arial" panose="020B0604020202020204" pitchFamily="34" charset="0"/>
                <a:ea typeface="Calibri" panose="020F0502020204030204" pitchFamily="34" charset="0"/>
              </a:rPr>
              <a:t> Describe how gravitational forces keep objects, like satellites or planets, in orbit.</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latin typeface="Arial" panose="020B0604020202020204" pitchFamily="34" charset="0"/>
                <a:ea typeface="Calibri" panose="020F0502020204030204" pitchFamily="34" charset="0"/>
              </a:rPr>
              <a:t>Consider a satellite orbiting Earth. The gravitational force pulls the satellite toward Earth while its forward motion keeps it moving around the planet. The result is a continuous curved path around Earth, called an orbit.</a:t>
            </a: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latin typeface="Arial" panose="020B0604020202020204" pitchFamily="34" charset="0"/>
                <a:ea typeface="Calibri" panose="020F0502020204030204" pitchFamily="34" charset="0"/>
              </a:rPr>
              <a:t>If the satellite's forward speed is just right, it will stay in a stable orbit. If it moves too slowly, gravity will pull it down to Earth. If it moves too quickly, it will escape Earth's gravitational pull and move into space.</a:t>
            </a:r>
            <a:endParaRPr lang="en-AU" sz="1800">
              <a:effectLst/>
              <a:latin typeface="Arial" panose="020B060402020202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12527622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endParaRPr lang="en-AU"/>
          </a:p>
          <a:p>
            <a:r>
              <a:rPr lang="en-AU"/>
              <a:t>Model to compare mass, gravity and weight on Earth and Mars. Noting that mass is the same no matter where you are in the universe.  </a:t>
            </a:r>
          </a:p>
          <a:p>
            <a:endParaRPr lang="en-AU"/>
          </a:p>
          <a:p>
            <a:r>
              <a:rPr lang="en-AU"/>
              <a:t>As an object moves within and between different gravitational fields, the amount of matter contained within it is constant. Hence, its mass remains constant. </a:t>
            </a:r>
          </a:p>
          <a:p>
            <a:endParaRPr lang="en-AU"/>
          </a:p>
          <a:p>
            <a:r>
              <a:rPr lang="en-AU"/>
              <a:t>However, since the strength of the gravitational field changes, the weight force experienced by the object varies: the object's weight will increase in a stronger gravitational field and decrease in a weaker gravitational field.</a:t>
            </a:r>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30007178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DAD3B-82A0-CF4B-6433-3ED28B0B7B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7C00B-E246-84FA-8998-E767906D3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9C4F6-BEDE-BED8-AA58-634F53AF1EB1}"/>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200" b="1"/>
              <a:t>Notes for teachers: </a:t>
            </a:r>
          </a:p>
          <a:p>
            <a:pPr>
              <a:lnSpc>
                <a:spcPct val="150000"/>
              </a:lnSpc>
              <a:spcBef>
                <a:spcPts val="1200"/>
              </a:spcBef>
              <a:spcAft>
                <a:spcPts val="600"/>
              </a:spcAft>
            </a:pPr>
            <a:endParaRPr lang="en-AU" sz="1200" b="1">
              <a:solidFill>
                <a:srgbClr val="000000"/>
              </a:solidFill>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200" b="1">
                <a:solidFill>
                  <a:srgbClr val="000000"/>
                </a:solidFill>
                <a:effectLst/>
                <a:latin typeface="Arial" panose="020B0604020202020204" pitchFamily="34" charset="0"/>
                <a:ea typeface="Calibri" panose="020F0502020204030204" pitchFamily="34" charset="0"/>
              </a:rPr>
              <a:t>Question:</a:t>
            </a:r>
            <a:r>
              <a:rPr lang="en-AU" sz="1200">
                <a:solidFill>
                  <a:srgbClr val="000000"/>
                </a:solidFill>
                <a:effectLst/>
                <a:latin typeface="Arial" panose="020B0604020202020204" pitchFamily="34" charset="0"/>
                <a:ea typeface="Calibri" panose="020F0502020204030204" pitchFamily="34" charset="0"/>
              </a:rPr>
              <a:t> If we took the spring balances to another planet, could it be used to accurately measure the mass of an object? Why or why not?</a:t>
            </a:r>
            <a:endParaRPr lang="en-AU" sz="120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200" b="1">
              <a:solidFill>
                <a:srgbClr val="000000"/>
              </a:solidFill>
              <a:effectLst/>
              <a:latin typeface="Arial" panose="020B0604020202020204" pitchFamily="34" charset="0"/>
              <a:ea typeface="Calibri" panose="020F0502020204030204" pitchFamily="34" charset="0"/>
            </a:endParaRPr>
          </a:p>
          <a:p>
            <a:pPr>
              <a:spcBef>
                <a:spcPts val="1200"/>
              </a:spcBef>
              <a:spcAft>
                <a:spcPts val="600"/>
              </a:spcAft>
            </a:pPr>
            <a:r>
              <a:rPr lang="en-AU" sz="1200" b="1">
                <a:solidFill>
                  <a:srgbClr val="000000"/>
                </a:solidFill>
                <a:effectLst/>
                <a:latin typeface="Arial" panose="020B0604020202020204" pitchFamily="34" charset="0"/>
                <a:ea typeface="Calibri" panose="020F0502020204030204" pitchFamily="34" charset="0"/>
              </a:rPr>
              <a:t>Sample response</a:t>
            </a:r>
            <a:r>
              <a:rPr lang="en-AU" sz="1200">
                <a:solidFill>
                  <a:srgbClr val="000000"/>
                </a:solidFill>
                <a:effectLst/>
                <a:latin typeface="Arial" panose="020B0604020202020204" pitchFamily="34" charset="0"/>
                <a:ea typeface="Calibri" panose="020F0502020204030204" pitchFamily="34" charset="0"/>
              </a:rPr>
              <a:t>: </a:t>
            </a:r>
            <a:r>
              <a:rPr lang="en-AU" sz="1800">
                <a:effectLst/>
                <a:latin typeface="Arial" panose="020B0604020202020204" pitchFamily="34" charset="0"/>
                <a:ea typeface="Calibri" panose="020F0502020204030204" pitchFamily="34" charset="0"/>
              </a:rPr>
              <a:t>Mass measurements made with a spring balance on another planet would not be accurate. Spring balances measure force; for example, the weight of an object. Some spring balances provide a scale for mass, however, this scale is calibrated for Earth's gravitational field. An object’s weight depends on gravity, which varies from planet to planet. So, any change in gravity will affect the accuracy of mass measurements.</a:t>
            </a:r>
            <a:endParaRPr lang="en-AU"/>
          </a:p>
        </p:txBody>
      </p:sp>
      <p:sp>
        <p:nvSpPr>
          <p:cNvPr id="4" name="Slide Number Placeholder 3">
            <a:extLst>
              <a:ext uri="{FF2B5EF4-FFF2-40B4-BE49-F238E27FC236}">
                <a16:creationId xmlns:a16="http://schemas.microsoft.com/office/drawing/2014/main" id="{33EA09A9-E87F-96C0-040A-A22AE1BD6EEE}"/>
              </a:ext>
            </a:extLst>
          </p:cNvPr>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21890288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endParaRPr lang="en-AU"/>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48</a:t>
            </a:fld>
            <a:endParaRPr lang="en-AU"/>
          </a:p>
        </p:txBody>
      </p:sp>
    </p:spTree>
    <p:extLst>
      <p:ext uri="{BB962C8B-B14F-4D97-AF65-F5344CB8AC3E}">
        <p14:creationId xmlns:p14="http://schemas.microsoft.com/office/powerpoint/2010/main" val="9418431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a:t>Notes for teachers: </a:t>
            </a:r>
          </a:p>
          <a:p>
            <a:pPr>
              <a:lnSpc>
                <a:spcPct val="150000"/>
              </a:lnSpc>
              <a:spcBef>
                <a:spcPts val="1200"/>
              </a:spcBef>
              <a:spcAft>
                <a:spcPts val="600"/>
              </a:spcAft>
            </a:pPr>
            <a:endParaRPr lang="en-AU" sz="1800" b="1">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E:</a:t>
            </a:r>
            <a:r>
              <a:rPr lang="en-AU" sz="1800">
                <a:solidFill>
                  <a:srgbClr val="000000"/>
                </a:solidFill>
                <a:effectLst/>
                <a:highlight>
                  <a:srgbClr val="FFB8C2"/>
                </a:highlight>
                <a:latin typeface="Arial" panose="020B0604020202020204" pitchFamily="34" charset="0"/>
                <a:ea typeface="Calibri" panose="020F0502020204030204" pitchFamily="34" charset="0"/>
              </a:rPr>
              <a:t> What is a force?</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A force is a push or pull between objects, which may cause one or both objects to change speed, and/or direction of their motion, and/or their shape. Note: NESA definition</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b="1">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MC:</a:t>
            </a:r>
            <a:r>
              <a:rPr lang="en-AU" sz="1800">
                <a:solidFill>
                  <a:srgbClr val="000000"/>
                </a:solidFill>
                <a:effectLst/>
                <a:highlight>
                  <a:srgbClr val="FFB8C2"/>
                </a:highlight>
                <a:latin typeface="Arial" panose="020B0604020202020204" pitchFamily="34" charset="0"/>
                <a:ea typeface="Calibri" panose="020F0502020204030204" pitchFamily="34" charset="0"/>
              </a:rPr>
              <a:t> </a:t>
            </a:r>
            <a:r>
              <a:rPr lang="en-AU" sz="1800">
                <a:effectLst/>
                <a:latin typeface="Arial" panose="020B0604020202020204" pitchFamily="34" charset="0"/>
                <a:ea typeface="Calibri" panose="020F0502020204030204" pitchFamily="34" charset="0"/>
              </a:rPr>
              <a:t>What are the two categories of forces? Give examples of both categories of forces.</a:t>
            </a: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Direct forces (friction) and indirect forces (gravity)</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b="1">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SC:</a:t>
            </a:r>
            <a:r>
              <a:rPr lang="en-AU" sz="1800">
                <a:solidFill>
                  <a:srgbClr val="000000"/>
                </a:solidFill>
                <a:effectLst/>
                <a:highlight>
                  <a:srgbClr val="FFB8C2"/>
                </a:highlight>
                <a:latin typeface="Arial" panose="020B0604020202020204" pitchFamily="34" charset="0"/>
                <a:ea typeface="Calibri" panose="020F0502020204030204" pitchFamily="34" charset="0"/>
              </a:rPr>
              <a:t> How do we calculate weight force? If an object has a mass of 20 g and is in a gravitational field of 9.8 ms</a:t>
            </a:r>
            <a:r>
              <a:rPr lang="en-AU" sz="1800" baseline="30000">
                <a:solidFill>
                  <a:srgbClr val="000000"/>
                </a:solidFill>
                <a:effectLst/>
                <a:highlight>
                  <a:srgbClr val="FFB8C2"/>
                </a:highlight>
                <a:latin typeface="Arial" panose="020B0604020202020204" pitchFamily="34" charset="0"/>
                <a:ea typeface="Calibri" panose="020F0502020204030204" pitchFamily="34" charset="0"/>
              </a:rPr>
              <a:t>-2</a:t>
            </a:r>
            <a:r>
              <a:rPr lang="en-AU" sz="1800">
                <a:solidFill>
                  <a:srgbClr val="000000"/>
                </a:solidFill>
                <a:effectLst/>
                <a:highlight>
                  <a:srgbClr val="FFB8C2"/>
                </a:highlight>
                <a:latin typeface="Arial" panose="020B0604020202020204" pitchFamily="34" charset="0"/>
                <a:ea typeface="Calibri" panose="020F0502020204030204" pitchFamily="34" charset="0"/>
              </a:rPr>
              <a:t>,</a:t>
            </a:r>
            <a:r>
              <a:rPr lang="en-AU" sz="1800" baseline="30000">
                <a:solidFill>
                  <a:srgbClr val="000000"/>
                </a:solidFill>
                <a:effectLst/>
                <a:highlight>
                  <a:srgbClr val="FFB8C2"/>
                </a:highlight>
                <a:latin typeface="Arial" panose="020B0604020202020204" pitchFamily="34" charset="0"/>
                <a:ea typeface="Calibri" panose="020F0502020204030204" pitchFamily="34" charset="0"/>
              </a:rPr>
              <a:t> </a:t>
            </a:r>
            <a:r>
              <a:rPr lang="en-AU" sz="1800">
                <a:solidFill>
                  <a:srgbClr val="000000"/>
                </a:solidFill>
                <a:effectLst/>
                <a:highlight>
                  <a:srgbClr val="FFB8C2"/>
                </a:highlight>
                <a:latin typeface="Arial" panose="020B0604020202020204" pitchFamily="34" charset="0"/>
                <a:ea typeface="Calibri" panose="020F0502020204030204" pitchFamily="34" charset="0"/>
              </a:rPr>
              <a:t>calculate the weight force on this object.</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Weight force = mass x gravity (or F = mg). Weight force = 0.02 x 9.8 = 0.2 N</a:t>
            </a:r>
            <a:endParaRPr lang="en-AU" sz="1800">
              <a:effectLst/>
              <a:highlight>
                <a:srgbClr val="FFB8C2"/>
              </a:highlight>
              <a:latin typeface="Arial" panose="020B060402020202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40634831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d745db2a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d745db2a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b="1">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Display the </a:t>
            </a:r>
            <a:r>
              <a:rPr lang="en-AU" sz="1800" u="sng">
                <a:solidFill>
                  <a:srgbClr val="001C4A"/>
                </a:solidFill>
                <a:effectLst/>
                <a:latin typeface="Arial" panose="020B0604020202020204" pitchFamily="34" charset="0"/>
                <a:ea typeface="Calibri" panose="020F0502020204030204" pitchFamily="34" charset="0"/>
                <a:hlinkClick r:id="rId3"/>
              </a:rPr>
              <a:t>KWLH</a:t>
            </a:r>
            <a:r>
              <a:rPr lang="en-AU" sz="1800">
                <a:effectLst/>
                <a:latin typeface="Arial" panose="020B0604020202020204" pitchFamily="34" charset="0"/>
                <a:ea typeface="Calibri" panose="020F0502020204030204" pitchFamily="34" charset="0"/>
              </a:rPr>
              <a:t> chart on the board. Students can start their KWHL tables on magnets in their workbooks. By completing the What I know (K) and What I want to know (W) columns, you will gain insight into the range of prior knowledge and students' potential interests in this content. You will also support students' recall of prior knowledge to help them build new knowledge. Revisit the H and L columns at the end of the lesson sequence on magnetism.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
          </a:p>
          <a:p>
            <a:pPr marL="0" lvl="0" indent="0" algn="l" rtl="0">
              <a:spcBef>
                <a:spcPts val="0"/>
              </a:spcBef>
              <a:spcAft>
                <a:spcPts val="0"/>
              </a:spcAft>
              <a:buNone/>
            </a:pPr>
            <a:r>
              <a:rPr lang="en"/>
              <a:t>Complete at the start of the learning section on magnetic forces - </a:t>
            </a:r>
          </a:p>
          <a:p>
            <a:pPr marL="285750" lvl="0" indent="-285750" algn="l" rtl="0">
              <a:spcBef>
                <a:spcPts val="0"/>
              </a:spcBef>
              <a:spcAft>
                <a:spcPts val="0"/>
              </a:spcAft>
              <a:buFont typeface="Arial" panose="020B0604020202020204" pitchFamily="34" charset="0"/>
              <a:buChar char="•"/>
            </a:pPr>
            <a:r>
              <a:rPr lang="en"/>
              <a:t>What I know - Write what you already know about the topic</a:t>
            </a:r>
            <a:endParaRPr/>
          </a:p>
          <a:p>
            <a:pPr marL="285750" lvl="0" indent="-285750" algn="l" rtl="0">
              <a:spcBef>
                <a:spcPts val="0"/>
              </a:spcBef>
              <a:spcAft>
                <a:spcPts val="0"/>
              </a:spcAft>
              <a:buFont typeface="Arial" panose="020B0604020202020204" pitchFamily="34" charset="0"/>
              <a:buChar char="•"/>
            </a:pPr>
            <a:r>
              <a:rPr lang="en"/>
              <a:t>What I want to know - Write what you want to know about the topic</a:t>
            </a:r>
          </a:p>
          <a:p>
            <a:pPr marL="0" lvl="0" indent="0" algn="l" rtl="0">
              <a:spcBef>
                <a:spcPts val="0"/>
              </a:spcBef>
              <a:spcAft>
                <a:spcPts val="0"/>
              </a:spcAft>
              <a:buNone/>
            </a:pPr>
            <a:endParaRPr lang="en"/>
          </a:p>
          <a:p>
            <a:pPr marL="0" lvl="0" indent="0" algn="l" rtl="0">
              <a:spcBef>
                <a:spcPts val="0"/>
              </a:spcBef>
              <a:spcAft>
                <a:spcPts val="0"/>
              </a:spcAft>
              <a:buNone/>
            </a:pPr>
            <a:r>
              <a:rPr lang="en-AU"/>
              <a:t>Complete at the end of the learning section on magnetic forces - </a:t>
            </a:r>
            <a:endParaRPr/>
          </a:p>
          <a:p>
            <a:pPr marL="285750" lvl="0" indent="-285750" algn="l" rtl="0">
              <a:spcBef>
                <a:spcPts val="0"/>
              </a:spcBef>
              <a:spcAft>
                <a:spcPts val="0"/>
              </a:spcAft>
              <a:buFont typeface="Arial" panose="020B0604020202020204" pitchFamily="34" charset="0"/>
              <a:buChar char="•"/>
            </a:pPr>
            <a:r>
              <a:rPr lang="en"/>
              <a:t>What I learned - Write what you have learned about the topic</a:t>
            </a:r>
            <a:endParaRPr/>
          </a:p>
          <a:p>
            <a:pPr marL="285750" lvl="0" indent="-285750" algn="l" rtl="0">
              <a:spcBef>
                <a:spcPts val="0"/>
              </a:spcBef>
              <a:spcAft>
                <a:spcPts val="0"/>
              </a:spcAft>
              <a:buFont typeface="Arial" panose="020B0604020202020204" pitchFamily="34" charset="0"/>
              <a:buChar char="•"/>
            </a:pPr>
            <a:r>
              <a:rPr lang="en"/>
              <a:t>How I learn more - Write about how you will learn more about this topic</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pPr marL="285750" indent="-285750">
              <a:buFont typeface="Arial" panose="020B0604020202020204" pitchFamily="34" charset="0"/>
              <a:buChar char="•"/>
            </a:pPr>
            <a:r>
              <a:rPr lang="en-AU">
                <a:solidFill>
                  <a:srgbClr val="0E101A"/>
                </a:solidFill>
                <a:effectLst/>
              </a:rPr>
              <a:t>For more information, see ⁠</a:t>
            </a:r>
            <a:r>
              <a:rPr lang="en-AU">
                <a:solidFill>
                  <a:srgbClr val="4A6EE0"/>
                </a:solidFill>
                <a:effectLst/>
                <a:hlinkClick r:id="rId3"/>
              </a:rPr>
              <a:t>AITSL</a:t>
            </a:r>
            <a:r>
              <a:rPr lang="en-AU">
                <a:solidFill>
                  <a:srgbClr val="0E101A"/>
                </a:solidFill>
                <a:effectLst/>
              </a:rPr>
              <a:t> or the NSW Department of Education explicit teaching strategies, ⁠</a:t>
            </a:r>
            <a:r>
              <a:rPr lang="en-AU">
                <a:solidFill>
                  <a:srgbClr val="4A6EE0"/>
                </a:solidFill>
                <a:effectLst/>
                <a:hlinkClick r:id="rId4"/>
              </a:rPr>
              <a:t>Sharing learning intentions</a:t>
            </a:r>
            <a:r>
              <a:rPr lang="en-AU">
                <a:solidFill>
                  <a:srgbClr val="0E101A"/>
                </a:solidFill>
                <a:effectLst/>
              </a:rPr>
              <a:t> and ⁠</a:t>
            </a:r>
            <a:r>
              <a:rPr lang="en-AU">
                <a:solidFill>
                  <a:srgbClr val="4A6EE0"/>
                </a:solidFill>
                <a:effectLst/>
                <a:hlinkClick r:id="rId5"/>
              </a:rPr>
              <a:t>Sharing success criteria</a:t>
            </a:r>
            <a:endParaRPr lang="en-AU">
              <a:solidFill>
                <a:srgbClr val="0E101A"/>
              </a:solidFill>
              <a:effectLst/>
            </a:endParaRPr>
          </a:p>
          <a:p>
            <a:pPr marL="285750" indent="-285750">
              <a:buFont typeface="Arial" panose="020B0604020202020204" pitchFamily="34" charset="0"/>
              <a:buChar char="•"/>
            </a:pPr>
            <a:r>
              <a:rPr lang="en-AU">
                <a:solidFill>
                  <a:srgbClr val="0E101A"/>
                </a:solidFill>
                <a:effectLst/>
              </a:rPr>
              <a:t>LISC is not necessarily presented at the beginning of the lesson. The teacher must consider the most effective time in the lesson cycle to introduce them.</a:t>
            </a:r>
          </a:p>
          <a:p>
            <a:pPr marL="285750" indent="-285750">
              <a:buFont typeface="Arial" panose="020B0604020202020204" pitchFamily="34" charset="0"/>
              <a:buChar char="•"/>
            </a:pPr>
            <a:r>
              <a:rPr lang="en-AU">
                <a:solidFill>
                  <a:srgbClr val="0E101A"/>
                </a:solidFill>
                <a:effectLst/>
              </a:rPr>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endParaRPr lang="en-AU"/>
          </a:p>
          <a:p>
            <a:r>
              <a:rPr lang="en-AU"/>
              <a:t>This model demonstrates how magnetic field lines are evident and drawn between poles. </a:t>
            </a:r>
          </a:p>
          <a:p>
            <a:endParaRPr lang="en-AU"/>
          </a:p>
          <a:p>
            <a:r>
              <a:rPr lang="en-AU"/>
              <a:t>Explain that the lines represent the magnetic field. The closeness of the lines to each other shows the strength of the magnetic field – the closer the lines, the stronger the magnetic field.</a:t>
            </a:r>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19700587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endParaRPr lang="en-AU"/>
          </a:p>
          <a:p>
            <a:r>
              <a:rPr lang="en-AU"/>
              <a:t>Students respond to the questions on the slide after completing the practical activity to map magnetic field lines.</a:t>
            </a:r>
          </a:p>
          <a:p>
            <a:endParaRPr lang="en-AU"/>
          </a:p>
          <a:p>
            <a:pPr marL="0" lvl="0" indent="0">
              <a:lnSpc>
                <a:spcPct val="150000"/>
              </a:lnSpc>
              <a:spcBef>
                <a:spcPts val="1200"/>
              </a:spcBef>
              <a:spcAft>
                <a:spcPts val="600"/>
              </a:spcAft>
              <a:buFont typeface="+mj-lt"/>
              <a:buNone/>
            </a:pPr>
            <a:r>
              <a:rPr lang="en-AU" sz="1800">
                <a:effectLst/>
                <a:latin typeface="Arial" panose="020B0604020202020204" pitchFamily="34" charset="0"/>
                <a:ea typeface="Calibri" panose="020F0502020204030204" pitchFamily="34" charset="0"/>
              </a:rPr>
              <a:t>1. What patterns were evident in the magnetic field lines?</a:t>
            </a:r>
          </a:p>
          <a:p>
            <a:pPr marL="285750" indent="-285750">
              <a:lnSpc>
                <a:spcPct val="150000"/>
              </a:lnSpc>
              <a:spcBef>
                <a:spcPts val="1200"/>
              </a:spcBef>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The filings formed curved lines that emerge from one end and enter the other. The lines were closer together near the poles. The further away from the magnet, the more spread out the filings were.</a:t>
            </a:r>
          </a:p>
          <a:p>
            <a:pPr marL="0" lvl="0" indent="0">
              <a:lnSpc>
                <a:spcPct val="150000"/>
              </a:lnSpc>
              <a:spcBef>
                <a:spcPts val="1200"/>
              </a:spcBef>
              <a:spcAft>
                <a:spcPts val="600"/>
              </a:spcAft>
              <a:buFont typeface="+mj-lt"/>
              <a:buNone/>
            </a:pPr>
            <a:r>
              <a:rPr lang="en-AU" sz="1800">
                <a:effectLst/>
                <a:latin typeface="Arial" panose="020B0604020202020204" pitchFamily="34" charset="0"/>
                <a:ea typeface="Calibri" panose="020F0502020204030204" pitchFamily="34" charset="0"/>
              </a:rPr>
              <a:t>2. Predict what the field lines would look like beyond the page on which the iron filings were placed.</a:t>
            </a:r>
          </a:p>
          <a:p>
            <a:pPr marL="285750" indent="-285750">
              <a:lnSpc>
                <a:spcPct val="150000"/>
              </a:lnSpc>
              <a:spcBef>
                <a:spcPts val="1200"/>
              </a:spcBef>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The field lines would continue as long as the magnetic filings can still move due to the magnetic force. The lines that go straight out the end of the magnet would start to curve around to the other end of the magnet.</a:t>
            </a: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3.Describe what these field lines would look like in 3 dimensions.</a:t>
            </a:r>
          </a:p>
          <a:p>
            <a:pPr marL="285750" indent="-285750">
              <a:lnSpc>
                <a:spcPct val="150000"/>
              </a:lnSpc>
              <a:spcBef>
                <a:spcPts val="1200"/>
              </a:spcBef>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The magnetic field lines would curve out in all directions around the magnet.</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36336170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endParaRPr lang="en-AU"/>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53</a:t>
            </a:fld>
            <a:endParaRPr lang="en-AU"/>
          </a:p>
        </p:txBody>
      </p:sp>
    </p:spTree>
    <p:extLst>
      <p:ext uri="{BB962C8B-B14F-4D97-AF65-F5344CB8AC3E}">
        <p14:creationId xmlns:p14="http://schemas.microsoft.com/office/powerpoint/2010/main" val="18748519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a:t>Notes for teachers: </a:t>
            </a:r>
          </a:p>
          <a:p>
            <a:pPr>
              <a:lnSpc>
                <a:spcPct val="150000"/>
              </a:lnSpc>
              <a:spcBef>
                <a:spcPts val="1200"/>
              </a:spcBef>
              <a:spcAft>
                <a:spcPts val="600"/>
              </a:spcAft>
            </a:pPr>
            <a:endParaRPr lang="en-AU" sz="1800">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E: What are the two poles of a magnet called?</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Answer: The two poles of a magnet are called the North pole and the South pole.</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MC: What happens when the north pole of one magnet is brought close to the south pole of another magnet? Explain why this happens.</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Answer: </a:t>
            </a:r>
            <a:r>
              <a:rPr lang="en-AU" sz="1800">
                <a:effectLst/>
                <a:latin typeface="Arial" panose="020B0604020202020204" pitchFamily="34" charset="0"/>
                <a:ea typeface="Calibri" panose="020F0502020204030204" pitchFamily="34" charset="0"/>
              </a:rPr>
              <a:t>When the north pole of one magnet is brought close to the south pole of another magnet, they attract each other. This happens because opposite poles of magnets attract.</a:t>
            </a:r>
          </a:p>
          <a:p>
            <a:pPr>
              <a:lnSpc>
                <a:spcPct val="150000"/>
              </a:lnSpc>
              <a:spcBef>
                <a:spcPts val="1200"/>
              </a:spcBef>
              <a:spcAft>
                <a:spcPts val="600"/>
              </a:spcAft>
            </a:pPr>
            <a:endParaRPr lang="en-AU" sz="1800">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SC: Describe the behaviour of two bar magnets when their north poles are brought close together and explain the underlying reason based on the concept of magnetic fields and polarity.</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Answer: </a:t>
            </a:r>
            <a:r>
              <a:rPr lang="en-AU" sz="1800">
                <a:effectLst/>
                <a:latin typeface="Arial" panose="020B0604020202020204" pitchFamily="34" charset="0"/>
                <a:ea typeface="Calibri" panose="020F0502020204030204" pitchFamily="34" charset="0"/>
              </a:rPr>
              <a:t>When the north poles of two bar magnets are brought close together, they repel each other. This repulsion occurs because like poles (north-north or south-south) create magnetic fields that push against each other.</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32899986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This slide provides two possible options for the investigation into how distance affects magnetic field strength. Additional detail on each option is provided in TRB1.</a:t>
            </a: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38724408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endParaRPr lang="en-AU"/>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56</a:t>
            </a:fld>
            <a:endParaRPr lang="en-AU"/>
          </a:p>
        </p:txBody>
      </p:sp>
    </p:spTree>
    <p:extLst>
      <p:ext uri="{BB962C8B-B14F-4D97-AF65-F5344CB8AC3E}">
        <p14:creationId xmlns:p14="http://schemas.microsoft.com/office/powerpoint/2010/main" val="32564598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 </a:t>
            </a:r>
          </a:p>
          <a:p>
            <a:endParaRPr lang="en-AU"/>
          </a:p>
          <a:p>
            <a:r>
              <a:rPr lang="en-AU"/>
              <a:t>E: What is one variable you need to keep constant when testing the effect of distance on a magnet's action?</a:t>
            </a:r>
          </a:p>
          <a:p>
            <a:r>
              <a:rPr lang="en-AU"/>
              <a:t>Answer: One factor you need to keep constant is the type of magnet used in the investigation.</a:t>
            </a:r>
          </a:p>
          <a:p>
            <a:endParaRPr lang="en-AU"/>
          </a:p>
          <a:p>
            <a:r>
              <a:rPr lang="en-AU"/>
              <a:t>MC: How does the strength of the magnetic field change as the distance between the magnet and a metal object increases?</a:t>
            </a:r>
          </a:p>
          <a:p>
            <a:r>
              <a:rPr lang="en-AU"/>
              <a:t>Answer: </a:t>
            </a:r>
            <a:r>
              <a:rPr lang="en-AU" sz="1800">
                <a:effectLst/>
                <a:latin typeface="Arial" panose="020B0604020202020204" pitchFamily="34" charset="0"/>
                <a:ea typeface="Calibri" panose="020F0502020204030204" pitchFamily="34" charset="0"/>
              </a:rPr>
              <a:t>When the north pole of one magnet is brought close to the south pole of another magnet, they attract each other. This happens because opposite poles of magnets create magnetic field lines that flow from the north pole of one magnet to the south pole of the other. These lines were visibly close together in the iron filings investigation, which indicates that the magnetic field is strong between the opposite poles of magnets when they are close.  This results in a force which pulls the two magnets together.</a:t>
            </a:r>
          </a:p>
          <a:p>
            <a:endParaRPr lang="en-AU"/>
          </a:p>
          <a:p>
            <a:r>
              <a:rPr lang="en-AU"/>
              <a:t>SC: Describe the pattern you would expect to see when using iron filings to map the magnetic field around a bar magnet</a:t>
            </a:r>
          </a:p>
          <a:p>
            <a:r>
              <a:rPr lang="en-AU"/>
              <a:t>Answer: The iron filings will align along the invisible magnetic field created by the magnet. You will see the filings form curved lines that extend from the north pole of the magnet to the south pole. The lines will be denser near the poles, indicating a stronger magnetic field.</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35945600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 </a:t>
            </a:r>
          </a:p>
          <a:p>
            <a:endParaRPr lang="en-AU"/>
          </a:p>
          <a:p>
            <a:r>
              <a:rPr lang="en-AU"/>
              <a:t>Read the definition of an electromagnet with the class. Play the YouTube video by clicking on the image or the red play button.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31439182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endParaRPr lang="en-AU"/>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Read the aim, and support student in developing a prediction for the investigation.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15382168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endParaRPr lang="en-AU"/>
          </a:p>
          <a:p>
            <a:r>
              <a:rPr lang="en-AU"/>
              <a:t>Display this slide to describe the investigation equipment setup to students.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11713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p>
          <a:p>
            <a:r>
              <a:rPr lang="en-AU" sz="1800">
                <a:effectLst/>
                <a:latin typeface="Arial" panose="020B0604020202020204" pitchFamily="34" charset="0"/>
                <a:ea typeface="Calibri" panose="020F0502020204030204" pitchFamily="34" charset="0"/>
              </a:rPr>
              <a:t>Prompt students to consider activities such as walking, squashing, modelling clay, and playing ball sports to identify the forces involved. Discuss how the application of forces achieves the movement or change of shape. Sample responses have been provided in TRB1.</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19589507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A scaffold for evaluating the method in an investigation.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202943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A scaffold for evaluating the method in an investigation.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27672842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 </a:t>
            </a:r>
          </a:p>
          <a:p>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latin typeface="Arial"/>
                <a:cs typeface="Arial"/>
              </a:rPr>
              <a:t>Content in this section aligns with essential question 2 in the program of learning and Teacher resource book 2</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40676262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pPr marL="0" indent="0">
              <a:buFont typeface="Arial"/>
              <a:buNone/>
            </a:pPr>
            <a:endParaRPr lang="en-AU"/>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64</a:t>
            </a:fld>
            <a:endParaRPr lang="en-AU"/>
          </a:p>
        </p:txBody>
      </p:sp>
    </p:spTree>
    <p:extLst>
      <p:ext uri="{BB962C8B-B14F-4D97-AF65-F5344CB8AC3E}">
        <p14:creationId xmlns:p14="http://schemas.microsoft.com/office/powerpoint/2010/main" val="35362962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Notes for teachers: </a:t>
            </a:r>
          </a:p>
          <a:p>
            <a:endParaRPr lang="en-AU" sz="1800">
              <a:effectLst/>
              <a:latin typeface="Arial" panose="020B0604020202020204" pitchFamily="34" charset="0"/>
              <a:ea typeface="Calibri" panose="020F0502020204030204" pitchFamily="34" charset="0"/>
            </a:endParaRPr>
          </a:p>
          <a:p>
            <a:r>
              <a:rPr lang="en-AU" sz="2000">
                <a:solidFill>
                  <a:srgbClr val="0E101A"/>
                </a:solidFill>
                <a:effectLst/>
              </a:rPr>
              <a:t>The wedge is a simple machine with evidence of use dating back to the Stone Age as a tool to break down larger blocks of material. These triangular-shaped tools, made of hard materials, translate effort forces perpendicularly (the term 'perpendicular' means at an angle of 90° to a given line, plane or surface). </a:t>
            </a:r>
          </a:p>
          <a:p>
            <a:endParaRPr lang="en-AU" sz="2000">
              <a:solidFill>
                <a:srgbClr val="0E101A"/>
              </a:solidFill>
              <a:effectLst/>
            </a:endParaRPr>
          </a:p>
          <a:p>
            <a:r>
              <a:rPr lang="en-AU" sz="2000">
                <a:solidFill>
                  <a:srgbClr val="0E101A"/>
                </a:solidFill>
                <a:effectLst/>
              </a:rPr>
              <a:t>The triangular shape of the wedge allows force to be transferred sideways from the direction of movement, and the </a:t>
            </a:r>
            <a:r>
              <a:rPr lang="en-AU" sz="2000" u="sng">
                <a:solidFill>
                  <a:srgbClr val="4A6EE0"/>
                </a:solidFill>
                <a:effectLst/>
                <a:hlinkClick r:id="rId3"/>
              </a:rPr>
              <a:t>mechanical advantage of a wedge</a:t>
            </a:r>
            <a:r>
              <a:rPr lang="en-AU" sz="2000">
                <a:solidFill>
                  <a:srgbClr val="0E101A"/>
                </a:solidFill>
                <a:effectLst/>
              </a:rPr>
              <a:t> is given by the ratio of the length of its slope to its width. Although a short wedge with a wide angle may complete a task faster, it requires more effort force than a long wedge with a narrow angle.</a:t>
            </a:r>
          </a:p>
          <a:p>
            <a:endParaRPr lang="en-AU" sz="1800">
              <a:effectLst/>
              <a:latin typeface="Arial" panose="020B0604020202020204" pitchFamily="34" charset="0"/>
              <a:ea typeface="Calibri" panose="020F0502020204030204" pitchFamily="34" charset="0"/>
            </a:endParaRPr>
          </a:p>
          <a:p>
            <a:endParaRPr lang="en-AU" sz="1800">
              <a:effectLst/>
              <a:latin typeface="Arial" panose="020B0604020202020204" pitchFamily="34" charset="0"/>
              <a:ea typeface="Calibri" panose="020F0502020204030204" pitchFamily="34" charset="0"/>
            </a:endParaRPr>
          </a:p>
          <a:p>
            <a:r>
              <a:rPr lang="en-AU" i="1"/>
              <a:t>Select the play button or YouTube screen shot to play Simple Machines – Wedges https://www.youtube.com/watch?v=z-MOrUvjNm8 </a:t>
            </a:r>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33988485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97828-1426-7976-110A-160E257B8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6C389-4DFF-28CB-B6EC-6349B4DA9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80471-BE17-F17B-ED6D-88A4338D4B3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Notes for teachers: </a:t>
            </a:r>
          </a:p>
          <a:p>
            <a:endParaRPr lang="en-AU" sz="1800">
              <a:effectLst/>
              <a:latin typeface="Arial" panose="020B0604020202020204" pitchFamily="34" charset="0"/>
              <a:ea typeface="Calibri" panose="020F0502020204030204" pitchFamily="34" charset="0"/>
            </a:endParaRPr>
          </a:p>
          <a:p>
            <a:r>
              <a:rPr lang="en-AU" sz="2400"/>
              <a:t>A lever consists of a rigid bar or beam that pivots around a fixed point called a fulcrum. There are three different types or classifications of lever: first-, second- and third-order (sometimes referred to as first class, second class and third class). The location of the effort determines if a lever is classified as a first-, second- or third-order lever. In the example on the slide, the fulcrum is in the middle, referred to as a first-class/order lever.</a:t>
            </a:r>
          </a:p>
          <a:p>
            <a:endParaRPr lang="en-AU" sz="1800">
              <a:effectLst/>
              <a:latin typeface="Arial" panose="020B0604020202020204" pitchFamily="34" charset="0"/>
              <a:ea typeface="Calibri" panose="020F0502020204030204" pitchFamily="34" charset="0"/>
            </a:endParaRPr>
          </a:p>
          <a:p>
            <a:r>
              <a:rPr lang="en-AU" i="1"/>
              <a:t>Select the play button or YouTube screen shot to play Simple Machines – Levers https://www.youtube.com/watch?v=_Lz383VMfkg </a:t>
            </a:r>
          </a:p>
        </p:txBody>
      </p:sp>
      <p:sp>
        <p:nvSpPr>
          <p:cNvPr id="4" name="Slide Number Placeholder 3">
            <a:extLst>
              <a:ext uri="{FF2B5EF4-FFF2-40B4-BE49-F238E27FC236}">
                <a16:creationId xmlns:a16="http://schemas.microsoft.com/office/drawing/2014/main" id="{28E4C37B-B075-ACFE-4A55-2F7B26C4B72D}"/>
              </a:ext>
            </a:extLst>
          </p:cNvPr>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35524014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 </a:t>
            </a:r>
          </a:p>
          <a:p>
            <a:endParaRPr lang="en-AU">
              <a:solidFill>
                <a:srgbClr val="0E101A"/>
              </a:solidFill>
              <a:effectLst/>
            </a:endParaRPr>
          </a:p>
          <a:p>
            <a:r>
              <a:rPr lang="en-AU">
                <a:solidFill>
                  <a:srgbClr val="0E101A"/>
                </a:solidFill>
                <a:effectLst/>
              </a:rPr>
              <a:t>Levers can be divided into three types: first-order, second-order, and third-order (also known as first-class, second-class and third-class, respectively).  Each type of lever makes a task easier in a different way. </a:t>
            </a:r>
          </a:p>
          <a:p>
            <a:pPr>
              <a:buFont typeface="Arial" panose="020B0604020202020204" pitchFamily="34" charset="0"/>
              <a:buChar char="•"/>
            </a:pPr>
            <a:r>
              <a:rPr lang="en-AU">
                <a:solidFill>
                  <a:srgbClr val="0E101A"/>
                </a:solidFill>
                <a:effectLst/>
              </a:rPr>
              <a:t>A first-order/class lever has the fulcrum in the middle (point this out in the diagram on the slide).</a:t>
            </a:r>
          </a:p>
          <a:p>
            <a:pPr>
              <a:buFont typeface="Arial" panose="020B0604020202020204" pitchFamily="34" charset="0"/>
              <a:buChar char="•"/>
            </a:pPr>
            <a:r>
              <a:rPr lang="en-AU">
                <a:solidFill>
                  <a:srgbClr val="0E101A"/>
                </a:solidFill>
                <a:effectLst/>
              </a:rPr>
              <a:t>A second-order/class lever has the load in the middle (point this out in the diagram on the slide).</a:t>
            </a:r>
          </a:p>
          <a:p>
            <a:pPr>
              <a:buFont typeface="Arial" panose="020B0604020202020204" pitchFamily="34" charset="0"/>
              <a:buChar char="•"/>
            </a:pPr>
            <a:r>
              <a:rPr lang="en-AU">
                <a:solidFill>
                  <a:srgbClr val="0E101A"/>
                </a:solidFill>
                <a:effectLst/>
              </a:rPr>
              <a:t>A third-order/class lever has the effort in the middle (point this out in the diagram on the slide).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4943531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1AA42-A888-337C-00A6-FAA131784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C55A8-FBCE-62C4-DD4A-2CE20ACCFA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93061-94B2-960D-D96E-99E6C100EFD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Notes for teachers: </a:t>
            </a:r>
          </a:p>
          <a:p>
            <a:endParaRPr lang="en-AU" sz="1800">
              <a:effectLst/>
              <a:latin typeface="Arial" panose="020B0604020202020204" pitchFamily="34" charset="0"/>
              <a:ea typeface="Calibri" panose="020F0502020204030204" pitchFamily="34" charset="0"/>
            </a:endParaRPr>
          </a:p>
          <a:p>
            <a:r>
              <a:rPr lang="en-AU" sz="1800">
                <a:effectLst/>
                <a:latin typeface="Arial" panose="020B0604020202020204" pitchFamily="34" charset="0"/>
                <a:ea typeface="Calibri" panose="020F0502020204030204" pitchFamily="34" charset="0"/>
              </a:rPr>
              <a:t>A ramp is an inclined plane where the vertical lift of a load is spread over a longer distance. Compared to a straight lift of the load up to the lift height, this reduces the effort required by spreading this difficult task over a longer distance. Inclined planes have been used for many years to cut paths through steep mountainous terrain to allow the transport of people and goods.</a:t>
            </a:r>
          </a:p>
          <a:p>
            <a:endParaRPr lang="en-AU" sz="1800">
              <a:effectLst/>
              <a:latin typeface="Arial" panose="020B0604020202020204" pitchFamily="34" charset="0"/>
              <a:ea typeface="Calibri" panose="020F0502020204030204" pitchFamily="34" charset="0"/>
            </a:endParaRPr>
          </a:p>
          <a:p>
            <a:r>
              <a:rPr lang="en-AU" sz="1800">
                <a:effectLst/>
                <a:latin typeface="Arial" panose="020B0604020202020204" pitchFamily="34" charset="0"/>
                <a:ea typeface="Calibri" panose="020F0502020204030204" pitchFamily="34" charset="0"/>
              </a:rPr>
              <a:t>A lot of inclined planes are simply referred to as ramps. </a:t>
            </a:r>
          </a:p>
          <a:p>
            <a:endParaRPr lang="en-AU" sz="1800">
              <a:effectLst/>
              <a:latin typeface="Arial" panose="020B0604020202020204" pitchFamily="34" charset="0"/>
              <a:ea typeface="Calibri" panose="020F0502020204030204" pitchFamily="34" charset="0"/>
            </a:endParaRPr>
          </a:p>
          <a:p>
            <a:r>
              <a:rPr lang="en-AU" sz="1800">
                <a:effectLst/>
                <a:latin typeface="Arial" panose="020B0604020202020204" pitchFamily="34" charset="0"/>
                <a:ea typeface="Calibri" panose="020F0502020204030204" pitchFamily="34" charset="0"/>
              </a:rPr>
              <a:t>A screw is a special type of inclined plane where the inclined plane is wound around a central shaft.</a:t>
            </a:r>
          </a:p>
          <a:p>
            <a:endParaRPr lang="en-AU" sz="1800">
              <a:effectLst/>
              <a:latin typeface="Arial" panose="020B0604020202020204" pitchFamily="34" charset="0"/>
              <a:ea typeface="Calibri" panose="020F0502020204030204" pitchFamily="34" charset="0"/>
            </a:endParaRPr>
          </a:p>
          <a:p>
            <a:r>
              <a:rPr lang="en-AU" sz="1800" i="1"/>
              <a:t>Select the play button or YouTube screen shot to play Simple Machines – </a:t>
            </a:r>
            <a:r>
              <a:rPr lang="en-AU" sz="1800" i="1">
                <a:effectLst/>
                <a:latin typeface="Arial" panose="020B0604020202020204" pitchFamily="34" charset="0"/>
                <a:ea typeface="Calibri" panose="020F0502020204030204" pitchFamily="34" charset="0"/>
              </a:rPr>
              <a:t>Inclined Planes https://www.youtube.com/watch?v=-p_x2YmKHs8 </a:t>
            </a:r>
          </a:p>
          <a:p>
            <a:endParaRPr lang="en-AU" sz="1800" i="1">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6C255914-D726-E97D-0A0D-F068830C6C48}"/>
              </a:ext>
            </a:extLst>
          </p:cNvPr>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41381022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1213F-4ED9-C46D-0DE5-D8E7CAA1E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6B4D20-4443-B3DC-0FD8-ABF51E683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54A704-75EC-D713-07E8-BE4F9F29204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Notes for teachers: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3200"/>
              <a:t>A screw is a combination of an inclined plane and wedge wrapped around a central axis.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3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3200"/>
              <a:t>The thread of a screw spreads out the effort required over a longer distance.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2400"/>
          </a:p>
          <a:p>
            <a:endParaRPr lang="en-AU" sz="1800" b="1">
              <a:effectLst/>
              <a:latin typeface="Arial" panose="020B0604020202020204" pitchFamily="34" charset="0"/>
              <a:ea typeface="Calibri" panose="020F0502020204030204" pitchFamily="34" charset="0"/>
            </a:endParaRPr>
          </a:p>
          <a:p>
            <a:r>
              <a:rPr lang="en-AU" sz="1800" i="1"/>
              <a:t>Select the play button or YouTube screen shot to play Simple Machines – Screws https://www.youtube.com/watch?v=h3AfKj37mbo</a:t>
            </a:r>
            <a:endParaRPr lang="en-AU" sz="1800" b="1">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C2CA612B-B729-F465-C3A3-5A4574A81D03}"/>
              </a:ext>
            </a:extLst>
          </p:cNvPr>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20914273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78B39-684A-413D-2D7F-E445FEE31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542F6-DDFC-2D91-E96F-3BF41CEBC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4309B0-012F-414F-42BE-9D6EDC7BA1A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Notes for teachers: </a:t>
            </a:r>
          </a:p>
          <a:p>
            <a:pPr>
              <a:lnSpc>
                <a:spcPct val="150000"/>
              </a:lnSpc>
              <a:spcBef>
                <a:spcPts val="1200"/>
              </a:spcBef>
              <a:spcAft>
                <a:spcPts val="600"/>
              </a:spcAft>
            </a:pPr>
            <a:endParaRPr lang="en-AU" sz="1200"/>
          </a:p>
          <a:p>
            <a:pPr>
              <a:lnSpc>
                <a:spcPct val="150000"/>
              </a:lnSpc>
              <a:spcBef>
                <a:spcPts val="1200"/>
              </a:spcBef>
              <a:spcAft>
                <a:spcPts val="600"/>
              </a:spcAft>
            </a:pPr>
            <a:r>
              <a:rPr lang="en-AU" sz="1200"/>
              <a:t>Check students understanding of the simple machines covered so far. Mini whiteboards could be used to get the answer from all students initially so that you can see how the whole class is going with understanding mechanical advantage explained in the videos.</a:t>
            </a:r>
          </a:p>
          <a:p>
            <a:pPr>
              <a:lnSpc>
                <a:spcPct val="150000"/>
              </a:lnSpc>
              <a:spcBef>
                <a:spcPts val="1200"/>
              </a:spcBef>
              <a:spcAft>
                <a:spcPts val="600"/>
              </a:spcAft>
            </a:pPr>
            <a:endParaRPr lang="en-AU" sz="1200"/>
          </a:p>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200" b="1">
                <a:solidFill>
                  <a:srgbClr val="000000"/>
                </a:solidFill>
                <a:effectLst/>
                <a:latin typeface="Arial" panose="020B0604020202020204" pitchFamily="34" charset="0"/>
                <a:ea typeface="Calibri" panose="020F0502020204030204" pitchFamily="34" charset="0"/>
              </a:rPr>
              <a:t>Sample response</a:t>
            </a:r>
            <a:r>
              <a:rPr lang="en-AU" sz="1200">
                <a:solidFill>
                  <a:srgbClr val="000000"/>
                </a:solidFill>
                <a:effectLst/>
                <a:latin typeface="Arial" panose="020B0604020202020204" pitchFamily="34" charset="0"/>
                <a:ea typeface="Calibri" panose="020F0502020204030204" pitchFamily="34" charset="0"/>
              </a:rPr>
              <a:t>: For a nail and screw of the same length, the nail relies on the force being applied downwards on the nail head along a straight shaft. A screw uses rotational force to pull the screw thread down into the wood. The pathway of the screw thread is much longer than the length of the screw shaft so the force required is reduced by taking a longer path to complete the same task.</a:t>
            </a:r>
            <a:endParaRPr lang="en-AU" sz="120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a:p>
        </p:txBody>
      </p:sp>
      <p:sp>
        <p:nvSpPr>
          <p:cNvPr id="4" name="Slide Number Placeholder 3">
            <a:extLst>
              <a:ext uri="{FF2B5EF4-FFF2-40B4-BE49-F238E27FC236}">
                <a16:creationId xmlns:a16="http://schemas.microsoft.com/office/drawing/2014/main" id="{C7B8031C-086D-4D2F-C916-76E80B4E7802}"/>
              </a:ext>
            </a:extLst>
          </p:cNvPr>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3761512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p>
          <a:p>
            <a:r>
              <a:rPr lang="en-AU" sz="1800">
                <a:effectLst/>
                <a:latin typeface="Arial" panose="020B0604020202020204" pitchFamily="34" charset="0"/>
                <a:ea typeface="Calibri" panose="020F0502020204030204" pitchFamily="34" charset="0"/>
              </a:rPr>
              <a:t>Discuss the difference between direct (contact) and indirect (non–contact) forces. Students categorise the forces from the activities on the previous slide and record them in a table. A table is provided in the Student resource – the force around us. Sample responses have been provided in TRB1.</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4464720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0AE65-ECDC-F48B-32EC-988B6C7601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1D9C9-EE07-1F7C-7889-2C7482DC4B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C51ABF-5009-3AB0-6D0C-3A996CD79EE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Notes for teachers: </a:t>
            </a:r>
          </a:p>
          <a:p>
            <a:endParaRPr lang="en-AU" sz="2800">
              <a:solidFill>
                <a:srgbClr val="0E101A"/>
              </a:solidFill>
              <a:effectLst/>
            </a:endParaRPr>
          </a:p>
          <a:p>
            <a:r>
              <a:rPr lang="en-AU" sz="2800">
                <a:solidFill>
                  <a:srgbClr val="0E101A"/>
                </a:solidFill>
                <a:effectLst/>
              </a:rPr>
              <a:t>A wheel is a simple machine with a circular component that rotates around an axis, typically an axle. It is designed to reduce the effort required to move or lift a load.</a:t>
            </a:r>
          </a:p>
          <a:p>
            <a:pPr>
              <a:buFont typeface="Arial" panose="020B0604020202020204" pitchFamily="34" charset="0"/>
              <a:buNone/>
            </a:pPr>
            <a:endParaRPr lang="en-AU" sz="2800">
              <a:solidFill>
                <a:srgbClr val="0E101A"/>
              </a:solidFill>
              <a:effectLst/>
            </a:endParaRPr>
          </a:p>
          <a:p>
            <a:pPr>
              <a:buFont typeface="Arial" panose="020B0604020202020204" pitchFamily="34" charset="0"/>
              <a:buNone/>
            </a:pPr>
            <a:r>
              <a:rPr lang="en-AU" sz="2800">
                <a:solidFill>
                  <a:srgbClr val="0E101A"/>
                </a:solidFill>
                <a:effectLst/>
              </a:rPr>
              <a:t>It is considered one of the greatest inventions in human history due to its vast applications in mechanical systems. The more common experience with a wheel is as a device to simplify moving heavy materials. When used under a cart or trolley, the wheel reduces the push or pull force required to shift the load, and the axle minimises the contact area of the trolley with the surface, significantly reducing frictional forces resisting changes in motion.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2400"/>
          </a:p>
          <a:p>
            <a:endParaRPr lang="en-AU" sz="1800" b="1">
              <a:effectLst/>
              <a:latin typeface="Arial" panose="020B0604020202020204" pitchFamily="34" charset="0"/>
              <a:ea typeface="Calibri" panose="020F0502020204030204" pitchFamily="34" charset="0"/>
            </a:endParaRPr>
          </a:p>
          <a:p>
            <a:r>
              <a:rPr lang="en-AU" sz="1800" i="1"/>
              <a:t>Select the play button or YouTube screen shot to play Simple Machines – Wheel and Axle https://www.youtube.com/watch?v=FT_5lICNVtw</a:t>
            </a:r>
            <a:endParaRPr lang="en-AU" sz="1800" b="1">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5DBA6C05-6919-5EC8-3783-F1CEBDBB582F}"/>
              </a:ext>
            </a:extLst>
          </p:cNvPr>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36484669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95426-9E4E-BECA-80FA-CA0D27BAE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0366F-F1FC-AE28-7580-A6F70A064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90BA36-4AC4-6D10-742D-7DA10363455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Notes for teachers: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2400"/>
          </a:p>
          <a:p>
            <a:pPr marL="0" marR="0" lvl="0" indent="0" algn="l" defTabSz="1219170" rtl="0" eaLnBrk="1" fontAlgn="auto" latinLnBrk="0" hangingPunct="1">
              <a:lnSpc>
                <a:spcPct val="100000"/>
              </a:lnSpc>
              <a:spcBef>
                <a:spcPts val="0"/>
              </a:spcBef>
              <a:spcAft>
                <a:spcPts val="0"/>
              </a:spcAft>
              <a:buClrTx/>
              <a:buSzTx/>
              <a:buFontTx/>
              <a:buNone/>
              <a:tabLst/>
              <a:defRPr/>
            </a:pPr>
            <a:r>
              <a:rPr lang="en-AU" sz="2400"/>
              <a:t>A gear is a simple machine consisting of a wheel with teeth that interlock with another wheel with teeth. Gears are used to transmit force to change the direction or multiply force or speed.</a:t>
            </a:r>
          </a:p>
          <a:p>
            <a:endParaRPr lang="en-AU" sz="1800" b="1">
              <a:effectLst/>
              <a:latin typeface="Arial" panose="020B0604020202020204" pitchFamily="34" charset="0"/>
              <a:ea typeface="Calibri" panose="020F0502020204030204" pitchFamily="34" charset="0"/>
            </a:endParaRPr>
          </a:p>
          <a:p>
            <a:r>
              <a:rPr lang="en-AU" sz="1800" i="1"/>
              <a:t>Select the play button or YouTube screen shot to play Simple Machines – Gears https://www.youtube.com/watch?v=5hKTvVG6eqA</a:t>
            </a:r>
            <a:endParaRPr lang="en-AU" sz="1800" b="1">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37F3E050-C635-4E96-29D3-A8BC7818FEA1}"/>
              </a:ext>
            </a:extLst>
          </p:cNvPr>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32475484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C7D2C-7903-E681-190B-10E474FEA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4B973-2CA7-5476-0360-7EED34F995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3DB22-2122-03D8-4F18-044C270BAA0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Notes for teachers: </a:t>
            </a:r>
          </a:p>
          <a:p>
            <a:endParaRPr lang="en-AU" sz="2800">
              <a:solidFill>
                <a:srgbClr val="0E101A"/>
              </a:solidFill>
              <a:effectLst/>
            </a:endParaRPr>
          </a:p>
          <a:p>
            <a:r>
              <a:rPr lang="en-AU" sz="2800">
                <a:solidFill>
                  <a:srgbClr val="0E101A"/>
                </a:solidFill>
                <a:effectLst/>
              </a:rPr>
              <a:t>A pulley consists of a wheel with a grooved rim that holds a rope, belt or chain. It is used to change the direction of force and/or reduce the effort needed to lift or move a load. </a:t>
            </a:r>
          </a:p>
          <a:p>
            <a:pPr>
              <a:buFont typeface="Arial" panose="020B0604020202020204" pitchFamily="34" charset="0"/>
              <a:buNone/>
            </a:pPr>
            <a:endParaRPr lang="en-AU" sz="2800">
              <a:solidFill>
                <a:srgbClr val="0E101A"/>
              </a:solidFill>
              <a:effectLst/>
            </a:endParaRPr>
          </a:p>
          <a:p>
            <a:pPr>
              <a:buFont typeface="Arial" panose="020B0604020202020204" pitchFamily="34" charset="0"/>
              <a:buNone/>
            </a:pPr>
            <a:r>
              <a:rPr lang="en-AU" sz="2800">
                <a:solidFill>
                  <a:srgbClr val="0E101A"/>
                </a:solidFill>
                <a:effectLst/>
              </a:rPr>
              <a:t>When combined, multiple pulleys form a compound pulley, which reduces the effort needed to shift a load. The mechanical advantage of a pulley is determined by the number of times the rope passes through a pulley before the load force connection. This can be complicated as some pulleys have multiple wheels, meaning the rope may pass through the same pulley twice or thrice.</a:t>
            </a:r>
          </a:p>
          <a:p>
            <a:endParaRPr lang="en-AU" sz="1800">
              <a:effectLst/>
              <a:latin typeface="Arial" panose="020B0604020202020204" pitchFamily="34" charset="0"/>
              <a:ea typeface="Calibri" panose="020F0502020204030204" pitchFamily="34" charset="0"/>
            </a:endParaRPr>
          </a:p>
          <a:p>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i="1"/>
              <a:t>Select the play button or YouTube screen shot to play Simple Machines – Pulley https://www.youtube.com/watch?v=pxD3SHMp9Es </a:t>
            </a:r>
            <a:endParaRPr lang="en-AU" sz="1800">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81151900-F48B-37C0-B50A-78D674E08761}"/>
              </a:ext>
            </a:extLst>
          </p:cNvPr>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18292450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 </a:t>
            </a:r>
          </a:p>
          <a:p>
            <a:endParaRPr lang="en-AU"/>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74</a:t>
            </a:fld>
            <a:endParaRPr lang="en-AU"/>
          </a:p>
        </p:txBody>
      </p:sp>
    </p:spTree>
    <p:extLst>
      <p:ext uri="{BB962C8B-B14F-4D97-AF65-F5344CB8AC3E}">
        <p14:creationId xmlns:p14="http://schemas.microsoft.com/office/powerpoint/2010/main" val="19700507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a:t>Notes for teachers: </a:t>
            </a:r>
          </a:p>
          <a:p>
            <a:pPr marL="0" marR="0" lvl="0" indent="0" algn="l" defTabSz="1219170" rtl="0" eaLnBrk="1" fontAlgn="auto" latinLnBrk="0" hangingPunct="1">
              <a:lnSpc>
                <a:spcPct val="150000"/>
              </a:lnSpc>
              <a:spcBef>
                <a:spcPts val="1200"/>
              </a:spcBef>
              <a:spcAft>
                <a:spcPts val="600"/>
              </a:spcAft>
              <a:buClrTx/>
              <a:buSzTx/>
              <a:buFontTx/>
              <a:buNone/>
              <a:tabLst/>
              <a:defRPr/>
            </a:pPr>
            <a:endParaRPr lang="en-AU" sz="1800" b="1"/>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E: What are simple machines, and what are some examples of simple machines used in everyday life?</a:t>
            </a:r>
            <a:endParaRPr lang="en-AU" sz="1800" b="1">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A simple machine is a tool or part of a tool that changes an effort force's direction and/or magnitude. Examples of simple machines in everyday life include scissors (lever), doorknobs (wheel and axle), flagpoles (pulley), ramps (inclined plane), knives (wedge), and jar lids (screws).</a:t>
            </a:r>
          </a:p>
          <a:p>
            <a:pPr>
              <a:lnSpc>
                <a:spcPct val="150000"/>
              </a:lnSpc>
              <a:spcBef>
                <a:spcPts val="1200"/>
              </a:spcBef>
              <a:spcAft>
                <a:spcPts val="600"/>
              </a:spcAft>
            </a:pPr>
            <a:endParaRPr lang="en-AU" sz="1800" b="1">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MC: Describe how one type of simple machine, such as a lever or screw, has been used in both historical and modern contexts. Give specific examples of its use in everyday life.</a:t>
            </a:r>
            <a:endParaRPr lang="en-AU" sz="1800" b="1">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Lever:</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Historical Context: In ancient Egypt, levers were used to move large stones for building pyramids. Workers used long wooden poles as levers to lift and position heavy blocks.</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Modern Context: Today, levers are used in various tools and devices to make tasks easier. For example, a seesaw on a playground is a simple lever with the fulcrum (pivot point) in the middle. Children sit on either end to balance and move up and down. Another example is a crowbar used to lift heavy objects.</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b="1">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SC: Explain how simple machines make work easier. Discuss how the principles behind simple machines have influenced the design of modern machinery and technology</a:t>
            </a:r>
            <a:endParaRPr lang="en-AU" sz="1800" b="1">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Simple machines make work easier by allowing us to apply a smaller force over a greater distance or change the direction of the force. This means less effort is needed to move an object.</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The principles of simple machines have been fundamental in developing more complex machines and technology. For example, the wheel and axle principle is used in vehicles to reduce friction and make movement more efficient.</a:t>
            </a:r>
            <a:endParaRPr lang="en-AU" sz="1800">
              <a:effectLst/>
              <a:highlight>
                <a:srgbClr val="FFB8C2"/>
              </a:highlight>
              <a:latin typeface="Arial" panose="020B060402020202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22758643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endParaRPr lang="en-AU"/>
          </a:p>
          <a:p>
            <a:r>
              <a:rPr lang="en-AU"/>
              <a:t>All first-order levers have the fulcrum in the middle.</a:t>
            </a:r>
          </a:p>
          <a:p>
            <a:endParaRPr lang="en-AU"/>
          </a:p>
          <a:p>
            <a:r>
              <a:rPr lang="en-AU"/>
              <a:t>Scissors are a combination of simple machines, they contain:</a:t>
            </a:r>
          </a:p>
          <a:p>
            <a:pPr marL="285750" indent="-285750">
              <a:buFont typeface="Arial" panose="020B0604020202020204" pitchFamily="34" charset="0"/>
              <a:buChar char="•"/>
            </a:pPr>
            <a:r>
              <a:rPr lang="en-AU"/>
              <a:t>Two first order levers that work together. The effort is applied by your hand, the fulcrum is located along the sharp edge of the scissors.</a:t>
            </a:r>
          </a:p>
          <a:p>
            <a:pPr marL="285750" indent="-285750">
              <a:buFont typeface="Arial" panose="020B0604020202020204" pitchFamily="34" charset="0"/>
              <a:buChar char="•"/>
            </a:pPr>
            <a:r>
              <a:rPr lang="en-AU"/>
              <a:t>A wedge along the blade that makes it easier to cut the paper.</a:t>
            </a:r>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32719984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endParaRPr lang="en-AU"/>
          </a:p>
          <a:p>
            <a:r>
              <a:rPr lang="en-AU"/>
              <a:t>A second-order lever has the load in the middle. A wheelbarrow has multiple simple machines, including a lever, wheel, and axle. We are focussing on the lever in this example. </a:t>
            </a:r>
          </a:p>
          <a:p>
            <a:endParaRPr lang="en-AU"/>
          </a:p>
          <a:p>
            <a:r>
              <a:rPr lang="en-AU"/>
              <a:t>The wheelbarrow is an example of a second-order lever because the load is in the middle. The fulcrum is the wheel, and a person applies the effort on the handles.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28292440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endParaRPr lang="en-AU"/>
          </a:p>
          <a:p>
            <a:r>
              <a:rPr lang="en-AU"/>
              <a:t>A third-order lever has the effort in the middle. </a:t>
            </a:r>
          </a:p>
          <a:p>
            <a:endParaRPr lang="en-AU"/>
          </a:p>
          <a:p>
            <a:r>
              <a:rPr lang="en-AU"/>
              <a:t>Tweezers are one example of a third-order lever because the effort is applied in the middle. The load is applied at the tip of the tweezers, and the fulcrum is at the other end. </a:t>
            </a:r>
          </a:p>
          <a:p>
            <a:endParaRPr lang="en-AU"/>
          </a:p>
          <a:p>
            <a:r>
              <a:rPr lang="en-AU"/>
              <a:t>Like scissors, tweezers are 2 levers working together (in this case, 2 third-class levers).</a:t>
            </a:r>
          </a:p>
        </p:txBody>
      </p:sp>
      <p:sp>
        <p:nvSpPr>
          <p:cNvPr id="4" name="Slide Number Placeholder 3"/>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32906682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Use the photos to help students to set up the pulley arrangements outline in the Student resource – Investigating pulleys.</a:t>
            </a:r>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31956767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endParaRPr lang="en-AU"/>
          </a:p>
          <a:p>
            <a:endParaRPr lang="en-AU"/>
          </a:p>
          <a:p>
            <a:r>
              <a:rPr lang="en-AU"/>
              <a:t>Power tickets are used ideally every three weeks to incorporate retrieval, spacing, interleaving and feedback. They are an opportunity for students to examine their metacognition and help to create a study tool.  Facts can be refined through a think-pair-share activity.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3162272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a:t>Other sources of friction are ignored in this simplified diagram.</a:t>
            </a:r>
            <a:br>
              <a:rPr lang="en-US"/>
            </a:br>
            <a:endParaRPr lang="en-AU" b="1"/>
          </a:p>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Explain, using the diagram, that forces can be drawn using arrows.</a:t>
            </a:r>
          </a:p>
          <a:p>
            <a:pPr marL="342900" lvl="0" indent="-342900">
              <a:lnSpc>
                <a:spcPct val="150000"/>
              </a:lnSpc>
              <a:spcBef>
                <a:spcPts val="1200"/>
              </a:spcBef>
              <a:spcAft>
                <a:spcPts val="600"/>
              </a:spcAft>
              <a:buFont typeface="Symbol" panose="05050102010706020507" pitchFamily="18" charset="2"/>
              <a:buChar char=""/>
            </a:pPr>
            <a:r>
              <a:rPr lang="en-AU" sz="1600">
                <a:effectLst/>
                <a:latin typeface="Arial" panose="020B0604020202020204" pitchFamily="34" charset="0"/>
                <a:ea typeface="Calibri" panose="020F0502020204030204" pitchFamily="34" charset="0"/>
              </a:rPr>
              <a:t>The base of the arrow is on the object experiencing the force</a:t>
            </a:r>
          </a:p>
          <a:p>
            <a:pPr marL="342900" lvl="0" indent="-342900">
              <a:lnSpc>
                <a:spcPct val="150000"/>
              </a:lnSpc>
              <a:spcBef>
                <a:spcPts val="1200"/>
              </a:spcBef>
              <a:spcAft>
                <a:spcPts val="600"/>
              </a:spcAft>
              <a:buFont typeface="Symbol" panose="05050102010706020507" pitchFamily="18" charset="2"/>
              <a:buChar char=""/>
            </a:pPr>
            <a:r>
              <a:rPr lang="en-AU" sz="1600">
                <a:effectLst/>
                <a:latin typeface="Arial" panose="020B0604020202020204" pitchFamily="34" charset="0"/>
                <a:ea typeface="Calibri" panose="020F0502020204030204" pitchFamily="34" charset="0"/>
              </a:rPr>
              <a:t>The direction of the arrow shows the direction of the force</a:t>
            </a:r>
          </a:p>
          <a:p>
            <a:pPr marL="342900" lvl="0" indent="-342900">
              <a:lnSpc>
                <a:spcPct val="150000"/>
              </a:lnSpc>
              <a:spcBef>
                <a:spcPts val="1200"/>
              </a:spcBef>
              <a:spcAft>
                <a:spcPts val="600"/>
              </a:spcAft>
              <a:buFont typeface="Symbol" panose="05050102010706020507" pitchFamily="18" charset="2"/>
              <a:buChar char=""/>
            </a:pPr>
            <a:r>
              <a:rPr lang="en-AU" sz="1600">
                <a:effectLst/>
                <a:latin typeface="Arial" panose="020B0604020202020204" pitchFamily="34" charset="0"/>
                <a:ea typeface="Calibri" panose="020F0502020204030204" pitchFamily="34" charset="0"/>
              </a:rPr>
              <a:t>Longer arrows show larger forces; shorter arrows show smaller forces.</a:t>
            </a:r>
          </a:p>
          <a:p>
            <a:endParaRPr lang="en-AU" b="0"/>
          </a:p>
          <a:p>
            <a:r>
              <a:rPr lang="en-AU" b="0"/>
              <a:t>The forces on this car are balanced, the car remains stationary. The weight force and the normal force are balanced, this is because they are equal (in magnitude) and opposite (in direction). </a:t>
            </a:r>
          </a:p>
          <a:p>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Describe the ‘normal force’ as a contact force that acts perpendicular to the contact surface between two objects. The normal force is usually represented in force diagrams as a force vector arrow perpendicular to the surface. For an object resting on a horizontal surface, like this car, the normal force balances the downward force of gravity (the weight force), preventing the object from falling through its surface.</a:t>
            </a:r>
          </a:p>
          <a:p>
            <a:endParaRPr lang="en-AU" b="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5716370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endParaRPr lang="en-AU"/>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81</a:t>
            </a:fld>
            <a:endParaRPr lang="en-AU"/>
          </a:p>
        </p:txBody>
      </p:sp>
    </p:spTree>
    <p:extLst>
      <p:ext uri="{BB962C8B-B14F-4D97-AF65-F5344CB8AC3E}">
        <p14:creationId xmlns:p14="http://schemas.microsoft.com/office/powerpoint/2010/main" val="21318905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30C87-04B7-2C43-DDF0-E04A22460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A6445-32C3-E19C-AB8D-A2F9167A9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344D5-B0A3-DF25-EA15-2EAE85A46C7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 </a:t>
            </a:r>
          </a:p>
          <a:p>
            <a:r>
              <a:rPr lang="en-AU"/>
              <a:t>This slide is animated to bring up the answers.</a:t>
            </a:r>
          </a:p>
          <a:p>
            <a:endParaRPr lang="en-AU" b="1"/>
          </a:p>
          <a:p>
            <a:r>
              <a:rPr lang="en-AU" b="1"/>
              <a:t>Sample answers: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Everybody: This pulley system has a mechanical advantage of 2:1. We can determine this by counting the ropes/strings involved in the pulley (not including the one being pulled). *CLICK* the numbers show how we can count the ropes/strings.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Mini challenge: To recall which part of the lever goes in the middle for each class of lever, we can recite FLE–123, therefore in a first-order lever the fulcrum is in the middle. *CLICK*  this diagram show the fulcrum in the middle with the load on one end and the effort at the other. </a:t>
            </a:r>
          </a:p>
        </p:txBody>
      </p:sp>
      <p:sp>
        <p:nvSpPr>
          <p:cNvPr id="4" name="Slide Number Placeholder 3">
            <a:extLst>
              <a:ext uri="{FF2B5EF4-FFF2-40B4-BE49-F238E27FC236}">
                <a16:creationId xmlns:a16="http://schemas.microsoft.com/office/drawing/2014/main" id="{7B2709E2-64CC-B7FF-CA85-367DE689C3B0}"/>
              </a:ext>
            </a:extLst>
          </p:cNvPr>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19611311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Notes for teachers: </a:t>
            </a:r>
          </a:p>
          <a:p>
            <a:pPr algn="l">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endParaRPr>
          </a:p>
          <a:p>
            <a:pPr algn="l">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The axe head would have been chipped from a larger rock and the edge ground to a point. </a:t>
            </a:r>
          </a:p>
          <a:p>
            <a:pPr algn="l">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Resin or kangaroo sinew was used with string made from plant fibres to attach the handle.</a:t>
            </a:r>
          </a:p>
          <a:p>
            <a:pPr algn="l">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The axe had multiple uses, including cutting wood, serving as a weapon, and cutting up food.</a:t>
            </a:r>
          </a:p>
          <a:p>
            <a:pPr algn="l">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endParaRPr>
          </a:p>
          <a:p>
            <a:pPr algn="l">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The axe head is a wedge.</a:t>
            </a:r>
          </a:p>
          <a:p>
            <a:pPr algn="l">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The wedge is two inclined planes that convert the applied force into perpendicular forces over a longer distance (reducing the effort needed) to split objects. Note that the axe handle is a lever that reduces the effort needed when applying a force.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13065948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endParaRPr lang="en-AU"/>
          </a:p>
          <a:p>
            <a:r>
              <a:rPr lang="en-AU"/>
              <a:t>Table to record tool and weapon use.</a:t>
            </a:r>
          </a:p>
        </p:txBody>
      </p:sp>
      <p:sp>
        <p:nvSpPr>
          <p:cNvPr id="4" name="Slide Number Placeholder 3"/>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20907607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Notes for teachers:</a:t>
            </a:r>
          </a:p>
          <a:p>
            <a:endParaRPr lang="en-AU"/>
          </a:p>
          <a:p>
            <a:pPr marL="171450" indent="-171450">
              <a:buFont typeface="Arial"/>
              <a:buChar char="•"/>
            </a:pPr>
            <a:r>
              <a:rPr lang="en-AU"/>
              <a:t>For more information See ⁠</a:t>
            </a:r>
            <a:r>
              <a:rPr lang="en-AU">
                <a:hlinkClick r:id="rId3" tooltip="https://www.aitsl.edu.au/docs/default-source/feedback/aitsl-learning-intentions-and-success-criteria-strategy.pdf?sfvrsn=382dec3c_2"/>
              </a:rPr>
              <a:t>AITSL</a:t>
            </a:r>
            <a:r>
              <a:rPr lang="en-AU"/>
              <a:t> or the NSW Department of Education explicit teaching strategies, ⁠</a:t>
            </a:r>
            <a:r>
              <a:rPr lang="en-AU">
                <a:hlinkClick r:id="rId4" tooltip="https://education.nsw.gov.au/teaching-and-learning/curriculum/explicit-teaching/explicit-teaching-strategies/sharing-learning-intentions"/>
              </a:rPr>
              <a:t>Sharing learning intentions</a:t>
            </a:r>
            <a:r>
              <a:rPr lang="en-AU"/>
              <a:t> and ⁠</a:t>
            </a:r>
            <a:r>
              <a:rPr lang="en-AU">
                <a:hlinkClick r:id="rId5" tooltip="https://education.nsw.gov.au/teaching-and-learning/curriculum/explicit-teaching/explicit-teaching-strategies/sharing-success-criteria"/>
              </a:rPr>
              <a:t>Sharing success criteria</a:t>
            </a:r>
            <a:endParaRPr lang="en-AU"/>
          </a:p>
          <a:p>
            <a:pPr marL="171450" indent="-171450">
              <a:buFont typeface="Arial"/>
              <a:buChar char="•"/>
            </a:pPr>
            <a:r>
              <a:rPr lang="en-AU"/>
              <a:t>LISC is not necessarily presented at the beginning of the lesson. Teacher needs to consider most effectual time to introduce </a:t>
            </a:r>
          </a:p>
          <a:p>
            <a:pPr marL="171450" indent="-171450">
              <a:buFont typeface="Arial"/>
              <a:buChar char="•"/>
            </a:pPr>
            <a:r>
              <a:rPr lang="en-AU"/>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85</a:t>
            </a:fld>
            <a:endParaRPr lang="en-AU"/>
          </a:p>
        </p:txBody>
      </p:sp>
    </p:spTree>
    <p:extLst>
      <p:ext uri="{BB962C8B-B14F-4D97-AF65-F5344CB8AC3E}">
        <p14:creationId xmlns:p14="http://schemas.microsoft.com/office/powerpoint/2010/main" val="3850704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a:t>Notes for teachers: </a:t>
            </a:r>
          </a:p>
          <a:p>
            <a:pPr marL="0" marR="0" lvl="0" indent="0" algn="l" defTabSz="1219170" rtl="0" eaLnBrk="1" fontAlgn="auto" latinLnBrk="0" hangingPunct="1">
              <a:lnSpc>
                <a:spcPct val="150000"/>
              </a:lnSpc>
              <a:spcBef>
                <a:spcPts val="1200"/>
              </a:spcBef>
              <a:spcAft>
                <a:spcPts val="600"/>
              </a:spcAft>
              <a:buClrTx/>
              <a:buSzTx/>
              <a:buFontTx/>
              <a:buNone/>
              <a:tabLst/>
              <a:defRPr/>
            </a:pPr>
            <a:endParaRPr lang="en-AU" sz="1800" b="1"/>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E: Name one traditional tool used by Aboriginal and Torres Strait Islander Peoples that demonstrates their understanding of forces.</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0">
                <a:solidFill>
                  <a:srgbClr val="000000"/>
                </a:solidFill>
                <a:effectLst/>
                <a:highlight>
                  <a:srgbClr val="FFB8C2"/>
                </a:highlight>
                <a:latin typeface="Arial" panose="020B0604020202020204" pitchFamily="34" charset="0"/>
                <a:ea typeface="Calibri" panose="020F0502020204030204" pitchFamily="34" charset="0"/>
              </a:rPr>
              <a:t>Answer: One traditional tool is the woomera.</a:t>
            </a:r>
            <a:endParaRPr lang="en-AU" sz="1800" b="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b="1">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MC: Explain how the woomera demonstrates the application of knowledge about forces by Aboriginal and Torres Strait Islander Peoples.</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0">
                <a:solidFill>
                  <a:srgbClr val="000000"/>
                </a:solidFill>
                <a:effectLst/>
                <a:highlight>
                  <a:srgbClr val="FFB8C2"/>
                </a:highlight>
                <a:latin typeface="Arial" panose="020B0604020202020204" pitchFamily="34" charset="0"/>
                <a:ea typeface="Calibri" panose="020F0502020204030204" pitchFamily="34" charset="0"/>
              </a:rPr>
              <a:t>Answer: </a:t>
            </a:r>
            <a:r>
              <a:rPr lang="en-AU" sz="1800" b="0">
                <a:effectLst/>
                <a:latin typeface="Arial" panose="020B0604020202020204" pitchFamily="34" charset="0"/>
                <a:ea typeface="Calibri" panose="020F0502020204030204" pitchFamily="34" charset="0"/>
              </a:rPr>
              <a:t>The woomera, a spear-throwing tool, demonstrates the application of knowledge about forces by enhancing a spear's throwing force and accuracy. By extending the lever arm, the woomera allows the thrower to apply more force over a greater distance, increasing the speed and distance the spear can travel. This use of leverage and mechanics shows an understanding of the principles of force and motion.</a:t>
            </a:r>
            <a:endParaRPr lang="en-AU" b="0"/>
          </a:p>
        </p:txBody>
      </p:sp>
      <p:sp>
        <p:nvSpPr>
          <p:cNvPr id="4" name="Slide Number Placeholder 3"/>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715384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endParaRPr lang="en-AU"/>
          </a:p>
          <a:p>
            <a:r>
              <a:rPr lang="en-AU"/>
              <a:t>Example of investigation setup for the Depth study.</a:t>
            </a:r>
          </a:p>
        </p:txBody>
      </p:sp>
      <p:sp>
        <p:nvSpPr>
          <p:cNvPr id="4" name="Slide Number Placeholder 3"/>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12355172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p>
          <a:p>
            <a:endParaRPr lang="en-AU"/>
          </a:p>
          <a:p>
            <a:r>
              <a:rPr lang="en-AU"/>
              <a:t>These templates can be adapted for teaching the Forces unit.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22325186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Notes for teachers:</a:t>
            </a:r>
            <a:endParaRPr lang="en-AU"/>
          </a:p>
          <a:p>
            <a:endParaRPr lang="en-AU"/>
          </a:p>
          <a:p>
            <a:r>
              <a:rPr lang="en-AU"/>
              <a:t>Power tickets are used ideally every three weeks to incorporate retrieval, spacing, interleaving and feedback. They are an opportunity for students to examine their metacognition and help to create a study tool.  Facts can be refined through a think-pair-share activity. Column headings can be adapted to suit context and timing.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14367216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773B1-A621-4736-D038-E150A3465D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F7DD07-CD80-A770-07F6-4784FC7EFA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C7C464-CA0F-587E-0002-7B9207579718}"/>
              </a:ext>
            </a:extLst>
          </p:cNvPr>
          <p:cNvSpPr>
            <a:spLocks noGrp="1"/>
          </p:cNvSpPr>
          <p:nvPr>
            <p:ph type="body" idx="1"/>
          </p:nvPr>
        </p:nvSpPr>
        <p:spPr/>
        <p:txBody>
          <a:bodyPr/>
          <a:lstStyle/>
          <a:p>
            <a:r>
              <a:rPr lang="en-AU" sz="1800" u="sng">
                <a:solidFill>
                  <a:srgbClr val="001C4A"/>
                </a:solidFill>
                <a:effectLst/>
                <a:latin typeface="Arial" panose="020B0604020202020204" pitchFamily="34" charset="0"/>
                <a:ea typeface="Calibri" panose="020F0502020204030204" pitchFamily="34" charset="0"/>
                <a:hlinkClick r:id="rId3"/>
              </a:rPr>
              <a:t>Predict-Explain-Observe-Explain</a:t>
            </a:r>
            <a:r>
              <a:rPr lang="en-AU" sz="1800">
                <a:effectLst/>
                <a:latin typeface="Arial" panose="020B0604020202020204" pitchFamily="34" charset="0"/>
                <a:ea typeface="Calibri" panose="020F0502020204030204" pitchFamily="34" charset="0"/>
              </a:rPr>
              <a:t> scaffold</a:t>
            </a:r>
            <a:endParaRPr lang="en-AU"/>
          </a:p>
        </p:txBody>
      </p:sp>
      <p:sp>
        <p:nvSpPr>
          <p:cNvPr id="4" name="Slide Number Placeholder 3">
            <a:extLst>
              <a:ext uri="{FF2B5EF4-FFF2-40B4-BE49-F238E27FC236}">
                <a16:creationId xmlns:a16="http://schemas.microsoft.com/office/drawing/2014/main" id="{9C0A46F2-92EB-CCEA-AD20-D24CCAB60B84}"/>
              </a:ext>
            </a:extLst>
          </p:cNvPr>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1093520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962E-F1AB-9F2B-17FA-6DFB20DB1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F479F-D87D-958D-ADB1-F2731927A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D0181D-3993-7B10-B11D-6B20607667CE}"/>
              </a:ext>
            </a:extLst>
          </p:cNvPr>
          <p:cNvSpPr>
            <a:spLocks noGrp="1"/>
          </p:cNvSpPr>
          <p:nvPr>
            <p:ph type="body" idx="1"/>
          </p:nvPr>
        </p:nvSpPr>
        <p:spPr/>
        <p:txBody>
          <a:bodyPr/>
          <a:lstStyle/>
          <a:p>
            <a:r>
              <a:rPr lang="en-AU" b="1"/>
              <a:t>Notes for teachers: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a:t>Other sources of friction are ignored in this simplified diagram.</a:t>
            </a:r>
            <a:br>
              <a:rPr lang="en-US"/>
            </a:br>
            <a:endParaRPr lang="en-AU" b="1"/>
          </a:p>
          <a:p>
            <a:r>
              <a:rPr lang="en-AU" b="0"/>
              <a:t>The forces in this diagram of the car are unbalanced. The car is speeding up. There is now an unbalanced force because the applied force points to the right. The normal and weight forces are balanced, keeping the car on the ground.</a:t>
            </a:r>
          </a:p>
          <a:p>
            <a:endParaRPr lang="en-AU" b="0"/>
          </a:p>
        </p:txBody>
      </p:sp>
      <p:sp>
        <p:nvSpPr>
          <p:cNvPr id="4" name="Slide Number Placeholder 3">
            <a:extLst>
              <a:ext uri="{FF2B5EF4-FFF2-40B4-BE49-F238E27FC236}">
                <a16:creationId xmlns:a16="http://schemas.microsoft.com/office/drawing/2014/main" id="{A6019EC9-ACF5-222C-A4E2-2654BC5D104D}"/>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504829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93122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71744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spTree>
      <p:nvGrpSpPr>
        <p:cNvPr id="1" name="Shape 101"/>
        <p:cNvGrpSpPr/>
        <p:nvPr/>
      </p:nvGrpSpPr>
      <p:grpSpPr>
        <a:xfrm>
          <a:off x="0" y="0"/>
          <a:ext cx="0" cy="0"/>
          <a:chOff x="0" y="0"/>
          <a:chExt cx="0" cy="0"/>
        </a:xfrm>
      </p:grpSpPr>
      <p:sp>
        <p:nvSpPr>
          <p:cNvPr id="108" name="Google Shape;108;p19"/>
          <p:cNvSpPr/>
          <p:nvPr/>
        </p:nvSpPr>
        <p:spPr>
          <a:xfrm>
            <a:off x="8110400" y="1104423"/>
            <a:ext cx="3666000" cy="5113200"/>
          </a:xfrm>
          <a:prstGeom prst="rect">
            <a:avLst/>
          </a:prstGeom>
          <a:solidFill>
            <a:srgbClr val="5E9DAA"/>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a:latin typeface="Arial" panose="020B0604020202020204" pitchFamily="34" charset="0"/>
              <a:ea typeface="Covered By Your Grace"/>
              <a:cs typeface="Arial" panose="020B0604020202020204" pitchFamily="34" charset="0"/>
              <a:sym typeface="Covered By Your Grace"/>
            </a:endParaRPr>
          </a:p>
          <a:p>
            <a:pPr marL="0" marR="0" lvl="0" indent="0" algn="ctr" rtl="0">
              <a:lnSpc>
                <a:spcPct val="100000"/>
              </a:lnSpc>
              <a:spcBef>
                <a:spcPts val="0"/>
              </a:spcBef>
              <a:spcAft>
                <a:spcPts val="0"/>
              </a:spcAft>
              <a:buNone/>
            </a:pPr>
            <a:endParaRPr sz="6400">
              <a:latin typeface="Arial" panose="020B0604020202020204" pitchFamily="34" charset="0"/>
              <a:ea typeface="Covered By Your Grace"/>
              <a:cs typeface="Arial" panose="020B0604020202020204" pitchFamily="34" charset="0"/>
              <a:sym typeface="Covered By Your Grace"/>
            </a:endParaRPr>
          </a:p>
          <a:p>
            <a:pPr marL="609585" marR="0" lvl="0" indent="0" algn="l" rtl="0">
              <a:lnSpc>
                <a:spcPct val="100000"/>
              </a:lnSpc>
              <a:spcBef>
                <a:spcPts val="0"/>
              </a:spcBef>
              <a:spcAft>
                <a:spcPts val="0"/>
              </a:spcAft>
              <a:buNone/>
            </a:pPr>
            <a:endParaRPr sz="6400">
              <a:latin typeface="Arial" panose="020B0604020202020204" pitchFamily="34" charset="0"/>
              <a:ea typeface="Covered By Your Grace"/>
              <a:cs typeface="Arial" panose="020B0604020202020204" pitchFamily="34" charset="0"/>
              <a:sym typeface="Covered By Your Grace"/>
            </a:endParaRPr>
          </a:p>
        </p:txBody>
      </p:sp>
      <p:sp>
        <p:nvSpPr>
          <p:cNvPr id="109" name="Google Shape;109;p19"/>
          <p:cNvSpPr/>
          <p:nvPr/>
        </p:nvSpPr>
        <p:spPr>
          <a:xfrm>
            <a:off x="-8667" y="-17333"/>
            <a:ext cx="12192000" cy="714000"/>
          </a:xfrm>
          <a:prstGeom prst="rect">
            <a:avLst/>
          </a:prstGeom>
          <a:solidFill>
            <a:srgbClr val="A64D79"/>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3200"/>
          </a:p>
        </p:txBody>
      </p:sp>
      <p:sp>
        <p:nvSpPr>
          <p:cNvPr id="102" name="Google Shape;102;p19"/>
          <p:cNvSpPr/>
          <p:nvPr/>
        </p:nvSpPr>
        <p:spPr>
          <a:xfrm>
            <a:off x="206367" y="1104223"/>
            <a:ext cx="3666000" cy="5113200"/>
          </a:xfrm>
          <a:prstGeom prst="rect">
            <a:avLst/>
          </a:prstGeom>
          <a:solidFill>
            <a:srgbClr val="6D9EEB"/>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a:latin typeface="Arial" panose="020B0604020202020204" pitchFamily="34" charset="0"/>
              <a:ea typeface="Covered By Your Grace"/>
              <a:cs typeface="Arial" panose="020B0604020202020204" pitchFamily="34" charset="0"/>
              <a:sym typeface="Covered By Your Grace"/>
            </a:endParaRPr>
          </a:p>
          <a:p>
            <a:pPr marL="0" marR="0" lvl="0" indent="0" algn="ctr" rtl="0">
              <a:lnSpc>
                <a:spcPct val="100000"/>
              </a:lnSpc>
              <a:spcBef>
                <a:spcPts val="0"/>
              </a:spcBef>
              <a:spcAft>
                <a:spcPts val="0"/>
              </a:spcAft>
              <a:buNone/>
            </a:pPr>
            <a:endParaRPr sz="6400">
              <a:latin typeface="Arial" panose="020B0604020202020204" pitchFamily="34" charset="0"/>
              <a:ea typeface="Covered By Your Grace"/>
              <a:cs typeface="Arial" panose="020B0604020202020204" pitchFamily="34" charset="0"/>
              <a:sym typeface="Covered By Your Grace"/>
            </a:endParaRPr>
          </a:p>
          <a:p>
            <a:pPr marL="609585" marR="0" lvl="0" indent="0" algn="l" rtl="0">
              <a:lnSpc>
                <a:spcPct val="100000"/>
              </a:lnSpc>
              <a:spcBef>
                <a:spcPts val="0"/>
              </a:spcBef>
              <a:spcAft>
                <a:spcPts val="0"/>
              </a:spcAft>
              <a:buNone/>
            </a:pPr>
            <a:endParaRPr sz="6400">
              <a:latin typeface="Arial" panose="020B0604020202020204" pitchFamily="34" charset="0"/>
              <a:ea typeface="Covered By Your Grace"/>
              <a:cs typeface="Arial" panose="020B0604020202020204" pitchFamily="34" charset="0"/>
              <a:sym typeface="Covered By Your Grace"/>
            </a:endParaRPr>
          </a:p>
        </p:txBody>
      </p:sp>
      <p:sp>
        <p:nvSpPr>
          <p:cNvPr id="105" name="Google Shape;105;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03" name="Google Shape;103;p19"/>
          <p:cNvSpPr txBox="1">
            <a:spLocks noGrp="1"/>
          </p:cNvSpPr>
          <p:nvPr>
            <p:ph type="title"/>
          </p:nvPr>
        </p:nvSpPr>
        <p:spPr>
          <a:xfrm>
            <a:off x="206367" y="27904"/>
            <a:ext cx="4545565" cy="61285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solidFill>
                  <a:schemeClr val="bg1"/>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7" name="Google Shape;107;p19"/>
          <p:cNvSpPr/>
          <p:nvPr/>
        </p:nvSpPr>
        <p:spPr>
          <a:xfrm>
            <a:off x="4158400" y="1104423"/>
            <a:ext cx="3666000" cy="5113200"/>
          </a:xfrm>
          <a:prstGeom prst="rect">
            <a:avLst/>
          </a:prstGeom>
          <a:solidFill>
            <a:schemeClr val="accent4"/>
          </a:solidFill>
          <a:ln>
            <a:noFill/>
          </a:ln>
          <a:effectLst>
            <a:outerShdw blurRad="50800" dist="104775" dir="3600000" algn="tl" rotWithShape="0">
              <a:srgbClr val="000000">
                <a:alpha val="40000"/>
              </a:srgbClr>
            </a:outerShdw>
          </a:effectLst>
        </p:spPr>
        <p:txBody>
          <a:bodyPr spcFirstLastPara="1" wrap="square" lIns="327600" tIns="163767" rIns="327600" bIns="163767" anchor="ctr" anchorCtr="0">
            <a:noAutofit/>
          </a:bodyPr>
          <a:lstStyle/>
          <a:p>
            <a:pPr marL="0" marR="0" lvl="0" indent="0" algn="l" rtl="0">
              <a:lnSpc>
                <a:spcPct val="100000"/>
              </a:lnSpc>
              <a:spcBef>
                <a:spcPts val="0"/>
              </a:spcBef>
              <a:spcAft>
                <a:spcPts val="0"/>
              </a:spcAft>
              <a:buNone/>
            </a:pPr>
            <a:endParaRPr sz="6400">
              <a:latin typeface="Arial" panose="020B0604020202020204" pitchFamily="34" charset="0"/>
              <a:ea typeface="Covered By Your Grace"/>
              <a:cs typeface="Arial" panose="020B0604020202020204" pitchFamily="34" charset="0"/>
              <a:sym typeface="Covered By Your Grace"/>
            </a:endParaRPr>
          </a:p>
          <a:p>
            <a:pPr marL="0" marR="0" lvl="0" indent="0" algn="ctr" rtl="0">
              <a:lnSpc>
                <a:spcPct val="100000"/>
              </a:lnSpc>
              <a:spcBef>
                <a:spcPts val="0"/>
              </a:spcBef>
              <a:spcAft>
                <a:spcPts val="0"/>
              </a:spcAft>
              <a:buNone/>
            </a:pPr>
            <a:endParaRPr sz="6400">
              <a:latin typeface="Arial" panose="020B0604020202020204" pitchFamily="34" charset="0"/>
              <a:ea typeface="Covered By Your Grace"/>
              <a:cs typeface="Arial" panose="020B0604020202020204" pitchFamily="34" charset="0"/>
              <a:sym typeface="Covered By Your Grace"/>
            </a:endParaRPr>
          </a:p>
          <a:p>
            <a:pPr marL="609585" marR="0" lvl="0" indent="0" algn="l" rtl="0">
              <a:lnSpc>
                <a:spcPct val="100000"/>
              </a:lnSpc>
              <a:spcBef>
                <a:spcPts val="0"/>
              </a:spcBef>
              <a:spcAft>
                <a:spcPts val="0"/>
              </a:spcAft>
              <a:buNone/>
            </a:pPr>
            <a:endParaRPr sz="6400">
              <a:latin typeface="Arial" panose="020B0604020202020204" pitchFamily="34" charset="0"/>
              <a:ea typeface="Covered By Your Grace"/>
              <a:cs typeface="Arial" panose="020B0604020202020204" pitchFamily="34" charset="0"/>
              <a:sym typeface="Covered By Your Grace"/>
            </a:endParaRPr>
          </a:p>
        </p:txBody>
      </p:sp>
      <p:pic>
        <p:nvPicPr>
          <p:cNvPr id="110" name="Google Shape;110;p19"/>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6897285" y="800756"/>
            <a:ext cx="854703" cy="1048200"/>
          </a:xfrm>
          <a:prstGeom prst="rect">
            <a:avLst/>
          </a:prstGeom>
          <a:noFill/>
          <a:ln>
            <a:noFill/>
          </a:ln>
          <a:effectLst>
            <a:outerShdw blurRad="57150" dist="19050" dir="5400000" algn="bl" rotWithShape="0">
              <a:srgbClr val="000000">
                <a:alpha val="50000"/>
              </a:srgbClr>
            </a:outerShdw>
          </a:effectLst>
        </p:spPr>
      </p:pic>
      <p:pic>
        <p:nvPicPr>
          <p:cNvPr id="111" name="Google Shape;111;p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953734" y="768257"/>
            <a:ext cx="731595" cy="1113217"/>
          </a:xfrm>
          <a:prstGeom prst="rect">
            <a:avLst/>
          </a:prstGeom>
          <a:noFill/>
          <a:ln>
            <a:noFill/>
          </a:ln>
          <a:effectLst>
            <a:outerShdw blurRad="57150" dist="19050" dir="5400000" algn="bl" rotWithShape="0">
              <a:srgbClr val="000000">
                <a:alpha val="50000"/>
              </a:srgbClr>
            </a:outerShdw>
          </a:effectLst>
        </p:spPr>
      </p:pic>
      <p:pic>
        <p:nvPicPr>
          <p:cNvPr id="112" name="Google Shape;112;p1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94601" y="800756"/>
            <a:ext cx="1000967" cy="1048200"/>
          </a:xfrm>
          <a:prstGeom prst="rect">
            <a:avLst/>
          </a:prstGeom>
          <a:noFill/>
          <a:ln>
            <a:noFill/>
          </a:ln>
          <a:effectLst>
            <a:outerShdw blurRad="50800" dist="104775" dir="3600000" algn="tl" rotWithShape="0">
              <a:srgbClr val="000000">
                <a:alpha val="40000"/>
              </a:srgbClr>
            </a:outerShdw>
          </a:effectLst>
        </p:spPr>
      </p:pic>
    </p:spTree>
    <p:extLst>
      <p:ext uri="{BB962C8B-B14F-4D97-AF65-F5344CB8AC3E}">
        <p14:creationId xmlns:p14="http://schemas.microsoft.com/office/powerpoint/2010/main" val="2050044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1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82351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679455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2671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8668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47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57962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Red_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137601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202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79323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42875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4256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9912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5916025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83" r:id="rId4"/>
    <p:sldLayoutId id="2147483773" r:id="rId5"/>
    <p:sldLayoutId id="2147483774" r:id="rId6"/>
    <p:sldLayoutId id="2147483775" r:id="rId7"/>
    <p:sldLayoutId id="2147483776" r:id="rId8"/>
    <p:sldLayoutId id="2147483777" r:id="rId9"/>
    <p:sldLayoutId id="2147483778" r:id="rId10"/>
    <p:sldLayoutId id="2147483782" r:id="rId11"/>
    <p:sldLayoutId id="2147483779" r:id="rId12"/>
    <p:sldLayoutId id="214748378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68" r:id="rId4"/>
    <p:sldLayoutId id="2147483724" r:id="rId5"/>
    <p:sldLayoutId id="2147483762" r:id="rId6"/>
    <p:sldLayoutId id="2147483723" r:id="rId7"/>
    <p:sldLayoutId id="2147483746" r:id="rId8"/>
    <p:sldLayoutId id="2147483725" r:id="rId9"/>
    <p:sldLayoutId id="2147483743" r:id="rId10"/>
    <p:sldLayoutId id="2147483744" r:id="rId11"/>
    <p:sldLayoutId id="2147483763" r:id="rId12"/>
    <p:sldLayoutId id="214748376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creativecommons.org/public-domain/cc0/" TargetMode="External"/><Relationship Id="rId5" Type="http://schemas.openxmlformats.org/officeDocument/2006/relationships/hyperlink" Target="https://www.rawpixel.com/" TargetMode="External"/><Relationship Id="rId4" Type="http://schemas.openxmlformats.org/officeDocument/2006/relationships/hyperlink" Target="https://www.rawpixel.com/image/6333225/image-vintage-public-domain-shap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https://creativecommons.org/public-domain/cc0/" TargetMode="External"/><Relationship Id="rId5" Type="http://schemas.openxmlformats.org/officeDocument/2006/relationships/hyperlink" Target="https://www.rawpixel.com/" TargetMode="External"/><Relationship Id="rId4" Type="http://schemas.openxmlformats.org/officeDocument/2006/relationships/hyperlink" Target="https://www.rawpixel.com/image/6333225/image-vintage-public-domain-shap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hyperlink" Target="https://creativecommons.org/licenses/by-sa/3.0/legalcode" TargetMode="External"/><Relationship Id="rId4" Type="http://schemas.openxmlformats.org/officeDocument/2006/relationships/hyperlink" Target="https://commons.wikimedia.org/wiki/File:Barbell-upright-rows-1.p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hyperlink" Target="https://chemix.org/"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hyperlink" Target="https://creativecommons.org/public-domain/cc0/"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hyperlink" Target="https://www.rawpixel.com/" TargetMode="External"/><Relationship Id="rId5" Type="http://schemas.openxmlformats.org/officeDocument/2006/relationships/hyperlink" Target="https://www.rawpixel.com/image/6333225/image-vintage-public-domain-shape" TargetMode="External"/><Relationship Id="rId4" Type="http://schemas.microsoft.com/office/2007/relationships/hdphoto" Target="../media/hdphoto1.wdp"/><Relationship Id="rId9" Type="http://schemas.openxmlformats.org/officeDocument/2006/relationships/hyperlink" Target="http://www.draw.i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hyperlink" Target="http://www.draw.io/"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hyperlink" Target="http://www.draw.io/"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hyperlink" Target="http://www.draw.io/" TargetMode="Externa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File:Paperairplane.png"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hyperlink" Target="https://chemix.org/"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48.xml"/><Relationship Id="rId3" Type="http://schemas.openxmlformats.org/officeDocument/2006/relationships/slide" Target="slide3.xml"/><Relationship Id="rId7" Type="http://schemas.openxmlformats.org/officeDocument/2006/relationships/slide" Target="slide17.xml"/><Relationship Id="rId12" Type="http://schemas.openxmlformats.org/officeDocument/2006/relationships/slide" Target="slide44.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slide" Target="slide15.xml"/><Relationship Id="rId11" Type="http://schemas.openxmlformats.org/officeDocument/2006/relationships/slide" Target="slide40.xml"/><Relationship Id="rId5" Type="http://schemas.openxmlformats.org/officeDocument/2006/relationships/slide" Target="slide6.xml"/><Relationship Id="rId15" Type="http://schemas.openxmlformats.org/officeDocument/2006/relationships/slide" Target="slide56.xml"/><Relationship Id="rId10" Type="http://schemas.openxmlformats.org/officeDocument/2006/relationships/slide" Target="slide35.xml"/><Relationship Id="rId4" Type="http://schemas.openxmlformats.org/officeDocument/2006/relationships/slide" Target="slide5.xml"/><Relationship Id="rId9" Type="http://schemas.openxmlformats.org/officeDocument/2006/relationships/slide" Target="slide28.xml"/><Relationship Id="rId14" Type="http://schemas.openxmlformats.org/officeDocument/2006/relationships/slide" Target="slide5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chemix.org/"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hyperlink" Target="https://www.drawio.com/" TargetMode="External"/><Relationship Id="rId5" Type="http://schemas.openxmlformats.org/officeDocument/2006/relationships/hyperlink" Target="https://creativecommons.org/licenses/by/4.0/" TargetMode="External"/><Relationship Id="rId4" Type="http://schemas.openxmlformats.org/officeDocument/2006/relationships/hyperlink" Target="https://vectorportal.com/vector/retro-sports-car.ai/23041"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chemix.org/"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s://www.drawio.com/" TargetMode="External"/><Relationship Id="rId5" Type="http://schemas.openxmlformats.org/officeDocument/2006/relationships/hyperlink" Target="https://creativecommons.org/licenses/by/4.0/" TargetMode="External"/><Relationship Id="rId4" Type="http://schemas.openxmlformats.org/officeDocument/2006/relationships/hyperlink" Target="https://vectorportal.com/vector/retro-sports-car.ai/2304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chemix.org/"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hyperlink" Target="https://www.drawio.com/" TargetMode="External"/><Relationship Id="rId5" Type="http://schemas.openxmlformats.org/officeDocument/2006/relationships/hyperlink" Target="https://creativecommons.org/licenses/by/4.0/" TargetMode="External"/><Relationship Id="rId4" Type="http://schemas.openxmlformats.org/officeDocument/2006/relationships/hyperlink" Target="https://vectorportal.com/vector/retro-sports-car.ai/2304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chemix.org/"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hyperlink" Target="https://www.drawio.com/" TargetMode="External"/><Relationship Id="rId5" Type="http://schemas.openxmlformats.org/officeDocument/2006/relationships/hyperlink" Target="https://creativecommons.org/licenses/by/4.0/" TargetMode="External"/><Relationship Id="rId4" Type="http://schemas.openxmlformats.org/officeDocument/2006/relationships/hyperlink" Target="https://vectorportal.com/vector/retro-sports-car.ai/2304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hyperlink" Target="https://creativecommons.org/licenses/by/4.0/" TargetMode="External"/><Relationship Id="rId5" Type="http://schemas.openxmlformats.org/officeDocument/2006/relationships/hyperlink" Target="https://www.flickr.com/photos/121935927@N06/" TargetMode="External"/><Relationship Id="rId4" Type="http://schemas.openxmlformats.org/officeDocument/2006/relationships/hyperlink" Target="https://www.flickr.com/photos/121935927@N06/13580457913/in/photostrea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hyperlink" Target="https://creativecommons.org/public-domain/cc0/" TargetMode="External"/><Relationship Id="rId4" Type="http://schemas.openxmlformats.org/officeDocument/2006/relationships/hyperlink" Target="https://www.pickpik.com/storm-clouds-sky-weather-thunder-nature-12705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slide" Target="slide3.xml"/><Relationship Id="rId7" Type="http://schemas.openxmlformats.org/officeDocument/2006/relationships/slide" Target="slide8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slide" Target="slide74.xml"/><Relationship Id="rId5" Type="http://schemas.openxmlformats.org/officeDocument/2006/relationships/slide" Target="slide64.xml"/><Relationship Id="rId4" Type="http://schemas.openxmlformats.org/officeDocument/2006/relationships/slide" Target="slide6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hyperlink" Target="https://commons.wikimedia.org/wiki/File:Gravitational_field_Earth_lines_2.sv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hyperlink" Target="https://commons.wikimedia.org/wiki/File:How_tides_are_formed.png"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File:Mass_versus_weight_in_earth_and_mars.sv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17.xml"/><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9.xml"/><Relationship Id="rId5" Type="http://schemas.openxmlformats.org/officeDocument/2006/relationships/hyperlink" Target="https://creativecommons.org/licenses/by/4.0/legalcode" TargetMode="External"/><Relationship Id="rId4" Type="http://schemas.openxmlformats.org/officeDocument/2006/relationships/hyperlink" Target="https://commons.wikimedia.org/wiki/File:Openstax_physics2_11.6_Bfield-barmagnet-ends.jp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hyperlink" Target="https://chemix.org/"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hyperlink" Target="https://chemix.org/"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video" Target="https://www.youtube.com/embed/Sb8N-VakaoI?feature=oembed" TargetMode="External"/><Relationship Id="rId5" Type="http://schemas.openxmlformats.org/officeDocument/2006/relationships/hyperlink" Target="https://www.youtube.com/watch?v=Sb8N-VakaoI" TargetMode="External"/><Relationship Id="rId4" Type="http://schemas.openxmlformats.org/officeDocument/2006/relationships/image" Target="../media/image44.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hyperlink" Target="https://chemix.org/"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xml"/><Relationship Id="rId1" Type="http://schemas.openxmlformats.org/officeDocument/2006/relationships/video" Target="https://www.youtube.com/embed/z-MOrUvjNm8?feature=oembed" TargetMode="External"/><Relationship Id="rId5" Type="http://schemas.openxmlformats.org/officeDocument/2006/relationships/hyperlink" Target="https://www.youtube.com/watch?v=z-MOrUvjNm8" TargetMode="External"/><Relationship Id="rId4" Type="http://schemas.openxmlformats.org/officeDocument/2006/relationships/image" Target="../media/image46.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xml"/><Relationship Id="rId1" Type="http://schemas.openxmlformats.org/officeDocument/2006/relationships/video" Target="https://www.youtube.com/embed/_Lz383VMfkg?feature=oembed" TargetMode="External"/><Relationship Id="rId5" Type="http://schemas.openxmlformats.org/officeDocument/2006/relationships/hyperlink" Target="https://www.youtube.com/watch?v=_Lz383VMfkg" TargetMode="External"/><Relationship Id="rId4" Type="http://schemas.openxmlformats.org/officeDocument/2006/relationships/image" Target="../media/image47.jpeg"/></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hyperlink" Target="https://creativecommons.org/public-domain/" TargetMode="External"/><Relationship Id="rId5" Type="http://schemas.openxmlformats.org/officeDocument/2006/relationships/hyperlink" Target="https://en.wikipedia.org/wiki/File:Lever_(PSF).png" TargetMode="Externa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xml"/><Relationship Id="rId1" Type="http://schemas.openxmlformats.org/officeDocument/2006/relationships/video" Target="https://www.youtube.com/embed/-p_x2YmKHs8?feature=oembed" TargetMode="External"/><Relationship Id="rId5" Type="http://schemas.openxmlformats.org/officeDocument/2006/relationships/hyperlink" Target="https://www.youtube.com/watch?v=-p_x2YmKHs8" TargetMode="External"/><Relationship Id="rId4"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5.xml"/><Relationship Id="rId1" Type="http://schemas.openxmlformats.org/officeDocument/2006/relationships/video" Target="https://www.youtube.com/embed/h3AfKj37mbo?feature=oembed" TargetMode="External"/><Relationship Id="rId5" Type="http://schemas.openxmlformats.org/officeDocument/2006/relationships/hyperlink" Target="https://www.youtube.com/watch?v=h3AfKj37mbo" TargetMode="External"/><Relationship Id="rId4" Type="http://schemas.openxmlformats.org/officeDocument/2006/relationships/image" Target="../media/image5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xml"/><Relationship Id="rId1" Type="http://schemas.openxmlformats.org/officeDocument/2006/relationships/video" Target="https://www.youtube.com/embed/FT_5lICNVtw?feature=oembed" TargetMode="External"/><Relationship Id="rId5" Type="http://schemas.openxmlformats.org/officeDocument/2006/relationships/hyperlink" Target="https://www.youtube.com/watch?v=FT_5lICNVtw" TargetMode="External"/><Relationship Id="rId4" Type="http://schemas.openxmlformats.org/officeDocument/2006/relationships/image" Target="../media/image52.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xml"/><Relationship Id="rId1" Type="http://schemas.openxmlformats.org/officeDocument/2006/relationships/video" Target="https://www.youtube.com/embed/5hKTvVG6eqA?feature=oembed" TargetMode="External"/><Relationship Id="rId5" Type="http://schemas.openxmlformats.org/officeDocument/2006/relationships/hyperlink" Target="https://www.youtube.com/watch?v=5hKTvVG6eqA" TargetMode="External"/><Relationship Id="rId4" Type="http://schemas.openxmlformats.org/officeDocument/2006/relationships/image" Target="../media/image53.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xml"/><Relationship Id="rId1" Type="http://schemas.openxmlformats.org/officeDocument/2006/relationships/video" Target="https://www.youtube.com/embed/pxD3SHMp9Es?feature=oembed" TargetMode="External"/><Relationship Id="rId5" Type="http://schemas.openxmlformats.org/officeDocument/2006/relationships/hyperlink" Target="https://www.youtube.com/watch?v=pxD3SHMp9Es" TargetMode="External"/><Relationship Id="rId4" Type="http://schemas.openxmlformats.org/officeDocument/2006/relationships/image" Target="../media/image54.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hyperlink" Target="http://www.draw.io/"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6.xml"/><Relationship Id="rId1" Type="http://schemas.openxmlformats.org/officeDocument/2006/relationships/slideLayout" Target="../slideLayouts/slideLayout9.xml"/><Relationship Id="rId5" Type="http://schemas.openxmlformats.org/officeDocument/2006/relationships/hyperlink" Target="https://creativecommons.org/licenses/by/2.0/" TargetMode="External"/><Relationship Id="rId4" Type="http://schemas.openxmlformats.org/officeDocument/2006/relationships/hyperlink" Target="https://www.flickr.com/photos/campfarwest/2936879614"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7.xml"/><Relationship Id="rId1" Type="http://schemas.openxmlformats.org/officeDocument/2006/relationships/slideLayout" Target="../slideLayouts/slideLayout9.xml"/><Relationship Id="rId4" Type="http://schemas.openxmlformats.org/officeDocument/2006/relationships/hyperlink" Target="http://www.draw.io/"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8.xml"/><Relationship Id="rId1" Type="http://schemas.openxmlformats.org/officeDocument/2006/relationships/slideLayout" Target="../slideLayouts/slideLayout9.xml"/><Relationship Id="rId4" Type="http://schemas.openxmlformats.org/officeDocument/2006/relationships/image" Target="../media/image5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notesSlide" Target="../notesSlides/notesSlide81.xml"/><Relationship Id="rId1" Type="http://schemas.openxmlformats.org/officeDocument/2006/relationships/slideLayout" Target="../slideLayouts/slideLayout1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2.xml"/><Relationship Id="rId1" Type="http://schemas.openxmlformats.org/officeDocument/2006/relationships/slideLayout" Target="../slideLayouts/slideLayout9.xml"/><Relationship Id="rId5" Type="http://schemas.openxmlformats.org/officeDocument/2006/relationships/hyperlink" Target="https://creativecommons.org/publicdomain/zero/1.0/deed.en" TargetMode="External"/><Relationship Id="rId4" Type="http://schemas.openxmlformats.org/officeDocument/2006/relationships/hyperlink" Target="https://commons.wikimedia.org/wiki/File:Axe,_Murugin_tribe,_NE_Arnhemland,_Australia_-_Pacific_collection_-_Peabody_Museum,_Harvard_University_-_DSC05736.JPG"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hyperlink" Target="https://creativecommons.org/public-domain/cc0/" TargetMode="External"/><Relationship Id="rId5" Type="http://schemas.openxmlformats.org/officeDocument/2006/relationships/hyperlink" Target="https://www.rawpixel.com/" TargetMode="External"/><Relationship Id="rId4" Type="http://schemas.openxmlformats.org/officeDocument/2006/relationships/hyperlink" Target="https://www.rawpixel.com/image/6333225/image-vintage-public-domain-shape"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hyperlink" Target="https://educationstandards.nsw.edu.au/wps/portal/nesa/home" TargetMode="External"/><Relationship Id="rId7" Type="http://schemas.openxmlformats.org/officeDocument/2006/relationships/hyperlink" Target="https://app.education.nsw.gov.au/digital-learning-selector/LearningActivity/Card/638?clearCache=1ef7faf3-f9a4-b5aa-1437-76e98779b62"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12.xml"/><Relationship Id="rId6" Type="http://schemas.openxmlformats.org/officeDocument/2006/relationships/hyperlink" Target="https://www.aitsl.edu.au/docs/default-source/feedback/aitsl-learning-intentions-and-success-criteria-strategy.pdf?sfvrsn=382dec3c_2#:~:text=Learning%20Intentions%20are%20descriptions%20of,providing%20feedback%20and%20assessing%20achievement." TargetMode="External"/><Relationship Id="rId5" Type="http://schemas.openxmlformats.org/officeDocument/2006/relationships/hyperlink" Target="https://curriculum.nsw.edu.au/learning-areas/science/science-7-10-2023/overview" TargetMode="External"/><Relationship Id="rId4" Type="http://schemas.openxmlformats.org/officeDocument/2006/relationships/hyperlink" Target="https://curriculum.nsw.edu.au/" TargetMode="External"/></Relationships>
</file>

<file path=ppt/slides/_rels/slide92.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80A76F-407B-0E44-05B3-073662EB1DB9}"/>
              </a:ext>
            </a:extLst>
          </p:cNvPr>
          <p:cNvSpPr>
            <a:spLocks noGrp="1"/>
          </p:cNvSpPr>
          <p:nvPr>
            <p:ph type="title"/>
          </p:nvPr>
        </p:nvSpPr>
        <p:spPr/>
        <p:txBody>
          <a:bodyPr/>
          <a:lstStyle/>
          <a:p>
            <a:r>
              <a:rPr lang="en-AU">
                <a:latin typeface="+mj-lt"/>
              </a:rPr>
              <a:t>Instructions for use</a:t>
            </a:r>
          </a:p>
        </p:txBody>
      </p:sp>
      <p:sp>
        <p:nvSpPr>
          <p:cNvPr id="4" name="Picture Placeholder 3">
            <a:extLst>
              <a:ext uri="{FF2B5EF4-FFF2-40B4-BE49-F238E27FC236}">
                <a16:creationId xmlns:a16="http://schemas.microsoft.com/office/drawing/2014/main" id="{3D867DAC-C333-C30F-C079-32883C6C464F}"/>
              </a:ext>
            </a:extLst>
          </p:cNvPr>
          <p:cNvSpPr>
            <a:spLocks noGrp="1"/>
          </p:cNvSpPr>
          <p:nvPr>
            <p:ph type="pic" sz="quarter" idx="13"/>
          </p:nvPr>
        </p:nvSpPr>
        <p:spPr/>
        <p:txBody>
          <a:body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(Insert unit name and link).</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spcAft>
                <a:spcPts val="1200"/>
              </a:spcAft>
              <a:buFont typeface="+mj-lt"/>
              <a:buAutoNum type="arabicPeriod"/>
            </a:pPr>
            <a:r>
              <a:rPr lang="en-AU" dirty="0">
                <a:solidFill>
                  <a:srgbClr val="22272B"/>
                </a:solidFill>
                <a:latin typeface="+mn-lt"/>
              </a:rPr>
              <a:t>Upload the file into Google Drive and open it.</a:t>
            </a:r>
          </a:p>
          <a:p>
            <a:pPr marL="913765" lvl="1" indent="-457200">
              <a:lnSpc>
                <a:spcPct val="150000"/>
              </a:lnSpc>
              <a:spcAft>
                <a:spcPts val="1200"/>
              </a:spcAft>
              <a:buFont typeface="+mj-lt"/>
              <a:buAutoNum type="arabicPeriod"/>
            </a:pPr>
            <a:r>
              <a:rPr lang="en-AU" dirty="0">
                <a:solidFill>
                  <a:srgbClr val="22272B"/>
                </a:solidFill>
                <a:latin typeface="+mn-lt"/>
              </a:rPr>
              <a:t>Go to File &gt; Save as Google Slides.</a:t>
            </a:r>
          </a:p>
          <a:p>
            <a:pPr marL="456565" lvl="1">
              <a:lnSpc>
                <a:spcPct val="150000"/>
              </a:lnSpc>
              <a:spcAft>
                <a:spcPts val="1200"/>
              </a:spcAft>
            </a:pPr>
            <a:r>
              <a:rPr lang="en-AU"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E8004B00-AE14-3E91-77FE-C4681AD69E9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33802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987A4-8D01-FD12-4208-78B2C5EDC2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5FCF22-6FCF-C94A-EE8F-D31C344EA1BE}"/>
              </a:ext>
            </a:extLst>
          </p:cNvPr>
          <p:cNvSpPr>
            <a:spLocks noGrp="1"/>
          </p:cNvSpPr>
          <p:nvPr>
            <p:ph type="title"/>
          </p:nvPr>
        </p:nvSpPr>
        <p:spPr/>
        <p:txBody>
          <a:bodyPr/>
          <a:lstStyle/>
          <a:p>
            <a:r>
              <a:rPr lang="en-AU"/>
              <a:t>1.1 Forces on a car (2)</a:t>
            </a:r>
          </a:p>
        </p:txBody>
      </p:sp>
      <p:grpSp>
        <p:nvGrpSpPr>
          <p:cNvPr id="11" name="Group 10" descr="A car speeding up with the normal, weight and applied forces represented by arrows. ">
            <a:extLst>
              <a:ext uri="{FF2B5EF4-FFF2-40B4-BE49-F238E27FC236}">
                <a16:creationId xmlns:a16="http://schemas.microsoft.com/office/drawing/2014/main" id="{49DB1BE7-4D68-4059-E168-F345813EE85A}"/>
              </a:ext>
            </a:extLst>
          </p:cNvPr>
          <p:cNvGrpSpPr/>
          <p:nvPr/>
        </p:nvGrpSpPr>
        <p:grpSpPr>
          <a:xfrm>
            <a:off x="2733898" y="1371703"/>
            <a:ext cx="8488908" cy="4006629"/>
            <a:chOff x="2666991" y="1483570"/>
            <a:chExt cx="8488908" cy="4006629"/>
          </a:xfrm>
        </p:grpSpPr>
        <p:pic>
          <p:nvPicPr>
            <p:cNvPr id="5" name="Picture 4">
              <a:extLst>
                <a:ext uri="{FF2B5EF4-FFF2-40B4-BE49-F238E27FC236}">
                  <a16:creationId xmlns:a16="http://schemas.microsoft.com/office/drawing/2014/main" id="{2EDF8B58-88EC-33D8-D884-6624F74491F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2666991" y="2045522"/>
              <a:ext cx="6891680" cy="3105004"/>
            </a:xfrm>
            <a:prstGeom prst="rect">
              <a:avLst/>
            </a:prstGeom>
            <a:noFill/>
          </p:spPr>
        </p:pic>
        <p:sp>
          <p:nvSpPr>
            <p:cNvPr id="16" name="TextBox 15">
              <a:extLst>
                <a:ext uri="{FF2B5EF4-FFF2-40B4-BE49-F238E27FC236}">
                  <a16:creationId xmlns:a16="http://schemas.microsoft.com/office/drawing/2014/main" id="{34F90E6F-3A50-515E-6C7D-A155D2CA2166}"/>
                </a:ext>
                <a:ext uri="{C183D7F6-B498-43B3-948B-1728B52AA6E4}">
                  <adec:decorative xmlns:adec="http://schemas.microsoft.com/office/drawing/2017/decorative" val="1"/>
                </a:ext>
              </a:extLst>
            </p:cNvPr>
            <p:cNvSpPr txBox="1"/>
            <p:nvPr/>
          </p:nvSpPr>
          <p:spPr>
            <a:xfrm>
              <a:off x="9650949" y="3916997"/>
              <a:ext cx="1504950" cy="289152"/>
            </a:xfrm>
            <a:prstGeom prst="rect">
              <a:avLst/>
            </a:prstGeom>
            <a:noFill/>
          </p:spPr>
          <p:txBody>
            <a:bodyPr wrap="square" lIns="0" tIns="0" rIns="0" bIns="0" rtlCol="0">
              <a:noAutofit/>
            </a:bodyPr>
            <a:lstStyle/>
            <a:p>
              <a:pPr algn="l"/>
              <a:r>
                <a:rPr lang="en-AU" sz="1800"/>
                <a:t>Applied force</a:t>
              </a:r>
            </a:p>
          </p:txBody>
        </p:sp>
        <p:sp>
          <p:nvSpPr>
            <p:cNvPr id="20" name="TextBox 19">
              <a:extLst>
                <a:ext uri="{FF2B5EF4-FFF2-40B4-BE49-F238E27FC236}">
                  <a16:creationId xmlns:a16="http://schemas.microsoft.com/office/drawing/2014/main" id="{33968ADE-78F8-CD75-0093-D7A8F4F6C812}"/>
                </a:ext>
                <a:ext uri="{C183D7F6-B498-43B3-948B-1728B52AA6E4}">
                  <adec:decorative xmlns:adec="http://schemas.microsoft.com/office/drawing/2017/decorative" val="1"/>
                </a:ext>
              </a:extLst>
            </p:cNvPr>
            <p:cNvSpPr txBox="1"/>
            <p:nvPr/>
          </p:nvSpPr>
          <p:spPr>
            <a:xfrm>
              <a:off x="5520236" y="5201047"/>
              <a:ext cx="801300" cy="289152"/>
            </a:xfrm>
            <a:prstGeom prst="rect">
              <a:avLst/>
            </a:prstGeom>
            <a:noFill/>
          </p:spPr>
          <p:txBody>
            <a:bodyPr wrap="square" lIns="0" tIns="0" rIns="0" bIns="0" rtlCol="0">
              <a:noAutofit/>
            </a:bodyPr>
            <a:lstStyle/>
            <a:p>
              <a:pPr algn="l"/>
              <a:r>
                <a:rPr lang="en-AU" sz="1800"/>
                <a:t>Weight</a:t>
              </a:r>
            </a:p>
          </p:txBody>
        </p:sp>
        <p:sp>
          <p:nvSpPr>
            <p:cNvPr id="21" name="TextBox 20">
              <a:extLst>
                <a:ext uri="{FF2B5EF4-FFF2-40B4-BE49-F238E27FC236}">
                  <a16:creationId xmlns:a16="http://schemas.microsoft.com/office/drawing/2014/main" id="{3C619820-FBBC-9ED1-BA89-617655EC414D}"/>
                </a:ext>
                <a:ext uri="{C183D7F6-B498-43B3-948B-1728B52AA6E4}">
                  <adec:decorative xmlns:adec="http://schemas.microsoft.com/office/drawing/2017/decorative" val="1"/>
                </a:ext>
              </a:extLst>
            </p:cNvPr>
            <p:cNvSpPr txBox="1"/>
            <p:nvPr/>
          </p:nvSpPr>
          <p:spPr>
            <a:xfrm>
              <a:off x="6060904" y="1756370"/>
              <a:ext cx="1417923" cy="289152"/>
            </a:xfrm>
            <a:prstGeom prst="rect">
              <a:avLst/>
            </a:prstGeom>
            <a:noFill/>
          </p:spPr>
          <p:txBody>
            <a:bodyPr wrap="square" lIns="0" tIns="0" rIns="0" bIns="0" rtlCol="0">
              <a:noAutofit/>
            </a:bodyPr>
            <a:lstStyle/>
            <a:p>
              <a:pPr algn="l"/>
              <a:r>
                <a:rPr lang="en-AU" sz="1800"/>
                <a:t>Normal force</a:t>
              </a:r>
            </a:p>
          </p:txBody>
        </p:sp>
        <p:sp>
          <p:nvSpPr>
            <p:cNvPr id="28" name="Arrow: Right 27" descr="Applied force acting to the right.">
              <a:extLst>
                <a:ext uri="{FF2B5EF4-FFF2-40B4-BE49-F238E27FC236}">
                  <a16:creationId xmlns:a16="http://schemas.microsoft.com/office/drawing/2014/main" id="{5748B3DC-027C-DC73-4480-DB719D2B804C}"/>
                </a:ext>
              </a:extLst>
            </p:cNvPr>
            <p:cNvSpPr/>
            <p:nvPr/>
          </p:nvSpPr>
          <p:spPr>
            <a:xfrm rot="5400000">
              <a:off x="5569990" y="4731993"/>
              <a:ext cx="545600" cy="291465"/>
            </a:xfrm>
            <a:prstGeom prst="rightArrow">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30" name="Arrow: Right 29" descr="Applied force acting to the right.">
              <a:extLst>
                <a:ext uri="{FF2B5EF4-FFF2-40B4-BE49-F238E27FC236}">
                  <a16:creationId xmlns:a16="http://schemas.microsoft.com/office/drawing/2014/main" id="{64D8406B-B504-19CB-239F-26A80A81728C}"/>
                </a:ext>
              </a:extLst>
            </p:cNvPr>
            <p:cNvSpPr/>
            <p:nvPr/>
          </p:nvSpPr>
          <p:spPr>
            <a:xfrm rot="16200000">
              <a:off x="5569991" y="1610637"/>
              <a:ext cx="545600" cy="291465"/>
            </a:xfrm>
            <a:prstGeom prst="rightArrow">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9" name="Arrow: Right 8" descr="Applied force acting to the right.">
              <a:extLst>
                <a:ext uri="{FF2B5EF4-FFF2-40B4-BE49-F238E27FC236}">
                  <a16:creationId xmlns:a16="http://schemas.microsoft.com/office/drawing/2014/main" id="{9F07B7F4-BCEC-9E01-FBC3-1B15B977B92F}"/>
                </a:ext>
              </a:extLst>
            </p:cNvPr>
            <p:cNvSpPr/>
            <p:nvPr/>
          </p:nvSpPr>
          <p:spPr>
            <a:xfrm>
              <a:off x="9650949" y="3620496"/>
              <a:ext cx="1180465" cy="291465"/>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grpSp>
      <p:sp>
        <p:nvSpPr>
          <p:cNvPr id="8" name="Rectangle: Rounded Corners 7">
            <a:extLst>
              <a:ext uri="{FF2B5EF4-FFF2-40B4-BE49-F238E27FC236}">
                <a16:creationId xmlns:a16="http://schemas.microsoft.com/office/drawing/2014/main" id="{BABFB256-CC75-13F2-E699-29485BE91251}"/>
              </a:ext>
            </a:extLst>
          </p:cNvPr>
          <p:cNvSpPr/>
          <p:nvPr/>
        </p:nvSpPr>
        <p:spPr>
          <a:xfrm>
            <a:off x="1371994" y="5602178"/>
            <a:ext cx="9615488" cy="6719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The car is speeding up – the forces are unbalanced</a:t>
            </a:r>
          </a:p>
        </p:txBody>
      </p:sp>
      <p:sp>
        <p:nvSpPr>
          <p:cNvPr id="4" name="TextBox 3">
            <a:extLst>
              <a:ext uri="{FF2B5EF4-FFF2-40B4-BE49-F238E27FC236}">
                <a16:creationId xmlns:a16="http://schemas.microsoft.com/office/drawing/2014/main" id="{47D4BB26-4AE3-0AB8-FB2E-A749D5CE6112}"/>
              </a:ext>
            </a:extLst>
          </p:cNvPr>
          <p:cNvSpPr txBox="1"/>
          <p:nvPr/>
        </p:nvSpPr>
        <p:spPr>
          <a:xfrm>
            <a:off x="360000" y="6419001"/>
            <a:ext cx="10076274" cy="246221"/>
          </a:xfrm>
          <a:prstGeom prst="rect">
            <a:avLst/>
          </a:prstGeom>
          <a:noFill/>
        </p:spPr>
        <p:txBody>
          <a:bodyPr wrap="square">
            <a:spAutoFit/>
          </a:bodyPr>
          <a:lstStyle/>
          <a:p>
            <a:r>
              <a:rPr lang="en-AU" sz="1000" u="sng" dirty="0">
                <a:solidFill>
                  <a:srgbClr val="001C4A"/>
                </a:solidFill>
                <a:effectLst/>
                <a:latin typeface="Arial" panose="020B0604020202020204" pitchFamily="34" charset="0"/>
                <a:ea typeface="Calibri" panose="020F0502020204030204" pitchFamily="34" charset="0"/>
              </a:rPr>
              <a:t>‘</a:t>
            </a:r>
            <a:r>
              <a:rPr lang="en-AU" sz="1000" u="sng" dirty="0">
                <a:solidFill>
                  <a:srgbClr val="001C4A"/>
                </a:solidFill>
                <a:effectLst/>
                <a:latin typeface="Arial" panose="020B0604020202020204" pitchFamily="34" charset="0"/>
                <a:ea typeface="Calibri" panose="020F0502020204030204" pitchFamily="34" charset="0"/>
                <a:hlinkClick r:id="rId4"/>
              </a:rPr>
              <a:t>Green classic car illustration</a:t>
            </a:r>
            <a:r>
              <a:rPr lang="en-AU" sz="1000" u="sng" dirty="0">
                <a:solidFill>
                  <a:srgbClr val="001C4A"/>
                </a:solidFill>
                <a:effectLst/>
                <a:latin typeface="Arial" panose="020B0604020202020204" pitchFamily="34" charset="0"/>
                <a:ea typeface="Calibri" panose="020F0502020204030204" pitchFamily="34" charset="0"/>
              </a:rPr>
              <a:t>’</a:t>
            </a:r>
            <a:r>
              <a:rPr lang="en-AU" sz="1000" dirty="0">
                <a:effectLst/>
                <a:latin typeface="Arial" panose="020B0604020202020204" pitchFamily="34" charset="0"/>
                <a:ea typeface="Calibri" panose="020F0502020204030204" pitchFamily="34" charset="0"/>
              </a:rPr>
              <a:t> by </a:t>
            </a:r>
            <a:r>
              <a:rPr lang="en-AU" sz="1000" u="sng" dirty="0" err="1">
                <a:solidFill>
                  <a:srgbClr val="001C4A"/>
                </a:solidFill>
                <a:effectLst/>
                <a:latin typeface="Arial" panose="020B0604020202020204" pitchFamily="34" charset="0"/>
                <a:ea typeface="Calibri" panose="020F0502020204030204" pitchFamily="34" charset="0"/>
                <a:hlinkClick r:id="rId5"/>
              </a:rPr>
              <a:t>Rawpixel</a:t>
            </a:r>
            <a:r>
              <a:rPr lang="en-AU" sz="1000" dirty="0">
                <a:effectLst/>
                <a:latin typeface="Arial" panose="020B0604020202020204" pitchFamily="34" charset="0"/>
                <a:ea typeface="Calibri" panose="020F0502020204030204" pitchFamily="34" charset="0"/>
              </a:rPr>
              <a:t> is licensed under </a:t>
            </a:r>
            <a:r>
              <a:rPr lang="en-AU" sz="1000" u="sng" dirty="0">
                <a:solidFill>
                  <a:srgbClr val="001C4A"/>
                </a:solidFill>
                <a:effectLst/>
                <a:latin typeface="Arial" panose="020B0604020202020204" pitchFamily="34" charset="0"/>
                <a:ea typeface="Calibri" panose="020F0502020204030204" pitchFamily="34" charset="0"/>
                <a:hlinkClick r:id="rId6"/>
              </a:rPr>
              <a:t>CC0</a:t>
            </a:r>
            <a:r>
              <a:rPr lang="en-AU" sz="1000" dirty="0">
                <a:effectLst/>
                <a:latin typeface="Arial" panose="020B0604020202020204" pitchFamily="34" charset="0"/>
                <a:ea typeface="Calibri" panose="020F0502020204030204" pitchFamily="34" charset="0"/>
              </a:rPr>
              <a:t>.</a:t>
            </a:r>
            <a:endParaRPr lang="en-AU" sz="1000" dirty="0"/>
          </a:p>
        </p:txBody>
      </p:sp>
      <p:sp>
        <p:nvSpPr>
          <p:cNvPr id="2" name="Slide Number Placeholder 1">
            <a:extLst>
              <a:ext uri="{FF2B5EF4-FFF2-40B4-BE49-F238E27FC236}">
                <a16:creationId xmlns:a16="http://schemas.microsoft.com/office/drawing/2014/main" id="{F5C396A5-7B9D-EE45-415E-7B812141790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385377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8DDED-0D21-0476-3961-1E261C6771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3B58B3-6A5B-67CC-EF2B-CA488C2B83BB}"/>
              </a:ext>
            </a:extLst>
          </p:cNvPr>
          <p:cNvSpPr>
            <a:spLocks noGrp="1"/>
          </p:cNvSpPr>
          <p:nvPr>
            <p:ph type="title"/>
          </p:nvPr>
        </p:nvSpPr>
        <p:spPr/>
        <p:txBody>
          <a:bodyPr/>
          <a:lstStyle/>
          <a:p>
            <a:r>
              <a:rPr lang="en-AU"/>
              <a:t>1.1 Forces on a car (3)</a:t>
            </a:r>
          </a:p>
        </p:txBody>
      </p:sp>
      <p:grpSp>
        <p:nvGrpSpPr>
          <p:cNvPr id="32" name="Group 31" descr="A blue car with black wheels driving to the right. Labelled force arrows for applied force, air resistance, weight and normal force are shown.">
            <a:extLst>
              <a:ext uri="{FF2B5EF4-FFF2-40B4-BE49-F238E27FC236}">
                <a16:creationId xmlns:a16="http://schemas.microsoft.com/office/drawing/2014/main" id="{4D1D08EC-4F94-A93C-FB3A-7DFCAF5FDB3C}"/>
              </a:ext>
            </a:extLst>
          </p:cNvPr>
          <p:cNvGrpSpPr/>
          <p:nvPr/>
        </p:nvGrpSpPr>
        <p:grpSpPr>
          <a:xfrm>
            <a:off x="1371600" y="1371703"/>
            <a:ext cx="9848625" cy="4006629"/>
            <a:chOff x="1275375" y="1483570"/>
            <a:chExt cx="9848625" cy="4006629"/>
          </a:xfrm>
        </p:grpSpPr>
        <p:pic>
          <p:nvPicPr>
            <p:cNvPr id="5" name="Picture 4">
              <a:extLst>
                <a:ext uri="{FF2B5EF4-FFF2-40B4-BE49-F238E27FC236}">
                  <a16:creationId xmlns:a16="http://schemas.microsoft.com/office/drawing/2014/main" id="{57DCA9D2-399B-461D-2F05-4DA4E76B72E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2635092" y="2045522"/>
              <a:ext cx="6891680" cy="3105004"/>
            </a:xfrm>
            <a:prstGeom prst="rect">
              <a:avLst/>
            </a:prstGeom>
            <a:noFill/>
          </p:spPr>
        </p:pic>
        <p:sp>
          <p:nvSpPr>
            <p:cNvPr id="16" name="TextBox 15">
              <a:extLst>
                <a:ext uri="{FF2B5EF4-FFF2-40B4-BE49-F238E27FC236}">
                  <a16:creationId xmlns:a16="http://schemas.microsoft.com/office/drawing/2014/main" id="{A31DE30E-9664-4C4B-7894-EB64D0E39FF5}"/>
                </a:ext>
                <a:ext uri="{C183D7F6-B498-43B3-948B-1728B52AA6E4}">
                  <adec:decorative xmlns:adec="http://schemas.microsoft.com/office/drawing/2017/decorative" val="1"/>
                </a:ext>
              </a:extLst>
            </p:cNvPr>
            <p:cNvSpPr txBox="1"/>
            <p:nvPr/>
          </p:nvSpPr>
          <p:spPr>
            <a:xfrm>
              <a:off x="9619050" y="3916997"/>
              <a:ext cx="1504950" cy="289152"/>
            </a:xfrm>
            <a:prstGeom prst="rect">
              <a:avLst/>
            </a:prstGeom>
            <a:noFill/>
          </p:spPr>
          <p:txBody>
            <a:bodyPr wrap="square" lIns="0" tIns="0" rIns="0" bIns="0" rtlCol="0">
              <a:noAutofit/>
            </a:bodyPr>
            <a:lstStyle/>
            <a:p>
              <a:pPr algn="l"/>
              <a:r>
                <a:rPr lang="en-AU" sz="1800"/>
                <a:t>Applied force</a:t>
              </a:r>
            </a:p>
          </p:txBody>
        </p:sp>
        <p:sp>
          <p:nvSpPr>
            <p:cNvPr id="7" name="Arrow: Right 6" descr="Applied force acting to the right.">
              <a:extLst>
                <a:ext uri="{FF2B5EF4-FFF2-40B4-BE49-F238E27FC236}">
                  <a16:creationId xmlns:a16="http://schemas.microsoft.com/office/drawing/2014/main" id="{4C8B9D94-03BE-E804-B16B-12C3A9C01899}"/>
                </a:ext>
              </a:extLst>
            </p:cNvPr>
            <p:cNvSpPr/>
            <p:nvPr/>
          </p:nvSpPr>
          <p:spPr>
            <a:xfrm>
              <a:off x="9619050" y="3620496"/>
              <a:ext cx="1180465" cy="291465"/>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7" name="TextBox 16">
              <a:extLst>
                <a:ext uri="{FF2B5EF4-FFF2-40B4-BE49-F238E27FC236}">
                  <a16:creationId xmlns:a16="http://schemas.microsoft.com/office/drawing/2014/main" id="{F5287BE0-C611-C9D1-7FD6-165F93785E42}"/>
                </a:ext>
                <a:ext uri="{C183D7F6-B498-43B3-948B-1728B52AA6E4}">
                  <adec:decorative xmlns:adec="http://schemas.microsoft.com/office/drawing/2017/decorative" val="1"/>
                </a:ext>
              </a:extLst>
            </p:cNvPr>
            <p:cNvSpPr txBox="1"/>
            <p:nvPr/>
          </p:nvSpPr>
          <p:spPr>
            <a:xfrm>
              <a:off x="1275375" y="3904093"/>
              <a:ext cx="1504950" cy="289152"/>
            </a:xfrm>
            <a:prstGeom prst="rect">
              <a:avLst/>
            </a:prstGeom>
            <a:noFill/>
          </p:spPr>
          <p:txBody>
            <a:bodyPr wrap="square" lIns="0" tIns="0" rIns="0" bIns="0" rtlCol="0">
              <a:noAutofit/>
            </a:bodyPr>
            <a:lstStyle/>
            <a:p>
              <a:pPr algn="l"/>
              <a:r>
                <a:rPr lang="en-AU" sz="1800"/>
                <a:t>Air resistance</a:t>
              </a:r>
            </a:p>
          </p:txBody>
        </p:sp>
        <p:sp>
          <p:nvSpPr>
            <p:cNvPr id="20" name="TextBox 19">
              <a:extLst>
                <a:ext uri="{FF2B5EF4-FFF2-40B4-BE49-F238E27FC236}">
                  <a16:creationId xmlns:a16="http://schemas.microsoft.com/office/drawing/2014/main" id="{DF252051-DD47-C28F-95F6-8727F807DA80}"/>
                </a:ext>
                <a:ext uri="{C183D7F6-B498-43B3-948B-1728B52AA6E4}">
                  <adec:decorative xmlns:adec="http://schemas.microsoft.com/office/drawing/2017/decorative" val="1"/>
                </a:ext>
              </a:extLst>
            </p:cNvPr>
            <p:cNvSpPr txBox="1"/>
            <p:nvPr/>
          </p:nvSpPr>
          <p:spPr>
            <a:xfrm>
              <a:off x="5488337" y="5201047"/>
              <a:ext cx="801300" cy="289152"/>
            </a:xfrm>
            <a:prstGeom prst="rect">
              <a:avLst/>
            </a:prstGeom>
            <a:noFill/>
          </p:spPr>
          <p:txBody>
            <a:bodyPr wrap="square" lIns="0" tIns="0" rIns="0" bIns="0" rtlCol="0">
              <a:noAutofit/>
            </a:bodyPr>
            <a:lstStyle/>
            <a:p>
              <a:pPr algn="l"/>
              <a:r>
                <a:rPr lang="en-AU" sz="1800"/>
                <a:t>Weight</a:t>
              </a:r>
            </a:p>
          </p:txBody>
        </p:sp>
        <p:sp>
          <p:nvSpPr>
            <p:cNvPr id="21" name="TextBox 20">
              <a:extLst>
                <a:ext uri="{FF2B5EF4-FFF2-40B4-BE49-F238E27FC236}">
                  <a16:creationId xmlns:a16="http://schemas.microsoft.com/office/drawing/2014/main" id="{76F31557-B3F5-864A-337F-C2A35232A01C}"/>
                </a:ext>
                <a:ext uri="{C183D7F6-B498-43B3-948B-1728B52AA6E4}">
                  <adec:decorative xmlns:adec="http://schemas.microsoft.com/office/drawing/2017/decorative" val="1"/>
                </a:ext>
              </a:extLst>
            </p:cNvPr>
            <p:cNvSpPr txBox="1"/>
            <p:nvPr/>
          </p:nvSpPr>
          <p:spPr>
            <a:xfrm>
              <a:off x="6029005" y="1756370"/>
              <a:ext cx="1417923" cy="289152"/>
            </a:xfrm>
            <a:prstGeom prst="rect">
              <a:avLst/>
            </a:prstGeom>
            <a:noFill/>
          </p:spPr>
          <p:txBody>
            <a:bodyPr wrap="square" lIns="0" tIns="0" rIns="0" bIns="0" rtlCol="0">
              <a:noAutofit/>
            </a:bodyPr>
            <a:lstStyle/>
            <a:p>
              <a:pPr algn="l"/>
              <a:r>
                <a:rPr lang="en-AU" sz="1800"/>
                <a:t>Normal force</a:t>
              </a:r>
            </a:p>
          </p:txBody>
        </p:sp>
        <p:sp>
          <p:nvSpPr>
            <p:cNvPr id="27" name="Arrow: Right 26" descr="Applied force acting to the right.">
              <a:extLst>
                <a:ext uri="{FF2B5EF4-FFF2-40B4-BE49-F238E27FC236}">
                  <a16:creationId xmlns:a16="http://schemas.microsoft.com/office/drawing/2014/main" id="{ED9E7758-8241-0510-260E-42296634310B}"/>
                </a:ext>
              </a:extLst>
            </p:cNvPr>
            <p:cNvSpPr/>
            <p:nvPr/>
          </p:nvSpPr>
          <p:spPr>
            <a:xfrm rot="10800000">
              <a:off x="1454627" y="3620763"/>
              <a:ext cx="1180465" cy="291465"/>
            </a:xfrm>
            <a:prstGeom prst="rightArrow">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28" name="Arrow: Right 27" descr="Applied force acting to the right.">
              <a:extLst>
                <a:ext uri="{FF2B5EF4-FFF2-40B4-BE49-F238E27FC236}">
                  <a16:creationId xmlns:a16="http://schemas.microsoft.com/office/drawing/2014/main" id="{7EC3F960-C9EE-9F7F-ED53-B101DEE4016F}"/>
                </a:ext>
              </a:extLst>
            </p:cNvPr>
            <p:cNvSpPr/>
            <p:nvPr/>
          </p:nvSpPr>
          <p:spPr>
            <a:xfrm rot="5400000">
              <a:off x="5538091" y="4731993"/>
              <a:ext cx="545600" cy="291465"/>
            </a:xfrm>
            <a:prstGeom prst="rightArrow">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30" name="Arrow: Right 29" descr="Applied force acting to the right.">
              <a:extLst>
                <a:ext uri="{FF2B5EF4-FFF2-40B4-BE49-F238E27FC236}">
                  <a16:creationId xmlns:a16="http://schemas.microsoft.com/office/drawing/2014/main" id="{06E455E8-9B39-7D32-960F-7869C93979F1}"/>
                </a:ext>
              </a:extLst>
            </p:cNvPr>
            <p:cNvSpPr/>
            <p:nvPr/>
          </p:nvSpPr>
          <p:spPr>
            <a:xfrm rot="16200000">
              <a:off x="5538092" y="1610637"/>
              <a:ext cx="545600" cy="291465"/>
            </a:xfrm>
            <a:prstGeom prst="rightArrow">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grpSp>
      <p:sp>
        <p:nvSpPr>
          <p:cNvPr id="4" name="Rectangle: Rounded Corners 3">
            <a:extLst>
              <a:ext uri="{FF2B5EF4-FFF2-40B4-BE49-F238E27FC236}">
                <a16:creationId xmlns:a16="http://schemas.microsoft.com/office/drawing/2014/main" id="{20DC3314-5A79-99FA-7E6C-95B851839956}"/>
              </a:ext>
            </a:extLst>
          </p:cNvPr>
          <p:cNvSpPr/>
          <p:nvPr/>
        </p:nvSpPr>
        <p:spPr>
          <a:xfrm>
            <a:off x="1379034" y="5597296"/>
            <a:ext cx="9615488" cy="6719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The car is moving at a constant speed – the forces are balanced </a:t>
            </a:r>
          </a:p>
        </p:txBody>
      </p:sp>
      <p:sp>
        <p:nvSpPr>
          <p:cNvPr id="8" name="TextBox 7">
            <a:extLst>
              <a:ext uri="{FF2B5EF4-FFF2-40B4-BE49-F238E27FC236}">
                <a16:creationId xmlns:a16="http://schemas.microsoft.com/office/drawing/2014/main" id="{054FCBF8-8258-0630-2C9F-70CD87A0F6EE}"/>
              </a:ext>
            </a:extLst>
          </p:cNvPr>
          <p:cNvSpPr txBox="1"/>
          <p:nvPr/>
        </p:nvSpPr>
        <p:spPr>
          <a:xfrm>
            <a:off x="360000" y="6419001"/>
            <a:ext cx="10076274" cy="246221"/>
          </a:xfrm>
          <a:prstGeom prst="rect">
            <a:avLst/>
          </a:prstGeom>
          <a:noFill/>
        </p:spPr>
        <p:txBody>
          <a:bodyPr wrap="square">
            <a:spAutoFit/>
          </a:bodyPr>
          <a:lstStyle/>
          <a:p>
            <a:r>
              <a:rPr lang="en-AU" sz="1000" u="sng" dirty="0">
                <a:solidFill>
                  <a:srgbClr val="001C4A"/>
                </a:solidFill>
                <a:effectLst/>
                <a:latin typeface="Arial" panose="020B0604020202020204" pitchFamily="34" charset="0"/>
                <a:ea typeface="Calibri" panose="020F0502020204030204" pitchFamily="34" charset="0"/>
              </a:rPr>
              <a:t>‘</a:t>
            </a:r>
            <a:r>
              <a:rPr lang="en-AU" sz="1000" u="sng" dirty="0">
                <a:solidFill>
                  <a:srgbClr val="001C4A"/>
                </a:solidFill>
                <a:effectLst/>
                <a:latin typeface="Arial" panose="020B0604020202020204" pitchFamily="34" charset="0"/>
                <a:ea typeface="Calibri" panose="020F0502020204030204" pitchFamily="34" charset="0"/>
                <a:hlinkClick r:id="rId4"/>
              </a:rPr>
              <a:t>Green classic car illustration</a:t>
            </a:r>
            <a:r>
              <a:rPr lang="en-AU" sz="1000" u="sng" dirty="0">
                <a:solidFill>
                  <a:srgbClr val="001C4A"/>
                </a:solidFill>
                <a:effectLst/>
                <a:latin typeface="Arial" panose="020B0604020202020204" pitchFamily="34" charset="0"/>
                <a:ea typeface="Calibri" panose="020F0502020204030204" pitchFamily="34" charset="0"/>
              </a:rPr>
              <a:t>’</a:t>
            </a:r>
            <a:r>
              <a:rPr lang="en-AU" sz="1000" dirty="0">
                <a:effectLst/>
                <a:latin typeface="Arial" panose="020B0604020202020204" pitchFamily="34" charset="0"/>
                <a:ea typeface="Calibri" panose="020F0502020204030204" pitchFamily="34" charset="0"/>
              </a:rPr>
              <a:t> by </a:t>
            </a:r>
            <a:r>
              <a:rPr lang="en-AU" sz="1000" u="sng" dirty="0" err="1">
                <a:solidFill>
                  <a:srgbClr val="001C4A"/>
                </a:solidFill>
                <a:effectLst/>
                <a:latin typeface="Arial" panose="020B0604020202020204" pitchFamily="34" charset="0"/>
                <a:ea typeface="Calibri" panose="020F0502020204030204" pitchFamily="34" charset="0"/>
                <a:hlinkClick r:id="rId5"/>
              </a:rPr>
              <a:t>Rawpixel</a:t>
            </a:r>
            <a:r>
              <a:rPr lang="en-AU" sz="1000" dirty="0">
                <a:effectLst/>
                <a:latin typeface="Arial" panose="020B0604020202020204" pitchFamily="34" charset="0"/>
                <a:ea typeface="Calibri" panose="020F0502020204030204" pitchFamily="34" charset="0"/>
              </a:rPr>
              <a:t> is licensed under </a:t>
            </a:r>
            <a:r>
              <a:rPr lang="en-AU" sz="1000" u="sng" dirty="0">
                <a:solidFill>
                  <a:srgbClr val="001C4A"/>
                </a:solidFill>
                <a:effectLst/>
                <a:latin typeface="Arial" panose="020B0604020202020204" pitchFamily="34" charset="0"/>
                <a:ea typeface="Calibri" panose="020F0502020204030204" pitchFamily="34" charset="0"/>
                <a:hlinkClick r:id="rId6"/>
              </a:rPr>
              <a:t>CC0</a:t>
            </a:r>
            <a:r>
              <a:rPr lang="en-AU" sz="1000" dirty="0">
                <a:effectLst/>
                <a:latin typeface="Arial" panose="020B0604020202020204" pitchFamily="34" charset="0"/>
                <a:ea typeface="Calibri" panose="020F0502020204030204" pitchFamily="34" charset="0"/>
              </a:rPr>
              <a:t>.</a:t>
            </a:r>
            <a:endParaRPr lang="en-AU" sz="1000" dirty="0"/>
          </a:p>
        </p:txBody>
      </p:sp>
      <p:sp>
        <p:nvSpPr>
          <p:cNvPr id="2" name="Slide Number Placeholder 1">
            <a:extLst>
              <a:ext uri="{FF2B5EF4-FFF2-40B4-BE49-F238E27FC236}">
                <a16:creationId xmlns:a16="http://schemas.microsoft.com/office/drawing/2014/main" id="{41682E7B-C16C-6B04-A27C-01D03D0DDDC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211159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54F061-E7AC-50E1-F5FE-9A3E43962652}"/>
              </a:ext>
            </a:extLst>
          </p:cNvPr>
          <p:cNvSpPr>
            <a:spLocks noGrp="1"/>
          </p:cNvSpPr>
          <p:nvPr>
            <p:ph type="title"/>
          </p:nvPr>
        </p:nvSpPr>
        <p:spPr/>
        <p:txBody>
          <a:bodyPr/>
          <a:lstStyle/>
          <a:p>
            <a:r>
              <a:rPr lang="en-AU"/>
              <a:t>1.1 Forces on a weightlifter</a:t>
            </a:r>
          </a:p>
        </p:txBody>
      </p:sp>
      <p:sp>
        <p:nvSpPr>
          <p:cNvPr id="25" name="TextBox 24">
            <a:extLst>
              <a:ext uri="{FF2B5EF4-FFF2-40B4-BE49-F238E27FC236}">
                <a16:creationId xmlns:a16="http://schemas.microsoft.com/office/drawing/2014/main" id="{CDE02D74-D2ED-DDE0-52F1-9B6CB6A86B79}"/>
              </a:ext>
              <a:ext uri="{C183D7F6-B498-43B3-948B-1728B52AA6E4}">
                <adec:decorative xmlns:adec="http://schemas.microsoft.com/office/drawing/2017/decorative" val="0"/>
              </a:ext>
            </a:extLst>
          </p:cNvPr>
          <p:cNvSpPr txBox="1"/>
          <p:nvPr/>
        </p:nvSpPr>
        <p:spPr>
          <a:xfrm>
            <a:off x="360000" y="913342"/>
            <a:ext cx="5048461" cy="1335137"/>
          </a:xfrm>
          <a:prstGeom prst="rect">
            <a:avLst/>
          </a:prstGeom>
          <a:solidFill>
            <a:schemeClr val="bg1"/>
          </a:solidFill>
        </p:spPr>
        <p:txBody>
          <a:bodyPr wrap="square" lIns="0" tIns="0" rIns="0" bIns="0" rtlCol="0">
            <a:noAutofit/>
          </a:bodyPr>
          <a:lstStyle/>
          <a:p>
            <a:pPr algn="l">
              <a:lnSpc>
                <a:spcPct val="150000"/>
              </a:lnSpc>
              <a:spcAft>
                <a:spcPts val="1200"/>
              </a:spcAft>
            </a:pPr>
            <a:r>
              <a:rPr lang="en-AU" sz="1800" b="1" dirty="0">
                <a:latin typeface="+mj-lt"/>
              </a:rPr>
              <a:t>Time 1</a:t>
            </a:r>
          </a:p>
          <a:p>
            <a:pPr algn="l">
              <a:lnSpc>
                <a:spcPct val="150000"/>
              </a:lnSpc>
              <a:spcAft>
                <a:spcPts val="1200"/>
              </a:spcAft>
            </a:pPr>
            <a:r>
              <a:rPr lang="en-AU" sz="1800" dirty="0"/>
              <a:t>The forces are </a:t>
            </a:r>
            <a:r>
              <a:rPr lang="en-AU" sz="1800" b="1" dirty="0"/>
              <a:t>balanced</a:t>
            </a:r>
            <a:r>
              <a:rPr lang="en-AU" sz="1800" dirty="0"/>
              <a:t> – the barbell is being held </a:t>
            </a:r>
            <a:r>
              <a:rPr lang="en-AU" sz="1800" b="1" dirty="0"/>
              <a:t>steady</a:t>
            </a:r>
            <a:r>
              <a:rPr lang="en-AU" sz="1800" dirty="0"/>
              <a:t> at the athlete's chest.</a:t>
            </a:r>
          </a:p>
        </p:txBody>
      </p:sp>
      <p:grpSp>
        <p:nvGrpSpPr>
          <p:cNvPr id="5" name="Group 4" descr="A diagram showing a barbell being lifted to the chest of a weightlifter. Arrows for weight pointing down equal to the applied force pointing up.">
            <a:extLst>
              <a:ext uri="{FF2B5EF4-FFF2-40B4-BE49-F238E27FC236}">
                <a16:creationId xmlns:a16="http://schemas.microsoft.com/office/drawing/2014/main" id="{DD84C230-00A9-16EA-B4E3-F2AF3169BD3F}"/>
              </a:ext>
            </a:extLst>
          </p:cNvPr>
          <p:cNvGrpSpPr/>
          <p:nvPr/>
        </p:nvGrpSpPr>
        <p:grpSpPr>
          <a:xfrm>
            <a:off x="1323407" y="2568407"/>
            <a:ext cx="3121646" cy="3755493"/>
            <a:chOff x="4367849" y="1603846"/>
            <a:chExt cx="3456302" cy="4158101"/>
          </a:xfrm>
        </p:grpSpPr>
        <p:pic>
          <p:nvPicPr>
            <p:cNvPr id="4" name="Picture 3" descr="A cartoon of a weightlifter holding a barbell to their chest.">
              <a:extLst>
                <a:ext uri="{FF2B5EF4-FFF2-40B4-BE49-F238E27FC236}">
                  <a16:creationId xmlns:a16="http://schemas.microsoft.com/office/drawing/2014/main" id="{B1AB03BA-D33C-1A14-A5D8-1EB85411A76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7849" y="1796197"/>
              <a:ext cx="3456302" cy="3965750"/>
            </a:xfrm>
            <a:prstGeom prst="rect">
              <a:avLst/>
            </a:prstGeom>
            <a:noFill/>
            <a:ln>
              <a:noFill/>
            </a:ln>
          </p:spPr>
        </p:pic>
        <p:sp>
          <p:nvSpPr>
            <p:cNvPr id="8" name="TextBox 7">
              <a:extLst>
                <a:ext uri="{FF2B5EF4-FFF2-40B4-BE49-F238E27FC236}">
                  <a16:creationId xmlns:a16="http://schemas.microsoft.com/office/drawing/2014/main" id="{BAEB0E66-6134-2EF1-BB4A-F129AA4A2690}"/>
                </a:ext>
                <a:ext uri="{C183D7F6-B498-43B3-948B-1728B52AA6E4}">
                  <adec:decorative xmlns:adec="http://schemas.microsoft.com/office/drawing/2017/decorative" val="1"/>
                </a:ext>
              </a:extLst>
            </p:cNvPr>
            <p:cNvSpPr txBox="1"/>
            <p:nvPr/>
          </p:nvSpPr>
          <p:spPr>
            <a:xfrm>
              <a:off x="6076743" y="1603846"/>
              <a:ext cx="1504950" cy="289152"/>
            </a:xfrm>
            <a:prstGeom prst="rect">
              <a:avLst/>
            </a:prstGeom>
            <a:noFill/>
          </p:spPr>
          <p:txBody>
            <a:bodyPr wrap="square" lIns="0" tIns="0" rIns="0" bIns="0" rtlCol="0">
              <a:noAutofit/>
            </a:bodyPr>
            <a:lstStyle/>
            <a:p>
              <a:pPr algn="l"/>
              <a:r>
                <a:rPr lang="en-AU" sz="1800"/>
                <a:t>Applied force</a:t>
              </a:r>
            </a:p>
          </p:txBody>
        </p:sp>
        <p:sp>
          <p:nvSpPr>
            <p:cNvPr id="12" name="TextBox 11">
              <a:extLst>
                <a:ext uri="{FF2B5EF4-FFF2-40B4-BE49-F238E27FC236}">
                  <a16:creationId xmlns:a16="http://schemas.microsoft.com/office/drawing/2014/main" id="{4D6CFD9F-1457-CE00-3166-683A3CEDAEF6}"/>
                </a:ext>
                <a:ext uri="{C183D7F6-B498-43B3-948B-1728B52AA6E4}">
                  <adec:decorative xmlns:adec="http://schemas.microsoft.com/office/drawing/2017/decorative" val="1"/>
                </a:ext>
              </a:extLst>
            </p:cNvPr>
            <p:cNvSpPr txBox="1"/>
            <p:nvPr/>
          </p:nvSpPr>
          <p:spPr>
            <a:xfrm>
              <a:off x="6431877" y="2885501"/>
              <a:ext cx="801300" cy="289152"/>
            </a:xfrm>
            <a:prstGeom prst="rect">
              <a:avLst/>
            </a:prstGeom>
            <a:noFill/>
          </p:spPr>
          <p:txBody>
            <a:bodyPr wrap="square" lIns="0" tIns="0" rIns="0" bIns="0" rtlCol="0">
              <a:noAutofit/>
            </a:bodyPr>
            <a:lstStyle/>
            <a:p>
              <a:pPr algn="l"/>
              <a:r>
                <a:rPr lang="en-AU" sz="1800"/>
                <a:t>Weight</a:t>
              </a:r>
            </a:p>
          </p:txBody>
        </p:sp>
        <p:sp>
          <p:nvSpPr>
            <p:cNvPr id="15" name="Arrow: Right 14" descr="Applied force acting to the right.">
              <a:extLst>
                <a:ext uri="{FF2B5EF4-FFF2-40B4-BE49-F238E27FC236}">
                  <a16:creationId xmlns:a16="http://schemas.microsoft.com/office/drawing/2014/main" id="{FF03DB9E-2DA8-92FC-48CE-F0D2BEDBCDF1}"/>
                </a:ext>
              </a:extLst>
            </p:cNvPr>
            <p:cNvSpPr/>
            <p:nvPr/>
          </p:nvSpPr>
          <p:spPr>
            <a:xfrm rot="5400000">
              <a:off x="5745786" y="2756120"/>
              <a:ext cx="545600" cy="291465"/>
            </a:xfrm>
            <a:prstGeom prst="rightArrow">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8" name="Arrow: Right 17" descr="Applied force acting to the right.">
              <a:extLst>
                <a:ext uri="{FF2B5EF4-FFF2-40B4-BE49-F238E27FC236}">
                  <a16:creationId xmlns:a16="http://schemas.microsoft.com/office/drawing/2014/main" id="{F3F38239-C9B9-E13F-5301-01FBE5C1CAFE}"/>
                </a:ext>
              </a:extLst>
            </p:cNvPr>
            <p:cNvSpPr/>
            <p:nvPr/>
          </p:nvSpPr>
          <p:spPr>
            <a:xfrm rot="16200000">
              <a:off x="5733395" y="2020066"/>
              <a:ext cx="545600" cy="291465"/>
            </a:xfrm>
            <a:prstGeom prst="rightArrow">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grpSp>
      <p:sp>
        <p:nvSpPr>
          <p:cNvPr id="17" name="TextBox 16">
            <a:extLst>
              <a:ext uri="{FF2B5EF4-FFF2-40B4-BE49-F238E27FC236}">
                <a16:creationId xmlns:a16="http://schemas.microsoft.com/office/drawing/2014/main" id="{CBB3B309-D07D-15EA-59A4-33E9CC021127}"/>
              </a:ext>
              <a:ext uri="{C183D7F6-B498-43B3-948B-1728B52AA6E4}">
                <adec:decorative xmlns:adec="http://schemas.microsoft.com/office/drawing/2017/decorative" val="0"/>
              </a:ext>
            </a:extLst>
          </p:cNvPr>
          <p:cNvSpPr txBox="1"/>
          <p:nvPr/>
        </p:nvSpPr>
        <p:spPr>
          <a:xfrm>
            <a:off x="6096000" y="913342"/>
            <a:ext cx="5028000" cy="1335137"/>
          </a:xfrm>
          <a:prstGeom prst="rect">
            <a:avLst/>
          </a:prstGeom>
          <a:solidFill>
            <a:schemeClr val="bg1"/>
          </a:solidFill>
        </p:spPr>
        <p:txBody>
          <a:bodyPr wrap="square" lIns="0" tIns="0" rIns="0" bIns="0" rtlCol="0">
            <a:noAutofit/>
          </a:bodyPr>
          <a:lstStyle/>
          <a:p>
            <a:pPr algn="l">
              <a:lnSpc>
                <a:spcPct val="150000"/>
              </a:lnSpc>
              <a:spcAft>
                <a:spcPts val="1200"/>
              </a:spcAft>
            </a:pPr>
            <a:r>
              <a:rPr lang="en-AU" sz="1800" b="1">
                <a:latin typeface="+mj-lt"/>
              </a:rPr>
              <a:t>Time 2</a:t>
            </a:r>
          </a:p>
          <a:p>
            <a:pPr>
              <a:lnSpc>
                <a:spcPct val="150000"/>
              </a:lnSpc>
              <a:spcAft>
                <a:spcPts val="1200"/>
              </a:spcAft>
            </a:pPr>
            <a:r>
              <a:rPr lang="en-AU" sz="1800"/>
              <a:t>The forces are </a:t>
            </a:r>
            <a:r>
              <a:rPr lang="en-AU" sz="1800" b="1"/>
              <a:t>unbalanced</a:t>
            </a:r>
            <a:r>
              <a:rPr lang="en-AU" sz="1800"/>
              <a:t> – The barbell </a:t>
            </a:r>
            <a:r>
              <a:rPr lang="en-AU" sz="1800" b="1"/>
              <a:t>begins moving </a:t>
            </a:r>
            <a:r>
              <a:rPr lang="en-AU" sz="1800"/>
              <a:t>upwards</a:t>
            </a:r>
          </a:p>
        </p:txBody>
      </p:sp>
      <p:grpSp>
        <p:nvGrpSpPr>
          <p:cNvPr id="11" name="Group 10" descr="A diagram showing a barbell being lifted to the chest of a weightlifter. Arrows for weight pointing down unequal to the applied force pointing up.">
            <a:extLst>
              <a:ext uri="{FF2B5EF4-FFF2-40B4-BE49-F238E27FC236}">
                <a16:creationId xmlns:a16="http://schemas.microsoft.com/office/drawing/2014/main" id="{57A5EF6F-7C6D-AC26-F733-204ACE597E66}"/>
              </a:ext>
            </a:extLst>
          </p:cNvPr>
          <p:cNvGrpSpPr/>
          <p:nvPr/>
        </p:nvGrpSpPr>
        <p:grpSpPr>
          <a:xfrm>
            <a:off x="6905297" y="2568407"/>
            <a:ext cx="3075043" cy="3755493"/>
            <a:chOff x="6881849" y="1935219"/>
            <a:chExt cx="3554386" cy="4340906"/>
          </a:xfrm>
        </p:grpSpPr>
        <p:pic>
          <p:nvPicPr>
            <p:cNvPr id="6" name="Picture 5" descr="A cartoon of a weightlifter holding a barbell to their chest.">
              <a:extLst>
                <a:ext uri="{FF2B5EF4-FFF2-40B4-BE49-F238E27FC236}">
                  <a16:creationId xmlns:a16="http://schemas.microsoft.com/office/drawing/2014/main" id="{885FC72F-C460-7C2A-1CE8-31CB75829DB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1849" y="2310375"/>
              <a:ext cx="3456302" cy="3965750"/>
            </a:xfrm>
            <a:prstGeom prst="rect">
              <a:avLst/>
            </a:prstGeom>
            <a:noFill/>
            <a:ln>
              <a:noFill/>
            </a:ln>
          </p:spPr>
        </p:pic>
        <p:sp>
          <p:nvSpPr>
            <p:cNvPr id="7" name="TextBox 6">
              <a:extLst>
                <a:ext uri="{FF2B5EF4-FFF2-40B4-BE49-F238E27FC236}">
                  <a16:creationId xmlns:a16="http://schemas.microsoft.com/office/drawing/2014/main" id="{11585563-BF98-4420-2540-CDD5B10DC3AE}"/>
                </a:ext>
                <a:ext uri="{C183D7F6-B498-43B3-948B-1728B52AA6E4}">
                  <adec:decorative xmlns:adec="http://schemas.microsoft.com/office/drawing/2017/decorative" val="1"/>
                </a:ext>
              </a:extLst>
            </p:cNvPr>
            <p:cNvSpPr txBox="1"/>
            <p:nvPr/>
          </p:nvSpPr>
          <p:spPr>
            <a:xfrm>
              <a:off x="8633450" y="2085900"/>
              <a:ext cx="1802785" cy="289152"/>
            </a:xfrm>
            <a:prstGeom prst="rect">
              <a:avLst/>
            </a:prstGeom>
            <a:noFill/>
          </p:spPr>
          <p:txBody>
            <a:bodyPr wrap="square" lIns="0" tIns="0" rIns="0" bIns="0" rtlCol="0">
              <a:noAutofit/>
            </a:bodyPr>
            <a:lstStyle/>
            <a:p>
              <a:pPr algn="l"/>
              <a:r>
                <a:rPr lang="en-AU" sz="1800"/>
                <a:t>Applied force</a:t>
              </a:r>
            </a:p>
          </p:txBody>
        </p:sp>
        <p:sp>
          <p:nvSpPr>
            <p:cNvPr id="9" name="TextBox 8">
              <a:extLst>
                <a:ext uri="{FF2B5EF4-FFF2-40B4-BE49-F238E27FC236}">
                  <a16:creationId xmlns:a16="http://schemas.microsoft.com/office/drawing/2014/main" id="{61A6C5BE-C374-0898-DE94-11FDC799C4AA}"/>
                </a:ext>
                <a:ext uri="{C183D7F6-B498-43B3-948B-1728B52AA6E4}">
                  <adec:decorative xmlns:adec="http://schemas.microsoft.com/office/drawing/2017/decorative" val="1"/>
                </a:ext>
              </a:extLst>
            </p:cNvPr>
            <p:cNvSpPr txBox="1"/>
            <p:nvPr/>
          </p:nvSpPr>
          <p:spPr>
            <a:xfrm>
              <a:off x="8901008" y="3380676"/>
              <a:ext cx="1237392" cy="289152"/>
            </a:xfrm>
            <a:prstGeom prst="rect">
              <a:avLst/>
            </a:prstGeom>
            <a:noFill/>
          </p:spPr>
          <p:txBody>
            <a:bodyPr wrap="square" lIns="0" tIns="0" rIns="0" bIns="0" rtlCol="0">
              <a:noAutofit/>
            </a:bodyPr>
            <a:lstStyle/>
            <a:p>
              <a:pPr algn="l"/>
              <a:r>
                <a:rPr lang="en-AU" sz="1800"/>
                <a:t>Weight</a:t>
              </a:r>
            </a:p>
          </p:txBody>
        </p:sp>
        <p:sp>
          <p:nvSpPr>
            <p:cNvPr id="14" name="Arrow: Right 13" descr="Applied force acting to the right.">
              <a:extLst>
                <a:ext uri="{FF2B5EF4-FFF2-40B4-BE49-F238E27FC236}">
                  <a16:creationId xmlns:a16="http://schemas.microsoft.com/office/drawing/2014/main" id="{A9736903-A84F-6094-E48F-A9C867586BE2}"/>
                </a:ext>
              </a:extLst>
            </p:cNvPr>
            <p:cNvSpPr/>
            <p:nvPr/>
          </p:nvSpPr>
          <p:spPr>
            <a:xfrm rot="5400000">
              <a:off x="8214916" y="3299930"/>
              <a:ext cx="545600" cy="291465"/>
            </a:xfrm>
            <a:prstGeom prst="rightArrow">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6" name="Arrow: Right 15" descr="Applied force acting to the right.">
              <a:extLst>
                <a:ext uri="{FF2B5EF4-FFF2-40B4-BE49-F238E27FC236}">
                  <a16:creationId xmlns:a16="http://schemas.microsoft.com/office/drawing/2014/main" id="{4BA21D28-2762-E796-B7F9-5EDAF90A1DE7}"/>
                </a:ext>
              </a:extLst>
            </p:cNvPr>
            <p:cNvSpPr/>
            <p:nvPr/>
          </p:nvSpPr>
          <p:spPr>
            <a:xfrm rot="16200000">
              <a:off x="7957927" y="2306885"/>
              <a:ext cx="1047190" cy="303858"/>
            </a:xfrm>
            <a:prstGeom prst="rightArrow">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grpSp>
      <p:sp>
        <p:nvSpPr>
          <p:cNvPr id="10" name="TextBox 9">
            <a:extLst>
              <a:ext uri="{FF2B5EF4-FFF2-40B4-BE49-F238E27FC236}">
                <a16:creationId xmlns:a16="http://schemas.microsoft.com/office/drawing/2014/main" id="{66A0D615-0C2F-F7ED-F709-D9817E7424E7}"/>
              </a:ext>
              <a:ext uri="{C183D7F6-B498-43B3-948B-1728B52AA6E4}">
                <adec:decorative xmlns:adec="http://schemas.microsoft.com/office/drawing/2017/decorative" val="0"/>
              </a:ext>
            </a:extLst>
          </p:cNvPr>
          <p:cNvSpPr txBox="1"/>
          <p:nvPr/>
        </p:nvSpPr>
        <p:spPr>
          <a:xfrm>
            <a:off x="360000" y="6516000"/>
            <a:ext cx="7179013" cy="259244"/>
          </a:xfrm>
          <a:prstGeom prst="rect">
            <a:avLst/>
          </a:prstGeom>
          <a:noFill/>
        </p:spPr>
        <p:txBody>
          <a:bodyPr wrap="none" lIns="0" tIns="0" rIns="0" bIns="0" rtlCol="0">
            <a:noAutofit/>
          </a:bodyPr>
          <a:lstStyle/>
          <a:p>
            <a:pPr algn="l"/>
            <a:r>
              <a:rPr lang="en-AU" sz="1000" b="0" i="0" dirty="0" err="1">
                <a:solidFill>
                  <a:srgbClr val="333333"/>
                </a:solidFill>
                <a:effectLst/>
              </a:rPr>
              <a:t>Everkinetic</a:t>
            </a:r>
            <a:r>
              <a:rPr lang="en-AU" sz="1000" b="0" i="0" dirty="0">
                <a:solidFill>
                  <a:srgbClr val="333333"/>
                </a:solidFill>
                <a:effectLst/>
              </a:rPr>
              <a:t>, </a:t>
            </a:r>
            <a:r>
              <a:rPr lang="en-AU" sz="1000" b="0" i="0" u="sng" dirty="0">
                <a:solidFill>
                  <a:srgbClr val="0000CC"/>
                </a:solidFill>
                <a:effectLst/>
                <a:hlinkClick r:id="rId4"/>
              </a:rPr>
              <a:t>Barbell-upright-rows-1</a:t>
            </a:r>
            <a:r>
              <a:rPr lang="en-AU" sz="1000" b="0" i="0" dirty="0">
                <a:solidFill>
                  <a:srgbClr val="333333"/>
                </a:solidFill>
                <a:effectLst/>
              </a:rPr>
              <a:t>, </a:t>
            </a:r>
            <a:r>
              <a:rPr lang="en-AU" sz="1000" b="0" i="0" u="sng" dirty="0">
                <a:solidFill>
                  <a:srgbClr val="0000CC"/>
                </a:solidFill>
                <a:effectLst/>
                <a:hlinkClick r:id="rId5"/>
              </a:rPr>
              <a:t>CC BY-SA 3.0</a:t>
            </a:r>
            <a:endParaRPr lang="en-AU" sz="1000" dirty="0"/>
          </a:p>
        </p:txBody>
      </p:sp>
      <p:sp>
        <p:nvSpPr>
          <p:cNvPr id="2" name="Slide Number Placeholder 1">
            <a:extLst>
              <a:ext uri="{FF2B5EF4-FFF2-40B4-BE49-F238E27FC236}">
                <a16:creationId xmlns:a16="http://schemas.microsoft.com/office/drawing/2014/main" id="{D31F7B88-0638-00A5-79A9-533F331E60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297260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C2D201-5E0A-2EE0-04D8-7C19181913CE}"/>
              </a:ext>
            </a:extLst>
          </p:cNvPr>
          <p:cNvSpPr>
            <a:spLocks noGrp="1"/>
          </p:cNvSpPr>
          <p:nvPr>
            <p:ph type="title"/>
          </p:nvPr>
        </p:nvSpPr>
        <p:spPr/>
        <p:txBody>
          <a:bodyPr/>
          <a:lstStyle/>
          <a:p>
            <a:r>
              <a:rPr lang="en-AU"/>
              <a:t>1.1 Forces on a boat</a:t>
            </a:r>
          </a:p>
        </p:txBody>
      </p:sp>
      <p:sp>
        <p:nvSpPr>
          <p:cNvPr id="4" name="Text Placeholder 3">
            <a:extLst>
              <a:ext uri="{FF2B5EF4-FFF2-40B4-BE49-F238E27FC236}">
                <a16:creationId xmlns:a16="http://schemas.microsoft.com/office/drawing/2014/main" id="{D5400D06-62A3-9258-6FF6-B615686F3F9C}"/>
              </a:ext>
            </a:extLst>
          </p:cNvPr>
          <p:cNvSpPr>
            <a:spLocks noGrp="1"/>
          </p:cNvSpPr>
          <p:nvPr>
            <p:ph type="body" sz="quarter" idx="18"/>
          </p:nvPr>
        </p:nvSpPr>
        <p:spPr/>
        <p:txBody>
          <a:bodyPr/>
          <a:lstStyle/>
          <a:p>
            <a:r>
              <a:rPr lang="en-AU">
                <a:latin typeface="+mj-lt"/>
              </a:rPr>
              <a:t>A boat is speeding up</a:t>
            </a:r>
          </a:p>
        </p:txBody>
      </p:sp>
      <p:grpSp>
        <p:nvGrpSpPr>
          <p:cNvPr id="16" name="Group 15" descr="A force diagram of a boat speeding up.">
            <a:extLst>
              <a:ext uri="{FF2B5EF4-FFF2-40B4-BE49-F238E27FC236}">
                <a16:creationId xmlns:a16="http://schemas.microsoft.com/office/drawing/2014/main" id="{900AB668-2A86-7070-16E1-1E7E8D3B46F0}"/>
              </a:ext>
            </a:extLst>
          </p:cNvPr>
          <p:cNvGrpSpPr/>
          <p:nvPr/>
        </p:nvGrpSpPr>
        <p:grpSpPr>
          <a:xfrm>
            <a:off x="1433430" y="1819817"/>
            <a:ext cx="9325139" cy="3533787"/>
            <a:chOff x="947574" y="2131871"/>
            <a:chExt cx="9325139" cy="3533787"/>
          </a:xfrm>
        </p:grpSpPr>
        <p:pic>
          <p:nvPicPr>
            <p:cNvPr id="5" name="Picture 4" descr="A cartoon speed boat moving through the water to the left.">
              <a:extLst>
                <a:ext uri="{FF2B5EF4-FFF2-40B4-BE49-F238E27FC236}">
                  <a16:creationId xmlns:a16="http://schemas.microsoft.com/office/drawing/2014/main" id="{5375F401-0AEC-9B4B-4FE8-3DF192EBA4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424694" y="2438621"/>
              <a:ext cx="5195324" cy="2684583"/>
            </a:xfrm>
            <a:prstGeom prst="rect">
              <a:avLst/>
            </a:prstGeom>
            <a:noFill/>
            <a:ln>
              <a:noFill/>
            </a:ln>
            <a:extLst>
              <a:ext uri="{53640926-AAD7-44D8-BBD7-CCE9431645EC}">
                <a14:shadowObscured xmlns:a14="http://schemas.microsoft.com/office/drawing/2010/main"/>
              </a:ext>
            </a:extLst>
          </p:spPr>
        </p:pic>
        <p:sp>
          <p:nvSpPr>
            <p:cNvPr id="6" name="Arrow: Down 5">
              <a:extLst>
                <a:ext uri="{FF2B5EF4-FFF2-40B4-BE49-F238E27FC236}">
                  <a16:creationId xmlns:a16="http://schemas.microsoft.com/office/drawing/2014/main" id="{1A454093-AAB7-D009-280E-F31BDC34926F}"/>
                </a:ext>
              </a:extLst>
            </p:cNvPr>
            <p:cNvSpPr/>
            <p:nvPr/>
          </p:nvSpPr>
          <p:spPr>
            <a:xfrm>
              <a:off x="5234337" y="4394312"/>
              <a:ext cx="419100" cy="7009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Arrow: Down 6">
              <a:extLst>
                <a:ext uri="{FF2B5EF4-FFF2-40B4-BE49-F238E27FC236}">
                  <a16:creationId xmlns:a16="http://schemas.microsoft.com/office/drawing/2014/main" id="{BE909BF5-1030-5A11-DB43-C79CE1318AD8}"/>
                </a:ext>
              </a:extLst>
            </p:cNvPr>
            <p:cNvSpPr/>
            <p:nvPr/>
          </p:nvSpPr>
          <p:spPr>
            <a:xfrm rot="10800000">
              <a:off x="5184156" y="2638458"/>
              <a:ext cx="419100" cy="7009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Down 7">
              <a:extLst>
                <a:ext uri="{FF2B5EF4-FFF2-40B4-BE49-F238E27FC236}">
                  <a16:creationId xmlns:a16="http://schemas.microsoft.com/office/drawing/2014/main" id="{BDBA2FD5-DFB9-A721-DCB8-FFB6E3C4347F}"/>
                </a:ext>
              </a:extLst>
            </p:cNvPr>
            <p:cNvSpPr/>
            <p:nvPr/>
          </p:nvSpPr>
          <p:spPr>
            <a:xfrm rot="5400000">
              <a:off x="2985300" y="3043513"/>
              <a:ext cx="419100" cy="1474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Arrow: Down 8">
              <a:extLst>
                <a:ext uri="{FF2B5EF4-FFF2-40B4-BE49-F238E27FC236}">
                  <a16:creationId xmlns:a16="http://schemas.microsoft.com/office/drawing/2014/main" id="{5AB7A8A0-9268-D8D5-5A58-B3B998A2DF41}"/>
                </a:ext>
              </a:extLst>
            </p:cNvPr>
            <p:cNvSpPr/>
            <p:nvPr/>
          </p:nvSpPr>
          <p:spPr>
            <a:xfrm rot="16200000">
              <a:off x="7141490" y="3553768"/>
              <a:ext cx="419100" cy="7009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24FF7BD8-D30C-D2EA-741F-6895C10F6129}"/>
                </a:ext>
              </a:extLst>
            </p:cNvPr>
            <p:cNvSpPr txBox="1"/>
            <p:nvPr/>
          </p:nvSpPr>
          <p:spPr>
            <a:xfrm>
              <a:off x="8386763" y="3737066"/>
              <a:ext cx="1885950" cy="542454"/>
            </a:xfrm>
            <a:prstGeom prst="rect">
              <a:avLst/>
            </a:prstGeom>
            <a:noFill/>
          </p:spPr>
          <p:txBody>
            <a:bodyPr wrap="square" lIns="0" tIns="0" rIns="0" bIns="0" rtlCol="0">
              <a:noAutofit/>
            </a:bodyPr>
            <a:lstStyle/>
            <a:p>
              <a:pPr algn="l"/>
              <a:r>
                <a:rPr lang="en-AU" sz="1800"/>
                <a:t>Drag (from the air and the water)</a:t>
              </a:r>
            </a:p>
          </p:txBody>
        </p:sp>
        <p:sp>
          <p:nvSpPr>
            <p:cNvPr id="12" name="TextBox 11">
              <a:extLst>
                <a:ext uri="{FF2B5EF4-FFF2-40B4-BE49-F238E27FC236}">
                  <a16:creationId xmlns:a16="http://schemas.microsoft.com/office/drawing/2014/main" id="{A1E8E758-D98E-AF05-9174-3EAA143DCD00}"/>
                </a:ext>
              </a:extLst>
            </p:cNvPr>
            <p:cNvSpPr txBox="1"/>
            <p:nvPr/>
          </p:nvSpPr>
          <p:spPr>
            <a:xfrm>
              <a:off x="5079381" y="5123204"/>
              <a:ext cx="1885950" cy="542454"/>
            </a:xfrm>
            <a:prstGeom prst="rect">
              <a:avLst/>
            </a:prstGeom>
            <a:noFill/>
          </p:spPr>
          <p:txBody>
            <a:bodyPr wrap="square" lIns="0" tIns="0" rIns="0" bIns="0" rtlCol="0">
              <a:noAutofit/>
            </a:bodyPr>
            <a:lstStyle/>
            <a:p>
              <a:pPr algn="l"/>
              <a:r>
                <a:rPr lang="en-AU" sz="1800"/>
                <a:t>Weight</a:t>
              </a:r>
            </a:p>
          </p:txBody>
        </p:sp>
        <p:sp>
          <p:nvSpPr>
            <p:cNvPr id="13" name="TextBox 12">
              <a:extLst>
                <a:ext uri="{FF2B5EF4-FFF2-40B4-BE49-F238E27FC236}">
                  <a16:creationId xmlns:a16="http://schemas.microsoft.com/office/drawing/2014/main" id="{D2ECDE62-D863-0751-B68A-8F9E554A9BBB}"/>
                </a:ext>
              </a:extLst>
            </p:cNvPr>
            <p:cNvSpPr txBox="1"/>
            <p:nvPr/>
          </p:nvSpPr>
          <p:spPr>
            <a:xfrm>
              <a:off x="4710462" y="2131871"/>
              <a:ext cx="1885950" cy="542454"/>
            </a:xfrm>
            <a:prstGeom prst="rect">
              <a:avLst/>
            </a:prstGeom>
            <a:noFill/>
          </p:spPr>
          <p:txBody>
            <a:bodyPr wrap="square" lIns="0" tIns="0" rIns="0" bIns="0" rtlCol="0">
              <a:noAutofit/>
            </a:bodyPr>
            <a:lstStyle/>
            <a:p>
              <a:pPr algn="l"/>
              <a:r>
                <a:rPr lang="en-AU" sz="1800"/>
                <a:t>Normal force</a:t>
              </a:r>
            </a:p>
          </p:txBody>
        </p:sp>
        <p:sp>
          <p:nvSpPr>
            <p:cNvPr id="14" name="TextBox 13">
              <a:extLst>
                <a:ext uri="{FF2B5EF4-FFF2-40B4-BE49-F238E27FC236}">
                  <a16:creationId xmlns:a16="http://schemas.microsoft.com/office/drawing/2014/main" id="{D6CC438A-2655-A62F-619C-7D4F4422A8E5}"/>
                </a:ext>
              </a:extLst>
            </p:cNvPr>
            <p:cNvSpPr txBox="1"/>
            <p:nvPr/>
          </p:nvSpPr>
          <p:spPr>
            <a:xfrm>
              <a:off x="947574" y="3633039"/>
              <a:ext cx="1885950" cy="542454"/>
            </a:xfrm>
            <a:prstGeom prst="rect">
              <a:avLst/>
            </a:prstGeom>
            <a:noFill/>
          </p:spPr>
          <p:txBody>
            <a:bodyPr wrap="square" lIns="0" tIns="0" rIns="0" bIns="0" rtlCol="0">
              <a:noAutofit/>
            </a:bodyPr>
            <a:lstStyle/>
            <a:p>
              <a:pPr algn="l"/>
              <a:r>
                <a:rPr lang="en-AU" sz="1800"/>
                <a:t>Applied force (from the motor)</a:t>
              </a:r>
            </a:p>
          </p:txBody>
        </p:sp>
      </p:grpSp>
      <p:sp>
        <p:nvSpPr>
          <p:cNvPr id="15" name="Rectangle: Rounded Corners 14">
            <a:extLst>
              <a:ext uri="{FF2B5EF4-FFF2-40B4-BE49-F238E27FC236}">
                <a16:creationId xmlns:a16="http://schemas.microsoft.com/office/drawing/2014/main" id="{DBD07779-0CC8-B323-636E-073C0EFED402}"/>
              </a:ext>
            </a:extLst>
          </p:cNvPr>
          <p:cNvSpPr/>
          <p:nvPr/>
        </p:nvSpPr>
        <p:spPr>
          <a:xfrm>
            <a:off x="655445" y="5740538"/>
            <a:ext cx="10881111" cy="5694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t>The boat is speeding up (accelerating), because the forces are </a:t>
            </a:r>
            <a:r>
              <a:rPr lang="en-AU" sz="2000" b="1"/>
              <a:t>unbalanced</a:t>
            </a:r>
            <a:r>
              <a:rPr lang="en-AU" sz="2000"/>
              <a:t>.</a:t>
            </a:r>
            <a:endParaRPr lang="en-AU" sz="2000" b="1"/>
          </a:p>
        </p:txBody>
      </p:sp>
      <p:sp>
        <p:nvSpPr>
          <p:cNvPr id="2" name="Slide Number Placeholder 1">
            <a:extLst>
              <a:ext uri="{FF2B5EF4-FFF2-40B4-BE49-F238E27FC236}">
                <a16:creationId xmlns:a16="http://schemas.microsoft.com/office/drawing/2014/main" id="{47312455-F1D9-8246-10C6-C2F9B934DB1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406999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1B0918-3393-B54E-7CD6-52BA5F9AF4EF}"/>
              </a:ext>
            </a:extLst>
          </p:cNvPr>
          <p:cNvSpPr>
            <a:spLocks noGrp="1"/>
          </p:cNvSpPr>
          <p:nvPr>
            <p:ph type="title"/>
          </p:nvPr>
        </p:nvSpPr>
        <p:spPr/>
        <p:txBody>
          <a:bodyPr/>
          <a:lstStyle/>
          <a:p>
            <a:r>
              <a:rPr lang="en-AU"/>
              <a:t>1.1 Forces on a skydiver</a:t>
            </a:r>
          </a:p>
        </p:txBody>
      </p:sp>
      <p:sp>
        <p:nvSpPr>
          <p:cNvPr id="4" name="Text Placeholder 3">
            <a:extLst>
              <a:ext uri="{FF2B5EF4-FFF2-40B4-BE49-F238E27FC236}">
                <a16:creationId xmlns:a16="http://schemas.microsoft.com/office/drawing/2014/main" id="{36E0464A-C6FA-737F-572C-A11DE761B403}"/>
              </a:ext>
            </a:extLst>
          </p:cNvPr>
          <p:cNvSpPr>
            <a:spLocks noGrp="1"/>
          </p:cNvSpPr>
          <p:nvPr>
            <p:ph type="body" sz="quarter" idx="18"/>
          </p:nvPr>
        </p:nvSpPr>
        <p:spPr/>
        <p:txBody>
          <a:bodyPr/>
          <a:lstStyle/>
          <a:p>
            <a:r>
              <a:rPr lang="en-AU">
                <a:latin typeface="+mj-lt"/>
              </a:rPr>
              <a:t>A sky diver has deployed their parachute and is descending to ground at a constant speed.</a:t>
            </a:r>
          </a:p>
        </p:txBody>
      </p:sp>
      <p:grpSp>
        <p:nvGrpSpPr>
          <p:cNvPr id="6" name="Group 5" descr="A force diagram of a skydiver falling at constant speed. ">
            <a:extLst>
              <a:ext uri="{FF2B5EF4-FFF2-40B4-BE49-F238E27FC236}">
                <a16:creationId xmlns:a16="http://schemas.microsoft.com/office/drawing/2014/main" id="{1DC68A86-5D91-CCA4-38B6-D5B274CF026A}"/>
              </a:ext>
            </a:extLst>
          </p:cNvPr>
          <p:cNvGrpSpPr/>
          <p:nvPr/>
        </p:nvGrpSpPr>
        <p:grpSpPr>
          <a:xfrm>
            <a:off x="360000" y="1578066"/>
            <a:ext cx="5226762" cy="5117934"/>
            <a:chOff x="4555843" y="1804849"/>
            <a:chExt cx="4288120" cy="4198836"/>
          </a:xfrm>
        </p:grpSpPr>
        <p:grpSp>
          <p:nvGrpSpPr>
            <p:cNvPr id="14" name="Group 13">
              <a:extLst>
                <a:ext uri="{FF2B5EF4-FFF2-40B4-BE49-F238E27FC236}">
                  <a16:creationId xmlns:a16="http://schemas.microsoft.com/office/drawing/2014/main" id="{D6A8AA0A-5837-A435-876F-7799AC8A619D}"/>
                </a:ext>
              </a:extLst>
            </p:cNvPr>
            <p:cNvGrpSpPr/>
            <p:nvPr/>
          </p:nvGrpSpPr>
          <p:grpSpPr>
            <a:xfrm>
              <a:off x="4555843" y="1804849"/>
              <a:ext cx="3080314" cy="4198836"/>
              <a:chOff x="4862851" y="1784814"/>
              <a:chExt cx="3080314" cy="4198836"/>
            </a:xfrm>
          </p:grpSpPr>
          <p:pic>
            <p:nvPicPr>
              <p:cNvPr id="5" name="Picture 4" descr="A person parachuting.">
                <a:extLst>
                  <a:ext uri="{FF2B5EF4-FFF2-40B4-BE49-F238E27FC236}">
                    <a16:creationId xmlns:a16="http://schemas.microsoft.com/office/drawing/2014/main" id="{2E23EF60-835B-2F6B-B435-3C45D587B9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862851" y="2341897"/>
                <a:ext cx="2266265" cy="3475044"/>
              </a:xfrm>
              <a:prstGeom prst="rect">
                <a:avLst/>
              </a:prstGeom>
              <a:noFill/>
              <a:ln>
                <a:noFill/>
              </a:ln>
              <a:extLst>
                <a:ext uri="{53640926-AAD7-44D8-BBD7-CCE9431645EC}">
                  <a14:shadowObscured xmlns:a14="http://schemas.microsoft.com/office/drawing/2010/main"/>
                </a:ext>
              </a:extLst>
            </p:spPr>
          </p:pic>
          <p:sp>
            <p:nvSpPr>
              <p:cNvPr id="8" name="Arrow: Down 7">
                <a:extLst>
                  <a:ext uri="{FF2B5EF4-FFF2-40B4-BE49-F238E27FC236}">
                    <a16:creationId xmlns:a16="http://schemas.microsoft.com/office/drawing/2014/main" id="{D14C4ED3-69A9-23DD-F9E2-7FCF9FE3D818}"/>
                  </a:ext>
                </a:extLst>
              </p:cNvPr>
              <p:cNvSpPr/>
              <p:nvPr/>
            </p:nvSpPr>
            <p:spPr>
              <a:xfrm>
                <a:off x="5886450" y="5282653"/>
                <a:ext cx="419100" cy="7009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Arrow: Down 8">
                <a:extLst>
                  <a:ext uri="{FF2B5EF4-FFF2-40B4-BE49-F238E27FC236}">
                    <a16:creationId xmlns:a16="http://schemas.microsoft.com/office/drawing/2014/main" id="{B2DC2E37-B58E-A466-EE13-651C3CD0E9D2}"/>
                  </a:ext>
                </a:extLst>
              </p:cNvPr>
              <p:cNvSpPr/>
              <p:nvPr/>
            </p:nvSpPr>
            <p:spPr>
              <a:xfrm rot="10800000">
                <a:off x="5676900" y="1784814"/>
                <a:ext cx="419100" cy="7009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C1A5E0CC-CF24-734A-A4AA-E89B771A2BBA}"/>
                  </a:ext>
                </a:extLst>
              </p:cNvPr>
              <p:cNvSpPr txBox="1"/>
              <p:nvPr/>
            </p:nvSpPr>
            <p:spPr>
              <a:xfrm>
                <a:off x="6305550" y="1943100"/>
                <a:ext cx="1637615" cy="398797"/>
              </a:xfrm>
              <a:prstGeom prst="rect">
                <a:avLst/>
              </a:prstGeom>
              <a:noFill/>
            </p:spPr>
            <p:txBody>
              <a:bodyPr wrap="square" lIns="0" tIns="0" rIns="0" bIns="0" rtlCol="0">
                <a:noAutofit/>
              </a:bodyPr>
              <a:lstStyle/>
              <a:p>
                <a:pPr algn="l"/>
                <a:r>
                  <a:rPr lang="en-AU" sz="1800"/>
                  <a:t>Air resistance</a:t>
                </a:r>
              </a:p>
            </p:txBody>
          </p:sp>
        </p:grpSp>
        <p:sp>
          <p:nvSpPr>
            <p:cNvPr id="12" name="TextBox 11">
              <a:extLst>
                <a:ext uri="{FF2B5EF4-FFF2-40B4-BE49-F238E27FC236}">
                  <a16:creationId xmlns:a16="http://schemas.microsoft.com/office/drawing/2014/main" id="{6DC173AB-C781-33D4-4291-10BEFB7E9EDE}"/>
                </a:ext>
              </a:extLst>
            </p:cNvPr>
            <p:cNvSpPr txBox="1"/>
            <p:nvPr/>
          </p:nvSpPr>
          <p:spPr>
            <a:xfrm>
              <a:off x="6515100" y="5418144"/>
              <a:ext cx="2328863" cy="398797"/>
            </a:xfrm>
            <a:prstGeom prst="rect">
              <a:avLst/>
            </a:prstGeom>
            <a:noFill/>
          </p:spPr>
          <p:txBody>
            <a:bodyPr wrap="square" lIns="0" tIns="0" rIns="0" bIns="0" rtlCol="0">
              <a:noAutofit/>
            </a:bodyPr>
            <a:lstStyle/>
            <a:p>
              <a:pPr algn="l"/>
              <a:r>
                <a:rPr lang="en-AU" sz="1800"/>
                <a:t>Gravitational force (weight)</a:t>
              </a:r>
            </a:p>
          </p:txBody>
        </p:sp>
      </p:grpSp>
      <p:sp>
        <p:nvSpPr>
          <p:cNvPr id="13" name="Rectangle: Rounded Corners 12">
            <a:extLst>
              <a:ext uri="{FF2B5EF4-FFF2-40B4-BE49-F238E27FC236}">
                <a16:creationId xmlns:a16="http://schemas.microsoft.com/office/drawing/2014/main" id="{0856F56D-2132-CD1B-249A-137EBFA4D60C}"/>
              </a:ext>
            </a:extLst>
          </p:cNvPr>
          <p:cNvSpPr/>
          <p:nvPr/>
        </p:nvSpPr>
        <p:spPr>
          <a:xfrm>
            <a:off x="6721522" y="1578066"/>
            <a:ext cx="3688802" cy="19035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a:lnSpc>
                <a:spcPct val="150000"/>
              </a:lnSpc>
              <a:spcAft>
                <a:spcPts val="1200"/>
              </a:spcAft>
            </a:pPr>
            <a:r>
              <a:rPr lang="en-AU" sz="2000"/>
              <a:t>The sky diver is travelling at constant speed, because the forces are </a:t>
            </a:r>
            <a:r>
              <a:rPr lang="en-AU" sz="2000" b="1"/>
              <a:t>balanced </a:t>
            </a:r>
          </a:p>
        </p:txBody>
      </p:sp>
      <p:sp>
        <p:nvSpPr>
          <p:cNvPr id="2" name="Slide Number Placeholder 1">
            <a:extLst>
              <a:ext uri="{FF2B5EF4-FFF2-40B4-BE49-F238E27FC236}">
                <a16:creationId xmlns:a16="http://schemas.microsoft.com/office/drawing/2014/main" id="{55DD4FAB-7027-A260-2412-6D3775EC4A1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348086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1.2 Use the force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300374606"/>
              </p:ext>
            </p:extLst>
          </p:nvPr>
        </p:nvGraphicFramePr>
        <p:xfrm>
          <a:off x="359998" y="1916174"/>
          <a:ext cx="11126369" cy="249543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mj-lt"/>
                          <a:cs typeface="Arial"/>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mj-lt"/>
                          <a:cs typeface="Arial"/>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342900" indent="-342900">
                        <a:lnSpc>
                          <a:spcPct val="150000"/>
                        </a:lnSpc>
                        <a:spcAft>
                          <a:spcPts val="1200"/>
                        </a:spcAft>
                        <a:buFont typeface="Arial" panose="020B0604020202020204" pitchFamily="34" charset="0"/>
                        <a:buChar char="•"/>
                      </a:pPr>
                      <a:r>
                        <a:rPr lang="en-AU" sz="1800">
                          <a:latin typeface="+mn-lt"/>
                          <a:cs typeface="Arial"/>
                        </a:rPr>
                        <a:t>about the effects of forces in everyday situations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nSpc>
                          <a:spcPct val="150000"/>
                        </a:lnSpc>
                        <a:spcAft>
                          <a:spcPts val="1200"/>
                        </a:spcAft>
                        <a:buFont typeface="Arial" panose="020B0604020202020204" pitchFamily="34" charset="0"/>
                        <a:buChar char="•"/>
                      </a:pPr>
                      <a:r>
                        <a:rPr lang="en-AU" sz="1800">
                          <a:latin typeface="+mn-lt"/>
                          <a:ea typeface="Calibri"/>
                        </a:rPr>
                        <a:t>accurately use tools to measure forces</a:t>
                      </a:r>
                      <a:endParaRPr lang="en-AU" sz="1800">
                        <a:effectLst/>
                        <a:latin typeface="+mn-lt"/>
                        <a:ea typeface="Calibri"/>
                      </a:endParaRPr>
                    </a:p>
                    <a:p>
                      <a:pPr marL="342900" indent="-342900">
                        <a:lnSpc>
                          <a:spcPct val="150000"/>
                        </a:lnSpc>
                        <a:spcAft>
                          <a:spcPts val="1200"/>
                        </a:spcAft>
                        <a:buFont typeface="Arial" panose="020B0604020202020204" pitchFamily="34" charset="0"/>
                        <a:buChar char="•"/>
                      </a:pPr>
                      <a:r>
                        <a:rPr lang="en-AU" sz="1800">
                          <a:latin typeface="+mn-lt"/>
                          <a:ea typeface="Calibri"/>
                        </a:rPr>
                        <a:t>c</a:t>
                      </a:r>
                      <a:r>
                        <a:rPr lang="en-AU" sz="1800">
                          <a:effectLst/>
                          <a:latin typeface="+mn-lt"/>
                          <a:ea typeface="Calibri"/>
                        </a:rPr>
                        <a:t>ompare different forces on objects quantitatively</a:t>
                      </a:r>
                      <a:endParaRPr lang="en-AU" sz="1800">
                        <a:latin typeface="+mn-lt"/>
                        <a:ea typeface="Calibri"/>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342900" indent="-342900">
                        <a:lnSpc>
                          <a:spcPct val="150000"/>
                        </a:lnSpc>
                        <a:spcAft>
                          <a:spcPts val="1200"/>
                        </a:spcAft>
                        <a:buFont typeface="Arial" panose="020B0604020202020204" pitchFamily="34" charset="0"/>
                        <a:buChar char="•"/>
                      </a:pPr>
                      <a:r>
                        <a:rPr lang="en-AU" sz="1800">
                          <a:latin typeface="+mn-lt"/>
                          <a:cs typeface="Arial"/>
                        </a:rPr>
                        <a:t>to use data to solve problems about forces.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1630" lvl="0" indent="-341630">
                        <a:lnSpc>
                          <a:spcPct val="150000"/>
                        </a:lnSpc>
                        <a:spcAft>
                          <a:spcPts val="1200"/>
                        </a:spcAft>
                        <a:buFont typeface="Arial" panose="020B0604020202020204" pitchFamily="34" charset="0"/>
                        <a:buChar char="•"/>
                        <a:tabLst>
                          <a:tab pos="228600" algn="l"/>
                        </a:tabLst>
                      </a:pPr>
                      <a:r>
                        <a:rPr lang="en-AU" sz="1800" dirty="0">
                          <a:latin typeface="+mn-lt"/>
                          <a:ea typeface="Calibri"/>
                        </a:rPr>
                        <a:t>r</a:t>
                      </a:r>
                      <a:r>
                        <a:rPr lang="en-AU" sz="1800" dirty="0">
                          <a:effectLst/>
                          <a:latin typeface="+mn-lt"/>
                          <a:ea typeface="Calibri"/>
                        </a:rPr>
                        <a:t>ecord data accurately in a table</a:t>
                      </a:r>
                    </a:p>
                    <a:p>
                      <a:pPr marL="341630" lvl="0" indent="-341630">
                        <a:lnSpc>
                          <a:spcPct val="150000"/>
                        </a:lnSpc>
                        <a:spcAft>
                          <a:spcPts val="1200"/>
                        </a:spcAft>
                        <a:buFont typeface="Arial" panose="020B0604020202020204" pitchFamily="34" charset="0"/>
                        <a:buChar char="•"/>
                        <a:tabLst>
                          <a:tab pos="228600" algn="l"/>
                        </a:tabLst>
                      </a:pPr>
                      <a:r>
                        <a:rPr lang="en-AU" sz="1800" dirty="0">
                          <a:latin typeface="+mn-lt"/>
                          <a:ea typeface="Calibri"/>
                        </a:rPr>
                        <a:t>compare the range and mean of data sets.</a:t>
                      </a:r>
                      <a:r>
                        <a:rPr lang="en-AU" sz="1800" dirty="0">
                          <a:latin typeface="+mn-lt"/>
                          <a:cs typeface="Arial"/>
                        </a:rPr>
                        <a:t>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851757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83F26E-9F97-9EFD-A8F3-B5F96E74F04C}"/>
              </a:ext>
            </a:extLst>
          </p:cNvPr>
          <p:cNvSpPr>
            <a:spLocks noGrp="1"/>
          </p:cNvSpPr>
          <p:nvPr>
            <p:ph type="title"/>
          </p:nvPr>
        </p:nvSpPr>
        <p:spPr/>
        <p:txBody>
          <a:bodyPr/>
          <a:lstStyle/>
          <a:p>
            <a:r>
              <a:rPr lang="en-AU"/>
              <a:t>1.2 Checkpoint</a:t>
            </a:r>
          </a:p>
        </p:txBody>
      </p:sp>
      <p:sp>
        <p:nvSpPr>
          <p:cNvPr id="8" name="Text Placeholder 7">
            <a:extLst>
              <a:ext uri="{FF2B5EF4-FFF2-40B4-BE49-F238E27FC236}">
                <a16:creationId xmlns:a16="http://schemas.microsoft.com/office/drawing/2014/main" id="{5C79F7DC-CCBC-14AC-777E-82807913DD83}"/>
              </a:ext>
            </a:extLst>
          </p:cNvPr>
          <p:cNvSpPr>
            <a:spLocks noGrp="1"/>
          </p:cNvSpPr>
          <p:nvPr>
            <p:ph type="body" sz="quarter" idx="18"/>
          </p:nvPr>
        </p:nvSpPr>
        <p:spPr/>
        <p:txBody>
          <a:bodyPr/>
          <a:lstStyle/>
          <a:p>
            <a:r>
              <a:rPr lang="en-AU">
                <a:latin typeface="+mj-lt"/>
              </a:rPr>
              <a:t>Quick quiz to activate learning from prior lessons</a:t>
            </a:r>
          </a:p>
        </p:txBody>
      </p:sp>
      <p:sp>
        <p:nvSpPr>
          <p:cNvPr id="9" name="Picture Placeholder 8">
            <a:extLst>
              <a:ext uri="{FF2B5EF4-FFF2-40B4-BE49-F238E27FC236}">
                <a16:creationId xmlns:a16="http://schemas.microsoft.com/office/drawing/2014/main" id="{7CE05BC3-0257-9F4F-638E-1E0C1B12E697}"/>
              </a:ext>
            </a:extLst>
          </p:cNvPr>
          <p:cNvSpPr>
            <a:spLocks noGrp="1"/>
          </p:cNvSpPr>
          <p:nvPr>
            <p:ph type="pic" sz="quarter" idx="13"/>
          </p:nvPr>
        </p:nvSpPr>
        <p:spPr/>
        <p:txBody>
          <a:bodyPr/>
          <a:lstStyle/>
          <a:p>
            <a:r>
              <a:rPr lang="en-AU" b="1"/>
              <a:t>Everybody – </a:t>
            </a:r>
            <a:r>
              <a:rPr lang="en-AU"/>
              <a:t>What is a force?</a:t>
            </a:r>
          </a:p>
          <a:p>
            <a:r>
              <a:rPr lang="en-AU" b="1"/>
              <a:t>Mini-challenge – </a:t>
            </a:r>
            <a:r>
              <a:rPr lang="en-AU"/>
              <a:t>Identify examples of direct and indirect forces.</a:t>
            </a:r>
          </a:p>
          <a:p>
            <a:r>
              <a:rPr lang="en-AU" b="1"/>
              <a:t>Super challenge – </a:t>
            </a:r>
            <a:r>
              <a:rPr lang="en-AU"/>
              <a:t>Qualitatively describe the forces on a moving car.</a:t>
            </a:r>
          </a:p>
        </p:txBody>
      </p:sp>
      <p:sp>
        <p:nvSpPr>
          <p:cNvPr id="3" name="Slide Number Placeholder 2">
            <a:extLst>
              <a:ext uri="{FF2B5EF4-FFF2-40B4-BE49-F238E27FC236}">
                <a16:creationId xmlns:a16="http://schemas.microsoft.com/office/drawing/2014/main" id="{BC524538-C4D2-7E90-9244-79514A9183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2589149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latin typeface="+mj-lt"/>
              </a:rPr>
              <a:t>1.3 Let’s create a little friction</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8" name="Table 7">
            <a:extLst>
              <a:ext uri="{FF2B5EF4-FFF2-40B4-BE49-F238E27FC236}">
                <a16:creationId xmlns:a16="http://schemas.microsoft.com/office/drawing/2014/main" id="{7302060F-C6A2-87C8-288C-E3EF5C907B2C}"/>
              </a:ext>
            </a:extLst>
          </p:cNvPr>
          <p:cNvGraphicFramePr>
            <a:graphicFrameLocks noGrp="1"/>
          </p:cNvGraphicFramePr>
          <p:nvPr>
            <p:extLst>
              <p:ext uri="{D42A27DB-BD31-4B8C-83A1-F6EECF244321}">
                <p14:modId xmlns:p14="http://schemas.microsoft.com/office/powerpoint/2010/main" val="1244390060"/>
              </p:ext>
            </p:extLst>
          </p:nvPr>
        </p:nvGraphicFramePr>
        <p:xfrm>
          <a:off x="348000" y="1738150"/>
          <a:ext cx="11126369" cy="4638040"/>
        </p:xfrm>
        <a:graphic>
          <a:graphicData uri="http://schemas.openxmlformats.org/drawingml/2006/table">
            <a:tbl>
              <a:tblPr firstRow="1">
                <a:tableStyleId>{B301B821-A1FF-4177-AEE7-76D212191A09}</a:tableStyleId>
              </a:tblPr>
              <a:tblGrid>
                <a:gridCol w="4681200">
                  <a:extLst>
                    <a:ext uri="{9D8B030D-6E8A-4147-A177-3AD203B41FA5}">
                      <a16:colId xmlns:a16="http://schemas.microsoft.com/office/drawing/2014/main" val="3623447875"/>
                    </a:ext>
                  </a:extLst>
                </a:gridCol>
                <a:gridCol w="6445169">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342000" indent="-342900">
                        <a:lnSpc>
                          <a:spcPct val="150000"/>
                        </a:lnSpc>
                        <a:spcAft>
                          <a:spcPts val="1200"/>
                        </a:spcAft>
                        <a:buFont typeface="Arial" panose="020B0604020202020204" pitchFamily="34" charset="0"/>
                        <a:buChar char="•"/>
                      </a:pPr>
                      <a:r>
                        <a:rPr lang="en-AU" sz="1800">
                          <a:latin typeface="+mn-lt"/>
                          <a:ea typeface="Calibri" panose="020F0502020204030204" pitchFamily="34" charset="0"/>
                        </a:rPr>
                        <a:t>a</a:t>
                      </a:r>
                      <a:r>
                        <a:rPr lang="en-AU" sz="1800">
                          <a:effectLst/>
                          <a:latin typeface="+mn-lt"/>
                          <a:ea typeface="Calibri" panose="020F0502020204030204" pitchFamily="34" charset="0"/>
                        </a:rPr>
                        <a:t>bout the effects of forces in everyday situations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Aft>
                          <a:spcPts val="1200"/>
                        </a:spcAft>
                        <a:buFont typeface="Arial" panose="020B0604020202020204" pitchFamily="34" charset="0"/>
                        <a:buChar char="•"/>
                        <a:tabLst>
                          <a:tab pos="228600" algn="l"/>
                        </a:tabLst>
                      </a:pPr>
                      <a:r>
                        <a:rPr lang="en-AU" sz="1800">
                          <a:effectLst/>
                          <a:latin typeface="+mn-lt"/>
                          <a:ea typeface="Calibri" panose="020F0502020204030204" pitchFamily="34" charset="0"/>
                        </a:rPr>
                        <a:t>measure dynamic friction in a range of situations</a:t>
                      </a:r>
                    </a:p>
                    <a:p>
                      <a:pPr marL="342900" lvl="0" indent="-342900">
                        <a:lnSpc>
                          <a:spcPct val="150000"/>
                        </a:lnSpc>
                        <a:spcAft>
                          <a:spcPts val="1200"/>
                        </a:spcAft>
                        <a:buFont typeface="Arial" panose="020B0604020202020204" pitchFamily="34" charset="0"/>
                        <a:buChar char="•"/>
                        <a:tabLst>
                          <a:tab pos="228600" algn="l"/>
                        </a:tabLst>
                      </a:pPr>
                      <a:r>
                        <a:rPr lang="en-AU" sz="1800">
                          <a:effectLst/>
                          <a:latin typeface="+mn-lt"/>
                          <a:ea typeface="Calibri" panose="020F0502020204030204" pitchFamily="34" charset="0"/>
                        </a:rPr>
                        <a:t>describe examples of positive and negative impacts of frictional forces</a:t>
                      </a:r>
                    </a:p>
                    <a:p>
                      <a:pPr marL="342900" lvl="0" indent="-342900">
                        <a:lnSpc>
                          <a:spcPct val="150000"/>
                        </a:lnSpc>
                        <a:spcAft>
                          <a:spcPts val="1200"/>
                        </a:spcAft>
                        <a:buFont typeface="Arial" panose="020B0604020202020204" pitchFamily="34" charset="0"/>
                        <a:buChar char="•"/>
                        <a:tabLst>
                          <a:tab pos="228600" algn="l"/>
                        </a:tabLst>
                      </a:pPr>
                      <a:r>
                        <a:rPr lang="en-AU" sz="1800">
                          <a:effectLst/>
                          <a:latin typeface="+mn-lt"/>
                          <a:ea typeface="Calibri" panose="020F0502020204030204" pitchFamily="34" charset="0"/>
                        </a:rPr>
                        <a:t>describe how to increase or decrease frictional forces where required</a:t>
                      </a:r>
                      <a:endParaRPr lang="en-AU" sz="180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342000" indent="-342900">
                        <a:lnSpc>
                          <a:spcPct val="150000"/>
                        </a:lnSpc>
                        <a:spcAft>
                          <a:spcPts val="1200"/>
                        </a:spcAft>
                        <a:buFont typeface="Arial" panose="020B0604020202020204" pitchFamily="34" charset="0"/>
                        <a:buChar char="•"/>
                      </a:pPr>
                      <a:r>
                        <a:rPr lang="en-AU" sz="1800">
                          <a:effectLst/>
                          <a:latin typeface="+mn-lt"/>
                          <a:ea typeface="Calibri" panose="020F0502020204030204" pitchFamily="34" charset="0"/>
                        </a:rPr>
                        <a:t>to use data to solve problems about forces.</a:t>
                      </a:r>
                      <a:endParaRPr lang="en-AU" sz="1800" b="1">
                        <a:solidFill>
                          <a:schemeClr val="accent1"/>
                        </a:solidFill>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Aft>
                          <a:spcPts val="1200"/>
                        </a:spcAft>
                        <a:buFont typeface="Arial" panose="020B0604020202020204" pitchFamily="34" charset="0"/>
                        <a:buChar char="•"/>
                        <a:tabLst>
                          <a:tab pos="228600" algn="l"/>
                        </a:tabLst>
                      </a:pPr>
                      <a:r>
                        <a:rPr lang="en-AU" sz="1800" dirty="0">
                          <a:effectLst/>
                          <a:latin typeface="+mn-lt"/>
                          <a:ea typeface="Calibri" panose="020F0502020204030204" pitchFamily="34" charset="0"/>
                        </a:rPr>
                        <a:t>accurately collect data and produce an appropriate column graph</a:t>
                      </a:r>
                    </a:p>
                    <a:p>
                      <a:pPr marL="342900" indent="-342900">
                        <a:lnSpc>
                          <a:spcPct val="150000"/>
                        </a:lnSpc>
                        <a:spcAft>
                          <a:spcPts val="1200"/>
                        </a:spcAft>
                        <a:buFont typeface="Arial" panose="020B0604020202020204" pitchFamily="34" charset="0"/>
                        <a:buChar char="•"/>
                        <a:tabLst>
                          <a:tab pos="228600" algn="l"/>
                        </a:tabLst>
                      </a:pPr>
                      <a:r>
                        <a:rPr lang="en-AU" sz="1800" dirty="0">
                          <a:latin typeface="+mn-lt"/>
                          <a:ea typeface="Calibri" panose="020F0502020204030204" pitchFamily="34" charset="0"/>
                        </a:rPr>
                        <a:t>i</a:t>
                      </a:r>
                      <a:r>
                        <a:rPr lang="en-AU" sz="1800" dirty="0">
                          <a:effectLst/>
                          <a:latin typeface="+mn-lt"/>
                          <a:ea typeface="Calibri" panose="020F0502020204030204" pitchFamily="34" charset="0"/>
                        </a:rPr>
                        <a:t>dentify the cause-and-effect relationship of friction as a force for multiple examples.</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4271408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83F26E-9F97-9EFD-A8F3-B5F96E74F04C}"/>
              </a:ext>
            </a:extLst>
          </p:cNvPr>
          <p:cNvSpPr>
            <a:spLocks noGrp="1"/>
          </p:cNvSpPr>
          <p:nvPr>
            <p:ph type="title"/>
          </p:nvPr>
        </p:nvSpPr>
        <p:spPr/>
        <p:txBody>
          <a:bodyPr/>
          <a:lstStyle/>
          <a:p>
            <a:r>
              <a:rPr lang="en-AU"/>
              <a:t>1.3 Checkpoint</a:t>
            </a:r>
          </a:p>
        </p:txBody>
      </p:sp>
      <p:sp>
        <p:nvSpPr>
          <p:cNvPr id="8" name="Text Placeholder 7">
            <a:extLst>
              <a:ext uri="{FF2B5EF4-FFF2-40B4-BE49-F238E27FC236}">
                <a16:creationId xmlns:a16="http://schemas.microsoft.com/office/drawing/2014/main" id="{5C79F7DC-CCBC-14AC-777E-82807913DD83}"/>
              </a:ext>
            </a:extLst>
          </p:cNvPr>
          <p:cNvSpPr>
            <a:spLocks noGrp="1"/>
          </p:cNvSpPr>
          <p:nvPr>
            <p:ph type="body" sz="quarter" idx="18"/>
          </p:nvPr>
        </p:nvSpPr>
        <p:spPr/>
        <p:txBody>
          <a:bodyPr/>
          <a:lstStyle/>
          <a:p>
            <a:r>
              <a:rPr lang="en-AU">
                <a:latin typeface="+mj-lt"/>
              </a:rPr>
              <a:t>Quick quiz to activate learning from prior lessons</a:t>
            </a:r>
          </a:p>
        </p:txBody>
      </p:sp>
      <p:sp>
        <p:nvSpPr>
          <p:cNvPr id="9" name="Picture Placeholder 8">
            <a:extLst>
              <a:ext uri="{FF2B5EF4-FFF2-40B4-BE49-F238E27FC236}">
                <a16:creationId xmlns:a16="http://schemas.microsoft.com/office/drawing/2014/main" id="{7CE05BC3-0257-9F4F-638E-1E0C1B12E697}"/>
              </a:ext>
            </a:extLst>
          </p:cNvPr>
          <p:cNvSpPr>
            <a:spLocks noGrp="1"/>
          </p:cNvSpPr>
          <p:nvPr>
            <p:ph type="pic" sz="quarter" idx="13"/>
          </p:nvPr>
        </p:nvSpPr>
        <p:spPr/>
        <p:txBody>
          <a:bodyPr/>
          <a:lstStyle/>
          <a:p>
            <a:r>
              <a:rPr lang="en-AU" b="1"/>
              <a:t>Everybody – </a:t>
            </a:r>
            <a:r>
              <a:rPr lang="en-AU">
                <a:effectLst/>
                <a:ea typeface="Calibri" panose="020F0502020204030204" pitchFamily="34" charset="0"/>
              </a:rPr>
              <a:t>How do you calculate the mean of a set of numbers?</a:t>
            </a:r>
            <a:endParaRPr lang="en-AU"/>
          </a:p>
          <a:p>
            <a:r>
              <a:rPr lang="en-AU" b="1"/>
              <a:t>Mini-challenge – </a:t>
            </a:r>
            <a:r>
              <a:rPr lang="en-AU">
                <a:effectLst/>
                <a:ea typeface="Calibri" panose="020F0502020204030204" pitchFamily="34" charset="0"/>
              </a:rPr>
              <a:t>How do we quantitatively measure force? What instrument can we use to do this?</a:t>
            </a:r>
            <a:endParaRPr lang="en-AU"/>
          </a:p>
          <a:p>
            <a:r>
              <a:rPr lang="en-AU" b="1"/>
              <a:t>Super challenge – </a:t>
            </a:r>
            <a:r>
              <a:rPr lang="en-AU">
                <a:effectLst/>
                <a:ea typeface="Calibri" panose="020F0502020204030204" pitchFamily="34" charset="0"/>
              </a:rPr>
              <a:t>In science, tables are used to record and organise data. What are the main features of a scientific table?</a:t>
            </a:r>
            <a:endParaRPr lang="en-AU"/>
          </a:p>
        </p:txBody>
      </p:sp>
      <p:sp>
        <p:nvSpPr>
          <p:cNvPr id="3" name="Slide Number Placeholder 2">
            <a:extLst>
              <a:ext uri="{FF2B5EF4-FFF2-40B4-BE49-F238E27FC236}">
                <a16:creationId xmlns:a16="http://schemas.microsoft.com/office/drawing/2014/main" id="{BC524538-C4D2-7E90-9244-79514A9183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4238505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6" name="Title 25">
            <a:extLst>
              <a:ext uri="{FF2B5EF4-FFF2-40B4-BE49-F238E27FC236}">
                <a16:creationId xmlns:a16="http://schemas.microsoft.com/office/drawing/2014/main" id="{57454726-A261-DE61-5179-824827C551CE}"/>
              </a:ext>
            </a:extLst>
          </p:cNvPr>
          <p:cNvSpPr>
            <a:spLocks noGrp="1"/>
          </p:cNvSpPr>
          <p:nvPr>
            <p:ph type="title"/>
          </p:nvPr>
        </p:nvSpPr>
        <p:spPr>
          <a:xfrm>
            <a:off x="206367" y="27904"/>
            <a:ext cx="6406306" cy="612850"/>
          </a:xfrm>
        </p:spPr>
        <p:txBody>
          <a:bodyPr anchor="ctr"/>
          <a:lstStyle/>
          <a:p>
            <a:pPr marL="0" marR="0" lvl="0" indent="0" defTabSz="914377" rtl="0" eaLnBrk="1" fontAlgn="auto" latinLnBrk="0" hangingPunct="1">
              <a:lnSpc>
                <a:spcPct val="90000"/>
              </a:lnSpc>
              <a:spcBef>
                <a:spcPts val="0"/>
              </a:spcBef>
              <a:spcAft>
                <a:spcPts val="0"/>
              </a:spcAft>
              <a:tabLst/>
              <a:defRPr/>
            </a:pPr>
            <a:r>
              <a:rPr kumimoji="0" lang="en-AU" sz="2400" b="1" i="0" u="none" strike="noStrike" kern="1200" cap="none" spc="0" normalizeH="0" baseline="0" noProof="0">
                <a:ln>
                  <a:noFill/>
                </a:ln>
                <a:solidFill>
                  <a:srgbClr val="FFFFFF"/>
                </a:solidFill>
                <a:effectLst/>
                <a:uLnTx/>
                <a:uFillTx/>
                <a:latin typeface="Arial" panose="020B0604020202020204"/>
                <a:ea typeface="Montserrat"/>
                <a:cs typeface="Arial" panose="020B0604020202020204" pitchFamily="34" charset="0"/>
                <a:sym typeface="Montserrat"/>
              </a:rPr>
              <a:t>1.3 Forces Predict, Observe, Explain (POE)</a:t>
            </a:r>
            <a:endParaRPr lang="en-AU"/>
          </a:p>
        </p:txBody>
      </p:sp>
      <p:sp>
        <p:nvSpPr>
          <p:cNvPr id="29" name="Google Shape;223;p32">
            <a:extLst>
              <a:ext uri="{FF2B5EF4-FFF2-40B4-BE49-F238E27FC236}">
                <a16:creationId xmlns:a16="http://schemas.microsoft.com/office/drawing/2014/main" id="{DA1C21E2-C5BB-2A5E-DC25-1ECB8B1C1316}"/>
              </a:ext>
            </a:extLst>
          </p:cNvPr>
          <p:cNvSpPr txBox="1">
            <a:spLocks/>
          </p:cNvSpPr>
          <p:nvPr/>
        </p:nvSpPr>
        <p:spPr>
          <a:xfrm>
            <a:off x="8158154" y="-21555"/>
            <a:ext cx="3645199" cy="768400"/>
          </a:xfrm>
          <a:prstGeom prst="rect">
            <a:avLst/>
          </a:prstGeom>
        </p:spPr>
        <p:txBody>
          <a:bodyPr spcFirstLastPara="1" vert="horz" wrap="square" lIns="121900" tIns="121900" rIns="121900" bIns="121900" rtlCol="0" anchor="t" anchorCtr="0">
            <a:noAutofit/>
          </a:bodyPr>
          <a:lstStyle>
            <a:lvl1pPr lvl="0" algn="l" defTabSz="914377" rtl="0" eaLnBrk="1" latinLnBrk="0" hangingPunct="1">
              <a:lnSpc>
                <a:spcPct val="90000"/>
              </a:lnSpc>
              <a:spcBef>
                <a:spcPts val="0"/>
              </a:spcBef>
              <a:spcAft>
                <a:spcPts val="0"/>
              </a:spcAft>
              <a:buSzPts val="3000"/>
              <a:buNone/>
              <a:defRPr sz="3600" kern="1200">
                <a:solidFill>
                  <a:schemeClr val="tx1"/>
                </a:solidFill>
                <a:latin typeface="Arial" panose="020B0604020202020204" pitchFamily="34" charset="0"/>
                <a:ea typeface="+mj-ea"/>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fr-FR" sz="1867" b="1">
                <a:solidFill>
                  <a:srgbClr val="FFFFFF"/>
                </a:solidFill>
                <a:ea typeface="Montserrat"/>
                <a:sym typeface="Montserrat"/>
              </a:rPr>
              <a:t>Topic – </a:t>
            </a:r>
            <a:r>
              <a:rPr lang="fr-FR" sz="1867">
                <a:solidFill>
                  <a:srgbClr val="FFFFFF"/>
                </a:solidFill>
                <a:ea typeface="Montserrat"/>
                <a:sym typeface="Montserrat"/>
              </a:rPr>
              <a:t>Forces</a:t>
            </a:r>
          </a:p>
          <a:p>
            <a:r>
              <a:rPr lang="fr-FR" sz="1867" b="1">
                <a:solidFill>
                  <a:srgbClr val="FFFFFF"/>
                </a:solidFill>
                <a:ea typeface="Montserrat"/>
                <a:sym typeface="Montserrat"/>
              </a:rPr>
              <a:t>Concept – Friction simulation</a:t>
            </a:r>
            <a:endParaRPr lang="fr-FR" sz="1867">
              <a:solidFill>
                <a:srgbClr val="FFFFFF"/>
              </a:solidFill>
              <a:ea typeface="Montserrat"/>
              <a:sym typeface="Montserrat"/>
            </a:endParaRPr>
          </a:p>
        </p:txBody>
      </p:sp>
      <p:sp>
        <p:nvSpPr>
          <p:cNvPr id="30" name="Google Shape;224;p32">
            <a:extLst>
              <a:ext uri="{FF2B5EF4-FFF2-40B4-BE49-F238E27FC236}">
                <a16:creationId xmlns:a16="http://schemas.microsoft.com/office/drawing/2014/main" id="{BFB18350-7C18-74DA-1006-A7D8E12C538A}"/>
              </a:ext>
            </a:extLst>
          </p:cNvPr>
          <p:cNvSpPr txBox="1">
            <a:spLocks/>
          </p:cNvSpPr>
          <p:nvPr/>
        </p:nvSpPr>
        <p:spPr>
          <a:xfrm>
            <a:off x="287716" y="1283773"/>
            <a:ext cx="2290800" cy="578000"/>
          </a:xfrm>
          <a:prstGeom prst="rect">
            <a:avLst/>
          </a:prstGeom>
        </p:spPr>
        <p:txBody>
          <a:bodyPr spcFirstLastPara="1" vert="horz" wrap="square" lIns="121900" tIns="121900" rIns="121900" bIns="121900" rtlCol="0" anchor="ctr" anchorCtr="0">
            <a:noAutofit/>
          </a:bodyPr>
          <a:lstStyle>
            <a:lvl1pPr lvl="0" algn="l" defTabSz="914377" rtl="0" eaLnBrk="1" latinLnBrk="0" hangingPunct="1">
              <a:lnSpc>
                <a:spcPct val="90000"/>
              </a:lnSpc>
              <a:spcBef>
                <a:spcPts val="0"/>
              </a:spcBef>
              <a:spcAft>
                <a:spcPts val="0"/>
              </a:spcAft>
              <a:buSzPts val="3000"/>
              <a:buNone/>
              <a:defRPr sz="3600" kern="1200">
                <a:solidFill>
                  <a:schemeClr val="tx1"/>
                </a:solidFill>
                <a:latin typeface="Arial" panose="020B0604020202020204" pitchFamily="34" charset="0"/>
                <a:ea typeface="+mj-ea"/>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pPr marL="108000">
              <a:lnSpc>
                <a:spcPct val="150000"/>
              </a:lnSpc>
              <a:spcAft>
                <a:spcPts val="1200"/>
              </a:spcAft>
            </a:pPr>
            <a:r>
              <a:rPr lang="en-AU" sz="2000" b="1">
                <a:solidFill>
                  <a:schemeClr val="bg1"/>
                </a:solidFill>
                <a:ea typeface="Montserrat"/>
                <a:sym typeface="Montserrat"/>
              </a:rPr>
              <a:t>Predict</a:t>
            </a:r>
          </a:p>
        </p:txBody>
      </p:sp>
      <p:sp>
        <p:nvSpPr>
          <p:cNvPr id="31" name="Google Shape;225;p32">
            <a:extLst>
              <a:ext uri="{FF2B5EF4-FFF2-40B4-BE49-F238E27FC236}">
                <a16:creationId xmlns:a16="http://schemas.microsoft.com/office/drawing/2014/main" id="{AC1B8244-3F27-C108-8767-1BB9251B021F}"/>
              </a:ext>
            </a:extLst>
          </p:cNvPr>
          <p:cNvSpPr txBox="1">
            <a:spLocks/>
          </p:cNvSpPr>
          <p:nvPr/>
        </p:nvSpPr>
        <p:spPr>
          <a:xfrm>
            <a:off x="4220649" y="1283773"/>
            <a:ext cx="2290800" cy="578000"/>
          </a:xfrm>
          <a:prstGeom prst="rect">
            <a:avLst/>
          </a:prstGeom>
        </p:spPr>
        <p:txBody>
          <a:bodyPr spcFirstLastPara="1" vert="horz" wrap="square" lIns="121900" tIns="121900" rIns="121900" bIns="121900" rtlCol="0" anchor="ctr" anchorCtr="0">
            <a:noAutofit/>
          </a:bodyPr>
          <a:lstStyle>
            <a:lvl1pPr lvl="0" algn="l" defTabSz="914377" rtl="0" eaLnBrk="1" latinLnBrk="0" hangingPunct="1">
              <a:lnSpc>
                <a:spcPct val="90000"/>
              </a:lnSpc>
              <a:spcBef>
                <a:spcPts val="0"/>
              </a:spcBef>
              <a:spcAft>
                <a:spcPts val="0"/>
              </a:spcAft>
              <a:buSzPts val="3000"/>
              <a:buNone/>
              <a:defRPr sz="3600" kern="1200">
                <a:solidFill>
                  <a:schemeClr val="tx1"/>
                </a:solidFill>
                <a:latin typeface="Arial" panose="020B0604020202020204" pitchFamily="34" charset="0"/>
                <a:ea typeface="+mj-ea"/>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pPr marL="108000">
              <a:lnSpc>
                <a:spcPct val="150000"/>
              </a:lnSpc>
              <a:spcAft>
                <a:spcPts val="1200"/>
              </a:spcAft>
            </a:pPr>
            <a:r>
              <a:rPr lang="en-AU" sz="2000" b="1">
                <a:solidFill>
                  <a:schemeClr val="accent1"/>
                </a:solidFill>
                <a:ea typeface="Montserrat"/>
                <a:sym typeface="Montserrat"/>
              </a:rPr>
              <a:t>Observe</a:t>
            </a:r>
          </a:p>
        </p:txBody>
      </p:sp>
      <p:sp>
        <p:nvSpPr>
          <p:cNvPr id="32" name="Google Shape;226;p32">
            <a:extLst>
              <a:ext uri="{FF2B5EF4-FFF2-40B4-BE49-F238E27FC236}">
                <a16:creationId xmlns:a16="http://schemas.microsoft.com/office/drawing/2014/main" id="{F5EBD26C-7193-1D10-FB22-07C47424D394}"/>
              </a:ext>
            </a:extLst>
          </p:cNvPr>
          <p:cNvSpPr txBox="1">
            <a:spLocks/>
          </p:cNvSpPr>
          <p:nvPr/>
        </p:nvSpPr>
        <p:spPr>
          <a:xfrm>
            <a:off x="8205082" y="1283773"/>
            <a:ext cx="2290800" cy="578000"/>
          </a:xfrm>
          <a:prstGeom prst="rect">
            <a:avLst/>
          </a:prstGeom>
        </p:spPr>
        <p:txBody>
          <a:bodyPr spcFirstLastPara="1" vert="horz" wrap="square" lIns="121900" tIns="121900" rIns="121900" bIns="121900" rtlCol="0" anchor="ctr" anchorCtr="0">
            <a:noAutofit/>
          </a:bodyPr>
          <a:lstStyle>
            <a:lvl1pPr lvl="0" algn="l" defTabSz="914377" rtl="0" eaLnBrk="1" latinLnBrk="0" hangingPunct="1">
              <a:lnSpc>
                <a:spcPct val="90000"/>
              </a:lnSpc>
              <a:spcBef>
                <a:spcPts val="0"/>
              </a:spcBef>
              <a:spcAft>
                <a:spcPts val="0"/>
              </a:spcAft>
              <a:buSzPts val="3000"/>
              <a:buNone/>
              <a:defRPr sz="3600" kern="1200">
                <a:solidFill>
                  <a:schemeClr val="tx1"/>
                </a:solidFill>
                <a:latin typeface="Arial" panose="020B0604020202020204" pitchFamily="34" charset="0"/>
                <a:ea typeface="+mj-ea"/>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pPr marL="108000">
              <a:lnSpc>
                <a:spcPct val="150000"/>
              </a:lnSpc>
              <a:spcAft>
                <a:spcPts val="1200"/>
              </a:spcAft>
            </a:pPr>
            <a:r>
              <a:rPr lang="en-AU" sz="2000" b="1">
                <a:solidFill>
                  <a:schemeClr val="bg1"/>
                </a:solidFill>
                <a:ea typeface="Montserrat"/>
                <a:sym typeface="Montserrat"/>
              </a:rPr>
              <a:t>Explain</a:t>
            </a:r>
          </a:p>
        </p:txBody>
      </p:sp>
      <p:sp>
        <p:nvSpPr>
          <p:cNvPr id="33" name="Google Shape;227;p32">
            <a:extLst>
              <a:ext uri="{FF2B5EF4-FFF2-40B4-BE49-F238E27FC236}">
                <a16:creationId xmlns:a16="http://schemas.microsoft.com/office/drawing/2014/main" id="{6544D22A-C310-0AD6-5505-14A21E1FB871}"/>
              </a:ext>
              <a:ext uri="{C183D7F6-B498-43B3-948B-1728B52AA6E4}">
                <adec:decorative xmlns:adec="http://schemas.microsoft.com/office/drawing/2017/decorative" val="0"/>
              </a:ext>
            </a:extLst>
          </p:cNvPr>
          <p:cNvSpPr txBox="1"/>
          <p:nvPr/>
        </p:nvSpPr>
        <p:spPr>
          <a:xfrm>
            <a:off x="256982" y="2048973"/>
            <a:ext cx="3646000" cy="4262800"/>
          </a:xfrm>
          <a:prstGeom prst="rect">
            <a:avLst/>
          </a:prstGeom>
          <a:noFill/>
          <a:ln>
            <a:noFill/>
          </a:ln>
        </p:spPr>
        <p:txBody>
          <a:bodyPr spcFirstLastPara="1" wrap="square" lIns="121900" tIns="121900" rIns="121900" bIns="121900" anchor="t" anchorCtr="0">
            <a:noAutofit/>
          </a:bodyPr>
          <a:lstStyle/>
          <a:p>
            <a:pPr marL="108000">
              <a:lnSpc>
                <a:spcPct val="114000"/>
              </a:lnSpc>
              <a:spcAft>
                <a:spcPts val="1200"/>
              </a:spcAft>
            </a:pPr>
            <a:r>
              <a:rPr lang="en" sz="1600">
                <a:solidFill>
                  <a:schemeClr val="bg1"/>
                </a:solidFill>
                <a:ea typeface="Montserrat"/>
                <a:cs typeface="Arial" panose="020B0604020202020204" pitchFamily="34" charset="0"/>
                <a:sym typeface="Montserrat"/>
              </a:rPr>
              <a:t>[insert prediction/s and reasoning]</a:t>
            </a:r>
            <a:endParaRPr sz="1600">
              <a:solidFill>
                <a:schemeClr val="bg1"/>
              </a:solidFill>
              <a:ea typeface="Montserrat"/>
              <a:cs typeface="Arial" panose="020B0604020202020204" pitchFamily="34" charset="0"/>
              <a:sym typeface="Montserrat"/>
            </a:endParaRPr>
          </a:p>
        </p:txBody>
      </p:sp>
      <p:sp>
        <p:nvSpPr>
          <p:cNvPr id="34" name="Google Shape;229;p32">
            <a:extLst>
              <a:ext uri="{FF2B5EF4-FFF2-40B4-BE49-F238E27FC236}">
                <a16:creationId xmlns:a16="http://schemas.microsoft.com/office/drawing/2014/main" id="{52BB41D3-D0C3-DB60-174B-745BBE16EB23}"/>
              </a:ext>
              <a:ext uri="{C183D7F6-B498-43B3-948B-1728B52AA6E4}">
                <adec:decorative xmlns:adec="http://schemas.microsoft.com/office/drawing/2017/decorative" val="0"/>
              </a:ext>
            </a:extLst>
          </p:cNvPr>
          <p:cNvSpPr txBox="1"/>
          <p:nvPr/>
        </p:nvSpPr>
        <p:spPr>
          <a:xfrm>
            <a:off x="4231016" y="2048973"/>
            <a:ext cx="3646000" cy="4262800"/>
          </a:xfrm>
          <a:prstGeom prst="rect">
            <a:avLst/>
          </a:prstGeom>
          <a:noFill/>
          <a:ln>
            <a:noFill/>
          </a:ln>
        </p:spPr>
        <p:txBody>
          <a:bodyPr spcFirstLastPara="1" wrap="square" lIns="121900" tIns="121900" rIns="121900" bIns="121900" anchor="t" anchorCtr="0">
            <a:noAutofit/>
          </a:bodyPr>
          <a:lstStyle/>
          <a:p>
            <a:pPr marL="108000">
              <a:lnSpc>
                <a:spcPct val="114000"/>
              </a:lnSpc>
              <a:spcAft>
                <a:spcPts val="1200"/>
              </a:spcAft>
            </a:pPr>
            <a:r>
              <a:rPr lang="en" sz="1600">
                <a:solidFill>
                  <a:schemeClr val="accent1"/>
                </a:solidFill>
                <a:ea typeface="Montserrat"/>
                <a:cs typeface="Arial" panose="020B0604020202020204" pitchFamily="34" charset="0"/>
                <a:sym typeface="Montserrat"/>
              </a:rPr>
              <a:t>[insert observation/s]</a:t>
            </a:r>
            <a:endParaRPr sz="1600">
              <a:solidFill>
                <a:schemeClr val="accent1"/>
              </a:solidFill>
              <a:ea typeface="Montserrat"/>
              <a:cs typeface="Arial" panose="020B0604020202020204" pitchFamily="34" charset="0"/>
              <a:sym typeface="Montserrat"/>
            </a:endParaRPr>
          </a:p>
        </p:txBody>
      </p:sp>
      <p:sp>
        <p:nvSpPr>
          <p:cNvPr id="35" name="Google Shape;230;p32">
            <a:extLst>
              <a:ext uri="{FF2B5EF4-FFF2-40B4-BE49-F238E27FC236}">
                <a16:creationId xmlns:a16="http://schemas.microsoft.com/office/drawing/2014/main" id="{BE29B12F-9D77-770E-53DC-E6361D086BC2}"/>
              </a:ext>
              <a:ext uri="{C183D7F6-B498-43B3-948B-1728B52AA6E4}">
                <adec:decorative xmlns:adec="http://schemas.microsoft.com/office/drawing/2017/decorative" val="0"/>
              </a:ext>
            </a:extLst>
          </p:cNvPr>
          <p:cNvSpPr txBox="1"/>
          <p:nvPr/>
        </p:nvSpPr>
        <p:spPr>
          <a:xfrm>
            <a:off x="8160082" y="2048973"/>
            <a:ext cx="3646000" cy="4262800"/>
          </a:xfrm>
          <a:prstGeom prst="rect">
            <a:avLst/>
          </a:prstGeom>
          <a:noFill/>
          <a:ln>
            <a:noFill/>
          </a:ln>
        </p:spPr>
        <p:txBody>
          <a:bodyPr spcFirstLastPara="1" wrap="square" lIns="121900" tIns="121900" rIns="121900" bIns="121900" anchor="t" anchorCtr="0">
            <a:noAutofit/>
          </a:bodyPr>
          <a:lstStyle/>
          <a:p>
            <a:pPr marL="108000">
              <a:lnSpc>
                <a:spcPct val="114000"/>
              </a:lnSpc>
              <a:spcAft>
                <a:spcPts val="1200"/>
              </a:spcAft>
            </a:pPr>
            <a:r>
              <a:rPr lang="en" sz="1600">
                <a:solidFill>
                  <a:schemeClr val="bg1"/>
                </a:solidFill>
                <a:ea typeface="Montserrat"/>
                <a:cs typeface="Arial" panose="020B0604020202020204" pitchFamily="34" charset="0"/>
                <a:sym typeface="Montserrat"/>
              </a:rPr>
              <a:t>[insert explanation]</a:t>
            </a:r>
            <a:endParaRPr sz="1333">
              <a:solidFill>
                <a:schemeClr val="bg1"/>
              </a:solidFill>
              <a:ea typeface="Montserrat"/>
              <a:cs typeface="Arial" panose="020B0604020202020204" pitchFamily="34" charset="0"/>
              <a:sym typeface="Montserrat"/>
            </a:endParaRPr>
          </a:p>
        </p:txBody>
      </p:sp>
      <p:sp>
        <p:nvSpPr>
          <p:cNvPr id="3" name="Slide Number Placeholder 2">
            <a:extLst>
              <a:ext uri="{FF2B5EF4-FFF2-40B4-BE49-F238E27FC236}">
                <a16:creationId xmlns:a16="http://schemas.microsoft.com/office/drawing/2014/main" id="{AE581DFA-2287-F127-FC45-E8D9EE4F766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212387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latin typeface="+mj-lt"/>
                <a:cs typeface="Arial"/>
              </a:rPr>
              <a:t>Forces</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 uri="{C183D7F6-B498-43B3-948B-1728B52AA6E4}">
                <adec:decorative xmlns:adec="http://schemas.microsoft.com/office/drawing/2017/decorative" val="0"/>
              </a:ext>
            </a:extLst>
          </p:cNvPr>
          <p:cNvSpPr>
            <a:spLocks noGrp="1"/>
          </p:cNvSpPr>
          <p:nvPr>
            <p:ph type="body" sz="quarter" idx="10"/>
          </p:nvPr>
        </p:nvSpPr>
        <p:spPr/>
        <p:txBody>
          <a:bodyPr/>
          <a:lstStyle/>
          <a:p>
            <a:r>
              <a:rPr lang="en-AU">
                <a:latin typeface="+mj-lt"/>
                <a:cs typeface="Arial"/>
              </a:rPr>
              <a:t>Stage 4</a:t>
            </a:r>
            <a:endParaRPr lang="en-AU">
              <a:latin typeface="+mj-lt"/>
            </a:endParaRP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4"/>
          </p:nvPr>
        </p:nvSpPr>
        <p:spPr/>
        <p:txBody>
          <a:bodyPr vert="horz" lIns="0" tIns="0" rIns="0" bIns="0" rtlCol="0" anchor="t">
            <a:noAutofit/>
          </a:bodyPr>
          <a:lstStyle/>
          <a:p>
            <a:r>
              <a:rPr lang="en-AU">
                <a:latin typeface="+mj-lt"/>
                <a:cs typeface="Arial"/>
              </a:rPr>
              <a:t>Supporting PowerPoint</a:t>
            </a:r>
            <a:endParaRPr lang="en-AU">
              <a:latin typeface="+mj-lt"/>
            </a:endParaRPr>
          </a:p>
        </p:txBody>
      </p:sp>
      <p:pic>
        <p:nvPicPr>
          <p:cNvPr id="6" name="Picture Placeholder 5">
            <a:extLst>
              <a:ext uri="{FF2B5EF4-FFF2-40B4-BE49-F238E27FC236}">
                <a16:creationId xmlns:a16="http://schemas.microsoft.com/office/drawing/2014/main" id="{3942F79C-263F-2413-9639-62280F0FB0D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7017163" y="1220627"/>
            <a:ext cx="5064000" cy="4416746"/>
          </a:xfr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t>1.3 Surface friction investigation</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60000" y="982520"/>
            <a:ext cx="11484000" cy="310015"/>
          </a:xfrm>
        </p:spPr>
        <p:txBody>
          <a:bodyPr/>
          <a:lstStyle/>
          <a:p>
            <a:r>
              <a:rPr lang="en-AU">
                <a:latin typeface="+mj-lt"/>
              </a:rPr>
              <a:t>A spring balance measuring the dynamic friction of the surface material being tested</a:t>
            </a:r>
          </a:p>
        </p:txBody>
      </p:sp>
      <p:pic>
        <p:nvPicPr>
          <p:cNvPr id="2" name="Picture 1" descr="Diagram showing a spring balance pulling a block along the desk surface.">
            <a:extLst>
              <a:ext uri="{FF2B5EF4-FFF2-40B4-BE49-F238E27FC236}">
                <a16:creationId xmlns:a16="http://schemas.microsoft.com/office/drawing/2014/main" id="{73E17F83-6425-9F9B-67DA-CD0E8E52B1FF}"/>
              </a:ext>
            </a:extLst>
          </p:cNvPr>
          <p:cNvPicPr>
            <a:picLocks noChangeAspect="1"/>
          </p:cNvPicPr>
          <p:nvPr/>
        </p:nvPicPr>
        <p:blipFill>
          <a:blip r:embed="rId3"/>
          <a:stretch>
            <a:fillRect/>
          </a:stretch>
        </p:blipFill>
        <p:spPr>
          <a:xfrm>
            <a:off x="546741" y="2090120"/>
            <a:ext cx="11098519" cy="3620434"/>
          </a:xfrm>
          <a:prstGeom prst="rect">
            <a:avLst/>
          </a:prstGeom>
        </p:spPr>
      </p:pic>
      <p:sp>
        <p:nvSpPr>
          <p:cNvPr id="6" name="Rectangle 6">
            <a:extLst>
              <a:ext uri="{FF2B5EF4-FFF2-40B4-BE49-F238E27FC236}">
                <a16:creationId xmlns:a16="http://schemas.microsoft.com/office/drawing/2014/main" id="{E6E0B693-9AC3-8C1E-AC37-47C7D1E3F647}"/>
              </a:ext>
              <a:ext uri="{C183D7F6-B498-43B3-948B-1728B52AA6E4}">
                <adec:decorative xmlns:adec="http://schemas.microsoft.com/office/drawing/2017/decorative" val="0"/>
              </a:ext>
            </a:extLst>
          </p:cNvPr>
          <p:cNvSpPr>
            <a:spLocks noChangeArrowheads="1"/>
          </p:cNvSpPr>
          <p:nvPr/>
        </p:nvSpPr>
        <p:spPr bwMode="auto">
          <a:xfrm>
            <a:off x="360000" y="6449779"/>
            <a:ext cx="274305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This work has been generated using </a:t>
            </a:r>
            <a:r>
              <a:rPr kumimoji="0" lang="en-AU" altLang="en-US" sz="1000" b="0" i="0" u="none" strike="noStrike" cap="none" normalizeH="0" baseline="0" dirty="0" err="1">
                <a:ln>
                  <a:noFill/>
                </a:ln>
                <a:solidFill>
                  <a:schemeClr val="tx1"/>
                </a:solidFill>
                <a:effectLst/>
                <a:ea typeface="Calibri" panose="020F0502020204030204" pitchFamily="34" charset="0"/>
                <a:cs typeface="Arial" panose="020B0604020202020204" pitchFamily="34" charset="0"/>
                <a:hlinkClick r:id="rId4"/>
              </a:rPr>
              <a:t>Chemix</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a:t>
            </a:r>
            <a:endParaRPr kumimoji="0" lang="en-AU" altLang="en-US" sz="1000" b="0" i="0" u="none" strike="noStrike" cap="none" normalizeH="0" baseline="0" dirty="0">
              <a:ln>
                <a:noFill/>
              </a:ln>
              <a:solidFill>
                <a:schemeClr val="tx1"/>
              </a:solidFill>
              <a:effectLst/>
            </a:endParaRP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239510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1.4 Force diagrams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789255711"/>
              </p:ext>
            </p:extLst>
          </p:nvPr>
        </p:nvGraphicFramePr>
        <p:xfrm>
          <a:off x="348000" y="1697689"/>
          <a:ext cx="11484002" cy="4226560"/>
        </p:xfrm>
        <a:graphic>
          <a:graphicData uri="http://schemas.openxmlformats.org/drawingml/2006/table">
            <a:tbl>
              <a:tblPr firstRow="1">
                <a:tableStyleId>{B301B821-A1FF-4177-AEE7-76D212191A09}</a:tableStyleId>
              </a:tblPr>
              <a:tblGrid>
                <a:gridCol w="5627324">
                  <a:extLst>
                    <a:ext uri="{9D8B030D-6E8A-4147-A177-3AD203B41FA5}">
                      <a16:colId xmlns:a16="http://schemas.microsoft.com/office/drawing/2014/main" val="3623447875"/>
                    </a:ext>
                  </a:extLst>
                </a:gridCol>
                <a:gridCol w="5856678">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342900" indent="-342900">
                        <a:lnSpc>
                          <a:spcPct val="150000"/>
                        </a:lnSpc>
                        <a:spcAft>
                          <a:spcPts val="1200"/>
                        </a:spcAft>
                        <a:buFont typeface="Arial" panose="020B0604020202020204" pitchFamily="34" charset="0"/>
                        <a:buChar char="•"/>
                      </a:pPr>
                      <a:r>
                        <a:rPr lang="en-AU" sz="1800">
                          <a:latin typeface="+mn-lt"/>
                          <a:ea typeface="Calibri" panose="020F0502020204030204" pitchFamily="34" charset="0"/>
                        </a:rPr>
                        <a:t>a</a:t>
                      </a:r>
                      <a:r>
                        <a:rPr lang="en-AU" sz="1800">
                          <a:effectLst/>
                          <a:latin typeface="+mn-lt"/>
                          <a:ea typeface="Calibri" panose="020F0502020204030204" pitchFamily="34" charset="0"/>
                        </a:rPr>
                        <a:t>bout the effects of forces in everyday situations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effectLst/>
                          <a:latin typeface="+mn-lt"/>
                          <a:ea typeface="Calibri" panose="020F0502020204030204" pitchFamily="34" charset="0"/>
                        </a:rPr>
                        <a:t>identify the different forces acting on a range of objects</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latin typeface="+mn-lt"/>
                          <a:ea typeface="Calibri" panose="020F0502020204030204" pitchFamily="34" charset="0"/>
                        </a:rPr>
                        <a:t>identify</a:t>
                      </a:r>
                      <a:r>
                        <a:rPr lang="en-AU" sz="1800">
                          <a:effectLst/>
                          <a:latin typeface="+mn-lt"/>
                          <a:ea typeface="Calibri" panose="020F0502020204030204" pitchFamily="34" charset="0"/>
                        </a:rPr>
                        <a:t> if a net force is balanced or unbalanced</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latin typeface="+mn-lt"/>
                          <a:cs typeface="Arial" panose="020B0604020202020204" pitchFamily="34" charset="0"/>
                        </a:rPr>
                        <a:t> </a:t>
                      </a:r>
                      <a:r>
                        <a:rPr lang="en-AU" sz="1800">
                          <a:effectLst/>
                          <a:latin typeface="+mn-lt"/>
                          <a:ea typeface="Calibri" panose="020F0502020204030204" pitchFamily="34" charset="0"/>
                        </a:rPr>
                        <a:t>to use data to solve problems about forces.</a:t>
                      </a:r>
                      <a:endParaRPr lang="en-AU" sz="1800" b="1">
                        <a:solidFill>
                          <a:schemeClr val="accent1"/>
                        </a:solidFill>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tab pos="228600" algn="l"/>
                        </a:tabLst>
                        <a:defRPr/>
                      </a:pPr>
                      <a:r>
                        <a:rPr lang="en-AU" sz="1800" dirty="0">
                          <a:latin typeface="+mn-lt"/>
                          <a:ea typeface="Calibri" panose="020F0502020204030204" pitchFamily="34" charset="0"/>
                        </a:rPr>
                        <a:t>analyse a force diagram to determine the net force</a:t>
                      </a:r>
                      <a:endParaRPr lang="en-AU" sz="1800" dirty="0">
                        <a:effectLst/>
                        <a:latin typeface="+mn-lt"/>
                        <a:ea typeface="Calibri" panose="020F0502020204030204" pitchFamily="34" charset="0"/>
                      </a:endParaRPr>
                    </a:p>
                    <a:p>
                      <a:pPr marL="285750" lvl="0" indent="-285750">
                        <a:lnSpc>
                          <a:spcPct val="150000"/>
                        </a:lnSpc>
                        <a:spcAft>
                          <a:spcPts val="1200"/>
                        </a:spcAft>
                        <a:buFont typeface="Arial" panose="020B0604020202020204" pitchFamily="34" charset="0"/>
                        <a:buChar char="•"/>
                        <a:tabLst>
                          <a:tab pos="228600" algn="l"/>
                        </a:tabLst>
                      </a:pPr>
                      <a:r>
                        <a:rPr lang="en-AU" sz="1800" dirty="0">
                          <a:effectLst/>
                          <a:latin typeface="+mn-lt"/>
                          <a:ea typeface="Calibri" panose="020F0502020204030204" pitchFamily="34" charset="0"/>
                        </a:rPr>
                        <a:t>draw force diagrams representing a range of situations</a:t>
                      </a:r>
                    </a:p>
                    <a:p>
                      <a:pPr marL="285750" lvl="0" indent="-285750">
                        <a:lnSpc>
                          <a:spcPct val="150000"/>
                        </a:lnSpc>
                        <a:spcAft>
                          <a:spcPts val="1200"/>
                        </a:spcAft>
                        <a:buFont typeface="Arial" panose="020B0604020202020204" pitchFamily="34" charset="0"/>
                        <a:buChar char="•"/>
                        <a:tabLst>
                          <a:tab pos="228600" algn="l"/>
                        </a:tabLst>
                      </a:pPr>
                      <a:r>
                        <a:rPr lang="en-AU" sz="1800" dirty="0">
                          <a:latin typeface="+mn-lt"/>
                          <a:ea typeface="Calibri" panose="020F0502020204030204" pitchFamily="34" charset="0"/>
                        </a:rPr>
                        <a:t>analyse and predict any changes to the motion of an object from a force diagram.</a:t>
                      </a:r>
                      <a:endParaRPr lang="en-AU" sz="1800" dirty="0">
                        <a:effectLst/>
                        <a:latin typeface="+mn-lt"/>
                        <a:ea typeface="Calibri" panose="020F050202020403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7632971"/>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2046230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83F26E-9F97-9EFD-A8F3-B5F96E74F04C}"/>
              </a:ext>
            </a:extLst>
          </p:cNvPr>
          <p:cNvSpPr>
            <a:spLocks noGrp="1"/>
          </p:cNvSpPr>
          <p:nvPr>
            <p:ph type="title"/>
          </p:nvPr>
        </p:nvSpPr>
        <p:spPr/>
        <p:txBody>
          <a:bodyPr/>
          <a:lstStyle/>
          <a:p>
            <a:r>
              <a:rPr lang="en-AU"/>
              <a:t>1.4 Checkpoint</a:t>
            </a:r>
          </a:p>
        </p:txBody>
      </p:sp>
      <p:sp>
        <p:nvSpPr>
          <p:cNvPr id="8" name="Text Placeholder 7">
            <a:extLst>
              <a:ext uri="{FF2B5EF4-FFF2-40B4-BE49-F238E27FC236}">
                <a16:creationId xmlns:a16="http://schemas.microsoft.com/office/drawing/2014/main" id="{5C79F7DC-CCBC-14AC-777E-82807913DD83}"/>
              </a:ext>
            </a:extLst>
          </p:cNvPr>
          <p:cNvSpPr>
            <a:spLocks noGrp="1"/>
          </p:cNvSpPr>
          <p:nvPr>
            <p:ph type="body" sz="quarter" idx="18"/>
          </p:nvPr>
        </p:nvSpPr>
        <p:spPr/>
        <p:txBody>
          <a:bodyPr/>
          <a:lstStyle/>
          <a:p>
            <a:r>
              <a:rPr lang="en-AU">
                <a:latin typeface="+mj-lt"/>
              </a:rPr>
              <a:t>Quick quiz to activate learning from prior lessons</a:t>
            </a:r>
          </a:p>
        </p:txBody>
      </p:sp>
      <p:sp>
        <p:nvSpPr>
          <p:cNvPr id="9" name="Picture Placeholder 8">
            <a:extLst>
              <a:ext uri="{FF2B5EF4-FFF2-40B4-BE49-F238E27FC236}">
                <a16:creationId xmlns:a16="http://schemas.microsoft.com/office/drawing/2014/main" id="{7CE05BC3-0257-9F4F-638E-1E0C1B12E697}"/>
              </a:ext>
            </a:extLst>
          </p:cNvPr>
          <p:cNvSpPr>
            <a:spLocks noGrp="1"/>
          </p:cNvSpPr>
          <p:nvPr>
            <p:ph type="pic" sz="quarter" idx="13"/>
          </p:nvPr>
        </p:nvSpPr>
        <p:spPr/>
        <p:txBody>
          <a:bodyPr/>
          <a:lstStyle/>
          <a:p>
            <a:r>
              <a:rPr lang="en-AU" b="1"/>
              <a:t>Everybody – </a:t>
            </a:r>
            <a:r>
              <a:rPr lang="en-AU">
                <a:effectLst/>
                <a:ea typeface="Calibri" panose="020F0502020204030204" pitchFamily="34" charset="0"/>
              </a:rPr>
              <a:t>What is friction, and how does it affect the movement of objects?</a:t>
            </a:r>
            <a:endParaRPr lang="en-AU"/>
          </a:p>
          <a:p>
            <a:r>
              <a:rPr lang="en-AU" b="1"/>
              <a:t>Mini-challenge – </a:t>
            </a:r>
            <a:r>
              <a:rPr lang="en-AU"/>
              <a:t>Give examples of how you can increase and decrease friction.</a:t>
            </a:r>
          </a:p>
          <a:p>
            <a:r>
              <a:rPr lang="en-AU" b="1"/>
              <a:t>Super challenge – </a:t>
            </a:r>
            <a:r>
              <a:rPr lang="en-AU"/>
              <a:t>When comparing friction on different surfaces, what considerations must you make to ensure it is a fair test? </a:t>
            </a:r>
          </a:p>
        </p:txBody>
      </p:sp>
      <p:sp>
        <p:nvSpPr>
          <p:cNvPr id="3" name="Slide Number Placeholder 2">
            <a:extLst>
              <a:ext uri="{FF2B5EF4-FFF2-40B4-BE49-F238E27FC236}">
                <a16:creationId xmlns:a16="http://schemas.microsoft.com/office/drawing/2014/main" id="{BC524538-C4D2-7E90-9244-79514A9183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1298395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FD6AE0-3097-A958-0CB8-85B785F98B68}"/>
              </a:ext>
            </a:extLst>
          </p:cNvPr>
          <p:cNvSpPr>
            <a:spLocks noGrp="1"/>
          </p:cNvSpPr>
          <p:nvPr>
            <p:ph type="title"/>
          </p:nvPr>
        </p:nvSpPr>
        <p:spPr>
          <a:xfrm>
            <a:off x="360000" y="360000"/>
            <a:ext cx="6486525" cy="545601"/>
          </a:xfrm>
        </p:spPr>
        <p:txBody>
          <a:bodyPr/>
          <a:lstStyle/>
          <a:p>
            <a:r>
              <a:rPr lang="en-AU"/>
              <a:t>1.4 Scaled diagrams</a:t>
            </a:r>
          </a:p>
        </p:txBody>
      </p:sp>
      <p:sp>
        <p:nvSpPr>
          <p:cNvPr id="7" name="Text Placeholder 6">
            <a:extLst>
              <a:ext uri="{FF2B5EF4-FFF2-40B4-BE49-F238E27FC236}">
                <a16:creationId xmlns:a16="http://schemas.microsoft.com/office/drawing/2014/main" id="{BB6FE797-74D9-F272-964D-898B18E8DFDF}"/>
              </a:ext>
            </a:extLst>
          </p:cNvPr>
          <p:cNvSpPr>
            <a:spLocks noGrp="1"/>
          </p:cNvSpPr>
          <p:nvPr>
            <p:ph type="body" sz="quarter" idx="18"/>
          </p:nvPr>
        </p:nvSpPr>
        <p:spPr>
          <a:xfrm>
            <a:off x="360000" y="982520"/>
            <a:ext cx="6486525" cy="310015"/>
          </a:xfrm>
        </p:spPr>
        <p:txBody>
          <a:bodyPr/>
          <a:lstStyle/>
          <a:p>
            <a:r>
              <a:rPr lang="en-AU">
                <a:latin typeface="+mj-lt"/>
              </a:rPr>
              <a:t>A Google Maps example</a:t>
            </a:r>
          </a:p>
        </p:txBody>
      </p:sp>
      <p:pic>
        <p:nvPicPr>
          <p:cNvPr id="2050" name="Picture 2" descr="A Google Maps screenshot with the walking path from the Sydney Opera House to the Sydney Harbour Bridge marked. ">
            <a:extLst>
              <a:ext uri="{FF2B5EF4-FFF2-40B4-BE49-F238E27FC236}">
                <a16:creationId xmlns:a16="http://schemas.microsoft.com/office/drawing/2014/main" id="{91B93718-014A-D0FC-295F-32D8EC7C2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000" y="1752601"/>
            <a:ext cx="6486525" cy="46386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Google Maps screenshot with the walking path from the Sydney Opera House to the Sydney Harbour Bridge outlined in step by step instructions.">
            <a:extLst>
              <a:ext uri="{FF2B5EF4-FFF2-40B4-BE49-F238E27FC236}">
                <a16:creationId xmlns:a16="http://schemas.microsoft.com/office/drawing/2014/main" id="{0F97BD0C-6C1D-B2D2-1445-CC2D61F6AF0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455287" y="151049"/>
            <a:ext cx="3931851" cy="670695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A407355-2010-B5C7-105C-4655533665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175025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54F061-E7AC-50E1-F5FE-9A3E43962652}"/>
              </a:ext>
            </a:extLst>
          </p:cNvPr>
          <p:cNvSpPr>
            <a:spLocks noGrp="1"/>
          </p:cNvSpPr>
          <p:nvPr>
            <p:ph type="title"/>
          </p:nvPr>
        </p:nvSpPr>
        <p:spPr>
          <a:xfrm>
            <a:off x="360000" y="360000"/>
            <a:ext cx="11484000" cy="545601"/>
          </a:xfrm>
        </p:spPr>
        <p:txBody>
          <a:bodyPr/>
          <a:lstStyle/>
          <a:p>
            <a:r>
              <a:rPr lang="en-AU"/>
              <a:t>1.4 Forces on a car</a:t>
            </a:r>
          </a:p>
        </p:txBody>
      </p:sp>
      <p:sp>
        <p:nvSpPr>
          <p:cNvPr id="22" name="TextBox 21">
            <a:extLst>
              <a:ext uri="{FF2B5EF4-FFF2-40B4-BE49-F238E27FC236}">
                <a16:creationId xmlns:a16="http://schemas.microsoft.com/office/drawing/2014/main" id="{F3B1FDA1-9819-F707-7F79-E49931B69698}"/>
              </a:ext>
              <a:ext uri="{C183D7F6-B498-43B3-948B-1728B52AA6E4}">
                <adec:decorative xmlns:adec="http://schemas.microsoft.com/office/drawing/2017/decorative" val="0"/>
              </a:ext>
            </a:extLst>
          </p:cNvPr>
          <p:cNvSpPr txBox="1"/>
          <p:nvPr/>
        </p:nvSpPr>
        <p:spPr>
          <a:xfrm>
            <a:off x="360000" y="1332390"/>
            <a:ext cx="9263929" cy="671975"/>
          </a:xfrm>
          <a:prstGeom prst="rect">
            <a:avLst/>
          </a:prstGeom>
          <a:solidFill>
            <a:schemeClr val="bg1"/>
          </a:solidFill>
        </p:spPr>
        <p:txBody>
          <a:bodyPr wrap="square" lIns="0" tIns="0" rIns="0" bIns="0" rtlCol="0">
            <a:noAutofit/>
          </a:bodyPr>
          <a:lstStyle/>
          <a:p>
            <a:pPr algn="l"/>
            <a:r>
              <a:rPr lang="en-AU" sz="2000"/>
              <a:t>The car is </a:t>
            </a:r>
            <a:r>
              <a:rPr lang="en-AU" sz="2000" b="1"/>
              <a:t>accelerating </a:t>
            </a:r>
            <a:r>
              <a:rPr lang="en-AU" sz="2000"/>
              <a:t>to the </a:t>
            </a:r>
            <a:r>
              <a:rPr lang="en-AU" sz="2000" b="1"/>
              <a:t>right</a:t>
            </a:r>
            <a:r>
              <a:rPr lang="en-AU" sz="2000"/>
              <a:t>.</a:t>
            </a:r>
            <a:r>
              <a:rPr lang="en-AU" sz="2000" b="1"/>
              <a:t> </a:t>
            </a:r>
            <a:endParaRPr lang="en-AU" sz="2000"/>
          </a:p>
        </p:txBody>
      </p:sp>
      <p:grpSp>
        <p:nvGrpSpPr>
          <p:cNvPr id="23" name="Group 22" descr="A green car with black wheels driving to the right. Labelled force arrows for applied force, air resistance, weight and normal force are shown.">
            <a:extLst>
              <a:ext uri="{FF2B5EF4-FFF2-40B4-BE49-F238E27FC236}">
                <a16:creationId xmlns:a16="http://schemas.microsoft.com/office/drawing/2014/main" id="{A80E236E-689E-2FE6-0B27-A1391CC1B545}"/>
              </a:ext>
            </a:extLst>
          </p:cNvPr>
          <p:cNvGrpSpPr/>
          <p:nvPr/>
        </p:nvGrpSpPr>
        <p:grpSpPr>
          <a:xfrm>
            <a:off x="360001" y="2210881"/>
            <a:ext cx="5862380" cy="3583845"/>
            <a:chOff x="1339625" y="927513"/>
            <a:chExt cx="9784375" cy="5342173"/>
          </a:xfrm>
        </p:grpSpPr>
        <p:pic>
          <p:nvPicPr>
            <p:cNvPr id="24" name="Picture 23">
              <a:extLst>
                <a:ext uri="{FF2B5EF4-FFF2-40B4-BE49-F238E27FC236}">
                  <a16:creationId xmlns:a16="http://schemas.microsoft.com/office/drawing/2014/main" id="{DCDB1C4E-03A2-2B9A-3F3E-A68C924D1EE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44" b="89869" l="7625" r="92375">
                          <a14:foregroundMark x1="91750" y1="56098" x2="92125" y2="54784"/>
                          <a14:foregroundMark x1="11750" y1="56660" x2="10125" y2="65666"/>
                          <a14:foregroundMark x1="8500" y1="60225" x2="14500" y2="54784"/>
                          <a14:foregroundMark x1="25375" y1="33021" x2="34750" y2="38086"/>
                          <a14:foregroundMark x1="34750" y1="38086" x2="50375" y2="39400"/>
                          <a14:foregroundMark x1="50375" y1="39400" x2="57375" y2="37148"/>
                          <a14:foregroundMark x1="56250" y1="26079" x2="66875" y2="41276"/>
                          <a14:foregroundMark x1="59000" y1="27017" x2="68875" y2="43715"/>
                          <a14:foregroundMark x1="92375" y1="58349" x2="82875" y2="65291"/>
                          <a14:foregroundMark x1="82875" y1="65291" x2="80000" y2="65854"/>
                          <a14:foregroundMark x1="65250" y1="67730" x2="30875" y2="66792"/>
                          <a14:foregroundMark x1="67250" y1="39024" x2="78000" y2="38086"/>
                          <a14:foregroundMark x1="78000" y1="38086" x2="84750" y2="44278"/>
                          <a14:foregroundMark x1="84750" y1="44278" x2="85000" y2="45403"/>
                          <a14:foregroundMark x1="85250" y1="44653" x2="88250" y2="56660"/>
                          <a14:foregroundMark x1="88500" y1="55159" x2="91500" y2="58537"/>
                          <a14:foregroundMark x1="91500" y1="56473" x2="88000" y2="49531"/>
                          <a14:foregroundMark x1="13125" y1="53283" x2="7625" y2="63039"/>
                          <a14:foregroundMark x1="7625" y1="63039" x2="8250" y2="66604"/>
                          <a14:foregroundMark x1="19875" y1="66604" x2="9625" y2="64916"/>
                          <a14:foregroundMark x1="10625" y1="58537" x2="14875" y2="44465"/>
                          <a14:foregroundMark x1="14875" y1="44465" x2="20250" y2="37148"/>
                          <a14:foregroundMark x1="17750" y1="37711" x2="11500" y2="54221"/>
                          <a14:foregroundMark x1="11500" y1="54221" x2="10875" y2="59662"/>
                          <a14:foregroundMark x1="17750" y1="37711" x2="24875" y2="30019"/>
                          <a14:foregroundMark x1="24875" y1="30019" x2="27000" y2="29268"/>
                          <a14:foregroundMark x1="12625" y1="53846" x2="8500" y2="62477"/>
                          <a14:foregroundMark x1="12250" y1="55159" x2="7875" y2="59287"/>
                          <a14:foregroundMark x1="12500" y1="55722" x2="9500" y2="54784"/>
                          <a14:foregroundMark x1="9000" y1="58912" x2="8250" y2="52533"/>
                          <a14:foregroundMark x1="9000" y1="67542" x2="15625" y2="63415"/>
                        </a14:backgroundRemoval>
                      </a14:imgEffect>
                    </a14:imgLayer>
                  </a14:imgProps>
                </a:ext>
                <a:ext uri="{28A0092B-C50C-407E-A947-70E740481C1C}">
                  <a14:useLocalDpi xmlns:a14="http://schemas.microsoft.com/office/drawing/2010/main"/>
                </a:ext>
              </a:extLst>
            </a:blip>
            <a:srcRect/>
            <a:stretch>
              <a:fillRect/>
            </a:stretch>
          </p:blipFill>
          <p:spPr bwMode="auto">
            <a:xfrm>
              <a:off x="1801813" y="927513"/>
              <a:ext cx="8018157" cy="5342173"/>
            </a:xfrm>
            <a:prstGeom prst="rect">
              <a:avLst/>
            </a:prstGeom>
            <a:noFill/>
          </p:spPr>
        </p:pic>
        <p:sp>
          <p:nvSpPr>
            <p:cNvPr id="25" name="TextBox 24">
              <a:extLst>
                <a:ext uri="{FF2B5EF4-FFF2-40B4-BE49-F238E27FC236}">
                  <a16:creationId xmlns:a16="http://schemas.microsoft.com/office/drawing/2014/main" id="{E5EACB65-A45D-4364-FFEA-EB6234F1D681}"/>
                </a:ext>
                <a:ext uri="{C183D7F6-B498-43B3-948B-1728B52AA6E4}">
                  <adec:decorative xmlns:adec="http://schemas.microsoft.com/office/drawing/2017/decorative" val="1"/>
                </a:ext>
              </a:extLst>
            </p:cNvPr>
            <p:cNvSpPr txBox="1"/>
            <p:nvPr/>
          </p:nvSpPr>
          <p:spPr>
            <a:xfrm>
              <a:off x="9419980" y="3916997"/>
              <a:ext cx="1704020" cy="277893"/>
            </a:xfrm>
            <a:prstGeom prst="rect">
              <a:avLst/>
            </a:prstGeom>
            <a:noFill/>
          </p:spPr>
          <p:txBody>
            <a:bodyPr wrap="square" lIns="0" tIns="0" rIns="0" bIns="0" rtlCol="0">
              <a:noAutofit/>
            </a:bodyPr>
            <a:lstStyle/>
            <a:p>
              <a:pPr algn="l"/>
              <a:r>
                <a:rPr lang="en-AU" sz="1800"/>
                <a:t>Applied force</a:t>
              </a:r>
            </a:p>
          </p:txBody>
        </p:sp>
        <p:sp>
          <p:nvSpPr>
            <p:cNvPr id="26" name="Arrow: Right 25" descr="Applied force acting to the right.">
              <a:extLst>
                <a:ext uri="{FF2B5EF4-FFF2-40B4-BE49-F238E27FC236}">
                  <a16:creationId xmlns:a16="http://schemas.microsoft.com/office/drawing/2014/main" id="{5EC6DE4A-7C6F-BFE0-BC22-D1E8033041F9}"/>
                </a:ext>
              </a:extLst>
            </p:cNvPr>
            <p:cNvSpPr/>
            <p:nvPr/>
          </p:nvSpPr>
          <p:spPr>
            <a:xfrm>
              <a:off x="9191059" y="3620762"/>
              <a:ext cx="1932938" cy="289153"/>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29" name="TextBox 28">
              <a:extLst>
                <a:ext uri="{FF2B5EF4-FFF2-40B4-BE49-F238E27FC236}">
                  <a16:creationId xmlns:a16="http://schemas.microsoft.com/office/drawing/2014/main" id="{6CF88CDF-F441-AB13-B217-7C182BC63ED3}"/>
                </a:ext>
                <a:ext uri="{C183D7F6-B498-43B3-948B-1728B52AA6E4}">
                  <adec:decorative xmlns:adec="http://schemas.microsoft.com/office/drawing/2017/decorative" val="1"/>
                </a:ext>
              </a:extLst>
            </p:cNvPr>
            <p:cNvSpPr txBox="1"/>
            <p:nvPr/>
          </p:nvSpPr>
          <p:spPr>
            <a:xfrm>
              <a:off x="1339625" y="4102804"/>
              <a:ext cx="1950173" cy="289152"/>
            </a:xfrm>
            <a:prstGeom prst="rect">
              <a:avLst/>
            </a:prstGeom>
            <a:noFill/>
          </p:spPr>
          <p:txBody>
            <a:bodyPr wrap="square" lIns="0" tIns="0" rIns="0" bIns="0" rtlCol="0">
              <a:noAutofit/>
            </a:bodyPr>
            <a:lstStyle/>
            <a:p>
              <a:pPr algn="l"/>
              <a:r>
                <a:rPr lang="en-AU" sz="1800"/>
                <a:t>Air resistance</a:t>
              </a:r>
            </a:p>
          </p:txBody>
        </p:sp>
        <p:sp>
          <p:nvSpPr>
            <p:cNvPr id="31" name="TextBox 30">
              <a:extLst>
                <a:ext uri="{FF2B5EF4-FFF2-40B4-BE49-F238E27FC236}">
                  <a16:creationId xmlns:a16="http://schemas.microsoft.com/office/drawing/2014/main" id="{808FFE75-258E-E1FC-4CF7-A4161D829F22}"/>
                </a:ext>
                <a:ext uri="{C183D7F6-B498-43B3-948B-1728B52AA6E4}">
                  <adec:decorative xmlns:adec="http://schemas.microsoft.com/office/drawing/2017/decorative" val="1"/>
                </a:ext>
              </a:extLst>
            </p:cNvPr>
            <p:cNvSpPr txBox="1"/>
            <p:nvPr/>
          </p:nvSpPr>
          <p:spPr>
            <a:xfrm>
              <a:off x="5247662" y="5201325"/>
              <a:ext cx="1417924" cy="233763"/>
            </a:xfrm>
            <a:prstGeom prst="rect">
              <a:avLst/>
            </a:prstGeom>
            <a:noFill/>
          </p:spPr>
          <p:txBody>
            <a:bodyPr wrap="square" lIns="0" tIns="0" rIns="0" bIns="0" rtlCol="0">
              <a:noAutofit/>
            </a:bodyPr>
            <a:lstStyle/>
            <a:p>
              <a:pPr algn="l"/>
              <a:r>
                <a:rPr lang="en-AU" sz="1800"/>
                <a:t>Weight</a:t>
              </a:r>
            </a:p>
          </p:txBody>
        </p:sp>
        <p:sp>
          <p:nvSpPr>
            <p:cNvPr id="33" name="TextBox 32">
              <a:extLst>
                <a:ext uri="{FF2B5EF4-FFF2-40B4-BE49-F238E27FC236}">
                  <a16:creationId xmlns:a16="http://schemas.microsoft.com/office/drawing/2014/main" id="{3C80C307-510F-09BE-4341-A08A6FF418B8}"/>
                </a:ext>
                <a:ext uri="{C183D7F6-B498-43B3-948B-1728B52AA6E4}">
                  <adec:decorative xmlns:adec="http://schemas.microsoft.com/office/drawing/2017/decorative" val="1"/>
                </a:ext>
              </a:extLst>
            </p:cNvPr>
            <p:cNvSpPr txBox="1"/>
            <p:nvPr/>
          </p:nvSpPr>
          <p:spPr>
            <a:xfrm>
              <a:off x="4830413" y="954268"/>
              <a:ext cx="2252423" cy="261839"/>
            </a:xfrm>
            <a:prstGeom prst="rect">
              <a:avLst/>
            </a:prstGeom>
            <a:noFill/>
          </p:spPr>
          <p:txBody>
            <a:bodyPr wrap="square" lIns="0" tIns="0" rIns="0" bIns="0" rtlCol="0">
              <a:noAutofit/>
            </a:bodyPr>
            <a:lstStyle/>
            <a:p>
              <a:pPr algn="l"/>
              <a:r>
                <a:rPr lang="en-AU" sz="1800"/>
                <a:t>Normal force</a:t>
              </a:r>
            </a:p>
          </p:txBody>
        </p:sp>
        <p:sp>
          <p:nvSpPr>
            <p:cNvPr id="34" name="Arrow: Right 33" descr="Applied force acting to the right.">
              <a:extLst>
                <a:ext uri="{FF2B5EF4-FFF2-40B4-BE49-F238E27FC236}">
                  <a16:creationId xmlns:a16="http://schemas.microsoft.com/office/drawing/2014/main" id="{69F7DE2B-70F1-A9E7-2D69-4C55DDBCB48E}"/>
                </a:ext>
              </a:extLst>
            </p:cNvPr>
            <p:cNvSpPr/>
            <p:nvPr/>
          </p:nvSpPr>
          <p:spPr>
            <a:xfrm rot="10800000">
              <a:off x="1454626" y="3620762"/>
              <a:ext cx="1041500" cy="289150"/>
            </a:xfrm>
            <a:prstGeom prst="rightArrow">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35" name="Arrow: Right 34" descr="Applied force acting to the right.">
              <a:extLst>
                <a:ext uri="{FF2B5EF4-FFF2-40B4-BE49-F238E27FC236}">
                  <a16:creationId xmlns:a16="http://schemas.microsoft.com/office/drawing/2014/main" id="{D1E2D5EA-17D8-7490-94A3-E6E039606767}"/>
                </a:ext>
              </a:extLst>
            </p:cNvPr>
            <p:cNvSpPr/>
            <p:nvPr/>
          </p:nvSpPr>
          <p:spPr>
            <a:xfrm rot="5400000">
              <a:off x="5538091" y="4731993"/>
              <a:ext cx="545600" cy="291465"/>
            </a:xfrm>
            <a:prstGeom prst="rightArrow">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36" name="Arrow: Right 35" descr="Applied force acting to the right.">
              <a:extLst>
                <a:ext uri="{FF2B5EF4-FFF2-40B4-BE49-F238E27FC236}">
                  <a16:creationId xmlns:a16="http://schemas.microsoft.com/office/drawing/2014/main" id="{2537C6DF-2120-99CB-EF79-B0AA13F0380A}"/>
                </a:ext>
              </a:extLst>
            </p:cNvPr>
            <p:cNvSpPr/>
            <p:nvPr/>
          </p:nvSpPr>
          <p:spPr>
            <a:xfrm rot="16200000">
              <a:off x="5538092" y="1610637"/>
              <a:ext cx="545600" cy="291465"/>
            </a:xfrm>
            <a:prstGeom prst="rightArrow">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grpSp>
      <p:sp>
        <p:nvSpPr>
          <p:cNvPr id="10" name="TextBox 9">
            <a:extLst>
              <a:ext uri="{FF2B5EF4-FFF2-40B4-BE49-F238E27FC236}">
                <a16:creationId xmlns:a16="http://schemas.microsoft.com/office/drawing/2014/main" id="{66A0D615-0C2F-F7ED-F709-D9817E7424E7}"/>
              </a:ext>
              <a:ext uri="{C183D7F6-B498-43B3-948B-1728B52AA6E4}">
                <adec:decorative xmlns:adec="http://schemas.microsoft.com/office/drawing/2017/decorative" val="0"/>
              </a:ext>
            </a:extLst>
          </p:cNvPr>
          <p:cNvSpPr txBox="1"/>
          <p:nvPr/>
        </p:nvSpPr>
        <p:spPr>
          <a:xfrm>
            <a:off x="360000" y="6445113"/>
            <a:ext cx="5862379" cy="250887"/>
          </a:xfrm>
          <a:prstGeom prst="rect">
            <a:avLst/>
          </a:prstGeom>
          <a:noFill/>
        </p:spPr>
        <p:txBody>
          <a:bodyPr wrap="none" lIns="0" tIns="0" rIns="0" bIns="0" rtlCol="0">
            <a:noAutofit/>
          </a:bodyPr>
          <a:lstStyle/>
          <a:p>
            <a:pPr algn="l">
              <a:lnSpc>
                <a:spcPct val="150000"/>
              </a:lnSpc>
              <a:spcAft>
                <a:spcPts val="1200"/>
              </a:spcAft>
            </a:pPr>
            <a:r>
              <a:rPr lang="en-AU" sz="1000" u="sng" dirty="0">
                <a:solidFill>
                  <a:srgbClr val="001C4A"/>
                </a:solidFill>
                <a:effectLst/>
                <a:latin typeface="Arial" panose="020B0604020202020204" pitchFamily="34" charset="0"/>
                <a:ea typeface="Calibri" panose="020F0502020204030204" pitchFamily="34" charset="0"/>
              </a:rPr>
              <a:t>‘</a:t>
            </a:r>
            <a:r>
              <a:rPr lang="en-AU" sz="1000" u="sng" dirty="0">
                <a:solidFill>
                  <a:srgbClr val="001C4A"/>
                </a:solidFill>
                <a:effectLst/>
                <a:latin typeface="Arial" panose="020B0604020202020204" pitchFamily="34" charset="0"/>
                <a:ea typeface="Calibri" panose="020F0502020204030204" pitchFamily="34" charset="0"/>
                <a:hlinkClick r:id="rId5"/>
              </a:rPr>
              <a:t>Green classic car illustration</a:t>
            </a:r>
            <a:r>
              <a:rPr lang="en-AU" sz="1000" u="sng" dirty="0">
                <a:solidFill>
                  <a:srgbClr val="001C4A"/>
                </a:solidFill>
                <a:effectLst/>
                <a:latin typeface="Arial" panose="020B0604020202020204" pitchFamily="34" charset="0"/>
                <a:ea typeface="Calibri" panose="020F0502020204030204" pitchFamily="34" charset="0"/>
              </a:rPr>
              <a:t>’</a:t>
            </a:r>
            <a:r>
              <a:rPr lang="en-AU" sz="1000" dirty="0">
                <a:effectLst/>
                <a:latin typeface="Arial" panose="020B0604020202020204" pitchFamily="34" charset="0"/>
                <a:ea typeface="Calibri" panose="020F0502020204030204" pitchFamily="34" charset="0"/>
              </a:rPr>
              <a:t> by </a:t>
            </a:r>
            <a:r>
              <a:rPr lang="en-AU" sz="1000" u="sng" dirty="0" err="1">
                <a:solidFill>
                  <a:srgbClr val="001C4A"/>
                </a:solidFill>
                <a:effectLst/>
                <a:latin typeface="Arial" panose="020B0604020202020204" pitchFamily="34" charset="0"/>
                <a:ea typeface="Calibri" panose="020F0502020204030204" pitchFamily="34" charset="0"/>
                <a:hlinkClick r:id="rId6"/>
              </a:rPr>
              <a:t>Rawpixel</a:t>
            </a:r>
            <a:r>
              <a:rPr lang="en-AU" sz="1000" dirty="0">
                <a:effectLst/>
                <a:latin typeface="Arial" panose="020B0604020202020204" pitchFamily="34" charset="0"/>
                <a:ea typeface="Calibri" panose="020F0502020204030204" pitchFamily="34" charset="0"/>
              </a:rPr>
              <a:t> is licensed under </a:t>
            </a:r>
            <a:r>
              <a:rPr lang="en-AU" sz="1000" u="sng" dirty="0">
                <a:solidFill>
                  <a:srgbClr val="001C4A"/>
                </a:solidFill>
                <a:effectLst/>
                <a:latin typeface="Arial" panose="020B0604020202020204" pitchFamily="34" charset="0"/>
                <a:ea typeface="Calibri" panose="020F0502020204030204" pitchFamily="34" charset="0"/>
                <a:hlinkClick r:id="rId7"/>
              </a:rPr>
              <a:t>CC0</a:t>
            </a:r>
            <a:r>
              <a:rPr lang="en-AU" sz="1000" dirty="0">
                <a:effectLst/>
                <a:latin typeface="Arial" panose="020B0604020202020204" pitchFamily="34" charset="0"/>
                <a:ea typeface="Calibri" panose="020F0502020204030204" pitchFamily="34" charset="0"/>
              </a:rPr>
              <a:t>.</a:t>
            </a:r>
            <a:endParaRPr lang="en-AU" sz="400" dirty="0"/>
          </a:p>
        </p:txBody>
      </p:sp>
      <p:pic>
        <p:nvPicPr>
          <p:cNvPr id="1026" name="Picture 2" descr="A free body diagram showing the forces acting on a car moving at constant speed.">
            <a:extLst>
              <a:ext uri="{FF2B5EF4-FFF2-40B4-BE49-F238E27FC236}">
                <a16:creationId xmlns:a16="http://schemas.microsoft.com/office/drawing/2014/main" id="{E8615034-5C55-DB35-23CD-47F4FCAAB56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p:blipFill>
        <p:spPr bwMode="auto">
          <a:xfrm>
            <a:off x="6692664" y="2210881"/>
            <a:ext cx="5260059" cy="24362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B7B9E98C-9D9A-9FAF-EE7A-BF6806769917}"/>
              </a:ext>
              <a:ext uri="{C183D7F6-B498-43B3-948B-1728B52AA6E4}">
                <adec:decorative xmlns:adec="http://schemas.microsoft.com/office/drawing/2017/decorative" val="0"/>
              </a:ext>
            </a:extLst>
          </p:cNvPr>
          <p:cNvSpPr>
            <a:spLocks noChangeArrowheads="1"/>
          </p:cNvSpPr>
          <p:nvPr/>
        </p:nvSpPr>
        <p:spPr bwMode="auto">
          <a:xfrm>
            <a:off x="6692664" y="4816395"/>
            <a:ext cx="289053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chemeClr val="tx1"/>
                </a:solidFill>
                <a:effectLst/>
                <a:ea typeface="Calibri" panose="020F0502020204030204" pitchFamily="34" charset="0"/>
                <a:cs typeface="Arial" panose="020B0604020202020204" pitchFamily="34" charset="0"/>
              </a:rPr>
              <a:t>This work has been generated in </a:t>
            </a:r>
            <a:r>
              <a:rPr kumimoji="0" lang="en-AU" altLang="en-US" sz="10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9"/>
              </a:rPr>
              <a:t>draw.io</a:t>
            </a:r>
            <a:r>
              <a:rPr kumimoji="0" lang="en-AU" altLang="en-US" sz="1000" b="0" i="0" u="none" strike="noStrike" cap="none" normalizeH="0" baseline="0">
                <a:ln>
                  <a:noFill/>
                </a:ln>
                <a:solidFill>
                  <a:schemeClr val="tx1"/>
                </a:solidFill>
                <a:effectLst/>
                <a:ea typeface="Calibri" panose="020F0502020204030204" pitchFamily="34" charset="0"/>
                <a:cs typeface="Arial" panose="020B0604020202020204" pitchFamily="34" charset="0"/>
              </a:rPr>
              <a:t> online.</a:t>
            </a:r>
            <a:endParaRPr kumimoji="0" lang="en-AU" altLang="en-US" sz="1000" b="0" i="0" u="none" strike="noStrike" cap="none" normalizeH="0" baseline="0">
              <a:ln>
                <a:noFill/>
              </a:ln>
              <a:solidFill>
                <a:schemeClr val="tx1"/>
              </a:solidFill>
              <a:effectLst/>
            </a:endParaRPr>
          </a:p>
        </p:txBody>
      </p:sp>
      <p:sp>
        <p:nvSpPr>
          <p:cNvPr id="2" name="Slide Number Placeholder 1">
            <a:extLst>
              <a:ext uri="{FF2B5EF4-FFF2-40B4-BE49-F238E27FC236}">
                <a16:creationId xmlns:a16="http://schemas.microsoft.com/office/drawing/2014/main" id="{D31F7B88-0638-00A5-79A9-533F331E6004}"/>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21923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59999" y="360000"/>
            <a:ext cx="11484000" cy="545601"/>
          </a:xfrm>
        </p:spPr>
        <p:txBody>
          <a:bodyPr/>
          <a:lstStyle/>
          <a:p>
            <a:r>
              <a:rPr lang="en-AU"/>
              <a:t>1.4 Force diagrams (1 of 2)</a:t>
            </a:r>
          </a:p>
        </p:txBody>
      </p:sp>
      <p:sp>
        <p:nvSpPr>
          <p:cNvPr id="7" name="Text Placeholder 6">
            <a:extLst>
              <a:ext uri="{FF2B5EF4-FFF2-40B4-BE49-F238E27FC236}">
                <a16:creationId xmlns:a16="http://schemas.microsoft.com/office/drawing/2014/main" id="{EFE5A0FF-53D3-1140-E014-39E8F0A26D0C}"/>
              </a:ext>
            </a:extLst>
          </p:cNvPr>
          <p:cNvSpPr>
            <a:spLocks noGrp="1"/>
          </p:cNvSpPr>
          <p:nvPr>
            <p:ph type="body" sz="quarter" idx="18"/>
          </p:nvPr>
        </p:nvSpPr>
        <p:spPr/>
        <p:txBody>
          <a:bodyPr/>
          <a:lstStyle/>
          <a:p>
            <a:r>
              <a:rPr lang="en-AU">
                <a:latin typeface="+mj-lt"/>
              </a:rPr>
              <a:t>A block being pushed showing the forces acting on it</a:t>
            </a:r>
          </a:p>
        </p:txBody>
      </p:sp>
      <p:pic>
        <p:nvPicPr>
          <p:cNvPr id="2" name="Picture 1" descr="A block being pushed showing the forces acting on it.">
            <a:extLst>
              <a:ext uri="{FF2B5EF4-FFF2-40B4-BE49-F238E27FC236}">
                <a16:creationId xmlns:a16="http://schemas.microsoft.com/office/drawing/2014/main" id="{5930B139-9213-9541-1EA2-351B57BBB8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38417" y="1599700"/>
            <a:ext cx="6715165" cy="4609134"/>
          </a:xfrm>
          <a:prstGeom prst="rect">
            <a:avLst/>
          </a:prstGeom>
          <a:noFill/>
          <a:ln>
            <a:noFill/>
          </a:ln>
        </p:spPr>
      </p:pic>
      <p:sp>
        <p:nvSpPr>
          <p:cNvPr id="5" name="Rectangle 6">
            <a:extLst>
              <a:ext uri="{FF2B5EF4-FFF2-40B4-BE49-F238E27FC236}">
                <a16:creationId xmlns:a16="http://schemas.microsoft.com/office/drawing/2014/main" id="{B9DF8435-3DEE-B85D-8FC8-B7996AE755FC}"/>
              </a:ext>
              <a:ext uri="{C183D7F6-B498-43B3-948B-1728B52AA6E4}">
                <adec:decorative xmlns:adec="http://schemas.microsoft.com/office/drawing/2017/decorative" val="0"/>
              </a:ext>
            </a:extLst>
          </p:cNvPr>
          <p:cNvSpPr>
            <a:spLocks noChangeArrowheads="1"/>
          </p:cNvSpPr>
          <p:nvPr/>
        </p:nvSpPr>
        <p:spPr bwMode="auto">
          <a:xfrm>
            <a:off x="359999" y="6449779"/>
            <a:ext cx="289053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This work has been generated in </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4"/>
              </a:rPr>
              <a:t>draw.io</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online.</a:t>
            </a:r>
            <a:endParaRPr kumimoji="0" lang="en-AU" altLang="en-US" sz="1000" b="0" i="0" u="none" strike="noStrike" cap="none" normalizeH="0" baseline="0" dirty="0">
              <a:ln>
                <a:noFill/>
              </a:ln>
              <a:solidFill>
                <a:schemeClr val="tx1"/>
              </a:solidFill>
              <a:effectLst/>
            </a:endParaRP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25</a:t>
            </a:fld>
            <a:endParaRPr lang="en-AU"/>
          </a:p>
        </p:txBody>
      </p:sp>
    </p:spTree>
    <p:extLst>
      <p:ext uri="{BB962C8B-B14F-4D97-AF65-F5344CB8AC3E}">
        <p14:creationId xmlns:p14="http://schemas.microsoft.com/office/powerpoint/2010/main" val="23445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t>1.4 Force diagrams (2 of 2)</a:t>
            </a:r>
          </a:p>
        </p:txBody>
      </p:sp>
      <p:sp>
        <p:nvSpPr>
          <p:cNvPr id="2" name="Text Placeholder 1">
            <a:extLst>
              <a:ext uri="{FF2B5EF4-FFF2-40B4-BE49-F238E27FC236}">
                <a16:creationId xmlns:a16="http://schemas.microsoft.com/office/drawing/2014/main" id="{A29E1161-8EE5-CECE-E1ED-0261B131BF3A}"/>
              </a:ext>
            </a:extLst>
          </p:cNvPr>
          <p:cNvSpPr>
            <a:spLocks noGrp="1"/>
          </p:cNvSpPr>
          <p:nvPr>
            <p:ph type="body" sz="quarter" idx="18"/>
          </p:nvPr>
        </p:nvSpPr>
        <p:spPr>
          <a:xfrm>
            <a:off x="360000" y="982520"/>
            <a:ext cx="11484000" cy="310015"/>
          </a:xfrm>
        </p:spPr>
        <p:txBody>
          <a:bodyPr/>
          <a:lstStyle/>
          <a:p>
            <a:r>
              <a:rPr lang="en-AU">
                <a:latin typeface="+mj-lt"/>
              </a:rPr>
              <a:t>A block showing the net force acting on it</a:t>
            </a:r>
          </a:p>
        </p:txBody>
      </p:sp>
      <p:pic>
        <p:nvPicPr>
          <p:cNvPr id="5" name="Picture 4" descr="A block showing the net force acting on it ">
            <a:extLst>
              <a:ext uri="{FF2B5EF4-FFF2-40B4-BE49-F238E27FC236}">
                <a16:creationId xmlns:a16="http://schemas.microsoft.com/office/drawing/2014/main" id="{A7FC3B11-06D3-D8B9-C452-E52E0E0D8B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8369" y="2932771"/>
            <a:ext cx="8275264" cy="2280324"/>
          </a:xfrm>
          <a:prstGeom prst="rect">
            <a:avLst/>
          </a:prstGeom>
        </p:spPr>
      </p:pic>
      <p:sp>
        <p:nvSpPr>
          <p:cNvPr id="6" name="Rectangle 6">
            <a:extLst>
              <a:ext uri="{FF2B5EF4-FFF2-40B4-BE49-F238E27FC236}">
                <a16:creationId xmlns:a16="http://schemas.microsoft.com/office/drawing/2014/main" id="{CF8DFE01-2E0C-89F5-F630-3D16431C1DFD}"/>
              </a:ext>
              <a:ext uri="{C183D7F6-B498-43B3-948B-1728B52AA6E4}">
                <adec:decorative xmlns:adec="http://schemas.microsoft.com/office/drawing/2017/decorative" val="0"/>
              </a:ext>
            </a:extLst>
          </p:cNvPr>
          <p:cNvSpPr>
            <a:spLocks noChangeArrowheads="1"/>
          </p:cNvSpPr>
          <p:nvPr/>
        </p:nvSpPr>
        <p:spPr bwMode="auto">
          <a:xfrm>
            <a:off x="360000" y="6449779"/>
            <a:ext cx="289053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This work has been generated in </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4"/>
              </a:rPr>
              <a:t>draw.io</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online.</a:t>
            </a:r>
            <a:endParaRPr kumimoji="0" lang="en-AU" altLang="en-US" sz="1000" b="0" i="0" u="none" strike="noStrike" cap="none" normalizeH="0" baseline="0" dirty="0">
              <a:ln>
                <a:noFill/>
              </a:ln>
              <a:solidFill>
                <a:schemeClr val="tx1"/>
              </a:solidFill>
              <a:effectLst/>
            </a:endParaRP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357654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6B408-33F1-ADBC-9C7B-2FF9BB5BE563}"/>
              </a:ext>
            </a:extLst>
          </p:cNvPr>
          <p:cNvSpPr>
            <a:spLocks noGrp="1"/>
          </p:cNvSpPr>
          <p:nvPr>
            <p:ph type="title"/>
          </p:nvPr>
        </p:nvSpPr>
        <p:spPr/>
        <p:txBody>
          <a:bodyPr/>
          <a:lstStyle/>
          <a:p>
            <a:r>
              <a:rPr lang="en-AU"/>
              <a:t>1.4 Force diagrams – example</a:t>
            </a:r>
          </a:p>
        </p:txBody>
      </p:sp>
      <p:sp>
        <p:nvSpPr>
          <p:cNvPr id="4" name="Text Placeholder 3">
            <a:extLst>
              <a:ext uri="{FF2B5EF4-FFF2-40B4-BE49-F238E27FC236}">
                <a16:creationId xmlns:a16="http://schemas.microsoft.com/office/drawing/2014/main" id="{7301FF95-6282-2780-E9A9-123CEE6F4A23}"/>
              </a:ext>
            </a:extLst>
          </p:cNvPr>
          <p:cNvSpPr>
            <a:spLocks noGrp="1"/>
          </p:cNvSpPr>
          <p:nvPr>
            <p:ph type="body" sz="quarter" idx="18"/>
          </p:nvPr>
        </p:nvSpPr>
        <p:spPr/>
        <p:txBody>
          <a:bodyPr/>
          <a:lstStyle/>
          <a:p>
            <a:r>
              <a:rPr lang="en-AU">
                <a:latin typeface="+mj-lt"/>
              </a:rPr>
              <a:t>A paper plane in flight showing the forces acting on it</a:t>
            </a:r>
          </a:p>
        </p:txBody>
      </p:sp>
      <p:pic>
        <p:nvPicPr>
          <p:cNvPr id="6" name="Picture 5" descr="A paper plane with vector arrows. ">
            <a:extLst>
              <a:ext uri="{FF2B5EF4-FFF2-40B4-BE49-F238E27FC236}">
                <a16:creationId xmlns:a16="http://schemas.microsoft.com/office/drawing/2014/main" id="{F3DB0594-6DEB-54BA-6FE8-EC88FAFEE83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701" y="1917232"/>
            <a:ext cx="11663564" cy="3740618"/>
          </a:xfrm>
          <a:prstGeom prst="rect">
            <a:avLst/>
          </a:prstGeom>
          <a:noFill/>
          <a:ln>
            <a:noFill/>
          </a:ln>
        </p:spPr>
      </p:pic>
      <p:sp>
        <p:nvSpPr>
          <p:cNvPr id="8" name="TextBox 7">
            <a:extLst>
              <a:ext uri="{FF2B5EF4-FFF2-40B4-BE49-F238E27FC236}">
                <a16:creationId xmlns:a16="http://schemas.microsoft.com/office/drawing/2014/main" id="{286DFE1A-B86C-BF3C-AD1E-1318002EF0D4}"/>
              </a:ext>
            </a:extLst>
          </p:cNvPr>
          <p:cNvSpPr txBox="1"/>
          <p:nvPr/>
        </p:nvSpPr>
        <p:spPr>
          <a:xfrm>
            <a:off x="360000" y="6360844"/>
            <a:ext cx="11663563" cy="294632"/>
          </a:xfrm>
          <a:prstGeom prst="rect">
            <a:avLst/>
          </a:prstGeom>
          <a:noFill/>
        </p:spPr>
        <p:txBody>
          <a:bodyPr wrap="square">
            <a:spAutoFit/>
          </a:bodyPr>
          <a:lstStyle/>
          <a:p>
            <a:pPr>
              <a:lnSpc>
                <a:spcPct val="150000"/>
              </a:lnSpc>
              <a:spcBef>
                <a:spcPts val="1200"/>
              </a:spcBef>
            </a:pPr>
            <a:r>
              <a:rPr lang="en-AU" sz="1000" u="sng" dirty="0">
                <a:solidFill>
                  <a:srgbClr val="001C4A"/>
                </a:solidFill>
                <a:effectLst/>
                <a:latin typeface="Arial" panose="020B0604020202020204" pitchFamily="34" charset="0"/>
                <a:ea typeface="Calibri" panose="020F0502020204030204" pitchFamily="34" charset="0"/>
                <a:hlinkClick r:id="rId4"/>
              </a:rPr>
              <a:t>‘Paperairplane.png</a:t>
            </a:r>
            <a:r>
              <a:rPr lang="en-AU" sz="1000" dirty="0">
                <a:effectLst/>
                <a:latin typeface="Arial" panose="020B0604020202020204" pitchFamily="34" charset="0"/>
                <a:ea typeface="Calibri" panose="020F0502020204030204" pitchFamily="34" charset="0"/>
              </a:rPr>
              <a:t>’ by </a:t>
            </a:r>
            <a:r>
              <a:rPr lang="en-AU" sz="1000" dirty="0" err="1">
                <a:effectLst/>
                <a:latin typeface="Arial" panose="020B0604020202020204" pitchFamily="34" charset="0"/>
                <a:ea typeface="Calibri" panose="020F0502020204030204" pitchFamily="34" charset="0"/>
              </a:rPr>
              <a:t>Akkana</a:t>
            </a:r>
            <a:r>
              <a:rPr lang="en-AU" sz="1000" dirty="0">
                <a:effectLst/>
                <a:latin typeface="Arial" panose="020B0604020202020204" pitchFamily="34" charset="0"/>
                <a:ea typeface="Calibri" panose="020F0502020204030204" pitchFamily="34" charset="0"/>
              </a:rPr>
              <a:t> is licensed under </a:t>
            </a:r>
            <a:r>
              <a:rPr lang="en-AU" sz="1000" u="sng" dirty="0">
                <a:solidFill>
                  <a:srgbClr val="001C4A"/>
                </a:solidFill>
                <a:effectLst/>
                <a:latin typeface="Arial" panose="020B0604020202020204" pitchFamily="34" charset="0"/>
                <a:ea typeface="Calibri" panose="020F0502020204030204" pitchFamily="34" charset="0"/>
                <a:hlinkClick r:id="rId5"/>
              </a:rPr>
              <a:t>CC BY-SA 3.0</a:t>
            </a:r>
            <a:r>
              <a:rPr lang="en-AU" sz="1000" dirty="0">
                <a:effectLst/>
                <a:latin typeface="Arial" panose="020B0604020202020204" pitchFamily="34" charset="0"/>
                <a:ea typeface="Calibri" panose="020F0502020204030204" pitchFamily="34" charset="0"/>
              </a:rPr>
              <a:t>. This image has been edited using </a:t>
            </a:r>
            <a:r>
              <a:rPr lang="en-AU" sz="1000" u="sng" dirty="0">
                <a:solidFill>
                  <a:srgbClr val="001C4A"/>
                </a:solidFill>
                <a:effectLst/>
                <a:latin typeface="Arial" panose="020B0604020202020204" pitchFamily="34" charset="0"/>
                <a:ea typeface="Calibri" panose="020F0502020204030204" pitchFamily="34" charset="0"/>
                <a:hlinkClick r:id="rId6"/>
              </a:rPr>
              <a:t>draw.io</a:t>
            </a:r>
            <a:r>
              <a:rPr lang="en-AU" sz="1000" dirty="0">
                <a:effectLst/>
                <a:latin typeface="Arial" panose="020B0604020202020204" pitchFamily="34" charset="0"/>
                <a:ea typeface="Calibri" panose="020F0502020204030204" pitchFamily="34" charset="0"/>
              </a:rPr>
              <a:t> online.</a:t>
            </a:r>
          </a:p>
        </p:txBody>
      </p:sp>
      <p:sp>
        <p:nvSpPr>
          <p:cNvPr id="2" name="Slide Number Placeholder 1">
            <a:extLst>
              <a:ext uri="{FF2B5EF4-FFF2-40B4-BE49-F238E27FC236}">
                <a16:creationId xmlns:a16="http://schemas.microsoft.com/office/drawing/2014/main" id="{BE66E64D-56BB-376D-8DE2-EBA784411F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142312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1.5 Storing energy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4163964262"/>
              </p:ext>
            </p:extLst>
          </p:nvPr>
        </p:nvGraphicFramePr>
        <p:xfrm>
          <a:off x="359998" y="1916174"/>
          <a:ext cx="11126369" cy="3358477"/>
        </p:xfrm>
        <a:graphic>
          <a:graphicData uri="http://schemas.openxmlformats.org/drawingml/2006/table">
            <a:tbl>
              <a:tblPr firstRow="1">
                <a:tableStyleId>{B301B821-A1FF-4177-AEE7-76D212191A09}</a:tableStyleId>
              </a:tblPr>
              <a:tblGrid>
                <a:gridCol w="3799308">
                  <a:extLst>
                    <a:ext uri="{9D8B030D-6E8A-4147-A177-3AD203B41FA5}">
                      <a16:colId xmlns:a16="http://schemas.microsoft.com/office/drawing/2014/main" val="3623447875"/>
                    </a:ext>
                  </a:extLst>
                </a:gridCol>
                <a:gridCol w="7327061">
                  <a:extLst>
                    <a:ext uri="{9D8B030D-6E8A-4147-A177-3AD203B41FA5}">
                      <a16:colId xmlns:a16="http://schemas.microsoft.com/office/drawing/2014/main" val="3573327086"/>
                    </a:ext>
                  </a:extLst>
                </a:gridCol>
              </a:tblGrid>
              <a:tr h="439955">
                <a:tc>
                  <a:txBody>
                    <a:bodyPr/>
                    <a:lstStyle/>
                    <a:p>
                      <a:r>
                        <a:rPr lang="en-AU" sz="200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491042">
                <a:tc>
                  <a:txBody>
                    <a:bodyPr/>
                    <a:lstStyle/>
                    <a:p>
                      <a:pPr marL="342900" indent="-342900">
                        <a:lnSpc>
                          <a:spcPct val="150000"/>
                        </a:lnSpc>
                        <a:spcAft>
                          <a:spcPts val="1200"/>
                        </a:spcAft>
                        <a:buFont typeface="Arial" panose="020B0604020202020204" pitchFamily="34" charset="0"/>
                        <a:buChar char="•"/>
                      </a:pPr>
                      <a:r>
                        <a:rPr lang="en-AU" sz="1800">
                          <a:latin typeface="+mn-lt"/>
                          <a:ea typeface="Calibri" panose="020F0502020204030204" pitchFamily="34" charset="0"/>
                        </a:rPr>
                        <a:t>a</a:t>
                      </a:r>
                      <a:r>
                        <a:rPr lang="en-AU" sz="1800">
                          <a:effectLst/>
                          <a:latin typeface="+mn-lt"/>
                          <a:ea typeface="Calibri" panose="020F0502020204030204" pitchFamily="34" charset="0"/>
                        </a:rPr>
                        <a:t>bout the effects of forces in everyday situations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lvl="0" indent="-342000">
                        <a:lnSpc>
                          <a:spcPct val="150000"/>
                        </a:lnSpc>
                        <a:spcAft>
                          <a:spcPts val="1200"/>
                        </a:spcAft>
                        <a:buFont typeface="Arial" panose="020B0604020202020204" pitchFamily="34" charset="0"/>
                        <a:buChar char="•"/>
                        <a:tabLst>
                          <a:tab pos="228600" algn="l"/>
                        </a:tabLst>
                      </a:pPr>
                      <a:r>
                        <a:rPr lang="en-AU" sz="1800">
                          <a:latin typeface="+mn-lt"/>
                          <a:ea typeface="Calibri" panose="020F0502020204030204" pitchFamily="34" charset="0"/>
                        </a:rPr>
                        <a:t>i</a:t>
                      </a:r>
                      <a:r>
                        <a:rPr lang="en-AU" sz="1800">
                          <a:effectLst/>
                          <a:latin typeface="+mn-lt"/>
                          <a:ea typeface="Calibri" panose="020F0502020204030204" pitchFamily="34" charset="0"/>
                        </a:rPr>
                        <a:t>dentify two examples of the relationship between force and energy</a:t>
                      </a:r>
                    </a:p>
                    <a:p>
                      <a:pPr marL="342000" lvl="0" indent="-342000">
                        <a:lnSpc>
                          <a:spcPct val="150000"/>
                        </a:lnSpc>
                        <a:spcAft>
                          <a:spcPts val="1200"/>
                        </a:spcAft>
                        <a:buFont typeface="Arial" panose="020B0604020202020204" pitchFamily="34" charset="0"/>
                        <a:buChar char="•"/>
                        <a:tabLst>
                          <a:tab pos="228600" algn="l"/>
                        </a:tabLst>
                      </a:pPr>
                      <a:r>
                        <a:rPr lang="en-AU" sz="1800">
                          <a:latin typeface="+mn-lt"/>
                          <a:ea typeface="Calibri" panose="020F0502020204030204" pitchFamily="34" charset="0"/>
                        </a:rPr>
                        <a:t>d</a:t>
                      </a:r>
                      <a:r>
                        <a:rPr lang="en-AU" sz="1800">
                          <a:effectLst/>
                          <a:latin typeface="+mn-lt"/>
                          <a:ea typeface="Calibri" panose="020F0502020204030204" pitchFamily="34" charset="0"/>
                        </a:rPr>
                        <a:t>escribe the changes in the energy stores of an object as forces are acting on it</a:t>
                      </a:r>
                      <a:endParaRPr lang="en-AU" sz="180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415754">
                <a:tc>
                  <a:txBody>
                    <a:bodyPr/>
                    <a:lstStyle/>
                    <a:p>
                      <a:pPr marL="342900" indent="-342900">
                        <a:lnSpc>
                          <a:spcPct val="150000"/>
                        </a:lnSpc>
                        <a:spcAft>
                          <a:spcPts val="1200"/>
                        </a:spcAft>
                        <a:buFont typeface="Arial" panose="020B0604020202020204" pitchFamily="34" charset="0"/>
                        <a:buChar char="•"/>
                      </a:pPr>
                      <a:r>
                        <a:rPr lang="en-AU" sz="1800">
                          <a:latin typeface="+mn-lt"/>
                          <a:ea typeface="Calibri" panose="020F0502020204030204" pitchFamily="34" charset="0"/>
                        </a:rPr>
                        <a:t>to a</a:t>
                      </a:r>
                      <a:r>
                        <a:rPr lang="en-AU" sz="1800">
                          <a:effectLst/>
                          <a:latin typeface="+mn-lt"/>
                          <a:ea typeface="Calibri" panose="020F0502020204030204" pitchFamily="34" charset="0"/>
                        </a:rPr>
                        <a:t>sk questions and make predictions about forces.</a:t>
                      </a:r>
                      <a:endParaRPr lang="en-AU" sz="1800" b="1">
                        <a:solidFill>
                          <a:schemeClr val="accent1"/>
                        </a:solidFill>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marR="0" lvl="0" indent="-3420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tab pos="228600" algn="l"/>
                        </a:tabLst>
                        <a:defRPr/>
                      </a:pPr>
                      <a:r>
                        <a:rPr lang="en-AU" sz="1800" kern="1200" dirty="0">
                          <a:solidFill>
                            <a:schemeClr val="dk1"/>
                          </a:solidFill>
                          <a:effectLst/>
                          <a:latin typeface="+mn-lt"/>
                          <a:ea typeface="+mn-ea"/>
                          <a:cs typeface="+mn-cs"/>
                        </a:rPr>
                        <a:t>predict what would happen to an object if a force was applied to it</a:t>
                      </a:r>
                      <a:endParaRPr lang="en-AU" sz="1800" dirty="0">
                        <a:effectLst/>
                        <a:latin typeface="+mn-lt"/>
                        <a:ea typeface="Calibri" panose="020F0502020204030204" pitchFamily="34" charset="0"/>
                      </a:endParaRPr>
                    </a:p>
                    <a:p>
                      <a:pPr marL="342000" lvl="0" indent="-342000">
                        <a:lnSpc>
                          <a:spcPct val="150000"/>
                        </a:lnSpc>
                        <a:spcAft>
                          <a:spcPts val="1200"/>
                        </a:spcAft>
                        <a:buFont typeface="Arial" panose="020B0604020202020204" pitchFamily="34" charset="0"/>
                        <a:buChar char="•"/>
                        <a:tabLst>
                          <a:tab pos="228600" algn="l"/>
                        </a:tabLst>
                      </a:pPr>
                      <a:r>
                        <a:rPr lang="en-AU" sz="1800" kern="1200" dirty="0">
                          <a:solidFill>
                            <a:schemeClr val="dk1"/>
                          </a:solidFill>
                          <a:effectLst/>
                          <a:latin typeface="+mn-lt"/>
                          <a:ea typeface="+mn-ea"/>
                          <a:cs typeface="+mn-cs"/>
                        </a:rPr>
                        <a:t>use a force-energy diagram to represent the energy changes as forces act on an object.</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2783418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83F26E-9F97-9EFD-A8F3-B5F96E74F04C}"/>
              </a:ext>
            </a:extLst>
          </p:cNvPr>
          <p:cNvSpPr>
            <a:spLocks noGrp="1"/>
          </p:cNvSpPr>
          <p:nvPr>
            <p:ph type="title"/>
          </p:nvPr>
        </p:nvSpPr>
        <p:spPr>
          <a:xfrm>
            <a:off x="359998" y="360000"/>
            <a:ext cx="10260002" cy="522000"/>
          </a:xfrm>
        </p:spPr>
        <p:txBody>
          <a:bodyPr/>
          <a:lstStyle/>
          <a:p>
            <a:r>
              <a:rPr lang="en-AU"/>
              <a:t>1.5 Checkpoint</a:t>
            </a:r>
          </a:p>
        </p:txBody>
      </p:sp>
      <p:sp>
        <p:nvSpPr>
          <p:cNvPr id="8" name="Text Placeholder 7">
            <a:extLst>
              <a:ext uri="{FF2B5EF4-FFF2-40B4-BE49-F238E27FC236}">
                <a16:creationId xmlns:a16="http://schemas.microsoft.com/office/drawing/2014/main" id="{5C79F7DC-CCBC-14AC-777E-82807913DD83}"/>
              </a:ext>
            </a:extLst>
          </p:cNvPr>
          <p:cNvSpPr>
            <a:spLocks noGrp="1"/>
          </p:cNvSpPr>
          <p:nvPr>
            <p:ph type="body" sz="quarter" idx="18"/>
          </p:nvPr>
        </p:nvSpPr>
        <p:spPr>
          <a:xfrm>
            <a:off x="359998" y="1016704"/>
            <a:ext cx="10080000" cy="310015"/>
          </a:xfrm>
        </p:spPr>
        <p:txBody>
          <a:bodyPr/>
          <a:lstStyle/>
          <a:p>
            <a:r>
              <a:rPr lang="en-AU">
                <a:latin typeface="+mj-lt"/>
              </a:rPr>
              <a:t>Quick quiz to activate learning from prior lessons</a:t>
            </a:r>
          </a:p>
        </p:txBody>
      </p:sp>
      <p:sp>
        <p:nvSpPr>
          <p:cNvPr id="9" name="Picture Placeholder 8">
            <a:extLst>
              <a:ext uri="{FF2B5EF4-FFF2-40B4-BE49-F238E27FC236}">
                <a16:creationId xmlns:a16="http://schemas.microsoft.com/office/drawing/2014/main" id="{7CE05BC3-0257-9F4F-638E-1E0C1B12E697}"/>
              </a:ext>
            </a:extLst>
          </p:cNvPr>
          <p:cNvSpPr>
            <a:spLocks noGrp="1"/>
          </p:cNvSpPr>
          <p:nvPr>
            <p:ph type="pic" sz="quarter" idx="13"/>
          </p:nvPr>
        </p:nvSpPr>
        <p:spPr>
          <a:xfrm>
            <a:off x="359998" y="1909282"/>
            <a:ext cx="11483999" cy="1391479"/>
          </a:xfrm>
        </p:spPr>
        <p:txBody>
          <a:bodyPr/>
          <a:lstStyle/>
          <a:p>
            <a:r>
              <a:rPr lang="en-AU" sz="1800" b="1"/>
              <a:t>Everybody – </a:t>
            </a:r>
            <a:r>
              <a:rPr lang="en-AU" sz="1800"/>
              <a:t>What are balanced forces and unbalanced forces? Give an example of each.</a:t>
            </a:r>
          </a:p>
          <a:p>
            <a:r>
              <a:rPr lang="en-AU" sz="1800" b="1"/>
              <a:t>Mini-challenge – </a:t>
            </a:r>
            <a:r>
              <a:rPr lang="en-AU" sz="1800"/>
              <a:t>Draw a force diagram for a book resting on a table and label the forces acting on it. Explain why the forces are balanced.</a:t>
            </a:r>
          </a:p>
        </p:txBody>
      </p:sp>
      <p:pic>
        <p:nvPicPr>
          <p:cNvPr id="2" name="Picture 1" descr="A force diagram of a book at rest on a table.">
            <a:extLst>
              <a:ext uri="{FF2B5EF4-FFF2-40B4-BE49-F238E27FC236}">
                <a16:creationId xmlns:a16="http://schemas.microsoft.com/office/drawing/2014/main" id="{5A43C12D-82DE-5BAB-4330-410A061863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998" y="3429000"/>
            <a:ext cx="5792486" cy="2849137"/>
          </a:xfrm>
          <a:prstGeom prst="rect">
            <a:avLst/>
          </a:prstGeom>
          <a:ln>
            <a:noFill/>
          </a:ln>
          <a:effectLst>
            <a:outerShdw blurRad="50800" dist="38100" dir="2700000" algn="tl" rotWithShape="0">
              <a:prstClr val="black">
                <a:alpha val="40000"/>
              </a:prstClr>
            </a:outerShdw>
          </a:effectLst>
        </p:spPr>
      </p:pic>
      <p:sp>
        <p:nvSpPr>
          <p:cNvPr id="4" name="Rectangle 6">
            <a:extLst>
              <a:ext uri="{FF2B5EF4-FFF2-40B4-BE49-F238E27FC236}">
                <a16:creationId xmlns:a16="http://schemas.microsoft.com/office/drawing/2014/main" id="{C580E1E9-DF60-FCF0-B61B-90FB1E7D4A3D}"/>
              </a:ext>
              <a:ext uri="{C183D7F6-B498-43B3-948B-1728B52AA6E4}">
                <adec:decorative xmlns:adec="http://schemas.microsoft.com/office/drawing/2017/decorative" val="0"/>
              </a:ext>
            </a:extLst>
          </p:cNvPr>
          <p:cNvSpPr>
            <a:spLocks noChangeArrowheads="1"/>
          </p:cNvSpPr>
          <p:nvPr/>
        </p:nvSpPr>
        <p:spPr bwMode="auto">
          <a:xfrm>
            <a:off x="359998" y="6449779"/>
            <a:ext cx="274305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This work has been generated using </a:t>
            </a:r>
            <a:r>
              <a:rPr kumimoji="0" lang="en-AU" altLang="en-US" sz="1000" b="0" i="0" u="none" strike="noStrike" cap="none" normalizeH="0" baseline="0" dirty="0" err="1">
                <a:ln>
                  <a:noFill/>
                </a:ln>
                <a:solidFill>
                  <a:schemeClr val="tx1"/>
                </a:solidFill>
                <a:effectLst/>
                <a:ea typeface="Calibri" panose="020F0502020204030204" pitchFamily="34" charset="0"/>
                <a:cs typeface="Arial" panose="020B0604020202020204" pitchFamily="34" charset="0"/>
                <a:hlinkClick r:id="rId4"/>
              </a:rPr>
              <a:t>Chemix</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a:t>
            </a:r>
            <a:endParaRPr kumimoji="0" lang="en-AU" altLang="en-US" sz="1000" b="0" i="0" u="none" strike="noStrike" cap="none" normalizeH="0" baseline="0" dirty="0">
              <a:ln>
                <a:noFill/>
              </a:ln>
              <a:solidFill>
                <a:schemeClr val="tx1"/>
              </a:solidFill>
              <a:effectLst/>
            </a:endParaRPr>
          </a:p>
        </p:txBody>
      </p:sp>
      <p:sp>
        <p:nvSpPr>
          <p:cNvPr id="5" name="Slide Number Placeholder 2">
            <a:extLst>
              <a:ext uri="{FF2B5EF4-FFF2-40B4-BE49-F238E27FC236}">
                <a16:creationId xmlns:a16="http://schemas.microsoft.com/office/drawing/2014/main" id="{929E93CF-55B6-8637-0CFD-993B99F117BE}"/>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142609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15E530-D652-A21C-56B7-D790EFCE0652}"/>
              </a:ext>
            </a:extLst>
          </p:cNvPr>
          <p:cNvSpPr>
            <a:spLocks noGrp="1"/>
          </p:cNvSpPr>
          <p:nvPr>
            <p:ph type="title"/>
          </p:nvPr>
        </p:nvSpPr>
        <p:spPr>
          <a:xfrm>
            <a:off x="360000" y="360000"/>
            <a:ext cx="6539564" cy="545601"/>
          </a:xfrm>
        </p:spPr>
        <p:txBody>
          <a:bodyPr/>
          <a:lstStyle/>
          <a:p>
            <a:r>
              <a:rPr lang="en-GB" sz="3200">
                <a:latin typeface="+mj-lt"/>
                <a:cs typeface="Arial"/>
              </a:rPr>
              <a:t>Contents – Essential question 1</a:t>
            </a:r>
            <a:endParaRPr lang="en-AU" sz="3200">
              <a:latin typeface="+mj-lt"/>
            </a:endParaRPr>
          </a:p>
        </p:txBody>
      </p:sp>
      <p:sp>
        <p:nvSpPr>
          <p:cNvPr id="38" name="Oval 37">
            <a:hlinkClick r:id="rId3" action="ppaction://hlinksldjump"/>
            <a:extLst>
              <a:ext uri="{FF2B5EF4-FFF2-40B4-BE49-F238E27FC236}">
                <a16:creationId xmlns:a16="http://schemas.microsoft.com/office/drawing/2014/main" id="{165C4744-F1F3-9E05-49D9-CEF4ABE1D55E}"/>
              </a:ext>
              <a:ext uri="{C183D7F6-B498-43B3-948B-1728B52AA6E4}">
                <adec:decorative xmlns:adec="http://schemas.microsoft.com/office/drawing/2017/decorative" val="1"/>
              </a:ext>
            </a:extLst>
          </p:cNvPr>
          <p:cNvSpPr/>
          <p:nvPr/>
        </p:nvSpPr>
        <p:spPr>
          <a:xfrm>
            <a:off x="360000" y="1227806"/>
            <a:ext cx="1045440" cy="104544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a:hlinkClick r:id="rId4" action="ppaction://hlinksldjump">
                  <a:extLst>
                    <a:ext uri="{A12FA001-AC4F-418D-AE19-62706E023703}">
                      <ahyp:hlinkClr xmlns:ahyp="http://schemas.microsoft.com/office/drawing/2018/hyperlinkcolor" val="tx"/>
                    </a:ext>
                  </a:extLst>
                </a:hlinkClick>
              </a:rPr>
              <a:t>TRB 1</a:t>
            </a:r>
            <a:endParaRPr lang="en-AU" sz="2000" b="1">
              <a:solidFill>
                <a:schemeClr val="bg1"/>
              </a:solidFill>
              <a:latin typeface="+mj-lt"/>
              <a:cs typeface="Arial" panose="020B0604020202020204" pitchFamily="34" charset="0"/>
            </a:endParaRPr>
          </a:p>
        </p:txBody>
      </p:sp>
      <p:grpSp>
        <p:nvGrpSpPr>
          <p:cNvPr id="5" name="Group 4" descr="1.1 The forces around us">
            <a:extLst>
              <a:ext uri="{FF2B5EF4-FFF2-40B4-BE49-F238E27FC236}">
                <a16:creationId xmlns:a16="http://schemas.microsoft.com/office/drawing/2014/main" id="{A5832F5B-E129-E929-169A-E924F9225A9C}"/>
              </a:ext>
            </a:extLst>
          </p:cNvPr>
          <p:cNvGrpSpPr/>
          <p:nvPr/>
        </p:nvGrpSpPr>
        <p:grpSpPr>
          <a:xfrm>
            <a:off x="1569743" y="1209123"/>
            <a:ext cx="4775638" cy="1045440"/>
            <a:chOff x="360000" y="1266959"/>
            <a:chExt cx="4775638" cy="1045440"/>
          </a:xfrm>
        </p:grpSpPr>
        <p:sp>
          <p:nvSpPr>
            <p:cNvPr id="6" name="Rectangle: Rounded Corners 5">
              <a:extLst>
                <a:ext uri="{FF2B5EF4-FFF2-40B4-BE49-F238E27FC236}">
                  <a16:creationId xmlns:a16="http://schemas.microsoft.com/office/drawing/2014/main" id="{3CD9C986-96AC-94CE-36C1-7A58322D8B4C}"/>
                </a:ext>
                <a:ext uri="{C183D7F6-B498-43B3-948B-1728B52AA6E4}">
                  <adec:decorative xmlns:adec="http://schemas.microsoft.com/office/drawing/2017/decorative" val="1"/>
                </a:ext>
              </a:extLst>
            </p:cNvPr>
            <p:cNvSpPr/>
            <p:nvPr/>
          </p:nvSpPr>
          <p:spPr>
            <a:xfrm>
              <a:off x="1037782" y="13309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5" action="ppaction://hlinksldjump"/>
                </a:rPr>
                <a:t>The forces around us</a:t>
              </a:r>
              <a:endParaRPr lang="en-US">
                <a:solidFill>
                  <a:schemeClr val="accent1"/>
                </a:solidFill>
                <a:latin typeface="+mj-lt"/>
              </a:endParaRPr>
            </a:p>
          </p:txBody>
        </p:sp>
        <p:sp>
          <p:nvSpPr>
            <p:cNvPr id="7" name="Oval 6">
              <a:hlinkClick r:id="rId3" action="ppaction://hlinksldjump"/>
              <a:extLst>
                <a:ext uri="{FF2B5EF4-FFF2-40B4-BE49-F238E27FC236}">
                  <a16:creationId xmlns:a16="http://schemas.microsoft.com/office/drawing/2014/main" id="{4755E460-0F1C-499B-07AE-A25123C4EAFA}"/>
                </a:ext>
              </a:extLst>
            </p:cNvPr>
            <p:cNvSpPr/>
            <p:nvPr/>
          </p:nvSpPr>
          <p:spPr>
            <a:xfrm>
              <a:off x="360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panose="020B0604020202020204" pitchFamily="34" charset="0"/>
                </a:rPr>
                <a:t>1.1</a:t>
              </a:r>
            </a:p>
          </p:txBody>
        </p:sp>
      </p:grpSp>
      <p:grpSp>
        <p:nvGrpSpPr>
          <p:cNvPr id="8" name="Group 7" descr="1.2 Use the force">
            <a:extLst>
              <a:ext uri="{FF2B5EF4-FFF2-40B4-BE49-F238E27FC236}">
                <a16:creationId xmlns:a16="http://schemas.microsoft.com/office/drawing/2014/main" id="{EC2C2D14-F7E2-98D6-E481-152EBB45C308}"/>
              </a:ext>
            </a:extLst>
          </p:cNvPr>
          <p:cNvGrpSpPr/>
          <p:nvPr/>
        </p:nvGrpSpPr>
        <p:grpSpPr>
          <a:xfrm>
            <a:off x="1569743" y="2305023"/>
            <a:ext cx="4775638" cy="1045440"/>
            <a:chOff x="360000" y="2362859"/>
            <a:chExt cx="4775638" cy="1045440"/>
          </a:xfrm>
        </p:grpSpPr>
        <p:sp>
          <p:nvSpPr>
            <p:cNvPr id="9" name="Rectangle: Rounded Corners 8">
              <a:extLst>
                <a:ext uri="{FF2B5EF4-FFF2-40B4-BE49-F238E27FC236}">
                  <a16:creationId xmlns:a16="http://schemas.microsoft.com/office/drawing/2014/main" id="{9E51142F-22FB-04DB-618F-87CA6398C231}"/>
                </a:ext>
                <a:ext uri="{C183D7F6-B498-43B3-948B-1728B52AA6E4}">
                  <adec:decorative xmlns:adec="http://schemas.microsoft.com/office/drawing/2017/decorative" val="1"/>
                </a:ext>
              </a:extLst>
            </p:cNvPr>
            <p:cNvSpPr/>
            <p:nvPr/>
          </p:nvSpPr>
          <p:spPr>
            <a:xfrm>
              <a:off x="1037782" y="24268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6" action="ppaction://hlinksldjump"/>
                </a:rPr>
                <a:t>Use the force</a:t>
              </a:r>
              <a:endParaRPr lang="en-US">
                <a:solidFill>
                  <a:schemeClr val="accent1"/>
                </a:solidFill>
                <a:latin typeface="+mj-lt"/>
              </a:endParaRPr>
            </a:p>
          </p:txBody>
        </p:sp>
        <p:sp>
          <p:nvSpPr>
            <p:cNvPr id="10" name="Oval 9">
              <a:hlinkClick r:id="rId3" action="ppaction://hlinksldjump"/>
              <a:extLst>
                <a:ext uri="{FF2B5EF4-FFF2-40B4-BE49-F238E27FC236}">
                  <a16:creationId xmlns:a16="http://schemas.microsoft.com/office/drawing/2014/main" id="{0F340E1B-E7B1-014C-3126-BF82982EAB5D}"/>
                </a:ext>
              </a:extLst>
            </p:cNvPr>
            <p:cNvSpPr/>
            <p:nvPr/>
          </p:nvSpPr>
          <p:spPr>
            <a:xfrm>
              <a:off x="360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panose="020B0604020202020204" pitchFamily="34" charset="0"/>
                </a:rPr>
                <a:t>1.2</a:t>
              </a:r>
            </a:p>
          </p:txBody>
        </p:sp>
      </p:grpSp>
      <p:grpSp>
        <p:nvGrpSpPr>
          <p:cNvPr id="11" name="Group 10" descr="1.3 Let's create a little friction">
            <a:extLst>
              <a:ext uri="{FF2B5EF4-FFF2-40B4-BE49-F238E27FC236}">
                <a16:creationId xmlns:a16="http://schemas.microsoft.com/office/drawing/2014/main" id="{54DAC697-2843-18D2-9A84-626028D4AE4A}"/>
              </a:ext>
            </a:extLst>
          </p:cNvPr>
          <p:cNvGrpSpPr/>
          <p:nvPr/>
        </p:nvGrpSpPr>
        <p:grpSpPr>
          <a:xfrm>
            <a:off x="1569743" y="3400923"/>
            <a:ext cx="4775638" cy="1045440"/>
            <a:chOff x="360000" y="3458759"/>
            <a:chExt cx="4775638" cy="1045440"/>
          </a:xfrm>
        </p:grpSpPr>
        <p:sp>
          <p:nvSpPr>
            <p:cNvPr id="12" name="Rectangle: Rounded Corners 11">
              <a:extLst>
                <a:ext uri="{FF2B5EF4-FFF2-40B4-BE49-F238E27FC236}">
                  <a16:creationId xmlns:a16="http://schemas.microsoft.com/office/drawing/2014/main" id="{3D13619A-FCF6-1ED9-988C-ABAEE6DE2BAA}"/>
                </a:ext>
                <a:ext uri="{C183D7F6-B498-43B3-948B-1728B52AA6E4}">
                  <adec:decorative xmlns:adec="http://schemas.microsoft.com/office/drawing/2017/decorative" val="1"/>
                </a:ext>
              </a:extLst>
            </p:cNvPr>
            <p:cNvSpPr/>
            <p:nvPr/>
          </p:nvSpPr>
          <p:spPr>
            <a:xfrm>
              <a:off x="1037782" y="35227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AU">
                  <a:solidFill>
                    <a:schemeClr val="accent1"/>
                  </a:solidFill>
                  <a:latin typeface="+mj-lt"/>
                  <a:hlinkClick r:id="rId7" action="ppaction://hlinksldjump"/>
                </a:rPr>
                <a:t>Let's create a little friction</a:t>
              </a:r>
              <a:endParaRPr lang="en-AU">
                <a:solidFill>
                  <a:schemeClr val="accent1"/>
                </a:solidFill>
                <a:latin typeface="+mj-lt"/>
              </a:endParaRPr>
            </a:p>
          </p:txBody>
        </p:sp>
        <p:sp>
          <p:nvSpPr>
            <p:cNvPr id="13" name="Oval 12">
              <a:hlinkClick r:id="rId3" action="ppaction://hlinksldjump"/>
              <a:extLst>
                <a:ext uri="{FF2B5EF4-FFF2-40B4-BE49-F238E27FC236}">
                  <a16:creationId xmlns:a16="http://schemas.microsoft.com/office/drawing/2014/main" id="{5524D9E4-A4A5-B7AA-0058-F01DB911B4BC}"/>
                </a:ext>
              </a:extLst>
            </p:cNvPr>
            <p:cNvSpPr/>
            <p:nvPr/>
          </p:nvSpPr>
          <p:spPr>
            <a:xfrm>
              <a:off x="360000" y="34587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panose="020B0604020202020204" pitchFamily="34" charset="0"/>
                </a:rPr>
                <a:t>1.3</a:t>
              </a:r>
            </a:p>
          </p:txBody>
        </p:sp>
      </p:grpSp>
      <p:grpSp>
        <p:nvGrpSpPr>
          <p:cNvPr id="14" name="Group 13" descr="1.4 Force diagrams">
            <a:extLst>
              <a:ext uri="{FF2B5EF4-FFF2-40B4-BE49-F238E27FC236}">
                <a16:creationId xmlns:a16="http://schemas.microsoft.com/office/drawing/2014/main" id="{FB32662F-745E-5966-F5EE-61F914F4DB7B}"/>
              </a:ext>
            </a:extLst>
          </p:cNvPr>
          <p:cNvGrpSpPr/>
          <p:nvPr/>
        </p:nvGrpSpPr>
        <p:grpSpPr>
          <a:xfrm>
            <a:off x="1569743" y="4496823"/>
            <a:ext cx="4775638" cy="1045440"/>
            <a:chOff x="360000" y="4554659"/>
            <a:chExt cx="4775638" cy="1045440"/>
          </a:xfrm>
        </p:grpSpPr>
        <p:sp>
          <p:nvSpPr>
            <p:cNvPr id="15" name="Rectangle: Rounded Corners 14">
              <a:extLst>
                <a:ext uri="{FF2B5EF4-FFF2-40B4-BE49-F238E27FC236}">
                  <a16:creationId xmlns:a16="http://schemas.microsoft.com/office/drawing/2014/main" id="{8F21B06E-0B17-AEDC-73C0-831EBB2D776A}"/>
                </a:ext>
                <a:ext uri="{C183D7F6-B498-43B3-948B-1728B52AA6E4}">
                  <adec:decorative xmlns:adec="http://schemas.microsoft.com/office/drawing/2017/decorative" val="1"/>
                </a:ext>
              </a:extLst>
            </p:cNvPr>
            <p:cNvSpPr/>
            <p:nvPr/>
          </p:nvSpPr>
          <p:spPr>
            <a:xfrm>
              <a:off x="1037782" y="46186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8" action="ppaction://hlinksldjump"/>
                </a:rPr>
                <a:t>Force diagrams</a:t>
              </a:r>
              <a:endParaRPr lang="en-US">
                <a:solidFill>
                  <a:schemeClr val="accent1"/>
                </a:solidFill>
                <a:latin typeface="+mj-lt"/>
              </a:endParaRPr>
            </a:p>
          </p:txBody>
        </p:sp>
        <p:sp>
          <p:nvSpPr>
            <p:cNvPr id="16" name="Oval 15">
              <a:hlinkClick r:id="rId3" action="ppaction://hlinksldjump"/>
              <a:extLst>
                <a:ext uri="{FF2B5EF4-FFF2-40B4-BE49-F238E27FC236}">
                  <a16:creationId xmlns:a16="http://schemas.microsoft.com/office/drawing/2014/main" id="{C4D9BC5F-0E4C-C065-1F2E-B1DE81D347D6}"/>
                </a:ext>
              </a:extLst>
            </p:cNvPr>
            <p:cNvSpPr/>
            <p:nvPr/>
          </p:nvSpPr>
          <p:spPr>
            <a:xfrm>
              <a:off x="360000" y="45546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panose="020B0604020202020204" pitchFamily="34" charset="0"/>
                </a:rPr>
                <a:t>1.4</a:t>
              </a:r>
            </a:p>
          </p:txBody>
        </p:sp>
      </p:grpSp>
      <p:grpSp>
        <p:nvGrpSpPr>
          <p:cNvPr id="17" name="Group 16" descr="1.5 Storing energy">
            <a:extLst>
              <a:ext uri="{FF2B5EF4-FFF2-40B4-BE49-F238E27FC236}">
                <a16:creationId xmlns:a16="http://schemas.microsoft.com/office/drawing/2014/main" id="{1399593C-462A-055C-15B3-71646584D3D7}"/>
              </a:ext>
            </a:extLst>
          </p:cNvPr>
          <p:cNvGrpSpPr/>
          <p:nvPr/>
        </p:nvGrpSpPr>
        <p:grpSpPr>
          <a:xfrm>
            <a:off x="1569743" y="5592724"/>
            <a:ext cx="4775638" cy="1045440"/>
            <a:chOff x="360000" y="5650560"/>
            <a:chExt cx="4775638" cy="1045440"/>
          </a:xfrm>
        </p:grpSpPr>
        <p:sp>
          <p:nvSpPr>
            <p:cNvPr id="18" name="Rectangle: Rounded Corners 17">
              <a:extLst>
                <a:ext uri="{FF2B5EF4-FFF2-40B4-BE49-F238E27FC236}">
                  <a16:creationId xmlns:a16="http://schemas.microsoft.com/office/drawing/2014/main" id="{41D05BF3-B809-BF68-B1D2-9D962ED121F4}"/>
                </a:ext>
                <a:ext uri="{C183D7F6-B498-43B3-948B-1728B52AA6E4}">
                  <adec:decorative xmlns:adec="http://schemas.microsoft.com/office/drawing/2017/decorative" val="1"/>
                </a:ext>
              </a:extLst>
            </p:cNvPr>
            <p:cNvSpPr/>
            <p:nvPr/>
          </p:nvSpPr>
          <p:spPr>
            <a:xfrm>
              <a:off x="1037782" y="571458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9" action="ppaction://hlinksldjump"/>
                </a:rPr>
                <a:t>Storing energy</a:t>
              </a:r>
              <a:endParaRPr lang="en-US">
                <a:solidFill>
                  <a:schemeClr val="accent1"/>
                </a:solidFill>
                <a:latin typeface="+mj-lt"/>
              </a:endParaRPr>
            </a:p>
          </p:txBody>
        </p:sp>
        <p:sp>
          <p:nvSpPr>
            <p:cNvPr id="19" name="Oval 18">
              <a:hlinkClick r:id="rId3" action="ppaction://hlinksldjump"/>
              <a:extLst>
                <a:ext uri="{FF2B5EF4-FFF2-40B4-BE49-F238E27FC236}">
                  <a16:creationId xmlns:a16="http://schemas.microsoft.com/office/drawing/2014/main" id="{0FE85A5B-F32E-3CD0-1D84-C55E42E0444F}"/>
                </a:ext>
              </a:extLst>
            </p:cNvPr>
            <p:cNvSpPr/>
            <p:nvPr/>
          </p:nvSpPr>
          <p:spPr>
            <a:xfrm>
              <a:off x="360000" y="5650560"/>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panose="020B0604020202020204" pitchFamily="34" charset="0"/>
                </a:rPr>
                <a:t>1.5</a:t>
              </a:r>
            </a:p>
          </p:txBody>
        </p:sp>
      </p:grpSp>
      <p:grpSp>
        <p:nvGrpSpPr>
          <p:cNvPr id="35" name="Group 34" descr="1.6 Zap">
            <a:extLst>
              <a:ext uri="{FF2B5EF4-FFF2-40B4-BE49-F238E27FC236}">
                <a16:creationId xmlns:a16="http://schemas.microsoft.com/office/drawing/2014/main" id="{D9ABFBDD-F46A-5A4B-01D4-3F3634A1DE4F}"/>
              </a:ext>
            </a:extLst>
          </p:cNvPr>
          <p:cNvGrpSpPr/>
          <p:nvPr/>
        </p:nvGrpSpPr>
        <p:grpSpPr>
          <a:xfrm>
            <a:off x="6742945" y="143213"/>
            <a:ext cx="4775638" cy="1045440"/>
            <a:chOff x="6096000" y="1266959"/>
            <a:chExt cx="4775638" cy="1045440"/>
          </a:xfrm>
        </p:grpSpPr>
        <p:sp>
          <p:nvSpPr>
            <p:cNvPr id="36" name="Rectangle: Rounded Corners 35">
              <a:extLst>
                <a:ext uri="{FF2B5EF4-FFF2-40B4-BE49-F238E27FC236}">
                  <a16:creationId xmlns:a16="http://schemas.microsoft.com/office/drawing/2014/main" id="{B6DFFAF4-53C0-45F3-56B8-F6F399D98F20}"/>
                </a:ext>
                <a:ext uri="{C183D7F6-B498-43B3-948B-1728B52AA6E4}">
                  <adec:decorative xmlns:adec="http://schemas.microsoft.com/office/drawing/2017/decorative" val="1"/>
                </a:ext>
              </a:extLst>
            </p:cNvPr>
            <p:cNvSpPr/>
            <p:nvPr/>
          </p:nvSpPr>
          <p:spPr>
            <a:xfrm>
              <a:off x="6773782" y="1330679"/>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10" action="ppaction://hlinksldjump"/>
                </a:rPr>
                <a:t>Zap!</a:t>
              </a:r>
              <a:endParaRPr lang="en-US">
                <a:solidFill>
                  <a:schemeClr val="accent1"/>
                </a:solidFill>
                <a:latin typeface="+mj-lt"/>
              </a:endParaRPr>
            </a:p>
          </p:txBody>
        </p:sp>
        <p:sp>
          <p:nvSpPr>
            <p:cNvPr id="37" name="Oval 36">
              <a:hlinkClick r:id="rId3" action="ppaction://hlinksldjump"/>
              <a:extLst>
                <a:ext uri="{FF2B5EF4-FFF2-40B4-BE49-F238E27FC236}">
                  <a16:creationId xmlns:a16="http://schemas.microsoft.com/office/drawing/2014/main" id="{A10BD9DA-DAEE-CDE4-3C6A-E6AA31E156DA}"/>
                </a:ext>
              </a:extLst>
            </p:cNvPr>
            <p:cNvSpPr/>
            <p:nvPr/>
          </p:nvSpPr>
          <p:spPr>
            <a:xfrm>
              <a:off x="6096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panose="020B0604020202020204" pitchFamily="34" charset="0"/>
                </a:rPr>
                <a:t>1.6</a:t>
              </a:r>
            </a:p>
          </p:txBody>
        </p:sp>
      </p:grpSp>
      <p:grpSp>
        <p:nvGrpSpPr>
          <p:cNvPr id="20" name="Group 19" descr="1.7 Hold me close">
            <a:extLst>
              <a:ext uri="{FF2B5EF4-FFF2-40B4-BE49-F238E27FC236}">
                <a16:creationId xmlns:a16="http://schemas.microsoft.com/office/drawing/2014/main" id="{83F97098-8C92-5495-834E-E2710D3CC8A2}"/>
              </a:ext>
            </a:extLst>
          </p:cNvPr>
          <p:cNvGrpSpPr/>
          <p:nvPr/>
        </p:nvGrpSpPr>
        <p:grpSpPr>
          <a:xfrm>
            <a:off x="6742945" y="1227806"/>
            <a:ext cx="4775638" cy="1045440"/>
            <a:chOff x="6096000" y="1266959"/>
            <a:chExt cx="4775638" cy="1045440"/>
          </a:xfrm>
        </p:grpSpPr>
        <p:sp>
          <p:nvSpPr>
            <p:cNvPr id="21" name="Rectangle: Rounded Corners 20">
              <a:extLst>
                <a:ext uri="{FF2B5EF4-FFF2-40B4-BE49-F238E27FC236}">
                  <a16:creationId xmlns:a16="http://schemas.microsoft.com/office/drawing/2014/main" id="{1D48E3A4-0330-7FF3-3765-19BB00837017}"/>
                </a:ext>
                <a:ext uri="{C183D7F6-B498-43B3-948B-1728B52AA6E4}">
                  <adec:decorative xmlns:adec="http://schemas.microsoft.com/office/drawing/2017/decorative" val="1"/>
                </a:ext>
              </a:extLst>
            </p:cNvPr>
            <p:cNvSpPr/>
            <p:nvPr/>
          </p:nvSpPr>
          <p:spPr>
            <a:xfrm>
              <a:off x="6773782" y="1330679"/>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11" action="ppaction://hlinksldjump"/>
                </a:rPr>
                <a:t>Hold me close</a:t>
              </a:r>
              <a:endParaRPr lang="en-US">
                <a:solidFill>
                  <a:schemeClr val="accent1"/>
                </a:solidFill>
                <a:latin typeface="+mj-lt"/>
              </a:endParaRPr>
            </a:p>
          </p:txBody>
        </p:sp>
        <p:sp>
          <p:nvSpPr>
            <p:cNvPr id="22" name="Oval 21">
              <a:hlinkClick r:id="rId3" action="ppaction://hlinksldjump"/>
              <a:extLst>
                <a:ext uri="{FF2B5EF4-FFF2-40B4-BE49-F238E27FC236}">
                  <a16:creationId xmlns:a16="http://schemas.microsoft.com/office/drawing/2014/main" id="{BBF728A3-96AB-AD87-7505-AC58259ED9C2}"/>
                </a:ext>
              </a:extLst>
            </p:cNvPr>
            <p:cNvSpPr/>
            <p:nvPr/>
          </p:nvSpPr>
          <p:spPr>
            <a:xfrm>
              <a:off x="6096000" y="12669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panose="020B0604020202020204" pitchFamily="34" charset="0"/>
                </a:rPr>
                <a:t>1.7</a:t>
              </a:r>
            </a:p>
          </p:txBody>
        </p:sp>
      </p:grpSp>
      <p:grpSp>
        <p:nvGrpSpPr>
          <p:cNvPr id="23" name="Group 22" descr="1.8 Weigh up your options">
            <a:extLst>
              <a:ext uri="{FF2B5EF4-FFF2-40B4-BE49-F238E27FC236}">
                <a16:creationId xmlns:a16="http://schemas.microsoft.com/office/drawing/2014/main" id="{97F93E60-7BFB-41BC-15B7-5919DACE7C94}"/>
              </a:ext>
            </a:extLst>
          </p:cNvPr>
          <p:cNvGrpSpPr/>
          <p:nvPr/>
        </p:nvGrpSpPr>
        <p:grpSpPr>
          <a:xfrm>
            <a:off x="6742945" y="2323706"/>
            <a:ext cx="4775638" cy="1045440"/>
            <a:chOff x="6096000" y="2362859"/>
            <a:chExt cx="4775638" cy="1045440"/>
          </a:xfrm>
        </p:grpSpPr>
        <p:sp>
          <p:nvSpPr>
            <p:cNvPr id="24" name="Rectangle: Rounded Corners 23">
              <a:extLst>
                <a:ext uri="{FF2B5EF4-FFF2-40B4-BE49-F238E27FC236}">
                  <a16:creationId xmlns:a16="http://schemas.microsoft.com/office/drawing/2014/main" id="{04196885-FCB5-CBC1-B332-4FC47FF0A65F}"/>
                </a:ext>
                <a:ext uri="{C183D7F6-B498-43B3-948B-1728B52AA6E4}">
                  <adec:decorative xmlns:adec="http://schemas.microsoft.com/office/drawing/2017/decorative" val="1"/>
                </a:ext>
              </a:extLst>
            </p:cNvPr>
            <p:cNvSpPr/>
            <p:nvPr/>
          </p:nvSpPr>
          <p:spPr>
            <a:xfrm>
              <a:off x="6773782" y="24268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12" action="ppaction://hlinksldjump"/>
                </a:rPr>
                <a:t>Weigh up your options</a:t>
              </a:r>
              <a:endParaRPr lang="en-US">
                <a:solidFill>
                  <a:schemeClr val="accent1"/>
                </a:solidFill>
                <a:latin typeface="+mj-lt"/>
              </a:endParaRPr>
            </a:p>
          </p:txBody>
        </p:sp>
        <p:sp>
          <p:nvSpPr>
            <p:cNvPr id="25" name="Oval 24">
              <a:hlinkClick r:id="rId3" action="ppaction://hlinksldjump"/>
              <a:extLst>
                <a:ext uri="{FF2B5EF4-FFF2-40B4-BE49-F238E27FC236}">
                  <a16:creationId xmlns:a16="http://schemas.microsoft.com/office/drawing/2014/main" id="{071AE523-B9E8-CF74-18DE-EBCB5DC576F3}"/>
                </a:ext>
              </a:extLst>
            </p:cNvPr>
            <p:cNvSpPr/>
            <p:nvPr/>
          </p:nvSpPr>
          <p:spPr>
            <a:xfrm>
              <a:off x="6096000" y="23628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panose="020B0604020202020204" pitchFamily="34" charset="0"/>
                </a:rPr>
                <a:t>1.8</a:t>
              </a:r>
            </a:p>
          </p:txBody>
        </p:sp>
      </p:grpSp>
      <p:grpSp>
        <p:nvGrpSpPr>
          <p:cNvPr id="26" name="Group 25" descr="1.9 Is it attractive">
            <a:extLst>
              <a:ext uri="{FF2B5EF4-FFF2-40B4-BE49-F238E27FC236}">
                <a16:creationId xmlns:a16="http://schemas.microsoft.com/office/drawing/2014/main" id="{A987ED10-80DD-3B4D-9BC5-C4DD7E19962B}"/>
              </a:ext>
            </a:extLst>
          </p:cNvPr>
          <p:cNvGrpSpPr/>
          <p:nvPr/>
        </p:nvGrpSpPr>
        <p:grpSpPr>
          <a:xfrm>
            <a:off x="6742945" y="3419606"/>
            <a:ext cx="4775638" cy="1045440"/>
            <a:chOff x="6096000" y="3458759"/>
            <a:chExt cx="4775638" cy="1045440"/>
          </a:xfrm>
        </p:grpSpPr>
        <p:sp>
          <p:nvSpPr>
            <p:cNvPr id="27" name="Rectangle: Rounded Corners 26">
              <a:extLst>
                <a:ext uri="{FF2B5EF4-FFF2-40B4-BE49-F238E27FC236}">
                  <a16:creationId xmlns:a16="http://schemas.microsoft.com/office/drawing/2014/main" id="{76D4030C-F17F-2F41-4DEB-42C60D84AD96}"/>
                </a:ext>
                <a:ext uri="{C183D7F6-B498-43B3-948B-1728B52AA6E4}">
                  <adec:decorative xmlns:adec="http://schemas.microsoft.com/office/drawing/2017/decorative" val="1"/>
                </a:ext>
              </a:extLst>
            </p:cNvPr>
            <p:cNvSpPr/>
            <p:nvPr/>
          </p:nvSpPr>
          <p:spPr>
            <a:xfrm>
              <a:off x="6773782" y="35227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13" action="ppaction://hlinksldjump"/>
                </a:rPr>
                <a:t>Is it attractive?</a:t>
              </a:r>
              <a:endParaRPr lang="en-US">
                <a:solidFill>
                  <a:schemeClr val="accent1"/>
                </a:solidFill>
                <a:latin typeface="+mj-lt"/>
              </a:endParaRPr>
            </a:p>
          </p:txBody>
        </p:sp>
        <p:sp>
          <p:nvSpPr>
            <p:cNvPr id="28" name="Oval 27">
              <a:hlinkClick r:id="rId3" action="ppaction://hlinksldjump"/>
              <a:extLst>
                <a:ext uri="{FF2B5EF4-FFF2-40B4-BE49-F238E27FC236}">
                  <a16:creationId xmlns:a16="http://schemas.microsoft.com/office/drawing/2014/main" id="{360C77A5-413F-298C-7224-CF534E98929C}"/>
                </a:ext>
              </a:extLst>
            </p:cNvPr>
            <p:cNvSpPr/>
            <p:nvPr/>
          </p:nvSpPr>
          <p:spPr>
            <a:xfrm>
              <a:off x="6096000" y="34587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panose="020B0604020202020204" pitchFamily="34" charset="0"/>
                </a:rPr>
                <a:t>1.9</a:t>
              </a:r>
            </a:p>
          </p:txBody>
        </p:sp>
      </p:grpSp>
      <p:grpSp>
        <p:nvGrpSpPr>
          <p:cNvPr id="29" name="Group 28" descr="1.10 Testing for attraction">
            <a:extLst>
              <a:ext uri="{FF2B5EF4-FFF2-40B4-BE49-F238E27FC236}">
                <a16:creationId xmlns:a16="http://schemas.microsoft.com/office/drawing/2014/main" id="{25F3081A-3523-56C1-34D7-0D53394A8FFC}"/>
              </a:ext>
            </a:extLst>
          </p:cNvPr>
          <p:cNvGrpSpPr/>
          <p:nvPr/>
        </p:nvGrpSpPr>
        <p:grpSpPr>
          <a:xfrm>
            <a:off x="6742945" y="4515506"/>
            <a:ext cx="4775638" cy="1045440"/>
            <a:chOff x="6096000" y="4554659"/>
            <a:chExt cx="4775638" cy="1045440"/>
          </a:xfrm>
        </p:grpSpPr>
        <p:sp>
          <p:nvSpPr>
            <p:cNvPr id="30" name="Rectangle: Rounded Corners 29">
              <a:extLst>
                <a:ext uri="{FF2B5EF4-FFF2-40B4-BE49-F238E27FC236}">
                  <a16:creationId xmlns:a16="http://schemas.microsoft.com/office/drawing/2014/main" id="{C78E17B4-647B-FCB8-6298-200E0569D4E0}"/>
                </a:ext>
                <a:ext uri="{C183D7F6-B498-43B3-948B-1728B52AA6E4}">
                  <adec:decorative xmlns:adec="http://schemas.microsoft.com/office/drawing/2017/decorative" val="1"/>
                </a:ext>
              </a:extLst>
            </p:cNvPr>
            <p:cNvSpPr/>
            <p:nvPr/>
          </p:nvSpPr>
          <p:spPr>
            <a:xfrm>
              <a:off x="6773782" y="46186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14" action="ppaction://hlinksldjump"/>
                </a:rPr>
                <a:t>Testing for attraction</a:t>
              </a:r>
              <a:endParaRPr lang="en-US">
                <a:solidFill>
                  <a:schemeClr val="accent1"/>
                </a:solidFill>
                <a:latin typeface="+mj-lt"/>
              </a:endParaRPr>
            </a:p>
          </p:txBody>
        </p:sp>
        <p:sp>
          <p:nvSpPr>
            <p:cNvPr id="31" name="Oval 30">
              <a:hlinkClick r:id="rId3" action="ppaction://hlinksldjump"/>
              <a:extLst>
                <a:ext uri="{FF2B5EF4-FFF2-40B4-BE49-F238E27FC236}">
                  <a16:creationId xmlns:a16="http://schemas.microsoft.com/office/drawing/2014/main" id="{1C32C6A7-1ED3-5D72-301A-914D2C52A0C3}"/>
                </a:ext>
              </a:extLst>
            </p:cNvPr>
            <p:cNvSpPr/>
            <p:nvPr/>
          </p:nvSpPr>
          <p:spPr>
            <a:xfrm>
              <a:off x="6096000" y="4554659"/>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panose="020B0604020202020204" pitchFamily="34" charset="0"/>
                </a:rPr>
                <a:t>1.10</a:t>
              </a:r>
            </a:p>
          </p:txBody>
        </p:sp>
      </p:grpSp>
      <p:grpSp>
        <p:nvGrpSpPr>
          <p:cNvPr id="32" name="Group 31" descr="1.11 Making magnets">
            <a:extLst>
              <a:ext uri="{FF2B5EF4-FFF2-40B4-BE49-F238E27FC236}">
                <a16:creationId xmlns:a16="http://schemas.microsoft.com/office/drawing/2014/main" id="{C17AF529-4A93-B0B1-B092-2950A924B938}"/>
              </a:ext>
            </a:extLst>
          </p:cNvPr>
          <p:cNvGrpSpPr/>
          <p:nvPr/>
        </p:nvGrpSpPr>
        <p:grpSpPr>
          <a:xfrm>
            <a:off x="6742946" y="5611407"/>
            <a:ext cx="4775637" cy="1045440"/>
            <a:chOff x="6096001" y="5650560"/>
            <a:chExt cx="4775637" cy="1045440"/>
          </a:xfrm>
        </p:grpSpPr>
        <p:sp>
          <p:nvSpPr>
            <p:cNvPr id="33" name="Rectangle: Rounded Corners 32">
              <a:extLst>
                <a:ext uri="{FF2B5EF4-FFF2-40B4-BE49-F238E27FC236}">
                  <a16:creationId xmlns:a16="http://schemas.microsoft.com/office/drawing/2014/main" id="{24505DF1-ACB5-0D1F-93BE-408A5594DAE0}"/>
                </a:ext>
                <a:ext uri="{C183D7F6-B498-43B3-948B-1728B52AA6E4}">
                  <adec:decorative xmlns:adec="http://schemas.microsoft.com/office/drawing/2017/decorative" val="1"/>
                </a:ext>
              </a:extLst>
            </p:cNvPr>
            <p:cNvSpPr/>
            <p:nvPr/>
          </p:nvSpPr>
          <p:spPr>
            <a:xfrm>
              <a:off x="6773782" y="571458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15" action="ppaction://hlinksldjump"/>
                </a:rPr>
                <a:t>Making magnets</a:t>
              </a:r>
              <a:endParaRPr lang="en-US">
                <a:solidFill>
                  <a:schemeClr val="accent1"/>
                </a:solidFill>
                <a:latin typeface="+mj-lt"/>
              </a:endParaRPr>
            </a:p>
          </p:txBody>
        </p:sp>
        <p:sp>
          <p:nvSpPr>
            <p:cNvPr id="34" name="Oval 33">
              <a:hlinkClick r:id="rId3" action="ppaction://hlinksldjump"/>
              <a:extLst>
                <a:ext uri="{FF2B5EF4-FFF2-40B4-BE49-F238E27FC236}">
                  <a16:creationId xmlns:a16="http://schemas.microsoft.com/office/drawing/2014/main" id="{61FEA2AF-4FDF-8BF3-2790-4DF681ADA462}"/>
                </a:ext>
              </a:extLst>
            </p:cNvPr>
            <p:cNvSpPr/>
            <p:nvPr/>
          </p:nvSpPr>
          <p:spPr>
            <a:xfrm>
              <a:off x="6096001" y="5650560"/>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panose="020B0604020202020204" pitchFamily="34" charset="0"/>
                </a:rPr>
                <a:t>1.11</a:t>
              </a:r>
            </a:p>
          </p:txBody>
        </p:sp>
      </p:grpSp>
      <p:sp>
        <p:nvSpPr>
          <p:cNvPr id="2" name="Slide Number Placeholder 1">
            <a:extLst>
              <a:ext uri="{FF2B5EF4-FFF2-40B4-BE49-F238E27FC236}">
                <a16:creationId xmlns:a16="http://schemas.microsoft.com/office/drawing/2014/main" id="{0EF1E2AC-082F-ACAB-8E2D-09720582F47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377809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A419E5A-C987-47AF-BF61-7B7599AF84C3}"/>
              </a:ext>
            </a:extLst>
          </p:cNvPr>
          <p:cNvSpPr>
            <a:spLocks noGrp="1"/>
          </p:cNvSpPr>
          <p:nvPr>
            <p:ph type="title"/>
          </p:nvPr>
        </p:nvSpPr>
        <p:spPr/>
        <p:txBody>
          <a:bodyPr/>
          <a:lstStyle/>
          <a:p>
            <a:r>
              <a:rPr lang="en-AU"/>
              <a:t>1.5 Describing energy transfers (1 of 4)</a:t>
            </a:r>
          </a:p>
        </p:txBody>
      </p:sp>
      <p:pic>
        <p:nvPicPr>
          <p:cNvPr id="7" name="Picture 6" descr="A diagram showing the spring powered car at rest.">
            <a:extLst>
              <a:ext uri="{FF2B5EF4-FFF2-40B4-BE49-F238E27FC236}">
                <a16:creationId xmlns:a16="http://schemas.microsoft.com/office/drawing/2014/main" id="{1A4BE052-44D4-E71F-5A07-69D2E58751B2}"/>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3485" y="1265150"/>
            <a:ext cx="4845031" cy="4845031"/>
          </a:xfrm>
          <a:prstGeom prst="rect">
            <a:avLst/>
          </a:prstGeom>
        </p:spPr>
      </p:pic>
      <p:sp>
        <p:nvSpPr>
          <p:cNvPr id="4" name="Rectangle 3">
            <a:extLst>
              <a:ext uri="{FF2B5EF4-FFF2-40B4-BE49-F238E27FC236}">
                <a16:creationId xmlns:a16="http://schemas.microsoft.com/office/drawing/2014/main" id="{8A463C32-7996-E184-A5B5-A1167CA1F9C3}"/>
              </a:ext>
              <a:ext uri="{C183D7F6-B498-43B3-948B-1728B52AA6E4}">
                <adec:decorative xmlns:adec="http://schemas.microsoft.com/office/drawing/2017/decorative" val="0"/>
              </a:ext>
            </a:extLst>
          </p:cNvPr>
          <p:cNvSpPr>
            <a:spLocks noChangeArrowheads="1"/>
          </p:cNvSpPr>
          <p:nvPr/>
        </p:nvSpPr>
        <p:spPr bwMode="auto">
          <a:xfrm>
            <a:off x="360000" y="6482889"/>
            <a:ext cx="1127205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AU" sz="1000" dirty="0">
                <a:effectLst/>
                <a:latin typeface="Arial" panose="020B0604020202020204" pitchFamily="34" charset="0"/>
                <a:ea typeface="Calibri" panose="020F0502020204030204" pitchFamily="34" charset="0"/>
              </a:rPr>
              <a:t>‘</a:t>
            </a:r>
            <a:r>
              <a:rPr lang="en-AU" sz="1000" u="sng" dirty="0">
                <a:solidFill>
                  <a:srgbClr val="001C4A"/>
                </a:solidFill>
                <a:effectLst/>
                <a:latin typeface="Arial" panose="020B0604020202020204" pitchFamily="34" charset="0"/>
                <a:ea typeface="Calibri" panose="020F0502020204030204" pitchFamily="34" charset="0"/>
                <a:hlinkClick r:id="rId4"/>
              </a:rPr>
              <a:t>Retro Sports Car</a:t>
            </a:r>
            <a:r>
              <a:rPr lang="en-AU" sz="1000" dirty="0">
                <a:effectLst/>
                <a:latin typeface="Arial" panose="020B0604020202020204" pitchFamily="34" charset="0"/>
                <a:ea typeface="Calibri" panose="020F0502020204030204" pitchFamily="34" charset="0"/>
              </a:rPr>
              <a:t>’ by Vectorportal.com is licensed under </a:t>
            </a:r>
            <a:r>
              <a:rPr lang="en-AU" sz="1000" u="sng" dirty="0">
                <a:solidFill>
                  <a:srgbClr val="001C4A"/>
                </a:solidFill>
                <a:effectLst/>
                <a:latin typeface="Arial" panose="020B0604020202020204" pitchFamily="34" charset="0"/>
                <a:ea typeface="Calibri" panose="020F0502020204030204" pitchFamily="34" charset="0"/>
                <a:hlinkClick r:id="rId5"/>
              </a:rPr>
              <a:t>CC BY 4.0</a:t>
            </a:r>
            <a:r>
              <a:rPr lang="en-AU" sz="1000" dirty="0">
                <a:effectLst/>
                <a:latin typeface="Arial" panose="020B0604020202020204" pitchFamily="34" charset="0"/>
                <a:ea typeface="Calibri" panose="020F0502020204030204" pitchFamily="34" charset="0"/>
              </a:rPr>
              <a:t>. This image has been edited using </a:t>
            </a:r>
            <a:r>
              <a:rPr lang="en-AU" sz="1000" u="sng" dirty="0">
                <a:solidFill>
                  <a:srgbClr val="001C4A"/>
                </a:solidFill>
                <a:effectLst/>
                <a:latin typeface="Arial" panose="020B0604020202020204" pitchFamily="34" charset="0"/>
                <a:ea typeface="Calibri" panose="020F0502020204030204" pitchFamily="34" charset="0"/>
                <a:hlinkClick r:id="rId6"/>
              </a:rPr>
              <a:t>draw.io</a:t>
            </a:r>
            <a:r>
              <a:rPr lang="en-AU" sz="1000" dirty="0">
                <a:effectLst/>
                <a:latin typeface="Arial" panose="020B0604020202020204" pitchFamily="34" charset="0"/>
                <a:ea typeface="Calibri" panose="020F0502020204030204" pitchFamily="34" charset="0"/>
              </a:rPr>
              <a:t> online, and includes image content from </a:t>
            </a:r>
            <a:r>
              <a:rPr lang="en-AU" sz="1000" u="sng" dirty="0" err="1">
                <a:solidFill>
                  <a:srgbClr val="001C4A"/>
                </a:solidFill>
                <a:effectLst/>
                <a:latin typeface="Arial" panose="020B0604020202020204" pitchFamily="34" charset="0"/>
                <a:ea typeface="Calibri" panose="020F0502020204030204" pitchFamily="34" charset="0"/>
                <a:hlinkClick r:id="rId7"/>
              </a:rPr>
              <a:t>Chemix</a:t>
            </a:r>
            <a:r>
              <a:rPr lang="en-AU" sz="1000" dirty="0">
                <a:effectLst/>
                <a:latin typeface="Arial" panose="020B0604020202020204" pitchFamily="34" charset="0"/>
                <a:ea typeface="Calibri" panose="020F0502020204030204" pitchFamily="34" charset="0"/>
              </a:rPr>
              <a:t>.</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30</a:t>
            </a:fld>
            <a:endParaRPr lang="en-AU"/>
          </a:p>
        </p:txBody>
      </p:sp>
    </p:spTree>
    <p:extLst>
      <p:ext uri="{BB962C8B-B14F-4D97-AF65-F5344CB8AC3E}">
        <p14:creationId xmlns:p14="http://schemas.microsoft.com/office/powerpoint/2010/main" val="259446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A419E5A-C987-47AF-BF61-7B7599AF84C3}"/>
              </a:ext>
            </a:extLst>
          </p:cNvPr>
          <p:cNvSpPr>
            <a:spLocks noGrp="1"/>
          </p:cNvSpPr>
          <p:nvPr>
            <p:ph type="title"/>
          </p:nvPr>
        </p:nvSpPr>
        <p:spPr/>
        <p:txBody>
          <a:bodyPr/>
          <a:lstStyle/>
          <a:p>
            <a:r>
              <a:rPr lang="en-AU"/>
              <a:t>1.5 Describing energy transfers (2)</a:t>
            </a:r>
          </a:p>
        </p:txBody>
      </p:sp>
      <p:pic>
        <p:nvPicPr>
          <p:cNvPr id="6" name="Picture 5" descr="A diagram showing the spring powered car having energy added to it by a pull force.">
            <a:extLst>
              <a:ext uri="{FF2B5EF4-FFF2-40B4-BE49-F238E27FC236}">
                <a16:creationId xmlns:a16="http://schemas.microsoft.com/office/drawing/2014/main" id="{38758131-82B0-1825-069C-4B9C8FB387DF}"/>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44898" y="845030"/>
            <a:ext cx="6273289" cy="5245145"/>
          </a:xfrm>
          <a:prstGeom prst="rect">
            <a:avLst/>
          </a:prstGeom>
        </p:spPr>
      </p:pic>
      <p:sp>
        <p:nvSpPr>
          <p:cNvPr id="4" name="Rectangle 3">
            <a:extLst>
              <a:ext uri="{FF2B5EF4-FFF2-40B4-BE49-F238E27FC236}">
                <a16:creationId xmlns:a16="http://schemas.microsoft.com/office/drawing/2014/main" id="{373786CA-21AB-04F5-A51F-D53F23A96481}"/>
              </a:ext>
              <a:ext uri="{C183D7F6-B498-43B3-948B-1728B52AA6E4}">
                <adec:decorative xmlns:adec="http://schemas.microsoft.com/office/drawing/2017/decorative" val="0"/>
              </a:ext>
            </a:extLst>
          </p:cNvPr>
          <p:cNvSpPr>
            <a:spLocks noChangeArrowheads="1"/>
          </p:cNvSpPr>
          <p:nvPr/>
        </p:nvSpPr>
        <p:spPr bwMode="auto">
          <a:xfrm>
            <a:off x="360000" y="6482889"/>
            <a:ext cx="1127205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AU" sz="1000" dirty="0">
                <a:effectLst/>
                <a:latin typeface="Arial" panose="020B0604020202020204" pitchFamily="34" charset="0"/>
                <a:ea typeface="Calibri" panose="020F0502020204030204" pitchFamily="34" charset="0"/>
              </a:rPr>
              <a:t>‘</a:t>
            </a:r>
            <a:r>
              <a:rPr lang="en-AU" sz="1000" u="sng" dirty="0">
                <a:solidFill>
                  <a:srgbClr val="001C4A"/>
                </a:solidFill>
                <a:effectLst/>
                <a:latin typeface="Arial" panose="020B0604020202020204" pitchFamily="34" charset="0"/>
                <a:ea typeface="Calibri" panose="020F0502020204030204" pitchFamily="34" charset="0"/>
                <a:hlinkClick r:id="rId4"/>
              </a:rPr>
              <a:t>Retro Sports Car</a:t>
            </a:r>
            <a:r>
              <a:rPr lang="en-AU" sz="1000" dirty="0">
                <a:effectLst/>
                <a:latin typeface="Arial" panose="020B0604020202020204" pitchFamily="34" charset="0"/>
                <a:ea typeface="Calibri" panose="020F0502020204030204" pitchFamily="34" charset="0"/>
              </a:rPr>
              <a:t>’ by Vectorportal.com is licensed under </a:t>
            </a:r>
            <a:r>
              <a:rPr lang="en-AU" sz="1000" u="sng" dirty="0">
                <a:solidFill>
                  <a:srgbClr val="001C4A"/>
                </a:solidFill>
                <a:effectLst/>
                <a:latin typeface="Arial" panose="020B0604020202020204" pitchFamily="34" charset="0"/>
                <a:ea typeface="Calibri" panose="020F0502020204030204" pitchFamily="34" charset="0"/>
                <a:hlinkClick r:id="rId5"/>
              </a:rPr>
              <a:t>CC BY 4.0</a:t>
            </a:r>
            <a:r>
              <a:rPr lang="en-AU" sz="1000" dirty="0">
                <a:effectLst/>
                <a:latin typeface="Arial" panose="020B0604020202020204" pitchFamily="34" charset="0"/>
                <a:ea typeface="Calibri" panose="020F0502020204030204" pitchFamily="34" charset="0"/>
              </a:rPr>
              <a:t>. This image has been edited using </a:t>
            </a:r>
            <a:r>
              <a:rPr lang="en-AU" sz="1000" u="sng" dirty="0">
                <a:solidFill>
                  <a:srgbClr val="001C4A"/>
                </a:solidFill>
                <a:effectLst/>
                <a:latin typeface="Arial" panose="020B0604020202020204" pitchFamily="34" charset="0"/>
                <a:ea typeface="Calibri" panose="020F0502020204030204" pitchFamily="34" charset="0"/>
                <a:hlinkClick r:id="rId6"/>
              </a:rPr>
              <a:t>draw.io</a:t>
            </a:r>
            <a:r>
              <a:rPr lang="en-AU" sz="1000" dirty="0">
                <a:effectLst/>
                <a:latin typeface="Arial" panose="020B0604020202020204" pitchFamily="34" charset="0"/>
                <a:ea typeface="Calibri" panose="020F0502020204030204" pitchFamily="34" charset="0"/>
              </a:rPr>
              <a:t> online, and includes image content from </a:t>
            </a:r>
            <a:r>
              <a:rPr lang="en-AU" sz="1000" u="sng" dirty="0" err="1">
                <a:solidFill>
                  <a:srgbClr val="001C4A"/>
                </a:solidFill>
                <a:effectLst/>
                <a:latin typeface="Arial" panose="020B0604020202020204" pitchFamily="34" charset="0"/>
                <a:ea typeface="Calibri" panose="020F0502020204030204" pitchFamily="34" charset="0"/>
                <a:hlinkClick r:id="rId7"/>
              </a:rPr>
              <a:t>Chemix</a:t>
            </a:r>
            <a:r>
              <a:rPr lang="en-AU" sz="1000" dirty="0">
                <a:effectLst/>
                <a:latin typeface="Arial" panose="020B0604020202020204" pitchFamily="34" charset="0"/>
                <a:ea typeface="Calibri" panose="020F0502020204030204" pitchFamily="34" charset="0"/>
              </a:rPr>
              <a:t>.</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87228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A419E5A-C987-47AF-BF61-7B7599AF84C3}"/>
              </a:ext>
            </a:extLst>
          </p:cNvPr>
          <p:cNvSpPr>
            <a:spLocks noGrp="1"/>
          </p:cNvSpPr>
          <p:nvPr>
            <p:ph type="title"/>
          </p:nvPr>
        </p:nvSpPr>
        <p:spPr/>
        <p:txBody>
          <a:bodyPr/>
          <a:lstStyle/>
          <a:p>
            <a:r>
              <a:rPr lang="en-AU"/>
              <a:t>1.5 Describing energy transfers (3)</a:t>
            </a:r>
          </a:p>
        </p:txBody>
      </p:sp>
      <p:pic>
        <p:nvPicPr>
          <p:cNvPr id="6" name="Picture 5" descr="A diagram showing the spring powered car releasing the elastic energy (from the spring) as motion.">
            <a:extLst>
              <a:ext uri="{FF2B5EF4-FFF2-40B4-BE49-F238E27FC236}">
                <a16:creationId xmlns:a16="http://schemas.microsoft.com/office/drawing/2014/main" id="{52C31CDF-024C-09CA-C7E7-AC09F5DC0179}"/>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14128" y="1265150"/>
            <a:ext cx="4763744" cy="4845031"/>
          </a:xfrm>
          <a:prstGeom prst="rect">
            <a:avLst/>
          </a:prstGeom>
        </p:spPr>
      </p:pic>
      <p:sp>
        <p:nvSpPr>
          <p:cNvPr id="4" name="Rectangle 3">
            <a:extLst>
              <a:ext uri="{FF2B5EF4-FFF2-40B4-BE49-F238E27FC236}">
                <a16:creationId xmlns:a16="http://schemas.microsoft.com/office/drawing/2014/main" id="{EE5F58E8-0563-93DF-3A7D-F7EB052DF0AC}"/>
              </a:ext>
              <a:ext uri="{C183D7F6-B498-43B3-948B-1728B52AA6E4}">
                <adec:decorative xmlns:adec="http://schemas.microsoft.com/office/drawing/2017/decorative" val="0"/>
              </a:ext>
            </a:extLst>
          </p:cNvPr>
          <p:cNvSpPr>
            <a:spLocks noChangeArrowheads="1"/>
          </p:cNvSpPr>
          <p:nvPr/>
        </p:nvSpPr>
        <p:spPr bwMode="auto">
          <a:xfrm>
            <a:off x="360000" y="6482889"/>
            <a:ext cx="1127205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AU" sz="1000" dirty="0">
                <a:effectLst/>
                <a:latin typeface="Arial" panose="020B0604020202020204" pitchFamily="34" charset="0"/>
                <a:ea typeface="Calibri" panose="020F0502020204030204" pitchFamily="34" charset="0"/>
              </a:rPr>
              <a:t>‘</a:t>
            </a:r>
            <a:r>
              <a:rPr lang="en-AU" sz="1000" u="sng" dirty="0">
                <a:solidFill>
                  <a:srgbClr val="001C4A"/>
                </a:solidFill>
                <a:effectLst/>
                <a:latin typeface="Arial" panose="020B0604020202020204" pitchFamily="34" charset="0"/>
                <a:ea typeface="Calibri" panose="020F0502020204030204" pitchFamily="34" charset="0"/>
                <a:hlinkClick r:id="rId4"/>
              </a:rPr>
              <a:t>Retro Sports Car</a:t>
            </a:r>
            <a:r>
              <a:rPr lang="en-AU" sz="1000" dirty="0">
                <a:effectLst/>
                <a:latin typeface="Arial" panose="020B0604020202020204" pitchFamily="34" charset="0"/>
                <a:ea typeface="Calibri" panose="020F0502020204030204" pitchFamily="34" charset="0"/>
              </a:rPr>
              <a:t>’ by Vectorportal.com is licensed under </a:t>
            </a:r>
            <a:r>
              <a:rPr lang="en-AU" sz="1000" u="sng" dirty="0">
                <a:solidFill>
                  <a:srgbClr val="001C4A"/>
                </a:solidFill>
                <a:effectLst/>
                <a:latin typeface="Arial" panose="020B0604020202020204" pitchFamily="34" charset="0"/>
                <a:ea typeface="Calibri" panose="020F0502020204030204" pitchFamily="34" charset="0"/>
                <a:hlinkClick r:id="rId5"/>
              </a:rPr>
              <a:t>CC BY 4.0</a:t>
            </a:r>
            <a:r>
              <a:rPr lang="en-AU" sz="1000" dirty="0">
                <a:effectLst/>
                <a:latin typeface="Arial" panose="020B0604020202020204" pitchFamily="34" charset="0"/>
                <a:ea typeface="Calibri" panose="020F0502020204030204" pitchFamily="34" charset="0"/>
              </a:rPr>
              <a:t>. This image has been edited using </a:t>
            </a:r>
            <a:r>
              <a:rPr lang="en-AU" sz="1000" u="sng" dirty="0">
                <a:solidFill>
                  <a:srgbClr val="001C4A"/>
                </a:solidFill>
                <a:effectLst/>
                <a:latin typeface="Arial" panose="020B0604020202020204" pitchFamily="34" charset="0"/>
                <a:ea typeface="Calibri" panose="020F0502020204030204" pitchFamily="34" charset="0"/>
                <a:hlinkClick r:id="rId6"/>
              </a:rPr>
              <a:t>draw.io</a:t>
            </a:r>
            <a:r>
              <a:rPr lang="en-AU" sz="1000" dirty="0">
                <a:effectLst/>
                <a:latin typeface="Arial" panose="020B0604020202020204" pitchFamily="34" charset="0"/>
                <a:ea typeface="Calibri" panose="020F0502020204030204" pitchFamily="34" charset="0"/>
              </a:rPr>
              <a:t> online, and includes image content from </a:t>
            </a:r>
            <a:r>
              <a:rPr lang="en-AU" sz="1000" u="sng" dirty="0" err="1">
                <a:solidFill>
                  <a:srgbClr val="001C4A"/>
                </a:solidFill>
                <a:effectLst/>
                <a:latin typeface="Arial" panose="020B0604020202020204" pitchFamily="34" charset="0"/>
                <a:ea typeface="Calibri" panose="020F0502020204030204" pitchFamily="34" charset="0"/>
                <a:hlinkClick r:id="rId7"/>
              </a:rPr>
              <a:t>Chemix</a:t>
            </a:r>
            <a:r>
              <a:rPr lang="en-AU" sz="1000" dirty="0">
                <a:effectLst/>
                <a:latin typeface="Arial" panose="020B0604020202020204" pitchFamily="34" charset="0"/>
                <a:ea typeface="Calibri" panose="020F0502020204030204" pitchFamily="34" charset="0"/>
              </a:rPr>
              <a:t>.</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170968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A419E5A-C987-47AF-BF61-7B7599AF84C3}"/>
              </a:ext>
            </a:extLst>
          </p:cNvPr>
          <p:cNvSpPr>
            <a:spLocks noGrp="1"/>
          </p:cNvSpPr>
          <p:nvPr>
            <p:ph type="title"/>
          </p:nvPr>
        </p:nvSpPr>
        <p:spPr/>
        <p:txBody>
          <a:bodyPr/>
          <a:lstStyle/>
          <a:p>
            <a:r>
              <a:rPr lang="en-AU"/>
              <a:t>1.5 Describing energy transfers (4)</a:t>
            </a:r>
          </a:p>
        </p:txBody>
      </p:sp>
      <p:pic>
        <p:nvPicPr>
          <p:cNvPr id="2" name="Picture 1" descr="A diagram showing the spring powered car losing the energy from motion by friction and drag, eventually slowing down and returning to rest.">
            <a:extLst>
              <a:ext uri="{FF2B5EF4-FFF2-40B4-BE49-F238E27FC236}">
                <a16:creationId xmlns:a16="http://schemas.microsoft.com/office/drawing/2014/main" id="{FDAC17DB-66DC-2DAC-A75E-0A4085B291E1}"/>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25007" y="992884"/>
            <a:ext cx="4438048" cy="5389564"/>
          </a:xfrm>
          <a:prstGeom prst="rect">
            <a:avLst/>
          </a:prstGeom>
        </p:spPr>
      </p:pic>
      <p:sp>
        <p:nvSpPr>
          <p:cNvPr id="4" name="Rectangle 3">
            <a:extLst>
              <a:ext uri="{FF2B5EF4-FFF2-40B4-BE49-F238E27FC236}">
                <a16:creationId xmlns:a16="http://schemas.microsoft.com/office/drawing/2014/main" id="{96E953F3-D95E-7B84-AE4B-4B3FBE0B83D4}"/>
              </a:ext>
              <a:ext uri="{C183D7F6-B498-43B3-948B-1728B52AA6E4}">
                <adec:decorative xmlns:adec="http://schemas.microsoft.com/office/drawing/2017/decorative" val="0"/>
              </a:ext>
            </a:extLst>
          </p:cNvPr>
          <p:cNvSpPr>
            <a:spLocks noChangeArrowheads="1"/>
          </p:cNvSpPr>
          <p:nvPr/>
        </p:nvSpPr>
        <p:spPr bwMode="auto">
          <a:xfrm>
            <a:off x="360000" y="6482889"/>
            <a:ext cx="1127205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AU" sz="1000" dirty="0">
                <a:effectLst/>
                <a:ea typeface="Calibri" panose="020F0502020204030204" pitchFamily="34" charset="0"/>
              </a:rPr>
              <a:t>‘</a:t>
            </a:r>
            <a:r>
              <a:rPr lang="en-AU" sz="1000" u="sng" dirty="0">
                <a:solidFill>
                  <a:srgbClr val="001C4A"/>
                </a:solidFill>
                <a:effectLst/>
                <a:ea typeface="Calibri" panose="020F0502020204030204" pitchFamily="34" charset="0"/>
                <a:hlinkClick r:id="rId4"/>
              </a:rPr>
              <a:t>Retro Sports Car</a:t>
            </a:r>
            <a:r>
              <a:rPr lang="en-AU" sz="1000" dirty="0">
                <a:effectLst/>
                <a:ea typeface="Calibri" panose="020F0502020204030204" pitchFamily="34" charset="0"/>
              </a:rPr>
              <a:t>’ by Vectorportal.com is licensed under </a:t>
            </a:r>
            <a:r>
              <a:rPr lang="en-AU" sz="1000" u="sng" dirty="0">
                <a:solidFill>
                  <a:srgbClr val="001C4A"/>
                </a:solidFill>
                <a:effectLst/>
                <a:ea typeface="Calibri" panose="020F0502020204030204" pitchFamily="34" charset="0"/>
                <a:hlinkClick r:id="rId5"/>
              </a:rPr>
              <a:t>CC BY 4.0</a:t>
            </a:r>
            <a:r>
              <a:rPr lang="en-AU" sz="1000" dirty="0">
                <a:effectLst/>
                <a:ea typeface="Calibri" panose="020F0502020204030204" pitchFamily="34" charset="0"/>
              </a:rPr>
              <a:t>. This image has been edited using </a:t>
            </a:r>
            <a:r>
              <a:rPr lang="en-AU" sz="1000" u="sng" dirty="0">
                <a:solidFill>
                  <a:srgbClr val="001C4A"/>
                </a:solidFill>
                <a:effectLst/>
                <a:ea typeface="Calibri" panose="020F0502020204030204" pitchFamily="34" charset="0"/>
                <a:hlinkClick r:id="rId6"/>
              </a:rPr>
              <a:t>draw.io</a:t>
            </a:r>
            <a:r>
              <a:rPr lang="en-AU" sz="1000" dirty="0">
                <a:effectLst/>
                <a:ea typeface="Calibri" panose="020F0502020204030204" pitchFamily="34" charset="0"/>
              </a:rPr>
              <a:t> online, and includes image content from </a:t>
            </a:r>
            <a:r>
              <a:rPr lang="en-AU" sz="1000" u="sng" dirty="0" err="1">
                <a:solidFill>
                  <a:srgbClr val="001C4A"/>
                </a:solidFill>
                <a:effectLst/>
                <a:ea typeface="Calibri" panose="020F0502020204030204" pitchFamily="34" charset="0"/>
                <a:hlinkClick r:id="rId7"/>
              </a:rPr>
              <a:t>Chemix</a:t>
            </a:r>
            <a:r>
              <a:rPr lang="en-AU" sz="1000" dirty="0">
                <a:effectLst/>
                <a:ea typeface="Calibri" panose="020F0502020204030204" pitchFamily="34" charset="0"/>
              </a:rPr>
              <a:t>.</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26864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09F27B-E699-9801-64F9-7C928ED81A7F}"/>
              </a:ext>
            </a:extLst>
          </p:cNvPr>
          <p:cNvSpPr>
            <a:spLocks noGrp="1"/>
          </p:cNvSpPr>
          <p:nvPr>
            <p:ph type="title"/>
          </p:nvPr>
        </p:nvSpPr>
        <p:spPr/>
        <p:txBody>
          <a:bodyPr/>
          <a:lstStyle/>
          <a:p>
            <a:r>
              <a:rPr lang="en-AU"/>
              <a:t>1.5 Predict-Explain-Observe-Explain</a:t>
            </a:r>
          </a:p>
        </p:txBody>
      </p:sp>
      <p:sp>
        <p:nvSpPr>
          <p:cNvPr id="4" name="Text Placeholder 3">
            <a:extLst>
              <a:ext uri="{FF2B5EF4-FFF2-40B4-BE49-F238E27FC236}">
                <a16:creationId xmlns:a16="http://schemas.microsoft.com/office/drawing/2014/main" id="{BA575492-BBD3-3A3C-CB5E-B47A44FDAC44}"/>
              </a:ext>
            </a:extLst>
          </p:cNvPr>
          <p:cNvSpPr>
            <a:spLocks noGrp="1"/>
          </p:cNvSpPr>
          <p:nvPr>
            <p:ph type="body" sz="quarter" idx="18"/>
          </p:nvPr>
        </p:nvSpPr>
        <p:spPr/>
        <p:txBody>
          <a:bodyPr/>
          <a:lstStyle/>
          <a:p>
            <a:r>
              <a:rPr lang="en-AU">
                <a:latin typeface="+mj-lt"/>
              </a:rPr>
              <a:t>How will the amount of elastic potential energy in a toy car affect the distance travelled?</a:t>
            </a:r>
          </a:p>
        </p:txBody>
      </p:sp>
      <p:pic>
        <p:nvPicPr>
          <p:cNvPr id="1026" name="Picture 2" descr="Predict, explain, observe, explain scaffold.">
            <a:extLst>
              <a:ext uri="{FF2B5EF4-FFF2-40B4-BE49-F238E27FC236}">
                <a16:creationId xmlns:a16="http://schemas.microsoft.com/office/drawing/2014/main" id="{A97ACA79-D63B-72C8-85B7-0BC0B40A9D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2048" y="1371366"/>
            <a:ext cx="11107904" cy="514463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7CDB8E3-CDDA-BBC5-A7D7-D4D20AB1B7B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97973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1.6 Zap!</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7" name="Table 6">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4245593619"/>
              </p:ext>
            </p:extLst>
          </p:nvPr>
        </p:nvGraphicFramePr>
        <p:xfrm>
          <a:off x="359998" y="1705781"/>
          <a:ext cx="11656675" cy="4378960"/>
        </p:xfrm>
        <a:graphic>
          <a:graphicData uri="http://schemas.openxmlformats.org/drawingml/2006/table">
            <a:tbl>
              <a:tblPr firstRow="1">
                <a:tableStyleId>{B301B821-A1FF-4177-AEE7-76D212191A09}</a:tableStyleId>
              </a:tblPr>
              <a:tblGrid>
                <a:gridCol w="4236278">
                  <a:extLst>
                    <a:ext uri="{9D8B030D-6E8A-4147-A177-3AD203B41FA5}">
                      <a16:colId xmlns:a16="http://schemas.microsoft.com/office/drawing/2014/main" val="3623447875"/>
                    </a:ext>
                  </a:extLst>
                </a:gridCol>
                <a:gridCol w="7420397">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363995">
                <a:tc>
                  <a:txBody>
                    <a:bodyPr/>
                    <a:lstStyle/>
                    <a:p>
                      <a:pPr marL="342900" indent="-342900">
                        <a:lnSpc>
                          <a:spcPct val="150000"/>
                        </a:lnSpc>
                        <a:spcAft>
                          <a:spcPts val="1200"/>
                        </a:spcAft>
                        <a:buFont typeface="Arial" panose="020B0604020202020204" pitchFamily="34" charset="0"/>
                        <a:buChar char="•"/>
                      </a:pPr>
                      <a:r>
                        <a:rPr lang="en-AU" sz="1800">
                          <a:latin typeface="+mn-lt"/>
                          <a:ea typeface="Calibri" panose="020F0502020204030204" pitchFamily="34" charset="0"/>
                        </a:rPr>
                        <a:t>a</a:t>
                      </a:r>
                      <a:r>
                        <a:rPr lang="en-AU" sz="1800">
                          <a:effectLst/>
                          <a:latin typeface="+mn-lt"/>
                          <a:ea typeface="Calibri" panose="020F0502020204030204" pitchFamily="34" charset="0"/>
                        </a:rPr>
                        <a:t>bout the effects of forces in everyday situations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lvl="0" indent="-342000">
                        <a:lnSpc>
                          <a:spcPct val="150000"/>
                        </a:lnSpc>
                        <a:spcAft>
                          <a:spcPts val="1200"/>
                        </a:spcAft>
                        <a:buFont typeface="Arial" panose="020B0604020202020204" pitchFamily="34" charset="0"/>
                        <a:buChar char="•"/>
                        <a:tabLst>
                          <a:tab pos="228600" algn="l"/>
                        </a:tabLst>
                      </a:pPr>
                      <a:r>
                        <a:rPr lang="en-AU" sz="1800">
                          <a:latin typeface="+mn-lt"/>
                          <a:ea typeface="Calibri" panose="020F0502020204030204" pitchFamily="34" charset="0"/>
                        </a:rPr>
                        <a:t>i</a:t>
                      </a:r>
                      <a:r>
                        <a:rPr lang="en-AU" sz="1800">
                          <a:effectLst/>
                          <a:latin typeface="+mn-lt"/>
                          <a:ea typeface="Calibri" panose="020F0502020204030204" pitchFamily="34" charset="0"/>
                        </a:rPr>
                        <a:t>dentify examples of electrostatic forces</a:t>
                      </a:r>
                    </a:p>
                    <a:p>
                      <a:pPr marL="342000" lvl="0" indent="-342000">
                        <a:lnSpc>
                          <a:spcPct val="150000"/>
                        </a:lnSpc>
                        <a:spcAft>
                          <a:spcPts val="1200"/>
                        </a:spcAft>
                        <a:buFont typeface="Arial" panose="020B0604020202020204" pitchFamily="34" charset="0"/>
                        <a:buChar char="•"/>
                        <a:tabLst>
                          <a:tab pos="228600" algn="l"/>
                        </a:tabLst>
                      </a:pPr>
                      <a:r>
                        <a:rPr lang="en-AU" sz="1800">
                          <a:latin typeface="+mn-lt"/>
                          <a:ea typeface="Calibri" panose="020F0502020204030204" pitchFamily="34" charset="0"/>
                        </a:rPr>
                        <a:t>describe why electrostatic forces are an indirect force</a:t>
                      </a:r>
                    </a:p>
                    <a:p>
                      <a:pPr marL="342000" lvl="0" indent="-342000">
                        <a:lnSpc>
                          <a:spcPct val="150000"/>
                        </a:lnSpc>
                        <a:spcAft>
                          <a:spcPts val="1200"/>
                        </a:spcAft>
                        <a:buFont typeface="Arial" panose="020B0604020202020204" pitchFamily="34" charset="0"/>
                        <a:buChar char="•"/>
                        <a:tabLst>
                          <a:tab pos="228600" algn="l"/>
                        </a:tabLst>
                      </a:pPr>
                      <a:r>
                        <a:rPr lang="en-AU" sz="1800">
                          <a:effectLst/>
                          <a:latin typeface="+mn-lt"/>
                          <a:ea typeface="Calibri" panose="020F0502020204030204" pitchFamily="34" charset="0"/>
                        </a:rPr>
                        <a:t>describe electrostatic forces using the terms neutral, positive and negative charges, as well as their interactions with a range of materials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342900" indent="-342900">
                        <a:lnSpc>
                          <a:spcPct val="150000"/>
                        </a:lnSpc>
                        <a:spcAft>
                          <a:spcPts val="1200"/>
                        </a:spcAft>
                        <a:buFont typeface="Arial" panose="020B0604020202020204" pitchFamily="34" charset="0"/>
                        <a:buChar char="•"/>
                      </a:pPr>
                      <a:r>
                        <a:rPr lang="en-AU" sz="1800">
                          <a:effectLst/>
                          <a:latin typeface="+mn-lt"/>
                          <a:ea typeface="Calibri" panose="020F0502020204030204" pitchFamily="34" charset="0"/>
                        </a:rPr>
                        <a:t>to ask questions and make predictions about forces.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lvl="0" indent="-342000">
                        <a:lnSpc>
                          <a:spcPct val="150000"/>
                        </a:lnSpc>
                        <a:spcAft>
                          <a:spcPts val="1200"/>
                        </a:spcAft>
                        <a:buFont typeface="Arial" panose="020B0604020202020204" pitchFamily="34" charset="0"/>
                        <a:buChar char="•"/>
                        <a:tabLst>
                          <a:tab pos="228600" algn="l"/>
                        </a:tabLst>
                      </a:pPr>
                      <a:r>
                        <a:rPr lang="en-AU" sz="1800" dirty="0">
                          <a:effectLst/>
                          <a:latin typeface="+mn-lt"/>
                          <a:ea typeface="Calibri" panose="020F0502020204030204" pitchFamily="34" charset="0"/>
                        </a:rPr>
                        <a:t>make predictions about the action of electrostatic charges</a:t>
                      </a:r>
                    </a:p>
                    <a:p>
                      <a:pPr marL="342000" lvl="0" indent="-342000">
                        <a:lnSpc>
                          <a:spcPct val="150000"/>
                        </a:lnSpc>
                        <a:spcAft>
                          <a:spcPts val="1200"/>
                        </a:spcAft>
                        <a:buFont typeface="Arial" panose="020B0604020202020204" pitchFamily="34" charset="0"/>
                        <a:buChar char="•"/>
                        <a:tabLst>
                          <a:tab pos="228600" algn="l"/>
                        </a:tabLst>
                      </a:pPr>
                      <a:r>
                        <a:rPr lang="en-AU" sz="1800" dirty="0">
                          <a:latin typeface="+mn-lt"/>
                          <a:ea typeface="Calibri" panose="020F0502020204030204" pitchFamily="34" charset="0"/>
                        </a:rPr>
                        <a:t>identify the relationship between different electrostatic charges</a:t>
                      </a:r>
                    </a:p>
                    <a:p>
                      <a:pPr marL="342000" lvl="0" indent="-342000">
                        <a:lnSpc>
                          <a:spcPct val="150000"/>
                        </a:lnSpc>
                        <a:spcAft>
                          <a:spcPts val="1200"/>
                        </a:spcAft>
                        <a:buFont typeface="Arial" panose="020B0604020202020204" pitchFamily="34" charset="0"/>
                        <a:buChar char="•"/>
                        <a:tabLst>
                          <a:tab pos="228600" algn="l"/>
                        </a:tabLst>
                      </a:pPr>
                      <a:r>
                        <a:rPr lang="en-AU" sz="1800" dirty="0">
                          <a:latin typeface="+mn-lt"/>
                          <a:ea typeface="Calibri" panose="020F0502020204030204" pitchFamily="34" charset="0"/>
                        </a:rPr>
                        <a:t>d</a:t>
                      </a:r>
                      <a:r>
                        <a:rPr lang="en-AU" sz="1800" dirty="0">
                          <a:effectLst/>
                          <a:latin typeface="+mn-lt"/>
                          <a:ea typeface="Calibri" panose="020F0502020204030204" pitchFamily="34" charset="0"/>
                        </a:rPr>
                        <a:t>raw conclusions based on the collected data.</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1424367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83F26E-9F97-9EFD-A8F3-B5F96E74F04C}"/>
              </a:ext>
            </a:extLst>
          </p:cNvPr>
          <p:cNvSpPr>
            <a:spLocks noGrp="1"/>
          </p:cNvSpPr>
          <p:nvPr>
            <p:ph type="title"/>
          </p:nvPr>
        </p:nvSpPr>
        <p:spPr/>
        <p:txBody>
          <a:bodyPr/>
          <a:lstStyle/>
          <a:p>
            <a:r>
              <a:rPr lang="en-AU"/>
              <a:t>1.6 Checkpoint</a:t>
            </a:r>
          </a:p>
        </p:txBody>
      </p:sp>
      <p:sp>
        <p:nvSpPr>
          <p:cNvPr id="8" name="Text Placeholder 7">
            <a:extLst>
              <a:ext uri="{FF2B5EF4-FFF2-40B4-BE49-F238E27FC236}">
                <a16:creationId xmlns:a16="http://schemas.microsoft.com/office/drawing/2014/main" id="{5C79F7DC-CCBC-14AC-777E-82807913DD83}"/>
              </a:ext>
            </a:extLst>
          </p:cNvPr>
          <p:cNvSpPr>
            <a:spLocks noGrp="1"/>
          </p:cNvSpPr>
          <p:nvPr>
            <p:ph type="body" sz="quarter" idx="18"/>
          </p:nvPr>
        </p:nvSpPr>
        <p:spPr/>
        <p:txBody>
          <a:bodyPr/>
          <a:lstStyle/>
          <a:p>
            <a:r>
              <a:rPr lang="en-AU">
                <a:latin typeface="+mj-lt"/>
              </a:rPr>
              <a:t>Quick quiz to activate learning from prior lessons</a:t>
            </a:r>
          </a:p>
        </p:txBody>
      </p:sp>
      <p:sp>
        <p:nvSpPr>
          <p:cNvPr id="9" name="Picture Placeholder 8">
            <a:extLst>
              <a:ext uri="{FF2B5EF4-FFF2-40B4-BE49-F238E27FC236}">
                <a16:creationId xmlns:a16="http://schemas.microsoft.com/office/drawing/2014/main" id="{7CE05BC3-0257-9F4F-638E-1E0C1B12E697}"/>
              </a:ext>
            </a:extLst>
          </p:cNvPr>
          <p:cNvSpPr>
            <a:spLocks noGrp="1"/>
          </p:cNvSpPr>
          <p:nvPr>
            <p:ph type="pic" sz="quarter" idx="13"/>
          </p:nvPr>
        </p:nvSpPr>
        <p:spPr/>
        <p:txBody>
          <a:bodyPr/>
          <a:lstStyle/>
          <a:p>
            <a:r>
              <a:rPr lang="en-AU" b="1"/>
              <a:t>Everybody – </a:t>
            </a:r>
            <a:r>
              <a:rPr lang="en-AU"/>
              <a:t>What is the relationship between force and energy? Provide a simple example.</a:t>
            </a:r>
          </a:p>
          <a:p>
            <a:r>
              <a:rPr lang="en-AU" b="1"/>
              <a:t>Mini-challenge – </a:t>
            </a:r>
            <a:r>
              <a:rPr lang="en-AU"/>
              <a:t>Explain, using a toy example, how a force can be applied to the toy to first store energy and then release the energy.</a:t>
            </a:r>
          </a:p>
        </p:txBody>
      </p:sp>
      <p:sp>
        <p:nvSpPr>
          <p:cNvPr id="3" name="Slide Number Placeholder 2">
            <a:extLst>
              <a:ext uri="{FF2B5EF4-FFF2-40B4-BE49-F238E27FC236}">
                <a16:creationId xmlns:a16="http://schemas.microsoft.com/office/drawing/2014/main" id="{BC524538-C4D2-7E90-9244-79514A9183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3685854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t>1.6 Charged objects</a:t>
            </a:r>
          </a:p>
        </p:txBody>
      </p:sp>
      <p:sp>
        <p:nvSpPr>
          <p:cNvPr id="5" name="Text Placeholder 4">
            <a:extLst>
              <a:ext uri="{FF2B5EF4-FFF2-40B4-BE49-F238E27FC236}">
                <a16:creationId xmlns:a16="http://schemas.microsoft.com/office/drawing/2014/main" id="{E324AEFC-FC5D-24D6-EF70-632E588B583B}"/>
              </a:ext>
            </a:extLst>
          </p:cNvPr>
          <p:cNvSpPr>
            <a:spLocks noGrp="1"/>
          </p:cNvSpPr>
          <p:nvPr>
            <p:ph type="body" sz="quarter" idx="18"/>
          </p:nvPr>
        </p:nvSpPr>
        <p:spPr>
          <a:xfrm>
            <a:off x="360000" y="982520"/>
            <a:ext cx="11484000" cy="310015"/>
          </a:xfrm>
        </p:spPr>
        <p:txBody>
          <a:bodyPr/>
          <a:lstStyle/>
          <a:p>
            <a:r>
              <a:rPr lang="en-AU">
                <a:latin typeface="+mj-lt"/>
              </a:rPr>
              <a:t>A neutral, positive and negative charged object</a:t>
            </a:r>
          </a:p>
        </p:txBody>
      </p:sp>
      <p:pic>
        <p:nvPicPr>
          <p:cNvPr id="7169" name="Picture 1" descr="A neutral, positive and negative charged object showing the distribution of charges within each situation.">
            <a:extLst>
              <a:ext uri="{FF2B5EF4-FFF2-40B4-BE49-F238E27FC236}">
                <a16:creationId xmlns:a16="http://schemas.microsoft.com/office/drawing/2014/main" id="{36AFE11A-0FB6-623E-5B72-CFAF64F833DE}"/>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4774" y="1790613"/>
            <a:ext cx="11122452" cy="41579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56BEAA2-464E-816C-40DB-FAD0AAA599ED}"/>
              </a:ext>
            </a:extLst>
          </p:cNvPr>
          <p:cNvSpPr txBox="1"/>
          <p:nvPr/>
        </p:nvSpPr>
        <p:spPr>
          <a:xfrm>
            <a:off x="360000" y="6449779"/>
            <a:ext cx="11352413" cy="246221"/>
          </a:xfrm>
          <a:prstGeom prst="rect">
            <a:avLst/>
          </a:prstGeom>
          <a:noFill/>
        </p:spPr>
        <p:txBody>
          <a:bodyPr wrap="square">
            <a:spAutoFit/>
          </a:bodyPr>
          <a:lstStyle/>
          <a:p>
            <a:pPr>
              <a:spcBef>
                <a:spcPts val="1200"/>
              </a:spcBef>
              <a:spcAft>
                <a:spcPts val="600"/>
              </a:spcAft>
            </a:pPr>
            <a:r>
              <a:rPr lang="en-AU" sz="1000" u="sng" dirty="0">
                <a:solidFill>
                  <a:srgbClr val="001C4A"/>
                </a:solidFill>
                <a:effectLst/>
                <a:ea typeface="Calibri" panose="020F0502020204030204" pitchFamily="34" charset="0"/>
                <a:hlinkClick r:id="rId4"/>
              </a:rPr>
              <a:t>Neutral, positive and negative charges on objects</a:t>
            </a:r>
            <a:r>
              <a:rPr lang="en-AU" sz="1000" dirty="0">
                <a:effectLst/>
                <a:ea typeface="Calibri" panose="020F0502020204030204" pitchFamily="34" charset="0"/>
              </a:rPr>
              <a:t>’ by </a:t>
            </a:r>
            <a:r>
              <a:rPr lang="en-AU" sz="1000" u="sng" dirty="0" err="1">
                <a:solidFill>
                  <a:srgbClr val="001C4A"/>
                </a:solidFill>
                <a:effectLst/>
                <a:ea typeface="Calibri" panose="020F0502020204030204" pitchFamily="34" charset="0"/>
                <a:hlinkClick r:id="rId5"/>
              </a:rPr>
              <a:t>Siyavula</a:t>
            </a:r>
            <a:r>
              <a:rPr lang="en-AU" sz="1000" u="sng" dirty="0">
                <a:solidFill>
                  <a:srgbClr val="001C4A"/>
                </a:solidFill>
                <a:effectLst/>
                <a:ea typeface="Calibri" panose="020F0502020204030204" pitchFamily="34" charset="0"/>
                <a:hlinkClick r:id="rId5"/>
              </a:rPr>
              <a:t> Education</a:t>
            </a:r>
            <a:r>
              <a:rPr lang="en-AU" sz="1000" dirty="0">
                <a:effectLst/>
                <a:ea typeface="Calibri" panose="020F0502020204030204" pitchFamily="34" charset="0"/>
              </a:rPr>
              <a:t>   is licensed under </a:t>
            </a:r>
            <a:r>
              <a:rPr lang="en-AU" sz="1000" u="sng" dirty="0">
                <a:solidFill>
                  <a:srgbClr val="001C4A"/>
                </a:solidFill>
                <a:effectLst/>
                <a:ea typeface="Calibri" panose="020F0502020204030204" pitchFamily="34" charset="0"/>
                <a:hlinkClick r:id="rId6"/>
              </a:rPr>
              <a:t>CC BY 4.0</a:t>
            </a:r>
            <a:r>
              <a:rPr lang="en-AU" sz="1000" dirty="0">
                <a:effectLst/>
                <a:ea typeface="Calibri" panose="020F0502020204030204" pitchFamily="34" charset="0"/>
              </a:rPr>
              <a:t>.</a:t>
            </a:r>
            <a:r>
              <a:rPr lang="en-AU" sz="1000" dirty="0">
                <a:effectLst/>
              </a:rPr>
              <a:t> </a:t>
            </a:r>
            <a:r>
              <a:rPr lang="en-AU" sz="1000" dirty="0">
                <a:effectLst/>
                <a:ea typeface="Calibri" panose="020F0502020204030204" pitchFamily="34" charset="0"/>
              </a:rPr>
              <a:t> </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384139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F7C4AA-2047-28F6-548F-9A64A8DD63A3}"/>
              </a:ext>
            </a:extLst>
          </p:cNvPr>
          <p:cNvSpPr>
            <a:spLocks noGrp="1"/>
          </p:cNvSpPr>
          <p:nvPr>
            <p:ph type="title"/>
          </p:nvPr>
        </p:nvSpPr>
        <p:spPr>
          <a:xfrm>
            <a:off x="360000" y="360000"/>
            <a:ext cx="11484000" cy="545601"/>
          </a:xfrm>
        </p:spPr>
        <p:txBody>
          <a:bodyPr/>
          <a:lstStyle/>
          <a:p>
            <a:r>
              <a:rPr lang="en-AU"/>
              <a:t>1.6 Lighting</a:t>
            </a:r>
          </a:p>
        </p:txBody>
      </p:sp>
      <p:sp>
        <p:nvSpPr>
          <p:cNvPr id="4" name="Text Placeholder 3">
            <a:extLst>
              <a:ext uri="{FF2B5EF4-FFF2-40B4-BE49-F238E27FC236}">
                <a16:creationId xmlns:a16="http://schemas.microsoft.com/office/drawing/2014/main" id="{375F7DE5-3007-76D7-16D3-0187921B956B}"/>
              </a:ext>
            </a:extLst>
          </p:cNvPr>
          <p:cNvSpPr>
            <a:spLocks noGrp="1"/>
          </p:cNvSpPr>
          <p:nvPr>
            <p:ph type="body" sz="quarter" idx="18"/>
          </p:nvPr>
        </p:nvSpPr>
        <p:spPr>
          <a:xfrm>
            <a:off x="360000" y="982520"/>
            <a:ext cx="11484000" cy="310015"/>
          </a:xfrm>
        </p:spPr>
        <p:txBody>
          <a:bodyPr/>
          <a:lstStyle/>
          <a:p>
            <a:r>
              <a:rPr lang="en-AU">
                <a:latin typeface="+mj-lt"/>
              </a:rPr>
              <a:t>Discharge sparks between oppositely charged areas of the environment</a:t>
            </a:r>
          </a:p>
        </p:txBody>
      </p:sp>
      <p:pic>
        <p:nvPicPr>
          <p:cNvPr id="6" name="Picture 5" descr="Lightning discharge in the night sky.">
            <a:extLst>
              <a:ext uri="{FF2B5EF4-FFF2-40B4-BE49-F238E27FC236}">
                <a16:creationId xmlns:a16="http://schemas.microsoft.com/office/drawing/2014/main" id="{A2ACD39E-C6A7-39B3-2FE0-FD73BE8F100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86353" y="1670618"/>
            <a:ext cx="6761997" cy="4505476"/>
          </a:xfrm>
          <a:prstGeom prst="rect">
            <a:avLst/>
          </a:prstGeom>
          <a:noFill/>
          <a:ln>
            <a:noFill/>
          </a:ln>
        </p:spPr>
      </p:pic>
      <p:sp>
        <p:nvSpPr>
          <p:cNvPr id="8" name="TextBox 7">
            <a:extLst>
              <a:ext uri="{FF2B5EF4-FFF2-40B4-BE49-F238E27FC236}">
                <a16:creationId xmlns:a16="http://schemas.microsoft.com/office/drawing/2014/main" id="{D7D124DE-1303-3263-8B58-6A5C9ED06EEF}"/>
              </a:ext>
            </a:extLst>
          </p:cNvPr>
          <p:cNvSpPr txBox="1"/>
          <p:nvPr/>
        </p:nvSpPr>
        <p:spPr>
          <a:xfrm>
            <a:off x="360000" y="6406861"/>
            <a:ext cx="6096000" cy="294632"/>
          </a:xfrm>
          <a:prstGeom prst="rect">
            <a:avLst/>
          </a:prstGeom>
          <a:noFill/>
        </p:spPr>
        <p:txBody>
          <a:bodyPr wrap="square">
            <a:spAutoFit/>
          </a:bodyPr>
          <a:lstStyle/>
          <a:p>
            <a:pPr>
              <a:lnSpc>
                <a:spcPct val="150000"/>
              </a:lnSpc>
              <a:spcBef>
                <a:spcPts val="1200"/>
              </a:spcBef>
            </a:pPr>
            <a:r>
              <a:rPr lang="en-AU" sz="1000" u="sng" dirty="0">
                <a:solidFill>
                  <a:srgbClr val="001C4A"/>
                </a:solidFill>
                <a:effectLst/>
                <a:ea typeface="Calibri" panose="020F0502020204030204" pitchFamily="34" charset="0"/>
                <a:hlinkClick r:id="rId4"/>
              </a:rPr>
              <a:t>Lightning on sky</a:t>
            </a:r>
            <a:r>
              <a:rPr lang="en-AU" sz="1000" dirty="0">
                <a:effectLst/>
                <a:ea typeface="Calibri" panose="020F0502020204030204" pitchFamily="34" charset="0"/>
              </a:rPr>
              <a:t> is used under </a:t>
            </a:r>
            <a:r>
              <a:rPr lang="en-AU" sz="1000" u="sng" dirty="0">
                <a:solidFill>
                  <a:srgbClr val="001C4A"/>
                </a:solidFill>
                <a:effectLst/>
                <a:ea typeface="Calibri" panose="020F0502020204030204" pitchFamily="34" charset="0"/>
                <a:hlinkClick r:id="rId5"/>
              </a:rPr>
              <a:t>CC0</a:t>
            </a:r>
            <a:r>
              <a:rPr lang="en-AU" sz="1000" dirty="0">
                <a:effectLst/>
                <a:ea typeface="Calibri" panose="020F0502020204030204" pitchFamily="34" charset="0"/>
              </a:rPr>
              <a:t> licence</a:t>
            </a:r>
          </a:p>
        </p:txBody>
      </p:sp>
      <p:sp>
        <p:nvSpPr>
          <p:cNvPr id="2" name="Slide Number Placeholder 1">
            <a:extLst>
              <a:ext uri="{FF2B5EF4-FFF2-40B4-BE49-F238E27FC236}">
                <a16:creationId xmlns:a16="http://schemas.microsoft.com/office/drawing/2014/main" id="{CE2BBDD2-D673-C82B-66F5-14155748CE28}"/>
              </a:ext>
              <a:ext uri="{C183D7F6-B498-43B3-948B-1728B52AA6E4}">
                <adec:decorative xmlns:adec="http://schemas.microsoft.com/office/drawing/2017/decorative" val="1"/>
              </a:ext>
            </a:extLst>
          </p:cNvPr>
          <p:cNvSpPr>
            <a:spLocks noGrp="1"/>
          </p:cNvSpPr>
          <p:nvPr>
            <p:ph type="sldNum" sz="quarter" idx="12"/>
          </p:nvPr>
        </p:nvSpPr>
        <p:spPr>
          <a:xfrm>
            <a:off x="11124000" y="6521493"/>
            <a:ext cx="720000" cy="180000"/>
          </a:xfrm>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209637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5E70E4-B1B6-8677-C745-E57D19DE20C4}"/>
              </a:ext>
            </a:extLst>
          </p:cNvPr>
          <p:cNvSpPr>
            <a:spLocks noGrp="1"/>
          </p:cNvSpPr>
          <p:nvPr>
            <p:ph type="title"/>
          </p:nvPr>
        </p:nvSpPr>
        <p:spPr/>
        <p:txBody>
          <a:bodyPr/>
          <a:lstStyle/>
          <a:p>
            <a:r>
              <a:rPr lang="en-AU"/>
              <a:t>1.6 Van de Graff generator</a:t>
            </a:r>
          </a:p>
        </p:txBody>
      </p:sp>
      <p:pic>
        <p:nvPicPr>
          <p:cNvPr id="8193" name="Picture 18" descr="A labelled diagram of a typical Van de Graff generator.">
            <a:extLst>
              <a:ext uri="{FF2B5EF4-FFF2-40B4-BE49-F238E27FC236}">
                <a16:creationId xmlns:a16="http://schemas.microsoft.com/office/drawing/2014/main" id="{CDFA7975-601C-9D05-BE1B-4DFBC42C882A}"/>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6295" y="1171636"/>
            <a:ext cx="6219409" cy="534436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10A004C-A7D2-9AB0-7C39-18978BC1CB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369387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DEFCDF-7B34-B75F-8AF7-D6934605BACC}"/>
              </a:ext>
            </a:extLst>
          </p:cNvPr>
          <p:cNvSpPr>
            <a:spLocks noGrp="1"/>
          </p:cNvSpPr>
          <p:nvPr>
            <p:ph type="title"/>
          </p:nvPr>
        </p:nvSpPr>
        <p:spPr/>
        <p:txBody>
          <a:bodyPr/>
          <a:lstStyle/>
          <a:p>
            <a:r>
              <a:rPr lang="en-AU">
                <a:latin typeface="+mj-lt"/>
              </a:rPr>
              <a:t>Contents – Essential question 2</a:t>
            </a:r>
          </a:p>
        </p:txBody>
      </p:sp>
      <p:sp>
        <p:nvSpPr>
          <p:cNvPr id="7" name="Oval 6">
            <a:hlinkClick r:id="rId3" action="ppaction://hlinksldjump"/>
            <a:extLst>
              <a:ext uri="{FF2B5EF4-FFF2-40B4-BE49-F238E27FC236}">
                <a16:creationId xmlns:a16="http://schemas.microsoft.com/office/drawing/2014/main" id="{BFC517A1-A03F-28CB-FCBB-FEE71481B8E2}"/>
              </a:ext>
              <a:ext uri="{C183D7F6-B498-43B3-948B-1728B52AA6E4}">
                <adec:decorative xmlns:adec="http://schemas.microsoft.com/office/drawing/2017/decorative" val="1"/>
              </a:ext>
            </a:extLst>
          </p:cNvPr>
          <p:cNvSpPr/>
          <p:nvPr/>
        </p:nvSpPr>
        <p:spPr>
          <a:xfrm>
            <a:off x="360000" y="1227806"/>
            <a:ext cx="1045440" cy="104544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a:hlinkClick r:id="rId4" action="ppaction://hlinksldjump">
                  <a:extLst>
                    <a:ext uri="{A12FA001-AC4F-418D-AE19-62706E023703}">
                      <ahyp:hlinkClr xmlns:ahyp="http://schemas.microsoft.com/office/drawing/2018/hyperlinkcolor" val="tx"/>
                    </a:ext>
                  </a:extLst>
                </a:hlinkClick>
              </a:rPr>
              <a:t>TRB 2</a:t>
            </a:r>
            <a:endParaRPr lang="en-AU" sz="2000" b="1">
              <a:solidFill>
                <a:schemeClr val="bg1"/>
              </a:solidFill>
              <a:latin typeface="+mj-lt"/>
              <a:cs typeface="Arial" panose="020B0604020202020204" pitchFamily="34" charset="0"/>
            </a:endParaRPr>
          </a:p>
        </p:txBody>
      </p:sp>
      <p:grpSp>
        <p:nvGrpSpPr>
          <p:cNvPr id="20" name="Group 19" descr="2.1 Simple machines around us">
            <a:extLst>
              <a:ext uri="{FF2B5EF4-FFF2-40B4-BE49-F238E27FC236}">
                <a16:creationId xmlns:a16="http://schemas.microsoft.com/office/drawing/2014/main" id="{F25E703F-503C-DA78-7DC5-03DF1E4470B9}"/>
              </a:ext>
            </a:extLst>
          </p:cNvPr>
          <p:cNvGrpSpPr/>
          <p:nvPr/>
        </p:nvGrpSpPr>
        <p:grpSpPr>
          <a:xfrm>
            <a:off x="1569743" y="1209123"/>
            <a:ext cx="6258074" cy="1045440"/>
            <a:chOff x="1569743" y="1209123"/>
            <a:chExt cx="6258074" cy="1045440"/>
          </a:xfrm>
        </p:grpSpPr>
        <p:sp>
          <p:nvSpPr>
            <p:cNvPr id="9" name="Rectangle: Rounded Corners 8">
              <a:extLst>
                <a:ext uri="{FF2B5EF4-FFF2-40B4-BE49-F238E27FC236}">
                  <a16:creationId xmlns:a16="http://schemas.microsoft.com/office/drawing/2014/main" id="{6C4FD4BF-F0A6-CD64-9077-26220F355953}"/>
                </a:ext>
                <a:ext uri="{C183D7F6-B498-43B3-948B-1728B52AA6E4}">
                  <adec:decorative xmlns:adec="http://schemas.microsoft.com/office/drawing/2017/decorative" val="1"/>
                </a:ext>
              </a:extLst>
            </p:cNvPr>
            <p:cNvSpPr/>
            <p:nvPr/>
          </p:nvSpPr>
          <p:spPr>
            <a:xfrm>
              <a:off x="2247524" y="1273146"/>
              <a:ext cx="5580293"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5" action="ppaction://hlinksldjump"/>
                </a:rPr>
                <a:t>Simple machines around us</a:t>
              </a:r>
              <a:endParaRPr lang="en-US">
                <a:solidFill>
                  <a:schemeClr val="accent1"/>
                </a:solidFill>
                <a:latin typeface="+mj-lt"/>
              </a:endParaRPr>
            </a:p>
          </p:txBody>
        </p:sp>
        <p:sp>
          <p:nvSpPr>
            <p:cNvPr id="10" name="Oval 9">
              <a:hlinkClick r:id="rId3" action="ppaction://hlinksldjump"/>
              <a:extLst>
                <a:ext uri="{FF2B5EF4-FFF2-40B4-BE49-F238E27FC236}">
                  <a16:creationId xmlns:a16="http://schemas.microsoft.com/office/drawing/2014/main" id="{574352F6-B3FB-47F8-1E9D-D4B46CFCD747}"/>
                </a:ext>
              </a:extLst>
            </p:cNvPr>
            <p:cNvSpPr/>
            <p:nvPr/>
          </p:nvSpPr>
          <p:spPr>
            <a:xfrm>
              <a:off x="1569743" y="1209123"/>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panose="020B0604020202020204" pitchFamily="34" charset="0"/>
                </a:rPr>
                <a:t>2.1</a:t>
              </a:r>
            </a:p>
          </p:txBody>
        </p:sp>
      </p:grpSp>
      <p:grpSp>
        <p:nvGrpSpPr>
          <p:cNvPr id="21" name="Group 20" descr="2.2 Investigating simple machines">
            <a:extLst>
              <a:ext uri="{FF2B5EF4-FFF2-40B4-BE49-F238E27FC236}">
                <a16:creationId xmlns:a16="http://schemas.microsoft.com/office/drawing/2014/main" id="{0C8F2930-BD73-B115-372C-22062AC738FC}"/>
              </a:ext>
            </a:extLst>
          </p:cNvPr>
          <p:cNvGrpSpPr/>
          <p:nvPr/>
        </p:nvGrpSpPr>
        <p:grpSpPr>
          <a:xfrm>
            <a:off x="1569743" y="2305023"/>
            <a:ext cx="6258074" cy="1045440"/>
            <a:chOff x="1569743" y="2305023"/>
            <a:chExt cx="6258074" cy="1045440"/>
          </a:xfrm>
        </p:grpSpPr>
        <p:sp>
          <p:nvSpPr>
            <p:cNvPr id="12" name="Rectangle: Rounded Corners 11">
              <a:extLst>
                <a:ext uri="{FF2B5EF4-FFF2-40B4-BE49-F238E27FC236}">
                  <a16:creationId xmlns:a16="http://schemas.microsoft.com/office/drawing/2014/main" id="{7516AD70-9F4E-E5EB-4E7C-342CE817AD51}"/>
                </a:ext>
                <a:ext uri="{C183D7F6-B498-43B3-948B-1728B52AA6E4}">
                  <adec:decorative xmlns:adec="http://schemas.microsoft.com/office/drawing/2017/decorative" val="1"/>
                </a:ext>
              </a:extLst>
            </p:cNvPr>
            <p:cNvSpPr/>
            <p:nvPr/>
          </p:nvSpPr>
          <p:spPr>
            <a:xfrm>
              <a:off x="2247524" y="2369046"/>
              <a:ext cx="5580293"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6" action="ppaction://hlinksldjump"/>
                </a:rPr>
                <a:t>Investigating simple machines</a:t>
              </a:r>
              <a:endParaRPr lang="en-US">
                <a:solidFill>
                  <a:schemeClr val="accent1"/>
                </a:solidFill>
                <a:latin typeface="+mj-lt"/>
              </a:endParaRPr>
            </a:p>
          </p:txBody>
        </p:sp>
        <p:sp>
          <p:nvSpPr>
            <p:cNvPr id="13" name="Oval 12">
              <a:hlinkClick r:id="rId3" action="ppaction://hlinksldjump"/>
              <a:extLst>
                <a:ext uri="{FF2B5EF4-FFF2-40B4-BE49-F238E27FC236}">
                  <a16:creationId xmlns:a16="http://schemas.microsoft.com/office/drawing/2014/main" id="{C4F39302-30B1-1616-7278-5C6A77302999}"/>
                </a:ext>
              </a:extLst>
            </p:cNvPr>
            <p:cNvSpPr/>
            <p:nvPr/>
          </p:nvSpPr>
          <p:spPr>
            <a:xfrm>
              <a:off x="1569743" y="2305023"/>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panose="020B0604020202020204" pitchFamily="34" charset="0"/>
                </a:rPr>
                <a:t>2.2</a:t>
              </a:r>
            </a:p>
          </p:txBody>
        </p:sp>
      </p:grpSp>
      <p:grpSp>
        <p:nvGrpSpPr>
          <p:cNvPr id="22" name="Group 21" descr="2.3 Traditional knowledge of forces">
            <a:extLst>
              <a:ext uri="{FF2B5EF4-FFF2-40B4-BE49-F238E27FC236}">
                <a16:creationId xmlns:a16="http://schemas.microsoft.com/office/drawing/2014/main" id="{B5A0CD4A-1A0E-7F11-CE62-71F32A5858E8}"/>
              </a:ext>
            </a:extLst>
          </p:cNvPr>
          <p:cNvGrpSpPr/>
          <p:nvPr/>
        </p:nvGrpSpPr>
        <p:grpSpPr>
          <a:xfrm>
            <a:off x="1569743" y="3400923"/>
            <a:ext cx="6258074" cy="1045440"/>
            <a:chOff x="1569743" y="3400923"/>
            <a:chExt cx="6258074" cy="1045440"/>
          </a:xfrm>
        </p:grpSpPr>
        <p:sp>
          <p:nvSpPr>
            <p:cNvPr id="15" name="Rectangle: Rounded Corners 14">
              <a:extLst>
                <a:ext uri="{FF2B5EF4-FFF2-40B4-BE49-F238E27FC236}">
                  <a16:creationId xmlns:a16="http://schemas.microsoft.com/office/drawing/2014/main" id="{F3D69C46-D4D2-5CFE-1157-58DC27644765}"/>
                </a:ext>
                <a:ext uri="{C183D7F6-B498-43B3-948B-1728B52AA6E4}">
                  <adec:decorative xmlns:adec="http://schemas.microsoft.com/office/drawing/2017/decorative" val="1"/>
                </a:ext>
              </a:extLst>
            </p:cNvPr>
            <p:cNvSpPr/>
            <p:nvPr/>
          </p:nvSpPr>
          <p:spPr>
            <a:xfrm>
              <a:off x="2247524" y="3464946"/>
              <a:ext cx="5580293"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AU">
                  <a:solidFill>
                    <a:schemeClr val="accent1"/>
                  </a:solidFill>
                  <a:latin typeface="+mj-lt"/>
                  <a:hlinkClick r:id="rId7" action="ppaction://hlinksldjump"/>
                </a:rPr>
                <a:t>Traditional knowledge of forces</a:t>
              </a:r>
              <a:endParaRPr lang="en-AU">
                <a:solidFill>
                  <a:schemeClr val="accent1"/>
                </a:solidFill>
                <a:latin typeface="+mj-lt"/>
              </a:endParaRPr>
            </a:p>
          </p:txBody>
        </p:sp>
        <p:sp>
          <p:nvSpPr>
            <p:cNvPr id="16" name="Oval 15">
              <a:hlinkClick r:id="rId3" action="ppaction://hlinksldjump"/>
              <a:extLst>
                <a:ext uri="{FF2B5EF4-FFF2-40B4-BE49-F238E27FC236}">
                  <a16:creationId xmlns:a16="http://schemas.microsoft.com/office/drawing/2014/main" id="{589F9F5A-8DBB-F278-E4A3-2786FD5F527D}"/>
                </a:ext>
              </a:extLst>
            </p:cNvPr>
            <p:cNvSpPr/>
            <p:nvPr/>
          </p:nvSpPr>
          <p:spPr>
            <a:xfrm>
              <a:off x="1569743" y="3400923"/>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panose="020B0604020202020204" pitchFamily="34" charset="0"/>
                </a:rPr>
                <a:t>2.3</a:t>
              </a:r>
            </a:p>
          </p:txBody>
        </p:sp>
      </p:grpSp>
      <p:grpSp>
        <p:nvGrpSpPr>
          <p:cNvPr id="23" name="Group 22" descr="2.4 Solving problems with machines">
            <a:extLst>
              <a:ext uri="{FF2B5EF4-FFF2-40B4-BE49-F238E27FC236}">
                <a16:creationId xmlns:a16="http://schemas.microsoft.com/office/drawing/2014/main" id="{EE5DB6AE-D4A0-22C8-08DD-0A9910EBA2CF}"/>
              </a:ext>
            </a:extLst>
          </p:cNvPr>
          <p:cNvGrpSpPr/>
          <p:nvPr/>
        </p:nvGrpSpPr>
        <p:grpSpPr>
          <a:xfrm>
            <a:off x="1569743" y="4496823"/>
            <a:ext cx="6258074" cy="1045440"/>
            <a:chOff x="1569743" y="4496823"/>
            <a:chExt cx="6258074" cy="1045440"/>
          </a:xfrm>
        </p:grpSpPr>
        <p:sp>
          <p:nvSpPr>
            <p:cNvPr id="18" name="Rectangle: Rounded Corners 17">
              <a:extLst>
                <a:ext uri="{FF2B5EF4-FFF2-40B4-BE49-F238E27FC236}">
                  <a16:creationId xmlns:a16="http://schemas.microsoft.com/office/drawing/2014/main" id="{8881819C-52A7-83B9-2E2D-614CE05F2EE9}"/>
                </a:ext>
                <a:ext uri="{C183D7F6-B498-43B3-948B-1728B52AA6E4}">
                  <adec:decorative xmlns:adec="http://schemas.microsoft.com/office/drawing/2017/decorative" val="1"/>
                </a:ext>
              </a:extLst>
            </p:cNvPr>
            <p:cNvSpPr/>
            <p:nvPr/>
          </p:nvSpPr>
          <p:spPr>
            <a:xfrm>
              <a:off x="2247524" y="4560846"/>
              <a:ext cx="5580293"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0000"/>
              <a:r>
                <a:rPr lang="en-US">
                  <a:solidFill>
                    <a:schemeClr val="accent1"/>
                  </a:solidFill>
                  <a:latin typeface="+mj-lt"/>
                  <a:hlinkClick r:id="rId8" action="ppaction://hlinksldjump"/>
                </a:rPr>
                <a:t>Solving problems with machines</a:t>
              </a:r>
              <a:endParaRPr lang="en-US">
                <a:solidFill>
                  <a:schemeClr val="accent1"/>
                </a:solidFill>
                <a:latin typeface="+mj-lt"/>
              </a:endParaRPr>
            </a:p>
          </p:txBody>
        </p:sp>
        <p:sp>
          <p:nvSpPr>
            <p:cNvPr id="19" name="Oval 18">
              <a:hlinkClick r:id="rId3" action="ppaction://hlinksldjump"/>
              <a:extLst>
                <a:ext uri="{FF2B5EF4-FFF2-40B4-BE49-F238E27FC236}">
                  <a16:creationId xmlns:a16="http://schemas.microsoft.com/office/drawing/2014/main" id="{344643D5-68F2-E001-937A-952BCA0DE012}"/>
                </a:ext>
              </a:extLst>
            </p:cNvPr>
            <p:cNvSpPr/>
            <p:nvPr/>
          </p:nvSpPr>
          <p:spPr>
            <a:xfrm>
              <a:off x="1569743" y="4496823"/>
              <a:ext cx="1045441"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2000" b="1">
                  <a:solidFill>
                    <a:schemeClr val="bg1"/>
                  </a:solidFill>
                  <a:latin typeface="+mj-lt"/>
                  <a:cs typeface="Arial" panose="020B0604020202020204" pitchFamily="34" charset="0"/>
                </a:rPr>
                <a:t>2.4</a:t>
              </a:r>
            </a:p>
          </p:txBody>
        </p:sp>
      </p:grpSp>
      <p:sp>
        <p:nvSpPr>
          <p:cNvPr id="2" name="Slide Number Placeholder 1">
            <a:extLst>
              <a:ext uri="{FF2B5EF4-FFF2-40B4-BE49-F238E27FC236}">
                <a16:creationId xmlns:a16="http://schemas.microsoft.com/office/drawing/2014/main" id="{831D93DC-F7E4-93AB-874F-52F93699749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a:p>
        </p:txBody>
      </p:sp>
    </p:spTree>
    <p:extLst>
      <p:ext uri="{BB962C8B-B14F-4D97-AF65-F5344CB8AC3E}">
        <p14:creationId xmlns:p14="http://schemas.microsoft.com/office/powerpoint/2010/main" val="100587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1.7 Hold me close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233712302"/>
              </p:ext>
            </p:extLst>
          </p:nvPr>
        </p:nvGraphicFramePr>
        <p:xfrm>
          <a:off x="359998" y="1916174"/>
          <a:ext cx="11126369" cy="3662680"/>
        </p:xfrm>
        <a:graphic>
          <a:graphicData uri="http://schemas.openxmlformats.org/drawingml/2006/table">
            <a:tbl>
              <a:tblPr firstRow="1">
                <a:tableStyleId>{B301B821-A1FF-4177-AEE7-76D212191A09}</a:tableStyleId>
              </a:tblPr>
              <a:tblGrid>
                <a:gridCol w="4689432">
                  <a:extLst>
                    <a:ext uri="{9D8B030D-6E8A-4147-A177-3AD203B41FA5}">
                      <a16:colId xmlns:a16="http://schemas.microsoft.com/office/drawing/2014/main" val="3623447875"/>
                    </a:ext>
                  </a:extLst>
                </a:gridCol>
                <a:gridCol w="6436937">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342900" indent="-342900">
                        <a:lnSpc>
                          <a:spcPct val="150000"/>
                        </a:lnSpc>
                        <a:spcAft>
                          <a:spcPts val="1200"/>
                        </a:spcAft>
                        <a:buFont typeface="Arial" panose="020B0604020202020204" pitchFamily="34" charset="0"/>
                        <a:buChar char="•"/>
                      </a:pPr>
                      <a:r>
                        <a:rPr lang="en-AU" sz="1800">
                          <a:latin typeface="+mn-lt"/>
                          <a:ea typeface="Calibri" panose="020F0502020204030204" pitchFamily="34" charset="0"/>
                        </a:rPr>
                        <a:t>a</a:t>
                      </a:r>
                      <a:r>
                        <a:rPr lang="en-AU" sz="1800">
                          <a:effectLst/>
                          <a:latin typeface="+mn-lt"/>
                          <a:ea typeface="Calibri" panose="020F0502020204030204" pitchFamily="34" charset="0"/>
                        </a:rPr>
                        <a:t>bout the effects of forces in everyday situations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lvl="0" indent="-342000">
                        <a:lnSpc>
                          <a:spcPct val="150000"/>
                        </a:lnSpc>
                        <a:spcAft>
                          <a:spcPts val="1200"/>
                        </a:spcAft>
                        <a:buFont typeface="Arial" panose="020B0604020202020204" pitchFamily="34" charset="0"/>
                        <a:buChar char="•"/>
                        <a:tabLst>
                          <a:tab pos="228600" algn="l"/>
                        </a:tabLst>
                      </a:pPr>
                      <a:r>
                        <a:rPr lang="en-AU" sz="1800">
                          <a:effectLst/>
                          <a:latin typeface="+mn-lt"/>
                          <a:ea typeface="Calibri" panose="020F0502020204030204" pitchFamily="34" charset="0"/>
                        </a:rPr>
                        <a:t>describe the gravitational forces acting on objects using the words indirect, matter and field</a:t>
                      </a:r>
                    </a:p>
                    <a:p>
                      <a:pPr marL="342000" lvl="0" indent="-342000">
                        <a:lnSpc>
                          <a:spcPct val="150000"/>
                        </a:lnSpc>
                        <a:spcAft>
                          <a:spcPts val="1200"/>
                        </a:spcAft>
                        <a:buFont typeface="Arial" panose="020B0604020202020204" pitchFamily="34" charset="0"/>
                        <a:buChar char="•"/>
                        <a:tabLst>
                          <a:tab pos="228600" algn="l"/>
                        </a:tabLst>
                      </a:pPr>
                      <a:r>
                        <a:rPr lang="en-AU" sz="1800">
                          <a:latin typeface="+mn-lt"/>
                          <a:ea typeface="Calibri" panose="020F0502020204030204" pitchFamily="34" charset="0"/>
                        </a:rPr>
                        <a:t>describe how orbits occur in a gravitational field</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342900" indent="-342900">
                        <a:lnSpc>
                          <a:spcPct val="150000"/>
                        </a:lnSpc>
                        <a:spcAft>
                          <a:spcPts val="1200"/>
                        </a:spcAft>
                        <a:buFont typeface="Arial" panose="020B0604020202020204" pitchFamily="34" charset="0"/>
                        <a:buChar char="•"/>
                      </a:pPr>
                      <a:r>
                        <a:rPr lang="en-AU" sz="1800">
                          <a:effectLst/>
                          <a:latin typeface="+mn-lt"/>
                          <a:ea typeface="Calibri" panose="020F0502020204030204" pitchFamily="34" charset="0"/>
                        </a:rPr>
                        <a:t>to ask questions and make predictions about forces.</a:t>
                      </a:r>
                      <a:endParaRPr lang="en-AU" sz="1800" b="1">
                        <a:solidFill>
                          <a:schemeClr val="accent1"/>
                        </a:solidFill>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lvl="0" indent="-342000">
                        <a:lnSpc>
                          <a:spcPct val="150000"/>
                        </a:lnSpc>
                        <a:spcAft>
                          <a:spcPts val="1200"/>
                        </a:spcAft>
                        <a:buFont typeface="Arial" panose="020B0604020202020204" pitchFamily="34" charset="0"/>
                        <a:buChar char="•"/>
                        <a:tabLst>
                          <a:tab pos="228600" algn="l"/>
                        </a:tabLst>
                      </a:pPr>
                      <a:r>
                        <a:rPr lang="en-AU" sz="1800" dirty="0">
                          <a:latin typeface="+mn-lt"/>
                          <a:ea typeface="Calibri" panose="020F0502020204030204" pitchFamily="34" charset="0"/>
                        </a:rPr>
                        <a:t>m</a:t>
                      </a:r>
                      <a:r>
                        <a:rPr lang="en-AU" sz="1800" dirty="0">
                          <a:effectLst/>
                          <a:latin typeface="+mn-lt"/>
                          <a:ea typeface="Calibri" panose="020F0502020204030204" pitchFamily="34" charset="0"/>
                        </a:rPr>
                        <a:t>ake predictions based on observations of motion and gravitational forces</a:t>
                      </a:r>
                    </a:p>
                    <a:p>
                      <a:pPr marL="342000" lvl="0" indent="-342000">
                        <a:lnSpc>
                          <a:spcPct val="150000"/>
                        </a:lnSpc>
                        <a:spcAft>
                          <a:spcPts val="1200"/>
                        </a:spcAft>
                        <a:buFont typeface="Arial" panose="020B0604020202020204" pitchFamily="34" charset="0"/>
                        <a:buChar char="•"/>
                        <a:tabLst>
                          <a:tab pos="228600" algn="l"/>
                        </a:tabLst>
                      </a:pPr>
                      <a:r>
                        <a:rPr lang="en-AU" sz="1800" dirty="0">
                          <a:latin typeface="+mn-lt"/>
                          <a:ea typeface="Calibri" panose="020F0502020204030204" pitchFamily="34" charset="0"/>
                        </a:rPr>
                        <a:t>i</a:t>
                      </a:r>
                      <a:r>
                        <a:rPr lang="en-AU" sz="1800" dirty="0">
                          <a:effectLst/>
                          <a:latin typeface="+mn-lt"/>
                          <a:ea typeface="Calibri" panose="020F0502020204030204" pitchFamily="34" charset="0"/>
                        </a:rPr>
                        <a:t>dentify the relationship between matter, gravity, motion and orbits.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4255318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83F26E-9F97-9EFD-A8F3-B5F96E74F04C}"/>
              </a:ext>
            </a:extLst>
          </p:cNvPr>
          <p:cNvSpPr>
            <a:spLocks noGrp="1"/>
          </p:cNvSpPr>
          <p:nvPr>
            <p:ph type="title"/>
          </p:nvPr>
        </p:nvSpPr>
        <p:spPr/>
        <p:txBody>
          <a:bodyPr/>
          <a:lstStyle/>
          <a:p>
            <a:r>
              <a:rPr lang="en-AU"/>
              <a:t>1.7 Checkpoint</a:t>
            </a:r>
          </a:p>
        </p:txBody>
      </p:sp>
      <p:sp>
        <p:nvSpPr>
          <p:cNvPr id="8" name="Text Placeholder 7">
            <a:extLst>
              <a:ext uri="{FF2B5EF4-FFF2-40B4-BE49-F238E27FC236}">
                <a16:creationId xmlns:a16="http://schemas.microsoft.com/office/drawing/2014/main" id="{5C79F7DC-CCBC-14AC-777E-82807913DD83}"/>
              </a:ext>
            </a:extLst>
          </p:cNvPr>
          <p:cNvSpPr>
            <a:spLocks noGrp="1"/>
          </p:cNvSpPr>
          <p:nvPr>
            <p:ph type="body" sz="quarter" idx="18"/>
          </p:nvPr>
        </p:nvSpPr>
        <p:spPr/>
        <p:txBody>
          <a:bodyPr/>
          <a:lstStyle/>
          <a:p>
            <a:r>
              <a:rPr lang="en-AU">
                <a:latin typeface="+mj-lt"/>
              </a:rPr>
              <a:t>Quick quiz to activate learning from prior lessons</a:t>
            </a:r>
          </a:p>
        </p:txBody>
      </p:sp>
      <p:sp>
        <p:nvSpPr>
          <p:cNvPr id="9" name="Picture Placeholder 8">
            <a:extLst>
              <a:ext uri="{FF2B5EF4-FFF2-40B4-BE49-F238E27FC236}">
                <a16:creationId xmlns:a16="http://schemas.microsoft.com/office/drawing/2014/main" id="{7CE05BC3-0257-9F4F-638E-1E0C1B12E697}"/>
              </a:ext>
            </a:extLst>
          </p:cNvPr>
          <p:cNvSpPr>
            <a:spLocks noGrp="1"/>
          </p:cNvSpPr>
          <p:nvPr>
            <p:ph type="pic" sz="quarter" idx="13"/>
          </p:nvPr>
        </p:nvSpPr>
        <p:spPr/>
        <p:txBody>
          <a:bodyPr/>
          <a:lstStyle/>
          <a:p>
            <a:r>
              <a:rPr lang="en-AU" b="1"/>
              <a:t>Everybody</a:t>
            </a:r>
            <a:r>
              <a:rPr lang="en-AU"/>
              <a:t> – What are electrostatic forces, and what causes them?</a:t>
            </a:r>
          </a:p>
          <a:p>
            <a:r>
              <a:rPr lang="en-AU" b="1"/>
              <a:t>Mini-challenge – </a:t>
            </a:r>
            <a:r>
              <a:rPr lang="en-AU"/>
              <a:t>Briefly describe an experiment to demonstrate the effects of electrostatic forces between objects.</a:t>
            </a:r>
          </a:p>
        </p:txBody>
      </p:sp>
      <p:sp>
        <p:nvSpPr>
          <p:cNvPr id="3" name="Slide Number Placeholder 2">
            <a:extLst>
              <a:ext uri="{FF2B5EF4-FFF2-40B4-BE49-F238E27FC236}">
                <a16:creationId xmlns:a16="http://schemas.microsoft.com/office/drawing/2014/main" id="{BC524538-C4D2-7E90-9244-79514A9183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2197089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t>1.7 Gravitational fields (1/2)</a:t>
            </a:r>
          </a:p>
        </p:txBody>
      </p:sp>
      <p:sp>
        <p:nvSpPr>
          <p:cNvPr id="5" name="Text Placeholder 4">
            <a:extLst>
              <a:ext uri="{FF2B5EF4-FFF2-40B4-BE49-F238E27FC236}">
                <a16:creationId xmlns:a16="http://schemas.microsoft.com/office/drawing/2014/main" id="{B7B44C06-0C67-340B-AEF0-92BEACEA5FAD}"/>
              </a:ext>
            </a:extLst>
          </p:cNvPr>
          <p:cNvSpPr>
            <a:spLocks noGrp="1"/>
          </p:cNvSpPr>
          <p:nvPr>
            <p:ph type="body" sz="quarter" idx="18"/>
          </p:nvPr>
        </p:nvSpPr>
        <p:spPr>
          <a:xfrm>
            <a:off x="360000" y="982520"/>
            <a:ext cx="11484000" cy="310015"/>
          </a:xfrm>
        </p:spPr>
        <p:txBody>
          <a:bodyPr/>
          <a:lstStyle/>
          <a:p>
            <a:r>
              <a:rPr lang="en-AU">
                <a:latin typeface="+mj-lt"/>
              </a:rPr>
              <a:t>Diagram of Earth’s gravitational field lines</a:t>
            </a:r>
          </a:p>
        </p:txBody>
      </p:sp>
      <p:pic>
        <p:nvPicPr>
          <p:cNvPr id="9217" name="Picture 21" descr="Diagram of the Earth showing the gravitational field lines.">
            <a:extLst>
              <a:ext uri="{FF2B5EF4-FFF2-40B4-BE49-F238E27FC236}">
                <a16:creationId xmlns:a16="http://schemas.microsoft.com/office/drawing/2014/main" id="{7637E60E-B60D-BEB1-92F6-8346518209C3}"/>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4086" y="1589242"/>
            <a:ext cx="4563829" cy="45638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1AC1956-8E8B-DD0A-DEFC-D09CB4C759AA}"/>
              </a:ext>
              <a:ext uri="{C183D7F6-B498-43B3-948B-1728B52AA6E4}">
                <adec:decorative xmlns:adec="http://schemas.microsoft.com/office/drawing/2017/decorative" val="0"/>
              </a:ext>
            </a:extLst>
          </p:cNvPr>
          <p:cNvSpPr>
            <a:spLocks noChangeArrowheads="1"/>
          </p:cNvSpPr>
          <p:nvPr/>
        </p:nvSpPr>
        <p:spPr bwMode="auto">
          <a:xfrm>
            <a:off x="360000" y="6449779"/>
            <a:ext cx="550291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4"/>
              </a:rPr>
              <a:t>Gravitational field Earth lines 2</a:t>
            </a:r>
            <a:r>
              <a:rPr kumimoji="0" lang="en-AU" altLang="en-US"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is licensed under the </a:t>
            </a:r>
            <a:r>
              <a:rPr lang="en-AU" altLang="en-US" sz="1000" dirty="0">
                <a:latin typeface="Arial" panose="020B0604020202020204" pitchFamily="34" charset="0"/>
                <a:ea typeface="Calibri" panose="020F0502020204030204" pitchFamily="34" charset="0"/>
                <a:cs typeface="Arial" panose="020B0604020202020204" pitchFamily="34" charset="0"/>
              </a:rPr>
              <a:t>CC</a:t>
            </a:r>
            <a:r>
              <a:rPr kumimoji="0" lang="en-AU" altLang="en-US"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-SA 4.0 International license.</a:t>
            </a:r>
            <a:endParaRPr kumimoji="0" lang="en-AU" altLang="en-US" sz="1000" b="0" i="0" u="none" strike="noStrike" cap="none" normalizeH="0" baseline="0" dirty="0">
              <a:ln>
                <a:noFill/>
              </a:ln>
              <a:solidFill>
                <a:schemeClr val="tx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291332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60000" y="360000"/>
            <a:ext cx="11484000" cy="545601"/>
          </a:xfrm>
        </p:spPr>
        <p:txBody>
          <a:bodyPr/>
          <a:lstStyle/>
          <a:p>
            <a:r>
              <a:rPr lang="en-AU"/>
              <a:t>1.7 The Moon’s gravity causes tides</a:t>
            </a:r>
          </a:p>
        </p:txBody>
      </p:sp>
      <p:pic>
        <p:nvPicPr>
          <p:cNvPr id="9220" name="Picture 23" descr="Diagram showing the tidal influence of the gravitational fields between the moon and Earth.">
            <a:extLst>
              <a:ext uri="{FF2B5EF4-FFF2-40B4-BE49-F238E27FC236}">
                <a16:creationId xmlns:a16="http://schemas.microsoft.com/office/drawing/2014/main" id="{DEEE4BF2-2B7E-B9AA-DA3D-7E6B40749695}"/>
              </a:ext>
              <a:ext uri="{C183D7F6-B498-43B3-948B-1728B52AA6E4}">
                <adec:decorative xmlns:adec="http://schemas.microsoft.com/office/drawing/2017/decorative" val="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87411" y="1327434"/>
            <a:ext cx="9617177" cy="46273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a:extLst>
              <a:ext uri="{FF2B5EF4-FFF2-40B4-BE49-F238E27FC236}">
                <a16:creationId xmlns:a16="http://schemas.microsoft.com/office/drawing/2014/main" id="{02A33743-C609-8A59-25F5-70D67A7C9DA2}"/>
              </a:ext>
              <a:ext uri="{C183D7F6-B498-43B3-948B-1728B52AA6E4}">
                <adec:decorative xmlns:adec="http://schemas.microsoft.com/office/drawing/2017/decorative" val="0"/>
              </a:ext>
            </a:extLst>
          </p:cNvPr>
          <p:cNvSpPr>
            <a:spLocks noChangeArrowheads="1"/>
          </p:cNvSpPr>
          <p:nvPr/>
        </p:nvSpPr>
        <p:spPr bwMode="auto">
          <a:xfrm>
            <a:off x="360000" y="6449779"/>
            <a:ext cx="452239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4"/>
              </a:rPr>
              <a:t>How tides are formed</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is licensed under the CC-SA 4.0 International license.</a:t>
            </a:r>
            <a:endParaRPr kumimoji="0" lang="en-AU" altLang="en-US" sz="1000" b="0" i="0" u="none" strike="noStrike" cap="none" normalizeH="0" baseline="0" dirty="0">
              <a:ln>
                <a:noFill/>
              </a:ln>
              <a:solidFill>
                <a:schemeClr val="tx1"/>
              </a:solidFill>
              <a:effectLst/>
            </a:endParaRP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91718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1.8 Weigh up your options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90303144"/>
              </p:ext>
            </p:extLst>
          </p:nvPr>
        </p:nvGraphicFramePr>
        <p:xfrm>
          <a:off x="359998" y="1916174"/>
          <a:ext cx="11126369" cy="366268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342900" indent="-342900">
                        <a:lnSpc>
                          <a:spcPct val="150000"/>
                        </a:lnSpc>
                        <a:spcAft>
                          <a:spcPts val="1200"/>
                        </a:spcAft>
                        <a:buFont typeface="Arial" panose="020B0604020202020204" pitchFamily="34" charset="0"/>
                        <a:buChar char="•"/>
                      </a:pPr>
                      <a:r>
                        <a:rPr lang="en-AU" sz="1800">
                          <a:latin typeface="+mn-lt"/>
                          <a:ea typeface="Calibri" panose="020F0502020204030204" pitchFamily="34" charset="0"/>
                        </a:rPr>
                        <a:t>a</a:t>
                      </a:r>
                      <a:r>
                        <a:rPr lang="en-AU" sz="1800">
                          <a:effectLst/>
                          <a:latin typeface="+mn-lt"/>
                          <a:ea typeface="Calibri" panose="020F0502020204030204" pitchFamily="34" charset="0"/>
                        </a:rPr>
                        <a:t>bout the effects of forces in everyday situations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lvl="0" indent="-342000">
                        <a:lnSpc>
                          <a:spcPct val="150000"/>
                        </a:lnSpc>
                        <a:spcAft>
                          <a:spcPts val="1200"/>
                        </a:spcAft>
                        <a:buFont typeface="Arial" panose="020B0604020202020204" pitchFamily="34" charset="0"/>
                        <a:buChar char="•"/>
                        <a:tabLst>
                          <a:tab pos="228600" algn="l"/>
                        </a:tabLst>
                      </a:pPr>
                      <a:r>
                        <a:rPr lang="en-AU" sz="1800">
                          <a:latin typeface="+mn-lt"/>
                          <a:ea typeface="Calibri" panose="020F0502020204030204" pitchFamily="34" charset="0"/>
                        </a:rPr>
                        <a:t>c</a:t>
                      </a:r>
                      <a:r>
                        <a:rPr lang="en-AU" sz="1800">
                          <a:effectLst/>
                          <a:latin typeface="+mn-lt"/>
                          <a:ea typeface="Calibri" panose="020F0502020204030204" pitchFamily="34" charset="0"/>
                        </a:rPr>
                        <a:t>alculate the weight force of an object with a gravitational field using F=mg </a:t>
                      </a:r>
                    </a:p>
                    <a:p>
                      <a:pPr marL="342000" lvl="0" indent="-342000">
                        <a:lnSpc>
                          <a:spcPct val="150000"/>
                        </a:lnSpc>
                        <a:spcAft>
                          <a:spcPts val="1200"/>
                        </a:spcAft>
                        <a:buFont typeface="Arial" panose="020B0604020202020204" pitchFamily="34" charset="0"/>
                        <a:buChar char="•"/>
                        <a:tabLst>
                          <a:tab pos="228600" algn="l"/>
                        </a:tabLst>
                      </a:pPr>
                      <a:r>
                        <a:rPr lang="en-AU" sz="1800">
                          <a:latin typeface="+mn-lt"/>
                          <a:ea typeface="Calibri" panose="020F0502020204030204" pitchFamily="34" charset="0"/>
                        </a:rPr>
                        <a:t>d</a:t>
                      </a:r>
                      <a:r>
                        <a:rPr lang="en-AU" sz="1800">
                          <a:effectLst/>
                          <a:latin typeface="+mn-lt"/>
                          <a:ea typeface="Calibri" panose="020F0502020204030204" pitchFamily="34" charset="0"/>
                        </a:rPr>
                        <a:t>escribe how a net force acting on an object changes the apparent weight </a:t>
                      </a:r>
                      <a:r>
                        <a:rPr lang="en-AU" sz="1800">
                          <a:latin typeface="+mn-lt"/>
                          <a:cs typeface="Arial" panose="020B0604020202020204" pitchFamily="34" charset="0"/>
                        </a:rPr>
                        <a:t>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342900" indent="-342900">
                        <a:lnSpc>
                          <a:spcPct val="150000"/>
                        </a:lnSpc>
                        <a:spcAft>
                          <a:spcPts val="1200"/>
                        </a:spcAft>
                        <a:buFont typeface="Arial" panose="020B0604020202020204" pitchFamily="34" charset="0"/>
                        <a:buChar char="•"/>
                      </a:pPr>
                      <a:r>
                        <a:rPr lang="en-AU" sz="1800">
                          <a:effectLst/>
                          <a:latin typeface="+mn-lt"/>
                          <a:ea typeface="Calibri" panose="020F0502020204030204" pitchFamily="34" charset="0"/>
                        </a:rPr>
                        <a:t>to ask questions and make predictions about forces.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lvl="0" indent="-342000">
                        <a:lnSpc>
                          <a:spcPct val="150000"/>
                        </a:lnSpc>
                        <a:spcAft>
                          <a:spcPts val="1200"/>
                        </a:spcAft>
                        <a:buFont typeface="Arial" panose="020B0604020202020204" pitchFamily="34" charset="0"/>
                        <a:buChar char="•"/>
                        <a:tabLst>
                          <a:tab pos="228600" algn="l"/>
                        </a:tabLst>
                      </a:pPr>
                      <a:r>
                        <a:rPr lang="en-AU" sz="1800" dirty="0">
                          <a:latin typeface="+mn-lt"/>
                          <a:ea typeface="Calibri" panose="020F0502020204030204" pitchFamily="34" charset="0"/>
                        </a:rPr>
                        <a:t>predict the weight force experienced by an object in a range of situations</a:t>
                      </a:r>
                      <a:endParaRPr lang="en-AU" sz="1800" dirty="0">
                        <a:effectLst/>
                        <a:latin typeface="+mn-lt"/>
                        <a:ea typeface="Calibri" panose="020F0502020204030204" pitchFamily="34" charset="0"/>
                      </a:endParaRPr>
                    </a:p>
                    <a:p>
                      <a:pPr marL="342000" lvl="0" indent="-342000">
                        <a:lnSpc>
                          <a:spcPct val="150000"/>
                        </a:lnSpc>
                        <a:spcAft>
                          <a:spcPts val="1200"/>
                        </a:spcAft>
                        <a:buFont typeface="Arial" panose="020B0604020202020204" pitchFamily="34" charset="0"/>
                        <a:buChar char="•"/>
                        <a:tabLst>
                          <a:tab pos="228600" algn="l"/>
                        </a:tabLst>
                      </a:pPr>
                      <a:r>
                        <a:rPr lang="en-AU" sz="1800" dirty="0">
                          <a:latin typeface="+mn-lt"/>
                          <a:ea typeface="Calibri" panose="020F0502020204030204" pitchFamily="34" charset="0"/>
                        </a:rPr>
                        <a:t>c</a:t>
                      </a:r>
                      <a:r>
                        <a:rPr lang="en-AU" sz="1800" dirty="0">
                          <a:effectLst/>
                          <a:latin typeface="+mn-lt"/>
                          <a:ea typeface="Calibri" panose="020F0502020204030204" pitchFamily="34" charset="0"/>
                        </a:rPr>
                        <a:t>onvert between units of measurement</a:t>
                      </a:r>
                      <a:r>
                        <a:rPr lang="en-AU" sz="1800" dirty="0">
                          <a:latin typeface="+mn-lt"/>
                          <a:ea typeface="Calibri" panose="020F0502020204030204" pitchFamily="34" charset="0"/>
                        </a:rPr>
                        <a:t>.</a:t>
                      </a:r>
                      <a:r>
                        <a:rPr lang="en-AU" sz="1800" dirty="0">
                          <a:latin typeface="+mn-lt"/>
                          <a:cs typeface="Arial" panose="020B0604020202020204" pitchFamily="34" charset="0"/>
                        </a:rPr>
                        <a:t>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13945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83F26E-9F97-9EFD-A8F3-B5F96E74F04C}"/>
              </a:ext>
            </a:extLst>
          </p:cNvPr>
          <p:cNvSpPr>
            <a:spLocks noGrp="1"/>
          </p:cNvSpPr>
          <p:nvPr>
            <p:ph type="title"/>
          </p:nvPr>
        </p:nvSpPr>
        <p:spPr/>
        <p:txBody>
          <a:bodyPr/>
          <a:lstStyle/>
          <a:p>
            <a:r>
              <a:rPr lang="en-AU"/>
              <a:t>1.8 Checkpoint</a:t>
            </a:r>
          </a:p>
        </p:txBody>
      </p:sp>
      <p:sp>
        <p:nvSpPr>
          <p:cNvPr id="8" name="Text Placeholder 7">
            <a:extLst>
              <a:ext uri="{FF2B5EF4-FFF2-40B4-BE49-F238E27FC236}">
                <a16:creationId xmlns:a16="http://schemas.microsoft.com/office/drawing/2014/main" id="{5C79F7DC-CCBC-14AC-777E-82807913DD83}"/>
              </a:ext>
            </a:extLst>
          </p:cNvPr>
          <p:cNvSpPr>
            <a:spLocks noGrp="1"/>
          </p:cNvSpPr>
          <p:nvPr>
            <p:ph type="body" sz="quarter" idx="18"/>
          </p:nvPr>
        </p:nvSpPr>
        <p:spPr/>
        <p:txBody>
          <a:bodyPr/>
          <a:lstStyle/>
          <a:p>
            <a:r>
              <a:rPr lang="en-AU">
                <a:latin typeface="+mj-lt"/>
              </a:rPr>
              <a:t>Quick quiz to activate learning from prior lessons</a:t>
            </a:r>
          </a:p>
        </p:txBody>
      </p:sp>
      <p:sp>
        <p:nvSpPr>
          <p:cNvPr id="9" name="Picture Placeholder 8">
            <a:extLst>
              <a:ext uri="{FF2B5EF4-FFF2-40B4-BE49-F238E27FC236}">
                <a16:creationId xmlns:a16="http://schemas.microsoft.com/office/drawing/2014/main" id="{7CE05BC3-0257-9F4F-638E-1E0C1B12E697}"/>
              </a:ext>
            </a:extLst>
          </p:cNvPr>
          <p:cNvSpPr>
            <a:spLocks noGrp="1"/>
          </p:cNvSpPr>
          <p:nvPr>
            <p:ph type="pic" sz="quarter" idx="13"/>
          </p:nvPr>
        </p:nvSpPr>
        <p:spPr/>
        <p:txBody>
          <a:bodyPr/>
          <a:lstStyle/>
          <a:p>
            <a:r>
              <a:rPr lang="en-AU" sz="1800" b="1"/>
              <a:t>Everybody – </a:t>
            </a:r>
            <a:r>
              <a:rPr lang="en-AU" sz="1800"/>
              <a:t>What is gravity, and how does it affect the motion of objects on Earth?</a:t>
            </a:r>
          </a:p>
          <a:p>
            <a:r>
              <a:rPr lang="en-AU" sz="1800" b="1"/>
              <a:t>Mini-challenge – </a:t>
            </a:r>
            <a:r>
              <a:rPr lang="en-AU" sz="1800">
                <a:effectLst/>
                <a:ea typeface="Calibri" panose="020F0502020204030204" pitchFamily="34" charset="0"/>
              </a:rPr>
              <a:t>What happens to the strength of gravitational forces when the distance between objects changes.</a:t>
            </a:r>
          </a:p>
          <a:p>
            <a:r>
              <a:rPr lang="en-AU" sz="1800" b="1"/>
              <a:t>Super challenge – </a:t>
            </a:r>
            <a:r>
              <a:rPr lang="en-AU" sz="1800"/>
              <a:t>Describe how gravitational forces keep objects, like satellites or planets, in orbit.</a:t>
            </a:r>
          </a:p>
        </p:txBody>
      </p:sp>
      <p:sp>
        <p:nvSpPr>
          <p:cNvPr id="3" name="Slide Number Placeholder 2">
            <a:extLst>
              <a:ext uri="{FF2B5EF4-FFF2-40B4-BE49-F238E27FC236}">
                <a16:creationId xmlns:a16="http://schemas.microsoft.com/office/drawing/2014/main" id="{BC524538-C4D2-7E90-9244-79514A9183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397651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t>1.8 Weight</a:t>
            </a:r>
          </a:p>
        </p:txBody>
      </p:sp>
      <p:pic>
        <p:nvPicPr>
          <p:cNvPr id="10241" name="Picture 24" descr="Diagram showing the mass, gravitational acceleration and weight across the Earth and Mars.">
            <a:extLst>
              <a:ext uri="{FF2B5EF4-FFF2-40B4-BE49-F238E27FC236}">
                <a16:creationId xmlns:a16="http://schemas.microsoft.com/office/drawing/2014/main" id="{DAD239A5-F558-1B4C-A782-038A89C92235}"/>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1999" y="905601"/>
            <a:ext cx="5648001" cy="55151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147E5E-905A-673F-67AF-88EA8CE05A18}"/>
              </a:ext>
            </a:extLst>
          </p:cNvPr>
          <p:cNvSpPr txBox="1"/>
          <p:nvPr/>
        </p:nvSpPr>
        <p:spPr>
          <a:xfrm>
            <a:off x="360000" y="6401368"/>
            <a:ext cx="11124000" cy="294632"/>
          </a:xfrm>
          <a:prstGeom prst="rect">
            <a:avLst/>
          </a:prstGeom>
          <a:noFill/>
        </p:spPr>
        <p:txBody>
          <a:bodyPr wrap="square">
            <a:spAutoFit/>
          </a:bodyPr>
          <a:lstStyle/>
          <a:p>
            <a:pPr>
              <a:lnSpc>
                <a:spcPct val="150000"/>
              </a:lnSpc>
              <a:spcBef>
                <a:spcPts val="1200"/>
              </a:spcBef>
            </a:pPr>
            <a:r>
              <a:rPr lang="en-AU" sz="1000" u="sng" dirty="0">
                <a:solidFill>
                  <a:srgbClr val="001C4A"/>
                </a:solidFill>
                <a:effectLst/>
                <a:ea typeface="Calibri" panose="020F0502020204030204" pitchFamily="34" charset="0"/>
                <a:hlinkClick r:id="rId4"/>
              </a:rPr>
              <a:t>'Mass versus weight on earth and mars'</a:t>
            </a:r>
            <a:r>
              <a:rPr lang="en-AU" sz="1000" dirty="0">
                <a:effectLst/>
                <a:ea typeface="Calibri" panose="020F0502020204030204" pitchFamily="34" charset="0"/>
              </a:rPr>
              <a:t> by </a:t>
            </a:r>
            <a:r>
              <a:rPr lang="en-AU" sz="1000" dirty="0" err="1">
                <a:effectLst/>
                <a:ea typeface="Calibri" panose="020F0502020204030204" pitchFamily="34" charset="0"/>
              </a:rPr>
              <a:t>VectorVoyager</a:t>
            </a:r>
            <a:r>
              <a:rPr lang="en-AU" sz="1000" dirty="0">
                <a:effectLst/>
                <a:ea typeface="Calibri" panose="020F0502020204030204" pitchFamily="34" charset="0"/>
              </a:rPr>
              <a:t> is licensed under </a:t>
            </a:r>
            <a:r>
              <a:rPr lang="en-AU" sz="1000" u="sng" dirty="0">
                <a:solidFill>
                  <a:srgbClr val="001C4A"/>
                </a:solidFill>
                <a:effectLst/>
                <a:ea typeface="Calibri" panose="020F0502020204030204" pitchFamily="34" charset="0"/>
                <a:hlinkClick r:id="rId5"/>
              </a:rPr>
              <a:t>CC BY-SA-3.0</a:t>
            </a:r>
            <a:r>
              <a:rPr lang="en-AU" sz="1000" dirty="0">
                <a:effectLst/>
                <a:ea typeface="Calibri" panose="020F0502020204030204" pitchFamily="34" charset="0"/>
              </a:rPr>
              <a:t>.</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54237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586F6-34ED-86C9-86A2-05983C73417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FAC75D-F37B-AF25-9099-F18D78CCBA63}"/>
              </a:ext>
            </a:extLst>
          </p:cNvPr>
          <p:cNvSpPr>
            <a:spLocks noGrp="1"/>
          </p:cNvSpPr>
          <p:nvPr>
            <p:ph type="title"/>
          </p:nvPr>
        </p:nvSpPr>
        <p:spPr/>
        <p:txBody>
          <a:bodyPr/>
          <a:lstStyle/>
          <a:p>
            <a:r>
              <a:rPr lang="en-AU"/>
              <a:t>1.8 Checkpoint 2</a:t>
            </a:r>
          </a:p>
        </p:txBody>
      </p:sp>
      <p:sp>
        <p:nvSpPr>
          <p:cNvPr id="9" name="Picture Placeholder 8">
            <a:extLst>
              <a:ext uri="{FF2B5EF4-FFF2-40B4-BE49-F238E27FC236}">
                <a16:creationId xmlns:a16="http://schemas.microsoft.com/office/drawing/2014/main" id="{33ABABF3-E166-0618-74F2-F34B0034341A}"/>
              </a:ext>
            </a:extLst>
          </p:cNvPr>
          <p:cNvSpPr>
            <a:spLocks noGrp="1"/>
          </p:cNvSpPr>
          <p:nvPr>
            <p:ph type="pic" sz="quarter" idx="13"/>
          </p:nvPr>
        </p:nvSpPr>
        <p:spPr>
          <a:xfrm>
            <a:off x="359998" y="1909282"/>
            <a:ext cx="5249065" cy="4210718"/>
          </a:xfrm>
        </p:spPr>
        <p:txBody>
          <a:bodyPr/>
          <a:lstStyle/>
          <a:p>
            <a:r>
              <a:rPr lang="en-AU" sz="2000">
                <a:effectLst/>
                <a:ea typeface="Calibri" panose="020F0502020204030204" pitchFamily="34" charset="0"/>
              </a:rPr>
              <a:t>If we took the spring balances to another planet, could it be used to measure the mass of an object accurately? Why or why not?</a:t>
            </a:r>
            <a:endParaRPr lang="en-AU" sz="2400"/>
          </a:p>
        </p:txBody>
      </p:sp>
      <p:grpSp>
        <p:nvGrpSpPr>
          <p:cNvPr id="24" name="Group 23" descr="An image of a spring balance showing a scale for newtons and mass in grams.">
            <a:extLst>
              <a:ext uri="{FF2B5EF4-FFF2-40B4-BE49-F238E27FC236}">
                <a16:creationId xmlns:a16="http://schemas.microsoft.com/office/drawing/2014/main" id="{F263980D-58A4-8867-D20B-C61BA57325F2}"/>
              </a:ext>
            </a:extLst>
          </p:cNvPr>
          <p:cNvGrpSpPr/>
          <p:nvPr/>
        </p:nvGrpSpPr>
        <p:grpSpPr>
          <a:xfrm>
            <a:off x="5981410" y="621000"/>
            <a:ext cx="5850592" cy="5667768"/>
            <a:chOff x="5098431" y="0"/>
            <a:chExt cx="6435651" cy="6858000"/>
          </a:xfrm>
        </p:grpSpPr>
        <p:pic>
          <p:nvPicPr>
            <p:cNvPr id="2" name="Picture 1">
              <a:extLst>
                <a:ext uri="{FF2B5EF4-FFF2-40B4-BE49-F238E27FC236}">
                  <a16:creationId xmlns:a16="http://schemas.microsoft.com/office/drawing/2014/main" id="{14BD12C0-F169-A87A-213C-941C9FC76C6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48500" y="0"/>
              <a:ext cx="4485582" cy="6858000"/>
            </a:xfrm>
            <a:prstGeom prst="rect">
              <a:avLst/>
            </a:prstGeom>
          </p:spPr>
        </p:pic>
        <p:sp>
          <p:nvSpPr>
            <p:cNvPr id="7" name="Rectangle 6">
              <a:extLst>
                <a:ext uri="{FF2B5EF4-FFF2-40B4-BE49-F238E27FC236}">
                  <a16:creationId xmlns:a16="http://schemas.microsoft.com/office/drawing/2014/main" id="{9006F417-3446-2624-DDC8-0087B415A931}"/>
                </a:ext>
              </a:extLst>
            </p:cNvPr>
            <p:cNvSpPr/>
            <p:nvPr/>
          </p:nvSpPr>
          <p:spPr>
            <a:xfrm>
              <a:off x="8541834" y="2955073"/>
              <a:ext cx="1583473" cy="2665142"/>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1" name="Straight Connector 10">
              <a:extLst>
                <a:ext uri="{FF2B5EF4-FFF2-40B4-BE49-F238E27FC236}">
                  <a16:creationId xmlns:a16="http://schemas.microsoft.com/office/drawing/2014/main" id="{B010ACFB-610E-2CD4-5576-0D26B2E49D6E}"/>
                </a:ext>
              </a:extLst>
            </p:cNvPr>
            <p:cNvCxnSpPr>
              <a:cxnSpLocks/>
            </p:cNvCxnSpPr>
            <p:nvPr/>
          </p:nvCxnSpPr>
          <p:spPr>
            <a:xfrm>
              <a:off x="8198935" y="1670451"/>
              <a:ext cx="342899" cy="128266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12E7BA3-17AD-AAA9-57E0-5D340FA47ADD}"/>
                </a:ext>
              </a:extLst>
            </p:cNvPr>
            <p:cNvCxnSpPr>
              <a:cxnSpLocks/>
            </p:cNvCxnSpPr>
            <p:nvPr/>
          </p:nvCxnSpPr>
          <p:spPr>
            <a:xfrm flipV="1">
              <a:off x="8198935" y="5620215"/>
              <a:ext cx="342899" cy="3345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DCBA27F4-EE14-9750-7FD8-AEF02B7E7FC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98431" y="1692753"/>
              <a:ext cx="3044283" cy="4261998"/>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BB1E1173-A494-CE15-FFD5-3ABFFC520F7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3036222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1.9 Is it attractive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917552835"/>
              </p:ext>
            </p:extLst>
          </p:nvPr>
        </p:nvGraphicFramePr>
        <p:xfrm>
          <a:off x="359998" y="1660142"/>
          <a:ext cx="11126369" cy="407416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342900" indent="-342900">
                        <a:lnSpc>
                          <a:spcPct val="150000"/>
                        </a:lnSpc>
                        <a:spcAft>
                          <a:spcPts val="1200"/>
                        </a:spcAft>
                        <a:buFont typeface="Arial" panose="020B0604020202020204" pitchFamily="34" charset="0"/>
                        <a:buChar char="•"/>
                      </a:pPr>
                      <a:r>
                        <a:rPr lang="en-AU" sz="1800">
                          <a:latin typeface="+mn-lt"/>
                          <a:ea typeface="Calibri" panose="020F0502020204030204" pitchFamily="34" charset="0"/>
                        </a:rPr>
                        <a:t>a</a:t>
                      </a:r>
                      <a:r>
                        <a:rPr lang="en-AU" sz="1800">
                          <a:effectLst/>
                          <a:latin typeface="+mn-lt"/>
                          <a:ea typeface="Calibri" panose="020F0502020204030204" pitchFamily="34" charset="0"/>
                        </a:rPr>
                        <a:t>bout the effects of forces in everyday situations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indent="-342000">
                        <a:lnSpc>
                          <a:spcPct val="150000"/>
                        </a:lnSpc>
                        <a:spcAft>
                          <a:spcPts val="1200"/>
                        </a:spcAft>
                        <a:buFont typeface="Arial" panose="020B0604020202020204" pitchFamily="34" charset="0"/>
                        <a:buChar char="•"/>
                        <a:tabLst>
                          <a:tab pos="228600" algn="l"/>
                        </a:tabLst>
                      </a:pPr>
                      <a:r>
                        <a:rPr lang="en-AU" sz="1800">
                          <a:effectLst/>
                          <a:latin typeface="+mn-lt"/>
                          <a:ea typeface="Calibri" panose="020F0502020204030204" pitchFamily="34" charset="0"/>
                        </a:rPr>
                        <a:t>use the words magnetism, polarity, north, south, repel and attract to explain how a magnet works </a:t>
                      </a:r>
                    </a:p>
                    <a:p>
                      <a:pPr marL="342000" lvl="0" indent="-342000">
                        <a:lnSpc>
                          <a:spcPct val="150000"/>
                        </a:lnSpc>
                        <a:spcAft>
                          <a:spcPts val="1200"/>
                        </a:spcAft>
                        <a:buFont typeface="Arial" panose="020B0604020202020204" pitchFamily="34" charset="0"/>
                        <a:buChar char="•"/>
                        <a:tabLst>
                          <a:tab pos="228600" algn="l"/>
                        </a:tabLst>
                      </a:pPr>
                      <a:r>
                        <a:rPr lang="en-AU" sz="1800">
                          <a:effectLst/>
                          <a:latin typeface="+mn-lt"/>
                          <a:ea typeface="Calibri" panose="020F0502020204030204" pitchFamily="34" charset="0"/>
                        </a:rPr>
                        <a:t>identify and describe, using the words above, the polarity in different types of magnets. </a:t>
                      </a:r>
                    </a:p>
                    <a:p>
                      <a:pPr marL="285750" indent="-285750">
                        <a:lnSpc>
                          <a:spcPct val="150000"/>
                        </a:lnSpc>
                        <a:spcAft>
                          <a:spcPts val="1200"/>
                        </a:spcAft>
                        <a:buFont typeface="Arial" panose="020B0604020202020204" pitchFamily="34" charset="0"/>
                        <a:buChar char="•"/>
                      </a:pPr>
                      <a:r>
                        <a:rPr lang="en-AU" sz="1800">
                          <a:latin typeface="+mn-lt"/>
                          <a:cs typeface="Arial" panose="020B0604020202020204" pitchFamily="34" charset="0"/>
                        </a:rPr>
                        <a:t>Observe and map the magnetic fields of magnets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342900" indent="-342900">
                        <a:lnSpc>
                          <a:spcPct val="150000"/>
                        </a:lnSpc>
                        <a:spcAft>
                          <a:spcPts val="1200"/>
                        </a:spcAft>
                        <a:buFont typeface="Arial" panose="020B0604020202020204" pitchFamily="34" charset="0"/>
                        <a:buChar char="•"/>
                      </a:pPr>
                      <a:r>
                        <a:rPr lang="en-AU" sz="1800">
                          <a:effectLst/>
                          <a:latin typeface="+mn-lt"/>
                          <a:ea typeface="Calibri" panose="020F0502020204030204" pitchFamily="34" charset="0"/>
                        </a:rPr>
                        <a:t>to ask questions and make predictions about forces.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effectLst/>
                          <a:latin typeface="+mn-lt"/>
                          <a:ea typeface="Calibri" panose="020F0502020204030204" pitchFamily="34" charset="0"/>
                        </a:rPr>
                        <a:t>make a prediction of the forces (push or pull) involved when different poles from different magnets are brought close together.  </a:t>
                      </a:r>
                      <a:r>
                        <a:rPr lang="en-AU" sz="1800" dirty="0">
                          <a:latin typeface="+mn-lt"/>
                          <a:cs typeface="Arial" panose="020B0604020202020204" pitchFamily="34" charset="0"/>
                        </a:rPr>
                        <a:t>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48</a:t>
            </a:fld>
            <a:endParaRPr lang="en-AU"/>
          </a:p>
        </p:txBody>
      </p:sp>
    </p:spTree>
    <p:extLst>
      <p:ext uri="{BB962C8B-B14F-4D97-AF65-F5344CB8AC3E}">
        <p14:creationId xmlns:p14="http://schemas.microsoft.com/office/powerpoint/2010/main" val="638580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83F26E-9F97-9EFD-A8F3-B5F96E74F04C}"/>
              </a:ext>
            </a:extLst>
          </p:cNvPr>
          <p:cNvSpPr>
            <a:spLocks noGrp="1"/>
          </p:cNvSpPr>
          <p:nvPr>
            <p:ph type="title"/>
          </p:nvPr>
        </p:nvSpPr>
        <p:spPr/>
        <p:txBody>
          <a:bodyPr/>
          <a:lstStyle/>
          <a:p>
            <a:r>
              <a:rPr lang="en-AU"/>
              <a:t>1.9 Checkpoint</a:t>
            </a:r>
          </a:p>
        </p:txBody>
      </p:sp>
      <p:sp>
        <p:nvSpPr>
          <p:cNvPr id="8" name="Text Placeholder 7">
            <a:extLst>
              <a:ext uri="{FF2B5EF4-FFF2-40B4-BE49-F238E27FC236}">
                <a16:creationId xmlns:a16="http://schemas.microsoft.com/office/drawing/2014/main" id="{5C79F7DC-CCBC-14AC-777E-82807913DD83}"/>
              </a:ext>
            </a:extLst>
          </p:cNvPr>
          <p:cNvSpPr>
            <a:spLocks noGrp="1"/>
          </p:cNvSpPr>
          <p:nvPr>
            <p:ph type="body" sz="quarter" idx="18"/>
          </p:nvPr>
        </p:nvSpPr>
        <p:spPr/>
        <p:txBody>
          <a:bodyPr/>
          <a:lstStyle/>
          <a:p>
            <a:r>
              <a:rPr lang="en-AU">
                <a:latin typeface="+mj-lt"/>
              </a:rPr>
              <a:t>Quick quiz to activate learning from prior lessons</a:t>
            </a:r>
          </a:p>
        </p:txBody>
      </p:sp>
      <p:sp>
        <p:nvSpPr>
          <p:cNvPr id="9" name="Picture Placeholder 8">
            <a:extLst>
              <a:ext uri="{FF2B5EF4-FFF2-40B4-BE49-F238E27FC236}">
                <a16:creationId xmlns:a16="http://schemas.microsoft.com/office/drawing/2014/main" id="{7CE05BC3-0257-9F4F-638E-1E0C1B12E697}"/>
              </a:ext>
            </a:extLst>
          </p:cNvPr>
          <p:cNvSpPr>
            <a:spLocks noGrp="1"/>
          </p:cNvSpPr>
          <p:nvPr>
            <p:ph type="pic" sz="quarter" idx="13"/>
          </p:nvPr>
        </p:nvSpPr>
        <p:spPr/>
        <p:txBody>
          <a:bodyPr/>
          <a:lstStyle/>
          <a:p>
            <a:r>
              <a:rPr lang="en-AU" b="1"/>
              <a:t>Everybody – </a:t>
            </a:r>
            <a:r>
              <a:rPr lang="en-AU"/>
              <a:t>What is a force?</a:t>
            </a:r>
          </a:p>
          <a:p>
            <a:r>
              <a:rPr lang="en-AU" b="1"/>
              <a:t>Mini-challenge – </a:t>
            </a:r>
            <a:r>
              <a:rPr lang="en-AU">
                <a:effectLst/>
                <a:ea typeface="Calibri" panose="020F0502020204030204" pitchFamily="34" charset="0"/>
              </a:rPr>
              <a:t>What are the two categories of forces? Give examples of both categories of forces.</a:t>
            </a:r>
          </a:p>
          <a:p>
            <a:r>
              <a:rPr lang="en-AU" b="1"/>
              <a:t>Super challenge – </a:t>
            </a:r>
            <a:r>
              <a:rPr lang="en-AU"/>
              <a:t>How do we calculate weight force? If an object has a mass of 20 g and is in a gravitational field of 9.8 ms</a:t>
            </a:r>
            <a:r>
              <a:rPr lang="en-AU" baseline="30000"/>
              <a:t>-2</a:t>
            </a:r>
            <a:r>
              <a:rPr lang="en-AU"/>
              <a:t>, calculate the weight force on this object.</a:t>
            </a:r>
          </a:p>
        </p:txBody>
      </p:sp>
      <p:sp>
        <p:nvSpPr>
          <p:cNvPr id="3" name="Slide Number Placeholder 2">
            <a:extLst>
              <a:ext uri="{FF2B5EF4-FFF2-40B4-BE49-F238E27FC236}">
                <a16:creationId xmlns:a16="http://schemas.microsoft.com/office/drawing/2014/main" id="{BC524538-C4D2-7E90-9244-79514A9183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531344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latin typeface="+mj-lt"/>
                <a:cs typeface="Arial"/>
              </a:rPr>
              <a:t>Essential question 1</a:t>
            </a:r>
            <a:br>
              <a:rPr lang="en-AU">
                <a:latin typeface="+mj-lt"/>
                <a:cs typeface="Arial"/>
              </a:rPr>
            </a:br>
            <a:endParaRPr lang="en-AU" sz="2800">
              <a:latin typeface="+mj-lt"/>
            </a:endParaRPr>
          </a:p>
        </p:txBody>
      </p:sp>
      <p:sp>
        <p:nvSpPr>
          <p:cNvPr id="2" name="Title 6">
            <a:extLst>
              <a:ext uri="{FF2B5EF4-FFF2-40B4-BE49-F238E27FC236}">
                <a16:creationId xmlns:a16="http://schemas.microsoft.com/office/drawing/2014/main" id="{BEF430B7-5434-5408-8D56-8BCF69F2BC04}"/>
              </a:ext>
            </a:extLst>
          </p:cNvPr>
          <p:cNvSpPr txBox="1">
            <a:spLocks/>
          </p:cNvSpPr>
          <p:nvPr/>
        </p:nvSpPr>
        <p:spPr>
          <a:xfrm>
            <a:off x="540000" y="5009991"/>
            <a:ext cx="11291998" cy="800681"/>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bg1"/>
                </a:solidFill>
                <a:latin typeface="Arial" panose="020B0604020202020204" pitchFamily="34" charset="0"/>
                <a:ea typeface="+mj-ea"/>
                <a:cs typeface="Arial" panose="020B0604020202020204" pitchFamily="34" charset="0"/>
              </a:defRPr>
            </a:lvl1pPr>
          </a:lstStyle>
          <a:p>
            <a:r>
              <a:rPr lang="en-AU" sz="3600">
                <a:solidFill>
                  <a:schemeClr val="accent4"/>
                </a:solidFill>
                <a:latin typeface="+mj-lt"/>
                <a:cs typeface="Arial"/>
              </a:rPr>
              <a:t>How do forces influence the motion of objects?</a:t>
            </a:r>
            <a:endParaRPr lang="en-AU" sz="1800">
              <a:solidFill>
                <a:schemeClr val="accent4"/>
              </a:solidFill>
              <a:latin typeface="+mj-lt"/>
            </a:endParaRP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a:extLst>
              <a:ext uri="{C183D7F6-B498-43B3-948B-1728B52AA6E4}">
                <adec:decorative xmlns:adec="http://schemas.microsoft.com/office/drawing/2017/decorative" val="1"/>
              </a:ext>
            </a:extLst>
          </p:cNvPr>
          <p:cNvSpPr/>
          <p:nvPr/>
        </p:nvSpPr>
        <p:spPr>
          <a:xfrm>
            <a:off x="252709" y="414429"/>
            <a:ext cx="11493911" cy="6007509"/>
          </a:xfrm>
          <a:custGeom>
            <a:avLst/>
            <a:gdLst/>
            <a:ahLst/>
            <a:cxnLst/>
            <a:rect l="l" t="t" r="r" b="b"/>
            <a:pathLst>
              <a:path w="11493910" h="6007509" extrusionOk="0">
                <a:moveTo>
                  <a:pt x="0" y="0"/>
                </a:moveTo>
                <a:lnTo>
                  <a:pt x="11493910" y="0"/>
                </a:lnTo>
                <a:lnTo>
                  <a:pt x="11159612" y="6007509"/>
                </a:lnTo>
                <a:lnTo>
                  <a:pt x="363793" y="5978013"/>
                </a:lnTo>
                <a:lnTo>
                  <a:pt x="0" y="0"/>
                </a:lnTo>
                <a:close/>
              </a:path>
            </a:pathLst>
          </a:custGeom>
          <a:solidFill>
            <a:srgbClr val="FFFFFF"/>
          </a:solidFill>
          <a:ln>
            <a:noFill/>
          </a:ln>
          <a:effectLst/>
        </p:spPr>
        <p:txBody>
          <a:bodyPr spcFirstLastPara="1" wrap="square"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67" name="Google Shape;67;p14">
            <a:extLst>
              <a:ext uri="{C183D7F6-B498-43B3-948B-1728B52AA6E4}">
                <adec:decorative xmlns:adec="http://schemas.microsoft.com/office/drawing/2017/decorative" val="1"/>
              </a:ext>
            </a:extLst>
          </p:cNvPr>
          <p:cNvSpPr/>
          <p:nvPr/>
        </p:nvSpPr>
        <p:spPr>
          <a:xfrm>
            <a:off x="252709" y="323385"/>
            <a:ext cx="11400315" cy="6120186"/>
          </a:xfrm>
          <a:custGeom>
            <a:avLst/>
            <a:gdLst/>
            <a:ahLst/>
            <a:cxnLst/>
            <a:rect l="l" t="t" r="r" b="b"/>
            <a:pathLst>
              <a:path w="7268855" h="2802193" extrusionOk="0">
                <a:moveTo>
                  <a:pt x="0" y="0"/>
                </a:moveTo>
                <a:lnTo>
                  <a:pt x="473207" y="2802193"/>
                </a:lnTo>
                <a:lnTo>
                  <a:pt x="7179241" y="2784418"/>
                </a:lnTo>
                <a:lnTo>
                  <a:pt x="7268855" y="284317"/>
                </a:lnTo>
                <a:lnTo>
                  <a:pt x="0" y="0"/>
                </a:lnTo>
                <a:close/>
              </a:path>
            </a:pathLst>
          </a:custGeom>
          <a:noFill/>
          <a:ln w="130175" cap="flat" cmpd="sng">
            <a:solidFill>
              <a:srgbClr val="C2D613"/>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33" tIns="45700" rIns="91433" bIns="45700" anchor="ctr" anchorCtr="0">
            <a:noAutofit/>
          </a:bodyPr>
          <a:lstStyle/>
          <a:p>
            <a:pPr algn="ctr"/>
            <a:endParaRPr sz="1867">
              <a:solidFill>
                <a:srgbClr val="FFFFFF"/>
              </a:solidFill>
              <a:latin typeface="Calibri"/>
              <a:ea typeface="Calibri"/>
              <a:cs typeface="Calibri"/>
              <a:sym typeface="Calibri"/>
            </a:endParaRPr>
          </a:p>
        </p:txBody>
      </p:sp>
      <p:sp>
        <p:nvSpPr>
          <p:cNvPr id="69" name="Google Shape;69;p14">
            <a:extLst>
              <a:ext uri="{C183D7F6-B498-43B3-948B-1728B52AA6E4}">
                <adec:decorative xmlns:adec="http://schemas.microsoft.com/office/drawing/2017/decorative" val="0"/>
              </a:ext>
            </a:extLst>
          </p:cNvPr>
          <p:cNvSpPr txBox="1">
            <a:spLocks noGrp="1"/>
          </p:cNvSpPr>
          <p:nvPr>
            <p:ph type="title" idx="4294967295"/>
          </p:nvPr>
        </p:nvSpPr>
        <p:spPr>
          <a:xfrm>
            <a:off x="1134055" y="830872"/>
            <a:ext cx="5110163" cy="611188"/>
          </a:xfrm>
          <a:prstGeom prst="rect">
            <a:avLst/>
          </a:prstGeom>
          <a:solidFill>
            <a:srgbClr val="A4C2F4"/>
          </a:solidFill>
          <a:ln w="9525" cap="flat" cmpd="sng">
            <a:solidFill>
              <a:srgbClr val="D9EAD3"/>
            </a:solidFill>
            <a:prstDash val="solid"/>
            <a:round/>
            <a:headEnd type="none" w="sm" len="sm"/>
            <a:tailEnd type="none" w="sm" len="sm"/>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chemeClr val="dk1"/>
                </a:solidFill>
                <a:effectLst/>
                <a:uLnTx/>
                <a:uFillTx/>
                <a:ea typeface="Montserrat"/>
                <a:cs typeface="Arial" panose="020B0604020202020204" pitchFamily="34" charset="0"/>
                <a:sym typeface="Montserrat"/>
              </a:rPr>
              <a:t>KWLH Topic</a:t>
            </a:r>
            <a:r>
              <a:rPr kumimoji="0" lang="en-AU" sz="1400" b="1" i="0" u="none" strike="noStrike" kern="1200" cap="none" spc="0" normalizeH="0" baseline="0" noProof="0">
                <a:ln>
                  <a:noFill/>
                </a:ln>
                <a:solidFill>
                  <a:schemeClr val="dk1"/>
                </a:solidFill>
                <a:effectLst/>
                <a:uLnTx/>
                <a:uFillTx/>
                <a:ea typeface="Montserrat"/>
                <a:cs typeface="Arial" panose="020B0604020202020204" pitchFamily="34" charset="0"/>
                <a:sym typeface="Montserrat"/>
              </a:rPr>
              <a:t> – </a:t>
            </a:r>
            <a:r>
              <a:rPr kumimoji="0" lang="en-AU" sz="2000" b="1" i="0" u="none" strike="noStrike" kern="1200" cap="none" spc="0" normalizeH="0" baseline="0" noProof="0">
                <a:ln>
                  <a:noFill/>
                </a:ln>
                <a:solidFill>
                  <a:schemeClr val="dk1"/>
                </a:solidFill>
                <a:effectLst/>
                <a:uLnTx/>
                <a:uFillTx/>
                <a:ea typeface="Montserrat"/>
                <a:cs typeface="Arial" panose="020B0604020202020204" pitchFamily="34" charset="0"/>
                <a:sym typeface="Montserrat"/>
              </a:rPr>
              <a:t>Magnets and magnetism</a:t>
            </a:r>
            <a:endParaRPr kumimoji="0" lang="en-AU" sz="2800" b="1" i="0" u="none" strike="noStrike" kern="1200" cap="none" spc="0" normalizeH="0" baseline="0" noProof="0">
              <a:ln>
                <a:noFill/>
              </a:ln>
              <a:solidFill>
                <a:schemeClr val="tx1"/>
              </a:solidFill>
              <a:effectLst/>
              <a:uLnTx/>
              <a:uFillTx/>
              <a:ea typeface="Montserrat"/>
              <a:cs typeface="Arial" panose="020B0604020202020204" pitchFamily="34" charset="0"/>
              <a:sym typeface="Montserrat"/>
            </a:endParaRPr>
          </a:p>
        </p:txBody>
      </p:sp>
      <p:graphicFrame>
        <p:nvGraphicFramePr>
          <p:cNvPr id="68" name="Google Shape;68;p14">
            <a:extLs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50246943"/>
              </p:ext>
            </p:extLst>
          </p:nvPr>
        </p:nvGraphicFramePr>
        <p:xfrm>
          <a:off x="1134055" y="1442060"/>
          <a:ext cx="10215200" cy="4777210"/>
        </p:xfrm>
        <a:graphic>
          <a:graphicData uri="http://schemas.openxmlformats.org/drawingml/2006/table">
            <a:tbl>
              <a:tblPr firstRow="1">
                <a:noFill/>
              </a:tblPr>
              <a:tblGrid>
                <a:gridCol w="2553800">
                  <a:extLst>
                    <a:ext uri="{9D8B030D-6E8A-4147-A177-3AD203B41FA5}">
                      <a16:colId xmlns:a16="http://schemas.microsoft.com/office/drawing/2014/main" val="20000"/>
                    </a:ext>
                  </a:extLst>
                </a:gridCol>
                <a:gridCol w="2553800">
                  <a:extLst>
                    <a:ext uri="{9D8B030D-6E8A-4147-A177-3AD203B41FA5}">
                      <a16:colId xmlns:a16="http://schemas.microsoft.com/office/drawing/2014/main" val="20001"/>
                    </a:ext>
                  </a:extLst>
                </a:gridCol>
                <a:gridCol w="2553800">
                  <a:extLst>
                    <a:ext uri="{9D8B030D-6E8A-4147-A177-3AD203B41FA5}">
                      <a16:colId xmlns:a16="http://schemas.microsoft.com/office/drawing/2014/main" val="20002"/>
                    </a:ext>
                  </a:extLst>
                </a:gridCol>
                <a:gridCol w="2553800">
                  <a:extLst>
                    <a:ext uri="{9D8B030D-6E8A-4147-A177-3AD203B41FA5}">
                      <a16:colId xmlns:a16="http://schemas.microsoft.com/office/drawing/2014/main" val="20003"/>
                    </a:ext>
                  </a:extLst>
                </a:gridCol>
              </a:tblGrid>
              <a:tr h="1038084">
                <a:tc>
                  <a:txBody>
                    <a:bodyPr/>
                    <a:lstStyle/>
                    <a:p>
                      <a:pPr marL="623888" lvl="0" indent="0" algn="l" rtl="0">
                        <a:lnSpc>
                          <a:spcPct val="150000"/>
                        </a:lnSpc>
                        <a:spcBef>
                          <a:spcPts val="0"/>
                        </a:spcBef>
                        <a:spcAft>
                          <a:spcPts val="1200"/>
                        </a:spcAft>
                        <a:buNone/>
                      </a:pPr>
                      <a:r>
                        <a:rPr lang="en-US" sz="1600" b="1">
                          <a:latin typeface="Arial" panose="020B0604020202020204" pitchFamily="34" charset="0"/>
                          <a:ea typeface="Montserrat"/>
                          <a:cs typeface="Arial" panose="020B0604020202020204" pitchFamily="34" charset="0"/>
                          <a:sym typeface="Montserrat"/>
                        </a:rPr>
                        <a:t>What I know</a:t>
                      </a:r>
                      <a:endParaRPr sz="1600" b="1">
                        <a:latin typeface="Arial" panose="020B0604020202020204" pitchFamily="34" charset="0"/>
                        <a:ea typeface="Montserrat"/>
                        <a:cs typeface="Arial" panose="020B0604020202020204" pitchFamily="34" charset="0"/>
                        <a:sym typeface="Montserrat"/>
                      </a:endParaRPr>
                    </a:p>
                    <a:p>
                      <a:pPr marL="108000" lvl="0" indent="0" algn="l" rtl="0">
                        <a:lnSpc>
                          <a:spcPct val="150000"/>
                        </a:lnSpc>
                        <a:spcBef>
                          <a:spcPts val="0"/>
                        </a:spcBef>
                        <a:spcAft>
                          <a:spcPts val="1200"/>
                        </a:spcAft>
                        <a:buNone/>
                      </a:pPr>
                      <a:endParaRPr sz="1600" b="1">
                        <a:latin typeface="Arial" panose="020B0604020202020204" pitchFamily="34" charset="0"/>
                        <a:ea typeface="Montserrat"/>
                        <a:cs typeface="Arial" panose="020B0604020202020204" pitchFamily="34" charset="0"/>
                        <a:sym typeface="Montserrat"/>
                      </a:endParaRPr>
                    </a:p>
                  </a:txBody>
                  <a:tcPr marL="121900" marR="121900" marT="121900" marB="121900">
                    <a:solidFill>
                      <a:srgbClr val="C2D613"/>
                    </a:solidFill>
                  </a:tcPr>
                </a:tc>
                <a:tc>
                  <a:txBody>
                    <a:bodyPr/>
                    <a:lstStyle/>
                    <a:p>
                      <a:pPr marL="623888" lvl="0" indent="0" algn="l" rtl="0">
                        <a:lnSpc>
                          <a:spcPct val="150000"/>
                        </a:lnSpc>
                        <a:spcBef>
                          <a:spcPts val="0"/>
                        </a:spcBef>
                        <a:spcAft>
                          <a:spcPts val="1200"/>
                        </a:spcAft>
                        <a:buNone/>
                      </a:pPr>
                      <a:r>
                        <a:rPr lang="en" sz="1600" b="1">
                          <a:latin typeface="Arial" panose="020B0604020202020204" pitchFamily="34" charset="0"/>
                          <a:ea typeface="Montserrat"/>
                          <a:cs typeface="Arial" panose="020B0604020202020204" pitchFamily="34" charset="0"/>
                          <a:sym typeface="Montserrat"/>
                        </a:rPr>
                        <a:t>What I want to know</a:t>
                      </a:r>
                      <a:endParaRPr sz="1600" b="1">
                        <a:latin typeface="Arial" panose="020B0604020202020204" pitchFamily="34" charset="0"/>
                        <a:ea typeface="Montserrat"/>
                        <a:cs typeface="Arial" panose="020B0604020202020204" pitchFamily="34" charset="0"/>
                        <a:sym typeface="Montserrat"/>
                      </a:endParaRPr>
                    </a:p>
                  </a:txBody>
                  <a:tcPr marL="121900" marR="121900" marT="121900" marB="121900">
                    <a:solidFill>
                      <a:srgbClr val="C2D613"/>
                    </a:solidFill>
                  </a:tcPr>
                </a:tc>
                <a:tc>
                  <a:txBody>
                    <a:bodyPr/>
                    <a:lstStyle/>
                    <a:p>
                      <a:pPr marL="623888" lvl="0" indent="0" algn="l" rtl="0">
                        <a:lnSpc>
                          <a:spcPct val="150000"/>
                        </a:lnSpc>
                        <a:spcBef>
                          <a:spcPts val="0"/>
                        </a:spcBef>
                        <a:spcAft>
                          <a:spcPts val="1200"/>
                        </a:spcAft>
                        <a:buNone/>
                      </a:pPr>
                      <a:r>
                        <a:rPr lang="en" sz="1600" b="1">
                          <a:latin typeface="Arial" panose="020B0604020202020204" pitchFamily="34" charset="0"/>
                          <a:ea typeface="Montserrat"/>
                          <a:cs typeface="Arial" panose="020B0604020202020204" pitchFamily="34" charset="0"/>
                          <a:sym typeface="Montserrat"/>
                        </a:rPr>
                        <a:t>What I learned</a:t>
                      </a:r>
                      <a:endParaRPr sz="1600" b="1">
                        <a:latin typeface="Arial" panose="020B0604020202020204" pitchFamily="34" charset="0"/>
                        <a:ea typeface="Montserrat"/>
                        <a:cs typeface="Arial" panose="020B0604020202020204" pitchFamily="34" charset="0"/>
                        <a:sym typeface="Montserrat"/>
                      </a:endParaRPr>
                    </a:p>
                  </a:txBody>
                  <a:tcPr marL="121900" marR="121900" marT="121900" marB="121900">
                    <a:solidFill>
                      <a:srgbClr val="C2D613"/>
                    </a:solidFill>
                  </a:tcPr>
                </a:tc>
                <a:tc>
                  <a:txBody>
                    <a:bodyPr/>
                    <a:lstStyle/>
                    <a:p>
                      <a:pPr marL="623888" lvl="0" indent="0" algn="l" rtl="0">
                        <a:lnSpc>
                          <a:spcPct val="150000"/>
                        </a:lnSpc>
                        <a:spcBef>
                          <a:spcPts val="0"/>
                        </a:spcBef>
                        <a:spcAft>
                          <a:spcPts val="1200"/>
                        </a:spcAft>
                        <a:buNone/>
                      </a:pPr>
                      <a:r>
                        <a:rPr lang="en" sz="1600" b="1">
                          <a:latin typeface="Arial" panose="020B0604020202020204" pitchFamily="34" charset="0"/>
                          <a:ea typeface="Montserrat"/>
                          <a:cs typeface="Arial" panose="020B0604020202020204" pitchFamily="34" charset="0"/>
                          <a:sym typeface="Montserrat"/>
                        </a:rPr>
                        <a:t>How I learn more </a:t>
                      </a:r>
                      <a:endParaRPr sz="1600" b="1">
                        <a:latin typeface="Arial" panose="020B0604020202020204" pitchFamily="34" charset="0"/>
                        <a:ea typeface="Montserrat"/>
                        <a:cs typeface="Arial" panose="020B0604020202020204" pitchFamily="34" charset="0"/>
                        <a:sym typeface="Montserrat"/>
                      </a:endParaRPr>
                    </a:p>
                  </a:txBody>
                  <a:tcPr marL="121900" marR="121900" marT="121900" marB="121900">
                    <a:solidFill>
                      <a:srgbClr val="C2D613"/>
                    </a:solidFill>
                  </a:tcPr>
                </a:tc>
                <a:extLst>
                  <a:ext uri="{0D108BD9-81ED-4DB2-BD59-A6C34878D82A}">
                    <a16:rowId xmlns:a16="http://schemas.microsoft.com/office/drawing/2014/main" val="10000"/>
                  </a:ext>
                </a:extLst>
              </a:tr>
              <a:tr h="3694702">
                <a:tc>
                  <a:txBody>
                    <a:bodyPr/>
                    <a:lstStyle/>
                    <a:p>
                      <a:pPr marL="108000" lvl="0" indent="0" algn="l" rtl="0">
                        <a:lnSpc>
                          <a:spcPct val="114000"/>
                        </a:lnSpc>
                        <a:spcBef>
                          <a:spcPts val="0"/>
                        </a:spcBef>
                        <a:spcAft>
                          <a:spcPts val="1200"/>
                        </a:spcAft>
                        <a:buNone/>
                      </a:pPr>
                      <a:endParaRPr sz="1600">
                        <a:latin typeface="+mn-lt"/>
                        <a:ea typeface="Montserrat"/>
                        <a:cs typeface="Arial" panose="020B0604020202020204" pitchFamily="34" charset="0"/>
                        <a:sym typeface="Montserrat"/>
                      </a:endParaRPr>
                    </a:p>
                  </a:txBody>
                  <a:tcPr marL="121900" marR="121900" marT="121900" marB="121900"/>
                </a:tc>
                <a:tc>
                  <a:txBody>
                    <a:bodyPr/>
                    <a:lstStyle/>
                    <a:p>
                      <a:pPr marL="108000" lvl="0" indent="0" algn="l" rtl="0">
                        <a:lnSpc>
                          <a:spcPct val="114000"/>
                        </a:lnSpc>
                        <a:spcBef>
                          <a:spcPts val="0"/>
                        </a:spcBef>
                        <a:spcAft>
                          <a:spcPts val="1200"/>
                        </a:spcAft>
                        <a:buNone/>
                      </a:pPr>
                      <a:endParaRPr sz="1600">
                        <a:latin typeface="+mn-lt"/>
                        <a:ea typeface="Montserrat"/>
                        <a:cs typeface="Arial" panose="020B0604020202020204" pitchFamily="34" charset="0"/>
                        <a:sym typeface="Montserrat"/>
                      </a:endParaRPr>
                    </a:p>
                  </a:txBody>
                  <a:tcPr marL="121900" marR="121900" marT="121900" marB="121900"/>
                </a:tc>
                <a:tc>
                  <a:txBody>
                    <a:bodyPr/>
                    <a:lstStyle/>
                    <a:p>
                      <a:pPr marL="108000" lvl="0" indent="0" algn="l" rtl="0">
                        <a:lnSpc>
                          <a:spcPct val="114000"/>
                        </a:lnSpc>
                        <a:spcBef>
                          <a:spcPts val="0"/>
                        </a:spcBef>
                        <a:spcAft>
                          <a:spcPts val="1200"/>
                        </a:spcAft>
                        <a:buNone/>
                      </a:pPr>
                      <a:endParaRPr sz="1600">
                        <a:latin typeface="+mn-lt"/>
                        <a:ea typeface="Montserrat"/>
                        <a:cs typeface="Arial" panose="020B0604020202020204" pitchFamily="34" charset="0"/>
                        <a:sym typeface="Montserrat"/>
                      </a:endParaRPr>
                    </a:p>
                  </a:txBody>
                  <a:tcPr marL="121900" marR="121900" marT="121900" marB="121900"/>
                </a:tc>
                <a:tc>
                  <a:txBody>
                    <a:bodyPr/>
                    <a:lstStyle/>
                    <a:p>
                      <a:pPr marL="108000" lvl="0" indent="0" algn="l" rtl="0">
                        <a:lnSpc>
                          <a:spcPct val="114000"/>
                        </a:lnSpc>
                        <a:spcBef>
                          <a:spcPts val="0"/>
                        </a:spcBef>
                        <a:spcAft>
                          <a:spcPts val="1200"/>
                        </a:spcAft>
                        <a:buNone/>
                      </a:pPr>
                      <a:endParaRPr sz="1600" dirty="0">
                        <a:latin typeface="+mn-lt"/>
                        <a:ea typeface="Montserrat"/>
                        <a:cs typeface="Arial" panose="020B0604020202020204" pitchFamily="34" charset="0"/>
                        <a:sym typeface="Montserrat"/>
                      </a:endParaRPr>
                    </a:p>
                  </a:txBody>
                  <a:tcPr marL="121900" marR="121900" marT="121900" marB="121900"/>
                </a:tc>
                <a:extLst>
                  <a:ext uri="{0D108BD9-81ED-4DB2-BD59-A6C34878D82A}">
                    <a16:rowId xmlns:a16="http://schemas.microsoft.com/office/drawing/2014/main" val="10001"/>
                  </a:ext>
                </a:extLst>
              </a:tr>
            </a:tbl>
          </a:graphicData>
        </a:graphic>
      </p:graphicFrame>
      <p:pic>
        <p:nvPicPr>
          <p:cNvPr id="70" name="Google Shape;70;p14">
            <a:extLst>
              <a:ext uri="{C183D7F6-B498-43B3-948B-1728B52AA6E4}">
                <adec:decorative xmlns:adec="http://schemas.microsoft.com/office/drawing/2017/decorative" val="1"/>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227377" y="1524230"/>
            <a:ext cx="528348" cy="528348"/>
          </a:xfrm>
          <a:prstGeom prst="rect">
            <a:avLst/>
          </a:prstGeom>
          <a:noFill/>
          <a:ln>
            <a:noFill/>
          </a:ln>
          <a:effectLst/>
        </p:spPr>
      </p:pic>
      <p:pic>
        <p:nvPicPr>
          <p:cNvPr id="71" name="Google Shape;71;p14">
            <a:extLst>
              <a:ext uri="{C183D7F6-B498-43B3-948B-1728B52AA6E4}">
                <adec:decorative xmlns:adec="http://schemas.microsoft.com/office/drawing/2017/decorative" val="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771094" y="1524230"/>
            <a:ext cx="528348" cy="528348"/>
          </a:xfrm>
          <a:prstGeom prst="rect">
            <a:avLst/>
          </a:prstGeom>
          <a:noFill/>
          <a:ln>
            <a:noFill/>
          </a:ln>
          <a:effectLst/>
        </p:spPr>
      </p:pic>
      <p:pic>
        <p:nvPicPr>
          <p:cNvPr id="72" name="Google Shape;72;p14">
            <a:extLst>
              <a:ext uri="{C183D7F6-B498-43B3-948B-1728B52AA6E4}">
                <adec:decorative xmlns:adec="http://schemas.microsoft.com/office/drawing/2017/decorative" val="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325961" y="1524230"/>
            <a:ext cx="528348" cy="528348"/>
          </a:xfrm>
          <a:prstGeom prst="rect">
            <a:avLst/>
          </a:prstGeom>
          <a:noFill/>
          <a:ln>
            <a:noFill/>
          </a:ln>
          <a:effectLst/>
        </p:spPr>
      </p:pic>
      <p:pic>
        <p:nvPicPr>
          <p:cNvPr id="73" name="Google Shape;73;p14">
            <a:extLst>
              <a:ext uri="{C183D7F6-B498-43B3-948B-1728B52AA6E4}">
                <adec:decorative xmlns:adec="http://schemas.microsoft.com/office/drawing/2017/decorative" val="1"/>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893500" y="1524230"/>
            <a:ext cx="528348" cy="528348"/>
          </a:xfrm>
          <a:prstGeom prst="rect">
            <a:avLst/>
          </a:prstGeom>
          <a:noFill/>
          <a:ln>
            <a:noFill/>
          </a:ln>
          <a:effectLst/>
        </p:spPr>
      </p:pic>
      <p:sp>
        <p:nvSpPr>
          <p:cNvPr id="2" name="Slide Number Placeholder 1">
            <a:extLst>
              <a:ext uri="{FF2B5EF4-FFF2-40B4-BE49-F238E27FC236}">
                <a16:creationId xmlns:a16="http://schemas.microsoft.com/office/drawing/2014/main" id="{26541ED9-C907-5D8B-B380-298FD0976F3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t>1.9 Magnetic field lines</a:t>
            </a:r>
          </a:p>
        </p:txBody>
      </p:sp>
      <p:sp>
        <p:nvSpPr>
          <p:cNvPr id="5" name="Text Placeholder 4">
            <a:extLst>
              <a:ext uri="{FF2B5EF4-FFF2-40B4-BE49-F238E27FC236}">
                <a16:creationId xmlns:a16="http://schemas.microsoft.com/office/drawing/2014/main" id="{1B1BCDC6-ACB0-6170-277B-47AE8B8548BA}"/>
              </a:ext>
            </a:extLst>
          </p:cNvPr>
          <p:cNvSpPr>
            <a:spLocks noGrp="1"/>
          </p:cNvSpPr>
          <p:nvPr>
            <p:ph type="body" sz="quarter" idx="18"/>
          </p:nvPr>
        </p:nvSpPr>
        <p:spPr/>
        <p:txBody>
          <a:bodyPr/>
          <a:lstStyle/>
          <a:p>
            <a:r>
              <a:rPr lang="en-AU">
                <a:latin typeface="+mj-lt"/>
              </a:rPr>
              <a:t>Bar magnets and magnetic field lines</a:t>
            </a:r>
          </a:p>
        </p:txBody>
      </p:sp>
      <p:pic>
        <p:nvPicPr>
          <p:cNvPr id="12289" name="Picture 1" descr="Bar magnets showing magnetic field lines. Including filed lines when North-South poles brought together and North-North poles brought together.">
            <a:extLst>
              <a:ext uri="{FF2B5EF4-FFF2-40B4-BE49-F238E27FC236}">
                <a16:creationId xmlns:a16="http://schemas.microsoft.com/office/drawing/2014/main" id="{534094D5-4F5A-5BF9-2720-5F7680754D20}"/>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9336" y="2000809"/>
            <a:ext cx="10373328" cy="38746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CC34CD-2718-5875-BD9A-7A22B9ADDECD}"/>
              </a:ext>
            </a:extLst>
          </p:cNvPr>
          <p:cNvSpPr txBox="1"/>
          <p:nvPr/>
        </p:nvSpPr>
        <p:spPr>
          <a:xfrm>
            <a:off x="360000" y="6360844"/>
            <a:ext cx="10373328" cy="294632"/>
          </a:xfrm>
          <a:prstGeom prst="rect">
            <a:avLst/>
          </a:prstGeom>
          <a:noFill/>
        </p:spPr>
        <p:txBody>
          <a:bodyPr wrap="square">
            <a:spAutoFit/>
          </a:bodyPr>
          <a:lstStyle/>
          <a:p>
            <a:pPr>
              <a:lnSpc>
                <a:spcPct val="150000"/>
              </a:lnSpc>
              <a:spcBef>
                <a:spcPts val="1200"/>
              </a:spcBef>
            </a:pPr>
            <a:r>
              <a:rPr lang="en-AU" sz="1000" dirty="0">
                <a:effectLst/>
                <a:ea typeface="Calibri" panose="020F0502020204030204" pitchFamily="34" charset="0"/>
              </a:rPr>
              <a:t>‘</a:t>
            </a:r>
            <a:r>
              <a:rPr lang="en-AU" sz="1000" u="sng" dirty="0" err="1">
                <a:solidFill>
                  <a:srgbClr val="001C4A"/>
                </a:solidFill>
                <a:effectLst/>
                <a:ea typeface="Calibri" panose="020F0502020204030204" pitchFamily="34" charset="0"/>
                <a:hlinkClick r:id="rId4"/>
              </a:rPr>
              <a:t>Openstax</a:t>
            </a:r>
            <a:r>
              <a:rPr lang="en-AU" sz="1000" u="sng" dirty="0">
                <a:solidFill>
                  <a:srgbClr val="001C4A"/>
                </a:solidFill>
                <a:effectLst/>
                <a:ea typeface="Calibri" panose="020F0502020204030204" pitchFamily="34" charset="0"/>
                <a:hlinkClick r:id="rId4"/>
              </a:rPr>
              <a:t> physics2 11.6 </a:t>
            </a:r>
            <a:r>
              <a:rPr lang="en-AU" sz="1000" u="sng" dirty="0" err="1">
                <a:solidFill>
                  <a:srgbClr val="001C4A"/>
                </a:solidFill>
                <a:effectLst/>
                <a:ea typeface="Calibri" panose="020F0502020204030204" pitchFamily="34" charset="0"/>
                <a:hlinkClick r:id="rId4"/>
              </a:rPr>
              <a:t>Bfield</a:t>
            </a:r>
            <a:r>
              <a:rPr lang="en-AU" sz="1000" u="sng" dirty="0">
                <a:solidFill>
                  <a:srgbClr val="001C4A"/>
                </a:solidFill>
                <a:effectLst/>
                <a:ea typeface="Calibri" panose="020F0502020204030204" pitchFamily="34" charset="0"/>
                <a:hlinkClick r:id="rId4"/>
              </a:rPr>
              <a:t>-</a:t>
            </a:r>
            <a:r>
              <a:rPr lang="en-AU" sz="1000" u="sng" dirty="0" err="1">
                <a:solidFill>
                  <a:srgbClr val="001C4A"/>
                </a:solidFill>
                <a:effectLst/>
                <a:ea typeface="Calibri" panose="020F0502020204030204" pitchFamily="34" charset="0"/>
                <a:hlinkClick r:id="rId4"/>
              </a:rPr>
              <a:t>barmagnet</a:t>
            </a:r>
            <a:r>
              <a:rPr lang="en-AU" sz="1000" u="sng" dirty="0">
                <a:solidFill>
                  <a:srgbClr val="001C4A"/>
                </a:solidFill>
                <a:effectLst/>
                <a:ea typeface="Calibri" panose="020F0502020204030204" pitchFamily="34" charset="0"/>
                <a:hlinkClick r:id="rId4"/>
              </a:rPr>
              <a:t>-ends</a:t>
            </a:r>
            <a:r>
              <a:rPr lang="en-AU" sz="1000" dirty="0">
                <a:effectLst/>
                <a:ea typeface="Calibri" panose="020F0502020204030204" pitchFamily="34" charset="0"/>
              </a:rPr>
              <a:t>’ by OpenStax Physics 2 is licensed under </a:t>
            </a:r>
            <a:r>
              <a:rPr lang="en-AU" sz="1000" u="sng" dirty="0">
                <a:solidFill>
                  <a:srgbClr val="001C4A"/>
                </a:solidFill>
                <a:effectLst/>
                <a:ea typeface="Calibri" panose="020F0502020204030204" pitchFamily="34" charset="0"/>
                <a:hlinkClick r:id="rId5"/>
              </a:rPr>
              <a:t>CC BY 4.0</a:t>
            </a:r>
            <a:r>
              <a:rPr lang="en-AU" sz="1000" dirty="0">
                <a:effectLst/>
                <a:ea typeface="Calibri" panose="020F0502020204030204" pitchFamily="34" charset="0"/>
              </a:rPr>
              <a:t>.</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51</a:t>
            </a:fld>
            <a:endParaRPr lang="en-AU"/>
          </a:p>
        </p:txBody>
      </p:sp>
    </p:spTree>
    <p:extLst>
      <p:ext uri="{BB962C8B-B14F-4D97-AF65-F5344CB8AC3E}">
        <p14:creationId xmlns:p14="http://schemas.microsoft.com/office/powerpoint/2010/main" val="240164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F6CBF9-C7F1-9916-64AA-7807C2B8C18D}"/>
              </a:ext>
            </a:extLst>
          </p:cNvPr>
          <p:cNvSpPr>
            <a:spLocks noGrp="1"/>
          </p:cNvSpPr>
          <p:nvPr>
            <p:ph type="title"/>
          </p:nvPr>
        </p:nvSpPr>
        <p:spPr/>
        <p:txBody>
          <a:bodyPr/>
          <a:lstStyle/>
          <a:p>
            <a:r>
              <a:rPr lang="en-AU"/>
              <a:t>1.9 Mapping magnetic field lines</a:t>
            </a:r>
          </a:p>
        </p:txBody>
      </p:sp>
      <p:sp>
        <p:nvSpPr>
          <p:cNvPr id="7" name="Text Placeholder 6">
            <a:extLst>
              <a:ext uri="{FF2B5EF4-FFF2-40B4-BE49-F238E27FC236}">
                <a16:creationId xmlns:a16="http://schemas.microsoft.com/office/drawing/2014/main" id="{3AEF4B64-C74E-F45F-2DB0-6DB6EF105506}"/>
              </a:ext>
            </a:extLst>
          </p:cNvPr>
          <p:cNvSpPr>
            <a:spLocks noGrp="1"/>
          </p:cNvSpPr>
          <p:nvPr>
            <p:ph type="body" sz="quarter" idx="18"/>
          </p:nvPr>
        </p:nvSpPr>
        <p:spPr/>
        <p:txBody>
          <a:bodyPr/>
          <a:lstStyle/>
          <a:p>
            <a:r>
              <a:rPr lang="en-AU">
                <a:latin typeface="+mj-lt"/>
              </a:rPr>
              <a:t>Analysis and conclusion</a:t>
            </a:r>
          </a:p>
        </p:txBody>
      </p:sp>
      <p:sp>
        <p:nvSpPr>
          <p:cNvPr id="4" name="Text Placeholder 3">
            <a:extLst>
              <a:ext uri="{FF2B5EF4-FFF2-40B4-BE49-F238E27FC236}">
                <a16:creationId xmlns:a16="http://schemas.microsoft.com/office/drawing/2014/main" id="{E1D2BDDC-E8BD-D19E-27FF-821531A6454B}"/>
              </a:ext>
            </a:extLst>
          </p:cNvPr>
          <p:cNvSpPr>
            <a:spLocks noGrp="1"/>
          </p:cNvSpPr>
          <p:nvPr>
            <p:ph type="body" sz="quarter" idx="17"/>
          </p:nvPr>
        </p:nvSpPr>
        <p:spPr>
          <a:xfrm>
            <a:off x="360000" y="1567086"/>
            <a:ext cx="5650507" cy="4807835"/>
          </a:xfrm>
        </p:spPr>
        <p:txBody>
          <a:bodyPr/>
          <a:lstStyle/>
          <a:p>
            <a:pPr marL="457200" indent="-457200">
              <a:buFont typeface="+mj-lt"/>
              <a:buAutoNum type="arabicPeriod"/>
            </a:pPr>
            <a:r>
              <a:rPr lang="en-AU" sz="1800">
                <a:latin typeface="+mn-lt"/>
              </a:rPr>
              <a:t>What patterns were evident in the magnetic field lines?</a:t>
            </a:r>
          </a:p>
          <a:p>
            <a:pPr marL="457200" indent="-457200">
              <a:buFont typeface="+mj-lt"/>
              <a:buAutoNum type="arabicPeriod"/>
            </a:pPr>
            <a:r>
              <a:rPr lang="en-AU" sz="1800">
                <a:latin typeface="+mn-lt"/>
              </a:rPr>
              <a:t>Make a prediction of what the field lines would look like beyond the page on which the iron filings were placed.</a:t>
            </a:r>
          </a:p>
          <a:p>
            <a:pPr marL="457200" indent="-457200">
              <a:buFont typeface="+mj-lt"/>
              <a:buAutoNum type="arabicPeriod"/>
            </a:pPr>
            <a:r>
              <a:rPr lang="en-AU" sz="1800">
                <a:latin typeface="+mn-lt"/>
              </a:rPr>
              <a:t>Describe what these field lines would look like in 3 dimensions. How could you model this?</a:t>
            </a:r>
          </a:p>
        </p:txBody>
      </p:sp>
      <p:pic>
        <p:nvPicPr>
          <p:cNvPr id="13313" name="Picture 2" descr="Diagram of bar magnets to be used for magnetic field mapping.">
            <a:extLst>
              <a:ext uri="{FF2B5EF4-FFF2-40B4-BE49-F238E27FC236}">
                <a16:creationId xmlns:a16="http://schemas.microsoft.com/office/drawing/2014/main" id="{F6255108-22C1-0ECB-74F4-9B5E21CBF7AA}"/>
              </a:ext>
              <a:ext uri="{C183D7F6-B498-43B3-948B-1728B52AA6E4}">
                <adec:decorative xmlns:adec="http://schemas.microsoft.com/office/drawing/2017/decorative" val="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62188" y="1569665"/>
            <a:ext cx="4138296" cy="46445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59FAE6EA-83A6-6CE3-AC80-B3657B57EB34}"/>
              </a:ext>
              <a:ext uri="{C183D7F6-B498-43B3-948B-1728B52AA6E4}">
                <adec:decorative xmlns:adec="http://schemas.microsoft.com/office/drawing/2017/decorative" val="0"/>
              </a:ext>
            </a:extLst>
          </p:cNvPr>
          <p:cNvSpPr>
            <a:spLocks noChangeArrowheads="1"/>
          </p:cNvSpPr>
          <p:nvPr/>
        </p:nvSpPr>
        <p:spPr bwMode="auto">
          <a:xfrm>
            <a:off x="6662188" y="6377500"/>
            <a:ext cx="27510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a:ln>
                  <a:noFill/>
                </a:ln>
                <a:solidFill>
                  <a:schemeClr val="tx1"/>
                </a:solidFill>
                <a:effectLst/>
                <a:ea typeface="Calibri" panose="020F0502020204030204" pitchFamily="34" charset="0"/>
                <a:cs typeface="Arial" panose="020B0604020202020204" pitchFamily="34" charset="0"/>
              </a:rPr>
              <a:t>This work has been generated using </a:t>
            </a:r>
            <a:r>
              <a:rPr kumimoji="0" lang="en-AU" altLang="en-US" sz="1000" b="0" i="0" u="none" strike="noStrike" cap="none" normalizeH="0" baseline="0" err="1">
                <a:ln>
                  <a:noFill/>
                </a:ln>
                <a:solidFill>
                  <a:schemeClr val="tx1"/>
                </a:solidFill>
                <a:effectLst/>
                <a:ea typeface="Calibri" panose="020F0502020204030204" pitchFamily="34" charset="0"/>
                <a:cs typeface="Arial" panose="020B0604020202020204" pitchFamily="34" charset="0"/>
                <a:hlinkClick r:id="rId4"/>
              </a:rPr>
              <a:t>Chemix</a:t>
            </a:r>
            <a:r>
              <a:rPr kumimoji="0" lang="en-AU" altLang="en-US" sz="1200" b="0" i="0" u="none" strike="noStrike" cap="none" normalizeH="0" baseline="0">
                <a:ln>
                  <a:noFill/>
                </a:ln>
                <a:solidFill>
                  <a:schemeClr val="tx1"/>
                </a:solidFill>
                <a:effectLst/>
                <a:ea typeface="Calibri" panose="020F0502020204030204" pitchFamily="34" charset="0"/>
                <a:cs typeface="Arial" panose="020B0604020202020204" pitchFamily="34" charset="0"/>
              </a:rPr>
              <a:t>.</a:t>
            </a:r>
            <a:endParaRPr kumimoji="0" lang="en-AU" altLang="en-US" sz="1200" b="0" i="0" u="none" strike="noStrike" cap="none" normalizeH="0" baseline="0">
              <a:ln>
                <a:noFill/>
              </a:ln>
              <a:solidFill>
                <a:schemeClr val="tx1"/>
              </a:solidFill>
              <a:effectLst/>
            </a:endParaRPr>
          </a:p>
        </p:txBody>
      </p:sp>
      <p:sp>
        <p:nvSpPr>
          <p:cNvPr id="2" name="Slide Number Placeholder 1">
            <a:extLst>
              <a:ext uri="{FF2B5EF4-FFF2-40B4-BE49-F238E27FC236}">
                <a16:creationId xmlns:a16="http://schemas.microsoft.com/office/drawing/2014/main" id="{F4A721DF-6E5A-88CF-5B6D-2CBC868602F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129189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1.10 Testing for attraction</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7" name="Table 6">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822563129"/>
              </p:ext>
            </p:extLst>
          </p:nvPr>
        </p:nvGraphicFramePr>
        <p:xfrm>
          <a:off x="348000" y="1860555"/>
          <a:ext cx="11126369" cy="4835445"/>
        </p:xfrm>
        <a:graphic>
          <a:graphicData uri="http://schemas.openxmlformats.org/drawingml/2006/table">
            <a:tbl>
              <a:tblPr firstRow="1">
                <a:tableStyleId>{B301B821-A1FF-4177-AEE7-76D212191A09}</a:tableStyleId>
              </a:tblPr>
              <a:tblGrid>
                <a:gridCol w="4660237">
                  <a:extLst>
                    <a:ext uri="{9D8B030D-6E8A-4147-A177-3AD203B41FA5}">
                      <a16:colId xmlns:a16="http://schemas.microsoft.com/office/drawing/2014/main" val="3623447875"/>
                    </a:ext>
                  </a:extLst>
                </a:gridCol>
                <a:gridCol w="6466132">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219680">
                <a:tc>
                  <a:txBody>
                    <a:bodyPr/>
                    <a:lstStyle/>
                    <a:p>
                      <a:pPr marL="342900" indent="-342900">
                        <a:lnSpc>
                          <a:spcPct val="150000"/>
                        </a:lnSpc>
                        <a:spcAft>
                          <a:spcPts val="1200"/>
                        </a:spcAft>
                        <a:buFont typeface="Arial" panose="020B0604020202020204" pitchFamily="34" charset="0"/>
                        <a:buChar char="•"/>
                      </a:pPr>
                      <a:r>
                        <a:rPr lang="en-AU" sz="1800">
                          <a:latin typeface="+mn-lt"/>
                          <a:ea typeface="Calibri" panose="020F0502020204030204" pitchFamily="34" charset="0"/>
                        </a:rPr>
                        <a:t>a</a:t>
                      </a:r>
                      <a:r>
                        <a:rPr lang="en-AU" sz="1800">
                          <a:effectLst/>
                          <a:latin typeface="+mn-lt"/>
                          <a:ea typeface="Calibri" panose="020F0502020204030204" pitchFamily="34" charset="0"/>
                        </a:rPr>
                        <a:t>bout the effects of forces in everyday situations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effectLst/>
                          <a:latin typeface="+mn-lt"/>
                          <a:ea typeface="Calibri" panose="020F0502020204030204" pitchFamily="34" charset="0"/>
                        </a:rPr>
                        <a:t>observe and map the magnetic fields of magnets </a:t>
                      </a:r>
                    </a:p>
                    <a:p>
                      <a:pPr marL="285750" indent="-285750">
                        <a:lnSpc>
                          <a:spcPct val="150000"/>
                        </a:lnSpc>
                        <a:spcAft>
                          <a:spcPts val="1200"/>
                        </a:spcAft>
                        <a:buFont typeface="Arial" panose="020B0604020202020204" pitchFamily="34" charset="0"/>
                        <a:buChar char="•"/>
                      </a:pPr>
                      <a:endParaRPr lang="en-AU" sz="180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228165">
                <a:tc>
                  <a:txBody>
                    <a:bodyPr/>
                    <a:lstStyle/>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effectLst/>
                          <a:latin typeface="+mn-lt"/>
                          <a:ea typeface="Calibri" panose="020F0502020204030204" pitchFamily="34" charset="0"/>
                        </a:rPr>
                        <a:t>to ask questions and make predictions about forces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effectLst/>
                          <a:latin typeface="+mn-lt"/>
                          <a:ea typeface="Calibri" panose="020F0502020204030204" pitchFamily="34" charset="0"/>
                        </a:rPr>
                        <a:t>identify a question that can be tested</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effectLst/>
                          <a:latin typeface="+mn-lt"/>
                          <a:ea typeface="Calibri" panose="020F0502020204030204" pitchFamily="34" charset="0"/>
                        </a:rPr>
                        <a:t>make a prediction based on prior knowledge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370133">
                <a:tc>
                  <a:txBody>
                    <a:bodyPr/>
                    <a:lstStyle/>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effectLst/>
                          <a:latin typeface="+mn-lt"/>
                          <a:ea typeface="Calibri" panose="020F0502020204030204" pitchFamily="34" charset="0"/>
                        </a:rPr>
                        <a:t>to use data to solve problems about forces.</a:t>
                      </a:r>
                      <a:endParaRPr lang="en-AU" sz="1800" b="1">
                        <a:solidFill>
                          <a:schemeClr val="accent1"/>
                        </a:solidFill>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indent="-342000">
                        <a:lnSpc>
                          <a:spcPct val="150000"/>
                        </a:lnSpc>
                        <a:spcAft>
                          <a:spcPts val="1200"/>
                        </a:spcAft>
                        <a:buFont typeface="Arial" panose="020B0604020202020204" pitchFamily="34" charset="0"/>
                        <a:buChar char="•"/>
                        <a:tabLst>
                          <a:tab pos="228600" algn="l"/>
                        </a:tabLst>
                      </a:pPr>
                      <a:r>
                        <a:rPr lang="en-AU" sz="1800" dirty="0">
                          <a:effectLst/>
                          <a:latin typeface="+mn-lt"/>
                          <a:ea typeface="Calibri" panose="020F0502020204030204" pitchFamily="34" charset="0"/>
                        </a:rPr>
                        <a:t>organise data in a table</a:t>
                      </a:r>
                    </a:p>
                    <a:p>
                      <a:pPr marL="342000" indent="-342000">
                        <a:lnSpc>
                          <a:spcPct val="150000"/>
                        </a:lnSpc>
                        <a:spcAft>
                          <a:spcPts val="1200"/>
                        </a:spcAft>
                        <a:buFont typeface="Arial" panose="020B0604020202020204" pitchFamily="34" charset="0"/>
                        <a:buChar char="•"/>
                        <a:tabLst>
                          <a:tab pos="228600" algn="l"/>
                        </a:tabLst>
                      </a:pPr>
                      <a:r>
                        <a:rPr lang="en-AU" sz="1800" dirty="0">
                          <a:effectLst/>
                          <a:latin typeface="+mn-lt"/>
                          <a:ea typeface="Calibri" panose="020F0502020204030204" pitchFamily="34" charset="0"/>
                        </a:rPr>
                        <a:t>make a conclusion based on the relationship evident in the data</a:t>
                      </a:r>
                    </a:p>
                    <a:p>
                      <a:pPr marL="342000" lvl="0" indent="-342000">
                        <a:lnSpc>
                          <a:spcPct val="150000"/>
                        </a:lnSpc>
                        <a:spcAft>
                          <a:spcPts val="1200"/>
                        </a:spcAft>
                        <a:buFont typeface="Arial" panose="020B0604020202020204" pitchFamily="34" charset="0"/>
                        <a:buChar char="•"/>
                        <a:tabLst>
                          <a:tab pos="228600" algn="l"/>
                        </a:tabLst>
                      </a:pPr>
                      <a:r>
                        <a:rPr lang="en-AU" sz="1800" dirty="0">
                          <a:effectLst/>
                          <a:latin typeface="+mn-lt"/>
                          <a:ea typeface="Calibri" panose="020F0502020204030204" pitchFamily="34" charset="0"/>
                        </a:rPr>
                        <a:t>identify how the investigation can be improved.</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579281"/>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53</a:t>
            </a:fld>
            <a:endParaRPr lang="en-AU"/>
          </a:p>
        </p:txBody>
      </p:sp>
    </p:spTree>
    <p:extLst>
      <p:ext uri="{BB962C8B-B14F-4D97-AF65-F5344CB8AC3E}">
        <p14:creationId xmlns:p14="http://schemas.microsoft.com/office/powerpoint/2010/main" val="3749458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83F26E-9F97-9EFD-A8F3-B5F96E74F04C}"/>
              </a:ext>
            </a:extLst>
          </p:cNvPr>
          <p:cNvSpPr>
            <a:spLocks noGrp="1"/>
          </p:cNvSpPr>
          <p:nvPr>
            <p:ph type="title"/>
          </p:nvPr>
        </p:nvSpPr>
        <p:spPr/>
        <p:txBody>
          <a:bodyPr/>
          <a:lstStyle/>
          <a:p>
            <a:r>
              <a:rPr lang="en-AU"/>
              <a:t>1.10 Checkpoint</a:t>
            </a:r>
          </a:p>
        </p:txBody>
      </p:sp>
      <p:sp>
        <p:nvSpPr>
          <p:cNvPr id="8" name="Text Placeholder 7">
            <a:extLst>
              <a:ext uri="{FF2B5EF4-FFF2-40B4-BE49-F238E27FC236}">
                <a16:creationId xmlns:a16="http://schemas.microsoft.com/office/drawing/2014/main" id="{5C79F7DC-CCBC-14AC-777E-82807913DD83}"/>
              </a:ext>
            </a:extLst>
          </p:cNvPr>
          <p:cNvSpPr>
            <a:spLocks noGrp="1"/>
          </p:cNvSpPr>
          <p:nvPr>
            <p:ph type="body" sz="quarter" idx="18"/>
          </p:nvPr>
        </p:nvSpPr>
        <p:spPr/>
        <p:txBody>
          <a:bodyPr/>
          <a:lstStyle/>
          <a:p>
            <a:r>
              <a:rPr lang="en-AU">
                <a:latin typeface="+mj-lt"/>
              </a:rPr>
              <a:t>Quick quiz to activate learning from prior lessons</a:t>
            </a:r>
          </a:p>
        </p:txBody>
      </p:sp>
      <p:sp>
        <p:nvSpPr>
          <p:cNvPr id="9" name="Picture Placeholder 8">
            <a:extLst>
              <a:ext uri="{FF2B5EF4-FFF2-40B4-BE49-F238E27FC236}">
                <a16:creationId xmlns:a16="http://schemas.microsoft.com/office/drawing/2014/main" id="{7CE05BC3-0257-9F4F-638E-1E0C1B12E697}"/>
              </a:ext>
            </a:extLst>
          </p:cNvPr>
          <p:cNvSpPr>
            <a:spLocks noGrp="1"/>
          </p:cNvSpPr>
          <p:nvPr>
            <p:ph type="pic" sz="quarter" idx="13"/>
          </p:nvPr>
        </p:nvSpPr>
        <p:spPr/>
        <p:txBody>
          <a:bodyPr/>
          <a:lstStyle/>
          <a:p>
            <a:r>
              <a:rPr lang="en-AU" b="1"/>
              <a:t>Everybody – </a:t>
            </a:r>
            <a:r>
              <a:rPr lang="en-AU"/>
              <a:t>What are the two poles of a magnet called?</a:t>
            </a:r>
          </a:p>
          <a:p>
            <a:r>
              <a:rPr lang="en-AU" b="1"/>
              <a:t>Mini-challenge – </a:t>
            </a:r>
            <a:r>
              <a:rPr lang="en-AU"/>
              <a:t>What happens when the north pole of one magnet is brought close to the south pole of another magnet? Explain why this happens.</a:t>
            </a:r>
          </a:p>
          <a:p>
            <a:r>
              <a:rPr lang="en-AU" b="1"/>
              <a:t>Super challenge – </a:t>
            </a:r>
            <a:r>
              <a:rPr lang="en-AU"/>
              <a:t>Describe the behaviour of two bar magnets when their north poles are brought close together and explain the underlying reason based on the concept of magnetic fields and polarity.</a:t>
            </a:r>
          </a:p>
        </p:txBody>
      </p:sp>
      <p:sp>
        <p:nvSpPr>
          <p:cNvPr id="3" name="Slide Number Placeholder 2">
            <a:extLst>
              <a:ext uri="{FF2B5EF4-FFF2-40B4-BE49-F238E27FC236}">
                <a16:creationId xmlns:a16="http://schemas.microsoft.com/office/drawing/2014/main" id="{BC524538-C4D2-7E90-9244-79514A9183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3660137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t>1.10 Magnetic field strength investigation</a:t>
            </a:r>
          </a:p>
        </p:txBody>
      </p:sp>
      <p:grpSp>
        <p:nvGrpSpPr>
          <p:cNvPr id="6" name="Group 5" descr="Example equipment setup for a magnetic field strength investigation involving a floating paper clip.">
            <a:extLst>
              <a:ext uri="{FF2B5EF4-FFF2-40B4-BE49-F238E27FC236}">
                <a16:creationId xmlns:a16="http://schemas.microsoft.com/office/drawing/2014/main" id="{DA1ED8B9-A201-B1E1-5C4D-034A01F83ED2}"/>
              </a:ext>
            </a:extLst>
          </p:cNvPr>
          <p:cNvGrpSpPr/>
          <p:nvPr/>
        </p:nvGrpSpPr>
        <p:grpSpPr>
          <a:xfrm>
            <a:off x="359999" y="1462025"/>
            <a:ext cx="6114335" cy="4400551"/>
            <a:chOff x="0" y="1409192"/>
            <a:chExt cx="6114335" cy="4400551"/>
          </a:xfrm>
        </p:grpSpPr>
        <p:pic>
          <p:nvPicPr>
            <p:cNvPr id="15361" name="Picture 1" descr="An experiment was set up to investigate how the magnetic field strength decreases with distance from the magnet. ">
              <a:extLst>
                <a:ext uri="{FF2B5EF4-FFF2-40B4-BE49-F238E27FC236}">
                  <a16:creationId xmlns:a16="http://schemas.microsoft.com/office/drawing/2014/main" id="{C8A3D5F3-7016-9FF6-6F0B-31F794151630}"/>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09192"/>
              <a:ext cx="6114335" cy="44005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uler">
              <a:extLst>
                <a:ext uri="{FF2B5EF4-FFF2-40B4-BE49-F238E27FC236}">
                  <a16:creationId xmlns:a16="http://schemas.microsoft.com/office/drawing/2014/main" id="{267C102E-08D6-7502-C6D7-29F8752309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3254937" y="1643270"/>
              <a:ext cx="365850" cy="3752530"/>
            </a:xfrm>
            <a:prstGeom prst="rect">
              <a:avLst/>
            </a:prstGeom>
          </p:spPr>
        </p:pic>
      </p:grpSp>
      <p:pic>
        <p:nvPicPr>
          <p:cNvPr id="2" name="Picture 1" descr="Example equipment setup to test magnetic field strength. This setup shows a magnet a ruler and a paperclip. ">
            <a:extLst>
              <a:ext uri="{FF2B5EF4-FFF2-40B4-BE49-F238E27FC236}">
                <a16:creationId xmlns:a16="http://schemas.microsoft.com/office/drawing/2014/main" id="{035C1758-42AB-91BB-CDFA-6CE726FD78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1315" y="4181030"/>
            <a:ext cx="4472685" cy="1681546"/>
          </a:xfrm>
          <a:prstGeom prst="rect">
            <a:avLst/>
          </a:prstGeom>
        </p:spPr>
      </p:pic>
      <p:sp>
        <p:nvSpPr>
          <p:cNvPr id="4" name="Rectangle 3">
            <a:extLst>
              <a:ext uri="{FF2B5EF4-FFF2-40B4-BE49-F238E27FC236}">
                <a16:creationId xmlns:a16="http://schemas.microsoft.com/office/drawing/2014/main" id="{E9EEF84F-1B0A-6268-3447-9D80055B004B}"/>
              </a:ext>
              <a:ext uri="{C183D7F6-B498-43B3-948B-1728B52AA6E4}">
                <adec:decorative xmlns:adec="http://schemas.microsoft.com/office/drawing/2017/decorative" val="0"/>
              </a:ext>
            </a:extLst>
          </p:cNvPr>
          <p:cNvSpPr>
            <a:spLocks noChangeArrowheads="1"/>
          </p:cNvSpPr>
          <p:nvPr/>
        </p:nvSpPr>
        <p:spPr bwMode="auto">
          <a:xfrm>
            <a:off x="359999" y="6419001"/>
            <a:ext cx="27510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This work has been generated using </a:t>
            </a:r>
            <a:r>
              <a:rPr kumimoji="0" lang="en-AU" altLang="en-US" sz="1000" b="0" i="0" u="none" strike="noStrike" cap="none" normalizeH="0" baseline="0" dirty="0" err="1">
                <a:ln>
                  <a:noFill/>
                </a:ln>
                <a:solidFill>
                  <a:schemeClr val="tx1"/>
                </a:solidFill>
                <a:effectLst/>
                <a:ea typeface="Calibri" panose="020F0502020204030204" pitchFamily="34" charset="0"/>
                <a:cs typeface="Arial" panose="020B0604020202020204" pitchFamily="34" charset="0"/>
                <a:hlinkClick r:id="rId6"/>
              </a:rPr>
              <a:t>Chemix</a:t>
            </a:r>
            <a:r>
              <a:rPr kumimoji="0" lang="en-AU" altLang="en-US" sz="1200" b="0" i="0" u="none" strike="noStrike" cap="none" normalizeH="0" baseline="0" dirty="0">
                <a:ln>
                  <a:noFill/>
                </a:ln>
                <a:solidFill>
                  <a:schemeClr val="tx1"/>
                </a:solidFill>
                <a:effectLst/>
                <a:ea typeface="Calibri" panose="020F0502020204030204" pitchFamily="34" charset="0"/>
                <a:cs typeface="Arial" panose="020B0604020202020204" pitchFamily="34" charset="0"/>
              </a:rPr>
              <a:t>.</a:t>
            </a:r>
            <a:endParaRPr kumimoji="0" lang="en-AU" altLang="en-US" sz="1200" b="0" i="0" u="none" strike="noStrike" cap="none" normalizeH="0" baseline="0" dirty="0">
              <a:ln>
                <a:noFill/>
              </a:ln>
              <a:solidFill>
                <a:schemeClr val="tx1"/>
              </a:solidFill>
              <a:effectLst/>
            </a:endParaRP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18415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1.11 Making magnets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84243660"/>
              </p:ext>
            </p:extLst>
          </p:nvPr>
        </p:nvGraphicFramePr>
        <p:xfrm>
          <a:off x="359998" y="1916174"/>
          <a:ext cx="11126369" cy="4181994"/>
        </p:xfrm>
        <a:graphic>
          <a:graphicData uri="http://schemas.openxmlformats.org/drawingml/2006/table">
            <a:tbl>
              <a:tblPr firstRow="1">
                <a:tableStyleId>{B301B821-A1FF-4177-AEE7-76D212191A09}</a:tableStyleId>
              </a:tblPr>
              <a:tblGrid>
                <a:gridCol w="4681340">
                  <a:extLst>
                    <a:ext uri="{9D8B030D-6E8A-4147-A177-3AD203B41FA5}">
                      <a16:colId xmlns:a16="http://schemas.microsoft.com/office/drawing/2014/main" val="3623447875"/>
                    </a:ext>
                  </a:extLst>
                </a:gridCol>
                <a:gridCol w="6445029">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342900" indent="-342900">
                        <a:lnSpc>
                          <a:spcPct val="150000"/>
                        </a:lnSpc>
                        <a:spcAft>
                          <a:spcPts val="1200"/>
                        </a:spcAft>
                        <a:buFont typeface="Arial" panose="020B0604020202020204" pitchFamily="34" charset="0"/>
                        <a:buChar char="•"/>
                      </a:pPr>
                      <a:r>
                        <a:rPr lang="en-AU" sz="1800">
                          <a:latin typeface="+mn-lt"/>
                          <a:ea typeface="Calibri" panose="020F0502020204030204" pitchFamily="34" charset="0"/>
                        </a:rPr>
                        <a:t>a</a:t>
                      </a:r>
                      <a:r>
                        <a:rPr lang="en-AU" sz="1800">
                          <a:effectLst/>
                          <a:latin typeface="+mn-lt"/>
                          <a:ea typeface="Calibri" panose="020F0502020204030204" pitchFamily="34" charset="0"/>
                        </a:rPr>
                        <a:t>bout the effects of forces in everyday situations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latin typeface="+mn-lt"/>
                          <a:ea typeface="Calibri" panose="020F0502020204030204" pitchFamily="34" charset="0"/>
                        </a:rPr>
                        <a:t>d</a:t>
                      </a:r>
                      <a:r>
                        <a:rPr lang="en-AU" sz="1800">
                          <a:effectLst/>
                          <a:latin typeface="+mn-lt"/>
                          <a:ea typeface="Calibri" panose="020F0502020204030204" pitchFamily="34" charset="0"/>
                        </a:rPr>
                        <a:t>escribe the action of an electromagnet</a:t>
                      </a:r>
                      <a:endParaRPr lang="en-AU" sz="180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342900" indent="-342900">
                        <a:lnSpc>
                          <a:spcPct val="150000"/>
                        </a:lnSpc>
                        <a:spcAft>
                          <a:spcPts val="1200"/>
                        </a:spcAft>
                        <a:buFont typeface="Arial" panose="020B0604020202020204" pitchFamily="34" charset="0"/>
                        <a:buChar char="•"/>
                      </a:pPr>
                      <a:r>
                        <a:rPr lang="en-AU" sz="1800">
                          <a:effectLst/>
                          <a:latin typeface="+mn-lt"/>
                          <a:ea typeface="Calibri" panose="020F0502020204030204" pitchFamily="34" charset="0"/>
                        </a:rPr>
                        <a:t>to ask questions and make predictions about forces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effectLst/>
                          <a:latin typeface="+mn-lt"/>
                          <a:ea typeface="Calibri" panose="020F0502020204030204" pitchFamily="34" charset="0"/>
                        </a:rPr>
                        <a:t>predict the relationship between coil number on an electromagnet and its magnetic field strength</a:t>
                      </a:r>
                      <a:r>
                        <a:rPr lang="en-AU" sz="1800">
                          <a:latin typeface="+mn-lt"/>
                          <a:cs typeface="Arial" panose="020B0604020202020204" pitchFamily="34" charset="0"/>
                        </a:rPr>
                        <a:t>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370133">
                <a:tc>
                  <a:txBody>
                    <a:bodyPr/>
                    <a:lstStyle/>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effectLst/>
                          <a:latin typeface="+mn-lt"/>
                          <a:ea typeface="Calibri" panose="020F0502020204030204" pitchFamily="34" charset="0"/>
                        </a:rPr>
                        <a:t>to use data to solve problems about forces.</a:t>
                      </a:r>
                      <a:endParaRPr lang="en-AU" sz="1800" b="1">
                        <a:solidFill>
                          <a:schemeClr val="accent1"/>
                        </a:solidFill>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indent="-342000">
                        <a:lnSpc>
                          <a:spcPct val="150000"/>
                        </a:lnSpc>
                        <a:spcAft>
                          <a:spcPts val="1200"/>
                        </a:spcAft>
                        <a:buFont typeface="Arial" panose="020B0604020202020204" pitchFamily="34" charset="0"/>
                        <a:buChar char="•"/>
                        <a:tabLst>
                          <a:tab pos="228600" algn="l"/>
                        </a:tabLst>
                      </a:pPr>
                      <a:r>
                        <a:rPr lang="en-AU" sz="1800" dirty="0">
                          <a:effectLst/>
                          <a:latin typeface="+mn-lt"/>
                          <a:ea typeface="Calibri" panose="020F0502020204030204" pitchFamily="34" charset="0"/>
                        </a:rPr>
                        <a:t>graph data (including labelling axis, using an appropriate scale)</a:t>
                      </a:r>
                    </a:p>
                    <a:p>
                      <a:pPr marL="342000" lvl="0" indent="-342000">
                        <a:lnSpc>
                          <a:spcPct val="150000"/>
                        </a:lnSpc>
                        <a:spcAft>
                          <a:spcPts val="1200"/>
                        </a:spcAft>
                        <a:buFont typeface="Arial" panose="020B0604020202020204" pitchFamily="34" charset="0"/>
                        <a:buChar char="•"/>
                        <a:tabLst>
                          <a:tab pos="228600" algn="l"/>
                        </a:tabLst>
                      </a:pPr>
                      <a:r>
                        <a:rPr lang="en-AU" sz="1800" dirty="0">
                          <a:effectLst/>
                          <a:latin typeface="+mn-lt"/>
                          <a:ea typeface="Calibri" panose="020F0502020204030204" pitchFamily="34" charset="0"/>
                        </a:rPr>
                        <a:t>collect, process and use data on the magnetic field strength of an electromagnet to solve problems.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089377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56</a:t>
            </a:fld>
            <a:endParaRPr lang="en-AU"/>
          </a:p>
        </p:txBody>
      </p:sp>
    </p:spTree>
    <p:extLst>
      <p:ext uri="{BB962C8B-B14F-4D97-AF65-F5344CB8AC3E}">
        <p14:creationId xmlns:p14="http://schemas.microsoft.com/office/powerpoint/2010/main" val="9472287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83F26E-9F97-9EFD-A8F3-B5F96E74F04C}"/>
              </a:ext>
            </a:extLst>
          </p:cNvPr>
          <p:cNvSpPr>
            <a:spLocks noGrp="1"/>
          </p:cNvSpPr>
          <p:nvPr>
            <p:ph type="title"/>
          </p:nvPr>
        </p:nvSpPr>
        <p:spPr/>
        <p:txBody>
          <a:bodyPr/>
          <a:lstStyle/>
          <a:p>
            <a:r>
              <a:rPr lang="en-AU"/>
              <a:t>1.11 Checkpoint</a:t>
            </a:r>
          </a:p>
        </p:txBody>
      </p:sp>
      <p:sp>
        <p:nvSpPr>
          <p:cNvPr id="8" name="Text Placeholder 7">
            <a:extLst>
              <a:ext uri="{FF2B5EF4-FFF2-40B4-BE49-F238E27FC236}">
                <a16:creationId xmlns:a16="http://schemas.microsoft.com/office/drawing/2014/main" id="{5C79F7DC-CCBC-14AC-777E-82807913DD83}"/>
              </a:ext>
            </a:extLst>
          </p:cNvPr>
          <p:cNvSpPr>
            <a:spLocks noGrp="1"/>
          </p:cNvSpPr>
          <p:nvPr>
            <p:ph type="body" sz="quarter" idx="18"/>
          </p:nvPr>
        </p:nvSpPr>
        <p:spPr/>
        <p:txBody>
          <a:bodyPr/>
          <a:lstStyle/>
          <a:p>
            <a:r>
              <a:rPr lang="en-AU">
                <a:latin typeface="+mj-lt"/>
              </a:rPr>
              <a:t>Quick quiz to activate learning from prior lessons</a:t>
            </a:r>
          </a:p>
        </p:txBody>
      </p:sp>
      <p:sp>
        <p:nvSpPr>
          <p:cNvPr id="9" name="Picture Placeholder 8">
            <a:extLst>
              <a:ext uri="{FF2B5EF4-FFF2-40B4-BE49-F238E27FC236}">
                <a16:creationId xmlns:a16="http://schemas.microsoft.com/office/drawing/2014/main" id="{7CE05BC3-0257-9F4F-638E-1E0C1B12E697}"/>
              </a:ext>
            </a:extLst>
          </p:cNvPr>
          <p:cNvSpPr>
            <a:spLocks noGrp="1"/>
          </p:cNvSpPr>
          <p:nvPr>
            <p:ph type="pic" sz="quarter" idx="13"/>
          </p:nvPr>
        </p:nvSpPr>
        <p:spPr/>
        <p:txBody>
          <a:bodyPr/>
          <a:lstStyle/>
          <a:p>
            <a:r>
              <a:rPr lang="en-AU" b="1"/>
              <a:t>Everybody – </a:t>
            </a:r>
            <a:r>
              <a:rPr lang="en-AU"/>
              <a:t>What is one variable you need to keep constant when testing the effect of distance on a magnet's action?</a:t>
            </a:r>
          </a:p>
          <a:p>
            <a:r>
              <a:rPr lang="en-AU" b="1"/>
              <a:t>Mini-challenge – </a:t>
            </a:r>
            <a:r>
              <a:rPr lang="en-US"/>
              <a:t>How does the strength of the magnetic field on a metal object change as the distance between the object and a magnet increases?</a:t>
            </a:r>
            <a:endParaRPr lang="en-AU"/>
          </a:p>
          <a:p>
            <a:r>
              <a:rPr lang="en-AU" b="1"/>
              <a:t>Super challenge – </a:t>
            </a:r>
            <a:r>
              <a:rPr lang="en-AU"/>
              <a:t>Describe the pattern you would expect to see when using iron filings to map the magnetic field around a bar magnet</a:t>
            </a:r>
          </a:p>
        </p:txBody>
      </p:sp>
      <p:sp>
        <p:nvSpPr>
          <p:cNvPr id="3" name="Slide Number Placeholder 2">
            <a:extLst>
              <a:ext uri="{FF2B5EF4-FFF2-40B4-BE49-F238E27FC236}">
                <a16:creationId xmlns:a16="http://schemas.microsoft.com/office/drawing/2014/main" id="{BC524538-C4D2-7E90-9244-79514A9183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20841008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2D9990-776F-EF0F-D97C-8454A47E76EB}"/>
              </a:ext>
            </a:extLst>
          </p:cNvPr>
          <p:cNvSpPr>
            <a:spLocks noGrp="1"/>
          </p:cNvSpPr>
          <p:nvPr>
            <p:ph type="title"/>
          </p:nvPr>
        </p:nvSpPr>
        <p:spPr/>
        <p:txBody>
          <a:bodyPr/>
          <a:lstStyle/>
          <a:p>
            <a:r>
              <a:rPr lang="en-AU"/>
              <a:t>1.11 What is an electromagnet?</a:t>
            </a:r>
          </a:p>
        </p:txBody>
      </p:sp>
      <p:sp>
        <p:nvSpPr>
          <p:cNvPr id="7" name="Content Placeholder 6">
            <a:extLst>
              <a:ext uri="{FF2B5EF4-FFF2-40B4-BE49-F238E27FC236}">
                <a16:creationId xmlns:a16="http://schemas.microsoft.com/office/drawing/2014/main" id="{F80BCB95-91CE-D5EC-7EEF-905227697DC2}"/>
              </a:ext>
            </a:extLst>
          </p:cNvPr>
          <p:cNvSpPr>
            <a:spLocks noGrp="1"/>
          </p:cNvSpPr>
          <p:nvPr>
            <p:ph type="body" sz="quarter" idx="17"/>
          </p:nvPr>
        </p:nvSpPr>
        <p:spPr>
          <a:xfrm>
            <a:off x="360000" y="1025083"/>
            <a:ext cx="11484000" cy="1037894"/>
          </a:xfrm>
        </p:spPr>
        <p:txBody>
          <a:bodyPr/>
          <a:lstStyle/>
          <a:p>
            <a:r>
              <a:rPr lang="en-AU" sz="1600">
                <a:effectLst/>
                <a:ea typeface="Calibri" panose="020F0502020204030204" pitchFamily="34" charset="0"/>
              </a:rPr>
              <a:t>An </a:t>
            </a:r>
            <a:r>
              <a:rPr lang="en-AU" sz="1600" b="1">
                <a:effectLst/>
                <a:ea typeface="Calibri" panose="020F0502020204030204" pitchFamily="34" charset="0"/>
              </a:rPr>
              <a:t>electromagnet </a:t>
            </a:r>
            <a:r>
              <a:rPr lang="en-AU" sz="1600">
                <a:effectLst/>
                <a:ea typeface="Calibri" panose="020F0502020204030204" pitchFamily="34" charset="0"/>
              </a:rPr>
              <a:t>is a magnet that produces a magnetic field when an electric current flows through it. It typically consists of a coil of wire wrapped around a core made of ferromagnetic material like iron. The magnetic field is present only when the current is flowing and disappears when the current is turned off</a:t>
            </a:r>
          </a:p>
        </p:txBody>
      </p:sp>
      <p:pic>
        <p:nvPicPr>
          <p:cNvPr id="5" name="Online Media 4" title="How ElectroMagnets Work - Middle Grade Science w/ Untamed Science">
            <a:hlinkClick r:id="" action="ppaction://media"/>
            <a:extLst>
              <a:ext uri="{FF2B5EF4-FFF2-40B4-BE49-F238E27FC236}">
                <a16:creationId xmlns:a16="http://schemas.microsoft.com/office/drawing/2014/main" id="{1355CCE6-AC38-88F1-22E6-17B620DEE2BB}"/>
              </a:ext>
            </a:extLst>
          </p:cNvPr>
          <p:cNvPicPr>
            <a:picLocks noRot="1" noChangeAspect="1"/>
          </p:cNvPicPr>
          <p:nvPr>
            <a:videoFile r:link="rId1"/>
          </p:nvPr>
        </p:nvPicPr>
        <p:blipFill>
          <a:blip r:embed="rId4"/>
          <a:stretch>
            <a:fillRect/>
          </a:stretch>
        </p:blipFill>
        <p:spPr>
          <a:xfrm>
            <a:off x="2431544" y="2281155"/>
            <a:ext cx="6887736" cy="3891578"/>
          </a:xfrm>
          <a:prstGeom prst="rect">
            <a:avLst/>
          </a:prstGeom>
        </p:spPr>
      </p:pic>
      <p:sp>
        <p:nvSpPr>
          <p:cNvPr id="12" name="TextBox 11">
            <a:extLst>
              <a:ext uri="{FF2B5EF4-FFF2-40B4-BE49-F238E27FC236}">
                <a16:creationId xmlns:a16="http://schemas.microsoft.com/office/drawing/2014/main" id="{F8B20203-2D2A-10FE-F548-4D8497A466AB}"/>
              </a:ext>
            </a:extLst>
          </p:cNvPr>
          <p:cNvSpPr txBox="1"/>
          <p:nvPr/>
        </p:nvSpPr>
        <p:spPr>
          <a:xfrm>
            <a:off x="2431544" y="6268047"/>
            <a:ext cx="7328912" cy="416011"/>
          </a:xfrm>
          <a:prstGeom prst="rect">
            <a:avLst/>
          </a:prstGeom>
          <a:noFill/>
        </p:spPr>
        <p:txBody>
          <a:bodyPr wrap="square">
            <a:spAutoFit/>
          </a:bodyPr>
          <a:lstStyle/>
          <a:p>
            <a:pPr>
              <a:lnSpc>
                <a:spcPct val="150000"/>
              </a:lnSpc>
            </a:pPr>
            <a:r>
              <a:rPr lang="en-AU" sz="1600" u="sng">
                <a:solidFill>
                  <a:srgbClr val="2F5496"/>
                </a:solidFill>
                <a:effectLst/>
                <a:ea typeface="Calibri" panose="020F0502020204030204" pitchFamily="34" charset="0"/>
                <a:hlinkClick r:id="rId5"/>
              </a:rPr>
              <a:t>How </a:t>
            </a:r>
            <a:r>
              <a:rPr lang="en-AU" sz="1600" u="sng" err="1">
                <a:solidFill>
                  <a:srgbClr val="2F5496"/>
                </a:solidFill>
                <a:effectLst/>
                <a:ea typeface="Calibri" panose="020F0502020204030204" pitchFamily="34" charset="0"/>
                <a:hlinkClick r:id="rId5"/>
              </a:rPr>
              <a:t>ElectroMagnets</a:t>
            </a:r>
            <a:r>
              <a:rPr lang="en-AU" sz="1600" u="sng">
                <a:solidFill>
                  <a:srgbClr val="2F5496"/>
                </a:solidFill>
                <a:effectLst/>
                <a:ea typeface="Calibri" panose="020F0502020204030204" pitchFamily="34" charset="0"/>
                <a:hlinkClick r:id="rId5"/>
              </a:rPr>
              <a:t> Work – Middle Grade Science w/ Untamed Science</a:t>
            </a:r>
            <a:r>
              <a:rPr lang="en-AU" sz="1600">
                <a:effectLst/>
                <a:ea typeface="Calibri" panose="020F0502020204030204" pitchFamily="34" charset="0"/>
                <a:hlinkClick r:id="rId5"/>
              </a:rPr>
              <a:t> (4:43)</a:t>
            </a:r>
            <a:endParaRPr lang="en-AU" sz="1600"/>
          </a:p>
        </p:txBody>
      </p:sp>
      <p:sp>
        <p:nvSpPr>
          <p:cNvPr id="2" name="Slide Number Placeholder 1">
            <a:extLst>
              <a:ext uri="{FF2B5EF4-FFF2-40B4-BE49-F238E27FC236}">
                <a16:creationId xmlns:a16="http://schemas.microsoft.com/office/drawing/2014/main" id="{0B5E9363-E512-E0FF-DF14-9A53C5AC7F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22913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kumimoji="0" lang="en-AU" altLang="en-US" sz="3600" b="0" i="0" u="none" strike="noStrike" cap="none" normalizeH="0" baseline="0">
                <a:ln>
                  <a:noFill/>
                </a:ln>
                <a:solidFill>
                  <a:srgbClr val="002664"/>
                </a:solidFill>
                <a:effectLst/>
                <a:cs typeface="Arial" panose="020B0604020202020204" pitchFamily="34" charset="0"/>
              </a:rPr>
              <a:t>1.11 Investigating the strength of electromagnets (1)</a:t>
            </a:r>
            <a:endParaRPr lang="en-AU"/>
          </a:p>
        </p:txBody>
      </p:sp>
      <p:sp>
        <p:nvSpPr>
          <p:cNvPr id="2" name="Text Placeholder 1">
            <a:extLst>
              <a:ext uri="{FF2B5EF4-FFF2-40B4-BE49-F238E27FC236}">
                <a16:creationId xmlns:a16="http://schemas.microsoft.com/office/drawing/2014/main" id="{F4E5CC35-AAE6-F46C-EFCB-62D661230164}"/>
              </a:ext>
            </a:extLst>
          </p:cNvPr>
          <p:cNvSpPr>
            <a:spLocks noGrp="1"/>
          </p:cNvSpPr>
          <p:nvPr>
            <p:ph type="body" sz="quarter" idx="17"/>
          </p:nvPr>
        </p:nvSpPr>
        <p:spPr>
          <a:xfrm>
            <a:off x="359999" y="1306883"/>
            <a:ext cx="11484000" cy="889907"/>
          </a:xfrm>
        </p:spPr>
        <p:txBody>
          <a:bodyPr/>
          <a:lstStyle/>
          <a:p>
            <a:pPr marL="0" marR="0" lvl="0" indent="0" algn="l" defTabSz="914400" rtl="0" eaLnBrk="0" fontAlgn="base" latinLnBrk="0" hangingPunct="0">
              <a:lnSpc>
                <a:spcPct val="150000"/>
              </a:lnSpc>
              <a:spcBef>
                <a:spcPct val="0"/>
              </a:spcBef>
              <a:spcAft>
                <a:spcPts val="1200"/>
              </a:spcAft>
              <a:buClrTx/>
              <a:buSzTx/>
              <a:buFontTx/>
              <a:buNone/>
              <a:tabLst/>
            </a:pPr>
            <a:r>
              <a:rPr kumimoji="0" lang="en-AU" altLang="en-US" sz="1800" b="1" i="0" u="none" strike="noStrike" cap="none" normalizeH="0" baseline="0">
                <a:ln>
                  <a:noFill/>
                </a:ln>
                <a:solidFill>
                  <a:schemeClr val="tx1"/>
                </a:solidFill>
                <a:effectLst/>
                <a:ea typeface="Calibri" panose="020F0502020204030204" pitchFamily="34" charset="0"/>
                <a:cs typeface="Arial" panose="020B0604020202020204" pitchFamily="34" charset="0"/>
              </a:rPr>
              <a:t>Aim –</a:t>
            </a:r>
            <a:r>
              <a:rPr kumimoji="0" lang="en-AU" altLang="en-US" sz="1800" b="0" i="0" u="none" strike="noStrike" cap="none" normalizeH="0" baseline="0">
                <a:ln>
                  <a:noFill/>
                </a:ln>
                <a:solidFill>
                  <a:schemeClr val="tx1"/>
                </a:solidFill>
                <a:effectLst/>
                <a:ea typeface="Calibri" panose="020F0502020204030204" pitchFamily="34" charset="0"/>
                <a:cs typeface="Arial" panose="020B0604020202020204" pitchFamily="34" charset="0"/>
              </a:rPr>
              <a:t> To determine the relationship between the coil number on an electromagnet and its magnetic field strength</a:t>
            </a:r>
            <a:endParaRPr kumimoji="0" lang="en-AU" altLang="en-US" sz="1800" b="1" i="0" u="none" strike="noStrike" cap="none" normalizeH="0" baseline="0">
              <a:ln>
                <a:noFill/>
              </a:ln>
              <a:solidFill>
                <a:schemeClr val="tx1"/>
              </a:solidFill>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ts val="1200"/>
              </a:spcAft>
              <a:buClrTx/>
              <a:buSzTx/>
              <a:buFontTx/>
              <a:buNone/>
              <a:tabLst/>
            </a:pPr>
            <a:r>
              <a:rPr kumimoji="0" lang="en-AU" altLang="en-US" sz="1800" b="1" i="0" u="none" strike="noStrike" cap="none" normalizeH="0" baseline="0">
                <a:ln>
                  <a:noFill/>
                </a:ln>
                <a:solidFill>
                  <a:schemeClr val="tx1"/>
                </a:solidFill>
                <a:effectLst/>
                <a:ea typeface="Calibri" panose="020F0502020204030204" pitchFamily="34" charset="0"/>
                <a:cs typeface="Arial" panose="020B0604020202020204" pitchFamily="34" charset="0"/>
              </a:rPr>
              <a:t>Prediction</a:t>
            </a:r>
            <a:endParaRPr kumimoji="0" lang="en-AU" altLang="en-US" sz="1800" b="0" i="0" u="none" strike="noStrike" cap="none" normalizeH="0" baseline="0">
              <a:ln>
                <a:noFill/>
              </a:ln>
              <a:solidFill>
                <a:schemeClr val="tx1"/>
              </a:solidFill>
              <a:effectLst/>
              <a:cs typeface="Arial" panose="020B0604020202020204" pitchFamily="34" charset="0"/>
            </a:endParaRPr>
          </a:p>
        </p:txBody>
      </p:sp>
      <p:graphicFrame>
        <p:nvGraphicFramePr>
          <p:cNvPr id="5" name="Table 4">
            <a:extLst>
              <a:ext uri="{FF2B5EF4-FFF2-40B4-BE49-F238E27FC236}">
                <a16:creationId xmlns:a16="http://schemas.microsoft.com/office/drawing/2014/main" id="{2E82D0DF-023C-9BC7-FD75-9B6E373EC28B}"/>
              </a:ext>
            </a:extLst>
          </p:cNvPr>
          <p:cNvGraphicFramePr>
            <a:graphicFrameLocks noGrp="1"/>
          </p:cNvGraphicFramePr>
          <p:nvPr>
            <p:extLst>
              <p:ext uri="{D42A27DB-BD31-4B8C-83A1-F6EECF244321}">
                <p14:modId xmlns:p14="http://schemas.microsoft.com/office/powerpoint/2010/main" val="129109590"/>
              </p:ext>
            </p:extLst>
          </p:nvPr>
        </p:nvGraphicFramePr>
        <p:xfrm>
          <a:off x="359999" y="2597479"/>
          <a:ext cx="11483999" cy="3764596"/>
        </p:xfrm>
        <a:graphic>
          <a:graphicData uri="http://schemas.openxmlformats.org/drawingml/2006/table">
            <a:tbl>
              <a:tblPr firstRow="1" firstCol="1" bandRow="1">
                <a:tableStyleId>{B301B821-A1FF-4177-AEE7-76D212191A09}</a:tableStyleId>
              </a:tblPr>
              <a:tblGrid>
                <a:gridCol w="1685385">
                  <a:extLst>
                    <a:ext uri="{9D8B030D-6E8A-4147-A177-3AD203B41FA5}">
                      <a16:colId xmlns:a16="http://schemas.microsoft.com/office/drawing/2014/main" val="1286095034"/>
                    </a:ext>
                  </a:extLst>
                </a:gridCol>
                <a:gridCol w="3919066">
                  <a:extLst>
                    <a:ext uri="{9D8B030D-6E8A-4147-A177-3AD203B41FA5}">
                      <a16:colId xmlns:a16="http://schemas.microsoft.com/office/drawing/2014/main" val="1171377044"/>
                    </a:ext>
                  </a:extLst>
                </a:gridCol>
                <a:gridCol w="5879548">
                  <a:extLst>
                    <a:ext uri="{9D8B030D-6E8A-4147-A177-3AD203B41FA5}">
                      <a16:colId xmlns:a16="http://schemas.microsoft.com/office/drawing/2014/main" val="1525263622"/>
                    </a:ext>
                  </a:extLst>
                </a:gridCol>
              </a:tblGrid>
              <a:tr h="486445">
                <a:tc>
                  <a:txBody>
                    <a:bodyPr/>
                    <a:lstStyle/>
                    <a:p>
                      <a:pPr>
                        <a:lnSpc>
                          <a:spcPct val="150000"/>
                        </a:lnSpc>
                        <a:spcBef>
                          <a:spcPts val="1200"/>
                        </a:spcBef>
                        <a:spcAft>
                          <a:spcPts val="600"/>
                        </a:spcAft>
                      </a:pPr>
                      <a:r>
                        <a:rPr lang="en-AU" sz="1800" b="1">
                          <a:solidFill>
                            <a:srgbClr val="FFFFFF"/>
                          </a:solidFill>
                          <a:effectLst/>
                          <a:highlight>
                            <a:srgbClr val="002664"/>
                          </a:highlight>
                          <a:latin typeface="+mj-lt"/>
                        </a:rPr>
                        <a:t>Step</a:t>
                      </a:r>
                      <a:endParaRPr lang="en-AU" sz="1800">
                        <a:effectLst/>
                        <a:highlight>
                          <a:srgbClr val="002664"/>
                        </a:highlight>
                        <a:latin typeface="+mj-lt"/>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1200"/>
                        </a:spcBef>
                        <a:spcAft>
                          <a:spcPts val="600"/>
                        </a:spcAft>
                      </a:pPr>
                      <a:r>
                        <a:rPr lang="en-AU" sz="1800" b="1">
                          <a:solidFill>
                            <a:srgbClr val="FFFFFF"/>
                          </a:solidFill>
                          <a:effectLst/>
                          <a:highlight>
                            <a:srgbClr val="002664"/>
                          </a:highlight>
                          <a:latin typeface="+mj-lt"/>
                        </a:rPr>
                        <a:t>Description</a:t>
                      </a:r>
                      <a:endParaRPr lang="en-AU" sz="1800">
                        <a:effectLst/>
                        <a:highlight>
                          <a:srgbClr val="002664"/>
                        </a:highligh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1200"/>
                        </a:spcBef>
                        <a:spcAft>
                          <a:spcPts val="600"/>
                        </a:spcAft>
                      </a:pPr>
                      <a:r>
                        <a:rPr lang="en-AU" sz="1800" b="1">
                          <a:solidFill>
                            <a:srgbClr val="FFFFFF"/>
                          </a:solidFill>
                          <a:effectLst/>
                          <a:highlight>
                            <a:srgbClr val="002664"/>
                          </a:highlight>
                          <a:latin typeface="+mj-lt"/>
                        </a:rPr>
                        <a:t>Your response</a:t>
                      </a:r>
                      <a:endParaRPr lang="en-AU" sz="1800">
                        <a:effectLst/>
                        <a:highlight>
                          <a:srgbClr val="002664"/>
                        </a:highligh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7986813"/>
                  </a:ext>
                </a:extLst>
              </a:tr>
              <a:tr h="1195311">
                <a:tc>
                  <a:txBody>
                    <a:bodyPr/>
                    <a:lstStyle/>
                    <a:p>
                      <a:pPr>
                        <a:lnSpc>
                          <a:spcPct val="150000"/>
                        </a:lnSpc>
                        <a:spcBef>
                          <a:spcPts val="0"/>
                        </a:spcBef>
                        <a:spcAft>
                          <a:spcPts val="1200"/>
                        </a:spcAft>
                      </a:pPr>
                      <a:r>
                        <a:rPr lang="en-AU" sz="1800" b="1">
                          <a:solidFill>
                            <a:srgbClr val="000000"/>
                          </a:solidFill>
                          <a:effectLst/>
                        </a:rPr>
                        <a:t>If…</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AU" sz="1800">
                          <a:solidFill>
                            <a:srgbClr val="000000"/>
                          </a:solidFill>
                          <a:effectLst/>
                        </a:rPr>
                        <a:t>How will you change the independent variable?</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58996416"/>
                  </a:ext>
                </a:extLst>
              </a:tr>
              <a:tr h="1041420">
                <a:tc>
                  <a:txBody>
                    <a:bodyPr/>
                    <a:lstStyle/>
                    <a:p>
                      <a:pPr>
                        <a:lnSpc>
                          <a:spcPct val="150000"/>
                        </a:lnSpc>
                        <a:spcBef>
                          <a:spcPts val="0"/>
                        </a:spcBef>
                        <a:spcAft>
                          <a:spcPts val="1200"/>
                        </a:spcAft>
                      </a:pPr>
                      <a:r>
                        <a:rPr lang="en-AU" sz="1800" b="1">
                          <a:solidFill>
                            <a:srgbClr val="000000"/>
                          </a:solidFill>
                          <a:effectLst/>
                        </a:rPr>
                        <a:t>Then…</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AU" sz="1800">
                          <a:solidFill>
                            <a:srgbClr val="000000"/>
                          </a:solidFill>
                          <a:effectLst/>
                        </a:rPr>
                        <a:t>Predicted change to the dependent variable.</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72547063"/>
                  </a:ext>
                </a:extLst>
              </a:tr>
              <a:tr h="1041420">
                <a:tc>
                  <a:txBody>
                    <a:bodyPr/>
                    <a:lstStyle/>
                    <a:p>
                      <a:pPr>
                        <a:lnSpc>
                          <a:spcPct val="150000"/>
                        </a:lnSpc>
                        <a:spcBef>
                          <a:spcPts val="0"/>
                        </a:spcBef>
                        <a:spcAft>
                          <a:spcPts val="1200"/>
                        </a:spcAft>
                      </a:pPr>
                      <a:r>
                        <a:rPr lang="en-AU" sz="1800" b="1">
                          <a:solidFill>
                            <a:srgbClr val="000000"/>
                          </a:solidFill>
                          <a:effectLst/>
                        </a:rPr>
                        <a:t>Because…</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AU" sz="1800">
                          <a:solidFill>
                            <a:srgbClr val="000000"/>
                          </a:solidFill>
                          <a:effectLst/>
                        </a:rPr>
                        <a:t>A logical reason for the change.</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820201"/>
                  </a:ext>
                </a:extLst>
              </a:tr>
            </a:tbl>
          </a:graphicData>
        </a:graphic>
      </p:graphicFrame>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318550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latin typeface="+mj-lt"/>
              </a:rPr>
              <a:t>1.1 The forces around us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665164860"/>
              </p:ext>
            </p:extLst>
          </p:nvPr>
        </p:nvGraphicFramePr>
        <p:xfrm>
          <a:off x="359998" y="1916174"/>
          <a:ext cx="11126369" cy="238760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342900" indent="-342900">
                        <a:lnSpc>
                          <a:spcPct val="150000"/>
                        </a:lnSpc>
                        <a:spcAft>
                          <a:spcPts val="1200"/>
                        </a:spcAft>
                        <a:buFont typeface="Arial" panose="020B0604020202020204" pitchFamily="34" charset="0"/>
                        <a:buChar char="•"/>
                      </a:pPr>
                      <a:r>
                        <a:rPr lang="en-AU" sz="1800">
                          <a:latin typeface="+mn-lt"/>
                          <a:ea typeface="Calibri" panose="020F0502020204030204" pitchFamily="34" charset="0"/>
                        </a:rPr>
                        <a:t>a</a:t>
                      </a:r>
                      <a:r>
                        <a:rPr lang="en-AU" sz="1800">
                          <a:effectLst/>
                          <a:latin typeface="+mn-lt"/>
                          <a:ea typeface="Calibri" panose="020F0502020204030204" pitchFamily="34" charset="0"/>
                        </a:rPr>
                        <a:t>bout the effects of forces in everyday situations.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1200"/>
                        </a:spcAft>
                        <a:buFont typeface="Arial" panose="020B0604020202020204" pitchFamily="34" charset="0"/>
                        <a:buChar char="•"/>
                        <a:tabLst>
                          <a:tab pos="228600" algn="l"/>
                        </a:tabLst>
                      </a:pPr>
                      <a:r>
                        <a:rPr lang="en-AU" sz="1800" dirty="0">
                          <a:effectLst/>
                          <a:latin typeface="+mn-lt"/>
                          <a:ea typeface="Calibri" panose="020F0502020204030204" pitchFamily="34" charset="0"/>
                        </a:rPr>
                        <a:t>identify how forces act on an object</a:t>
                      </a:r>
                    </a:p>
                    <a:p>
                      <a:pPr marL="342900" indent="-342900">
                        <a:lnSpc>
                          <a:spcPct val="150000"/>
                        </a:lnSpc>
                        <a:spcAft>
                          <a:spcPts val="1200"/>
                        </a:spcAft>
                        <a:buFont typeface="Arial"/>
                        <a:buChar char="•"/>
                      </a:pPr>
                      <a:r>
                        <a:rPr lang="en-AU" sz="1800" dirty="0">
                          <a:effectLst/>
                          <a:latin typeface="+mn-lt"/>
                          <a:ea typeface="Calibri" panose="020F0502020204030204" pitchFamily="34" charset="0"/>
                        </a:rPr>
                        <a:t>describe the result of forces acting on an object</a:t>
                      </a:r>
                    </a:p>
                    <a:p>
                      <a:pPr marL="342900" indent="-342900">
                        <a:lnSpc>
                          <a:spcPct val="150000"/>
                        </a:lnSpc>
                        <a:spcAft>
                          <a:spcPts val="1200"/>
                        </a:spcAft>
                        <a:buFont typeface="Arial"/>
                        <a:buChar char="•"/>
                      </a:pPr>
                      <a:r>
                        <a:rPr lang="en-AU" sz="1800" dirty="0">
                          <a:effectLst/>
                          <a:latin typeface="+mn-lt"/>
                          <a:ea typeface="Calibri" panose="020F0502020204030204" pitchFamily="34" charset="0"/>
                        </a:rPr>
                        <a:t>explain the difference between direct and indirect forces, using examples.</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3648967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AB02D-9C4B-A25A-B486-DE786800FEB2}"/>
              </a:ext>
            </a:extLst>
          </p:cNvPr>
          <p:cNvSpPr>
            <a:spLocks noGrp="1"/>
          </p:cNvSpPr>
          <p:nvPr>
            <p:ph type="title"/>
          </p:nvPr>
        </p:nvSpPr>
        <p:spPr/>
        <p:txBody>
          <a:bodyPr/>
          <a:lstStyle/>
          <a:p>
            <a:r>
              <a:rPr kumimoji="0" lang="en-AU" altLang="en-US" sz="3600" b="0" i="0" u="none" strike="noStrike" cap="none" normalizeH="0" baseline="0">
                <a:ln>
                  <a:noFill/>
                </a:ln>
                <a:solidFill>
                  <a:srgbClr val="002664"/>
                </a:solidFill>
                <a:effectLst/>
                <a:cs typeface="Arial" panose="020B0604020202020204" pitchFamily="34" charset="0"/>
              </a:rPr>
              <a:t>1.11 Investigating the strength of electromagnets (2)</a:t>
            </a:r>
            <a:endParaRPr lang="en-AU"/>
          </a:p>
        </p:txBody>
      </p:sp>
      <p:pic>
        <p:nvPicPr>
          <p:cNvPr id="20481" name="Picture 1" descr="Diagram of electromagnet experiment design.">
            <a:extLst>
              <a:ext uri="{FF2B5EF4-FFF2-40B4-BE49-F238E27FC236}">
                <a16:creationId xmlns:a16="http://schemas.microsoft.com/office/drawing/2014/main" id="{73B2A415-C614-95BC-408F-7D340FD8D4E6}"/>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9199" y="1265174"/>
            <a:ext cx="9393601" cy="46675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2153FC40-C4DC-583A-45BD-B9E480CCCE30}"/>
              </a:ext>
              <a:ext uri="{C183D7F6-B498-43B3-948B-1728B52AA6E4}">
                <adec:decorative xmlns:adec="http://schemas.microsoft.com/office/drawing/2017/decorative" val="0"/>
              </a:ext>
            </a:extLst>
          </p:cNvPr>
          <p:cNvSpPr>
            <a:spLocks noChangeArrowheads="1"/>
          </p:cNvSpPr>
          <p:nvPr/>
        </p:nvSpPr>
        <p:spPr bwMode="auto">
          <a:xfrm>
            <a:off x="360000" y="6449779"/>
            <a:ext cx="1120376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This work has been generated using </a:t>
            </a:r>
            <a:r>
              <a:rPr kumimoji="0" lang="en-AU" altLang="en-US" sz="1000" b="0" i="0" u="none" strike="noStrike" cap="none" normalizeH="0" baseline="0" dirty="0" err="1">
                <a:ln>
                  <a:noFill/>
                </a:ln>
                <a:solidFill>
                  <a:schemeClr val="tx1"/>
                </a:solidFill>
                <a:effectLst/>
                <a:ea typeface="Calibri" panose="020F0502020204030204" pitchFamily="34" charset="0"/>
                <a:cs typeface="Arial" panose="020B0604020202020204" pitchFamily="34" charset="0"/>
                <a:hlinkClick r:id="rId4"/>
              </a:rPr>
              <a:t>Chemix</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a:t>
            </a:r>
            <a:endParaRPr kumimoji="0" lang="en-AU" altLang="en-US" sz="1000" b="0" i="0" u="none" strike="noStrike" cap="none" normalizeH="0" baseline="0" dirty="0">
              <a:ln>
                <a:noFill/>
              </a:ln>
              <a:solidFill>
                <a:schemeClr val="tx1"/>
              </a:solidFill>
              <a:effectLst/>
            </a:endParaRPr>
          </a:p>
        </p:txBody>
      </p:sp>
      <p:sp>
        <p:nvSpPr>
          <p:cNvPr id="2" name="Slide Number Placeholder 1">
            <a:extLst>
              <a:ext uri="{FF2B5EF4-FFF2-40B4-BE49-F238E27FC236}">
                <a16:creationId xmlns:a16="http://schemas.microsoft.com/office/drawing/2014/main" id="{2E33FCCB-C331-2BCD-E21B-2564BBECE95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212956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266A94-F821-F154-7139-0AD21B6585DC}"/>
              </a:ext>
            </a:extLst>
          </p:cNvPr>
          <p:cNvSpPr>
            <a:spLocks noGrp="1"/>
          </p:cNvSpPr>
          <p:nvPr>
            <p:ph type="title"/>
          </p:nvPr>
        </p:nvSpPr>
        <p:spPr/>
        <p:txBody>
          <a:bodyPr/>
          <a:lstStyle/>
          <a:p>
            <a:r>
              <a:rPr lang="en-AU"/>
              <a:t>1.11 Method evaluation (1)</a:t>
            </a:r>
          </a:p>
        </p:txBody>
      </p:sp>
      <p:graphicFrame>
        <p:nvGraphicFramePr>
          <p:cNvPr id="6" name="Table 5">
            <a:extLst>
              <a:ext uri="{FF2B5EF4-FFF2-40B4-BE49-F238E27FC236}">
                <a16:creationId xmlns:a16="http://schemas.microsoft.com/office/drawing/2014/main" id="{218BF490-7DD5-18EA-18AA-917E5C5085D4}"/>
              </a:ext>
            </a:extLst>
          </p:cNvPr>
          <p:cNvGraphicFramePr>
            <a:graphicFrameLocks noGrp="1"/>
          </p:cNvGraphicFramePr>
          <p:nvPr>
            <p:extLst>
              <p:ext uri="{D42A27DB-BD31-4B8C-83A1-F6EECF244321}">
                <p14:modId xmlns:p14="http://schemas.microsoft.com/office/powerpoint/2010/main" val="723012912"/>
              </p:ext>
            </p:extLst>
          </p:nvPr>
        </p:nvGraphicFramePr>
        <p:xfrm>
          <a:off x="348000" y="1008147"/>
          <a:ext cx="11484000" cy="5365406"/>
        </p:xfrm>
        <a:graphic>
          <a:graphicData uri="http://schemas.openxmlformats.org/drawingml/2006/table">
            <a:tbl>
              <a:tblPr firstRow="1" firstCol="1" bandRow="1">
                <a:tableStyleId>{B301B821-A1FF-4177-AEE7-76D212191A09}</a:tableStyleId>
              </a:tblPr>
              <a:tblGrid>
                <a:gridCol w="5111652">
                  <a:extLst>
                    <a:ext uri="{9D8B030D-6E8A-4147-A177-3AD203B41FA5}">
                      <a16:colId xmlns:a16="http://schemas.microsoft.com/office/drawing/2014/main" val="3952960091"/>
                    </a:ext>
                  </a:extLst>
                </a:gridCol>
                <a:gridCol w="1725561">
                  <a:extLst>
                    <a:ext uri="{9D8B030D-6E8A-4147-A177-3AD203B41FA5}">
                      <a16:colId xmlns:a16="http://schemas.microsoft.com/office/drawing/2014/main" val="2369489514"/>
                    </a:ext>
                  </a:extLst>
                </a:gridCol>
                <a:gridCol w="4646787">
                  <a:extLst>
                    <a:ext uri="{9D8B030D-6E8A-4147-A177-3AD203B41FA5}">
                      <a16:colId xmlns:a16="http://schemas.microsoft.com/office/drawing/2014/main" val="1623414288"/>
                    </a:ext>
                  </a:extLst>
                </a:gridCol>
              </a:tblGrid>
              <a:tr h="328240">
                <a:tc>
                  <a:txBody>
                    <a:bodyPr/>
                    <a:lstStyle/>
                    <a:p>
                      <a:pPr>
                        <a:lnSpc>
                          <a:spcPct val="150000"/>
                        </a:lnSpc>
                        <a:spcBef>
                          <a:spcPts val="0"/>
                        </a:spcBef>
                        <a:spcAft>
                          <a:spcPts val="1200"/>
                        </a:spcAft>
                      </a:pPr>
                      <a:r>
                        <a:rPr lang="en-AU" sz="1800" b="1">
                          <a:solidFill>
                            <a:srgbClr val="FFFFFF"/>
                          </a:solidFill>
                          <a:effectLst/>
                          <a:highlight>
                            <a:srgbClr val="002664"/>
                          </a:highlight>
                        </a:rPr>
                        <a:t>Criteria</a:t>
                      </a:r>
                      <a:endParaRPr lang="en-AU" sz="1800" b="1">
                        <a:effectLst/>
                        <a:highlight>
                          <a:srgbClr val="002664"/>
                        </a:highlight>
                        <a:latin typeface="+mj-lt"/>
                        <a:ea typeface="Calibri" panose="020F0502020204030204" pitchFamily="34" charset="0"/>
                        <a:cs typeface="Arial" panose="020B0604020202020204" pitchFamily="34" charset="0"/>
                      </a:endParaRPr>
                    </a:p>
                  </a:txBody>
                  <a:tcPr marL="41699" marR="41699"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AU" sz="1800" b="1">
                          <a:solidFill>
                            <a:srgbClr val="FFFFFF"/>
                          </a:solidFill>
                          <a:effectLst/>
                          <a:highlight>
                            <a:srgbClr val="002664"/>
                          </a:highlight>
                        </a:rPr>
                        <a:t>Assessment</a:t>
                      </a:r>
                      <a:endParaRPr lang="en-AU" sz="1800" b="1">
                        <a:effectLst/>
                        <a:highlight>
                          <a:srgbClr val="002664"/>
                        </a:highlight>
                        <a:latin typeface="+mj-lt"/>
                        <a:ea typeface="Calibri" panose="020F0502020204030204" pitchFamily="34" charset="0"/>
                        <a:cs typeface="Arial" panose="020B0604020202020204" pitchFamily="34" charset="0"/>
                      </a:endParaRPr>
                    </a:p>
                  </a:txBody>
                  <a:tcPr marL="41699" marR="4169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AU" sz="1800" b="1">
                          <a:solidFill>
                            <a:srgbClr val="FFFFFF"/>
                          </a:solidFill>
                          <a:effectLst/>
                          <a:highlight>
                            <a:srgbClr val="002664"/>
                          </a:highlight>
                        </a:rPr>
                        <a:t>Evidence in method</a:t>
                      </a:r>
                      <a:endParaRPr lang="en-AU" sz="1800" b="1">
                        <a:effectLst/>
                        <a:highlight>
                          <a:srgbClr val="002664"/>
                        </a:highlight>
                        <a:latin typeface="+mj-lt"/>
                        <a:ea typeface="Calibri" panose="020F0502020204030204" pitchFamily="34" charset="0"/>
                        <a:cs typeface="Arial" panose="020B0604020202020204" pitchFamily="34" charset="0"/>
                      </a:endParaRPr>
                    </a:p>
                  </a:txBody>
                  <a:tcPr marL="41699" marR="4169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25666004"/>
                  </a:ext>
                </a:extLst>
              </a:tr>
              <a:tr h="1337432">
                <a:tc>
                  <a:txBody>
                    <a:bodyPr/>
                    <a:lstStyle/>
                    <a:p>
                      <a:pPr>
                        <a:lnSpc>
                          <a:spcPct val="150000"/>
                        </a:lnSpc>
                        <a:spcBef>
                          <a:spcPts val="1200"/>
                        </a:spcBef>
                        <a:spcAft>
                          <a:spcPts val="600"/>
                        </a:spcAft>
                      </a:pPr>
                      <a:r>
                        <a:rPr lang="en-AU" sz="1800">
                          <a:solidFill>
                            <a:srgbClr val="000000"/>
                          </a:solidFill>
                          <a:effectLst/>
                        </a:rPr>
                        <a:t>Is the </a:t>
                      </a:r>
                      <a:r>
                        <a:rPr lang="en-AU" sz="1800" b="1">
                          <a:solidFill>
                            <a:srgbClr val="000000"/>
                          </a:solidFill>
                          <a:effectLst/>
                        </a:rPr>
                        <a:t>purpose</a:t>
                      </a:r>
                      <a:r>
                        <a:rPr lang="en-AU" sz="1800">
                          <a:solidFill>
                            <a:srgbClr val="000000"/>
                          </a:solidFill>
                          <a:effectLst/>
                        </a:rPr>
                        <a:t> of the investigation is clearly identified through a prediction and/or aim?</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1200"/>
                        </a:spcBef>
                        <a:spcAft>
                          <a:spcPts val="6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0364088"/>
                  </a:ext>
                </a:extLst>
              </a:tr>
              <a:tr h="1337432">
                <a:tc>
                  <a:txBody>
                    <a:bodyPr/>
                    <a:lstStyle/>
                    <a:p>
                      <a:pPr>
                        <a:lnSpc>
                          <a:spcPct val="150000"/>
                        </a:lnSpc>
                        <a:spcBef>
                          <a:spcPts val="1200"/>
                        </a:spcBef>
                        <a:spcAft>
                          <a:spcPts val="600"/>
                        </a:spcAft>
                      </a:pPr>
                      <a:r>
                        <a:rPr lang="en-AU" sz="1800">
                          <a:solidFill>
                            <a:srgbClr val="000000"/>
                          </a:solidFill>
                          <a:effectLst/>
                        </a:rPr>
                        <a:t>What are the </a:t>
                      </a:r>
                      <a:r>
                        <a:rPr lang="en-AU" sz="1800" b="1">
                          <a:solidFill>
                            <a:srgbClr val="000000"/>
                          </a:solidFill>
                          <a:effectLst/>
                        </a:rPr>
                        <a:t>independent and dependent variables</a:t>
                      </a:r>
                      <a:r>
                        <a:rPr lang="en-AU" sz="1800">
                          <a:solidFill>
                            <a:srgbClr val="000000"/>
                          </a:solidFill>
                          <a:effectLst/>
                        </a:rPr>
                        <a:t> in the experiment? Are they clearly defined?</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1200"/>
                        </a:spcBef>
                        <a:spcAft>
                          <a:spcPts val="600"/>
                        </a:spcAft>
                      </a:pPr>
                      <a:r>
                        <a:rPr lang="en-AU" sz="1800">
                          <a:solidFill>
                            <a:srgbClr val="000000"/>
                          </a:solidFill>
                          <a:effectLst/>
                        </a:rPr>
                        <a:t>IV is …</a:t>
                      </a:r>
                      <a:endParaRPr lang="en-AU" sz="1800">
                        <a:effectLst/>
                      </a:endParaRPr>
                    </a:p>
                    <a:p>
                      <a:pPr>
                        <a:lnSpc>
                          <a:spcPct val="150000"/>
                        </a:lnSpc>
                        <a:spcBef>
                          <a:spcPts val="1200"/>
                        </a:spcBef>
                        <a:spcAft>
                          <a:spcPts val="600"/>
                        </a:spcAft>
                      </a:pPr>
                      <a:r>
                        <a:rPr lang="en-AU" sz="1800">
                          <a:solidFill>
                            <a:srgbClr val="000000"/>
                          </a:solidFill>
                          <a:effectLst/>
                        </a:rPr>
                        <a:t>DV is…</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2896851"/>
                  </a:ext>
                </a:extLst>
              </a:tr>
              <a:tr h="992430">
                <a:tc>
                  <a:txBody>
                    <a:bodyPr/>
                    <a:lstStyle/>
                    <a:p>
                      <a:pPr>
                        <a:lnSpc>
                          <a:spcPct val="150000"/>
                        </a:lnSpc>
                        <a:spcBef>
                          <a:spcPts val="1200"/>
                        </a:spcBef>
                        <a:spcAft>
                          <a:spcPts val="600"/>
                        </a:spcAft>
                      </a:pPr>
                      <a:r>
                        <a:rPr lang="en-AU" sz="1800">
                          <a:solidFill>
                            <a:srgbClr val="000000"/>
                          </a:solidFill>
                          <a:effectLst/>
                        </a:rPr>
                        <a:t>Have all </a:t>
                      </a:r>
                      <a:r>
                        <a:rPr lang="en-AU" sz="1800" b="1">
                          <a:solidFill>
                            <a:srgbClr val="000000"/>
                          </a:solidFill>
                          <a:effectLst/>
                        </a:rPr>
                        <a:t>controlled variables</a:t>
                      </a:r>
                      <a:r>
                        <a:rPr lang="en-AU" sz="1800">
                          <a:solidFill>
                            <a:srgbClr val="000000"/>
                          </a:solidFill>
                          <a:effectLst/>
                        </a:rPr>
                        <a:t> been identified and accounted for?</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nSpc>
                          <a:spcPct val="150000"/>
                        </a:lnSpc>
                        <a:spcBef>
                          <a:spcPts val="1200"/>
                        </a:spcBef>
                        <a:spcAft>
                          <a:spcPts val="600"/>
                        </a:spcAft>
                      </a:pPr>
                      <a:r>
                        <a:rPr lang="en-AU" sz="1800">
                          <a:solidFill>
                            <a:srgbClr val="000000"/>
                          </a:solidFill>
                          <a:effectLst/>
                        </a:rPr>
                        <a:t>Controlled variables are:</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18113098"/>
                  </a:ext>
                </a:extLst>
              </a:tr>
              <a:tr h="1337432">
                <a:tc>
                  <a:txBody>
                    <a:bodyPr/>
                    <a:lstStyle/>
                    <a:p>
                      <a:pPr>
                        <a:lnSpc>
                          <a:spcPct val="150000"/>
                        </a:lnSpc>
                        <a:spcBef>
                          <a:spcPts val="1200"/>
                        </a:spcBef>
                        <a:spcAft>
                          <a:spcPts val="600"/>
                        </a:spcAft>
                      </a:pPr>
                      <a:r>
                        <a:rPr lang="en-AU" sz="1800">
                          <a:solidFill>
                            <a:srgbClr val="000000"/>
                          </a:solidFill>
                          <a:effectLst/>
                        </a:rPr>
                        <a:t>Is the experimental method clearly outlined in a </a:t>
                      </a:r>
                      <a:r>
                        <a:rPr lang="en-AU" sz="1800" b="1">
                          <a:solidFill>
                            <a:srgbClr val="000000"/>
                          </a:solidFill>
                          <a:effectLst/>
                        </a:rPr>
                        <a:t>step-by-step</a:t>
                      </a:r>
                      <a:r>
                        <a:rPr lang="en-AU" sz="1800">
                          <a:solidFill>
                            <a:srgbClr val="000000"/>
                          </a:solidFill>
                          <a:effectLst/>
                        </a:rPr>
                        <a:t> format using </a:t>
                      </a:r>
                      <a:r>
                        <a:rPr lang="en-AU" sz="1800" b="1">
                          <a:solidFill>
                            <a:srgbClr val="000000"/>
                          </a:solidFill>
                          <a:effectLst/>
                        </a:rPr>
                        <a:t>accurate</a:t>
                      </a:r>
                      <a:r>
                        <a:rPr lang="en-AU" sz="1800">
                          <a:solidFill>
                            <a:srgbClr val="000000"/>
                          </a:solidFill>
                          <a:effectLst/>
                        </a:rPr>
                        <a:t> equipment?</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Bef>
                          <a:spcPts val="0"/>
                        </a:spcBef>
                        <a:spcAft>
                          <a:spcPts val="12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9736256"/>
                  </a:ext>
                </a:extLst>
              </a:tr>
            </a:tbl>
          </a:graphicData>
        </a:graphic>
      </p:graphicFrame>
      <p:sp>
        <p:nvSpPr>
          <p:cNvPr id="2" name="Slide Number Placeholder 1">
            <a:extLst>
              <a:ext uri="{FF2B5EF4-FFF2-40B4-BE49-F238E27FC236}">
                <a16:creationId xmlns:a16="http://schemas.microsoft.com/office/drawing/2014/main" id="{B760EF91-E462-1D51-A810-2556DA36B95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61</a:t>
            </a:fld>
            <a:endParaRPr lang="en-AU"/>
          </a:p>
        </p:txBody>
      </p:sp>
    </p:spTree>
    <p:extLst>
      <p:ext uri="{BB962C8B-B14F-4D97-AF65-F5344CB8AC3E}">
        <p14:creationId xmlns:p14="http://schemas.microsoft.com/office/powerpoint/2010/main" val="396868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266A94-F821-F154-7139-0AD21B6585DC}"/>
              </a:ext>
            </a:extLst>
          </p:cNvPr>
          <p:cNvSpPr>
            <a:spLocks noGrp="1"/>
          </p:cNvSpPr>
          <p:nvPr>
            <p:ph type="title"/>
          </p:nvPr>
        </p:nvSpPr>
        <p:spPr/>
        <p:txBody>
          <a:bodyPr/>
          <a:lstStyle/>
          <a:p>
            <a:r>
              <a:rPr lang="en-AU"/>
              <a:t>1.11 Method evaluation (2)</a:t>
            </a:r>
          </a:p>
        </p:txBody>
      </p:sp>
      <p:graphicFrame>
        <p:nvGraphicFramePr>
          <p:cNvPr id="6" name="Table 5">
            <a:extLst>
              <a:ext uri="{FF2B5EF4-FFF2-40B4-BE49-F238E27FC236}">
                <a16:creationId xmlns:a16="http://schemas.microsoft.com/office/drawing/2014/main" id="{218BF490-7DD5-18EA-18AA-917E5C5085D4}"/>
              </a:ext>
            </a:extLst>
          </p:cNvPr>
          <p:cNvGraphicFramePr>
            <a:graphicFrameLocks noGrp="1"/>
          </p:cNvGraphicFramePr>
          <p:nvPr>
            <p:extLst>
              <p:ext uri="{D42A27DB-BD31-4B8C-83A1-F6EECF244321}">
                <p14:modId xmlns:p14="http://schemas.microsoft.com/office/powerpoint/2010/main" val="1299689037"/>
              </p:ext>
            </p:extLst>
          </p:nvPr>
        </p:nvGraphicFramePr>
        <p:xfrm>
          <a:off x="360000" y="1022384"/>
          <a:ext cx="11484000" cy="5376833"/>
        </p:xfrm>
        <a:graphic>
          <a:graphicData uri="http://schemas.openxmlformats.org/drawingml/2006/table">
            <a:tbl>
              <a:tblPr firstRow="1" bandRow="1">
                <a:tableStyleId>{6E25E649-3F16-4E02-A733-19D2CDBF48F0}</a:tableStyleId>
              </a:tblPr>
              <a:tblGrid>
                <a:gridCol w="4875677">
                  <a:extLst>
                    <a:ext uri="{9D8B030D-6E8A-4147-A177-3AD203B41FA5}">
                      <a16:colId xmlns:a16="http://schemas.microsoft.com/office/drawing/2014/main" val="3952960091"/>
                    </a:ext>
                  </a:extLst>
                </a:gridCol>
                <a:gridCol w="1651820">
                  <a:extLst>
                    <a:ext uri="{9D8B030D-6E8A-4147-A177-3AD203B41FA5}">
                      <a16:colId xmlns:a16="http://schemas.microsoft.com/office/drawing/2014/main" val="2369489514"/>
                    </a:ext>
                  </a:extLst>
                </a:gridCol>
                <a:gridCol w="4956503">
                  <a:extLst>
                    <a:ext uri="{9D8B030D-6E8A-4147-A177-3AD203B41FA5}">
                      <a16:colId xmlns:a16="http://schemas.microsoft.com/office/drawing/2014/main" val="1623414288"/>
                    </a:ext>
                  </a:extLst>
                </a:gridCol>
              </a:tblGrid>
              <a:tr h="323335">
                <a:tc>
                  <a:txBody>
                    <a:bodyPr/>
                    <a:lstStyle/>
                    <a:p>
                      <a:pPr>
                        <a:lnSpc>
                          <a:spcPct val="150000"/>
                        </a:lnSpc>
                        <a:spcBef>
                          <a:spcPts val="0"/>
                        </a:spcBef>
                        <a:spcAft>
                          <a:spcPts val="1200"/>
                        </a:spcAft>
                      </a:pPr>
                      <a:r>
                        <a:rPr lang="en-AU" sz="1800" b="1">
                          <a:solidFill>
                            <a:srgbClr val="FFFFFF"/>
                          </a:solidFill>
                          <a:effectLst/>
                          <a:highlight>
                            <a:srgbClr val="002664"/>
                          </a:highlight>
                        </a:rPr>
                        <a:t>Criteria</a:t>
                      </a:r>
                      <a:endParaRPr lang="en-AU" sz="1800" b="1">
                        <a:effectLst/>
                        <a:highlight>
                          <a:srgbClr val="002664"/>
                        </a:highlight>
                        <a:latin typeface="+mj-lt"/>
                        <a:ea typeface="Calibri" panose="020F0502020204030204" pitchFamily="34" charset="0"/>
                        <a:cs typeface="Arial" panose="020B0604020202020204" pitchFamily="34" charset="0"/>
                      </a:endParaRPr>
                    </a:p>
                  </a:txBody>
                  <a:tcPr marL="41699" marR="41699" marT="0" marB="0">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800" b="1">
                          <a:solidFill>
                            <a:srgbClr val="FFFFFF"/>
                          </a:solidFill>
                          <a:effectLst/>
                          <a:highlight>
                            <a:srgbClr val="002664"/>
                          </a:highlight>
                        </a:rPr>
                        <a:t>Assessment</a:t>
                      </a:r>
                      <a:endParaRPr lang="en-AU" sz="1800" b="1">
                        <a:effectLst/>
                        <a:highlight>
                          <a:srgbClr val="002664"/>
                        </a:highlight>
                        <a:latin typeface="+mj-lt"/>
                        <a:ea typeface="Calibri" panose="020F0502020204030204" pitchFamily="34" charset="0"/>
                        <a:cs typeface="Arial" panose="020B0604020202020204" pitchFamily="34" charset="0"/>
                      </a:endParaRPr>
                    </a:p>
                  </a:txBody>
                  <a:tcPr marL="41699" marR="41699"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nSpc>
                          <a:spcPct val="150000"/>
                        </a:lnSpc>
                        <a:spcBef>
                          <a:spcPts val="0"/>
                        </a:spcBef>
                        <a:spcAft>
                          <a:spcPts val="1200"/>
                        </a:spcAft>
                      </a:pPr>
                      <a:r>
                        <a:rPr lang="en-AU" sz="1800" b="1">
                          <a:solidFill>
                            <a:srgbClr val="FFFFFF"/>
                          </a:solidFill>
                          <a:effectLst/>
                          <a:highlight>
                            <a:srgbClr val="002664"/>
                          </a:highlight>
                        </a:rPr>
                        <a:t>Evidence in method</a:t>
                      </a:r>
                      <a:endParaRPr lang="en-AU" sz="1800" b="1">
                        <a:effectLst/>
                        <a:highlight>
                          <a:srgbClr val="002664"/>
                        </a:highlight>
                        <a:latin typeface="+mj-lt"/>
                        <a:ea typeface="Calibri" panose="020F0502020204030204" pitchFamily="34" charset="0"/>
                        <a:cs typeface="Arial" panose="020B0604020202020204" pitchFamily="34" charset="0"/>
                      </a:endParaRPr>
                    </a:p>
                  </a:txBody>
                  <a:tcPr marL="41699" marR="41699"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25666004"/>
                  </a:ext>
                </a:extLst>
              </a:tr>
              <a:tr h="488777">
                <a:tc>
                  <a:txBody>
                    <a:bodyPr/>
                    <a:lstStyle/>
                    <a:p>
                      <a:pPr>
                        <a:lnSpc>
                          <a:spcPct val="150000"/>
                        </a:lnSpc>
                        <a:spcBef>
                          <a:spcPts val="0"/>
                        </a:spcBef>
                        <a:spcAft>
                          <a:spcPts val="1200"/>
                        </a:spcAft>
                      </a:pPr>
                      <a:r>
                        <a:rPr lang="en-AU" sz="1800">
                          <a:solidFill>
                            <a:srgbClr val="000000"/>
                          </a:solidFill>
                          <a:effectLst/>
                        </a:rPr>
                        <a:t>Are the steps </a:t>
                      </a:r>
                      <a:r>
                        <a:rPr lang="en-AU" sz="1800" b="1">
                          <a:solidFill>
                            <a:srgbClr val="000000"/>
                          </a:solidFill>
                          <a:effectLst/>
                        </a:rPr>
                        <a:t>logical</a:t>
                      </a:r>
                      <a:r>
                        <a:rPr lang="en-AU" sz="1800">
                          <a:solidFill>
                            <a:srgbClr val="000000"/>
                          </a:solidFill>
                          <a:effectLst/>
                        </a:rPr>
                        <a:t> and easy to follow?</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nSpc>
                          <a:spcPct val="150000"/>
                        </a:lnSpc>
                        <a:spcBef>
                          <a:spcPts val="0"/>
                        </a:spcBef>
                        <a:spcAft>
                          <a:spcPts val="12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868296949"/>
                  </a:ext>
                </a:extLst>
              </a:tr>
              <a:tr h="803525">
                <a:tc>
                  <a:txBody>
                    <a:bodyPr/>
                    <a:lstStyle/>
                    <a:p>
                      <a:pPr>
                        <a:lnSpc>
                          <a:spcPct val="150000"/>
                        </a:lnSpc>
                        <a:spcBef>
                          <a:spcPts val="0"/>
                        </a:spcBef>
                        <a:spcAft>
                          <a:spcPts val="1200"/>
                        </a:spcAft>
                      </a:pPr>
                      <a:r>
                        <a:rPr lang="en-AU" sz="1800">
                          <a:solidFill>
                            <a:srgbClr val="000000"/>
                          </a:solidFill>
                          <a:effectLst/>
                        </a:rPr>
                        <a:t>Does the method allow the </a:t>
                      </a:r>
                      <a:r>
                        <a:rPr lang="en-AU" sz="1800" b="1">
                          <a:solidFill>
                            <a:srgbClr val="000000"/>
                          </a:solidFill>
                          <a:effectLst/>
                        </a:rPr>
                        <a:t>aim or prediction</a:t>
                      </a:r>
                      <a:r>
                        <a:rPr lang="en-AU" sz="1800">
                          <a:solidFill>
                            <a:srgbClr val="000000"/>
                          </a:solidFill>
                          <a:effectLst/>
                        </a:rPr>
                        <a:t> to be answered?</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nSpc>
                          <a:spcPct val="150000"/>
                        </a:lnSpc>
                        <a:spcBef>
                          <a:spcPts val="0"/>
                        </a:spcBef>
                        <a:spcAft>
                          <a:spcPts val="12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141045407"/>
                  </a:ext>
                </a:extLst>
              </a:tr>
              <a:tr h="1685038">
                <a:tc>
                  <a:txBody>
                    <a:bodyPr/>
                    <a:lstStyle/>
                    <a:p>
                      <a:pPr>
                        <a:lnSpc>
                          <a:spcPct val="150000"/>
                        </a:lnSpc>
                        <a:spcBef>
                          <a:spcPts val="0"/>
                        </a:spcBef>
                        <a:spcAft>
                          <a:spcPts val="1200"/>
                        </a:spcAft>
                      </a:pPr>
                      <a:r>
                        <a:rPr lang="en-AU" sz="1800">
                          <a:solidFill>
                            <a:srgbClr val="000000"/>
                          </a:solidFill>
                          <a:effectLst/>
                        </a:rPr>
                        <a:t>Is the data </a:t>
                      </a:r>
                      <a:r>
                        <a:rPr lang="en-AU" sz="1800" b="1">
                          <a:solidFill>
                            <a:srgbClr val="000000"/>
                          </a:solidFill>
                          <a:effectLst/>
                        </a:rPr>
                        <a:t>reliable</a:t>
                      </a:r>
                      <a:r>
                        <a:rPr lang="en-AU" sz="1800">
                          <a:solidFill>
                            <a:srgbClr val="000000"/>
                          </a:solidFill>
                          <a:effectLst/>
                        </a:rPr>
                        <a:t>? Is the sample size large enough? Has it been repeated under the same conditions to gain the same results? Is the collected data range small?</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nSpc>
                          <a:spcPct val="150000"/>
                        </a:lnSpc>
                        <a:spcBef>
                          <a:spcPts val="0"/>
                        </a:spcBef>
                        <a:spcAft>
                          <a:spcPts val="12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511557763"/>
                  </a:ext>
                </a:extLst>
              </a:tr>
              <a:tr h="977600">
                <a:tc>
                  <a:txBody>
                    <a:bodyPr/>
                    <a:lstStyle/>
                    <a:p>
                      <a:pPr>
                        <a:lnSpc>
                          <a:spcPct val="150000"/>
                        </a:lnSpc>
                        <a:spcBef>
                          <a:spcPts val="0"/>
                        </a:spcBef>
                        <a:spcAft>
                          <a:spcPts val="1200"/>
                        </a:spcAft>
                      </a:pPr>
                      <a:r>
                        <a:rPr lang="en-AU" sz="1800">
                          <a:solidFill>
                            <a:srgbClr val="000000"/>
                          </a:solidFill>
                          <a:effectLst/>
                        </a:rPr>
                        <a:t>Is it evident in the method how the </a:t>
                      </a:r>
                      <a:r>
                        <a:rPr lang="en-AU" sz="1800" b="1">
                          <a:solidFill>
                            <a:srgbClr val="000000"/>
                          </a:solidFill>
                          <a:effectLst/>
                        </a:rPr>
                        <a:t>data</a:t>
                      </a:r>
                      <a:r>
                        <a:rPr lang="en-AU" sz="1800">
                          <a:solidFill>
                            <a:srgbClr val="000000"/>
                          </a:solidFill>
                          <a:effectLst/>
                        </a:rPr>
                        <a:t> will be collected, e.g. units provided, in a table?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nSpc>
                          <a:spcPct val="150000"/>
                        </a:lnSpc>
                        <a:spcBef>
                          <a:spcPts val="0"/>
                        </a:spcBef>
                        <a:spcAft>
                          <a:spcPts val="1200"/>
                        </a:spcAft>
                      </a:pPr>
                      <a:r>
                        <a:rPr lang="en-AU" sz="1800">
                          <a:effectLst/>
                        </a:rPr>
                        <a:t>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335678658"/>
                  </a:ext>
                </a:extLst>
              </a:tr>
              <a:tr h="1061213">
                <a:tc>
                  <a:txBody>
                    <a:bodyPr/>
                    <a:lstStyle/>
                    <a:p>
                      <a:pPr>
                        <a:lnSpc>
                          <a:spcPct val="150000"/>
                        </a:lnSpc>
                        <a:spcBef>
                          <a:spcPts val="0"/>
                        </a:spcBef>
                        <a:spcAft>
                          <a:spcPts val="1200"/>
                        </a:spcAft>
                      </a:pPr>
                      <a:r>
                        <a:rPr lang="en-AU" sz="1800">
                          <a:solidFill>
                            <a:srgbClr val="000000"/>
                          </a:solidFill>
                          <a:effectLst/>
                        </a:rPr>
                        <a:t>A neat, labelled </a:t>
                      </a:r>
                      <a:r>
                        <a:rPr lang="en-AU" sz="1800" b="1">
                          <a:solidFill>
                            <a:srgbClr val="000000"/>
                          </a:solidFill>
                          <a:effectLst/>
                        </a:rPr>
                        <a:t>diagram</a:t>
                      </a:r>
                      <a:r>
                        <a:rPr lang="en-AU" sz="1800">
                          <a:solidFill>
                            <a:srgbClr val="000000"/>
                          </a:solidFill>
                          <a:effectLst/>
                        </a:rPr>
                        <a:t> of the experiment set-up is included.</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nSpc>
                          <a:spcPct val="150000"/>
                        </a:lnSpc>
                        <a:spcBef>
                          <a:spcPts val="0"/>
                        </a:spcBef>
                        <a:spcAft>
                          <a:spcPts val="1200"/>
                        </a:spcAft>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nSpc>
                          <a:spcPct val="150000"/>
                        </a:lnSpc>
                        <a:spcBef>
                          <a:spcPts val="0"/>
                        </a:spcBef>
                        <a:spcAft>
                          <a:spcPts val="1200"/>
                        </a:spcAft>
                      </a:pPr>
                      <a:r>
                        <a:rPr lang="en-AU" sz="1800" dirty="0">
                          <a:effectLst/>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41699" marR="41699"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8429558"/>
                  </a:ext>
                </a:extLst>
              </a:tr>
            </a:tbl>
          </a:graphicData>
        </a:graphic>
      </p:graphicFrame>
      <p:sp>
        <p:nvSpPr>
          <p:cNvPr id="2" name="Slide Number Placeholder 1">
            <a:extLst>
              <a:ext uri="{FF2B5EF4-FFF2-40B4-BE49-F238E27FC236}">
                <a16:creationId xmlns:a16="http://schemas.microsoft.com/office/drawing/2014/main" id="{B760EF91-E462-1D51-A810-2556DA36B95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61951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3A9AEA-E4DC-2920-64B6-874F412EA9C9}"/>
              </a:ext>
            </a:extLst>
          </p:cNvPr>
          <p:cNvSpPr>
            <a:spLocks noGrp="1"/>
          </p:cNvSpPr>
          <p:nvPr>
            <p:ph type="ctrTitle"/>
          </p:nvPr>
        </p:nvSpPr>
        <p:spPr/>
        <p:txBody>
          <a:bodyPr/>
          <a:lstStyle/>
          <a:p>
            <a:r>
              <a:rPr lang="en-AU">
                <a:latin typeface="+mj-lt"/>
                <a:cs typeface="Arial"/>
              </a:rPr>
              <a:t>Essential question 2</a:t>
            </a:r>
            <a:endParaRPr lang="en-AU"/>
          </a:p>
        </p:txBody>
      </p:sp>
      <p:sp>
        <p:nvSpPr>
          <p:cNvPr id="3" name="Title 6">
            <a:extLst>
              <a:ext uri="{FF2B5EF4-FFF2-40B4-BE49-F238E27FC236}">
                <a16:creationId xmlns:a16="http://schemas.microsoft.com/office/drawing/2014/main" id="{C38BA0FD-949F-4600-6068-FEAAEA2A2C95}"/>
              </a:ext>
            </a:extLst>
          </p:cNvPr>
          <p:cNvSpPr txBox="1">
            <a:spLocks/>
          </p:cNvSpPr>
          <p:nvPr/>
        </p:nvSpPr>
        <p:spPr>
          <a:xfrm>
            <a:off x="540000" y="5009991"/>
            <a:ext cx="11291998" cy="800681"/>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bg1"/>
                </a:solidFill>
                <a:latin typeface="Arial" panose="020B0604020202020204" pitchFamily="34" charset="0"/>
                <a:ea typeface="+mj-ea"/>
                <a:cs typeface="Arial" panose="020B0604020202020204" pitchFamily="34" charset="0"/>
              </a:defRPr>
            </a:lvl1pPr>
          </a:lstStyle>
          <a:p>
            <a:r>
              <a:rPr lang="en-AU" sz="3600">
                <a:solidFill>
                  <a:schemeClr val="accent4"/>
                </a:solidFill>
                <a:latin typeface="+mj-lt"/>
                <a:cs typeface="Arial"/>
              </a:rPr>
              <a:t>How do simple machines make life easier?</a:t>
            </a:r>
            <a:endParaRPr lang="en-AU" sz="1800">
              <a:solidFill>
                <a:schemeClr val="accent4"/>
              </a:solidFill>
              <a:latin typeface="+mj-lt"/>
            </a:endParaRP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63</a:t>
            </a:fld>
            <a:endParaRPr lang="en-AU"/>
          </a:p>
        </p:txBody>
      </p:sp>
    </p:spTree>
    <p:extLst>
      <p:ext uri="{BB962C8B-B14F-4D97-AF65-F5344CB8AC3E}">
        <p14:creationId xmlns:p14="http://schemas.microsoft.com/office/powerpoint/2010/main" val="85154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2.1 Simple machines around us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881186380"/>
              </p:ext>
            </p:extLst>
          </p:nvPr>
        </p:nvGraphicFramePr>
        <p:xfrm>
          <a:off x="359998" y="1916174"/>
          <a:ext cx="11126369" cy="319474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342900" indent="-342900">
                        <a:lnSpc>
                          <a:spcPct val="150000"/>
                        </a:lnSpc>
                        <a:spcAft>
                          <a:spcPts val="1200"/>
                        </a:spcAft>
                        <a:buFont typeface="Arial" panose="020B0604020202020204" pitchFamily="34" charset="0"/>
                        <a:buChar char="•"/>
                      </a:pPr>
                      <a:r>
                        <a:rPr lang="en-AU" sz="1800">
                          <a:latin typeface="+mn-lt"/>
                          <a:ea typeface="Calibri" panose="020F0502020204030204" pitchFamily="34" charset="0"/>
                        </a:rPr>
                        <a:t>a</a:t>
                      </a:r>
                      <a:r>
                        <a:rPr lang="en-AU" sz="1800">
                          <a:effectLst/>
                          <a:latin typeface="+mn-lt"/>
                          <a:ea typeface="Calibri" panose="020F0502020204030204" pitchFamily="34" charset="0"/>
                        </a:rPr>
                        <a:t>bout the effects of forces in simple machines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lvl="0" indent="-342000">
                        <a:lnSpc>
                          <a:spcPct val="150000"/>
                        </a:lnSpc>
                        <a:spcAft>
                          <a:spcPts val="1200"/>
                        </a:spcAft>
                        <a:buFont typeface="Arial" panose="020B0604020202020204" pitchFamily="34" charset="0"/>
                        <a:buChar char="•"/>
                        <a:tabLst>
                          <a:tab pos="228600" algn="l"/>
                        </a:tabLst>
                      </a:pPr>
                      <a:r>
                        <a:rPr lang="en-AU" sz="1800">
                          <a:effectLst/>
                          <a:latin typeface="+mn-lt"/>
                          <a:ea typeface="Calibri" panose="020F0502020204030204" pitchFamily="34" charset="0"/>
                        </a:rPr>
                        <a:t>define a simple machine and mechanical advantage</a:t>
                      </a:r>
                    </a:p>
                    <a:p>
                      <a:pPr marL="342000" lvl="0" indent="-342000">
                        <a:lnSpc>
                          <a:spcPct val="150000"/>
                        </a:lnSpc>
                        <a:spcAft>
                          <a:spcPts val="1200"/>
                        </a:spcAft>
                        <a:buFont typeface="Arial" panose="020B0604020202020204" pitchFamily="34" charset="0"/>
                        <a:buChar char="•"/>
                        <a:tabLst>
                          <a:tab pos="228600" algn="l"/>
                        </a:tabLst>
                      </a:pPr>
                      <a:r>
                        <a:rPr lang="en-AU" sz="1800">
                          <a:effectLst/>
                          <a:latin typeface="+mn-lt"/>
                          <a:ea typeface="Calibri" panose="020F0502020204030204" pitchFamily="34" charset="0"/>
                        </a:rPr>
                        <a:t>explain how a wedge, lever, ramp, screw, pulley and wheel provide mechanical advantage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342900" indent="-342900">
                        <a:lnSpc>
                          <a:spcPct val="150000"/>
                        </a:lnSpc>
                        <a:spcAft>
                          <a:spcPts val="1200"/>
                        </a:spcAft>
                        <a:buFont typeface="Arial" panose="020B0604020202020204" pitchFamily="34" charset="0"/>
                        <a:buChar char="•"/>
                      </a:pPr>
                      <a:r>
                        <a:rPr lang="en-AU" sz="1800">
                          <a:effectLst/>
                          <a:latin typeface="+mn-lt"/>
                          <a:ea typeface="Calibri" panose="020F0502020204030204" pitchFamily="34" charset="0"/>
                        </a:rPr>
                        <a:t>to use data to solve problems when using simple machines</a:t>
                      </a:r>
                      <a:endParaRPr lang="en-AU" sz="1800" b="1">
                        <a:solidFill>
                          <a:schemeClr val="accent1"/>
                        </a:solidFill>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effectLst/>
                          <a:latin typeface="+mn-lt"/>
                          <a:ea typeface="Calibri" panose="020F0502020204030204" pitchFamily="34" charset="0"/>
                        </a:rPr>
                        <a:t>extract information from text and diagrams about simple machines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64</a:t>
            </a:fld>
            <a:endParaRPr lang="en-AU"/>
          </a:p>
        </p:txBody>
      </p:sp>
    </p:spTree>
    <p:extLst>
      <p:ext uri="{BB962C8B-B14F-4D97-AF65-F5344CB8AC3E}">
        <p14:creationId xmlns:p14="http://schemas.microsoft.com/office/powerpoint/2010/main" val="6853944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7539C8-21A3-3ACE-66F3-1851F5209166}"/>
              </a:ext>
            </a:extLst>
          </p:cNvPr>
          <p:cNvSpPr>
            <a:spLocks noGrp="1"/>
          </p:cNvSpPr>
          <p:nvPr>
            <p:ph type="title"/>
          </p:nvPr>
        </p:nvSpPr>
        <p:spPr/>
        <p:txBody>
          <a:bodyPr/>
          <a:lstStyle/>
          <a:p>
            <a:r>
              <a:rPr lang="en-AU"/>
              <a:t>2.1 Simple machines – wedge</a:t>
            </a:r>
          </a:p>
        </p:txBody>
      </p:sp>
      <p:sp>
        <p:nvSpPr>
          <p:cNvPr id="5" name="Content Placeholder 4">
            <a:extLst>
              <a:ext uri="{FF2B5EF4-FFF2-40B4-BE49-F238E27FC236}">
                <a16:creationId xmlns:a16="http://schemas.microsoft.com/office/drawing/2014/main" id="{6A390572-763D-BC97-1383-87B04554124E}"/>
              </a:ext>
            </a:extLst>
          </p:cNvPr>
          <p:cNvSpPr>
            <a:spLocks noGrp="1"/>
          </p:cNvSpPr>
          <p:nvPr>
            <p:ph type="body" sz="quarter" idx="17"/>
          </p:nvPr>
        </p:nvSpPr>
        <p:spPr>
          <a:xfrm>
            <a:off x="360000" y="1025082"/>
            <a:ext cx="11484000" cy="963631"/>
          </a:xfrm>
        </p:spPr>
        <p:txBody>
          <a:bodyPr/>
          <a:lstStyle/>
          <a:p>
            <a:pPr marL="342900" indent="-342900">
              <a:buFont typeface="Arial" panose="020B0604020202020204" pitchFamily="34" charset="0"/>
              <a:buChar char="•"/>
            </a:pPr>
            <a:r>
              <a:rPr lang="en-AU" sz="1800"/>
              <a:t>A wedge is a triangular shaped tool, made of hard materials, that translates effort forces perpendicularly.</a:t>
            </a:r>
          </a:p>
          <a:p>
            <a:pPr marL="342900" indent="-342900">
              <a:buFont typeface="Arial" panose="020B0604020202020204" pitchFamily="34" charset="0"/>
              <a:buChar char="•"/>
            </a:pPr>
            <a:r>
              <a:rPr lang="en-AU" sz="1800"/>
              <a:t>A wedge is used to split, cut or secure objects.</a:t>
            </a:r>
          </a:p>
        </p:txBody>
      </p:sp>
      <p:pic>
        <p:nvPicPr>
          <p:cNvPr id="7" name="Online Media 6" title="Simple Machines – Wedges">
            <a:hlinkClick r:id="" action="ppaction://media"/>
            <a:extLst>
              <a:ext uri="{FF2B5EF4-FFF2-40B4-BE49-F238E27FC236}">
                <a16:creationId xmlns:a16="http://schemas.microsoft.com/office/drawing/2014/main" id="{057DF8AF-B3CD-29E0-5023-40195AF7BA3B}"/>
              </a:ext>
            </a:extLst>
          </p:cNvPr>
          <p:cNvPicPr>
            <a:picLocks noRot="1" noChangeAspect="1"/>
          </p:cNvPicPr>
          <p:nvPr>
            <a:videoFile r:link="rId1"/>
          </p:nvPr>
        </p:nvPicPr>
        <p:blipFill>
          <a:blip r:embed="rId4"/>
          <a:stretch>
            <a:fillRect/>
          </a:stretch>
        </p:blipFill>
        <p:spPr>
          <a:xfrm>
            <a:off x="2552255" y="2129883"/>
            <a:ext cx="7087490" cy="4004441"/>
          </a:xfrm>
          <a:prstGeom prst="rect">
            <a:avLst/>
          </a:prstGeom>
        </p:spPr>
      </p:pic>
      <p:sp>
        <p:nvSpPr>
          <p:cNvPr id="10" name="TextBox 9">
            <a:extLst>
              <a:ext uri="{FF2B5EF4-FFF2-40B4-BE49-F238E27FC236}">
                <a16:creationId xmlns:a16="http://schemas.microsoft.com/office/drawing/2014/main" id="{615BFB55-33D7-F10C-BC83-878528E7699E}"/>
              </a:ext>
            </a:extLst>
          </p:cNvPr>
          <p:cNvSpPr txBox="1"/>
          <p:nvPr/>
        </p:nvSpPr>
        <p:spPr>
          <a:xfrm>
            <a:off x="2552255" y="6275494"/>
            <a:ext cx="5023736" cy="481012"/>
          </a:xfrm>
          <a:prstGeom prst="rect">
            <a:avLst/>
          </a:prstGeom>
          <a:noFill/>
        </p:spPr>
        <p:txBody>
          <a:bodyPr wrap="square" lIns="0" tIns="0" rIns="0" bIns="0" rtlCol="0">
            <a:noAutofit/>
          </a:bodyPr>
          <a:lstStyle/>
          <a:p>
            <a:pPr algn="l"/>
            <a:r>
              <a:rPr lang="en-AU" sz="1800">
                <a:hlinkClick r:id="rId5"/>
              </a:rPr>
              <a:t>Simple Machines – Wedges 1:50</a:t>
            </a:r>
            <a:endParaRPr lang="en-AU" sz="1800"/>
          </a:p>
        </p:txBody>
      </p:sp>
      <p:sp>
        <p:nvSpPr>
          <p:cNvPr id="2" name="Slide Number Placeholder 1">
            <a:extLst>
              <a:ext uri="{FF2B5EF4-FFF2-40B4-BE49-F238E27FC236}">
                <a16:creationId xmlns:a16="http://schemas.microsoft.com/office/drawing/2014/main" id="{4F968408-E7E7-20D7-375D-143294F942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411445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3FDC1-48F1-8BFF-204C-595CCAD727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20C795-D126-7ECA-34AF-E2D9A00C1B02}"/>
              </a:ext>
            </a:extLst>
          </p:cNvPr>
          <p:cNvSpPr>
            <a:spLocks noGrp="1"/>
          </p:cNvSpPr>
          <p:nvPr>
            <p:ph type="title"/>
          </p:nvPr>
        </p:nvSpPr>
        <p:spPr/>
        <p:txBody>
          <a:bodyPr/>
          <a:lstStyle/>
          <a:p>
            <a:r>
              <a:rPr lang="en-AU"/>
              <a:t>2.1 Simple machines – lever</a:t>
            </a:r>
          </a:p>
        </p:txBody>
      </p:sp>
      <p:sp>
        <p:nvSpPr>
          <p:cNvPr id="5" name="Content Placeholder 4">
            <a:extLst>
              <a:ext uri="{FF2B5EF4-FFF2-40B4-BE49-F238E27FC236}">
                <a16:creationId xmlns:a16="http://schemas.microsoft.com/office/drawing/2014/main" id="{F5683E17-5527-D152-62B4-911FAA16DC4A}"/>
              </a:ext>
            </a:extLst>
          </p:cNvPr>
          <p:cNvSpPr>
            <a:spLocks noGrp="1"/>
          </p:cNvSpPr>
          <p:nvPr>
            <p:ph type="body" sz="quarter" idx="17"/>
          </p:nvPr>
        </p:nvSpPr>
        <p:spPr>
          <a:xfrm>
            <a:off x="360000" y="1440636"/>
            <a:ext cx="5736000" cy="4934286"/>
          </a:xfrm>
        </p:spPr>
        <p:txBody>
          <a:bodyPr/>
          <a:lstStyle/>
          <a:p>
            <a:r>
              <a:rPr lang="en-AU" sz="1800"/>
              <a:t>A lever consists of a rigid bar or beam that pivots around a fixed point called a fulcrum.</a:t>
            </a:r>
          </a:p>
          <a:p>
            <a:r>
              <a:rPr lang="en-AU" sz="1800"/>
              <a:t>Parts of a lever:</a:t>
            </a:r>
          </a:p>
          <a:p>
            <a:pPr marL="342900" indent="-342900">
              <a:buFont typeface="Arial" panose="020B0604020202020204" pitchFamily="34" charset="0"/>
              <a:buChar char="•"/>
            </a:pPr>
            <a:r>
              <a:rPr lang="en-AU" sz="1800"/>
              <a:t>Fulcrum – the fixed point which the lever pivots</a:t>
            </a:r>
          </a:p>
          <a:p>
            <a:pPr marL="342900" indent="-342900">
              <a:buFont typeface="Arial" panose="020B0604020202020204" pitchFamily="34" charset="0"/>
              <a:buChar char="•"/>
            </a:pPr>
            <a:r>
              <a:rPr lang="en-AU" sz="1800"/>
              <a:t>Effort – the force applied to the lever to do work</a:t>
            </a:r>
          </a:p>
          <a:p>
            <a:pPr marL="342900" indent="-342900">
              <a:buFont typeface="Arial" panose="020B0604020202020204" pitchFamily="34" charset="0"/>
              <a:buChar char="•"/>
            </a:pPr>
            <a:r>
              <a:rPr lang="en-AU" sz="1800"/>
              <a:t>Load – the object or resistance that the lever moves or lifts</a:t>
            </a:r>
          </a:p>
          <a:p>
            <a:r>
              <a:rPr lang="en-AU" sz="1800"/>
              <a:t>There are three types of levers, 1</a:t>
            </a:r>
            <a:r>
              <a:rPr lang="en-AU" sz="1800" baseline="30000"/>
              <a:t>st</a:t>
            </a:r>
            <a:r>
              <a:rPr lang="en-AU" sz="1800"/>
              <a:t>, 2</a:t>
            </a:r>
            <a:r>
              <a:rPr lang="en-AU" sz="1800" baseline="30000"/>
              <a:t>nd</a:t>
            </a:r>
            <a:r>
              <a:rPr lang="en-AU" sz="1800"/>
              <a:t> and 3</a:t>
            </a:r>
            <a:r>
              <a:rPr lang="en-AU" sz="1800" baseline="30000"/>
              <a:t>rd</a:t>
            </a:r>
            <a:r>
              <a:rPr lang="en-AU" sz="1800"/>
              <a:t> order levers.</a:t>
            </a:r>
          </a:p>
        </p:txBody>
      </p:sp>
      <p:pic>
        <p:nvPicPr>
          <p:cNvPr id="7" name="Online Media 6" title="Simple Machines – Levers">
            <a:hlinkClick r:id="" action="ppaction://media"/>
            <a:extLst>
              <a:ext uri="{FF2B5EF4-FFF2-40B4-BE49-F238E27FC236}">
                <a16:creationId xmlns:a16="http://schemas.microsoft.com/office/drawing/2014/main" id="{2D7F1053-C98E-74F4-5CD3-553F30AA5FC6}"/>
              </a:ext>
            </a:extLst>
          </p:cNvPr>
          <p:cNvPicPr>
            <a:picLocks noRot="1" noChangeAspect="1"/>
          </p:cNvPicPr>
          <p:nvPr>
            <a:videoFile r:link="rId1"/>
          </p:nvPr>
        </p:nvPicPr>
        <p:blipFill>
          <a:blip r:embed="rId4"/>
          <a:stretch>
            <a:fillRect/>
          </a:stretch>
        </p:blipFill>
        <p:spPr>
          <a:xfrm>
            <a:off x="6441804" y="1440635"/>
            <a:ext cx="5404069" cy="3053306"/>
          </a:xfrm>
          <a:prstGeom prst="rect">
            <a:avLst/>
          </a:prstGeom>
        </p:spPr>
      </p:pic>
      <p:sp>
        <p:nvSpPr>
          <p:cNvPr id="11" name="TextBox 10">
            <a:extLst>
              <a:ext uri="{FF2B5EF4-FFF2-40B4-BE49-F238E27FC236}">
                <a16:creationId xmlns:a16="http://schemas.microsoft.com/office/drawing/2014/main" id="{3CA93F0D-5987-666D-48B9-BD83CB788E20}"/>
              </a:ext>
            </a:extLst>
          </p:cNvPr>
          <p:cNvSpPr txBox="1"/>
          <p:nvPr/>
        </p:nvSpPr>
        <p:spPr>
          <a:xfrm>
            <a:off x="6441804" y="4627756"/>
            <a:ext cx="5023736" cy="481012"/>
          </a:xfrm>
          <a:prstGeom prst="rect">
            <a:avLst/>
          </a:prstGeom>
          <a:noFill/>
        </p:spPr>
        <p:txBody>
          <a:bodyPr wrap="square" lIns="0" tIns="0" rIns="0" bIns="0" rtlCol="0">
            <a:noAutofit/>
          </a:bodyPr>
          <a:lstStyle/>
          <a:p>
            <a:pPr algn="l"/>
            <a:r>
              <a:rPr lang="en-AU" sz="1800">
                <a:hlinkClick r:id="rId5"/>
              </a:rPr>
              <a:t>Simple Machines – Levers 1:56</a:t>
            </a:r>
            <a:endParaRPr lang="en-AU" sz="1800"/>
          </a:p>
        </p:txBody>
      </p:sp>
      <p:sp>
        <p:nvSpPr>
          <p:cNvPr id="2" name="Slide Number Placeholder 1">
            <a:extLst>
              <a:ext uri="{FF2B5EF4-FFF2-40B4-BE49-F238E27FC236}">
                <a16:creationId xmlns:a16="http://schemas.microsoft.com/office/drawing/2014/main" id="{995A8E67-D9CE-CF9D-DE7B-DC5EE7C354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Tree>
    <p:extLst>
      <p:ext uri="{BB962C8B-B14F-4D97-AF65-F5344CB8AC3E}">
        <p14:creationId xmlns:p14="http://schemas.microsoft.com/office/powerpoint/2010/main" val="350751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7BAD34-AA9E-6881-B3C8-9EB87CE0EE2F}"/>
              </a:ext>
            </a:extLst>
          </p:cNvPr>
          <p:cNvSpPr>
            <a:spLocks noGrp="1"/>
          </p:cNvSpPr>
          <p:nvPr>
            <p:ph type="title"/>
          </p:nvPr>
        </p:nvSpPr>
        <p:spPr/>
        <p:txBody>
          <a:bodyPr/>
          <a:lstStyle/>
          <a:p>
            <a:r>
              <a:rPr lang="en-AU" dirty="0"/>
              <a:t>2.1 Simple machines – levers</a:t>
            </a:r>
          </a:p>
        </p:txBody>
      </p:sp>
      <p:sp>
        <p:nvSpPr>
          <p:cNvPr id="5" name="Text Placeholder 4">
            <a:extLst>
              <a:ext uri="{FF2B5EF4-FFF2-40B4-BE49-F238E27FC236}">
                <a16:creationId xmlns:a16="http://schemas.microsoft.com/office/drawing/2014/main" id="{1DBCE39C-4D8D-0789-6C4A-B0AC2B605B5A}"/>
              </a:ext>
            </a:extLst>
          </p:cNvPr>
          <p:cNvSpPr>
            <a:spLocks noGrp="1"/>
          </p:cNvSpPr>
          <p:nvPr>
            <p:ph type="body" sz="quarter" idx="18"/>
          </p:nvPr>
        </p:nvSpPr>
        <p:spPr/>
        <p:txBody>
          <a:bodyPr/>
          <a:lstStyle/>
          <a:p>
            <a:r>
              <a:rPr lang="en-US" dirty="0"/>
              <a:t>Types of levers</a:t>
            </a:r>
            <a:endParaRPr lang="en-AU" dirty="0"/>
          </a:p>
        </p:txBody>
      </p:sp>
      <p:pic>
        <p:nvPicPr>
          <p:cNvPr id="7" name="Picture 6" descr="A diagram of each type of lever labelled with the fulcrum, load and effort.">
            <a:extLst>
              <a:ext uri="{FF2B5EF4-FFF2-40B4-BE49-F238E27FC236}">
                <a16:creationId xmlns:a16="http://schemas.microsoft.com/office/drawing/2014/main" id="{7987C399-EE24-2807-7DE7-F3FF807D7061}"/>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866" b="98881" l="3276" r="77241">
                        <a14:foregroundMark x1="45172" y1="3918" x2="55862" y2="4664"/>
                        <a14:foregroundMark x1="55862" y1="4664" x2="29483" y2="10261"/>
                        <a14:foregroundMark x1="29483" y1="10261" x2="63448" y2="22948"/>
                        <a14:foregroundMark x1="63448" y1="22948" x2="46552" y2="20522"/>
                        <a14:foregroundMark x1="46552" y1="20522" x2="34655" y2="23134"/>
                        <a14:foregroundMark x1="34655" y1="23134" x2="10690" y2="19216"/>
                        <a14:foregroundMark x1="10690" y1="19216" x2="15345" y2="26306"/>
                        <a14:foregroundMark x1="15345" y1="26306" x2="31552" y2="34328"/>
                        <a14:foregroundMark x1="31552" y1="34328" x2="43793" y2="47575"/>
                        <a14:foregroundMark x1="43793" y1="47575" x2="60690" y2="55037"/>
                        <a14:foregroundMark x1="60690" y1="55037" x2="60172" y2="68284"/>
                        <a14:foregroundMark x1="60172" y1="68284" x2="50345" y2="77052"/>
                        <a14:foregroundMark x1="50345" y1="77052" x2="51379" y2="90112"/>
                        <a14:foregroundMark x1="51379" y1="90112" x2="60517" y2="90858"/>
                        <a14:foregroundMark x1="60517" y1="90858" x2="12931" y2="87127"/>
                        <a14:foregroundMark x1="12931" y1="87127" x2="9483" y2="65858"/>
                        <a14:foregroundMark x1="9483" y1="65858" x2="31552" y2="55597"/>
                        <a14:foregroundMark x1="31552" y1="55597" x2="19828" y2="51306"/>
                        <a14:foregroundMark x1="19828" y1="51306" x2="5172" y2="55970"/>
                        <a14:foregroundMark x1="21034" y1="1493" x2="35517" y2="746"/>
                        <a14:foregroundMark x1="35517" y1="746" x2="55000" y2="2985"/>
                        <a14:foregroundMark x1="55000" y1="2985" x2="51034" y2="14552"/>
                        <a14:foregroundMark x1="51034" y1="14552" x2="45862" y2="14552"/>
                        <a14:foregroundMark x1="60000" y1="1866" x2="36379" y2="5410"/>
                        <a14:foregroundMark x1="36379" y1="5410" x2="60517" y2="4104"/>
                        <a14:foregroundMark x1="60517" y1="4104" x2="60000" y2="1866"/>
                        <a14:foregroundMark x1="52414" y1="4291" x2="63966" y2="8955"/>
                        <a14:foregroundMark x1="63966" y1="8955" x2="69917" y2="16161"/>
                        <a14:foregroundMark x1="70736" y1="20274" x2="68276" y2="33582"/>
                        <a14:foregroundMark x1="68276" y1="33582" x2="50345" y2="32649"/>
                        <a14:foregroundMark x1="50345" y1="32649" x2="47069" y2="30410"/>
                        <a14:foregroundMark x1="68621" y1="19590" x2="73103" y2="30224"/>
                        <a14:foregroundMark x1="73103" y1="30224" x2="59828" y2="33396"/>
                        <a14:foregroundMark x1="75000" y1="30970" x2="65862" y2="21082"/>
                        <a14:foregroundMark x1="65862" y1="21082" x2="61034" y2="20149"/>
                        <a14:foregroundMark x1="22586" y1="4664" x2="10690" y2="2799"/>
                        <a14:foregroundMark x1="10690" y1="2799" x2="6034" y2="16418"/>
                        <a14:foregroundMark x1="6034" y1="16418" x2="18966" y2="17910"/>
                        <a14:foregroundMark x1="18966" y1="17910" x2="5862" y2="1866"/>
                        <a14:foregroundMark x1="13103" y1="12127" x2="7241" y2="21642"/>
                        <a14:foregroundMark x1="7241" y1="21642" x2="9655" y2="55224"/>
                        <a14:foregroundMark x1="9655" y1="55224" x2="22759" y2="39552"/>
                        <a14:foregroundMark x1="22759" y1="39552" x2="25517" y2="18657"/>
                        <a14:foregroundMark x1="25517" y1="18657" x2="25517" y2="18657"/>
                        <a14:foregroundMark x1="9138" y1="31903" x2="3276" y2="46269"/>
                        <a14:foregroundMark x1="3276" y1="46269" x2="3103" y2="72575"/>
                        <a14:foregroundMark x1="3103" y1="72575" x2="8966" y2="94963"/>
                        <a14:foregroundMark x1="8966" y1="94963" x2="16724" y2="69403"/>
                        <a14:foregroundMark x1="16724" y1="69403" x2="10690" y2="65858"/>
                        <a14:foregroundMark x1="35517" y1="92537" x2="57069" y2="91418"/>
                        <a14:foregroundMark x1="57069" y1="91418" x2="67241" y2="78358"/>
                        <a14:foregroundMark x1="67241" y1="78358" x2="70345" y2="70896"/>
                        <a14:foregroundMark x1="70345" y1="70896" x2="71379" y2="60075"/>
                        <a14:foregroundMark x1="70499" y1="55219" x2="69655" y2="50560"/>
                        <a14:foregroundMark x1="71379" y1="60075" x2="70527" y2="55372"/>
                        <a14:foregroundMark x1="69655" y1="50560" x2="62241" y2="35448"/>
                        <a14:foregroundMark x1="62241" y1="35448" x2="54310" y2="27612"/>
                        <a14:foregroundMark x1="54310" y1="27612" x2="53966" y2="27612"/>
                        <a14:foregroundMark x1="53103" y1="33582" x2="34310" y2="32276"/>
                        <a14:foregroundMark x1="34310" y1="32276" x2="27414" y2="13619"/>
                        <a14:foregroundMark x1="27414" y1="13619" x2="26379" y2="14925"/>
                        <a14:foregroundMark x1="44828" y1="30224" x2="33276" y2="42910"/>
                        <a14:foregroundMark x1="33276" y1="42910" x2="46724" y2="38060"/>
                        <a14:foregroundMark x1="46724" y1="38060" x2="53276" y2="44216"/>
                        <a14:foregroundMark x1="53276" y1="44216" x2="33276" y2="71642"/>
                        <a14:foregroundMark x1="33276" y1="71642" x2="17931" y2="74440"/>
                        <a14:foregroundMark x1="65517" y1="71455" x2="61897" y2="41791"/>
                        <a14:foregroundMark x1="61897" y1="41791" x2="46897" y2="49254"/>
                        <a14:foregroundMark x1="46897" y1="49254" x2="44138" y2="80410"/>
                        <a14:foregroundMark x1="44138" y1="80410" x2="32931" y2="70149"/>
                        <a14:foregroundMark x1="32931" y1="70149" x2="50000" y2="72015"/>
                        <a14:foregroundMark x1="50000" y1="72015" x2="51552" y2="72948"/>
                        <a14:foregroundMark x1="40690" y1="39179" x2="31724" y2="32090"/>
                        <a14:foregroundMark x1="31724" y1="32090" x2="9655" y2="40672"/>
                        <a14:foregroundMark x1="49310" y1="43657" x2="39655" y2="39925"/>
                        <a14:foregroundMark x1="39655" y1="39925" x2="38966" y2="52612"/>
                        <a14:foregroundMark x1="38966" y1="52612" x2="48276" y2="31157"/>
                        <a14:foregroundMark x1="48276" y1="31157" x2="30000" y2="42351"/>
                        <a14:foregroundMark x1="30000" y1="42351" x2="29828" y2="49627"/>
                        <a14:foregroundMark x1="57759" y1="39179" x2="55862" y2="36007"/>
                        <a14:foregroundMark x1="57586" y1="41978" x2="49655" y2="40858"/>
                        <a14:foregroundMark x1="49655" y1="40858" x2="58448" y2="39179"/>
                        <a14:foregroundMark x1="58448" y1="39179" x2="59138" y2="38806"/>
                        <a14:foregroundMark x1="68099" y1="82155" x2="68591" y2="84948"/>
                        <a14:foregroundMark x1="67069" y1="76306" x2="68013" y2="81669"/>
                        <a14:foregroundMark x1="67573" y1="92727" x2="50172" y2="98507"/>
                        <a14:foregroundMark x1="50172" y1="98507" x2="7931" y2="96642"/>
                        <a14:foregroundMark x1="7931" y1="96642" x2="17931" y2="93657"/>
                        <a14:foregroundMark x1="17931" y1="93657" x2="46897" y2="94590"/>
                        <a14:foregroundMark x1="46897" y1="94590" x2="47069" y2="85261"/>
                        <a14:foregroundMark x1="47069" y1="85261" x2="41724" y2="82276"/>
                        <a14:foregroundMark x1="9828" y1="8955" x2="7931" y2="25746"/>
                        <a14:foregroundMark x1="7931" y1="25746" x2="12586" y2="28172"/>
                        <a14:foregroundMark x1="5862" y1="10448" x2="5172" y2="11381"/>
                        <a14:foregroundMark x1="5517" y1="11007" x2="3276" y2="22388"/>
                        <a14:foregroundMark x1="3276" y1="97761" x2="24483" y2="98694"/>
                        <a14:foregroundMark x1="24483" y1="98694" x2="24828" y2="99067"/>
                        <a14:foregroundMark x1="74647" y1="26113" x2="75729" y2="27050"/>
                        <a14:foregroundMark x1="70345" y1="22388" x2="73164" y2="24828"/>
                        <a14:foregroundMark x1="76706" y1="28615" x2="69483" y2="32090"/>
                        <a14:foregroundMark x1="69483" y1="32090" x2="69310" y2="32090"/>
                        <a14:foregroundMark x1="68793" y1="85075" x2="65345" y2="89739"/>
                        <a14:backgroundMark x1="80000" y1="5224" x2="72759" y2="14552"/>
                        <a14:backgroundMark x1="72759" y1="14552" x2="77931" y2="24254"/>
                        <a14:backgroundMark x1="77931" y1="24254" x2="83276" y2="26679"/>
                        <a14:backgroundMark x1="80690" y1="47948" x2="73966" y2="52425"/>
                        <a14:backgroundMark x1="73966" y1="52425" x2="82069" y2="61940"/>
                        <a14:backgroundMark x1="82069" y1="61940" x2="84138" y2="62313"/>
                        <a14:backgroundMark x1="78448" y1="75933" x2="71379" y2="84701"/>
                        <a14:backgroundMark x1="71686" y1="88755" x2="72241" y2="96082"/>
                        <a14:backgroundMark x1="71379" y1="84701" x2="71560" y2="87095"/>
                        <a14:backgroundMark x1="72241" y1="96082" x2="78276" y2="98134"/>
                      </a14:backgroundRemoval>
                    </a14:imgEffect>
                  </a14:imgLayer>
                </a14:imgProps>
              </a:ext>
              <a:ext uri="{28A0092B-C50C-407E-A947-70E740481C1C}">
                <a14:useLocalDpi xmlns:a14="http://schemas.microsoft.com/office/drawing/2010/main"/>
              </a:ext>
            </a:extLst>
          </a:blip>
          <a:srcRect r="25945"/>
          <a:stretch/>
        </p:blipFill>
        <p:spPr>
          <a:xfrm>
            <a:off x="384850" y="460596"/>
            <a:ext cx="4510782" cy="5628988"/>
          </a:xfrm>
          <a:prstGeom prst="rect">
            <a:avLst/>
          </a:prstGeom>
        </p:spPr>
      </p:pic>
      <p:sp>
        <p:nvSpPr>
          <p:cNvPr id="11" name="TextBox 10">
            <a:extLst>
              <a:ext uri="{FF2B5EF4-FFF2-40B4-BE49-F238E27FC236}">
                <a16:creationId xmlns:a16="http://schemas.microsoft.com/office/drawing/2014/main" id="{8A9E724B-AB23-30FB-3673-DD025F9CA2E6}"/>
              </a:ext>
              <a:ext uri="{C183D7F6-B498-43B3-948B-1728B52AA6E4}">
                <adec:decorative xmlns:adec="http://schemas.microsoft.com/office/drawing/2017/decorative" val="0"/>
              </a:ext>
            </a:extLst>
          </p:cNvPr>
          <p:cNvSpPr txBox="1"/>
          <p:nvPr/>
        </p:nvSpPr>
        <p:spPr>
          <a:xfrm>
            <a:off x="132329" y="6360844"/>
            <a:ext cx="5015823" cy="335156"/>
          </a:xfrm>
          <a:prstGeom prst="rect">
            <a:avLst/>
          </a:prstGeom>
          <a:noFill/>
        </p:spPr>
        <p:txBody>
          <a:bodyPr wrap="square">
            <a:spAutoFit/>
          </a:bodyPr>
          <a:lstStyle/>
          <a:p>
            <a:pPr>
              <a:lnSpc>
                <a:spcPct val="150000"/>
              </a:lnSpc>
              <a:spcBef>
                <a:spcPts val="1200"/>
              </a:spcBef>
            </a:pPr>
            <a:r>
              <a:rPr lang="en-AU" sz="1200" u="sng" dirty="0">
                <a:solidFill>
                  <a:srgbClr val="001C4A"/>
                </a:solidFill>
                <a:effectLst/>
                <a:latin typeface="Arial" panose="020B0604020202020204" pitchFamily="34" charset="0"/>
                <a:ea typeface="Calibri" panose="020F0502020204030204" pitchFamily="34" charset="0"/>
                <a:hlinkClick r:id="rId5"/>
              </a:rPr>
              <a:t>’Lever (PSF).</a:t>
            </a:r>
            <a:r>
              <a:rPr lang="en-AU" sz="1000" u="sng" dirty="0" err="1">
                <a:solidFill>
                  <a:srgbClr val="001C4A"/>
                </a:solidFill>
                <a:effectLst/>
                <a:ea typeface="Calibri" panose="020F0502020204030204" pitchFamily="34" charset="0"/>
                <a:hlinkClick r:id="rId5"/>
              </a:rPr>
              <a:t>png</a:t>
            </a:r>
            <a:r>
              <a:rPr lang="en-AU" sz="1200" dirty="0">
                <a:effectLst/>
                <a:latin typeface="Arial" panose="020B0604020202020204" pitchFamily="34" charset="0"/>
                <a:ea typeface="Calibri" panose="020F0502020204030204" pitchFamily="34" charset="0"/>
              </a:rPr>
              <a:t>’ by Pearson Scott Foresman is in the </a:t>
            </a:r>
            <a:r>
              <a:rPr lang="en-AU" sz="1200" u="sng" dirty="0">
                <a:solidFill>
                  <a:srgbClr val="001C4A"/>
                </a:solidFill>
                <a:effectLst/>
                <a:latin typeface="Arial" panose="020B0604020202020204" pitchFamily="34" charset="0"/>
                <a:ea typeface="Calibri" panose="020F0502020204030204" pitchFamily="34" charset="0"/>
                <a:hlinkClick r:id="rId6"/>
              </a:rPr>
              <a:t>Public Domain</a:t>
            </a:r>
            <a:r>
              <a:rPr lang="en-AU" sz="1200" dirty="0">
                <a:effectLst/>
                <a:latin typeface="Arial" panose="020B0604020202020204" pitchFamily="34" charset="0"/>
                <a:ea typeface="Calibri" panose="020F0502020204030204" pitchFamily="34" charset="0"/>
              </a:rPr>
              <a:t>.</a:t>
            </a:r>
          </a:p>
        </p:txBody>
      </p:sp>
      <p:sp>
        <p:nvSpPr>
          <p:cNvPr id="6" name="Text Placeholder 5">
            <a:extLst>
              <a:ext uri="{FF2B5EF4-FFF2-40B4-BE49-F238E27FC236}">
                <a16:creationId xmlns:a16="http://schemas.microsoft.com/office/drawing/2014/main" id="{DDC3204B-9778-256C-3F6B-E9953B83F939}"/>
              </a:ext>
            </a:extLst>
          </p:cNvPr>
          <p:cNvSpPr>
            <a:spLocks noGrp="1"/>
          </p:cNvSpPr>
          <p:nvPr>
            <p:ph type="body" sz="quarter" idx="17"/>
          </p:nvPr>
        </p:nvSpPr>
        <p:spPr/>
        <p:txBody>
          <a:bodyPr/>
          <a:lstStyle/>
          <a:p>
            <a:r>
              <a:rPr lang="en-AU">
                <a:latin typeface="+mj-lt"/>
              </a:rPr>
              <a:t>Types of levers</a:t>
            </a:r>
          </a:p>
        </p:txBody>
      </p:sp>
      <p:graphicFrame>
        <p:nvGraphicFramePr>
          <p:cNvPr id="9" name="Table 8">
            <a:extLst>
              <a:ext uri="{FF2B5EF4-FFF2-40B4-BE49-F238E27FC236}">
                <a16:creationId xmlns:a16="http://schemas.microsoft.com/office/drawing/2014/main" id="{7B2AE444-C2F2-E73B-4B2A-7E23DF8D6F75}"/>
              </a:ext>
            </a:extLst>
          </p:cNvPr>
          <p:cNvGraphicFramePr>
            <a:graphicFrameLocks noGrp="1"/>
          </p:cNvGraphicFramePr>
          <p:nvPr>
            <p:extLst>
              <p:ext uri="{D42A27DB-BD31-4B8C-83A1-F6EECF244321}">
                <p14:modId xmlns:p14="http://schemas.microsoft.com/office/powerpoint/2010/main" val="562949811"/>
              </p:ext>
            </p:extLst>
          </p:nvPr>
        </p:nvGraphicFramePr>
        <p:xfrm>
          <a:off x="5399998" y="1782000"/>
          <a:ext cx="6398712" cy="3500120"/>
        </p:xfrm>
        <a:graphic>
          <a:graphicData uri="http://schemas.openxmlformats.org/drawingml/2006/table">
            <a:tbl>
              <a:tblPr firstRow="1" bandRow="1">
                <a:tableStyleId>{6E25E649-3F16-4E02-A733-19D2CDBF48F0}</a:tableStyleId>
              </a:tblPr>
              <a:tblGrid>
                <a:gridCol w="1822245">
                  <a:extLst>
                    <a:ext uri="{9D8B030D-6E8A-4147-A177-3AD203B41FA5}">
                      <a16:colId xmlns:a16="http://schemas.microsoft.com/office/drawing/2014/main" val="240669193"/>
                    </a:ext>
                  </a:extLst>
                </a:gridCol>
                <a:gridCol w="2251587">
                  <a:extLst>
                    <a:ext uri="{9D8B030D-6E8A-4147-A177-3AD203B41FA5}">
                      <a16:colId xmlns:a16="http://schemas.microsoft.com/office/drawing/2014/main" val="338964237"/>
                    </a:ext>
                  </a:extLst>
                </a:gridCol>
                <a:gridCol w="2324880">
                  <a:extLst>
                    <a:ext uri="{9D8B030D-6E8A-4147-A177-3AD203B41FA5}">
                      <a16:colId xmlns:a16="http://schemas.microsoft.com/office/drawing/2014/main" val="2559751215"/>
                    </a:ext>
                  </a:extLst>
                </a:gridCol>
              </a:tblGrid>
              <a:tr h="370840">
                <a:tc>
                  <a:txBody>
                    <a:bodyPr/>
                    <a:lstStyle/>
                    <a:p>
                      <a:pPr>
                        <a:lnSpc>
                          <a:spcPct val="150000"/>
                        </a:lnSpc>
                        <a:spcBef>
                          <a:spcPts val="0"/>
                        </a:spcBef>
                        <a:spcAft>
                          <a:spcPts val="1200"/>
                        </a:spcAft>
                      </a:pPr>
                      <a:r>
                        <a:rPr lang="en-AU" sz="1800">
                          <a:effectLst/>
                          <a:latin typeface="+mj-lt"/>
                        </a:rPr>
                        <a:t>Type of lever</a:t>
                      </a:r>
                      <a:endParaRPr lang="en-AU" sz="1800">
                        <a:effectLst/>
                        <a:latin typeface="+mj-lt"/>
                        <a:ea typeface="Calibri" panose="020F0502020204030204" pitchFamily="34" charset="0"/>
                        <a:cs typeface="Arial" panose="020B0604020202020204" pitchFamily="34" charset="0"/>
                      </a:endParaRPr>
                    </a:p>
                  </a:txBody>
                  <a:tcPr marL="68580" marR="68580" marT="0" marB="0">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800">
                          <a:effectLst/>
                          <a:latin typeface="+mj-lt"/>
                        </a:rPr>
                        <a:t>Component in the middle of the lever</a:t>
                      </a:r>
                      <a:endParaRPr lang="en-AU" sz="1800">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800">
                          <a:effectLst/>
                          <a:latin typeface="+mj-lt"/>
                        </a:rPr>
                        <a:t>Examples</a:t>
                      </a:r>
                      <a:endParaRPr lang="en-AU" sz="1800">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061752329"/>
                  </a:ext>
                </a:extLst>
              </a:tr>
              <a:tr h="370840">
                <a:tc>
                  <a:txBody>
                    <a:bodyPr/>
                    <a:lstStyle/>
                    <a:p>
                      <a:pPr>
                        <a:lnSpc>
                          <a:spcPct val="150000"/>
                        </a:lnSpc>
                        <a:spcBef>
                          <a:spcPts val="0"/>
                        </a:spcBef>
                        <a:spcAft>
                          <a:spcPts val="1200"/>
                        </a:spcAft>
                      </a:pPr>
                      <a:r>
                        <a:rPr lang="en-AU" sz="1800">
                          <a:effectLst/>
                          <a:latin typeface="+mn-lt"/>
                        </a:rPr>
                        <a:t>1</a:t>
                      </a:r>
                      <a:r>
                        <a:rPr lang="en-AU" sz="1800" baseline="30000">
                          <a:effectLst/>
                          <a:latin typeface="+mn-lt"/>
                        </a:rPr>
                        <a:t>st</a:t>
                      </a:r>
                      <a:r>
                        <a:rPr lang="en-AU" sz="1800">
                          <a:effectLst/>
                          <a:latin typeface="+mn-lt"/>
                        </a:rPr>
                        <a:t> order</a:t>
                      </a:r>
                      <a:endParaRPr lang="en-AU" sz="1800">
                        <a:effectLst/>
                        <a:latin typeface="+mn-lt"/>
                        <a:ea typeface="Calibri" panose="020F0502020204030204" pitchFamily="34" charset="0"/>
                        <a:cs typeface="Arial" panose="020B0604020202020204" pitchFamily="34" charset="0"/>
                      </a:endParaRPr>
                    </a:p>
                  </a:txBody>
                  <a:tcPr marL="68580" marR="68580" marT="0" marB="0">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800">
                          <a:effectLst/>
                          <a:latin typeface="+mn-lt"/>
                        </a:rPr>
                        <a:t>Fulcrum</a:t>
                      </a:r>
                      <a:endParaRPr lang="en-AU" sz="180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800">
                          <a:effectLst/>
                          <a:latin typeface="+mn-lt"/>
                        </a:rPr>
                        <a:t>Scissors, claw hammer, seesaw, </a:t>
                      </a:r>
                      <a:endParaRPr lang="en-AU" sz="180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77542350"/>
                  </a:ext>
                </a:extLst>
              </a:tr>
              <a:tr h="370840">
                <a:tc>
                  <a:txBody>
                    <a:bodyPr/>
                    <a:lstStyle/>
                    <a:p>
                      <a:pPr>
                        <a:lnSpc>
                          <a:spcPct val="150000"/>
                        </a:lnSpc>
                        <a:spcBef>
                          <a:spcPts val="0"/>
                        </a:spcBef>
                        <a:spcAft>
                          <a:spcPts val="1200"/>
                        </a:spcAft>
                      </a:pPr>
                      <a:r>
                        <a:rPr lang="en-AU" sz="1800">
                          <a:effectLst/>
                          <a:latin typeface="+mn-lt"/>
                        </a:rPr>
                        <a:t>2</a:t>
                      </a:r>
                      <a:r>
                        <a:rPr lang="en-AU" sz="1800" baseline="30000">
                          <a:effectLst/>
                          <a:latin typeface="+mn-lt"/>
                        </a:rPr>
                        <a:t>nd</a:t>
                      </a:r>
                      <a:r>
                        <a:rPr lang="en-AU" sz="1800">
                          <a:effectLst/>
                          <a:latin typeface="+mn-lt"/>
                        </a:rPr>
                        <a:t> order</a:t>
                      </a:r>
                      <a:endParaRPr lang="en-AU" sz="1800">
                        <a:effectLst/>
                        <a:latin typeface="+mn-lt"/>
                        <a:ea typeface="Calibri" panose="020F0502020204030204" pitchFamily="34" charset="0"/>
                        <a:cs typeface="Arial" panose="020B0604020202020204" pitchFamily="34" charset="0"/>
                      </a:endParaRPr>
                    </a:p>
                  </a:txBody>
                  <a:tcPr marL="68580" marR="68580" marT="0" marB="0">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800">
                          <a:effectLst/>
                          <a:latin typeface="+mn-lt"/>
                        </a:rPr>
                        <a:t>Load</a:t>
                      </a:r>
                      <a:endParaRPr lang="en-AU" sz="180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800">
                          <a:effectLst/>
                          <a:latin typeface="+mn-lt"/>
                        </a:rPr>
                        <a:t>Wheelbarrow, nutcracker, </a:t>
                      </a:r>
                      <a:endParaRPr lang="en-AU" sz="180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648521511"/>
                  </a:ext>
                </a:extLst>
              </a:tr>
              <a:tr h="370840">
                <a:tc>
                  <a:txBody>
                    <a:bodyPr/>
                    <a:lstStyle/>
                    <a:p>
                      <a:pPr>
                        <a:lnSpc>
                          <a:spcPct val="150000"/>
                        </a:lnSpc>
                        <a:spcBef>
                          <a:spcPts val="0"/>
                        </a:spcBef>
                        <a:spcAft>
                          <a:spcPts val="1200"/>
                        </a:spcAft>
                      </a:pPr>
                      <a:r>
                        <a:rPr lang="en-AU" sz="1800">
                          <a:effectLst/>
                          <a:latin typeface="+mn-lt"/>
                        </a:rPr>
                        <a:t>3</a:t>
                      </a:r>
                      <a:r>
                        <a:rPr lang="en-AU" sz="1800" baseline="30000">
                          <a:effectLst/>
                          <a:latin typeface="+mn-lt"/>
                        </a:rPr>
                        <a:t>rd</a:t>
                      </a:r>
                      <a:r>
                        <a:rPr lang="en-AU" sz="1800">
                          <a:effectLst/>
                          <a:latin typeface="+mn-lt"/>
                        </a:rPr>
                        <a:t> order</a:t>
                      </a:r>
                      <a:endParaRPr lang="en-AU" sz="1800">
                        <a:effectLst/>
                        <a:latin typeface="+mn-lt"/>
                        <a:ea typeface="Calibri" panose="020F0502020204030204" pitchFamily="34" charset="0"/>
                        <a:cs typeface="Arial" panose="020B0604020202020204" pitchFamily="34" charset="0"/>
                      </a:endParaRPr>
                    </a:p>
                  </a:txBody>
                  <a:tcPr marL="68580" marR="68580" marT="0" marB="0">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800">
                          <a:effectLst/>
                          <a:latin typeface="+mn-lt"/>
                        </a:rPr>
                        <a:t>Effort</a:t>
                      </a:r>
                      <a:endParaRPr lang="en-AU" sz="180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tabLst>
                          <a:tab pos="2126615" algn="l"/>
                        </a:tabLst>
                      </a:pPr>
                      <a:r>
                        <a:rPr lang="en-AU" sz="1800" dirty="0">
                          <a:effectLst/>
                          <a:latin typeface="+mn-lt"/>
                        </a:rPr>
                        <a:t>Shovel, tweezers, stapler, tongs, fishing rod</a:t>
                      </a:r>
                      <a:endParaRPr lang="en-AU" sz="1800" dirty="0">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639895760"/>
                  </a:ext>
                </a:extLst>
              </a:tr>
            </a:tbl>
          </a:graphicData>
        </a:graphic>
      </p:graphicFrame>
      <p:sp>
        <p:nvSpPr>
          <p:cNvPr id="4" name="Slide Number Placeholder 3">
            <a:extLst>
              <a:ext uri="{FF2B5EF4-FFF2-40B4-BE49-F238E27FC236}">
                <a16:creationId xmlns:a16="http://schemas.microsoft.com/office/drawing/2014/main" id="{FF012A22-CF00-5974-2D75-2C88B72569D3}"/>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67</a:t>
            </a:fld>
            <a:endParaRPr lang="en-AU"/>
          </a:p>
        </p:txBody>
      </p:sp>
    </p:spTree>
    <p:extLst>
      <p:ext uri="{BB962C8B-B14F-4D97-AF65-F5344CB8AC3E}">
        <p14:creationId xmlns:p14="http://schemas.microsoft.com/office/powerpoint/2010/main" val="290338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A1600-CB76-D40E-AC4A-B0446ECD3A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4FF15F-E6F0-1F64-A05F-B3901D0D5CC2}"/>
              </a:ext>
            </a:extLst>
          </p:cNvPr>
          <p:cNvSpPr>
            <a:spLocks noGrp="1"/>
          </p:cNvSpPr>
          <p:nvPr>
            <p:ph type="title"/>
          </p:nvPr>
        </p:nvSpPr>
        <p:spPr/>
        <p:txBody>
          <a:bodyPr/>
          <a:lstStyle/>
          <a:p>
            <a:r>
              <a:rPr lang="en-AU"/>
              <a:t>2.1 Simple machines – inclined plane</a:t>
            </a:r>
          </a:p>
        </p:txBody>
      </p:sp>
      <p:sp>
        <p:nvSpPr>
          <p:cNvPr id="5" name="Content Placeholder 4">
            <a:extLst>
              <a:ext uri="{FF2B5EF4-FFF2-40B4-BE49-F238E27FC236}">
                <a16:creationId xmlns:a16="http://schemas.microsoft.com/office/drawing/2014/main" id="{884D4E73-B978-756D-67FA-068199CA4DF7}"/>
              </a:ext>
            </a:extLst>
          </p:cNvPr>
          <p:cNvSpPr>
            <a:spLocks noGrp="1"/>
          </p:cNvSpPr>
          <p:nvPr>
            <p:ph type="body" sz="quarter" idx="17"/>
          </p:nvPr>
        </p:nvSpPr>
        <p:spPr>
          <a:xfrm>
            <a:off x="360000" y="1567086"/>
            <a:ext cx="5517284" cy="4807835"/>
          </a:xfrm>
        </p:spPr>
        <p:txBody>
          <a:bodyPr/>
          <a:lstStyle/>
          <a:p>
            <a:r>
              <a:rPr lang="en-AU" sz="1800"/>
              <a:t>An inclined plane is a flat surface set at an angle, which helps reduce the force need to raise or lower objects.</a:t>
            </a:r>
          </a:p>
          <a:p>
            <a:r>
              <a:rPr lang="en-AU" sz="1800"/>
              <a:t>Examples include:</a:t>
            </a:r>
          </a:p>
          <a:p>
            <a:pPr marL="342900" indent="-342900">
              <a:buFont typeface="Arial" panose="020B0604020202020204" pitchFamily="34" charset="0"/>
              <a:buChar char="•"/>
            </a:pPr>
            <a:r>
              <a:rPr lang="en-AU" sz="1800"/>
              <a:t>Ramps</a:t>
            </a:r>
          </a:p>
          <a:p>
            <a:pPr marL="342900" indent="-342900">
              <a:buFont typeface="Arial" panose="020B0604020202020204" pitchFamily="34" charset="0"/>
              <a:buChar char="•"/>
            </a:pPr>
            <a:r>
              <a:rPr lang="en-AU" sz="1800"/>
              <a:t>Screws</a:t>
            </a:r>
          </a:p>
        </p:txBody>
      </p:sp>
      <p:pic>
        <p:nvPicPr>
          <p:cNvPr id="7" name="Online Media 6" title="Simple Machines – Inclined Planes">
            <a:hlinkClick r:id="" action="ppaction://media"/>
            <a:extLst>
              <a:ext uri="{FF2B5EF4-FFF2-40B4-BE49-F238E27FC236}">
                <a16:creationId xmlns:a16="http://schemas.microsoft.com/office/drawing/2014/main" id="{AD10062E-B08A-F2C1-6F4B-232E686977C3}"/>
              </a:ext>
            </a:extLst>
          </p:cNvPr>
          <p:cNvPicPr>
            <a:picLocks noRot="1" noChangeAspect="1"/>
          </p:cNvPicPr>
          <p:nvPr>
            <a:videoFile r:link="rId1"/>
          </p:nvPr>
        </p:nvPicPr>
        <p:blipFill>
          <a:blip r:embed="rId4"/>
          <a:stretch>
            <a:fillRect/>
          </a:stretch>
        </p:blipFill>
        <p:spPr>
          <a:xfrm>
            <a:off x="6096000" y="1614643"/>
            <a:ext cx="5517284" cy="3117273"/>
          </a:xfrm>
          <a:prstGeom prst="rect">
            <a:avLst/>
          </a:prstGeom>
        </p:spPr>
      </p:pic>
      <p:sp>
        <p:nvSpPr>
          <p:cNvPr id="11" name="TextBox 10">
            <a:extLst>
              <a:ext uri="{FF2B5EF4-FFF2-40B4-BE49-F238E27FC236}">
                <a16:creationId xmlns:a16="http://schemas.microsoft.com/office/drawing/2014/main" id="{207BA83B-7CCF-BABF-ABA8-28F46C1C425B}"/>
              </a:ext>
            </a:extLst>
          </p:cNvPr>
          <p:cNvSpPr txBox="1"/>
          <p:nvPr/>
        </p:nvSpPr>
        <p:spPr>
          <a:xfrm>
            <a:off x="6096000" y="4871645"/>
            <a:ext cx="5023736" cy="481012"/>
          </a:xfrm>
          <a:prstGeom prst="rect">
            <a:avLst/>
          </a:prstGeom>
          <a:noFill/>
        </p:spPr>
        <p:txBody>
          <a:bodyPr wrap="square" lIns="0" tIns="0" rIns="0" bIns="0" rtlCol="0">
            <a:noAutofit/>
          </a:bodyPr>
          <a:lstStyle/>
          <a:p>
            <a:pPr algn="l"/>
            <a:r>
              <a:rPr lang="en-AU" sz="1800">
                <a:hlinkClick r:id="rId5"/>
              </a:rPr>
              <a:t>Simple Machines – Inclined Planes 1:30</a:t>
            </a:r>
            <a:endParaRPr lang="en-AU" sz="1800"/>
          </a:p>
        </p:txBody>
      </p:sp>
      <p:sp>
        <p:nvSpPr>
          <p:cNvPr id="2" name="Slide Number Placeholder 1">
            <a:extLst>
              <a:ext uri="{FF2B5EF4-FFF2-40B4-BE49-F238E27FC236}">
                <a16:creationId xmlns:a16="http://schemas.microsoft.com/office/drawing/2014/main" id="{CD4BD14D-8877-1854-0110-27636D9174C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194624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5E79C-0C0D-4D28-DE74-3ECEED52884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95208F-0771-BD00-E3BB-D3929B6AF117}"/>
              </a:ext>
            </a:extLst>
          </p:cNvPr>
          <p:cNvSpPr>
            <a:spLocks noGrp="1"/>
          </p:cNvSpPr>
          <p:nvPr>
            <p:ph type="title"/>
          </p:nvPr>
        </p:nvSpPr>
        <p:spPr/>
        <p:txBody>
          <a:bodyPr/>
          <a:lstStyle/>
          <a:p>
            <a:r>
              <a:rPr lang="en-AU"/>
              <a:t>2.1 Simple machines – screw</a:t>
            </a:r>
          </a:p>
        </p:txBody>
      </p:sp>
      <p:sp>
        <p:nvSpPr>
          <p:cNvPr id="5" name="Content Placeholder 4">
            <a:extLst>
              <a:ext uri="{FF2B5EF4-FFF2-40B4-BE49-F238E27FC236}">
                <a16:creationId xmlns:a16="http://schemas.microsoft.com/office/drawing/2014/main" id="{6A47750F-29AE-6C7A-2B1A-5F7120420FF4}"/>
              </a:ext>
            </a:extLst>
          </p:cNvPr>
          <p:cNvSpPr>
            <a:spLocks noGrp="1"/>
          </p:cNvSpPr>
          <p:nvPr>
            <p:ph type="body" sz="quarter" idx="17"/>
          </p:nvPr>
        </p:nvSpPr>
        <p:spPr>
          <a:xfrm>
            <a:off x="360000" y="1066377"/>
            <a:ext cx="11484000" cy="475497"/>
          </a:xfrm>
        </p:spPr>
        <p:txBody>
          <a:bodyPr/>
          <a:lstStyle/>
          <a:p>
            <a:r>
              <a:rPr lang="en-AU" sz="1800"/>
              <a:t>A screw is a combination of an inclined plane and wedge wrapped around a central axis. </a:t>
            </a:r>
          </a:p>
        </p:txBody>
      </p:sp>
      <p:pic>
        <p:nvPicPr>
          <p:cNvPr id="7" name="Online Media 6" title="Simple Machines – Screws">
            <a:hlinkClick r:id="" action="ppaction://media"/>
            <a:extLst>
              <a:ext uri="{FF2B5EF4-FFF2-40B4-BE49-F238E27FC236}">
                <a16:creationId xmlns:a16="http://schemas.microsoft.com/office/drawing/2014/main" id="{64896792-6772-D652-A886-5D29A22EA8E9}"/>
              </a:ext>
            </a:extLst>
          </p:cNvPr>
          <p:cNvPicPr>
            <a:picLocks noRot="1" noChangeAspect="1"/>
          </p:cNvPicPr>
          <p:nvPr>
            <a:videoFile r:link="rId1"/>
          </p:nvPr>
        </p:nvPicPr>
        <p:blipFill>
          <a:blip r:embed="rId4"/>
          <a:stretch>
            <a:fillRect/>
          </a:stretch>
        </p:blipFill>
        <p:spPr>
          <a:xfrm>
            <a:off x="2412541" y="1707272"/>
            <a:ext cx="7366917" cy="4162318"/>
          </a:xfrm>
          <a:prstGeom prst="rect">
            <a:avLst/>
          </a:prstGeom>
        </p:spPr>
      </p:pic>
      <p:sp>
        <p:nvSpPr>
          <p:cNvPr id="11" name="TextBox 10">
            <a:extLst>
              <a:ext uri="{FF2B5EF4-FFF2-40B4-BE49-F238E27FC236}">
                <a16:creationId xmlns:a16="http://schemas.microsoft.com/office/drawing/2014/main" id="{216C554A-7750-691A-1C91-DD5A892B2660}"/>
              </a:ext>
            </a:extLst>
          </p:cNvPr>
          <p:cNvSpPr txBox="1"/>
          <p:nvPr/>
        </p:nvSpPr>
        <p:spPr>
          <a:xfrm>
            <a:off x="2412541" y="6034988"/>
            <a:ext cx="5023736" cy="481012"/>
          </a:xfrm>
          <a:prstGeom prst="rect">
            <a:avLst/>
          </a:prstGeom>
          <a:noFill/>
        </p:spPr>
        <p:txBody>
          <a:bodyPr wrap="square" lIns="0" tIns="0" rIns="0" bIns="0" rtlCol="0">
            <a:noAutofit/>
          </a:bodyPr>
          <a:lstStyle/>
          <a:p>
            <a:pPr algn="l">
              <a:lnSpc>
                <a:spcPct val="150000"/>
              </a:lnSpc>
              <a:spcAft>
                <a:spcPts val="1200"/>
              </a:spcAft>
            </a:pPr>
            <a:r>
              <a:rPr lang="en-AU" sz="1800">
                <a:hlinkClick r:id="rId5"/>
              </a:rPr>
              <a:t>Simple Machines – Screws 1:41</a:t>
            </a:r>
            <a:endParaRPr lang="en-AU" sz="1800"/>
          </a:p>
        </p:txBody>
      </p:sp>
      <p:sp>
        <p:nvSpPr>
          <p:cNvPr id="2" name="Slide Number Placeholder 1">
            <a:extLst>
              <a:ext uri="{FF2B5EF4-FFF2-40B4-BE49-F238E27FC236}">
                <a16:creationId xmlns:a16="http://schemas.microsoft.com/office/drawing/2014/main" id="{23BBAE8D-4314-FB03-9179-3E032A7C80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45196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54F061-E7AC-50E1-F5FE-9A3E43962652}"/>
              </a:ext>
            </a:extLst>
          </p:cNvPr>
          <p:cNvSpPr>
            <a:spLocks noGrp="1"/>
          </p:cNvSpPr>
          <p:nvPr>
            <p:ph type="title"/>
          </p:nvPr>
        </p:nvSpPr>
        <p:spPr/>
        <p:txBody>
          <a:bodyPr/>
          <a:lstStyle/>
          <a:p>
            <a:r>
              <a:rPr lang="en-AU"/>
              <a:t>1.1 Force examples</a:t>
            </a:r>
          </a:p>
        </p:txBody>
      </p:sp>
      <p:graphicFrame>
        <p:nvGraphicFramePr>
          <p:cNvPr id="5" name="Table 4">
            <a:extLst>
              <a:ext uri="{FF2B5EF4-FFF2-40B4-BE49-F238E27FC236}">
                <a16:creationId xmlns:a16="http://schemas.microsoft.com/office/drawing/2014/main" id="{ABA6FC61-6756-1012-8997-5885B83AA81E}"/>
              </a:ext>
            </a:extLst>
          </p:cNvPr>
          <p:cNvGraphicFramePr>
            <a:graphicFrameLocks noGrp="1"/>
          </p:cNvGraphicFramePr>
          <p:nvPr>
            <p:extLst>
              <p:ext uri="{D42A27DB-BD31-4B8C-83A1-F6EECF244321}">
                <p14:modId xmlns:p14="http://schemas.microsoft.com/office/powerpoint/2010/main" val="242498723"/>
              </p:ext>
            </p:extLst>
          </p:nvPr>
        </p:nvGraphicFramePr>
        <p:xfrm>
          <a:off x="359999" y="1121448"/>
          <a:ext cx="11484000" cy="4660316"/>
        </p:xfrm>
        <a:graphic>
          <a:graphicData uri="http://schemas.openxmlformats.org/drawingml/2006/table">
            <a:tbl>
              <a:tblPr firstRow="1" bandRow="1">
                <a:tableStyleId>{B301B821-A1FF-4177-AEE7-76D212191A09}</a:tableStyleId>
              </a:tblPr>
              <a:tblGrid>
                <a:gridCol w="3450001">
                  <a:extLst>
                    <a:ext uri="{9D8B030D-6E8A-4147-A177-3AD203B41FA5}">
                      <a16:colId xmlns:a16="http://schemas.microsoft.com/office/drawing/2014/main" val="2368895310"/>
                    </a:ext>
                  </a:extLst>
                </a:gridCol>
                <a:gridCol w="8033999">
                  <a:extLst>
                    <a:ext uri="{9D8B030D-6E8A-4147-A177-3AD203B41FA5}">
                      <a16:colId xmlns:a16="http://schemas.microsoft.com/office/drawing/2014/main" val="2121651406"/>
                    </a:ext>
                  </a:extLst>
                </a:gridCol>
              </a:tblGrid>
              <a:tr h="846309">
                <a:tc>
                  <a:txBody>
                    <a:bodyPr/>
                    <a:lstStyle/>
                    <a:p>
                      <a:pPr marL="108000">
                        <a:lnSpc>
                          <a:spcPct val="150000"/>
                        </a:lnSpc>
                        <a:spcAft>
                          <a:spcPts val="1200"/>
                        </a:spcAft>
                      </a:pPr>
                      <a:endParaRPr lang="en-AU" sz="2000" dirty="0">
                        <a:latin typeface="+mj-lt"/>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08000">
                        <a:lnSpc>
                          <a:spcPct val="150000"/>
                        </a:lnSpc>
                        <a:spcAft>
                          <a:spcPts val="1200"/>
                        </a:spcAft>
                      </a:pPr>
                      <a:r>
                        <a:rPr lang="en-US" sz="2000">
                          <a:latin typeface="+mj-lt"/>
                        </a:rPr>
                        <a:t>Forces involved</a:t>
                      </a:r>
                      <a:endParaRPr lang="en-AU" sz="2000">
                        <a:latin typeface="+mj-l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20077807"/>
                  </a:ext>
                </a:extLst>
              </a:tr>
              <a:tr h="1203545">
                <a:tc>
                  <a:txBody>
                    <a:bodyPr/>
                    <a:lstStyle/>
                    <a:p>
                      <a:pPr marL="108000">
                        <a:lnSpc>
                          <a:spcPct val="150000"/>
                        </a:lnSpc>
                        <a:spcAft>
                          <a:spcPts val="1200"/>
                        </a:spcAft>
                      </a:pPr>
                      <a:r>
                        <a:rPr lang="en-US" b="1"/>
                        <a:t>Walking</a:t>
                      </a:r>
                      <a:endParaRPr lang="en-AU" b="1"/>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08000">
                        <a:lnSpc>
                          <a:spcPct val="150000"/>
                        </a:lnSpc>
                        <a:spcAft>
                          <a:spcPts val="1200"/>
                        </a:spcAft>
                      </a:pPr>
                      <a:r>
                        <a:rPr lang="en-AU"/>
                        <a:t>There is a push/pull between the soles of your feet and the ground when taking each step. Friction provides the traction to move, and gravity holds you to the surface.</a:t>
                      </a:r>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75942392"/>
                  </a:ext>
                </a:extLst>
              </a:tr>
              <a:tr h="846309">
                <a:tc>
                  <a:txBody>
                    <a:bodyPr/>
                    <a:lstStyle/>
                    <a:p>
                      <a:pPr marL="108000">
                        <a:lnSpc>
                          <a:spcPct val="150000"/>
                        </a:lnSpc>
                        <a:spcAft>
                          <a:spcPts val="1200"/>
                        </a:spcAft>
                      </a:pPr>
                      <a:endParaRPr lang="en-AU"/>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08000">
                        <a:lnSpc>
                          <a:spcPct val="150000"/>
                        </a:lnSpc>
                        <a:spcAft>
                          <a:spcPts val="1200"/>
                        </a:spcAft>
                      </a:pPr>
                      <a:endParaRPr lang="en-AU"/>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79926937"/>
                  </a:ext>
                </a:extLst>
              </a:tr>
              <a:tr h="846309">
                <a:tc>
                  <a:txBody>
                    <a:bodyPr/>
                    <a:lstStyle/>
                    <a:p>
                      <a:pPr marL="108000">
                        <a:lnSpc>
                          <a:spcPct val="150000"/>
                        </a:lnSpc>
                        <a:spcAft>
                          <a:spcPts val="1200"/>
                        </a:spcAft>
                      </a:pPr>
                      <a:endParaRPr lang="en-AU"/>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08000">
                        <a:lnSpc>
                          <a:spcPct val="150000"/>
                        </a:lnSpc>
                        <a:spcAft>
                          <a:spcPts val="1200"/>
                        </a:spcAft>
                      </a:pPr>
                      <a:endParaRPr lang="en-AU" dirty="0"/>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88972248"/>
                  </a:ext>
                </a:extLst>
              </a:tr>
              <a:tr h="846309">
                <a:tc>
                  <a:txBody>
                    <a:bodyPr/>
                    <a:lstStyle/>
                    <a:p>
                      <a:pPr marL="108000">
                        <a:lnSpc>
                          <a:spcPct val="150000"/>
                        </a:lnSpc>
                        <a:spcAft>
                          <a:spcPts val="1200"/>
                        </a:spcAft>
                      </a:pPr>
                      <a:endParaRPr lang="en-AU"/>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8000">
                        <a:lnSpc>
                          <a:spcPct val="150000"/>
                        </a:lnSpc>
                        <a:spcAft>
                          <a:spcPts val="1200"/>
                        </a:spcAft>
                      </a:pPr>
                      <a:endParaRPr lang="en-AU" dirty="0"/>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6005040"/>
                  </a:ext>
                </a:extLst>
              </a:tr>
            </a:tbl>
          </a:graphicData>
        </a:graphic>
      </p:graphicFrame>
      <p:sp>
        <p:nvSpPr>
          <p:cNvPr id="2" name="Slide Number Placeholder 1">
            <a:extLst>
              <a:ext uri="{FF2B5EF4-FFF2-40B4-BE49-F238E27FC236}">
                <a16:creationId xmlns:a16="http://schemas.microsoft.com/office/drawing/2014/main" id="{D31F7B88-0638-00A5-79A9-533F331E60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50132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327D4-6E97-DEB0-18FA-5FDA54086AD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5BEF4D9-6004-E62C-FF13-513996E7539D}"/>
              </a:ext>
            </a:extLst>
          </p:cNvPr>
          <p:cNvSpPr>
            <a:spLocks noGrp="1"/>
          </p:cNvSpPr>
          <p:nvPr>
            <p:ph type="title"/>
          </p:nvPr>
        </p:nvSpPr>
        <p:spPr/>
        <p:txBody>
          <a:bodyPr/>
          <a:lstStyle/>
          <a:p>
            <a:r>
              <a:rPr lang="en-AU"/>
              <a:t>2.1 Checkpoint</a:t>
            </a:r>
          </a:p>
        </p:txBody>
      </p:sp>
      <p:sp>
        <p:nvSpPr>
          <p:cNvPr id="9" name="Picture Placeholder 8">
            <a:extLst>
              <a:ext uri="{FF2B5EF4-FFF2-40B4-BE49-F238E27FC236}">
                <a16:creationId xmlns:a16="http://schemas.microsoft.com/office/drawing/2014/main" id="{A5176136-3A49-BF5F-B608-A0247175FFD6}"/>
              </a:ext>
            </a:extLst>
          </p:cNvPr>
          <p:cNvSpPr>
            <a:spLocks noGrp="1"/>
          </p:cNvSpPr>
          <p:nvPr>
            <p:ph type="pic" sz="quarter" idx="13"/>
          </p:nvPr>
        </p:nvSpPr>
        <p:spPr>
          <a:xfrm>
            <a:off x="359998" y="1909282"/>
            <a:ext cx="11484002" cy="978884"/>
          </a:xfrm>
        </p:spPr>
        <p:txBody>
          <a:bodyPr/>
          <a:lstStyle/>
          <a:p>
            <a:r>
              <a:rPr lang="en-AU" b="1"/>
              <a:t>Would a nail (a wedge at the tip) or a screw (an inclined plane) be easier to drive into a piece of wood?</a:t>
            </a:r>
            <a:endParaRPr lang="en-AU"/>
          </a:p>
          <a:p>
            <a:endParaRPr lang="en-AU" sz="1800"/>
          </a:p>
        </p:txBody>
      </p:sp>
      <p:pic>
        <p:nvPicPr>
          <p:cNvPr id="13" name="Picture 12" descr="A nail and a screw.">
            <a:extLst>
              <a:ext uri="{FF2B5EF4-FFF2-40B4-BE49-F238E27FC236}">
                <a16:creationId xmlns:a16="http://schemas.microsoft.com/office/drawing/2014/main" id="{634C1CC7-5A0D-C6C9-2A61-6F4DDC8A9B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2129" y="2827281"/>
            <a:ext cx="5727741" cy="3778719"/>
          </a:xfrm>
          <a:prstGeom prst="rect">
            <a:avLst/>
          </a:prstGeom>
          <a:ln>
            <a:no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163C0C0B-36F1-9972-9205-CCB8EA7BEB6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a:p>
        </p:txBody>
      </p:sp>
    </p:spTree>
    <p:extLst>
      <p:ext uri="{BB962C8B-B14F-4D97-AF65-F5344CB8AC3E}">
        <p14:creationId xmlns:p14="http://schemas.microsoft.com/office/powerpoint/2010/main" val="37997897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39C40-7AFE-7F34-8E1F-B3F2C9CFE3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33C3B7-61F5-98C8-3ED2-8625533A7CC6}"/>
              </a:ext>
            </a:extLst>
          </p:cNvPr>
          <p:cNvSpPr>
            <a:spLocks noGrp="1"/>
          </p:cNvSpPr>
          <p:nvPr>
            <p:ph type="title"/>
          </p:nvPr>
        </p:nvSpPr>
        <p:spPr/>
        <p:txBody>
          <a:bodyPr/>
          <a:lstStyle/>
          <a:p>
            <a:r>
              <a:rPr lang="en-AU"/>
              <a:t>2.1 Simple machines – wheel and axle</a:t>
            </a:r>
          </a:p>
        </p:txBody>
      </p:sp>
      <p:sp>
        <p:nvSpPr>
          <p:cNvPr id="5" name="Content Placeholder 4">
            <a:extLst>
              <a:ext uri="{FF2B5EF4-FFF2-40B4-BE49-F238E27FC236}">
                <a16:creationId xmlns:a16="http://schemas.microsoft.com/office/drawing/2014/main" id="{6EFA78C4-C0D3-3C95-89A5-3965D163E2E3}"/>
              </a:ext>
            </a:extLst>
          </p:cNvPr>
          <p:cNvSpPr>
            <a:spLocks noGrp="1"/>
          </p:cNvSpPr>
          <p:nvPr>
            <p:ph type="body" sz="quarter" idx="17"/>
          </p:nvPr>
        </p:nvSpPr>
        <p:spPr>
          <a:xfrm>
            <a:off x="360000" y="1021742"/>
            <a:ext cx="11484000" cy="851664"/>
          </a:xfrm>
        </p:spPr>
        <p:txBody>
          <a:bodyPr/>
          <a:lstStyle/>
          <a:p>
            <a:r>
              <a:rPr lang="en-AU" sz="1800"/>
              <a:t>A wheel is a simple machine consisting of a circular component that rotates around an axis, typically an axle. It is designed to reduce the effort required to move or lift a load.</a:t>
            </a:r>
          </a:p>
        </p:txBody>
      </p:sp>
      <p:pic>
        <p:nvPicPr>
          <p:cNvPr id="7" name="Online Media 6" title="Simple Machines – Wheel and Axle">
            <a:hlinkClick r:id="" action="ppaction://media"/>
            <a:extLst>
              <a:ext uri="{FF2B5EF4-FFF2-40B4-BE49-F238E27FC236}">
                <a16:creationId xmlns:a16="http://schemas.microsoft.com/office/drawing/2014/main" id="{B6ADFAA7-1041-CDAA-8E37-8935B99987CA}"/>
              </a:ext>
            </a:extLst>
          </p:cNvPr>
          <p:cNvPicPr>
            <a:picLocks noRot="1" noChangeAspect="1"/>
          </p:cNvPicPr>
          <p:nvPr>
            <a:videoFile r:link="rId1"/>
          </p:nvPr>
        </p:nvPicPr>
        <p:blipFill>
          <a:blip r:embed="rId4"/>
          <a:stretch>
            <a:fillRect/>
          </a:stretch>
        </p:blipFill>
        <p:spPr>
          <a:xfrm>
            <a:off x="2327621" y="1989545"/>
            <a:ext cx="7536758" cy="4258277"/>
          </a:xfrm>
          <a:prstGeom prst="rect">
            <a:avLst/>
          </a:prstGeom>
        </p:spPr>
      </p:pic>
      <p:sp>
        <p:nvSpPr>
          <p:cNvPr id="11" name="TextBox 10">
            <a:extLst>
              <a:ext uri="{FF2B5EF4-FFF2-40B4-BE49-F238E27FC236}">
                <a16:creationId xmlns:a16="http://schemas.microsoft.com/office/drawing/2014/main" id="{9F461459-2FFB-89AE-666A-692F7BCB20C7}"/>
              </a:ext>
            </a:extLst>
          </p:cNvPr>
          <p:cNvSpPr txBox="1"/>
          <p:nvPr/>
        </p:nvSpPr>
        <p:spPr>
          <a:xfrm>
            <a:off x="2327621" y="6363962"/>
            <a:ext cx="5023736" cy="332038"/>
          </a:xfrm>
          <a:prstGeom prst="rect">
            <a:avLst/>
          </a:prstGeom>
          <a:noFill/>
        </p:spPr>
        <p:txBody>
          <a:bodyPr wrap="square" lIns="0" tIns="0" rIns="0" bIns="0" rtlCol="0">
            <a:noAutofit/>
          </a:bodyPr>
          <a:lstStyle/>
          <a:p>
            <a:pPr algn="l"/>
            <a:r>
              <a:rPr lang="en-AU" sz="1800">
                <a:hlinkClick r:id="rId5"/>
              </a:rPr>
              <a:t>Simple Machines – Wheel and Axle 1:25</a:t>
            </a:r>
            <a:endParaRPr lang="en-AU" sz="1800"/>
          </a:p>
        </p:txBody>
      </p:sp>
      <p:sp>
        <p:nvSpPr>
          <p:cNvPr id="2" name="Slide Number Placeholder 1">
            <a:extLst>
              <a:ext uri="{FF2B5EF4-FFF2-40B4-BE49-F238E27FC236}">
                <a16:creationId xmlns:a16="http://schemas.microsoft.com/office/drawing/2014/main" id="{69D2FFD1-0604-FE99-BDC6-A45B5DE3546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71</a:t>
            </a:fld>
            <a:endParaRPr lang="en-AU"/>
          </a:p>
        </p:txBody>
      </p:sp>
    </p:spTree>
    <p:extLst>
      <p:ext uri="{BB962C8B-B14F-4D97-AF65-F5344CB8AC3E}">
        <p14:creationId xmlns:p14="http://schemas.microsoft.com/office/powerpoint/2010/main" val="244070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16BA-D363-88A0-954C-A500DFC75C4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8030D7D-10B6-1688-83AA-AAFC17CFB38E}"/>
              </a:ext>
            </a:extLst>
          </p:cNvPr>
          <p:cNvSpPr>
            <a:spLocks noGrp="1"/>
          </p:cNvSpPr>
          <p:nvPr>
            <p:ph type="title"/>
          </p:nvPr>
        </p:nvSpPr>
        <p:spPr/>
        <p:txBody>
          <a:bodyPr/>
          <a:lstStyle/>
          <a:p>
            <a:r>
              <a:rPr lang="en-AU"/>
              <a:t>2.1 Simple machines – gears</a:t>
            </a:r>
          </a:p>
        </p:txBody>
      </p:sp>
      <p:sp>
        <p:nvSpPr>
          <p:cNvPr id="5" name="Content Placeholder 4">
            <a:extLst>
              <a:ext uri="{FF2B5EF4-FFF2-40B4-BE49-F238E27FC236}">
                <a16:creationId xmlns:a16="http://schemas.microsoft.com/office/drawing/2014/main" id="{A9CEEC67-4A06-6827-FE09-CDA429027B1B}"/>
              </a:ext>
            </a:extLst>
          </p:cNvPr>
          <p:cNvSpPr>
            <a:spLocks noGrp="1"/>
          </p:cNvSpPr>
          <p:nvPr>
            <p:ph type="body" sz="quarter" idx="17"/>
          </p:nvPr>
        </p:nvSpPr>
        <p:spPr>
          <a:xfrm>
            <a:off x="360000" y="1567086"/>
            <a:ext cx="4212000" cy="4807835"/>
          </a:xfrm>
        </p:spPr>
        <p:txBody>
          <a:bodyPr/>
          <a:lstStyle/>
          <a:p>
            <a:r>
              <a:rPr lang="en-AU" sz="1800"/>
              <a:t>A gear is a type of simple machine consisting of a rotating when with evenly spaced teeth that interlock with another. </a:t>
            </a:r>
          </a:p>
          <a:p>
            <a:r>
              <a:rPr lang="en-AU" sz="1800"/>
              <a:t>They can:</a:t>
            </a:r>
          </a:p>
          <a:p>
            <a:pPr marL="342900" indent="-342900">
              <a:buFont typeface="Arial" panose="020B0604020202020204" pitchFamily="34" charset="0"/>
              <a:buChar char="•"/>
            </a:pPr>
            <a:r>
              <a:rPr lang="en-AU" sz="1800"/>
              <a:t>change the speed of rotation</a:t>
            </a:r>
          </a:p>
          <a:p>
            <a:pPr marL="342900" indent="-342900">
              <a:buFont typeface="Arial" panose="020B0604020202020204" pitchFamily="34" charset="0"/>
              <a:buChar char="•"/>
            </a:pPr>
            <a:r>
              <a:rPr lang="en-AU" sz="1800"/>
              <a:t>change the direction of motion</a:t>
            </a:r>
          </a:p>
        </p:txBody>
      </p:sp>
      <p:pic>
        <p:nvPicPr>
          <p:cNvPr id="7" name="Online Media 6" title="Simple Machines – Gears">
            <a:hlinkClick r:id="" action="ppaction://media"/>
            <a:extLst>
              <a:ext uri="{FF2B5EF4-FFF2-40B4-BE49-F238E27FC236}">
                <a16:creationId xmlns:a16="http://schemas.microsoft.com/office/drawing/2014/main" id="{CB0362B7-528C-FC8F-23D0-FDDB82B32973}"/>
              </a:ext>
            </a:extLst>
          </p:cNvPr>
          <p:cNvPicPr>
            <a:picLocks noRot="1" noChangeAspect="1"/>
          </p:cNvPicPr>
          <p:nvPr>
            <a:videoFile r:link="rId1"/>
          </p:nvPr>
        </p:nvPicPr>
        <p:blipFill>
          <a:blip r:embed="rId4"/>
          <a:stretch>
            <a:fillRect/>
          </a:stretch>
        </p:blipFill>
        <p:spPr>
          <a:xfrm>
            <a:off x="4744018" y="1582322"/>
            <a:ext cx="6851598" cy="3871161"/>
          </a:xfrm>
          <a:prstGeom prst="rect">
            <a:avLst/>
          </a:prstGeom>
        </p:spPr>
      </p:pic>
      <p:sp>
        <p:nvSpPr>
          <p:cNvPr id="11" name="TextBox 10">
            <a:extLst>
              <a:ext uri="{FF2B5EF4-FFF2-40B4-BE49-F238E27FC236}">
                <a16:creationId xmlns:a16="http://schemas.microsoft.com/office/drawing/2014/main" id="{55A53F5D-3F91-19A3-2465-FBC8F5585E48}"/>
              </a:ext>
            </a:extLst>
          </p:cNvPr>
          <p:cNvSpPr txBox="1"/>
          <p:nvPr/>
        </p:nvSpPr>
        <p:spPr>
          <a:xfrm>
            <a:off x="4744018" y="5592734"/>
            <a:ext cx="5023736" cy="481012"/>
          </a:xfrm>
          <a:prstGeom prst="rect">
            <a:avLst/>
          </a:prstGeom>
          <a:noFill/>
        </p:spPr>
        <p:txBody>
          <a:bodyPr wrap="square" lIns="0" tIns="0" rIns="0" bIns="0" rtlCol="0">
            <a:noAutofit/>
          </a:bodyPr>
          <a:lstStyle/>
          <a:p>
            <a:pPr algn="l"/>
            <a:r>
              <a:rPr lang="en-AU" sz="1800">
                <a:hlinkClick r:id="rId5"/>
              </a:rPr>
              <a:t>Simple Machines – Gears (1:50)</a:t>
            </a:r>
            <a:endParaRPr lang="en-AU" sz="1800"/>
          </a:p>
        </p:txBody>
      </p:sp>
      <p:sp>
        <p:nvSpPr>
          <p:cNvPr id="2" name="Slide Number Placeholder 1">
            <a:extLst>
              <a:ext uri="{FF2B5EF4-FFF2-40B4-BE49-F238E27FC236}">
                <a16:creationId xmlns:a16="http://schemas.microsoft.com/office/drawing/2014/main" id="{385FD85C-53B2-BF6E-B1E8-AED29715687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65430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1F0B3-2479-3409-062F-353976760B0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2C4AD9-8BE0-A2DB-D04F-3EDE3FCE67A6}"/>
              </a:ext>
            </a:extLst>
          </p:cNvPr>
          <p:cNvSpPr>
            <a:spLocks noGrp="1"/>
          </p:cNvSpPr>
          <p:nvPr>
            <p:ph type="title"/>
          </p:nvPr>
        </p:nvSpPr>
        <p:spPr/>
        <p:txBody>
          <a:bodyPr/>
          <a:lstStyle/>
          <a:p>
            <a:r>
              <a:rPr lang="en-AU"/>
              <a:t>2.1 Simple machines – pulley</a:t>
            </a:r>
          </a:p>
        </p:txBody>
      </p:sp>
      <p:sp>
        <p:nvSpPr>
          <p:cNvPr id="5" name="Content Placeholder 4">
            <a:extLst>
              <a:ext uri="{FF2B5EF4-FFF2-40B4-BE49-F238E27FC236}">
                <a16:creationId xmlns:a16="http://schemas.microsoft.com/office/drawing/2014/main" id="{FA8EDBC4-74BE-FAC0-5321-46B78EA3E740}"/>
              </a:ext>
            </a:extLst>
          </p:cNvPr>
          <p:cNvSpPr>
            <a:spLocks noGrp="1"/>
          </p:cNvSpPr>
          <p:nvPr>
            <p:ph type="body" sz="quarter" idx="17"/>
          </p:nvPr>
        </p:nvSpPr>
        <p:spPr>
          <a:xfrm>
            <a:off x="360000" y="1025083"/>
            <a:ext cx="11484000" cy="803718"/>
          </a:xfrm>
        </p:spPr>
        <p:txBody>
          <a:bodyPr/>
          <a:lstStyle/>
          <a:p>
            <a:r>
              <a:rPr lang="en-AU" sz="1800"/>
              <a:t>A pulley consists of a wheel with a grooved rim that holds a rope, belt or chain. It is used to change the direction of force and/or reduce the effort need to lift or move a load. </a:t>
            </a:r>
          </a:p>
        </p:txBody>
      </p:sp>
      <p:pic>
        <p:nvPicPr>
          <p:cNvPr id="7" name="Online Media 6" title="Simple Machines – Pulleys">
            <a:hlinkClick r:id="" action="ppaction://media"/>
            <a:extLst>
              <a:ext uri="{FF2B5EF4-FFF2-40B4-BE49-F238E27FC236}">
                <a16:creationId xmlns:a16="http://schemas.microsoft.com/office/drawing/2014/main" id="{862A6412-B4C2-8879-6E84-5B28A65ED60C}"/>
              </a:ext>
            </a:extLst>
          </p:cNvPr>
          <p:cNvPicPr>
            <a:picLocks noRot="1" noChangeAspect="1"/>
          </p:cNvPicPr>
          <p:nvPr>
            <a:videoFile r:link="rId1"/>
          </p:nvPr>
        </p:nvPicPr>
        <p:blipFill>
          <a:blip r:embed="rId4"/>
          <a:stretch>
            <a:fillRect/>
          </a:stretch>
        </p:blipFill>
        <p:spPr>
          <a:xfrm>
            <a:off x="2327621" y="2057389"/>
            <a:ext cx="7536758" cy="4258277"/>
          </a:xfrm>
          <a:prstGeom prst="rect">
            <a:avLst/>
          </a:prstGeom>
        </p:spPr>
      </p:pic>
      <p:sp>
        <p:nvSpPr>
          <p:cNvPr id="11" name="TextBox 10">
            <a:extLst>
              <a:ext uri="{FF2B5EF4-FFF2-40B4-BE49-F238E27FC236}">
                <a16:creationId xmlns:a16="http://schemas.microsoft.com/office/drawing/2014/main" id="{335EF845-3599-0A56-F12A-5E936075B9BF}"/>
              </a:ext>
            </a:extLst>
          </p:cNvPr>
          <p:cNvSpPr txBox="1"/>
          <p:nvPr/>
        </p:nvSpPr>
        <p:spPr>
          <a:xfrm>
            <a:off x="2327621" y="6376988"/>
            <a:ext cx="5023736" cy="319012"/>
          </a:xfrm>
          <a:prstGeom prst="rect">
            <a:avLst/>
          </a:prstGeom>
          <a:noFill/>
        </p:spPr>
        <p:txBody>
          <a:bodyPr wrap="square" lIns="0" tIns="0" rIns="0" bIns="0" rtlCol="0">
            <a:noAutofit/>
          </a:bodyPr>
          <a:lstStyle/>
          <a:p>
            <a:pPr algn="l">
              <a:lnSpc>
                <a:spcPct val="150000"/>
              </a:lnSpc>
              <a:spcAft>
                <a:spcPts val="1200"/>
              </a:spcAft>
            </a:pPr>
            <a:r>
              <a:rPr lang="en-AU" sz="1800">
                <a:hlinkClick r:id="rId5"/>
              </a:rPr>
              <a:t>Simple Machines – Pulleys 2:26 </a:t>
            </a:r>
            <a:endParaRPr lang="en-AU" sz="1800"/>
          </a:p>
        </p:txBody>
      </p:sp>
      <p:sp>
        <p:nvSpPr>
          <p:cNvPr id="2" name="Slide Number Placeholder 1">
            <a:extLst>
              <a:ext uri="{FF2B5EF4-FFF2-40B4-BE49-F238E27FC236}">
                <a16:creationId xmlns:a16="http://schemas.microsoft.com/office/drawing/2014/main" id="{B16D071E-C984-07A4-43B3-EF93CA7456C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142587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2.2 Investigating simple machines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812888613"/>
              </p:ext>
            </p:extLst>
          </p:nvPr>
        </p:nvGraphicFramePr>
        <p:xfrm>
          <a:off x="359998" y="1916174"/>
          <a:ext cx="11126369" cy="411480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342900" indent="-342900">
                        <a:lnSpc>
                          <a:spcPct val="150000"/>
                        </a:lnSpc>
                        <a:spcAft>
                          <a:spcPts val="1200"/>
                        </a:spcAft>
                        <a:buFont typeface="Arial" panose="020B0604020202020204" pitchFamily="34" charset="0"/>
                        <a:buChar char="•"/>
                      </a:pPr>
                      <a:r>
                        <a:rPr lang="en-AU" sz="1800">
                          <a:latin typeface="+mn-lt"/>
                          <a:ea typeface="Calibri" panose="020F0502020204030204" pitchFamily="34" charset="0"/>
                        </a:rPr>
                        <a:t>a</a:t>
                      </a:r>
                      <a:r>
                        <a:rPr lang="en-AU" sz="1800">
                          <a:effectLst/>
                          <a:latin typeface="+mn-lt"/>
                          <a:ea typeface="Calibri" panose="020F0502020204030204" pitchFamily="34" charset="0"/>
                        </a:rPr>
                        <a:t>bout the effects of forces in simple machines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indent="-342000">
                        <a:lnSpc>
                          <a:spcPct val="150000"/>
                        </a:lnSpc>
                        <a:spcAft>
                          <a:spcPts val="1200"/>
                        </a:spcAft>
                        <a:buFont typeface="Arial" panose="020B0604020202020204" pitchFamily="34" charset="0"/>
                        <a:buChar char="•"/>
                        <a:tabLst>
                          <a:tab pos="228600" algn="l"/>
                        </a:tabLst>
                      </a:pPr>
                      <a:r>
                        <a:rPr lang="en-AU" sz="1800">
                          <a:effectLst/>
                          <a:latin typeface="+mn-lt"/>
                          <a:ea typeface="Calibri" panose="020F0502020204030204" pitchFamily="34" charset="0"/>
                        </a:rPr>
                        <a:t>identify the load and effort when using simple machines</a:t>
                      </a:r>
                    </a:p>
                    <a:p>
                      <a:pPr marL="342000" lvl="0" indent="-342000">
                        <a:lnSpc>
                          <a:spcPct val="150000"/>
                        </a:lnSpc>
                        <a:spcAft>
                          <a:spcPts val="1200"/>
                        </a:spcAft>
                        <a:buFont typeface="Arial" panose="020B0604020202020204" pitchFamily="34" charset="0"/>
                        <a:buChar char="•"/>
                        <a:tabLst>
                          <a:tab pos="228600" algn="l"/>
                        </a:tabLst>
                      </a:pPr>
                      <a:r>
                        <a:rPr lang="en-AU" sz="1800">
                          <a:effectLst/>
                          <a:latin typeface="+mn-lt"/>
                          <a:ea typeface="Calibri" panose="020F0502020204030204" pitchFamily="34" charset="0"/>
                        </a:rPr>
                        <a:t>describe how a simple machine provides a mechanical advantage </a:t>
                      </a:r>
                      <a:r>
                        <a:rPr lang="en-AU" sz="1800">
                          <a:latin typeface="+mn-lt"/>
                          <a:cs typeface="Arial" panose="020B0604020202020204" pitchFamily="34" charset="0"/>
                        </a:rPr>
                        <a:t>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342900" indent="-342900">
                        <a:lnSpc>
                          <a:spcPct val="150000"/>
                        </a:lnSpc>
                        <a:spcAft>
                          <a:spcPts val="1200"/>
                        </a:spcAft>
                        <a:buFont typeface="Arial" panose="020B0604020202020204" pitchFamily="34" charset="0"/>
                        <a:buChar char="•"/>
                      </a:pPr>
                      <a:r>
                        <a:rPr lang="en-AU" sz="1800">
                          <a:effectLst/>
                          <a:latin typeface="+mn-lt"/>
                          <a:ea typeface="Calibri" panose="020F0502020204030204" pitchFamily="34" charset="0"/>
                        </a:rPr>
                        <a:t>to ask questions and make predictions when using simple machines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latin typeface="+mn-lt"/>
                          <a:cs typeface="Arial" panose="020B0604020202020204" pitchFamily="34" charset="0"/>
                        </a:rPr>
                        <a:t> </a:t>
                      </a:r>
                      <a:r>
                        <a:rPr lang="en-AU" sz="1800">
                          <a:effectLst/>
                          <a:latin typeface="+mn-lt"/>
                          <a:ea typeface="Calibri" panose="020F0502020204030204" pitchFamily="34" charset="0"/>
                        </a:rPr>
                        <a:t>make predictions when using levers and pulleys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370133">
                <a:tc>
                  <a:txBody>
                    <a:bodyPr/>
                    <a:lstStyle/>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effectLst/>
                          <a:latin typeface="+mn-lt"/>
                          <a:ea typeface="Calibri" panose="020F0502020204030204" pitchFamily="34" charset="0"/>
                        </a:rPr>
                        <a:t>to use data to solve problems when using simple machines</a:t>
                      </a:r>
                      <a:endParaRPr lang="en-AU" sz="1800" b="1">
                        <a:solidFill>
                          <a:schemeClr val="accent1"/>
                        </a:solidFill>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indent="-342000">
                        <a:lnSpc>
                          <a:spcPct val="150000"/>
                        </a:lnSpc>
                        <a:spcAft>
                          <a:spcPts val="1200"/>
                        </a:spcAft>
                        <a:buFont typeface="Arial" panose="020B0604020202020204" pitchFamily="34" charset="0"/>
                        <a:buChar char="•"/>
                        <a:tabLst>
                          <a:tab pos="228600" algn="l"/>
                        </a:tabLst>
                      </a:pPr>
                      <a:r>
                        <a:rPr lang="en-AU" sz="1800" dirty="0">
                          <a:effectLst/>
                          <a:latin typeface="+mn-lt"/>
                          <a:ea typeface="Calibri" panose="020F0502020204030204" pitchFamily="34" charset="0"/>
                        </a:rPr>
                        <a:t>accurately record data in a table</a:t>
                      </a:r>
                    </a:p>
                    <a:p>
                      <a:pPr marL="342000" lvl="0" indent="-342000">
                        <a:lnSpc>
                          <a:spcPct val="150000"/>
                        </a:lnSpc>
                        <a:spcAft>
                          <a:spcPts val="1200"/>
                        </a:spcAft>
                        <a:buFont typeface="Arial" panose="020B0604020202020204" pitchFamily="34" charset="0"/>
                        <a:buChar char="•"/>
                        <a:tabLst>
                          <a:tab pos="228600" algn="l"/>
                        </a:tabLst>
                      </a:pPr>
                      <a:r>
                        <a:rPr lang="en-AU" sz="1800" dirty="0">
                          <a:effectLst/>
                          <a:latin typeface="+mn-lt"/>
                          <a:ea typeface="Calibri" panose="020F0502020204030204" pitchFamily="34" charset="0"/>
                        </a:rPr>
                        <a:t>calculate the mean and range of data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0012624"/>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74</a:t>
            </a:fld>
            <a:endParaRPr lang="en-AU"/>
          </a:p>
        </p:txBody>
      </p:sp>
    </p:spTree>
    <p:extLst>
      <p:ext uri="{BB962C8B-B14F-4D97-AF65-F5344CB8AC3E}">
        <p14:creationId xmlns:p14="http://schemas.microsoft.com/office/powerpoint/2010/main" val="36944689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83F26E-9F97-9EFD-A8F3-B5F96E74F04C}"/>
              </a:ext>
            </a:extLst>
          </p:cNvPr>
          <p:cNvSpPr>
            <a:spLocks noGrp="1"/>
          </p:cNvSpPr>
          <p:nvPr>
            <p:ph type="title"/>
          </p:nvPr>
        </p:nvSpPr>
        <p:spPr/>
        <p:txBody>
          <a:bodyPr/>
          <a:lstStyle/>
          <a:p>
            <a:r>
              <a:rPr lang="en-AU"/>
              <a:t>2.2 Checkpoint</a:t>
            </a:r>
          </a:p>
        </p:txBody>
      </p:sp>
      <p:sp>
        <p:nvSpPr>
          <p:cNvPr id="8" name="Text Placeholder 7">
            <a:extLst>
              <a:ext uri="{FF2B5EF4-FFF2-40B4-BE49-F238E27FC236}">
                <a16:creationId xmlns:a16="http://schemas.microsoft.com/office/drawing/2014/main" id="{5C79F7DC-CCBC-14AC-777E-82807913DD83}"/>
              </a:ext>
            </a:extLst>
          </p:cNvPr>
          <p:cNvSpPr>
            <a:spLocks noGrp="1"/>
          </p:cNvSpPr>
          <p:nvPr>
            <p:ph type="body" sz="quarter" idx="18"/>
          </p:nvPr>
        </p:nvSpPr>
        <p:spPr/>
        <p:txBody>
          <a:bodyPr/>
          <a:lstStyle/>
          <a:p>
            <a:r>
              <a:rPr lang="en-AU">
                <a:latin typeface="+mj-lt"/>
              </a:rPr>
              <a:t>Quick quiz to activate learning from prior lessons</a:t>
            </a:r>
          </a:p>
        </p:txBody>
      </p:sp>
      <p:sp>
        <p:nvSpPr>
          <p:cNvPr id="9" name="Picture Placeholder 8">
            <a:extLst>
              <a:ext uri="{FF2B5EF4-FFF2-40B4-BE49-F238E27FC236}">
                <a16:creationId xmlns:a16="http://schemas.microsoft.com/office/drawing/2014/main" id="{7CE05BC3-0257-9F4F-638E-1E0C1B12E697}"/>
              </a:ext>
            </a:extLst>
          </p:cNvPr>
          <p:cNvSpPr>
            <a:spLocks noGrp="1"/>
          </p:cNvSpPr>
          <p:nvPr>
            <p:ph type="pic" sz="quarter" idx="13"/>
          </p:nvPr>
        </p:nvSpPr>
        <p:spPr/>
        <p:txBody>
          <a:bodyPr/>
          <a:lstStyle/>
          <a:p>
            <a:r>
              <a:rPr lang="en-AU" sz="1800" b="1"/>
              <a:t>Everybody – </a:t>
            </a:r>
            <a:r>
              <a:rPr lang="en-AU" sz="1800"/>
              <a:t>What are simple machines, and what are some examples of simple machines used in everyday life?</a:t>
            </a:r>
          </a:p>
          <a:p>
            <a:r>
              <a:rPr lang="en-AU" sz="1800" b="1"/>
              <a:t>Mini-challenge – </a:t>
            </a:r>
            <a:r>
              <a:rPr lang="en-AU" sz="1800"/>
              <a:t>Describe how one type of simple machine, such as a lever or screw, has been used in both historical and modern contexts. Give specific examples of its use in everyday life.</a:t>
            </a:r>
          </a:p>
          <a:p>
            <a:r>
              <a:rPr lang="en-AU" sz="1800" b="1"/>
              <a:t>Super challenge – </a:t>
            </a:r>
            <a:r>
              <a:rPr lang="en-AU" sz="1800"/>
              <a:t>Explain how simple machines make work easier. Discuss how the principles behind simple machines have influenced the design of modern machinery and technology.</a:t>
            </a:r>
          </a:p>
        </p:txBody>
      </p:sp>
      <p:sp>
        <p:nvSpPr>
          <p:cNvPr id="3" name="Slide Number Placeholder 2">
            <a:extLst>
              <a:ext uri="{FF2B5EF4-FFF2-40B4-BE49-F238E27FC236}">
                <a16:creationId xmlns:a16="http://schemas.microsoft.com/office/drawing/2014/main" id="{BC524538-C4D2-7E90-9244-79514A9183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24341336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p:txBody>
          <a:bodyPr/>
          <a:lstStyle/>
          <a:p>
            <a:r>
              <a:rPr lang="en-AU"/>
              <a:t>2.2 First order levers</a:t>
            </a:r>
          </a:p>
        </p:txBody>
      </p:sp>
      <p:sp>
        <p:nvSpPr>
          <p:cNvPr id="9" name="Text Placeholder 8">
            <a:extLst>
              <a:ext uri="{FF2B5EF4-FFF2-40B4-BE49-F238E27FC236}">
                <a16:creationId xmlns:a16="http://schemas.microsoft.com/office/drawing/2014/main" id="{0EE50EF6-BD96-5E63-D4C8-50E0D20C1B30}"/>
              </a:ext>
            </a:extLst>
          </p:cNvPr>
          <p:cNvSpPr>
            <a:spLocks noGrp="1"/>
          </p:cNvSpPr>
          <p:nvPr>
            <p:ph type="body" sz="quarter" idx="18"/>
          </p:nvPr>
        </p:nvSpPr>
        <p:spPr/>
        <p:txBody>
          <a:bodyPr/>
          <a:lstStyle/>
          <a:p>
            <a:r>
              <a:rPr lang="en-AU">
                <a:latin typeface="+mj-lt"/>
              </a:rPr>
              <a:t>Scissors</a:t>
            </a:r>
          </a:p>
        </p:txBody>
      </p:sp>
      <p:pic>
        <p:nvPicPr>
          <p:cNvPr id="3073" name="Picture 10" descr="Annotated image of scissors showing the effort, fulcrum and load.">
            <a:extLst>
              <a:ext uri="{FF2B5EF4-FFF2-40B4-BE49-F238E27FC236}">
                <a16:creationId xmlns:a16="http://schemas.microsoft.com/office/drawing/2014/main" id="{D38528C1-8764-B326-0829-D1053107DF7B}"/>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7594" y="1324014"/>
            <a:ext cx="6676812" cy="50112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a:extLst>
              <a:ext uri="{FF2B5EF4-FFF2-40B4-BE49-F238E27FC236}">
                <a16:creationId xmlns:a16="http://schemas.microsoft.com/office/drawing/2014/main" id="{0F02B119-9A5D-41E6-841B-5E8ED974762B}"/>
              </a:ext>
              <a:ext uri="{C183D7F6-B498-43B3-948B-1728B52AA6E4}">
                <adec:decorative xmlns:adec="http://schemas.microsoft.com/office/drawing/2017/decorative" val="0"/>
              </a:ext>
            </a:extLst>
          </p:cNvPr>
          <p:cNvSpPr>
            <a:spLocks noChangeArrowheads="1"/>
          </p:cNvSpPr>
          <p:nvPr/>
        </p:nvSpPr>
        <p:spPr bwMode="auto">
          <a:xfrm>
            <a:off x="360000" y="6449779"/>
            <a:ext cx="289053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This work has been generated in </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4"/>
              </a:rPr>
              <a:t>draw.io</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online.</a:t>
            </a:r>
            <a:endParaRPr kumimoji="0" lang="en-AU" altLang="en-US" sz="1000" b="0" i="0" u="none" strike="noStrike" cap="none" normalizeH="0" baseline="0" dirty="0">
              <a:ln>
                <a:noFill/>
              </a:ln>
              <a:solidFill>
                <a:schemeClr val="tx1"/>
              </a:solidFill>
              <a:effectLst/>
            </a:endParaRP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163337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p:txBody>
          <a:bodyPr/>
          <a:lstStyle/>
          <a:p>
            <a:r>
              <a:rPr lang="en-AU"/>
              <a:t>2.2 Second order levers</a:t>
            </a:r>
          </a:p>
        </p:txBody>
      </p:sp>
      <p:sp>
        <p:nvSpPr>
          <p:cNvPr id="3" name="Text Placeholder 2">
            <a:extLst>
              <a:ext uri="{FF2B5EF4-FFF2-40B4-BE49-F238E27FC236}">
                <a16:creationId xmlns:a16="http://schemas.microsoft.com/office/drawing/2014/main" id="{62EDFE9B-7F3A-A763-70DF-1742055E8CC3}"/>
              </a:ext>
            </a:extLst>
          </p:cNvPr>
          <p:cNvSpPr>
            <a:spLocks noGrp="1"/>
          </p:cNvSpPr>
          <p:nvPr>
            <p:ph type="body" sz="quarter" idx="18"/>
          </p:nvPr>
        </p:nvSpPr>
        <p:spPr/>
        <p:txBody>
          <a:bodyPr/>
          <a:lstStyle/>
          <a:p>
            <a:r>
              <a:rPr lang="en-AU">
                <a:latin typeface="+mj-lt"/>
              </a:rPr>
              <a:t>Wheelbarrow</a:t>
            </a:r>
          </a:p>
        </p:txBody>
      </p:sp>
      <p:pic>
        <p:nvPicPr>
          <p:cNvPr id="3076" name="Picture 11" descr="Annotated image of a wheelbarrow showing the effort, fulcrum and load.">
            <a:extLst>
              <a:ext uri="{FF2B5EF4-FFF2-40B4-BE49-F238E27FC236}">
                <a16:creationId xmlns:a16="http://schemas.microsoft.com/office/drawing/2014/main" id="{505A817F-00EB-8E7C-2496-3E13C22248F4}"/>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2486" y="1435670"/>
            <a:ext cx="7507028" cy="487097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631BAF7D-DBBC-A8F6-1EF3-45417898F389}"/>
              </a:ext>
              <a:ext uri="{C183D7F6-B498-43B3-948B-1728B52AA6E4}">
                <adec:decorative xmlns:adec="http://schemas.microsoft.com/office/drawing/2017/decorative" val="0"/>
              </a:ext>
            </a:extLst>
          </p:cNvPr>
          <p:cNvSpPr>
            <a:spLocks noChangeArrowheads="1"/>
          </p:cNvSpPr>
          <p:nvPr/>
        </p:nvSpPr>
        <p:spPr bwMode="auto">
          <a:xfrm>
            <a:off x="360000" y="6391237"/>
            <a:ext cx="8305669" cy="29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50000"/>
              </a:lnSpc>
              <a:spcBef>
                <a:spcPts val="1200"/>
              </a:spcBef>
            </a:pPr>
            <a:r>
              <a:rPr lang="en-AU" sz="1000" u="sng" dirty="0">
                <a:solidFill>
                  <a:srgbClr val="001C4A"/>
                </a:solidFill>
                <a:effectLst/>
                <a:ea typeface="Calibri" panose="020F0502020204030204" pitchFamily="34" charset="0"/>
                <a:hlinkClick r:id="rId4"/>
              </a:rPr>
              <a:t>‘The Old Red Wheelbarrow’</a:t>
            </a:r>
            <a:r>
              <a:rPr lang="en-AU" sz="1000" dirty="0">
                <a:effectLst/>
                <a:ea typeface="Calibri" panose="020F0502020204030204" pitchFamily="34" charset="0"/>
              </a:rPr>
              <a:t> by Calaveras KT is licensed under </a:t>
            </a:r>
            <a:r>
              <a:rPr lang="en-AU" sz="1000" u="sng" dirty="0">
                <a:solidFill>
                  <a:srgbClr val="001C4A"/>
                </a:solidFill>
                <a:effectLst/>
                <a:ea typeface="Calibri" panose="020F0502020204030204" pitchFamily="34" charset="0"/>
                <a:hlinkClick r:id="rId5"/>
              </a:rPr>
              <a:t>CC BY 2.0</a:t>
            </a:r>
            <a:r>
              <a:rPr lang="en-AU" sz="1000" dirty="0">
                <a:effectLst/>
                <a:ea typeface="Calibri" panose="020F0502020204030204" pitchFamily="34" charset="0"/>
              </a:rPr>
              <a:t>.</a:t>
            </a: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77</a:t>
            </a:fld>
            <a:endParaRPr lang="en-AU"/>
          </a:p>
        </p:txBody>
      </p:sp>
    </p:spTree>
    <p:extLst>
      <p:ext uri="{BB962C8B-B14F-4D97-AF65-F5344CB8AC3E}">
        <p14:creationId xmlns:p14="http://schemas.microsoft.com/office/powerpoint/2010/main" val="241293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p:txBody>
          <a:bodyPr/>
          <a:lstStyle/>
          <a:p>
            <a:r>
              <a:rPr lang="en-AU"/>
              <a:t>2.2 Third order levers</a:t>
            </a:r>
          </a:p>
        </p:txBody>
      </p:sp>
      <p:sp>
        <p:nvSpPr>
          <p:cNvPr id="3" name="Text Placeholder 2">
            <a:extLst>
              <a:ext uri="{FF2B5EF4-FFF2-40B4-BE49-F238E27FC236}">
                <a16:creationId xmlns:a16="http://schemas.microsoft.com/office/drawing/2014/main" id="{3BC2EC1B-07EF-4F3E-2EC4-14A8E6B0A730}"/>
              </a:ext>
            </a:extLst>
          </p:cNvPr>
          <p:cNvSpPr>
            <a:spLocks noGrp="1"/>
          </p:cNvSpPr>
          <p:nvPr>
            <p:ph type="body" sz="quarter" idx="18"/>
          </p:nvPr>
        </p:nvSpPr>
        <p:spPr/>
        <p:txBody>
          <a:bodyPr/>
          <a:lstStyle/>
          <a:p>
            <a:r>
              <a:rPr lang="en-AU">
                <a:latin typeface="+mj-lt"/>
              </a:rPr>
              <a:t>Tweezers</a:t>
            </a:r>
          </a:p>
        </p:txBody>
      </p:sp>
      <p:pic>
        <p:nvPicPr>
          <p:cNvPr id="3079" name="Picture 12" descr="Annotated image of tweezers showing the effort, fulcrum and load.">
            <a:extLst>
              <a:ext uri="{FF2B5EF4-FFF2-40B4-BE49-F238E27FC236}">
                <a16:creationId xmlns:a16="http://schemas.microsoft.com/office/drawing/2014/main" id="{0CD39EE0-5E0F-991A-E4D1-FF90097AE554}"/>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359" y="1660436"/>
            <a:ext cx="11221282" cy="39246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AD3FD2A0-D4DF-7468-0526-96894A742660}"/>
              </a:ext>
              <a:ext uri="{C183D7F6-B498-43B3-948B-1728B52AA6E4}">
                <adec:decorative xmlns:adec="http://schemas.microsoft.com/office/drawing/2017/decorative" val="0"/>
              </a:ext>
            </a:extLst>
          </p:cNvPr>
          <p:cNvSpPr>
            <a:spLocks noChangeArrowheads="1"/>
          </p:cNvSpPr>
          <p:nvPr/>
        </p:nvSpPr>
        <p:spPr bwMode="auto">
          <a:xfrm>
            <a:off x="360000" y="6449779"/>
            <a:ext cx="289053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This work has been generated in </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hlinkClick r:id="rId4"/>
              </a:rPr>
              <a:t>draw.io</a:t>
            </a:r>
            <a:r>
              <a:rPr kumimoji="0" lang="en-AU" altLang="en-US" sz="10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online.</a:t>
            </a:r>
            <a:endParaRPr kumimoji="0" lang="en-AU" altLang="en-US" sz="1000" b="0" i="0" u="none" strike="noStrike" cap="none" normalizeH="0" baseline="0" dirty="0">
              <a:ln>
                <a:noFill/>
              </a:ln>
              <a:solidFill>
                <a:schemeClr val="tx1"/>
              </a:solidFill>
              <a:effectLst/>
            </a:endParaRP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210538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2F0868-5EF4-F1DC-106C-68F65527B355}"/>
              </a:ext>
            </a:extLst>
          </p:cNvPr>
          <p:cNvSpPr>
            <a:spLocks noGrp="1"/>
          </p:cNvSpPr>
          <p:nvPr>
            <p:ph type="title"/>
          </p:nvPr>
        </p:nvSpPr>
        <p:spPr/>
        <p:txBody>
          <a:bodyPr/>
          <a:lstStyle/>
          <a:p>
            <a:r>
              <a:rPr lang="en-AU"/>
              <a:t>2.2 Pulley investigation</a:t>
            </a:r>
          </a:p>
        </p:txBody>
      </p:sp>
      <p:sp>
        <p:nvSpPr>
          <p:cNvPr id="5" name="Rectangle 2">
            <a:extLst>
              <a:ext uri="{FF2B5EF4-FFF2-40B4-BE49-F238E27FC236}">
                <a16:creationId xmlns:a16="http://schemas.microsoft.com/office/drawing/2014/main" id="{C84E8A2B-E44B-FE63-B71A-95C2D0108778}"/>
              </a:ext>
            </a:extLst>
          </p:cNvPr>
          <p:cNvSpPr>
            <a:spLocks noChangeArrowheads="1"/>
          </p:cNvSpPr>
          <p:nvPr/>
        </p:nvSpPr>
        <p:spPr bwMode="auto">
          <a:xfrm>
            <a:off x="289653" y="934076"/>
            <a:ext cx="5315633" cy="87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ts val="1200"/>
              </a:spcAft>
              <a:buClrTx/>
              <a:buSzTx/>
              <a:buFontTx/>
              <a:buNone/>
              <a:tabLst/>
            </a:pPr>
            <a:r>
              <a:rPr kumimoji="0" lang="en-AU" altLang="en-US" sz="1800" b="1" i="0" u="none" strike="noStrike" cap="none" normalizeH="0" baseline="0">
                <a:ln>
                  <a:noFill/>
                </a:ln>
                <a:effectLst/>
                <a:ea typeface="Calibri" panose="020F0502020204030204" pitchFamily="34" charset="0"/>
                <a:cs typeface="Arial" panose="020B0604020202020204" pitchFamily="34" charset="0"/>
              </a:rPr>
              <a:t>Method 2 </a:t>
            </a:r>
            <a:r>
              <a:rPr kumimoji="0" lang="en-AU" altLang="en-US" sz="1800" b="0" i="0" u="none" strike="noStrike" cap="none" normalizeH="0" baseline="0">
                <a:ln>
                  <a:noFill/>
                </a:ln>
                <a:effectLst/>
                <a:ea typeface="Calibri" panose="020F0502020204030204" pitchFamily="34" charset="0"/>
                <a:cs typeface="Arial" panose="020B0604020202020204" pitchFamily="34" charset="0"/>
              </a:rPr>
              <a:t>– A bench pulley setup with a mass carrier and a spring balance.</a:t>
            </a:r>
            <a:endParaRPr kumimoji="0" lang="en-AU" altLang="en-US" sz="1800" b="0" i="0" u="none" strike="noStrike" cap="none" normalizeH="0" baseline="0">
              <a:ln>
                <a:noFill/>
              </a:ln>
              <a:effectLst/>
            </a:endParaRPr>
          </a:p>
        </p:txBody>
      </p:sp>
      <p:pic>
        <p:nvPicPr>
          <p:cNvPr id="4097" name="Picture 23" descr="A bench pulley setup with a mass carrier and a spring balance.">
            <a:extLst>
              <a:ext uri="{FF2B5EF4-FFF2-40B4-BE49-F238E27FC236}">
                <a16:creationId xmlns:a16="http://schemas.microsoft.com/office/drawing/2014/main" id="{399F55A8-772E-2181-05B6-6E122C15ECA4}"/>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000" y="2067366"/>
            <a:ext cx="4345592" cy="41873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44DDD2-F1E8-F10F-1D40-D4887FB35C60}"/>
              </a:ext>
            </a:extLst>
          </p:cNvPr>
          <p:cNvSpPr>
            <a:spLocks noChangeArrowheads="1"/>
          </p:cNvSpPr>
          <p:nvPr/>
        </p:nvSpPr>
        <p:spPr bwMode="auto">
          <a:xfrm>
            <a:off x="6454251" y="952347"/>
            <a:ext cx="5315632" cy="87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ts val="1200"/>
              </a:spcAft>
              <a:buClrTx/>
              <a:buSzTx/>
              <a:buFontTx/>
              <a:buNone/>
              <a:tabLst/>
            </a:pPr>
            <a:r>
              <a:rPr kumimoji="0" lang="en-AU" altLang="en-US" sz="1800" b="1" i="0" u="none" strike="noStrike" cap="none" normalizeH="0" baseline="0">
                <a:ln>
                  <a:noFill/>
                </a:ln>
                <a:effectLst/>
                <a:ea typeface="Calibri" panose="020F0502020204030204" pitchFamily="34" charset="0"/>
                <a:cs typeface="Arial" panose="020B0604020202020204" pitchFamily="34" charset="0"/>
              </a:rPr>
              <a:t>Method 3 </a:t>
            </a:r>
            <a:r>
              <a:rPr kumimoji="0" lang="en-AU" altLang="en-US" sz="1800" b="0" i="0" u="none" strike="noStrike" cap="none" normalizeH="0" baseline="0">
                <a:ln>
                  <a:noFill/>
                </a:ln>
                <a:effectLst/>
                <a:ea typeface="Calibri" panose="020F0502020204030204" pitchFamily="34" charset="0"/>
                <a:cs typeface="Arial" panose="020B0604020202020204" pitchFamily="34" charset="0"/>
              </a:rPr>
              <a:t>– A single wheel pulley setup with a mass carrier and a spring balance.</a:t>
            </a:r>
            <a:endParaRPr kumimoji="0" lang="en-AU" altLang="en-US" sz="1800" b="0" i="0" u="none" strike="noStrike" cap="none" normalizeH="0" baseline="0">
              <a:ln>
                <a:noFill/>
              </a:ln>
              <a:effectLst/>
            </a:endParaRPr>
          </a:p>
        </p:txBody>
      </p:sp>
      <p:pic>
        <p:nvPicPr>
          <p:cNvPr id="4100" name="Picture 22" descr="A single wheel pulley setup with a mass carrier and a spring balance.">
            <a:extLst>
              <a:ext uri="{FF2B5EF4-FFF2-40B4-BE49-F238E27FC236}">
                <a16:creationId xmlns:a16="http://schemas.microsoft.com/office/drawing/2014/main" id="{F54C568C-4DB1-CFE4-7C81-2165C6FFC8AC}"/>
              </a:ext>
              <a:ext uri="{C183D7F6-B498-43B3-948B-1728B52AA6E4}">
                <adec:decorative xmlns:adec="http://schemas.microsoft.com/office/drawing/2017/decorative" val="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54251" y="2085636"/>
            <a:ext cx="2279407" cy="416910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77C9B53-5377-DDBF-3C45-406B4DE863A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79</a:t>
            </a:fld>
            <a:endParaRPr lang="en-AU"/>
          </a:p>
        </p:txBody>
      </p:sp>
    </p:spTree>
    <p:extLst>
      <p:ext uri="{BB962C8B-B14F-4D97-AF65-F5344CB8AC3E}">
        <p14:creationId xmlns:p14="http://schemas.microsoft.com/office/powerpoint/2010/main" val="187427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54F061-E7AC-50E1-F5FE-9A3E43962652}"/>
              </a:ext>
            </a:extLst>
          </p:cNvPr>
          <p:cNvSpPr>
            <a:spLocks noGrp="1"/>
          </p:cNvSpPr>
          <p:nvPr>
            <p:ph type="title"/>
          </p:nvPr>
        </p:nvSpPr>
        <p:spPr/>
        <p:txBody>
          <a:bodyPr/>
          <a:lstStyle/>
          <a:p>
            <a:r>
              <a:rPr lang="en-AU"/>
              <a:t>1.1 Force types</a:t>
            </a:r>
          </a:p>
        </p:txBody>
      </p:sp>
      <p:graphicFrame>
        <p:nvGraphicFramePr>
          <p:cNvPr id="4" name="Table 3">
            <a:extLst>
              <a:ext uri="{FF2B5EF4-FFF2-40B4-BE49-F238E27FC236}">
                <a16:creationId xmlns:a16="http://schemas.microsoft.com/office/drawing/2014/main" id="{878245C1-6A29-8E30-65B0-D029C1C274BB}"/>
              </a:ext>
            </a:extLst>
          </p:cNvPr>
          <p:cNvGraphicFramePr>
            <a:graphicFrameLocks noGrp="1"/>
          </p:cNvGraphicFramePr>
          <p:nvPr>
            <p:extLst>
              <p:ext uri="{D42A27DB-BD31-4B8C-83A1-F6EECF244321}">
                <p14:modId xmlns:p14="http://schemas.microsoft.com/office/powerpoint/2010/main" val="1660823575"/>
              </p:ext>
            </p:extLst>
          </p:nvPr>
        </p:nvGraphicFramePr>
        <p:xfrm>
          <a:off x="359999" y="1121448"/>
          <a:ext cx="11484000" cy="3324934"/>
        </p:xfrm>
        <a:graphic>
          <a:graphicData uri="http://schemas.openxmlformats.org/drawingml/2006/table">
            <a:tbl>
              <a:tblPr firstRow="1" bandRow="1">
                <a:tableStyleId>{B301B821-A1FF-4177-AEE7-76D212191A09}</a:tableStyleId>
              </a:tblPr>
              <a:tblGrid>
                <a:gridCol w="3450001">
                  <a:extLst>
                    <a:ext uri="{9D8B030D-6E8A-4147-A177-3AD203B41FA5}">
                      <a16:colId xmlns:a16="http://schemas.microsoft.com/office/drawing/2014/main" val="2368895310"/>
                    </a:ext>
                  </a:extLst>
                </a:gridCol>
                <a:gridCol w="8033999">
                  <a:extLst>
                    <a:ext uri="{9D8B030D-6E8A-4147-A177-3AD203B41FA5}">
                      <a16:colId xmlns:a16="http://schemas.microsoft.com/office/drawing/2014/main" val="2121651406"/>
                    </a:ext>
                  </a:extLst>
                </a:gridCol>
              </a:tblGrid>
              <a:tr h="846309">
                <a:tc>
                  <a:txBody>
                    <a:bodyPr/>
                    <a:lstStyle/>
                    <a:p>
                      <a:pPr marL="108000">
                        <a:lnSpc>
                          <a:spcPct val="150000"/>
                        </a:lnSpc>
                        <a:spcAft>
                          <a:spcPts val="1200"/>
                        </a:spcAft>
                      </a:pPr>
                      <a:r>
                        <a:rPr lang="en-US" sz="2000">
                          <a:latin typeface="+mj-lt"/>
                        </a:rPr>
                        <a:t>Force type and definition</a:t>
                      </a: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08000">
                        <a:lnSpc>
                          <a:spcPct val="150000"/>
                        </a:lnSpc>
                        <a:spcAft>
                          <a:spcPts val="1200"/>
                        </a:spcAft>
                      </a:pPr>
                      <a:r>
                        <a:rPr lang="en-US" sz="2000">
                          <a:latin typeface="+mj-lt"/>
                        </a:rPr>
                        <a:t>Examples</a:t>
                      </a:r>
                      <a:endParaRPr lang="en-AU" sz="2000">
                        <a:latin typeface="+mj-lt"/>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20077807"/>
                  </a:ext>
                </a:extLst>
              </a:tr>
              <a:tr h="1203545">
                <a:tc>
                  <a:txBody>
                    <a:bodyPr/>
                    <a:lstStyle/>
                    <a:p>
                      <a:pPr marL="108000">
                        <a:lnSpc>
                          <a:spcPct val="150000"/>
                        </a:lnSpc>
                        <a:spcAft>
                          <a:spcPts val="1200"/>
                        </a:spcAft>
                      </a:pPr>
                      <a:r>
                        <a:rPr lang="en-AU" b="1"/>
                        <a:t>Direct – requiring physical contact between objects.</a:t>
                      </a:r>
                    </a:p>
                  </a:txBody>
                  <a:tcP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108000">
                        <a:lnSpc>
                          <a:spcPct val="150000"/>
                        </a:lnSpc>
                        <a:spcAft>
                          <a:spcPts val="1200"/>
                        </a:spcAft>
                      </a:pPr>
                      <a:endParaRPr lang="en-AU"/>
                    </a:p>
                  </a:txBody>
                  <a:tcP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75942392"/>
                  </a:ext>
                </a:extLst>
              </a:tr>
              <a:tr h="846309">
                <a:tc>
                  <a:txBody>
                    <a:bodyPr/>
                    <a:lstStyle/>
                    <a:p>
                      <a:pPr marL="108000">
                        <a:lnSpc>
                          <a:spcPct val="150000"/>
                        </a:lnSpc>
                        <a:spcAft>
                          <a:spcPts val="1200"/>
                        </a:spcAft>
                      </a:pPr>
                      <a:r>
                        <a:rPr lang="en-AU" b="1"/>
                        <a:t>Indirect – not requiring physical contact. The force is applied through a field</a:t>
                      </a: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08000">
                        <a:lnSpc>
                          <a:spcPct val="150000"/>
                        </a:lnSpc>
                        <a:spcAft>
                          <a:spcPts val="1200"/>
                        </a:spcAft>
                      </a:pPr>
                      <a:endParaRPr lang="en-AU" dirty="0"/>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9926937"/>
                  </a:ext>
                </a:extLst>
              </a:tr>
            </a:tbl>
          </a:graphicData>
        </a:graphic>
      </p:graphicFrame>
      <p:sp>
        <p:nvSpPr>
          <p:cNvPr id="2" name="Slide Number Placeholder 1">
            <a:extLst>
              <a:ext uri="{FF2B5EF4-FFF2-40B4-BE49-F238E27FC236}">
                <a16:creationId xmlns:a16="http://schemas.microsoft.com/office/drawing/2014/main" id="{D31F7B88-0638-00A5-79A9-533F331E60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228051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B5DDCC-98B2-4A72-6016-5A296533A1A8}"/>
              </a:ext>
            </a:extLst>
          </p:cNvPr>
          <p:cNvSpPr>
            <a:spLocks noGrp="1"/>
          </p:cNvSpPr>
          <p:nvPr>
            <p:ph type="title"/>
          </p:nvPr>
        </p:nvSpPr>
        <p:spPr/>
        <p:txBody>
          <a:bodyPr/>
          <a:lstStyle/>
          <a:p>
            <a:r>
              <a:rPr lang="en-AU"/>
              <a:t>2.2 Power ticket checkpoint</a:t>
            </a:r>
          </a:p>
        </p:txBody>
      </p:sp>
      <p:sp>
        <p:nvSpPr>
          <p:cNvPr id="5" name="Text Placeholder 4">
            <a:extLst>
              <a:ext uri="{FF2B5EF4-FFF2-40B4-BE49-F238E27FC236}">
                <a16:creationId xmlns:a16="http://schemas.microsoft.com/office/drawing/2014/main" id="{114E3CDD-354F-A0B7-551D-CB42CCD0BCED}"/>
              </a:ext>
            </a:extLst>
          </p:cNvPr>
          <p:cNvSpPr>
            <a:spLocks noGrp="1"/>
          </p:cNvSpPr>
          <p:nvPr>
            <p:ph type="body" sz="quarter" idx="18"/>
          </p:nvPr>
        </p:nvSpPr>
        <p:spPr/>
        <p:txBody>
          <a:bodyPr/>
          <a:lstStyle/>
          <a:p>
            <a:r>
              <a:rPr lang="en-AU"/>
              <a:t>What did we learn about…</a:t>
            </a:r>
          </a:p>
        </p:txBody>
      </p:sp>
      <p:graphicFrame>
        <p:nvGraphicFramePr>
          <p:cNvPr id="4" name="Table 3">
            <a:extLst>
              <a:ext uri="{FF2B5EF4-FFF2-40B4-BE49-F238E27FC236}">
                <a16:creationId xmlns:a16="http://schemas.microsoft.com/office/drawing/2014/main" id="{36483238-60A8-5070-80AB-CDFC89F095E1}"/>
              </a:ext>
            </a:extLst>
          </p:cNvPr>
          <p:cNvGraphicFramePr>
            <a:graphicFrameLocks noGrp="1"/>
          </p:cNvGraphicFramePr>
          <p:nvPr>
            <p:extLst>
              <p:ext uri="{D42A27DB-BD31-4B8C-83A1-F6EECF244321}">
                <p14:modId xmlns:p14="http://schemas.microsoft.com/office/powerpoint/2010/main" val="635071669"/>
              </p:ext>
            </p:extLst>
          </p:nvPr>
        </p:nvGraphicFramePr>
        <p:xfrm>
          <a:off x="359999" y="1563750"/>
          <a:ext cx="11484000" cy="4736691"/>
        </p:xfrm>
        <a:graphic>
          <a:graphicData uri="http://schemas.openxmlformats.org/drawingml/2006/table">
            <a:tbl>
              <a:tblPr firstRow="1" bandRow="1">
                <a:tableStyleId>{6E25E649-3F16-4E02-A733-19D2CDBF48F0}</a:tableStyleId>
              </a:tblPr>
              <a:tblGrid>
                <a:gridCol w="2296800">
                  <a:extLst>
                    <a:ext uri="{9D8B030D-6E8A-4147-A177-3AD203B41FA5}">
                      <a16:colId xmlns:a16="http://schemas.microsoft.com/office/drawing/2014/main" val="477256033"/>
                    </a:ext>
                  </a:extLst>
                </a:gridCol>
                <a:gridCol w="2296800">
                  <a:extLst>
                    <a:ext uri="{9D8B030D-6E8A-4147-A177-3AD203B41FA5}">
                      <a16:colId xmlns:a16="http://schemas.microsoft.com/office/drawing/2014/main" val="2915049662"/>
                    </a:ext>
                  </a:extLst>
                </a:gridCol>
                <a:gridCol w="2296800">
                  <a:extLst>
                    <a:ext uri="{9D8B030D-6E8A-4147-A177-3AD203B41FA5}">
                      <a16:colId xmlns:a16="http://schemas.microsoft.com/office/drawing/2014/main" val="3954328675"/>
                    </a:ext>
                  </a:extLst>
                </a:gridCol>
                <a:gridCol w="2296800">
                  <a:extLst>
                    <a:ext uri="{9D8B030D-6E8A-4147-A177-3AD203B41FA5}">
                      <a16:colId xmlns:a16="http://schemas.microsoft.com/office/drawing/2014/main" val="3369022429"/>
                    </a:ext>
                  </a:extLst>
                </a:gridCol>
                <a:gridCol w="2296800">
                  <a:extLst>
                    <a:ext uri="{9D8B030D-6E8A-4147-A177-3AD203B41FA5}">
                      <a16:colId xmlns:a16="http://schemas.microsoft.com/office/drawing/2014/main" val="2753345701"/>
                    </a:ext>
                  </a:extLst>
                </a:gridCol>
              </a:tblGrid>
              <a:tr h="1009471">
                <a:tc>
                  <a:txBody>
                    <a:bodyPr/>
                    <a:lstStyle/>
                    <a:p>
                      <a:pPr>
                        <a:lnSpc>
                          <a:spcPct val="150000"/>
                        </a:lnSpc>
                        <a:spcAft>
                          <a:spcPts val="1200"/>
                        </a:spcAft>
                      </a:pPr>
                      <a:r>
                        <a:rPr lang="en-US">
                          <a:latin typeface="+mj-lt"/>
                        </a:rPr>
                        <a:t>Today?</a:t>
                      </a:r>
                      <a:endParaRPr lang="en-AU">
                        <a:latin typeface="+mj-lt"/>
                      </a:endParaRPr>
                    </a:p>
                  </a:txBody>
                  <a:tcPr anchor="ctr">
                    <a:lnR w="12700" cap="flat" cmpd="sng" algn="ctr">
                      <a:solidFill>
                        <a:schemeClr val="bg1"/>
                      </a:solidFill>
                      <a:prstDash val="solid"/>
                      <a:round/>
                      <a:headEnd type="none" w="med" len="med"/>
                      <a:tailEnd type="none" w="med" len="med"/>
                    </a:lnR>
                  </a:tcPr>
                </a:tc>
                <a:tc>
                  <a:txBody>
                    <a:bodyPr/>
                    <a:lstStyle/>
                    <a:p>
                      <a:pPr>
                        <a:lnSpc>
                          <a:spcPct val="150000"/>
                        </a:lnSpc>
                        <a:spcAft>
                          <a:spcPts val="1200"/>
                        </a:spcAft>
                      </a:pPr>
                      <a:r>
                        <a:rPr lang="en-US">
                          <a:latin typeface="+mj-lt"/>
                        </a:rPr>
                        <a:t>Yesterday?</a:t>
                      </a:r>
                      <a:endParaRPr lang="en-AU">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Aft>
                          <a:spcPts val="1200"/>
                        </a:spcAft>
                      </a:pPr>
                      <a:r>
                        <a:rPr lang="en-US">
                          <a:latin typeface="+mj-lt"/>
                        </a:rPr>
                        <a:t>Last week?</a:t>
                      </a:r>
                      <a:endParaRPr lang="en-AU">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Aft>
                          <a:spcPts val="1200"/>
                        </a:spcAft>
                      </a:pPr>
                      <a:r>
                        <a:rPr lang="en-US">
                          <a:latin typeface="+mj-lt"/>
                        </a:rPr>
                        <a:t>Last month?</a:t>
                      </a:r>
                      <a:endParaRPr lang="en-AU">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Aft>
                          <a:spcPts val="1200"/>
                        </a:spcAft>
                      </a:pPr>
                      <a:r>
                        <a:rPr lang="en-US">
                          <a:latin typeface="+mj-lt"/>
                        </a:rPr>
                        <a:t>Older?</a:t>
                      </a:r>
                      <a:endParaRPr lang="en-AU">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347645593"/>
                  </a:ext>
                </a:extLst>
              </a:tr>
              <a:tr h="698807">
                <a:tc>
                  <a:txBody>
                    <a:bodyPr/>
                    <a:lstStyle/>
                    <a:p>
                      <a:pPr>
                        <a:lnSpc>
                          <a:spcPct val="150000"/>
                        </a:lnSpc>
                        <a:spcAft>
                          <a:spcPts val="1200"/>
                        </a:spcAft>
                      </a:pPr>
                      <a:r>
                        <a:rPr lang="en-US" b="1">
                          <a:latin typeface="+mn-lt"/>
                        </a:rPr>
                        <a:t>Pulleys</a:t>
                      </a:r>
                      <a:endParaRPr lang="en-AU" b="1">
                        <a:latin typeface="+mn-lt"/>
                      </a:endParaRPr>
                    </a:p>
                  </a:txBody>
                  <a:tcPr>
                    <a:lnR w="12700" cap="flat" cmpd="sng" algn="ctr">
                      <a:solidFill>
                        <a:schemeClr val="bg1"/>
                      </a:solidFill>
                      <a:prstDash val="solid"/>
                      <a:round/>
                      <a:headEnd type="none" w="med" len="med"/>
                      <a:tailEnd type="none" w="med" len="med"/>
                    </a:lnR>
                  </a:tcPr>
                </a:tc>
                <a:tc>
                  <a:txBody>
                    <a:bodyPr/>
                    <a:lstStyle/>
                    <a:p>
                      <a:pPr>
                        <a:lnSpc>
                          <a:spcPct val="150000"/>
                        </a:lnSpc>
                        <a:spcAft>
                          <a:spcPts val="1200"/>
                        </a:spcAft>
                      </a:pPr>
                      <a:r>
                        <a:rPr lang="en-US" b="1">
                          <a:latin typeface="+mn-lt"/>
                        </a:rPr>
                        <a:t>Levers</a:t>
                      </a:r>
                      <a:endParaRPr lang="en-AU" b="1">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Aft>
                          <a:spcPts val="1200"/>
                        </a:spcAft>
                      </a:pPr>
                      <a:r>
                        <a:rPr lang="en-US" b="1">
                          <a:latin typeface="+mn-lt"/>
                        </a:rPr>
                        <a:t>Magnetism</a:t>
                      </a:r>
                      <a:endParaRPr lang="en-AU" b="1">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Aft>
                          <a:spcPts val="1200"/>
                        </a:spcAft>
                      </a:pPr>
                      <a:r>
                        <a:rPr lang="en-US" b="1">
                          <a:latin typeface="+mn-lt"/>
                        </a:rPr>
                        <a:t>Gravity</a:t>
                      </a:r>
                      <a:endParaRPr lang="en-AU" b="1">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Aft>
                          <a:spcPts val="1200"/>
                        </a:spcAft>
                      </a:pPr>
                      <a:r>
                        <a:rPr lang="en-US" b="1">
                          <a:latin typeface="+mn-lt"/>
                        </a:rPr>
                        <a:t>Friction</a:t>
                      </a:r>
                      <a:endParaRPr lang="en-AU" b="1">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098609654"/>
                  </a:ext>
                </a:extLst>
              </a:tr>
              <a:tr h="1009471">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a:effectLst/>
                          <a:latin typeface="+mn-lt"/>
                        </a:rPr>
                        <a:t>[Type one fact here]</a:t>
                      </a:r>
                      <a:endParaRPr lang="en-AU" sz="1800">
                        <a:effectLst/>
                        <a:latin typeface="+mn-lt"/>
                        <a:ea typeface="Arial" panose="020B0604020202020204"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a:effectLst/>
                          <a:latin typeface="+mn-lt"/>
                        </a:rPr>
                        <a:t>[Type one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a:effectLst/>
                          <a:latin typeface="+mn-lt"/>
                        </a:rPr>
                        <a:t>[Type one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a:effectLst/>
                          <a:latin typeface="+mn-lt"/>
                        </a:rPr>
                        <a:t>[Type one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a:effectLst/>
                          <a:latin typeface="+mn-lt"/>
                        </a:rPr>
                        <a:t>[Type one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97453007"/>
                  </a:ext>
                </a:extLst>
              </a:tr>
              <a:tr h="1009471">
                <a:tc>
                  <a:txBody>
                    <a:bodyPr/>
                    <a:lstStyle/>
                    <a:p>
                      <a:pPr algn="l">
                        <a:lnSpc>
                          <a:spcPct val="115000"/>
                        </a:lnSpc>
                      </a:pPr>
                      <a:r>
                        <a:rPr lang="en-AU" sz="1800">
                          <a:effectLst/>
                          <a:latin typeface="+mn-lt"/>
                        </a:rPr>
                        <a:t>[Type a </a:t>
                      </a:r>
                    </a:p>
                    <a:p>
                      <a:pPr algn="l">
                        <a:lnSpc>
                          <a:spcPct val="115000"/>
                        </a:lnSpc>
                      </a:pPr>
                      <a:r>
                        <a:rPr lang="en-AU" sz="1800">
                          <a:effectLst/>
                          <a:latin typeface="+mn-lt"/>
                        </a:rPr>
                        <a:t>second fact here]</a:t>
                      </a:r>
                      <a:endParaRPr lang="en-AU" sz="1800">
                        <a:effectLst/>
                        <a:latin typeface="+mn-lt"/>
                        <a:ea typeface="Arial" panose="020B0604020202020204" pitchFamily="34" charset="0"/>
                      </a:endParaRPr>
                    </a:p>
                  </a:txBody>
                  <a:tcPr anchor="ctr">
                    <a:lnR w="12700" cap="flat" cmpd="sng" algn="ctr">
                      <a:solidFill>
                        <a:schemeClr val="bg1"/>
                      </a:solidFill>
                      <a:prstDash val="solid"/>
                      <a:round/>
                      <a:headEnd type="none" w="med" len="med"/>
                      <a:tailEnd type="none" w="med" len="med"/>
                    </a:lnR>
                  </a:tcPr>
                </a:tc>
                <a:tc>
                  <a:txBody>
                    <a:bodyPr/>
                    <a:lstStyle/>
                    <a:p>
                      <a:pPr algn="l">
                        <a:lnSpc>
                          <a:spcPct val="115000"/>
                        </a:lnSpc>
                      </a:pPr>
                      <a:r>
                        <a:rPr lang="en-AU" sz="1800">
                          <a:effectLst/>
                          <a:latin typeface="+mn-lt"/>
                        </a:rPr>
                        <a:t>[Type a </a:t>
                      </a:r>
                    </a:p>
                    <a:p>
                      <a:pPr algn="l">
                        <a:lnSpc>
                          <a:spcPct val="115000"/>
                        </a:lnSpc>
                      </a:pPr>
                      <a:r>
                        <a:rPr lang="en-AU" sz="1800">
                          <a:effectLst/>
                          <a:latin typeface="+mn-lt"/>
                        </a:rPr>
                        <a:t>second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15000"/>
                        </a:lnSpc>
                      </a:pPr>
                      <a:r>
                        <a:rPr lang="en-AU" sz="1800">
                          <a:effectLst/>
                          <a:latin typeface="+mn-lt"/>
                        </a:rPr>
                        <a:t>[Type a </a:t>
                      </a:r>
                    </a:p>
                    <a:p>
                      <a:pPr algn="l">
                        <a:lnSpc>
                          <a:spcPct val="115000"/>
                        </a:lnSpc>
                      </a:pPr>
                      <a:r>
                        <a:rPr lang="en-AU" sz="1800">
                          <a:effectLst/>
                          <a:latin typeface="+mn-lt"/>
                        </a:rPr>
                        <a:t>second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15000"/>
                        </a:lnSpc>
                      </a:pPr>
                      <a:r>
                        <a:rPr lang="en-AU" sz="1800">
                          <a:effectLst/>
                          <a:latin typeface="+mn-lt"/>
                        </a:rPr>
                        <a:t>[Type a </a:t>
                      </a:r>
                    </a:p>
                    <a:p>
                      <a:pPr algn="l">
                        <a:lnSpc>
                          <a:spcPct val="115000"/>
                        </a:lnSpc>
                      </a:pPr>
                      <a:r>
                        <a:rPr lang="en-AU" sz="1800">
                          <a:effectLst/>
                          <a:latin typeface="+mn-lt"/>
                        </a:rPr>
                        <a:t>second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15000"/>
                        </a:lnSpc>
                      </a:pPr>
                      <a:r>
                        <a:rPr lang="en-AU" sz="1800">
                          <a:effectLst/>
                          <a:latin typeface="+mn-lt"/>
                        </a:rPr>
                        <a:t>[Type a </a:t>
                      </a:r>
                    </a:p>
                    <a:p>
                      <a:pPr algn="l">
                        <a:lnSpc>
                          <a:spcPct val="115000"/>
                        </a:lnSpc>
                      </a:pPr>
                      <a:r>
                        <a:rPr lang="en-AU" sz="1800">
                          <a:effectLst/>
                          <a:latin typeface="+mn-lt"/>
                        </a:rPr>
                        <a:t>second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304854859"/>
                  </a:ext>
                </a:extLst>
              </a:tr>
              <a:tr h="1009471">
                <a:tc>
                  <a:txBody>
                    <a:bodyPr/>
                    <a:lstStyle/>
                    <a:p>
                      <a:pPr algn="l">
                        <a:lnSpc>
                          <a:spcPct val="115000"/>
                        </a:lnSpc>
                      </a:pPr>
                      <a:r>
                        <a:rPr lang="en-AU" sz="1800">
                          <a:effectLst/>
                          <a:latin typeface="+mn-lt"/>
                        </a:rPr>
                        <a:t>[Type a </a:t>
                      </a:r>
                    </a:p>
                    <a:p>
                      <a:pPr algn="l">
                        <a:lnSpc>
                          <a:spcPct val="115000"/>
                        </a:lnSpc>
                      </a:pPr>
                      <a:r>
                        <a:rPr lang="en-AU" sz="1800">
                          <a:effectLst/>
                          <a:latin typeface="+mn-lt"/>
                        </a:rPr>
                        <a:t>third fact here]</a:t>
                      </a:r>
                      <a:endParaRPr lang="en-AU" sz="1800">
                        <a:effectLst/>
                        <a:latin typeface="+mn-lt"/>
                        <a:ea typeface="Arial" panose="020B0604020202020204" pitchFamily="34" charset="0"/>
                      </a:endParaRPr>
                    </a:p>
                  </a:txBody>
                  <a:tcPr anchor="ctr">
                    <a:lnR w="12700" cap="flat" cmpd="sng" algn="ctr">
                      <a:solidFill>
                        <a:schemeClr val="bg1"/>
                      </a:solidFill>
                      <a:prstDash val="solid"/>
                      <a:round/>
                      <a:headEnd type="none" w="med" len="med"/>
                      <a:tailEnd type="none" w="med" len="med"/>
                    </a:lnR>
                  </a:tcPr>
                </a:tc>
                <a:tc>
                  <a:txBody>
                    <a:bodyPr/>
                    <a:lstStyle/>
                    <a:p>
                      <a:pPr algn="l">
                        <a:lnSpc>
                          <a:spcPct val="115000"/>
                        </a:lnSpc>
                      </a:pPr>
                      <a:r>
                        <a:rPr lang="en-AU" sz="1800">
                          <a:effectLst/>
                          <a:latin typeface="+mn-lt"/>
                        </a:rPr>
                        <a:t>[Type a </a:t>
                      </a:r>
                    </a:p>
                    <a:p>
                      <a:pPr algn="l">
                        <a:lnSpc>
                          <a:spcPct val="115000"/>
                        </a:lnSpc>
                      </a:pPr>
                      <a:r>
                        <a:rPr lang="en-AU" sz="1800">
                          <a:effectLst/>
                          <a:latin typeface="+mn-lt"/>
                        </a:rPr>
                        <a:t>third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15000"/>
                        </a:lnSpc>
                      </a:pPr>
                      <a:r>
                        <a:rPr lang="en-AU" sz="1800">
                          <a:effectLst/>
                          <a:latin typeface="+mn-lt"/>
                        </a:rPr>
                        <a:t>[Type a </a:t>
                      </a:r>
                    </a:p>
                    <a:p>
                      <a:pPr algn="l">
                        <a:lnSpc>
                          <a:spcPct val="115000"/>
                        </a:lnSpc>
                      </a:pPr>
                      <a:r>
                        <a:rPr lang="en-AU" sz="1800">
                          <a:effectLst/>
                          <a:latin typeface="+mn-lt"/>
                        </a:rPr>
                        <a:t>third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15000"/>
                        </a:lnSpc>
                      </a:pPr>
                      <a:r>
                        <a:rPr lang="en-AU" sz="1800">
                          <a:effectLst/>
                          <a:latin typeface="+mn-lt"/>
                        </a:rPr>
                        <a:t>[Type a </a:t>
                      </a:r>
                    </a:p>
                    <a:p>
                      <a:pPr algn="l">
                        <a:lnSpc>
                          <a:spcPct val="115000"/>
                        </a:lnSpc>
                      </a:pPr>
                      <a:r>
                        <a:rPr lang="en-AU" sz="1800">
                          <a:effectLst/>
                          <a:latin typeface="+mn-lt"/>
                        </a:rPr>
                        <a:t>third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15000"/>
                        </a:lnSpc>
                      </a:pPr>
                      <a:r>
                        <a:rPr lang="en-AU" sz="1800" dirty="0">
                          <a:effectLst/>
                          <a:latin typeface="+mn-lt"/>
                        </a:rPr>
                        <a:t>[Type a </a:t>
                      </a:r>
                    </a:p>
                    <a:p>
                      <a:pPr algn="l">
                        <a:lnSpc>
                          <a:spcPct val="115000"/>
                        </a:lnSpc>
                      </a:pPr>
                      <a:r>
                        <a:rPr lang="en-AU" sz="1800" dirty="0">
                          <a:effectLst/>
                          <a:latin typeface="+mn-lt"/>
                        </a:rPr>
                        <a:t>third fact here]</a:t>
                      </a:r>
                      <a:endParaRPr lang="en-AU" sz="1800" dirty="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572615"/>
                  </a:ext>
                </a:extLst>
              </a:tr>
            </a:tbl>
          </a:graphicData>
        </a:graphic>
      </p:graphicFrame>
      <p:sp>
        <p:nvSpPr>
          <p:cNvPr id="2" name="Slide Number Placeholder 1">
            <a:extLst>
              <a:ext uri="{FF2B5EF4-FFF2-40B4-BE49-F238E27FC236}">
                <a16:creationId xmlns:a16="http://schemas.microsoft.com/office/drawing/2014/main" id="{36102C41-FFB0-C476-79F1-549BE809D6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80</a:t>
            </a:fld>
            <a:endParaRPr lang="en-AU"/>
          </a:p>
        </p:txBody>
      </p:sp>
    </p:spTree>
    <p:extLst>
      <p:ext uri="{BB962C8B-B14F-4D97-AF65-F5344CB8AC3E}">
        <p14:creationId xmlns:p14="http://schemas.microsoft.com/office/powerpoint/2010/main" val="102210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2.3 Traditional knowledge of forces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853892788"/>
              </p:ext>
            </p:extLst>
          </p:nvPr>
        </p:nvGraphicFramePr>
        <p:xfrm>
          <a:off x="359998" y="1916174"/>
          <a:ext cx="11126369" cy="234303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342900" indent="-342900">
                        <a:lnSpc>
                          <a:spcPct val="150000"/>
                        </a:lnSpc>
                        <a:spcAft>
                          <a:spcPts val="1200"/>
                        </a:spcAft>
                        <a:buFont typeface="Arial" panose="020B0604020202020204" pitchFamily="34" charset="0"/>
                        <a:buChar char="•"/>
                      </a:pPr>
                      <a:r>
                        <a:rPr lang="en-AU" sz="1800">
                          <a:latin typeface="+mn-lt"/>
                          <a:ea typeface="Calibri" panose="020F0502020204030204" pitchFamily="34" charset="0"/>
                        </a:rPr>
                        <a:t>a</a:t>
                      </a:r>
                      <a:r>
                        <a:rPr lang="en-AU" sz="1800">
                          <a:effectLst/>
                          <a:latin typeface="+mn-lt"/>
                          <a:ea typeface="Calibri" panose="020F0502020204030204" pitchFamily="34" charset="0"/>
                        </a:rPr>
                        <a:t>bout the effects of forces in simple machines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effectLst/>
                          <a:latin typeface="+mn-lt"/>
                          <a:ea typeface="Calibri" panose="020F0502020204030204" pitchFamily="34" charset="0"/>
                        </a:rPr>
                        <a:t>describe examples how Aboriginal knowledge of forces was applied to solve problems</a:t>
                      </a:r>
                      <a:r>
                        <a:rPr lang="en-AU" sz="1800">
                          <a:latin typeface="+mn-lt"/>
                          <a:cs typeface="Arial" panose="020B0604020202020204" pitchFamily="34" charset="0"/>
                        </a:rPr>
                        <a:t>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342900" indent="-342900">
                        <a:lnSpc>
                          <a:spcPct val="150000"/>
                        </a:lnSpc>
                        <a:spcAft>
                          <a:spcPts val="1200"/>
                        </a:spcAft>
                        <a:buFont typeface="Arial" panose="020B0604020202020204" pitchFamily="34" charset="0"/>
                        <a:buChar char="•"/>
                      </a:pPr>
                      <a:r>
                        <a:rPr lang="en-AU" sz="1800">
                          <a:effectLst/>
                          <a:latin typeface="+mn-lt"/>
                          <a:ea typeface="Calibri" panose="020F0502020204030204" pitchFamily="34" charset="0"/>
                        </a:rPr>
                        <a:t>to use data to solve problems when using simple machines.</a:t>
                      </a:r>
                      <a:endParaRPr lang="en-AU" sz="1800" b="1">
                        <a:solidFill>
                          <a:schemeClr val="accent1"/>
                        </a:solidFill>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dirty="0">
                          <a:effectLst/>
                          <a:latin typeface="+mn-lt"/>
                          <a:ea typeface="Calibri" panose="020F0502020204030204" pitchFamily="34" charset="0"/>
                        </a:rPr>
                        <a:t>identify the cause-and-effect relationship when modelling the use of a woomera.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81</a:t>
            </a:fld>
            <a:endParaRPr lang="en-AU"/>
          </a:p>
        </p:txBody>
      </p:sp>
    </p:spTree>
    <p:extLst>
      <p:ext uri="{BB962C8B-B14F-4D97-AF65-F5344CB8AC3E}">
        <p14:creationId xmlns:p14="http://schemas.microsoft.com/office/powerpoint/2010/main" val="14611940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87C3F-4FAE-2501-3A1B-5DD0BC75D7D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0B4ED7A-506F-1969-4623-636FC7BAD322}"/>
              </a:ext>
            </a:extLst>
          </p:cNvPr>
          <p:cNvSpPr>
            <a:spLocks noGrp="1"/>
          </p:cNvSpPr>
          <p:nvPr>
            <p:ph type="title"/>
          </p:nvPr>
        </p:nvSpPr>
        <p:spPr/>
        <p:txBody>
          <a:bodyPr/>
          <a:lstStyle/>
          <a:p>
            <a:r>
              <a:rPr lang="en-AU"/>
              <a:t>2.3 Checkpoint</a:t>
            </a:r>
          </a:p>
        </p:txBody>
      </p:sp>
      <p:sp>
        <p:nvSpPr>
          <p:cNvPr id="8" name="Text Placeholder 7">
            <a:extLst>
              <a:ext uri="{FF2B5EF4-FFF2-40B4-BE49-F238E27FC236}">
                <a16:creationId xmlns:a16="http://schemas.microsoft.com/office/drawing/2014/main" id="{9C4A74B5-F82B-FCA8-36AC-0D6208CB48C6}"/>
              </a:ext>
            </a:extLst>
          </p:cNvPr>
          <p:cNvSpPr>
            <a:spLocks noGrp="1"/>
          </p:cNvSpPr>
          <p:nvPr>
            <p:ph type="body" sz="quarter" idx="18"/>
          </p:nvPr>
        </p:nvSpPr>
        <p:spPr/>
        <p:txBody>
          <a:bodyPr/>
          <a:lstStyle/>
          <a:p>
            <a:r>
              <a:rPr lang="en-AU">
                <a:latin typeface="+mj-lt"/>
              </a:rPr>
              <a:t>Quick quiz to activate learning from prior lessons</a:t>
            </a:r>
          </a:p>
        </p:txBody>
      </p:sp>
      <p:sp>
        <p:nvSpPr>
          <p:cNvPr id="9" name="Picture Placeholder 8">
            <a:extLst>
              <a:ext uri="{FF2B5EF4-FFF2-40B4-BE49-F238E27FC236}">
                <a16:creationId xmlns:a16="http://schemas.microsoft.com/office/drawing/2014/main" id="{CB56EC16-A218-C2F7-0B25-5EAEBA2AD065}"/>
              </a:ext>
            </a:extLst>
          </p:cNvPr>
          <p:cNvSpPr>
            <a:spLocks noGrp="1"/>
          </p:cNvSpPr>
          <p:nvPr>
            <p:ph type="pic" sz="quarter" idx="13"/>
          </p:nvPr>
        </p:nvSpPr>
        <p:spPr>
          <a:xfrm>
            <a:off x="360002" y="1840271"/>
            <a:ext cx="4764090" cy="869475"/>
          </a:xfrm>
        </p:spPr>
        <p:txBody>
          <a:bodyPr/>
          <a:lstStyle/>
          <a:p>
            <a:r>
              <a:rPr lang="en-AU" sz="1800" b="1"/>
              <a:t>Everybody – </a:t>
            </a:r>
            <a:r>
              <a:rPr lang="en-AU" sz="1800"/>
              <a:t>Determine the mechanical advantage of the pulley system.</a:t>
            </a:r>
          </a:p>
          <a:p>
            <a:endParaRPr lang="en-AU" sz="1800" b="1"/>
          </a:p>
          <a:p>
            <a:endParaRPr lang="en-AU" sz="1800"/>
          </a:p>
        </p:txBody>
      </p:sp>
      <p:pic>
        <p:nvPicPr>
          <p:cNvPr id="1028" name="Picture 4" descr="A drawing of a pulley system">
            <a:extLst>
              <a:ext uri="{FF2B5EF4-FFF2-40B4-BE49-F238E27FC236}">
                <a16:creationId xmlns:a16="http://schemas.microsoft.com/office/drawing/2014/main" id="{44E4147F-39E2-5B90-5AEF-1AE04A305AC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515" y="2925102"/>
            <a:ext cx="2411406" cy="3590898"/>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1">
            <a:extLst>
              <a:ext uri="{FF2B5EF4-FFF2-40B4-BE49-F238E27FC236}">
                <a16:creationId xmlns:a16="http://schemas.microsoft.com/office/drawing/2014/main" id="{CBC323B8-8C91-C0AC-93C0-77849AC316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769" y="4320004"/>
            <a:ext cx="382980" cy="382980"/>
          </a:xfrm>
          <a:prstGeom prst="rect">
            <a:avLst/>
          </a:prstGeom>
        </p:spPr>
      </p:pic>
      <p:pic>
        <p:nvPicPr>
          <p:cNvPr id="13" name="Graphic 12" descr="2">
            <a:extLst>
              <a:ext uri="{FF2B5EF4-FFF2-40B4-BE49-F238E27FC236}">
                <a16:creationId xmlns:a16="http://schemas.microsoft.com/office/drawing/2014/main" id="{608DF231-A9AA-7403-5A2A-93B9883FAE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8040" y="4308129"/>
            <a:ext cx="399002" cy="399002"/>
          </a:xfrm>
          <a:prstGeom prst="rect">
            <a:avLst/>
          </a:prstGeom>
        </p:spPr>
      </p:pic>
      <p:sp>
        <p:nvSpPr>
          <p:cNvPr id="5" name="Picture Placeholder 8">
            <a:extLst>
              <a:ext uri="{FF2B5EF4-FFF2-40B4-BE49-F238E27FC236}">
                <a16:creationId xmlns:a16="http://schemas.microsoft.com/office/drawing/2014/main" id="{48180597-741C-7D86-8C2B-E28B59FA8484}"/>
              </a:ext>
            </a:extLst>
          </p:cNvPr>
          <p:cNvSpPr txBox="1">
            <a:spLocks/>
          </p:cNvSpPr>
          <p:nvPr/>
        </p:nvSpPr>
        <p:spPr>
          <a:xfrm>
            <a:off x="6311590" y="1840271"/>
            <a:ext cx="5532410" cy="869475"/>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a:t>Mini challenge – </a:t>
            </a:r>
            <a:r>
              <a:rPr lang="en-AU" sz="1800"/>
              <a:t>Sketch an example of a first-order lever and label the effort, fulcrum and load.</a:t>
            </a:r>
          </a:p>
          <a:p>
            <a:endParaRPr lang="en-AU" sz="1800" b="1"/>
          </a:p>
          <a:p>
            <a:endParaRPr lang="en-AU" sz="1800"/>
          </a:p>
        </p:txBody>
      </p:sp>
      <p:pic>
        <p:nvPicPr>
          <p:cNvPr id="14" name="Picture 13" descr="A first-order lever">
            <a:extLst>
              <a:ext uri="{FF2B5EF4-FFF2-40B4-BE49-F238E27FC236}">
                <a16:creationId xmlns:a16="http://schemas.microsoft.com/office/drawing/2014/main" id="{38767352-DDB2-34AD-822F-81330BC3966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311590" y="2925102"/>
            <a:ext cx="5011388" cy="3210711"/>
          </a:xfrm>
          <a:prstGeom prst="rect">
            <a:avLst/>
          </a:prstGeom>
        </p:spPr>
      </p:pic>
      <p:sp>
        <p:nvSpPr>
          <p:cNvPr id="3" name="Slide Number Placeholder 2">
            <a:extLst>
              <a:ext uri="{FF2B5EF4-FFF2-40B4-BE49-F238E27FC236}">
                <a16:creationId xmlns:a16="http://schemas.microsoft.com/office/drawing/2014/main" id="{0CE85358-25D8-680C-3F26-30698674FFF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82</a:t>
            </a:fld>
            <a:endParaRPr lang="en-AU"/>
          </a:p>
        </p:txBody>
      </p:sp>
    </p:spTree>
    <p:extLst>
      <p:ext uri="{BB962C8B-B14F-4D97-AF65-F5344CB8AC3E}">
        <p14:creationId xmlns:p14="http://schemas.microsoft.com/office/powerpoint/2010/main" val="117824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BEE166-46FE-7D60-2083-1422BDB1E61C}"/>
              </a:ext>
            </a:extLst>
          </p:cNvPr>
          <p:cNvSpPr>
            <a:spLocks noGrp="1"/>
          </p:cNvSpPr>
          <p:nvPr>
            <p:ph type="title"/>
          </p:nvPr>
        </p:nvSpPr>
        <p:spPr/>
        <p:txBody>
          <a:bodyPr/>
          <a:lstStyle/>
          <a:p>
            <a:r>
              <a:rPr lang="en-AU"/>
              <a:t>3.3 Traditional tools</a:t>
            </a:r>
          </a:p>
        </p:txBody>
      </p:sp>
      <p:sp>
        <p:nvSpPr>
          <p:cNvPr id="5" name="Text Placeholder 4">
            <a:extLst>
              <a:ext uri="{FF2B5EF4-FFF2-40B4-BE49-F238E27FC236}">
                <a16:creationId xmlns:a16="http://schemas.microsoft.com/office/drawing/2014/main" id="{2F5C12C3-22DA-90AE-5132-AF2EBC56BA71}"/>
              </a:ext>
            </a:extLst>
          </p:cNvPr>
          <p:cNvSpPr>
            <a:spLocks noGrp="1"/>
          </p:cNvSpPr>
          <p:nvPr>
            <p:ph type="body" sz="quarter" idx="18"/>
          </p:nvPr>
        </p:nvSpPr>
        <p:spPr>
          <a:xfrm>
            <a:off x="360000" y="982520"/>
            <a:ext cx="11484000" cy="310015"/>
          </a:xfrm>
        </p:spPr>
        <p:txBody>
          <a:bodyPr/>
          <a:lstStyle/>
          <a:p>
            <a:r>
              <a:rPr lang="en-AU">
                <a:latin typeface="+mj-lt"/>
              </a:rPr>
              <a:t>Aboriginal and Torres Strait Islander People’s use of forces in tools and weapons</a:t>
            </a:r>
          </a:p>
        </p:txBody>
      </p:sp>
      <p:pic>
        <p:nvPicPr>
          <p:cNvPr id="6" name="Picture 5" descr="An axe">
            <a:extLst>
              <a:ext uri="{FF2B5EF4-FFF2-40B4-BE49-F238E27FC236}">
                <a16:creationId xmlns:a16="http://schemas.microsoft.com/office/drawing/2014/main" id="{9C430B8A-BE67-228E-053A-F428F13E3C9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01795" y="1549365"/>
            <a:ext cx="7788411" cy="4807835"/>
          </a:xfrm>
          <a:prstGeom prst="rect">
            <a:avLst/>
          </a:prstGeom>
        </p:spPr>
      </p:pic>
      <p:sp>
        <p:nvSpPr>
          <p:cNvPr id="8" name="TextBox 7">
            <a:extLst>
              <a:ext uri="{FF2B5EF4-FFF2-40B4-BE49-F238E27FC236}">
                <a16:creationId xmlns:a16="http://schemas.microsoft.com/office/drawing/2014/main" id="{BAB8855D-DAC9-B96D-3CCA-20433D3ACD8F}"/>
              </a:ext>
            </a:extLst>
          </p:cNvPr>
          <p:cNvSpPr txBox="1"/>
          <p:nvPr/>
        </p:nvSpPr>
        <p:spPr>
          <a:xfrm>
            <a:off x="2201795" y="6401368"/>
            <a:ext cx="6096000" cy="294632"/>
          </a:xfrm>
          <a:prstGeom prst="rect">
            <a:avLst/>
          </a:prstGeom>
          <a:noFill/>
        </p:spPr>
        <p:txBody>
          <a:bodyPr wrap="square">
            <a:spAutoFit/>
          </a:bodyPr>
          <a:lstStyle/>
          <a:p>
            <a:pPr algn="l">
              <a:lnSpc>
                <a:spcPct val="150000"/>
              </a:lnSpc>
              <a:spcBef>
                <a:spcPts val="1200"/>
              </a:spcBef>
            </a:pPr>
            <a:r>
              <a:rPr lang="en-AU" sz="1000" u="sng" dirty="0">
                <a:effectLst/>
                <a:hlinkClick r:id="rId4"/>
              </a:rPr>
              <a:t>‘Axe, </a:t>
            </a:r>
            <a:r>
              <a:rPr lang="en-AU" sz="1000" u="sng" dirty="0" err="1">
                <a:effectLst/>
                <a:hlinkClick r:id="rId4"/>
              </a:rPr>
              <a:t>Murugin</a:t>
            </a:r>
            <a:r>
              <a:rPr lang="en-AU" sz="1000" u="sng" dirty="0">
                <a:effectLst/>
                <a:hlinkClick r:id="rId4"/>
              </a:rPr>
              <a:t> tribe, NE </a:t>
            </a:r>
            <a:r>
              <a:rPr lang="en-AU" sz="1000" u="sng" dirty="0" err="1">
                <a:effectLst/>
                <a:hlinkClick r:id="rId4"/>
              </a:rPr>
              <a:t>Arnhemland</a:t>
            </a:r>
            <a:r>
              <a:rPr lang="en-AU" sz="1000" u="sng" dirty="0">
                <a:effectLst/>
                <a:hlinkClick r:id="rId4"/>
              </a:rPr>
              <a:t>, Australia’</a:t>
            </a:r>
            <a:r>
              <a:rPr lang="en-AU" sz="1000" dirty="0">
                <a:effectLst/>
              </a:rPr>
              <a:t> by </a:t>
            </a:r>
            <a:r>
              <a:rPr lang="en-AU" sz="1000" dirty="0" err="1">
                <a:effectLst/>
              </a:rPr>
              <a:t>Daderot</a:t>
            </a:r>
            <a:r>
              <a:rPr lang="en-AU" sz="1000" dirty="0">
                <a:effectLst/>
              </a:rPr>
              <a:t> is licensed under </a:t>
            </a:r>
            <a:r>
              <a:rPr lang="en-AU" sz="1000" u="sng" dirty="0">
                <a:effectLst/>
                <a:hlinkClick r:id="rId5"/>
              </a:rPr>
              <a:t>CC0 1.0</a:t>
            </a:r>
            <a:r>
              <a:rPr lang="en-AU" sz="1000" dirty="0">
                <a:effectLst/>
              </a:rPr>
              <a:t>.</a:t>
            </a:r>
            <a:endParaRPr lang="en-AU" sz="1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DCEC56A5-36B9-92EB-90C0-E2912049853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83</a:t>
            </a:fld>
            <a:endParaRPr lang="en-AU"/>
          </a:p>
        </p:txBody>
      </p:sp>
    </p:spTree>
    <p:extLst>
      <p:ext uri="{BB962C8B-B14F-4D97-AF65-F5344CB8AC3E}">
        <p14:creationId xmlns:p14="http://schemas.microsoft.com/office/powerpoint/2010/main" val="348996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676139-4DE4-B019-64FD-37806168AA8B}"/>
              </a:ext>
            </a:extLst>
          </p:cNvPr>
          <p:cNvSpPr>
            <a:spLocks noGrp="1"/>
          </p:cNvSpPr>
          <p:nvPr>
            <p:ph type="title"/>
          </p:nvPr>
        </p:nvSpPr>
        <p:spPr/>
        <p:txBody>
          <a:bodyPr/>
          <a:lstStyle/>
          <a:p>
            <a:pPr>
              <a:spcBef>
                <a:spcPts val="1200"/>
              </a:spcBef>
              <a:spcAft>
                <a:spcPts val="1000"/>
              </a:spcAft>
            </a:pPr>
            <a:r>
              <a:rPr lang="en-AU" sz="2800">
                <a:solidFill>
                  <a:srgbClr val="002664"/>
                </a:solidFill>
                <a:effectLst/>
                <a:ea typeface="Calibri" panose="020F0502020204030204" pitchFamily="34" charset="0"/>
              </a:rPr>
              <a:t>2.3 Aboriginal and Torres Strait Islander weapon and tool use research</a:t>
            </a:r>
          </a:p>
        </p:txBody>
      </p:sp>
      <p:graphicFrame>
        <p:nvGraphicFramePr>
          <p:cNvPr id="5" name="Table 4">
            <a:extLst>
              <a:ext uri="{FF2B5EF4-FFF2-40B4-BE49-F238E27FC236}">
                <a16:creationId xmlns:a16="http://schemas.microsoft.com/office/drawing/2014/main" id="{6656D494-829E-EE4F-6B53-21796E724934}"/>
              </a:ext>
            </a:extLst>
          </p:cNvPr>
          <p:cNvGraphicFramePr>
            <a:graphicFrameLocks noGrp="1"/>
          </p:cNvGraphicFramePr>
          <p:nvPr>
            <p:extLst>
              <p:ext uri="{D42A27DB-BD31-4B8C-83A1-F6EECF244321}">
                <p14:modId xmlns:p14="http://schemas.microsoft.com/office/powerpoint/2010/main" val="1324486444"/>
              </p:ext>
            </p:extLst>
          </p:nvPr>
        </p:nvGraphicFramePr>
        <p:xfrm>
          <a:off x="348000" y="881068"/>
          <a:ext cx="11088723" cy="5774953"/>
        </p:xfrm>
        <a:graphic>
          <a:graphicData uri="http://schemas.openxmlformats.org/drawingml/2006/table">
            <a:tbl>
              <a:tblPr firstRow="1">
                <a:tableStyleId>{6E25E649-3F16-4E02-A733-19D2CDBF48F0}</a:tableStyleId>
              </a:tblPr>
              <a:tblGrid>
                <a:gridCol w="2108969">
                  <a:extLst>
                    <a:ext uri="{9D8B030D-6E8A-4147-A177-3AD203B41FA5}">
                      <a16:colId xmlns:a16="http://schemas.microsoft.com/office/drawing/2014/main" val="1053362486"/>
                    </a:ext>
                  </a:extLst>
                </a:gridCol>
                <a:gridCol w="2079362">
                  <a:extLst>
                    <a:ext uri="{9D8B030D-6E8A-4147-A177-3AD203B41FA5}">
                      <a16:colId xmlns:a16="http://schemas.microsoft.com/office/drawing/2014/main" val="1786477121"/>
                    </a:ext>
                  </a:extLst>
                </a:gridCol>
                <a:gridCol w="3125361">
                  <a:extLst>
                    <a:ext uri="{9D8B030D-6E8A-4147-A177-3AD203B41FA5}">
                      <a16:colId xmlns:a16="http://schemas.microsoft.com/office/drawing/2014/main" val="2766315844"/>
                    </a:ext>
                  </a:extLst>
                </a:gridCol>
                <a:gridCol w="3775031">
                  <a:extLst>
                    <a:ext uri="{9D8B030D-6E8A-4147-A177-3AD203B41FA5}">
                      <a16:colId xmlns:a16="http://schemas.microsoft.com/office/drawing/2014/main" val="2818943819"/>
                    </a:ext>
                  </a:extLst>
                </a:gridCol>
              </a:tblGrid>
              <a:tr h="1068627">
                <a:tc>
                  <a:txBody>
                    <a:bodyPr/>
                    <a:lstStyle/>
                    <a:p>
                      <a:pPr>
                        <a:lnSpc>
                          <a:spcPct val="150000"/>
                        </a:lnSpc>
                        <a:spcBef>
                          <a:spcPts val="1200"/>
                        </a:spcBef>
                        <a:spcAft>
                          <a:spcPts val="600"/>
                        </a:spcAft>
                      </a:pPr>
                      <a:r>
                        <a:rPr lang="en-AU" sz="1600" kern="0">
                          <a:effectLst/>
                          <a:highlight>
                            <a:srgbClr val="002664"/>
                          </a:highlight>
                          <a:latin typeface="+mj-lt"/>
                        </a:rPr>
                        <a:t>Aboriginal and Torres Strait Islander technology or tool. </a:t>
                      </a:r>
                      <a:endParaRPr lang="en-AU" sz="1600" kern="100">
                        <a:effectLst/>
                        <a:highlight>
                          <a:srgbClr val="002664"/>
                        </a:highlight>
                        <a:latin typeface="+mj-lt"/>
                        <a:ea typeface="Aptos" panose="020B0004020202020204" pitchFamily="34" charset="0"/>
                        <a:cs typeface="Arial" panose="020B0604020202020204" pitchFamily="34" charset="0"/>
                      </a:endParaRPr>
                    </a:p>
                  </a:txBody>
                  <a:tcPr marL="68580" marR="68580" marT="0" marB="0">
                    <a:lnR w="12700" cap="flat" cmpd="sng" algn="ctr">
                      <a:solidFill>
                        <a:schemeClr val="bg1"/>
                      </a:solidFill>
                      <a:prstDash val="solid"/>
                      <a:round/>
                      <a:headEnd type="none" w="med" len="med"/>
                      <a:tailEnd type="none" w="med" len="med"/>
                    </a:lnR>
                  </a:tcPr>
                </a:tc>
                <a:tc>
                  <a:txBody>
                    <a:bodyPr/>
                    <a:lstStyle/>
                    <a:p>
                      <a:pPr>
                        <a:lnSpc>
                          <a:spcPct val="150000"/>
                        </a:lnSpc>
                        <a:spcBef>
                          <a:spcPts val="1200"/>
                        </a:spcBef>
                        <a:spcAft>
                          <a:spcPts val="600"/>
                        </a:spcAft>
                      </a:pPr>
                      <a:r>
                        <a:rPr lang="en-AU" sz="1600" kern="0">
                          <a:effectLst/>
                          <a:highlight>
                            <a:srgbClr val="002664"/>
                          </a:highlight>
                          <a:latin typeface="+mj-lt"/>
                        </a:rPr>
                        <a:t>How was the tool made and used?</a:t>
                      </a:r>
                      <a:endParaRPr lang="en-AU" sz="1600" kern="100">
                        <a:effectLst/>
                        <a:highlight>
                          <a:srgbClr val="002664"/>
                        </a:highlight>
                        <a:latin typeface="+mj-lt"/>
                      </a:endParaRPr>
                    </a:p>
                    <a:p>
                      <a:pPr>
                        <a:lnSpc>
                          <a:spcPct val="150000"/>
                        </a:lnSpc>
                        <a:spcBef>
                          <a:spcPts val="1200"/>
                        </a:spcBef>
                        <a:spcAft>
                          <a:spcPts val="600"/>
                        </a:spcAft>
                      </a:pPr>
                      <a:r>
                        <a:rPr lang="en-AU" sz="1600" kern="0">
                          <a:effectLst/>
                          <a:highlight>
                            <a:srgbClr val="002664"/>
                          </a:highlight>
                          <a:latin typeface="+mj-lt"/>
                        </a:rPr>
                        <a:t> </a:t>
                      </a:r>
                      <a:endParaRPr lang="en-AU" sz="1600" kern="100">
                        <a:effectLst/>
                        <a:highlight>
                          <a:srgbClr val="002664"/>
                        </a:highlight>
                        <a:latin typeface="+mj-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Bef>
                          <a:spcPts val="1200"/>
                        </a:spcBef>
                        <a:spcAft>
                          <a:spcPts val="600"/>
                        </a:spcAft>
                      </a:pPr>
                      <a:r>
                        <a:rPr lang="en-AU" sz="1600" kern="0">
                          <a:effectLst/>
                          <a:highlight>
                            <a:srgbClr val="002664"/>
                          </a:highlight>
                          <a:latin typeface="+mj-lt"/>
                        </a:rPr>
                        <a:t>Is the tool a simple machine? Why or why not? </a:t>
                      </a:r>
                      <a:endParaRPr lang="en-AU" sz="1600" kern="100">
                        <a:effectLst/>
                        <a:highlight>
                          <a:srgbClr val="002664"/>
                        </a:highlight>
                        <a:latin typeface="+mj-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Bef>
                          <a:spcPts val="1200"/>
                        </a:spcBef>
                        <a:spcAft>
                          <a:spcPts val="600"/>
                        </a:spcAft>
                      </a:pPr>
                      <a:r>
                        <a:rPr lang="en-AU" sz="1600" kern="0">
                          <a:effectLst/>
                          <a:highlight>
                            <a:srgbClr val="002664"/>
                          </a:highlight>
                          <a:latin typeface="+mj-lt"/>
                        </a:rPr>
                        <a:t>Insert a picture or draw a diagram of the tool.</a:t>
                      </a:r>
                      <a:endParaRPr lang="en-AU" sz="1600" kern="100">
                        <a:effectLst/>
                        <a:highlight>
                          <a:srgbClr val="002664"/>
                        </a:highlight>
                        <a:latin typeface="+mj-lt"/>
                      </a:endParaRPr>
                    </a:p>
                    <a:p>
                      <a:pPr>
                        <a:lnSpc>
                          <a:spcPct val="150000"/>
                        </a:lnSpc>
                        <a:spcBef>
                          <a:spcPts val="1200"/>
                        </a:spcBef>
                        <a:spcAft>
                          <a:spcPts val="600"/>
                        </a:spcAft>
                      </a:pPr>
                      <a:r>
                        <a:rPr lang="en-AU" sz="1600" kern="0">
                          <a:effectLst/>
                          <a:highlight>
                            <a:srgbClr val="002664"/>
                          </a:highlight>
                          <a:latin typeface="+mj-lt"/>
                        </a:rPr>
                        <a:t>Convert to a force diagram.</a:t>
                      </a:r>
                      <a:endParaRPr lang="en-AU" sz="1600" kern="100">
                        <a:effectLst/>
                        <a:highlight>
                          <a:srgbClr val="002664"/>
                        </a:highlight>
                        <a:latin typeface="+mj-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60663427"/>
                  </a:ext>
                </a:extLst>
              </a:tr>
              <a:tr h="738566">
                <a:tc>
                  <a:txBody>
                    <a:bodyPr/>
                    <a:lstStyle/>
                    <a:p>
                      <a:pPr>
                        <a:lnSpc>
                          <a:spcPct val="150000"/>
                        </a:lnSpc>
                        <a:spcBef>
                          <a:spcPts val="0"/>
                        </a:spcBef>
                        <a:spcAft>
                          <a:spcPts val="1200"/>
                        </a:spcAft>
                      </a:pPr>
                      <a:r>
                        <a:rPr lang="en-AU" sz="1600" b="1" kern="0">
                          <a:effectLst/>
                        </a:rPr>
                        <a:t>Woomera </a:t>
                      </a:r>
                      <a:endParaRPr lang="en-AU" sz="1600" b="1" kern="0">
                        <a:effectLst/>
                        <a:latin typeface="+mn-lt"/>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chemeClr val="bg2"/>
                    </a:solidFill>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solidFill>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solidFill>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chemeClr val="bg2"/>
                    </a:solidFill>
                  </a:tcPr>
                </a:tc>
                <a:extLst>
                  <a:ext uri="{0D108BD9-81ED-4DB2-BD59-A6C34878D82A}">
                    <a16:rowId xmlns:a16="http://schemas.microsoft.com/office/drawing/2014/main" val="3753739559"/>
                  </a:ext>
                </a:extLst>
              </a:tr>
              <a:tr h="760241">
                <a:tc>
                  <a:txBody>
                    <a:bodyPr/>
                    <a:lstStyle/>
                    <a:p>
                      <a:pPr>
                        <a:lnSpc>
                          <a:spcPct val="150000"/>
                        </a:lnSpc>
                        <a:spcBef>
                          <a:spcPts val="0"/>
                        </a:spcBef>
                        <a:spcAft>
                          <a:spcPts val="1200"/>
                        </a:spcAft>
                      </a:pPr>
                      <a:r>
                        <a:rPr lang="en-AU" sz="1600" b="1" kern="0">
                          <a:effectLst/>
                        </a:rPr>
                        <a:t>Axe </a:t>
                      </a:r>
                      <a:endParaRPr lang="en-AU" sz="1600" b="1" kern="0">
                        <a:effectLst/>
                        <a:latin typeface="+mn-lt"/>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344656347"/>
                  </a:ext>
                </a:extLst>
              </a:tr>
              <a:tr h="666447">
                <a:tc>
                  <a:txBody>
                    <a:bodyPr/>
                    <a:lstStyle/>
                    <a:p>
                      <a:pPr>
                        <a:lnSpc>
                          <a:spcPct val="150000"/>
                        </a:lnSpc>
                        <a:spcBef>
                          <a:spcPts val="0"/>
                        </a:spcBef>
                        <a:spcAft>
                          <a:spcPts val="1200"/>
                        </a:spcAft>
                      </a:pPr>
                      <a:r>
                        <a:rPr lang="en-AU" sz="1600" b="1" kern="0">
                          <a:effectLst/>
                        </a:rPr>
                        <a:t>Grinding stones</a:t>
                      </a:r>
                      <a:endParaRPr lang="en-AU" sz="1600" b="1" kern="100">
                        <a:effectLst/>
                        <a:latin typeface="+mn-lt"/>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chemeClr val="bg2"/>
                    </a:solidFill>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solidFill>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solidFill>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chemeClr val="bg2"/>
                    </a:solidFill>
                  </a:tcPr>
                </a:tc>
                <a:extLst>
                  <a:ext uri="{0D108BD9-81ED-4DB2-BD59-A6C34878D82A}">
                    <a16:rowId xmlns:a16="http://schemas.microsoft.com/office/drawing/2014/main" val="1941217409"/>
                  </a:ext>
                </a:extLst>
              </a:tr>
              <a:tr h="738566">
                <a:tc>
                  <a:txBody>
                    <a:bodyPr/>
                    <a:lstStyle/>
                    <a:p>
                      <a:pPr>
                        <a:lnSpc>
                          <a:spcPct val="150000"/>
                        </a:lnSpc>
                        <a:spcBef>
                          <a:spcPts val="0"/>
                        </a:spcBef>
                        <a:spcAft>
                          <a:spcPts val="1200"/>
                        </a:spcAft>
                      </a:pPr>
                      <a:r>
                        <a:rPr lang="en-AU" sz="1600" b="1" kern="0">
                          <a:effectLst/>
                        </a:rPr>
                        <a:t>Boomerang</a:t>
                      </a:r>
                      <a:endParaRPr lang="en-AU" sz="1600" b="1" kern="0">
                        <a:effectLst/>
                        <a:latin typeface="+mn-lt"/>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93755447"/>
                  </a:ext>
                </a:extLst>
              </a:tr>
              <a:tr h="738566">
                <a:tc>
                  <a:txBody>
                    <a:bodyPr/>
                    <a:lstStyle/>
                    <a:p>
                      <a:pPr>
                        <a:lnSpc>
                          <a:spcPct val="150000"/>
                        </a:lnSpc>
                        <a:spcBef>
                          <a:spcPts val="0"/>
                        </a:spcBef>
                        <a:spcAft>
                          <a:spcPts val="1200"/>
                        </a:spcAft>
                      </a:pPr>
                      <a:r>
                        <a:rPr lang="en-AU" sz="1600" b="1" kern="0">
                          <a:effectLst/>
                        </a:rPr>
                        <a:t>Spear</a:t>
                      </a:r>
                      <a:endParaRPr lang="en-AU" sz="1600" b="1" kern="0">
                        <a:effectLst/>
                        <a:latin typeface="+mn-lt"/>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chemeClr val="bg2"/>
                    </a:solidFill>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solidFill>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2"/>
                    </a:solidFill>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solidFill>
                      <a:schemeClr val="bg2"/>
                    </a:solidFill>
                  </a:tcPr>
                </a:tc>
                <a:extLst>
                  <a:ext uri="{0D108BD9-81ED-4DB2-BD59-A6C34878D82A}">
                    <a16:rowId xmlns:a16="http://schemas.microsoft.com/office/drawing/2014/main" val="661571444"/>
                  </a:ext>
                </a:extLst>
              </a:tr>
              <a:tr h="714739">
                <a:tc>
                  <a:txBody>
                    <a:bodyPr/>
                    <a:lstStyle/>
                    <a:p>
                      <a:pPr>
                        <a:lnSpc>
                          <a:spcPct val="150000"/>
                        </a:lnSpc>
                        <a:spcBef>
                          <a:spcPts val="0"/>
                        </a:spcBef>
                        <a:spcAft>
                          <a:spcPts val="1200"/>
                        </a:spcAft>
                      </a:pPr>
                      <a:r>
                        <a:rPr lang="en-AU" sz="1600" b="1" kern="0">
                          <a:effectLst/>
                        </a:rPr>
                        <a:t>Digging stick</a:t>
                      </a:r>
                      <a:endParaRPr lang="en-AU" sz="1600" b="1" kern="100">
                        <a:effectLst/>
                        <a:latin typeface="+mn-lt"/>
                        <a:ea typeface="Aptos" panose="020B0004020202020204" pitchFamily="34" charset="0"/>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600" kern="0">
                          <a:effectLst/>
                        </a:rPr>
                        <a:t> </a:t>
                      </a:r>
                      <a:endParaRPr lang="en-AU" sz="1600" kern="10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Bef>
                          <a:spcPts val="0"/>
                        </a:spcBef>
                        <a:spcAft>
                          <a:spcPts val="1200"/>
                        </a:spcAft>
                      </a:pPr>
                      <a:r>
                        <a:rPr lang="en-AU" sz="1600" kern="0" dirty="0">
                          <a:effectLst/>
                        </a:rPr>
                        <a:t> </a:t>
                      </a:r>
                      <a:endParaRPr lang="en-AU" sz="1600" kern="100" dirty="0">
                        <a:effectLst/>
                        <a:latin typeface="+mn-lt"/>
                        <a:ea typeface="Aptos" panose="020B000402020202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111301857"/>
                  </a:ext>
                </a:extLst>
              </a:tr>
            </a:tbl>
          </a:graphicData>
        </a:graphic>
      </p:graphicFrame>
      <p:sp>
        <p:nvSpPr>
          <p:cNvPr id="2" name="Slide Number Placeholder 1">
            <a:extLst>
              <a:ext uri="{FF2B5EF4-FFF2-40B4-BE49-F238E27FC236}">
                <a16:creationId xmlns:a16="http://schemas.microsoft.com/office/drawing/2014/main" id="{CB4A4033-28C5-EB74-D862-BA22273ED8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a:p>
        </p:txBody>
      </p:sp>
    </p:spTree>
    <p:extLst>
      <p:ext uri="{BB962C8B-B14F-4D97-AF65-F5344CB8AC3E}">
        <p14:creationId xmlns:p14="http://schemas.microsoft.com/office/powerpoint/2010/main" val="147764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2.4 Solving problems with machines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7" name="Table 6">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735591455"/>
              </p:ext>
            </p:extLst>
          </p:nvPr>
        </p:nvGraphicFramePr>
        <p:xfrm>
          <a:off x="359998" y="1772231"/>
          <a:ext cx="11484002" cy="4625408"/>
        </p:xfrm>
        <a:graphic>
          <a:graphicData uri="http://schemas.openxmlformats.org/drawingml/2006/table">
            <a:tbl>
              <a:tblPr firstRow="1">
                <a:tableStyleId>{B301B821-A1FF-4177-AEE7-76D212191A09}</a:tableStyleId>
              </a:tblPr>
              <a:tblGrid>
                <a:gridCol w="4493450">
                  <a:extLst>
                    <a:ext uri="{9D8B030D-6E8A-4147-A177-3AD203B41FA5}">
                      <a16:colId xmlns:a16="http://schemas.microsoft.com/office/drawing/2014/main" val="3623447875"/>
                    </a:ext>
                  </a:extLst>
                </a:gridCol>
                <a:gridCol w="6990552">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596198">
                <a:tc>
                  <a:txBody>
                    <a:bodyPr/>
                    <a:lstStyle/>
                    <a:p>
                      <a:pPr marL="342900" indent="-342900">
                        <a:lnSpc>
                          <a:spcPct val="150000"/>
                        </a:lnSpc>
                        <a:spcAft>
                          <a:spcPts val="1200"/>
                        </a:spcAft>
                        <a:buFont typeface="Arial" panose="020B0604020202020204" pitchFamily="34" charset="0"/>
                        <a:buChar char="•"/>
                      </a:pPr>
                      <a:r>
                        <a:rPr lang="en-AU" sz="1800">
                          <a:latin typeface="+mn-lt"/>
                          <a:ea typeface="Calibri" panose="020F0502020204030204" pitchFamily="34" charset="0"/>
                        </a:rPr>
                        <a:t>a</a:t>
                      </a:r>
                      <a:r>
                        <a:rPr lang="en-AU" sz="1800">
                          <a:effectLst/>
                          <a:latin typeface="+mn-lt"/>
                          <a:ea typeface="Calibri" panose="020F0502020204030204" pitchFamily="34" charset="0"/>
                        </a:rPr>
                        <a:t>bout the effects of forces in simple machines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indent="-342000">
                        <a:lnSpc>
                          <a:spcPct val="150000"/>
                        </a:lnSpc>
                        <a:spcAft>
                          <a:spcPts val="1200"/>
                        </a:spcAft>
                        <a:buFont typeface="Arial" panose="020B0604020202020204" pitchFamily="34" charset="0"/>
                        <a:buChar char="•"/>
                        <a:tabLst>
                          <a:tab pos="228600" algn="l"/>
                        </a:tabLst>
                      </a:pPr>
                      <a:r>
                        <a:rPr lang="en-AU" sz="1800">
                          <a:latin typeface="+mn-lt"/>
                          <a:ea typeface="Calibri" panose="020F0502020204030204" pitchFamily="34" charset="0"/>
                        </a:rPr>
                        <a:t>i</a:t>
                      </a:r>
                      <a:r>
                        <a:rPr lang="en-AU" sz="1800">
                          <a:effectLst/>
                          <a:latin typeface="+mn-lt"/>
                          <a:ea typeface="Calibri" panose="020F0502020204030204" pitchFamily="34" charset="0"/>
                        </a:rPr>
                        <a:t>dentify and label 3 simple machines used in the Depth study</a:t>
                      </a:r>
                    </a:p>
                    <a:p>
                      <a:pPr marL="342000" lvl="0" indent="-342000">
                        <a:lnSpc>
                          <a:spcPct val="150000"/>
                        </a:lnSpc>
                        <a:spcAft>
                          <a:spcPts val="1200"/>
                        </a:spcAft>
                        <a:buFont typeface="Arial" panose="020B0604020202020204" pitchFamily="34" charset="0"/>
                        <a:buChar char="•"/>
                        <a:tabLst>
                          <a:tab pos="228600" algn="l"/>
                        </a:tabLst>
                      </a:pPr>
                      <a:r>
                        <a:rPr lang="en-AU" sz="1800">
                          <a:effectLst/>
                          <a:latin typeface="+mn-lt"/>
                          <a:ea typeface="Calibri" panose="020F0502020204030204" pitchFamily="34" charset="0"/>
                        </a:rPr>
                        <a:t>explain how each simple machine changes the magnitude of force needed when performing a task.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616970">
                <a:tc>
                  <a:txBody>
                    <a:bodyPr/>
                    <a:lstStyle/>
                    <a:p>
                      <a:pPr marL="342900" indent="-342900">
                        <a:lnSpc>
                          <a:spcPct val="150000"/>
                        </a:lnSpc>
                        <a:spcAft>
                          <a:spcPts val="1200"/>
                        </a:spcAft>
                        <a:buFont typeface="Arial" panose="020B0604020202020204" pitchFamily="34" charset="0"/>
                        <a:buChar char="•"/>
                      </a:pPr>
                      <a:r>
                        <a:rPr lang="en-AU" sz="1800">
                          <a:effectLst/>
                          <a:latin typeface="+mn-lt"/>
                          <a:ea typeface="Calibri" panose="020F0502020204030204" pitchFamily="34" charset="0"/>
                        </a:rPr>
                        <a:t>to ask questions and make predictions when using simple machines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indent="-342000">
                        <a:lnSpc>
                          <a:spcPct val="150000"/>
                        </a:lnSpc>
                        <a:spcAft>
                          <a:spcPts val="1200"/>
                        </a:spcAft>
                        <a:buFont typeface="Arial" panose="020B0604020202020204" pitchFamily="34" charset="0"/>
                        <a:buChar char="•"/>
                        <a:tabLst>
                          <a:tab pos="228600" algn="l"/>
                        </a:tabLst>
                      </a:pPr>
                      <a:r>
                        <a:rPr lang="en-AU" sz="1800">
                          <a:effectLst/>
                          <a:latin typeface="+mn-lt"/>
                          <a:ea typeface="Calibri" panose="020F0502020204030204" pitchFamily="34" charset="0"/>
                        </a:rPr>
                        <a:t>identify if a question can be investigated</a:t>
                      </a:r>
                    </a:p>
                    <a:p>
                      <a:pPr marL="342000" indent="-342000">
                        <a:lnSpc>
                          <a:spcPct val="150000"/>
                        </a:lnSpc>
                        <a:spcAft>
                          <a:spcPts val="1200"/>
                        </a:spcAft>
                        <a:buFont typeface="Arial" panose="020B0604020202020204" pitchFamily="34" charset="0"/>
                        <a:buChar char="•"/>
                        <a:tabLst>
                          <a:tab pos="228600" algn="l"/>
                        </a:tabLst>
                      </a:pPr>
                      <a:r>
                        <a:rPr lang="en-AU" sz="1800">
                          <a:effectLst/>
                          <a:latin typeface="+mn-lt"/>
                          <a:ea typeface="Calibri" panose="020F0502020204030204" pitchFamily="34" charset="0"/>
                        </a:rPr>
                        <a:t>make a prediction based on observations</a:t>
                      </a:r>
                      <a:r>
                        <a:rPr lang="en-AU" sz="1800">
                          <a:latin typeface="+mn-lt"/>
                          <a:cs typeface="Arial" panose="020B0604020202020204" pitchFamily="34" charset="0"/>
                        </a:rPr>
                        <a:t>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370133">
                <a:tc>
                  <a:txBody>
                    <a:bodyPr/>
                    <a:lstStyle/>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a:effectLst/>
                          <a:latin typeface="+mn-lt"/>
                          <a:ea typeface="Calibri" panose="020F0502020204030204" pitchFamily="34" charset="0"/>
                        </a:rPr>
                        <a:t>to use data to solve problems when using simple machines</a:t>
                      </a:r>
                      <a:endParaRPr lang="en-AU" sz="1800" b="1">
                        <a:solidFill>
                          <a:schemeClr val="accent1"/>
                        </a:solidFill>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000" indent="-342000">
                        <a:lnSpc>
                          <a:spcPct val="150000"/>
                        </a:lnSpc>
                        <a:spcAft>
                          <a:spcPts val="1200"/>
                        </a:spcAft>
                        <a:buFont typeface="Arial" panose="020B0604020202020204" pitchFamily="34" charset="0"/>
                        <a:buChar char="•"/>
                        <a:tabLst>
                          <a:tab pos="228600" algn="l"/>
                        </a:tabLst>
                      </a:pPr>
                      <a:r>
                        <a:rPr lang="en-AU" sz="1800" dirty="0">
                          <a:effectLst/>
                          <a:latin typeface="+mn-lt"/>
                          <a:ea typeface="Calibri" panose="020F0502020204030204" pitchFamily="34" charset="0"/>
                        </a:rPr>
                        <a:t>collect and organise force data in a table</a:t>
                      </a:r>
                    </a:p>
                    <a:p>
                      <a:pPr marL="342000" indent="-342000">
                        <a:lnSpc>
                          <a:spcPct val="150000"/>
                        </a:lnSpc>
                        <a:spcAft>
                          <a:spcPts val="1200"/>
                        </a:spcAft>
                        <a:buFont typeface="Arial" panose="020B0604020202020204" pitchFamily="34" charset="0"/>
                        <a:buChar char="•"/>
                        <a:tabLst>
                          <a:tab pos="228600" algn="l"/>
                        </a:tabLst>
                      </a:pPr>
                      <a:r>
                        <a:rPr lang="en-AU" sz="1800" dirty="0">
                          <a:effectLst/>
                          <a:latin typeface="+mn-lt"/>
                          <a:ea typeface="Calibri" panose="020F0502020204030204" pitchFamily="34" charset="0"/>
                        </a:rPr>
                        <a:t>use my understanding of forces to identify relationships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7506254"/>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85</a:t>
            </a:fld>
            <a:endParaRPr lang="en-AU"/>
          </a:p>
        </p:txBody>
      </p:sp>
    </p:spTree>
    <p:extLst>
      <p:ext uri="{BB962C8B-B14F-4D97-AF65-F5344CB8AC3E}">
        <p14:creationId xmlns:p14="http://schemas.microsoft.com/office/powerpoint/2010/main" val="23747769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83F26E-9F97-9EFD-A8F3-B5F96E74F04C}"/>
              </a:ext>
            </a:extLst>
          </p:cNvPr>
          <p:cNvSpPr>
            <a:spLocks noGrp="1"/>
          </p:cNvSpPr>
          <p:nvPr>
            <p:ph type="title"/>
          </p:nvPr>
        </p:nvSpPr>
        <p:spPr/>
        <p:txBody>
          <a:bodyPr/>
          <a:lstStyle/>
          <a:p>
            <a:r>
              <a:rPr lang="en-AU"/>
              <a:t>2.4 Checkpoint</a:t>
            </a:r>
          </a:p>
        </p:txBody>
      </p:sp>
      <p:sp>
        <p:nvSpPr>
          <p:cNvPr id="8" name="Text Placeholder 7">
            <a:extLst>
              <a:ext uri="{FF2B5EF4-FFF2-40B4-BE49-F238E27FC236}">
                <a16:creationId xmlns:a16="http://schemas.microsoft.com/office/drawing/2014/main" id="{5C79F7DC-CCBC-14AC-777E-82807913DD83}"/>
              </a:ext>
            </a:extLst>
          </p:cNvPr>
          <p:cNvSpPr>
            <a:spLocks noGrp="1"/>
          </p:cNvSpPr>
          <p:nvPr>
            <p:ph type="body" sz="quarter" idx="18"/>
          </p:nvPr>
        </p:nvSpPr>
        <p:spPr/>
        <p:txBody>
          <a:bodyPr/>
          <a:lstStyle/>
          <a:p>
            <a:r>
              <a:rPr lang="en-AU">
                <a:latin typeface="+mj-lt"/>
              </a:rPr>
              <a:t>Quick quiz to activate learning from prior lessons</a:t>
            </a:r>
          </a:p>
        </p:txBody>
      </p:sp>
      <p:sp>
        <p:nvSpPr>
          <p:cNvPr id="9" name="Picture Placeholder 8">
            <a:extLst>
              <a:ext uri="{FF2B5EF4-FFF2-40B4-BE49-F238E27FC236}">
                <a16:creationId xmlns:a16="http://schemas.microsoft.com/office/drawing/2014/main" id="{7CE05BC3-0257-9F4F-638E-1E0C1B12E697}"/>
              </a:ext>
            </a:extLst>
          </p:cNvPr>
          <p:cNvSpPr>
            <a:spLocks noGrp="1"/>
          </p:cNvSpPr>
          <p:nvPr>
            <p:ph type="pic" sz="quarter" idx="13"/>
          </p:nvPr>
        </p:nvSpPr>
        <p:spPr/>
        <p:txBody>
          <a:bodyPr/>
          <a:lstStyle/>
          <a:p>
            <a:r>
              <a:rPr lang="en-AU" b="1"/>
              <a:t>Everybody – </a:t>
            </a:r>
            <a:r>
              <a:rPr lang="en-AU"/>
              <a:t>Name one traditional tool used by Aboriginal and Torres Strait Islander Peoples that demonstrates their understanding of forces.</a:t>
            </a:r>
          </a:p>
          <a:p>
            <a:r>
              <a:rPr lang="en-AU" b="1"/>
              <a:t>Mini-challenge – </a:t>
            </a:r>
            <a:r>
              <a:rPr lang="en-AU"/>
              <a:t>Explain how the woomera demonstrates the application of knowledge about forces by Aboriginal and Torres Strait Islander Peoples.</a:t>
            </a:r>
          </a:p>
        </p:txBody>
      </p:sp>
      <p:sp>
        <p:nvSpPr>
          <p:cNvPr id="3" name="Slide Number Placeholder 2">
            <a:extLst>
              <a:ext uri="{FF2B5EF4-FFF2-40B4-BE49-F238E27FC236}">
                <a16:creationId xmlns:a16="http://schemas.microsoft.com/office/drawing/2014/main" id="{BC524538-C4D2-7E90-9244-79514A9183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86</a:t>
            </a:fld>
            <a:endParaRPr lang="en-AU"/>
          </a:p>
        </p:txBody>
      </p:sp>
    </p:spTree>
    <p:extLst>
      <p:ext uri="{BB962C8B-B14F-4D97-AF65-F5344CB8AC3E}">
        <p14:creationId xmlns:p14="http://schemas.microsoft.com/office/powerpoint/2010/main" val="28773553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p:txBody>
          <a:bodyPr/>
          <a:lstStyle/>
          <a:p>
            <a:r>
              <a:rPr lang="en-AU"/>
              <a:t>2.4 Depth study</a:t>
            </a:r>
          </a:p>
        </p:txBody>
      </p:sp>
      <p:sp>
        <p:nvSpPr>
          <p:cNvPr id="7" name="Text Placeholder 6">
            <a:extLst>
              <a:ext uri="{FF2B5EF4-FFF2-40B4-BE49-F238E27FC236}">
                <a16:creationId xmlns:a16="http://schemas.microsoft.com/office/drawing/2014/main" id="{7A92DF51-73AE-4A32-8758-F0A149D81904}"/>
              </a:ext>
            </a:extLst>
          </p:cNvPr>
          <p:cNvSpPr>
            <a:spLocks noGrp="1"/>
          </p:cNvSpPr>
          <p:nvPr>
            <p:ph type="body" sz="quarter" idx="18"/>
          </p:nvPr>
        </p:nvSpPr>
        <p:spPr/>
        <p:txBody>
          <a:bodyPr/>
          <a:lstStyle/>
          <a:p>
            <a:r>
              <a:rPr lang="en-AU"/>
              <a:t>Investigation set up</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7"/>
          </p:nvPr>
        </p:nvSpPr>
        <p:spPr>
          <a:xfrm>
            <a:off x="359999" y="1500351"/>
            <a:ext cx="11484000" cy="537524"/>
          </a:xfrm>
        </p:spPr>
        <p:txBody>
          <a:bodyPr/>
          <a:lstStyle/>
          <a:p>
            <a:r>
              <a:rPr lang="en-AU" b="1">
                <a:latin typeface="+mj-lt"/>
              </a:rPr>
              <a:t>Figure</a:t>
            </a:r>
            <a:r>
              <a:rPr lang="en-AU">
                <a:latin typeface="+mj-lt"/>
              </a:rPr>
              <a:t> – Part 1 Part B, C and D using a ramp to lift the block</a:t>
            </a:r>
          </a:p>
          <a:p>
            <a:endParaRPr lang="en-AU">
              <a:latin typeface="+mj-lt"/>
            </a:endParaRPr>
          </a:p>
        </p:txBody>
      </p:sp>
      <p:pic>
        <p:nvPicPr>
          <p:cNvPr id="1025" name="Picture 1" descr="Picture of a spring balance measuring force of a block of wood up a ramp.">
            <a:extLst>
              <a:ext uri="{FF2B5EF4-FFF2-40B4-BE49-F238E27FC236}">
                <a16:creationId xmlns:a16="http://schemas.microsoft.com/office/drawing/2014/main" id="{E627312A-1AD3-F42A-D554-F06A9775D557}"/>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000" y="2037874"/>
            <a:ext cx="7588425" cy="465812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87</a:t>
            </a:fld>
            <a:endParaRPr lang="en-AU"/>
          </a:p>
        </p:txBody>
      </p:sp>
    </p:spTree>
    <p:extLst>
      <p:ext uri="{BB962C8B-B14F-4D97-AF65-F5344CB8AC3E}">
        <p14:creationId xmlns:p14="http://schemas.microsoft.com/office/powerpoint/2010/main" val="45840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 uri="{C183D7F6-B498-43B3-948B-1728B52AA6E4}">
                <adec:decorative xmlns:adec="http://schemas.microsoft.com/office/drawing/2017/decorative" val="0"/>
              </a:ext>
            </a:extLst>
          </p:cNvPr>
          <p:cNvSpPr>
            <a:spLocks noGrp="1"/>
          </p:cNvSpPr>
          <p:nvPr>
            <p:ph type="ctrTitle"/>
          </p:nvPr>
        </p:nvSpPr>
        <p:spPr/>
        <p:txBody>
          <a:bodyPr/>
          <a:lstStyle/>
          <a:p>
            <a:r>
              <a:rPr lang="en-AU">
                <a:latin typeface="+mj-lt"/>
              </a:rPr>
              <a:t>Templates</a:t>
            </a:r>
          </a:p>
        </p:txBody>
      </p:sp>
      <p:sp>
        <p:nvSpPr>
          <p:cNvPr id="3" name="Text Placeholder 4">
            <a:extLst>
              <a:ext uri="{FF2B5EF4-FFF2-40B4-BE49-F238E27FC236}">
                <a16:creationId xmlns:a16="http://schemas.microsoft.com/office/drawing/2014/main" id="{D5EDED18-F149-750F-2CC7-043ADFEADF41}"/>
              </a:ext>
            </a:extLst>
          </p:cNvPr>
          <p:cNvSpPr txBox="1">
            <a:spLocks/>
          </p:cNvSpPr>
          <p:nvPr/>
        </p:nvSpPr>
        <p:spPr>
          <a:xfrm>
            <a:off x="540000" y="4868562"/>
            <a:ext cx="11168781" cy="72000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a:solidFill>
                  <a:schemeClr val="accent4"/>
                </a:solidFill>
              </a:rPr>
              <a:t>Sample of templates that can be used when teaching the Forces unit.</a:t>
            </a:r>
            <a:endParaRPr lang="en-US" sz="2400">
              <a:solidFill>
                <a:schemeClr val="accent4"/>
              </a:solidFill>
            </a:endParaRPr>
          </a:p>
        </p:txBody>
      </p:sp>
    </p:spTree>
    <p:extLst>
      <p:ext uri="{BB962C8B-B14F-4D97-AF65-F5344CB8AC3E}">
        <p14:creationId xmlns:p14="http://schemas.microsoft.com/office/powerpoint/2010/main" val="318199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B5DDCC-98B2-4A72-6016-5A296533A1A8}"/>
              </a:ext>
            </a:extLst>
          </p:cNvPr>
          <p:cNvSpPr>
            <a:spLocks noGrp="1"/>
          </p:cNvSpPr>
          <p:nvPr>
            <p:ph type="title"/>
          </p:nvPr>
        </p:nvSpPr>
        <p:spPr/>
        <p:txBody>
          <a:bodyPr/>
          <a:lstStyle/>
          <a:p>
            <a:r>
              <a:rPr lang="en-AU"/>
              <a:t>Power ticket template</a:t>
            </a:r>
          </a:p>
        </p:txBody>
      </p:sp>
      <p:graphicFrame>
        <p:nvGraphicFramePr>
          <p:cNvPr id="5" name="Table 4">
            <a:extLst>
              <a:ext uri="{FF2B5EF4-FFF2-40B4-BE49-F238E27FC236}">
                <a16:creationId xmlns:a16="http://schemas.microsoft.com/office/drawing/2014/main" id="{2D068C46-6EAF-68FA-E3FD-1BC17BF59485}"/>
              </a:ext>
            </a:extLst>
          </p:cNvPr>
          <p:cNvGraphicFramePr>
            <a:graphicFrameLocks noGrp="1"/>
          </p:cNvGraphicFramePr>
          <p:nvPr>
            <p:extLst>
              <p:ext uri="{D42A27DB-BD31-4B8C-83A1-F6EECF244321}">
                <p14:modId xmlns:p14="http://schemas.microsoft.com/office/powerpoint/2010/main" val="1138966324"/>
              </p:ext>
            </p:extLst>
          </p:nvPr>
        </p:nvGraphicFramePr>
        <p:xfrm>
          <a:off x="359999" y="1563750"/>
          <a:ext cx="11484000" cy="4736691"/>
        </p:xfrm>
        <a:graphic>
          <a:graphicData uri="http://schemas.openxmlformats.org/drawingml/2006/table">
            <a:tbl>
              <a:tblPr firstRow="1" bandRow="1">
                <a:tableStyleId>{6E25E649-3F16-4E02-A733-19D2CDBF48F0}</a:tableStyleId>
              </a:tblPr>
              <a:tblGrid>
                <a:gridCol w="2296800">
                  <a:extLst>
                    <a:ext uri="{9D8B030D-6E8A-4147-A177-3AD203B41FA5}">
                      <a16:colId xmlns:a16="http://schemas.microsoft.com/office/drawing/2014/main" val="477256033"/>
                    </a:ext>
                  </a:extLst>
                </a:gridCol>
                <a:gridCol w="2296800">
                  <a:extLst>
                    <a:ext uri="{9D8B030D-6E8A-4147-A177-3AD203B41FA5}">
                      <a16:colId xmlns:a16="http://schemas.microsoft.com/office/drawing/2014/main" val="2915049662"/>
                    </a:ext>
                  </a:extLst>
                </a:gridCol>
                <a:gridCol w="2296800">
                  <a:extLst>
                    <a:ext uri="{9D8B030D-6E8A-4147-A177-3AD203B41FA5}">
                      <a16:colId xmlns:a16="http://schemas.microsoft.com/office/drawing/2014/main" val="3954328675"/>
                    </a:ext>
                  </a:extLst>
                </a:gridCol>
                <a:gridCol w="2296800">
                  <a:extLst>
                    <a:ext uri="{9D8B030D-6E8A-4147-A177-3AD203B41FA5}">
                      <a16:colId xmlns:a16="http://schemas.microsoft.com/office/drawing/2014/main" val="3369022429"/>
                    </a:ext>
                  </a:extLst>
                </a:gridCol>
                <a:gridCol w="2296800">
                  <a:extLst>
                    <a:ext uri="{9D8B030D-6E8A-4147-A177-3AD203B41FA5}">
                      <a16:colId xmlns:a16="http://schemas.microsoft.com/office/drawing/2014/main" val="2753345701"/>
                    </a:ext>
                  </a:extLst>
                </a:gridCol>
              </a:tblGrid>
              <a:tr h="1009471">
                <a:tc>
                  <a:txBody>
                    <a:bodyPr/>
                    <a:lstStyle/>
                    <a:p>
                      <a:pPr>
                        <a:lnSpc>
                          <a:spcPct val="150000"/>
                        </a:lnSpc>
                        <a:spcAft>
                          <a:spcPts val="1200"/>
                        </a:spcAft>
                      </a:pPr>
                      <a:r>
                        <a:rPr lang="en-US">
                          <a:latin typeface="+mj-lt"/>
                        </a:rPr>
                        <a:t>Today?</a:t>
                      </a:r>
                      <a:endParaRPr lang="en-AU">
                        <a:latin typeface="+mj-lt"/>
                      </a:endParaRPr>
                    </a:p>
                  </a:txBody>
                  <a:tcPr anchor="ctr">
                    <a:lnR w="12700" cap="flat" cmpd="sng" algn="ctr">
                      <a:solidFill>
                        <a:schemeClr val="bg1"/>
                      </a:solidFill>
                      <a:prstDash val="solid"/>
                      <a:round/>
                      <a:headEnd type="none" w="med" len="med"/>
                      <a:tailEnd type="none" w="med" len="med"/>
                    </a:lnR>
                  </a:tcPr>
                </a:tc>
                <a:tc>
                  <a:txBody>
                    <a:bodyPr/>
                    <a:lstStyle/>
                    <a:p>
                      <a:pPr>
                        <a:lnSpc>
                          <a:spcPct val="150000"/>
                        </a:lnSpc>
                        <a:spcAft>
                          <a:spcPts val="1200"/>
                        </a:spcAft>
                      </a:pPr>
                      <a:r>
                        <a:rPr lang="en-US">
                          <a:latin typeface="+mj-lt"/>
                        </a:rPr>
                        <a:t>Yesterday?</a:t>
                      </a:r>
                      <a:endParaRPr lang="en-AU">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Aft>
                          <a:spcPts val="1200"/>
                        </a:spcAft>
                      </a:pPr>
                      <a:r>
                        <a:rPr lang="en-US">
                          <a:latin typeface="+mj-lt"/>
                        </a:rPr>
                        <a:t>Last week?</a:t>
                      </a:r>
                      <a:endParaRPr lang="en-AU">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Aft>
                          <a:spcPts val="1200"/>
                        </a:spcAft>
                      </a:pPr>
                      <a:r>
                        <a:rPr lang="en-US">
                          <a:latin typeface="+mj-lt"/>
                        </a:rPr>
                        <a:t>Last month?</a:t>
                      </a:r>
                      <a:endParaRPr lang="en-AU">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nSpc>
                          <a:spcPct val="150000"/>
                        </a:lnSpc>
                        <a:spcAft>
                          <a:spcPts val="1200"/>
                        </a:spcAft>
                      </a:pPr>
                      <a:r>
                        <a:rPr lang="en-US">
                          <a:latin typeface="+mj-lt"/>
                        </a:rPr>
                        <a:t>Older?</a:t>
                      </a:r>
                      <a:endParaRPr lang="en-AU">
                        <a:latin typeface="+mj-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347645593"/>
                  </a:ext>
                </a:extLst>
              </a:tr>
              <a:tr h="698807">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b="1">
                          <a:effectLst/>
                          <a:latin typeface="+mn-lt"/>
                        </a:rPr>
                        <a:t>[insert concept 1]</a:t>
                      </a:r>
                      <a:endParaRPr lang="en-AU" sz="1800" b="1">
                        <a:effectLst/>
                        <a:latin typeface="+mn-lt"/>
                        <a:ea typeface="Arial" panose="020B0604020202020204" pitchFamily="34" charset="0"/>
                      </a:endParaRPr>
                    </a:p>
                  </a:txBody>
                  <a:tcPr>
                    <a:lnR w="12700" cap="flat" cmpd="sng" algn="ctr">
                      <a:solidFill>
                        <a:schemeClr val="bg1"/>
                      </a:solidFill>
                      <a:prstDash val="solid"/>
                      <a:round/>
                      <a:headEnd type="none" w="med" len="med"/>
                      <a:tailEnd type="none" w="med" len="med"/>
                    </a:lnR>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b="1">
                          <a:effectLst/>
                          <a:latin typeface="+mn-lt"/>
                        </a:rPr>
                        <a:t>[insert concept 2]</a:t>
                      </a:r>
                      <a:endParaRPr lang="en-AU" sz="1800" b="1">
                        <a:effectLst/>
                        <a:latin typeface="+mn-lt"/>
                        <a:ea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b="1">
                          <a:effectLst/>
                          <a:latin typeface="+mn-lt"/>
                        </a:rPr>
                        <a:t>[insert concept 3]</a:t>
                      </a:r>
                      <a:endParaRPr lang="en-AU" sz="1800" b="1">
                        <a:effectLst/>
                        <a:latin typeface="+mn-lt"/>
                        <a:ea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b="1">
                          <a:effectLst/>
                          <a:latin typeface="+mn-lt"/>
                        </a:rPr>
                        <a:t>[insert concept 4]</a:t>
                      </a:r>
                      <a:endParaRPr lang="en-AU" sz="1800" b="1">
                        <a:effectLst/>
                        <a:latin typeface="+mn-lt"/>
                        <a:ea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b="1">
                          <a:effectLst/>
                          <a:latin typeface="+mn-lt"/>
                        </a:rPr>
                        <a:t>[insert concept 5]</a:t>
                      </a:r>
                      <a:endParaRPr lang="en-AU" sz="1800" b="1">
                        <a:effectLst/>
                        <a:latin typeface="+mn-lt"/>
                        <a:ea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098609654"/>
                  </a:ext>
                </a:extLst>
              </a:tr>
              <a:tr h="1009471">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a:effectLst/>
                          <a:latin typeface="+mn-lt"/>
                        </a:rPr>
                        <a:t>[Type one fact here]</a:t>
                      </a:r>
                      <a:endParaRPr lang="en-AU" sz="1800">
                        <a:effectLst/>
                        <a:latin typeface="+mn-lt"/>
                        <a:ea typeface="Arial" panose="020B0604020202020204"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a:effectLst/>
                          <a:latin typeface="+mn-lt"/>
                        </a:rPr>
                        <a:t>[Type one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a:effectLst/>
                          <a:latin typeface="+mn-lt"/>
                        </a:rPr>
                        <a:t>[Type one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a:effectLst/>
                          <a:latin typeface="+mn-lt"/>
                        </a:rPr>
                        <a:t>[Type one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1800">
                          <a:effectLst/>
                          <a:latin typeface="+mn-lt"/>
                        </a:rPr>
                        <a:t>[Type one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97453007"/>
                  </a:ext>
                </a:extLst>
              </a:tr>
              <a:tr h="1009471">
                <a:tc>
                  <a:txBody>
                    <a:bodyPr/>
                    <a:lstStyle/>
                    <a:p>
                      <a:pPr algn="l">
                        <a:lnSpc>
                          <a:spcPct val="115000"/>
                        </a:lnSpc>
                      </a:pPr>
                      <a:r>
                        <a:rPr lang="en-AU" sz="1800">
                          <a:effectLst/>
                          <a:latin typeface="+mn-lt"/>
                        </a:rPr>
                        <a:t>[Type a </a:t>
                      </a:r>
                    </a:p>
                    <a:p>
                      <a:pPr algn="l">
                        <a:lnSpc>
                          <a:spcPct val="115000"/>
                        </a:lnSpc>
                      </a:pPr>
                      <a:r>
                        <a:rPr lang="en-AU" sz="1800">
                          <a:effectLst/>
                          <a:latin typeface="+mn-lt"/>
                        </a:rPr>
                        <a:t>second fact here]</a:t>
                      </a:r>
                      <a:endParaRPr lang="en-AU" sz="1800">
                        <a:effectLst/>
                        <a:latin typeface="+mn-lt"/>
                        <a:ea typeface="Arial" panose="020B0604020202020204" pitchFamily="34" charset="0"/>
                      </a:endParaRPr>
                    </a:p>
                  </a:txBody>
                  <a:tcPr anchor="ctr">
                    <a:lnR w="12700" cap="flat" cmpd="sng" algn="ctr">
                      <a:solidFill>
                        <a:schemeClr val="bg1"/>
                      </a:solidFill>
                      <a:prstDash val="solid"/>
                      <a:round/>
                      <a:headEnd type="none" w="med" len="med"/>
                      <a:tailEnd type="none" w="med" len="med"/>
                    </a:lnR>
                  </a:tcPr>
                </a:tc>
                <a:tc>
                  <a:txBody>
                    <a:bodyPr/>
                    <a:lstStyle/>
                    <a:p>
                      <a:pPr algn="l">
                        <a:lnSpc>
                          <a:spcPct val="115000"/>
                        </a:lnSpc>
                      </a:pPr>
                      <a:r>
                        <a:rPr lang="en-AU" sz="1800">
                          <a:effectLst/>
                          <a:latin typeface="+mn-lt"/>
                        </a:rPr>
                        <a:t>[Type a </a:t>
                      </a:r>
                    </a:p>
                    <a:p>
                      <a:pPr algn="l">
                        <a:lnSpc>
                          <a:spcPct val="115000"/>
                        </a:lnSpc>
                      </a:pPr>
                      <a:r>
                        <a:rPr lang="en-AU" sz="1800">
                          <a:effectLst/>
                          <a:latin typeface="+mn-lt"/>
                        </a:rPr>
                        <a:t>second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15000"/>
                        </a:lnSpc>
                      </a:pPr>
                      <a:r>
                        <a:rPr lang="en-AU" sz="1800">
                          <a:effectLst/>
                          <a:latin typeface="+mn-lt"/>
                        </a:rPr>
                        <a:t>[Type a </a:t>
                      </a:r>
                    </a:p>
                    <a:p>
                      <a:pPr algn="l">
                        <a:lnSpc>
                          <a:spcPct val="115000"/>
                        </a:lnSpc>
                      </a:pPr>
                      <a:r>
                        <a:rPr lang="en-AU" sz="1800">
                          <a:effectLst/>
                          <a:latin typeface="+mn-lt"/>
                        </a:rPr>
                        <a:t>second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15000"/>
                        </a:lnSpc>
                      </a:pPr>
                      <a:r>
                        <a:rPr lang="en-AU" sz="1800">
                          <a:effectLst/>
                          <a:latin typeface="+mn-lt"/>
                        </a:rPr>
                        <a:t>[Type a </a:t>
                      </a:r>
                    </a:p>
                    <a:p>
                      <a:pPr algn="l">
                        <a:lnSpc>
                          <a:spcPct val="115000"/>
                        </a:lnSpc>
                      </a:pPr>
                      <a:r>
                        <a:rPr lang="en-AU" sz="1800">
                          <a:effectLst/>
                          <a:latin typeface="+mn-lt"/>
                        </a:rPr>
                        <a:t>second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15000"/>
                        </a:lnSpc>
                      </a:pPr>
                      <a:r>
                        <a:rPr lang="en-AU" sz="1800">
                          <a:effectLst/>
                          <a:latin typeface="+mn-lt"/>
                        </a:rPr>
                        <a:t>[Type a </a:t>
                      </a:r>
                    </a:p>
                    <a:p>
                      <a:pPr algn="l">
                        <a:lnSpc>
                          <a:spcPct val="115000"/>
                        </a:lnSpc>
                      </a:pPr>
                      <a:r>
                        <a:rPr lang="en-AU" sz="1800">
                          <a:effectLst/>
                          <a:latin typeface="+mn-lt"/>
                        </a:rPr>
                        <a:t>second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304854859"/>
                  </a:ext>
                </a:extLst>
              </a:tr>
              <a:tr h="1009471">
                <a:tc>
                  <a:txBody>
                    <a:bodyPr/>
                    <a:lstStyle/>
                    <a:p>
                      <a:pPr algn="l">
                        <a:lnSpc>
                          <a:spcPct val="115000"/>
                        </a:lnSpc>
                      </a:pPr>
                      <a:r>
                        <a:rPr lang="en-AU" sz="1800">
                          <a:effectLst/>
                          <a:latin typeface="+mn-lt"/>
                        </a:rPr>
                        <a:t>[Type a </a:t>
                      </a:r>
                    </a:p>
                    <a:p>
                      <a:pPr algn="l">
                        <a:lnSpc>
                          <a:spcPct val="115000"/>
                        </a:lnSpc>
                      </a:pPr>
                      <a:r>
                        <a:rPr lang="en-AU" sz="1800">
                          <a:effectLst/>
                          <a:latin typeface="+mn-lt"/>
                        </a:rPr>
                        <a:t>third fact here]</a:t>
                      </a:r>
                      <a:endParaRPr lang="en-AU" sz="1800">
                        <a:effectLst/>
                        <a:latin typeface="+mn-lt"/>
                        <a:ea typeface="Arial" panose="020B0604020202020204" pitchFamily="34" charset="0"/>
                      </a:endParaRPr>
                    </a:p>
                  </a:txBody>
                  <a:tcPr anchor="ctr">
                    <a:lnR w="12700" cap="flat" cmpd="sng" algn="ctr">
                      <a:solidFill>
                        <a:schemeClr val="bg1"/>
                      </a:solidFill>
                      <a:prstDash val="solid"/>
                      <a:round/>
                      <a:headEnd type="none" w="med" len="med"/>
                      <a:tailEnd type="none" w="med" len="med"/>
                    </a:lnR>
                  </a:tcPr>
                </a:tc>
                <a:tc>
                  <a:txBody>
                    <a:bodyPr/>
                    <a:lstStyle/>
                    <a:p>
                      <a:pPr algn="l">
                        <a:lnSpc>
                          <a:spcPct val="115000"/>
                        </a:lnSpc>
                      </a:pPr>
                      <a:r>
                        <a:rPr lang="en-AU" sz="1800">
                          <a:effectLst/>
                          <a:latin typeface="+mn-lt"/>
                        </a:rPr>
                        <a:t>[Type a </a:t>
                      </a:r>
                    </a:p>
                    <a:p>
                      <a:pPr algn="l">
                        <a:lnSpc>
                          <a:spcPct val="115000"/>
                        </a:lnSpc>
                      </a:pPr>
                      <a:r>
                        <a:rPr lang="en-AU" sz="1800">
                          <a:effectLst/>
                          <a:latin typeface="+mn-lt"/>
                        </a:rPr>
                        <a:t>third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15000"/>
                        </a:lnSpc>
                      </a:pPr>
                      <a:r>
                        <a:rPr lang="en-AU" sz="1800">
                          <a:effectLst/>
                          <a:latin typeface="+mn-lt"/>
                        </a:rPr>
                        <a:t>[Type a </a:t>
                      </a:r>
                    </a:p>
                    <a:p>
                      <a:pPr algn="l">
                        <a:lnSpc>
                          <a:spcPct val="115000"/>
                        </a:lnSpc>
                      </a:pPr>
                      <a:r>
                        <a:rPr lang="en-AU" sz="1800">
                          <a:effectLst/>
                          <a:latin typeface="+mn-lt"/>
                        </a:rPr>
                        <a:t>third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15000"/>
                        </a:lnSpc>
                      </a:pPr>
                      <a:r>
                        <a:rPr lang="en-AU" sz="1800">
                          <a:effectLst/>
                          <a:latin typeface="+mn-lt"/>
                        </a:rPr>
                        <a:t>[Type a </a:t>
                      </a:r>
                    </a:p>
                    <a:p>
                      <a:pPr algn="l">
                        <a:lnSpc>
                          <a:spcPct val="115000"/>
                        </a:lnSpc>
                      </a:pPr>
                      <a:r>
                        <a:rPr lang="en-AU" sz="1800">
                          <a:effectLst/>
                          <a:latin typeface="+mn-lt"/>
                        </a:rPr>
                        <a:t>third fact here]</a:t>
                      </a:r>
                      <a:endParaRPr lang="en-AU" sz="180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lnSpc>
                          <a:spcPct val="115000"/>
                        </a:lnSpc>
                      </a:pPr>
                      <a:r>
                        <a:rPr lang="en-AU" sz="1800" dirty="0">
                          <a:effectLst/>
                          <a:latin typeface="+mn-lt"/>
                        </a:rPr>
                        <a:t>[Type a </a:t>
                      </a:r>
                    </a:p>
                    <a:p>
                      <a:pPr algn="l">
                        <a:lnSpc>
                          <a:spcPct val="115000"/>
                        </a:lnSpc>
                      </a:pPr>
                      <a:r>
                        <a:rPr lang="en-AU" sz="1800" dirty="0">
                          <a:effectLst/>
                          <a:latin typeface="+mn-lt"/>
                        </a:rPr>
                        <a:t>third fact here]</a:t>
                      </a:r>
                      <a:endParaRPr lang="en-AU" sz="1800" dirty="0">
                        <a:effectLst/>
                        <a:latin typeface="+mn-lt"/>
                        <a:ea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93572615"/>
                  </a:ext>
                </a:extLst>
              </a:tr>
            </a:tbl>
          </a:graphicData>
        </a:graphic>
      </p:graphicFrame>
      <p:sp>
        <p:nvSpPr>
          <p:cNvPr id="2" name="Slide Number Placeholder 1">
            <a:extLst>
              <a:ext uri="{FF2B5EF4-FFF2-40B4-BE49-F238E27FC236}">
                <a16:creationId xmlns:a16="http://schemas.microsoft.com/office/drawing/2014/main" id="{36102C41-FFB0-C476-79F1-549BE809D6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a:p>
        </p:txBody>
      </p:sp>
    </p:spTree>
    <p:extLst>
      <p:ext uri="{BB962C8B-B14F-4D97-AF65-F5344CB8AC3E}">
        <p14:creationId xmlns:p14="http://schemas.microsoft.com/office/powerpoint/2010/main" val="406659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54F061-E7AC-50E1-F5FE-9A3E43962652}"/>
              </a:ext>
            </a:extLst>
          </p:cNvPr>
          <p:cNvSpPr>
            <a:spLocks noGrp="1"/>
          </p:cNvSpPr>
          <p:nvPr>
            <p:ph type="title"/>
          </p:nvPr>
        </p:nvSpPr>
        <p:spPr/>
        <p:txBody>
          <a:bodyPr/>
          <a:lstStyle/>
          <a:p>
            <a:r>
              <a:rPr lang="en-AU"/>
              <a:t>1.1 Forces on a car (1)</a:t>
            </a:r>
          </a:p>
        </p:txBody>
      </p:sp>
      <p:grpSp>
        <p:nvGrpSpPr>
          <p:cNvPr id="32" name="Group 31" descr="A blue car with black wheels driving to the right. Labelled force arrows for applied force, air resistance, weight and normal force are shown.">
            <a:extLst>
              <a:ext uri="{FF2B5EF4-FFF2-40B4-BE49-F238E27FC236}">
                <a16:creationId xmlns:a16="http://schemas.microsoft.com/office/drawing/2014/main" id="{D9C2FFB8-9E2F-61C7-5F2A-21C299DEE16C}"/>
              </a:ext>
            </a:extLst>
          </p:cNvPr>
          <p:cNvGrpSpPr/>
          <p:nvPr/>
        </p:nvGrpSpPr>
        <p:grpSpPr>
          <a:xfrm>
            <a:off x="2733504" y="1370563"/>
            <a:ext cx="6891680" cy="4006629"/>
            <a:chOff x="2635092" y="1483570"/>
            <a:chExt cx="6891680" cy="4006629"/>
          </a:xfrm>
        </p:grpSpPr>
        <p:pic>
          <p:nvPicPr>
            <p:cNvPr id="5" name="Picture 4">
              <a:extLst>
                <a:ext uri="{FF2B5EF4-FFF2-40B4-BE49-F238E27FC236}">
                  <a16:creationId xmlns:a16="http://schemas.microsoft.com/office/drawing/2014/main" id="{206BEE63-E92F-B4F2-F1AF-5F855368EC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2635092" y="2045522"/>
              <a:ext cx="6891680" cy="3105004"/>
            </a:xfrm>
            <a:prstGeom prst="rect">
              <a:avLst/>
            </a:prstGeom>
            <a:noFill/>
          </p:spPr>
        </p:pic>
        <p:sp>
          <p:nvSpPr>
            <p:cNvPr id="20" name="TextBox 19">
              <a:extLst>
                <a:ext uri="{FF2B5EF4-FFF2-40B4-BE49-F238E27FC236}">
                  <a16:creationId xmlns:a16="http://schemas.microsoft.com/office/drawing/2014/main" id="{258F02AC-FBF5-9B78-0EB2-1DB65D34BF67}"/>
                </a:ext>
                <a:ext uri="{C183D7F6-B498-43B3-948B-1728B52AA6E4}">
                  <adec:decorative xmlns:adec="http://schemas.microsoft.com/office/drawing/2017/decorative" val="1"/>
                </a:ext>
              </a:extLst>
            </p:cNvPr>
            <p:cNvSpPr txBox="1"/>
            <p:nvPr/>
          </p:nvSpPr>
          <p:spPr>
            <a:xfrm>
              <a:off x="5488337" y="5201047"/>
              <a:ext cx="801300" cy="289152"/>
            </a:xfrm>
            <a:prstGeom prst="rect">
              <a:avLst/>
            </a:prstGeom>
            <a:noFill/>
          </p:spPr>
          <p:txBody>
            <a:bodyPr wrap="square" lIns="0" tIns="0" rIns="0" bIns="0" rtlCol="0">
              <a:noAutofit/>
            </a:bodyPr>
            <a:lstStyle/>
            <a:p>
              <a:pPr algn="l"/>
              <a:r>
                <a:rPr lang="en-AU" sz="1800"/>
                <a:t>Weight</a:t>
              </a:r>
            </a:p>
          </p:txBody>
        </p:sp>
        <p:sp>
          <p:nvSpPr>
            <p:cNvPr id="21" name="TextBox 20">
              <a:extLst>
                <a:ext uri="{FF2B5EF4-FFF2-40B4-BE49-F238E27FC236}">
                  <a16:creationId xmlns:a16="http://schemas.microsoft.com/office/drawing/2014/main" id="{18B6F71C-9785-67DD-EA64-774187981BD8}"/>
                </a:ext>
                <a:ext uri="{C183D7F6-B498-43B3-948B-1728B52AA6E4}">
                  <adec:decorative xmlns:adec="http://schemas.microsoft.com/office/drawing/2017/decorative" val="1"/>
                </a:ext>
              </a:extLst>
            </p:cNvPr>
            <p:cNvSpPr txBox="1"/>
            <p:nvPr/>
          </p:nvSpPr>
          <p:spPr>
            <a:xfrm>
              <a:off x="6029005" y="1756370"/>
              <a:ext cx="1417923" cy="289152"/>
            </a:xfrm>
            <a:prstGeom prst="rect">
              <a:avLst/>
            </a:prstGeom>
            <a:noFill/>
          </p:spPr>
          <p:txBody>
            <a:bodyPr wrap="square" lIns="0" tIns="0" rIns="0" bIns="0" rtlCol="0">
              <a:noAutofit/>
            </a:bodyPr>
            <a:lstStyle/>
            <a:p>
              <a:pPr algn="l"/>
              <a:r>
                <a:rPr lang="en-AU" sz="1800"/>
                <a:t>Normal force</a:t>
              </a:r>
            </a:p>
          </p:txBody>
        </p:sp>
        <p:sp>
          <p:nvSpPr>
            <p:cNvPr id="28" name="Arrow: Right 27" descr="Applied force acting to the right.">
              <a:extLst>
                <a:ext uri="{FF2B5EF4-FFF2-40B4-BE49-F238E27FC236}">
                  <a16:creationId xmlns:a16="http://schemas.microsoft.com/office/drawing/2014/main" id="{4488BC68-C41A-2003-7C86-F0EB81FB9FDC}"/>
                </a:ext>
              </a:extLst>
            </p:cNvPr>
            <p:cNvSpPr/>
            <p:nvPr/>
          </p:nvSpPr>
          <p:spPr>
            <a:xfrm rot="5400000">
              <a:off x="5538091" y="4731993"/>
              <a:ext cx="545600" cy="291465"/>
            </a:xfrm>
            <a:prstGeom prst="rightArrow">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30" name="Arrow: Right 29" descr="Applied force acting to the right.">
              <a:extLst>
                <a:ext uri="{FF2B5EF4-FFF2-40B4-BE49-F238E27FC236}">
                  <a16:creationId xmlns:a16="http://schemas.microsoft.com/office/drawing/2014/main" id="{DB012B88-C8EB-4E4D-614E-0EA1940695B8}"/>
                </a:ext>
              </a:extLst>
            </p:cNvPr>
            <p:cNvSpPr/>
            <p:nvPr/>
          </p:nvSpPr>
          <p:spPr>
            <a:xfrm rot="16200000">
              <a:off x="5538092" y="1610637"/>
              <a:ext cx="545600" cy="291465"/>
            </a:xfrm>
            <a:prstGeom prst="rightArrow">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grpSp>
      <p:sp>
        <p:nvSpPr>
          <p:cNvPr id="4" name="Rectangle: Rounded Corners 3">
            <a:extLst>
              <a:ext uri="{FF2B5EF4-FFF2-40B4-BE49-F238E27FC236}">
                <a16:creationId xmlns:a16="http://schemas.microsoft.com/office/drawing/2014/main" id="{29C98CCD-1566-F40E-A73D-487CB7B7FA48}"/>
              </a:ext>
            </a:extLst>
          </p:cNvPr>
          <p:cNvSpPr/>
          <p:nvPr/>
        </p:nvSpPr>
        <p:spPr>
          <a:xfrm>
            <a:off x="1371600" y="5599334"/>
            <a:ext cx="9615488" cy="6719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The car is stationary – the forces are balanced</a:t>
            </a:r>
          </a:p>
        </p:txBody>
      </p:sp>
      <p:sp>
        <p:nvSpPr>
          <p:cNvPr id="6" name="TextBox 5">
            <a:extLst>
              <a:ext uri="{FF2B5EF4-FFF2-40B4-BE49-F238E27FC236}">
                <a16:creationId xmlns:a16="http://schemas.microsoft.com/office/drawing/2014/main" id="{8738C859-B754-411F-ED9D-553C68839147}"/>
              </a:ext>
            </a:extLst>
          </p:cNvPr>
          <p:cNvSpPr txBox="1"/>
          <p:nvPr/>
        </p:nvSpPr>
        <p:spPr>
          <a:xfrm>
            <a:off x="360000" y="6419001"/>
            <a:ext cx="10076274" cy="246221"/>
          </a:xfrm>
          <a:prstGeom prst="rect">
            <a:avLst/>
          </a:prstGeom>
          <a:noFill/>
        </p:spPr>
        <p:txBody>
          <a:bodyPr wrap="square">
            <a:spAutoFit/>
          </a:bodyPr>
          <a:lstStyle/>
          <a:p>
            <a:r>
              <a:rPr lang="en-AU" sz="1000" u="sng" dirty="0">
                <a:solidFill>
                  <a:srgbClr val="001C4A"/>
                </a:solidFill>
                <a:effectLst/>
                <a:latin typeface="Arial" panose="020B0604020202020204" pitchFamily="34" charset="0"/>
                <a:ea typeface="Calibri" panose="020F0502020204030204" pitchFamily="34" charset="0"/>
              </a:rPr>
              <a:t>‘</a:t>
            </a:r>
            <a:r>
              <a:rPr lang="en-AU" sz="1000" u="sng" dirty="0">
                <a:solidFill>
                  <a:srgbClr val="001C4A"/>
                </a:solidFill>
                <a:effectLst/>
                <a:latin typeface="Arial" panose="020B0604020202020204" pitchFamily="34" charset="0"/>
                <a:ea typeface="Calibri" panose="020F0502020204030204" pitchFamily="34" charset="0"/>
                <a:hlinkClick r:id="rId4"/>
              </a:rPr>
              <a:t>Green classic car illustration</a:t>
            </a:r>
            <a:r>
              <a:rPr lang="en-AU" sz="1000" u="sng" dirty="0">
                <a:solidFill>
                  <a:srgbClr val="001C4A"/>
                </a:solidFill>
                <a:effectLst/>
                <a:latin typeface="Arial" panose="020B0604020202020204" pitchFamily="34" charset="0"/>
                <a:ea typeface="Calibri" panose="020F0502020204030204" pitchFamily="34" charset="0"/>
              </a:rPr>
              <a:t>’</a:t>
            </a:r>
            <a:r>
              <a:rPr lang="en-AU" sz="1000" dirty="0">
                <a:effectLst/>
                <a:latin typeface="Arial" panose="020B0604020202020204" pitchFamily="34" charset="0"/>
                <a:ea typeface="Calibri" panose="020F0502020204030204" pitchFamily="34" charset="0"/>
              </a:rPr>
              <a:t> by </a:t>
            </a:r>
            <a:r>
              <a:rPr lang="en-AU" sz="1000" u="sng" dirty="0" err="1">
                <a:solidFill>
                  <a:srgbClr val="001C4A"/>
                </a:solidFill>
                <a:effectLst/>
                <a:latin typeface="Arial" panose="020B0604020202020204" pitchFamily="34" charset="0"/>
                <a:ea typeface="Calibri" panose="020F0502020204030204" pitchFamily="34" charset="0"/>
                <a:hlinkClick r:id="rId5"/>
              </a:rPr>
              <a:t>Rawpixel</a:t>
            </a:r>
            <a:r>
              <a:rPr lang="en-AU" sz="1000" dirty="0">
                <a:effectLst/>
                <a:latin typeface="Arial" panose="020B0604020202020204" pitchFamily="34" charset="0"/>
                <a:ea typeface="Calibri" panose="020F0502020204030204" pitchFamily="34" charset="0"/>
              </a:rPr>
              <a:t> is licensed under </a:t>
            </a:r>
            <a:r>
              <a:rPr lang="en-AU" sz="1000" u="sng" dirty="0">
                <a:solidFill>
                  <a:srgbClr val="001C4A"/>
                </a:solidFill>
                <a:effectLst/>
                <a:latin typeface="Arial" panose="020B0604020202020204" pitchFamily="34" charset="0"/>
                <a:ea typeface="Calibri" panose="020F0502020204030204" pitchFamily="34" charset="0"/>
                <a:hlinkClick r:id="rId6"/>
              </a:rPr>
              <a:t>CC0</a:t>
            </a:r>
            <a:r>
              <a:rPr lang="en-AU" sz="1000" dirty="0">
                <a:effectLst/>
                <a:latin typeface="Arial" panose="020B0604020202020204" pitchFamily="34" charset="0"/>
                <a:ea typeface="Calibri" panose="020F0502020204030204" pitchFamily="34" charset="0"/>
              </a:rPr>
              <a:t>.</a:t>
            </a:r>
            <a:endParaRPr lang="en-AU" sz="1000" dirty="0"/>
          </a:p>
        </p:txBody>
      </p:sp>
      <p:sp>
        <p:nvSpPr>
          <p:cNvPr id="2" name="Slide Number Placeholder 1">
            <a:extLst>
              <a:ext uri="{FF2B5EF4-FFF2-40B4-BE49-F238E27FC236}">
                <a16:creationId xmlns:a16="http://schemas.microsoft.com/office/drawing/2014/main" id="{D31F7B88-0638-00A5-79A9-533F331E60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208605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455B1-941D-D485-D7FF-DA9CADEC01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8A600B-0D7E-2E26-9518-9499F3BE7800}"/>
              </a:ext>
            </a:extLst>
          </p:cNvPr>
          <p:cNvSpPr>
            <a:spLocks noGrp="1"/>
          </p:cNvSpPr>
          <p:nvPr>
            <p:ph type="title"/>
          </p:nvPr>
        </p:nvSpPr>
        <p:spPr/>
        <p:txBody>
          <a:bodyPr/>
          <a:lstStyle/>
          <a:p>
            <a:r>
              <a:rPr lang="en-AU"/>
              <a:t>Predict-Explain-Observe-Explain</a:t>
            </a:r>
          </a:p>
        </p:txBody>
      </p:sp>
      <p:pic>
        <p:nvPicPr>
          <p:cNvPr id="5" name="Picture 2" descr="Predict, explain, observe, explain scaffold.">
            <a:extLst>
              <a:ext uri="{FF2B5EF4-FFF2-40B4-BE49-F238E27FC236}">
                <a16:creationId xmlns:a16="http://schemas.microsoft.com/office/drawing/2014/main" id="{CC45A93C-747D-65B0-7213-87D2FAD1AE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000" y="1011033"/>
            <a:ext cx="11658263" cy="539953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9EF4237-F9F0-4C16-C1E6-A7B1AE6BB80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90</a:t>
            </a:fld>
            <a:endParaRPr lang="en-AU"/>
          </a:p>
        </p:txBody>
      </p:sp>
    </p:spTree>
    <p:extLst>
      <p:ext uri="{BB962C8B-B14F-4D97-AF65-F5344CB8AC3E}">
        <p14:creationId xmlns:p14="http://schemas.microsoft.com/office/powerpoint/2010/main" val="362762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a:latin typeface="+mn-lt"/>
                <a:hlinkClick r:id="rId5"/>
              </a:rPr>
              <a:t>Science 7–10 (2023) </a:t>
            </a:r>
            <a:r>
              <a:rPr lang="en-AU">
                <a:latin typeface="+mn-lt"/>
              </a:rPr>
              <a:t>© Syllabus NSW Education Standards Authority (NESA) for and on behalf of the Crown in right of the State of New South Wales, 2023.</a:t>
            </a:r>
          </a:p>
          <a:p>
            <a:r>
              <a:rPr lang="en-AU">
                <a:effectLst/>
                <a:latin typeface="+mn-lt"/>
                <a:ea typeface="Calibri" panose="020F0502020204030204" pitchFamily="34" charset="0"/>
              </a:rPr>
              <a:t>Agarwal, P. K., and Bain, P. M. (2019). </a:t>
            </a:r>
            <a:r>
              <a:rPr lang="en-AU" i="1">
                <a:effectLst/>
                <a:latin typeface="+mn-lt"/>
                <a:ea typeface="Calibri" panose="020F0502020204030204" pitchFamily="34" charset="0"/>
              </a:rPr>
              <a:t>Powerful teaching: Unleash the science of learning</a:t>
            </a:r>
            <a:r>
              <a:rPr lang="en-AU">
                <a:effectLst/>
                <a:latin typeface="+mn-lt"/>
                <a:ea typeface="Calibri" panose="020F0502020204030204" pitchFamily="34" charset="0"/>
              </a:rPr>
              <a:t>. Jossey-Bass.</a:t>
            </a:r>
          </a:p>
          <a:p>
            <a:r>
              <a:rPr lang="en-AU">
                <a:latin typeface="+mn-lt"/>
              </a:rPr>
              <a:t>AITSL (Australian Institute for Teaching and School Leadership Limited) (n.d.) </a:t>
            </a:r>
            <a:r>
              <a:rPr lang="en-AU" i="1">
                <a:latin typeface="+mn-lt"/>
                <a:hlinkClick r:id="rId6"/>
              </a:rPr>
              <a:t>Learning intentions and success criteria [PDF 251 KB]</a:t>
            </a:r>
            <a:r>
              <a:rPr lang="en-AU">
                <a:latin typeface="+mn-lt"/>
              </a:rPr>
              <a:t>, AITSL, accessed 31 July 2024.</a:t>
            </a:r>
          </a:p>
          <a:p>
            <a:r>
              <a:rPr lang="en-AU">
                <a:effectLst/>
                <a:latin typeface="+mn-lt"/>
                <a:ea typeface="Calibri" panose="020F0502020204030204" pitchFamily="34" charset="0"/>
              </a:rPr>
              <a:t>NSW Department of Education (2024) </a:t>
            </a:r>
            <a:r>
              <a:rPr lang="en-AU" u="sng">
                <a:solidFill>
                  <a:srgbClr val="001C4A"/>
                </a:solidFill>
                <a:effectLst/>
                <a:latin typeface="+mn-lt"/>
                <a:ea typeface="Calibri" panose="020F0502020204030204" pitchFamily="34" charset="0"/>
                <a:hlinkClick r:id="rId7"/>
              </a:rPr>
              <a:t>Digital Learning Selector: Card</a:t>
            </a:r>
            <a:r>
              <a:rPr lang="en-AU">
                <a:effectLst/>
                <a:latin typeface="+mn-lt"/>
                <a:ea typeface="Calibri" panose="020F0502020204030204" pitchFamily="34" charset="0"/>
              </a:rPr>
              <a:t>, accessed 02 August 2024.</a:t>
            </a:r>
          </a:p>
          <a:p>
            <a:endParaRPr lang="en-AU">
              <a:latin typeface="+mn-lt"/>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91</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2025.</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a:solidFill>
                  <a:schemeClr val="bg1"/>
                </a:solidFill>
              </a:rPr>
              <a:t>(</a:t>
            </a:r>
            <a:r>
              <a:rPr lang="en-AU" sz="1200" err="1">
                <a:solidFill>
                  <a:schemeClr val="bg1"/>
                </a:solidFill>
              </a:rPr>
              <a:t>Cth</a:t>
            </a:r>
            <a:r>
              <a:rPr lang="en-AU" sz="120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92</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2B48AB2B-DEEF-43D3-BED4-F1675D4F2575}" vid="{C58259D9-833D-431C-AF68-23901E0A418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Secondary classroom slide deck template (1)</Template>
  <TotalTime>0</TotalTime>
  <Words>14018</Words>
  <Application>Microsoft Office PowerPoint</Application>
  <PresentationFormat>Widescreen</PresentationFormat>
  <Paragraphs>1374</Paragraphs>
  <Slides>92</Slides>
  <Notes>89</Notes>
  <HiddenSlides>0</HiddenSlides>
  <MMClips>8</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92</vt:i4>
      </vt:variant>
    </vt:vector>
  </HeadingPairs>
  <TitlesOfParts>
    <vt:vector size="100" baseType="lpstr">
      <vt:lpstr>Symbol</vt:lpstr>
      <vt:lpstr>Arial</vt:lpstr>
      <vt:lpstr>Public Sans</vt:lpstr>
      <vt:lpstr>Times New Roman</vt:lpstr>
      <vt:lpstr>Montserrat</vt:lpstr>
      <vt:lpstr>Calibri</vt:lpstr>
      <vt:lpstr>1_NSWG Corporate</vt:lpstr>
      <vt:lpstr>NSWG Corporate</vt:lpstr>
      <vt:lpstr>Instructions for use</vt:lpstr>
      <vt:lpstr>Forces</vt:lpstr>
      <vt:lpstr>Contents – Essential question 1</vt:lpstr>
      <vt:lpstr>Contents – Essential question 2</vt:lpstr>
      <vt:lpstr>Essential question 1 </vt:lpstr>
      <vt:lpstr>1.1 The forces around us</vt:lpstr>
      <vt:lpstr>1.1 Force examples</vt:lpstr>
      <vt:lpstr>1.1 Force types</vt:lpstr>
      <vt:lpstr>1.1 Forces on a car (1)</vt:lpstr>
      <vt:lpstr>1.1 Forces on a car (2)</vt:lpstr>
      <vt:lpstr>1.1 Forces on a car (3)</vt:lpstr>
      <vt:lpstr>1.1 Forces on a weightlifter</vt:lpstr>
      <vt:lpstr>1.1 Forces on a boat</vt:lpstr>
      <vt:lpstr>1.1 Forces on a skydiver</vt:lpstr>
      <vt:lpstr>1.2 Use the force</vt:lpstr>
      <vt:lpstr>1.2 Checkpoint</vt:lpstr>
      <vt:lpstr>1.3 Let’s create a little friction</vt:lpstr>
      <vt:lpstr>1.3 Checkpoint</vt:lpstr>
      <vt:lpstr>1.3 Forces Predict, Observe, Explain (POE)</vt:lpstr>
      <vt:lpstr>1.3 Surface friction investigation</vt:lpstr>
      <vt:lpstr>1.4 Force diagrams</vt:lpstr>
      <vt:lpstr>1.4 Checkpoint</vt:lpstr>
      <vt:lpstr>1.4 Scaled diagrams</vt:lpstr>
      <vt:lpstr>1.4 Forces on a car</vt:lpstr>
      <vt:lpstr>1.4 Force diagrams (1 of 2)</vt:lpstr>
      <vt:lpstr>1.4 Force diagrams (2 of 2)</vt:lpstr>
      <vt:lpstr>1.4 Force diagrams – example</vt:lpstr>
      <vt:lpstr>1.5 Storing energy</vt:lpstr>
      <vt:lpstr>1.5 Checkpoint</vt:lpstr>
      <vt:lpstr>1.5 Describing energy transfers (1 of 4)</vt:lpstr>
      <vt:lpstr>1.5 Describing energy transfers (2)</vt:lpstr>
      <vt:lpstr>1.5 Describing energy transfers (3)</vt:lpstr>
      <vt:lpstr>1.5 Describing energy transfers (4)</vt:lpstr>
      <vt:lpstr>1.5 Predict-Explain-Observe-Explain</vt:lpstr>
      <vt:lpstr>1.6 Zap!</vt:lpstr>
      <vt:lpstr>1.6 Checkpoint</vt:lpstr>
      <vt:lpstr>1.6 Charged objects</vt:lpstr>
      <vt:lpstr>1.6 Lighting</vt:lpstr>
      <vt:lpstr>1.6 Van de Graff generator</vt:lpstr>
      <vt:lpstr>1.7 Hold me close</vt:lpstr>
      <vt:lpstr>1.7 Checkpoint</vt:lpstr>
      <vt:lpstr>1.7 Gravitational fields (1/2)</vt:lpstr>
      <vt:lpstr>1.7 The Moon’s gravity causes tides</vt:lpstr>
      <vt:lpstr>1.8 Weigh up your options</vt:lpstr>
      <vt:lpstr>1.8 Checkpoint</vt:lpstr>
      <vt:lpstr>1.8 Weight</vt:lpstr>
      <vt:lpstr>1.8 Checkpoint 2</vt:lpstr>
      <vt:lpstr>1.9 Is it attractive</vt:lpstr>
      <vt:lpstr>1.9 Checkpoint</vt:lpstr>
      <vt:lpstr>KWLH Topic – Magnets and magnetism</vt:lpstr>
      <vt:lpstr>1.9 Magnetic field lines</vt:lpstr>
      <vt:lpstr>1.9 Mapping magnetic field lines</vt:lpstr>
      <vt:lpstr>1.10 Testing for attraction</vt:lpstr>
      <vt:lpstr>1.10 Checkpoint</vt:lpstr>
      <vt:lpstr>1.10 Magnetic field strength investigation</vt:lpstr>
      <vt:lpstr>1.11 Making magnets</vt:lpstr>
      <vt:lpstr>1.11 Checkpoint</vt:lpstr>
      <vt:lpstr>1.11 What is an electromagnet?</vt:lpstr>
      <vt:lpstr>1.11 Investigating the strength of electromagnets (1)</vt:lpstr>
      <vt:lpstr>1.11 Investigating the strength of electromagnets (2)</vt:lpstr>
      <vt:lpstr>1.11 Method evaluation (1)</vt:lpstr>
      <vt:lpstr>1.11 Method evaluation (2)</vt:lpstr>
      <vt:lpstr>Essential question 2</vt:lpstr>
      <vt:lpstr>2.1 Simple machines around us</vt:lpstr>
      <vt:lpstr>2.1 Simple machines – wedge</vt:lpstr>
      <vt:lpstr>2.1 Simple machines – lever</vt:lpstr>
      <vt:lpstr>2.1 Simple machines – levers</vt:lpstr>
      <vt:lpstr>2.1 Simple machines – inclined plane</vt:lpstr>
      <vt:lpstr>2.1 Simple machines – screw</vt:lpstr>
      <vt:lpstr>2.1 Checkpoint</vt:lpstr>
      <vt:lpstr>2.1 Simple machines – wheel and axle</vt:lpstr>
      <vt:lpstr>2.1 Simple machines – gears</vt:lpstr>
      <vt:lpstr>2.1 Simple machines – pulley</vt:lpstr>
      <vt:lpstr>2.2 Investigating simple machines</vt:lpstr>
      <vt:lpstr>2.2 Checkpoint</vt:lpstr>
      <vt:lpstr>2.2 First order levers</vt:lpstr>
      <vt:lpstr>2.2 Second order levers</vt:lpstr>
      <vt:lpstr>2.2 Third order levers</vt:lpstr>
      <vt:lpstr>2.2 Pulley investigation</vt:lpstr>
      <vt:lpstr>2.2 Power ticket checkpoint</vt:lpstr>
      <vt:lpstr>2.3 Traditional knowledge of forces</vt:lpstr>
      <vt:lpstr>2.3 Checkpoint</vt:lpstr>
      <vt:lpstr>3.3 Traditional tools</vt:lpstr>
      <vt:lpstr>2.3 Aboriginal and Torres Strait Islander weapon and tool use research</vt:lpstr>
      <vt:lpstr>2.4 Solving problems with machines</vt:lpstr>
      <vt:lpstr>2.4 Checkpoint</vt:lpstr>
      <vt:lpstr>2.4 Depth study</vt:lpstr>
      <vt:lpstr>Templates</vt:lpstr>
      <vt:lpstr>Power ticket template</vt:lpstr>
      <vt:lpstr>Predict-Explain-Observe-Explain</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slide deck – Forces</dc:title>
  <dc:creator>NSW Department of Education</dc:creator>
  <dcterms:created xsi:type="dcterms:W3CDTF">2025-03-05T05:12:41Z</dcterms:created>
  <dcterms:modified xsi:type="dcterms:W3CDTF">2025-03-05T05:13:15Z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2025-03-05T05:12:49Z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3adbcafc-9a36-4d7f-8109-5cbfd21dc04f</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