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handoutMasterIdLst>
    <p:handoutMasterId r:id="rId34"/>
  </p:handoutMasterIdLst>
  <p:sldIdLst>
    <p:sldId id="26381" r:id="rId5"/>
    <p:sldId id="266" r:id="rId6"/>
    <p:sldId id="26393" r:id="rId7"/>
    <p:sldId id="26383" r:id="rId8"/>
    <p:sldId id="26419" r:id="rId9"/>
    <p:sldId id="271" r:id="rId10"/>
    <p:sldId id="289" r:id="rId11"/>
    <p:sldId id="26406" r:id="rId12"/>
    <p:sldId id="26407" r:id="rId13"/>
    <p:sldId id="26382" r:id="rId14"/>
    <p:sldId id="26394" r:id="rId15"/>
    <p:sldId id="26410" r:id="rId16"/>
    <p:sldId id="26384" r:id="rId17"/>
    <p:sldId id="26395" r:id="rId18"/>
    <p:sldId id="26412" r:id="rId19"/>
    <p:sldId id="26402" r:id="rId20"/>
    <p:sldId id="26411" r:id="rId21"/>
    <p:sldId id="26397" r:id="rId22"/>
    <p:sldId id="26413" r:id="rId23"/>
    <p:sldId id="26398" r:id="rId24"/>
    <p:sldId id="26414" r:id="rId25"/>
    <p:sldId id="26415" r:id="rId26"/>
    <p:sldId id="26416" r:id="rId27"/>
    <p:sldId id="26418" r:id="rId28"/>
    <p:sldId id="26399" r:id="rId29"/>
    <p:sldId id="26417" r:id="rId30"/>
    <p:sldId id="360" r:id="rId31"/>
    <p:sldId id="361" r:id="rId32"/>
  </p:sldIdLst>
  <p:sldSz cx="12192000" cy="6858000"/>
  <p:notesSz cx="6858000" cy="9144000"/>
  <p:embeddedFontLst>
    <p:embeddedFont>
      <p:font typeface="Public Sans" panose="020B0604020202020204" charset="0"/>
      <p:regular r:id="rId35"/>
      <p:bold r:id="rId36"/>
      <p:italic r:id="rId37"/>
      <p:boldItalic r:id="rId38"/>
    </p:embeddedFont>
    <p:embeddedFont>
      <p:font typeface="Public Sans Light" panose="020B0604020202020204" charset="0"/>
      <p:regular r:id="rId39"/>
      <p:italic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5EAB1-6275-4B10-5C1F-FB98A4B71089}" v="5" dt="2024-08-28T02:50:19.38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7" autoAdjust="0"/>
    <p:restoredTop sz="71361" autoAdjust="0"/>
  </p:normalViewPr>
  <p:slideViewPr>
    <p:cSldViewPr snapToGrid="0">
      <p:cViewPr varScale="1">
        <p:scale>
          <a:sx n="68" d="100"/>
          <a:sy n="68" d="100"/>
        </p:scale>
        <p:origin x="1248" y="66"/>
      </p:cViewPr>
      <p:guideLst>
        <p:guide orient="horz" pos="2160"/>
        <p:guide pos="234"/>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Fryer" userId="S::matthew.fryer2@det.nsw.edu.au::708ed95d-e293-4d54-aab9-bf51d8fa6c3d" providerId="AD" clId="Web-{B385EAB1-6275-4B10-5C1F-FB98A4B71089}"/>
    <pc:docChg chg="modSld">
      <pc:chgData name="Matt Fryer" userId="S::matthew.fryer2@det.nsw.edu.au::708ed95d-e293-4d54-aab9-bf51d8fa6c3d" providerId="AD" clId="Web-{B385EAB1-6275-4B10-5C1F-FB98A4B71089}" dt="2024-08-28T02:50:15.056" v="2" actId="20577"/>
      <pc:docMkLst>
        <pc:docMk/>
      </pc:docMkLst>
      <pc:sldChg chg="modSp">
        <pc:chgData name="Matt Fryer" userId="S::matthew.fryer2@det.nsw.edu.au::708ed95d-e293-4d54-aab9-bf51d8fa6c3d" providerId="AD" clId="Web-{B385EAB1-6275-4B10-5C1F-FB98A4B71089}" dt="2024-08-28T02:50:06.634" v="0" actId="20577"/>
        <pc:sldMkLst>
          <pc:docMk/>
          <pc:sldMk cId="3648967162" sldId="26383"/>
        </pc:sldMkLst>
        <pc:spChg chg="mod">
          <ac:chgData name="Matt Fryer" userId="S::matthew.fryer2@det.nsw.edu.au::708ed95d-e293-4d54-aab9-bf51d8fa6c3d" providerId="AD" clId="Web-{B385EAB1-6275-4B10-5C1F-FB98A4B71089}" dt="2024-08-28T02:50:06.634" v="0" actId="20577"/>
          <ac:spMkLst>
            <pc:docMk/>
            <pc:sldMk cId="3648967162" sldId="26383"/>
            <ac:spMk id="5" creationId="{A7E6A87E-8352-0E8F-5677-2D3F86A4C16A}"/>
          </ac:spMkLst>
        </pc:spChg>
      </pc:sldChg>
      <pc:sldChg chg="modSp">
        <pc:chgData name="Matt Fryer" userId="S::matthew.fryer2@det.nsw.edu.au::708ed95d-e293-4d54-aab9-bf51d8fa6c3d" providerId="AD" clId="Web-{B385EAB1-6275-4B10-5C1F-FB98A4B71089}" dt="2024-08-28T02:50:15.056" v="2" actId="20577"/>
        <pc:sldMkLst>
          <pc:docMk/>
          <pc:sldMk cId="3660271353" sldId="26419"/>
        </pc:sldMkLst>
        <pc:spChg chg="mod">
          <ac:chgData name="Matt Fryer" userId="S::matthew.fryer2@det.nsw.edu.au::708ed95d-e293-4d54-aab9-bf51d8fa6c3d" providerId="AD" clId="Web-{B385EAB1-6275-4B10-5C1F-FB98A4B71089}" dt="2024-08-28T02:50:15.056" v="2" actId="20577"/>
          <ac:spMkLst>
            <pc:docMk/>
            <pc:sldMk cId="3660271353" sldId="26419"/>
            <ac:spMk id="5" creationId="{A7E6A87E-8352-0E8F-5677-2D3F86A4C1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6728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69306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dirty="0">
                <a:effectLst/>
                <a:latin typeface="Segoe UI" panose="020B0502040204020203" pitchFamily="34" charset="0"/>
              </a:rPr>
              <a:t> Content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61604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60835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79627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lesson numbers to go to specific lessons</a:t>
            </a:r>
          </a:p>
          <a:p>
            <a:pPr marL="171450" indent="-171450">
              <a:buFont typeface="Arial"/>
              <a:buChar char="•"/>
            </a:pPr>
            <a:r>
              <a:rPr lang="en-AU" dirty="0">
                <a:cs typeface="Calibri"/>
              </a:rPr>
              <a:t>Interactive features can be viewed in </a:t>
            </a:r>
            <a:r>
              <a:rPr lang="en-AU">
                <a:cs typeface="Calibri"/>
              </a:rPr>
              <a:t>slide show</a:t>
            </a:r>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Learning intentions and success criteria are best co-constructed with students. Adapt the learning intentions as required and add matching success criteria.</a:t>
            </a:r>
          </a:p>
          <a:p>
            <a:pPr marL="171450" indent="-171450">
              <a:buFont typeface="Arial,Sans-Serif"/>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Sans-Serif"/>
              <a:buChar char="•"/>
            </a:pPr>
            <a:r>
              <a:rPr lang="en-AU" dirty="0"/>
              <a:t>LISC is not necessarily presented at the beginning of the lesson. Teacher needs to consider most effectual time to introduce.</a:t>
            </a:r>
          </a:p>
          <a:p>
            <a:pPr marL="171450" indent="-171450">
              <a:buFont typeface="Arial,Sans-Serif"/>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Sans-Serif"/>
              <a:buChar char="•"/>
            </a:pPr>
            <a:r>
              <a:rPr lang="en-AU" dirty="0"/>
              <a:t>Learning intentions and success criteria are best co-constructed with students. Adapt the learning intentions as required and add matching success criteria.</a:t>
            </a:r>
          </a:p>
          <a:p>
            <a:pPr marL="171450" indent="-171450">
              <a:buFont typeface="Arial,Sans-Serif"/>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Sans-Serif"/>
              <a:buChar char="•"/>
            </a:pPr>
            <a:r>
              <a:rPr lang="en-AU" dirty="0"/>
              <a:t>LISC is not necessarily presented at the beginning of the lesson. Teacher needs to consider most effectual time to introduce.</a:t>
            </a:r>
          </a:p>
          <a:p>
            <a:pPr marL="171450" indent="-171450">
              <a:buFont typeface="Arial,Sans-Serif"/>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91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41843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dirty="0">
                <a:effectLst/>
                <a:latin typeface="Segoe UI" panose="020B0502040204020203" pitchFamily="34" charset="0"/>
              </a:rPr>
              <a:t> Content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5027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dirty="0">
                <a:effectLst/>
                <a:latin typeface="Segoe UI" panose="020B0502040204020203" pitchFamily="34" charset="0"/>
              </a:rPr>
              <a:t> Content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67397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dirty="0">
                <a:effectLst/>
                <a:latin typeface="Segoe UI" panose="020B0502040204020203" pitchFamily="34" charset="0"/>
              </a:rPr>
              <a:t> Content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55324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ollingstone.com/culture/culture-features/emma-chamberlain-youtube-podcast-boyfriend-cover-story-interview-1234712398/"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app.education.nsw.gov.au/digital-learning-selector/LearningActivity/Browser?cache_id=4cf93"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rollingstone.com/culture/culture-features/emma-chamberlain-youtube-podcast-boyfriend-cover-story-interview-1234712398/"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curriculum.nsw.edu.au/learning-areas/pdhpe/health-and-movement-science-11-12-2023/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Arial"/>
                <a:ea typeface="+mn-lt"/>
                <a:cs typeface="+mn-lt"/>
              </a:rPr>
              <a:t>This resource is not a teaching and learning program. It should be used in conjunction with (</a:t>
            </a:r>
            <a:r>
              <a:rPr lang="en-AU" sz="1800" b="1" dirty="0">
                <a:latin typeface="Arial"/>
                <a:ea typeface="+mn-lt"/>
                <a:cs typeface="+mn-lt"/>
              </a:rPr>
              <a:t>11HMS-FA1- young people's meanings of health learning program</a:t>
            </a:r>
            <a:r>
              <a:rPr lang="en-AU" sz="1800" dirty="0">
                <a:latin typeface="Arial"/>
                <a:ea typeface="+mn-lt"/>
                <a:cs typeface="+mn-lt"/>
              </a:rPr>
              <a:t>).</a:t>
            </a:r>
            <a:endParaRPr lang="en-AU" sz="1800" dirty="0">
              <a:solidFill>
                <a:srgbClr val="22272B"/>
              </a:solidFill>
              <a:latin typeface="Aria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a:t>
            </a:r>
            <a:r>
              <a:rPr lang="en-AU" sz="1800" dirty="0">
                <a:solidFill>
                  <a:srgbClr val="22272B"/>
                </a:solidFill>
              </a:rPr>
              <a:t> &gt; </a:t>
            </a:r>
            <a:r>
              <a:rPr lang="en-AU" sz="1800" b="1" dirty="0">
                <a:solidFill>
                  <a:srgbClr val="22272B"/>
                </a:solidFill>
              </a:rPr>
              <a:t>Download a Copy</a:t>
            </a:r>
            <a:r>
              <a:rPr lang="en-AU" sz="1800" dirty="0">
                <a:solidFill>
                  <a:srgbClr val="22272B"/>
                </a:solidFill>
              </a:rPr>
              <a:t> (this downloads a copy to your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a:t>
            </a:r>
            <a:r>
              <a:rPr lang="en-AU" dirty="0">
                <a:solidFill>
                  <a:srgbClr val="22272B"/>
                </a:solidFill>
              </a:rPr>
              <a:t> &gt; </a:t>
            </a:r>
            <a:r>
              <a:rPr lang="en-AU" b="1" dirty="0">
                <a:solidFill>
                  <a:srgbClr val="22272B"/>
                </a:solidFill>
              </a:rPr>
              <a:t>Save as Google Slides</a:t>
            </a:r>
            <a:r>
              <a:rPr lang="en-AU" dirty="0">
                <a:solidFill>
                  <a:srgbClr val="22272B"/>
                </a:solidFill>
              </a:rPr>
              <a:t>.</a:t>
            </a:r>
          </a:p>
          <a:p>
            <a:pPr marL="456565" lvl="1">
              <a:lnSpc>
                <a:spcPct val="150000"/>
              </a:lnSpc>
            </a:pPr>
            <a:r>
              <a:rPr lang="en-AU" sz="1600" dirty="0">
                <a:solidFill>
                  <a:srgbClr val="22272B"/>
                </a:solidFill>
              </a:rPr>
              <a:t>(Note – conversion may cause formatting changes in the slides.)</a:t>
            </a:r>
          </a:p>
          <a:p>
            <a:endParaRPr lang="en-AU" sz="1800" dirty="0"/>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307A267-4C6D-B370-E912-525C80A8DE0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t>Home activity – interview</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400000" y="929018"/>
            <a:ext cx="6443999" cy="351065"/>
          </a:xfrm>
        </p:spPr>
        <p:txBody>
          <a:bodyPr/>
          <a:lstStyle/>
          <a:p>
            <a:r>
              <a:rPr lang="en-AU" dirty="0"/>
              <a:t>A young person’s experience of the world today</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36849" y="1813417"/>
            <a:ext cx="6407150" cy="4169249"/>
          </a:xfrm>
        </p:spPr>
        <p:txBody>
          <a:bodyPr/>
          <a:lstStyle/>
          <a:p>
            <a:pPr>
              <a:spcAft>
                <a:spcPts val="600"/>
              </a:spcAft>
            </a:pPr>
            <a:r>
              <a:rPr lang="en-AU" sz="1800" dirty="0"/>
              <a:t>Conduct an interview with a person from another generation about their experiences growing up, and what influenced and shaped their meanings of health and health behaviours as a young person. </a:t>
            </a:r>
          </a:p>
          <a:p>
            <a:pPr>
              <a:spcAft>
                <a:spcPts val="600"/>
              </a:spcAft>
            </a:pPr>
            <a:r>
              <a:rPr lang="en-AU" sz="1800" b="1" dirty="0"/>
              <a:t>Note: </a:t>
            </a:r>
            <a:r>
              <a:rPr lang="en-AU" sz="1800" dirty="0"/>
              <a:t>you may like to use the same questions that you reflected on for the previous activity or create your own.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675563" cy="1675694"/>
          </a:xfrm>
        </p:spPr>
        <p:txBody>
          <a:bodyPr/>
          <a:lstStyle/>
          <a:p>
            <a:r>
              <a:rPr lang="en-AU" dirty="0"/>
              <a:t>The changing experience of a young person</a:t>
            </a:r>
          </a:p>
        </p:txBody>
      </p:sp>
    </p:spTree>
    <p:extLst>
      <p:ext uri="{BB962C8B-B14F-4D97-AF65-F5344CB8AC3E}">
        <p14:creationId xmlns:p14="http://schemas.microsoft.com/office/powerpoint/2010/main" val="29156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307A267-4C6D-B370-E912-525C80A8DE0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711564"/>
          </a:xfrm>
        </p:spPr>
        <p:txBody>
          <a:bodyPr/>
          <a:lstStyle/>
          <a:p>
            <a:r>
              <a:rPr lang="en-AU" dirty="0"/>
              <a:t>Comparison</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400000" y="1070824"/>
            <a:ext cx="6443999" cy="351065"/>
          </a:xfrm>
        </p:spPr>
        <p:txBody>
          <a:bodyPr/>
          <a:lstStyle/>
          <a:p>
            <a:r>
              <a:rPr lang="en-AU" dirty="0"/>
              <a:t>A young person’s experience of the world today</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000" y="1794263"/>
            <a:ext cx="6407150" cy="4349363"/>
          </a:xfrm>
        </p:spPr>
        <p:txBody>
          <a:bodyPr/>
          <a:lstStyle/>
          <a:p>
            <a:pPr>
              <a:spcAft>
                <a:spcPts val="600"/>
              </a:spcAft>
            </a:pPr>
            <a:r>
              <a:rPr lang="en-AU" sz="1800" dirty="0"/>
              <a:t>Use the answers from the interview you conducted with a person from another generation, and your own reflection, to create a Venn diagram to show the similarities and differences between the influences on the meanings of health and health behaviours of the 2 generations.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42895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dirty="0"/>
              <a:t>Venn diagram</a:t>
            </a:r>
          </a:p>
        </p:txBody>
      </p:sp>
      <p:sp>
        <p:nvSpPr>
          <p:cNvPr id="5" name="Google Shape;79;p15">
            <a:extLst>
              <a:ext uri="{FF2B5EF4-FFF2-40B4-BE49-F238E27FC236}">
                <a16:creationId xmlns:a16="http://schemas.microsoft.com/office/drawing/2014/main" id="{4D104F2E-A9D0-AF8D-33D2-97F0566C71B0}"/>
              </a:ext>
              <a:ext uri="{C183D7F6-B498-43B3-948B-1728B52AA6E4}">
                <adec:decorative xmlns:adec="http://schemas.microsoft.com/office/drawing/2017/decorative" val="1"/>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468608" y="986346"/>
            <a:ext cx="1841375" cy="819340"/>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Arial" panose="020B0604020202020204" pitchFamily="34" charset="0"/>
                <a:cs typeface="Arial" panose="020B0604020202020204" pitchFamily="34" charset="0"/>
              </a:rPr>
              <a:t>My experiences</a:t>
            </a:r>
          </a:p>
        </p:txBody>
      </p:sp>
      <p:sp>
        <p:nvSpPr>
          <p:cNvPr id="6" name="Google Shape;83;p15">
            <a:extLst>
              <a:ext uri="{FF2B5EF4-FFF2-40B4-BE49-F238E27FC236}">
                <a16:creationId xmlns:a16="http://schemas.microsoft.com/office/drawing/2014/main" id="{7929AC78-7E3C-08A6-D26C-E99CB41BAD96}"/>
              </a:ext>
            </a:extLst>
          </p:cNvPr>
          <p:cNvSpPr txBox="1"/>
          <p:nvPr/>
        </p:nvSpPr>
        <p:spPr>
          <a:xfrm>
            <a:off x="1995055" y="3200557"/>
            <a:ext cx="2262620" cy="1020486"/>
          </a:xfrm>
          <a:prstGeom prst="rect">
            <a:avLst/>
          </a:prstGeom>
          <a:noFill/>
          <a:ln>
            <a:noFill/>
          </a:ln>
        </p:spPr>
        <p:txBody>
          <a:bodyPr spcFirstLastPara="1" wrap="square" lIns="121900" tIns="121900" rIns="121900" bIns="121900" anchor="t" anchorCtr="0">
            <a:noAutofit/>
          </a:bodyPr>
          <a:lstStyle/>
          <a:p>
            <a:pPr defTabSz="1219170">
              <a:lnSpc>
                <a:spcPct val="150000"/>
              </a:lnSpc>
              <a:spcAft>
                <a:spcPts val="600"/>
              </a:spcAft>
              <a:buClr>
                <a:srgbClr val="000000"/>
              </a:buClr>
              <a:buSzPts val="1200"/>
            </a:pPr>
            <a:r>
              <a:rPr lang="en" sz="1800" kern="0" dirty="0">
                <a:solidFill>
                  <a:srgbClr val="000000"/>
                </a:solidFill>
                <a:latin typeface="Arial" panose="020B0604020202020204" pitchFamily="34" charset="0"/>
                <a:ea typeface="Montserrat"/>
                <a:cs typeface="Arial" panose="020B0604020202020204" pitchFamily="34" charset="0"/>
                <a:sym typeface="Montserrat"/>
              </a:rPr>
              <a:t>Responses unique to individual 1</a:t>
            </a:r>
            <a:endParaRPr sz="1800" kern="0"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8" name="Google Shape;85;p15">
            <a:extLst>
              <a:ext uri="{FF2B5EF4-FFF2-40B4-BE49-F238E27FC236}">
                <a16:creationId xmlns:a16="http://schemas.microsoft.com/office/drawing/2014/main" id="{F6A59A3B-162F-EA43-AD23-33BEF8DA5A86}"/>
              </a:ext>
            </a:extLst>
          </p:cNvPr>
          <p:cNvSpPr txBox="1"/>
          <p:nvPr/>
        </p:nvSpPr>
        <p:spPr>
          <a:xfrm>
            <a:off x="5161024" y="3052640"/>
            <a:ext cx="1841375" cy="1020486"/>
          </a:xfrm>
          <a:prstGeom prst="rect">
            <a:avLst/>
          </a:prstGeom>
          <a:noFill/>
          <a:ln>
            <a:noFill/>
          </a:ln>
        </p:spPr>
        <p:txBody>
          <a:bodyPr spcFirstLastPara="1" wrap="square" lIns="121900" tIns="121900" rIns="121900" bIns="121900" anchor="t" anchorCtr="0">
            <a:noAutofit/>
          </a:bodyPr>
          <a:lstStyle/>
          <a:p>
            <a:pPr defTabSz="1219170">
              <a:lnSpc>
                <a:spcPct val="150000"/>
              </a:lnSpc>
              <a:spcAft>
                <a:spcPts val="600"/>
              </a:spcAft>
              <a:buClr>
                <a:srgbClr val="000000"/>
              </a:buClr>
              <a:buSzPts val="1200"/>
            </a:pPr>
            <a:r>
              <a:rPr lang="en" sz="1800" kern="0" dirty="0">
                <a:solidFill>
                  <a:srgbClr val="000000"/>
                </a:solidFill>
                <a:latin typeface="Arial" panose="020B0604020202020204" pitchFamily="34" charset="0"/>
                <a:ea typeface="Montserrat"/>
                <a:cs typeface="Arial" panose="020B0604020202020204" pitchFamily="34" charset="0"/>
                <a:sym typeface="Montserrat"/>
              </a:rPr>
              <a:t>Responses common to both individuals</a:t>
            </a:r>
            <a:endParaRPr sz="1800" kern="0"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10" name="Google Shape;79;p15">
            <a:extLst>
              <a:ext uri="{FF2B5EF4-FFF2-40B4-BE49-F238E27FC236}">
                <a16:creationId xmlns:a16="http://schemas.microsoft.com/office/drawing/2014/main" id="{7F9AEF08-D20A-7C6A-BBCD-E7251FAFEF5D}"/>
              </a:ext>
              <a:ext uri="{C183D7F6-B498-43B3-948B-1728B52AA6E4}">
                <adec:decorative xmlns:adec="http://schemas.microsoft.com/office/drawing/2017/decorative" val="1"/>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2" y="986346"/>
            <a:ext cx="1841375" cy="819340"/>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Arial" panose="020B0604020202020204" pitchFamily="34" charset="0"/>
                <a:cs typeface="Arial" panose="020B0604020202020204" pitchFamily="34" charset="0"/>
              </a:rPr>
              <a:t>[insert name]’s experiences</a:t>
            </a:r>
          </a:p>
        </p:txBody>
      </p:sp>
      <p:sp>
        <p:nvSpPr>
          <p:cNvPr id="7" name="Google Shape;84;p15">
            <a:extLst>
              <a:ext uri="{FF2B5EF4-FFF2-40B4-BE49-F238E27FC236}">
                <a16:creationId xmlns:a16="http://schemas.microsoft.com/office/drawing/2014/main" id="{20C12809-0B2D-4F6C-1E45-A032BCB4FC87}"/>
              </a:ext>
            </a:extLst>
          </p:cNvPr>
          <p:cNvSpPr txBox="1"/>
          <p:nvPr/>
        </p:nvSpPr>
        <p:spPr>
          <a:xfrm>
            <a:off x="7747889" y="3253786"/>
            <a:ext cx="2242018" cy="819340"/>
          </a:xfrm>
          <a:prstGeom prst="rect">
            <a:avLst/>
          </a:prstGeom>
          <a:noFill/>
          <a:ln>
            <a:noFill/>
          </a:ln>
        </p:spPr>
        <p:txBody>
          <a:bodyPr spcFirstLastPara="1" wrap="square" lIns="121900" tIns="121900" rIns="121900" bIns="121900" anchor="t" anchorCtr="0">
            <a:noAutofit/>
          </a:bodyPr>
          <a:lstStyle/>
          <a:p>
            <a:pPr defTabSz="1219170">
              <a:lnSpc>
                <a:spcPct val="150000"/>
              </a:lnSpc>
              <a:spcAft>
                <a:spcPts val="600"/>
              </a:spcAft>
              <a:buClr>
                <a:srgbClr val="000000"/>
              </a:buClr>
              <a:buSzPts val="1200"/>
            </a:pPr>
            <a:r>
              <a:rPr lang="en" sz="1800" kern="0" dirty="0">
                <a:solidFill>
                  <a:srgbClr val="000000"/>
                </a:solidFill>
                <a:latin typeface="Arial" panose="020B0604020202020204" pitchFamily="34" charset="0"/>
                <a:ea typeface="Montserrat"/>
                <a:cs typeface="Arial" panose="020B0604020202020204" pitchFamily="34" charset="0"/>
                <a:sym typeface="Montserrat"/>
              </a:rPr>
              <a:t>Responses unique to individual 2</a:t>
            </a:r>
            <a:endParaRPr sz="1800" kern="0"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13</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Influential aspects on meanings of health</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The changing experience of a young person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sz="1800" dirty="0"/>
              <a:t>On your Venn diagram, use highlighters to categorise the similarities and differences using each of the following aspects:</a:t>
            </a:r>
          </a:p>
          <a:p>
            <a:pPr marL="285750" indent="-285750">
              <a:buFont typeface="Arial" panose="020B0604020202020204" pitchFamily="34" charset="0"/>
              <a:buChar char="•"/>
            </a:pPr>
            <a:r>
              <a:rPr lang="en-AU" sz="1800" dirty="0"/>
              <a:t>developmental stages</a:t>
            </a:r>
          </a:p>
          <a:p>
            <a:pPr marL="285750" indent="-285750">
              <a:buFont typeface="Arial" panose="020B0604020202020204" pitchFamily="34" charset="0"/>
              <a:buChar char="•"/>
            </a:pPr>
            <a:r>
              <a:rPr lang="en-AU" sz="1800" dirty="0"/>
              <a:t>influence of family</a:t>
            </a:r>
          </a:p>
          <a:p>
            <a:pPr marL="285750" indent="-285750">
              <a:buFont typeface="Arial" panose="020B0604020202020204" pitchFamily="34" charset="0"/>
              <a:buChar char="•"/>
            </a:pPr>
            <a:r>
              <a:rPr lang="en-AU" sz="1800" dirty="0"/>
              <a:t>peers</a:t>
            </a:r>
          </a:p>
          <a:p>
            <a:pPr marL="285750" indent="-285750">
              <a:buFont typeface="Arial" panose="020B0604020202020204" pitchFamily="34" charset="0"/>
              <a:buChar char="•"/>
            </a:pPr>
            <a:r>
              <a:rPr lang="en-AU" sz="1800" dirty="0"/>
              <a:t>culture</a:t>
            </a:r>
          </a:p>
          <a:p>
            <a:pPr marL="285750" indent="-285750">
              <a:buFont typeface="Arial" panose="020B0604020202020204" pitchFamily="34" charset="0"/>
              <a:buChar char="•"/>
            </a:pPr>
            <a:r>
              <a:rPr lang="en-AU" sz="1800" dirty="0"/>
              <a:t>technology</a:t>
            </a:r>
          </a:p>
          <a:p>
            <a:pPr marL="285750" indent="-285750">
              <a:buFont typeface="Arial" panose="020B0604020202020204" pitchFamily="34" charset="0"/>
              <a:buChar char="•"/>
            </a:pPr>
            <a:r>
              <a:rPr lang="en-AU" sz="1800" dirty="0"/>
              <a:t>global events.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14643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Discussion</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The changing experience of a young person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sz="1800" dirty="0"/>
              <a:t>Discuss the following questions with a partner:</a:t>
            </a:r>
          </a:p>
          <a:p>
            <a:pPr marL="285750" indent="-285750">
              <a:buFont typeface="Arial" panose="020B0604020202020204" pitchFamily="34" charset="0"/>
              <a:buChar char="•"/>
            </a:pPr>
            <a:r>
              <a:rPr lang="en-AU" sz="1800" dirty="0"/>
              <a:t>How was the impact of the determinants of health similar or different between generations?</a:t>
            </a:r>
          </a:p>
          <a:p>
            <a:pPr marL="285750" indent="-285750">
              <a:buFont typeface="Arial" panose="020B0604020202020204" pitchFamily="34" charset="0"/>
              <a:buChar char="•"/>
            </a:pPr>
            <a:r>
              <a:rPr lang="en-AU" sz="1800" dirty="0"/>
              <a:t>What had the greatest influence on your interviewee’s meanings of health?</a:t>
            </a:r>
          </a:p>
          <a:p>
            <a:pPr marL="285750" indent="-285750">
              <a:buFont typeface="Arial" panose="020B0604020202020204" pitchFamily="34" charset="0"/>
              <a:buChar char="•"/>
            </a:pPr>
            <a:r>
              <a:rPr lang="en-AU" sz="1800" dirty="0"/>
              <a:t>What influences were similar and different to those experienced by young people today?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5857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0418513" cy="1847144"/>
          </a:xfrm>
        </p:spPr>
        <p:txBody>
          <a:bodyPr/>
          <a:lstStyle/>
          <a:p>
            <a:r>
              <a:rPr lang="en-AU" dirty="0"/>
              <a:t>The changing experience of a young person continued</a:t>
            </a:r>
          </a:p>
        </p:txBody>
      </p:sp>
    </p:spTree>
    <p:extLst>
      <p:ext uri="{BB962C8B-B14F-4D97-AF65-F5344CB8AC3E}">
        <p14:creationId xmlns:p14="http://schemas.microsoft.com/office/powerpoint/2010/main" val="33961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Gallery walk</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The changing experience of a young person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spcAft>
                <a:spcPts val="600"/>
              </a:spcAft>
            </a:pPr>
            <a:r>
              <a:rPr lang="en-AU" sz="1800" dirty="0"/>
              <a:t>You will now complete a gallery walk in small groups. </a:t>
            </a:r>
          </a:p>
          <a:p>
            <a:pPr>
              <a:spcAft>
                <a:spcPts val="600"/>
              </a:spcAft>
            </a:pPr>
            <a:r>
              <a:rPr lang="en-AU" sz="1800" dirty="0"/>
              <a:t>Each group will begin with a poster page with one of the following aspects: developmental stages, influence of family, peers, culture, technology, global events.</a:t>
            </a:r>
          </a:p>
          <a:p>
            <a:pPr>
              <a:spcAft>
                <a:spcPts val="600"/>
              </a:spcAft>
            </a:pPr>
            <a:r>
              <a:rPr lang="en-AU" sz="1800" dirty="0"/>
              <a:t>Your group is to graffiti the paper with thoughts, words, phrases or pictures related to how this aspect shaped the meanings of health and health behaviours of young people in different generations.</a:t>
            </a:r>
          </a:p>
          <a:p>
            <a:pPr>
              <a:spcAft>
                <a:spcPts val="600"/>
              </a:spcAft>
            </a:pPr>
            <a:r>
              <a:rPr lang="en-AU" sz="1800" dirty="0"/>
              <a:t>Each group will rotate to each of the different aspects.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1874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p:txBody>
          <a:bodyPr/>
          <a:lstStyle/>
          <a:p>
            <a:r>
              <a:rPr lang="en-AU" dirty="0"/>
              <a:t>Class discussion</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p:txBody>
          <a:bodyPr/>
          <a:lstStyle/>
          <a:p>
            <a:r>
              <a:rPr lang="en-AU" dirty="0"/>
              <a:t>Gallery walk reflection</a:t>
            </a:r>
          </a:p>
        </p:txBody>
      </p:sp>
      <p:sp>
        <p:nvSpPr>
          <p:cNvPr id="2" name="Content Placeholder 1">
            <a:extLst>
              <a:ext uri="{FF2B5EF4-FFF2-40B4-BE49-F238E27FC236}">
                <a16:creationId xmlns:a16="http://schemas.microsoft.com/office/drawing/2014/main" id="{B2D9D3CD-24E2-B277-6953-E8E5452240E2}"/>
              </a:ext>
            </a:extLst>
          </p:cNvPr>
          <p:cNvSpPr>
            <a:spLocks noGrp="1"/>
          </p:cNvSpPr>
          <p:nvPr>
            <p:ph sz="quarter" idx="19"/>
          </p:nvPr>
        </p:nvSpPr>
        <p:spPr>
          <a:xfrm>
            <a:off x="360364" y="1562471"/>
            <a:ext cx="5507038" cy="4814518"/>
          </a:xfrm>
        </p:spPr>
        <p:txBody>
          <a:bodyPr/>
          <a:lstStyle/>
          <a:p>
            <a:r>
              <a:rPr lang="en-AU" sz="1800" dirty="0"/>
              <a:t>Discussion questions:</a:t>
            </a:r>
          </a:p>
          <a:p>
            <a:pPr marL="285750" indent="-285750">
              <a:spcAft>
                <a:spcPts val="600"/>
              </a:spcAft>
              <a:buFont typeface="Arial" panose="020B0604020202020204" pitchFamily="34" charset="0"/>
              <a:buChar char="•"/>
            </a:pPr>
            <a:r>
              <a:rPr lang="en-AU" sz="1800" dirty="0"/>
              <a:t>What were the key themes emerging as having significant influence? Why is this the case?</a:t>
            </a:r>
          </a:p>
          <a:p>
            <a:pPr marL="285750" indent="-285750">
              <a:spcAft>
                <a:spcPts val="600"/>
              </a:spcAft>
              <a:buFont typeface="Arial" panose="020B0604020202020204" pitchFamily="34" charset="0"/>
              <a:buChar char="•"/>
            </a:pPr>
            <a:r>
              <a:rPr lang="en-AU" sz="1800" dirty="0"/>
              <a:t>What aspects have changed most significantly across different generations? Why?</a:t>
            </a:r>
          </a:p>
          <a:p>
            <a:pPr marL="285750" indent="-285750">
              <a:spcAft>
                <a:spcPts val="600"/>
              </a:spcAft>
              <a:buFont typeface="Arial" panose="020B0604020202020204" pitchFamily="34" charset="0"/>
              <a:buChar char="•"/>
            </a:pPr>
            <a:r>
              <a:rPr lang="en-AU" sz="1800" dirty="0"/>
              <a:t>What aspects are likely to change most for young people into the future? Why?</a:t>
            </a:r>
          </a:p>
        </p:txBody>
      </p:sp>
      <p:pic>
        <p:nvPicPr>
          <p:cNvPr id="4" name="Picture Placeholder 3">
            <a:extLst>
              <a:ext uri="{FF2B5EF4-FFF2-40B4-BE49-F238E27FC236}">
                <a16:creationId xmlns:a16="http://schemas.microsoft.com/office/drawing/2014/main" id="{94544124-F35E-5904-1318-927F503C35A9}"/>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6088" t="-667" r="4017" b="1"/>
          <a:stretch/>
        </p:blipFill>
        <p:spPr>
          <a:xfrm>
            <a:off x="6324599" y="1562470"/>
            <a:ext cx="5507038" cy="4109668"/>
          </a:xfr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0397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DE39160-1788-8BC1-F0B7-3361BC944B7F}"/>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t>Individual response</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400001" y="1025170"/>
            <a:ext cx="6443999" cy="351065"/>
          </a:xfrm>
        </p:spPr>
        <p:txBody>
          <a:bodyPr/>
          <a:lstStyle/>
          <a:p>
            <a:r>
              <a:rPr lang="en-AU" dirty="0"/>
              <a:t>The changing experience of a young person</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000" y="1838072"/>
            <a:ext cx="6407150" cy="4332721"/>
          </a:xfrm>
        </p:spPr>
        <p:txBody>
          <a:bodyPr/>
          <a:lstStyle/>
          <a:p>
            <a:pPr>
              <a:spcAft>
                <a:spcPts val="600"/>
              </a:spcAft>
            </a:pPr>
            <a:r>
              <a:rPr lang="en-AU" sz="1800" dirty="0"/>
              <a:t>Write a response to the following question:</a:t>
            </a:r>
          </a:p>
          <a:p>
            <a:pPr>
              <a:spcAft>
                <a:spcPts val="600"/>
              </a:spcAft>
            </a:pPr>
            <a:r>
              <a:rPr lang="en-AU" sz="1800" dirty="0"/>
              <a:t>Compare the aspects of young people’s lives that shape their meanings of health and make them similar or different to the young people of previous generations.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76023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2240968"/>
            <a:ext cx="5732214" cy="2033997"/>
          </a:xfrm>
        </p:spPr>
        <p:txBody>
          <a:bodyPr/>
          <a:lstStyle/>
          <a:p>
            <a:r>
              <a:rPr lang="en-AU" dirty="0">
                <a:effectLst/>
                <a:ea typeface="Times New Roman" panose="02020603050405020304" pitchFamily="18" charset="0"/>
              </a:rPr>
              <a:t>What are young people’s meanings of health?</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Arial"/>
                <a:cs typeface="Arial"/>
              </a:rPr>
              <a:t>Focus area 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Health for individuals and communities</a:t>
            </a:r>
          </a:p>
        </p:txBody>
      </p:sp>
      <p:pic>
        <p:nvPicPr>
          <p:cNvPr id="6" name="Picture Placeholder 5">
            <a:extLst>
              <a:ext uri="{FF2B5EF4-FFF2-40B4-BE49-F238E27FC236}">
                <a16:creationId xmlns:a16="http://schemas.microsoft.com/office/drawing/2014/main" id="{CD483756-F2F9-9DF3-ADA2-6403F8AF189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A case study activity</a:t>
            </a:r>
          </a:p>
        </p:txBody>
      </p:sp>
    </p:spTree>
    <p:extLst>
      <p:ext uri="{BB962C8B-B14F-4D97-AF65-F5344CB8AC3E}">
        <p14:creationId xmlns:p14="http://schemas.microsoft.com/office/powerpoint/2010/main" val="389559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Case study activity – Emma Chamberlain</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Activity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483998" cy="4807835"/>
          </a:xfrm>
        </p:spPr>
        <p:txBody>
          <a:bodyPr vert="horz" lIns="0" tIns="0" rIns="0" bIns="0" rtlCol="0" anchor="t">
            <a:noAutofit/>
          </a:bodyPr>
          <a:lstStyle/>
          <a:p>
            <a:pPr>
              <a:spcAft>
                <a:spcPts val="600"/>
              </a:spcAft>
            </a:pPr>
            <a:r>
              <a:rPr lang="en-AU" sz="1800" dirty="0"/>
              <a:t>Access the following magazine article link: </a:t>
            </a:r>
            <a:r>
              <a:rPr lang="en-AU" sz="1800" u="sng" dirty="0">
                <a:solidFill>
                  <a:srgbClr val="2F5496"/>
                </a:solidFill>
                <a:effectLst/>
                <a:latin typeface="Arial" panose="020B0604020202020204" pitchFamily="34" charset="0"/>
                <a:ea typeface="Calibri" panose="020F0502020204030204" pitchFamily="34" charset="0"/>
                <a:hlinkClick r:id="rId2"/>
              </a:rPr>
              <a:t>Emma Chamberlain Is in an ‘Existential Crisis 24/7.’ Let’s Get Into It – Rolling Stone</a:t>
            </a:r>
            <a:endParaRPr lang="en-AU" sz="1800" u="sng" dirty="0">
              <a:solidFill>
                <a:srgbClr val="2F5496"/>
              </a:solidFill>
              <a:ea typeface="Calibri" panose="020F0502020204030204" pitchFamily="34" charset="0"/>
            </a:endParaRPr>
          </a:p>
          <a:p>
            <a:pPr>
              <a:spcAft>
                <a:spcPts val="600"/>
              </a:spcAft>
            </a:pPr>
            <a:r>
              <a:rPr lang="en-AU" sz="1800" dirty="0"/>
              <a:t>Read the article and analyse the information to:</a:t>
            </a:r>
          </a:p>
          <a:p>
            <a:pPr marL="285750" indent="-285750">
              <a:spcAft>
                <a:spcPts val="600"/>
              </a:spcAft>
              <a:buFont typeface="Arial" panose="020B0604020202020204" pitchFamily="34" charset="0"/>
              <a:buChar char="•"/>
            </a:pPr>
            <a:r>
              <a:rPr lang="en-AU" sz="1800" dirty="0"/>
              <a:t>create a profile of Emma Chamberlain’s health</a:t>
            </a:r>
          </a:p>
          <a:p>
            <a:pPr marL="285750" indent="-285750">
              <a:spcAft>
                <a:spcPts val="600"/>
              </a:spcAft>
              <a:buFont typeface="Arial" panose="020B0604020202020204" pitchFamily="34" charset="0"/>
              <a:buChar char="•"/>
            </a:pPr>
            <a:r>
              <a:rPr lang="en-AU" sz="1800" dirty="0">
                <a:latin typeface="Arial"/>
                <a:cs typeface="Arial"/>
              </a:rPr>
              <a:t>explain Emma’s meanings of health and how they compare to that of other generations</a:t>
            </a:r>
          </a:p>
          <a:p>
            <a:pPr marL="285750" indent="-285750">
              <a:spcAft>
                <a:spcPts val="600"/>
              </a:spcAft>
              <a:buFont typeface="Arial" panose="020B0604020202020204" pitchFamily="34" charset="0"/>
              <a:buChar char="•"/>
            </a:pPr>
            <a:r>
              <a:rPr lang="en-AU" sz="1800" dirty="0"/>
              <a:t>identify what shapes and influences Emma’s meanings of health and what determinants are impacting her health.</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46705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Partner discussion</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A case study – Emma Chamberlain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spcAft>
                <a:spcPts val="600"/>
              </a:spcAft>
            </a:pPr>
            <a:r>
              <a:rPr lang="en-AU" sz="1800" dirty="0"/>
              <a:t>With a partner share your profile of Emma and discuss:</a:t>
            </a:r>
          </a:p>
          <a:p>
            <a:pPr marL="285750" indent="-285750">
              <a:spcAft>
                <a:spcPts val="600"/>
              </a:spcAft>
              <a:buFont typeface="Arial" panose="020B0604020202020204" pitchFamily="34" charset="0"/>
              <a:buChar char="•"/>
            </a:pPr>
            <a:r>
              <a:rPr lang="en-AU" sz="1800" dirty="0"/>
              <a:t>What information is needed to provide a better understanding of Emma’s meanings of health and health behaviours?</a:t>
            </a:r>
          </a:p>
          <a:p>
            <a:pPr marL="285750" indent="-285750">
              <a:spcAft>
                <a:spcPts val="600"/>
              </a:spcAft>
              <a:buFont typeface="Arial" panose="020B0604020202020204" pitchFamily="34" charset="0"/>
              <a:buChar char="•"/>
            </a:pPr>
            <a:r>
              <a:rPr lang="en-AU" sz="1800" dirty="0"/>
              <a:t>What has had the greatest influence on Emma’s meanings of health and how does this compare to your own and your interviewee’s responses?</a:t>
            </a:r>
          </a:p>
          <a:p>
            <a:pPr marL="285750" indent="-285750">
              <a:spcAft>
                <a:spcPts val="600"/>
              </a:spcAft>
              <a:buFont typeface="Arial" panose="020B0604020202020204" pitchFamily="34" charset="0"/>
              <a:buChar char="•"/>
            </a:pPr>
            <a:r>
              <a:rPr lang="en-AU" sz="1800" dirty="0"/>
              <a:t>To what extent have changes in technology impacted young people’s meanings of health and health behaviours? How has this impact changed over time?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3176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1D0B89E-13E3-452C-75AC-B771D7AAA771}"/>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5400000" y="359999"/>
            <a:ext cx="5724000" cy="785811"/>
          </a:xfrm>
        </p:spPr>
        <p:txBody>
          <a:bodyPr/>
          <a:lstStyle/>
          <a:p>
            <a:r>
              <a:rPr lang="en-AU" dirty="0"/>
              <a:t>Technology and meanings of health</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5400000" y="1415811"/>
            <a:ext cx="6407150" cy="294189"/>
          </a:xfrm>
        </p:spPr>
        <p:txBody>
          <a:bodyPr/>
          <a:lstStyle/>
          <a:p>
            <a:r>
              <a:rPr lang="en-AU" dirty="0"/>
              <a:t>Whole class discussion</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5436850" y="1980000"/>
            <a:ext cx="6407150" cy="4536000"/>
          </a:xfrm>
        </p:spPr>
        <p:txBody>
          <a:bodyPr vert="horz" lIns="0" tIns="0" rIns="0" bIns="0" rtlCol="0" anchor="t">
            <a:noAutofit/>
          </a:bodyPr>
          <a:lstStyle/>
          <a:p>
            <a:pPr>
              <a:spcAft>
                <a:spcPts val="600"/>
              </a:spcAft>
            </a:pPr>
            <a:r>
              <a:rPr lang="en-AU" sz="1800" dirty="0"/>
              <a:t>With a partner:</a:t>
            </a:r>
          </a:p>
          <a:p>
            <a:pPr marL="285750" indent="-285750">
              <a:spcAft>
                <a:spcPts val="600"/>
              </a:spcAft>
              <a:buFont typeface="Arial" panose="020B0604020202020204" pitchFamily="34" charset="0"/>
              <a:buChar char="•"/>
            </a:pPr>
            <a:r>
              <a:rPr lang="en-AU" sz="1800" dirty="0">
                <a:latin typeface="Arial"/>
                <a:cs typeface="Arial"/>
              </a:rPr>
              <a:t>How have changes in technology impacted young people’s meaning of health and health behaviours?</a:t>
            </a:r>
          </a:p>
          <a:p>
            <a:pPr marL="285750" indent="-285750">
              <a:spcAft>
                <a:spcPts val="600"/>
              </a:spcAft>
              <a:buFont typeface="Arial" panose="020B0604020202020204" pitchFamily="34" charset="0"/>
              <a:buChar char="•"/>
            </a:pPr>
            <a:r>
              <a:rPr lang="en-AU" sz="1800" dirty="0"/>
              <a:t>Have these changes had a positive or negative impact?</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8611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Further investigations on young people’s meanings of health</a:t>
            </a:r>
          </a:p>
        </p:txBody>
      </p:sp>
    </p:spTree>
    <p:extLst>
      <p:ext uri="{BB962C8B-B14F-4D97-AF65-F5344CB8AC3E}">
        <p14:creationId xmlns:p14="http://schemas.microsoft.com/office/powerpoint/2010/main" val="64977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Investigating young people’s meanings of health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Conducting research</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spcAft>
                <a:spcPts val="600"/>
              </a:spcAft>
            </a:pPr>
            <a:r>
              <a:rPr lang="en-AU" sz="1800" dirty="0"/>
              <a:t>The health of young people is a significantly researched topic with the health of an individual at this stage of life influencing how likely they are to achieve positive health, social, educational and economic outcomes later in life.</a:t>
            </a:r>
          </a:p>
          <a:p>
            <a:pPr>
              <a:spcAft>
                <a:spcPts val="600"/>
              </a:spcAft>
            </a:pPr>
            <a:r>
              <a:rPr lang="en-AU" sz="1800" dirty="0"/>
              <a:t>The content explored in these lessons could potentially provide a direction for a Collaborative Investigation which is a component of the course you will complete as a group.</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92742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Investigating young people’s meanings </a:t>
            </a:r>
            <a:r>
              <a:rPr lang="en-AU"/>
              <a:t>of health (2)</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Conducting research</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spcAft>
                <a:spcPts val="600"/>
              </a:spcAft>
            </a:pPr>
            <a:r>
              <a:rPr lang="en-AU" sz="1800" dirty="0"/>
              <a:t>Considering what you have explored about young people’s meanings of health, think of a topic that you would potentially like to investigate further. Once you have chosen a broad topic or area of interest:</a:t>
            </a:r>
          </a:p>
          <a:p>
            <a:pPr marL="285750" indent="-285750">
              <a:spcAft>
                <a:spcPts val="600"/>
              </a:spcAft>
              <a:buFont typeface="Arial" panose="020B0604020202020204" pitchFamily="34" charset="0"/>
              <a:buChar char="•"/>
            </a:pPr>
            <a:r>
              <a:rPr lang="en-AU" sz="1800" dirty="0"/>
              <a:t>create a research question that you could potentially investigate to develop a better understanding of the topic</a:t>
            </a:r>
          </a:p>
          <a:p>
            <a:pPr marL="285750" indent="-285750">
              <a:spcAft>
                <a:spcPts val="600"/>
              </a:spcAft>
              <a:buFont typeface="Arial" panose="020B0604020202020204" pitchFamily="34" charset="0"/>
              <a:buChar char="•"/>
            </a:pPr>
            <a:r>
              <a:rPr lang="en-AU" sz="1800" dirty="0"/>
              <a:t>list sources they would need to access to gain a better understanding of the topic</a:t>
            </a:r>
          </a:p>
          <a:p>
            <a:pPr marL="285750" indent="-285750">
              <a:spcAft>
                <a:spcPts val="600"/>
              </a:spcAft>
              <a:buFont typeface="Arial" panose="020B0604020202020204" pitchFamily="34" charset="0"/>
              <a:buChar char="•"/>
            </a:pPr>
            <a:r>
              <a:rPr lang="en-AU" sz="1800" dirty="0"/>
              <a:t>propose data collection methods </a:t>
            </a:r>
          </a:p>
          <a:p>
            <a:pPr marL="285750" indent="-285750">
              <a:spcAft>
                <a:spcPts val="600"/>
              </a:spcAft>
              <a:buFont typeface="Arial" panose="020B0604020202020204" pitchFamily="34" charset="0"/>
              <a:buChar char="•"/>
            </a:pPr>
            <a:r>
              <a:rPr lang="en-AU" sz="1800" dirty="0"/>
              <a:t>explain how data collection would be valid, reliable and credible</a:t>
            </a:r>
          </a:p>
          <a:p>
            <a:pPr marL="285750" indent="-285750">
              <a:spcAft>
                <a:spcPts val="600"/>
              </a:spcAft>
              <a:buFont typeface="Arial" panose="020B0604020202020204" pitchFamily="34" charset="0"/>
              <a:buChar char="•"/>
            </a:pPr>
            <a:r>
              <a:rPr lang="en-AU" sz="1800" dirty="0"/>
              <a:t>discuss any ethical considerations of exploring this topic.</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290983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600"/>
              </a:spcAft>
            </a:pPr>
            <a:r>
              <a:rPr lang="en-AU" dirty="0">
                <a:hlinkClick r:id="rId6"/>
              </a:rPr>
              <a:t>Health and Movement Science 11–12 Syllabus</a:t>
            </a:r>
            <a:r>
              <a:rPr lang="en-AU" dirty="0"/>
              <a:t> © NSW Education Standards Authority (NESA) for and on behalf of the Crown in right of the State of New South Wales, 2023.</a:t>
            </a:r>
          </a:p>
          <a:p>
            <a:pPr>
              <a:lnSpc>
                <a:spcPct val="150000"/>
              </a:lnSpc>
              <a:spcBef>
                <a:spcPts val="1200"/>
              </a:spcBef>
              <a:spcAft>
                <a:spcPts val="600"/>
              </a:spcAft>
            </a:pPr>
            <a:r>
              <a:rPr lang="en-AU" dirty="0"/>
              <a:t>Morris </a:t>
            </a:r>
            <a:r>
              <a:rPr lang="en-AU" dirty="0">
                <a:effectLst/>
                <a:latin typeface="Arial" panose="020B0604020202020204" pitchFamily="34" charset="0"/>
                <a:ea typeface="Calibri" panose="020F0502020204030204" pitchFamily="34" charset="0"/>
              </a:rPr>
              <a:t>A (17 April 2023) ‘</a:t>
            </a:r>
            <a:r>
              <a:rPr lang="en-AU" u="sng" dirty="0">
                <a:solidFill>
                  <a:srgbClr val="2F5496"/>
                </a:solidFill>
                <a:effectLst/>
                <a:latin typeface="Arial" panose="020B0604020202020204" pitchFamily="34" charset="0"/>
                <a:ea typeface="Calibri" panose="020F0502020204030204" pitchFamily="34" charset="0"/>
                <a:hlinkClick r:id="rId7"/>
              </a:rPr>
              <a:t>Emma Chamberlain is in an ‘Existential Crisis 24/7.’ Let’s Get Into It</a:t>
            </a:r>
            <a:r>
              <a:rPr lang="en-AU" dirty="0">
                <a:effectLst/>
                <a:latin typeface="Arial" panose="020B0604020202020204" pitchFamily="34" charset="0"/>
                <a:ea typeface="Calibri" panose="020F0502020204030204" pitchFamily="34" charset="0"/>
              </a:rPr>
              <a:t>’, </a:t>
            </a:r>
            <a:r>
              <a:rPr lang="en-AU" i="1" dirty="0">
                <a:effectLst/>
                <a:latin typeface="Arial" panose="020B0604020202020204" pitchFamily="34" charset="0"/>
                <a:ea typeface="Calibri" panose="020F0502020204030204" pitchFamily="34" charset="0"/>
              </a:rPr>
              <a:t>Rolling Stone</a:t>
            </a:r>
            <a:r>
              <a:rPr lang="en-AU" dirty="0">
                <a:effectLst/>
                <a:latin typeface="Arial" panose="020B0604020202020204" pitchFamily="34" charset="0"/>
                <a:ea typeface="Calibri" panose="020F0502020204030204" pitchFamily="34" charset="0"/>
              </a:rPr>
              <a:t>, accessed 24 August 2023.</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State of New South Wales (Department of Education) (n.d.) </a:t>
            </a:r>
            <a:r>
              <a:rPr lang="en-AU" i="1" u="sng" dirty="0">
                <a:solidFill>
                  <a:srgbClr val="2F5496"/>
                </a:solidFill>
                <a:effectLst/>
                <a:latin typeface="Arial" panose="020B0604020202020204" pitchFamily="34" charset="0"/>
                <a:ea typeface="Calibri" panose="020F0502020204030204" pitchFamily="34" charset="0"/>
                <a:hlinkClick r:id="rId8"/>
              </a:rPr>
              <a:t>Digital Learning Selector</a:t>
            </a:r>
            <a:r>
              <a:rPr lang="en-AU" dirty="0">
                <a:effectLst/>
                <a:latin typeface="Arial" panose="020B0604020202020204" pitchFamily="34" charset="0"/>
                <a:ea typeface="Calibri" panose="020F0502020204030204" pitchFamily="34" charset="0"/>
              </a:rPr>
              <a:t>, NSW Department of Education website, accessed 20 July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panose="020B0604020202020204" pitchFamily="34" charset="0"/>
                <a:cs typeface="Arial" panose="020B0604020202020204" pitchFamily="34" charset="0"/>
              </a:rPr>
              <a:t>Copyright Act 1968 </a:t>
            </a:r>
            <a:r>
              <a:rPr lang="en-AU" sz="1200" dirty="0">
                <a:solidFill>
                  <a:schemeClr val="bg1"/>
                </a:solidFill>
                <a:latin typeface="Arial" panose="020B0604020202020204" pitchFamily="34" charset="0"/>
                <a:cs typeface="Arial" panose="020B0604020202020204" pitchFamily="34" charset="0"/>
              </a:rPr>
              <a:t>(</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t>Lessons</a:t>
            </a:r>
          </a:p>
        </p:txBody>
      </p:sp>
      <p:grpSp>
        <p:nvGrpSpPr>
          <p:cNvPr id="6" name="Group 5" descr="Lesson 1 – A young person’s experience of the world today">
            <a:extLst>
              <a:ext uri="{FF2B5EF4-FFF2-40B4-BE49-F238E27FC236}">
                <a16:creationId xmlns:a16="http://schemas.microsoft.com/office/drawing/2014/main" id="{276FF1E4-B298-6A54-A05C-26C1AEC9E284}"/>
              </a:ext>
            </a:extLst>
          </p:cNvPr>
          <p:cNvGrpSpPr/>
          <p:nvPr/>
        </p:nvGrpSpPr>
        <p:grpSpPr>
          <a:xfrm>
            <a:off x="330020" y="1274762"/>
            <a:ext cx="9891528" cy="946917"/>
            <a:chOff x="1150236" y="1274762"/>
            <a:chExt cx="9891528" cy="946917"/>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8" y="1274762"/>
              <a:ext cx="930446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1150236" y="1357679"/>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1</a:t>
              </a:r>
              <a:endParaRPr lang="en-AU" sz="3000" b="1" u="sng" dirty="0">
                <a:solidFill>
                  <a:schemeClr val="bg1"/>
                </a:solidFill>
                <a:latin typeface="Arial" panose="020B0604020202020204" pitchFamily="34" charset="0"/>
                <a:cs typeface="Arial" panose="020B0604020202020204" pitchFamily="34" charset="0"/>
              </a:endParaRP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5" y="1517893"/>
              <a:ext cx="7545719"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b="1" dirty="0">
                  <a:latin typeface="Arial" panose="020B0604020202020204" pitchFamily="34" charset="0"/>
                  <a:cs typeface="Arial" panose="020B0604020202020204" pitchFamily="34" charset="0"/>
                </a:rPr>
                <a:t>A young person’s experience of the world today</a:t>
              </a:r>
              <a:endParaRPr lang="en-GB" sz="1800" b="1" dirty="0">
                <a:latin typeface="Arial" panose="020B0604020202020204" pitchFamily="34" charset="0"/>
                <a:cs typeface="Arial" panose="020B0604020202020204" pitchFamily="34" charset="0"/>
              </a:endParaRPr>
            </a:p>
          </p:txBody>
        </p:sp>
      </p:grpSp>
      <p:grpSp>
        <p:nvGrpSpPr>
          <p:cNvPr id="8" name="Group 7" descr="Lesson 2 – The changing experience of a young person">
            <a:extLst>
              <a:ext uri="{FF2B5EF4-FFF2-40B4-BE49-F238E27FC236}">
                <a16:creationId xmlns:a16="http://schemas.microsoft.com/office/drawing/2014/main" id="{F5C8AB06-4070-8EEC-310B-C03AB3FAED37}"/>
              </a:ext>
            </a:extLst>
          </p:cNvPr>
          <p:cNvGrpSpPr/>
          <p:nvPr/>
        </p:nvGrpSpPr>
        <p:grpSpPr>
          <a:xfrm>
            <a:off x="344407" y="2268446"/>
            <a:ext cx="9862754" cy="946917"/>
            <a:chOff x="1164623" y="2268446"/>
            <a:chExt cx="9862754" cy="946917"/>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5" y="2268446"/>
              <a:ext cx="9275692"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1164623" y="2351363"/>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a:t>
              </a:r>
              <a:endParaRPr lang="en-AU" sz="3000" b="1" dirty="0">
                <a:solidFill>
                  <a:schemeClr val="bg1"/>
                </a:solidFill>
                <a:latin typeface="Arial" panose="020B0604020202020204" pitchFamily="34" charset="0"/>
                <a:cs typeface="Arial" panose="020B0604020202020204" pitchFamily="34" charset="0"/>
              </a:endParaRPr>
            </a:p>
          </p:txBody>
        </p:sp>
        <p:sp>
          <p:nvSpPr>
            <p:cNvPr id="22" name="TextBox 25">
              <a:extLst>
                <a:ext uri="{FF2B5EF4-FFF2-40B4-BE49-F238E27FC236}">
                  <a16:creationId xmlns:a16="http://schemas.microsoft.com/office/drawing/2014/main" id="{B4A4C41F-6099-2469-B443-6D6E65FB27C7}"/>
                </a:ext>
              </a:extLst>
            </p:cNvPr>
            <p:cNvSpPr txBox="1"/>
            <p:nvPr/>
          </p:nvSpPr>
          <p:spPr>
            <a:xfrm>
              <a:off x="2219356" y="2492538"/>
              <a:ext cx="7522384"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b="1" dirty="0">
                  <a:latin typeface="Arial" panose="020B0604020202020204" pitchFamily="34" charset="0"/>
                  <a:cs typeface="Arial" panose="020B0604020202020204" pitchFamily="34" charset="0"/>
                </a:rPr>
                <a:t>The changing experience of a young person</a:t>
              </a:r>
              <a:endParaRPr lang="en-GB" sz="1800" b="1" dirty="0">
                <a:latin typeface="Arial" panose="020B0604020202020204" pitchFamily="34" charset="0"/>
                <a:cs typeface="Arial" panose="020B0604020202020204" pitchFamily="34" charset="0"/>
              </a:endParaRPr>
            </a:p>
          </p:txBody>
        </p:sp>
      </p:grpSp>
      <p:grpSp>
        <p:nvGrpSpPr>
          <p:cNvPr id="9" name="Group 8" descr="Lesson 3 – The changing experience of a young person continued.">
            <a:extLst>
              <a:ext uri="{FF2B5EF4-FFF2-40B4-BE49-F238E27FC236}">
                <a16:creationId xmlns:a16="http://schemas.microsoft.com/office/drawing/2014/main" id="{E8BF979E-4F4B-E8D2-422B-7E202DA8E837}"/>
              </a:ext>
            </a:extLst>
          </p:cNvPr>
          <p:cNvGrpSpPr/>
          <p:nvPr/>
        </p:nvGrpSpPr>
        <p:grpSpPr>
          <a:xfrm>
            <a:off x="344407" y="3256548"/>
            <a:ext cx="9862752" cy="946917"/>
            <a:chOff x="1164623" y="3256548"/>
            <a:chExt cx="9862752" cy="946917"/>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4" y="3256548"/>
              <a:ext cx="9275691"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1164623" y="333946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3</a:t>
              </a:r>
              <a:endParaRPr lang="en-AU" sz="3000" b="1" u="sng" dirty="0">
                <a:solidFill>
                  <a:schemeClr val="bg1"/>
                </a:solidFill>
                <a:latin typeface="Arial" panose="020B0604020202020204" pitchFamily="34" charset="0"/>
                <a:cs typeface="Arial" panose="020B0604020202020204" pitchFamily="34" charset="0"/>
              </a:endParaRPr>
            </a:p>
          </p:txBody>
        </p:sp>
        <p:sp>
          <p:nvSpPr>
            <p:cNvPr id="25" name="TextBox 25">
              <a:extLst>
                <a:ext uri="{FF2B5EF4-FFF2-40B4-BE49-F238E27FC236}">
                  <a16:creationId xmlns:a16="http://schemas.microsoft.com/office/drawing/2014/main" id="{39581D8B-20B3-87D8-C1F2-A22C58CE7F43}"/>
                </a:ext>
              </a:extLst>
            </p:cNvPr>
            <p:cNvSpPr txBox="1"/>
            <p:nvPr/>
          </p:nvSpPr>
          <p:spPr>
            <a:xfrm>
              <a:off x="2233742" y="3499679"/>
              <a:ext cx="7522383"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b="1" dirty="0">
                  <a:latin typeface="Arial" panose="020B0604020202020204" pitchFamily="34" charset="0"/>
                  <a:cs typeface="Arial" panose="020B0604020202020204" pitchFamily="34" charset="0"/>
                </a:rPr>
                <a:t>The changing experience of a young person continued</a:t>
              </a:r>
              <a:endParaRPr lang="en-GB" sz="1800" b="1" dirty="0">
                <a:latin typeface="Arial" panose="020B0604020202020204" pitchFamily="34" charset="0"/>
                <a:cs typeface="Arial" panose="020B0604020202020204" pitchFamily="34" charset="0"/>
              </a:endParaRPr>
            </a:p>
          </p:txBody>
        </p:sp>
      </p:grpSp>
      <p:grpSp>
        <p:nvGrpSpPr>
          <p:cNvPr id="10" name="Group 9" descr="Lesson 4 – A case study activity">
            <a:extLst>
              <a:ext uri="{FF2B5EF4-FFF2-40B4-BE49-F238E27FC236}">
                <a16:creationId xmlns:a16="http://schemas.microsoft.com/office/drawing/2014/main" id="{174C0751-FA65-1638-004F-7B990A48BC01}"/>
              </a:ext>
            </a:extLst>
          </p:cNvPr>
          <p:cNvGrpSpPr/>
          <p:nvPr/>
        </p:nvGrpSpPr>
        <p:grpSpPr>
          <a:xfrm>
            <a:off x="349744" y="4245218"/>
            <a:ext cx="9852080" cy="946917"/>
            <a:chOff x="1169960" y="4245218"/>
            <a:chExt cx="9852080" cy="946917"/>
          </a:xfrm>
        </p:grpSpPr>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1757022" y="4245218"/>
              <a:ext cx="926501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rId3" action="ppaction://hlinksldjump"/>
              <a:extLst>
                <a:ext uri="{FF2B5EF4-FFF2-40B4-BE49-F238E27FC236}">
                  <a16:creationId xmlns:a16="http://schemas.microsoft.com/office/drawing/2014/main" id="{30E4BF03-C9A7-EAE3-FC01-51CE829A6E7A}"/>
                </a:ext>
              </a:extLst>
            </p:cNvPr>
            <p:cNvSpPr/>
            <p:nvPr/>
          </p:nvSpPr>
          <p:spPr>
            <a:xfrm>
              <a:off x="1169960" y="4328135"/>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4</a:t>
              </a:r>
              <a:endParaRPr lang="en-AU" sz="3000" b="1" dirty="0">
                <a:solidFill>
                  <a:schemeClr val="bg1"/>
                </a:solidFill>
                <a:latin typeface="Arial" panose="020B0604020202020204" pitchFamily="34" charset="0"/>
                <a:cs typeface="Arial" panose="020B0604020202020204" pitchFamily="34" charset="0"/>
              </a:endParaRPr>
            </a:p>
          </p:txBody>
        </p:sp>
        <p:sp>
          <p:nvSpPr>
            <p:cNvPr id="28" name="TextBox 25">
              <a:extLst>
                <a:ext uri="{FF2B5EF4-FFF2-40B4-BE49-F238E27FC236}">
                  <a16:creationId xmlns:a16="http://schemas.microsoft.com/office/drawing/2014/main" id="{E28B2236-ABD7-EC9D-39C6-357B29770348}"/>
                </a:ext>
              </a:extLst>
            </p:cNvPr>
            <p:cNvSpPr txBox="1"/>
            <p:nvPr/>
          </p:nvSpPr>
          <p:spPr>
            <a:xfrm>
              <a:off x="2239080" y="4488349"/>
              <a:ext cx="7513728"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 case study activity</a:t>
              </a:r>
            </a:p>
          </p:txBody>
        </p:sp>
      </p:grpSp>
      <p:grpSp>
        <p:nvGrpSpPr>
          <p:cNvPr id="11" name="Group 10" descr="Lesson 5 – Further investigations on young people's meanings of health.">
            <a:extLst>
              <a:ext uri="{FF2B5EF4-FFF2-40B4-BE49-F238E27FC236}">
                <a16:creationId xmlns:a16="http://schemas.microsoft.com/office/drawing/2014/main" id="{1CFB2C24-D224-E148-96F0-111C1B381408}"/>
              </a:ext>
            </a:extLst>
          </p:cNvPr>
          <p:cNvGrpSpPr/>
          <p:nvPr/>
        </p:nvGrpSpPr>
        <p:grpSpPr>
          <a:xfrm>
            <a:off x="370212" y="5232257"/>
            <a:ext cx="9811144" cy="946917"/>
            <a:chOff x="1190428" y="5232257"/>
            <a:chExt cx="9811144" cy="946917"/>
          </a:xfrm>
        </p:grpSpPr>
        <p:sp>
          <p:nvSpPr>
            <p:cNvPr id="29" name="Rectangle: Rounded Corners 28">
              <a:extLst>
                <a:ext uri="{FF2B5EF4-FFF2-40B4-BE49-F238E27FC236}">
                  <a16:creationId xmlns:a16="http://schemas.microsoft.com/office/drawing/2014/main" id="{0DBDB801-633E-823E-8888-ADEF0E80B36F}"/>
                </a:ext>
                <a:ext uri="{C183D7F6-B498-43B3-948B-1728B52AA6E4}">
                  <adec:decorative xmlns:adec="http://schemas.microsoft.com/office/drawing/2017/decorative" val="1"/>
                </a:ext>
              </a:extLst>
            </p:cNvPr>
            <p:cNvSpPr/>
            <p:nvPr/>
          </p:nvSpPr>
          <p:spPr>
            <a:xfrm>
              <a:off x="1777490" y="5232257"/>
              <a:ext cx="9224082"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0" name="Oval 29">
              <a:hlinkClick r:id="rId3" action="ppaction://hlinksldjump"/>
              <a:extLst>
                <a:ext uri="{FF2B5EF4-FFF2-40B4-BE49-F238E27FC236}">
                  <a16:creationId xmlns:a16="http://schemas.microsoft.com/office/drawing/2014/main" id="{B0E74290-D27C-AEF7-46E4-E1542A1B3C92}"/>
                </a:ext>
              </a:extLst>
            </p:cNvPr>
            <p:cNvSpPr/>
            <p:nvPr/>
          </p:nvSpPr>
          <p:spPr>
            <a:xfrm>
              <a:off x="1190428" y="5315174"/>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5</a:t>
              </a:r>
              <a:endParaRPr lang="en-AU" sz="3000" b="1" dirty="0">
                <a:solidFill>
                  <a:schemeClr val="bg1"/>
                </a:solidFill>
                <a:latin typeface="Arial" panose="020B0604020202020204" pitchFamily="34" charset="0"/>
                <a:cs typeface="Arial" panose="020B0604020202020204" pitchFamily="34" charset="0"/>
              </a:endParaRPr>
            </a:p>
          </p:txBody>
        </p:sp>
        <p:sp>
          <p:nvSpPr>
            <p:cNvPr id="31" name="TextBox 25">
              <a:extLst>
                <a:ext uri="{FF2B5EF4-FFF2-40B4-BE49-F238E27FC236}">
                  <a16:creationId xmlns:a16="http://schemas.microsoft.com/office/drawing/2014/main" id="{25FD3220-EFBB-BC89-7FB2-2347E854CB7B}"/>
                </a:ext>
              </a:extLst>
            </p:cNvPr>
            <p:cNvSpPr txBox="1"/>
            <p:nvPr/>
          </p:nvSpPr>
          <p:spPr>
            <a:xfrm>
              <a:off x="2219356" y="5467159"/>
              <a:ext cx="7480530"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b="1" dirty="0">
                  <a:latin typeface="Arial" panose="020B0604020202020204" pitchFamily="34" charset="0"/>
                  <a:cs typeface="Arial" panose="020B0604020202020204" pitchFamily="34" charset="0"/>
                </a:rPr>
                <a:t>Further investigations on young people’s meanings of health</a:t>
              </a:r>
              <a:endParaRPr lang="en-GB" sz="1800" b="1" dirty="0">
                <a:latin typeface="Arial" panose="020B0604020202020204" pitchFamily="34" charset="0"/>
                <a:cs typeface="Arial" panose="020B0604020202020204" pitchFamily="34" charset="0"/>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Arial"/>
                <a:cs typeface="Arial"/>
              </a:rPr>
              <a:t>Learning intentions </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8670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demonstrate a deep understanding of a range of aspects that influence and shape a young person’s life and shape their meanings of health</a:t>
            </a:r>
          </a:p>
          <a:p>
            <a:pPr marL="342900" indent="-342900">
              <a:lnSpc>
                <a:spcPct val="150000"/>
              </a:lnSpc>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analyse and compare factors that influence a young person’s meanings of health across different generations</a:t>
            </a:r>
          </a:p>
          <a:p>
            <a:pPr marL="342900" indent="-342900">
              <a:lnSpc>
                <a:spcPct val="150000"/>
              </a:lnSpc>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apply their knowledge of factors affecting young people’s meanings of health through interpreting and analysing an individual from a case study</a:t>
            </a:r>
          </a:p>
          <a:p>
            <a:pPr marL="342900" indent="-342900">
              <a:lnSpc>
                <a:spcPct val="150000"/>
              </a:lnSpc>
              <a:spcAft>
                <a:spcPts val="600"/>
              </a:spcAft>
              <a:buFont typeface="Arial" panose="020B0604020202020204" pitchFamily="34" charset="0"/>
              <a:buChar char="•"/>
            </a:pPr>
            <a:r>
              <a:rPr lang="en-AU" sz="2000" dirty="0">
                <a:latin typeface="Arial" panose="020B0604020202020204" pitchFamily="34" charset="0"/>
                <a:cs typeface="Arial" panose="020B0604020202020204" pitchFamily="34" charset="0"/>
              </a:rPr>
              <a:t>propose potential areas of interest for further research or a collaborative investigation.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Arial"/>
                <a:cs typeface="Arial"/>
              </a:rPr>
              <a:t>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17896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cs typeface="Arial" panose="020B0604020202020204" pitchFamily="34" charset="0"/>
              </a:rPr>
              <a:t>[classroom teacher to insert co-constructed success criteria]</a:t>
            </a:r>
            <a:endParaRPr lang="en-US" sz="2000" dirty="0">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sz="2000" dirty="0">
              <a:latin typeface="Arial" panose="020B0604020202020204" pitchFamily="34" charset="0"/>
              <a:ea typeface="+mn-lt"/>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AU"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6027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9653311" cy="1643371"/>
          </a:xfrm>
        </p:spPr>
        <p:txBody>
          <a:bodyPr/>
          <a:lstStyle/>
          <a:p>
            <a:r>
              <a:rPr lang="en-AU" dirty="0"/>
              <a:t>A young person’s experience of the world today</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Who are they? </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A young person’s experience of the world today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spcAft>
                <a:spcPts val="600"/>
              </a:spcAft>
            </a:pPr>
            <a:r>
              <a:rPr lang="en-AU" dirty="0"/>
              <a:t>Young people are a diverse group of people between the ages of 12 and 24 years of age with a variety of interests, needs, opportunities and challenges in their lives. The progression through adolescence sees individuals make the transition from child to adult, and experience a rapid physical, emotional, intellectual and social maturation. However, development and progression through adolescence can vary significantly between individuals, depending on several internal and external factors. In recent years, the transition to adulthood has been made more complex by the social, economic, environmental and rapid technological changes in society.</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What impacts their health?</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A young person’s experience of the world today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2266004"/>
          </a:xfrm>
        </p:spPr>
        <p:txBody>
          <a:bodyPr/>
          <a:lstStyle/>
          <a:p>
            <a:pPr>
              <a:spcAft>
                <a:spcPts val="600"/>
              </a:spcAft>
            </a:pPr>
            <a:r>
              <a:rPr lang="en-AU" dirty="0"/>
              <a:t>A range of determinants impact on a young person’s health outcomes, health behaviours and their meanings and perceptions of health. These determinants include a range of health behaviours, personal biomedical factors, environmental factors, broad features of society and socioeconomic factors. These factors, as identified by the Australian Institute of Health and Welfare, determine the health status of individuals and populations.</a:t>
            </a:r>
          </a:p>
        </p:txBody>
      </p:sp>
      <p:sp>
        <p:nvSpPr>
          <p:cNvPr id="2" name="Rectangle: Rounded Corners 1">
            <a:extLst>
              <a:ext uri="{FF2B5EF4-FFF2-40B4-BE49-F238E27FC236}">
                <a16:creationId xmlns:a16="http://schemas.microsoft.com/office/drawing/2014/main" id="{3A44A866-16E0-5322-7CC4-CCD9DBBAB164}"/>
              </a:ext>
            </a:extLst>
          </p:cNvPr>
          <p:cNvSpPr/>
          <p:nvPr/>
        </p:nvSpPr>
        <p:spPr>
          <a:xfrm>
            <a:off x="386465" y="4097310"/>
            <a:ext cx="11483998" cy="22660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en-AU" sz="1800" b="1" u="sng" dirty="0">
                <a:latin typeface="Arial" panose="020B0604020202020204" pitchFamily="34" charset="0"/>
                <a:cs typeface="Arial" panose="020B0604020202020204" pitchFamily="34" charset="0"/>
              </a:rPr>
              <a:t>Activity</a:t>
            </a:r>
            <a:r>
              <a:rPr lang="en-AU" sz="1800" dirty="0">
                <a:latin typeface="Arial" panose="020B0604020202020204" pitchFamily="34" charset="0"/>
                <a:cs typeface="Arial" panose="020B0604020202020204" pitchFamily="34" charset="0"/>
              </a:rPr>
              <a:t>:</a:t>
            </a:r>
          </a:p>
          <a:p>
            <a:pPr>
              <a:lnSpc>
                <a:spcPct val="150000"/>
              </a:lnSpc>
              <a:spcAft>
                <a:spcPts val="600"/>
              </a:spcAft>
            </a:pPr>
            <a:r>
              <a:rPr lang="en-AU" sz="1800" dirty="0">
                <a:latin typeface="Arial" panose="020B0604020202020204" pitchFamily="34" charset="0"/>
                <a:cs typeface="Arial" panose="020B0604020202020204" pitchFamily="34" charset="0"/>
              </a:rPr>
              <a:t>Write a reflection focusing on the following question: As a young person in today’s society, what influences and shapes your meanings of health and your health behaviours? You may use the questions on the following slide to guide your reflection.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0537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Reflection questions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A young person’s experience of the world today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numCol="2" spcCol="180000"/>
          <a:lstStyle/>
          <a:p>
            <a:pPr marL="342900" indent="-342900">
              <a:spcAft>
                <a:spcPts val="600"/>
              </a:spcAft>
              <a:buFont typeface="Arial" panose="020B0604020202020204" pitchFamily="34" charset="0"/>
              <a:buChar char="•"/>
            </a:pPr>
            <a:r>
              <a:rPr lang="en-AU" dirty="0"/>
              <a:t>What are the best aspects of being a young person in today’s society?</a:t>
            </a:r>
          </a:p>
          <a:p>
            <a:pPr marL="342900" indent="-342900">
              <a:spcAft>
                <a:spcPts val="600"/>
              </a:spcAft>
              <a:buFont typeface="Arial" panose="020B0604020202020204" pitchFamily="34" charset="0"/>
              <a:buChar char="•"/>
            </a:pPr>
            <a:r>
              <a:rPr lang="en-AU" dirty="0"/>
              <a:t>What are the greatest challenges being a  young person in today’s society?</a:t>
            </a:r>
          </a:p>
          <a:p>
            <a:pPr marL="342900" indent="-342900">
              <a:spcAft>
                <a:spcPts val="600"/>
              </a:spcAft>
              <a:buFont typeface="Arial" panose="020B0604020202020204" pitchFamily="34" charset="0"/>
              <a:buChar char="•"/>
            </a:pPr>
            <a:r>
              <a:rPr lang="en-AU" dirty="0"/>
              <a:t>How has your experience as an adolescent been impacted by money, resources or culture?</a:t>
            </a:r>
          </a:p>
          <a:p>
            <a:pPr marL="342900" indent="-342900">
              <a:spcAft>
                <a:spcPts val="600"/>
              </a:spcAft>
              <a:buFont typeface="Arial" panose="020B0604020202020204" pitchFamily="34" charset="0"/>
              <a:buChar char="•"/>
            </a:pPr>
            <a:r>
              <a:rPr lang="en-AU" dirty="0"/>
              <a:t>How do you like to spend your free time?</a:t>
            </a:r>
          </a:p>
          <a:p>
            <a:pPr marL="342900" indent="-342900">
              <a:spcAft>
                <a:spcPts val="600"/>
              </a:spcAft>
              <a:buFont typeface="Arial" panose="020B0604020202020204" pitchFamily="34" charset="0"/>
              <a:buChar char="•"/>
            </a:pPr>
            <a:r>
              <a:rPr lang="en-AU" dirty="0"/>
              <a:t>How influential are your family compared to friends as a young person?</a:t>
            </a:r>
          </a:p>
          <a:p>
            <a:pPr marL="342900" indent="-342900">
              <a:spcAft>
                <a:spcPts val="600"/>
              </a:spcAft>
              <a:buFont typeface="Arial" panose="020B0604020202020204" pitchFamily="34" charset="0"/>
              <a:buChar char="•"/>
            </a:pPr>
            <a:r>
              <a:rPr lang="en-AU" dirty="0"/>
              <a:t>What groups are you a member of and how do they influence you?</a:t>
            </a:r>
          </a:p>
          <a:p>
            <a:pPr marL="342900" indent="-342900">
              <a:spcAft>
                <a:spcPts val="600"/>
              </a:spcAft>
              <a:buFont typeface="Arial" panose="020B0604020202020204" pitchFamily="34" charset="0"/>
              <a:buChar char="•"/>
            </a:pPr>
            <a:r>
              <a:rPr lang="en-AU" dirty="0"/>
              <a:t>Do you value physical activity? What influences your physical activity behaviours?</a:t>
            </a:r>
          </a:p>
          <a:p>
            <a:pPr marL="342900" indent="-342900">
              <a:spcAft>
                <a:spcPts val="600"/>
              </a:spcAft>
              <a:buFont typeface="Arial" panose="020B0604020202020204" pitchFamily="34" charset="0"/>
              <a:buChar char="•"/>
            </a:pPr>
            <a:r>
              <a:rPr lang="en-AU" dirty="0"/>
              <a:t>To what extent does technology support positive habits for young people?</a:t>
            </a:r>
          </a:p>
          <a:p>
            <a:pPr marL="342900" indent="-342900">
              <a:spcAft>
                <a:spcPts val="600"/>
              </a:spcAft>
              <a:buFont typeface="Arial" panose="020B0604020202020204" pitchFamily="34" charset="0"/>
              <a:buChar char="•"/>
            </a:pPr>
            <a:r>
              <a:rPr lang="en-AU" dirty="0"/>
              <a:t>What significant events have had an impact on your life and health?</a:t>
            </a:r>
          </a:p>
          <a:p>
            <a:pPr marL="342900" indent="-342900">
              <a:spcAft>
                <a:spcPts val="600"/>
              </a:spcAft>
              <a:buFont typeface="Arial" panose="020B0604020202020204" pitchFamily="34" charset="0"/>
              <a:buChar char="•"/>
            </a:pPr>
            <a:r>
              <a:rPr lang="en-AU" dirty="0"/>
              <a:t>What or who has the greatest influence on your life as a young person?</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04814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20CB56-884F-4765-94D6-236410D52E16}">
  <ds:schemaRefs>
    <ds:schemaRef ds:uri="http://schemas.microsoft.com/office/2006/metadata/properties"/>
    <ds:schemaRef ds:uri="http://schemas.microsoft.com/office/infopath/2007/PartnerControls"/>
    <ds:schemaRef ds:uri="98740c54-966f-451d-a76c-e38eb7fddd55"/>
  </ds:schemaRefs>
</ds:datastoreItem>
</file>

<file path=customXml/itemProps2.xml><?xml version="1.0" encoding="utf-8"?>
<ds:datastoreItem xmlns:ds="http://schemas.openxmlformats.org/officeDocument/2006/customXml" ds:itemID="{4B9EAF73-CC12-48F2-8704-D158A2FFEEAC}">
  <ds:schemaRefs>
    <ds:schemaRef ds:uri="http://schemas.microsoft.com/sharepoint/v3/contenttype/forms"/>
  </ds:schemaRefs>
</ds:datastoreItem>
</file>

<file path=customXml/itemProps3.xml><?xml version="1.0" encoding="utf-8"?>
<ds:datastoreItem xmlns:ds="http://schemas.openxmlformats.org/officeDocument/2006/customXml" ds:itemID="{3FB92D27-09B6-413A-B18A-7B015065F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Template>
  <TotalTime>2</TotalTime>
  <Words>2375</Words>
  <Application>Microsoft Office PowerPoint</Application>
  <PresentationFormat>Widescreen</PresentationFormat>
  <Paragraphs>205</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NSWG Corporate</vt:lpstr>
      <vt:lpstr>Instructions for use</vt:lpstr>
      <vt:lpstr>What are young people’s meanings of health?</vt:lpstr>
      <vt:lpstr>Lessons</vt:lpstr>
      <vt:lpstr>Learning intentions </vt:lpstr>
      <vt:lpstr>Success criteria</vt:lpstr>
      <vt:lpstr>A young person’s experience of the world today</vt:lpstr>
      <vt:lpstr>Who are they? </vt:lpstr>
      <vt:lpstr>What impacts their health?</vt:lpstr>
      <vt:lpstr>Reflection questions</vt:lpstr>
      <vt:lpstr>Home activity – interview</vt:lpstr>
      <vt:lpstr>The changing experience of a young person</vt:lpstr>
      <vt:lpstr>Comparison</vt:lpstr>
      <vt:lpstr>Venn diagram</vt:lpstr>
      <vt:lpstr>Influential aspects on meanings of health</vt:lpstr>
      <vt:lpstr>Discussion</vt:lpstr>
      <vt:lpstr>The changing experience of a young person continued</vt:lpstr>
      <vt:lpstr>Gallery walk</vt:lpstr>
      <vt:lpstr>Class discussion</vt:lpstr>
      <vt:lpstr>Individual response</vt:lpstr>
      <vt:lpstr>A case study activity</vt:lpstr>
      <vt:lpstr>Case study activity – Emma Chamberlain</vt:lpstr>
      <vt:lpstr>Partner discussion</vt:lpstr>
      <vt:lpstr>Technology and meanings of health</vt:lpstr>
      <vt:lpstr>Further investigations on young people’s meanings of health</vt:lpstr>
      <vt:lpstr>Investigating young people’s meanings of health (1)</vt:lpstr>
      <vt:lpstr>Investigating young people’s meanings of health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 – Young people’s meanings of health</dc:title>
  <dc:creator>NSW Department of Education</dc:creator>
  <cp:revision>4</cp:revision>
  <dcterms:created xsi:type="dcterms:W3CDTF">2024-08-23T05:57:07Z</dcterms:created>
  <dcterms:modified xsi:type="dcterms:W3CDTF">2024-08-28T02:50:21Z</dcterms:modified>
  <cp:category>Health for individuals and communities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2024-08-23T05:57:18Z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e1650d50-e1c1-49a9-9a42-6d2ca69bc899</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xd_ProgID">
    <vt:lpwstr/>
  </property>
  <property fmtid="{D5CDD505-2E9C-101B-9397-08002B2CF9AE}" pid="11" name="ContentTypeId">
    <vt:lpwstr>0x010100C6BC20BCFB223D4189F17F47419ECBA2</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