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27"/>
  </p:notesMasterIdLst>
  <p:handoutMasterIdLst>
    <p:handoutMasterId r:id="rId28"/>
  </p:handoutMasterIdLst>
  <p:sldIdLst>
    <p:sldId id="26474" r:id="rId2"/>
    <p:sldId id="266" r:id="rId3"/>
    <p:sldId id="26393" r:id="rId4"/>
    <p:sldId id="26383" r:id="rId5"/>
    <p:sldId id="26452" r:id="rId6"/>
    <p:sldId id="289" r:id="rId7"/>
    <p:sldId id="26459" r:id="rId8"/>
    <p:sldId id="26458" r:id="rId9"/>
    <p:sldId id="271" r:id="rId10"/>
    <p:sldId id="26437" r:id="rId11"/>
    <p:sldId id="26460" r:id="rId12"/>
    <p:sldId id="26461" r:id="rId13"/>
    <p:sldId id="26462" r:id="rId14"/>
    <p:sldId id="26463" r:id="rId15"/>
    <p:sldId id="26470" r:id="rId16"/>
    <p:sldId id="26464" r:id="rId17"/>
    <p:sldId id="26472" r:id="rId18"/>
    <p:sldId id="26473" r:id="rId19"/>
    <p:sldId id="26471" r:id="rId20"/>
    <p:sldId id="26465" r:id="rId21"/>
    <p:sldId id="26466" r:id="rId22"/>
    <p:sldId id="26467" r:id="rId23"/>
    <p:sldId id="26468" r:id="rId24"/>
    <p:sldId id="360" r:id="rId25"/>
    <p:sldId id="361" r:id="rId26"/>
  </p:sldIdLst>
  <p:sldSz cx="12192000" cy="6858000"/>
  <p:notesSz cx="6858000" cy="9144000"/>
  <p:embeddedFontLst>
    <p:embeddedFont>
      <p:font typeface="Public Sans" pitchFamily="2"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74"/>
          </p14:sldIdLst>
        </p14:section>
        <p14:section name="Content slides" id="{D5A8010D-981F-43AA-A0D6-182EC53CAA84}">
          <p14:sldIdLst>
            <p14:sldId id="266"/>
            <p14:sldId id="26393"/>
            <p14:sldId id="26383"/>
            <p14:sldId id="26452"/>
            <p14:sldId id="289"/>
            <p14:sldId id="26459"/>
            <p14:sldId id="26458"/>
            <p14:sldId id="271"/>
            <p14:sldId id="26437"/>
            <p14:sldId id="26460"/>
            <p14:sldId id="26461"/>
            <p14:sldId id="26462"/>
            <p14:sldId id="26463"/>
            <p14:sldId id="26470"/>
            <p14:sldId id="26464"/>
            <p14:sldId id="26472"/>
            <p14:sldId id="26473"/>
            <p14:sldId id="26471"/>
            <p14:sldId id="26465"/>
            <p14:sldId id="26466"/>
            <p14:sldId id="26467"/>
            <p14:sldId id="26468"/>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1CA46B3C-2A1A-4B7A-BD13-88ABBB019EA1}" name="Jessica Stojkovski" initials="JS" userId="S::Jessica.Lumby@det.nsw.edu.au::9f4254ac-716f-4d81-b86f-a9e66eb6a74d" providerId="AD"/>
  <p188:author id="{9E900F56-96F0-A2C5-2EC5-4A5CA6B1A37B}" name="Nadine Cannings" initials="NC" userId="S::Nadine.Cannings@det.nsw.edu.au::edc68fe4-7015-48b6-a6c0-a33df6c27bb6" providerId="AD"/>
  <p188:author id="{A1DD0261-6BC3-09C0-2B1A-2937A9BB617E}" name="Matt Fryer" initials="MF" userId="S::Matthew.Fryer2@det.nsw.edu.au::708ed95d-e293-4d54-aab9-bf51d8fa6c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BEF"/>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4A189-3704-7C48-8275-94B0B1A9CEDE}" v="27" dt="2024-09-27T04:11:58.14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73371" autoAdjust="0"/>
  </p:normalViewPr>
  <p:slideViewPr>
    <p:cSldViewPr snapToGrid="0">
      <p:cViewPr varScale="1">
        <p:scale>
          <a:sx n="68" d="100"/>
          <a:sy n="68" d="100"/>
        </p:scale>
        <p:origin x="1340" y="6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11-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Unsplash</a:t>
            </a:r>
            <a:r>
              <a:rPr lang="en-AU" sz="1800" dirty="0">
                <a:effectLst/>
                <a:latin typeface="Segoe UI" panose="020B0502040204020203" pitchFamily="34" charset="0"/>
              </a:rPr>
              <a: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36829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43387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 typeface="Symbol" panose="05050102010706020507" pitchFamily="18" charset="2"/>
              <a:buNone/>
              <a:tabLst/>
              <a:defRPr/>
            </a:pPr>
            <a:r>
              <a:rPr lang="en-AU" sz="1800" dirty="0">
                <a:effectLst/>
                <a:latin typeface="Segoe UI" panose="020B0502040204020203" pitchFamily="34" charset="0"/>
              </a:rPr>
              <a:t>Image licensed under </a:t>
            </a:r>
            <a:r>
              <a:rPr lang="en-AU" sz="1800" dirty="0" err="1">
                <a:effectLst/>
                <a:latin typeface="Segoe UI" panose="020B0502040204020203" pitchFamily="34" charset="0"/>
              </a:rPr>
              <a:t>Pixabay</a:t>
            </a:r>
            <a:r>
              <a:rPr lang="en-AU" sz="1800">
                <a:effectLst/>
                <a:latin typeface="Segoe UI" panose="020B0502040204020203" pitchFamily="34" charset="0"/>
              </a:rPr>
              <a:t> Content License. </a:t>
            </a:r>
            <a:endParaRPr lang="en-AU" sz="1800"/>
          </a:p>
          <a:p>
            <a:pPr marL="0" lvl="0" indent="0">
              <a:lnSpc>
                <a:spcPct val="150000"/>
              </a:lnSpc>
              <a:spcBef>
                <a:spcPts val="1200"/>
              </a:spcBef>
              <a:spcAft>
                <a:spcPts val="600"/>
              </a:spcAft>
              <a:buFont typeface="Symbol" panose="05050102010706020507" pitchFamily="18" charset="2"/>
              <a:buNone/>
            </a:pPr>
            <a:endParaRPr lang="en-AU" sz="1800" b="1">
              <a:effectLst/>
              <a:latin typeface="Arial" panose="020B0604020202020204" pitchFamily="34" charset="0"/>
              <a:ea typeface="Calibri" panose="020F0502020204030204" pitchFamily="34" charset="0"/>
            </a:endParaRPr>
          </a:p>
          <a:p>
            <a:pPr marL="0" lvl="0" indent="0">
              <a:lnSpc>
                <a:spcPct val="150000"/>
              </a:lnSpc>
              <a:spcBef>
                <a:spcPts val="1200"/>
              </a:spcBef>
              <a:spcAft>
                <a:spcPts val="600"/>
              </a:spcAft>
              <a:buFont typeface="Symbol" panose="05050102010706020507" pitchFamily="18" charset="2"/>
              <a:buNone/>
            </a:pPr>
            <a:r>
              <a:rPr lang="en-AU" sz="1800" b="1" dirty="0">
                <a:effectLst/>
                <a:latin typeface="Arial" panose="020B0604020202020204" pitchFamily="34" charset="0"/>
                <a:ea typeface="Calibri" panose="020F0502020204030204" pitchFamily="34" charset="0"/>
              </a:rPr>
              <a:t>Teacher note: </a:t>
            </a:r>
            <a:r>
              <a:rPr lang="en-AU" sz="1800" b="0" dirty="0">
                <a:effectLst/>
                <a:latin typeface="Arial" panose="020B0604020202020204" pitchFamily="34" charset="0"/>
                <a:ea typeface="Calibri" panose="020F0502020204030204" pitchFamily="34" charset="0"/>
              </a:rPr>
              <a:t>use the following questions to support students in completing Step 2. </a:t>
            </a:r>
            <a:endParaRPr lang="en-AU" sz="1800" b="1"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Explain how motion (speed, acceleration and momentum) is generated in a baseball pitch to ensure maximum velocity, for example, building up momentum within the body. How can they do this with minimal run up?</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How does an athlete apply force to a ball in an overarm throw? How is this different to an alternate type of throw such as underarm or side arm throw?</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Explain how force can be generated through a baseball pitch to improve velocity of the ball.</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Explain differences between a front on, side on and a throw with a run up. For example, improved technique and increasing the time taken to generate the force through a run up, leg drive, hip rotation or follow through.</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Draw a diagram showing the direction and forces acting together to throw the ball.</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Why is balance and stability important? How does an athlete create balance and stability when executing the throw?</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Draw the phases from Step 1 and for each of the phases estimate the location of the centre of gravity.</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Are there differences between the 2 movements?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1858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34110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25229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highlight>
                  <a:srgbClr val="CCEDFC"/>
                </a:highlight>
                <a:latin typeface="Arial" panose="020B0604020202020204" pitchFamily="34" charset="0"/>
                <a:ea typeface="Calibri" panose="020F0502020204030204" pitchFamily="34" charset="0"/>
              </a:rPr>
              <a:t>Step 3 continues applying knowledge of the baseball pitch to understand why biomechanically correct movements create safety and efficiency. Stimulus videos have been included. Students may wish to include these in their movement portfolio to demonstrate their understanding. Throughout Step 3 possible responses have been included following each guiding question.</a:t>
            </a:r>
            <a:endParaRPr lang="en-AU" sz="1800" dirty="0">
              <a:effectLst/>
              <a:highlight>
                <a:srgbClr val="CCEDFC"/>
              </a:highlight>
              <a:latin typeface="Arial" panose="020B0604020202020204" pitchFamily="34" charset="0"/>
              <a:ea typeface="Calibri" panose="020F0502020204030204" pitchFamily="34" charset="0"/>
            </a:endParaRPr>
          </a:p>
          <a:p>
            <a:endParaRPr lang="en-AU" b="1" dirty="0"/>
          </a:p>
          <a:p>
            <a:r>
              <a:rPr lang="en-AU" b="1" dirty="0"/>
              <a:t>Question 1 suggested answer:</a:t>
            </a:r>
          </a:p>
          <a:p>
            <a:r>
              <a:rPr lang="en-AU" sz="1800" dirty="0">
                <a:effectLst/>
                <a:latin typeface="Arial" panose="020B0604020202020204" pitchFamily="34" charset="0"/>
                <a:ea typeface="Calibri" panose="020F0502020204030204" pitchFamily="34" charset="0"/>
              </a:rPr>
              <a:t>lack of strength, incorrect technique, strain on muscles, ligaments and joints and repetition of the movements.</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17854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Question 3 – sample answer</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Going down (lowering the centre of gravity) and then striding out means the athlete is generating greater force from his gluteal and the movement is more efficient and fluid. The gluteal are the strongest muscles and, when shortened they apply a force which can be transmitted through the body. This greater force enables a faster stronger pitch.</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Question 4 – sample answer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Th</a:t>
            </a:r>
            <a:r>
              <a:rPr lang="en-AU" sz="1600" dirty="0">
                <a:effectLst/>
                <a:latin typeface="Arial" panose="020B0604020202020204" pitchFamily="34" charset="0"/>
                <a:ea typeface="Calibri" panose="020F0502020204030204" pitchFamily="34" charset="0"/>
              </a:rPr>
              <a:t>e line of gravity becomes outside the base of support, placing the pitcher off balance and causing inaccuracy in the throw.</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Calibri" panose="020F0502020204030204" pitchFamily="34" charset="0"/>
            </a:endParaRPr>
          </a:p>
          <a:p>
            <a:r>
              <a:rPr lang="en-AU" b="1" dirty="0"/>
              <a:t>Question 5 – sample answer</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Using strength or plyometric training for those muscles to produce more force and more explosive movement.</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57464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Teacher note: </a:t>
            </a:r>
            <a:r>
              <a:rPr lang="en-AU" sz="1600" b="0" dirty="0">
                <a:effectLst/>
                <a:latin typeface="Arial" panose="020B0604020202020204" pitchFamily="34" charset="0"/>
                <a:ea typeface="Calibri" panose="020F0502020204030204" pitchFamily="34" charset="0"/>
              </a:rPr>
              <a:t>the video is to be watched from time stamp 0:18 to 02:03.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Question 1 sample answer</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S</a:t>
            </a:r>
            <a:r>
              <a:rPr lang="en-AU" sz="1600" dirty="0">
                <a:effectLst/>
                <a:latin typeface="Arial" panose="020B0604020202020204" pitchFamily="34" charset="0"/>
                <a:ea typeface="Calibri" panose="020F0502020204030204" pitchFamily="34" charset="0"/>
              </a:rPr>
              <a:t>tretch out the abdominals on take back.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Question 3 sample answer</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The pitcher is wanting to use more muscles and use all the body forces in the execution of the throw. The longer a force is applied, the longer the body will spend accelerating and therefore the more the total velocity will change. When you rotate your body, you are increasing the time in which the force is applied by the combination of muscles, resulting in a greater impulse being applied to the ball. This will result in more momentum hence velocity of the ball will increase.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3737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Question 1 sample answer: </a:t>
            </a:r>
            <a:r>
              <a:rPr lang="en-AU" sz="1600" dirty="0">
                <a:effectLst/>
                <a:latin typeface="Arial" panose="020B0604020202020204" pitchFamily="34" charset="0"/>
                <a:ea typeface="Calibri" panose="020F0502020204030204" pitchFamily="34" charset="0"/>
              </a:rPr>
              <a:t>joint not being able to survive the load such as the shoulder and elbow. Stress is high on these areas and tears in tendons, muscles or ligaments can occur. Injuries are often caused by the loading rate, which is how fast an athlete is trying to generate the force. If the technique is incorrect, the forces are applied to smaller areas creating an injury.</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Question 2 sample answer: </a:t>
            </a:r>
            <a:r>
              <a:rPr lang="en-AU" sz="1600" dirty="0">
                <a:effectLst/>
                <a:latin typeface="Arial" panose="020B0604020202020204" pitchFamily="34" charset="0"/>
                <a:ea typeface="Calibri" panose="020F0502020204030204" pitchFamily="34" charset="0"/>
              </a:rPr>
              <a:t>there are many reasons why injury can occur, however, one likely reason is if you throw side arm or not completely overarm because your techniques do not allow your trunk to lead your arm when you are throwing, then the athlete is generating force on the elbow and other small muscles. The forearm and some of the shoulder is creating the force which creates more strain on the tendons around the elbow. If you throw correctly and over your shoulder, all your muscles are moving in alignment. This means the force being generated is using all the muscles and so it shares the load, reducing the likelihood of that type of injury. Building muscles to avoid this type of injury is important, but it is vital that correct technique is used and warmed up properly. Often poor technique occurs because other muscles are overcompensating.</a:t>
            </a:r>
          </a:p>
          <a:p>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Question 4 sample answer:</a:t>
            </a:r>
            <a:r>
              <a:rPr lang="en-AU" sz="1600" dirty="0">
                <a:effectLst/>
                <a:latin typeface="Arial" panose="020B0604020202020204" pitchFamily="34" charset="0"/>
                <a:ea typeface="Calibri" panose="020F0502020204030204" pitchFamily="34" charset="0"/>
              </a:rPr>
              <a:t> the coach talks about giving the body more time to go through the throwing path to build the force and transfer the energy, reducing load and generating the energy within the arm too quickly. This is achieved through leg drive and longer hip to shoulder separation. Doing the movement over a longer time allows the muscles to better protect themselves. By engaging more muscles, it builds up the force over a longer period, resulting in greater velocity and a reduction in injury. When the movement happens quickly and all the muscles are not engaged, over a shorter period of time, the joints find it harder to protect themselves, causing injury.</a:t>
            </a:r>
            <a:endParaRPr lang="en-AU"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05097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5998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US" dirty="0"/>
          </a:p>
          <a:p>
            <a:pPr marL="171450" indent="-171450">
              <a:buFont typeface="Arial"/>
              <a:buChar char="•"/>
            </a:pPr>
            <a:r>
              <a:rPr lang="en-AU" dirty="0"/>
              <a:t>Click topic numbers to go to specific topics</a:t>
            </a:r>
          </a:p>
          <a:p>
            <a:pPr marL="171450" indent="-171450">
              <a:buFont typeface="Arial"/>
              <a:buChar char="•"/>
            </a:pPr>
            <a:r>
              <a:rPr lang="en-AU" dirty="0">
                <a:cs typeface="Calibri"/>
              </a:rPr>
              <a:t>Interactive features can be viewed in slide show</a:t>
            </a: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intentions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intentions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30232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p>
          <a:p>
            <a:pPr marL="285750" indent="-285750">
              <a:buFont typeface="Arial" panose="020B0604020202020204" pitchFamily="34" charset="0"/>
              <a:buChar char="•"/>
            </a:pPr>
            <a:r>
              <a:rPr lang="en-AU" b="0" dirty="0"/>
              <a:t>Remove this slide if c</a:t>
            </a:r>
            <a:r>
              <a:rPr lang="en-AU" dirty="0"/>
              <a:t>hoosing option one: a guided approach for your students.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This slide deck supports the Option 1: guided approach. If students are taking Option 2: Independent or collaborative approach, you will be required to share the depth study task directly with students. This </a:t>
            </a:r>
            <a:r>
              <a:rPr lang="en-AU" sz="1600" b="1" dirty="0">
                <a:latin typeface="Arial"/>
                <a:ea typeface="+mn-lt"/>
                <a:cs typeface="+mn-lt"/>
              </a:rPr>
              <a:t>11HMS-FA2-depth study – biomechanics </a:t>
            </a:r>
            <a:r>
              <a:rPr lang="en-AU" sz="1600" b="0" dirty="0">
                <a:effectLst/>
                <a:latin typeface="Arial"/>
                <a:ea typeface="Calibri" panose="020F0502020204030204" pitchFamily="34" charset="0"/>
                <a:cs typeface="+mn-lt"/>
              </a:rPr>
              <a:t>can be accessed f</a:t>
            </a:r>
            <a:r>
              <a:rPr lang="en-AU" sz="1600" dirty="0">
                <a:effectLst/>
                <a:ea typeface="Calibri" panose="020F0502020204030204" pitchFamily="34" charset="0"/>
              </a:rPr>
              <a:t>rom the </a:t>
            </a:r>
            <a:r>
              <a:rPr lang="en-AU" sz="1600" dirty="0">
                <a:effectLst/>
                <a:ea typeface="Calibri" panose="020F0502020204030204" pitchFamily="34" charset="0"/>
                <a:hlinkClick r:id="rId3"/>
              </a:rPr>
              <a:t>Planning, programming and assessing PDHPE 11–12</a:t>
            </a:r>
            <a:r>
              <a:rPr lang="en-AU" sz="1600" dirty="0">
                <a:effectLst/>
                <a:ea typeface="Calibri" panose="020F0502020204030204" pitchFamily="34" charset="0"/>
              </a:rPr>
              <a:t> webpage.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2470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3762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38295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96684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452343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98110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9541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1529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459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721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24519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669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800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7730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20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0523937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ducation.nsw.gov.au/teaching-and-learning/curriculum/pdhpe/planning-programming-and-assessing-pdhpe-k-12/planning-programming-and-assessing-pdhpe-11-12"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HRU973uu2c"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2RowjJM1QL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ioy64egDNu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kvDs7vUQbSc"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curriculum.nsw.edu.au/learning-areas/pdhpe/health-and-movement-science-11-12-2023/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5.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CE7176-7556-90AC-7F37-61480F1B8CEF}"/>
              </a:ext>
            </a:extLst>
          </p:cNvPr>
          <p:cNvSpPr>
            <a:spLocks noGrp="1"/>
          </p:cNvSpPr>
          <p:nvPr>
            <p:ph type="title"/>
          </p:nvPr>
        </p:nvSpPr>
        <p:spPr/>
        <p:txBody>
          <a:bodyPr/>
          <a:lstStyle/>
          <a:p>
            <a:r>
              <a:rPr lang="en-AU" dirty="0">
                <a:latin typeface="+mj-lt"/>
              </a:rPr>
              <a:t>Instructions for use</a:t>
            </a:r>
            <a:endParaRPr lang="en-US" dirty="0">
              <a:latin typeface="+mj-lt"/>
            </a:endParaRPr>
          </a:p>
        </p:txBody>
      </p:sp>
      <p:sp>
        <p:nvSpPr>
          <p:cNvPr id="9" name="Picture Placeholder 8">
            <a:extLst>
              <a:ext uri="{FF2B5EF4-FFF2-40B4-BE49-F238E27FC236}">
                <a16:creationId xmlns:a16="http://schemas.microsoft.com/office/drawing/2014/main" id="{13199AF9-A6E6-DEA2-CC08-FB4849C4ACF9}"/>
              </a:ext>
            </a:extLst>
          </p:cNvPr>
          <p:cNvSpPr>
            <a:spLocks noGrp="1"/>
          </p:cNvSpPr>
          <p:nvPr>
            <p:ph type="pic" sz="quarter" idx="13"/>
          </p:nvPr>
        </p:nvSpPr>
        <p:spPr>
          <a:xfrm>
            <a:off x="359998" y="1733435"/>
            <a:ext cx="11483999" cy="4948718"/>
          </a:xfrm>
        </p:spPr>
        <p:txBody>
          <a:bodyPr/>
          <a:lstStyle/>
          <a:p>
            <a:pPr marL="342900" indent="-342900">
              <a:buFont typeface="Arial"/>
              <a:buChar char="•"/>
            </a:pPr>
            <a:r>
              <a:rPr lang="en-AU" sz="1800" dirty="0">
                <a:latin typeface="Arial"/>
                <a:ea typeface="+mn-lt"/>
                <a:cs typeface="+mn-lt"/>
              </a:rPr>
              <a:t>This resource is not a teaching and learning program. It should be used in conjunction with </a:t>
            </a:r>
            <a:r>
              <a:rPr lang="en-AU" sz="1800" b="1" dirty="0">
                <a:latin typeface="Arial"/>
                <a:ea typeface="+mn-lt"/>
                <a:cs typeface="+mn-lt"/>
              </a:rPr>
              <a:t>11HMS-FA2 – depth study – biomechanics </a:t>
            </a:r>
            <a:r>
              <a:rPr lang="en-AU" sz="1800" dirty="0">
                <a:effectLst/>
                <a:ea typeface="Calibri" panose="020F0502020204030204" pitchFamily="34" charset="0"/>
              </a:rPr>
              <a:t>from the </a:t>
            </a:r>
            <a:r>
              <a:rPr lang="en-AU" sz="1800" dirty="0">
                <a:effectLst/>
                <a:ea typeface="Calibri" panose="020F0502020204030204" pitchFamily="34" charset="0"/>
                <a:hlinkClick r:id="rId2"/>
              </a:rPr>
              <a:t>Planning, programming and assessing PDHPE 11–12</a:t>
            </a:r>
            <a:r>
              <a:rPr lang="en-AU" sz="1800" dirty="0">
                <a:effectLst/>
                <a:ea typeface="Calibri" panose="020F0502020204030204" pitchFamily="34" charset="0"/>
              </a:rPr>
              <a:t> webpage.</a:t>
            </a:r>
            <a:endParaRPr lang="en-AU" sz="1800" b="1" dirty="0">
              <a:solidFill>
                <a:srgbClr val="22272B"/>
              </a:solidFill>
              <a:latin typeface="Arial"/>
            </a:endParaRPr>
          </a:p>
          <a:p>
            <a:pPr marL="342900" indent="-342900">
              <a:lnSpc>
                <a:spcPct val="150000"/>
              </a:lnSpc>
              <a:buFont typeface="Arial"/>
              <a:buChar char="•"/>
            </a:pPr>
            <a:r>
              <a:rPr lang="en-AU" sz="1800" dirty="0">
                <a:solidFill>
                  <a:srgbClr val="22272B"/>
                </a:solidFill>
                <a:latin typeface="Arial"/>
                <a:cs typeface="Arial"/>
              </a:rPr>
              <a:t>Classroom teachers are encouraged to </a:t>
            </a:r>
            <a:r>
              <a:rPr lang="en-AU" sz="1800" b="1" dirty="0">
                <a:solidFill>
                  <a:srgbClr val="22272B"/>
                </a:solidFill>
                <a:latin typeface="Arial"/>
                <a:cs typeface="Arial"/>
              </a:rPr>
              <a:t>add and adapt</a:t>
            </a:r>
            <a:r>
              <a:rPr lang="en-AU" sz="1800" dirty="0">
                <a:solidFill>
                  <a:srgbClr val="22272B"/>
                </a:solidFill>
                <a:latin typeface="Arial"/>
                <a:cs typeface="Arial"/>
              </a:rPr>
              <a:t> slides as required to meet the needs of their students.</a:t>
            </a:r>
          </a:p>
          <a:p>
            <a:pPr marL="342900" indent="-342900">
              <a:lnSpc>
                <a:spcPct val="150000"/>
              </a:lnSpc>
              <a:buFont typeface="Arial"/>
              <a:buChar char="•"/>
            </a:pPr>
            <a:r>
              <a:rPr lang="en-AU" sz="1800" dirty="0">
                <a:solidFill>
                  <a:srgbClr val="22272B"/>
                </a:solidFill>
                <a:latin typeface="Arial"/>
                <a:cs typeface="Arial"/>
              </a:rPr>
              <a:t>Save a copy of the file to make changes to the slide deck. Go to </a:t>
            </a:r>
            <a:r>
              <a:rPr lang="en-AU" sz="1800" b="1" dirty="0">
                <a:solidFill>
                  <a:srgbClr val="22272B"/>
                </a:solidFill>
                <a:latin typeface="Arial"/>
                <a:cs typeface="Arial"/>
              </a:rPr>
              <a:t>File</a:t>
            </a:r>
            <a:r>
              <a:rPr lang="en-AU" sz="1800" dirty="0">
                <a:solidFill>
                  <a:srgbClr val="22272B"/>
                </a:solidFill>
                <a:latin typeface="Arial"/>
                <a:cs typeface="Arial"/>
              </a:rPr>
              <a:t> &gt; </a:t>
            </a:r>
            <a:r>
              <a:rPr lang="en-AU" sz="1800" b="1" dirty="0">
                <a:solidFill>
                  <a:srgbClr val="22272B"/>
                </a:solidFill>
                <a:latin typeface="Arial"/>
                <a:cs typeface="Arial"/>
              </a:rPr>
              <a:t>Download a Copy </a:t>
            </a:r>
            <a:r>
              <a:rPr lang="en-AU" sz="1800" dirty="0">
                <a:solidFill>
                  <a:srgbClr val="22272B"/>
                </a:solidFill>
                <a:latin typeface="Arial"/>
                <a:cs typeface="Arial"/>
              </a:rPr>
              <a:t>(this downloads a copy to your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rPr>
              <a:t>Go to </a:t>
            </a:r>
            <a:r>
              <a:rPr lang="en-AU" b="1" dirty="0">
                <a:solidFill>
                  <a:srgbClr val="22272B"/>
                </a:solidFill>
              </a:rPr>
              <a:t>File</a:t>
            </a:r>
            <a:r>
              <a:rPr lang="en-AU" dirty="0">
                <a:solidFill>
                  <a:srgbClr val="22272B"/>
                </a:solidFill>
              </a:rPr>
              <a:t> &gt; </a:t>
            </a:r>
            <a:r>
              <a:rPr lang="en-AU" b="1" dirty="0">
                <a:solidFill>
                  <a:srgbClr val="22272B"/>
                </a:solidFill>
              </a:rPr>
              <a:t>Save as Google Slides</a:t>
            </a:r>
            <a:r>
              <a:rPr lang="en-AU" dirty="0">
                <a:solidFill>
                  <a:srgbClr val="22272B"/>
                </a:solidFill>
              </a:rPr>
              <a:t>.</a:t>
            </a:r>
          </a:p>
          <a:p>
            <a:pPr marL="456565" lvl="1">
              <a:lnSpc>
                <a:spcPct val="150000"/>
              </a:lnSpc>
              <a:spcAft>
                <a:spcPts val="1200"/>
              </a:spcAft>
            </a:pPr>
            <a:r>
              <a:rPr lang="en-AU" sz="1600" dirty="0">
                <a:solidFill>
                  <a:srgbClr val="22272B"/>
                </a:solidFill>
              </a:rPr>
              <a:t>(Note – conversion may cause formatting changes in the slides.)</a:t>
            </a:r>
          </a:p>
        </p:txBody>
      </p:sp>
    </p:spTree>
    <p:extLst>
      <p:ext uri="{BB962C8B-B14F-4D97-AF65-F5344CB8AC3E}">
        <p14:creationId xmlns:p14="http://schemas.microsoft.com/office/powerpoint/2010/main" val="4698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latin typeface="+mj-lt"/>
              </a:rPr>
              <a:t>Step 1</a:t>
            </a:r>
            <a:endParaRPr lang="en-AU" dirty="0">
              <a:latin typeface="+mj-lt"/>
            </a:endParaRPr>
          </a:p>
        </p:txBody>
      </p:sp>
      <p:sp>
        <p:nvSpPr>
          <p:cNvPr id="11" name="Content Placeholder 7">
            <a:extLst>
              <a:ext uri="{FF2B5EF4-FFF2-40B4-BE49-F238E27FC236}">
                <a16:creationId xmlns:a16="http://schemas.microsoft.com/office/drawing/2014/main" id="{2F6FC49D-B478-D37A-B34A-C2ED25276FAA}"/>
              </a:ext>
            </a:extLst>
          </p:cNvPr>
          <p:cNvSpPr txBox="1">
            <a:spLocks/>
          </p:cNvSpPr>
          <p:nvPr/>
        </p:nvSpPr>
        <p:spPr>
          <a:xfrm>
            <a:off x="5399998" y="972000"/>
            <a:ext cx="6407150" cy="817480"/>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mj-lt"/>
              </a:rPr>
              <a:t>Interrelationship between muscles, bones and joints in the movement</a:t>
            </a:r>
            <a:endParaRPr lang="en-AU" dirty="0">
              <a:latin typeface="+mj-lt"/>
            </a:endParaRPr>
          </a:p>
        </p:txBody>
      </p:sp>
      <p:sp>
        <p:nvSpPr>
          <p:cNvPr id="20" name="Rectangle: Rounded Corners 19">
            <a:extLst>
              <a:ext uri="{FF2B5EF4-FFF2-40B4-BE49-F238E27FC236}">
                <a16:creationId xmlns:a16="http://schemas.microsoft.com/office/drawing/2014/main" id="{D11658AA-5684-BD22-E0C0-A85E971CC7BC}"/>
              </a:ext>
            </a:extLst>
          </p:cNvPr>
          <p:cNvSpPr/>
          <p:nvPr/>
        </p:nvSpPr>
        <p:spPr>
          <a:xfrm>
            <a:off x="5683205" y="2321999"/>
            <a:ext cx="6123945" cy="3945699"/>
          </a:xfrm>
          <a:prstGeom prst="roundRect">
            <a:avLst>
              <a:gd name="adj" fmla="val 11913"/>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en-AU" b="1" dirty="0"/>
              <a:t>Group task</a:t>
            </a:r>
          </a:p>
          <a:p>
            <a:pPr>
              <a:lnSpc>
                <a:spcPct val="150000"/>
              </a:lnSpc>
              <a:spcAft>
                <a:spcPts val="1200"/>
              </a:spcAft>
            </a:pPr>
            <a:r>
              <a:rPr lang="en-AU" sz="2400" dirty="0"/>
              <a:t>Take a photograph or video yourself, or an athlete performing a baseball pitch. Separate the movement into 3 distinct phases.</a:t>
            </a:r>
          </a:p>
        </p:txBody>
      </p:sp>
      <p:pic>
        <p:nvPicPr>
          <p:cNvPr id="29" name="Picture Placeholder 28">
            <a:extLst>
              <a:ext uri="{FF2B5EF4-FFF2-40B4-BE49-F238E27FC236}">
                <a16:creationId xmlns:a16="http://schemas.microsoft.com/office/drawing/2014/main" id="{0B050C9A-8FF3-F39F-0FED-3859AD0A316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8" b="18"/>
          <a:stretch/>
        </p:blipFill>
        <p:spPr/>
      </p:pic>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6"/>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3836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Step 1 – preparation phase</a:t>
            </a:r>
          </a:p>
        </p:txBody>
      </p:sp>
      <p:sp>
        <p:nvSpPr>
          <p:cNvPr id="9" name="Content Placeholder 7">
            <a:extLst>
              <a:ext uri="{FF2B5EF4-FFF2-40B4-BE49-F238E27FC236}">
                <a16:creationId xmlns:a16="http://schemas.microsoft.com/office/drawing/2014/main" id="{C65AD2B2-5637-6253-ADAD-BDF62FEEC0B2}"/>
              </a:ext>
            </a:extLst>
          </p:cNvPr>
          <p:cNvSpPr>
            <a:spLocks noGrp="1"/>
          </p:cNvSpPr>
          <p:nvPr>
            <p:ph type="body" sz="quarter" idx="18"/>
          </p:nvPr>
        </p:nvSpPr>
        <p:spPr>
          <a:xfrm>
            <a:off x="5399998" y="972000"/>
            <a:ext cx="6407150" cy="817480"/>
          </a:xfrm>
        </p:spPr>
        <p:txBody>
          <a:bodyPr>
            <a:noAutofit/>
          </a:bodyPr>
          <a:lstStyle/>
          <a:p>
            <a:r>
              <a:rPr lang="en-AU" dirty="0">
                <a:latin typeface="+mj-lt"/>
              </a:rPr>
              <a:t>Interrelationship between muscles, bones and joints in the movement</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7"/>
          </p:nvPr>
        </p:nvSpPr>
        <p:spPr>
          <a:xfrm>
            <a:off x="5400000" y="2160000"/>
            <a:ext cx="6407150" cy="4085169"/>
          </a:xfrm>
        </p:spPr>
        <p:txBody>
          <a:bodyPr anchor="t">
            <a:noAutofit/>
          </a:bodyPr>
          <a:lstStyle/>
          <a:p>
            <a:r>
              <a:rPr lang="en-AU" b="1" dirty="0">
                <a:latin typeface="+mj-lt"/>
              </a:rPr>
              <a:t>Preparation phase</a:t>
            </a:r>
            <a:endParaRPr lang="en-AU" dirty="0">
              <a:latin typeface="+mj-lt"/>
            </a:endParaRPr>
          </a:p>
          <a:p>
            <a:r>
              <a:rPr lang="en-AU" dirty="0"/>
              <a:t>This phase contains all the movements that prepare an athlete for the performance of the skills, for example, wind up in the baseball pitch.</a:t>
            </a:r>
          </a:p>
        </p:txBody>
      </p:sp>
      <p:pic>
        <p:nvPicPr>
          <p:cNvPr id="7" name="Picture Placeholder 6">
            <a:extLst>
              <a:ext uri="{FF2B5EF4-FFF2-40B4-BE49-F238E27FC236}">
                <a16:creationId xmlns:a16="http://schemas.microsoft.com/office/drawing/2014/main" id="{07B85099-EA8B-669C-6422-40057DA19DF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noFill/>
        </p:spPr>
      </p:pic>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378588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Step 1 – execution phase</a:t>
            </a:r>
          </a:p>
        </p:txBody>
      </p:sp>
      <p:sp>
        <p:nvSpPr>
          <p:cNvPr id="9" name="Content Placeholder 7">
            <a:extLst>
              <a:ext uri="{FF2B5EF4-FFF2-40B4-BE49-F238E27FC236}">
                <a16:creationId xmlns:a16="http://schemas.microsoft.com/office/drawing/2014/main" id="{FEF0F8F2-67B6-CBEC-5C0F-045AE5A97603}"/>
              </a:ext>
            </a:extLst>
          </p:cNvPr>
          <p:cNvSpPr>
            <a:spLocks noGrp="1"/>
          </p:cNvSpPr>
          <p:nvPr>
            <p:ph type="body" sz="quarter" idx="18"/>
          </p:nvPr>
        </p:nvSpPr>
        <p:spPr>
          <a:xfrm>
            <a:off x="5399998" y="972000"/>
            <a:ext cx="6407150" cy="817480"/>
          </a:xfrm>
        </p:spPr>
        <p:txBody>
          <a:bodyPr>
            <a:noAutofit/>
          </a:bodyPr>
          <a:lstStyle/>
          <a:p>
            <a:r>
              <a:rPr lang="en-AU" dirty="0">
                <a:latin typeface="+mj-lt"/>
              </a:rPr>
              <a:t>Interrelationship between muscles, bones and joints in the movement</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7"/>
          </p:nvPr>
        </p:nvSpPr>
        <p:spPr>
          <a:xfrm>
            <a:off x="5400675" y="2160000"/>
            <a:ext cx="6407150" cy="4536000"/>
          </a:xfrm>
        </p:spPr>
        <p:txBody>
          <a:bodyPr/>
          <a:lstStyle/>
          <a:p>
            <a:r>
              <a:rPr lang="en-AU" sz="2000" b="1" dirty="0">
                <a:latin typeface="+mj-lt"/>
              </a:rPr>
              <a:t>Execution phase</a:t>
            </a:r>
          </a:p>
          <a:p>
            <a:r>
              <a:rPr lang="en-AU" dirty="0">
                <a:latin typeface="+mn-lt"/>
              </a:rPr>
              <a:t>P</a:t>
            </a:r>
            <a:r>
              <a:rPr lang="en-AU" sz="2000" dirty="0">
                <a:latin typeface="+mn-lt"/>
              </a:rPr>
              <a:t>erformance of the actual movement that often includes the release of an object, for example, release of the baseball from the hand. In an alternate movement, this phase could include a point of contact with an object, for example, contact of the cricket bat on the ball or a flight phase, for example long jump.</a:t>
            </a:r>
          </a:p>
          <a:p>
            <a:endParaRPr lang="en-AU" dirty="0"/>
          </a:p>
        </p:txBody>
      </p:sp>
      <p:pic>
        <p:nvPicPr>
          <p:cNvPr id="5" name="Picture Placeholder 22">
            <a:extLst>
              <a:ext uri="{FF2B5EF4-FFF2-40B4-BE49-F238E27FC236}">
                <a16:creationId xmlns:a16="http://schemas.microsoft.com/office/drawing/2014/main" id="{6968B5E7-7960-FB92-7652-667D21AEB312}"/>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prstGeom prst="rect">
            <a:avLst/>
          </a:prstGeom>
        </p:spPr>
      </p:pic>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6"/>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41789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Step 1 – follow through phase</a:t>
            </a:r>
          </a:p>
        </p:txBody>
      </p:sp>
      <p:sp>
        <p:nvSpPr>
          <p:cNvPr id="7" name="Content Placeholder 7">
            <a:extLst>
              <a:ext uri="{FF2B5EF4-FFF2-40B4-BE49-F238E27FC236}">
                <a16:creationId xmlns:a16="http://schemas.microsoft.com/office/drawing/2014/main" id="{8135D622-D601-E40C-35DC-5035053BF873}"/>
              </a:ext>
            </a:extLst>
          </p:cNvPr>
          <p:cNvSpPr>
            <a:spLocks noGrp="1"/>
          </p:cNvSpPr>
          <p:nvPr>
            <p:ph type="body" sz="quarter" idx="18"/>
          </p:nvPr>
        </p:nvSpPr>
        <p:spPr>
          <a:xfrm>
            <a:off x="5399998" y="972000"/>
            <a:ext cx="6407150" cy="817480"/>
          </a:xfrm>
        </p:spPr>
        <p:txBody>
          <a:bodyPr>
            <a:noAutofit/>
          </a:bodyPr>
          <a:lstStyle/>
          <a:p>
            <a:r>
              <a:rPr lang="en-AU" dirty="0">
                <a:latin typeface="+mj-lt"/>
              </a:rPr>
              <a:t>Interrelationship between muscles, bones and joints in the movement</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7"/>
          </p:nvPr>
        </p:nvSpPr>
        <p:spPr>
          <a:xfrm>
            <a:off x="5400675" y="2160000"/>
            <a:ext cx="6407150" cy="4167231"/>
          </a:xfrm>
        </p:spPr>
        <p:txBody>
          <a:bodyPr/>
          <a:lstStyle/>
          <a:p>
            <a:r>
              <a:rPr lang="en-AU" sz="2000" b="1" dirty="0">
                <a:latin typeface="+mj-lt"/>
              </a:rPr>
              <a:t>Follow through phase</a:t>
            </a:r>
          </a:p>
          <a:p>
            <a:r>
              <a:rPr lang="en-AU" dirty="0">
                <a:latin typeface="+mn-lt"/>
              </a:rPr>
              <a:t>R</a:t>
            </a:r>
            <a:r>
              <a:rPr lang="en-AU" sz="2000" dirty="0">
                <a:latin typeface="+mn-lt"/>
              </a:rPr>
              <a:t>efers to all the movements that occur after the execution phase. For example, follow through after throwing that slows the body’s momentum to prevent injury or to get ready for another movement or both.</a:t>
            </a:r>
          </a:p>
        </p:txBody>
      </p:sp>
      <p:pic>
        <p:nvPicPr>
          <p:cNvPr id="15" name="Picture Placeholder 14">
            <a:extLst>
              <a:ext uri="{FF2B5EF4-FFF2-40B4-BE49-F238E27FC236}">
                <a16:creationId xmlns:a16="http://schemas.microsoft.com/office/drawing/2014/main" id="{5E3B9660-2F47-A149-0C4E-39EBCDFF971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6"/>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11462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E5E5-C6DB-EAFC-E3A8-4195BB448039}"/>
              </a:ext>
            </a:extLst>
          </p:cNvPr>
          <p:cNvSpPr>
            <a:spLocks noGrp="1"/>
          </p:cNvSpPr>
          <p:nvPr>
            <p:ph type="title"/>
          </p:nvPr>
        </p:nvSpPr>
        <p:spPr/>
        <p:txBody>
          <a:bodyPr/>
          <a:lstStyle/>
          <a:p>
            <a:r>
              <a:rPr lang="en-AU" dirty="0">
                <a:latin typeface="+mj-lt"/>
              </a:rPr>
              <a:t>Step 1 – evidence of learning</a:t>
            </a:r>
          </a:p>
        </p:txBody>
      </p:sp>
      <p:sp>
        <p:nvSpPr>
          <p:cNvPr id="5" name="Text Placeholder 4">
            <a:extLst>
              <a:ext uri="{FF2B5EF4-FFF2-40B4-BE49-F238E27FC236}">
                <a16:creationId xmlns:a16="http://schemas.microsoft.com/office/drawing/2014/main" id="{57A32058-C870-1F77-25D8-ED02FC2008BA}"/>
              </a:ext>
            </a:extLst>
          </p:cNvPr>
          <p:cNvSpPr>
            <a:spLocks noGrp="1"/>
          </p:cNvSpPr>
          <p:nvPr>
            <p:ph type="body" sz="quarter" idx="18"/>
          </p:nvPr>
        </p:nvSpPr>
        <p:spPr/>
        <p:txBody>
          <a:bodyPr/>
          <a:lstStyle/>
          <a:p>
            <a:pPr>
              <a:lnSpc>
                <a:spcPct val="150000"/>
              </a:lnSpc>
              <a:spcBef>
                <a:spcPts val="1200"/>
              </a:spcBef>
              <a:spcAft>
                <a:spcPts val="600"/>
              </a:spcAft>
            </a:pPr>
            <a:r>
              <a:rPr lang="en-AU" dirty="0">
                <a:effectLst/>
                <a:latin typeface="+mj-lt"/>
                <a:ea typeface="Calibri" panose="020F0502020204030204" pitchFamily="34" charset="0"/>
              </a:rPr>
              <a:t>Questions</a:t>
            </a:r>
          </a:p>
        </p:txBody>
      </p:sp>
      <p:sp>
        <p:nvSpPr>
          <p:cNvPr id="4" name="Text Placeholder 3">
            <a:extLst>
              <a:ext uri="{FF2B5EF4-FFF2-40B4-BE49-F238E27FC236}">
                <a16:creationId xmlns:a16="http://schemas.microsoft.com/office/drawing/2014/main" id="{C67F8AE6-0DC9-D807-7679-E64229C46423}"/>
              </a:ext>
            </a:extLst>
          </p:cNvPr>
          <p:cNvSpPr>
            <a:spLocks noGrp="1"/>
          </p:cNvSpPr>
          <p:nvPr>
            <p:ph sz="quarter" idx="19"/>
          </p:nvPr>
        </p:nvSpPr>
        <p:spPr>
          <a:xfrm>
            <a:off x="360363" y="1881482"/>
            <a:ext cx="5735637" cy="4109010"/>
          </a:xfrm>
        </p:spPr>
        <p:txBody>
          <a:bodyPr/>
          <a:lstStyle/>
          <a:p>
            <a:pPr>
              <a:lnSpc>
                <a:spcPct val="150000"/>
              </a:lnSpc>
            </a:pPr>
            <a:r>
              <a:rPr lang="en-AU" b="1" dirty="0">
                <a:effectLst/>
                <a:latin typeface="+mj-lt"/>
                <a:ea typeface="Calibri" panose="020F0502020204030204" pitchFamily="34" charset="0"/>
              </a:rPr>
              <a:t>For each of the phases:</a:t>
            </a:r>
          </a:p>
          <a:p>
            <a:pPr marL="457200" indent="-457200">
              <a:lnSpc>
                <a:spcPct val="150000"/>
              </a:lnSpc>
              <a:buFont typeface="+mj-lt"/>
              <a:buAutoNum type="arabicPeriod"/>
            </a:pPr>
            <a:r>
              <a:rPr lang="en-AU" dirty="0">
                <a:effectLst/>
                <a:latin typeface="+mn-lt"/>
                <a:ea typeface="Calibri" panose="020F0502020204030204" pitchFamily="34" charset="0"/>
              </a:rPr>
              <a:t>explain the interrelationship of the bones, muscles and joints and how they work together to execute this movement. Include bones, joint actions, major agonist, antagonist and different types of muscle contractions that might be evident throughout the movement</a:t>
            </a:r>
          </a:p>
          <a:p>
            <a:pPr marL="457200" indent="-457200">
              <a:lnSpc>
                <a:spcPct val="150000"/>
              </a:lnSpc>
              <a:buFont typeface="+mj-lt"/>
              <a:buAutoNum type="arabicPeriod"/>
            </a:pPr>
            <a:r>
              <a:rPr lang="en-AU" dirty="0">
                <a:effectLst/>
                <a:latin typeface="+mn-lt"/>
                <a:ea typeface="Calibri" panose="020F0502020204030204" pitchFamily="34" charset="0"/>
              </a:rPr>
              <a:t>record in your movement portfolio.</a:t>
            </a:r>
          </a:p>
        </p:txBody>
      </p:sp>
      <p:pic>
        <p:nvPicPr>
          <p:cNvPr id="8" name="Picture 7" descr="A close-up of a skeleton.">
            <a:extLst>
              <a:ext uri="{FF2B5EF4-FFF2-40B4-BE49-F238E27FC236}">
                <a16:creationId xmlns:a16="http://schemas.microsoft.com/office/drawing/2014/main" id="{425825DF-0FED-0ED7-22BA-0F47CF9B99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8515" y="1881482"/>
            <a:ext cx="5173122" cy="3447400"/>
          </a:xfrm>
          <a:prstGeom prst="rect">
            <a:avLst/>
          </a:prstGeom>
        </p:spPr>
      </p:pic>
      <p:sp>
        <p:nvSpPr>
          <p:cNvPr id="2" name="Slide Number Placeholder 1">
            <a:extLst>
              <a:ext uri="{FF2B5EF4-FFF2-40B4-BE49-F238E27FC236}">
                <a16:creationId xmlns:a16="http://schemas.microsoft.com/office/drawing/2014/main" id="{84927DFE-AFDB-C433-6949-7120287B35DA}"/>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407904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The baseball pitch – step 2</a:t>
            </a:r>
          </a:p>
        </p:txBody>
      </p:sp>
    </p:spTree>
    <p:extLst>
      <p:ext uri="{BB962C8B-B14F-4D97-AF65-F5344CB8AC3E}">
        <p14:creationId xmlns:p14="http://schemas.microsoft.com/office/powerpoint/2010/main" val="138106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E5E5-C6DB-EAFC-E3A8-4195BB448039}"/>
              </a:ext>
            </a:extLst>
          </p:cNvPr>
          <p:cNvSpPr>
            <a:spLocks noGrp="1"/>
          </p:cNvSpPr>
          <p:nvPr>
            <p:ph type="title"/>
          </p:nvPr>
        </p:nvSpPr>
        <p:spPr/>
        <p:txBody>
          <a:bodyPr/>
          <a:lstStyle/>
          <a:p>
            <a:r>
              <a:rPr lang="en-AU" sz="3200" dirty="0">
                <a:latin typeface="+mj-lt"/>
              </a:rPr>
              <a:t>Step 2 – </a:t>
            </a:r>
            <a:r>
              <a:rPr lang="en-AU" sz="3200" dirty="0">
                <a:effectLst/>
                <a:latin typeface="+mj-lt"/>
                <a:ea typeface="Calibri" panose="020F0502020204030204" pitchFamily="34" charset="0"/>
              </a:rPr>
              <a:t>biomechanical principles influencing movements</a:t>
            </a:r>
            <a:endParaRPr lang="en-AU" sz="3200" dirty="0">
              <a:latin typeface="+mj-lt"/>
            </a:endParaRPr>
          </a:p>
        </p:txBody>
      </p:sp>
      <p:sp>
        <p:nvSpPr>
          <p:cNvPr id="5" name="Text Placeholder 4">
            <a:extLst>
              <a:ext uri="{FF2B5EF4-FFF2-40B4-BE49-F238E27FC236}">
                <a16:creationId xmlns:a16="http://schemas.microsoft.com/office/drawing/2014/main" id="{57A32058-C870-1F77-25D8-ED02FC2008BA}"/>
              </a:ext>
            </a:extLst>
          </p:cNvPr>
          <p:cNvSpPr>
            <a:spLocks noGrp="1"/>
          </p:cNvSpPr>
          <p:nvPr>
            <p:ph type="body" sz="quarter" idx="17"/>
          </p:nvPr>
        </p:nvSpPr>
        <p:spPr>
          <a:xfrm>
            <a:off x="5400675" y="1798662"/>
            <a:ext cx="6407150" cy="814246"/>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Watch the video </a:t>
            </a:r>
            <a:r>
              <a:rPr lang="en-AU" sz="1800" u="sng" dirty="0">
                <a:solidFill>
                  <a:srgbClr val="2F5496"/>
                </a:solidFill>
                <a:effectLst/>
                <a:latin typeface="Arial" panose="020B0604020202020204" pitchFamily="34" charset="0"/>
                <a:ea typeface="Calibri" panose="020F0502020204030204" pitchFamily="34" charset="0"/>
                <a:hlinkClick r:id="rId3"/>
              </a:rPr>
              <a:t>How to Throw a Baseball – Baseball Throwing Mechanics </a:t>
            </a:r>
            <a:r>
              <a:rPr lang="en-AU" sz="1800" dirty="0">
                <a:effectLst/>
                <a:latin typeface="Arial" panose="020B0604020202020204" pitchFamily="34" charset="0"/>
                <a:ea typeface="Calibri" panose="020F0502020204030204" pitchFamily="34" charset="0"/>
                <a:hlinkClick r:id="rId3"/>
              </a:rPr>
              <a:t>(6:01)</a:t>
            </a:r>
            <a:r>
              <a:rPr lang="en-AU" sz="1800" dirty="0">
                <a:effectLst/>
                <a:latin typeface="Arial" panose="020B0604020202020204" pitchFamily="34" charset="0"/>
                <a:ea typeface="Calibri" panose="020F0502020204030204" pitchFamily="34" charset="0"/>
              </a:rPr>
              <a:t> by Ultimate Baseball Training. </a:t>
            </a:r>
          </a:p>
        </p:txBody>
      </p:sp>
      <p:sp>
        <p:nvSpPr>
          <p:cNvPr id="8" name="Rectangle: Rounded Corners 7">
            <a:extLst>
              <a:ext uri="{FF2B5EF4-FFF2-40B4-BE49-F238E27FC236}">
                <a16:creationId xmlns:a16="http://schemas.microsoft.com/office/drawing/2014/main" id="{0CF7917F-7F15-4966-FC35-E2F8958E9178}"/>
              </a:ext>
            </a:extLst>
          </p:cNvPr>
          <p:cNvSpPr/>
          <p:nvPr/>
        </p:nvSpPr>
        <p:spPr>
          <a:xfrm>
            <a:off x="5470800" y="2975217"/>
            <a:ext cx="6373199" cy="32669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en-AU" sz="2000" b="1" dirty="0">
                <a:latin typeface="+mj-lt"/>
                <a:ea typeface="Calibri" panose="020F0502020204030204" pitchFamily="34" charset="0"/>
                <a:cs typeface="Arial" panose="020B0604020202020204" pitchFamily="34" charset="0"/>
              </a:rPr>
              <a:t>Task</a:t>
            </a:r>
          </a:p>
          <a:p>
            <a:pPr marL="457200" indent="-457200">
              <a:lnSpc>
                <a:spcPct val="150000"/>
              </a:lnSpc>
              <a:spcAft>
                <a:spcPts val="1200"/>
              </a:spcAft>
              <a:buFont typeface="+mj-lt"/>
              <a:buAutoNum type="arabicPeriod"/>
            </a:pPr>
            <a:r>
              <a:rPr lang="en-AU" sz="2000" dirty="0">
                <a:ea typeface="Calibri" panose="020F0502020204030204" pitchFamily="34" charset="0"/>
                <a:cs typeface="Arial" panose="020B0604020202020204" pitchFamily="34" charset="0"/>
              </a:rPr>
              <a:t>O</a:t>
            </a:r>
            <a:r>
              <a:rPr lang="en-AU" sz="2000" dirty="0">
                <a:effectLst/>
                <a:ea typeface="Calibri" panose="020F0502020204030204" pitchFamily="34" charset="0"/>
                <a:cs typeface="Arial" panose="020B0604020202020204" pitchFamily="34" charset="0"/>
              </a:rPr>
              <a:t>utline the principles being used in their baseball pitch photograph or video from Step 1.</a:t>
            </a:r>
          </a:p>
          <a:p>
            <a:pPr marL="457200" indent="-457200">
              <a:lnSpc>
                <a:spcPct val="150000"/>
              </a:lnSpc>
              <a:spcAft>
                <a:spcPts val="1200"/>
              </a:spcAft>
              <a:buFont typeface="+mj-lt"/>
              <a:buAutoNum type="arabicPeriod"/>
            </a:pPr>
            <a:r>
              <a:rPr lang="en-AU" sz="2000" dirty="0">
                <a:ea typeface="Calibri" panose="020F0502020204030204" pitchFamily="34" charset="0"/>
                <a:cs typeface="Arial" panose="020B0604020202020204" pitchFamily="34" charset="0"/>
              </a:rPr>
              <a:t>R</a:t>
            </a:r>
            <a:r>
              <a:rPr lang="en-AU" sz="2000" dirty="0">
                <a:effectLst/>
                <a:ea typeface="Calibri" panose="020F0502020204030204" pitchFamily="34" charset="0"/>
                <a:cs typeface="Arial" panose="020B0604020202020204" pitchFamily="34" charset="0"/>
              </a:rPr>
              <a:t>ecord these in your movement portfolio.</a:t>
            </a:r>
          </a:p>
          <a:p>
            <a:pPr marL="457200" indent="-457200">
              <a:lnSpc>
                <a:spcPct val="150000"/>
              </a:lnSpc>
              <a:spcAft>
                <a:spcPts val="1200"/>
              </a:spcAft>
              <a:buFont typeface="+mj-lt"/>
              <a:buAutoNum type="arabicPeriod"/>
            </a:pPr>
            <a:r>
              <a:rPr lang="en-AU" sz="2000" dirty="0">
                <a:ea typeface="Calibri" panose="020F0502020204030204" pitchFamily="34" charset="0"/>
                <a:cs typeface="Arial" panose="020B0604020202020204" pitchFamily="34" charset="0"/>
              </a:rPr>
              <a:t>Answer the questions that follow.</a:t>
            </a:r>
            <a:endParaRPr lang="en-AU" sz="2000" dirty="0">
              <a:effectLst/>
              <a:ea typeface="Calibri" panose="020F050202020403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85A58D63-E83D-4A1E-02AB-A3653B9D4145}"/>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p:pic>
      <p:sp>
        <p:nvSpPr>
          <p:cNvPr id="2" name="Slide Number Placeholder 1">
            <a:extLst>
              <a:ext uri="{FF2B5EF4-FFF2-40B4-BE49-F238E27FC236}">
                <a16:creationId xmlns:a16="http://schemas.microsoft.com/office/drawing/2014/main" id="{84927DFE-AFDB-C433-6949-7120287B35DA}"/>
              </a:ext>
            </a:extLst>
          </p:cNvPr>
          <p:cNvSpPr>
            <a:spLocks noGrp="1"/>
          </p:cNvSpPr>
          <p:nvPr>
            <p:ph type="sldNum" sz="quarter" idx="16"/>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2716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E5E5-C6DB-EAFC-E3A8-4195BB448039}"/>
              </a:ext>
            </a:extLst>
          </p:cNvPr>
          <p:cNvSpPr>
            <a:spLocks noGrp="1"/>
          </p:cNvSpPr>
          <p:nvPr>
            <p:ph type="title"/>
          </p:nvPr>
        </p:nvSpPr>
        <p:spPr/>
        <p:txBody>
          <a:bodyPr/>
          <a:lstStyle/>
          <a:p>
            <a:r>
              <a:rPr lang="en-AU" dirty="0">
                <a:latin typeface="+mj-lt"/>
              </a:rPr>
              <a:t>Step 2 – questions</a:t>
            </a:r>
          </a:p>
        </p:txBody>
      </p:sp>
      <p:sp>
        <p:nvSpPr>
          <p:cNvPr id="5" name="Text Placeholder 4">
            <a:extLst>
              <a:ext uri="{FF2B5EF4-FFF2-40B4-BE49-F238E27FC236}">
                <a16:creationId xmlns:a16="http://schemas.microsoft.com/office/drawing/2014/main" id="{57A32058-C870-1F77-25D8-ED02FC2008BA}"/>
              </a:ext>
            </a:extLst>
          </p:cNvPr>
          <p:cNvSpPr>
            <a:spLocks noGrp="1"/>
          </p:cNvSpPr>
          <p:nvPr>
            <p:ph type="body" sz="quarter" idx="17"/>
          </p:nvPr>
        </p:nvSpPr>
        <p:spPr/>
        <p:txBody>
          <a:bodyPr/>
          <a:lstStyle/>
          <a:p>
            <a:pPr marL="342900" lvl="0" indent="-342900">
              <a:lnSpc>
                <a:spcPct val="150000"/>
              </a:lnSpc>
              <a:buFont typeface="+mj-lt"/>
              <a:buAutoNum type="arabicPeriod"/>
            </a:pPr>
            <a:r>
              <a:rPr lang="en-AU" dirty="0">
                <a:effectLst/>
                <a:latin typeface="+mn-lt"/>
                <a:ea typeface="Calibri" panose="020F0502020204030204" pitchFamily="34" charset="0"/>
              </a:rPr>
              <a:t>Explain how motion (speed, acceleration and momentum) is generated in a baseball pitch to ensure maximum velocity, for example, building up momentum within the body. How can they do this with minimal run up?</a:t>
            </a:r>
          </a:p>
          <a:p>
            <a:pPr marL="342900" lvl="0" indent="-342900">
              <a:lnSpc>
                <a:spcPct val="150000"/>
              </a:lnSpc>
              <a:buFont typeface="+mj-lt"/>
              <a:buAutoNum type="arabicPeriod"/>
            </a:pPr>
            <a:r>
              <a:rPr lang="en-AU" dirty="0">
                <a:effectLst/>
                <a:latin typeface="+mn-lt"/>
                <a:ea typeface="Calibri" panose="020F0502020204030204" pitchFamily="34" charset="0"/>
              </a:rPr>
              <a:t>How does an athlete apply force to a ball in an overarm throw? How is this different to an alternate type of throw such as underarm or side arm throw?</a:t>
            </a:r>
          </a:p>
          <a:p>
            <a:pPr marL="342900" lvl="0" indent="-342900">
              <a:lnSpc>
                <a:spcPct val="150000"/>
              </a:lnSpc>
              <a:buFont typeface="+mj-lt"/>
              <a:buAutoNum type="arabicPeriod"/>
            </a:pPr>
            <a:r>
              <a:rPr lang="en-AU" dirty="0">
                <a:effectLst/>
                <a:latin typeface="+mn-lt"/>
                <a:ea typeface="Calibri" panose="020F0502020204030204" pitchFamily="34" charset="0"/>
              </a:rPr>
              <a:t>Explain how force can be generated through a baseball pitch to improve velocity of the ball.</a:t>
            </a:r>
          </a:p>
          <a:p>
            <a:pPr marL="342900" lvl="0" indent="-342900">
              <a:lnSpc>
                <a:spcPct val="150000"/>
              </a:lnSpc>
              <a:buFont typeface="+mj-lt"/>
              <a:buAutoNum type="arabicPeriod"/>
            </a:pPr>
            <a:r>
              <a:rPr lang="en-AU" dirty="0">
                <a:effectLst/>
                <a:latin typeface="+mn-lt"/>
                <a:ea typeface="Calibri" panose="020F0502020204030204" pitchFamily="34" charset="0"/>
              </a:rPr>
              <a:t>Explain differences between a front on, side on and a throw with a run up. For example, improved technique and increasing the time taken to generate the force through a run up, leg drive, hip rotation or follow through</a:t>
            </a:r>
            <a:r>
              <a:rPr lang="en-AU" dirty="0">
                <a:latin typeface="+mn-lt"/>
                <a:ea typeface="Calibri" panose="020F0502020204030204" pitchFamily="34" charset="0"/>
              </a:rPr>
              <a:t>.</a:t>
            </a:r>
            <a:endParaRPr lang="en-AU"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84927DFE-AFDB-C433-6949-7120287B35DA}"/>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13736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E5E5-C6DB-EAFC-E3A8-4195BB448039}"/>
              </a:ext>
            </a:extLst>
          </p:cNvPr>
          <p:cNvSpPr>
            <a:spLocks noGrp="1"/>
          </p:cNvSpPr>
          <p:nvPr>
            <p:ph type="title"/>
          </p:nvPr>
        </p:nvSpPr>
        <p:spPr/>
        <p:txBody>
          <a:bodyPr/>
          <a:lstStyle/>
          <a:p>
            <a:r>
              <a:rPr lang="en-AU" dirty="0">
                <a:latin typeface="+mj-lt"/>
              </a:rPr>
              <a:t>Step 2 – questions continued</a:t>
            </a:r>
          </a:p>
        </p:txBody>
      </p:sp>
      <p:sp>
        <p:nvSpPr>
          <p:cNvPr id="5" name="Text Placeholder 4">
            <a:extLst>
              <a:ext uri="{FF2B5EF4-FFF2-40B4-BE49-F238E27FC236}">
                <a16:creationId xmlns:a16="http://schemas.microsoft.com/office/drawing/2014/main" id="{57A32058-C870-1F77-25D8-ED02FC2008BA}"/>
              </a:ext>
            </a:extLst>
          </p:cNvPr>
          <p:cNvSpPr>
            <a:spLocks noGrp="1"/>
          </p:cNvSpPr>
          <p:nvPr>
            <p:ph type="body" sz="quarter" idx="17"/>
          </p:nvPr>
        </p:nvSpPr>
        <p:spPr/>
        <p:txBody>
          <a:bodyPr/>
          <a:lstStyle/>
          <a:p>
            <a:pPr lvl="0">
              <a:lnSpc>
                <a:spcPct val="150000"/>
              </a:lnSpc>
            </a:pPr>
            <a:r>
              <a:rPr lang="en-AU" dirty="0">
                <a:effectLst/>
                <a:latin typeface="+mn-lt"/>
                <a:ea typeface="Calibri" panose="020F0502020204030204" pitchFamily="34" charset="0"/>
              </a:rPr>
              <a:t>5.  Draw a diagram showing the direction and forces acting together to throw the ball.</a:t>
            </a:r>
          </a:p>
          <a:p>
            <a:pPr lvl="0">
              <a:lnSpc>
                <a:spcPct val="150000"/>
              </a:lnSpc>
            </a:pPr>
            <a:r>
              <a:rPr lang="en-AU" dirty="0">
                <a:effectLst/>
                <a:latin typeface="+mn-lt"/>
                <a:ea typeface="Calibri" panose="020F0502020204030204" pitchFamily="34" charset="0"/>
              </a:rPr>
              <a:t>6.  Why is balance and stability important? How does an athlete create balance and stability when executing the throw?</a:t>
            </a:r>
          </a:p>
          <a:p>
            <a:pPr lvl="0">
              <a:lnSpc>
                <a:spcPct val="150000"/>
              </a:lnSpc>
            </a:pPr>
            <a:r>
              <a:rPr lang="en-AU" dirty="0">
                <a:effectLst/>
                <a:latin typeface="+mn-lt"/>
                <a:ea typeface="Calibri" panose="020F0502020204030204" pitchFamily="34" charset="0"/>
              </a:rPr>
              <a:t>7.  Draw the phases from Step 1 and for each of the phases estimate the location of the centre of gravity.</a:t>
            </a:r>
          </a:p>
          <a:p>
            <a:pPr lvl="0">
              <a:lnSpc>
                <a:spcPct val="150000"/>
              </a:lnSpc>
            </a:pPr>
            <a:r>
              <a:rPr lang="en-AU" dirty="0">
                <a:effectLst/>
                <a:latin typeface="+mn-lt"/>
                <a:ea typeface="Calibri" panose="020F0502020204030204" pitchFamily="34" charset="0"/>
              </a:rPr>
              <a:t>8.  Are there differences between the 2 movements?</a:t>
            </a:r>
          </a:p>
          <a:p>
            <a:pPr>
              <a:lnSpc>
                <a:spcPct val="150000"/>
              </a:lnSpc>
            </a:pPr>
            <a:endParaRPr lang="en-AU"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84927DFE-AFDB-C433-6949-7120287B35DA}"/>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422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The baseball pitch – step 3</a:t>
            </a:r>
          </a:p>
        </p:txBody>
      </p:sp>
    </p:spTree>
    <p:extLst>
      <p:ext uri="{BB962C8B-B14F-4D97-AF65-F5344CB8AC3E}">
        <p14:creationId xmlns:p14="http://schemas.microsoft.com/office/powerpoint/2010/main" val="310207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828966"/>
            <a:ext cx="6255979" cy="515819"/>
          </a:xfrm>
        </p:spPr>
        <p:txBody>
          <a:bodyPr/>
          <a:lstStyle/>
          <a:p>
            <a:r>
              <a:rPr lang="en-AU" sz="3200" dirty="0">
                <a:effectLst/>
                <a:ea typeface="Times New Roman" panose="02020603050405020304" pitchFamily="18" charset="0"/>
              </a:rPr>
              <a:t>Biomechanics - depth </a:t>
            </a:r>
            <a:r>
              <a:rPr lang="en-AU" sz="3200" dirty="0">
                <a:ea typeface="Times New Roman" panose="02020603050405020304" pitchFamily="18" charset="0"/>
              </a:rPr>
              <a:t>s</a:t>
            </a:r>
            <a:r>
              <a:rPr lang="en-AU" sz="3200" dirty="0">
                <a:effectLst/>
                <a:ea typeface="Times New Roman" panose="02020603050405020304" pitchFamily="18" charset="0"/>
              </a:rPr>
              <a:t>tudy</a:t>
            </a:r>
            <a:endParaRPr lang="en-AU" sz="3200"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3429000"/>
            <a:ext cx="6255977" cy="1383179"/>
          </a:xfrm>
        </p:spPr>
        <p:txBody>
          <a:bodyPr/>
          <a:lstStyle/>
          <a:p>
            <a:r>
              <a:rPr lang="en-AU" sz="2000" dirty="0">
                <a:effectLst/>
                <a:ea typeface="Times New Roman" panose="02020603050405020304" pitchFamily="18" charset="0"/>
              </a:rPr>
              <a:t>What role do biomechanical principles play in ensuring the </a:t>
            </a:r>
            <a:r>
              <a:rPr lang="en-AU" sz="2000" dirty="0">
                <a:effectLst/>
                <a:latin typeface="+mj-lt"/>
                <a:ea typeface="Times New Roman" panose="02020603050405020304" pitchFamily="18" charset="0"/>
              </a:rPr>
              <a:t>safety</a:t>
            </a:r>
            <a:r>
              <a:rPr lang="en-AU" sz="2000" dirty="0">
                <a:effectLst/>
                <a:ea typeface="Times New Roman" panose="02020603050405020304" pitchFamily="18" charset="0"/>
              </a:rPr>
              <a:t> of participants and improving movement efficiency?</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Focus area 2</a:t>
            </a:r>
          </a:p>
        </p:txBody>
      </p:sp>
      <p:sp>
        <p:nvSpPr>
          <p:cNvPr id="6" name="Text Placeholder 5">
            <a:extLst>
              <a:ext uri="{FF2B5EF4-FFF2-40B4-BE49-F238E27FC236}">
                <a16:creationId xmlns:a16="http://schemas.microsoft.com/office/drawing/2014/main" id="{B7247879-974A-A1EB-D64C-D5F97C64DC49}"/>
              </a:ext>
            </a:extLst>
          </p:cNvPr>
          <p:cNvSpPr>
            <a:spLocks noGrp="1"/>
          </p:cNvSpPr>
          <p:nvPr>
            <p:ph type="body" sz="quarter" idx="14"/>
          </p:nvPr>
        </p:nvSpPr>
        <p:spPr/>
        <p:txBody>
          <a:bodyPr/>
          <a:lstStyle/>
          <a:p>
            <a:r>
              <a:rPr lang="en-AU" dirty="0">
                <a:latin typeface="+mj-lt"/>
              </a:rPr>
              <a:t>The body and mind in motion</a:t>
            </a:r>
          </a:p>
          <a:p>
            <a:endParaRPr lang="en-US" dirty="0"/>
          </a:p>
        </p:txBody>
      </p:sp>
      <p:pic>
        <p:nvPicPr>
          <p:cNvPr id="9" name="Picture Placeholder 8">
            <a:extLst>
              <a:ext uri="{FF2B5EF4-FFF2-40B4-BE49-F238E27FC236}">
                <a16:creationId xmlns:a16="http://schemas.microsoft.com/office/drawing/2014/main" id="{8050BE81-B9B6-2118-64AA-C75931AA387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94" b="94"/>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E5E5-C6DB-EAFC-E3A8-4195BB448039}"/>
              </a:ext>
            </a:extLst>
          </p:cNvPr>
          <p:cNvSpPr>
            <a:spLocks noGrp="1"/>
          </p:cNvSpPr>
          <p:nvPr>
            <p:ph type="title"/>
          </p:nvPr>
        </p:nvSpPr>
        <p:spPr>
          <a:xfrm>
            <a:off x="359999" y="360000"/>
            <a:ext cx="11484000" cy="545601"/>
          </a:xfrm>
        </p:spPr>
        <p:txBody>
          <a:bodyPr/>
          <a:lstStyle/>
          <a:p>
            <a:r>
              <a:rPr lang="en-AU" dirty="0">
                <a:latin typeface="+mj-lt"/>
              </a:rPr>
              <a:t>Step 3 – enhancing safe movement and efficiency</a:t>
            </a:r>
          </a:p>
        </p:txBody>
      </p:sp>
      <p:sp>
        <p:nvSpPr>
          <p:cNvPr id="4" name="Text Placeholder 3">
            <a:extLst>
              <a:ext uri="{FF2B5EF4-FFF2-40B4-BE49-F238E27FC236}">
                <a16:creationId xmlns:a16="http://schemas.microsoft.com/office/drawing/2014/main" id="{C67F8AE6-0DC9-D807-7679-E64229C46423}"/>
              </a:ext>
            </a:extLst>
          </p:cNvPr>
          <p:cNvSpPr>
            <a:spLocks noGrp="1"/>
          </p:cNvSpPr>
          <p:nvPr>
            <p:ph type="body" sz="quarter" idx="18"/>
          </p:nvPr>
        </p:nvSpPr>
        <p:spPr>
          <a:xfrm>
            <a:off x="359999" y="982520"/>
            <a:ext cx="11483999" cy="310015"/>
          </a:xfrm>
        </p:spPr>
        <p:txBody>
          <a:bodyPr/>
          <a:lstStyle/>
          <a:p>
            <a:r>
              <a:rPr lang="en-AU" dirty="0">
                <a:latin typeface="+mj-lt"/>
              </a:rPr>
              <a:t>What is efficiency?</a:t>
            </a:r>
          </a:p>
        </p:txBody>
      </p:sp>
      <p:sp>
        <p:nvSpPr>
          <p:cNvPr id="6" name="Rectangle: Rounded Corners 5">
            <a:extLst>
              <a:ext uri="{FF2B5EF4-FFF2-40B4-BE49-F238E27FC236}">
                <a16:creationId xmlns:a16="http://schemas.microsoft.com/office/drawing/2014/main" id="{68517A43-0E3E-958B-3960-62A71A4E6A01}"/>
              </a:ext>
            </a:extLst>
          </p:cNvPr>
          <p:cNvSpPr/>
          <p:nvPr/>
        </p:nvSpPr>
        <p:spPr>
          <a:xfrm>
            <a:off x="354001" y="1702835"/>
            <a:ext cx="11483998" cy="2010084"/>
          </a:xfrm>
          <a:prstGeom prst="roundRect">
            <a:avLst>
              <a:gd name="adj" fmla="val 125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1775">
              <a:lnSpc>
                <a:spcPct val="150000"/>
              </a:lnSpc>
              <a:spcAft>
                <a:spcPts val="1200"/>
              </a:spcAft>
            </a:pPr>
            <a:r>
              <a:rPr lang="en-AU" sz="2000" dirty="0">
                <a:effectLst/>
                <a:ea typeface="Calibri" panose="020F0502020204030204" pitchFamily="34" charset="0"/>
              </a:rPr>
              <a:t>Efficiency for an athlete relates to energy conservation and protection against injury. Building understanding of biomechanical principles for key movements can ensure athletes can play for longer and protect key bones, muscles and joints.</a:t>
            </a:r>
          </a:p>
        </p:txBody>
      </p:sp>
      <p:sp>
        <p:nvSpPr>
          <p:cNvPr id="5" name="Text Placeholder 4">
            <a:extLst>
              <a:ext uri="{FF2B5EF4-FFF2-40B4-BE49-F238E27FC236}">
                <a16:creationId xmlns:a16="http://schemas.microsoft.com/office/drawing/2014/main" id="{57A32058-C870-1F77-25D8-ED02FC2008BA}"/>
              </a:ext>
            </a:extLst>
          </p:cNvPr>
          <p:cNvSpPr>
            <a:spLocks noGrp="1"/>
          </p:cNvSpPr>
          <p:nvPr>
            <p:ph type="body" sz="quarter" idx="17"/>
          </p:nvPr>
        </p:nvSpPr>
        <p:spPr>
          <a:xfrm>
            <a:off x="354001" y="4150123"/>
            <a:ext cx="11489998" cy="2224798"/>
          </a:xfrm>
        </p:spPr>
        <p:txBody>
          <a:bodyPr/>
          <a:lstStyle/>
          <a:p>
            <a:pPr>
              <a:lnSpc>
                <a:spcPct val="150000"/>
              </a:lnSpc>
            </a:pPr>
            <a:r>
              <a:rPr lang="en-AU" dirty="0">
                <a:latin typeface="+mn-lt"/>
                <a:ea typeface="Calibri" panose="020F0502020204030204" pitchFamily="34" charset="0"/>
              </a:rPr>
              <a:t>E</a:t>
            </a:r>
            <a:r>
              <a:rPr lang="en-AU" dirty="0">
                <a:effectLst/>
                <a:latin typeface="+mn-lt"/>
                <a:ea typeface="Calibri" panose="020F0502020204030204" pitchFamily="34" charset="0"/>
              </a:rPr>
              <a:t>fficient movement plays a part in reducing injuries. It is about achieving the best movement with minimum wasted effort or expense.</a:t>
            </a:r>
          </a:p>
          <a:p>
            <a:r>
              <a:rPr lang="en-AU" dirty="0">
                <a:latin typeface="+mn-lt"/>
                <a:ea typeface="Calibri" panose="020F0502020204030204" pitchFamily="34" charset="0"/>
              </a:rPr>
              <a:t>1. W</a:t>
            </a:r>
            <a:r>
              <a:rPr lang="en-AU" dirty="0">
                <a:effectLst/>
                <a:latin typeface="+mn-lt"/>
                <a:ea typeface="Calibri" panose="020F0502020204030204" pitchFamily="34" charset="0"/>
              </a:rPr>
              <a:t>hat contributes to wasted effort and injuries?</a:t>
            </a:r>
          </a:p>
        </p:txBody>
      </p:sp>
      <p:sp>
        <p:nvSpPr>
          <p:cNvPr id="2" name="Slide Number Placeholder 1">
            <a:extLst>
              <a:ext uri="{FF2B5EF4-FFF2-40B4-BE49-F238E27FC236}">
                <a16:creationId xmlns:a16="http://schemas.microsoft.com/office/drawing/2014/main" id="{84927DFE-AFDB-C433-6949-7120287B35DA}"/>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0428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78CDC-4789-E4B1-4F63-710312DD37F0}"/>
              </a:ext>
            </a:extLst>
          </p:cNvPr>
          <p:cNvSpPr>
            <a:spLocks noGrp="1"/>
          </p:cNvSpPr>
          <p:nvPr>
            <p:ph type="title"/>
          </p:nvPr>
        </p:nvSpPr>
        <p:spPr/>
        <p:txBody>
          <a:bodyPr/>
          <a:lstStyle/>
          <a:p>
            <a:r>
              <a:rPr lang="en-AU" dirty="0">
                <a:latin typeface="+mj-lt"/>
              </a:rPr>
              <a:t>Step 3 – video 1</a:t>
            </a:r>
          </a:p>
        </p:txBody>
      </p:sp>
      <p:sp>
        <p:nvSpPr>
          <p:cNvPr id="4" name="Text Placeholder 3">
            <a:extLst>
              <a:ext uri="{FF2B5EF4-FFF2-40B4-BE49-F238E27FC236}">
                <a16:creationId xmlns:a16="http://schemas.microsoft.com/office/drawing/2014/main" id="{939E3D93-6E52-CF0C-B1C8-6D9B6487F79C}"/>
              </a:ext>
            </a:extLst>
          </p:cNvPr>
          <p:cNvSpPr>
            <a:spLocks noGrp="1"/>
          </p:cNvSpPr>
          <p:nvPr>
            <p:ph type="body" sz="quarter" idx="18"/>
          </p:nvPr>
        </p:nvSpPr>
        <p:spPr/>
        <p:txBody>
          <a:bodyPr/>
          <a:lstStyle/>
          <a:p>
            <a:r>
              <a:rPr lang="en-AU" dirty="0">
                <a:latin typeface="+mj-lt"/>
              </a:rPr>
              <a:t>Video 1</a:t>
            </a:r>
          </a:p>
        </p:txBody>
      </p:sp>
      <p:sp>
        <p:nvSpPr>
          <p:cNvPr id="5" name="Text Placeholder 4">
            <a:extLst>
              <a:ext uri="{FF2B5EF4-FFF2-40B4-BE49-F238E27FC236}">
                <a16:creationId xmlns:a16="http://schemas.microsoft.com/office/drawing/2014/main" id="{7156073A-A4D7-54EA-4BB1-EC7E5E2633DF}"/>
              </a:ext>
            </a:extLst>
          </p:cNvPr>
          <p:cNvSpPr>
            <a:spLocks noGrp="1"/>
          </p:cNvSpPr>
          <p:nvPr>
            <p:ph type="body" sz="quarter" idx="17"/>
          </p:nvPr>
        </p:nvSpPr>
        <p:spPr>
          <a:xfrm>
            <a:off x="360000" y="1567086"/>
            <a:ext cx="11484000" cy="5128914"/>
          </a:xfrm>
        </p:spPr>
        <p:txBody>
          <a:bodyPr/>
          <a:lstStyle/>
          <a:p>
            <a:pPr>
              <a:lnSpc>
                <a:spcPct val="150000"/>
              </a:lnSpc>
              <a:spcBef>
                <a:spcPts val="600"/>
              </a:spcBef>
            </a:pPr>
            <a:r>
              <a:rPr lang="en-AU" sz="1800" dirty="0">
                <a:effectLst/>
                <a:latin typeface="+mn-lt"/>
                <a:ea typeface="Calibri" panose="020F0502020204030204" pitchFamily="34" charset="0"/>
              </a:rPr>
              <a:t>Watch the video </a:t>
            </a:r>
            <a:r>
              <a:rPr lang="en-AU" sz="1800" u="sng" dirty="0">
                <a:solidFill>
                  <a:srgbClr val="2F5496"/>
                </a:solidFill>
                <a:effectLst/>
                <a:latin typeface="+mn-lt"/>
                <a:ea typeface="Calibri" panose="020F0502020204030204" pitchFamily="34" charset="0"/>
                <a:hlinkClick r:id="rId3"/>
              </a:rPr>
              <a:t>Baseball Velocity Pitching Series: Stride Shape | Video 2 (Pro Speed Baseball)</a:t>
            </a:r>
            <a:r>
              <a:rPr lang="en-AU" sz="1800" dirty="0">
                <a:effectLst/>
                <a:latin typeface="+mn-lt"/>
                <a:ea typeface="Calibri" panose="020F0502020204030204" pitchFamily="34" charset="0"/>
                <a:hlinkClick r:id="rId3"/>
              </a:rPr>
              <a:t> (5:04)</a:t>
            </a:r>
            <a:r>
              <a:rPr lang="en-AU" sz="1800" dirty="0">
                <a:effectLst/>
                <a:latin typeface="+mn-lt"/>
                <a:ea typeface="Calibri" panose="020F0502020204030204" pitchFamily="34" charset="0"/>
              </a:rPr>
              <a:t>.</a:t>
            </a:r>
          </a:p>
          <a:p>
            <a:pPr>
              <a:lnSpc>
                <a:spcPct val="150000"/>
              </a:lnSpc>
              <a:spcBef>
                <a:spcPts val="600"/>
              </a:spcBef>
            </a:pPr>
            <a:r>
              <a:rPr lang="en-AU" sz="1800" dirty="0">
                <a:latin typeface="+mn-lt"/>
                <a:ea typeface="Calibri" panose="020F0502020204030204" pitchFamily="34" charset="0"/>
              </a:rPr>
              <a:t>E</a:t>
            </a:r>
            <a:r>
              <a:rPr lang="en-AU" sz="1800" dirty="0">
                <a:effectLst/>
                <a:latin typeface="+mn-lt"/>
                <a:ea typeface="Calibri" panose="020F0502020204030204" pitchFamily="34" charset="0"/>
              </a:rPr>
              <a:t>xplain the biomechanical principles (force, balance and stability) behind the throw to maximise velocity and speed.</a:t>
            </a:r>
          </a:p>
          <a:p>
            <a:pPr marL="342900" lvl="0" indent="-342900">
              <a:lnSpc>
                <a:spcPct val="150000"/>
              </a:lnSpc>
              <a:spcBef>
                <a:spcPts val="600"/>
              </a:spcBef>
              <a:buFont typeface="+mj-lt"/>
              <a:buAutoNum type="arabicPeriod"/>
            </a:pPr>
            <a:r>
              <a:rPr lang="en-AU" sz="1800" dirty="0">
                <a:effectLst/>
                <a:latin typeface="+mn-lt"/>
                <a:ea typeface="Calibri" panose="020F0502020204030204" pitchFamily="34" charset="0"/>
              </a:rPr>
              <a:t>The pitcher refers to ‘down and glide or come down and out’. What does this mean? What is the purpose?</a:t>
            </a:r>
          </a:p>
          <a:p>
            <a:pPr marL="342900" lvl="0" indent="-342900">
              <a:lnSpc>
                <a:spcPct val="150000"/>
              </a:lnSpc>
              <a:spcBef>
                <a:spcPts val="600"/>
              </a:spcBef>
              <a:buFont typeface="+mj-lt"/>
              <a:buAutoNum type="arabicPeriod"/>
            </a:pPr>
            <a:r>
              <a:rPr lang="en-AU" sz="1800" dirty="0">
                <a:effectLst/>
                <a:latin typeface="+mn-lt"/>
                <a:ea typeface="Calibri" panose="020F0502020204030204" pitchFamily="34" charset="0"/>
              </a:rPr>
              <a:t>What is the pitcher trying to create? Use your understanding of force to explain your response.</a:t>
            </a:r>
          </a:p>
          <a:p>
            <a:pPr marL="342900" lvl="0" indent="-342900">
              <a:lnSpc>
                <a:spcPct val="150000"/>
              </a:lnSpc>
              <a:spcBef>
                <a:spcPts val="600"/>
              </a:spcBef>
              <a:buFont typeface="+mj-lt"/>
              <a:buAutoNum type="arabicPeriod"/>
            </a:pPr>
            <a:r>
              <a:rPr lang="en-AU" sz="1800" dirty="0">
                <a:effectLst/>
                <a:latin typeface="+mn-lt"/>
                <a:ea typeface="Calibri" panose="020F0502020204030204" pitchFamily="34" charset="0"/>
              </a:rPr>
              <a:t>Why does the pitcher go ‘down first then out’?</a:t>
            </a:r>
          </a:p>
          <a:p>
            <a:pPr marL="342900" lvl="0" indent="-342900">
              <a:lnSpc>
                <a:spcPct val="150000"/>
              </a:lnSpc>
              <a:spcBef>
                <a:spcPts val="600"/>
              </a:spcBef>
              <a:buFont typeface="+mj-lt"/>
              <a:buAutoNum type="arabicPeriod"/>
            </a:pPr>
            <a:r>
              <a:rPr lang="en-AU" sz="1800" dirty="0">
                <a:effectLst/>
                <a:latin typeface="+mn-lt"/>
                <a:ea typeface="Calibri" panose="020F0502020204030204" pitchFamily="34" charset="0"/>
              </a:rPr>
              <a:t>Why is kicking out before dropping down not biomechanically correct? Use your understanding of balance and stability.</a:t>
            </a:r>
          </a:p>
          <a:p>
            <a:pPr marL="342900" lvl="0" indent="-342900">
              <a:lnSpc>
                <a:spcPct val="150000"/>
              </a:lnSpc>
              <a:spcBef>
                <a:spcPts val="600"/>
              </a:spcBef>
              <a:buFont typeface="+mj-lt"/>
              <a:buAutoNum type="arabicPeriod"/>
            </a:pPr>
            <a:r>
              <a:rPr lang="en-AU" sz="1800" dirty="0">
                <a:effectLst/>
                <a:latin typeface="+mn-lt"/>
                <a:ea typeface="Calibri" panose="020F0502020204030204" pitchFamily="34" charset="0"/>
              </a:rPr>
              <a:t>What suggestions are made to improve this and why?</a:t>
            </a:r>
          </a:p>
        </p:txBody>
      </p:sp>
      <p:sp>
        <p:nvSpPr>
          <p:cNvPr id="2" name="Slide Number Placeholder 1">
            <a:extLst>
              <a:ext uri="{FF2B5EF4-FFF2-40B4-BE49-F238E27FC236}">
                <a16:creationId xmlns:a16="http://schemas.microsoft.com/office/drawing/2014/main" id="{477249D7-8F85-870C-6693-89CCFAE29D44}"/>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76200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FDA26F-2D38-C80C-C455-3A28CFCE9253}"/>
              </a:ext>
            </a:extLst>
          </p:cNvPr>
          <p:cNvSpPr>
            <a:spLocks noGrp="1"/>
          </p:cNvSpPr>
          <p:nvPr>
            <p:ph type="title"/>
          </p:nvPr>
        </p:nvSpPr>
        <p:spPr/>
        <p:txBody>
          <a:bodyPr/>
          <a:lstStyle/>
          <a:p>
            <a:r>
              <a:rPr lang="en-AU" dirty="0">
                <a:latin typeface="+mj-lt"/>
              </a:rPr>
              <a:t>Step 3 – video 2</a:t>
            </a:r>
          </a:p>
        </p:txBody>
      </p:sp>
      <p:sp>
        <p:nvSpPr>
          <p:cNvPr id="5" name="Text Placeholder 4">
            <a:extLst>
              <a:ext uri="{FF2B5EF4-FFF2-40B4-BE49-F238E27FC236}">
                <a16:creationId xmlns:a16="http://schemas.microsoft.com/office/drawing/2014/main" id="{D57C0836-853E-D55A-5AF5-191953664E64}"/>
              </a:ext>
            </a:extLst>
          </p:cNvPr>
          <p:cNvSpPr>
            <a:spLocks noGrp="1"/>
          </p:cNvSpPr>
          <p:nvPr>
            <p:ph type="body" sz="quarter" idx="17"/>
          </p:nvPr>
        </p:nvSpPr>
        <p:spPr/>
        <p:txBody>
          <a:bodyPr/>
          <a:lstStyle/>
          <a:p>
            <a:pPr>
              <a:lnSpc>
                <a:spcPct val="150000"/>
              </a:lnSpc>
            </a:pPr>
            <a:r>
              <a:rPr lang="en-AU" sz="1800" dirty="0">
                <a:effectLst/>
                <a:latin typeface="+mn-lt"/>
                <a:ea typeface="Calibri" panose="020F0502020204030204" pitchFamily="34" charset="0"/>
              </a:rPr>
              <a:t>Watch the video </a:t>
            </a:r>
            <a:r>
              <a:rPr lang="en-AU" sz="1800" u="sng" dirty="0">
                <a:solidFill>
                  <a:srgbClr val="2F5496"/>
                </a:solidFill>
                <a:effectLst/>
                <a:latin typeface="+mn-lt"/>
                <a:ea typeface="Calibri" panose="020F0502020204030204" pitchFamily="34" charset="0"/>
                <a:hlinkClick r:id="rId3"/>
              </a:rPr>
              <a:t>Baseball Velocity Pitching Series: Core Power | Video 5 (Pro Speed Baseball)</a:t>
            </a:r>
            <a:r>
              <a:rPr lang="en-AU" sz="1800" dirty="0">
                <a:effectLst/>
                <a:latin typeface="+mn-lt"/>
                <a:ea typeface="Calibri" panose="020F0502020204030204" pitchFamily="34" charset="0"/>
                <a:hlinkClick r:id="rId3"/>
              </a:rPr>
              <a:t> (6:51)</a:t>
            </a:r>
            <a:r>
              <a:rPr lang="en-AU" sz="1800" dirty="0">
                <a:effectLst/>
                <a:latin typeface="+mn-lt"/>
                <a:ea typeface="Calibri" panose="020F0502020204030204" pitchFamily="34" charset="0"/>
              </a:rPr>
              <a:t>.</a:t>
            </a:r>
          </a:p>
          <a:p>
            <a:pPr marL="342900" lvl="0" indent="-342900">
              <a:lnSpc>
                <a:spcPct val="150000"/>
              </a:lnSpc>
              <a:buFont typeface="+mj-lt"/>
              <a:buAutoNum type="arabicPeriod"/>
            </a:pPr>
            <a:r>
              <a:rPr lang="en-AU" sz="1800" dirty="0">
                <a:effectLst/>
                <a:latin typeface="+mn-lt"/>
                <a:ea typeface="Calibri" panose="020F0502020204030204" pitchFamily="34" charset="0"/>
              </a:rPr>
              <a:t>What suggestions are made to improve technique?</a:t>
            </a:r>
          </a:p>
          <a:p>
            <a:pPr marL="342900" lvl="0" indent="-342900">
              <a:lnSpc>
                <a:spcPct val="150000"/>
              </a:lnSpc>
              <a:buFont typeface="+mj-lt"/>
              <a:buAutoNum type="arabicPeriod"/>
            </a:pPr>
            <a:r>
              <a:rPr lang="en-AU" sz="1800" dirty="0">
                <a:effectLst/>
                <a:latin typeface="+mn-lt"/>
                <a:ea typeface="Calibri" panose="020F0502020204030204" pitchFamily="34" charset="0"/>
              </a:rPr>
              <a:t>Why is this better biomechanically?</a:t>
            </a:r>
          </a:p>
          <a:p>
            <a:pPr marL="342900" lvl="0" indent="-342900">
              <a:lnSpc>
                <a:spcPct val="150000"/>
              </a:lnSpc>
              <a:buFont typeface="+mj-lt"/>
              <a:buAutoNum type="arabicPeriod"/>
            </a:pPr>
            <a:r>
              <a:rPr lang="en-AU" sz="1800" dirty="0">
                <a:effectLst/>
                <a:latin typeface="+mn-lt"/>
                <a:ea typeface="Calibri" panose="020F0502020204030204" pitchFamily="34" charset="0"/>
              </a:rPr>
              <a:t>What is the pitcher aiming to achieve?</a:t>
            </a:r>
          </a:p>
          <a:p>
            <a:pPr marL="342900" lvl="0" indent="-342900">
              <a:lnSpc>
                <a:spcPct val="150000"/>
              </a:lnSpc>
              <a:buFont typeface="+mj-lt"/>
              <a:buAutoNum type="arabicPeriod"/>
            </a:pPr>
            <a:r>
              <a:rPr lang="en-AU" sz="1800" dirty="0">
                <a:effectLst/>
                <a:latin typeface="+mn-lt"/>
                <a:ea typeface="Calibri" panose="020F0502020204030204" pitchFamily="34" charset="0"/>
              </a:rPr>
              <a:t>Does technique play a part in efficiency?</a:t>
            </a:r>
          </a:p>
          <a:p>
            <a:pPr>
              <a:lnSpc>
                <a:spcPct val="150000"/>
              </a:lnSpc>
            </a:pPr>
            <a:endParaRPr lang="en-AU" dirty="0">
              <a:latin typeface="+mn-lt"/>
            </a:endParaRPr>
          </a:p>
        </p:txBody>
      </p:sp>
      <p:sp>
        <p:nvSpPr>
          <p:cNvPr id="2" name="Slide Number Placeholder 1">
            <a:extLst>
              <a:ext uri="{FF2B5EF4-FFF2-40B4-BE49-F238E27FC236}">
                <a16:creationId xmlns:a16="http://schemas.microsoft.com/office/drawing/2014/main" id="{D3A3B19C-F047-6958-B9DE-0E69959935C4}"/>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224812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8205B-FE20-F9F5-BE26-CB4B4292BC96}"/>
              </a:ext>
            </a:extLst>
          </p:cNvPr>
          <p:cNvSpPr>
            <a:spLocks noGrp="1"/>
          </p:cNvSpPr>
          <p:nvPr>
            <p:ph type="title"/>
          </p:nvPr>
        </p:nvSpPr>
        <p:spPr/>
        <p:txBody>
          <a:bodyPr/>
          <a:lstStyle/>
          <a:p>
            <a:r>
              <a:rPr lang="en-AU" dirty="0">
                <a:latin typeface="+mj-lt"/>
              </a:rPr>
              <a:t>Step 3 – video 3</a:t>
            </a:r>
          </a:p>
        </p:txBody>
      </p:sp>
      <p:sp>
        <p:nvSpPr>
          <p:cNvPr id="5" name="Text Placeholder 4">
            <a:extLst>
              <a:ext uri="{FF2B5EF4-FFF2-40B4-BE49-F238E27FC236}">
                <a16:creationId xmlns:a16="http://schemas.microsoft.com/office/drawing/2014/main" id="{01F0E700-220C-1362-4FBB-3B599251D8E1}"/>
              </a:ext>
            </a:extLst>
          </p:cNvPr>
          <p:cNvSpPr>
            <a:spLocks noGrp="1"/>
          </p:cNvSpPr>
          <p:nvPr>
            <p:ph type="body" sz="quarter" idx="17"/>
          </p:nvPr>
        </p:nvSpPr>
        <p:spPr/>
        <p:txBody>
          <a:bodyPr vert="horz" lIns="0" tIns="0" rIns="0" bIns="0" rtlCol="0" anchor="t">
            <a:noAutofit/>
          </a:bodyPr>
          <a:lstStyle/>
          <a:p>
            <a:pPr>
              <a:lnSpc>
                <a:spcPct val="150000"/>
              </a:lnSpc>
            </a:pPr>
            <a:r>
              <a:rPr lang="en-AU" sz="1800" dirty="0">
                <a:effectLst/>
                <a:latin typeface="+mn-lt"/>
                <a:ea typeface="Calibri" panose="020F0502020204030204" pitchFamily="34" charset="0"/>
              </a:rPr>
              <a:t>Brainstorm some common injuries in baseball pitching.</a:t>
            </a:r>
          </a:p>
          <a:p>
            <a:r>
              <a:rPr lang="en-AU" sz="1800" dirty="0">
                <a:effectLst/>
                <a:latin typeface="+mn-lt"/>
                <a:ea typeface="Calibri"/>
                <a:cs typeface="Arial"/>
              </a:rPr>
              <a:t>Watch the </a:t>
            </a:r>
            <a:r>
              <a:rPr lang="en-AU" sz="1800" u="sng" dirty="0">
                <a:solidFill>
                  <a:srgbClr val="2F5496"/>
                </a:solidFill>
                <a:effectLst/>
                <a:latin typeface="+mn-lt"/>
                <a:ea typeface="Calibri"/>
                <a:cs typeface="Arial"/>
                <a:hlinkClick r:id="rId3"/>
              </a:rPr>
              <a:t>Arm Path for Pitchers that Cause</a:t>
            </a:r>
            <a:r>
              <a:rPr lang="en-AU" sz="1800" u="sng" dirty="0">
                <a:solidFill>
                  <a:srgbClr val="2F5496"/>
                </a:solidFill>
                <a:latin typeface="+mn-lt"/>
                <a:ea typeface="Calibri"/>
                <a:cs typeface="Arial"/>
                <a:hlinkClick r:id="rId3"/>
              </a:rPr>
              <a:t> </a:t>
            </a:r>
            <a:r>
              <a:rPr lang="en-AU" sz="1800" u="sng" dirty="0">
                <a:solidFill>
                  <a:srgbClr val="2F5496"/>
                </a:solidFill>
                <a:effectLst/>
                <a:latin typeface="+mn-lt"/>
                <a:ea typeface="Calibri"/>
                <a:cs typeface="Arial"/>
                <a:hlinkClick r:id="rId3"/>
              </a:rPr>
              <a:t>SERIOUS injury</a:t>
            </a:r>
            <a:r>
              <a:rPr lang="en-AU" sz="1800" dirty="0">
                <a:latin typeface="+mn-lt"/>
                <a:ea typeface="Calibri"/>
                <a:cs typeface="Arial"/>
                <a:hlinkClick r:id="rId3"/>
              </a:rPr>
              <a:t> </a:t>
            </a:r>
            <a:r>
              <a:rPr lang="en-AU" sz="1800" dirty="0">
                <a:effectLst/>
                <a:latin typeface="+mn-lt"/>
                <a:ea typeface="Calibri"/>
                <a:cs typeface="Arial"/>
                <a:hlinkClick r:id="rId3"/>
              </a:rPr>
              <a:t>(7:31)</a:t>
            </a:r>
            <a:r>
              <a:rPr lang="en-AU" sz="1800" dirty="0">
                <a:effectLst/>
                <a:latin typeface="+mn-lt"/>
                <a:ea typeface="Calibri"/>
                <a:cs typeface="Arial"/>
              </a:rPr>
              <a:t> video and add to your brainstorm. </a:t>
            </a:r>
          </a:p>
          <a:p>
            <a:pPr>
              <a:lnSpc>
                <a:spcPct val="150000"/>
              </a:lnSpc>
            </a:pPr>
            <a:r>
              <a:rPr lang="en-AU" sz="1800" dirty="0">
                <a:latin typeface="+mn-lt"/>
                <a:ea typeface="Calibri" panose="020F0502020204030204" pitchFamily="34" charset="0"/>
              </a:rPr>
              <a:t>Answer the following questions:</a:t>
            </a:r>
          </a:p>
          <a:p>
            <a:pPr marL="342900" indent="-342900">
              <a:lnSpc>
                <a:spcPct val="150000"/>
              </a:lnSpc>
              <a:buFont typeface="+mj-lt"/>
              <a:buAutoNum type="arabicPeriod"/>
            </a:pPr>
            <a:r>
              <a:rPr lang="en-AU" sz="1800" dirty="0">
                <a:effectLst/>
                <a:latin typeface="+mn-lt"/>
                <a:ea typeface="Calibri" panose="020F0502020204030204" pitchFamily="34" charset="0"/>
              </a:rPr>
              <a:t>What are some common injuries with your chosen movement?</a:t>
            </a:r>
          </a:p>
          <a:p>
            <a:pPr marL="342900" lvl="0" indent="-342900">
              <a:lnSpc>
                <a:spcPct val="150000"/>
              </a:lnSpc>
              <a:buFont typeface="+mj-lt"/>
              <a:buAutoNum type="arabicPeriod"/>
            </a:pPr>
            <a:r>
              <a:rPr lang="en-AU" sz="1800" dirty="0">
                <a:effectLst/>
                <a:latin typeface="+mn-lt"/>
                <a:ea typeface="Calibri" panose="020F0502020204030204" pitchFamily="34" charset="0"/>
              </a:rPr>
              <a:t>Why do these injuries happen?</a:t>
            </a:r>
          </a:p>
          <a:p>
            <a:pPr marL="342900" lvl="0" indent="-342900">
              <a:lnSpc>
                <a:spcPct val="150000"/>
              </a:lnSpc>
              <a:buFont typeface="+mj-lt"/>
              <a:buAutoNum type="arabicPeriod"/>
            </a:pPr>
            <a:r>
              <a:rPr lang="en-AU" sz="1800" dirty="0">
                <a:effectLst/>
                <a:latin typeface="+mn-lt"/>
                <a:ea typeface="Calibri" panose="020F0502020204030204" pitchFamily="34" charset="0"/>
              </a:rPr>
              <a:t>What muscles, bones and joints would be affected?</a:t>
            </a:r>
          </a:p>
          <a:p>
            <a:pPr marL="342900" lvl="0" indent="-342900">
              <a:lnSpc>
                <a:spcPct val="150000"/>
              </a:lnSpc>
              <a:buFont typeface="+mj-lt"/>
              <a:buAutoNum type="arabicPeriod"/>
            </a:pPr>
            <a:r>
              <a:rPr lang="en-AU" sz="1800" dirty="0">
                <a:effectLst/>
                <a:latin typeface="+mn-lt"/>
                <a:ea typeface="Calibri" panose="020F0502020204030204" pitchFamily="34" charset="0"/>
              </a:rPr>
              <a:t>How can these injuries be reduced or prevented?</a:t>
            </a:r>
          </a:p>
        </p:txBody>
      </p:sp>
      <p:sp>
        <p:nvSpPr>
          <p:cNvPr id="2" name="Slide Number Placeholder 1">
            <a:extLst>
              <a:ext uri="{FF2B5EF4-FFF2-40B4-BE49-F238E27FC236}">
                <a16:creationId xmlns:a16="http://schemas.microsoft.com/office/drawing/2014/main" id="{A1D24A51-455A-CEC0-B418-63178FEC767D}"/>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18780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lang="en-AU" sz="1200" u="sng" dirty="0">
                <a:solidFill>
                  <a:srgbClr val="B9DBEF"/>
                </a:solidFill>
                <a:hlinkClick r:id="rId4">
                  <a:extLst>
                    <a:ext uri="{A12FA001-AC4F-418D-AE19-62706E023703}">
                      <ahyp:hlinkClr xmlns:ahyp="http://schemas.microsoft.com/office/drawing/2018/hyperlinkcolor" val="tx"/>
                    </a:ext>
                  </a:extLst>
                </a:hlinkClick>
              </a:rPr>
              <a:t>https://educationstandards.nsw.edu.au/</a:t>
            </a:r>
            <a:r>
              <a:rPr kumimoji="0" lang="en-AU" sz="1200" b="0" i="0" strike="noStrike" kern="1200" cap="none" spc="0" normalizeH="0" baseline="0" noProof="0" dirty="0">
                <a:ln>
                  <a:noFill/>
                </a:ln>
                <a:solidFill>
                  <a:srgbClr val="B9DBEF"/>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t>
            </a:r>
            <a:r>
              <a:rPr kumimoji="0" lang="en-AU" sz="1200" b="0" i="0" u="none" strike="noStrike" kern="1200" cap="none" spc="0" normalizeH="0" baseline="0" noProof="0" dirty="0">
                <a:ln>
                  <a:noFill/>
                </a:ln>
                <a:solidFill>
                  <a:srgbClr val="B9DBEF"/>
                </a:solidFill>
                <a:effectLst/>
                <a:uLnTx/>
                <a:uFillTx/>
                <a:ea typeface="+mn-ea"/>
                <a:cs typeface="+mn-cs"/>
                <a:hlinkClick r:id="rId5">
                  <a:extLst>
                    <a:ext uri="{A12FA001-AC4F-418D-AE19-62706E023703}">
                      <ahyp:hlinkClr xmlns:ahyp="http://schemas.microsoft.com/office/drawing/2018/hyperlinkcolor" val="tx"/>
                    </a:ext>
                  </a:extLst>
                </a:hlinkClick>
              </a:rPr>
              <a:t>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Heath and Movement Science 11–12 Syllabus</a:t>
            </a:r>
            <a:r>
              <a:rPr lang="en-AU" dirty="0">
                <a:latin typeface="+mn-lt"/>
              </a:rPr>
              <a:t> © NSW Education Standards Authority (NESA) for and on behalf of the Crown in right of the State of New South Wales, 2023.</a:t>
            </a:r>
          </a:p>
        </p:txBody>
      </p:sp>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a:xfrm>
            <a:off x="360000" y="360000"/>
            <a:ext cx="11484000" cy="545601"/>
          </a:xfrm>
        </p:spPr>
        <p:txBody>
          <a:bodyPr/>
          <a:lstStyle/>
          <a:p>
            <a:r>
              <a:rPr lang="en-GB" dirty="0">
                <a:latin typeface="+mj-lt"/>
              </a:rPr>
              <a:t>Topics</a:t>
            </a:r>
          </a:p>
        </p:txBody>
      </p:sp>
      <p:grpSp>
        <p:nvGrpSpPr>
          <p:cNvPr id="9" name="Group 8" descr="1. The baseball pitch – step 1">
            <a:extLst>
              <a:ext uri="{FF2B5EF4-FFF2-40B4-BE49-F238E27FC236}">
                <a16:creationId xmlns:a16="http://schemas.microsoft.com/office/drawing/2014/main" id="{F5E11405-A6C6-6E85-70FD-F5A3434369B1}"/>
              </a:ext>
            </a:extLst>
          </p:cNvPr>
          <p:cNvGrpSpPr/>
          <p:nvPr/>
        </p:nvGrpSpPr>
        <p:grpSpPr>
          <a:xfrm>
            <a:off x="360000" y="1122019"/>
            <a:ext cx="5229753" cy="1264982"/>
            <a:chOff x="250229" y="1157188"/>
            <a:chExt cx="5229753" cy="1264982"/>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521576" y="1234656"/>
              <a:ext cx="4958406" cy="111004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81025" algn="ctr"/>
              <a:r>
                <a:rPr lang="en-GB" sz="2000" b="1" dirty="0">
                  <a:solidFill>
                    <a:schemeClr val="accent1"/>
                  </a:solidFill>
                  <a:latin typeface="Arial" panose="020B0604020202020204" pitchFamily="34" charset="0"/>
                  <a:cs typeface="Arial" panose="020B0604020202020204" pitchFamily="34" charset="0"/>
                </a:rPr>
                <a:t>The baseball pitch – step 1</a:t>
              </a: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250229" y="1157188"/>
              <a:ext cx="1264982" cy="126498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1</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10" name="Group 9" descr="2. The baseball pitch – step 2">
            <a:extLst>
              <a:ext uri="{FF2B5EF4-FFF2-40B4-BE49-F238E27FC236}">
                <a16:creationId xmlns:a16="http://schemas.microsoft.com/office/drawing/2014/main" id="{FB6D9E16-AAB1-F16E-D9D3-6EA19ED95A77}"/>
              </a:ext>
            </a:extLst>
          </p:cNvPr>
          <p:cNvGrpSpPr/>
          <p:nvPr/>
        </p:nvGrpSpPr>
        <p:grpSpPr>
          <a:xfrm>
            <a:off x="360000" y="2817560"/>
            <a:ext cx="5244140" cy="1264982"/>
            <a:chOff x="250229" y="2773495"/>
            <a:chExt cx="5244140" cy="1264982"/>
          </a:xfrm>
        </p:grpSpPr>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535963" y="2850963"/>
              <a:ext cx="4958406" cy="111004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977900"/>
              <a:r>
                <a:rPr lang="en-GB" sz="2000" b="1" dirty="0">
                  <a:solidFill>
                    <a:schemeClr val="accent1"/>
                  </a:solidFill>
                  <a:latin typeface="Arial" panose="020B0604020202020204" pitchFamily="34" charset="0"/>
                  <a:cs typeface="Arial" panose="020B0604020202020204" pitchFamily="34" charset="0"/>
                </a:rPr>
                <a:t>The baseball pitch – step 2</a:t>
              </a:r>
            </a:p>
          </p:txBody>
        </p:sp>
        <p:sp>
          <p:nvSpPr>
            <p:cNvPr id="21" name="Oval 20">
              <a:hlinkClick r:id="rId3" action="ppaction://hlinksldjump"/>
              <a:extLst>
                <a:ext uri="{FF2B5EF4-FFF2-40B4-BE49-F238E27FC236}">
                  <a16:creationId xmlns:a16="http://schemas.microsoft.com/office/drawing/2014/main" id="{D0A190BE-2B0B-2729-4549-D63712793CC2}"/>
                </a:ext>
              </a:extLst>
            </p:cNvPr>
            <p:cNvSpPr/>
            <p:nvPr/>
          </p:nvSpPr>
          <p:spPr>
            <a:xfrm>
              <a:off x="250229" y="2773495"/>
              <a:ext cx="1264982" cy="126498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12" name="Group 11" descr="3. The baseball pitch – step 3">
            <a:extLst>
              <a:ext uri="{FF2B5EF4-FFF2-40B4-BE49-F238E27FC236}">
                <a16:creationId xmlns:a16="http://schemas.microsoft.com/office/drawing/2014/main" id="{69EF5EF2-033A-66DB-087E-67D8C47A6B32}"/>
              </a:ext>
            </a:extLst>
          </p:cNvPr>
          <p:cNvGrpSpPr/>
          <p:nvPr/>
        </p:nvGrpSpPr>
        <p:grpSpPr>
          <a:xfrm>
            <a:off x="360000" y="4513101"/>
            <a:ext cx="5244140" cy="1264982"/>
            <a:chOff x="250229" y="4548270"/>
            <a:chExt cx="5244140" cy="1264982"/>
          </a:xfrm>
        </p:grpSpPr>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535963" y="4625738"/>
              <a:ext cx="4958406" cy="111004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977900"/>
              <a:r>
                <a:rPr lang="en-GB" sz="2000" b="1" dirty="0">
                  <a:solidFill>
                    <a:schemeClr val="accent1"/>
                  </a:solidFill>
                  <a:latin typeface="Arial" panose="020B0604020202020204" pitchFamily="34" charset="0"/>
                  <a:cs typeface="Arial" panose="020B0604020202020204" pitchFamily="34" charset="0"/>
                </a:rPr>
                <a:t>The baseball pitch – step 3</a:t>
              </a:r>
            </a:p>
          </p:txBody>
        </p:sp>
        <p:sp>
          <p:nvSpPr>
            <p:cNvPr id="24" name="Oval 23">
              <a:hlinkClick r:id="rId3" action="ppaction://hlinksldjump"/>
              <a:extLst>
                <a:ext uri="{FF2B5EF4-FFF2-40B4-BE49-F238E27FC236}">
                  <a16:creationId xmlns:a16="http://schemas.microsoft.com/office/drawing/2014/main" id="{A6DDAD40-805E-049F-39FC-55094C6BA103}"/>
                </a:ext>
              </a:extLst>
            </p:cNvPr>
            <p:cNvSpPr/>
            <p:nvPr/>
          </p:nvSpPr>
          <p:spPr>
            <a:xfrm>
              <a:off x="250229" y="4548270"/>
              <a:ext cx="1264982" cy="126498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3</a:t>
              </a:r>
              <a:endParaRPr lang="en-AU" sz="3000" b="1" dirty="0">
                <a:solidFill>
                  <a:schemeClr val="bg1"/>
                </a:solidFill>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4" name="Picture Placeholder 3">
            <a:extLst>
              <a:ext uri="{FF2B5EF4-FFF2-40B4-BE49-F238E27FC236}">
                <a16:creationId xmlns:a16="http://schemas.microsoft.com/office/drawing/2014/main" id="{9E27F210-171A-1801-B398-D8D1E1DC1225}"/>
              </a:ext>
            </a:extLst>
          </p:cNvPr>
          <p:cNvSpPr>
            <a:spLocks noGrp="1"/>
          </p:cNvSpPr>
          <p:nvPr>
            <p:ph type="pic" sz="quarter" idx="13"/>
          </p:nvPr>
        </p:nvSpPr>
        <p:spPr/>
        <p:txBody>
          <a:bodyPr/>
          <a:lstStyle/>
          <a:p>
            <a:pPr>
              <a:lnSpc>
                <a:spcPct val="150000"/>
              </a:lnSpc>
            </a:pPr>
            <a:r>
              <a:rPr lang="en-AU" b="1" dirty="0">
                <a:solidFill>
                  <a:schemeClr val="accent1"/>
                </a:solidFill>
                <a:latin typeface="+mj-lt"/>
                <a:cs typeface="Arial" panose="020B0604020202020204" pitchFamily="34" charset="0"/>
              </a:rPr>
              <a:t>We are learning to:</a:t>
            </a:r>
            <a:endParaRPr lang="en-AU"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analyse the relationships between muscles, bones, joints and biomechanical principles to consolidate an understanding of the implications of relationships on safe sporting movement and movement efficiency</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explain the interrelationship of the bones, muscles and joints for the execution of movements as well as the biomechanical principles in play when completing certain sporting movements</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compare the techniques of safe versus unsafe sporting movements and understand the biomechanical principles influencing movement</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explore potential injuries in sports and account for the biomechanical issues that can contribute to this injury, for example, tennis elbow, golf elbow, stress fractures in back and shins.</a:t>
            </a:r>
          </a:p>
          <a:p>
            <a:endParaRPr lang="en-US" sz="1800"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(2)</a:t>
            </a:r>
          </a:p>
        </p:txBody>
      </p:sp>
      <p:sp>
        <p:nvSpPr>
          <p:cNvPr id="4" name="Picture Placeholder 3">
            <a:extLst>
              <a:ext uri="{FF2B5EF4-FFF2-40B4-BE49-F238E27FC236}">
                <a16:creationId xmlns:a16="http://schemas.microsoft.com/office/drawing/2014/main" id="{A6399D27-E67B-0289-7781-190C614787A1}"/>
              </a:ext>
            </a:extLst>
          </p:cNvPr>
          <p:cNvSpPr>
            <a:spLocks noGrp="1"/>
          </p:cNvSpPr>
          <p:nvPr>
            <p:ph type="pic" sz="quarter" idx="13"/>
          </p:nvPr>
        </p:nvSpPr>
        <p:spPr/>
        <p:txBody>
          <a:bodyPr/>
          <a:lstStyle/>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mn-lt"/>
                <a:ea typeface="+mn-lt"/>
                <a:cs typeface="Arial" panose="020B0604020202020204" pitchFamily="34" charset="0"/>
              </a:rPr>
              <a:t>[classroom teacher to insert co-constructed success criteria]</a:t>
            </a:r>
            <a:endParaRPr lang="en-US" sz="2000" dirty="0">
              <a:latin typeface="+mn-lt"/>
              <a:ea typeface="+mn-lt"/>
              <a:cs typeface="Arial" panose="020B0604020202020204" pitchFamily="34" charset="0"/>
            </a:endParaRPr>
          </a:p>
          <a:p>
            <a:pPr marL="342900" indent="-342900">
              <a:lnSpc>
                <a:spcPct val="150000"/>
              </a:lnSpc>
              <a:buFont typeface="Arial"/>
              <a:buChar char="•"/>
            </a:pPr>
            <a:r>
              <a:rPr lang="en-AU" sz="2000" dirty="0">
                <a:latin typeface="+mn-lt"/>
                <a:ea typeface="+mn-lt"/>
                <a:cs typeface="Arial" panose="020B0604020202020204" pitchFamily="34" charset="0"/>
              </a:rPr>
              <a:t>[classroom teacher to insert co-constructed success criteria]</a:t>
            </a:r>
            <a:endParaRPr lang="en-US" sz="2000" dirty="0">
              <a:latin typeface="+mn-lt"/>
              <a:ea typeface="+mn-lt"/>
              <a:cs typeface="Arial" panose="020B0604020202020204" pitchFamily="34" charset="0"/>
            </a:endParaRPr>
          </a:p>
          <a:p>
            <a:pPr marL="342900" indent="-342900">
              <a:lnSpc>
                <a:spcPct val="150000"/>
              </a:lnSpc>
              <a:buFont typeface="Arial"/>
              <a:buChar char="•"/>
            </a:pPr>
            <a:r>
              <a:rPr lang="en-AU" sz="2000" dirty="0">
                <a:latin typeface="+mn-lt"/>
                <a:ea typeface="+mn-lt"/>
                <a:cs typeface="Arial" panose="020B0604020202020204" pitchFamily="34" charset="0"/>
              </a:rPr>
              <a:t>[classroom teacher to insert co-constructed success criteria].</a:t>
            </a:r>
            <a:endParaRPr lang="en-AU" dirty="0">
              <a:latin typeface="+mn-lt"/>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6644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dirty="0">
                <a:latin typeface="+mj-lt"/>
              </a:rPr>
              <a:t>Depth study approach</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dirty="0">
                <a:latin typeface="+mj-lt"/>
              </a:rPr>
              <a:t>Guided, independent or collaborative approach</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1567086"/>
            <a:ext cx="11484000" cy="1011991"/>
          </a:xfrm>
        </p:spPr>
        <p:txBody>
          <a:bodyPr/>
          <a:lstStyle/>
          <a:p>
            <a:r>
              <a:rPr lang="en-AU" dirty="0">
                <a:latin typeface="+mn-lt"/>
              </a:rPr>
              <a:t>For this depth study, you have the choice of 2 different options. Regardless of which option you choose, you will be required to submit a movement portfolio as evidence of your learning.</a:t>
            </a:r>
          </a:p>
        </p:txBody>
      </p:sp>
      <p:sp>
        <p:nvSpPr>
          <p:cNvPr id="2" name="Rectangle: Rounded Corners 1">
            <a:extLst>
              <a:ext uri="{FF2B5EF4-FFF2-40B4-BE49-F238E27FC236}">
                <a16:creationId xmlns:a16="http://schemas.microsoft.com/office/drawing/2014/main" id="{30056110-D91C-8871-76DC-28844C009C57}"/>
              </a:ext>
            </a:extLst>
          </p:cNvPr>
          <p:cNvSpPr/>
          <p:nvPr/>
        </p:nvSpPr>
        <p:spPr>
          <a:xfrm>
            <a:off x="1289538" y="2767614"/>
            <a:ext cx="4077361" cy="3377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4000"/>
              </a:lnSpc>
              <a:spcAft>
                <a:spcPts val="1200"/>
              </a:spcAft>
            </a:pPr>
            <a:r>
              <a:rPr lang="en-AU" sz="1800" b="1" dirty="0"/>
              <a:t>Option 1 – guided approach</a:t>
            </a:r>
          </a:p>
          <a:p>
            <a:pPr>
              <a:lnSpc>
                <a:spcPct val="114000"/>
              </a:lnSpc>
              <a:spcAft>
                <a:spcPts val="1200"/>
              </a:spcAft>
            </a:pPr>
            <a:r>
              <a:rPr lang="en-AU" sz="1800" dirty="0"/>
              <a:t>Movement skill analysis of a baseball pitch</a:t>
            </a:r>
          </a:p>
        </p:txBody>
      </p:sp>
      <p:sp>
        <p:nvSpPr>
          <p:cNvPr id="4" name="Rectangle: Rounded Corners 3">
            <a:extLst>
              <a:ext uri="{FF2B5EF4-FFF2-40B4-BE49-F238E27FC236}">
                <a16:creationId xmlns:a16="http://schemas.microsoft.com/office/drawing/2014/main" id="{BCEEC6D3-622E-F615-F05D-1AD68F020448}"/>
              </a:ext>
            </a:extLst>
          </p:cNvPr>
          <p:cNvSpPr/>
          <p:nvPr/>
        </p:nvSpPr>
        <p:spPr>
          <a:xfrm>
            <a:off x="6825102" y="2767614"/>
            <a:ext cx="4077361" cy="3377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4000"/>
              </a:lnSpc>
              <a:spcAft>
                <a:spcPts val="1200"/>
              </a:spcAft>
            </a:pPr>
            <a:r>
              <a:rPr lang="en-AU" sz="1800" b="1" dirty="0"/>
              <a:t>Option 2 – independent or collaborative approach</a:t>
            </a:r>
          </a:p>
          <a:p>
            <a:pPr>
              <a:lnSpc>
                <a:spcPct val="114000"/>
              </a:lnSpc>
              <a:spcAft>
                <a:spcPts val="1200"/>
              </a:spcAft>
            </a:pPr>
            <a:r>
              <a:rPr lang="en-AU" sz="1800" dirty="0">
                <a:ea typeface="Calibri" panose="020F0502020204030204" pitchFamily="34" charset="0"/>
              </a:rPr>
              <a:t>N</a:t>
            </a:r>
            <a:r>
              <a:rPr lang="en-AU" sz="1800" dirty="0">
                <a:effectLst/>
                <a:ea typeface="Calibri" panose="020F0502020204030204" pitchFamily="34" charset="0"/>
              </a:rPr>
              <a:t>egotiate one of the following areas of interest:</a:t>
            </a:r>
          </a:p>
          <a:p>
            <a:pPr marL="342900" indent="-342900">
              <a:lnSpc>
                <a:spcPct val="114000"/>
              </a:lnSpc>
              <a:spcAft>
                <a:spcPts val="1200"/>
              </a:spcAft>
              <a:buAutoNum type="arabicPeriod"/>
            </a:pPr>
            <a:r>
              <a:rPr lang="en-AU" sz="1800" dirty="0">
                <a:ea typeface="Calibri" panose="020F0502020204030204" pitchFamily="34" charset="0"/>
              </a:rPr>
              <a:t>elite athletes</a:t>
            </a:r>
          </a:p>
          <a:p>
            <a:pPr marL="342900" indent="-342900">
              <a:lnSpc>
                <a:spcPct val="114000"/>
              </a:lnSpc>
              <a:spcAft>
                <a:spcPts val="1200"/>
              </a:spcAft>
              <a:buAutoNum type="arabicPeriod"/>
            </a:pPr>
            <a:r>
              <a:rPr lang="en-AU" sz="1800" dirty="0">
                <a:ea typeface="Calibri" panose="020F0502020204030204" pitchFamily="34" charset="0"/>
              </a:rPr>
              <a:t>technique comparison</a:t>
            </a:r>
          </a:p>
          <a:p>
            <a:pPr marL="342900" indent="-342900">
              <a:lnSpc>
                <a:spcPct val="114000"/>
              </a:lnSpc>
              <a:spcAft>
                <a:spcPts val="1200"/>
              </a:spcAft>
              <a:buAutoNum type="arabicPeriod"/>
            </a:pPr>
            <a:r>
              <a:rPr lang="en-AU" sz="1800" dirty="0">
                <a:ea typeface="Calibri" panose="020F0502020204030204" pitchFamily="34" charset="0"/>
              </a:rPr>
              <a:t>movement skill analysis.</a:t>
            </a:r>
            <a:endParaRPr lang="en-AU" sz="1800" dirty="0"/>
          </a:p>
        </p:txBody>
      </p:sp>
      <p:sp>
        <p:nvSpPr>
          <p:cNvPr id="3" name="Slide Number Placeholder 2">
            <a:extLst>
              <a:ext uri="{FF2B5EF4-FFF2-40B4-BE49-F238E27FC236}">
                <a16:creationId xmlns:a16="http://schemas.microsoft.com/office/drawing/2014/main" id="{29857EE9-3066-32FD-277A-0349DC739562}"/>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E5E5-C6DB-EAFC-E3A8-4195BB448039}"/>
              </a:ext>
            </a:extLst>
          </p:cNvPr>
          <p:cNvSpPr>
            <a:spLocks noGrp="1"/>
          </p:cNvSpPr>
          <p:nvPr>
            <p:ph type="title"/>
          </p:nvPr>
        </p:nvSpPr>
        <p:spPr/>
        <p:txBody>
          <a:bodyPr/>
          <a:lstStyle/>
          <a:p>
            <a:r>
              <a:rPr lang="en-AU" dirty="0"/>
              <a:t>Steps to guide the investigation</a:t>
            </a:r>
          </a:p>
        </p:txBody>
      </p:sp>
      <p:sp>
        <p:nvSpPr>
          <p:cNvPr id="5" name="Text Placeholder 4">
            <a:extLst>
              <a:ext uri="{FF2B5EF4-FFF2-40B4-BE49-F238E27FC236}">
                <a16:creationId xmlns:a16="http://schemas.microsoft.com/office/drawing/2014/main" id="{57A32058-C870-1F77-25D8-ED02FC2008BA}"/>
              </a:ext>
            </a:extLst>
          </p:cNvPr>
          <p:cNvSpPr>
            <a:spLocks noGrp="1"/>
          </p:cNvSpPr>
          <p:nvPr>
            <p:ph type="body" sz="quarter" idx="17"/>
          </p:nvPr>
        </p:nvSpPr>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The following steps will guide your investigation and the questioning throughout your depth study. These steps have been incorporated into the guided approach to learning and each area of interest, depending on which option you choose.</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Step 1 – interrelationship between muscles, bones and joints in the movement</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Step 2 – biomechanical principles influencing movements</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Step 3 – enhancing safe movement and efficiency.</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84927DFE-AFDB-C433-6949-7120287B35DA}"/>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139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E5E5-C6DB-EAFC-E3A8-4195BB448039}"/>
              </a:ext>
            </a:extLst>
          </p:cNvPr>
          <p:cNvSpPr>
            <a:spLocks noGrp="1"/>
          </p:cNvSpPr>
          <p:nvPr>
            <p:ph type="title"/>
          </p:nvPr>
        </p:nvSpPr>
        <p:spPr/>
        <p:txBody>
          <a:bodyPr/>
          <a:lstStyle/>
          <a:p>
            <a:r>
              <a:rPr lang="en-AU" dirty="0">
                <a:latin typeface="+mj-lt"/>
              </a:rPr>
              <a:t>Evidence of learning</a:t>
            </a:r>
          </a:p>
        </p:txBody>
      </p:sp>
      <p:sp>
        <p:nvSpPr>
          <p:cNvPr id="4" name="Text Placeholder 3">
            <a:extLst>
              <a:ext uri="{FF2B5EF4-FFF2-40B4-BE49-F238E27FC236}">
                <a16:creationId xmlns:a16="http://schemas.microsoft.com/office/drawing/2014/main" id="{C67F8AE6-0DC9-D807-7679-E64229C46423}"/>
              </a:ext>
            </a:extLst>
          </p:cNvPr>
          <p:cNvSpPr>
            <a:spLocks noGrp="1"/>
          </p:cNvSpPr>
          <p:nvPr>
            <p:ph type="body" sz="quarter" idx="18"/>
          </p:nvPr>
        </p:nvSpPr>
        <p:spPr/>
        <p:txBody>
          <a:bodyPr/>
          <a:lstStyle/>
          <a:p>
            <a:r>
              <a:rPr lang="en-AU" dirty="0">
                <a:latin typeface="+mj-lt"/>
              </a:rPr>
              <a:t>Movement portfolio</a:t>
            </a:r>
          </a:p>
        </p:txBody>
      </p:sp>
      <p:sp>
        <p:nvSpPr>
          <p:cNvPr id="5" name="Text Placeholder 4">
            <a:extLst>
              <a:ext uri="{FF2B5EF4-FFF2-40B4-BE49-F238E27FC236}">
                <a16:creationId xmlns:a16="http://schemas.microsoft.com/office/drawing/2014/main" id="{57A32058-C870-1F77-25D8-ED02FC2008BA}"/>
              </a:ext>
            </a:extLst>
          </p:cNvPr>
          <p:cNvSpPr>
            <a:spLocks noGrp="1"/>
          </p:cNvSpPr>
          <p:nvPr>
            <p:ph type="body" sz="quarter" idx="17"/>
          </p:nvPr>
        </p:nvSpPr>
        <p:spPr/>
        <p:txBody>
          <a:bodyPr vert="horz" lIns="0" tIns="0" rIns="0" bIns="0" rtlCol="0" anchor="t">
            <a:noAutofit/>
          </a:bodyPr>
          <a:lstStyle/>
          <a:p>
            <a:pPr>
              <a:lnSpc>
                <a:spcPct val="150000"/>
              </a:lnSpc>
            </a:pPr>
            <a:r>
              <a:rPr lang="en-AU" dirty="0">
                <a:effectLst/>
                <a:latin typeface="+mn-lt"/>
                <a:ea typeface="Calibri" panose="020F0502020204030204" pitchFamily="34" charset="0"/>
              </a:rPr>
              <a:t>You will use your movement portfolio to document your learning journey. Through the movement portfolio, you should demonstrate application of your understanding of biomechanical principles to safely and efficiently execute a sporting example. Evidence may include:</a:t>
            </a:r>
          </a:p>
          <a:p>
            <a:pPr marL="342900" lvl="3" indent="-342900">
              <a:spcAft>
                <a:spcPts val="1200"/>
              </a:spcAft>
            </a:pPr>
            <a:r>
              <a:rPr lang="en-AU" sz="2000" dirty="0">
                <a:effectLst/>
                <a:latin typeface="+mn-lt"/>
                <a:ea typeface="Calibri" panose="020F0502020204030204" pitchFamily="34" charset="0"/>
              </a:rPr>
              <a:t>filmed movement sequences and annotations</a:t>
            </a:r>
          </a:p>
          <a:p>
            <a:pPr marL="342900" lvl="3" indent="-342900">
              <a:spcAft>
                <a:spcPts val="1200"/>
              </a:spcAft>
            </a:pPr>
            <a:r>
              <a:rPr lang="en-AU" sz="2000" dirty="0">
                <a:effectLst/>
                <a:latin typeface="+mn-lt"/>
                <a:ea typeface="Calibri"/>
                <a:cs typeface="Arial"/>
              </a:rPr>
              <a:t>answers to questions</a:t>
            </a:r>
          </a:p>
          <a:p>
            <a:pPr marL="342900" lvl="3" indent="-342900">
              <a:spcAft>
                <a:spcPts val="1200"/>
              </a:spcAft>
            </a:pPr>
            <a:r>
              <a:rPr lang="en-AU" sz="2000" dirty="0">
                <a:effectLst/>
                <a:latin typeface="+mn-lt"/>
                <a:ea typeface="Calibri" panose="020F0502020204030204" pitchFamily="34" charset="0"/>
              </a:rPr>
              <a:t>pictures, diagrams and video</a:t>
            </a:r>
          </a:p>
          <a:p>
            <a:pPr marL="342900" lvl="3" indent="-342900">
              <a:spcAft>
                <a:spcPts val="1200"/>
              </a:spcAft>
            </a:pPr>
            <a:r>
              <a:rPr lang="en-AU" sz="2000" dirty="0">
                <a:effectLst/>
                <a:latin typeface="+mn-lt"/>
                <a:ea typeface="Calibri" panose="020F0502020204030204" pitchFamily="34" charset="0"/>
              </a:rPr>
              <a:t>reflections and record of discussions.</a:t>
            </a:r>
          </a:p>
          <a:p>
            <a:pPr>
              <a:lnSpc>
                <a:spcPct val="150000"/>
              </a:lnSpc>
            </a:pPr>
            <a:endParaRPr lang="en-AU"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84927DFE-AFDB-C433-6949-7120287B35DA}"/>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76858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The baseball pitch – step 1</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3223</Words>
  <Application>Microsoft Office PowerPoint</Application>
  <PresentationFormat>Widescreen</PresentationFormat>
  <Paragraphs>234</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Times New Roman</vt:lpstr>
      <vt:lpstr>Public Sans</vt:lpstr>
      <vt:lpstr>Symbol</vt:lpstr>
      <vt:lpstr>Arial</vt:lpstr>
      <vt:lpstr>Calibri</vt:lpstr>
      <vt:lpstr>Segoe UI</vt:lpstr>
      <vt:lpstr>1_NSWG Corporate</vt:lpstr>
      <vt:lpstr>Instructions for use</vt:lpstr>
      <vt:lpstr>Biomechanics - depth study</vt:lpstr>
      <vt:lpstr>Topics</vt:lpstr>
      <vt:lpstr>Learning intentions and success criteria (1)</vt:lpstr>
      <vt:lpstr>Learning intentions and success criteria (2)</vt:lpstr>
      <vt:lpstr>Depth study approach</vt:lpstr>
      <vt:lpstr>Steps to guide the investigation</vt:lpstr>
      <vt:lpstr>Evidence of learning</vt:lpstr>
      <vt:lpstr>The baseball pitch – step 1</vt:lpstr>
      <vt:lpstr>Step 1</vt:lpstr>
      <vt:lpstr>Step 1 – preparation phase</vt:lpstr>
      <vt:lpstr>Step 1 – execution phase</vt:lpstr>
      <vt:lpstr>Step 1 – follow through phase</vt:lpstr>
      <vt:lpstr>Step 1 – evidence of learning</vt:lpstr>
      <vt:lpstr>The baseball pitch – step 2</vt:lpstr>
      <vt:lpstr>Step 2 – biomechanical principles influencing movements</vt:lpstr>
      <vt:lpstr>Step 2 – questions</vt:lpstr>
      <vt:lpstr>Step 2 – questions continued</vt:lpstr>
      <vt:lpstr>The baseball pitch – step 3</vt:lpstr>
      <vt:lpstr>Step 3 – enhancing safe movement and efficiency</vt:lpstr>
      <vt:lpstr>Step 3 – video 1</vt:lpstr>
      <vt:lpstr>Step 3 – video 2</vt:lpstr>
      <vt:lpstr>Step 3 – video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study – biomechanics – slide deck – 11HMS</dc:title>
  <dc:creator>NSW Department of Education</dc:creator>
  <dcterms:created xsi:type="dcterms:W3CDTF">2024-09-27T04:42:36Z</dcterms:created>
  <dcterms:modified xsi:type="dcterms:W3CDTF">2024-10-24T03:08:10Z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2024-09-27T04:43:09Z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79504094-6679-4415-bbac-70751ed07cac</vt:lpwstr>
  </property>
  <property fmtid="{D5CDD505-2E9C-101B-9397-08002B2CF9AE}" pid="8" name="MSIP_Label_b603dfd7-d93a-4381-a340-2995d8282205_ContentBits">
    <vt:lpwstr>0</vt:lpwstr>
  </property>
</Properties>
</file>