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18"/>
  </p:notesMasterIdLst>
  <p:handoutMasterIdLst>
    <p:handoutMasterId r:id="rId19"/>
  </p:handoutMasterIdLst>
  <p:sldIdLst>
    <p:sldId id="278" r:id="rId2"/>
    <p:sldId id="260" r:id="rId3"/>
    <p:sldId id="362" r:id="rId4"/>
    <p:sldId id="363" r:id="rId5"/>
    <p:sldId id="281" r:id="rId6"/>
    <p:sldId id="364" r:id="rId7"/>
    <p:sldId id="280" r:id="rId8"/>
    <p:sldId id="365" r:id="rId9"/>
    <p:sldId id="366" r:id="rId10"/>
    <p:sldId id="367" r:id="rId11"/>
    <p:sldId id="368" r:id="rId12"/>
    <p:sldId id="369" r:id="rId13"/>
    <p:sldId id="370" r:id="rId14"/>
    <p:sldId id="371" r:id="rId15"/>
    <p:sldId id="360" r:id="rId16"/>
    <p:sldId id="361" r:id="rId17"/>
  </p:sldIdLst>
  <p:sldSz cx="12192000" cy="6858000"/>
  <p:notesSz cx="6858000" cy="9144000"/>
  <p:embeddedFontLst>
    <p:embeddedFont>
      <p:font typeface="Public Sans" panose="020B0604020202020204" charset="0"/>
      <p:regular r:id="rId20"/>
      <p:bold r:id="rId21"/>
      <p:italic r:id="rId22"/>
      <p:boldItalic r:id="rId23"/>
    </p:embeddedFont>
    <p:embeddedFont>
      <p:font typeface="Public Sans Light" panose="020B0604020202020204" charset="0"/>
      <p:regular r:id="rId24"/>
      <p:italic r:id="rId2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B531D-9D3C-4DB3-92FD-6EAE86D1EBC6}" v="11" dt="2024-08-27T02:31:51.988"/>
    <p1510:client id="{E70A108C-153B-E24F-A59C-5DBBA37E880E}" v="21" dt="2024-08-27T02:22:39.04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81156" autoAdjust="0"/>
  </p:normalViewPr>
  <p:slideViewPr>
    <p:cSldViewPr snapToGrid="0">
      <p:cViewPr varScale="1">
        <p:scale>
          <a:sx n="71" d="100"/>
          <a:sy n="71" d="100"/>
        </p:scale>
        <p:origin x="96" y="102"/>
      </p:cViewPr>
      <p:guideLst>
        <p:guide orient="horz" pos="1049"/>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27/08/2024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27/08/2024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ucation.nsw.gov.au/teaching-and-learning/curriculum/pdhpe/planning-programming-and-assessing-pdhpe-k-12/planning-programming-and-assessing-pdhpe-11-12/about-life-read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Teachers make decisions about forming groups. Reviewing the </a:t>
            </a:r>
            <a:r>
              <a:rPr lang="en-AU" sz="1800" dirty="0">
                <a:effectLst/>
                <a:latin typeface="Arial" panose="020B0604020202020204" pitchFamily="34" charset="0"/>
                <a:ea typeface="Calibri" panose="020F0502020204030204" pitchFamily="34" charset="0"/>
              </a:rPr>
              <a:t>11HMS – the collaborative investigation process support document on the </a:t>
            </a:r>
            <a:r>
              <a:rPr lang="en-AU" sz="2000" dirty="0">
                <a:hlinkClick r:id="rId3"/>
              </a:rPr>
              <a:t>Planning, programming and assessing PDHPE 11–12 </a:t>
            </a:r>
            <a:r>
              <a:rPr lang="en-US" sz="2000" dirty="0">
                <a:latin typeface="Calibri"/>
                <a:ea typeface="Calibri"/>
                <a:cs typeface="Calibri"/>
              </a:rPr>
              <a:t> webpage m</a:t>
            </a:r>
            <a:r>
              <a:rPr lang="en-US" dirty="0">
                <a:latin typeface="Calibri"/>
                <a:ea typeface="Calibri"/>
                <a:cs typeface="Calibri"/>
              </a:rPr>
              <a:t>ay help you decide on the right approach for your class. </a:t>
            </a:r>
          </a:p>
          <a:p>
            <a:endParaRPr lang="en-US" dirty="0">
              <a:latin typeface="Calibri"/>
              <a:ea typeface="Calibri"/>
              <a:cs typeface="Calibri"/>
            </a:endParaRPr>
          </a:p>
          <a:p>
            <a:r>
              <a:rPr lang="en-US" dirty="0">
                <a:latin typeface="Calibri"/>
                <a:ea typeface="Calibri"/>
                <a:cs typeface="Calibri"/>
              </a:rPr>
              <a:t>This activity is designed to support the students in your class to lay the foundation for their group to work effectively together. </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178081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Teachers support the groups in their class to brainstorm and refine their ideas for an area of interest. Note the call out box in blue. This is a great time to highlight key collaboration skills to your class and to praise and encourage when you see them occur in your lesson. </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992655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46364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787398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368655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423612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31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3894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901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72369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177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310613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2" name="Group 1">
            <a:extLst>
              <a:ext uri="{FF2B5EF4-FFF2-40B4-BE49-F238E27FC236}">
                <a16:creationId xmlns:a16="http://schemas.microsoft.com/office/drawing/2014/main" id="{AE4F34EF-8CCD-93C7-15C3-3D58E8F34686}"/>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6" name="Picture 5">
              <a:extLst>
                <a:ext uri="{FF2B5EF4-FFF2-40B4-BE49-F238E27FC236}">
                  <a16:creationId xmlns:a16="http://schemas.microsoft.com/office/drawing/2014/main" id="{4BE90E35-88FC-834A-B83A-35AAA3C48602}"/>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9" name="Picture 8">
              <a:extLst>
                <a:ext uri="{FF2B5EF4-FFF2-40B4-BE49-F238E27FC236}">
                  <a16:creationId xmlns:a16="http://schemas.microsoft.com/office/drawing/2014/main" id="{16FF785F-51E3-BD47-4288-AAD18AC660DF}"/>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0" name="Picture 9">
              <a:extLst>
                <a:ext uri="{FF2B5EF4-FFF2-40B4-BE49-F238E27FC236}">
                  <a16:creationId xmlns:a16="http://schemas.microsoft.com/office/drawing/2014/main" id="{53CBDAAE-EC85-7623-DE1E-F69591703B0C}"/>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11" name="Picture Placeholder 4">
            <a:extLst>
              <a:ext uri="{FF2B5EF4-FFF2-40B4-BE49-F238E27FC236}">
                <a16:creationId xmlns:a16="http://schemas.microsoft.com/office/drawing/2014/main" id="{55382F50-F94A-9281-A84A-0355C3BB4605}"/>
              </a:ext>
            </a:extLst>
          </p:cNvPr>
          <p:cNvSpPr>
            <a:spLocks noGrp="1"/>
          </p:cNvSpPr>
          <p:nvPr>
            <p:ph type="pic" sz="quarter" idx="20"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311017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31712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4847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35726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83083021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6"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ucation.nsw.gov.au/teaching-and-learning/curriculum/pdhpe/planning-programming-and-assessing-pdhpe-k-12/planning-programming-and-assessing-pdhpe-11-12" TargetMode="External"/><Relationship Id="rId2" Type="http://schemas.openxmlformats.org/officeDocument/2006/relationships/hyperlink" Target="https://education.nsw.gov.au/content/dam/main-education/documents/teaching-and-learning/curriculum/pdhpe/pdhpe-s6-health-and-movement-science-ci-technology-and-young-people.docx"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https://curriculum.nsw.edu.au/learning-areas/pdhpe/health-and-movement-science-11-12-2023/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a:t>How to use this presentation </a:t>
            </a:r>
          </a:p>
        </p:txBody>
      </p:sp>
      <p:sp>
        <p:nvSpPr>
          <p:cNvPr id="3" name="Text Placeholder 2">
            <a:extLst>
              <a:ext uri="{FF2B5EF4-FFF2-40B4-BE49-F238E27FC236}">
                <a16:creationId xmlns:a16="http://schemas.microsoft.com/office/drawing/2014/main" id="{5B9C18A3-D01E-634D-87CD-C7C8EAE82FFF}"/>
              </a:ext>
            </a:extLst>
          </p:cNvPr>
          <p:cNvSpPr>
            <a:spLocks noGrp="1"/>
          </p:cNvSpPr>
          <p:nvPr>
            <p:ph type="body" sz="quarter" idx="17"/>
          </p:nvPr>
        </p:nvSpPr>
        <p:spPr/>
        <p:txBody>
          <a:bodyPr/>
          <a:lstStyle/>
          <a:p>
            <a:pPr>
              <a:spcAft>
                <a:spcPts val="600"/>
              </a:spcAft>
            </a:pPr>
            <a:r>
              <a:rPr lang="en-AU" sz="1800" dirty="0"/>
              <a:t>This is a student-facing resource designed to support teachers in presenting the key steps of The Collaborative Investigation Process, either in the development of their own collaborative investigation or when engaging in the Technology and young people – sample program</a:t>
            </a:r>
            <a:r>
              <a:rPr lang="en-AU" sz="1800" dirty="0">
                <a:hlinkClick r:id="rId2"/>
              </a:rPr>
              <a:t> </a:t>
            </a:r>
            <a:r>
              <a:rPr lang="en-AU" sz="1800" dirty="0"/>
              <a:t>or Immediate physiological responses to aerobic training – sample program. </a:t>
            </a:r>
          </a:p>
          <a:p>
            <a:pPr>
              <a:spcAft>
                <a:spcPts val="600"/>
              </a:spcAft>
            </a:pPr>
            <a:r>
              <a:rPr lang="en-AU" sz="1800" dirty="0"/>
              <a:t>Teachers are encouraged to adopt and adapt this resource to the specific needs of their class. </a:t>
            </a:r>
          </a:p>
          <a:p>
            <a:pPr>
              <a:spcAft>
                <a:spcPts val="600"/>
              </a:spcAft>
            </a:pPr>
            <a:r>
              <a:rPr lang="en-AU" sz="1800" dirty="0"/>
              <a:t>Further information about the collaborative investigation and access to the resources listed above can be found on our </a:t>
            </a:r>
            <a:r>
              <a:rPr lang="en-AU" sz="1800" dirty="0">
                <a:hlinkClick r:id="rId3"/>
              </a:rPr>
              <a:t>Planning, programming and assessing PDHPE 11–12</a:t>
            </a:r>
            <a:r>
              <a:rPr lang="en-AU" sz="1800" dirty="0"/>
              <a:t> webpage. </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187807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DDB1E-E70A-3FA9-6F70-EED078F4B648}"/>
              </a:ext>
            </a:extLst>
          </p:cNvPr>
          <p:cNvSpPr>
            <a:spLocks noGrp="1"/>
          </p:cNvSpPr>
          <p:nvPr>
            <p:ph type="title"/>
          </p:nvPr>
        </p:nvSpPr>
        <p:spPr/>
        <p:txBody>
          <a:bodyPr/>
          <a:lstStyle/>
          <a:p>
            <a:r>
              <a:rPr lang="en-AU" dirty="0"/>
              <a:t>6. Creating methodologies to collect data</a:t>
            </a:r>
          </a:p>
        </p:txBody>
      </p:sp>
      <p:sp>
        <p:nvSpPr>
          <p:cNvPr id="6" name="Text Placeholder 5">
            <a:extLst>
              <a:ext uri="{FF2B5EF4-FFF2-40B4-BE49-F238E27FC236}">
                <a16:creationId xmlns:a16="http://schemas.microsoft.com/office/drawing/2014/main" id="{7B41D98B-7F88-8473-2BA6-D2BC58936CBB}"/>
              </a:ext>
            </a:extLst>
          </p:cNvPr>
          <p:cNvSpPr>
            <a:spLocks noGrp="1"/>
          </p:cNvSpPr>
          <p:nvPr>
            <p:ph type="body" sz="quarter" idx="17"/>
          </p:nvPr>
        </p:nvSpPr>
        <p:spPr/>
        <p:txBody>
          <a:bodyPr/>
          <a:lstStyle/>
          <a:p>
            <a:pPr lvl="0">
              <a:lnSpc>
                <a:spcPct val="150000"/>
              </a:lnSpc>
              <a:spcAft>
                <a:spcPts val="600"/>
              </a:spcAft>
            </a:pPr>
            <a:r>
              <a:rPr lang="en-AU" sz="1800" dirty="0">
                <a:effectLst/>
                <a:ea typeface="Calibri" panose="020F0502020204030204" pitchFamily="34" charset="0"/>
              </a:rPr>
              <a:t>In your group:</a:t>
            </a:r>
          </a:p>
          <a:p>
            <a:pPr marL="285750" lvl="0" indent="-285750">
              <a:lnSpc>
                <a:spcPct val="150000"/>
              </a:lnSpc>
              <a:spcAft>
                <a:spcPts val="600"/>
              </a:spcAft>
              <a:buFont typeface="Arial" panose="020B0604020202020204" pitchFamily="34" charset="0"/>
              <a:buChar char="•"/>
            </a:pPr>
            <a:r>
              <a:rPr lang="en-AU" sz="1800" dirty="0">
                <a:effectLst/>
                <a:ea typeface="Calibri" panose="020F0502020204030204" pitchFamily="34" charset="0"/>
              </a:rPr>
              <a:t>create the method (step-by-step plan</a:t>
            </a:r>
            <a:r>
              <a:rPr lang="en-AU" sz="1800" dirty="0">
                <a:ea typeface="Calibri" panose="020F0502020204030204" pitchFamily="34" charset="0"/>
              </a:rPr>
              <a:t>/</a:t>
            </a:r>
            <a:r>
              <a:rPr lang="en-AU" sz="1800" dirty="0">
                <a:effectLst/>
                <a:ea typeface="Calibri" panose="020F0502020204030204" pitchFamily="34" charset="0"/>
              </a:rPr>
              <a:t>process) for conducting the research, including how ethical and safety considerations and risks will be managed</a:t>
            </a:r>
            <a:r>
              <a:rPr lang="en-AU" sz="1800" dirty="0">
                <a:ea typeface="Calibri" panose="020F0502020204030204" pitchFamily="34" charset="0"/>
              </a:rPr>
              <a:t>, </a:t>
            </a:r>
            <a:r>
              <a:rPr lang="en-AU" sz="1800" dirty="0">
                <a:effectLst/>
                <a:ea typeface="Calibri" panose="020F0502020204030204" pitchFamily="34" charset="0"/>
              </a:rPr>
              <a:t>for example, collecting data without names to reduce ethical </a:t>
            </a:r>
            <a:r>
              <a:rPr lang="en-AU" sz="1800" dirty="0">
                <a:ea typeface="Calibri" panose="020F0502020204030204" pitchFamily="34" charset="0"/>
              </a:rPr>
              <a:t>issues and </a:t>
            </a:r>
            <a:r>
              <a:rPr lang="en-AU" sz="1800" dirty="0">
                <a:effectLst/>
                <a:ea typeface="Calibri" panose="020F0502020204030204" pitchFamily="34" charset="0"/>
              </a:rPr>
              <a:t>avoid bias</a:t>
            </a:r>
          </a:p>
          <a:p>
            <a:pPr marL="285750" lvl="0" indent="-285750">
              <a:lnSpc>
                <a:spcPct val="150000"/>
              </a:lnSpc>
              <a:spcAft>
                <a:spcPts val="600"/>
              </a:spcAft>
              <a:buFont typeface="Arial" panose="020B0604020202020204" pitchFamily="34" charset="0"/>
              <a:buChar char="•"/>
            </a:pPr>
            <a:r>
              <a:rPr lang="en-AU" sz="1800" dirty="0">
                <a:ea typeface="Calibri" panose="020F0502020204030204" pitchFamily="34" charset="0"/>
              </a:rPr>
              <a:t>d</a:t>
            </a:r>
            <a:r>
              <a:rPr lang="en-AU" sz="1800" dirty="0">
                <a:effectLst/>
                <a:ea typeface="Calibri" panose="020F0502020204030204" pitchFamily="34" charset="0"/>
              </a:rPr>
              <a:t>evelop each research method, instruction and protocols for primary data collection, for example, questionnaire, practical application or lab protocol and recording sheet, observation sheet, interview questions, environment, instructions, equipment</a:t>
            </a:r>
          </a:p>
          <a:p>
            <a:pPr marL="285750" lvl="0" indent="-285750">
              <a:lnSpc>
                <a:spcPct val="150000"/>
              </a:lnSpc>
              <a:spcAft>
                <a:spcPts val="600"/>
              </a:spcAft>
              <a:buFont typeface="Arial" panose="020B0604020202020204" pitchFamily="34" charset="0"/>
              <a:buChar char="•"/>
            </a:pPr>
            <a:r>
              <a:rPr lang="en-AU" sz="1800" dirty="0">
                <a:ea typeface="Calibri" panose="020F0502020204030204" pitchFamily="34" charset="0"/>
              </a:rPr>
              <a:t>d</a:t>
            </a:r>
            <a:r>
              <a:rPr lang="en-AU" sz="1800" dirty="0">
                <a:effectLst/>
                <a:ea typeface="Calibri" panose="020F0502020204030204" pitchFamily="34" charset="0"/>
              </a:rPr>
              <a:t>iscuss processes for secondary data collection, for example, storage, coding, credibility of sources</a:t>
            </a:r>
          </a:p>
          <a:p>
            <a:pPr marL="285750" lvl="0" indent="-285750">
              <a:lnSpc>
                <a:spcPct val="150000"/>
              </a:lnSpc>
              <a:spcAft>
                <a:spcPts val="600"/>
              </a:spcAft>
              <a:buFont typeface="Arial" panose="020B0604020202020204" pitchFamily="34" charset="0"/>
              <a:buChar char="•"/>
            </a:pPr>
            <a:r>
              <a:rPr lang="en-AU" sz="1800" dirty="0">
                <a:ea typeface="Calibri" panose="020F0502020204030204" pitchFamily="34" charset="0"/>
              </a:rPr>
              <a:t>t</a:t>
            </a:r>
            <a:r>
              <a:rPr lang="en-AU" sz="1800" dirty="0">
                <a:effectLst/>
                <a:ea typeface="Calibri" panose="020F0502020204030204" pitchFamily="34" charset="0"/>
              </a:rPr>
              <a:t>est, review and evaluate each research method using group members or other members of the class to check reliability and validity.</a:t>
            </a:r>
          </a:p>
          <a:p>
            <a:pPr>
              <a:spcAft>
                <a:spcPts val="600"/>
              </a:spcAft>
            </a:pPr>
            <a:endParaRPr lang="en-AU" sz="1800" dirty="0"/>
          </a:p>
          <a:p>
            <a:pPr>
              <a:spcAft>
                <a:spcPts val="600"/>
              </a:spcAft>
            </a:pPr>
            <a:endParaRPr lang="en-US" sz="1800" dirty="0"/>
          </a:p>
        </p:txBody>
      </p:sp>
      <p:sp>
        <p:nvSpPr>
          <p:cNvPr id="4" name="Slide Number Placeholder 3">
            <a:extLst>
              <a:ext uri="{FF2B5EF4-FFF2-40B4-BE49-F238E27FC236}">
                <a16:creationId xmlns:a16="http://schemas.microsoft.com/office/drawing/2014/main" id="{CE8C3319-F102-3635-8A7B-3B41F86CBF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381621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A03638-39E3-F69B-C567-1BDFB053D2CE}"/>
              </a:ext>
              <a:ext uri="{C183D7F6-B498-43B3-948B-1728B52AA6E4}">
                <adec:decorative xmlns:adec="http://schemas.microsoft.com/office/drawing/2017/decorative" val="1"/>
              </a:ext>
            </a:extLst>
          </p:cNvPr>
          <p:cNvSpPr/>
          <p:nvPr/>
        </p:nvSpPr>
        <p:spPr>
          <a:xfrm>
            <a:off x="0" y="0"/>
            <a:ext cx="5040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8C42C416-C95D-3EFE-903C-B0497CA2013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7105" y="1215806"/>
            <a:ext cx="4426388" cy="4426388"/>
          </a:xfrm>
          <a:prstGeom prst="rect">
            <a:avLst/>
          </a:prstGeom>
        </p:spPr>
      </p:pic>
      <p:sp>
        <p:nvSpPr>
          <p:cNvPr id="3" name="Title 2">
            <a:extLst>
              <a:ext uri="{FF2B5EF4-FFF2-40B4-BE49-F238E27FC236}">
                <a16:creationId xmlns:a16="http://schemas.microsoft.com/office/drawing/2014/main" id="{0FA9C865-4A23-A34C-302E-428BF9ACBC5F}"/>
              </a:ext>
            </a:extLst>
          </p:cNvPr>
          <p:cNvSpPr>
            <a:spLocks noGrp="1"/>
          </p:cNvSpPr>
          <p:nvPr>
            <p:ph type="title"/>
          </p:nvPr>
        </p:nvSpPr>
        <p:spPr>
          <a:xfrm>
            <a:off x="5400000" y="360000"/>
            <a:ext cx="6677700" cy="554400"/>
          </a:xfrm>
        </p:spPr>
        <p:txBody>
          <a:bodyPr anchor="t">
            <a:noAutofit/>
          </a:bodyPr>
          <a:lstStyle/>
          <a:p>
            <a:r>
              <a:rPr lang="en-AU" dirty="0"/>
              <a:t>7. Applying the research method</a:t>
            </a:r>
          </a:p>
        </p:txBody>
      </p:sp>
      <p:sp>
        <p:nvSpPr>
          <p:cNvPr id="6" name="Text Placeholder 5">
            <a:extLst>
              <a:ext uri="{FF2B5EF4-FFF2-40B4-BE49-F238E27FC236}">
                <a16:creationId xmlns:a16="http://schemas.microsoft.com/office/drawing/2014/main" id="{F5739096-28EA-8678-46E0-9ABAF11981DB}"/>
              </a:ext>
            </a:extLst>
          </p:cNvPr>
          <p:cNvSpPr>
            <a:spLocks noGrp="1"/>
          </p:cNvSpPr>
          <p:nvPr>
            <p:ph type="body" sz="quarter" idx="17"/>
          </p:nvPr>
        </p:nvSpPr>
        <p:spPr/>
        <p:txBody>
          <a:bodyPr/>
          <a:lstStyle/>
          <a:p>
            <a:pPr lvl="0">
              <a:spcAft>
                <a:spcPts val="600"/>
              </a:spcAft>
            </a:pPr>
            <a:r>
              <a:rPr lang="en-AU" sz="1800" dirty="0">
                <a:effectLst/>
              </a:rPr>
              <a:t>As a group:</a:t>
            </a:r>
          </a:p>
          <a:p>
            <a:pPr marL="285750" lvl="0" indent="-285750">
              <a:spcAft>
                <a:spcPts val="600"/>
              </a:spcAft>
              <a:buFont typeface="Arial" panose="020B0604020202020204" pitchFamily="34" charset="0"/>
              <a:buChar char="•"/>
            </a:pPr>
            <a:r>
              <a:rPr lang="en-AU" sz="1800" dirty="0">
                <a:effectLst/>
              </a:rPr>
              <a:t>allocate roles and responsibilities to access and collect data</a:t>
            </a:r>
          </a:p>
          <a:p>
            <a:pPr marL="285750" lvl="0" indent="-285750">
              <a:spcAft>
                <a:spcPts val="600"/>
              </a:spcAft>
              <a:buFont typeface="Arial" panose="020B0604020202020204" pitchFamily="34" charset="0"/>
              <a:buChar char="•"/>
            </a:pPr>
            <a:r>
              <a:rPr lang="en-AU" sz="1800" dirty="0"/>
              <a:t>i</a:t>
            </a:r>
            <a:r>
              <a:rPr lang="en-AU" sz="1800" dirty="0">
                <a:effectLst/>
              </a:rPr>
              <a:t>dentify, source and test resources for testing and recording</a:t>
            </a:r>
          </a:p>
          <a:p>
            <a:pPr marL="285750" lvl="0" indent="-285750">
              <a:spcAft>
                <a:spcPts val="600"/>
              </a:spcAft>
              <a:buFont typeface="Arial" panose="020B0604020202020204" pitchFamily="34" charset="0"/>
              <a:buChar char="•"/>
            </a:pPr>
            <a:r>
              <a:rPr lang="en-AU" sz="1800" dirty="0"/>
              <a:t>o</a:t>
            </a:r>
            <a:r>
              <a:rPr lang="en-AU" sz="1800" dirty="0">
                <a:effectLst/>
              </a:rPr>
              <a:t>rganise access to the target or population group or secondary sources</a:t>
            </a:r>
          </a:p>
          <a:p>
            <a:pPr marL="285750" lvl="0" indent="-285750">
              <a:spcAft>
                <a:spcPts val="600"/>
              </a:spcAft>
              <a:buFont typeface="Arial" panose="020B0604020202020204" pitchFamily="34" charset="0"/>
              <a:buChar char="•"/>
            </a:pPr>
            <a:r>
              <a:rPr lang="en-AU" sz="1800" dirty="0"/>
              <a:t>s</a:t>
            </a:r>
            <a:r>
              <a:rPr lang="en-AU" sz="1800" dirty="0">
                <a:effectLst/>
              </a:rPr>
              <a:t>eek informed consent from research participants</a:t>
            </a:r>
          </a:p>
          <a:p>
            <a:pPr marL="285750" lvl="0" indent="-285750">
              <a:spcAft>
                <a:spcPts val="600"/>
              </a:spcAft>
              <a:buFont typeface="Arial" panose="020B0604020202020204" pitchFamily="34" charset="0"/>
              <a:buChar char="•"/>
            </a:pPr>
            <a:r>
              <a:rPr lang="en-AU" sz="1800" dirty="0"/>
              <a:t>i</a:t>
            </a:r>
            <a:r>
              <a:rPr lang="en-AU" sz="1800" dirty="0">
                <a:effectLst/>
              </a:rPr>
              <a:t>mplement the research methods to collect and record data</a:t>
            </a:r>
          </a:p>
          <a:p>
            <a:pPr marL="285750" lvl="0" indent="-285750">
              <a:spcAft>
                <a:spcPts val="600"/>
              </a:spcAft>
              <a:buFont typeface="Arial" panose="020B0604020202020204" pitchFamily="34" charset="0"/>
              <a:buChar char="•"/>
            </a:pPr>
            <a:r>
              <a:rPr lang="en-AU" sz="1800" dirty="0"/>
              <a:t>u</a:t>
            </a:r>
            <a:r>
              <a:rPr lang="en-AU" sz="1800" dirty="0">
                <a:effectLst/>
              </a:rPr>
              <a:t>se an established process and system to record and share results and data between group members.</a:t>
            </a:r>
            <a:endParaRPr lang="en-AU" sz="1800" dirty="0"/>
          </a:p>
          <a:p>
            <a:endParaRPr lang="en-US" sz="1800" dirty="0"/>
          </a:p>
        </p:txBody>
      </p:sp>
      <p:sp>
        <p:nvSpPr>
          <p:cNvPr id="4" name="Slide Number Placeholder 3">
            <a:extLst>
              <a:ext uri="{FF2B5EF4-FFF2-40B4-BE49-F238E27FC236}">
                <a16:creationId xmlns:a16="http://schemas.microsoft.com/office/drawing/2014/main" id="{AEF2EB83-6411-5A0E-6B19-EE95EAF897E7}"/>
              </a:ext>
              <a:ext uri="{C183D7F6-B498-43B3-948B-1728B52AA6E4}">
                <adec:decorative xmlns:adec="http://schemas.microsoft.com/office/drawing/2017/decorative" val="1"/>
              </a:ext>
            </a:extLst>
          </p:cNvPr>
          <p:cNvSpPr>
            <a:spLocks noGrp="1"/>
          </p:cNvSpPr>
          <p:nvPr>
            <p:ph type="sldNum" sz="quarter" idx="16"/>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11</a:t>
            </a:fld>
            <a:endParaRPr lang="en-AU"/>
          </a:p>
        </p:txBody>
      </p:sp>
    </p:spTree>
    <p:extLst>
      <p:ext uri="{BB962C8B-B14F-4D97-AF65-F5344CB8AC3E}">
        <p14:creationId xmlns:p14="http://schemas.microsoft.com/office/powerpoint/2010/main" val="311835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C0CFE6-6F65-808B-4EC9-2C2E1A1C2F98}"/>
              </a:ext>
              <a:ext uri="{C183D7F6-B498-43B3-948B-1728B52AA6E4}">
                <adec:decorative xmlns:adec="http://schemas.microsoft.com/office/drawing/2017/decorative" val="1"/>
              </a:ext>
            </a:extLst>
          </p:cNvPr>
          <p:cNvSpPr/>
          <p:nvPr/>
        </p:nvSpPr>
        <p:spPr>
          <a:xfrm>
            <a:off x="0" y="0"/>
            <a:ext cx="5040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127C9C7A-4CA8-E040-3878-515740867CC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6806" y="1432006"/>
            <a:ext cx="4426387" cy="4426387"/>
          </a:xfrm>
          <a:prstGeom prst="rect">
            <a:avLst/>
          </a:prstGeom>
        </p:spPr>
      </p:pic>
      <p:sp>
        <p:nvSpPr>
          <p:cNvPr id="2" name="Title 1">
            <a:extLst>
              <a:ext uri="{FF2B5EF4-FFF2-40B4-BE49-F238E27FC236}">
                <a16:creationId xmlns:a16="http://schemas.microsoft.com/office/drawing/2014/main" id="{BFE9057F-15A1-D236-7F5C-CDA6B979F4ED}"/>
              </a:ext>
            </a:extLst>
          </p:cNvPr>
          <p:cNvSpPr>
            <a:spLocks noGrp="1"/>
          </p:cNvSpPr>
          <p:nvPr>
            <p:ph type="title"/>
          </p:nvPr>
        </p:nvSpPr>
        <p:spPr/>
        <p:txBody>
          <a:bodyPr anchor="t">
            <a:noAutofit/>
          </a:bodyPr>
          <a:lstStyle/>
          <a:p>
            <a:r>
              <a:rPr lang="en-AU" dirty="0"/>
              <a:t>8. Interpreting and analysing research to determine findings </a:t>
            </a:r>
          </a:p>
        </p:txBody>
      </p:sp>
      <p:sp>
        <p:nvSpPr>
          <p:cNvPr id="11" name="Text Placeholder 6">
            <a:extLst>
              <a:ext uri="{FF2B5EF4-FFF2-40B4-BE49-F238E27FC236}">
                <a16:creationId xmlns:a16="http://schemas.microsoft.com/office/drawing/2014/main" id="{996E047A-069D-1A5A-CC6D-2E69E8A78555}"/>
              </a:ext>
            </a:extLst>
          </p:cNvPr>
          <p:cNvSpPr>
            <a:spLocks noGrp="1"/>
          </p:cNvSpPr>
          <p:nvPr>
            <p:ph type="body" sz="quarter" idx="17"/>
          </p:nvPr>
        </p:nvSpPr>
        <p:spPr>
          <a:xfrm>
            <a:off x="5400675" y="1800000"/>
            <a:ext cx="6407150" cy="4536000"/>
          </a:xfrm>
        </p:spPr>
        <p:txBody>
          <a:bodyPr/>
          <a:lstStyle/>
          <a:p>
            <a:pPr lvl="0">
              <a:spcAft>
                <a:spcPts val="600"/>
              </a:spcAft>
            </a:pPr>
            <a:r>
              <a:rPr lang="en-AU" sz="1800" dirty="0"/>
              <a:t>As a group:</a:t>
            </a:r>
          </a:p>
          <a:p>
            <a:pPr marL="285750" lvl="0" indent="-285750">
              <a:spcAft>
                <a:spcPts val="600"/>
              </a:spcAft>
              <a:buFont typeface="Arial" panose="020B0604020202020204" pitchFamily="34" charset="0"/>
              <a:buChar char="•"/>
            </a:pPr>
            <a:r>
              <a:rPr lang="en-AU" sz="1800" dirty="0"/>
              <a:t>o</a:t>
            </a:r>
            <a:r>
              <a:rPr lang="en-AU" sz="1800" dirty="0">
                <a:effectLst/>
              </a:rPr>
              <a:t>rganise data into graphs and tables</a:t>
            </a:r>
          </a:p>
          <a:p>
            <a:pPr marL="285750" lvl="0" indent="-285750">
              <a:spcAft>
                <a:spcPts val="600"/>
              </a:spcAft>
              <a:buFont typeface="Arial" panose="020B0604020202020204" pitchFamily="34" charset="0"/>
              <a:buChar char="•"/>
            </a:pPr>
            <a:r>
              <a:rPr lang="en-AU" sz="1800" dirty="0"/>
              <a:t>a</a:t>
            </a:r>
            <a:r>
              <a:rPr lang="en-AU" sz="1800" dirty="0">
                <a:effectLst/>
              </a:rPr>
              <a:t>nalyse the data for trends and themes</a:t>
            </a:r>
          </a:p>
          <a:p>
            <a:pPr marL="285750" lvl="0" indent="-285750">
              <a:spcAft>
                <a:spcPts val="600"/>
              </a:spcAft>
              <a:buFont typeface="Arial" panose="020B0604020202020204" pitchFamily="34" charset="0"/>
              <a:buChar char="•"/>
            </a:pPr>
            <a:r>
              <a:rPr lang="en-AU" sz="1800" dirty="0"/>
              <a:t>s</a:t>
            </a:r>
            <a:r>
              <a:rPr lang="en-AU" sz="1800" dirty="0">
                <a:effectLst/>
              </a:rPr>
              <a:t>hare findings as a group and discuss all the information you have collected</a:t>
            </a:r>
          </a:p>
          <a:p>
            <a:pPr marL="285750" lvl="0" indent="-285750">
              <a:spcAft>
                <a:spcPts val="600"/>
              </a:spcAft>
              <a:buFont typeface="Arial" panose="020B0604020202020204" pitchFamily="34" charset="0"/>
              <a:buChar char="•"/>
            </a:pPr>
            <a:r>
              <a:rPr lang="en-AU" sz="1800" dirty="0"/>
              <a:t>e</a:t>
            </a:r>
            <a:r>
              <a:rPr lang="en-AU" sz="1800" dirty="0">
                <a:effectLst/>
              </a:rPr>
              <a:t>valuate the depth and quality of information in relation to the research question</a:t>
            </a:r>
          </a:p>
          <a:p>
            <a:pPr marL="285750" lvl="0" indent="-285750">
              <a:spcAft>
                <a:spcPts val="600"/>
              </a:spcAft>
              <a:buFont typeface="Arial" panose="020B0604020202020204" pitchFamily="34" charset="0"/>
              <a:buChar char="•"/>
            </a:pPr>
            <a:r>
              <a:rPr lang="en-AU" sz="1800" dirty="0"/>
              <a:t>d</a:t>
            </a:r>
            <a:r>
              <a:rPr lang="en-AU" sz="1800" dirty="0">
                <a:effectLst/>
              </a:rPr>
              <a:t>etermine if the data and information is enough or whether secondary sources or more primary data is required.</a:t>
            </a:r>
          </a:p>
          <a:p>
            <a:pPr>
              <a:spcAft>
                <a:spcPts val="600"/>
              </a:spcAft>
            </a:pPr>
            <a:endParaRPr lang="en-AU" sz="1800" dirty="0"/>
          </a:p>
          <a:p>
            <a:pPr>
              <a:spcAft>
                <a:spcPts val="600"/>
              </a:spcAft>
            </a:pPr>
            <a:endParaRPr lang="en-US" sz="1800" dirty="0"/>
          </a:p>
        </p:txBody>
      </p:sp>
      <p:sp>
        <p:nvSpPr>
          <p:cNvPr id="15" name="Slide Number Placeholder 3">
            <a:extLst>
              <a:ext uri="{FF2B5EF4-FFF2-40B4-BE49-F238E27FC236}">
                <a16:creationId xmlns:a16="http://schemas.microsoft.com/office/drawing/2014/main" id="{4A64B8F9-A27F-51D8-A092-5553F26601CA}"/>
              </a:ext>
              <a:ext uri="{C183D7F6-B498-43B3-948B-1728B52AA6E4}">
                <adec:decorative xmlns:adec="http://schemas.microsoft.com/office/drawing/2017/decorative" val="1"/>
              </a:ext>
            </a:extLst>
          </p:cNvPr>
          <p:cNvSpPr txBox="1">
            <a:spLocks/>
          </p:cNvSpPr>
          <p:nvPr/>
        </p:nvSpPr>
        <p:spPr>
          <a:xfrm>
            <a:off x="11276400" y="6579500"/>
            <a:ext cx="720000" cy="180000"/>
          </a:xfrm>
          <a:prstGeom prst="rect">
            <a:avLst/>
          </a:prstGeom>
        </p:spPr>
        <p:txBody>
          <a:bodyPr vert="horz" lIns="0" tIns="0" rIns="0" bIns="0" rtlCol="0" anchor="t">
            <a:normAutofit/>
          </a:bodyPr>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90000"/>
              </a:lnSpc>
              <a:spcAft>
                <a:spcPts val="600"/>
              </a:spcAft>
            </a:pPr>
            <a:fld id="{10A01DC5-1685-4615-8240-15192985C6A2}" type="slidenum">
              <a:rPr lang="en-AU" smtClean="0"/>
              <a:pPr>
                <a:lnSpc>
                  <a:spcPct val="90000"/>
                </a:lnSpc>
                <a:spcAft>
                  <a:spcPts val="600"/>
                </a:spcAft>
              </a:pPr>
              <a:t>12</a:t>
            </a:fld>
            <a:endParaRPr lang="en-AU"/>
          </a:p>
        </p:txBody>
      </p:sp>
    </p:spTree>
    <p:extLst>
      <p:ext uri="{BB962C8B-B14F-4D97-AF65-F5344CB8AC3E}">
        <p14:creationId xmlns:p14="http://schemas.microsoft.com/office/powerpoint/2010/main" val="114597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F9400C0-96B1-2754-69B3-124AC5306912}"/>
              </a:ext>
              <a:ext uri="{C183D7F6-B498-43B3-948B-1728B52AA6E4}">
                <adec:decorative xmlns:adec="http://schemas.microsoft.com/office/drawing/2017/decorative" val="1"/>
              </a:ext>
            </a:extLst>
          </p:cNvPr>
          <p:cNvSpPr/>
          <p:nvPr/>
        </p:nvSpPr>
        <p:spPr>
          <a:xfrm>
            <a:off x="0" y="0"/>
            <a:ext cx="5040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00C0A272-0BE4-3037-B71C-1BD2DD4CAFD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3052" y="1925319"/>
            <a:ext cx="3633895" cy="3633895"/>
          </a:xfrm>
          <a:prstGeom prst="rect">
            <a:avLst/>
          </a:prstGeom>
        </p:spPr>
      </p:pic>
      <p:sp>
        <p:nvSpPr>
          <p:cNvPr id="3" name="Title 2">
            <a:extLst>
              <a:ext uri="{FF2B5EF4-FFF2-40B4-BE49-F238E27FC236}">
                <a16:creationId xmlns:a16="http://schemas.microsoft.com/office/drawing/2014/main" id="{FB60714A-2235-4311-0C6F-0BDCBDBA014A}"/>
              </a:ext>
            </a:extLst>
          </p:cNvPr>
          <p:cNvSpPr>
            <a:spLocks noGrp="1"/>
          </p:cNvSpPr>
          <p:nvPr>
            <p:ph type="title"/>
          </p:nvPr>
        </p:nvSpPr>
        <p:spPr/>
        <p:txBody>
          <a:bodyPr/>
          <a:lstStyle/>
          <a:p>
            <a:r>
              <a:rPr lang="en-AU" dirty="0"/>
              <a:t>9. Draw conclusions</a:t>
            </a:r>
          </a:p>
        </p:txBody>
      </p:sp>
      <p:sp>
        <p:nvSpPr>
          <p:cNvPr id="5" name="Text Placeholder 4">
            <a:extLst>
              <a:ext uri="{FF2B5EF4-FFF2-40B4-BE49-F238E27FC236}">
                <a16:creationId xmlns:a16="http://schemas.microsoft.com/office/drawing/2014/main" id="{3E3EB298-9AEA-2DA2-A01D-C2B9720EB2E7}"/>
              </a:ext>
            </a:extLst>
          </p:cNvPr>
          <p:cNvSpPr>
            <a:spLocks noGrp="1"/>
          </p:cNvSpPr>
          <p:nvPr>
            <p:ph type="body" sz="quarter" idx="17"/>
          </p:nvPr>
        </p:nvSpPr>
        <p:spPr/>
        <p:txBody>
          <a:bodyPr/>
          <a:lstStyle/>
          <a:p>
            <a:pPr lvl="0">
              <a:spcAft>
                <a:spcPts val="600"/>
              </a:spcAft>
            </a:pPr>
            <a:r>
              <a:rPr lang="en-AU" sz="1800" dirty="0">
                <a:effectLst/>
                <a:ea typeface="Calibri" panose="020F0502020204030204" pitchFamily="34" charset="0"/>
              </a:rPr>
              <a:t>As a group:</a:t>
            </a:r>
          </a:p>
          <a:p>
            <a:pPr marL="285750" lvl="0" indent="-285750">
              <a:spcAft>
                <a:spcPts val="600"/>
              </a:spcAft>
              <a:buFont typeface="Arial" panose="020B0604020202020204" pitchFamily="34" charset="0"/>
              <a:buChar char="•"/>
            </a:pPr>
            <a:r>
              <a:rPr lang="en-AU" sz="1800" dirty="0">
                <a:effectLst/>
                <a:ea typeface="Calibri" panose="020F0502020204030204" pitchFamily="34" charset="0"/>
              </a:rPr>
              <a:t>draw conclusions from the findings to answer the research question, prove or disprove a hypothesis</a:t>
            </a:r>
          </a:p>
          <a:p>
            <a:pPr marL="285750" lvl="0" indent="-285750">
              <a:spcAft>
                <a:spcPts val="600"/>
              </a:spcAft>
              <a:buFont typeface="Arial" panose="020B0604020202020204" pitchFamily="34" charset="0"/>
              <a:buChar char="•"/>
            </a:pPr>
            <a:r>
              <a:rPr lang="en-AU" sz="1800" dirty="0">
                <a:effectLst/>
                <a:ea typeface="Calibri" panose="020F0502020204030204" pitchFamily="34" charset="0"/>
              </a:rPr>
              <a:t>ask relevant questions to deepen individual and group understanding of the content, issue or findings</a:t>
            </a:r>
          </a:p>
          <a:p>
            <a:pPr marL="285750" lvl="0" indent="-285750">
              <a:spcAft>
                <a:spcPts val="600"/>
              </a:spcAft>
              <a:buFont typeface="Arial" panose="020B0604020202020204" pitchFamily="34" charset="0"/>
              <a:buChar char="•"/>
            </a:pPr>
            <a:r>
              <a:rPr lang="en-AU" sz="1800" dirty="0">
                <a:ea typeface="Calibri" panose="020F0502020204030204" pitchFamily="34" charset="0"/>
              </a:rPr>
              <a:t>i</a:t>
            </a:r>
            <a:r>
              <a:rPr lang="en-AU" sz="1800" dirty="0">
                <a:effectLst/>
                <a:ea typeface="Calibri" panose="020F0502020204030204" pitchFamily="34" charset="0"/>
              </a:rPr>
              <a:t>dentify relationships across the findings and compare to secondary data</a:t>
            </a:r>
          </a:p>
          <a:p>
            <a:pPr marL="285750" lvl="0" indent="-285750">
              <a:spcAft>
                <a:spcPts val="600"/>
              </a:spcAft>
              <a:buFont typeface="Arial" panose="020B0604020202020204" pitchFamily="34" charset="0"/>
              <a:buChar char="•"/>
            </a:pPr>
            <a:r>
              <a:rPr lang="en-AU" sz="1800" dirty="0">
                <a:ea typeface="Calibri" panose="020F0502020204030204" pitchFamily="34" charset="0"/>
              </a:rPr>
              <a:t>d</a:t>
            </a:r>
            <a:r>
              <a:rPr lang="en-AU" sz="1800" dirty="0">
                <a:effectLst/>
                <a:ea typeface="Calibri" panose="020F0502020204030204" pitchFamily="34" charset="0"/>
              </a:rPr>
              <a:t>evelop arguments and justifications for the data and findings and discuss as a group</a:t>
            </a:r>
          </a:p>
          <a:p>
            <a:pPr marL="285750" lvl="0" indent="-285750">
              <a:spcAft>
                <a:spcPts val="600"/>
              </a:spcAft>
              <a:buFont typeface="Arial" panose="020B0604020202020204" pitchFamily="34" charset="0"/>
              <a:buChar char="•"/>
            </a:pPr>
            <a:r>
              <a:rPr lang="en-AU" sz="1800" dirty="0">
                <a:ea typeface="Calibri" panose="020F0502020204030204" pitchFamily="34" charset="0"/>
              </a:rPr>
              <a:t>identify areas for future investigation.</a:t>
            </a:r>
            <a:endParaRPr lang="en-AU" sz="1800" dirty="0">
              <a:effectLst/>
              <a:ea typeface="Calibri" panose="020F0502020204030204" pitchFamily="34" charset="0"/>
            </a:endParaRPr>
          </a:p>
          <a:p>
            <a:endParaRPr lang="en-AU" dirty="0"/>
          </a:p>
        </p:txBody>
      </p:sp>
      <p:sp>
        <p:nvSpPr>
          <p:cNvPr id="4" name="Slide Number Placeholder 3">
            <a:extLst>
              <a:ext uri="{FF2B5EF4-FFF2-40B4-BE49-F238E27FC236}">
                <a16:creationId xmlns:a16="http://schemas.microsoft.com/office/drawing/2014/main" id="{C56D9EC6-66E0-9891-5F8A-641D7EFD979A}"/>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421385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3D50C5C-3FED-BB13-88CA-4EB1BE84914D}"/>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cstate="hqprint">
            <a:extLst>
              <a:ext uri="{28A0092B-C50C-407E-A947-70E740481C1C}">
                <a14:useLocalDpi xmlns:a14="http://schemas.microsoft.com/office/drawing/2010/main"/>
              </a:ext>
            </a:extLst>
          </a:blip>
          <a:srcRect/>
          <a:stretch/>
        </p:blipFill>
        <p:spPr>
          <a:xfrm>
            <a:off x="0" y="0"/>
            <a:ext cx="5040000" cy="6858000"/>
          </a:xfrm>
          <a:prstGeom prst="rect">
            <a:avLst/>
          </a:prstGeom>
        </p:spPr>
      </p:pic>
      <p:sp>
        <p:nvSpPr>
          <p:cNvPr id="3" name="Title 2">
            <a:extLst>
              <a:ext uri="{FF2B5EF4-FFF2-40B4-BE49-F238E27FC236}">
                <a16:creationId xmlns:a16="http://schemas.microsoft.com/office/drawing/2014/main" id="{AA18D9C5-75AF-AF94-1F43-DDAF200D8E42}"/>
              </a:ext>
            </a:extLst>
          </p:cNvPr>
          <p:cNvSpPr>
            <a:spLocks noGrp="1"/>
          </p:cNvSpPr>
          <p:nvPr>
            <p:ph type="title"/>
          </p:nvPr>
        </p:nvSpPr>
        <p:spPr/>
        <p:txBody>
          <a:bodyPr/>
          <a:lstStyle/>
          <a:p>
            <a:r>
              <a:rPr lang="en-AU" dirty="0"/>
              <a:t>10. Present findings</a:t>
            </a:r>
          </a:p>
        </p:txBody>
      </p:sp>
      <p:sp>
        <p:nvSpPr>
          <p:cNvPr id="5" name="Text Placeholder 4">
            <a:extLst>
              <a:ext uri="{FF2B5EF4-FFF2-40B4-BE49-F238E27FC236}">
                <a16:creationId xmlns:a16="http://schemas.microsoft.com/office/drawing/2014/main" id="{3034A0F4-4787-A8F2-F10D-2F6CB329DF6D}"/>
              </a:ext>
            </a:extLst>
          </p:cNvPr>
          <p:cNvSpPr>
            <a:spLocks noGrp="1"/>
          </p:cNvSpPr>
          <p:nvPr>
            <p:ph type="body" sz="quarter" idx="17"/>
          </p:nvPr>
        </p:nvSpPr>
        <p:spPr/>
        <p:txBody>
          <a:bodyPr/>
          <a:lstStyle/>
          <a:p>
            <a:pPr lvl="0">
              <a:lnSpc>
                <a:spcPct val="150000"/>
              </a:lnSpc>
              <a:spcAft>
                <a:spcPts val="600"/>
              </a:spcAft>
            </a:pPr>
            <a:r>
              <a:rPr lang="en-AU" sz="1800" dirty="0">
                <a:ea typeface="Calibri" panose="020F0502020204030204" pitchFamily="34" charset="0"/>
              </a:rPr>
              <a:t>As a group:</a:t>
            </a:r>
          </a:p>
          <a:p>
            <a:pPr marL="285750" lvl="0" indent="-285750">
              <a:lnSpc>
                <a:spcPct val="150000"/>
              </a:lnSpc>
              <a:spcAft>
                <a:spcPts val="600"/>
              </a:spcAft>
              <a:buFont typeface="Arial" panose="020B0604020202020204" pitchFamily="34" charset="0"/>
              <a:buChar char="•"/>
            </a:pPr>
            <a:r>
              <a:rPr lang="en-AU" sz="1800" dirty="0">
                <a:ea typeface="Calibri" panose="020F0502020204030204" pitchFamily="34" charset="0"/>
              </a:rPr>
              <a:t>d</a:t>
            </a:r>
            <a:r>
              <a:rPr lang="en-AU" sz="1800" dirty="0">
                <a:effectLst/>
                <a:ea typeface="Calibri" panose="020F0502020204030204" pitchFamily="34" charset="0"/>
              </a:rPr>
              <a:t>etermine the best way to present the findings, for example, verbal explanation, infographic, report, presentation, video</a:t>
            </a:r>
          </a:p>
          <a:p>
            <a:pPr marL="285750" lvl="0" indent="-285750">
              <a:lnSpc>
                <a:spcPct val="150000"/>
              </a:lnSpc>
              <a:spcAft>
                <a:spcPts val="600"/>
              </a:spcAft>
              <a:buFont typeface="Arial" panose="020B0604020202020204" pitchFamily="34" charset="0"/>
              <a:buChar char="•"/>
            </a:pPr>
            <a:r>
              <a:rPr lang="en-AU" sz="1800" dirty="0">
                <a:ea typeface="Calibri" panose="020F0502020204030204" pitchFamily="34" charset="0"/>
              </a:rPr>
              <a:t>decide as a team and clearly define what each person’s role or responsibility is in presenting the findings</a:t>
            </a:r>
            <a:endParaRPr lang="en-AU" sz="1800" dirty="0">
              <a:effectLst/>
              <a:ea typeface="Calibri" panose="020F0502020204030204" pitchFamily="34" charset="0"/>
            </a:endParaRPr>
          </a:p>
          <a:p>
            <a:pPr marL="285750" lvl="0" indent="-285750">
              <a:lnSpc>
                <a:spcPct val="150000"/>
              </a:lnSpc>
              <a:spcAft>
                <a:spcPts val="600"/>
              </a:spcAft>
              <a:buFont typeface="Arial" panose="020B0604020202020204" pitchFamily="34" charset="0"/>
              <a:buChar char="•"/>
            </a:pPr>
            <a:r>
              <a:rPr lang="en-AU" sz="1800" dirty="0">
                <a:effectLst/>
                <a:ea typeface="Calibri" panose="020F0502020204030204" pitchFamily="34" charset="0"/>
              </a:rPr>
              <a:t>present findings</a:t>
            </a:r>
          </a:p>
          <a:p>
            <a:pPr marL="285750" lvl="0" indent="-285750">
              <a:lnSpc>
                <a:spcPct val="150000"/>
              </a:lnSpc>
              <a:spcAft>
                <a:spcPts val="600"/>
              </a:spcAft>
              <a:buFont typeface="Arial" panose="020B0604020202020204" pitchFamily="34" charset="0"/>
              <a:buChar char="•"/>
            </a:pPr>
            <a:r>
              <a:rPr lang="en-AU" sz="1800" dirty="0">
                <a:ea typeface="Calibri" panose="020F0502020204030204" pitchFamily="34" charset="0"/>
              </a:rPr>
              <a:t>c</a:t>
            </a:r>
            <a:r>
              <a:rPr lang="en-AU" sz="1800" dirty="0">
                <a:effectLst/>
                <a:ea typeface="Calibri" panose="020F0502020204030204" pitchFamily="34" charset="0"/>
              </a:rPr>
              <a:t>redit sources of data in a reference list.</a:t>
            </a:r>
          </a:p>
        </p:txBody>
      </p:sp>
      <p:sp>
        <p:nvSpPr>
          <p:cNvPr id="4" name="Slide Number Placeholder 3">
            <a:extLst>
              <a:ext uri="{FF2B5EF4-FFF2-40B4-BE49-F238E27FC236}">
                <a16:creationId xmlns:a16="http://schemas.microsoft.com/office/drawing/2014/main" id="{9FCC8941-C774-C8FF-DE55-39BB2E9E60C9}"/>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37588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dirty="0">
                <a:hlinkClick r:id="rId6"/>
              </a:rPr>
              <a:t>Health and Movement Science 11–12 Syllabus</a:t>
            </a:r>
            <a:r>
              <a:rPr lang="en-AU" dirty="0"/>
              <a:t> © NSW Education Standards Authority (NESA) for and on behalf of the Crown in right of the State of New South Wales, 2023.</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hlinkClick r:id="rId2">
                  <a:extLst>
                    <a:ext uri="{A12FA001-AC4F-418D-AE19-62706E023703}">
                      <ahyp:hlinkClr xmlns:ahyp="http://schemas.microsoft.com/office/drawing/2018/hyperlinkcolor" val="tx"/>
                    </a:ext>
                  </a:extLst>
                </a:hlinkClick>
              </a:rPr>
              <a:t>© State of New South Wales (Department of Education), 2024</a:t>
            </a:r>
            <a:endParaRPr lang="en-AU"/>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
            <a:extLst>
              <a:ext uri="{FF2B5EF4-FFF2-40B4-BE49-F238E27FC236}">
                <a16:creationId xmlns:a16="http://schemas.microsoft.com/office/drawing/2014/main" id="{7483040B-0E0D-70AC-F4CA-7C66B865B8D0}"/>
              </a:ext>
              <a:ext uri="{C183D7F6-B498-43B3-948B-1728B52AA6E4}">
                <adec:decorative xmlns:adec="http://schemas.microsoft.com/office/drawing/2017/decorative" val="1"/>
              </a:ext>
            </a:extLst>
          </p:cNvPr>
          <p:cNvSpPr txBox="1">
            <a:spLocks/>
          </p:cNvSpPr>
          <p:nvPr/>
        </p:nvSpPr>
        <p:spPr>
          <a:xfrm>
            <a:off x="539999" y="359998"/>
            <a:ext cx="2576581" cy="25200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200" dirty="0">
                <a:solidFill>
                  <a:schemeClr val="bg1"/>
                </a:solidFill>
                <a:latin typeface="Arial" panose="020B0604020202020204" pitchFamily="34" charset="0"/>
                <a:cs typeface="Arial" panose="020B0604020202020204" pitchFamily="34" charset="0"/>
              </a:rPr>
              <a:t>NSW Department of Education</a:t>
            </a:r>
            <a:endParaRPr lang="en-AU" sz="1200" dirty="0">
              <a:solidFill>
                <a:schemeClr val="bg1"/>
              </a:solidFill>
              <a:latin typeface="Arial" panose="020B0604020202020204" pitchFamily="34" charset="0"/>
              <a:cs typeface="Arial" panose="020B0604020202020204" pitchFamily="34" charset="0"/>
            </a:endParaRPr>
          </a:p>
        </p:txBody>
      </p:sp>
      <p:sp>
        <p:nvSpPr>
          <p:cNvPr id="9" name="Title 8">
            <a:extLst>
              <a:ext uri="{FF2B5EF4-FFF2-40B4-BE49-F238E27FC236}">
                <a16:creationId xmlns:a16="http://schemas.microsoft.com/office/drawing/2014/main" id="{4551EA10-A188-C849-1A22-6D94D8239EEA}"/>
              </a:ext>
            </a:extLst>
          </p:cNvPr>
          <p:cNvSpPr>
            <a:spLocks noGrp="1"/>
          </p:cNvSpPr>
          <p:nvPr>
            <p:ph type="ctrTitle"/>
          </p:nvPr>
        </p:nvSpPr>
        <p:spPr/>
        <p:txBody>
          <a:bodyPr/>
          <a:lstStyle/>
          <a:p>
            <a:r>
              <a:rPr lang="en-AU" dirty="0"/>
              <a:t>The collaborative investigation process</a:t>
            </a:r>
          </a:p>
        </p:txBody>
      </p:sp>
      <p:sp>
        <p:nvSpPr>
          <p:cNvPr id="10" name="Text Placeholder 9">
            <a:extLst>
              <a:ext uri="{FF2B5EF4-FFF2-40B4-BE49-F238E27FC236}">
                <a16:creationId xmlns:a16="http://schemas.microsoft.com/office/drawing/2014/main" id="{E0FD3EE6-681C-2D63-49BC-BB2BBDA62952}"/>
              </a:ext>
            </a:extLst>
          </p:cNvPr>
          <p:cNvSpPr>
            <a:spLocks noGrp="1"/>
          </p:cNvSpPr>
          <p:nvPr>
            <p:ph type="body" sz="quarter" idx="10"/>
          </p:nvPr>
        </p:nvSpPr>
        <p:spPr/>
        <p:txBody>
          <a:bodyPr/>
          <a:lstStyle/>
          <a:p>
            <a:r>
              <a:rPr lang="en-AU" dirty="0"/>
              <a:t>Health and movement science </a:t>
            </a:r>
          </a:p>
        </p:txBody>
      </p:sp>
      <p:pic>
        <p:nvPicPr>
          <p:cNvPr id="21" name="Picture Placeholder 20">
            <a:extLst>
              <a:ext uri="{FF2B5EF4-FFF2-40B4-BE49-F238E27FC236}">
                <a16:creationId xmlns:a16="http://schemas.microsoft.com/office/drawing/2014/main" id="{E672C377-562F-F928-FDE2-BD684DC9649D}"/>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cstate="hqprint">
            <a:extLst>
              <a:ext uri="{28A0092B-C50C-407E-A947-70E740481C1C}">
                <a14:useLocalDpi xmlns:a14="http://schemas.microsoft.com/office/drawing/2010/main"/>
              </a:ext>
            </a:extLst>
          </a:blip>
          <a:srcRect/>
          <a:stretch/>
        </p:blipFill>
        <p:spPr>
          <a:xfrm>
            <a:off x="7128000" y="0"/>
            <a:ext cx="5064000" cy="6858000"/>
          </a:xfrm>
        </p:spPr>
      </p:pic>
    </p:spTree>
    <p:extLst>
      <p:ext uri="{BB962C8B-B14F-4D97-AF65-F5344CB8AC3E}">
        <p14:creationId xmlns:p14="http://schemas.microsoft.com/office/powerpoint/2010/main" val="169268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EFFEFF-795D-99F9-F7D8-59EDE17AF7FF}"/>
              </a:ext>
            </a:extLst>
          </p:cNvPr>
          <p:cNvSpPr>
            <a:spLocks noGrp="1"/>
          </p:cNvSpPr>
          <p:nvPr>
            <p:ph type="title"/>
          </p:nvPr>
        </p:nvSpPr>
        <p:spPr/>
        <p:txBody>
          <a:bodyPr/>
          <a:lstStyle/>
          <a:p>
            <a:r>
              <a:rPr lang="en-US" dirty="0"/>
              <a:t>Collaborative investigation</a:t>
            </a:r>
          </a:p>
        </p:txBody>
      </p:sp>
      <p:sp>
        <p:nvSpPr>
          <p:cNvPr id="5" name="Text Placeholder 4">
            <a:extLst>
              <a:ext uri="{FF2B5EF4-FFF2-40B4-BE49-F238E27FC236}">
                <a16:creationId xmlns:a16="http://schemas.microsoft.com/office/drawing/2014/main" id="{E4AF29CD-B383-1F61-D969-D0AAE311357F}"/>
              </a:ext>
            </a:extLst>
          </p:cNvPr>
          <p:cNvSpPr>
            <a:spLocks noGrp="1"/>
          </p:cNvSpPr>
          <p:nvPr>
            <p:ph type="body" sz="quarter" idx="18"/>
          </p:nvPr>
        </p:nvSpPr>
        <p:spPr/>
        <p:txBody>
          <a:bodyPr/>
          <a:lstStyle/>
          <a:p>
            <a:r>
              <a:rPr lang="en-US" dirty="0"/>
              <a:t>A 10-step process</a:t>
            </a:r>
          </a:p>
        </p:txBody>
      </p:sp>
      <p:pic>
        <p:nvPicPr>
          <p:cNvPr id="3" name="Picture 2" descr="The 10-step process of a collaborative investigation. &#10;&#10;Step 1 reads ‘Forming a group’. &#10;&#10;Step 2 reads 'Identifying areas of interest’. &#10;&#10;Step 3 reads 'Collecting, analysing and recording secondary data’. &#10;&#10;Step 4 reads 'Developing a research question’. &#10;&#10;Step 5 reads ‘Selecting research methods’. &#10;&#10;Step 6 reads 'Creating methodologies to collect data’. &#10;&#10;Step 7 reads 'Applying research methods to collect data’. &#10;&#10;Step 8 reads 'Interpreting and analysing research to determine findings’. &#10;&#10;Step 9 reads 'Drawing conclusions from the research’. &#10;&#10;Step 10 reads 'Presenting findings to the class or a panel of experts’.">
            <a:extLst>
              <a:ext uri="{FF2B5EF4-FFF2-40B4-BE49-F238E27FC236}">
                <a16:creationId xmlns:a16="http://schemas.microsoft.com/office/drawing/2014/main" id="{5F428B1B-625B-890D-92ED-46B071263B6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18624" b="293"/>
          <a:stretch/>
        </p:blipFill>
        <p:spPr>
          <a:xfrm>
            <a:off x="142875" y="1483754"/>
            <a:ext cx="10153650" cy="5488546"/>
          </a:xfrm>
          <a:prstGeom prst="rect">
            <a:avLst/>
          </a:prstGeom>
        </p:spPr>
      </p:pic>
      <p:sp>
        <p:nvSpPr>
          <p:cNvPr id="6" name="Rectangle 5">
            <a:extLst>
              <a:ext uri="{FF2B5EF4-FFF2-40B4-BE49-F238E27FC236}">
                <a16:creationId xmlns:a16="http://schemas.microsoft.com/office/drawing/2014/main" id="{2A05E956-4B38-B989-2873-608D25CB7AA1}"/>
              </a:ext>
              <a:ext uri="{C183D7F6-B498-43B3-948B-1728B52AA6E4}">
                <adec:decorative xmlns:adec="http://schemas.microsoft.com/office/drawing/2017/decorative" val="1"/>
              </a:ext>
            </a:extLst>
          </p:cNvPr>
          <p:cNvSpPr/>
          <p:nvPr/>
        </p:nvSpPr>
        <p:spPr>
          <a:xfrm>
            <a:off x="360000" y="1292535"/>
            <a:ext cx="3269025" cy="493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CDE59626-CBE2-0C34-5978-E90822E7217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72403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F2693E50-354F-F112-A482-3A1ACC0E1659}"/>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hqprint">
            <a:extLst>
              <a:ext uri="{28A0092B-C50C-407E-A947-70E740481C1C}">
                <a14:useLocalDpi xmlns:a14="http://schemas.microsoft.com/office/drawing/2010/main"/>
              </a:ext>
            </a:extLst>
          </a:blip>
          <a:srcRect/>
          <a:stretch/>
        </p:blipFill>
        <p:spPr>
          <a:noFill/>
        </p:spPr>
      </p:pic>
      <p:sp>
        <p:nvSpPr>
          <p:cNvPr id="2" name="Title 1">
            <a:extLst>
              <a:ext uri="{FF2B5EF4-FFF2-40B4-BE49-F238E27FC236}">
                <a16:creationId xmlns:a16="http://schemas.microsoft.com/office/drawing/2014/main" id="{8D274023-9889-1286-7E07-9577DF6D9550}"/>
              </a:ext>
            </a:extLst>
          </p:cNvPr>
          <p:cNvSpPr>
            <a:spLocks noGrp="1"/>
          </p:cNvSpPr>
          <p:nvPr>
            <p:ph type="title"/>
          </p:nvPr>
        </p:nvSpPr>
        <p:spPr/>
        <p:txBody>
          <a:bodyPr anchor="t">
            <a:normAutofit/>
          </a:bodyPr>
          <a:lstStyle/>
          <a:p>
            <a:r>
              <a:rPr lang="en-AU" dirty="0"/>
              <a:t>1. Getting to know your group</a:t>
            </a:r>
          </a:p>
        </p:txBody>
      </p:sp>
      <p:sp>
        <p:nvSpPr>
          <p:cNvPr id="4" name="Text Placeholder 3">
            <a:extLst>
              <a:ext uri="{FF2B5EF4-FFF2-40B4-BE49-F238E27FC236}">
                <a16:creationId xmlns:a16="http://schemas.microsoft.com/office/drawing/2014/main" id="{3C085A83-5ECF-49B3-A77A-CCD2FB81CB39}"/>
              </a:ext>
            </a:extLst>
          </p:cNvPr>
          <p:cNvSpPr>
            <a:spLocks noGrp="1"/>
          </p:cNvSpPr>
          <p:nvPr>
            <p:ph type="body" sz="quarter" idx="17"/>
          </p:nvPr>
        </p:nvSpPr>
        <p:spPr/>
        <p:txBody>
          <a:bodyPr vert="horz" lIns="0" tIns="0" rIns="0" bIns="0" rtlCol="0" anchor="t">
            <a:normAutofit/>
          </a:bodyPr>
          <a:lstStyle/>
          <a:p>
            <a:pPr>
              <a:spcAft>
                <a:spcPts val="600"/>
              </a:spcAft>
            </a:pPr>
            <a:r>
              <a:rPr lang="en-AU" sz="1800" dirty="0"/>
              <a:t>Once you are in your collaborative investigation group:</a:t>
            </a:r>
            <a:endParaRPr lang="en-US" sz="1800" dirty="0"/>
          </a:p>
          <a:p>
            <a:pPr marL="285750" indent="-285750">
              <a:spcAft>
                <a:spcPts val="600"/>
              </a:spcAft>
              <a:buFont typeface="Arial" panose="020B0604020202020204" pitchFamily="34" charset="0"/>
              <a:buChar char="•"/>
            </a:pPr>
            <a:r>
              <a:rPr lang="en-AU" sz="1800" dirty="0"/>
              <a:t>discuss your strengths as an individual and what you think you bring to the group</a:t>
            </a:r>
          </a:p>
          <a:p>
            <a:pPr marL="285750" indent="-285750">
              <a:spcAft>
                <a:spcPts val="600"/>
              </a:spcAft>
              <a:buFont typeface="Arial" panose="020B0604020202020204" pitchFamily="34" charset="0"/>
              <a:buChar char="•"/>
            </a:pPr>
            <a:r>
              <a:rPr lang="en-AU" sz="1800" dirty="0"/>
              <a:t>discuss and establish group norms, expectations, processes, boundaries and standards. How will you work together? </a:t>
            </a:r>
          </a:p>
          <a:p>
            <a:pPr marL="285750" indent="-285750">
              <a:spcAft>
                <a:spcPts val="600"/>
              </a:spcAft>
              <a:buFont typeface="Arial" panose="020B0604020202020204" pitchFamily="34" charset="0"/>
              <a:buChar char="•"/>
            </a:pPr>
            <a:r>
              <a:rPr lang="en-AU" sz="1800" dirty="0"/>
              <a:t>develop a group contract based on what you have agreed to. </a:t>
            </a:r>
          </a:p>
        </p:txBody>
      </p:sp>
      <p:sp>
        <p:nvSpPr>
          <p:cNvPr id="3" name="Slide Number Placeholder 2">
            <a:extLst>
              <a:ext uri="{FF2B5EF4-FFF2-40B4-BE49-F238E27FC236}">
                <a16:creationId xmlns:a16="http://schemas.microsoft.com/office/drawing/2014/main" id="{82C424E7-36EC-A805-2FDB-7ED0BA579040}"/>
              </a:ext>
              <a:ext uri="{C183D7F6-B498-43B3-948B-1728B52AA6E4}">
                <adec:decorative xmlns:adec="http://schemas.microsoft.com/office/drawing/2017/decorative" val="1"/>
              </a:ext>
            </a:extLst>
          </p:cNvPr>
          <p:cNvSpPr>
            <a:spLocks noGrp="1"/>
          </p:cNvSpPr>
          <p:nvPr>
            <p:ph type="sldNum" sz="quarter" idx="16"/>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a:p>
        </p:txBody>
      </p:sp>
    </p:spTree>
    <p:extLst>
      <p:ext uri="{BB962C8B-B14F-4D97-AF65-F5344CB8AC3E}">
        <p14:creationId xmlns:p14="http://schemas.microsoft.com/office/powerpoint/2010/main" val="265317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0DDFD0-E81B-FAC2-D61D-086EAA2A07A8}"/>
              </a:ext>
            </a:extLst>
          </p:cNvPr>
          <p:cNvSpPr>
            <a:spLocks noGrp="1"/>
          </p:cNvSpPr>
          <p:nvPr>
            <p:ph type="title"/>
          </p:nvPr>
        </p:nvSpPr>
        <p:spPr/>
        <p:txBody>
          <a:bodyPr/>
          <a:lstStyle/>
          <a:p>
            <a:r>
              <a:rPr lang="en-AU" dirty="0"/>
              <a:t>2. Identifying areas of interest</a:t>
            </a:r>
          </a:p>
        </p:txBody>
      </p:sp>
      <p:sp>
        <p:nvSpPr>
          <p:cNvPr id="8" name="Content Placeholder 7">
            <a:extLst>
              <a:ext uri="{FF2B5EF4-FFF2-40B4-BE49-F238E27FC236}">
                <a16:creationId xmlns:a16="http://schemas.microsoft.com/office/drawing/2014/main" id="{E4D2EB99-F53B-727A-B28C-8D597F63E3E5}"/>
              </a:ext>
            </a:extLst>
          </p:cNvPr>
          <p:cNvSpPr>
            <a:spLocks noGrp="1"/>
          </p:cNvSpPr>
          <p:nvPr>
            <p:ph sz="quarter" idx="19"/>
          </p:nvPr>
        </p:nvSpPr>
        <p:spPr/>
        <p:txBody>
          <a:bodyPr/>
          <a:lstStyle/>
          <a:p>
            <a:pPr>
              <a:spcAft>
                <a:spcPts val="600"/>
              </a:spcAft>
            </a:pPr>
            <a:r>
              <a:rPr lang="en-AU" sz="1800" dirty="0"/>
              <a:t>In your group:</a:t>
            </a:r>
          </a:p>
          <a:p>
            <a:pPr marL="285750" indent="-285750">
              <a:spcAft>
                <a:spcPts val="600"/>
              </a:spcAft>
              <a:buFont typeface="Arial" panose="020B0604020202020204" pitchFamily="34" charset="0"/>
              <a:buChar char="•"/>
            </a:pPr>
            <a:r>
              <a:rPr lang="en-AU" sz="1800" dirty="0"/>
              <a:t>brainstorm areas of interest that connect to the Health and Movement Science 11–12 Syllabus</a:t>
            </a:r>
          </a:p>
          <a:p>
            <a:pPr marL="285750" indent="-285750">
              <a:spcAft>
                <a:spcPts val="600"/>
              </a:spcAft>
              <a:buFont typeface="Arial" panose="020B0604020202020204" pitchFamily="34" charset="0"/>
              <a:buChar char="•"/>
            </a:pPr>
            <a:r>
              <a:rPr lang="en-AU" sz="1800" dirty="0"/>
              <a:t>narrow this down to opportunities for investigation </a:t>
            </a:r>
          </a:p>
          <a:p>
            <a:pPr marL="645750" lvl="4" indent="-285750"/>
            <a:r>
              <a:rPr lang="en-AU" dirty="0"/>
              <a:t>What more do you want to know about this area?</a:t>
            </a:r>
          </a:p>
          <a:p>
            <a:pPr marL="645750" lvl="4" indent="-285750"/>
            <a:r>
              <a:rPr lang="en-AU" dirty="0"/>
              <a:t>What information might you be able to collect to answer your questions? </a:t>
            </a:r>
          </a:p>
          <a:p>
            <a:pPr marL="285750" indent="-285750">
              <a:spcAft>
                <a:spcPts val="600"/>
              </a:spcAft>
              <a:buFont typeface="Arial" panose="020B0604020202020204" pitchFamily="34" charset="0"/>
              <a:buChar char="•"/>
            </a:pPr>
            <a:r>
              <a:rPr lang="en-AU" sz="1800" dirty="0"/>
              <a:t>negotiate with your group and finalise your area of interest.</a:t>
            </a:r>
          </a:p>
        </p:txBody>
      </p:sp>
      <p:sp>
        <p:nvSpPr>
          <p:cNvPr id="13" name="Rounded Rectangle 12">
            <a:extLst>
              <a:ext uri="{FF2B5EF4-FFF2-40B4-BE49-F238E27FC236}">
                <a16:creationId xmlns:a16="http://schemas.microsoft.com/office/drawing/2014/main" id="{96CFB008-A850-067C-1E37-30A3FD2E37E2}"/>
              </a:ext>
            </a:extLst>
          </p:cNvPr>
          <p:cNvSpPr/>
          <p:nvPr/>
        </p:nvSpPr>
        <p:spPr>
          <a:xfrm>
            <a:off x="6900863" y="1700213"/>
            <a:ext cx="4930774" cy="43148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en-AU" sz="1800" b="1" dirty="0"/>
              <a:t>Collaboration strategies</a:t>
            </a:r>
          </a:p>
          <a:p>
            <a:pPr marL="285750" indent="-285750">
              <a:lnSpc>
                <a:spcPct val="150000"/>
              </a:lnSpc>
              <a:spcAft>
                <a:spcPts val="600"/>
              </a:spcAft>
              <a:buFont typeface="Arial" panose="020B0604020202020204" pitchFamily="34" charset="0"/>
              <a:buChar char="•"/>
            </a:pPr>
            <a:r>
              <a:rPr lang="en-AU" sz="1800" dirty="0"/>
              <a:t>Make quality contributions</a:t>
            </a:r>
          </a:p>
          <a:p>
            <a:pPr marL="285750" indent="-285750">
              <a:lnSpc>
                <a:spcPct val="150000"/>
              </a:lnSpc>
              <a:spcAft>
                <a:spcPts val="600"/>
              </a:spcAft>
              <a:buFont typeface="Arial" panose="020B0604020202020204" pitchFamily="34" charset="0"/>
              <a:buChar char="•"/>
            </a:pPr>
            <a:r>
              <a:rPr lang="en-AU" sz="1800" dirty="0"/>
              <a:t>Actively listen and acknowledge contributions</a:t>
            </a:r>
          </a:p>
          <a:p>
            <a:pPr marL="285750" indent="-285750">
              <a:lnSpc>
                <a:spcPct val="150000"/>
              </a:lnSpc>
              <a:spcAft>
                <a:spcPts val="600"/>
              </a:spcAft>
              <a:buFont typeface="Arial" panose="020B0604020202020204" pitchFamily="34" charset="0"/>
              <a:buChar char="•"/>
            </a:pPr>
            <a:r>
              <a:rPr lang="en-AU" sz="1800" dirty="0"/>
              <a:t>Modify your communication style where necessary</a:t>
            </a:r>
          </a:p>
          <a:p>
            <a:pPr marL="285750" indent="-285750">
              <a:lnSpc>
                <a:spcPct val="150000"/>
              </a:lnSpc>
              <a:spcAft>
                <a:spcPts val="600"/>
              </a:spcAft>
              <a:buFont typeface="Arial" panose="020B0604020202020204" pitchFamily="34" charset="0"/>
              <a:buChar char="•"/>
            </a:pPr>
            <a:r>
              <a:rPr lang="en-AU" sz="1800" dirty="0"/>
              <a:t>Negotiate and seek input from all members</a:t>
            </a:r>
          </a:p>
        </p:txBody>
      </p:sp>
      <p:sp>
        <p:nvSpPr>
          <p:cNvPr id="3" name="Slide Number Placeholder 2">
            <a:extLst>
              <a:ext uri="{FF2B5EF4-FFF2-40B4-BE49-F238E27FC236}">
                <a16:creationId xmlns:a16="http://schemas.microsoft.com/office/drawing/2014/main" id="{D84F3F36-BD8A-C859-757A-A601401C821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79264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B1A8-C91A-8B3E-4260-2B05FE571E5E}"/>
              </a:ext>
            </a:extLst>
          </p:cNvPr>
          <p:cNvSpPr>
            <a:spLocks noGrp="1"/>
          </p:cNvSpPr>
          <p:nvPr>
            <p:ph type="title"/>
          </p:nvPr>
        </p:nvSpPr>
        <p:spPr/>
        <p:txBody>
          <a:bodyPr/>
          <a:lstStyle/>
          <a:p>
            <a:r>
              <a:rPr lang="en-AU" dirty="0"/>
              <a:t>3. Collecting, analysing and recording secondary data</a:t>
            </a:r>
          </a:p>
        </p:txBody>
      </p:sp>
      <p:sp>
        <p:nvSpPr>
          <p:cNvPr id="3" name="Content Placeholder 2">
            <a:extLst>
              <a:ext uri="{FF2B5EF4-FFF2-40B4-BE49-F238E27FC236}">
                <a16:creationId xmlns:a16="http://schemas.microsoft.com/office/drawing/2014/main" id="{1ED849B2-8B97-D82C-89AC-7CDF7D418104}"/>
              </a:ext>
            </a:extLst>
          </p:cNvPr>
          <p:cNvSpPr>
            <a:spLocks noGrp="1"/>
          </p:cNvSpPr>
          <p:nvPr>
            <p:ph type="body" sz="quarter" idx="17"/>
          </p:nvPr>
        </p:nvSpPr>
        <p:spPr>
          <a:xfrm>
            <a:off x="360000" y="1567086"/>
            <a:ext cx="11341463" cy="4807835"/>
          </a:xfrm>
        </p:spPr>
        <p:txBody>
          <a:bodyPr/>
          <a:lstStyle/>
          <a:p>
            <a:pPr marL="285750" indent="-285750">
              <a:spcAft>
                <a:spcPts val="600"/>
              </a:spcAft>
              <a:buFont typeface="Arial" panose="020B0604020202020204" pitchFamily="34" charset="0"/>
              <a:buChar char="•"/>
            </a:pPr>
            <a:r>
              <a:rPr lang="en-AU" sz="1800" dirty="0"/>
              <a:t>Research what has already been researched in your area of interest. It may be helpful to divide and allocate the reading among your group. Record specific details such as the type of resource or text, sample size and key findings. </a:t>
            </a:r>
          </a:p>
          <a:p>
            <a:pPr marL="285750" indent="-285750">
              <a:spcAft>
                <a:spcPts val="600"/>
              </a:spcAft>
              <a:buFont typeface="Arial" panose="020B0604020202020204" pitchFamily="34" charset="0"/>
              <a:buChar char="•"/>
            </a:pPr>
            <a:r>
              <a:rPr lang="en-AU" sz="1800" dirty="0"/>
              <a:t>Decide as a group where to store the information you find (for example, Google drive), including a reference list, roles and responsibilities for investigating secondary data and a time frame for when this work needs to be completed.</a:t>
            </a:r>
          </a:p>
          <a:p>
            <a:pPr marL="285750" indent="-285750">
              <a:spcAft>
                <a:spcPts val="600"/>
              </a:spcAft>
              <a:buFont typeface="Arial" panose="020B0604020202020204" pitchFamily="34" charset="0"/>
              <a:buChar char="•"/>
            </a:pPr>
            <a:r>
              <a:rPr lang="en-AU" sz="1800" dirty="0"/>
              <a:t>Discuss your findings, identify common themes and identify areas of interest that may form the basis of your investigation. </a:t>
            </a:r>
          </a:p>
        </p:txBody>
      </p:sp>
      <p:sp>
        <p:nvSpPr>
          <p:cNvPr id="4" name="Slide Number Placeholder 3">
            <a:extLst>
              <a:ext uri="{FF2B5EF4-FFF2-40B4-BE49-F238E27FC236}">
                <a16:creationId xmlns:a16="http://schemas.microsoft.com/office/drawing/2014/main" id="{0EF684DD-9C55-8477-431F-6DC90193AA3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83761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DB20CF-2246-C1CD-D258-044C668FD556}"/>
              </a:ext>
            </a:extLst>
          </p:cNvPr>
          <p:cNvSpPr>
            <a:spLocks noGrp="1"/>
          </p:cNvSpPr>
          <p:nvPr>
            <p:ph type="title"/>
          </p:nvPr>
        </p:nvSpPr>
        <p:spPr/>
        <p:txBody>
          <a:bodyPr/>
          <a:lstStyle/>
          <a:p>
            <a:r>
              <a:rPr lang="en-AU" dirty="0"/>
              <a:t>4. Develop a research question (1)</a:t>
            </a:r>
          </a:p>
        </p:txBody>
      </p:sp>
      <p:sp>
        <p:nvSpPr>
          <p:cNvPr id="8" name="Content Placeholder 7">
            <a:extLst>
              <a:ext uri="{FF2B5EF4-FFF2-40B4-BE49-F238E27FC236}">
                <a16:creationId xmlns:a16="http://schemas.microsoft.com/office/drawing/2014/main" id="{387FB319-B77B-67B1-5526-4971C2345108}"/>
              </a:ext>
            </a:extLst>
          </p:cNvPr>
          <p:cNvSpPr>
            <a:spLocks noGrp="1"/>
          </p:cNvSpPr>
          <p:nvPr>
            <p:ph sz="quarter" idx="19"/>
          </p:nvPr>
        </p:nvSpPr>
        <p:spPr>
          <a:xfrm>
            <a:off x="360363" y="1562471"/>
            <a:ext cx="6655034" cy="4814518"/>
          </a:xfrm>
        </p:spPr>
        <p:txBody>
          <a:bodyPr/>
          <a:lstStyle/>
          <a:p>
            <a:pPr lvl="0">
              <a:lnSpc>
                <a:spcPct val="150000"/>
              </a:lnSpc>
              <a:spcAft>
                <a:spcPts val="600"/>
              </a:spcAft>
            </a:pPr>
            <a:r>
              <a:rPr lang="en-AU" sz="1800" dirty="0">
                <a:ea typeface="Calibri" panose="020F0502020204030204" pitchFamily="34" charset="0"/>
              </a:rPr>
              <a:t>In your group:</a:t>
            </a:r>
          </a:p>
          <a:p>
            <a:pPr marL="285750" lvl="0" indent="-285750">
              <a:lnSpc>
                <a:spcPct val="150000"/>
              </a:lnSpc>
              <a:spcAft>
                <a:spcPts val="600"/>
              </a:spcAft>
              <a:buFont typeface="Arial" panose="020B0604020202020204" pitchFamily="34" charset="0"/>
              <a:buChar char="•"/>
            </a:pPr>
            <a:r>
              <a:rPr lang="en-AU" sz="1800" dirty="0">
                <a:ea typeface="Calibri" panose="020F0502020204030204" pitchFamily="34" charset="0"/>
              </a:rPr>
              <a:t>n</a:t>
            </a:r>
            <a:r>
              <a:rPr lang="en-AU" sz="1800" dirty="0">
                <a:effectLst/>
                <a:ea typeface="Calibri" panose="020F0502020204030204" pitchFamily="34" charset="0"/>
              </a:rPr>
              <a:t>egotiate the final topic, content, issue and population or target group based on secondary source reviews, findings and gaps in the research</a:t>
            </a:r>
          </a:p>
          <a:p>
            <a:pPr marL="285750" lvl="0" indent="-285750">
              <a:lnSpc>
                <a:spcPct val="150000"/>
              </a:lnSpc>
              <a:spcAft>
                <a:spcPts val="600"/>
              </a:spcAft>
              <a:buFont typeface="Arial" panose="020B0604020202020204" pitchFamily="34" charset="0"/>
              <a:buChar char="•"/>
            </a:pPr>
            <a:r>
              <a:rPr lang="en-AU" sz="1800" dirty="0">
                <a:effectLst/>
                <a:ea typeface="Calibri" panose="020F0502020204030204" pitchFamily="34" charset="0"/>
              </a:rPr>
              <a:t>create potential research questions individually related to the final agreed topic, content or issue for the investigation</a:t>
            </a:r>
          </a:p>
          <a:p>
            <a:pPr marL="285750" lvl="0" indent="-285750">
              <a:lnSpc>
                <a:spcPct val="150000"/>
              </a:lnSpc>
              <a:spcAft>
                <a:spcPts val="600"/>
              </a:spcAft>
              <a:buFont typeface="Arial" panose="020B0604020202020204" pitchFamily="34" charset="0"/>
              <a:buChar char="•"/>
            </a:pPr>
            <a:r>
              <a:rPr lang="en-AU" sz="1800" dirty="0">
                <a:ea typeface="Calibri" panose="020F0502020204030204" pitchFamily="34" charset="0"/>
              </a:rPr>
              <a:t>p</a:t>
            </a:r>
            <a:r>
              <a:rPr lang="en-AU" sz="1800" dirty="0">
                <a:effectLst/>
                <a:ea typeface="Calibri" panose="020F0502020204030204" pitchFamily="34" charset="0"/>
              </a:rPr>
              <a:t>resent questions to </a:t>
            </a:r>
            <a:r>
              <a:rPr lang="en-AU" sz="1800" dirty="0">
                <a:ea typeface="Calibri" panose="020F0502020204030204" pitchFamily="34" charset="0"/>
              </a:rPr>
              <a:t>your</a:t>
            </a:r>
            <a:r>
              <a:rPr lang="en-AU" sz="1800" dirty="0">
                <a:effectLst/>
                <a:ea typeface="Calibri" panose="020F0502020204030204" pitchFamily="34" charset="0"/>
              </a:rPr>
              <a:t> group</a:t>
            </a:r>
          </a:p>
          <a:p>
            <a:pPr marL="285750" lvl="0" indent="-285750">
              <a:lnSpc>
                <a:spcPct val="150000"/>
              </a:lnSpc>
              <a:spcAft>
                <a:spcPts val="600"/>
              </a:spcAft>
              <a:buFont typeface="Arial" panose="020B0604020202020204" pitchFamily="34" charset="0"/>
              <a:buChar char="•"/>
            </a:pPr>
            <a:r>
              <a:rPr lang="en-AU" sz="1800" dirty="0">
                <a:ea typeface="Calibri" panose="020F0502020204030204" pitchFamily="34" charset="0"/>
              </a:rPr>
              <a:t>u</a:t>
            </a:r>
            <a:r>
              <a:rPr lang="en-AU" sz="1800" dirty="0">
                <a:effectLst/>
                <a:ea typeface="Calibri" panose="020F0502020204030204" pitchFamily="34" charset="0"/>
              </a:rPr>
              <a:t>se a guide, such as the Relevant, Answerable, Focused, Timed, Ethical and Resourced (RAFTER) model, to make judgements on the suitability of each question.</a:t>
            </a:r>
          </a:p>
          <a:p>
            <a:pPr>
              <a:spcAft>
                <a:spcPts val="600"/>
              </a:spcAft>
            </a:pPr>
            <a:endParaRPr lang="en-AU" sz="1800" dirty="0"/>
          </a:p>
          <a:p>
            <a:pPr>
              <a:spcAft>
                <a:spcPts val="600"/>
              </a:spcAft>
            </a:pPr>
            <a:endParaRPr lang="en-AU" sz="1800" dirty="0"/>
          </a:p>
        </p:txBody>
      </p:sp>
      <p:pic>
        <p:nvPicPr>
          <p:cNvPr id="16" name="Picture Placeholder 1">
            <a:extLst>
              <a:ext uri="{FF2B5EF4-FFF2-40B4-BE49-F238E27FC236}">
                <a16:creationId xmlns:a16="http://schemas.microsoft.com/office/drawing/2014/main" id="{0991AF27-A211-ECCE-ABA3-18F0AA64A3F4}"/>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rcRect l="389" r="389"/>
          <a:stretch/>
        </p:blipFill>
        <p:spPr>
          <a:xfrm rot="21198164">
            <a:off x="8497994" y="1981390"/>
            <a:ext cx="2548889" cy="3606206"/>
          </a:xfrm>
          <a:prstGeom prst="rect">
            <a:avLst/>
          </a:prstGeom>
        </p:spPr>
      </p:pic>
      <p:sp>
        <p:nvSpPr>
          <p:cNvPr id="4" name="Slide Number Placeholder 3">
            <a:extLst>
              <a:ext uri="{FF2B5EF4-FFF2-40B4-BE49-F238E27FC236}">
                <a16:creationId xmlns:a16="http://schemas.microsoft.com/office/drawing/2014/main" id="{609D8DB2-3213-E8F6-4DCB-251FC46A055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79222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DB20CF-2246-C1CD-D258-044C668FD556}"/>
              </a:ext>
            </a:extLst>
          </p:cNvPr>
          <p:cNvSpPr>
            <a:spLocks noGrp="1"/>
          </p:cNvSpPr>
          <p:nvPr>
            <p:ph type="title"/>
          </p:nvPr>
        </p:nvSpPr>
        <p:spPr/>
        <p:txBody>
          <a:bodyPr/>
          <a:lstStyle/>
          <a:p>
            <a:r>
              <a:rPr lang="en-AU" dirty="0"/>
              <a:t>4. Develop a research question (2)</a:t>
            </a:r>
          </a:p>
        </p:txBody>
      </p:sp>
      <p:sp>
        <p:nvSpPr>
          <p:cNvPr id="8" name="Content Placeholder 7">
            <a:extLst>
              <a:ext uri="{FF2B5EF4-FFF2-40B4-BE49-F238E27FC236}">
                <a16:creationId xmlns:a16="http://schemas.microsoft.com/office/drawing/2014/main" id="{387FB319-B77B-67B1-5526-4971C2345108}"/>
              </a:ext>
            </a:extLst>
          </p:cNvPr>
          <p:cNvSpPr>
            <a:spLocks noGrp="1"/>
          </p:cNvSpPr>
          <p:nvPr>
            <p:ph sz="quarter" idx="19"/>
          </p:nvPr>
        </p:nvSpPr>
        <p:spPr>
          <a:xfrm>
            <a:off x="360363" y="1562471"/>
            <a:ext cx="6738937" cy="4814518"/>
          </a:xfrm>
        </p:spPr>
        <p:txBody>
          <a:bodyPr/>
          <a:lstStyle/>
          <a:p>
            <a:pPr lvl="0">
              <a:lnSpc>
                <a:spcPct val="150000"/>
              </a:lnSpc>
              <a:spcAft>
                <a:spcPts val="600"/>
              </a:spcAft>
            </a:pPr>
            <a:r>
              <a:rPr lang="en-AU" sz="1800" dirty="0">
                <a:effectLst/>
                <a:ea typeface="Calibri" panose="020F0502020204030204" pitchFamily="34" charset="0"/>
              </a:rPr>
              <a:t>In your group: </a:t>
            </a:r>
          </a:p>
          <a:p>
            <a:pPr marL="285750" lvl="0" indent="-285750">
              <a:lnSpc>
                <a:spcPct val="150000"/>
              </a:lnSpc>
              <a:spcAft>
                <a:spcPts val="600"/>
              </a:spcAft>
              <a:buFont typeface="Arial" panose="020B0604020202020204" pitchFamily="34" charset="0"/>
              <a:buChar char="•"/>
            </a:pPr>
            <a:r>
              <a:rPr lang="en-AU" sz="1800" dirty="0">
                <a:effectLst/>
                <a:ea typeface="Calibri" panose="020F0502020204030204" pitchFamily="34" charset="0"/>
              </a:rPr>
              <a:t>discuss and compare each question, considering how well it stood up against the RAFTER model, whether it aligns strongly with the groups’ area of interest and any other considerations you uncovered while reviewing it</a:t>
            </a:r>
          </a:p>
          <a:p>
            <a:pPr marL="285750" lvl="0" indent="-285750">
              <a:lnSpc>
                <a:spcPct val="150000"/>
              </a:lnSpc>
              <a:spcAft>
                <a:spcPts val="600"/>
              </a:spcAft>
              <a:buFont typeface="Arial" panose="020B0604020202020204" pitchFamily="34" charset="0"/>
              <a:buChar char="•"/>
            </a:pPr>
            <a:r>
              <a:rPr lang="en-AU" sz="1800" dirty="0">
                <a:ea typeface="Calibri" panose="020F0502020204030204" pitchFamily="34" charset="0"/>
              </a:rPr>
              <a:t>e</a:t>
            </a:r>
            <a:r>
              <a:rPr lang="en-AU" sz="1800" dirty="0">
                <a:effectLst/>
                <a:ea typeface="Calibri" panose="020F0502020204030204" pitchFamily="34" charset="0"/>
              </a:rPr>
              <a:t>stablish a consensus and agree on the final research question.</a:t>
            </a:r>
          </a:p>
          <a:p>
            <a:endParaRPr lang="en-AU" sz="1800" dirty="0"/>
          </a:p>
        </p:txBody>
      </p:sp>
      <p:pic>
        <p:nvPicPr>
          <p:cNvPr id="11" name="Picture Placeholder 1">
            <a:extLst>
              <a:ext uri="{FF2B5EF4-FFF2-40B4-BE49-F238E27FC236}">
                <a16:creationId xmlns:a16="http://schemas.microsoft.com/office/drawing/2014/main" id="{67295F88-B83B-D038-1524-26A0FFBEF62F}"/>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a:ext>
            </a:extLst>
          </a:blip>
          <a:srcRect l="389" r="389"/>
          <a:stretch/>
        </p:blipFill>
        <p:spPr>
          <a:xfrm rot="21198164">
            <a:off x="8497994" y="1981390"/>
            <a:ext cx="2548889" cy="3606206"/>
          </a:xfrm>
          <a:prstGeom prst="rect">
            <a:avLst/>
          </a:prstGeom>
        </p:spPr>
      </p:pic>
      <p:sp>
        <p:nvSpPr>
          <p:cNvPr id="4" name="Slide Number Placeholder 3">
            <a:extLst>
              <a:ext uri="{FF2B5EF4-FFF2-40B4-BE49-F238E27FC236}">
                <a16:creationId xmlns:a16="http://schemas.microsoft.com/office/drawing/2014/main" id="{609D8DB2-3213-E8F6-4DCB-251FC46A055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201545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F7392-91CE-A2E9-4715-67E1A624894F}"/>
              </a:ext>
            </a:extLst>
          </p:cNvPr>
          <p:cNvSpPr>
            <a:spLocks noGrp="1"/>
          </p:cNvSpPr>
          <p:nvPr>
            <p:ph type="title"/>
          </p:nvPr>
        </p:nvSpPr>
        <p:spPr/>
        <p:txBody>
          <a:bodyPr/>
          <a:lstStyle/>
          <a:p>
            <a:r>
              <a:rPr lang="en-AU" dirty="0"/>
              <a:t>5. Selecting research methods</a:t>
            </a:r>
          </a:p>
        </p:txBody>
      </p:sp>
      <p:sp>
        <p:nvSpPr>
          <p:cNvPr id="5" name="Content Placeholder 4">
            <a:extLst>
              <a:ext uri="{FF2B5EF4-FFF2-40B4-BE49-F238E27FC236}">
                <a16:creationId xmlns:a16="http://schemas.microsoft.com/office/drawing/2014/main" id="{BB4B385B-3629-37BB-B280-65CD44E4900A}"/>
              </a:ext>
            </a:extLst>
          </p:cNvPr>
          <p:cNvSpPr>
            <a:spLocks noGrp="1"/>
          </p:cNvSpPr>
          <p:nvPr>
            <p:ph sz="quarter" idx="19"/>
          </p:nvPr>
        </p:nvSpPr>
        <p:spPr>
          <a:xfrm>
            <a:off x="360363" y="1562471"/>
            <a:ext cx="5772150" cy="4814518"/>
          </a:xfrm>
        </p:spPr>
        <p:txBody>
          <a:bodyPr/>
          <a:lstStyle/>
          <a:p>
            <a:pPr>
              <a:spcAft>
                <a:spcPts val="600"/>
              </a:spcAft>
            </a:pPr>
            <a:r>
              <a:rPr lang="en-AU" sz="1800" dirty="0">
                <a:effectLst/>
                <a:ea typeface="Calibri" panose="020F0502020204030204" pitchFamily="34" charset="0"/>
              </a:rPr>
              <a:t>In your group:</a:t>
            </a:r>
          </a:p>
          <a:p>
            <a:pPr marL="285750" indent="-285750">
              <a:spcAft>
                <a:spcPts val="600"/>
              </a:spcAft>
              <a:buFont typeface="Arial" panose="020B0604020202020204" pitchFamily="34" charset="0"/>
              <a:buChar char="•"/>
            </a:pPr>
            <a:r>
              <a:rPr lang="en-AU" sz="1800" dirty="0">
                <a:ea typeface="Calibri" panose="020F0502020204030204" pitchFamily="34" charset="0"/>
              </a:rPr>
              <a:t>i</a:t>
            </a:r>
            <a:r>
              <a:rPr lang="en-AU" sz="1800" dirty="0">
                <a:effectLst/>
                <a:ea typeface="Calibri" panose="020F0502020204030204" pitchFamily="34" charset="0"/>
              </a:rPr>
              <a:t>dentify the most suitable research methods for the research question or problem</a:t>
            </a:r>
            <a:endParaRPr lang="en-AU" sz="1800" dirty="0">
              <a:ea typeface="Calibri" panose="020F0502020204030204" pitchFamily="34" charset="0"/>
            </a:endParaRPr>
          </a:p>
          <a:p>
            <a:pPr marL="623888" lvl="3" indent="-285750">
              <a:buFont typeface="Public Sans Light" pitchFamily="2" charset="0"/>
              <a:buChar char="–"/>
            </a:pPr>
            <a:r>
              <a:rPr lang="en-AU" dirty="0">
                <a:ea typeface="Calibri" panose="020F0502020204030204" pitchFamily="34" charset="0"/>
              </a:rPr>
              <a:t>What information do you need to answer the question you have posed?</a:t>
            </a:r>
          </a:p>
          <a:p>
            <a:pPr marL="623888" lvl="3" indent="-285750">
              <a:buFont typeface="Public Sans Light" pitchFamily="2" charset="0"/>
              <a:buChar char="–"/>
            </a:pPr>
            <a:r>
              <a:rPr lang="en-AU" dirty="0">
                <a:effectLst/>
                <a:ea typeface="Calibri" panose="020F0502020204030204" pitchFamily="34" charset="0"/>
              </a:rPr>
              <a:t>Where </a:t>
            </a:r>
            <a:r>
              <a:rPr lang="en-AU" dirty="0">
                <a:ea typeface="Calibri" panose="020F0502020204030204" pitchFamily="34" charset="0"/>
              </a:rPr>
              <a:t>and how could you get this information?</a:t>
            </a:r>
            <a:endParaRPr lang="en-AU" dirty="0">
              <a:effectLst/>
              <a:ea typeface="Calibri" panose="020F0502020204030204" pitchFamily="34" charset="0"/>
            </a:endParaRPr>
          </a:p>
        </p:txBody>
      </p:sp>
      <p:sp>
        <p:nvSpPr>
          <p:cNvPr id="9" name="Rounded Rectangle 8">
            <a:extLst>
              <a:ext uri="{FF2B5EF4-FFF2-40B4-BE49-F238E27FC236}">
                <a16:creationId xmlns:a16="http://schemas.microsoft.com/office/drawing/2014/main" id="{844A2928-70E4-DD62-6932-6FD0C74FE169}"/>
              </a:ext>
            </a:extLst>
          </p:cNvPr>
          <p:cNvSpPr/>
          <p:nvPr/>
        </p:nvSpPr>
        <p:spPr>
          <a:xfrm>
            <a:off x="6132513" y="1700213"/>
            <a:ext cx="5699123" cy="467677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8100">
              <a:lnSpc>
                <a:spcPct val="150000"/>
              </a:lnSpc>
              <a:spcAft>
                <a:spcPts val="600"/>
              </a:spcAft>
            </a:pPr>
            <a:r>
              <a:rPr lang="en-AU" sz="1800" b="1" dirty="0"/>
              <a:t>Considerations</a:t>
            </a:r>
          </a:p>
          <a:p>
            <a:pPr marL="38100">
              <a:lnSpc>
                <a:spcPct val="150000"/>
              </a:lnSpc>
              <a:spcAft>
                <a:spcPts val="600"/>
              </a:spcAft>
            </a:pPr>
            <a:r>
              <a:rPr lang="en-AU" sz="1800" b="1" dirty="0"/>
              <a:t>Ethical – </a:t>
            </a:r>
            <a:r>
              <a:rPr lang="en-AU" sz="1800" dirty="0"/>
              <a:t>relating to right or wrong conduct.</a:t>
            </a:r>
          </a:p>
          <a:p>
            <a:pPr marL="38100">
              <a:lnSpc>
                <a:spcPct val="150000"/>
              </a:lnSpc>
              <a:spcAft>
                <a:spcPts val="600"/>
              </a:spcAft>
            </a:pPr>
            <a:r>
              <a:rPr lang="en-AU" sz="1800" b="1" dirty="0"/>
              <a:t>Valid</a:t>
            </a:r>
            <a:r>
              <a:rPr lang="en-AU" sz="1800" dirty="0"/>
              <a:t> – how well the research method measures what it is supposed to measure?</a:t>
            </a:r>
          </a:p>
          <a:p>
            <a:pPr marL="38100">
              <a:lnSpc>
                <a:spcPct val="150000"/>
              </a:lnSpc>
              <a:spcAft>
                <a:spcPts val="600"/>
              </a:spcAft>
            </a:pPr>
            <a:r>
              <a:rPr lang="en-AU" sz="1800" b="1" dirty="0"/>
              <a:t>Reliable</a:t>
            </a:r>
            <a:r>
              <a:rPr lang="en-AU" sz="1800" dirty="0"/>
              <a:t> – will your method create repeatable/consistent results?</a:t>
            </a:r>
          </a:p>
          <a:p>
            <a:pPr marL="38100">
              <a:lnSpc>
                <a:spcPct val="150000"/>
              </a:lnSpc>
              <a:spcAft>
                <a:spcPts val="600"/>
              </a:spcAft>
            </a:pPr>
            <a:r>
              <a:rPr lang="en-AU" sz="1800" b="1" dirty="0"/>
              <a:t>Credible</a:t>
            </a:r>
            <a:r>
              <a:rPr lang="en-AU" sz="1800" dirty="0"/>
              <a:t> – is the research process, methods and findings trustworthy?</a:t>
            </a:r>
          </a:p>
          <a:p>
            <a:pPr marL="38100">
              <a:lnSpc>
                <a:spcPct val="150000"/>
              </a:lnSpc>
              <a:spcAft>
                <a:spcPts val="600"/>
              </a:spcAft>
            </a:pPr>
            <a:r>
              <a:rPr lang="en-AU" sz="1800" b="1" dirty="0"/>
              <a:t>Safety/risks </a:t>
            </a:r>
            <a:r>
              <a:rPr lang="en-AU" sz="1800" dirty="0"/>
              <a:t>– could anyone get hurt? How? </a:t>
            </a:r>
          </a:p>
        </p:txBody>
      </p:sp>
      <p:sp>
        <p:nvSpPr>
          <p:cNvPr id="3" name="Slide Number Placeholder 2">
            <a:extLst>
              <a:ext uri="{FF2B5EF4-FFF2-40B4-BE49-F238E27FC236}">
                <a16:creationId xmlns:a16="http://schemas.microsoft.com/office/drawing/2014/main" id="{6DAFB6F9-2116-431B-52E8-1CE0CA75233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127188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v0.2.3" id="{0F40AB53-D9C5-4E6C-B2E6-E49E62615CBC}" vid="{B36CCD50-E1DB-4F11-BA46-B71A0CCBE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1674</Words>
  <Application>Microsoft Office PowerPoint</Application>
  <PresentationFormat>Widescreen</PresentationFormat>
  <Paragraphs>126</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Public Sans</vt:lpstr>
      <vt:lpstr>Public Sans Light</vt:lpstr>
      <vt:lpstr>Times New Roman</vt:lpstr>
      <vt:lpstr>1_NSWG Corporate</vt:lpstr>
      <vt:lpstr>How to use this presentation </vt:lpstr>
      <vt:lpstr>The collaborative investigation process</vt:lpstr>
      <vt:lpstr>Collaborative investigation</vt:lpstr>
      <vt:lpstr>1. Getting to know your group</vt:lpstr>
      <vt:lpstr>2. Identifying areas of interest</vt:lpstr>
      <vt:lpstr>3. Collecting, analysing and recording secondary data</vt:lpstr>
      <vt:lpstr>4. Develop a research question (1)</vt:lpstr>
      <vt:lpstr>4. Develop a research question (2)</vt:lpstr>
      <vt:lpstr>5. Selecting research methods</vt:lpstr>
      <vt:lpstr>6. Creating methodologies to collect data</vt:lpstr>
      <vt:lpstr>7. Applying the research method</vt:lpstr>
      <vt:lpstr>8. Interpreting and analysing research to determine findings </vt:lpstr>
      <vt:lpstr>9. Draw conclusions</vt:lpstr>
      <vt:lpstr>10. Present findings</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deck – the collaborative investigation process</dc:title>
  <dc:creator>NSW Department of Education</dc:creator>
  <cp:keywords>hms, stage 5</cp:keywords>
  <dcterms:created xsi:type="dcterms:W3CDTF">2024-08-27T02:31:14Z</dcterms:created>
  <dcterms:modified xsi:type="dcterms:W3CDTF">2024-08-27T02:32:05Z</dcterms:modified>
</cp:coreProperties>
</file>