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5"/>
  </p:notesMasterIdLst>
  <p:handoutMasterIdLst>
    <p:handoutMasterId r:id="rId26"/>
  </p:handoutMasterIdLst>
  <p:sldIdLst>
    <p:sldId id="26505" r:id="rId5"/>
    <p:sldId id="26383" r:id="rId6"/>
    <p:sldId id="26506" r:id="rId7"/>
    <p:sldId id="26507" r:id="rId8"/>
    <p:sldId id="26527" r:id="rId9"/>
    <p:sldId id="26525" r:id="rId10"/>
    <p:sldId id="26529" r:id="rId11"/>
    <p:sldId id="26537" r:id="rId12"/>
    <p:sldId id="26531" r:id="rId13"/>
    <p:sldId id="26528" r:id="rId14"/>
    <p:sldId id="26508" r:id="rId15"/>
    <p:sldId id="26513" r:id="rId16"/>
    <p:sldId id="26538" r:id="rId17"/>
    <p:sldId id="26534" r:id="rId18"/>
    <p:sldId id="26535" r:id="rId19"/>
    <p:sldId id="26509" r:id="rId20"/>
    <p:sldId id="26510" r:id="rId21"/>
    <p:sldId id="26522" r:id="rId22"/>
    <p:sldId id="360" r:id="rId23"/>
    <p:sldId id="361" r:id="rId24"/>
  </p:sldIdLst>
  <p:sldSz cx="12192000" cy="6858000"/>
  <p:notesSz cx="6858000" cy="9144000"/>
  <p:embeddedFontLst>
    <p:embeddedFont>
      <p:font typeface="Cambria Math" panose="02040503050406030204" pitchFamily="18" charset="0"/>
      <p:regular r:id="rId27"/>
    </p:embeddedFont>
    <p:embeddedFont>
      <p:font typeface="Public Sans" pitchFamily="2" charset="0"/>
      <p:regular r:id="rId28"/>
      <p:bold r:id="rId29"/>
      <p:italic r:id="rId30"/>
      <p:boldItalic r:id="rId31"/>
    </p:embeddedFont>
    <p:embeddedFont>
      <p:font typeface="Yu Mincho" panose="02020400000000000000" pitchFamily="18" charset="-128"/>
      <p:regular r:id="rId32"/>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C461638E-F1F5-7186-9758-0B4A52497F93}" name="Meagan Rodda" initials="MR" userId="S::Meagan.Rodda@det.nsw.edu.au::efecb8de-290d-42b5-96ee-00df0648c086" providerId="AD"/>
  <p188:author id="{A29880FB-22F1-2FCE-171F-45F93F7D7947}" name="Christopher Farlow" initials="CF" userId="S::Christopher.Farlow2@det.nsw.edu.au::1d6e7c80-f391-4c69-991c-b443ceeb16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6C"/>
    <a:srgbClr val="B51458"/>
    <a:srgbClr val="00ACC2"/>
    <a:srgbClr val="64BB47"/>
    <a:srgbClr val="E5F7FC"/>
    <a:srgbClr val="FBDBE7"/>
    <a:srgbClr val="FFFFFF"/>
    <a:srgbClr val="EDF9E0"/>
    <a:srgbClr val="63E2EF"/>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63458E-670F-46A2-AC73-8E49D1275ACC}" v="1" dt="2026-06-05T05:08:46.820"/>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12"/>
    <p:restoredTop sz="94651"/>
  </p:normalViewPr>
  <p:slideViewPr>
    <p:cSldViewPr snapToGrid="0">
      <p:cViewPr varScale="1">
        <p:scale>
          <a:sx n="58" d="100"/>
          <a:sy n="58" d="100"/>
        </p:scale>
        <p:origin x="102" y="870"/>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5/06/2026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5/06/2026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55325-DE6A-17AE-D29E-8054FE7AB1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DFC0C9-3D93-D808-623C-069BF5E7F2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323EF-FC20-47E1-B811-93F44F13809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C230FC9-2F14-B698-D2B0-016D6256346F}"/>
              </a:ext>
            </a:extLst>
          </p:cNvPr>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383967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90C3-E755-6928-60C4-A078335D5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A6B1B-1903-5733-D531-16DA2613E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6819D-7701-7698-EAD6-A5445D33866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FDBE5E4-5673-96DE-5EE3-7705BBDE5857}"/>
              </a:ext>
            </a:extLst>
          </p:cNvPr>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4152033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17</a:t>
            </a:fld>
            <a:endParaRPr lang="en-AU"/>
          </a:p>
        </p:txBody>
      </p:sp>
    </p:spTree>
    <p:extLst>
      <p:ext uri="{BB962C8B-B14F-4D97-AF65-F5344CB8AC3E}">
        <p14:creationId xmlns:p14="http://schemas.microsoft.com/office/powerpoint/2010/main" val="3138858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18</a:t>
            </a:fld>
            <a:endParaRPr lang="en-AU"/>
          </a:p>
        </p:txBody>
      </p:sp>
    </p:spTree>
    <p:extLst>
      <p:ext uri="{BB962C8B-B14F-4D97-AF65-F5344CB8AC3E}">
        <p14:creationId xmlns:p14="http://schemas.microsoft.com/office/powerpoint/2010/main" val="338938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19</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20</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2998195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A60A1-5F86-0561-7EDC-82CE8575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9D4353-F7BF-4F6D-A812-8581F4D613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EA90E-54AA-6C0E-0AAD-A130F882CCB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5AF7EEE-14F1-690E-47D2-471245FEDAF1}"/>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442666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11</a:t>
            </a:fld>
            <a:endParaRPr lang="en-AU"/>
          </a:p>
        </p:txBody>
      </p:sp>
    </p:spTree>
    <p:extLst>
      <p:ext uri="{BB962C8B-B14F-4D97-AF65-F5344CB8AC3E}">
        <p14:creationId xmlns:p14="http://schemas.microsoft.com/office/powerpoint/2010/main" val="4135182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1082174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AC20E-9DED-E5F1-27B4-E099931EF4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0DC3F-E223-C8DE-1DBC-BA6CA647B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2FDBCB-61A5-43BF-EF78-A3A3D5A856F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925E23D-B85D-9FD3-0D3B-9DFF619DC6C4}"/>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3940733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71C9A-3864-4EBD-322F-7F706880F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097F35-EC75-2ACF-38B2-141EE162D4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6BC390-58F0-8C0F-7353-FC8998CD028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ADDCA82-5C9F-72B2-0EB3-E68054314DB9}"/>
              </a:ext>
            </a:extLst>
          </p:cNvPr>
          <p:cNvSpPr>
            <a:spLocks noGrp="1"/>
          </p:cNvSpPr>
          <p:nvPr>
            <p:ph type="sldNum" sz="quarter" idx="5"/>
          </p:nvPr>
        </p:nvSpPr>
        <p:spPr/>
        <p:txBody>
          <a:bodyPr/>
          <a:lstStyle/>
          <a:p>
            <a:fld id="{B07158C4-A119-4B78-9DE8-A50001BC31DC}" type="slidenum">
              <a:rPr lang="en-AU" smtClean="0"/>
              <a:pPr/>
              <a:t>14</a:t>
            </a:fld>
            <a:endParaRPr lang="en-AU"/>
          </a:p>
        </p:txBody>
      </p:sp>
    </p:spTree>
    <p:extLst>
      <p:ext uri="{BB962C8B-B14F-4D97-AF65-F5344CB8AC3E}">
        <p14:creationId xmlns:p14="http://schemas.microsoft.com/office/powerpoint/2010/main" val="22862780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41.png"/><Relationship Id="rId4" Type="http://schemas.openxmlformats.org/officeDocument/2006/relationships/image" Target="../media/image230.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60.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50.png"/><Relationship Id="rId5" Type="http://schemas.openxmlformats.org/officeDocument/2006/relationships/image" Target="../media/image24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standar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png"/><Relationship Id="rId3" Type="http://schemas.openxmlformats.org/officeDocument/2006/relationships/image" Target="../media/image8.png"/><Relationship Id="rId12" Type="http://schemas.openxmlformats.org/officeDocument/2006/relationships/image" Target="../media/image22.png"/><Relationship Id="rId7" Type="http://schemas.openxmlformats.org/officeDocument/2006/relationships/image" Target="../media/image9.png"/><Relationship Id="rId16" Type="http://schemas.openxmlformats.org/officeDocument/2006/relationships/image" Target="../media/image26.png"/><Relationship Id="rId1" Type="http://schemas.openxmlformats.org/officeDocument/2006/relationships/slideLayout" Target="../slideLayouts/slideLayout4.xml"/><Relationship Id="rId11" Type="http://schemas.openxmlformats.org/officeDocument/2006/relationships/image" Target="../media/image21.png"/><Relationship Id="rId6" Type="http://schemas.openxmlformats.org/officeDocument/2006/relationships/image" Target="../media/image140.png"/><Relationship Id="rId15" Type="http://schemas.openxmlformats.org/officeDocument/2006/relationships/image" Target="../media/image25.png"/><Relationship Id="rId10" Type="http://schemas.openxmlformats.org/officeDocument/2006/relationships/image" Target="../media/image20.png"/><Relationship Id="rId9" Type="http://schemas.openxmlformats.org/officeDocument/2006/relationships/image" Target="../media/image11.png"/><Relationship Id="rId1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Constructing networks from a table</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latin typeface="+mj-lt"/>
              </a:rPr>
              <a:t>Mathematics Standard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Unit 5 - Going places</a:t>
            </a:r>
          </a:p>
        </p:txBody>
      </p:sp>
      <p:pic>
        <p:nvPicPr>
          <p:cNvPr id="4" name="Picture Placeholder 6">
            <a:extLst>
              <a:ext uri="{FF2B5EF4-FFF2-40B4-BE49-F238E27FC236}">
                <a16:creationId xmlns:a16="http://schemas.microsoft.com/office/drawing/2014/main" id="{530AC67A-437D-CA7A-892E-B21F61EC0B24}"/>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7127875" y="0"/>
            <a:ext cx="5064125" cy="6858000"/>
          </a:xfr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091B71-E93E-BEB1-1F8C-AB45786285B8}"/>
              </a:ext>
            </a:extLst>
          </p:cNvPr>
          <p:cNvSpPr>
            <a:spLocks noGrp="1"/>
          </p:cNvSpPr>
          <p:nvPr>
            <p:ph type="title"/>
          </p:nvPr>
        </p:nvSpPr>
        <p:spPr/>
        <p:txBody>
          <a:bodyPr/>
          <a:lstStyle/>
          <a:p>
            <a:r>
              <a:rPr lang="en-AU"/>
              <a:t>Add and Subtract time</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128EBB23-A68A-283D-DCB4-9DCDA2EFC3F2}"/>
                  </a:ext>
                </a:extLst>
              </p:cNvPr>
              <p:cNvSpPr>
                <a:spLocks noGrp="1"/>
              </p:cNvSpPr>
              <p:nvPr>
                <p:ph type="body" sz="quarter" idx="17"/>
              </p:nvPr>
            </p:nvSpPr>
            <p:spPr>
              <a:xfrm>
                <a:off x="360000" y="1262286"/>
                <a:ext cx="5268290" cy="4807835"/>
              </a:xfrm>
            </p:spPr>
            <p:txBody>
              <a:bodyPr/>
              <a:lstStyle/>
              <a:p>
                <a:r>
                  <a:rPr lang="en-AU" sz="1800">
                    <a:latin typeface="+mn-lt"/>
                  </a:rPr>
                  <a:t>6 hours 17 minutes </a:t>
                </a:r>
                <a14:m>
                  <m:oMath xmlns:m="http://schemas.openxmlformats.org/officeDocument/2006/math">
                    <m:r>
                      <a:rPr lang="en-AU" sz="1800" b="0" i="1" smtClean="0">
                        <a:latin typeface="Cambria Math" panose="02040503050406030204" pitchFamily="18" charset="0"/>
                      </a:rPr>
                      <m:t>+</m:t>
                    </m:r>
                    <m:r>
                      <a:rPr lang="en-AU" sz="1800" b="0" i="0" smtClean="0">
                        <a:latin typeface="Cambria Math" panose="02040503050406030204" pitchFamily="18" charset="0"/>
                      </a:rPr>
                      <m:t> 5</m:t>
                    </m:r>
                    <m:r>
                      <a:rPr lang="en-AU" sz="1800" b="0" i="1" smtClean="0">
                        <a:latin typeface="Cambria Math" panose="02040503050406030204" pitchFamily="18" charset="0"/>
                      </a:rPr>
                      <m:t> </m:t>
                    </m:r>
                  </m:oMath>
                </a14:m>
                <a:r>
                  <a:rPr lang="en-AU" sz="1800">
                    <a:latin typeface="+mn-lt"/>
                  </a:rPr>
                  <a:t>hours 32 minutes</a:t>
                </a:r>
              </a:p>
              <a:p>
                <a:pPr marL="342900" indent="-342900">
                  <a:buFont typeface="Arial" panose="020B0604020202020204" pitchFamily="34" charset="0"/>
                  <a:buChar char="•"/>
                </a:pPr>
                <a:r>
                  <a:rPr lang="en-AU" sz="1800">
                    <a:latin typeface="+mn-lt"/>
                  </a:rPr>
                  <a:t>A. 11 hours 49 minutes</a:t>
                </a:r>
              </a:p>
              <a:p>
                <a:pPr marL="342900" indent="-342900">
                  <a:buFont typeface="Arial" panose="020B0604020202020204" pitchFamily="34" charset="0"/>
                  <a:buChar char="•"/>
                </a:pPr>
                <a:r>
                  <a:rPr lang="en-AU" sz="1800">
                    <a:latin typeface="+mn-lt"/>
                  </a:rPr>
                  <a:t>B. 1 hour 49 minutes</a:t>
                </a:r>
              </a:p>
              <a:p>
                <a:pPr marL="342900" indent="-342900">
                  <a:spcAft>
                    <a:spcPts val="4200"/>
                  </a:spcAft>
                  <a:buFont typeface="Arial" panose="020B0604020202020204" pitchFamily="34" charset="0"/>
                  <a:buChar char="•"/>
                </a:pPr>
                <a:r>
                  <a:rPr lang="en-AU" sz="1800">
                    <a:latin typeface="+mn-lt"/>
                  </a:rPr>
                  <a:t>C. 12 hours 19 minutes</a:t>
                </a:r>
              </a:p>
              <a:p>
                <a:r>
                  <a:rPr lang="en-AU" sz="1800" i="0">
                    <a:latin typeface="+mn-lt"/>
                    <a:ea typeface="Calibri" panose="020F0502020204030204" pitchFamily="34" charset="0"/>
                  </a:rPr>
                  <a:t>5 hours 35 </a:t>
                </a:r>
                <a:r>
                  <a:rPr lang="en-AU" sz="1800" i="0">
                    <a:latin typeface="+mn-lt"/>
                    <a:ea typeface="Yu Mincho" panose="02020400000000000000" pitchFamily="18" charset="-128"/>
                  </a:rPr>
                  <a:t>minutes</a:t>
                </a:r>
                <a:r>
                  <a:rPr lang="en-AU" sz="1800" i="0">
                    <a:latin typeface="+mn-lt"/>
                    <a:ea typeface="Calibri" panose="020F0502020204030204" pitchFamily="34" charset="0"/>
                  </a:rPr>
                  <a:t> </a:t>
                </a:r>
                <a14:m>
                  <m:oMath xmlns:m="http://schemas.openxmlformats.org/officeDocument/2006/math">
                    <m:r>
                      <a:rPr lang="en-AU" sz="1800" i="1" dirty="0" smtClean="0">
                        <a:latin typeface="Cambria Math" panose="02040503050406030204" pitchFamily="18" charset="0"/>
                        <a:ea typeface="Calibri" panose="020F0502020204030204" pitchFamily="34" charset="0"/>
                      </a:rPr>
                      <m:t>−</m:t>
                    </m:r>
                  </m:oMath>
                </a14:m>
                <a:r>
                  <a:rPr lang="en-AU" sz="1800" i="0">
                    <a:latin typeface="+mn-lt"/>
                    <a:ea typeface="Calibri" panose="020F0502020204030204" pitchFamily="34" charset="0"/>
                  </a:rPr>
                  <a:t> 3 hours 15 </a:t>
                </a:r>
                <a:r>
                  <a:rPr lang="en-AU" sz="1800" i="0">
                    <a:latin typeface="+mn-lt"/>
                    <a:ea typeface="Yu Mincho" panose="02020400000000000000" pitchFamily="18" charset="-128"/>
                  </a:rPr>
                  <a:t>minutes</a:t>
                </a:r>
              </a:p>
              <a:p>
                <a:pPr marL="342900" indent="-342900">
                  <a:buFont typeface="Arial" panose="020B0604020202020204" pitchFamily="34" charset="0"/>
                  <a:buChar char="•"/>
                </a:pPr>
                <a:r>
                  <a:rPr lang="en-AU" sz="1800">
                    <a:latin typeface="+mn-lt"/>
                    <a:ea typeface="Yu Mincho" panose="02020400000000000000" pitchFamily="18" charset="-128"/>
                  </a:rPr>
                  <a:t>A. 8 hours 50 minutes</a:t>
                </a:r>
              </a:p>
              <a:p>
                <a:pPr marL="342900" indent="-342900">
                  <a:buFont typeface="Arial" panose="020B0604020202020204" pitchFamily="34" charset="0"/>
                  <a:buChar char="•"/>
                </a:pPr>
                <a:r>
                  <a:rPr lang="en-AU" sz="1800" i="0">
                    <a:latin typeface="+mn-lt"/>
                    <a:ea typeface="Yu Mincho" panose="02020400000000000000" pitchFamily="18" charset="-128"/>
                  </a:rPr>
                  <a:t>B. 2 hours 20 minutes</a:t>
                </a:r>
              </a:p>
              <a:p>
                <a:pPr marL="342900" indent="-342900">
                  <a:buFont typeface="Arial" panose="020B0604020202020204" pitchFamily="34" charset="0"/>
                  <a:buChar char="•"/>
                </a:pPr>
                <a:r>
                  <a:rPr lang="en-AU" sz="1800">
                    <a:latin typeface="+mn-lt"/>
                    <a:ea typeface="Yu Mincho" panose="02020400000000000000" pitchFamily="18" charset="-128"/>
                  </a:rPr>
                  <a:t>C. 2 hours 50 minutes</a:t>
                </a:r>
                <a:endParaRPr lang="en-AU" sz="1800" i="0">
                  <a:latin typeface="+mn-lt"/>
                  <a:ea typeface="Yu Mincho" panose="02020400000000000000" pitchFamily="18" charset="-128"/>
                </a:endParaRPr>
              </a:p>
              <a:p>
                <a:pPr marL="342900" indent="-342900">
                  <a:buFont typeface="Arial" panose="020B0604020202020204" pitchFamily="34" charset="0"/>
                  <a:buChar char="•"/>
                </a:pPr>
                <a:endParaRPr lang="en-AU" sz="1800">
                  <a:latin typeface="+mn-lt"/>
                  <a:ea typeface="Calibri" panose="020F0502020204030204" pitchFamily="34" charset="0"/>
                </a:endParaRPr>
              </a:p>
              <a:p>
                <a:pPr marL="342900" indent="-342900">
                  <a:buFont typeface="Arial" panose="020B0604020202020204" pitchFamily="34" charset="0"/>
                  <a:buChar char="•"/>
                </a:pPr>
                <a:endParaRPr lang="en-AU">
                  <a:ea typeface="Calibri" panose="020F0502020204030204" pitchFamily="34" charset="0"/>
                </a:endParaRPr>
              </a:p>
              <a:p>
                <a:pPr marL="342900" indent="-342900">
                  <a:buFont typeface="Arial" panose="020B0604020202020204" pitchFamily="34" charset="0"/>
                  <a:buChar char="•"/>
                </a:pPr>
                <a:endParaRPr lang="en-AU">
                  <a:ea typeface="Calibri" panose="020F0502020204030204" pitchFamily="34" charset="0"/>
                </a:endParaRPr>
              </a:p>
              <a:p>
                <a:pPr marL="342900" indent="-342900">
                  <a:buFont typeface="Arial" panose="020B0604020202020204" pitchFamily="34" charset="0"/>
                  <a:buChar char="•"/>
                </a:pPr>
                <a:endParaRPr lang="en-AU">
                  <a:ea typeface="Calibri" panose="020F0502020204030204" pitchFamily="34" charset="0"/>
                </a:endParaRPr>
              </a:p>
              <a:p>
                <a:pPr marL="342900" indent="-342900">
                  <a:buFont typeface="Arial" panose="020B0604020202020204" pitchFamily="34" charset="0"/>
                  <a:buChar char="•"/>
                </a:pPr>
                <a:endParaRPr lang="en-AU">
                  <a:ea typeface="Calibri" panose="020F0502020204030204" pitchFamily="34" charset="0"/>
                </a:endParaRPr>
              </a:p>
              <a:p>
                <a:pPr marL="342900" indent="-342900">
                  <a:buFont typeface="Arial" panose="020B0604020202020204" pitchFamily="34" charset="0"/>
                  <a:buChar char="•"/>
                </a:pPr>
                <a:endParaRPr lang="en-AU">
                  <a:ea typeface="Calibri" panose="020F0502020204030204" pitchFamily="34" charset="0"/>
                </a:endParaRPr>
              </a:p>
              <a:p>
                <a:pPr marL="342900" indent="-342900">
                  <a:buFont typeface="Arial" panose="020B0604020202020204" pitchFamily="34" charset="0"/>
                  <a:buChar char="•"/>
                </a:pPr>
                <a:endParaRPr lang="en-AU">
                  <a:ea typeface="Calibri" panose="020F0502020204030204" pitchFamily="34" charset="0"/>
                </a:endParaRPr>
              </a:p>
              <a:p>
                <a:pPr marL="342900" indent="-342900">
                  <a:buFont typeface="Arial" panose="020B0604020202020204" pitchFamily="34" charset="0"/>
                  <a:buChar char="•"/>
                </a:pPr>
                <a:endParaRPr lang="en-AU"/>
              </a:p>
            </p:txBody>
          </p:sp>
        </mc:Choice>
        <mc:Fallback xmlns="">
          <p:sp>
            <p:nvSpPr>
              <p:cNvPr id="5" name="Text Placeholder 4">
                <a:extLst>
                  <a:ext uri="{FF2B5EF4-FFF2-40B4-BE49-F238E27FC236}">
                    <a16:creationId xmlns:a16="http://schemas.microsoft.com/office/drawing/2014/main" id="{128EBB23-A68A-283D-DCB4-9DCDA2EFC3F2}"/>
                  </a:ext>
                </a:extLst>
              </p:cNvPr>
              <p:cNvSpPr>
                <a:spLocks noGrp="1" noRot="1" noChangeAspect="1" noMove="1" noResize="1" noEditPoints="1" noAdjustHandles="1" noChangeArrowheads="1" noChangeShapeType="1" noTextEdit="1"/>
              </p:cNvSpPr>
              <p:nvPr>
                <p:ph type="body" sz="quarter" idx="17"/>
              </p:nvPr>
            </p:nvSpPr>
            <p:spPr>
              <a:xfrm>
                <a:off x="360000" y="1262286"/>
                <a:ext cx="5268290" cy="4807835"/>
              </a:xfrm>
              <a:blipFill>
                <a:blip r:embed="rId2"/>
                <a:stretch>
                  <a:fillRect l="-2662" b="-6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0525DC7-7A2E-3EFF-1C86-839C8AEE8D08}"/>
                  </a:ext>
                </a:extLst>
              </p:cNvPr>
              <p:cNvSpPr txBox="1"/>
              <p:nvPr/>
            </p:nvSpPr>
            <p:spPr>
              <a:xfrm>
                <a:off x="6172200" y="1262286"/>
                <a:ext cx="6097314" cy="5463034"/>
              </a:xfrm>
              <a:prstGeom prst="rect">
                <a:avLst/>
              </a:prstGeom>
              <a:noFill/>
            </p:spPr>
            <p:txBody>
              <a:bodyPr wrap="square">
                <a:spAutoFit/>
              </a:bodyPr>
              <a:lstStyle/>
              <a:p>
                <a:pPr>
                  <a:lnSpc>
                    <a:spcPct val="150000"/>
                  </a:lnSpc>
                  <a:spcAft>
                    <a:spcPts val="1200"/>
                  </a:spcAft>
                </a:pPr>
                <a:r>
                  <a:rPr lang="en-AU" sz="1800">
                    <a:ea typeface="Calibri" panose="020F0502020204030204" pitchFamily="34" charset="0"/>
                  </a:rPr>
                  <a:t>7</a:t>
                </a:r>
                <a:r>
                  <a:rPr lang="en-AU" sz="1800" i="0">
                    <a:ea typeface="Calibri" panose="020F0502020204030204" pitchFamily="34" charset="0"/>
                  </a:rPr>
                  <a:t> hours 37 </a:t>
                </a:r>
                <a:r>
                  <a:rPr lang="en-AU" sz="1800" i="0">
                    <a:ea typeface="Yu Mincho" panose="02020400000000000000" pitchFamily="18" charset="-128"/>
                  </a:rPr>
                  <a:t>minutes</a:t>
                </a:r>
                <a:r>
                  <a:rPr lang="en-AU" sz="1800" i="0">
                    <a:ea typeface="Calibri" panose="020F0502020204030204" pitchFamily="34" charset="0"/>
                  </a:rPr>
                  <a:t> </a:t>
                </a:r>
                <a14:m>
                  <m:oMath xmlns:m="http://schemas.openxmlformats.org/officeDocument/2006/math">
                    <m:r>
                      <a:rPr lang="en-AU" sz="1800" i="1" dirty="0" smtClean="0">
                        <a:latin typeface="Cambria Math" panose="02040503050406030204" pitchFamily="18" charset="0"/>
                        <a:ea typeface="Calibri" panose="020F0502020204030204" pitchFamily="34" charset="0"/>
                      </a:rPr>
                      <m:t>+</m:t>
                    </m:r>
                  </m:oMath>
                </a14:m>
                <a:r>
                  <a:rPr lang="en-AU" sz="1800" i="0">
                    <a:ea typeface="Calibri" panose="020F0502020204030204" pitchFamily="34" charset="0"/>
                  </a:rPr>
                  <a:t> 9 hours 25 </a:t>
                </a:r>
                <a:r>
                  <a:rPr lang="en-AU" sz="1800" i="0">
                    <a:ea typeface="Yu Mincho" panose="02020400000000000000" pitchFamily="18" charset="-128"/>
                  </a:rPr>
                  <a:t>minutes</a:t>
                </a:r>
              </a:p>
              <a:p>
                <a:pPr marL="342900" indent="-342900">
                  <a:lnSpc>
                    <a:spcPct val="150000"/>
                  </a:lnSpc>
                  <a:spcAft>
                    <a:spcPts val="1200"/>
                  </a:spcAft>
                  <a:buFont typeface="Arial" panose="020B0604020202020204" pitchFamily="34" charset="0"/>
                  <a:buChar char="•"/>
                </a:pPr>
                <a:r>
                  <a:rPr lang="en-AU" sz="1800" i="0">
                    <a:ea typeface="Yu Mincho" panose="02020400000000000000" pitchFamily="18" charset="-128"/>
                  </a:rPr>
                  <a:t>A. 17 hours 2 minutes</a:t>
                </a:r>
              </a:p>
              <a:p>
                <a:pPr marL="342900" indent="-342900">
                  <a:lnSpc>
                    <a:spcPct val="150000"/>
                  </a:lnSpc>
                  <a:spcAft>
                    <a:spcPts val="1200"/>
                  </a:spcAft>
                  <a:buFont typeface="Arial" panose="020B0604020202020204" pitchFamily="34" charset="0"/>
                  <a:buChar char="•"/>
                </a:pPr>
                <a:r>
                  <a:rPr lang="en-AU" sz="1800">
                    <a:ea typeface="Yu Mincho" panose="02020400000000000000" pitchFamily="18" charset="-128"/>
                  </a:rPr>
                  <a:t>B. 16 hours 62 minutes</a:t>
                </a:r>
              </a:p>
              <a:p>
                <a:pPr marL="342900" indent="-342900">
                  <a:lnSpc>
                    <a:spcPct val="150000"/>
                  </a:lnSpc>
                  <a:spcAft>
                    <a:spcPts val="4200"/>
                  </a:spcAft>
                  <a:buFont typeface="Arial" panose="020B0604020202020204" pitchFamily="34" charset="0"/>
                  <a:buChar char="•"/>
                </a:pPr>
                <a:r>
                  <a:rPr lang="en-AU" sz="1800" i="0">
                    <a:ea typeface="Yu Mincho" panose="02020400000000000000" pitchFamily="18" charset="-128"/>
                  </a:rPr>
                  <a:t>C. 16 hours 2 minutes</a:t>
                </a:r>
              </a:p>
              <a:p>
                <a:pPr>
                  <a:lnSpc>
                    <a:spcPct val="150000"/>
                  </a:lnSpc>
                  <a:spcAft>
                    <a:spcPts val="1200"/>
                  </a:spcAft>
                </a:pPr>
                <a:r>
                  <a:rPr lang="en-AU" sz="1800" i="0">
                    <a:ea typeface="Calibri" panose="020F0502020204030204" pitchFamily="34" charset="0"/>
                  </a:rPr>
                  <a:t>7 hours 14 </a:t>
                </a:r>
                <a:r>
                  <a:rPr lang="en-AU" sz="1800" i="0">
                    <a:ea typeface="Yu Mincho" panose="02020400000000000000" pitchFamily="18" charset="-128"/>
                  </a:rPr>
                  <a:t>minutes</a:t>
                </a:r>
                <a:r>
                  <a:rPr lang="en-AU" sz="1800" i="0">
                    <a:ea typeface="Calibri" panose="020F0502020204030204" pitchFamily="34" charset="0"/>
                  </a:rPr>
                  <a:t> </a:t>
                </a:r>
                <a14:m>
                  <m:oMath xmlns:m="http://schemas.openxmlformats.org/officeDocument/2006/math">
                    <m:r>
                      <a:rPr lang="en-AU" sz="1800" i="1" dirty="0" smtClean="0">
                        <a:latin typeface="Cambria Math" panose="02040503050406030204" pitchFamily="18" charset="0"/>
                        <a:ea typeface="Calibri" panose="020F0502020204030204" pitchFamily="34" charset="0"/>
                      </a:rPr>
                      <m:t>−</m:t>
                    </m:r>
                  </m:oMath>
                </a14:m>
                <a:r>
                  <a:rPr lang="en-AU" sz="1800" i="0">
                    <a:ea typeface="Calibri" panose="020F0502020204030204" pitchFamily="34" charset="0"/>
                  </a:rPr>
                  <a:t> 2 hours 46 </a:t>
                </a:r>
                <a:r>
                  <a:rPr lang="en-AU" sz="1800" i="0">
                    <a:ea typeface="Yu Mincho" panose="02020400000000000000" pitchFamily="18" charset="-128"/>
                  </a:rPr>
                  <a:t>minutes</a:t>
                </a:r>
              </a:p>
              <a:p>
                <a:pPr marL="342900" indent="-342900">
                  <a:lnSpc>
                    <a:spcPct val="150000"/>
                  </a:lnSpc>
                  <a:spcAft>
                    <a:spcPts val="1200"/>
                  </a:spcAft>
                  <a:buFont typeface="Arial" panose="020B0604020202020204" pitchFamily="34" charset="0"/>
                  <a:buChar char="•"/>
                </a:pPr>
                <a:r>
                  <a:rPr lang="en-AU" sz="1800">
                    <a:ea typeface="Yu Mincho" panose="02020400000000000000" pitchFamily="18" charset="-128"/>
                  </a:rPr>
                  <a:t>A. 5 hours 32 minutes</a:t>
                </a:r>
              </a:p>
              <a:p>
                <a:pPr marL="342900" indent="-342900">
                  <a:lnSpc>
                    <a:spcPct val="150000"/>
                  </a:lnSpc>
                  <a:spcAft>
                    <a:spcPts val="1200"/>
                  </a:spcAft>
                  <a:buFont typeface="Arial" panose="020B0604020202020204" pitchFamily="34" charset="0"/>
                  <a:buChar char="•"/>
                </a:pPr>
                <a:r>
                  <a:rPr lang="en-AU" sz="1800">
                    <a:ea typeface="Yu Mincho" panose="02020400000000000000" pitchFamily="18" charset="-128"/>
                  </a:rPr>
                  <a:t>B. 9 hours 60 minutes</a:t>
                </a:r>
              </a:p>
              <a:p>
                <a:pPr marL="342900" indent="-342900">
                  <a:lnSpc>
                    <a:spcPct val="150000"/>
                  </a:lnSpc>
                  <a:spcAft>
                    <a:spcPts val="1200"/>
                  </a:spcAft>
                  <a:buFont typeface="Arial" panose="020B0604020202020204" pitchFamily="34" charset="0"/>
                  <a:buChar char="•"/>
                </a:pPr>
                <a:r>
                  <a:rPr lang="en-AU" sz="1800">
                    <a:ea typeface="Calibri" panose="020F0502020204030204" pitchFamily="34" charset="0"/>
                  </a:rPr>
                  <a:t>C. 4 hours 28 minutes</a:t>
                </a:r>
              </a:p>
              <a:p>
                <a:pPr marL="342900" indent="-342900">
                  <a:buFont typeface="Arial" panose="020B0604020202020204" pitchFamily="34" charset="0"/>
                  <a:buChar char="•"/>
                </a:pPr>
                <a:endParaRPr lang="en-AU" sz="1800" i="0">
                  <a:ea typeface="Calibri" panose="020F0502020204030204" pitchFamily="34" charset="0"/>
                </a:endParaRPr>
              </a:p>
            </p:txBody>
          </p:sp>
        </mc:Choice>
        <mc:Fallback xmlns="">
          <p:sp>
            <p:nvSpPr>
              <p:cNvPr id="7" name="TextBox 6">
                <a:extLst>
                  <a:ext uri="{FF2B5EF4-FFF2-40B4-BE49-F238E27FC236}">
                    <a16:creationId xmlns:a16="http://schemas.microsoft.com/office/drawing/2014/main" id="{20525DC7-7A2E-3EFF-1C86-839C8AEE8D08}"/>
                  </a:ext>
                </a:extLst>
              </p:cNvPr>
              <p:cNvSpPr txBox="1">
                <a:spLocks noRot="1" noChangeAspect="1" noMove="1" noResize="1" noEditPoints="1" noAdjustHandles="1" noChangeArrowheads="1" noChangeShapeType="1" noTextEdit="1"/>
              </p:cNvSpPr>
              <p:nvPr/>
            </p:nvSpPr>
            <p:spPr>
              <a:xfrm>
                <a:off x="6172200" y="1262286"/>
                <a:ext cx="6097314" cy="5463034"/>
              </a:xfrm>
              <a:prstGeom prst="rect">
                <a:avLst/>
              </a:prstGeom>
              <a:blipFill>
                <a:blip r:embed="rId3"/>
                <a:stretch>
                  <a:fillRect l="-900"/>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677A2DE5-1CD5-31FF-7E8C-9C00C5C8DE6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a:p>
        </p:txBody>
      </p:sp>
    </p:spTree>
    <p:extLst>
      <p:ext uri="{BB962C8B-B14F-4D97-AF65-F5344CB8AC3E}">
        <p14:creationId xmlns:p14="http://schemas.microsoft.com/office/powerpoint/2010/main" val="2261451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xEl>
                                              <p:pRg st="2" end="2"/>
                                            </p:txEl>
                                          </p:spTgt>
                                        </p:tgtEl>
                                      </p:cBhvr>
                                    </p:animEffect>
                                    <p:set>
                                      <p:cBhvr>
                                        <p:cTn id="7" dur="1" fill="hold">
                                          <p:stCondLst>
                                            <p:cond delay="499"/>
                                          </p:stCondLst>
                                        </p:cTn>
                                        <p:tgtEl>
                                          <p:spTgt spid="5">
                                            <p:txEl>
                                              <p:pRg st="2" end="2"/>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
                                            <p:txEl>
                                              <p:pRg st="3" end="3"/>
                                            </p:txEl>
                                          </p:spTgt>
                                        </p:tgtEl>
                                      </p:cBhvr>
                                    </p:animEffect>
                                    <p:set>
                                      <p:cBhvr>
                                        <p:cTn id="10" dur="1" fill="hold">
                                          <p:stCondLst>
                                            <p:cond delay="499"/>
                                          </p:stCondLst>
                                        </p:cTn>
                                        <p:tgtEl>
                                          <p:spTgt spid="5">
                                            <p:txEl>
                                              <p:pRg st="3" end="3"/>
                                            </p:txEl>
                                          </p:spTgt>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fade">
                                      <p:cBhvr>
                                        <p:cTn id="13" dur="500"/>
                                        <p:tgtEl>
                                          <p:spTgt spid="5">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5" end="5"/>
                                            </p:txEl>
                                          </p:spTgt>
                                        </p:tgtEl>
                                        <p:attrNameLst>
                                          <p:attrName>style.visibility</p:attrName>
                                        </p:attrNameLst>
                                      </p:cBhvr>
                                      <p:to>
                                        <p:strVal val="visible"/>
                                      </p:to>
                                    </p:set>
                                    <p:animEffect transition="in" filter="fade">
                                      <p:cBhvr>
                                        <p:cTn id="16" dur="500"/>
                                        <p:tgtEl>
                                          <p:spTgt spid="5">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Effect transition="in" filter="fade">
                                      <p:cBhvr>
                                        <p:cTn id="19" dur="500"/>
                                        <p:tgtEl>
                                          <p:spTgt spid="5">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500"/>
                                        <p:tgtEl>
                                          <p:spTgt spid="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5">
                                            <p:txEl>
                                              <p:pRg st="5" end="5"/>
                                            </p:txEl>
                                          </p:spTgt>
                                        </p:tgtEl>
                                      </p:cBhvr>
                                    </p:animEffect>
                                    <p:set>
                                      <p:cBhvr>
                                        <p:cTn id="27" dur="1" fill="hold">
                                          <p:stCondLst>
                                            <p:cond delay="499"/>
                                          </p:stCondLst>
                                        </p:cTn>
                                        <p:tgtEl>
                                          <p:spTgt spid="5">
                                            <p:txEl>
                                              <p:pRg st="5" end="5"/>
                                            </p:txEl>
                                          </p:spTgt>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5">
                                            <p:txEl>
                                              <p:pRg st="7" end="7"/>
                                            </p:txEl>
                                          </p:spTgt>
                                        </p:tgtEl>
                                      </p:cBhvr>
                                    </p:animEffect>
                                    <p:set>
                                      <p:cBhvr>
                                        <p:cTn id="30" dur="1" fill="hold">
                                          <p:stCondLst>
                                            <p:cond delay="499"/>
                                          </p:stCondLst>
                                        </p:cTn>
                                        <p:tgtEl>
                                          <p:spTgt spid="5">
                                            <p:txEl>
                                              <p:pRg st="7" end="7"/>
                                            </p:txEl>
                                          </p:spTgt>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Effect transition="in" filter="fade">
                                      <p:cBhvr>
                                        <p:cTn id="33" dur="500"/>
                                        <p:tgtEl>
                                          <p:spTgt spid="7">
                                            <p:txEl>
                                              <p:pRg st="0" end="0"/>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7">
                                            <p:txEl>
                                              <p:pRg st="1" end="1"/>
                                            </p:txEl>
                                          </p:spTgt>
                                        </p:tgtEl>
                                        <p:attrNameLst>
                                          <p:attrName>style.visibility</p:attrName>
                                        </p:attrNameLst>
                                      </p:cBhvr>
                                      <p:to>
                                        <p:strVal val="visible"/>
                                      </p:to>
                                    </p:set>
                                    <p:animEffect transition="in" filter="fade">
                                      <p:cBhvr>
                                        <p:cTn id="36" dur="500"/>
                                        <p:tgtEl>
                                          <p:spTgt spid="7">
                                            <p:txEl>
                                              <p:pRg st="1" end="1"/>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7">
                                            <p:txEl>
                                              <p:pRg st="2" end="2"/>
                                            </p:txEl>
                                          </p:spTgt>
                                        </p:tgtEl>
                                        <p:attrNameLst>
                                          <p:attrName>style.visibility</p:attrName>
                                        </p:attrNameLst>
                                      </p:cBhvr>
                                      <p:to>
                                        <p:strVal val="visible"/>
                                      </p:to>
                                    </p:set>
                                    <p:animEffect transition="in" filter="fade">
                                      <p:cBhvr>
                                        <p:cTn id="39" dur="500"/>
                                        <p:tgtEl>
                                          <p:spTgt spid="7">
                                            <p:txEl>
                                              <p:pRg st="2" end="2"/>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animEffect transition="in" filter="fade">
                                      <p:cBhvr>
                                        <p:cTn id="42" dur="500"/>
                                        <p:tgtEl>
                                          <p:spTgt spid="7">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7">
                                            <p:txEl>
                                              <p:pRg st="2" end="2"/>
                                            </p:txEl>
                                          </p:spTgt>
                                        </p:tgtEl>
                                      </p:cBhvr>
                                    </p:animEffect>
                                    <p:set>
                                      <p:cBhvr>
                                        <p:cTn id="47" dur="1" fill="hold">
                                          <p:stCondLst>
                                            <p:cond delay="499"/>
                                          </p:stCondLst>
                                        </p:cTn>
                                        <p:tgtEl>
                                          <p:spTgt spid="7">
                                            <p:txEl>
                                              <p:pRg st="2" end="2"/>
                                            </p:txEl>
                                          </p:spTgt>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7">
                                            <p:txEl>
                                              <p:pRg st="3" end="3"/>
                                            </p:txEl>
                                          </p:spTgt>
                                        </p:tgtEl>
                                      </p:cBhvr>
                                    </p:animEffect>
                                    <p:set>
                                      <p:cBhvr>
                                        <p:cTn id="50" dur="1" fill="hold">
                                          <p:stCondLst>
                                            <p:cond delay="499"/>
                                          </p:stCondLst>
                                        </p:cTn>
                                        <p:tgtEl>
                                          <p:spTgt spid="7">
                                            <p:txEl>
                                              <p:pRg st="3" end="3"/>
                                            </p:txEl>
                                          </p:spTgt>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7">
                                            <p:txEl>
                                              <p:pRg st="4" end="4"/>
                                            </p:txEl>
                                          </p:spTgt>
                                        </p:tgtEl>
                                        <p:attrNameLst>
                                          <p:attrName>style.visibility</p:attrName>
                                        </p:attrNameLst>
                                      </p:cBhvr>
                                      <p:to>
                                        <p:strVal val="visible"/>
                                      </p:to>
                                    </p:set>
                                    <p:animEffect transition="in" filter="fade">
                                      <p:cBhvr>
                                        <p:cTn id="53" dur="500"/>
                                        <p:tgtEl>
                                          <p:spTgt spid="7">
                                            <p:txEl>
                                              <p:pRg st="4" end="4"/>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7">
                                            <p:txEl>
                                              <p:pRg st="5" end="5"/>
                                            </p:txEl>
                                          </p:spTgt>
                                        </p:tgtEl>
                                        <p:attrNameLst>
                                          <p:attrName>style.visibility</p:attrName>
                                        </p:attrNameLst>
                                      </p:cBhvr>
                                      <p:to>
                                        <p:strVal val="visible"/>
                                      </p:to>
                                    </p:set>
                                    <p:animEffect transition="in" filter="fade">
                                      <p:cBhvr>
                                        <p:cTn id="56" dur="500"/>
                                        <p:tgtEl>
                                          <p:spTgt spid="7">
                                            <p:txEl>
                                              <p:pRg st="5" end="5"/>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7">
                                            <p:txEl>
                                              <p:pRg st="6" end="6"/>
                                            </p:txEl>
                                          </p:spTgt>
                                        </p:tgtEl>
                                        <p:attrNameLst>
                                          <p:attrName>style.visibility</p:attrName>
                                        </p:attrNameLst>
                                      </p:cBhvr>
                                      <p:to>
                                        <p:strVal val="visible"/>
                                      </p:to>
                                    </p:set>
                                    <p:animEffect transition="in" filter="fade">
                                      <p:cBhvr>
                                        <p:cTn id="59" dur="500"/>
                                        <p:tgtEl>
                                          <p:spTgt spid="7">
                                            <p:txEl>
                                              <p:pRg st="6" end="6"/>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7">
                                            <p:txEl>
                                              <p:pRg st="7" end="7"/>
                                            </p:txEl>
                                          </p:spTgt>
                                        </p:tgtEl>
                                        <p:attrNameLst>
                                          <p:attrName>style.visibility</p:attrName>
                                        </p:attrNameLst>
                                      </p:cBhvr>
                                      <p:to>
                                        <p:strVal val="visible"/>
                                      </p:to>
                                    </p:set>
                                    <p:animEffect transition="in" filter="fade">
                                      <p:cBhvr>
                                        <p:cTn id="62" dur="500"/>
                                        <p:tgtEl>
                                          <p:spTgt spid="7">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7">
                                            <p:txEl>
                                              <p:pRg st="5" end="5"/>
                                            </p:txEl>
                                          </p:spTgt>
                                        </p:tgtEl>
                                      </p:cBhvr>
                                    </p:animEffect>
                                    <p:set>
                                      <p:cBhvr>
                                        <p:cTn id="67" dur="1" fill="hold">
                                          <p:stCondLst>
                                            <p:cond delay="499"/>
                                          </p:stCondLst>
                                        </p:cTn>
                                        <p:tgtEl>
                                          <p:spTgt spid="7">
                                            <p:txEl>
                                              <p:pRg st="5" end="5"/>
                                            </p:txEl>
                                          </p:spTgt>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7">
                                            <p:txEl>
                                              <p:pRg st="6" end="6"/>
                                            </p:txEl>
                                          </p:spTgt>
                                        </p:tgtEl>
                                      </p:cBhvr>
                                    </p:animEffect>
                                    <p:set>
                                      <p:cBhvr>
                                        <p:cTn id="70" dur="1" fill="hold">
                                          <p:stCondLst>
                                            <p:cond delay="499"/>
                                          </p:stCondLst>
                                        </p:cTn>
                                        <p:tgtEl>
                                          <p:spTgt spid="7">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3133E1-BB75-4767-3CCE-D43014F20BFA}"/>
              </a:ext>
            </a:extLst>
          </p:cNvPr>
          <p:cNvSpPr>
            <a:spLocks noGrp="1"/>
          </p:cNvSpPr>
          <p:nvPr>
            <p:ph type="title"/>
          </p:nvPr>
        </p:nvSpPr>
        <p:spPr/>
        <p:txBody>
          <a:bodyPr/>
          <a:lstStyle/>
          <a:p>
            <a:r>
              <a:rPr lang="en-AU" dirty="0"/>
              <a:t>Worked example (1)</a:t>
            </a:r>
          </a:p>
        </p:txBody>
      </p:sp>
      <p:sp>
        <p:nvSpPr>
          <p:cNvPr id="5" name="Text Placeholder 4">
            <a:extLst>
              <a:ext uri="{FF2B5EF4-FFF2-40B4-BE49-F238E27FC236}">
                <a16:creationId xmlns:a16="http://schemas.microsoft.com/office/drawing/2014/main" id="{A5408906-2AD5-7E7E-1A82-95497E60EA9E}"/>
              </a:ext>
            </a:extLst>
          </p:cNvPr>
          <p:cNvSpPr>
            <a:spLocks noGrp="1"/>
          </p:cNvSpPr>
          <p:nvPr>
            <p:ph type="body" sz="quarter" idx="18"/>
          </p:nvPr>
        </p:nvSpPr>
        <p:spPr/>
        <p:txBody>
          <a:bodyPr/>
          <a:lstStyle/>
          <a:p>
            <a:r>
              <a:rPr lang="en-AU"/>
              <a:t>Question part a</a:t>
            </a:r>
          </a:p>
        </p:txBody>
      </p:sp>
      <p:sp>
        <p:nvSpPr>
          <p:cNvPr id="10" name="TextBox 9">
            <a:extLst>
              <a:ext uri="{FF2B5EF4-FFF2-40B4-BE49-F238E27FC236}">
                <a16:creationId xmlns:a16="http://schemas.microsoft.com/office/drawing/2014/main" id="{3DBE9E90-A7A7-1B97-6D74-A7AEBCC78E3A}"/>
              </a:ext>
            </a:extLst>
          </p:cNvPr>
          <p:cNvSpPr txBox="1"/>
          <p:nvPr/>
        </p:nvSpPr>
        <p:spPr>
          <a:xfrm>
            <a:off x="348000" y="1282542"/>
            <a:ext cx="10906682" cy="1025858"/>
          </a:xfrm>
          <a:prstGeom prst="rect">
            <a:avLst/>
          </a:prstGeom>
          <a:noFill/>
        </p:spPr>
        <p:txBody>
          <a:bodyPr wrap="square">
            <a:spAutoFit/>
          </a:bodyPr>
          <a:lstStyle/>
          <a:p>
            <a:pPr>
              <a:lnSpc>
                <a:spcPct val="150000"/>
              </a:lnSpc>
              <a:spcAft>
                <a:spcPts val="1200"/>
              </a:spcAft>
            </a:pPr>
            <a:r>
              <a:rPr lang="en-AU" sz="1800" dirty="0"/>
              <a:t>This table shows the time it takes to travel between these country towns in Queensland. </a:t>
            </a:r>
          </a:p>
          <a:p>
            <a:pPr marL="342900" indent="-342900">
              <a:lnSpc>
                <a:spcPct val="150000"/>
              </a:lnSpc>
              <a:spcAft>
                <a:spcPts val="1200"/>
              </a:spcAft>
              <a:buAutoNum type="alphaLcPeriod"/>
            </a:pPr>
            <a:r>
              <a:rPr lang="en-AU" sz="1800" dirty="0"/>
              <a:t>Draw a network diagram to display this information. </a:t>
            </a:r>
          </a:p>
        </p:txBody>
      </p:sp>
      <p:pic>
        <p:nvPicPr>
          <p:cNvPr id="21" name="Picture 20" descr="Table displaying travel times between four destinations: Roma, Stanthorpe, Townsville, and Ubobo. Each cell shows duration in hours and minutes for trips between locations, with diagonal cells marked by dashes indicating no travel time to the same destination.&#10;">
            <a:extLst>
              <a:ext uri="{FF2B5EF4-FFF2-40B4-BE49-F238E27FC236}">
                <a16:creationId xmlns:a16="http://schemas.microsoft.com/office/drawing/2014/main" id="{8ED479AE-55BD-EB4E-CC4B-7052B9FE7D05}"/>
              </a:ext>
            </a:extLst>
          </p:cNvPr>
          <p:cNvPicPr>
            <a:picLocks noChangeAspect="1"/>
          </p:cNvPicPr>
          <p:nvPr/>
        </p:nvPicPr>
        <p:blipFill>
          <a:blip r:embed="rId3"/>
          <a:stretch>
            <a:fillRect/>
          </a:stretch>
        </p:blipFill>
        <p:spPr>
          <a:xfrm>
            <a:off x="364354" y="2549376"/>
            <a:ext cx="8138633" cy="1788711"/>
          </a:xfrm>
          <a:prstGeom prst="rect">
            <a:avLst/>
          </a:prstGeom>
        </p:spPr>
      </p:pic>
      <p:sp>
        <p:nvSpPr>
          <p:cNvPr id="12" name="Speech Bubble: Rectangle with Corners Rounded 11">
            <a:extLst>
              <a:ext uri="{FF2B5EF4-FFF2-40B4-BE49-F238E27FC236}">
                <a16:creationId xmlns:a16="http://schemas.microsoft.com/office/drawing/2014/main" id="{3BA9F7F2-D40F-B8FB-9C67-3ED25C1F7B60}"/>
              </a:ext>
            </a:extLst>
          </p:cNvPr>
          <p:cNvSpPr/>
          <p:nvPr/>
        </p:nvSpPr>
        <p:spPr>
          <a:xfrm>
            <a:off x="1558465" y="5025754"/>
            <a:ext cx="3439248" cy="1080000"/>
          </a:xfrm>
          <a:prstGeom prst="wedgeRoundRectCallout">
            <a:avLst>
              <a:gd name="adj1" fmla="val 45508"/>
              <a:gd name="adj2" fmla="val -10750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spcAft>
                <a:spcPts val="1200"/>
              </a:spcAft>
            </a:pPr>
            <a:r>
              <a:rPr lang="en-AU" sz="1800"/>
              <a:t>What do we notice about the numbers in the table?</a:t>
            </a:r>
          </a:p>
        </p:txBody>
      </p:sp>
      <p:pic>
        <p:nvPicPr>
          <p:cNvPr id="11" name="Picture 10" descr="A network diagram showing four Queensland towns connected by red routes labelled with travel times. The towns are Roma on the left, Stanthorpe at the bottom, Townsville at the top, and Ubobo on the right. Red lines connect Roma to Townsville (11 h 35 min), Townsville to Ubobo (9 h 25 min), Ubobo to Stanthorpe (7 h 37 min), and Stanthorpe to Roma (5 h 32 min). Additional routes connect Roma directly to Ubobo (6 h 17 min) and Stanthorpe directly to Townsville (17 h 24 min). Each town is marked with a dark blue label box.">
            <a:extLst>
              <a:ext uri="{FF2B5EF4-FFF2-40B4-BE49-F238E27FC236}">
                <a16:creationId xmlns:a16="http://schemas.microsoft.com/office/drawing/2014/main" id="{514F8246-A75E-107A-E056-93E4896B51E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780543" y="2744242"/>
            <a:ext cx="3772094" cy="3530781"/>
          </a:xfrm>
          <a:prstGeom prst="rect">
            <a:avLst/>
          </a:prstGeom>
        </p:spPr>
      </p:pic>
      <p:sp>
        <p:nvSpPr>
          <p:cNvPr id="2" name="Slide Number Placeholder 1">
            <a:extLst>
              <a:ext uri="{FF2B5EF4-FFF2-40B4-BE49-F238E27FC236}">
                <a16:creationId xmlns:a16="http://schemas.microsoft.com/office/drawing/2014/main" id="{03AAE85B-CAA5-7C80-1AEA-DC73EFF5E5A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a:p>
        </p:txBody>
      </p:sp>
    </p:spTree>
    <p:extLst>
      <p:ext uri="{BB962C8B-B14F-4D97-AF65-F5344CB8AC3E}">
        <p14:creationId xmlns:p14="http://schemas.microsoft.com/office/powerpoint/2010/main" val="262201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01902-FB7E-C0EB-5ECF-003CF76F7D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4A53FE-D622-69E0-A3DE-4D28E8FA2452}"/>
              </a:ext>
            </a:extLst>
          </p:cNvPr>
          <p:cNvSpPr>
            <a:spLocks noGrp="1"/>
          </p:cNvSpPr>
          <p:nvPr>
            <p:ph type="title"/>
          </p:nvPr>
        </p:nvSpPr>
        <p:spPr>
          <a:xfrm>
            <a:off x="360000" y="313077"/>
            <a:ext cx="11484000" cy="545601"/>
          </a:xfrm>
        </p:spPr>
        <p:txBody>
          <a:bodyPr/>
          <a:lstStyle/>
          <a:p>
            <a:r>
              <a:rPr lang="en-AU" dirty="0"/>
              <a:t>Worked example (2)</a:t>
            </a:r>
          </a:p>
        </p:txBody>
      </p:sp>
      <p:sp>
        <p:nvSpPr>
          <p:cNvPr id="9" name="Text Placeholder 4">
            <a:extLst>
              <a:ext uri="{FF2B5EF4-FFF2-40B4-BE49-F238E27FC236}">
                <a16:creationId xmlns:a16="http://schemas.microsoft.com/office/drawing/2014/main" id="{CE89BFE0-A26A-4163-C3A4-D881B207FCE6}"/>
              </a:ext>
            </a:extLst>
          </p:cNvPr>
          <p:cNvSpPr>
            <a:spLocks noGrp="1"/>
          </p:cNvSpPr>
          <p:nvPr>
            <p:ph type="body" sz="quarter" idx="18"/>
          </p:nvPr>
        </p:nvSpPr>
        <p:spPr>
          <a:xfrm>
            <a:off x="360000" y="982520"/>
            <a:ext cx="11484000" cy="310015"/>
          </a:xfrm>
        </p:spPr>
        <p:txBody>
          <a:bodyPr/>
          <a:lstStyle/>
          <a:p>
            <a:r>
              <a:rPr lang="en-AU" dirty="0"/>
              <a:t>Question part b</a:t>
            </a:r>
          </a:p>
        </p:txBody>
      </p:sp>
      <p:sp>
        <p:nvSpPr>
          <p:cNvPr id="5" name="Text Placeholder 4">
            <a:extLst>
              <a:ext uri="{FF2B5EF4-FFF2-40B4-BE49-F238E27FC236}">
                <a16:creationId xmlns:a16="http://schemas.microsoft.com/office/drawing/2014/main" id="{4633EC6C-82BD-CD24-FDAA-527B8B542DF9}"/>
              </a:ext>
            </a:extLst>
          </p:cNvPr>
          <p:cNvSpPr>
            <a:spLocks noGrp="1"/>
          </p:cNvSpPr>
          <p:nvPr>
            <p:ph type="body" sz="quarter" idx="17"/>
          </p:nvPr>
        </p:nvSpPr>
        <p:spPr>
          <a:xfrm>
            <a:off x="354000" y="1460611"/>
            <a:ext cx="11484000" cy="957942"/>
          </a:xfrm>
        </p:spPr>
        <p:txBody>
          <a:bodyPr/>
          <a:lstStyle/>
          <a:p>
            <a:r>
              <a:rPr lang="en-AU" sz="1800"/>
              <a:t>b. Which route is the fastest from Stanthorpe to Townsville?</a:t>
            </a:r>
          </a:p>
        </p:txBody>
      </p:sp>
      <p:pic>
        <p:nvPicPr>
          <p:cNvPr id="11" name="Picture 10" descr="A network diagram showing four Queensland towns connected by red routes labelled with travel times. The towns are Roma on the left, Stanthorpe at the bottom, Townsville at the top, and Ubobo on the right. Red lines connect Roma to Townsville (11 h 35 min), Townsville to Ubobo (9 h 25 min), Ubobo to Stanthorpe (7 h 37 min), and Stanthorpe to Roma (5 h 32 min). Additional routes connect Roma directly to Ubobo (6 h 17 min) and Stanthorpe directly to Townsville (17 h 24 min). Each town is marked with a dark blue label box.">
            <a:extLst>
              <a:ext uri="{FF2B5EF4-FFF2-40B4-BE49-F238E27FC236}">
                <a16:creationId xmlns:a16="http://schemas.microsoft.com/office/drawing/2014/main" id="{05769306-69A0-F123-40C3-36452B8A2172}"/>
              </a:ext>
            </a:extLst>
          </p:cNvPr>
          <p:cNvPicPr>
            <a:picLocks noChangeAspect="1"/>
          </p:cNvPicPr>
          <p:nvPr/>
        </p:nvPicPr>
        <p:blipFill>
          <a:blip r:embed="rId3"/>
          <a:stretch>
            <a:fillRect/>
          </a:stretch>
        </p:blipFill>
        <p:spPr>
          <a:xfrm>
            <a:off x="348000" y="2079533"/>
            <a:ext cx="4770579" cy="4465390"/>
          </a:xfrm>
          <a:prstGeom prst="rect">
            <a:avLst/>
          </a:prstGeom>
        </p:spPr>
      </p:pic>
      <p:sp>
        <p:nvSpPr>
          <p:cNvPr id="23" name="Speech Bubble: Rectangle with Corners Rounded 22">
            <a:extLst>
              <a:ext uri="{FF2B5EF4-FFF2-40B4-BE49-F238E27FC236}">
                <a16:creationId xmlns:a16="http://schemas.microsoft.com/office/drawing/2014/main" id="{03F5422E-1335-1AFE-FD91-81922ECB7227}"/>
              </a:ext>
            </a:extLst>
          </p:cNvPr>
          <p:cNvSpPr/>
          <p:nvPr/>
        </p:nvSpPr>
        <p:spPr>
          <a:xfrm>
            <a:off x="4586515" y="2065760"/>
            <a:ext cx="2229921" cy="1363240"/>
          </a:xfrm>
          <a:prstGeom prst="wedgeRoundRectCallout">
            <a:avLst>
              <a:gd name="adj1" fmla="val -91518"/>
              <a:gd name="adj2" fmla="val 2358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AU" sz="1800" dirty="0"/>
              <a:t>Why might the time for the direct route be longer?</a:t>
            </a:r>
          </a:p>
        </p:txBody>
      </p:sp>
      <p:grpSp>
        <p:nvGrpSpPr>
          <p:cNvPr id="6" name="Group 5" descr="Solution to question &#10;via Ubobo = 17 hours 2 minutes&#10;via Roma = 17 hours 7 mins&#10;straight is 17 hours 24 mins&#10;The road via Ubobo is shortest">
            <a:extLst>
              <a:ext uri="{FF2B5EF4-FFF2-40B4-BE49-F238E27FC236}">
                <a16:creationId xmlns:a16="http://schemas.microsoft.com/office/drawing/2014/main" id="{0DC6E01A-AAA1-D280-7FB9-7C23D8B73E30}"/>
              </a:ext>
            </a:extLst>
          </p:cNvPr>
          <p:cNvGrpSpPr/>
          <p:nvPr/>
        </p:nvGrpSpPr>
        <p:grpSpPr>
          <a:xfrm>
            <a:off x="7427356" y="1830015"/>
            <a:ext cx="5745256" cy="2433156"/>
            <a:chOff x="348001" y="4400697"/>
            <a:chExt cx="5745256" cy="2433156"/>
          </a:xfrm>
        </p:grpSpPr>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416F3753-8A33-739A-E076-4E5876D1C294}"/>
                    </a:ext>
                  </a:extLst>
                </p:cNvPr>
                <p:cNvSpPr txBox="1"/>
                <p:nvPr/>
              </p:nvSpPr>
              <p:spPr>
                <a:xfrm>
                  <a:off x="1568184" y="4400697"/>
                  <a:ext cx="2668256" cy="914400"/>
                </a:xfrm>
                <a:prstGeom prst="rect">
                  <a:avLst/>
                </a:prstGeom>
                <a:noFill/>
              </p:spPr>
              <p:txBody>
                <a:bodyPr wrap="none" lIns="0" tIns="0" rIns="0" bIns="0" rtlCol="0">
                  <a:noAutofit/>
                </a:bodyPr>
                <a:lstStyle/>
                <a:p>
                  <a:pPr algn="l">
                    <a:lnSpc>
                      <a:spcPct val="150000"/>
                    </a:lnSpc>
                  </a:pPr>
                  <a14:m>
                    <m:oMath xmlns:m="http://schemas.openxmlformats.org/officeDocument/2006/math">
                      <m:r>
                        <a:rPr lang="en-AU" sz="1800" b="0" i="1" smtClean="0">
                          <a:latin typeface="Cambria Math" panose="02040503050406030204" pitchFamily="18" charset="0"/>
                        </a:rPr>
                        <m:t>=7 </m:t>
                      </m:r>
                    </m:oMath>
                  </a14:m>
                  <a:r>
                    <a:rPr lang="en-AU" sz="1800" b="0" i="0" dirty="0"/>
                    <a:t>h</a:t>
                  </a:r>
                  <a14:m>
                    <m:oMath xmlns:m="http://schemas.openxmlformats.org/officeDocument/2006/math">
                      <m:r>
                        <a:rPr lang="en-AU" sz="1800" b="0" i="1" smtClean="0">
                          <a:latin typeface="Cambria Math" panose="02040503050406030204" pitchFamily="18" charset="0"/>
                        </a:rPr>
                        <m:t> 37 </m:t>
                      </m:r>
                    </m:oMath>
                  </a14:m>
                  <a:r>
                    <a:rPr lang="en-AU" sz="1800" b="0" i="0" dirty="0"/>
                    <a:t>min</a:t>
                  </a:r>
                  <a14:m>
                    <m:oMath xmlns:m="http://schemas.openxmlformats.org/officeDocument/2006/math">
                      <m:r>
                        <a:rPr lang="en-AU" sz="1800" b="0" i="1" smtClean="0">
                          <a:latin typeface="Cambria Math" panose="02040503050406030204" pitchFamily="18" charset="0"/>
                        </a:rPr>
                        <m:t>+9 </m:t>
                      </m:r>
                    </m:oMath>
                  </a14:m>
                  <a:r>
                    <a:rPr lang="en-AU" sz="1800" b="0" i="0" dirty="0"/>
                    <a:t>h</a:t>
                  </a:r>
                  <a14:m>
                    <m:oMath xmlns:m="http://schemas.openxmlformats.org/officeDocument/2006/math">
                      <m:r>
                        <a:rPr lang="en-AU" sz="1800" b="0" i="1" smtClean="0">
                          <a:latin typeface="Cambria Math" panose="02040503050406030204" pitchFamily="18" charset="0"/>
                        </a:rPr>
                        <m:t> 25 </m:t>
                      </m:r>
                    </m:oMath>
                  </a14:m>
                  <a:r>
                    <a:rPr lang="en-AU" sz="1800" b="0" i="0" dirty="0"/>
                    <a:t>min</a:t>
                  </a:r>
                  <a:br>
                    <a:rPr lang="en-AU" sz="1800" b="0" i="1" dirty="0"/>
                  </a:br>
                  <a14:m>
                    <m:oMath xmlns:m="http://schemas.openxmlformats.org/officeDocument/2006/math">
                      <m:r>
                        <a:rPr lang="en-AU" sz="1800" b="0" i="1" smtClean="0">
                          <a:latin typeface="Cambria Math" panose="02040503050406030204" pitchFamily="18" charset="0"/>
                        </a:rPr>
                        <m:t>=17 </m:t>
                      </m:r>
                    </m:oMath>
                  </a14:m>
                  <a:r>
                    <a:rPr lang="en-AU" sz="1800" b="0" i="0" dirty="0"/>
                    <a:t>h</a:t>
                  </a:r>
                  <a14:m>
                    <m:oMath xmlns:m="http://schemas.openxmlformats.org/officeDocument/2006/math">
                      <m:r>
                        <a:rPr lang="en-AU" sz="1800" b="0" i="1" smtClean="0">
                          <a:latin typeface="Cambria Math" panose="02040503050406030204" pitchFamily="18" charset="0"/>
                        </a:rPr>
                        <m:t> 2 </m:t>
                      </m:r>
                    </m:oMath>
                  </a14:m>
                  <a:r>
                    <a:rPr lang="en-AU" sz="1800" b="0" i="0" dirty="0"/>
                    <a:t>min</a:t>
                  </a:r>
                  <a:endParaRPr lang="en-AU" sz="1800" dirty="0"/>
                </a:p>
              </p:txBody>
            </p:sp>
          </mc:Choice>
          <mc:Fallback xmlns="">
            <p:sp>
              <p:nvSpPr>
                <p:cNvPr id="14" name="TextBox 13">
                  <a:extLst>
                    <a:ext uri="{FF2B5EF4-FFF2-40B4-BE49-F238E27FC236}">
                      <a16:creationId xmlns:a16="http://schemas.microsoft.com/office/drawing/2014/main" id="{416F3753-8A33-739A-E076-4E5876D1C294}"/>
                    </a:ext>
                  </a:extLst>
                </p:cNvPr>
                <p:cNvSpPr txBox="1">
                  <a:spLocks noRot="1" noChangeAspect="1" noMove="1" noResize="1" noEditPoints="1" noAdjustHandles="1" noChangeArrowheads="1" noChangeShapeType="1" noTextEdit="1"/>
                </p:cNvSpPr>
                <p:nvPr/>
              </p:nvSpPr>
              <p:spPr>
                <a:xfrm>
                  <a:off x="1568184" y="4400697"/>
                  <a:ext cx="2668256" cy="914400"/>
                </a:xfrm>
                <a:prstGeom prst="rect">
                  <a:avLst/>
                </a:prstGeom>
                <a:blipFill>
                  <a:blip r:embed="rId4"/>
                  <a:stretch>
                    <a:fillRect l="-2381"/>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A16C107D-8BB8-3367-3F0E-A1ABD62F42AE}"/>
                </a:ext>
              </a:extLst>
            </p:cNvPr>
            <p:cNvSpPr txBox="1"/>
            <p:nvPr/>
          </p:nvSpPr>
          <p:spPr>
            <a:xfrm>
              <a:off x="348001" y="4448281"/>
              <a:ext cx="1434104" cy="369332"/>
            </a:xfrm>
            <a:prstGeom prst="rect">
              <a:avLst/>
            </a:prstGeom>
            <a:noFill/>
          </p:spPr>
          <p:txBody>
            <a:bodyPr wrap="square">
              <a:spAutoFit/>
            </a:bodyPr>
            <a:lstStyle/>
            <a:p>
              <a:r>
                <a:rPr lang="en-AU" sz="1800" dirty="0"/>
                <a:t>v</a:t>
              </a:r>
              <a:r>
                <a:rPr lang="en-AU" sz="1800" b="0" dirty="0"/>
                <a:t>ia Ubobo </a:t>
              </a:r>
              <a:endParaRPr lang="en-AU" sz="1800" dirty="0"/>
            </a:p>
          </p:txBody>
        </p:sp>
        <p:sp>
          <p:nvSpPr>
            <p:cNvPr id="17" name="TextBox 16">
              <a:extLst>
                <a:ext uri="{FF2B5EF4-FFF2-40B4-BE49-F238E27FC236}">
                  <a16:creationId xmlns:a16="http://schemas.microsoft.com/office/drawing/2014/main" id="{954509B0-FB82-90C5-35B9-EFD9C83CEB2C}"/>
                </a:ext>
              </a:extLst>
            </p:cNvPr>
            <p:cNvSpPr txBox="1"/>
            <p:nvPr/>
          </p:nvSpPr>
          <p:spPr>
            <a:xfrm>
              <a:off x="348001" y="5367982"/>
              <a:ext cx="1434104" cy="369332"/>
            </a:xfrm>
            <a:prstGeom prst="rect">
              <a:avLst/>
            </a:prstGeom>
            <a:noFill/>
          </p:spPr>
          <p:txBody>
            <a:bodyPr wrap="square">
              <a:spAutoFit/>
            </a:bodyPr>
            <a:lstStyle/>
            <a:p>
              <a:r>
                <a:rPr lang="en-AU" sz="1800" dirty="0"/>
                <a:t>v</a:t>
              </a:r>
              <a:r>
                <a:rPr lang="en-AU" sz="1800" b="0" dirty="0"/>
                <a:t>ia </a:t>
              </a:r>
              <a:r>
                <a:rPr lang="en-AU" sz="1800" dirty="0"/>
                <a:t>R</a:t>
              </a:r>
              <a:r>
                <a:rPr lang="en-AU" sz="1800" b="0" dirty="0"/>
                <a:t>oma </a:t>
              </a:r>
              <a:endParaRPr lang="en-AU" sz="1800" dirty="0"/>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AE31EC0-BFB3-ACF6-AD50-C591A12AADC7}"/>
                    </a:ext>
                  </a:extLst>
                </p:cNvPr>
                <p:cNvSpPr txBox="1"/>
                <p:nvPr/>
              </p:nvSpPr>
              <p:spPr>
                <a:xfrm>
                  <a:off x="1568184" y="5315097"/>
                  <a:ext cx="2747170" cy="914400"/>
                </a:xfrm>
                <a:prstGeom prst="rect">
                  <a:avLst/>
                </a:prstGeom>
                <a:noFill/>
              </p:spPr>
              <p:txBody>
                <a:bodyPr wrap="none" lIns="0" tIns="0" rIns="0" bIns="0" rtlCol="0">
                  <a:noAutofit/>
                </a:bodyPr>
                <a:lstStyle/>
                <a:p>
                  <a:pPr algn="l">
                    <a:lnSpc>
                      <a:spcPct val="150000"/>
                    </a:lnSpc>
                  </a:pPr>
                  <a14:m>
                    <m:oMath xmlns:m="http://schemas.openxmlformats.org/officeDocument/2006/math">
                      <m:r>
                        <a:rPr lang="en-AU" sz="1800" b="0" i="1" smtClean="0">
                          <a:latin typeface="Cambria Math" panose="02040503050406030204" pitchFamily="18" charset="0"/>
                        </a:rPr>
                        <m:t>=5 </m:t>
                      </m:r>
                    </m:oMath>
                  </a14:m>
                  <a:r>
                    <a:rPr lang="en-AU" sz="1800" b="0" i="0" dirty="0"/>
                    <a:t>h</a:t>
                  </a:r>
                  <a14:m>
                    <m:oMath xmlns:m="http://schemas.openxmlformats.org/officeDocument/2006/math">
                      <m:r>
                        <a:rPr lang="en-AU" sz="1800" b="0" i="1" smtClean="0">
                          <a:latin typeface="Cambria Math" panose="02040503050406030204" pitchFamily="18" charset="0"/>
                        </a:rPr>
                        <m:t> 32 </m:t>
                      </m:r>
                    </m:oMath>
                  </a14:m>
                  <a:r>
                    <a:rPr lang="en-AU" sz="1800" b="0" i="0" dirty="0"/>
                    <a:t>min</a:t>
                  </a:r>
                  <a14:m>
                    <m:oMath xmlns:m="http://schemas.openxmlformats.org/officeDocument/2006/math">
                      <m:r>
                        <a:rPr lang="en-AU" sz="1800" b="0" i="1" smtClean="0">
                          <a:latin typeface="Cambria Math" panose="02040503050406030204" pitchFamily="18" charset="0"/>
                        </a:rPr>
                        <m:t>+11 </m:t>
                      </m:r>
                    </m:oMath>
                  </a14:m>
                  <a:r>
                    <a:rPr lang="en-AU" sz="1800" b="0" i="0" dirty="0"/>
                    <a:t>h</a:t>
                  </a:r>
                  <a14:m>
                    <m:oMath xmlns:m="http://schemas.openxmlformats.org/officeDocument/2006/math">
                      <m:r>
                        <a:rPr lang="en-AU" sz="1800" b="0" i="1" smtClean="0">
                          <a:latin typeface="Cambria Math" panose="02040503050406030204" pitchFamily="18" charset="0"/>
                        </a:rPr>
                        <m:t> 35 </m:t>
                      </m:r>
                    </m:oMath>
                  </a14:m>
                  <a:r>
                    <a:rPr lang="en-AU" sz="1800" b="0" i="0" dirty="0"/>
                    <a:t>min</a:t>
                  </a:r>
                  <a:br>
                    <a:rPr lang="en-AU" sz="1800" b="0" i="1" dirty="0"/>
                  </a:br>
                  <a14:m>
                    <m:oMath xmlns:m="http://schemas.openxmlformats.org/officeDocument/2006/math">
                      <m:r>
                        <a:rPr lang="en-AU" sz="1800" b="0" i="1" smtClean="0">
                          <a:latin typeface="Cambria Math" panose="02040503050406030204" pitchFamily="18" charset="0"/>
                        </a:rPr>
                        <m:t>=17</m:t>
                      </m:r>
                    </m:oMath>
                  </a14:m>
                  <a:r>
                    <a:rPr lang="en-AU" sz="1800" b="0" i="0" dirty="0"/>
                    <a:t> h </a:t>
                  </a:r>
                  <a14:m>
                    <m:oMath xmlns:m="http://schemas.openxmlformats.org/officeDocument/2006/math">
                      <m:r>
                        <a:rPr lang="en-AU" sz="1800" b="0" i="1" smtClean="0">
                          <a:latin typeface="Cambria Math" panose="02040503050406030204" pitchFamily="18" charset="0"/>
                        </a:rPr>
                        <m:t>7 </m:t>
                      </m:r>
                    </m:oMath>
                  </a14:m>
                  <a:r>
                    <a:rPr lang="en-AU" sz="1800" b="0" i="0" dirty="0"/>
                    <a:t>min</a:t>
                  </a:r>
                  <a:endParaRPr lang="en-AU" sz="1800" dirty="0"/>
                </a:p>
              </p:txBody>
            </p:sp>
          </mc:Choice>
          <mc:Fallback xmlns="">
            <p:sp>
              <p:nvSpPr>
                <p:cNvPr id="18" name="TextBox 17">
                  <a:extLst>
                    <a:ext uri="{FF2B5EF4-FFF2-40B4-BE49-F238E27FC236}">
                      <a16:creationId xmlns:a16="http://schemas.microsoft.com/office/drawing/2014/main" id="{CAE31EC0-BFB3-ACF6-AD50-C591A12AADC7}"/>
                    </a:ext>
                  </a:extLst>
                </p:cNvPr>
                <p:cNvSpPr txBox="1">
                  <a:spLocks noRot="1" noChangeAspect="1" noMove="1" noResize="1" noEditPoints="1" noAdjustHandles="1" noChangeArrowheads="1" noChangeShapeType="1" noTextEdit="1"/>
                </p:cNvSpPr>
                <p:nvPr/>
              </p:nvSpPr>
              <p:spPr>
                <a:xfrm>
                  <a:off x="1568184" y="5315097"/>
                  <a:ext cx="2747170" cy="914400"/>
                </a:xfrm>
                <a:prstGeom prst="rect">
                  <a:avLst/>
                </a:prstGeom>
                <a:blipFill>
                  <a:blip r:embed="rId5"/>
                  <a:stretch>
                    <a:fillRect l="-2304" b="-1389"/>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56CCFFA0-4D86-990F-0E86-F4C80078A06A}"/>
                </a:ext>
              </a:extLst>
            </p:cNvPr>
            <p:cNvSpPr txBox="1"/>
            <p:nvPr/>
          </p:nvSpPr>
          <p:spPr>
            <a:xfrm>
              <a:off x="386698" y="6464521"/>
              <a:ext cx="5706559" cy="369332"/>
            </a:xfrm>
            <a:prstGeom prst="rect">
              <a:avLst/>
            </a:prstGeom>
            <a:noFill/>
          </p:spPr>
          <p:txBody>
            <a:bodyPr wrap="square">
              <a:spAutoFit/>
            </a:bodyPr>
            <a:lstStyle/>
            <a:p>
              <a:r>
                <a:rPr lang="en-AU" sz="1800" dirty="0"/>
                <a:t>The road via Ubobo is the fastest.</a:t>
              </a:r>
              <a:r>
                <a:rPr lang="en-AU" sz="1800" b="0" dirty="0"/>
                <a:t> </a:t>
              </a:r>
              <a:endParaRPr lang="en-AU" sz="1800" dirty="0"/>
            </a:p>
          </p:txBody>
        </p:sp>
      </p:grpSp>
      <p:sp>
        <p:nvSpPr>
          <p:cNvPr id="4" name="Speech Bubble: Rectangle with Corners Rounded 3">
            <a:extLst>
              <a:ext uri="{FF2B5EF4-FFF2-40B4-BE49-F238E27FC236}">
                <a16:creationId xmlns:a16="http://schemas.microsoft.com/office/drawing/2014/main" id="{94BFA7B3-4BB5-FB43-4403-6D4894EA1958}"/>
              </a:ext>
            </a:extLst>
          </p:cNvPr>
          <p:cNvSpPr/>
          <p:nvPr/>
        </p:nvSpPr>
        <p:spPr>
          <a:xfrm>
            <a:off x="9044871" y="4849585"/>
            <a:ext cx="2260999" cy="1080000"/>
          </a:xfrm>
          <a:prstGeom prst="wedgeRoundRectCallout">
            <a:avLst>
              <a:gd name="adj1" fmla="val 20014"/>
              <a:gd name="adj2" fmla="val -9649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AU" sz="1800" dirty="0"/>
              <a:t>How much time was saved?</a:t>
            </a:r>
          </a:p>
        </p:txBody>
      </p:sp>
      <p:sp>
        <p:nvSpPr>
          <p:cNvPr id="2" name="Slide Number Placeholder 1">
            <a:extLst>
              <a:ext uri="{FF2B5EF4-FFF2-40B4-BE49-F238E27FC236}">
                <a16:creationId xmlns:a16="http://schemas.microsoft.com/office/drawing/2014/main" id="{9F023261-2BE8-B496-B895-D7C979153F3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a:p>
        </p:txBody>
      </p:sp>
    </p:spTree>
    <p:extLst>
      <p:ext uri="{BB962C8B-B14F-4D97-AF65-F5344CB8AC3E}">
        <p14:creationId xmlns:p14="http://schemas.microsoft.com/office/powerpoint/2010/main" val="3695716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29AF-EFC0-212E-0293-F23D16746AB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6318D2-F723-5FA8-9603-95A51032F52D}"/>
              </a:ext>
            </a:extLst>
          </p:cNvPr>
          <p:cNvSpPr>
            <a:spLocks noGrp="1"/>
          </p:cNvSpPr>
          <p:nvPr>
            <p:ph type="title"/>
          </p:nvPr>
        </p:nvSpPr>
        <p:spPr/>
        <p:txBody>
          <a:bodyPr/>
          <a:lstStyle/>
          <a:p>
            <a:r>
              <a:rPr lang="en-AU" dirty="0"/>
              <a:t>Your turn (1)</a:t>
            </a:r>
          </a:p>
        </p:txBody>
      </p:sp>
      <p:sp>
        <p:nvSpPr>
          <p:cNvPr id="5" name="Text Placeholder 4">
            <a:extLst>
              <a:ext uri="{FF2B5EF4-FFF2-40B4-BE49-F238E27FC236}">
                <a16:creationId xmlns:a16="http://schemas.microsoft.com/office/drawing/2014/main" id="{65F093BE-D8CA-BC80-3200-2A7CE46C1CC4}"/>
              </a:ext>
            </a:extLst>
          </p:cNvPr>
          <p:cNvSpPr>
            <a:spLocks noGrp="1"/>
          </p:cNvSpPr>
          <p:nvPr>
            <p:ph type="body" sz="quarter" idx="18"/>
          </p:nvPr>
        </p:nvSpPr>
        <p:spPr/>
        <p:txBody>
          <a:bodyPr/>
          <a:lstStyle/>
          <a:p>
            <a:r>
              <a:rPr lang="en-AU"/>
              <a:t>Question part a </a:t>
            </a:r>
          </a:p>
        </p:txBody>
      </p:sp>
      <p:pic>
        <p:nvPicPr>
          <p:cNvPr id="13" name="Picture 12" descr="Table of destinations and the time between towns">
            <a:extLst>
              <a:ext uri="{FF2B5EF4-FFF2-40B4-BE49-F238E27FC236}">
                <a16:creationId xmlns:a16="http://schemas.microsoft.com/office/drawing/2014/main" id="{D87EC384-324D-CA68-8D26-BAE82095A35C}"/>
              </a:ext>
            </a:extLst>
          </p:cNvPr>
          <p:cNvPicPr>
            <a:picLocks noChangeAspect="1"/>
          </p:cNvPicPr>
          <p:nvPr/>
        </p:nvPicPr>
        <p:blipFill>
          <a:blip r:embed="rId3"/>
          <a:stretch>
            <a:fillRect/>
          </a:stretch>
        </p:blipFill>
        <p:spPr>
          <a:xfrm>
            <a:off x="166961" y="1279890"/>
            <a:ext cx="10799801" cy="2207795"/>
          </a:xfrm>
          <a:prstGeom prst="rect">
            <a:avLst/>
          </a:prstGeom>
        </p:spPr>
      </p:pic>
      <p:sp>
        <p:nvSpPr>
          <p:cNvPr id="6" name="TextBox 5">
            <a:extLst>
              <a:ext uri="{FF2B5EF4-FFF2-40B4-BE49-F238E27FC236}">
                <a16:creationId xmlns:a16="http://schemas.microsoft.com/office/drawing/2014/main" id="{B70342AB-00A5-5829-93C4-B83340E5663F}"/>
              </a:ext>
            </a:extLst>
          </p:cNvPr>
          <p:cNvSpPr txBox="1"/>
          <p:nvPr/>
        </p:nvSpPr>
        <p:spPr>
          <a:xfrm>
            <a:off x="360000" y="3616494"/>
            <a:ext cx="5614080" cy="1703030"/>
          </a:xfrm>
          <a:prstGeom prst="rect">
            <a:avLst/>
          </a:prstGeom>
          <a:noFill/>
        </p:spPr>
        <p:txBody>
          <a:bodyPr wrap="square">
            <a:spAutoFit/>
          </a:bodyPr>
          <a:lstStyle/>
          <a:p>
            <a:pPr>
              <a:lnSpc>
                <a:spcPct val="150000"/>
              </a:lnSpc>
            </a:pPr>
            <a:r>
              <a:rPr lang="en-AU" sz="1800" dirty="0"/>
              <a:t>This table shows the time it takes to travel between towns. </a:t>
            </a:r>
          </a:p>
          <a:p>
            <a:pPr marL="342900" indent="-342900">
              <a:lnSpc>
                <a:spcPct val="150000"/>
              </a:lnSpc>
              <a:buAutoNum type="alphaLcPeriod"/>
            </a:pPr>
            <a:r>
              <a:rPr lang="en-AU" sz="1800" dirty="0"/>
              <a:t>Draw a network diagram to display this information. </a:t>
            </a:r>
          </a:p>
        </p:txBody>
      </p:sp>
      <p:pic>
        <p:nvPicPr>
          <p:cNvPr id="8" name="Picture 7" descr="A weighted network diagram showing six locations labelled W, N, P, NY, M, and B connected by black line segments. Travel times are written along each connection. W is connected to P (2 h 18 min) and N (7 h 5 min). N is connected to P (6 h 19 min), NY (6 h 16 min), and M (6 h 11 min). P is connected to NY (1 h 35 min). NY is connected to M (5 h 48 min) and B (3 h 28 min). M is also connected directly to B (4 h 55 min). The vertices are shown as black circles on a light grey background.">
            <a:extLst>
              <a:ext uri="{FF2B5EF4-FFF2-40B4-BE49-F238E27FC236}">
                <a16:creationId xmlns:a16="http://schemas.microsoft.com/office/drawing/2014/main" id="{821303B4-8244-5387-94CA-5DFB3957DEC6}"/>
              </a:ext>
            </a:extLst>
          </p:cNvPr>
          <p:cNvPicPr>
            <a:picLocks noChangeAspect="1"/>
          </p:cNvPicPr>
          <p:nvPr/>
        </p:nvPicPr>
        <p:blipFill>
          <a:blip r:embed="rId4"/>
          <a:stretch>
            <a:fillRect/>
          </a:stretch>
        </p:blipFill>
        <p:spPr>
          <a:xfrm>
            <a:off x="6487655" y="3470906"/>
            <a:ext cx="4315812" cy="3387094"/>
          </a:xfrm>
          <a:prstGeom prst="rect">
            <a:avLst/>
          </a:prstGeom>
        </p:spPr>
      </p:pic>
      <p:sp>
        <p:nvSpPr>
          <p:cNvPr id="2" name="Slide Number Placeholder 1">
            <a:extLst>
              <a:ext uri="{FF2B5EF4-FFF2-40B4-BE49-F238E27FC236}">
                <a16:creationId xmlns:a16="http://schemas.microsoft.com/office/drawing/2014/main" id="{AEC47955-A761-D192-C8C7-8304B953BB9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239093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2CFE7-E22C-5BE2-E05D-49744E671240}"/>
            </a:ext>
          </a:extLst>
        </p:cNvPr>
        <p:cNvGrpSpPr/>
        <p:nvPr/>
      </p:nvGrpSpPr>
      <p:grpSpPr>
        <a:xfrm>
          <a:off x="0" y="0"/>
          <a:ext cx="0" cy="0"/>
          <a:chOff x="0" y="0"/>
          <a:chExt cx="0" cy="0"/>
        </a:xfrm>
      </p:grpSpPr>
      <p:pic>
        <p:nvPicPr>
          <p:cNvPr id="7" name="Picture 6" descr="A weighted network diagram showing six locations labelled W, N, P, NY, M, and B connected by black line segments. Travel times are written along each connection. W is connected to P (2 h 18 min) and N (7 h 5 min). N is connected to P (6 h 19 min), NY (6 h 16 min), and M (6 h 11 min). P is connected to NY (1 h 35 min). NY is connected to M (5 h 48 min) and B (3 h 28 min). M is also connected directly to B (4 h 55 min). The vertices are shown as black circles on a light grey background.">
            <a:extLst>
              <a:ext uri="{FF2B5EF4-FFF2-40B4-BE49-F238E27FC236}">
                <a16:creationId xmlns:a16="http://schemas.microsoft.com/office/drawing/2014/main" id="{600431A4-C66D-C166-7B6F-654A11ACB5B0}"/>
              </a:ext>
            </a:extLst>
          </p:cNvPr>
          <p:cNvPicPr>
            <a:picLocks noChangeAspect="1"/>
          </p:cNvPicPr>
          <p:nvPr/>
        </p:nvPicPr>
        <p:blipFill>
          <a:blip r:embed="rId3"/>
          <a:stretch>
            <a:fillRect/>
          </a:stretch>
        </p:blipFill>
        <p:spPr>
          <a:xfrm>
            <a:off x="6270369" y="609600"/>
            <a:ext cx="5813348" cy="4562376"/>
          </a:xfrm>
          <a:prstGeom prst="rect">
            <a:avLst/>
          </a:prstGeom>
        </p:spPr>
      </p:pic>
      <p:sp>
        <p:nvSpPr>
          <p:cNvPr id="3" name="Title 2">
            <a:extLst>
              <a:ext uri="{FF2B5EF4-FFF2-40B4-BE49-F238E27FC236}">
                <a16:creationId xmlns:a16="http://schemas.microsoft.com/office/drawing/2014/main" id="{ACBAB0EF-BD12-3582-4C79-BCA66FB035EB}"/>
              </a:ext>
            </a:extLst>
          </p:cNvPr>
          <p:cNvSpPr>
            <a:spLocks noGrp="1"/>
          </p:cNvSpPr>
          <p:nvPr>
            <p:ph type="title"/>
          </p:nvPr>
        </p:nvSpPr>
        <p:spPr/>
        <p:txBody>
          <a:bodyPr/>
          <a:lstStyle/>
          <a:p>
            <a:r>
              <a:rPr lang="en-AU" dirty="0"/>
              <a:t>Your turn (2)</a:t>
            </a:r>
          </a:p>
        </p:txBody>
      </p:sp>
      <p:sp>
        <p:nvSpPr>
          <p:cNvPr id="5" name="Text Placeholder 4">
            <a:extLst>
              <a:ext uri="{FF2B5EF4-FFF2-40B4-BE49-F238E27FC236}">
                <a16:creationId xmlns:a16="http://schemas.microsoft.com/office/drawing/2014/main" id="{E6EB4E16-144A-7679-C0A1-891B391BB999}"/>
              </a:ext>
            </a:extLst>
          </p:cNvPr>
          <p:cNvSpPr>
            <a:spLocks noGrp="1"/>
          </p:cNvSpPr>
          <p:nvPr>
            <p:ph type="body" sz="quarter" idx="18"/>
          </p:nvPr>
        </p:nvSpPr>
        <p:spPr/>
        <p:txBody>
          <a:bodyPr/>
          <a:lstStyle/>
          <a:p>
            <a:r>
              <a:rPr lang="en-AU"/>
              <a:t>Question part b</a:t>
            </a:r>
          </a:p>
        </p:txBody>
      </p:sp>
      <p:grpSp>
        <p:nvGrpSpPr>
          <p:cNvPr id="36" name="Group 35" descr="Worked solution to how long is the quickest route.">
            <a:extLst>
              <a:ext uri="{FF2B5EF4-FFF2-40B4-BE49-F238E27FC236}">
                <a16:creationId xmlns:a16="http://schemas.microsoft.com/office/drawing/2014/main" id="{F9AA42FE-ADB7-1839-9161-774DEE1DCD9E}"/>
              </a:ext>
            </a:extLst>
          </p:cNvPr>
          <p:cNvGrpSpPr/>
          <p:nvPr/>
        </p:nvGrpSpPr>
        <p:grpSpPr>
          <a:xfrm>
            <a:off x="251771" y="3280160"/>
            <a:ext cx="5706559" cy="3183365"/>
            <a:chOff x="443218" y="4384407"/>
            <a:chExt cx="5706559" cy="3183365"/>
          </a:xfrm>
        </p:grpSpPr>
        <p:grpSp>
          <p:nvGrpSpPr>
            <p:cNvPr id="15" name="Group 14" descr="Solution to question &#10;via Ubobo = 17 hours 2 minutes&#10;via Roma = 17 hours 7 mins&#10;straight is 17 hours 24 mins&#10;The road via Ubobo is shortest">
              <a:extLst>
                <a:ext uri="{FF2B5EF4-FFF2-40B4-BE49-F238E27FC236}">
                  <a16:creationId xmlns:a16="http://schemas.microsoft.com/office/drawing/2014/main" id="{20C07C21-35FF-EEB1-1D33-9D65985EA43C}"/>
                </a:ext>
              </a:extLst>
            </p:cNvPr>
            <p:cNvGrpSpPr/>
            <p:nvPr/>
          </p:nvGrpSpPr>
          <p:grpSpPr>
            <a:xfrm>
              <a:off x="443218" y="4384407"/>
              <a:ext cx="5706559" cy="3183365"/>
              <a:chOff x="443218" y="4384407"/>
              <a:chExt cx="5706559" cy="3183365"/>
            </a:xfrm>
          </p:grpSpPr>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D5A1606-9B0A-2E59-C5CB-D03BB204B4EF}"/>
                      </a:ext>
                    </a:extLst>
                  </p:cNvPr>
                  <p:cNvSpPr txBox="1"/>
                  <p:nvPr/>
                </p:nvSpPr>
                <p:spPr>
                  <a:xfrm>
                    <a:off x="2001190" y="4391822"/>
                    <a:ext cx="2668256" cy="914400"/>
                  </a:xfrm>
                  <a:prstGeom prst="rect">
                    <a:avLst/>
                  </a:prstGeom>
                  <a:noFill/>
                </p:spPr>
                <p:txBody>
                  <a:bodyPr wrap="none" lIns="0" tIns="0" rIns="0" bIns="0" rtlCol="0">
                    <a:noAutofit/>
                  </a:bodyPr>
                  <a:lstStyle/>
                  <a:p>
                    <a:pPr>
                      <a:lnSpc>
                        <a:spcPct val="150000"/>
                      </a:lnSpc>
                    </a:pPr>
                    <a14:m>
                      <m:oMath xmlns:m="http://schemas.openxmlformats.org/officeDocument/2006/math">
                        <m:r>
                          <a:rPr lang="en-AU" sz="2000" b="0" i="1" smtClean="0">
                            <a:latin typeface="Cambria Math" panose="02040503050406030204" pitchFamily="18" charset="0"/>
                          </a:rPr>
                          <m:t>=2 </m:t>
                        </m:r>
                      </m:oMath>
                    </a14:m>
                    <a:r>
                      <a:rPr lang="en-AU" sz="2000" b="0" i="0" dirty="0">
                        <a:latin typeface="+mj-lt"/>
                      </a:rPr>
                      <a:t>h</a:t>
                    </a:r>
                    <a14:m>
                      <m:oMath xmlns:m="http://schemas.openxmlformats.org/officeDocument/2006/math">
                        <m:r>
                          <a:rPr lang="en-AU" sz="2000" b="0" i="1" smtClean="0">
                            <a:latin typeface="Cambria Math" panose="02040503050406030204" pitchFamily="18" charset="0"/>
                          </a:rPr>
                          <m:t> 18 </m:t>
                        </m:r>
                      </m:oMath>
                    </a14:m>
                    <a:r>
                      <a:rPr lang="en-AU" sz="1800" b="0" i="0" dirty="0">
                        <a:latin typeface="+mj-lt"/>
                      </a:rPr>
                      <a:t>min</a:t>
                    </a:r>
                    <a14:m>
                      <m:oMath xmlns:m="http://schemas.openxmlformats.org/officeDocument/2006/math">
                        <m:r>
                          <a:rPr lang="en-AU" sz="2000" b="0" i="1" smtClean="0">
                            <a:latin typeface="Cambria Math" panose="02040503050406030204" pitchFamily="18" charset="0"/>
                          </a:rPr>
                          <m:t>+1 </m:t>
                        </m:r>
                      </m:oMath>
                    </a14:m>
                    <a:r>
                      <a:rPr lang="en-AU" sz="2000" b="0" i="0" dirty="0">
                        <a:latin typeface="+mj-lt"/>
                      </a:rPr>
                      <a:t>h</a:t>
                    </a:r>
                    <a14:m>
                      <m:oMath xmlns:m="http://schemas.openxmlformats.org/officeDocument/2006/math">
                        <m:r>
                          <a:rPr lang="en-AU" sz="2000" b="0" i="1" smtClean="0">
                            <a:latin typeface="Cambria Math" panose="02040503050406030204" pitchFamily="18" charset="0"/>
                          </a:rPr>
                          <m:t> 35 </m:t>
                        </m:r>
                      </m:oMath>
                    </a14:m>
                    <a:r>
                      <a:rPr lang="en-AU" sz="2000" b="0" i="0" dirty="0">
                        <a:latin typeface="+mj-lt"/>
                      </a:rPr>
                      <a:t>min</a:t>
                    </a:r>
                    <a14:m>
                      <m:oMath xmlns:m="http://schemas.openxmlformats.org/officeDocument/2006/math">
                        <m:r>
                          <a:rPr lang="en-AU" sz="2000" b="0" i="1" dirty="0" smtClean="0">
                            <a:latin typeface="Cambria Math" panose="02040503050406030204" pitchFamily="18" charset="0"/>
                          </a:rPr>
                          <m:t>+5 </m:t>
                        </m:r>
                      </m:oMath>
                    </a14:m>
                    <a:r>
                      <a:rPr lang="en-AU" sz="2000" dirty="0"/>
                      <a:t>h</a:t>
                    </a:r>
                    <a14:m>
                      <m:oMath xmlns:m="http://schemas.openxmlformats.org/officeDocument/2006/math">
                        <m:r>
                          <a:rPr lang="en-AU" sz="2000" i="1">
                            <a:latin typeface="Cambria Math" panose="02040503050406030204" pitchFamily="18" charset="0"/>
                          </a:rPr>
                          <m:t> </m:t>
                        </m:r>
                        <m:r>
                          <a:rPr lang="en-AU" sz="2000" b="0" i="1" smtClean="0">
                            <a:latin typeface="Cambria Math" panose="02040503050406030204" pitchFamily="18" charset="0"/>
                          </a:rPr>
                          <m:t>48</m:t>
                        </m:r>
                        <m:r>
                          <a:rPr lang="en-AU" sz="2000" i="1">
                            <a:latin typeface="Cambria Math" panose="02040503050406030204" pitchFamily="18" charset="0"/>
                          </a:rPr>
                          <m:t> </m:t>
                        </m:r>
                      </m:oMath>
                    </a14:m>
                    <a:r>
                      <a:rPr lang="en-AU" sz="2000" dirty="0"/>
                      <a:t>min</a:t>
                    </a:r>
                    <a:br>
                      <a:rPr lang="en-AU" sz="2000" b="0" i="1" dirty="0">
                        <a:latin typeface="Cambria Math" panose="02040503050406030204" pitchFamily="18" charset="0"/>
                      </a:rPr>
                    </a:br>
                    <a14:m>
                      <m:oMath xmlns:m="http://schemas.openxmlformats.org/officeDocument/2006/math">
                        <m:r>
                          <a:rPr lang="en-AU" sz="2000" b="0" i="1" smtClean="0">
                            <a:latin typeface="Cambria Math" panose="02040503050406030204" pitchFamily="18" charset="0"/>
                          </a:rPr>
                          <m:t>=9 </m:t>
                        </m:r>
                      </m:oMath>
                    </a14:m>
                    <a:r>
                      <a:rPr lang="en-AU" sz="2000" b="0" i="0" dirty="0">
                        <a:latin typeface="+mj-lt"/>
                      </a:rPr>
                      <a:t>h</a:t>
                    </a:r>
                    <a14:m>
                      <m:oMath xmlns:m="http://schemas.openxmlformats.org/officeDocument/2006/math">
                        <m:r>
                          <a:rPr lang="en-AU" sz="2000" b="0" i="1" smtClean="0">
                            <a:latin typeface="Cambria Math" panose="02040503050406030204" pitchFamily="18" charset="0"/>
                          </a:rPr>
                          <m:t> 41 </m:t>
                        </m:r>
                      </m:oMath>
                    </a14:m>
                    <a:r>
                      <a:rPr lang="en-AU" sz="2000" b="0" i="0" dirty="0">
                        <a:latin typeface="+mj-lt"/>
                      </a:rPr>
                      <a:t>min</a:t>
                    </a:r>
                    <a:endParaRPr lang="en-AU" sz="2000" dirty="0"/>
                  </a:p>
                </p:txBody>
              </p:sp>
            </mc:Choice>
            <mc:Fallback xmlns="">
              <p:sp>
                <p:nvSpPr>
                  <p:cNvPr id="20" name="TextBox 19">
                    <a:extLst>
                      <a:ext uri="{FF2B5EF4-FFF2-40B4-BE49-F238E27FC236}">
                        <a16:creationId xmlns:a16="http://schemas.microsoft.com/office/drawing/2014/main" id="{AD5A1606-9B0A-2E59-C5CB-D03BB204B4EF}"/>
                      </a:ext>
                    </a:extLst>
                  </p:cNvPr>
                  <p:cNvSpPr txBox="1">
                    <a:spLocks noRot="1" noChangeAspect="1" noMove="1" noResize="1" noEditPoints="1" noAdjustHandles="1" noChangeArrowheads="1" noChangeShapeType="1" noTextEdit="1"/>
                  </p:cNvSpPr>
                  <p:nvPr/>
                </p:nvSpPr>
                <p:spPr>
                  <a:xfrm>
                    <a:off x="2001190" y="4391822"/>
                    <a:ext cx="2668256" cy="914400"/>
                  </a:xfrm>
                  <a:prstGeom prst="rect">
                    <a:avLst/>
                  </a:prstGeom>
                  <a:blipFill>
                    <a:blip r:embed="rId5"/>
                    <a:stretch>
                      <a:fillRect l="-2283" r="-57534" b="-11333"/>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1C3CFEDF-96B4-4BDB-DCB5-FD24CB6735D7}"/>
                  </a:ext>
                </a:extLst>
              </p:cNvPr>
              <p:cNvSpPr txBox="1"/>
              <p:nvPr/>
            </p:nvSpPr>
            <p:spPr>
              <a:xfrm>
                <a:off x="488172" y="4384407"/>
                <a:ext cx="1772461" cy="456535"/>
              </a:xfrm>
              <a:prstGeom prst="rect">
                <a:avLst/>
              </a:prstGeom>
              <a:noFill/>
            </p:spPr>
            <p:txBody>
              <a:bodyPr wrap="square">
                <a:spAutoFit/>
              </a:bodyPr>
              <a:lstStyle/>
              <a:p>
                <a:pPr>
                  <a:lnSpc>
                    <a:spcPct val="150000"/>
                  </a:lnSpc>
                </a:pPr>
                <a:r>
                  <a:rPr lang="en-AU" sz="1800" dirty="0"/>
                  <a:t>v</a:t>
                </a:r>
                <a:r>
                  <a:rPr lang="en-AU" sz="1800" b="0" dirty="0"/>
                  <a:t>ia New York </a:t>
                </a:r>
                <a:endParaRPr lang="en-AU" sz="1800" dirty="0"/>
              </a:p>
            </p:txBody>
          </p:sp>
          <p:sp>
            <p:nvSpPr>
              <p:cNvPr id="25" name="TextBox 24">
                <a:extLst>
                  <a:ext uri="{FF2B5EF4-FFF2-40B4-BE49-F238E27FC236}">
                    <a16:creationId xmlns:a16="http://schemas.microsoft.com/office/drawing/2014/main" id="{A97E0282-06BC-EE64-B4E4-7E10FB57D7E2}"/>
                  </a:ext>
                </a:extLst>
              </p:cNvPr>
              <p:cNvSpPr txBox="1"/>
              <p:nvPr/>
            </p:nvSpPr>
            <p:spPr>
              <a:xfrm>
                <a:off x="488172" y="5270391"/>
                <a:ext cx="1434104" cy="456535"/>
              </a:xfrm>
              <a:prstGeom prst="rect">
                <a:avLst/>
              </a:prstGeom>
              <a:noFill/>
            </p:spPr>
            <p:txBody>
              <a:bodyPr wrap="square">
                <a:spAutoFit/>
              </a:bodyPr>
              <a:lstStyle/>
              <a:p>
                <a:pPr>
                  <a:lnSpc>
                    <a:spcPct val="150000"/>
                  </a:lnSpc>
                </a:pPr>
                <a:r>
                  <a:rPr lang="en-AU" sz="1800" dirty="0"/>
                  <a:t>v</a:t>
                </a:r>
                <a:r>
                  <a:rPr lang="en-AU" sz="1800" b="0" dirty="0"/>
                  <a:t>ia Niagara </a:t>
                </a:r>
                <a:endParaRPr lang="en-AU" sz="1800" dirty="0"/>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2EAFAA96-0C8C-4977-23F2-AC5A4B859376}"/>
                      </a:ext>
                    </a:extLst>
                  </p:cNvPr>
                  <p:cNvSpPr txBox="1"/>
                  <p:nvPr/>
                </p:nvSpPr>
                <p:spPr>
                  <a:xfrm>
                    <a:off x="2001190" y="5270751"/>
                    <a:ext cx="2747170" cy="638620"/>
                  </a:xfrm>
                  <a:prstGeom prst="rect">
                    <a:avLst/>
                  </a:prstGeom>
                  <a:noFill/>
                </p:spPr>
                <p:txBody>
                  <a:bodyPr wrap="none" lIns="0" tIns="0" rIns="0" bIns="0" rtlCol="0">
                    <a:noAutofit/>
                  </a:bodyPr>
                  <a:lstStyle/>
                  <a:p>
                    <a:pPr algn="l">
                      <a:lnSpc>
                        <a:spcPct val="150000"/>
                      </a:lnSpc>
                    </a:pPr>
                    <a14:m>
                      <m:oMath xmlns:m="http://schemas.openxmlformats.org/officeDocument/2006/math">
                        <m:r>
                          <a:rPr lang="en-AU" sz="2000" b="0" i="1" smtClean="0">
                            <a:latin typeface="Cambria Math" panose="02040503050406030204" pitchFamily="18" charset="0"/>
                          </a:rPr>
                          <m:t>=7 </m:t>
                        </m:r>
                      </m:oMath>
                    </a14:m>
                    <a:r>
                      <a:rPr lang="en-AU" sz="2000" b="0" i="0" dirty="0">
                        <a:latin typeface="+mj-lt"/>
                      </a:rPr>
                      <a:t>h</a:t>
                    </a:r>
                    <a14:m>
                      <m:oMath xmlns:m="http://schemas.openxmlformats.org/officeDocument/2006/math">
                        <m:r>
                          <a:rPr lang="en-AU" sz="2000" b="0" i="1" smtClean="0">
                            <a:latin typeface="Cambria Math" panose="02040503050406030204" pitchFamily="18" charset="0"/>
                          </a:rPr>
                          <m:t> 5 </m:t>
                        </m:r>
                      </m:oMath>
                    </a14:m>
                    <a:r>
                      <a:rPr lang="en-AU" sz="1800" b="0" i="0" dirty="0">
                        <a:latin typeface="+mj-lt"/>
                      </a:rPr>
                      <a:t>min</a:t>
                    </a:r>
                    <a14:m>
                      <m:oMath xmlns:m="http://schemas.openxmlformats.org/officeDocument/2006/math">
                        <m:r>
                          <a:rPr lang="en-AU" sz="2000" b="0" i="1" smtClean="0">
                            <a:latin typeface="Cambria Math" panose="02040503050406030204" pitchFamily="18" charset="0"/>
                          </a:rPr>
                          <m:t>+6 </m:t>
                        </m:r>
                      </m:oMath>
                    </a14:m>
                    <a:r>
                      <a:rPr lang="en-AU" sz="2000" b="0" i="0" dirty="0">
                        <a:latin typeface="+mj-lt"/>
                      </a:rPr>
                      <a:t>h</a:t>
                    </a:r>
                    <a14:m>
                      <m:oMath xmlns:m="http://schemas.openxmlformats.org/officeDocument/2006/math">
                        <m:r>
                          <a:rPr lang="en-AU" sz="2000" b="0" i="1" smtClean="0">
                            <a:latin typeface="Cambria Math" panose="02040503050406030204" pitchFamily="18" charset="0"/>
                          </a:rPr>
                          <m:t> 11 </m:t>
                        </m:r>
                      </m:oMath>
                    </a14:m>
                    <a:r>
                      <a:rPr lang="en-AU" sz="2000" b="0" i="0" dirty="0">
                        <a:latin typeface="+mj-lt"/>
                      </a:rPr>
                      <a:t>min</a:t>
                    </a:r>
                    <a:br>
                      <a:rPr lang="en-AU" sz="2000" b="0" i="1" dirty="0">
                        <a:latin typeface="Cambria Math" panose="02040503050406030204" pitchFamily="18" charset="0"/>
                      </a:rPr>
                    </a:br>
                    <a14:m>
                      <m:oMath xmlns:m="http://schemas.openxmlformats.org/officeDocument/2006/math">
                        <m:r>
                          <a:rPr lang="en-AU" sz="2000" b="0" i="1" smtClean="0">
                            <a:latin typeface="Cambria Math" panose="02040503050406030204" pitchFamily="18" charset="0"/>
                          </a:rPr>
                          <m:t>=13</m:t>
                        </m:r>
                      </m:oMath>
                    </a14:m>
                    <a:r>
                      <a:rPr lang="en-AU" sz="2000" b="0" i="0" dirty="0">
                        <a:latin typeface="+mj-lt"/>
                      </a:rPr>
                      <a:t> h </a:t>
                    </a:r>
                    <a14:m>
                      <m:oMath xmlns:m="http://schemas.openxmlformats.org/officeDocument/2006/math">
                        <m:r>
                          <a:rPr lang="en-AU" sz="2000" i="1">
                            <a:latin typeface="Cambria Math" panose="02040503050406030204" pitchFamily="18" charset="0"/>
                          </a:rPr>
                          <m:t>1</m:t>
                        </m:r>
                        <m:r>
                          <a:rPr lang="en-AU" sz="2000" b="0" i="1" smtClean="0">
                            <a:latin typeface="Cambria Math" panose="02040503050406030204" pitchFamily="18" charset="0"/>
                          </a:rPr>
                          <m:t>6 </m:t>
                        </m:r>
                      </m:oMath>
                    </a14:m>
                    <a:r>
                      <a:rPr lang="en-AU" sz="2000" b="0" i="0" dirty="0">
                        <a:latin typeface="+mj-lt"/>
                      </a:rPr>
                      <a:t>min</a:t>
                    </a:r>
                    <a:endParaRPr lang="en-AU" sz="2000" dirty="0"/>
                  </a:p>
                </p:txBody>
              </p:sp>
            </mc:Choice>
            <mc:Fallback xmlns="">
              <p:sp>
                <p:nvSpPr>
                  <p:cNvPr id="26" name="TextBox 25">
                    <a:extLst>
                      <a:ext uri="{FF2B5EF4-FFF2-40B4-BE49-F238E27FC236}">
                        <a16:creationId xmlns:a16="http://schemas.microsoft.com/office/drawing/2014/main" id="{2EAFAA96-0C8C-4977-23F2-AC5A4B859376}"/>
                      </a:ext>
                    </a:extLst>
                  </p:cNvPr>
                  <p:cNvSpPr txBox="1">
                    <a:spLocks noRot="1" noChangeAspect="1" noMove="1" noResize="1" noEditPoints="1" noAdjustHandles="1" noChangeArrowheads="1" noChangeShapeType="1" noTextEdit="1"/>
                  </p:cNvSpPr>
                  <p:nvPr/>
                </p:nvSpPr>
                <p:spPr>
                  <a:xfrm>
                    <a:off x="2001190" y="5270751"/>
                    <a:ext cx="2747170" cy="638620"/>
                  </a:xfrm>
                  <a:prstGeom prst="rect">
                    <a:avLst/>
                  </a:prstGeom>
                  <a:blipFill>
                    <a:blip r:embed="rId6"/>
                    <a:stretch>
                      <a:fillRect l="-2217" b="-59048"/>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F1FB16DD-193F-5E77-858F-444937778C20}"/>
                  </a:ext>
                </a:extLst>
              </p:cNvPr>
              <p:cNvSpPr txBox="1"/>
              <p:nvPr/>
            </p:nvSpPr>
            <p:spPr>
              <a:xfrm>
                <a:off x="443218" y="7070776"/>
                <a:ext cx="5706559" cy="496996"/>
              </a:xfrm>
              <a:prstGeom prst="rect">
                <a:avLst/>
              </a:prstGeom>
              <a:noFill/>
            </p:spPr>
            <p:txBody>
              <a:bodyPr wrap="square">
                <a:spAutoFit/>
              </a:bodyPr>
              <a:lstStyle/>
              <a:p>
                <a:pPr>
                  <a:lnSpc>
                    <a:spcPct val="150000"/>
                  </a:lnSpc>
                </a:pPr>
                <a:r>
                  <a:rPr lang="en-AU" sz="1800" dirty="0"/>
                  <a:t>The road via New York is the quickest</a:t>
                </a:r>
                <a:r>
                  <a:rPr lang="en-AU" sz="2000" dirty="0"/>
                  <a:t>.</a:t>
                </a:r>
                <a:r>
                  <a:rPr lang="en-AU" sz="2000" b="0" dirty="0"/>
                  <a:t> </a:t>
                </a:r>
                <a:endParaRPr lang="en-AU" sz="2000" dirty="0"/>
              </a:p>
            </p:txBody>
          </p:sp>
        </p:gr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B874713D-1796-C52B-D3CF-BD8C8BD2AEEA}"/>
                    </a:ext>
                  </a:extLst>
                </p:cNvPr>
                <p:cNvSpPr txBox="1"/>
                <p:nvPr/>
              </p:nvSpPr>
              <p:spPr>
                <a:xfrm>
                  <a:off x="2001190" y="6156376"/>
                  <a:ext cx="2668256" cy="914400"/>
                </a:xfrm>
                <a:prstGeom prst="rect">
                  <a:avLst/>
                </a:prstGeom>
                <a:noFill/>
              </p:spPr>
              <p:txBody>
                <a:bodyPr wrap="none" lIns="0" tIns="0" rIns="0" bIns="0" rtlCol="0">
                  <a:noAutofit/>
                </a:bodyPr>
                <a:lstStyle/>
                <a:p>
                  <a:pPr>
                    <a:lnSpc>
                      <a:spcPct val="150000"/>
                    </a:lnSpc>
                  </a:pPr>
                  <a14:m>
                    <m:oMath xmlns:m="http://schemas.openxmlformats.org/officeDocument/2006/math">
                      <m:r>
                        <a:rPr lang="en-AU" sz="2000" b="0" i="1" smtClean="0">
                          <a:latin typeface="Cambria Math" panose="02040503050406030204" pitchFamily="18" charset="0"/>
                        </a:rPr>
                        <m:t>=2 </m:t>
                      </m:r>
                    </m:oMath>
                  </a14:m>
                  <a:r>
                    <a:rPr lang="en-AU" sz="2000" b="0" i="0" dirty="0">
                      <a:latin typeface="+mj-lt"/>
                    </a:rPr>
                    <a:t>h</a:t>
                  </a:r>
                  <a14:m>
                    <m:oMath xmlns:m="http://schemas.openxmlformats.org/officeDocument/2006/math">
                      <m:r>
                        <a:rPr lang="en-AU" sz="2000" b="0" i="1" smtClean="0">
                          <a:latin typeface="Cambria Math" panose="02040503050406030204" pitchFamily="18" charset="0"/>
                        </a:rPr>
                        <m:t> 18 </m:t>
                      </m:r>
                    </m:oMath>
                  </a14:m>
                  <a:r>
                    <a:rPr lang="en-AU" sz="2000" b="0" i="0" dirty="0">
                      <a:latin typeface="+mj-lt"/>
                    </a:rPr>
                    <a:t>min</a:t>
                  </a:r>
                  <a14:m>
                    <m:oMath xmlns:m="http://schemas.openxmlformats.org/officeDocument/2006/math">
                      <m:r>
                        <a:rPr lang="en-AU" sz="2000" b="0" i="1" smtClean="0">
                          <a:latin typeface="Cambria Math" panose="02040503050406030204" pitchFamily="18" charset="0"/>
                        </a:rPr>
                        <m:t>+1 </m:t>
                      </m:r>
                    </m:oMath>
                  </a14:m>
                  <a:r>
                    <a:rPr lang="en-AU" sz="2000" b="0" i="0" dirty="0">
                      <a:latin typeface="+mj-lt"/>
                    </a:rPr>
                    <a:t>h</a:t>
                  </a:r>
                  <a14:m>
                    <m:oMath xmlns:m="http://schemas.openxmlformats.org/officeDocument/2006/math">
                      <m:r>
                        <a:rPr lang="en-AU" sz="2000" b="0" i="1" smtClean="0">
                          <a:latin typeface="Cambria Math" panose="02040503050406030204" pitchFamily="18" charset="0"/>
                        </a:rPr>
                        <m:t> 35 </m:t>
                      </m:r>
                    </m:oMath>
                  </a14:m>
                  <a:r>
                    <a:rPr lang="en-AU" sz="2000" b="0" i="0" dirty="0">
                      <a:latin typeface="+mj-lt"/>
                    </a:rPr>
                    <a:t>min</a:t>
                  </a:r>
                  <a14:m>
                    <m:oMath xmlns:m="http://schemas.openxmlformats.org/officeDocument/2006/math">
                      <m:r>
                        <a:rPr lang="en-AU" sz="2000" b="0" i="1" dirty="0" smtClean="0">
                          <a:latin typeface="Cambria Math" panose="02040503050406030204" pitchFamily="18" charset="0"/>
                        </a:rPr>
                        <m:t>+3 </m:t>
                      </m:r>
                    </m:oMath>
                  </a14:m>
                  <a:r>
                    <a:rPr lang="en-AU" sz="2000" dirty="0"/>
                    <a:t>h</a:t>
                  </a:r>
                  <a14:m>
                    <m:oMath xmlns:m="http://schemas.openxmlformats.org/officeDocument/2006/math">
                      <m:r>
                        <a:rPr lang="en-AU" sz="2000" i="1">
                          <a:latin typeface="Cambria Math" panose="02040503050406030204" pitchFamily="18" charset="0"/>
                        </a:rPr>
                        <m:t> </m:t>
                      </m:r>
                      <m:r>
                        <a:rPr lang="en-AU" sz="2000" b="0" i="1" smtClean="0">
                          <a:latin typeface="Cambria Math" panose="02040503050406030204" pitchFamily="18" charset="0"/>
                        </a:rPr>
                        <m:t>28</m:t>
                      </m:r>
                      <m:r>
                        <a:rPr lang="en-AU" sz="2000" i="1">
                          <a:latin typeface="Cambria Math" panose="02040503050406030204" pitchFamily="18" charset="0"/>
                        </a:rPr>
                        <m:t> </m:t>
                      </m:r>
                    </m:oMath>
                  </a14:m>
                  <a:r>
                    <a:rPr lang="en-AU" sz="2000" dirty="0"/>
                    <a:t>min </a:t>
                  </a:r>
                  <a14:m>
                    <m:oMath xmlns:m="http://schemas.openxmlformats.org/officeDocument/2006/math">
                      <m:r>
                        <a:rPr lang="en-AU" sz="2000" i="1" dirty="0">
                          <a:latin typeface="Cambria Math" panose="02040503050406030204" pitchFamily="18" charset="0"/>
                        </a:rPr>
                        <m:t>+</m:t>
                      </m:r>
                      <m:r>
                        <a:rPr lang="en-AU" sz="2000" b="0" i="1" dirty="0" smtClean="0">
                          <a:latin typeface="Cambria Math" panose="02040503050406030204" pitchFamily="18" charset="0"/>
                        </a:rPr>
                        <m:t>4</m:t>
                      </m:r>
                      <m:r>
                        <a:rPr lang="en-AU" sz="2000" i="1" dirty="0">
                          <a:latin typeface="Cambria Math" panose="02040503050406030204" pitchFamily="18" charset="0"/>
                        </a:rPr>
                        <m:t> </m:t>
                      </m:r>
                    </m:oMath>
                  </a14:m>
                  <a:r>
                    <a:rPr lang="en-AU" sz="2000" dirty="0"/>
                    <a:t>h</a:t>
                  </a:r>
                  <a14:m>
                    <m:oMath xmlns:m="http://schemas.openxmlformats.org/officeDocument/2006/math">
                      <m:r>
                        <a:rPr lang="en-AU" sz="2000" i="1">
                          <a:latin typeface="Cambria Math" panose="02040503050406030204" pitchFamily="18" charset="0"/>
                        </a:rPr>
                        <m:t> </m:t>
                      </m:r>
                      <m:r>
                        <a:rPr lang="en-AU" sz="2000" b="0" i="1" smtClean="0">
                          <a:latin typeface="Cambria Math" panose="02040503050406030204" pitchFamily="18" charset="0"/>
                        </a:rPr>
                        <m:t>55</m:t>
                      </m:r>
                      <m:r>
                        <a:rPr lang="en-AU" sz="2000" i="1">
                          <a:latin typeface="Cambria Math" panose="02040503050406030204" pitchFamily="18" charset="0"/>
                        </a:rPr>
                        <m:t> </m:t>
                      </m:r>
                    </m:oMath>
                  </a14:m>
                  <a:r>
                    <a:rPr lang="en-AU" sz="2000" dirty="0"/>
                    <a:t>min</a:t>
                  </a:r>
                  <a:br>
                    <a:rPr lang="en-AU" sz="2000" b="0" i="1" dirty="0">
                      <a:latin typeface="Cambria Math" panose="02040503050406030204" pitchFamily="18" charset="0"/>
                    </a:rPr>
                  </a:br>
                  <a14:m>
                    <m:oMath xmlns:m="http://schemas.openxmlformats.org/officeDocument/2006/math">
                      <m:r>
                        <a:rPr lang="en-AU" sz="2000" b="0" i="1" smtClean="0">
                          <a:latin typeface="Cambria Math" panose="02040503050406030204" pitchFamily="18" charset="0"/>
                        </a:rPr>
                        <m:t>=12 </m:t>
                      </m:r>
                    </m:oMath>
                  </a14:m>
                  <a:r>
                    <a:rPr lang="en-AU" sz="2000" b="0" i="0" dirty="0">
                      <a:latin typeface="+mj-lt"/>
                    </a:rPr>
                    <a:t>h</a:t>
                  </a:r>
                  <a14:m>
                    <m:oMath xmlns:m="http://schemas.openxmlformats.org/officeDocument/2006/math">
                      <m:r>
                        <a:rPr lang="en-AU" sz="2000" b="0" i="1" smtClean="0">
                          <a:latin typeface="Cambria Math" panose="02040503050406030204" pitchFamily="18" charset="0"/>
                        </a:rPr>
                        <m:t> 16 </m:t>
                      </m:r>
                    </m:oMath>
                  </a14:m>
                  <a:r>
                    <a:rPr lang="en-AU" sz="2000" b="0" i="0" dirty="0">
                      <a:latin typeface="+mj-lt"/>
                    </a:rPr>
                    <a:t>min</a:t>
                  </a:r>
                  <a:endParaRPr lang="en-AU" sz="2000" dirty="0"/>
                </a:p>
              </p:txBody>
            </p:sp>
          </mc:Choice>
          <mc:Fallback xmlns="">
            <p:sp>
              <p:nvSpPr>
                <p:cNvPr id="32" name="TextBox 31">
                  <a:extLst>
                    <a:ext uri="{FF2B5EF4-FFF2-40B4-BE49-F238E27FC236}">
                      <a16:creationId xmlns:a16="http://schemas.microsoft.com/office/drawing/2014/main" id="{B874713D-1796-C52B-D3CF-BD8C8BD2AEEA}"/>
                    </a:ext>
                  </a:extLst>
                </p:cNvPr>
                <p:cNvSpPr txBox="1">
                  <a:spLocks noRot="1" noChangeAspect="1" noMove="1" noResize="1" noEditPoints="1" noAdjustHandles="1" noChangeArrowheads="1" noChangeShapeType="1" noTextEdit="1"/>
                </p:cNvSpPr>
                <p:nvPr/>
              </p:nvSpPr>
              <p:spPr>
                <a:xfrm>
                  <a:off x="2001190" y="6156376"/>
                  <a:ext cx="2668256" cy="914400"/>
                </a:xfrm>
                <a:prstGeom prst="rect">
                  <a:avLst/>
                </a:prstGeom>
                <a:blipFill>
                  <a:blip r:embed="rId7"/>
                  <a:stretch>
                    <a:fillRect l="-2283" r="-111644" b="-10667"/>
                  </a:stretch>
                </a:blipFill>
              </p:spPr>
              <p:txBody>
                <a:bodyPr/>
                <a:lstStyle/>
                <a:p>
                  <a:r>
                    <a:rPr lang="en-US">
                      <a:noFill/>
                    </a:rPr>
                    <a:t> </a:t>
                  </a:r>
                </a:p>
              </p:txBody>
            </p:sp>
          </mc:Fallback>
        </mc:AlternateContent>
        <p:sp>
          <p:nvSpPr>
            <p:cNvPr id="33" name="TextBox 32">
              <a:extLst>
                <a:ext uri="{FF2B5EF4-FFF2-40B4-BE49-F238E27FC236}">
                  <a16:creationId xmlns:a16="http://schemas.microsoft.com/office/drawing/2014/main" id="{5126F5BB-A5B3-869B-E84D-E77ED4519030}"/>
                </a:ext>
              </a:extLst>
            </p:cNvPr>
            <p:cNvSpPr txBox="1"/>
            <p:nvPr/>
          </p:nvSpPr>
          <p:spPr>
            <a:xfrm>
              <a:off x="488172" y="6156376"/>
              <a:ext cx="1434104" cy="456535"/>
            </a:xfrm>
            <a:prstGeom prst="rect">
              <a:avLst/>
            </a:prstGeom>
            <a:noFill/>
          </p:spPr>
          <p:txBody>
            <a:bodyPr wrap="square">
              <a:spAutoFit/>
            </a:bodyPr>
            <a:lstStyle/>
            <a:p>
              <a:pPr>
                <a:lnSpc>
                  <a:spcPct val="150000"/>
                </a:lnSpc>
              </a:pPr>
              <a:r>
                <a:rPr lang="en-AU" sz="1800"/>
                <a:t>v</a:t>
              </a:r>
              <a:r>
                <a:rPr lang="en-AU" sz="1800" b="0"/>
                <a:t>ia Boston </a:t>
              </a:r>
              <a:endParaRPr lang="en-AU" sz="1800"/>
            </a:p>
          </p:txBody>
        </p:sp>
      </p:grpSp>
      <p:sp>
        <p:nvSpPr>
          <p:cNvPr id="4" name="TextBox 3">
            <a:extLst>
              <a:ext uri="{FF2B5EF4-FFF2-40B4-BE49-F238E27FC236}">
                <a16:creationId xmlns:a16="http://schemas.microsoft.com/office/drawing/2014/main" id="{1FF6DC78-158C-E03D-AB93-5C48B5A1847D}"/>
              </a:ext>
            </a:extLst>
          </p:cNvPr>
          <p:cNvSpPr txBox="1"/>
          <p:nvPr/>
        </p:nvSpPr>
        <p:spPr>
          <a:xfrm>
            <a:off x="251771" y="1383984"/>
            <a:ext cx="6972097" cy="872034"/>
          </a:xfrm>
          <a:prstGeom prst="rect">
            <a:avLst/>
          </a:prstGeom>
          <a:noFill/>
        </p:spPr>
        <p:txBody>
          <a:bodyPr wrap="square">
            <a:spAutoFit/>
          </a:bodyPr>
          <a:lstStyle/>
          <a:p>
            <a:pPr>
              <a:lnSpc>
                <a:spcPct val="150000"/>
              </a:lnSpc>
            </a:pPr>
            <a:r>
              <a:rPr lang="en-AU" sz="1800"/>
              <a:t>b. How long is the quickest route from Washington to Montreal?</a:t>
            </a:r>
          </a:p>
          <a:p>
            <a:pPr marL="342900" indent="-342900">
              <a:lnSpc>
                <a:spcPct val="150000"/>
              </a:lnSpc>
              <a:buAutoNum type="alphaLcPeriod"/>
            </a:pPr>
            <a:endParaRPr lang="en-AU" sz="1800"/>
          </a:p>
        </p:txBody>
      </p:sp>
      <p:sp>
        <p:nvSpPr>
          <p:cNvPr id="2" name="Slide Number Placeholder 1">
            <a:extLst>
              <a:ext uri="{FF2B5EF4-FFF2-40B4-BE49-F238E27FC236}">
                <a16:creationId xmlns:a16="http://schemas.microsoft.com/office/drawing/2014/main" id="{6BC94258-7CDF-5989-7CDB-059B2F1EE6A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a:p>
        </p:txBody>
      </p:sp>
    </p:spTree>
    <p:extLst>
      <p:ext uri="{BB962C8B-B14F-4D97-AF65-F5344CB8AC3E}">
        <p14:creationId xmlns:p14="http://schemas.microsoft.com/office/powerpoint/2010/main" val="4285273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C117-1EDF-2879-8D4A-2D5A0EDF3A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0994A1-6280-637C-A32E-0A999DF0F5FE}"/>
              </a:ext>
            </a:extLst>
          </p:cNvPr>
          <p:cNvSpPr>
            <a:spLocks noGrp="1"/>
          </p:cNvSpPr>
          <p:nvPr>
            <p:ph type="title"/>
          </p:nvPr>
        </p:nvSpPr>
        <p:spPr/>
        <p:txBody>
          <a:bodyPr/>
          <a:lstStyle/>
          <a:p>
            <a:r>
              <a:rPr lang="en-AU">
                <a:latin typeface="+mj-lt"/>
              </a:rPr>
              <a:t>Incorrect worked example</a:t>
            </a:r>
          </a:p>
        </p:txBody>
      </p:sp>
      <p:sp>
        <p:nvSpPr>
          <p:cNvPr id="13" name="Text Placeholder 12">
            <a:extLst>
              <a:ext uri="{FF2B5EF4-FFF2-40B4-BE49-F238E27FC236}">
                <a16:creationId xmlns:a16="http://schemas.microsoft.com/office/drawing/2014/main" id="{423A5A2F-1AC4-086C-B7B1-D48366C09537}"/>
              </a:ext>
            </a:extLst>
          </p:cNvPr>
          <p:cNvSpPr>
            <a:spLocks noGrp="1"/>
          </p:cNvSpPr>
          <p:nvPr>
            <p:ph type="body" sz="quarter" idx="18"/>
          </p:nvPr>
        </p:nvSpPr>
        <p:spPr>
          <a:xfrm>
            <a:off x="360000" y="982520"/>
            <a:ext cx="11483998" cy="330203"/>
          </a:xfrm>
        </p:spPr>
        <p:txBody>
          <a:bodyPr/>
          <a:lstStyle/>
          <a:p>
            <a:r>
              <a:rPr lang="en-AU">
                <a:latin typeface="+mj-lt"/>
              </a:rPr>
              <a:t>Spot the errors in the network diagram.</a:t>
            </a:r>
          </a:p>
        </p:txBody>
      </p:sp>
      <p:pic>
        <p:nvPicPr>
          <p:cNvPr id="11" name="Picture 10" descr="Table displaying travel times in minutes between six Paris landmarks: some travel times include 40 minutes between Tuileries and Eiffel Tower, and shorter times like 5 minutes between Louvre and Palais Royal, 17 minutes from Arc de Triomphe to Notre Dame.&#10;">
            <a:extLst>
              <a:ext uri="{FF2B5EF4-FFF2-40B4-BE49-F238E27FC236}">
                <a16:creationId xmlns:a16="http://schemas.microsoft.com/office/drawing/2014/main" id="{3B856D10-A5FC-A0C7-A78B-848F18B203DC}"/>
              </a:ext>
            </a:extLst>
          </p:cNvPr>
          <p:cNvPicPr>
            <a:picLocks noChangeAspect="1"/>
          </p:cNvPicPr>
          <p:nvPr/>
        </p:nvPicPr>
        <p:blipFill>
          <a:blip r:embed="rId3"/>
          <a:stretch>
            <a:fillRect/>
          </a:stretch>
        </p:blipFill>
        <p:spPr>
          <a:xfrm>
            <a:off x="223205" y="1528262"/>
            <a:ext cx="6434516" cy="2423270"/>
          </a:xfrm>
          <a:prstGeom prst="rect">
            <a:avLst/>
          </a:prstGeom>
        </p:spPr>
      </p:pic>
      <p:pic>
        <p:nvPicPr>
          <p:cNvPr id="15" name="Picture 14" descr="Diagram showing distances in kilometers between five Paris landmarks: with key distances including 38 km between Tuileries and Arc de Triomphe, 29 km between Arc de Triomphe and Eiffel Tower, and 16 km between Notre Dame and Eiffel Tower, with labels and connecting lines indicating travel routes.">
            <a:extLst>
              <a:ext uri="{FF2B5EF4-FFF2-40B4-BE49-F238E27FC236}">
                <a16:creationId xmlns:a16="http://schemas.microsoft.com/office/drawing/2014/main" id="{109715A0-2131-2A82-F69E-5F4FE30D65A5}"/>
              </a:ext>
            </a:extLst>
          </p:cNvPr>
          <p:cNvPicPr>
            <a:picLocks noChangeAspect="1"/>
          </p:cNvPicPr>
          <p:nvPr/>
        </p:nvPicPr>
        <p:blipFill>
          <a:blip r:embed="rId4"/>
          <a:stretch>
            <a:fillRect/>
          </a:stretch>
        </p:blipFill>
        <p:spPr>
          <a:xfrm>
            <a:off x="6688514" y="3261843"/>
            <a:ext cx="5280280" cy="3295440"/>
          </a:xfrm>
          <a:prstGeom prst="rect">
            <a:avLst/>
          </a:prstGeom>
        </p:spPr>
      </p:pic>
      <p:sp>
        <p:nvSpPr>
          <p:cNvPr id="16" name="Speech Bubble: Rectangle with Corners Rounded 15">
            <a:extLst>
              <a:ext uri="{FF2B5EF4-FFF2-40B4-BE49-F238E27FC236}">
                <a16:creationId xmlns:a16="http://schemas.microsoft.com/office/drawing/2014/main" id="{96688EE3-9273-BCF6-0E5F-E61E175ABA1E}"/>
              </a:ext>
            </a:extLst>
          </p:cNvPr>
          <p:cNvSpPr/>
          <p:nvPr/>
        </p:nvSpPr>
        <p:spPr>
          <a:xfrm>
            <a:off x="4250655" y="4574193"/>
            <a:ext cx="2505663" cy="1301287"/>
          </a:xfrm>
          <a:prstGeom prst="wedgeRoundRectCallout">
            <a:avLst>
              <a:gd name="adj1" fmla="val 75530"/>
              <a:gd name="adj2" fmla="val 3599"/>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2000" dirty="0"/>
              <a:t>Why is this network incorrect?</a:t>
            </a:r>
          </a:p>
        </p:txBody>
      </p:sp>
      <p:sp>
        <p:nvSpPr>
          <p:cNvPr id="2" name="Speech Bubble: Rectangle with Corners Rounded 1" descr="Self explanation prompts">
            <a:extLst>
              <a:ext uri="{FF2B5EF4-FFF2-40B4-BE49-F238E27FC236}">
                <a16:creationId xmlns:a16="http://schemas.microsoft.com/office/drawing/2014/main" id="{F0D26F56-45EA-0083-3F56-CF5F84935CAA}"/>
              </a:ext>
            </a:extLst>
          </p:cNvPr>
          <p:cNvSpPr/>
          <p:nvPr/>
        </p:nvSpPr>
        <p:spPr>
          <a:xfrm>
            <a:off x="8461561" y="781878"/>
            <a:ext cx="2783165" cy="1520297"/>
          </a:xfrm>
          <a:prstGeom prst="wedgeRoundRectCallout">
            <a:avLst>
              <a:gd name="adj1" fmla="val -38668"/>
              <a:gd name="adj2" fmla="val 10158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2000" dirty="0"/>
              <a:t>How does the degree of the vertices help you find the error?</a:t>
            </a:r>
          </a:p>
        </p:txBody>
      </p:sp>
      <p:sp>
        <p:nvSpPr>
          <p:cNvPr id="3" name="Slide Number Placeholder 2">
            <a:extLst>
              <a:ext uri="{FF2B5EF4-FFF2-40B4-BE49-F238E27FC236}">
                <a16:creationId xmlns:a16="http://schemas.microsoft.com/office/drawing/2014/main" id="{194087F6-28AA-1B72-4F93-117C0DD468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a:p>
        </p:txBody>
      </p:sp>
    </p:spTree>
    <p:extLst>
      <p:ext uri="{BB962C8B-B14F-4D97-AF65-F5344CB8AC3E}">
        <p14:creationId xmlns:p14="http://schemas.microsoft.com/office/powerpoint/2010/main" val="398314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0057C8-9960-6F82-7845-9FB18E18C70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a:t>
            </a:fld>
            <a:endParaRPr lang="en-AU"/>
          </a:p>
        </p:txBody>
      </p:sp>
      <p:sp>
        <p:nvSpPr>
          <p:cNvPr id="15" name="TextBox 14">
            <a:extLst>
              <a:ext uri="{FF2B5EF4-FFF2-40B4-BE49-F238E27FC236}">
                <a16:creationId xmlns:a16="http://schemas.microsoft.com/office/drawing/2014/main" id="{9C35E4E7-9F33-BEE4-67AF-A9B9B5E295FE}"/>
              </a:ext>
              <a:ext uri="{C183D7F6-B498-43B3-948B-1728B52AA6E4}">
                <adec:decorative xmlns:adec="http://schemas.microsoft.com/office/drawing/2017/decorative" val="1"/>
              </a:ext>
            </a:extLst>
          </p:cNvPr>
          <p:cNvSpPr txBox="1"/>
          <p:nvPr/>
        </p:nvSpPr>
        <p:spPr>
          <a:xfrm>
            <a:off x="447473" y="4467043"/>
            <a:ext cx="590706" cy="233464"/>
          </a:xfrm>
          <a:prstGeom prst="rect">
            <a:avLst/>
          </a:prstGeom>
          <a:noFill/>
        </p:spPr>
        <p:txBody>
          <a:bodyPr wrap="square" lIns="0" tIns="0" rIns="0" bIns="0" rtlCol="0">
            <a:noAutofit/>
          </a:bodyPr>
          <a:lstStyle/>
          <a:p>
            <a:pPr algn="l"/>
            <a:r>
              <a:rPr lang="en-AU" sz="1100" b="1"/>
              <a:t>…..</a:t>
            </a:r>
          </a:p>
        </p:txBody>
      </p:sp>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a:t>Approaching questions scaffold</a:t>
            </a:r>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D9253B5E-AF71-A2B9-80A2-708D01C3B6F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a:ln>
                  <a:noFill/>
                </a:ln>
                <a:solidFill>
                  <a:srgbClr val="CBEDFD"/>
                </a:solidFill>
                <a:effectLst/>
                <a:uLnTx/>
                <a:uFillTx/>
                <a:ea typeface="+mn-ea"/>
                <a:cs typeface="+mn-cs"/>
              </a:rPr>
              <a:t> </a:t>
            </a:r>
            <a:r>
              <a:rPr kumimoji="0" lang="en-AU" sz="1200" b="0" i="0" u="none" strike="noStrike" kern="1200" cap="none" spc="0" normalizeH="0" baseline="0" noProof="0">
                <a:ln>
                  <a:noFill/>
                </a:ln>
                <a:solidFill>
                  <a:srgbClr val="FFFFFF"/>
                </a:solidFill>
                <a:effectLst/>
                <a:uLnTx/>
                <a:uFillTx/>
                <a:ea typeface="+mn-ea"/>
                <a:cs typeface="+mn-cs"/>
              </a:rPr>
              <a:t>and the NSW Curriculum website </a:t>
            </a:r>
            <a:r>
              <a:rPr kumimoji="0" lang="en-AU" sz="1200" b="0" i="0" u="none" strike="noStrike" kern="1200" cap="none" spc="0" normalizeH="0" baseline="0" noProof="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u="sng">
                <a:hlinkClick r:id="rId6"/>
              </a:rPr>
              <a:t>Mathematics Standard 11–12 Syllabus</a:t>
            </a:r>
            <a:r>
              <a:rPr lang="en-AU"/>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19</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471347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1200"/>
              </a:spcAft>
            </a:pPr>
            <a:r>
              <a:rPr lang="en-AU" sz="2000" b="1" dirty="0">
                <a:solidFill>
                  <a:schemeClr val="accent1"/>
                </a:solidFill>
                <a:latin typeface="+mj-lt"/>
                <a:cs typeface="Arial" panose="020B0604020202020204" pitchFamily="34" charset="0"/>
              </a:rPr>
              <a:t>Learning intentions</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1200"/>
              </a:spcAft>
              <a:buFont typeface="Arial" panose="020B0604020202020204" pitchFamily="34" charset="0"/>
              <a:buChar char="•"/>
            </a:pPr>
            <a:r>
              <a:rPr lang="en-AU" sz="2000" dirty="0">
                <a:cs typeface="Arial" panose="020B0604020202020204" pitchFamily="34" charset="0"/>
              </a:rPr>
              <a:t>To be able to find the elapsed time in a network involving real-world situations.</a:t>
            </a:r>
          </a:p>
          <a:p>
            <a:pPr marL="342900" indent="-342900">
              <a:lnSpc>
                <a:spcPct val="150000"/>
              </a:lnSpc>
              <a:spcAft>
                <a:spcPts val="1200"/>
              </a:spcAft>
              <a:buFont typeface="Arial" panose="020B0604020202020204" pitchFamily="34" charset="0"/>
              <a:buChar char="•"/>
            </a:pPr>
            <a:r>
              <a:rPr lang="en-AU" sz="2000" dirty="0">
                <a:cs typeface="Arial" panose="020B0604020202020204" pitchFamily="34" charset="0"/>
              </a:rPr>
              <a:t>To be able to use information in a table to construct a network diagram.</a:t>
            </a:r>
          </a:p>
          <a:p>
            <a:pPr>
              <a:lnSpc>
                <a:spcPct val="150000"/>
              </a:lnSpc>
              <a:spcAft>
                <a:spcPts val="12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spcAft>
                <a:spcPts val="1200"/>
              </a:spcAft>
              <a:buFont typeface="Arial"/>
              <a:buChar char="•"/>
            </a:pPr>
            <a:r>
              <a:rPr lang="en-AU" sz="2000" dirty="0">
                <a:cs typeface="Arial" panose="020B0604020202020204" pitchFamily="34" charset="0"/>
              </a:rPr>
              <a:t>I can use my calculator to convert units of time.</a:t>
            </a:r>
          </a:p>
          <a:p>
            <a:pPr marL="342900" indent="-342900">
              <a:lnSpc>
                <a:spcPct val="150000"/>
              </a:lnSpc>
              <a:spcAft>
                <a:spcPts val="1200"/>
              </a:spcAft>
              <a:buFont typeface="Arial"/>
              <a:buChar char="•"/>
            </a:pPr>
            <a:r>
              <a:rPr lang="en-AU" sz="2000" dirty="0">
                <a:cs typeface="Arial" panose="020B0604020202020204" pitchFamily="34" charset="0"/>
              </a:rPr>
              <a:t>I can construct a network diagram from a table</a:t>
            </a:r>
          </a:p>
          <a:p>
            <a:pPr marL="342900" indent="-342900">
              <a:lnSpc>
                <a:spcPct val="150000"/>
              </a:lnSpc>
              <a:spcAft>
                <a:spcPts val="1200"/>
              </a:spcAft>
              <a:buFont typeface="Arial"/>
              <a:buChar char="•"/>
            </a:pPr>
            <a:r>
              <a:rPr lang="en-AU" sz="2000" dirty="0">
                <a:cs typeface="Arial" panose="020B0604020202020204" pitchFamily="34" charset="0"/>
              </a:rPr>
              <a:t>I can construct a directed network diagram from a table</a:t>
            </a:r>
          </a:p>
          <a:p>
            <a:pPr marL="342900" indent="-342900">
              <a:lnSpc>
                <a:spcPct val="150000"/>
              </a:lnSpc>
              <a:spcAft>
                <a:spcPts val="1200"/>
              </a:spcAft>
              <a:buFont typeface="Arial"/>
              <a:buChar char="•"/>
            </a:pPr>
            <a:r>
              <a:rPr lang="en-AU" sz="2000" dirty="0">
                <a:cs typeface="Arial" panose="020B0604020202020204" pitchFamily="34" charset="0"/>
              </a:rPr>
              <a:t>I can analyse a network diagram with weighted edges to solve problems</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a:t>
            </a:r>
            <a:r>
              <a:rPr lang="en-AU" sz="1200" err="1">
                <a:solidFill>
                  <a:schemeClr val="bg1"/>
                </a:solidFill>
              </a:rPr>
              <a:t>Cth</a:t>
            </a:r>
            <a:r>
              <a:rPr lang="en-AU" sz="120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a:t>
            </a:r>
            <a:r>
              <a:rPr lang="en-AU" sz="1200" err="1">
                <a:solidFill>
                  <a:schemeClr val="bg1"/>
                </a:solidFill>
              </a:rPr>
              <a:t>Cth</a:t>
            </a:r>
            <a:r>
              <a:rPr lang="en-AU" sz="120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a:latin typeface="+mj-lt"/>
              </a:rPr>
              <a:t>Activating prior knowledge</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a:latin typeface="+mj-lt"/>
              </a:rPr>
              <a:t>Notice and wonder</a:t>
            </a:r>
          </a:p>
        </p:txBody>
      </p:sp>
      <p:pic>
        <p:nvPicPr>
          <p:cNvPr id="7" name="Picture 6" descr="A table showing the distances between five destinations—Flinders St–Markets 11, Flinders St–MCG 6, Flinders St–Aquarium 5, Docklands–Aquarium 12, Markets–Aquarium 10, and others.">
            <a:extLst>
              <a:ext uri="{FF2B5EF4-FFF2-40B4-BE49-F238E27FC236}">
                <a16:creationId xmlns:a16="http://schemas.microsoft.com/office/drawing/2014/main" id="{01C92204-6CAF-8904-A431-AFFE4CD77B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000" y="914795"/>
            <a:ext cx="5328180" cy="2662063"/>
          </a:xfrm>
          <a:prstGeom prst="rect">
            <a:avLst/>
          </a:prstGeom>
        </p:spPr>
      </p:pic>
      <p:grpSp>
        <p:nvGrpSpPr>
          <p:cNvPr id="6" name="Group 5" descr="A simplified map-style diagram showing five Melbourne locations connected by red line segments. The locations labelled are Docklands on the left, Markets near the top centre, Aquarium near the bottom centre, Flinders St slightly right of centre, and the MCG on the far right. Red diamond markers indicate each location. Red paths connect Docklands to Aquarium, Aquarium to Markets, Markets to Flinders St, Aquarium to Flinders St, and Flinders St to the MCG.">
            <a:extLst>
              <a:ext uri="{FF2B5EF4-FFF2-40B4-BE49-F238E27FC236}">
                <a16:creationId xmlns:a16="http://schemas.microsoft.com/office/drawing/2014/main" id="{678C7508-5913-97DB-D15D-B78AF46309AD}"/>
              </a:ext>
            </a:extLst>
          </p:cNvPr>
          <p:cNvGrpSpPr/>
          <p:nvPr/>
        </p:nvGrpSpPr>
        <p:grpSpPr>
          <a:xfrm>
            <a:off x="4607668" y="3168618"/>
            <a:ext cx="7522360" cy="3522981"/>
            <a:chOff x="4536425" y="3168618"/>
            <a:chExt cx="7522360" cy="3522981"/>
          </a:xfrm>
        </p:grpSpPr>
        <p:pic>
          <p:nvPicPr>
            <p:cNvPr id="9" name="Picture 8" descr="A simple network diagram with five red diamond‑shaped vertices connected by straight red edges. The vertices form an irregular shape with intersecting lines, creating a connected graph without labels or numbers. It matches the table.">
              <a:extLst>
                <a:ext uri="{FF2B5EF4-FFF2-40B4-BE49-F238E27FC236}">
                  <a16:creationId xmlns:a16="http://schemas.microsoft.com/office/drawing/2014/main" id="{22DD42F1-BD46-A2A4-C91A-AC8BEEFB3313}"/>
                </a:ext>
              </a:extLst>
            </p:cNvPr>
            <p:cNvPicPr>
              <a:picLocks noChangeAspect="1"/>
            </p:cNvPicPr>
            <p:nvPr/>
          </p:nvPicPr>
          <p:blipFill>
            <a:blip r:embed="rId4"/>
            <a:stretch>
              <a:fillRect/>
            </a:stretch>
          </p:blipFill>
          <p:spPr>
            <a:xfrm>
              <a:off x="4536425" y="3576858"/>
              <a:ext cx="7522360" cy="2921141"/>
            </a:xfrm>
            <a:prstGeom prst="rect">
              <a:avLst/>
            </a:prstGeom>
          </p:spPr>
        </p:pic>
        <p:sp>
          <p:nvSpPr>
            <p:cNvPr id="16" name="Flowchart: Alternate Process 15">
              <a:extLst>
                <a:ext uri="{FF2B5EF4-FFF2-40B4-BE49-F238E27FC236}">
                  <a16:creationId xmlns:a16="http://schemas.microsoft.com/office/drawing/2014/main" id="{7E86F5D0-4A52-314D-2081-CDF3DD66F2D8}"/>
                </a:ext>
              </a:extLst>
            </p:cNvPr>
            <p:cNvSpPr/>
            <p:nvPr/>
          </p:nvSpPr>
          <p:spPr>
            <a:xfrm>
              <a:off x="6862528" y="3168618"/>
              <a:ext cx="1325512" cy="474453"/>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Markets</a:t>
              </a:r>
            </a:p>
          </p:txBody>
        </p:sp>
        <p:sp>
          <p:nvSpPr>
            <p:cNvPr id="11" name="Flowchart: Alternate Process 10">
              <a:extLst>
                <a:ext uri="{FF2B5EF4-FFF2-40B4-BE49-F238E27FC236}">
                  <a16:creationId xmlns:a16="http://schemas.microsoft.com/office/drawing/2014/main" id="{A7161163-3186-59BA-06D0-1AE601C94B58}"/>
                </a:ext>
              </a:extLst>
            </p:cNvPr>
            <p:cNvSpPr/>
            <p:nvPr/>
          </p:nvSpPr>
          <p:spPr>
            <a:xfrm>
              <a:off x="4536425" y="3788992"/>
              <a:ext cx="1664898" cy="474453"/>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Docklands</a:t>
              </a:r>
            </a:p>
          </p:txBody>
        </p:sp>
        <p:sp>
          <p:nvSpPr>
            <p:cNvPr id="17" name="Flowchart: Alternate Process 16">
              <a:extLst>
                <a:ext uri="{FF2B5EF4-FFF2-40B4-BE49-F238E27FC236}">
                  <a16:creationId xmlns:a16="http://schemas.microsoft.com/office/drawing/2014/main" id="{08C27DB2-AD26-B6A6-B013-2EC567947125}"/>
                </a:ext>
              </a:extLst>
            </p:cNvPr>
            <p:cNvSpPr/>
            <p:nvPr/>
          </p:nvSpPr>
          <p:spPr>
            <a:xfrm>
              <a:off x="10994955" y="4285999"/>
              <a:ext cx="978090" cy="474453"/>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MCG</a:t>
              </a:r>
            </a:p>
          </p:txBody>
        </p:sp>
        <p:sp>
          <p:nvSpPr>
            <p:cNvPr id="15" name="Flowchart: Alternate Process 14">
              <a:extLst>
                <a:ext uri="{FF2B5EF4-FFF2-40B4-BE49-F238E27FC236}">
                  <a16:creationId xmlns:a16="http://schemas.microsoft.com/office/drawing/2014/main" id="{7FC63074-82EC-E21E-8349-7C1C4F778476}"/>
                </a:ext>
              </a:extLst>
            </p:cNvPr>
            <p:cNvSpPr/>
            <p:nvPr/>
          </p:nvSpPr>
          <p:spPr>
            <a:xfrm>
              <a:off x="9349950" y="5879410"/>
              <a:ext cx="1771291" cy="474453"/>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Flinders St</a:t>
              </a:r>
            </a:p>
          </p:txBody>
        </p:sp>
        <p:sp>
          <p:nvSpPr>
            <p:cNvPr id="14" name="Flowchart: Alternate Process 13">
              <a:extLst>
                <a:ext uri="{FF2B5EF4-FFF2-40B4-BE49-F238E27FC236}">
                  <a16:creationId xmlns:a16="http://schemas.microsoft.com/office/drawing/2014/main" id="{4E2E284A-C35F-D192-4DE6-DBA3ED4562D7}"/>
                </a:ext>
              </a:extLst>
            </p:cNvPr>
            <p:cNvSpPr/>
            <p:nvPr/>
          </p:nvSpPr>
          <p:spPr>
            <a:xfrm>
              <a:off x="6862528" y="6217146"/>
              <a:ext cx="1549879" cy="474453"/>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Aquarium</a:t>
              </a:r>
            </a:p>
          </p:txBody>
        </p:sp>
      </p:grpSp>
      <p:sp>
        <p:nvSpPr>
          <p:cNvPr id="10" name="TextBox 9">
            <a:extLst>
              <a:ext uri="{FF2B5EF4-FFF2-40B4-BE49-F238E27FC236}">
                <a16:creationId xmlns:a16="http://schemas.microsoft.com/office/drawing/2014/main" id="{9080751C-1B43-2897-F0D4-8DF0BC3E7127}"/>
              </a:ext>
              <a:ext uri="{C183D7F6-B498-43B3-948B-1728B52AA6E4}">
                <adec:decorative xmlns:adec="http://schemas.microsoft.com/office/drawing/2017/decorative" val="0"/>
              </a:ext>
            </a:extLst>
          </p:cNvPr>
          <p:cNvSpPr txBox="1"/>
          <p:nvPr/>
        </p:nvSpPr>
        <p:spPr>
          <a:xfrm>
            <a:off x="6628971" y="5348584"/>
            <a:ext cx="304800" cy="279634"/>
          </a:xfrm>
          <a:prstGeom prst="rect">
            <a:avLst/>
          </a:prstGeom>
          <a:noFill/>
          <a:ln>
            <a:noFill/>
          </a:ln>
        </p:spPr>
        <p:txBody>
          <a:bodyPr wrap="square" lIns="0" tIns="0" rIns="0" bIns="0" rtlCol="0">
            <a:noAutofit/>
          </a:bodyPr>
          <a:lstStyle/>
          <a:p>
            <a:pPr algn="l"/>
            <a:r>
              <a:rPr lang="en-AU" sz="1800"/>
              <a:t>12</a:t>
            </a:r>
          </a:p>
        </p:txBody>
      </p:sp>
      <p:sp>
        <p:nvSpPr>
          <p:cNvPr id="12" name="TextBox 11">
            <a:extLst>
              <a:ext uri="{FF2B5EF4-FFF2-40B4-BE49-F238E27FC236}">
                <a16:creationId xmlns:a16="http://schemas.microsoft.com/office/drawing/2014/main" id="{3AC33199-A53D-A40E-E73C-7D1AB7A04234}"/>
              </a:ext>
              <a:ext uri="{C183D7F6-B498-43B3-948B-1728B52AA6E4}">
                <adec:decorative xmlns:adec="http://schemas.microsoft.com/office/drawing/2017/decorative" val="0"/>
              </a:ext>
            </a:extLst>
          </p:cNvPr>
          <p:cNvSpPr txBox="1"/>
          <p:nvPr/>
        </p:nvSpPr>
        <p:spPr>
          <a:xfrm>
            <a:off x="7821059" y="4897611"/>
            <a:ext cx="304800" cy="279634"/>
          </a:xfrm>
          <a:prstGeom prst="rect">
            <a:avLst/>
          </a:prstGeom>
          <a:noFill/>
          <a:ln>
            <a:noFill/>
          </a:ln>
        </p:spPr>
        <p:txBody>
          <a:bodyPr wrap="square" lIns="0" tIns="0" rIns="0" bIns="0" rtlCol="0">
            <a:noAutofit/>
          </a:bodyPr>
          <a:lstStyle/>
          <a:p>
            <a:pPr algn="l"/>
            <a:r>
              <a:rPr lang="en-AU" sz="1800"/>
              <a:t>10</a:t>
            </a:r>
          </a:p>
        </p:txBody>
      </p:sp>
      <p:sp>
        <p:nvSpPr>
          <p:cNvPr id="2" name="TextBox 1">
            <a:extLst>
              <a:ext uri="{FF2B5EF4-FFF2-40B4-BE49-F238E27FC236}">
                <a16:creationId xmlns:a16="http://schemas.microsoft.com/office/drawing/2014/main" id="{B3AAC0CD-7AD2-15FD-D8C9-98578A43DCD0}"/>
              </a:ext>
              <a:ext uri="{C183D7F6-B498-43B3-948B-1728B52AA6E4}">
                <adec:decorative xmlns:adec="http://schemas.microsoft.com/office/drawing/2017/decorative" val="0"/>
              </a:ext>
            </a:extLst>
          </p:cNvPr>
          <p:cNvSpPr txBox="1"/>
          <p:nvPr/>
        </p:nvSpPr>
        <p:spPr>
          <a:xfrm>
            <a:off x="8641642" y="4540080"/>
            <a:ext cx="304800" cy="279634"/>
          </a:xfrm>
          <a:prstGeom prst="rect">
            <a:avLst/>
          </a:prstGeom>
          <a:noFill/>
          <a:ln>
            <a:noFill/>
          </a:ln>
        </p:spPr>
        <p:txBody>
          <a:bodyPr wrap="square" lIns="0" tIns="0" rIns="0" bIns="0" rtlCol="0">
            <a:noAutofit/>
          </a:bodyPr>
          <a:lstStyle/>
          <a:p>
            <a:pPr algn="l"/>
            <a:r>
              <a:rPr lang="en-AU" sz="1800"/>
              <a:t>11</a:t>
            </a:r>
          </a:p>
        </p:txBody>
      </p:sp>
      <p:sp>
        <p:nvSpPr>
          <p:cNvPr id="8" name="TextBox 7">
            <a:extLst>
              <a:ext uri="{FF2B5EF4-FFF2-40B4-BE49-F238E27FC236}">
                <a16:creationId xmlns:a16="http://schemas.microsoft.com/office/drawing/2014/main" id="{4AFDA766-5FBB-A3A0-C035-D31E9556118A}"/>
              </a:ext>
              <a:ext uri="{C183D7F6-B498-43B3-948B-1728B52AA6E4}">
                <adec:decorative xmlns:adec="http://schemas.microsoft.com/office/drawing/2017/decorative" val="0"/>
              </a:ext>
            </a:extLst>
          </p:cNvPr>
          <p:cNvSpPr txBox="1"/>
          <p:nvPr/>
        </p:nvSpPr>
        <p:spPr>
          <a:xfrm>
            <a:off x="8946442" y="5739593"/>
            <a:ext cx="304800" cy="279634"/>
          </a:xfrm>
          <a:prstGeom prst="rect">
            <a:avLst/>
          </a:prstGeom>
          <a:noFill/>
          <a:ln>
            <a:noFill/>
          </a:ln>
        </p:spPr>
        <p:txBody>
          <a:bodyPr wrap="square" lIns="0" tIns="0" rIns="0" bIns="0" rtlCol="0">
            <a:noAutofit/>
          </a:bodyPr>
          <a:lstStyle/>
          <a:p>
            <a:pPr algn="l"/>
            <a:r>
              <a:rPr lang="en-AU" sz="1800"/>
              <a:t>5</a:t>
            </a:r>
          </a:p>
        </p:txBody>
      </p:sp>
      <p:sp>
        <p:nvSpPr>
          <p:cNvPr id="5" name="TextBox 4">
            <a:extLst>
              <a:ext uri="{FF2B5EF4-FFF2-40B4-BE49-F238E27FC236}">
                <a16:creationId xmlns:a16="http://schemas.microsoft.com/office/drawing/2014/main" id="{7090954C-3513-D622-02D7-5BC74E713525}"/>
              </a:ext>
              <a:ext uri="{C183D7F6-B498-43B3-948B-1728B52AA6E4}">
                <adec:decorative xmlns:adec="http://schemas.microsoft.com/office/drawing/2017/decorative" val="0"/>
              </a:ext>
            </a:extLst>
          </p:cNvPr>
          <p:cNvSpPr txBox="1"/>
          <p:nvPr/>
        </p:nvSpPr>
        <p:spPr>
          <a:xfrm>
            <a:off x="10381200" y="5037428"/>
            <a:ext cx="304800" cy="279634"/>
          </a:xfrm>
          <a:prstGeom prst="rect">
            <a:avLst/>
          </a:prstGeom>
          <a:noFill/>
          <a:ln>
            <a:noFill/>
          </a:ln>
        </p:spPr>
        <p:txBody>
          <a:bodyPr wrap="square" lIns="0" tIns="0" rIns="0" bIns="0" rtlCol="0">
            <a:noAutofit/>
          </a:bodyPr>
          <a:lstStyle/>
          <a:p>
            <a:pPr algn="l"/>
            <a:r>
              <a:rPr lang="en-AU" sz="1800"/>
              <a:t>6</a:t>
            </a:r>
          </a:p>
        </p:txBody>
      </p:sp>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2" grpId="0"/>
      <p:bldP spid="8"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12FF8-117F-75F7-396B-0B3ADBC8E08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98DCD3B-EC68-2BE7-106F-4C104FBD8909}"/>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2774293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EFD5DB-C6D9-5EBA-DBB8-4017DBD4118E}"/>
              </a:ext>
            </a:extLst>
          </p:cNvPr>
          <p:cNvSpPr>
            <a:spLocks noGrp="1"/>
          </p:cNvSpPr>
          <p:nvPr>
            <p:ph type="title"/>
          </p:nvPr>
        </p:nvSpPr>
        <p:spPr/>
        <p:txBody>
          <a:bodyPr/>
          <a:lstStyle/>
          <a:p>
            <a:r>
              <a:rPr lang="en-AU"/>
              <a:t>Sight seeing in Melbourne</a:t>
            </a:r>
          </a:p>
        </p:txBody>
      </p:sp>
      <p:sp>
        <p:nvSpPr>
          <p:cNvPr id="4" name="Text Placeholder 3">
            <a:extLst>
              <a:ext uri="{FF2B5EF4-FFF2-40B4-BE49-F238E27FC236}">
                <a16:creationId xmlns:a16="http://schemas.microsoft.com/office/drawing/2014/main" id="{6ACCF53C-B48E-837D-85C1-97504753EED1}"/>
              </a:ext>
            </a:extLst>
          </p:cNvPr>
          <p:cNvSpPr>
            <a:spLocks noGrp="1"/>
          </p:cNvSpPr>
          <p:nvPr>
            <p:ph type="body" sz="quarter" idx="18"/>
          </p:nvPr>
        </p:nvSpPr>
        <p:spPr>
          <a:xfrm>
            <a:off x="359999" y="982520"/>
            <a:ext cx="11483999" cy="310015"/>
          </a:xfrm>
        </p:spPr>
        <p:txBody>
          <a:bodyPr/>
          <a:lstStyle/>
          <a:p>
            <a:r>
              <a:rPr lang="en-AU"/>
              <a:t>Melbourne walking travel times in minutes</a:t>
            </a:r>
          </a:p>
        </p:txBody>
      </p:sp>
      <p:graphicFrame>
        <p:nvGraphicFramePr>
          <p:cNvPr id="7" name="Table 6" descr="Table of destinations and the times in minutes between them.&#10;Gardens to Docklands =65&#10;Gardens to Aquarium =30&#10;Gardens to Sky deck = 21&#10;&#10;Docklands to Markets = 33&#10;Docklands to Aquarium = 31&#10;Docklands to Sky deck = 44&#10;&#10;Markets to Aquarium = 22&#10;Markets to Sky deck = 29&#10;&#10;Aquarium to Sky deck = 12">
            <a:extLst>
              <a:ext uri="{FF2B5EF4-FFF2-40B4-BE49-F238E27FC236}">
                <a16:creationId xmlns:a16="http://schemas.microsoft.com/office/drawing/2014/main" id="{02664264-4F9F-65B8-3285-12D962909F86}"/>
              </a:ext>
            </a:extLst>
          </p:cNvPr>
          <p:cNvGraphicFramePr>
            <a:graphicFrameLocks noGrp="1"/>
          </p:cNvGraphicFramePr>
          <p:nvPr>
            <p:extLst>
              <p:ext uri="{D42A27DB-BD31-4B8C-83A1-F6EECF244321}">
                <p14:modId xmlns:p14="http://schemas.microsoft.com/office/powerpoint/2010/main" val="3075218347"/>
              </p:ext>
            </p:extLst>
          </p:nvPr>
        </p:nvGraphicFramePr>
        <p:xfrm>
          <a:off x="359999" y="1590253"/>
          <a:ext cx="11484000" cy="3732024"/>
        </p:xfrm>
        <a:graphic>
          <a:graphicData uri="http://schemas.openxmlformats.org/drawingml/2006/table">
            <a:tbl>
              <a:tblPr firstRow="1" bandRow="1">
                <a:tableStyleId>{5940675A-B579-460E-94D1-54222C63F5DA}</a:tableStyleId>
              </a:tblPr>
              <a:tblGrid>
                <a:gridCol w="1701235">
                  <a:extLst>
                    <a:ext uri="{9D8B030D-6E8A-4147-A177-3AD203B41FA5}">
                      <a16:colId xmlns:a16="http://schemas.microsoft.com/office/drawing/2014/main" val="3297728155"/>
                    </a:ext>
                  </a:extLst>
                </a:gridCol>
                <a:gridCol w="1956553">
                  <a:extLst>
                    <a:ext uri="{9D8B030D-6E8A-4147-A177-3AD203B41FA5}">
                      <a16:colId xmlns:a16="http://schemas.microsoft.com/office/drawing/2014/main" val="3403937860"/>
                    </a:ext>
                  </a:extLst>
                </a:gridCol>
                <a:gridCol w="1956553">
                  <a:extLst>
                    <a:ext uri="{9D8B030D-6E8A-4147-A177-3AD203B41FA5}">
                      <a16:colId xmlns:a16="http://schemas.microsoft.com/office/drawing/2014/main" val="1879491505"/>
                    </a:ext>
                  </a:extLst>
                </a:gridCol>
                <a:gridCol w="1956553">
                  <a:extLst>
                    <a:ext uri="{9D8B030D-6E8A-4147-A177-3AD203B41FA5}">
                      <a16:colId xmlns:a16="http://schemas.microsoft.com/office/drawing/2014/main" val="2691106393"/>
                    </a:ext>
                  </a:extLst>
                </a:gridCol>
                <a:gridCol w="1956553">
                  <a:extLst>
                    <a:ext uri="{9D8B030D-6E8A-4147-A177-3AD203B41FA5}">
                      <a16:colId xmlns:a16="http://schemas.microsoft.com/office/drawing/2014/main" val="2045627550"/>
                    </a:ext>
                  </a:extLst>
                </a:gridCol>
                <a:gridCol w="1956553">
                  <a:extLst>
                    <a:ext uri="{9D8B030D-6E8A-4147-A177-3AD203B41FA5}">
                      <a16:colId xmlns:a16="http://schemas.microsoft.com/office/drawing/2014/main" val="3098770646"/>
                    </a:ext>
                  </a:extLst>
                </a:gridCol>
              </a:tblGrid>
              <a:tr h="622004">
                <a:tc>
                  <a:txBody>
                    <a:bodyPr/>
                    <a:lstStyle/>
                    <a:p>
                      <a:pPr algn="ctr"/>
                      <a:r>
                        <a:rPr lang="en-AU">
                          <a:solidFill>
                            <a:schemeClr val="bg1"/>
                          </a:solidFill>
                        </a:rPr>
                        <a:t>Destinations</a:t>
                      </a:r>
                    </a:p>
                  </a:txBody>
                  <a:tcPr>
                    <a:solidFill>
                      <a:srgbClr val="002060"/>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a:solidFill>
                            <a:schemeClr val="bg1"/>
                          </a:solidFill>
                        </a:rPr>
                        <a:t>Gardens (G)</a:t>
                      </a:r>
                    </a:p>
                  </a:txBody>
                  <a:tcPr>
                    <a:solidFill>
                      <a:srgbClr val="002060"/>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a:solidFill>
                            <a:schemeClr val="bg1"/>
                          </a:solidFill>
                        </a:rPr>
                        <a:t>Docklands (D)</a:t>
                      </a:r>
                    </a:p>
                  </a:txBody>
                  <a:tcPr>
                    <a:solidFill>
                      <a:srgbClr val="002060"/>
                    </a:solidFill>
                  </a:tcPr>
                </a:tc>
                <a:tc>
                  <a:txBody>
                    <a:bodyPr/>
                    <a:lstStyle/>
                    <a:p>
                      <a:r>
                        <a:rPr lang="en-AU">
                          <a:solidFill>
                            <a:schemeClr val="bg1"/>
                          </a:solidFill>
                        </a:rPr>
                        <a:t>Markets (M)</a:t>
                      </a:r>
                    </a:p>
                  </a:txBody>
                  <a:tcPr>
                    <a:solidFill>
                      <a:srgbClr val="002060"/>
                    </a:solidFill>
                  </a:tcPr>
                </a:tc>
                <a:tc>
                  <a:txBody>
                    <a:bodyPr/>
                    <a:lstStyle/>
                    <a:p>
                      <a:r>
                        <a:rPr lang="en-AU">
                          <a:solidFill>
                            <a:schemeClr val="bg1"/>
                          </a:solidFill>
                        </a:rPr>
                        <a:t>Aquarium (A)</a:t>
                      </a:r>
                    </a:p>
                  </a:txBody>
                  <a:tcPr>
                    <a:solidFill>
                      <a:srgbClr val="002060"/>
                    </a:solidFill>
                  </a:tcPr>
                </a:tc>
                <a:tc>
                  <a:txBody>
                    <a:bodyPr/>
                    <a:lstStyle/>
                    <a:p>
                      <a:r>
                        <a:rPr lang="en-AU">
                          <a:solidFill>
                            <a:schemeClr val="bg1"/>
                          </a:solidFill>
                        </a:rPr>
                        <a:t>Sky deck (S)</a:t>
                      </a:r>
                    </a:p>
                  </a:txBody>
                  <a:tcPr>
                    <a:solidFill>
                      <a:srgbClr val="002060"/>
                    </a:solidFill>
                  </a:tcPr>
                </a:tc>
                <a:extLst>
                  <a:ext uri="{0D108BD9-81ED-4DB2-BD59-A6C34878D82A}">
                    <a16:rowId xmlns:a16="http://schemas.microsoft.com/office/drawing/2014/main" val="1785516160"/>
                  </a:ext>
                </a:extLst>
              </a:tr>
              <a:tr h="622004">
                <a:tc>
                  <a:txBody>
                    <a:bodyPr/>
                    <a:lstStyle/>
                    <a:p>
                      <a:pPr algn="ctr"/>
                      <a:r>
                        <a:rPr lang="en-AU">
                          <a:solidFill>
                            <a:schemeClr val="bg1"/>
                          </a:solidFill>
                        </a:rPr>
                        <a:t>(G)</a:t>
                      </a:r>
                    </a:p>
                  </a:txBody>
                  <a:tcPr>
                    <a:solidFill>
                      <a:srgbClr val="002060"/>
                    </a:solidFill>
                  </a:tcPr>
                </a:tc>
                <a:tc>
                  <a:txBody>
                    <a:bodyPr/>
                    <a:lstStyle/>
                    <a:p>
                      <a:pPr algn="ctr"/>
                      <a:r>
                        <a:rPr lang="en-AU"/>
                        <a:t>-</a:t>
                      </a:r>
                    </a:p>
                  </a:txBody>
                  <a:tcPr/>
                </a:tc>
                <a:tc>
                  <a:txBody>
                    <a:bodyPr/>
                    <a:lstStyle/>
                    <a:p>
                      <a:pPr algn="ctr"/>
                      <a:r>
                        <a:rPr lang="en-AU"/>
                        <a:t>65</a:t>
                      </a:r>
                    </a:p>
                  </a:txBody>
                  <a:tcPr/>
                </a:tc>
                <a:tc>
                  <a:txBody>
                    <a:bodyPr/>
                    <a:lstStyle/>
                    <a:p>
                      <a:pPr algn="ctr"/>
                      <a:r>
                        <a:rPr lang="en-AU"/>
                        <a:t>-</a:t>
                      </a:r>
                    </a:p>
                  </a:txBody>
                  <a:tcPr/>
                </a:tc>
                <a:tc>
                  <a:txBody>
                    <a:bodyPr/>
                    <a:lstStyle/>
                    <a:p>
                      <a:pPr algn="ctr"/>
                      <a:r>
                        <a:rPr lang="en-AU"/>
                        <a:t>30</a:t>
                      </a:r>
                    </a:p>
                  </a:txBody>
                  <a:tcPr/>
                </a:tc>
                <a:tc>
                  <a:txBody>
                    <a:bodyPr/>
                    <a:lstStyle/>
                    <a:p>
                      <a:pPr algn="ctr"/>
                      <a:r>
                        <a:rPr lang="en-AU"/>
                        <a:t>21</a:t>
                      </a:r>
                    </a:p>
                  </a:txBody>
                  <a:tcPr/>
                </a:tc>
                <a:extLst>
                  <a:ext uri="{0D108BD9-81ED-4DB2-BD59-A6C34878D82A}">
                    <a16:rowId xmlns:a16="http://schemas.microsoft.com/office/drawing/2014/main" val="1224730001"/>
                  </a:ext>
                </a:extLst>
              </a:tr>
              <a:tr h="622004">
                <a:tc>
                  <a:txBody>
                    <a:bodyPr/>
                    <a:lstStyle/>
                    <a:p>
                      <a:pPr algn="ctr"/>
                      <a:r>
                        <a:rPr lang="en-AU">
                          <a:solidFill>
                            <a:schemeClr val="bg1"/>
                          </a:solidFill>
                        </a:rPr>
                        <a:t>(D)</a:t>
                      </a:r>
                    </a:p>
                  </a:txBody>
                  <a:tcPr>
                    <a:solidFill>
                      <a:srgbClr val="002060"/>
                    </a:solidFill>
                  </a:tcPr>
                </a:tc>
                <a:tc>
                  <a:txBody>
                    <a:bodyPr/>
                    <a:lstStyle/>
                    <a:p>
                      <a:pPr algn="ctr"/>
                      <a:r>
                        <a:rPr lang="en-AU" dirty="0"/>
                        <a:t>65</a:t>
                      </a:r>
                    </a:p>
                  </a:txBody>
                  <a:tcPr/>
                </a:tc>
                <a:tc>
                  <a:txBody>
                    <a:bodyPr/>
                    <a:lstStyle/>
                    <a:p>
                      <a:pPr algn="ctr"/>
                      <a:r>
                        <a:rPr lang="en-AU"/>
                        <a:t>-</a:t>
                      </a:r>
                    </a:p>
                  </a:txBody>
                  <a:tcPr/>
                </a:tc>
                <a:tc>
                  <a:txBody>
                    <a:bodyPr/>
                    <a:lstStyle/>
                    <a:p>
                      <a:pPr algn="ctr"/>
                      <a:r>
                        <a:rPr lang="en-AU"/>
                        <a:t>33</a:t>
                      </a:r>
                    </a:p>
                  </a:txBody>
                  <a:tcPr/>
                </a:tc>
                <a:tc>
                  <a:txBody>
                    <a:bodyPr/>
                    <a:lstStyle/>
                    <a:p>
                      <a:pPr algn="ctr"/>
                      <a:r>
                        <a:rPr lang="en-AU"/>
                        <a:t>31</a:t>
                      </a:r>
                    </a:p>
                  </a:txBody>
                  <a:tcPr/>
                </a:tc>
                <a:tc>
                  <a:txBody>
                    <a:bodyPr/>
                    <a:lstStyle/>
                    <a:p>
                      <a:pPr algn="ctr"/>
                      <a:r>
                        <a:rPr lang="en-AU"/>
                        <a:t>44</a:t>
                      </a:r>
                    </a:p>
                  </a:txBody>
                  <a:tcPr/>
                </a:tc>
                <a:extLst>
                  <a:ext uri="{0D108BD9-81ED-4DB2-BD59-A6C34878D82A}">
                    <a16:rowId xmlns:a16="http://schemas.microsoft.com/office/drawing/2014/main" val="2497319182"/>
                  </a:ext>
                </a:extLst>
              </a:tr>
              <a:tr h="622004">
                <a:tc>
                  <a:txBody>
                    <a:bodyPr/>
                    <a:lstStyle/>
                    <a:p>
                      <a:pPr algn="ctr"/>
                      <a:r>
                        <a:rPr lang="en-AU">
                          <a:solidFill>
                            <a:schemeClr val="bg1"/>
                          </a:solidFill>
                        </a:rPr>
                        <a:t>(M)</a:t>
                      </a:r>
                    </a:p>
                  </a:txBody>
                  <a:tcPr>
                    <a:solidFill>
                      <a:srgbClr val="002060"/>
                    </a:solidFill>
                  </a:tcPr>
                </a:tc>
                <a:tc>
                  <a:txBody>
                    <a:bodyPr/>
                    <a:lstStyle/>
                    <a:p>
                      <a:pPr algn="ctr"/>
                      <a:r>
                        <a:rPr lang="en-AU"/>
                        <a:t>-</a:t>
                      </a:r>
                    </a:p>
                  </a:txBody>
                  <a:tcPr/>
                </a:tc>
                <a:tc>
                  <a:txBody>
                    <a:bodyPr/>
                    <a:lstStyle/>
                    <a:p>
                      <a:pPr algn="ctr"/>
                      <a:r>
                        <a:rPr lang="en-AU"/>
                        <a:t>33</a:t>
                      </a:r>
                    </a:p>
                  </a:txBody>
                  <a:tcPr/>
                </a:tc>
                <a:tc>
                  <a:txBody>
                    <a:bodyPr/>
                    <a:lstStyle/>
                    <a:p>
                      <a:pPr algn="ctr"/>
                      <a:r>
                        <a:rPr lang="en-AU"/>
                        <a:t>-</a:t>
                      </a:r>
                    </a:p>
                  </a:txBody>
                  <a:tcPr/>
                </a:tc>
                <a:tc>
                  <a:txBody>
                    <a:bodyPr/>
                    <a:lstStyle/>
                    <a:p>
                      <a:pPr algn="ctr"/>
                      <a:r>
                        <a:rPr lang="en-AU"/>
                        <a:t>22</a:t>
                      </a:r>
                    </a:p>
                  </a:txBody>
                  <a:tcPr/>
                </a:tc>
                <a:tc>
                  <a:txBody>
                    <a:bodyPr/>
                    <a:lstStyle/>
                    <a:p>
                      <a:pPr algn="ctr"/>
                      <a:r>
                        <a:rPr lang="en-AU"/>
                        <a:t>29</a:t>
                      </a:r>
                    </a:p>
                  </a:txBody>
                  <a:tcPr/>
                </a:tc>
                <a:extLst>
                  <a:ext uri="{0D108BD9-81ED-4DB2-BD59-A6C34878D82A}">
                    <a16:rowId xmlns:a16="http://schemas.microsoft.com/office/drawing/2014/main" val="3244178026"/>
                  </a:ext>
                </a:extLst>
              </a:tr>
              <a:tr h="622004">
                <a:tc>
                  <a:txBody>
                    <a:bodyPr/>
                    <a:lstStyle/>
                    <a:p>
                      <a:pPr algn="ctr"/>
                      <a:r>
                        <a:rPr lang="en-AU">
                          <a:solidFill>
                            <a:schemeClr val="bg1"/>
                          </a:solidFill>
                        </a:rPr>
                        <a:t>(A)</a:t>
                      </a:r>
                    </a:p>
                  </a:txBody>
                  <a:tcPr>
                    <a:solidFill>
                      <a:srgbClr val="002060"/>
                    </a:solidFill>
                  </a:tcPr>
                </a:tc>
                <a:tc>
                  <a:txBody>
                    <a:bodyPr/>
                    <a:lstStyle/>
                    <a:p>
                      <a:pPr algn="ctr"/>
                      <a:r>
                        <a:rPr lang="en-AU"/>
                        <a:t>30</a:t>
                      </a:r>
                    </a:p>
                  </a:txBody>
                  <a:tcPr/>
                </a:tc>
                <a:tc>
                  <a:txBody>
                    <a:bodyPr/>
                    <a:lstStyle/>
                    <a:p>
                      <a:pPr algn="ctr"/>
                      <a:r>
                        <a:rPr lang="en-AU"/>
                        <a:t>31</a:t>
                      </a:r>
                    </a:p>
                  </a:txBody>
                  <a:tcPr/>
                </a:tc>
                <a:tc>
                  <a:txBody>
                    <a:bodyPr/>
                    <a:lstStyle/>
                    <a:p>
                      <a:pPr algn="ctr"/>
                      <a:r>
                        <a:rPr lang="en-AU"/>
                        <a:t>22</a:t>
                      </a:r>
                    </a:p>
                  </a:txBody>
                  <a:tcPr/>
                </a:tc>
                <a:tc>
                  <a:txBody>
                    <a:bodyPr/>
                    <a:lstStyle/>
                    <a:p>
                      <a:pPr algn="ctr"/>
                      <a:r>
                        <a:rPr lang="en-AU"/>
                        <a:t>-</a:t>
                      </a:r>
                    </a:p>
                  </a:txBody>
                  <a:tcPr/>
                </a:tc>
                <a:tc>
                  <a:txBody>
                    <a:bodyPr/>
                    <a:lstStyle/>
                    <a:p>
                      <a:pPr algn="ctr"/>
                      <a:r>
                        <a:rPr lang="en-AU"/>
                        <a:t>12</a:t>
                      </a:r>
                    </a:p>
                  </a:txBody>
                  <a:tcPr/>
                </a:tc>
                <a:extLst>
                  <a:ext uri="{0D108BD9-81ED-4DB2-BD59-A6C34878D82A}">
                    <a16:rowId xmlns:a16="http://schemas.microsoft.com/office/drawing/2014/main" val="1161384340"/>
                  </a:ext>
                </a:extLst>
              </a:tr>
              <a:tr h="622004">
                <a:tc>
                  <a:txBody>
                    <a:bodyPr/>
                    <a:lstStyle/>
                    <a:p>
                      <a:pPr algn="ctr"/>
                      <a:r>
                        <a:rPr lang="en-AU">
                          <a:solidFill>
                            <a:schemeClr val="bg1"/>
                          </a:solidFill>
                        </a:rPr>
                        <a:t>(S)</a:t>
                      </a:r>
                    </a:p>
                  </a:txBody>
                  <a:tcPr>
                    <a:solidFill>
                      <a:srgbClr val="002060"/>
                    </a:solidFill>
                  </a:tcPr>
                </a:tc>
                <a:tc>
                  <a:txBody>
                    <a:bodyPr/>
                    <a:lstStyle/>
                    <a:p>
                      <a:pPr algn="ctr"/>
                      <a:r>
                        <a:rPr lang="en-AU"/>
                        <a:t>21</a:t>
                      </a:r>
                    </a:p>
                  </a:txBody>
                  <a:tcPr/>
                </a:tc>
                <a:tc>
                  <a:txBody>
                    <a:bodyPr/>
                    <a:lstStyle/>
                    <a:p>
                      <a:pPr algn="ctr"/>
                      <a:r>
                        <a:rPr lang="en-AU"/>
                        <a:t>44</a:t>
                      </a:r>
                    </a:p>
                  </a:txBody>
                  <a:tcPr/>
                </a:tc>
                <a:tc>
                  <a:txBody>
                    <a:bodyPr/>
                    <a:lstStyle/>
                    <a:p>
                      <a:pPr algn="ctr"/>
                      <a:r>
                        <a:rPr lang="en-AU"/>
                        <a:t>29</a:t>
                      </a:r>
                    </a:p>
                  </a:txBody>
                  <a:tcPr/>
                </a:tc>
                <a:tc>
                  <a:txBody>
                    <a:bodyPr/>
                    <a:lstStyle/>
                    <a:p>
                      <a:pPr algn="ctr"/>
                      <a:r>
                        <a:rPr lang="en-AU"/>
                        <a:t>12</a:t>
                      </a:r>
                    </a:p>
                  </a:txBody>
                  <a:tcPr/>
                </a:tc>
                <a:tc>
                  <a:txBody>
                    <a:bodyPr/>
                    <a:lstStyle/>
                    <a:p>
                      <a:pPr algn="ctr"/>
                      <a:r>
                        <a:rPr lang="en-AU" dirty="0"/>
                        <a:t>-</a:t>
                      </a:r>
                    </a:p>
                  </a:txBody>
                  <a:tcPr/>
                </a:tc>
                <a:extLst>
                  <a:ext uri="{0D108BD9-81ED-4DB2-BD59-A6C34878D82A}">
                    <a16:rowId xmlns:a16="http://schemas.microsoft.com/office/drawing/2014/main" val="1832079393"/>
                  </a:ext>
                </a:extLst>
              </a:tr>
            </a:tbl>
          </a:graphicData>
        </a:graphic>
      </p:graphicFrame>
      <p:sp>
        <p:nvSpPr>
          <p:cNvPr id="2" name="Slide Number Placeholder 1">
            <a:extLst>
              <a:ext uri="{FF2B5EF4-FFF2-40B4-BE49-F238E27FC236}">
                <a16:creationId xmlns:a16="http://schemas.microsoft.com/office/drawing/2014/main" id="{C899B2A8-896E-94B9-DFFD-383CB07FCF5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Tree>
    <p:extLst>
      <p:ext uri="{BB962C8B-B14F-4D97-AF65-F5344CB8AC3E}">
        <p14:creationId xmlns:p14="http://schemas.microsoft.com/office/powerpoint/2010/main" val="204602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B5624C-BE8E-C6E3-8782-C9234D13AF96}"/>
              </a:ext>
            </a:extLst>
          </p:cNvPr>
          <p:cNvSpPr>
            <a:spLocks noGrp="1"/>
          </p:cNvSpPr>
          <p:nvPr>
            <p:ph type="title"/>
          </p:nvPr>
        </p:nvSpPr>
        <p:spPr>
          <a:xfrm>
            <a:off x="360000" y="360000"/>
            <a:ext cx="11484000" cy="545601"/>
          </a:xfrm>
        </p:spPr>
        <p:txBody>
          <a:bodyPr/>
          <a:lstStyle/>
          <a:p>
            <a:r>
              <a:rPr lang="en-AU"/>
              <a:t>Festival of lights</a:t>
            </a:r>
          </a:p>
        </p:txBody>
      </p:sp>
      <p:graphicFrame>
        <p:nvGraphicFramePr>
          <p:cNvPr id="7" name="Table 6" descr="Table with distances to and from destinatins&#10;&#10;Hoya to and from Traezoidal = 5&#10;Hoya to Greenhouses = 11&#10;Green houses to Hoya = 14&#10;Trapezoidal to and from Dandelions = 7&#10;Trapezoidal to and from Green houses = 9&#10;Laser to Green houses = 6&#10;Dandelions to Lasers = 4&#10;&#10;">
            <a:extLst>
              <a:ext uri="{FF2B5EF4-FFF2-40B4-BE49-F238E27FC236}">
                <a16:creationId xmlns:a16="http://schemas.microsoft.com/office/drawing/2014/main" id="{021BA4D7-BAE8-043F-F18A-C4C7D30EB29B}"/>
              </a:ext>
            </a:extLst>
          </p:cNvPr>
          <p:cNvGraphicFramePr>
            <a:graphicFrameLocks noGrp="1"/>
          </p:cNvGraphicFramePr>
          <p:nvPr>
            <p:extLst>
              <p:ext uri="{D42A27DB-BD31-4B8C-83A1-F6EECF244321}">
                <p14:modId xmlns:p14="http://schemas.microsoft.com/office/powerpoint/2010/main" val="766311708"/>
              </p:ext>
            </p:extLst>
          </p:nvPr>
        </p:nvGraphicFramePr>
        <p:xfrm>
          <a:off x="1364031" y="993806"/>
          <a:ext cx="9463939" cy="5522194"/>
        </p:xfrm>
        <a:graphic>
          <a:graphicData uri="http://schemas.openxmlformats.org/drawingml/2006/table">
            <a:tbl>
              <a:tblPr firstRow="1" bandRow="1">
                <a:tableStyleId>{5940675A-B579-460E-94D1-54222C63F5DA}</a:tableStyleId>
              </a:tblPr>
              <a:tblGrid>
                <a:gridCol w="776741">
                  <a:extLst>
                    <a:ext uri="{9D8B030D-6E8A-4147-A177-3AD203B41FA5}">
                      <a16:colId xmlns:a16="http://schemas.microsoft.com/office/drawing/2014/main" val="34776512"/>
                    </a:ext>
                  </a:extLst>
                </a:gridCol>
                <a:gridCol w="3773994">
                  <a:extLst>
                    <a:ext uri="{9D8B030D-6E8A-4147-A177-3AD203B41FA5}">
                      <a16:colId xmlns:a16="http://schemas.microsoft.com/office/drawing/2014/main" val="1386361612"/>
                    </a:ext>
                  </a:extLst>
                </a:gridCol>
                <a:gridCol w="944440">
                  <a:extLst>
                    <a:ext uri="{9D8B030D-6E8A-4147-A177-3AD203B41FA5}">
                      <a16:colId xmlns:a16="http://schemas.microsoft.com/office/drawing/2014/main" val="3229057654"/>
                    </a:ext>
                  </a:extLst>
                </a:gridCol>
                <a:gridCol w="944436">
                  <a:extLst>
                    <a:ext uri="{9D8B030D-6E8A-4147-A177-3AD203B41FA5}">
                      <a16:colId xmlns:a16="http://schemas.microsoft.com/office/drawing/2014/main" val="3543449591"/>
                    </a:ext>
                  </a:extLst>
                </a:gridCol>
                <a:gridCol w="1135456">
                  <a:extLst>
                    <a:ext uri="{9D8B030D-6E8A-4147-A177-3AD203B41FA5}">
                      <a16:colId xmlns:a16="http://schemas.microsoft.com/office/drawing/2014/main" val="2972226226"/>
                    </a:ext>
                  </a:extLst>
                </a:gridCol>
                <a:gridCol w="944436">
                  <a:extLst>
                    <a:ext uri="{9D8B030D-6E8A-4147-A177-3AD203B41FA5}">
                      <a16:colId xmlns:a16="http://schemas.microsoft.com/office/drawing/2014/main" val="139059431"/>
                    </a:ext>
                  </a:extLst>
                </a:gridCol>
                <a:gridCol w="944436">
                  <a:extLst>
                    <a:ext uri="{9D8B030D-6E8A-4147-A177-3AD203B41FA5}">
                      <a16:colId xmlns:a16="http://schemas.microsoft.com/office/drawing/2014/main" val="1417432104"/>
                    </a:ext>
                  </a:extLst>
                </a:gridCol>
              </a:tblGrid>
              <a:tr h="788897">
                <a:tc rowSpan="2" gridSpan="2">
                  <a:txBody>
                    <a:bodyPr/>
                    <a:lstStyle/>
                    <a:p>
                      <a:r>
                        <a:rPr lang="en-AU" dirty="0">
                          <a:solidFill>
                            <a:schemeClr val="bg1"/>
                          </a:solidFill>
                        </a:rPr>
                        <a:t>Installations</a:t>
                      </a:r>
                    </a:p>
                  </a:txBody>
                  <a:tcPr anchor="ctr">
                    <a:solidFill>
                      <a:schemeClr val="accent1"/>
                    </a:solidFill>
                  </a:tcPr>
                </a:tc>
                <a:tc rowSpan="2" hMerge="1">
                  <a:txBody>
                    <a:bodyPr/>
                    <a:lstStyle/>
                    <a:p>
                      <a:pPr algn="ctr"/>
                      <a:endParaRPr lang="en-AU">
                        <a:solidFill>
                          <a:schemeClr val="bg1"/>
                        </a:solidFill>
                      </a:endParaRPr>
                    </a:p>
                  </a:txBody>
                  <a:tcPr anchor="ctr">
                    <a:solidFill>
                      <a:schemeClr val="accent2"/>
                    </a:solidFill>
                  </a:tcPr>
                </a:tc>
                <a:tc gridSpan="5">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dirty="0">
                          <a:solidFill>
                            <a:schemeClr val="bg1"/>
                          </a:solidFill>
                        </a:rPr>
                        <a:t>To</a:t>
                      </a:r>
                    </a:p>
                  </a:txBody>
                  <a:tcPr anchor="ctr">
                    <a:solidFill>
                      <a:schemeClr val="accent2"/>
                    </a:solidFill>
                  </a:tcPr>
                </a:tc>
                <a:tc hMerge="1">
                  <a:txBody>
                    <a:bodyPr/>
                    <a:lstStyle/>
                    <a:p>
                      <a:pPr algn="ctr"/>
                      <a:endParaRPr lang="en-AU">
                        <a:solidFill>
                          <a:schemeClr val="bg1"/>
                        </a:solidFill>
                      </a:endParaRPr>
                    </a:p>
                  </a:txBody>
                  <a:tcPr anchor="ctr">
                    <a:solidFill>
                      <a:schemeClr val="accent2"/>
                    </a:solidFill>
                  </a:tcPr>
                </a:tc>
                <a:tc hMerge="1">
                  <a:txBody>
                    <a:bodyPr/>
                    <a:lstStyle/>
                    <a:p>
                      <a:pPr algn="ctr"/>
                      <a:endParaRPr lang="en-AU">
                        <a:solidFill>
                          <a:schemeClr val="bg1"/>
                        </a:solidFill>
                      </a:endParaRPr>
                    </a:p>
                  </a:txBody>
                  <a:tcPr anchor="ctr">
                    <a:solidFill>
                      <a:schemeClr val="accent2"/>
                    </a:solidFill>
                  </a:tcPr>
                </a:tc>
                <a:tc hMerge="1">
                  <a:txBody>
                    <a:bodyPr/>
                    <a:lstStyle/>
                    <a:p>
                      <a:pPr algn="ctr"/>
                      <a:endParaRPr lang="en-AU">
                        <a:solidFill>
                          <a:schemeClr val="bg1"/>
                        </a:solidFill>
                      </a:endParaRPr>
                    </a:p>
                  </a:txBody>
                  <a:tcPr anchor="ctr">
                    <a:solidFill>
                      <a:schemeClr val="accent2"/>
                    </a:solidFill>
                  </a:tcPr>
                </a:tc>
                <a:tc hMerge="1">
                  <a:txBody>
                    <a:bodyPr/>
                    <a:lstStyle/>
                    <a:p>
                      <a:pPr algn="ctr"/>
                      <a:endParaRPr lang="en-AU">
                        <a:solidFill>
                          <a:schemeClr val="bg1"/>
                        </a:solidFill>
                      </a:endParaRPr>
                    </a:p>
                  </a:txBody>
                  <a:tcPr anchor="ctr">
                    <a:solidFill>
                      <a:schemeClr val="accent2"/>
                    </a:solidFill>
                  </a:tcPr>
                </a:tc>
                <a:extLst>
                  <a:ext uri="{0D108BD9-81ED-4DB2-BD59-A6C34878D82A}">
                    <a16:rowId xmlns:a16="http://schemas.microsoft.com/office/drawing/2014/main" val="3634175752"/>
                  </a:ext>
                </a:extLst>
              </a:tr>
              <a:tr h="788897">
                <a:tc gridSpan="2" vMerge="1">
                  <a:txBody>
                    <a:bodyPr/>
                    <a:lstStyle/>
                    <a:p>
                      <a:endParaRPr lang="en-AU">
                        <a:solidFill>
                          <a:schemeClr val="bg1"/>
                        </a:solidFill>
                      </a:endParaRPr>
                    </a:p>
                  </a:txBody>
                  <a:tcPr anchor="ctr">
                    <a:solidFill>
                      <a:schemeClr val="accent2"/>
                    </a:solidFill>
                  </a:tcPr>
                </a:tc>
                <a:tc hMerge="1" vMerge="1">
                  <a:txBody>
                    <a:bodyPr/>
                    <a:lstStyle/>
                    <a:p>
                      <a:endParaRPr/>
                    </a:p>
                  </a:txBody>
                  <a:tcPr anchor="ctr">
                    <a:solidFill>
                      <a:srgbClr val="002060"/>
                    </a:solidFill>
                  </a:tcPr>
                </a:tc>
                <a:tc>
                  <a:txBody>
                    <a:bodyPr/>
                    <a:lstStyle/>
                    <a:p>
                      <a:pPr algn="ctr"/>
                      <a:r>
                        <a:rPr lang="en-AU" dirty="0">
                          <a:solidFill>
                            <a:schemeClr val="bg1"/>
                          </a:solidFill>
                        </a:rPr>
                        <a:t>(H)</a:t>
                      </a:r>
                    </a:p>
                  </a:txBody>
                  <a:tcPr anchor="ctr">
                    <a:solidFill>
                      <a:srgbClr val="002060"/>
                    </a:solidFill>
                  </a:tcPr>
                </a:tc>
                <a:tc>
                  <a:txBody>
                    <a:bodyPr/>
                    <a:lstStyle/>
                    <a:p>
                      <a:pPr algn="ctr"/>
                      <a:r>
                        <a:rPr lang="en-AU" dirty="0">
                          <a:solidFill>
                            <a:schemeClr val="bg1"/>
                          </a:solidFill>
                        </a:rPr>
                        <a:t>(T)</a:t>
                      </a:r>
                    </a:p>
                  </a:txBody>
                  <a:tcPr anchor="ctr">
                    <a:solidFill>
                      <a:srgbClr val="002060"/>
                    </a:solidFill>
                  </a:tcPr>
                </a:tc>
                <a:tc>
                  <a:txBody>
                    <a:bodyPr/>
                    <a:lstStyle/>
                    <a:p>
                      <a:pPr algn="ctr"/>
                      <a:r>
                        <a:rPr lang="en-AU" dirty="0">
                          <a:solidFill>
                            <a:schemeClr val="bg1"/>
                          </a:solidFill>
                        </a:rPr>
                        <a:t> (L)</a:t>
                      </a:r>
                    </a:p>
                  </a:txBody>
                  <a:tcPr anchor="ctr">
                    <a:solidFill>
                      <a:srgbClr val="002060"/>
                    </a:solidFill>
                  </a:tcPr>
                </a:tc>
                <a:tc>
                  <a:txBody>
                    <a:bodyPr/>
                    <a:lstStyle/>
                    <a:p>
                      <a:pPr algn="ctr"/>
                      <a:r>
                        <a:rPr lang="en-AU" dirty="0">
                          <a:solidFill>
                            <a:schemeClr val="bg1"/>
                          </a:solidFill>
                        </a:rPr>
                        <a:t>(D)</a:t>
                      </a:r>
                    </a:p>
                  </a:txBody>
                  <a:tcPr anchor="ctr">
                    <a:solidFill>
                      <a:srgbClr val="002060"/>
                    </a:solidFill>
                  </a:tcPr>
                </a:tc>
                <a:tc>
                  <a:txBody>
                    <a:bodyPr/>
                    <a:lstStyle/>
                    <a:p>
                      <a:pPr algn="ctr"/>
                      <a:r>
                        <a:rPr lang="en-AU" dirty="0">
                          <a:solidFill>
                            <a:schemeClr val="bg1"/>
                          </a:solidFill>
                        </a:rPr>
                        <a:t>(G)</a:t>
                      </a:r>
                    </a:p>
                  </a:txBody>
                  <a:tcPr anchor="ctr">
                    <a:solidFill>
                      <a:srgbClr val="002060"/>
                    </a:solidFill>
                  </a:tcPr>
                </a:tc>
                <a:extLst>
                  <a:ext uri="{0D108BD9-81ED-4DB2-BD59-A6C34878D82A}">
                    <a16:rowId xmlns:a16="http://schemas.microsoft.com/office/drawing/2014/main" val="1684836456"/>
                  </a:ext>
                </a:extLst>
              </a:tr>
              <a:tr h="788897">
                <a:tc rowSpan="5">
                  <a:txBody>
                    <a:bodyPr/>
                    <a:lstStyle/>
                    <a:p>
                      <a:pPr algn="ctr"/>
                      <a:r>
                        <a:rPr lang="en-AU" dirty="0">
                          <a:solidFill>
                            <a:schemeClr val="bg1"/>
                          </a:solidFill>
                        </a:rPr>
                        <a:t>From</a:t>
                      </a:r>
                    </a:p>
                  </a:txBody>
                  <a:tcPr vert="vert270" anchor="ctr">
                    <a:solidFill>
                      <a:schemeClr val="accent2"/>
                    </a:solidFill>
                  </a:tcPr>
                </a:tc>
                <a:tc>
                  <a:txBody>
                    <a:bodyPr/>
                    <a:lstStyle/>
                    <a:p>
                      <a:r>
                        <a:rPr lang="en-AU" dirty="0">
                          <a:solidFill>
                            <a:schemeClr val="bg1"/>
                          </a:solidFill>
                        </a:rPr>
                        <a:t>Hoya flowers (H)</a:t>
                      </a:r>
                    </a:p>
                  </a:txBody>
                  <a:tcPr anchor="ctr">
                    <a:solidFill>
                      <a:srgbClr val="002060"/>
                    </a:solidFill>
                  </a:tcPr>
                </a:tc>
                <a:tc>
                  <a:txBody>
                    <a:bodyPr/>
                    <a:lstStyle/>
                    <a:p>
                      <a:pPr algn="ctr"/>
                      <a:r>
                        <a:rPr lang="en-AU" dirty="0"/>
                        <a:t>-</a:t>
                      </a:r>
                    </a:p>
                  </a:txBody>
                  <a:tcPr anchor="ctr"/>
                </a:tc>
                <a:tc>
                  <a:txBody>
                    <a:bodyPr/>
                    <a:lstStyle/>
                    <a:p>
                      <a:pPr algn="ctr"/>
                      <a:r>
                        <a:rPr lang="en-AU" dirty="0"/>
                        <a:t>5</a:t>
                      </a:r>
                    </a:p>
                  </a:txBody>
                  <a:tcPr anchor="ctr"/>
                </a:tc>
                <a:tc>
                  <a:txBody>
                    <a:bodyPr/>
                    <a:lstStyle/>
                    <a:p>
                      <a:pPr algn="ctr"/>
                      <a:r>
                        <a:rPr lang="en-AU"/>
                        <a:t>-</a:t>
                      </a:r>
                    </a:p>
                  </a:txBody>
                  <a:tcPr anchor="ctr"/>
                </a:tc>
                <a:tc>
                  <a:txBody>
                    <a:bodyPr/>
                    <a:lstStyle/>
                    <a:p>
                      <a:pPr algn="ctr"/>
                      <a:r>
                        <a:rPr lang="en-AU"/>
                        <a:t>-</a:t>
                      </a:r>
                    </a:p>
                  </a:txBody>
                  <a:tcPr anchor="ctr"/>
                </a:tc>
                <a:tc>
                  <a:txBody>
                    <a:bodyPr/>
                    <a:lstStyle/>
                    <a:p>
                      <a:pPr algn="ctr"/>
                      <a:r>
                        <a:rPr lang="en-AU"/>
                        <a:t>11</a:t>
                      </a:r>
                    </a:p>
                  </a:txBody>
                  <a:tcPr anchor="ctr"/>
                </a:tc>
                <a:extLst>
                  <a:ext uri="{0D108BD9-81ED-4DB2-BD59-A6C34878D82A}">
                    <a16:rowId xmlns:a16="http://schemas.microsoft.com/office/drawing/2014/main" val="3308918427"/>
                  </a:ext>
                </a:extLst>
              </a:tr>
              <a:tr h="788897">
                <a:tc vMerge="1">
                  <a:txBody>
                    <a:bodyPr/>
                    <a:lstStyle/>
                    <a:p>
                      <a:endParaRPr lang="en-AU">
                        <a:solidFill>
                          <a:schemeClr val="bg1"/>
                        </a:solidFill>
                      </a:endParaRPr>
                    </a:p>
                  </a:txBody>
                  <a:tcPr anchor="ctr">
                    <a:solidFill>
                      <a:schemeClr val="accent2"/>
                    </a:solidFill>
                  </a:tcPr>
                </a:tc>
                <a:tc>
                  <a:txBody>
                    <a:bodyPr/>
                    <a:lstStyle/>
                    <a:p>
                      <a:r>
                        <a:rPr lang="en-AU" dirty="0">
                          <a:solidFill>
                            <a:schemeClr val="bg1"/>
                          </a:solidFill>
                        </a:rPr>
                        <a:t>Trapezoid tunnel (T)</a:t>
                      </a:r>
                    </a:p>
                  </a:txBody>
                  <a:tcPr anchor="ctr">
                    <a:solidFill>
                      <a:srgbClr val="002060"/>
                    </a:solidFill>
                  </a:tcPr>
                </a:tc>
                <a:tc>
                  <a:txBody>
                    <a:bodyPr/>
                    <a:lstStyle/>
                    <a:p>
                      <a:pPr algn="ctr"/>
                      <a:r>
                        <a:rPr lang="en-AU"/>
                        <a:t>5</a:t>
                      </a:r>
                    </a:p>
                  </a:txBody>
                  <a:tcPr anchor="ctr"/>
                </a:tc>
                <a:tc>
                  <a:txBody>
                    <a:bodyPr/>
                    <a:lstStyle/>
                    <a:p>
                      <a:pPr algn="ctr"/>
                      <a:r>
                        <a:rPr lang="en-AU"/>
                        <a:t>-</a:t>
                      </a:r>
                    </a:p>
                  </a:txBody>
                  <a:tcPr anchor="ctr"/>
                </a:tc>
                <a:tc>
                  <a:txBody>
                    <a:bodyPr/>
                    <a:lstStyle/>
                    <a:p>
                      <a:pPr algn="ctr"/>
                      <a:r>
                        <a:rPr lang="en-AU"/>
                        <a:t>-</a:t>
                      </a:r>
                    </a:p>
                  </a:txBody>
                  <a:tcPr anchor="ctr"/>
                </a:tc>
                <a:tc>
                  <a:txBody>
                    <a:bodyPr/>
                    <a:lstStyle/>
                    <a:p>
                      <a:pPr algn="ctr"/>
                      <a:r>
                        <a:rPr lang="en-AU"/>
                        <a:t>7</a:t>
                      </a:r>
                    </a:p>
                  </a:txBody>
                  <a:tcPr anchor="ctr"/>
                </a:tc>
                <a:tc>
                  <a:txBody>
                    <a:bodyPr/>
                    <a:lstStyle/>
                    <a:p>
                      <a:pPr algn="ctr"/>
                      <a:r>
                        <a:rPr lang="en-AU"/>
                        <a:t>9</a:t>
                      </a:r>
                    </a:p>
                  </a:txBody>
                  <a:tcPr anchor="ctr"/>
                </a:tc>
                <a:extLst>
                  <a:ext uri="{0D108BD9-81ED-4DB2-BD59-A6C34878D82A}">
                    <a16:rowId xmlns:a16="http://schemas.microsoft.com/office/drawing/2014/main" val="1335694173"/>
                  </a:ext>
                </a:extLst>
              </a:tr>
              <a:tr h="788812">
                <a:tc vMerge="1">
                  <a:txBody>
                    <a:bodyPr/>
                    <a:lstStyle/>
                    <a:p>
                      <a:endParaRPr lang="en-AU">
                        <a:solidFill>
                          <a:schemeClr val="bg1"/>
                        </a:solidFill>
                      </a:endParaRPr>
                    </a:p>
                  </a:txBody>
                  <a:tcPr anchor="ctr">
                    <a:solidFill>
                      <a:schemeClr val="accent2"/>
                    </a:solidFill>
                  </a:tcPr>
                </a:tc>
                <a:tc>
                  <a:txBody>
                    <a:bodyPr/>
                    <a:lstStyle/>
                    <a:p>
                      <a:r>
                        <a:rPr lang="en-AU">
                          <a:solidFill>
                            <a:schemeClr val="bg1"/>
                          </a:solidFill>
                        </a:rPr>
                        <a:t>Laser (L)</a:t>
                      </a:r>
                    </a:p>
                  </a:txBody>
                  <a:tcPr anchor="ctr">
                    <a:solidFill>
                      <a:srgbClr val="002060"/>
                    </a:solidFill>
                  </a:tcPr>
                </a:tc>
                <a:tc>
                  <a:txBody>
                    <a:bodyPr/>
                    <a:lstStyle/>
                    <a:p>
                      <a:pPr algn="ctr"/>
                      <a:r>
                        <a:rPr lang="en-AU"/>
                        <a:t>-</a:t>
                      </a:r>
                    </a:p>
                  </a:txBody>
                  <a:tcPr anchor="ctr"/>
                </a:tc>
                <a:tc>
                  <a:txBody>
                    <a:bodyPr/>
                    <a:lstStyle/>
                    <a:p>
                      <a:pPr algn="ctr"/>
                      <a:r>
                        <a:rPr lang="en-AU"/>
                        <a:t>-</a:t>
                      </a:r>
                    </a:p>
                  </a:txBody>
                  <a:tcPr anchor="ctr"/>
                </a:tc>
                <a:tc>
                  <a:txBody>
                    <a:bodyPr/>
                    <a:lstStyle/>
                    <a:p>
                      <a:pPr algn="ctr"/>
                      <a:r>
                        <a:rPr lang="en-AU"/>
                        <a:t>-</a:t>
                      </a:r>
                    </a:p>
                  </a:txBody>
                  <a:tcPr anchor="ctr"/>
                </a:tc>
                <a:tc>
                  <a:txBody>
                    <a:bodyPr/>
                    <a:lstStyle/>
                    <a:p>
                      <a:pPr algn="ctr"/>
                      <a:r>
                        <a:rPr lang="en-AU"/>
                        <a:t>-</a:t>
                      </a:r>
                    </a:p>
                  </a:txBody>
                  <a:tcPr anchor="ctr"/>
                </a:tc>
                <a:tc>
                  <a:txBody>
                    <a:bodyPr/>
                    <a:lstStyle/>
                    <a:p>
                      <a:pPr algn="ctr"/>
                      <a:r>
                        <a:rPr lang="en-AU"/>
                        <a:t>6</a:t>
                      </a:r>
                    </a:p>
                  </a:txBody>
                  <a:tcPr anchor="ctr"/>
                </a:tc>
                <a:extLst>
                  <a:ext uri="{0D108BD9-81ED-4DB2-BD59-A6C34878D82A}">
                    <a16:rowId xmlns:a16="http://schemas.microsoft.com/office/drawing/2014/main" val="3411535847"/>
                  </a:ext>
                </a:extLst>
              </a:tr>
              <a:tr h="788897">
                <a:tc vMerge="1">
                  <a:txBody>
                    <a:bodyPr/>
                    <a:lstStyle/>
                    <a:p>
                      <a:endParaRPr lang="en-AU">
                        <a:solidFill>
                          <a:schemeClr val="bg1"/>
                        </a:solidFill>
                      </a:endParaRPr>
                    </a:p>
                  </a:txBody>
                  <a:tcPr anchor="ctr">
                    <a:solidFill>
                      <a:schemeClr val="accent2"/>
                    </a:solidFill>
                  </a:tcPr>
                </a:tc>
                <a:tc>
                  <a:txBody>
                    <a:bodyPr/>
                    <a:lstStyle/>
                    <a:p>
                      <a:r>
                        <a:rPr lang="en-AU">
                          <a:solidFill>
                            <a:schemeClr val="bg1"/>
                          </a:solidFill>
                        </a:rPr>
                        <a:t>Dandelions (D)</a:t>
                      </a:r>
                    </a:p>
                  </a:txBody>
                  <a:tcPr anchor="ctr">
                    <a:solidFill>
                      <a:srgbClr val="002060"/>
                    </a:solidFill>
                  </a:tcPr>
                </a:tc>
                <a:tc>
                  <a:txBody>
                    <a:bodyPr/>
                    <a:lstStyle/>
                    <a:p>
                      <a:pPr algn="ctr"/>
                      <a:r>
                        <a:rPr lang="en-AU"/>
                        <a:t>-</a:t>
                      </a:r>
                    </a:p>
                  </a:txBody>
                  <a:tcPr anchor="ctr"/>
                </a:tc>
                <a:tc>
                  <a:txBody>
                    <a:bodyPr/>
                    <a:lstStyle/>
                    <a:p>
                      <a:pPr algn="ctr"/>
                      <a:r>
                        <a:rPr lang="en-AU"/>
                        <a:t>7</a:t>
                      </a:r>
                    </a:p>
                  </a:txBody>
                  <a:tcPr anchor="ctr"/>
                </a:tc>
                <a:tc>
                  <a:txBody>
                    <a:bodyPr/>
                    <a:lstStyle/>
                    <a:p>
                      <a:pPr algn="ctr"/>
                      <a:r>
                        <a:rPr lang="en-AU"/>
                        <a:t>4</a:t>
                      </a:r>
                    </a:p>
                  </a:txBody>
                  <a:tcPr anchor="ctr"/>
                </a:tc>
                <a:tc>
                  <a:txBody>
                    <a:bodyPr/>
                    <a:lstStyle/>
                    <a:p>
                      <a:pPr algn="ctr"/>
                      <a:r>
                        <a:rPr lang="en-AU"/>
                        <a:t>-</a:t>
                      </a:r>
                    </a:p>
                  </a:txBody>
                  <a:tcPr anchor="ctr"/>
                </a:tc>
                <a:tc>
                  <a:txBody>
                    <a:bodyPr/>
                    <a:lstStyle/>
                    <a:p>
                      <a:pPr algn="ctr"/>
                      <a:r>
                        <a:rPr lang="en-AU"/>
                        <a:t>-</a:t>
                      </a:r>
                    </a:p>
                  </a:txBody>
                  <a:tcPr anchor="ctr"/>
                </a:tc>
                <a:extLst>
                  <a:ext uri="{0D108BD9-81ED-4DB2-BD59-A6C34878D82A}">
                    <a16:rowId xmlns:a16="http://schemas.microsoft.com/office/drawing/2014/main" val="1324870046"/>
                  </a:ext>
                </a:extLst>
              </a:tr>
              <a:tr h="788897">
                <a:tc vMerge="1">
                  <a:txBody>
                    <a:bodyPr/>
                    <a:lstStyle/>
                    <a:p>
                      <a:endParaRPr lang="en-AU">
                        <a:solidFill>
                          <a:schemeClr val="bg1"/>
                        </a:solidFill>
                      </a:endParaRPr>
                    </a:p>
                  </a:txBody>
                  <a:tcPr anchor="ctr">
                    <a:solidFill>
                      <a:schemeClr val="accent2"/>
                    </a:solidFill>
                  </a:tcPr>
                </a:tc>
                <a:tc>
                  <a:txBody>
                    <a:bodyPr/>
                    <a:lstStyle/>
                    <a:p>
                      <a:r>
                        <a:rPr lang="en-AU">
                          <a:solidFill>
                            <a:schemeClr val="bg1"/>
                          </a:solidFill>
                        </a:rPr>
                        <a:t>Greenhouses (G)</a:t>
                      </a:r>
                    </a:p>
                  </a:txBody>
                  <a:tcPr anchor="ctr">
                    <a:solidFill>
                      <a:srgbClr val="002060"/>
                    </a:solidFill>
                  </a:tcPr>
                </a:tc>
                <a:tc>
                  <a:txBody>
                    <a:bodyPr/>
                    <a:lstStyle/>
                    <a:p>
                      <a:pPr algn="ctr"/>
                      <a:r>
                        <a:rPr lang="en-AU"/>
                        <a:t>14</a:t>
                      </a:r>
                    </a:p>
                  </a:txBody>
                  <a:tcPr anchor="ctr"/>
                </a:tc>
                <a:tc>
                  <a:txBody>
                    <a:bodyPr/>
                    <a:lstStyle/>
                    <a:p>
                      <a:pPr algn="ctr"/>
                      <a:r>
                        <a:rPr lang="en-AU"/>
                        <a:t>9</a:t>
                      </a:r>
                    </a:p>
                  </a:txBody>
                  <a:tcPr anchor="ctr"/>
                </a:tc>
                <a:tc>
                  <a:txBody>
                    <a:bodyPr/>
                    <a:lstStyle/>
                    <a:p>
                      <a:pPr algn="ctr"/>
                      <a:r>
                        <a:rPr lang="en-AU"/>
                        <a:t>-</a:t>
                      </a:r>
                    </a:p>
                  </a:txBody>
                  <a:tcPr anchor="ctr"/>
                </a:tc>
                <a:tc>
                  <a:txBody>
                    <a:bodyPr/>
                    <a:lstStyle/>
                    <a:p>
                      <a:pPr algn="ctr"/>
                      <a:r>
                        <a:rPr lang="en-AU"/>
                        <a:t>-</a:t>
                      </a:r>
                    </a:p>
                  </a:txBody>
                  <a:tcPr anchor="ctr"/>
                </a:tc>
                <a:tc>
                  <a:txBody>
                    <a:bodyPr/>
                    <a:lstStyle/>
                    <a:p>
                      <a:pPr algn="ctr"/>
                      <a:r>
                        <a:rPr lang="en-AU" dirty="0"/>
                        <a:t>-</a:t>
                      </a:r>
                    </a:p>
                  </a:txBody>
                  <a:tcPr anchor="ctr"/>
                </a:tc>
                <a:extLst>
                  <a:ext uri="{0D108BD9-81ED-4DB2-BD59-A6C34878D82A}">
                    <a16:rowId xmlns:a16="http://schemas.microsoft.com/office/drawing/2014/main" val="1374138724"/>
                  </a:ext>
                </a:extLst>
              </a:tr>
            </a:tbl>
          </a:graphicData>
        </a:graphic>
      </p:graphicFrame>
      <p:sp>
        <p:nvSpPr>
          <p:cNvPr id="2" name="Slide Number Placeholder 1">
            <a:extLst>
              <a:ext uri="{FF2B5EF4-FFF2-40B4-BE49-F238E27FC236}">
                <a16:creationId xmlns:a16="http://schemas.microsoft.com/office/drawing/2014/main" id="{5E5436A9-8D45-1C89-58C7-CC91DB14845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271005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612B4-CBE3-DBD3-7CAC-A602EAF0407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0E09FBA-D12A-D420-404E-C5752FCCE897}"/>
              </a:ext>
            </a:extLst>
          </p:cNvPr>
          <p:cNvSpPr>
            <a:spLocks noGrp="1"/>
          </p:cNvSpPr>
          <p:nvPr>
            <p:ph type="title"/>
          </p:nvPr>
        </p:nvSpPr>
        <p:spPr>
          <a:xfrm>
            <a:off x="360000" y="360000"/>
            <a:ext cx="11484000" cy="545601"/>
          </a:xfrm>
        </p:spPr>
        <p:txBody>
          <a:bodyPr/>
          <a:lstStyle/>
          <a:p>
            <a:r>
              <a:rPr lang="en-AU"/>
              <a:t>Calculator use (1)</a:t>
            </a:r>
          </a:p>
        </p:txBody>
      </p:sp>
      <p:sp>
        <p:nvSpPr>
          <p:cNvPr id="8" name="TextBox 7">
            <a:extLst>
              <a:ext uri="{FF2B5EF4-FFF2-40B4-BE49-F238E27FC236}">
                <a16:creationId xmlns:a16="http://schemas.microsoft.com/office/drawing/2014/main" id="{E3E7CCDC-D3B8-C10B-A25C-251B8DB0E63F}"/>
              </a:ext>
            </a:extLst>
          </p:cNvPr>
          <p:cNvSpPr txBox="1"/>
          <p:nvPr/>
        </p:nvSpPr>
        <p:spPr>
          <a:xfrm>
            <a:off x="360000" y="1457011"/>
            <a:ext cx="5667271" cy="351692"/>
          </a:xfrm>
          <a:prstGeom prst="rect">
            <a:avLst/>
          </a:prstGeom>
          <a:noFill/>
        </p:spPr>
        <p:txBody>
          <a:bodyPr wrap="none" lIns="0" tIns="0" rIns="0" bIns="0" rtlCol="0">
            <a:noAutofit/>
          </a:bodyPr>
          <a:lstStyle/>
          <a:p>
            <a:pPr algn="l"/>
            <a:r>
              <a:rPr lang="en-AU" sz="1800" dirty="0"/>
              <a:t>Convert 4600 seconds into hours, minutes and seconds.</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9CCACE0B-CEB3-63D5-36FF-B5EDE3F9164D}"/>
                  </a:ext>
                </a:extLst>
              </p:cNvPr>
              <p:cNvSpPr txBox="1"/>
              <p:nvPr/>
            </p:nvSpPr>
            <p:spPr>
              <a:xfrm>
                <a:off x="360000" y="2300489"/>
                <a:ext cx="444496" cy="360758"/>
              </a:xfrm>
              <a:prstGeom prst="rect">
                <a:avLst/>
              </a:prstGeom>
              <a:noFill/>
            </p:spPr>
            <p:txBody>
              <a:bodyPr wrap="none" lIns="0" tIns="0" rIns="0" bIns="0" rtlCol="0">
                <a:noAutofit/>
              </a:bodyPr>
              <a:lstStyle/>
              <a:p>
                <a:r>
                  <a:rPr lang="en-AU" sz="2000" dirty="0"/>
                  <a:t>  </a:t>
                </a:r>
                <a14:m>
                  <m:oMath xmlns:m="http://schemas.openxmlformats.org/officeDocument/2006/math">
                    <m:r>
                      <a:rPr lang="en-AU" sz="2000" i="1" dirty="0" smtClean="0">
                        <a:latin typeface="Cambria Math" panose="02040503050406030204" pitchFamily="18" charset="0"/>
                      </a:rPr>
                      <m:t>0</m:t>
                    </m:r>
                  </m:oMath>
                </a14:m>
                <a:endParaRPr lang="en-AU" sz="2000" dirty="0"/>
              </a:p>
            </p:txBody>
          </p:sp>
        </mc:Choice>
        <mc:Fallback xmlns="">
          <p:sp>
            <p:nvSpPr>
              <p:cNvPr id="15" name="TextBox 14">
                <a:extLst>
                  <a:ext uri="{FF2B5EF4-FFF2-40B4-BE49-F238E27FC236}">
                    <a16:creationId xmlns:a16="http://schemas.microsoft.com/office/drawing/2014/main" id="{9CCACE0B-CEB3-63D5-36FF-B5EDE3F9164D}"/>
                  </a:ext>
                </a:extLst>
              </p:cNvPr>
              <p:cNvSpPr txBox="1">
                <a:spLocks noRot="1" noChangeAspect="1" noMove="1" noResize="1" noEditPoints="1" noAdjustHandles="1" noChangeArrowheads="1" noChangeShapeType="1" noTextEdit="1"/>
              </p:cNvSpPr>
              <p:nvPr/>
            </p:nvSpPr>
            <p:spPr>
              <a:xfrm>
                <a:off x="360000" y="2300489"/>
                <a:ext cx="444496" cy="360758"/>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ounded Rectangle 3">
                <a:extLst>
                  <a:ext uri="{FF2B5EF4-FFF2-40B4-BE49-F238E27FC236}">
                    <a16:creationId xmlns:a16="http://schemas.microsoft.com/office/drawing/2014/main" id="{B78BC9D1-153E-CDB9-CF28-962DE62047F7}"/>
                  </a:ext>
                </a:extLst>
              </p:cNvPr>
              <p:cNvSpPr/>
              <p:nvPr/>
            </p:nvSpPr>
            <p:spPr>
              <a:xfrm>
                <a:off x="934304" y="2250586"/>
                <a:ext cx="715164" cy="460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AU" sz="2000" b="0" i="0" u="none" strike="noStrike" kern="1200" cap="none" spc="0" normalizeH="0" baseline="0" noProof="0" dirty="0" smtClean="0">
                          <a:ln>
                            <a:noFill/>
                          </a:ln>
                          <a:solidFill>
                            <a:srgbClr val="FFFFFF"/>
                          </a:solidFill>
                          <a:effectLst/>
                          <a:uLnTx/>
                          <a:uFillTx/>
                          <a:latin typeface="Cambria Math" panose="02040503050406030204" pitchFamily="18" charset="0"/>
                          <a:ea typeface="+mn-ea"/>
                          <a:cs typeface="+mn-cs"/>
                        </a:rPr>
                        <m:t>DMS</m:t>
                      </m:r>
                    </m:oMath>
                  </m:oMathPara>
                </a14:m>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mc:Choice>
        <mc:Fallback xmlns="">
          <p:sp>
            <p:nvSpPr>
              <p:cNvPr id="4" name="Rounded Rectangle 3">
                <a:extLst>
                  <a:ext uri="{FF2B5EF4-FFF2-40B4-BE49-F238E27FC236}">
                    <a16:creationId xmlns:a16="http://schemas.microsoft.com/office/drawing/2014/main" id="{B78BC9D1-153E-CDB9-CF28-962DE62047F7}"/>
                  </a:ext>
                </a:extLst>
              </p:cNvPr>
              <p:cNvSpPr>
                <a:spLocks noRot="1" noChangeAspect="1" noMove="1" noResize="1" noEditPoints="1" noAdjustHandles="1" noChangeArrowheads="1" noChangeShapeType="1" noTextEdit="1"/>
              </p:cNvSpPr>
              <p:nvPr/>
            </p:nvSpPr>
            <p:spPr>
              <a:xfrm>
                <a:off x="934304" y="2250586"/>
                <a:ext cx="715164" cy="460565"/>
              </a:xfrm>
              <a:prstGeom prst="round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456C359-BD09-03FA-3145-718CEA0AE1E7}"/>
                  </a:ext>
                </a:extLst>
              </p:cNvPr>
              <p:cNvSpPr txBox="1"/>
              <p:nvPr/>
            </p:nvSpPr>
            <p:spPr>
              <a:xfrm>
                <a:off x="1779276" y="2300489"/>
                <a:ext cx="444496" cy="360758"/>
              </a:xfrm>
              <a:prstGeom prst="rect">
                <a:avLst/>
              </a:prstGeom>
              <a:noFill/>
            </p:spPr>
            <p:txBody>
              <a:bodyPr wrap="none" lIns="0" tIns="0" rIns="0" bIns="0" rtlCol="0">
                <a:noAutofit/>
              </a:bodyPr>
              <a:lstStyle/>
              <a:p>
                <a:r>
                  <a:rPr lang="en-AU" sz="2000" dirty="0"/>
                  <a:t>  </a:t>
                </a:r>
                <a14:m>
                  <m:oMath xmlns:m="http://schemas.openxmlformats.org/officeDocument/2006/math">
                    <m:r>
                      <a:rPr lang="en-AU" sz="2000" i="1" dirty="0" smtClean="0">
                        <a:latin typeface="Cambria Math" panose="02040503050406030204" pitchFamily="18" charset="0"/>
                      </a:rPr>
                      <m:t>0</m:t>
                    </m:r>
                  </m:oMath>
                </a14:m>
                <a:endParaRPr lang="en-AU" sz="2000" dirty="0"/>
              </a:p>
            </p:txBody>
          </p:sp>
        </mc:Choice>
        <mc:Fallback xmlns="">
          <p:sp>
            <p:nvSpPr>
              <p:cNvPr id="17" name="TextBox 16">
                <a:extLst>
                  <a:ext uri="{FF2B5EF4-FFF2-40B4-BE49-F238E27FC236}">
                    <a16:creationId xmlns:a16="http://schemas.microsoft.com/office/drawing/2014/main" id="{C456C359-BD09-03FA-3145-718CEA0AE1E7}"/>
                  </a:ext>
                </a:extLst>
              </p:cNvPr>
              <p:cNvSpPr txBox="1">
                <a:spLocks noRot="1" noChangeAspect="1" noMove="1" noResize="1" noEditPoints="1" noAdjustHandles="1" noChangeArrowheads="1" noChangeShapeType="1" noTextEdit="1"/>
              </p:cNvSpPr>
              <p:nvPr/>
            </p:nvSpPr>
            <p:spPr>
              <a:xfrm>
                <a:off x="1779276" y="2300489"/>
                <a:ext cx="444496" cy="360758"/>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ounded Rectangle 4">
                <a:extLst>
                  <a:ext uri="{FF2B5EF4-FFF2-40B4-BE49-F238E27FC236}">
                    <a16:creationId xmlns:a16="http://schemas.microsoft.com/office/drawing/2014/main" id="{3414A591-BAB9-3A51-00F0-CAE4643DE93B}"/>
                  </a:ext>
                </a:extLst>
              </p:cNvPr>
              <p:cNvSpPr/>
              <p:nvPr/>
            </p:nvSpPr>
            <p:spPr>
              <a:xfrm>
                <a:off x="2353580" y="2250586"/>
                <a:ext cx="715164" cy="460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AU" sz="2000" b="0" i="0" u="none" strike="noStrike" kern="1200" cap="none" spc="0" normalizeH="0" baseline="0" noProof="0" dirty="0" smtClean="0">
                          <a:ln>
                            <a:noFill/>
                          </a:ln>
                          <a:solidFill>
                            <a:srgbClr val="FFFFFF"/>
                          </a:solidFill>
                          <a:effectLst/>
                          <a:uLnTx/>
                          <a:uFillTx/>
                          <a:latin typeface="Cambria Math" panose="02040503050406030204" pitchFamily="18" charset="0"/>
                          <a:ea typeface="+mn-ea"/>
                          <a:cs typeface="+mn-cs"/>
                        </a:rPr>
                        <m:t>DMS</m:t>
                      </m:r>
                    </m:oMath>
                  </m:oMathPara>
                </a14:m>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mc:Choice>
        <mc:Fallback xmlns="">
          <p:sp>
            <p:nvSpPr>
              <p:cNvPr id="5" name="Rounded Rectangle 4">
                <a:extLst>
                  <a:ext uri="{FF2B5EF4-FFF2-40B4-BE49-F238E27FC236}">
                    <a16:creationId xmlns:a16="http://schemas.microsoft.com/office/drawing/2014/main" id="{3414A591-BAB9-3A51-00F0-CAE4643DE93B}"/>
                  </a:ext>
                </a:extLst>
              </p:cNvPr>
              <p:cNvSpPr>
                <a:spLocks noRot="1" noChangeAspect="1" noMove="1" noResize="1" noEditPoints="1" noAdjustHandles="1" noChangeArrowheads="1" noChangeShapeType="1" noTextEdit="1"/>
              </p:cNvSpPr>
              <p:nvPr/>
            </p:nvSpPr>
            <p:spPr>
              <a:xfrm>
                <a:off x="2353580" y="2250586"/>
                <a:ext cx="715164" cy="460565"/>
              </a:xfrm>
              <a:prstGeom prst="round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81BC0F56-1928-019E-233D-C56822BBF7B1}"/>
                  </a:ext>
                </a:extLst>
              </p:cNvPr>
              <p:cNvSpPr txBox="1"/>
              <p:nvPr/>
            </p:nvSpPr>
            <p:spPr>
              <a:xfrm>
                <a:off x="3198552" y="2300489"/>
                <a:ext cx="783915" cy="360758"/>
              </a:xfrm>
              <a:prstGeom prst="rect">
                <a:avLst/>
              </a:prstGeom>
              <a:noFill/>
            </p:spPr>
            <p:txBody>
              <a:bodyPr wrap="none" lIns="0" tIns="0" rIns="0" bIns="0" rtlCol="0">
                <a:noAutofit/>
              </a:bodyPr>
              <a:lstStyle/>
              <a:p>
                <a:pPr/>
                <a14:m>
                  <m:oMathPara xmlns:m="http://schemas.openxmlformats.org/officeDocument/2006/math">
                    <m:oMathParaPr>
                      <m:jc m:val="centerGroup"/>
                    </m:oMathParaPr>
                    <m:oMath xmlns:m="http://schemas.openxmlformats.org/officeDocument/2006/math">
                      <m:r>
                        <a:rPr lang="en-AU" sz="2000" i="1" dirty="0">
                          <a:latin typeface="Cambria Math" panose="02040503050406030204" pitchFamily="18" charset="0"/>
                        </a:rPr>
                        <m:t>4600</m:t>
                      </m:r>
                    </m:oMath>
                  </m:oMathPara>
                </a14:m>
                <a:endParaRPr lang="en-AU" sz="2000" dirty="0"/>
              </a:p>
            </p:txBody>
          </p:sp>
        </mc:Choice>
        <mc:Fallback xmlns="">
          <p:sp>
            <p:nvSpPr>
              <p:cNvPr id="20" name="TextBox 19">
                <a:extLst>
                  <a:ext uri="{FF2B5EF4-FFF2-40B4-BE49-F238E27FC236}">
                    <a16:creationId xmlns:a16="http://schemas.microsoft.com/office/drawing/2014/main" id="{81BC0F56-1928-019E-233D-C56822BBF7B1}"/>
                  </a:ext>
                </a:extLst>
              </p:cNvPr>
              <p:cNvSpPr txBox="1">
                <a:spLocks noRot="1" noChangeAspect="1" noMove="1" noResize="1" noEditPoints="1" noAdjustHandles="1" noChangeArrowheads="1" noChangeShapeType="1" noTextEdit="1"/>
              </p:cNvSpPr>
              <p:nvPr/>
            </p:nvSpPr>
            <p:spPr>
              <a:xfrm>
                <a:off x="3198552" y="2300489"/>
                <a:ext cx="783915" cy="36075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ounded Rectangle 13">
                <a:extLst>
                  <a:ext uri="{FF2B5EF4-FFF2-40B4-BE49-F238E27FC236}">
                    <a16:creationId xmlns:a16="http://schemas.microsoft.com/office/drawing/2014/main" id="{477B755F-2927-CA25-259B-8040F49D90FD}"/>
                  </a:ext>
                </a:extLst>
              </p:cNvPr>
              <p:cNvSpPr/>
              <p:nvPr/>
            </p:nvSpPr>
            <p:spPr>
              <a:xfrm>
                <a:off x="4112275" y="2250586"/>
                <a:ext cx="715164" cy="460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AU" sz="2000" b="0" i="0" u="none" strike="noStrike" kern="1200" cap="none" spc="0" normalizeH="0" baseline="0" noProof="0" dirty="0" smtClean="0">
                          <a:ln>
                            <a:noFill/>
                          </a:ln>
                          <a:solidFill>
                            <a:srgbClr val="FFFFFF"/>
                          </a:solidFill>
                          <a:effectLst/>
                          <a:uLnTx/>
                          <a:uFillTx/>
                          <a:latin typeface="Cambria Math" panose="02040503050406030204" pitchFamily="18" charset="0"/>
                          <a:ea typeface="+mn-ea"/>
                          <a:cs typeface="+mn-cs"/>
                        </a:rPr>
                        <m:t>DMS</m:t>
                      </m:r>
                    </m:oMath>
                  </m:oMathPara>
                </a14:m>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mc:Choice>
        <mc:Fallback xmlns="">
          <p:sp>
            <p:nvSpPr>
              <p:cNvPr id="14" name="Rounded Rectangle 13">
                <a:extLst>
                  <a:ext uri="{FF2B5EF4-FFF2-40B4-BE49-F238E27FC236}">
                    <a16:creationId xmlns:a16="http://schemas.microsoft.com/office/drawing/2014/main" id="{477B755F-2927-CA25-259B-8040F49D90FD}"/>
                  </a:ext>
                </a:extLst>
              </p:cNvPr>
              <p:cNvSpPr>
                <a:spLocks noRot="1" noChangeAspect="1" noMove="1" noResize="1" noEditPoints="1" noAdjustHandles="1" noChangeArrowheads="1" noChangeShapeType="1" noTextEdit="1"/>
              </p:cNvSpPr>
              <p:nvPr/>
            </p:nvSpPr>
            <p:spPr>
              <a:xfrm>
                <a:off x="4112275" y="2250586"/>
                <a:ext cx="715164" cy="460565"/>
              </a:xfrm>
              <a:prstGeom prst="round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27755630-EEAB-06E4-360B-EF8ED641BB62}"/>
                  </a:ext>
                </a:extLst>
              </p:cNvPr>
              <p:cNvSpPr txBox="1"/>
              <p:nvPr/>
            </p:nvSpPr>
            <p:spPr>
              <a:xfrm>
                <a:off x="4957249" y="2300489"/>
                <a:ext cx="783915" cy="360758"/>
              </a:xfrm>
              <a:prstGeom prst="rect">
                <a:avLst/>
              </a:prstGeom>
              <a:noFill/>
            </p:spPr>
            <p:txBody>
              <a:bodyPr wrap="none" lIns="0" tIns="0" rIns="0" bIns="0" rtlCol="0">
                <a:noAutofit/>
              </a:bodyPr>
              <a:lstStyle/>
              <a:p>
                <a:pPr/>
                <a14:m>
                  <m:oMathPara xmlns:m="http://schemas.openxmlformats.org/officeDocument/2006/math">
                    <m:oMathParaPr>
                      <m:jc m:val="centerGroup"/>
                    </m:oMathParaPr>
                    <m:oMath xmlns:m="http://schemas.openxmlformats.org/officeDocument/2006/math">
                      <m:r>
                        <a:rPr lang="en-AU" sz="2000" b="0" i="1" dirty="0" smtClean="0">
                          <a:latin typeface="Cambria Math" panose="02040503050406030204" pitchFamily="18" charset="0"/>
                        </a:rPr>
                        <m:t>=</m:t>
                      </m:r>
                    </m:oMath>
                  </m:oMathPara>
                </a14:m>
                <a:endParaRPr lang="en-AU" sz="2000" dirty="0"/>
              </a:p>
            </p:txBody>
          </p:sp>
        </mc:Choice>
        <mc:Fallback xmlns="">
          <p:sp>
            <p:nvSpPr>
              <p:cNvPr id="27" name="TextBox 26">
                <a:extLst>
                  <a:ext uri="{FF2B5EF4-FFF2-40B4-BE49-F238E27FC236}">
                    <a16:creationId xmlns:a16="http://schemas.microsoft.com/office/drawing/2014/main" id="{27755630-EEAB-06E4-360B-EF8ED641BB62}"/>
                  </a:ext>
                </a:extLst>
              </p:cNvPr>
              <p:cNvSpPr txBox="1">
                <a:spLocks noRot="1" noChangeAspect="1" noMove="1" noResize="1" noEditPoints="1" noAdjustHandles="1" noChangeArrowheads="1" noChangeShapeType="1" noTextEdit="1"/>
              </p:cNvSpPr>
              <p:nvPr/>
            </p:nvSpPr>
            <p:spPr>
              <a:xfrm>
                <a:off x="4957249" y="2300489"/>
                <a:ext cx="783915" cy="36075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2A1A36A-BDE6-5443-2553-F0BCF23DCBB0}"/>
                  </a:ext>
                </a:extLst>
              </p:cNvPr>
              <p:cNvSpPr txBox="1"/>
              <p:nvPr/>
            </p:nvSpPr>
            <p:spPr>
              <a:xfrm>
                <a:off x="446821" y="3557843"/>
                <a:ext cx="1226634" cy="462775"/>
              </a:xfrm>
              <a:prstGeom prst="rect">
                <a:avLst/>
              </a:prstGeom>
              <a:noFill/>
              <a:ln w="28575">
                <a:solidFill>
                  <a:srgbClr val="002060"/>
                </a:solidFill>
              </a:ln>
              <a:scene3d>
                <a:camera prst="orthographicFront"/>
                <a:lightRig rig="threePt" dir="t"/>
              </a:scene3d>
              <a:sp3d>
                <a:bevelT/>
              </a:sp3d>
            </p:spPr>
            <p:txBody>
              <a:bodyPr wrap="none" lIns="0" tIns="0" rIns="0" bIns="0" rtlCol="0" anchor="ctr">
                <a:noAutofit/>
              </a:bodyPr>
              <a:lstStyle/>
              <a:p>
                <a:pPr algn="l"/>
                <a14:m>
                  <m:oMathPara xmlns:m="http://schemas.openxmlformats.org/officeDocument/2006/math">
                    <m:oMathParaPr>
                      <m:jc m:val="right"/>
                    </m:oMathParaPr>
                    <m:oMath xmlns:m="http://schemas.openxmlformats.org/officeDocument/2006/math">
                      <m:r>
                        <a:rPr lang="en-AU" sz="1800" i="1" smtClean="0">
                          <a:latin typeface="Cambria Math" panose="02040503050406030204" pitchFamily="18" charset="0"/>
                        </a:rPr>
                        <m:t>1</m:t>
                      </m:r>
                      <m:r>
                        <a:rPr lang="en-AU" sz="1800" b="0" i="1" smtClean="0">
                          <a:latin typeface="Cambria Math" panose="02040503050406030204" pitchFamily="18" charset="0"/>
                          <a:ea typeface="Cambria Math" panose="02040503050406030204" pitchFamily="18" charset="0"/>
                        </a:rPr>
                        <m:t>° 16′40" </m:t>
                      </m:r>
                    </m:oMath>
                  </m:oMathPara>
                </a14:m>
                <a:endParaRPr lang="en-AU" sz="1800" dirty="0"/>
              </a:p>
            </p:txBody>
          </p:sp>
        </mc:Choice>
        <mc:Fallback xmlns="">
          <p:sp>
            <p:nvSpPr>
              <p:cNvPr id="11" name="TextBox 10">
                <a:extLst>
                  <a:ext uri="{FF2B5EF4-FFF2-40B4-BE49-F238E27FC236}">
                    <a16:creationId xmlns:a16="http://schemas.microsoft.com/office/drawing/2014/main" id="{22A1A36A-BDE6-5443-2553-F0BCF23DCBB0}"/>
                  </a:ext>
                </a:extLst>
              </p:cNvPr>
              <p:cNvSpPr txBox="1">
                <a:spLocks noRot="1" noChangeAspect="1" noMove="1" noResize="1" noEditPoints="1" noAdjustHandles="1" noChangeArrowheads="1" noChangeShapeType="1" noTextEdit="1"/>
              </p:cNvSpPr>
              <p:nvPr/>
            </p:nvSpPr>
            <p:spPr>
              <a:xfrm>
                <a:off x="446821" y="3557843"/>
                <a:ext cx="1226634" cy="462775"/>
              </a:xfrm>
              <a:prstGeom prst="rect">
                <a:avLst/>
              </a:prstGeom>
              <a:blipFill>
                <a:blip r:embed="rId8"/>
                <a:stretch>
                  <a:fillRect r="-7843"/>
                </a:stretch>
              </a:blipFill>
              <a:ln w="28575">
                <a:solidFill>
                  <a:srgbClr val="002060"/>
                </a:solidFill>
              </a:ln>
            </p:spPr>
            <p:txBody>
              <a:bodyPr/>
              <a:lstStyle/>
              <a:p>
                <a:r>
                  <a:rPr lang="en-US">
                    <a:noFill/>
                  </a:rPr>
                  <a:t> </a:t>
                </a:r>
              </a:p>
            </p:txBody>
          </p:sp>
        </mc:Fallback>
      </mc:AlternateContent>
      <p:sp>
        <p:nvSpPr>
          <p:cNvPr id="12" name="Arrow: Right 11" descr="arrow">
            <a:extLst>
              <a:ext uri="{FF2B5EF4-FFF2-40B4-BE49-F238E27FC236}">
                <a16:creationId xmlns:a16="http://schemas.microsoft.com/office/drawing/2014/main" id="{65EAECD7-502C-F35F-1403-5218C66AFA19}"/>
              </a:ext>
            </a:extLst>
          </p:cNvPr>
          <p:cNvSpPr/>
          <p:nvPr/>
        </p:nvSpPr>
        <p:spPr>
          <a:xfrm>
            <a:off x="1765505" y="3613600"/>
            <a:ext cx="1226634" cy="351262"/>
          </a:xfrm>
          <a:prstGeom prst="rightArrow">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BDCF636-5371-8B4D-A6C9-5492DFC22241}"/>
                  </a:ext>
                </a:extLst>
              </p:cNvPr>
              <p:cNvSpPr txBox="1"/>
              <p:nvPr/>
            </p:nvSpPr>
            <p:spPr>
              <a:xfrm>
                <a:off x="3352523" y="3619175"/>
                <a:ext cx="3209451" cy="4572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m:rPr>
                          <m:nor/>
                        </m:rPr>
                        <a:rPr lang="en-AU" sz="1800" i="0" dirty="0" smtClean="0"/>
                        <m:t>1 </m:t>
                      </m:r>
                      <m:r>
                        <m:rPr>
                          <m:nor/>
                        </m:rPr>
                        <a:rPr lang="en-AU" sz="1800" i="0" dirty="0" smtClean="0"/>
                        <m:t>hour</m:t>
                      </m:r>
                      <m:r>
                        <m:rPr>
                          <m:nor/>
                        </m:rPr>
                        <a:rPr lang="en-AU" sz="1800" i="0" dirty="0" smtClean="0"/>
                        <m:t> 16 </m:t>
                      </m:r>
                      <m:r>
                        <m:rPr>
                          <m:nor/>
                        </m:rPr>
                        <a:rPr lang="en-AU" sz="1800" i="0" dirty="0" smtClean="0"/>
                        <m:t>minutes</m:t>
                      </m:r>
                      <m:r>
                        <m:rPr>
                          <m:nor/>
                        </m:rPr>
                        <a:rPr lang="en-AU" sz="1800" i="0" dirty="0" smtClean="0"/>
                        <m:t> 40 </m:t>
                      </m:r>
                      <m:r>
                        <m:rPr>
                          <m:nor/>
                        </m:rPr>
                        <a:rPr lang="en-AU" sz="1800" i="0" dirty="0" smtClean="0"/>
                        <m:t>seconds</m:t>
                      </m:r>
                    </m:oMath>
                  </m:oMathPara>
                </a14:m>
                <a:endParaRPr dirty="0"/>
              </a:p>
            </p:txBody>
          </p:sp>
        </mc:Choice>
        <mc:Fallback xmlns="">
          <p:sp>
            <p:nvSpPr>
              <p:cNvPr id="13" name="TextBox 12">
                <a:extLst>
                  <a:ext uri="{FF2B5EF4-FFF2-40B4-BE49-F238E27FC236}">
                    <a16:creationId xmlns:a16="http://schemas.microsoft.com/office/drawing/2014/main" id="{5BDCF636-5371-8B4D-A6C9-5492DFC22241}"/>
                  </a:ext>
                </a:extLst>
              </p:cNvPr>
              <p:cNvSpPr txBox="1">
                <a:spLocks noRot="1" noChangeAspect="1" noMove="1" noResize="1" noEditPoints="1" noAdjustHandles="1" noChangeArrowheads="1" noChangeShapeType="1" noTextEdit="1"/>
              </p:cNvSpPr>
              <p:nvPr/>
            </p:nvSpPr>
            <p:spPr>
              <a:xfrm>
                <a:off x="3352523" y="3619175"/>
                <a:ext cx="3209451" cy="457200"/>
              </a:xfrm>
              <a:prstGeom prst="rect">
                <a:avLst/>
              </a:prstGeom>
              <a:blipFill>
                <a:blip r:embed="rId9"/>
                <a:stretch>
                  <a:fillRect l="-395" t="-10811" r="-395"/>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902FD63E-B273-D9E4-FC1F-96B8ECB62B98}"/>
              </a:ext>
            </a:extLst>
          </p:cNvPr>
          <p:cNvSpPr>
            <a:spLocks noGrp="1"/>
          </p:cNvSpPr>
          <p:nvPr>
            <p:ph type="sldNum" sz="quarter" idx="12"/>
          </p:nvPr>
        </p:nvSpPr>
        <p:spPr/>
        <p:txBody>
          <a:bodyPr/>
          <a:lstStyle/>
          <a:p>
            <a:fld id="{10A01DC5-1685-4615-8240-15192985C6A2}" type="slidenum">
              <a:rPr lang="en-AU" smtClean="0"/>
              <a:t>8</a:t>
            </a:fld>
            <a:endParaRPr lang="en-AU"/>
          </a:p>
        </p:txBody>
      </p:sp>
    </p:spTree>
    <p:extLst>
      <p:ext uri="{BB962C8B-B14F-4D97-AF65-F5344CB8AC3E}">
        <p14:creationId xmlns:p14="http://schemas.microsoft.com/office/powerpoint/2010/main" val="367594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3133E1-BB75-4767-3CCE-D43014F20BFA}"/>
              </a:ext>
            </a:extLst>
          </p:cNvPr>
          <p:cNvSpPr>
            <a:spLocks noGrp="1"/>
          </p:cNvSpPr>
          <p:nvPr>
            <p:ph type="title"/>
          </p:nvPr>
        </p:nvSpPr>
        <p:spPr/>
        <p:txBody>
          <a:bodyPr/>
          <a:lstStyle/>
          <a:p>
            <a:r>
              <a:rPr lang="en-AU"/>
              <a:t>Calculator use (2)</a:t>
            </a:r>
          </a:p>
        </p:txBody>
      </p:sp>
      <p:sp>
        <p:nvSpPr>
          <p:cNvPr id="4" name="TextBox 3">
            <a:extLst>
              <a:ext uri="{FF2B5EF4-FFF2-40B4-BE49-F238E27FC236}">
                <a16:creationId xmlns:a16="http://schemas.microsoft.com/office/drawing/2014/main" id="{C4FCCF7D-5472-CAD5-09ED-81A8B8E41F31}"/>
              </a:ext>
            </a:extLst>
          </p:cNvPr>
          <p:cNvSpPr txBox="1"/>
          <p:nvPr/>
        </p:nvSpPr>
        <p:spPr>
          <a:xfrm>
            <a:off x="388459" y="1184397"/>
            <a:ext cx="5667271" cy="351692"/>
          </a:xfrm>
          <a:prstGeom prst="rect">
            <a:avLst/>
          </a:prstGeom>
          <a:noFill/>
        </p:spPr>
        <p:txBody>
          <a:bodyPr wrap="none" lIns="0" tIns="0" rIns="0" bIns="0" rtlCol="0">
            <a:noAutofit/>
          </a:bodyPr>
          <a:lstStyle/>
          <a:p>
            <a:pPr algn="l"/>
            <a:r>
              <a:rPr lang="en-AU" sz="1800"/>
              <a:t>Add 12 hour 45 minutes and 6 hour 25 minutes.</a:t>
            </a:r>
          </a:p>
        </p:txBody>
      </p:sp>
      <p:sp>
        <p:nvSpPr>
          <p:cNvPr id="6" name="Rectangle: Rounded Corners 5">
            <a:extLst>
              <a:ext uri="{FF2B5EF4-FFF2-40B4-BE49-F238E27FC236}">
                <a16:creationId xmlns:a16="http://schemas.microsoft.com/office/drawing/2014/main" id="{2A8602C1-EAEF-B940-56E3-CE373EE67132}"/>
              </a:ext>
            </a:extLst>
          </p:cNvPr>
          <p:cNvSpPr/>
          <p:nvPr/>
        </p:nvSpPr>
        <p:spPr>
          <a:xfrm>
            <a:off x="2140426" y="2027074"/>
            <a:ext cx="2163336" cy="9478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400" dirty="0"/>
              <a:t>DMS</a:t>
            </a:r>
          </a:p>
        </p:txBody>
      </p:sp>
      <mc:AlternateContent xmlns:mc="http://schemas.openxmlformats.org/markup-compatibility/2006" xmlns:a14="http://schemas.microsoft.com/office/drawing/2010/main">
        <mc:Choice Requires="a14">
          <p:sp>
            <p:nvSpPr>
              <p:cNvPr id="7" name="Rectangle: Rounded Corners 6">
                <a:extLst>
                  <a:ext uri="{FF2B5EF4-FFF2-40B4-BE49-F238E27FC236}">
                    <a16:creationId xmlns:a16="http://schemas.microsoft.com/office/drawing/2014/main" id="{175F835C-28F3-1F66-7793-DF029D044D4A}"/>
                  </a:ext>
                </a:extLst>
              </p:cNvPr>
              <p:cNvSpPr/>
              <p:nvPr/>
            </p:nvSpPr>
            <p:spPr>
              <a:xfrm>
                <a:off x="5561032" y="2061966"/>
                <a:ext cx="2163335" cy="9478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en-AU" sz="8000" i="1" smtClean="0">
                        <a:latin typeface="Cambria Math" panose="02040503050406030204" pitchFamily="18" charset="0"/>
                        <a:ea typeface="Cambria Math" panose="02040503050406030204" pitchFamily="18" charset="0"/>
                      </a:rPr>
                      <m:t>°</m:t>
                    </m:r>
                  </m:oMath>
                </a14:m>
                <a:r>
                  <a:rPr lang="en-AU" sz="8000" dirty="0"/>
                  <a:t> ’ ” </a:t>
                </a:r>
              </a:p>
            </p:txBody>
          </p:sp>
        </mc:Choice>
        <mc:Fallback xmlns="">
          <p:sp>
            <p:nvSpPr>
              <p:cNvPr id="7" name="Rectangle: Rounded Corners 6">
                <a:extLst>
                  <a:ext uri="{FF2B5EF4-FFF2-40B4-BE49-F238E27FC236}">
                    <a16:creationId xmlns:a16="http://schemas.microsoft.com/office/drawing/2014/main" id="{175F835C-28F3-1F66-7793-DF029D044D4A}"/>
                  </a:ext>
                </a:extLst>
              </p:cNvPr>
              <p:cNvSpPr>
                <a:spLocks noRot="1" noChangeAspect="1" noMove="1" noResize="1" noEditPoints="1" noAdjustHandles="1" noChangeArrowheads="1" noChangeShapeType="1" noTextEdit="1"/>
              </p:cNvSpPr>
              <p:nvPr/>
            </p:nvSpPr>
            <p:spPr>
              <a:xfrm>
                <a:off x="5561032" y="2061966"/>
                <a:ext cx="2163335" cy="947854"/>
              </a:xfrm>
              <a:prstGeom prst="roundRect">
                <a:avLst/>
              </a:prstGeom>
              <a:blipFill>
                <a:blip r:embed="rId3"/>
                <a:stretch>
                  <a:fillRect t="-45570" r="-24930" b="-76582"/>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5839560-20EE-95A5-5800-2F96AE9DE85E}"/>
                  </a:ext>
                </a:extLst>
              </p:cNvPr>
              <p:cNvSpPr txBox="1"/>
              <p:nvPr/>
            </p:nvSpPr>
            <p:spPr>
              <a:xfrm>
                <a:off x="1808757" y="3655319"/>
                <a:ext cx="444496" cy="360758"/>
              </a:xfrm>
              <a:prstGeom prst="rect">
                <a:avLst/>
              </a:prstGeom>
              <a:noFill/>
            </p:spPr>
            <p:txBody>
              <a:bodyPr wrap="none" lIns="0" tIns="0" rIns="0" bIns="0" rtlCol="0">
                <a:noAutofit/>
              </a:bodyPr>
              <a:lstStyle/>
              <a:p>
                <a:r>
                  <a:rPr lang="en-AU" sz="2000" dirty="0"/>
                  <a:t>  </a:t>
                </a:r>
                <a14:m>
                  <m:oMath xmlns:m="http://schemas.openxmlformats.org/officeDocument/2006/math">
                    <m:r>
                      <a:rPr lang="en-AU" sz="2000" b="0" i="1" smtClean="0">
                        <a:latin typeface="Cambria Math" panose="02040503050406030204" pitchFamily="18" charset="0"/>
                      </a:rPr>
                      <m:t>12</m:t>
                    </m:r>
                  </m:oMath>
                </a14:m>
                <a:endParaRPr lang="en-AU" sz="2000" dirty="0"/>
              </a:p>
            </p:txBody>
          </p:sp>
        </mc:Choice>
        <mc:Fallback xmlns="">
          <p:sp>
            <p:nvSpPr>
              <p:cNvPr id="5" name="TextBox 4">
                <a:extLst>
                  <a:ext uri="{FF2B5EF4-FFF2-40B4-BE49-F238E27FC236}">
                    <a16:creationId xmlns:a16="http://schemas.microsoft.com/office/drawing/2014/main" id="{95839560-20EE-95A5-5800-2F96AE9DE85E}"/>
                  </a:ext>
                </a:extLst>
              </p:cNvPr>
              <p:cNvSpPr txBox="1">
                <a:spLocks noRot="1" noChangeAspect="1" noMove="1" noResize="1" noEditPoints="1" noAdjustHandles="1" noChangeArrowheads="1" noChangeShapeType="1" noTextEdit="1"/>
              </p:cNvSpPr>
              <p:nvPr/>
            </p:nvSpPr>
            <p:spPr>
              <a:xfrm>
                <a:off x="1808757" y="3655319"/>
                <a:ext cx="444496" cy="360758"/>
              </a:xfrm>
              <a:prstGeom prst="rect">
                <a:avLst/>
              </a:prstGeom>
              <a:blipFill>
                <a:blip r:embed="rId8"/>
                <a:stretch>
                  <a:fillRect r="-1369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Rounded Rectangle 3">
                <a:extLst>
                  <a:ext uri="{FF2B5EF4-FFF2-40B4-BE49-F238E27FC236}">
                    <a16:creationId xmlns:a16="http://schemas.microsoft.com/office/drawing/2014/main" id="{CD8D4406-64BE-D15D-E750-D65D99C7D58E}"/>
                  </a:ext>
                </a:extLst>
              </p:cNvPr>
              <p:cNvSpPr/>
              <p:nvPr/>
            </p:nvSpPr>
            <p:spPr>
              <a:xfrm>
                <a:off x="2383061" y="3605416"/>
                <a:ext cx="715164" cy="460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AU" sz="2000" b="0" i="0" u="none" strike="noStrike" kern="1200" cap="none" spc="0" normalizeH="0" baseline="0" noProof="0" dirty="0" smtClean="0">
                          <a:ln>
                            <a:noFill/>
                          </a:ln>
                          <a:solidFill>
                            <a:srgbClr val="FFFFFF"/>
                          </a:solidFill>
                          <a:effectLst/>
                          <a:uLnTx/>
                          <a:uFillTx/>
                          <a:latin typeface="Cambria Math" panose="02040503050406030204" pitchFamily="18" charset="0"/>
                          <a:ea typeface="+mn-ea"/>
                          <a:cs typeface="+mn-cs"/>
                        </a:rPr>
                        <m:t>DMS</m:t>
                      </m:r>
                    </m:oMath>
                  </m:oMathPara>
                </a14:m>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mc:Choice>
        <mc:Fallback xmlns="">
          <p:sp>
            <p:nvSpPr>
              <p:cNvPr id="9" name="Rounded Rectangle 3">
                <a:extLst>
                  <a:ext uri="{FF2B5EF4-FFF2-40B4-BE49-F238E27FC236}">
                    <a16:creationId xmlns:a16="http://schemas.microsoft.com/office/drawing/2014/main" id="{CD8D4406-64BE-D15D-E750-D65D99C7D58E}"/>
                  </a:ext>
                </a:extLst>
              </p:cNvPr>
              <p:cNvSpPr>
                <a:spLocks noRot="1" noChangeAspect="1" noMove="1" noResize="1" noEditPoints="1" noAdjustHandles="1" noChangeArrowheads="1" noChangeShapeType="1" noTextEdit="1"/>
              </p:cNvSpPr>
              <p:nvPr/>
            </p:nvSpPr>
            <p:spPr>
              <a:xfrm>
                <a:off x="2383061" y="3605416"/>
                <a:ext cx="715164" cy="460565"/>
              </a:xfrm>
              <a:prstGeom prst="roundRect">
                <a:avLst/>
              </a:prstGeom>
              <a:blipFill>
                <a:blip r:embed="rId9"/>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29021B8-9B7E-5B83-F9E1-F1F925239ED0}"/>
                  </a:ext>
                </a:extLst>
              </p:cNvPr>
              <p:cNvSpPr txBox="1"/>
              <p:nvPr/>
            </p:nvSpPr>
            <p:spPr>
              <a:xfrm>
                <a:off x="3228033" y="3655319"/>
                <a:ext cx="444496" cy="360758"/>
              </a:xfrm>
              <a:prstGeom prst="rect">
                <a:avLst/>
              </a:prstGeom>
              <a:noFill/>
            </p:spPr>
            <p:txBody>
              <a:bodyPr wrap="none" lIns="0" tIns="0" rIns="0" bIns="0" rtlCol="0">
                <a:noAutofit/>
              </a:bodyPr>
              <a:lstStyle/>
              <a:p>
                <a:r>
                  <a:rPr lang="en-AU" sz="2000" dirty="0"/>
                  <a:t>  </a:t>
                </a:r>
                <a14:m>
                  <m:oMath xmlns:m="http://schemas.openxmlformats.org/officeDocument/2006/math">
                    <m:r>
                      <a:rPr lang="en-AU" sz="2000" b="0" i="1" smtClean="0">
                        <a:latin typeface="Cambria Math" panose="02040503050406030204" pitchFamily="18" charset="0"/>
                      </a:rPr>
                      <m:t>45</m:t>
                    </m:r>
                  </m:oMath>
                </a14:m>
                <a:endParaRPr lang="en-AU" sz="2000" dirty="0"/>
              </a:p>
            </p:txBody>
          </p:sp>
        </mc:Choice>
        <mc:Fallback xmlns="">
          <p:sp>
            <p:nvSpPr>
              <p:cNvPr id="17" name="TextBox 16">
                <a:extLst>
                  <a:ext uri="{FF2B5EF4-FFF2-40B4-BE49-F238E27FC236}">
                    <a16:creationId xmlns:a16="http://schemas.microsoft.com/office/drawing/2014/main" id="{029021B8-9B7E-5B83-F9E1-F1F925239ED0}"/>
                  </a:ext>
                </a:extLst>
              </p:cNvPr>
              <p:cNvSpPr txBox="1">
                <a:spLocks noRot="1" noChangeAspect="1" noMove="1" noResize="1" noEditPoints="1" noAdjustHandles="1" noChangeArrowheads="1" noChangeShapeType="1" noTextEdit="1"/>
              </p:cNvSpPr>
              <p:nvPr/>
            </p:nvSpPr>
            <p:spPr>
              <a:xfrm>
                <a:off x="3228033" y="3655319"/>
                <a:ext cx="444496" cy="360758"/>
              </a:xfrm>
              <a:prstGeom prst="rect">
                <a:avLst/>
              </a:prstGeom>
              <a:blipFill>
                <a:blip r:embed="rId10"/>
                <a:stretch>
                  <a:fillRect r="-16667"/>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8" name="Rounded Rectangle 4">
                <a:extLst>
                  <a:ext uri="{FF2B5EF4-FFF2-40B4-BE49-F238E27FC236}">
                    <a16:creationId xmlns:a16="http://schemas.microsoft.com/office/drawing/2014/main" id="{16138D60-DEA8-DB32-9AF6-77E89258D840}"/>
                  </a:ext>
                </a:extLst>
              </p:cNvPr>
              <p:cNvSpPr/>
              <p:nvPr/>
            </p:nvSpPr>
            <p:spPr>
              <a:xfrm>
                <a:off x="3802337" y="3605416"/>
                <a:ext cx="715164" cy="460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AU" sz="2000" b="0" i="0" u="none" strike="noStrike" kern="1200" cap="none" spc="0" normalizeH="0" baseline="0" noProof="0" dirty="0" smtClean="0">
                          <a:ln>
                            <a:noFill/>
                          </a:ln>
                          <a:solidFill>
                            <a:srgbClr val="FFFFFF"/>
                          </a:solidFill>
                          <a:effectLst/>
                          <a:uLnTx/>
                          <a:uFillTx/>
                          <a:latin typeface="Cambria Math" panose="02040503050406030204" pitchFamily="18" charset="0"/>
                          <a:ea typeface="+mn-ea"/>
                          <a:cs typeface="+mn-cs"/>
                        </a:rPr>
                        <m:t>DMS</m:t>
                      </m:r>
                    </m:oMath>
                  </m:oMathPara>
                </a14:m>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mc:Choice>
        <mc:Fallback xmlns="">
          <p:sp>
            <p:nvSpPr>
              <p:cNvPr id="18" name="Rounded Rectangle 4">
                <a:extLst>
                  <a:ext uri="{FF2B5EF4-FFF2-40B4-BE49-F238E27FC236}">
                    <a16:creationId xmlns:a16="http://schemas.microsoft.com/office/drawing/2014/main" id="{16138D60-DEA8-DB32-9AF6-77E89258D840}"/>
                  </a:ext>
                </a:extLst>
              </p:cNvPr>
              <p:cNvSpPr>
                <a:spLocks noRot="1" noChangeAspect="1" noMove="1" noResize="1" noEditPoints="1" noAdjustHandles="1" noChangeArrowheads="1" noChangeShapeType="1" noTextEdit="1"/>
              </p:cNvSpPr>
              <p:nvPr/>
            </p:nvSpPr>
            <p:spPr>
              <a:xfrm>
                <a:off x="3802337" y="3605416"/>
                <a:ext cx="715164" cy="460565"/>
              </a:xfrm>
              <a:prstGeom prst="roundRect">
                <a:avLst/>
              </a:prstGeom>
              <a:blipFill>
                <a:blip r:embed="rId11"/>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7549E32-5BBE-D16C-C0A2-795A63C9B725}"/>
                  </a:ext>
                </a:extLst>
              </p:cNvPr>
              <p:cNvSpPr txBox="1"/>
              <p:nvPr/>
            </p:nvSpPr>
            <p:spPr>
              <a:xfrm>
                <a:off x="4647309" y="3655319"/>
                <a:ext cx="783915" cy="360758"/>
              </a:xfrm>
              <a:prstGeom prst="rect">
                <a:avLst/>
              </a:prstGeom>
              <a:noFill/>
            </p:spPr>
            <p:txBody>
              <a:bodyPr wrap="none" lIns="0" tIns="0" rIns="0" bIns="0" rtlCol="0">
                <a:noAutofit/>
              </a:bodyPr>
              <a:lstStyle/>
              <a:p>
                <a:pPr/>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+ 6</m:t>
                      </m:r>
                    </m:oMath>
                  </m:oMathPara>
                </a14:m>
                <a:endParaRPr lang="en-AU" sz="2000" dirty="0"/>
              </a:p>
            </p:txBody>
          </p:sp>
        </mc:Choice>
        <mc:Fallback xmlns="">
          <p:sp>
            <p:nvSpPr>
              <p:cNvPr id="19" name="TextBox 18">
                <a:extLst>
                  <a:ext uri="{FF2B5EF4-FFF2-40B4-BE49-F238E27FC236}">
                    <a16:creationId xmlns:a16="http://schemas.microsoft.com/office/drawing/2014/main" id="{87549E32-5BBE-D16C-C0A2-795A63C9B725}"/>
                  </a:ext>
                </a:extLst>
              </p:cNvPr>
              <p:cNvSpPr txBox="1">
                <a:spLocks noRot="1" noChangeAspect="1" noMove="1" noResize="1" noEditPoints="1" noAdjustHandles="1" noChangeArrowheads="1" noChangeShapeType="1" noTextEdit="1"/>
              </p:cNvSpPr>
              <p:nvPr/>
            </p:nvSpPr>
            <p:spPr>
              <a:xfrm>
                <a:off x="4647309" y="3655319"/>
                <a:ext cx="783915" cy="360758"/>
              </a:xfrm>
              <a:prstGeom prst="rect">
                <a:avLst/>
              </a:prstGeom>
              <a:blipFill>
                <a:blip r:embed="rId12"/>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0" name="Rounded Rectangle 13">
                <a:extLst>
                  <a:ext uri="{FF2B5EF4-FFF2-40B4-BE49-F238E27FC236}">
                    <a16:creationId xmlns:a16="http://schemas.microsoft.com/office/drawing/2014/main" id="{3E17783B-D48F-5127-D5E9-08F61F6DA7A5}"/>
                  </a:ext>
                </a:extLst>
              </p:cNvPr>
              <p:cNvSpPr/>
              <p:nvPr/>
            </p:nvSpPr>
            <p:spPr>
              <a:xfrm>
                <a:off x="5561032" y="3605416"/>
                <a:ext cx="715164" cy="460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AU" sz="2000" b="0" i="0" u="none" strike="noStrike" kern="1200" cap="none" spc="0" normalizeH="0" baseline="0" noProof="0" dirty="0" smtClean="0">
                          <a:ln>
                            <a:noFill/>
                          </a:ln>
                          <a:solidFill>
                            <a:srgbClr val="FFFFFF"/>
                          </a:solidFill>
                          <a:effectLst/>
                          <a:uLnTx/>
                          <a:uFillTx/>
                          <a:latin typeface="Cambria Math" panose="02040503050406030204" pitchFamily="18" charset="0"/>
                          <a:ea typeface="+mn-ea"/>
                          <a:cs typeface="+mn-cs"/>
                        </a:rPr>
                        <m:t>DMS</m:t>
                      </m:r>
                    </m:oMath>
                  </m:oMathPara>
                </a14:m>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mc:Choice>
        <mc:Fallback xmlns="">
          <p:sp>
            <p:nvSpPr>
              <p:cNvPr id="20" name="Rounded Rectangle 13">
                <a:extLst>
                  <a:ext uri="{FF2B5EF4-FFF2-40B4-BE49-F238E27FC236}">
                    <a16:creationId xmlns:a16="http://schemas.microsoft.com/office/drawing/2014/main" id="{3E17783B-D48F-5127-D5E9-08F61F6DA7A5}"/>
                  </a:ext>
                </a:extLst>
              </p:cNvPr>
              <p:cNvSpPr>
                <a:spLocks noRot="1" noChangeAspect="1" noMove="1" noResize="1" noEditPoints="1" noAdjustHandles="1" noChangeArrowheads="1" noChangeShapeType="1" noTextEdit="1"/>
              </p:cNvSpPr>
              <p:nvPr/>
            </p:nvSpPr>
            <p:spPr>
              <a:xfrm>
                <a:off x="5561032" y="3605416"/>
                <a:ext cx="715164" cy="460565"/>
              </a:xfrm>
              <a:prstGeom prst="roundRect">
                <a:avLst/>
              </a:prstGeom>
              <a:blipFill>
                <a:blip r:embed="rId13"/>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F81D563-92C3-77F1-7176-A524AD551DFF}"/>
                  </a:ext>
                </a:extLst>
              </p:cNvPr>
              <p:cNvSpPr txBox="1"/>
              <p:nvPr/>
            </p:nvSpPr>
            <p:spPr>
              <a:xfrm>
                <a:off x="6510730" y="3652326"/>
                <a:ext cx="444496" cy="360758"/>
              </a:xfrm>
              <a:prstGeom prst="rect">
                <a:avLst/>
              </a:prstGeom>
              <a:noFill/>
            </p:spPr>
            <p:txBody>
              <a:bodyPr wrap="none" lIns="0" tIns="0" rIns="0" bIns="0" rtlCol="0">
                <a:noAutofit/>
              </a:bodyPr>
              <a:lstStyle/>
              <a:p>
                <a:r>
                  <a:rPr lang="en-AU" sz="2000" dirty="0"/>
                  <a:t>  </a:t>
                </a:r>
                <a14:m>
                  <m:oMath xmlns:m="http://schemas.openxmlformats.org/officeDocument/2006/math">
                    <m:r>
                      <a:rPr lang="en-AU" sz="2000" i="1">
                        <a:latin typeface="Cambria Math" panose="02040503050406030204" pitchFamily="18" charset="0"/>
                      </a:rPr>
                      <m:t>2</m:t>
                    </m:r>
                    <m:r>
                      <a:rPr lang="en-AU" sz="2000" b="0" i="1" smtClean="0">
                        <a:latin typeface="Cambria Math" panose="02040503050406030204" pitchFamily="18" charset="0"/>
                      </a:rPr>
                      <m:t>5</m:t>
                    </m:r>
                  </m:oMath>
                </a14:m>
                <a:endParaRPr lang="en-AU" sz="2000" dirty="0"/>
              </a:p>
            </p:txBody>
          </p:sp>
        </mc:Choice>
        <mc:Fallback xmlns="">
          <p:sp>
            <p:nvSpPr>
              <p:cNvPr id="22" name="TextBox 21">
                <a:extLst>
                  <a:ext uri="{FF2B5EF4-FFF2-40B4-BE49-F238E27FC236}">
                    <a16:creationId xmlns:a16="http://schemas.microsoft.com/office/drawing/2014/main" id="{AF81D563-92C3-77F1-7176-A524AD551DFF}"/>
                  </a:ext>
                </a:extLst>
              </p:cNvPr>
              <p:cNvSpPr txBox="1">
                <a:spLocks noRot="1" noChangeAspect="1" noMove="1" noResize="1" noEditPoints="1" noAdjustHandles="1" noChangeArrowheads="1" noChangeShapeType="1" noTextEdit="1"/>
              </p:cNvSpPr>
              <p:nvPr/>
            </p:nvSpPr>
            <p:spPr>
              <a:xfrm>
                <a:off x="6510730" y="3652326"/>
                <a:ext cx="444496" cy="360758"/>
              </a:xfrm>
              <a:prstGeom prst="rect">
                <a:avLst/>
              </a:prstGeom>
              <a:blipFill>
                <a:blip r:embed="rId15"/>
                <a:stretch>
                  <a:fillRect r="-15068"/>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3" name="Rounded Rectangle 4">
                <a:extLst>
                  <a:ext uri="{FF2B5EF4-FFF2-40B4-BE49-F238E27FC236}">
                    <a16:creationId xmlns:a16="http://schemas.microsoft.com/office/drawing/2014/main" id="{9241F91D-96A3-4F13-5450-A9B4C839035D}"/>
                  </a:ext>
                </a:extLst>
              </p:cNvPr>
              <p:cNvSpPr/>
              <p:nvPr/>
            </p:nvSpPr>
            <p:spPr>
              <a:xfrm>
                <a:off x="7085034" y="3602423"/>
                <a:ext cx="715164" cy="4605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AU" sz="2000" b="0" i="0" u="none" strike="noStrike" kern="1200" cap="none" spc="0" normalizeH="0" baseline="0" noProof="0" dirty="0" smtClean="0">
                          <a:ln>
                            <a:noFill/>
                          </a:ln>
                          <a:solidFill>
                            <a:srgbClr val="FFFFFF"/>
                          </a:solidFill>
                          <a:effectLst/>
                          <a:uLnTx/>
                          <a:uFillTx/>
                          <a:latin typeface="Cambria Math" panose="02040503050406030204" pitchFamily="18" charset="0"/>
                          <a:ea typeface="+mn-ea"/>
                          <a:cs typeface="+mn-cs"/>
                        </a:rPr>
                        <m:t>DMS</m:t>
                      </m:r>
                    </m:oMath>
                  </m:oMathPara>
                </a14:m>
                <a:endParaRPr kumimoji="0" lang="en-AU" sz="2000" b="0" i="0" u="none" strike="noStrike" kern="1200" cap="none" spc="0" normalizeH="0" baseline="0" noProof="0" dirty="0">
                  <a:ln>
                    <a:noFill/>
                  </a:ln>
                  <a:solidFill>
                    <a:srgbClr val="22272B"/>
                  </a:solidFill>
                  <a:effectLst/>
                  <a:uLnTx/>
                  <a:uFillTx/>
                  <a:latin typeface="Arial" panose="020B0604020202020204"/>
                  <a:ea typeface="+mn-ea"/>
                  <a:cs typeface="+mn-cs"/>
                </a:endParaRPr>
              </a:p>
            </p:txBody>
          </p:sp>
        </mc:Choice>
        <mc:Fallback xmlns="">
          <p:sp>
            <p:nvSpPr>
              <p:cNvPr id="23" name="Rounded Rectangle 4">
                <a:extLst>
                  <a:ext uri="{FF2B5EF4-FFF2-40B4-BE49-F238E27FC236}">
                    <a16:creationId xmlns:a16="http://schemas.microsoft.com/office/drawing/2014/main" id="{9241F91D-96A3-4F13-5450-A9B4C839035D}"/>
                  </a:ext>
                </a:extLst>
              </p:cNvPr>
              <p:cNvSpPr>
                <a:spLocks noRot="1" noChangeAspect="1" noMove="1" noResize="1" noEditPoints="1" noAdjustHandles="1" noChangeArrowheads="1" noChangeShapeType="1" noTextEdit="1"/>
              </p:cNvSpPr>
              <p:nvPr/>
            </p:nvSpPr>
            <p:spPr>
              <a:xfrm>
                <a:off x="7085034" y="3602423"/>
                <a:ext cx="715164" cy="460565"/>
              </a:xfrm>
              <a:prstGeom prst="roundRect">
                <a:avLst/>
              </a:prstGeom>
              <a:blipFill>
                <a:blip r:embed="rId1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0278DB3E-F1F1-ADA0-823E-61F6B94DC3A8}"/>
                  </a:ext>
                </a:extLst>
              </p:cNvPr>
              <p:cNvSpPr txBox="1"/>
              <p:nvPr/>
            </p:nvSpPr>
            <p:spPr>
              <a:xfrm>
                <a:off x="7930006" y="3662291"/>
                <a:ext cx="783915" cy="360758"/>
              </a:xfrm>
              <a:prstGeom prst="rect">
                <a:avLst/>
              </a:prstGeom>
              <a:noFill/>
            </p:spPr>
            <p:txBody>
              <a:bodyPr wrap="none" lIns="0" tIns="0" rIns="0" bIns="0" rtlCol="0">
                <a:noAutofit/>
              </a:bodyPr>
              <a:lstStyle/>
              <a:p>
                <a:pPr/>
                <a14:m>
                  <m:oMathPara xmlns:m="http://schemas.openxmlformats.org/officeDocument/2006/math">
                    <m:oMathParaPr>
                      <m:jc m:val="centerGroup"/>
                    </m:oMathParaPr>
                    <m:oMath xmlns:m="http://schemas.openxmlformats.org/officeDocument/2006/math">
                      <m:r>
                        <a:rPr lang="en-AU" sz="2000" b="0" i="1" dirty="0" smtClean="0">
                          <a:latin typeface="Cambria Math" panose="02040503050406030204" pitchFamily="18" charset="0"/>
                        </a:rPr>
                        <m:t>=</m:t>
                      </m:r>
                    </m:oMath>
                  </m:oMathPara>
                </a14:m>
                <a:endParaRPr lang="en-AU" sz="2000" dirty="0"/>
              </a:p>
            </p:txBody>
          </p:sp>
        </mc:Choice>
        <mc:Fallback xmlns="">
          <p:sp>
            <p:nvSpPr>
              <p:cNvPr id="21" name="TextBox 20">
                <a:extLst>
                  <a:ext uri="{FF2B5EF4-FFF2-40B4-BE49-F238E27FC236}">
                    <a16:creationId xmlns:a16="http://schemas.microsoft.com/office/drawing/2014/main" id="{0278DB3E-F1F1-ADA0-823E-61F6B94DC3A8}"/>
                  </a:ext>
                </a:extLst>
              </p:cNvPr>
              <p:cNvSpPr txBox="1">
                <a:spLocks noRot="1" noChangeAspect="1" noMove="1" noResize="1" noEditPoints="1" noAdjustHandles="1" noChangeArrowheads="1" noChangeShapeType="1" noTextEdit="1"/>
              </p:cNvSpPr>
              <p:nvPr/>
            </p:nvSpPr>
            <p:spPr>
              <a:xfrm>
                <a:off x="7930006" y="3662291"/>
                <a:ext cx="783915" cy="360758"/>
              </a:xfrm>
              <a:prstGeom prst="rect">
                <a:avLst/>
              </a:prstGeom>
              <a:blipFill>
                <a:blip r:embed="rId1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0C94E10-969E-C5A0-E1C1-8A4700B08715}"/>
                  </a:ext>
                </a:extLst>
              </p:cNvPr>
              <p:cNvSpPr txBox="1"/>
              <p:nvPr/>
            </p:nvSpPr>
            <p:spPr>
              <a:xfrm>
                <a:off x="1995461" y="4859136"/>
                <a:ext cx="1226634" cy="462775"/>
              </a:xfrm>
              <a:prstGeom prst="rect">
                <a:avLst/>
              </a:prstGeom>
              <a:noFill/>
              <a:ln w="28575">
                <a:solidFill>
                  <a:srgbClr val="002060"/>
                </a:solidFill>
              </a:ln>
              <a:scene3d>
                <a:camera prst="orthographicFront"/>
                <a:lightRig rig="threePt" dir="t"/>
              </a:scene3d>
              <a:sp3d>
                <a:bevelT/>
              </a:sp3d>
            </p:spPr>
            <p:txBody>
              <a:bodyPr wrap="none" lIns="0" tIns="0" rIns="0" bIns="0" rtlCol="0" anchor="ctr">
                <a:noAutofit/>
              </a:bodyPr>
              <a:lstStyle/>
              <a:p>
                <a:pPr algn="l"/>
                <a14:m>
                  <m:oMathPara xmlns:m="http://schemas.openxmlformats.org/officeDocument/2006/math">
                    <m:oMathParaPr>
                      <m:jc m:val="right"/>
                    </m:oMathParaPr>
                    <m:oMath xmlns:m="http://schemas.openxmlformats.org/officeDocument/2006/math">
                      <m:r>
                        <a:rPr lang="en-AU" sz="1800" i="1" smtClean="0">
                          <a:latin typeface="Cambria Math" panose="02040503050406030204" pitchFamily="18" charset="0"/>
                        </a:rPr>
                        <m:t>3</m:t>
                      </m:r>
                      <m:r>
                        <a:rPr lang="en-AU" sz="1800" b="0" i="1" smtClean="0">
                          <a:latin typeface="Cambria Math" panose="02040503050406030204" pitchFamily="18" charset="0"/>
                          <a:ea typeface="Cambria Math" panose="02040503050406030204" pitchFamily="18" charset="0"/>
                        </a:rPr>
                        <m:t>° </m:t>
                      </m:r>
                      <m:sSup>
                        <m:sSupPr>
                          <m:ctrlPr>
                            <a:rPr lang="en-AU" sz="1800" b="0" i="1" smtClean="0">
                              <a:latin typeface="Cambria Math" panose="02040503050406030204" pitchFamily="18" charset="0"/>
                              <a:ea typeface="Cambria Math" panose="02040503050406030204" pitchFamily="18" charset="0"/>
                            </a:rPr>
                          </m:ctrlPr>
                        </m:sSupPr>
                        <m:e>
                          <m:r>
                            <a:rPr lang="en-AU" sz="1800" b="0" i="1" smtClean="0">
                              <a:latin typeface="Cambria Math" panose="02040503050406030204" pitchFamily="18" charset="0"/>
                              <a:ea typeface="Cambria Math" panose="02040503050406030204" pitchFamily="18" charset="0"/>
                            </a:rPr>
                            <m:t>10</m:t>
                          </m:r>
                        </m:e>
                        <m:sup>
                          <m:r>
                            <a:rPr lang="en-AU" sz="1800" b="0" i="1" smtClean="0">
                              <a:latin typeface="Cambria Math" panose="02040503050406030204" pitchFamily="18" charset="0"/>
                              <a:ea typeface="Cambria Math" panose="02040503050406030204" pitchFamily="18" charset="0"/>
                            </a:rPr>
                            <m:t>′</m:t>
                          </m:r>
                        </m:sup>
                      </m:sSup>
                      <m:r>
                        <a:rPr lang="en-AU" sz="1800" b="0" i="1" smtClean="0">
                          <a:latin typeface="Cambria Math" panose="02040503050406030204" pitchFamily="18" charset="0"/>
                          <a:ea typeface="Cambria Math" panose="02040503050406030204" pitchFamily="18" charset="0"/>
                        </a:rPr>
                        <m:t> </m:t>
                      </m:r>
                    </m:oMath>
                  </m:oMathPara>
                </a14:m>
                <a:endParaRPr lang="en-AU" sz="1800" dirty="0"/>
              </a:p>
            </p:txBody>
          </p:sp>
        </mc:Choice>
        <mc:Fallback xmlns="">
          <p:sp>
            <p:nvSpPr>
              <p:cNvPr id="14" name="TextBox 13">
                <a:extLst>
                  <a:ext uri="{FF2B5EF4-FFF2-40B4-BE49-F238E27FC236}">
                    <a16:creationId xmlns:a16="http://schemas.microsoft.com/office/drawing/2014/main" id="{D0C94E10-969E-C5A0-E1C1-8A4700B08715}"/>
                  </a:ext>
                </a:extLst>
              </p:cNvPr>
              <p:cNvSpPr txBox="1">
                <a:spLocks noRot="1" noChangeAspect="1" noMove="1" noResize="1" noEditPoints="1" noAdjustHandles="1" noChangeArrowheads="1" noChangeShapeType="1" noTextEdit="1"/>
              </p:cNvSpPr>
              <p:nvPr/>
            </p:nvSpPr>
            <p:spPr>
              <a:xfrm>
                <a:off x="1995461" y="4859136"/>
                <a:ext cx="1226634" cy="462775"/>
              </a:xfrm>
              <a:prstGeom prst="rect">
                <a:avLst/>
              </a:prstGeom>
              <a:blipFill>
                <a:blip r:embed="rId6"/>
                <a:stretch>
                  <a:fillRect/>
                </a:stretch>
              </a:blipFill>
              <a:ln w="28575">
                <a:solidFill>
                  <a:srgbClr val="002060"/>
                </a:solidFill>
              </a:ln>
            </p:spPr>
            <p:txBody>
              <a:bodyPr/>
              <a:lstStyle/>
              <a:p>
                <a:r>
                  <a:rPr lang="en-US">
                    <a:noFill/>
                  </a:rPr>
                  <a:t> </a:t>
                </a:r>
              </a:p>
            </p:txBody>
          </p:sp>
        </mc:Fallback>
      </mc:AlternateContent>
      <p:sp>
        <p:nvSpPr>
          <p:cNvPr id="16" name="Arrow: Right 15" descr="arrow">
            <a:extLst>
              <a:ext uri="{FF2B5EF4-FFF2-40B4-BE49-F238E27FC236}">
                <a16:creationId xmlns:a16="http://schemas.microsoft.com/office/drawing/2014/main" id="{4EDA4DDF-1380-B082-90DB-38427A0FC902}"/>
              </a:ext>
            </a:extLst>
          </p:cNvPr>
          <p:cNvSpPr/>
          <p:nvPr/>
        </p:nvSpPr>
        <p:spPr>
          <a:xfrm>
            <a:off x="3511959" y="4943789"/>
            <a:ext cx="1226634" cy="351262"/>
          </a:xfrm>
          <a:prstGeom prst="rightArrow">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63685D1-D43F-A117-BDC2-B35FEF8E90AC}"/>
                  </a:ext>
                </a:extLst>
              </p:cNvPr>
              <p:cNvSpPr txBox="1"/>
              <p:nvPr/>
            </p:nvSpPr>
            <p:spPr>
              <a:xfrm>
                <a:off x="5066659" y="4943789"/>
                <a:ext cx="3077737" cy="4572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dirty="0" smtClean="0">
                          <a:latin typeface="Cambria Math" panose="02040503050406030204" pitchFamily="18" charset="0"/>
                        </a:rPr>
                        <m:t>3</m:t>
                      </m:r>
                      <m:r>
                        <a:rPr lang="en-AU" sz="2000" i="1" dirty="0" smtClean="0">
                          <a:latin typeface="Cambria Math" panose="02040503050406030204" pitchFamily="18" charset="0"/>
                        </a:rPr>
                        <m:t> </m:t>
                      </m:r>
                      <m:r>
                        <m:rPr>
                          <m:sty m:val="p"/>
                        </m:rPr>
                        <a:rPr lang="en-AU" sz="2000" i="0" dirty="0" smtClean="0">
                          <a:latin typeface="Cambria Math" panose="02040503050406030204" pitchFamily="18" charset="0"/>
                        </a:rPr>
                        <m:t>hours</m:t>
                      </m:r>
                      <m:r>
                        <a:rPr lang="en-AU" sz="2000" i="1" dirty="0" smtClean="0">
                          <a:latin typeface="Cambria Math" panose="02040503050406030204" pitchFamily="18" charset="0"/>
                        </a:rPr>
                        <m:t> </m:t>
                      </m:r>
                      <m:r>
                        <m:rPr>
                          <m:sty m:val="p"/>
                        </m:rPr>
                        <a:rPr lang="en-AU" sz="2000" i="0" dirty="0" smtClean="0">
                          <a:latin typeface="Cambria Math" panose="02040503050406030204" pitchFamily="18" charset="0"/>
                        </a:rPr>
                        <m:t>and</m:t>
                      </m:r>
                      <m:r>
                        <a:rPr lang="en-AU" sz="2000" i="1" dirty="0" smtClean="0">
                          <a:latin typeface="Cambria Math" panose="02040503050406030204" pitchFamily="18" charset="0"/>
                        </a:rPr>
                        <m:t> </m:t>
                      </m:r>
                      <m:r>
                        <a:rPr lang="en-AU" sz="2000" b="0" i="1" dirty="0" smtClean="0">
                          <a:latin typeface="Cambria Math" panose="02040503050406030204" pitchFamily="18" charset="0"/>
                        </a:rPr>
                        <m:t>1</m:t>
                      </m:r>
                      <m:r>
                        <a:rPr lang="en-AU" sz="2000" i="1" dirty="0" smtClean="0">
                          <a:latin typeface="Cambria Math" panose="02040503050406030204" pitchFamily="18" charset="0"/>
                        </a:rPr>
                        <m:t>0 </m:t>
                      </m:r>
                      <m:r>
                        <m:rPr>
                          <m:sty m:val="p"/>
                        </m:rPr>
                        <a:rPr lang="en-AU" sz="2000" i="0" dirty="0" smtClean="0">
                          <a:latin typeface="Cambria Math" panose="02040503050406030204" pitchFamily="18" charset="0"/>
                        </a:rPr>
                        <m:t>minutes</m:t>
                      </m:r>
                    </m:oMath>
                  </m:oMathPara>
                </a14:m>
                <a:endParaRPr sz="2000" dirty="0">
                  <a:latin typeface="+mj-lt"/>
                </a:endParaRPr>
              </a:p>
            </p:txBody>
          </p:sp>
        </mc:Choice>
        <mc:Fallback xmlns="">
          <p:sp>
            <p:nvSpPr>
              <p:cNvPr id="15" name="TextBox 14">
                <a:extLst>
                  <a:ext uri="{FF2B5EF4-FFF2-40B4-BE49-F238E27FC236}">
                    <a16:creationId xmlns:a16="http://schemas.microsoft.com/office/drawing/2014/main" id="{763685D1-D43F-A117-BDC2-B35FEF8E90AC}"/>
                  </a:ext>
                </a:extLst>
              </p:cNvPr>
              <p:cNvSpPr txBox="1">
                <a:spLocks noRot="1" noChangeAspect="1" noMove="1" noResize="1" noEditPoints="1" noAdjustHandles="1" noChangeArrowheads="1" noChangeShapeType="1" noTextEdit="1"/>
              </p:cNvSpPr>
              <p:nvPr/>
            </p:nvSpPr>
            <p:spPr>
              <a:xfrm>
                <a:off x="5066659" y="4943789"/>
                <a:ext cx="3077737" cy="457200"/>
              </a:xfrm>
              <a:prstGeom prst="rect">
                <a:avLst/>
              </a:prstGeom>
              <a:blipFill>
                <a:blip r:embed="rId7"/>
                <a:stretch>
                  <a:fillRect/>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03AAE85B-CAA5-7C80-1AEA-DC73EFF5E5A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a:p>
        </p:txBody>
      </p:sp>
    </p:spTree>
    <p:extLst>
      <p:ext uri="{BB962C8B-B14F-4D97-AF65-F5344CB8AC3E}">
        <p14:creationId xmlns:p14="http://schemas.microsoft.com/office/powerpoint/2010/main" val="162941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adytopublish xmlns="95386ad3-46d6-4eb6-bbc1-9b19b13a5756">false</Readytopublish>
    <Migrated xmlns="95386ad3-46d6-4eb6-bbc1-9b19b13a5756">true</Migrated>
    <Description2 xmlns="95386ad3-46d6-4eb6-bbc1-9b19b13a5756" xsi:nil="true"/>
    <lcf76f155ced4ddcb4097134ff3c332f xmlns="95386ad3-46d6-4eb6-bbc1-9b19b13a5756">
      <Terms xmlns="http://schemas.microsoft.com/office/infopath/2007/PartnerControls"/>
    </lcf76f155ced4ddcb4097134ff3c332f>
    <TaxCatchAll xmlns="9191b990-ddf9-46cb-8ffe-20db9d3a58aa" xsi:nil="true"/>
    <InDAM xmlns="95386ad3-46d6-4eb6-bbc1-9b19b13a5756">false</InDAM>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6" ma:contentTypeDescription="Create a new document." ma:contentTypeScope="" ma:versionID="7cb0b11152a3c969d12f475c424a3b6d">
  <xsd:schema xmlns:xsd="http://www.w3.org/2001/XMLSchema" xmlns:xs="http://www.w3.org/2001/XMLSchema" xmlns:p="http://schemas.microsoft.com/office/2006/metadata/properties" xmlns:ns2="95386ad3-46d6-4eb6-bbc1-9b19b13a5756" xmlns:ns3="9191b990-ddf9-46cb-8ffe-20db9d3a58aa" targetNamespace="http://schemas.microsoft.com/office/2006/metadata/properties" ma:root="true" ma:fieldsID="e73936c6d6eb0e273fb7b7b26ec1bc31" ns2:_="" ns3:_="">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2DADF6-D0C9-443A-A26C-2A75904481E9}">
  <ds:schemaRefs>
    <ds:schemaRef ds:uri="95386ad3-46d6-4eb6-bbc1-9b19b13a5756"/>
    <ds:schemaRef ds:uri="http://purl.org/dc/dcmitype/"/>
    <ds:schemaRef ds:uri="http://purl.org/dc/terms/"/>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http://schemas.microsoft.com/office/infopath/2007/PartnerControls"/>
    <ds:schemaRef ds:uri="9191b990-ddf9-46cb-8ffe-20db9d3a58aa"/>
    <ds:schemaRef ds:uri="http://www.w3.org/XML/1998/namespace"/>
  </ds:schemaRefs>
</ds:datastoreItem>
</file>

<file path=customXml/itemProps2.xml><?xml version="1.0" encoding="utf-8"?>
<ds:datastoreItem xmlns:ds="http://schemas.openxmlformats.org/officeDocument/2006/customXml" ds:itemID="{62116B9F-5C84-4468-BAB8-7E89391C999D}">
  <ds:schemaRefs>
    <ds:schemaRef ds:uri="http://schemas.microsoft.com/sharepoint/v3/contenttype/forms"/>
  </ds:schemaRefs>
</ds:datastoreItem>
</file>

<file path=customXml/itemProps3.xml><?xml version="1.0" encoding="utf-8"?>
<ds:datastoreItem xmlns:ds="http://schemas.openxmlformats.org/officeDocument/2006/customXml" ds:itemID="{E48A51F4-D3B1-4191-9D80-8918905FCF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1</TotalTime>
  <Words>1265</Words>
  <Application>Microsoft Office PowerPoint</Application>
  <PresentationFormat>Widescreen</PresentationFormat>
  <Paragraphs>234</Paragraphs>
  <Slides>20</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Times New Roman</vt:lpstr>
      <vt:lpstr>Calibri</vt:lpstr>
      <vt:lpstr>Cambria Math</vt:lpstr>
      <vt:lpstr>Public Sans</vt:lpstr>
      <vt:lpstr>Yu Mincho</vt:lpstr>
      <vt:lpstr>Arial</vt:lpstr>
      <vt:lpstr>NSWG Corporate</vt:lpstr>
      <vt:lpstr>Constructing networks from a table</vt:lpstr>
      <vt:lpstr>Learning intentions and success criteria</vt:lpstr>
      <vt:lpstr>Activating prior knowledge</vt:lpstr>
      <vt:lpstr>Notice and wonder</vt:lpstr>
      <vt:lpstr>Connecting learning</vt:lpstr>
      <vt:lpstr>Sight seeing in Melbourne</vt:lpstr>
      <vt:lpstr>Festival of lights</vt:lpstr>
      <vt:lpstr>Calculator use (1)</vt:lpstr>
      <vt:lpstr>Calculator use (2)</vt:lpstr>
      <vt:lpstr>Add and Subtract time</vt:lpstr>
      <vt:lpstr>Releasing responsibility</vt:lpstr>
      <vt:lpstr>Worked example (1)</vt:lpstr>
      <vt:lpstr>Worked example (2)</vt:lpstr>
      <vt:lpstr>Your turn (1)</vt:lpstr>
      <vt:lpstr>Your turn (2)</vt:lpstr>
      <vt:lpstr>Incorrect worked example</vt:lpstr>
      <vt:lpstr>Independent practice</vt:lpstr>
      <vt:lpstr>Approaching questions scaffold</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lesson 3 – Constructing networks from a table – Mathematics Standard</dc:title>
  <dc:creator>NSW Department of Education</dc:creator>
  <cp:keywords>Mathematics; Stage 6; Standard</cp:keywords>
  <dcterms:created xsi:type="dcterms:W3CDTF">2026-05-25T00:41:09Z</dcterms:created>
  <dcterms:modified xsi:type="dcterms:W3CDTF">2026-06-05T05:09:02Z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0x0101004A1D8124FFB2A1438B815462E05615AB</vt:lpwstr>
  </property>
</Properties>
</file>