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383" r:id="rId6"/>
    <p:sldId id="271" r:id="rId7"/>
    <p:sldId id="289" r:id="rId8"/>
    <p:sldId id="26507" r:id="rId9"/>
    <p:sldId id="26523" r:id="rId10"/>
    <p:sldId id="26524" r:id="rId11"/>
    <p:sldId id="26506" r:id="rId12"/>
    <p:sldId id="26513"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3DAF2-2B79-4766-9E60-4F65FECF6BAA}" v="1" dt="2025-11-21T00:29:58.94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49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ivecommons.org/licenses/by/2.0/?ref=openvers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lickr.com/photos/69487319@N00" TargetMode="External"/><Relationship Id="rId5" Type="http://schemas.openxmlformats.org/officeDocument/2006/relationships/hyperlink" Target="https://www.flickr.com/photos/69487319@N00/10585949336"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Pythagoras’ theorem</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Making things</a:t>
            </a:r>
          </a:p>
        </p:txBody>
      </p:sp>
      <p:pic>
        <p:nvPicPr>
          <p:cNvPr id="2" name="Picture 1">
            <a:extLst>
              <a:ext uri="{FF2B5EF4-FFF2-40B4-BE49-F238E27FC236}">
                <a16:creationId xmlns:a16="http://schemas.microsoft.com/office/drawing/2014/main" id="{4E8E8A47-66FF-5836-B7D6-ED52E87C4C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362" r="2934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Standard Stage 6 Syllabus </a:t>
            </a:r>
            <a:r>
              <a:rPr lang="en-AU" dirty="0">
                <a:effectLst/>
                <a:latin typeface="+mn-lt"/>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know how to use Pythagoras’ theorem to find a missing side of a right-angled triangle.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explain what side the hypotenuse is.</a:t>
            </a:r>
          </a:p>
          <a:p>
            <a:pPr marL="342900" indent="-342900">
              <a:lnSpc>
                <a:spcPct val="150000"/>
              </a:lnSpc>
              <a:spcAft>
                <a:spcPts val="1200"/>
              </a:spcAft>
              <a:buFont typeface="Arial"/>
              <a:buChar char="•"/>
            </a:pPr>
            <a:r>
              <a:rPr lang="en-AU" sz="2000" dirty="0">
                <a:cs typeface="Arial" panose="020B0604020202020204" pitchFamily="34" charset="0"/>
              </a:rPr>
              <a:t>I can substitute numbers into Pythagoras’ theorem.</a:t>
            </a:r>
          </a:p>
          <a:p>
            <a:pPr marL="342900" indent="-342900">
              <a:lnSpc>
                <a:spcPct val="150000"/>
              </a:lnSpc>
              <a:spcAft>
                <a:spcPts val="1200"/>
              </a:spcAft>
              <a:buFont typeface="Arial"/>
              <a:buChar char="•"/>
            </a:pPr>
            <a:r>
              <a:rPr lang="en-AU" sz="2000" dirty="0">
                <a:cs typeface="Arial" panose="020B0604020202020204" pitchFamily="34" charset="0"/>
              </a:rPr>
              <a:t>I can calculate the length of the hypotenuse using Pythagoras’ theorem.</a:t>
            </a:r>
          </a:p>
          <a:p>
            <a:pPr marL="342900" indent="-342900">
              <a:lnSpc>
                <a:spcPct val="150000"/>
              </a:lnSpc>
              <a:spcAft>
                <a:spcPts val="1200"/>
              </a:spcAft>
              <a:buFont typeface="Arial"/>
              <a:buChar char="•"/>
            </a:pPr>
            <a:r>
              <a:rPr lang="en-AU" sz="2000" dirty="0">
                <a:cs typeface="Arial" panose="020B0604020202020204" pitchFamily="34" charset="0"/>
              </a:rPr>
              <a:t>I can solve an equation to calculate a missing side of a right-angled triangle.</a:t>
            </a:r>
          </a:p>
          <a:p>
            <a:pPr marL="342900" indent="-342900">
              <a:lnSpc>
                <a:spcPct val="150000"/>
              </a:lnSpc>
              <a:spcAft>
                <a:spcPts val="1200"/>
              </a:spcAft>
              <a:buFont typeface="Arial"/>
              <a:buChar char="•"/>
            </a:pPr>
            <a:r>
              <a:rPr lang="en-AU" sz="2000" dirty="0">
                <a:cs typeface="Arial" panose="020B0604020202020204" pitchFamily="34" charset="0"/>
              </a:rPr>
              <a:t>I can calculate the perimeter of shapes involving triangles.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Wall frame</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How do we check this frame is standing at </a:t>
                </a:r>
                <a14:m>
                  <m:oMath xmlns:m="http://schemas.openxmlformats.org/officeDocument/2006/math">
                    <m:r>
                      <a:rPr lang="en-AU" b="0" i="1" smtClean="0">
                        <a:latin typeface="Cambria Math" panose="02040503050406030204" pitchFamily="18" charset="0"/>
                      </a:rPr>
                      <m:t>90°</m:t>
                    </m:r>
                  </m:oMath>
                </a14:m>
                <a:r>
                  <a:rPr lang="en-AU" dirty="0">
                    <a:latin typeface="+mj-lt"/>
                  </a:rPr>
                  <a:t>?</a:t>
                </a: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6780" b="-42373"/>
                </a:stretch>
              </a:blipFill>
            </p:spPr>
            <p:txBody>
              <a:bodyPr/>
              <a:lstStyle/>
              <a:p>
                <a:r>
                  <a:rPr lang="en-US">
                    <a:noFill/>
                  </a:rPr>
                  <a:t> </a:t>
                </a:r>
              </a:p>
            </p:txBody>
          </p:sp>
        </mc:Fallback>
      </mc:AlternateContent>
      <p:grpSp>
        <p:nvGrpSpPr>
          <p:cNvPr id="5" name="Group 4" descr="Wooden frame from the wall of a house with a small right angled triangle drawn between the vertical of the frame, horizontal of the ground. The triangle measures 3cm high, 4 cm wide and diagonal is 5cm.">
            <a:extLst>
              <a:ext uri="{FF2B5EF4-FFF2-40B4-BE49-F238E27FC236}">
                <a16:creationId xmlns:a16="http://schemas.microsoft.com/office/drawing/2014/main" id="{428D0671-295A-FB12-A3F3-70E03E2DB785}"/>
              </a:ext>
            </a:extLst>
          </p:cNvPr>
          <p:cNvGrpSpPr/>
          <p:nvPr/>
        </p:nvGrpSpPr>
        <p:grpSpPr>
          <a:xfrm>
            <a:off x="3037840" y="1668920"/>
            <a:ext cx="6116320" cy="4569460"/>
            <a:chOff x="3037840" y="1668920"/>
            <a:chExt cx="6116320" cy="4569460"/>
          </a:xfrm>
        </p:grpSpPr>
        <p:pic>
          <p:nvPicPr>
            <p:cNvPr id="2" name="Picture 1" descr="Wooden frame for the wall of a house. A small triangle is drawn between the vertical of the frame and the horizontal of the ground. The triangle has height of 3cm length of 4 cm and diagonal of 5cm.">
              <a:extLst>
                <a:ext uri="{FF2B5EF4-FFF2-40B4-BE49-F238E27FC236}">
                  <a16:creationId xmlns:a16="http://schemas.microsoft.com/office/drawing/2014/main" id="{EA916A06-BED2-5641-EEC2-D0EAADCDFF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7840" y="1668920"/>
              <a:ext cx="6116320" cy="4569460"/>
            </a:xfrm>
            <a:prstGeom prst="rect">
              <a:avLst/>
            </a:prstGeom>
            <a:noFill/>
            <a:ln>
              <a:noFill/>
            </a:ln>
          </p:spPr>
        </p:pic>
        <p:grpSp>
          <p:nvGrpSpPr>
            <p:cNvPr id="24" name="Group 23">
              <a:extLst>
                <a:ext uri="{FF2B5EF4-FFF2-40B4-BE49-F238E27FC236}">
                  <a16:creationId xmlns:a16="http://schemas.microsoft.com/office/drawing/2014/main" id="{A95EA786-0B49-5BE4-3731-8C182D85A492}"/>
                </a:ext>
              </a:extLst>
            </p:cNvPr>
            <p:cNvGrpSpPr/>
            <p:nvPr/>
          </p:nvGrpSpPr>
          <p:grpSpPr>
            <a:xfrm>
              <a:off x="3441302" y="4946935"/>
              <a:ext cx="1157509" cy="1000000"/>
              <a:chOff x="3441302" y="4946935"/>
              <a:chExt cx="1157509" cy="1000000"/>
            </a:xfrm>
          </p:grpSpPr>
          <p:cxnSp>
            <p:nvCxnSpPr>
              <p:cNvPr id="10" name="Straight Connector 9">
                <a:extLst>
                  <a:ext uri="{FF2B5EF4-FFF2-40B4-BE49-F238E27FC236}">
                    <a16:creationId xmlns:a16="http://schemas.microsoft.com/office/drawing/2014/main" id="{05EEA0B5-AFA3-1728-9E90-544D12D135B8}"/>
                  </a:ext>
                </a:extLst>
              </p:cNvPr>
              <p:cNvCxnSpPr>
                <a:cxnSpLocks/>
              </p:cNvCxnSpPr>
              <p:nvPr/>
            </p:nvCxnSpPr>
            <p:spPr>
              <a:xfrm flipH="1">
                <a:off x="3491883" y="5495278"/>
                <a:ext cx="500109" cy="14796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FA8910-7F33-EAC0-AE4A-A44C2DD194EE}"/>
                  </a:ext>
                </a:extLst>
              </p:cNvPr>
              <p:cNvCxnSpPr>
                <a:cxnSpLocks/>
              </p:cNvCxnSpPr>
              <p:nvPr/>
            </p:nvCxnSpPr>
            <p:spPr>
              <a:xfrm flipV="1">
                <a:off x="3991992" y="5104659"/>
                <a:ext cx="0" cy="42169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58A7FA-9B42-2D9B-601F-25B0ECF887C6}"/>
                  </a:ext>
                </a:extLst>
              </p:cNvPr>
              <p:cNvCxnSpPr>
                <a:cxnSpLocks/>
              </p:cNvCxnSpPr>
              <p:nvPr/>
            </p:nvCxnSpPr>
            <p:spPr>
              <a:xfrm flipH="1">
                <a:off x="3491882" y="5104659"/>
                <a:ext cx="500110" cy="53858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45F62A-68BB-4DAE-D55B-81A9001B637C}"/>
                  </a:ext>
                </a:extLst>
              </p:cNvPr>
              <p:cNvSpPr txBox="1"/>
              <p:nvPr/>
            </p:nvSpPr>
            <p:spPr>
              <a:xfrm rot="20684444">
                <a:off x="3611048" y="5640448"/>
                <a:ext cx="494073" cy="306487"/>
              </a:xfrm>
              <a:prstGeom prst="rect">
                <a:avLst/>
              </a:prstGeom>
              <a:solidFill>
                <a:schemeClr val="bg1"/>
              </a:solidFill>
            </p:spPr>
            <p:txBody>
              <a:bodyPr wrap="none" lIns="0" tIns="0" rIns="0" bIns="0" rtlCol="0">
                <a:noAutofit/>
              </a:bodyPr>
              <a:lstStyle/>
              <a:p>
                <a:pPr algn="l"/>
                <a:r>
                  <a:rPr lang="en-AU" sz="1800" dirty="0"/>
                  <a:t>4 cm</a:t>
                </a:r>
              </a:p>
            </p:txBody>
          </p:sp>
          <p:sp>
            <p:nvSpPr>
              <p:cNvPr id="22" name="TextBox 21">
                <a:extLst>
                  <a:ext uri="{FF2B5EF4-FFF2-40B4-BE49-F238E27FC236}">
                    <a16:creationId xmlns:a16="http://schemas.microsoft.com/office/drawing/2014/main" id="{3429DC95-39A7-E521-D805-EBB00176E13B}"/>
                  </a:ext>
                </a:extLst>
              </p:cNvPr>
              <p:cNvSpPr txBox="1"/>
              <p:nvPr/>
            </p:nvSpPr>
            <p:spPr>
              <a:xfrm>
                <a:off x="4104738" y="5162260"/>
                <a:ext cx="494073" cy="306487"/>
              </a:xfrm>
              <a:prstGeom prst="rect">
                <a:avLst/>
              </a:prstGeom>
              <a:solidFill>
                <a:schemeClr val="bg1"/>
              </a:solidFill>
            </p:spPr>
            <p:txBody>
              <a:bodyPr wrap="none" lIns="0" tIns="0" rIns="0" bIns="0" rtlCol="0">
                <a:noAutofit/>
              </a:bodyPr>
              <a:lstStyle/>
              <a:p>
                <a:pPr algn="l"/>
                <a:r>
                  <a:rPr lang="en-AU" sz="1800" dirty="0"/>
                  <a:t>3 cm</a:t>
                </a:r>
              </a:p>
            </p:txBody>
          </p:sp>
          <p:sp>
            <p:nvSpPr>
              <p:cNvPr id="23" name="TextBox 22">
                <a:extLst>
                  <a:ext uri="{FF2B5EF4-FFF2-40B4-BE49-F238E27FC236}">
                    <a16:creationId xmlns:a16="http://schemas.microsoft.com/office/drawing/2014/main" id="{3E7DE43C-D70D-6B24-8845-C2BF459A98F4}"/>
                  </a:ext>
                </a:extLst>
              </p:cNvPr>
              <p:cNvSpPr txBox="1"/>
              <p:nvPr/>
            </p:nvSpPr>
            <p:spPr>
              <a:xfrm rot="18844516">
                <a:off x="3347509" y="5040728"/>
                <a:ext cx="494073" cy="306487"/>
              </a:xfrm>
              <a:prstGeom prst="rect">
                <a:avLst/>
              </a:prstGeom>
              <a:solidFill>
                <a:schemeClr val="bg1"/>
              </a:solidFill>
            </p:spPr>
            <p:txBody>
              <a:bodyPr wrap="none" lIns="0" tIns="0" rIns="0" bIns="0" rtlCol="0">
                <a:noAutofit/>
              </a:bodyPr>
              <a:lstStyle/>
              <a:p>
                <a:pPr algn="l"/>
                <a:r>
                  <a:rPr lang="en-AU" sz="1800" dirty="0"/>
                  <a:t>5 cm</a:t>
                </a:r>
              </a:p>
            </p:txBody>
          </p:sp>
        </p:grpSp>
      </p:grpSp>
      <p:sp>
        <p:nvSpPr>
          <p:cNvPr id="6" name="TextBox 5">
            <a:extLst>
              <a:ext uri="{FF2B5EF4-FFF2-40B4-BE49-F238E27FC236}">
                <a16:creationId xmlns:a16="http://schemas.microsoft.com/office/drawing/2014/main" id="{9078B5DB-2789-B11F-E0DD-0770A708A932}"/>
              </a:ext>
            </a:extLst>
          </p:cNvPr>
          <p:cNvSpPr txBox="1"/>
          <p:nvPr/>
        </p:nvSpPr>
        <p:spPr>
          <a:xfrm>
            <a:off x="3037840" y="6323935"/>
            <a:ext cx="6094562" cy="261610"/>
          </a:xfrm>
          <a:prstGeom prst="rect">
            <a:avLst/>
          </a:prstGeom>
          <a:noFill/>
        </p:spPr>
        <p:txBody>
          <a:bodyPr wrap="square">
            <a:spAutoFit/>
          </a:bodyPr>
          <a:lstStyle/>
          <a:p>
            <a:r>
              <a:rPr lang="en-AU" sz="1050" b="0" i="0" dirty="0">
                <a:effectLst/>
              </a:rPr>
              <a:t>"</a:t>
            </a:r>
            <a:r>
              <a:rPr lang="en-AU" sz="1050" b="0" i="0" dirty="0">
                <a:solidFill>
                  <a:srgbClr val="E5C428"/>
                </a:solidFill>
                <a:effectLst/>
                <a:hlinkClick r:id="rId5"/>
              </a:rPr>
              <a:t>Back wall framing</a:t>
            </a:r>
            <a:r>
              <a:rPr lang="en-AU" sz="1050" b="0" i="0" dirty="0">
                <a:effectLst/>
              </a:rPr>
              <a:t>" by </a:t>
            </a:r>
            <a:r>
              <a:rPr lang="en-AU" sz="1050" b="0" i="0" dirty="0">
                <a:solidFill>
                  <a:srgbClr val="E5C428"/>
                </a:solidFill>
                <a:effectLst/>
                <a:hlinkClick r:id="rId6"/>
              </a:rPr>
              <a:t>Marshmallow</a:t>
            </a:r>
            <a:r>
              <a:rPr lang="en-AU" sz="1050" b="0" i="0" dirty="0">
                <a:solidFill>
                  <a:srgbClr val="F7F7F7"/>
                </a:solidFill>
                <a:effectLst/>
              </a:rPr>
              <a:t> </a:t>
            </a:r>
            <a:r>
              <a:rPr lang="en-AU" sz="1050" b="0" i="0" dirty="0">
                <a:effectLst/>
              </a:rPr>
              <a:t>is licensed under </a:t>
            </a:r>
            <a:r>
              <a:rPr lang="en-AU" sz="1050" b="0" i="0" dirty="0">
                <a:solidFill>
                  <a:srgbClr val="E5C428"/>
                </a:solidFill>
                <a:effectLst/>
                <a:hlinkClick r:id="rId7"/>
              </a:rPr>
              <a:t>CC BY 2.0</a:t>
            </a:r>
            <a:r>
              <a:rPr lang="en-AU" sz="1050" b="0" i="0" dirty="0">
                <a:solidFill>
                  <a:srgbClr val="F7F7F7"/>
                </a:solidFill>
                <a:effectLst/>
              </a:rPr>
              <a:t>.</a:t>
            </a:r>
            <a:endParaRPr lang="en-AU" sz="105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Pythagoras’ theorem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54000" y="2515504"/>
                <a:ext cx="11484000" cy="2945921"/>
              </a:xfrm>
            </p:spPr>
            <p:txBody>
              <a:bodyPr/>
              <a:lstStyle/>
              <a:p>
                <a:pPr algn="ctr"/>
                <a:r>
                  <a:rPr lang="en-AU" sz="7200" dirty="0">
                    <a:latin typeface="+mn-lt"/>
                  </a:rPr>
                  <a:t> </a:t>
                </a:r>
                <a14:m>
                  <m:oMath xmlns:m="http://schemas.openxmlformats.org/officeDocument/2006/math">
                    <m:sSup>
                      <m:sSupPr>
                        <m:ctrlPr>
                          <a:rPr lang="en-AU" sz="7200" b="0" i="1" smtClean="0">
                            <a:latin typeface="Cambria Math" panose="02040503050406030204" pitchFamily="18" charset="0"/>
                          </a:rPr>
                        </m:ctrlPr>
                      </m:sSupPr>
                      <m:e>
                        <m:r>
                          <m:rPr>
                            <m:sty m:val="p"/>
                          </m:rPr>
                          <a:rPr lang="en-AU" sz="7200" b="0" i="0" smtClean="0">
                            <a:latin typeface="Cambria Math" panose="02040503050406030204" pitchFamily="18" charset="0"/>
                          </a:rPr>
                          <m:t>c</m:t>
                        </m:r>
                      </m:e>
                      <m:sup>
                        <m:r>
                          <a:rPr lang="en-AU" sz="7200" b="0" i="0" smtClean="0">
                            <a:latin typeface="Cambria Math" panose="02040503050406030204" pitchFamily="18" charset="0"/>
                          </a:rPr>
                          <m:t>2</m:t>
                        </m:r>
                      </m:sup>
                    </m:sSup>
                    <m:r>
                      <a:rPr lang="en-AU" sz="7200" b="0" i="0" smtClean="0">
                        <a:latin typeface="Cambria Math" panose="02040503050406030204" pitchFamily="18" charset="0"/>
                      </a:rPr>
                      <m:t>=</m:t>
                    </m:r>
                    <m:sSup>
                      <m:sSupPr>
                        <m:ctrlPr>
                          <a:rPr lang="en-AU" sz="7200" b="0" i="1" smtClean="0">
                            <a:latin typeface="Cambria Math" panose="02040503050406030204" pitchFamily="18" charset="0"/>
                          </a:rPr>
                        </m:ctrlPr>
                      </m:sSupPr>
                      <m:e>
                        <m:r>
                          <a:rPr lang="en-AU" sz="7200" b="0" i="1" smtClean="0">
                            <a:latin typeface="Cambria Math" panose="02040503050406030204" pitchFamily="18" charset="0"/>
                          </a:rPr>
                          <m:t>𝑎</m:t>
                        </m:r>
                      </m:e>
                      <m:sup>
                        <m:r>
                          <a:rPr lang="en-AU" sz="7200" b="0" i="1" smtClean="0">
                            <a:latin typeface="Cambria Math" panose="02040503050406030204" pitchFamily="18" charset="0"/>
                          </a:rPr>
                          <m:t>2</m:t>
                        </m:r>
                      </m:sup>
                    </m:sSup>
                    <m:r>
                      <a:rPr lang="en-AU" sz="7200" b="0" i="1" smtClean="0">
                        <a:latin typeface="Cambria Math" panose="02040503050406030204" pitchFamily="18" charset="0"/>
                      </a:rPr>
                      <m:t>+</m:t>
                    </m:r>
                    <m:sSup>
                      <m:sSupPr>
                        <m:ctrlPr>
                          <a:rPr lang="en-AU" sz="7200" b="0" i="1" smtClean="0">
                            <a:latin typeface="Cambria Math" panose="02040503050406030204" pitchFamily="18" charset="0"/>
                          </a:rPr>
                        </m:ctrlPr>
                      </m:sSupPr>
                      <m:e>
                        <m:r>
                          <a:rPr lang="en-AU" sz="7200" b="0" i="1" smtClean="0">
                            <a:latin typeface="Cambria Math" panose="02040503050406030204" pitchFamily="18" charset="0"/>
                          </a:rPr>
                          <m:t>𝑏</m:t>
                        </m:r>
                      </m:e>
                      <m:sup>
                        <m:r>
                          <a:rPr lang="en-AU" sz="7200" b="0" i="1" smtClean="0">
                            <a:latin typeface="Cambria Math" panose="02040503050406030204" pitchFamily="18" charset="0"/>
                          </a:rPr>
                          <m:t>2</m:t>
                        </m:r>
                      </m:sup>
                    </m:sSup>
                  </m:oMath>
                </a14:m>
                <a:endParaRPr lang="en-AU" sz="720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54000" y="2515504"/>
                <a:ext cx="11484000" cy="2945921"/>
              </a:xfr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BC11C-60B7-01DE-E56B-FFB592534824}"/>
              </a:ext>
            </a:extLst>
          </p:cNvPr>
          <p:cNvSpPr>
            <a:spLocks noGrp="1"/>
          </p:cNvSpPr>
          <p:nvPr>
            <p:ph type="title"/>
          </p:nvPr>
        </p:nvSpPr>
        <p:spPr/>
        <p:txBody>
          <a:bodyPr/>
          <a:lstStyle/>
          <a:p>
            <a:r>
              <a:rPr lang="en-AU" dirty="0">
                <a:latin typeface="+mj-lt"/>
              </a:rPr>
              <a:t>Pythagoras’ theorem (2)</a:t>
            </a:r>
          </a:p>
        </p:txBody>
      </p:sp>
      <p:sp>
        <p:nvSpPr>
          <p:cNvPr id="4" name="Text Placeholder 3">
            <a:extLst>
              <a:ext uri="{FF2B5EF4-FFF2-40B4-BE49-F238E27FC236}">
                <a16:creationId xmlns:a16="http://schemas.microsoft.com/office/drawing/2014/main" id="{667225F0-D3D1-127D-6D23-1832F35073A9}"/>
              </a:ext>
            </a:extLst>
          </p:cNvPr>
          <p:cNvSpPr>
            <a:spLocks noGrp="1"/>
          </p:cNvSpPr>
          <p:nvPr>
            <p:ph type="body" sz="quarter" idx="18"/>
          </p:nvPr>
        </p:nvSpPr>
        <p:spPr/>
        <p:txBody>
          <a:bodyPr/>
          <a:lstStyle/>
          <a:p>
            <a:r>
              <a:rPr lang="en-AU" dirty="0">
                <a:latin typeface="+mj-lt"/>
              </a:rPr>
              <a:t>Finding the hypotenuse (image not to scale)</a:t>
            </a:r>
          </a:p>
        </p:txBody>
      </p:sp>
      <p:pic>
        <p:nvPicPr>
          <p:cNvPr id="9" name="Graphic 8" descr="A right-angled triangle with sides measuring 60 mm and 80 mm. The hypotenuse is unknown.">
            <a:extLst>
              <a:ext uri="{FF2B5EF4-FFF2-40B4-BE49-F238E27FC236}">
                <a16:creationId xmlns:a16="http://schemas.microsoft.com/office/drawing/2014/main" id="{D2CD0C8D-3EFF-5BAB-FD34-EC6F64A743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5206" y="1369454"/>
            <a:ext cx="5081587" cy="5401586"/>
          </a:xfrm>
          <a:prstGeom prst="rect">
            <a:avLst/>
          </a:prstGeom>
        </p:spPr>
      </p:pic>
      <p:sp>
        <p:nvSpPr>
          <p:cNvPr id="2" name="Slide Number Placeholder 1">
            <a:extLst>
              <a:ext uri="{FF2B5EF4-FFF2-40B4-BE49-F238E27FC236}">
                <a16:creationId xmlns:a16="http://schemas.microsoft.com/office/drawing/2014/main" id="{2BDF3C42-D351-FB77-DB3B-A7C38EFFB3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3511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AFB6-6CBF-4FA1-2A8D-3FA7E59C7A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88701E-0FFA-A160-E047-05DF06F5B345}"/>
              </a:ext>
            </a:extLst>
          </p:cNvPr>
          <p:cNvSpPr>
            <a:spLocks noGrp="1"/>
          </p:cNvSpPr>
          <p:nvPr>
            <p:ph type="title"/>
          </p:nvPr>
        </p:nvSpPr>
        <p:spPr/>
        <p:txBody>
          <a:bodyPr/>
          <a:lstStyle/>
          <a:p>
            <a:r>
              <a:rPr lang="en-AU" dirty="0">
                <a:latin typeface="+mj-lt"/>
              </a:rPr>
              <a:t>Pythagoras’ theorem (3)</a:t>
            </a:r>
          </a:p>
        </p:txBody>
      </p:sp>
      <p:sp>
        <p:nvSpPr>
          <p:cNvPr id="4" name="Text Placeholder 3">
            <a:extLst>
              <a:ext uri="{FF2B5EF4-FFF2-40B4-BE49-F238E27FC236}">
                <a16:creationId xmlns:a16="http://schemas.microsoft.com/office/drawing/2014/main" id="{A78F2DEC-9EAB-FF1D-4217-01A4CE1BC4F4}"/>
              </a:ext>
            </a:extLst>
          </p:cNvPr>
          <p:cNvSpPr>
            <a:spLocks noGrp="1"/>
          </p:cNvSpPr>
          <p:nvPr>
            <p:ph type="body" sz="quarter" idx="18"/>
          </p:nvPr>
        </p:nvSpPr>
        <p:spPr/>
        <p:txBody>
          <a:bodyPr/>
          <a:lstStyle/>
          <a:p>
            <a:r>
              <a:rPr lang="en-AU" dirty="0">
                <a:latin typeface="+mj-lt"/>
              </a:rPr>
              <a:t>Finding a shorter side (image not to scale)</a:t>
            </a:r>
          </a:p>
        </p:txBody>
      </p:sp>
      <p:pic>
        <p:nvPicPr>
          <p:cNvPr id="9" name="Picture 8" descr="A right-angled triangle. The hypotenuse is 80 mm and the length of one of the other sides is 60 mm. The length of the third side is unknown.">
            <a:extLst>
              <a:ext uri="{FF2B5EF4-FFF2-40B4-BE49-F238E27FC236}">
                <a16:creationId xmlns:a16="http://schemas.microsoft.com/office/drawing/2014/main" id="{D14CBD3F-0510-DF54-4AEB-0307E4C7EC69}"/>
              </a:ext>
            </a:extLst>
          </p:cNvPr>
          <p:cNvPicPr>
            <a:picLocks noChangeAspect="1"/>
          </p:cNvPicPr>
          <p:nvPr/>
        </p:nvPicPr>
        <p:blipFill>
          <a:blip r:embed="rId2"/>
          <a:stretch>
            <a:fillRect/>
          </a:stretch>
        </p:blipFill>
        <p:spPr>
          <a:xfrm>
            <a:off x="2872522" y="1729267"/>
            <a:ext cx="6446956" cy="4542466"/>
          </a:xfrm>
          <a:prstGeom prst="rect">
            <a:avLst/>
          </a:prstGeom>
        </p:spPr>
      </p:pic>
      <p:sp>
        <p:nvSpPr>
          <p:cNvPr id="2" name="Slide Number Placeholder 1">
            <a:extLst>
              <a:ext uri="{FF2B5EF4-FFF2-40B4-BE49-F238E27FC236}">
                <a16:creationId xmlns:a16="http://schemas.microsoft.com/office/drawing/2014/main" id="{99D6A04A-0EF7-D2E2-FBCC-FA439B4001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9501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Pythagoras’ theorem (4)</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Blueprint</a:t>
            </a:r>
          </a:p>
        </p:txBody>
      </p:sp>
      <p:pic>
        <p:nvPicPr>
          <p:cNvPr id="7" name="Picture 6" descr="Blueprint of a structure with a trapezium face. Left-hand side vertical length measures 8 m. Right-hand side vertical length measures 6 m and bottom width measures 7 m.">
            <a:extLst>
              <a:ext uri="{FF2B5EF4-FFF2-40B4-BE49-F238E27FC236}">
                <a16:creationId xmlns:a16="http://schemas.microsoft.com/office/drawing/2014/main" id="{54120833-CCB1-E008-EC99-C9FA2D890FB8}"/>
              </a:ext>
            </a:extLst>
          </p:cNvPr>
          <p:cNvPicPr>
            <a:picLocks noChangeAspect="1"/>
          </p:cNvPicPr>
          <p:nvPr/>
        </p:nvPicPr>
        <p:blipFill>
          <a:blip r:embed="rId2"/>
          <a:stretch>
            <a:fillRect/>
          </a:stretch>
        </p:blipFill>
        <p:spPr>
          <a:xfrm>
            <a:off x="3828748" y="1339000"/>
            <a:ext cx="4534505" cy="5130535"/>
          </a:xfrm>
          <a:prstGeom prst="rect">
            <a:avLst/>
          </a:prstGeom>
        </p:spPr>
      </p:pic>
      <p:pic>
        <p:nvPicPr>
          <p:cNvPr id="15" name="Picture 14" descr="Blueprint of a structure with a trapezium face. Left-hand side vertical length measures 8 m. Right-hand side vertical length measures 6 m and bottom width measures 7 m. A red horizontal line measuring 7 m is parallel to the bottom width, placed where the roof meets the walls to show a right-angled triangle.">
            <a:extLst>
              <a:ext uri="{FF2B5EF4-FFF2-40B4-BE49-F238E27FC236}">
                <a16:creationId xmlns:a16="http://schemas.microsoft.com/office/drawing/2014/main" id="{4636BB01-3A8A-C0F0-C786-BE86F440CC76}"/>
              </a:ext>
            </a:extLst>
          </p:cNvPr>
          <p:cNvPicPr>
            <a:picLocks noChangeAspect="1"/>
          </p:cNvPicPr>
          <p:nvPr/>
        </p:nvPicPr>
        <p:blipFill>
          <a:blip r:embed="rId3"/>
          <a:stretch>
            <a:fillRect/>
          </a:stretch>
        </p:blipFill>
        <p:spPr>
          <a:xfrm>
            <a:off x="3828748" y="1375502"/>
            <a:ext cx="4534505" cy="5094033"/>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92E86-7522-4B1D-AA1C-EF398D3D21A9}">
  <ds:schemaRefs>
    <ds:schemaRef ds:uri="http://schemas.microsoft.com/sharepoint/v3/contenttype/forms"/>
  </ds:schemaRefs>
</ds:datastoreItem>
</file>

<file path=customXml/itemProps2.xml><?xml version="1.0" encoding="utf-8"?>
<ds:datastoreItem xmlns:ds="http://schemas.openxmlformats.org/officeDocument/2006/customXml" ds:itemID="{A3CFCD7C-1C5B-4437-92A0-09F7010D7845}">
  <ds:schemaRefs>
    <ds:schemaRef ds:uri="http://purl.org/dc/dcmitype/"/>
    <ds:schemaRef ds:uri="http://schemas.microsoft.com/office/2006/documentManagement/types"/>
    <ds:schemaRef ds:uri="http://schemas.openxmlformats.org/package/2006/metadata/core-properties"/>
    <ds:schemaRef ds:uri="http://purl.org/dc/elements/1.1/"/>
    <ds:schemaRef ds:uri="95386ad3-46d6-4eb6-bbc1-9b19b13a5756"/>
    <ds:schemaRef ds:uri="http://schemas.microsoft.com/office/2006/metadata/properties"/>
    <ds:schemaRef ds:uri="http://schemas.microsoft.com/office/infopath/2007/PartnerControls"/>
    <ds:schemaRef ds:uri="9191b990-ddf9-46cb-8ffe-20db9d3a58aa"/>
    <ds:schemaRef ds:uri="http://www.w3.org/XML/1998/namespace"/>
    <ds:schemaRef ds:uri="http://purl.org/dc/terms/"/>
  </ds:schemaRefs>
</ds:datastoreItem>
</file>

<file path=customXml/itemProps3.xml><?xml version="1.0" encoding="utf-8"?>
<ds:datastoreItem xmlns:ds="http://schemas.openxmlformats.org/officeDocument/2006/customXml" ds:itemID="{AE9CA6DF-62EA-4566-8CC2-C9E9E90CE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786</Words>
  <Application>Microsoft Office PowerPoint</Application>
  <PresentationFormat>Widescreen</PresentationFormat>
  <Paragraphs>65</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Cambria Math</vt:lpstr>
      <vt:lpstr>Public Sans</vt:lpstr>
      <vt:lpstr>Arial</vt:lpstr>
      <vt:lpstr>Times New Roman</vt:lpstr>
      <vt:lpstr>NSWG Corporate</vt:lpstr>
      <vt:lpstr>Pythagoras’ theorem</vt:lpstr>
      <vt:lpstr>Learning intentions and success criteria</vt:lpstr>
      <vt:lpstr>Activating prior knowledge</vt:lpstr>
      <vt:lpstr>Wall frame</vt:lpstr>
      <vt:lpstr>Pythagoras’ theorem (1)</vt:lpstr>
      <vt:lpstr>Pythagoras’ theorem (2)</vt:lpstr>
      <vt:lpstr>Pythagoras’ theorem (3)</vt:lpstr>
      <vt:lpstr>Connecting learning</vt:lpstr>
      <vt:lpstr>Pythagoras’ theorem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Pythagoras' theorem, Unit 3, Stage 6</dc:title>
  <dc:creator>NSW Department of Education</dc:creator>
  <dcterms:created xsi:type="dcterms:W3CDTF">2025-11-16T21:41:11Z</dcterms:created>
  <dcterms:modified xsi:type="dcterms:W3CDTF">2025-11-21T00:30:27Z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2025-11-16T21:41:38Z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3454ce4d-4da8-48a5-a918-3da5648ec8e0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