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p:sldMasterIdLst>
    <p:sldMasterId id="2147483660" r:id="rId4"/>
  </p:sldMasterIdLst>
  <p:notesMasterIdLst>
    <p:notesMasterId r:id="rId20"/>
  </p:notesMasterIdLst>
  <p:handoutMasterIdLst>
    <p:handoutMasterId r:id="rId21"/>
  </p:handoutMasterIdLst>
  <p:sldIdLst>
    <p:sldId id="26505" r:id="rId5"/>
    <p:sldId id="26383" r:id="rId6"/>
    <p:sldId id="271" r:id="rId7"/>
    <p:sldId id="289" r:id="rId8"/>
    <p:sldId id="26506" r:id="rId9"/>
    <p:sldId id="26528" r:id="rId10"/>
    <p:sldId id="26531" r:id="rId11"/>
    <p:sldId id="26508" r:id="rId12"/>
    <p:sldId id="26527" r:id="rId13"/>
    <p:sldId id="26507" r:id="rId14"/>
    <p:sldId id="26530" r:id="rId15"/>
    <p:sldId id="26510" r:id="rId16"/>
    <p:sldId id="26522" r:id="rId17"/>
    <p:sldId id="360" r:id="rId18"/>
    <p:sldId id="361" r:id="rId19"/>
  </p:sldIdLst>
  <p:sldSz cx="12192000" cy="6858000"/>
  <p:notesSz cx="6858000" cy="9144000"/>
  <p:embeddedFontLst>
    <p:embeddedFont>
      <p:font typeface="Cambria Math" panose="02040503050406030204" pitchFamily="18" charset="0"/>
      <p:regular r:id="rId22"/>
    </p:embeddedFont>
    <p:embeddedFont>
      <p:font typeface="Public Sans" pitchFamily="2" charset="0"/>
      <p:regular r:id="rId23"/>
      <p:bold r:id="rId24"/>
      <p:italic r:id="rId25"/>
      <p:boldItalic r:id="rId26"/>
    </p:embeddedFont>
  </p:embeddedFontLst>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1458"/>
    <a:srgbClr val="00ACC2"/>
    <a:srgbClr val="64BB47"/>
    <a:srgbClr val="E5F7FC"/>
    <a:srgbClr val="FBDBE7"/>
    <a:srgbClr val="FFFFFF"/>
    <a:srgbClr val="EDF9E0"/>
    <a:srgbClr val="63E2EF"/>
    <a:srgbClr val="00296C"/>
    <a:srgbClr val="146C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D2F33C-A7C7-4A72-AFC4-5DADEC2097AF}" v="3" dt="2026-06-16T06:45:33.640"/>
  </p1510:revLst>
</p1510:revInfo>
</file>

<file path=ppt/tableStyles.xml><?xml version="1.0" encoding="utf-8"?>
<a:tblStyleLst xmlns:a="http://schemas.openxmlformats.org/drawingml/2006/main" def="{5A111915-BE36-4E01-A7E5-04B1672EAD3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264" autoAdjust="0"/>
    <p:restoredTop sz="69449" autoAdjust="0"/>
  </p:normalViewPr>
  <p:slideViewPr>
    <p:cSldViewPr snapToGrid="0">
      <p:cViewPr varScale="1">
        <p:scale>
          <a:sx n="67" d="100"/>
          <a:sy n="67" d="100"/>
        </p:scale>
        <p:origin x="1284" y="60"/>
      </p:cViewPr>
      <p:guideLst>
        <p:guide orient="horz" pos="2160"/>
        <p:guide pos="3863"/>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5082" y="16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5.fntdata"/><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4.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3.fntdata"/><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2.fntdata"/><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1.fntdata"/><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3F5A19-4E20-4EDB-9EC8-DF02AC748E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latin typeface="Public Sans" pitchFamily="2" charset="0"/>
            </a:endParaRPr>
          </a:p>
        </p:txBody>
      </p:sp>
      <p:sp>
        <p:nvSpPr>
          <p:cNvPr id="3" name="Date Placeholder 2">
            <a:extLst>
              <a:ext uri="{FF2B5EF4-FFF2-40B4-BE49-F238E27FC236}">
                <a16:creationId xmlns:a16="http://schemas.microsoft.com/office/drawing/2014/main" id="{6F2B4FC2-E151-470D-9291-01D2A5A6D3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BF4B7B-ADA4-42BE-A113-1D67CA67812F}" type="datetimeFigureOut">
              <a:rPr lang="en-AU" smtClean="0">
                <a:latin typeface="Public Sans" pitchFamily="2" charset="0"/>
              </a:rPr>
              <a:t>16/06/2026</a:t>
            </a:fld>
            <a:endParaRPr lang="en-AU">
              <a:latin typeface="Public Sans" pitchFamily="2" charset="0"/>
            </a:endParaRPr>
          </a:p>
        </p:txBody>
      </p:sp>
      <p:sp>
        <p:nvSpPr>
          <p:cNvPr id="4" name="Footer Placeholder 3">
            <a:extLst>
              <a:ext uri="{FF2B5EF4-FFF2-40B4-BE49-F238E27FC236}">
                <a16:creationId xmlns:a16="http://schemas.microsoft.com/office/drawing/2014/main" id="{2F07DE46-ED0B-49F3-8199-C129451A46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latin typeface="Public Sans" pitchFamily="2" charset="0"/>
            </a:endParaRPr>
          </a:p>
        </p:txBody>
      </p:sp>
      <p:sp>
        <p:nvSpPr>
          <p:cNvPr id="5" name="Slide Number Placeholder 4">
            <a:extLst>
              <a:ext uri="{FF2B5EF4-FFF2-40B4-BE49-F238E27FC236}">
                <a16:creationId xmlns:a16="http://schemas.microsoft.com/office/drawing/2014/main" id="{56DA6684-5527-4DB9-88B5-C4F66FB5F7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AF8501-5769-46EC-B8B9-363B75FA9999}" type="slidenum">
              <a:rPr lang="en-AU" smtClean="0">
                <a:latin typeface="Public Sans" pitchFamily="2" charset="0"/>
              </a:rPr>
              <a:t>‹#›</a:t>
            </a:fld>
            <a:endParaRPr lang="en-AU">
              <a:latin typeface="Public Sans" pitchFamily="2" charset="0"/>
            </a:endParaRPr>
          </a:p>
        </p:txBody>
      </p:sp>
    </p:spTree>
    <p:extLst>
      <p:ext uri="{BB962C8B-B14F-4D97-AF65-F5344CB8AC3E}">
        <p14:creationId xmlns:p14="http://schemas.microsoft.com/office/powerpoint/2010/main" val="414479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ublic Sans" pitchFamily="2" charset="0"/>
              </a:defRPr>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ublic Sans" pitchFamily="2" charset="0"/>
              </a:defRPr>
            </a:lvl1pPr>
          </a:lstStyle>
          <a:p>
            <a:fld id="{EC6F825C-382E-4C1A-82AB-BCE4AFD21ABE}" type="datetimeFigureOut">
              <a:rPr lang="en-AU" smtClean="0"/>
              <a:pPr/>
              <a:t>16/06/2026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ublic Sans" pitchFamily="2" charset="0"/>
              </a:defRPr>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ublic Sans" pitchFamily="2" charset="0"/>
              </a:defRPr>
            </a:lvl1pPr>
          </a:lstStyle>
          <a:p>
            <a:fld id="{B07158C4-A119-4B78-9DE8-A50001BC31DC}" type="slidenum">
              <a:rPr lang="en-AU" smtClean="0"/>
              <a:pPr/>
              <a:t>‹#›</a:t>
            </a:fld>
            <a:endParaRPr lang="en-AU"/>
          </a:p>
        </p:txBody>
      </p:sp>
    </p:spTree>
    <p:extLst>
      <p:ext uri="{BB962C8B-B14F-4D97-AF65-F5344CB8AC3E}">
        <p14:creationId xmlns:p14="http://schemas.microsoft.com/office/powerpoint/2010/main" val="330109202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1pPr>
    <a:lvl2pPr marL="609585"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2pPr>
    <a:lvl3pPr marL="121917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3pPr>
    <a:lvl4pPr marL="1828754"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4pPr>
    <a:lvl5pPr marL="2438339"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a:t>
            </a:fld>
            <a:endParaRPr lang="en-AU"/>
          </a:p>
        </p:txBody>
      </p:sp>
    </p:spTree>
    <p:extLst>
      <p:ext uri="{BB962C8B-B14F-4D97-AF65-F5344CB8AC3E}">
        <p14:creationId xmlns:p14="http://schemas.microsoft.com/office/powerpoint/2010/main" val="3008813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b="1" dirty="0">
              <a:cs typeface="Calibri"/>
            </a:endParaRPr>
          </a:p>
        </p:txBody>
      </p:sp>
      <p:sp>
        <p:nvSpPr>
          <p:cNvPr id="4" name="Slide Number Placeholder 3"/>
          <p:cNvSpPr>
            <a:spLocks noGrp="1"/>
          </p:cNvSpPr>
          <p:nvPr>
            <p:ph type="sldNum" sz="quarter" idx="5"/>
          </p:nvPr>
        </p:nvSpPr>
        <p:spPr/>
        <p:txBody>
          <a:bodyPr/>
          <a:lstStyle/>
          <a:p>
            <a:fld id="{D09C5488-DD16-4714-9519-7BE21BA11D4E}" type="slidenum">
              <a:rPr lang="en-AU" smtClean="0"/>
              <a:t>2</a:t>
            </a:fld>
            <a:endParaRPr lang="en-AU"/>
          </a:p>
        </p:txBody>
      </p:sp>
    </p:spTree>
    <p:extLst>
      <p:ext uri="{BB962C8B-B14F-4D97-AF65-F5344CB8AC3E}">
        <p14:creationId xmlns:p14="http://schemas.microsoft.com/office/powerpoint/2010/main" val="1915126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3</a:t>
            </a:fld>
            <a:endParaRPr lang="en-AU"/>
          </a:p>
        </p:txBody>
      </p:sp>
    </p:spTree>
    <p:extLst>
      <p:ext uri="{BB962C8B-B14F-4D97-AF65-F5344CB8AC3E}">
        <p14:creationId xmlns:p14="http://schemas.microsoft.com/office/powerpoint/2010/main" val="3480285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4</a:t>
            </a:fld>
            <a:endParaRPr lang="en-AU"/>
          </a:p>
        </p:txBody>
      </p:sp>
    </p:spTree>
    <p:extLst>
      <p:ext uri="{BB962C8B-B14F-4D97-AF65-F5344CB8AC3E}">
        <p14:creationId xmlns:p14="http://schemas.microsoft.com/office/powerpoint/2010/main" val="9614193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778D4-1209-CE4D-4939-9BF1AD09FF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40057A-8FB3-01B3-0EB6-685144179EE4}"/>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67B33BF1-A3A7-17D6-F026-3B7F4381AB38}"/>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6654D049-29F6-443A-273D-65F1507270ED}"/>
              </a:ext>
            </a:extLst>
          </p:cNvPr>
          <p:cNvSpPr>
            <a:spLocks noGrp="1"/>
          </p:cNvSpPr>
          <p:nvPr>
            <p:ph type="sldNum" sz="quarter" idx="5"/>
          </p:nvPr>
        </p:nvSpPr>
        <p:spPr/>
        <p:txBody>
          <a:bodyPr/>
          <a:lstStyle/>
          <a:p>
            <a:fld id="{B07158C4-A119-4B78-9DE8-A50001BC31DC}" type="slidenum">
              <a:rPr lang="en-AU" smtClean="0"/>
              <a:pPr/>
              <a:t>5</a:t>
            </a:fld>
            <a:endParaRPr lang="en-AU"/>
          </a:p>
        </p:txBody>
      </p:sp>
    </p:spTree>
    <p:extLst>
      <p:ext uri="{BB962C8B-B14F-4D97-AF65-F5344CB8AC3E}">
        <p14:creationId xmlns:p14="http://schemas.microsoft.com/office/powerpoint/2010/main" val="39977421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F0814-AF25-E98F-3E55-88E3F5F68A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C3BBC4-B541-D914-202D-9540EFD1A7BF}"/>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0F11E354-ECC1-F8DF-E150-2EDB975DA22F}"/>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DE4714AD-1A45-63FD-6B7C-4373486BB7D5}"/>
              </a:ext>
            </a:extLst>
          </p:cNvPr>
          <p:cNvSpPr>
            <a:spLocks noGrp="1"/>
          </p:cNvSpPr>
          <p:nvPr>
            <p:ph type="sldNum" sz="quarter" idx="5"/>
          </p:nvPr>
        </p:nvSpPr>
        <p:spPr/>
        <p:txBody>
          <a:bodyPr/>
          <a:lstStyle/>
          <a:p>
            <a:fld id="{B07158C4-A119-4B78-9DE8-A50001BC31DC}" type="slidenum">
              <a:rPr lang="en-AU" smtClean="0"/>
              <a:pPr/>
              <a:t>6</a:t>
            </a:fld>
            <a:endParaRPr lang="en-AU"/>
          </a:p>
        </p:txBody>
      </p:sp>
    </p:spTree>
    <p:extLst>
      <p:ext uri="{BB962C8B-B14F-4D97-AF65-F5344CB8AC3E}">
        <p14:creationId xmlns:p14="http://schemas.microsoft.com/office/powerpoint/2010/main" val="30565762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BC0D4-9D9D-BB72-81AE-B9943A323E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69DD43-9A8D-E814-9CB5-C20DD21B4E48}"/>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06F3CBED-23D1-EB79-E947-D4B550A572EE}"/>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61419B87-6C46-7D05-CFE9-1C7382FD2439}"/>
              </a:ext>
            </a:extLst>
          </p:cNvPr>
          <p:cNvSpPr>
            <a:spLocks noGrp="1"/>
          </p:cNvSpPr>
          <p:nvPr>
            <p:ph type="sldNum" sz="quarter" idx="5"/>
          </p:nvPr>
        </p:nvSpPr>
        <p:spPr/>
        <p:txBody>
          <a:bodyPr/>
          <a:lstStyle/>
          <a:p>
            <a:fld id="{B07158C4-A119-4B78-9DE8-A50001BC31DC}" type="slidenum">
              <a:rPr lang="en-AU" smtClean="0"/>
              <a:pPr/>
              <a:t>7</a:t>
            </a:fld>
            <a:endParaRPr lang="en-AU"/>
          </a:p>
        </p:txBody>
      </p:sp>
    </p:spTree>
    <p:extLst>
      <p:ext uri="{BB962C8B-B14F-4D97-AF65-F5344CB8AC3E}">
        <p14:creationId xmlns:p14="http://schemas.microsoft.com/office/powerpoint/2010/main" val="21505836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096CB-93F4-A534-9A09-E62D8D0FCC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0C9771-8B71-A815-47B2-80AD61CAA485}"/>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C1CF5A5D-52E1-3FF0-F117-A15B3B2C873C}"/>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CE2E415B-2D3E-DDCD-2327-3935E1E20996}"/>
              </a:ext>
            </a:extLst>
          </p:cNvPr>
          <p:cNvSpPr>
            <a:spLocks noGrp="1"/>
          </p:cNvSpPr>
          <p:nvPr>
            <p:ph type="sldNum" sz="quarter" idx="5"/>
          </p:nvPr>
        </p:nvSpPr>
        <p:spPr/>
        <p:txBody>
          <a:bodyPr/>
          <a:lstStyle/>
          <a:p>
            <a:fld id="{B07158C4-A119-4B78-9DE8-A50001BC31DC}" type="slidenum">
              <a:rPr lang="en-AU" smtClean="0"/>
              <a:pPr/>
              <a:t>8</a:t>
            </a:fld>
            <a:endParaRPr lang="en-AU"/>
          </a:p>
        </p:txBody>
      </p:sp>
    </p:spTree>
    <p:extLst>
      <p:ext uri="{BB962C8B-B14F-4D97-AF65-F5344CB8AC3E}">
        <p14:creationId xmlns:p14="http://schemas.microsoft.com/office/powerpoint/2010/main" val="41351827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58E19-7B9E-9D20-75CC-3897DAA86D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775F44-63A2-78AA-E7B5-5426ECDFD1D2}"/>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7F7100D6-76F9-0FB3-65C4-E133BFB25BD7}"/>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917AD0CD-94BB-40BD-107C-B60AC853F994}"/>
              </a:ext>
            </a:extLst>
          </p:cNvPr>
          <p:cNvSpPr>
            <a:spLocks noGrp="1"/>
          </p:cNvSpPr>
          <p:nvPr>
            <p:ph type="sldNum" sz="quarter" idx="5"/>
          </p:nvPr>
        </p:nvSpPr>
        <p:spPr/>
        <p:txBody>
          <a:bodyPr/>
          <a:lstStyle/>
          <a:p>
            <a:fld id="{B07158C4-A119-4B78-9DE8-A50001BC31DC}" type="slidenum">
              <a:rPr lang="en-AU" smtClean="0"/>
              <a:pPr/>
              <a:t>10</a:t>
            </a:fld>
            <a:endParaRPr lang="en-AU"/>
          </a:p>
        </p:txBody>
      </p:sp>
    </p:spTree>
    <p:extLst>
      <p:ext uri="{BB962C8B-B14F-4D97-AF65-F5344CB8AC3E}">
        <p14:creationId xmlns:p14="http://schemas.microsoft.com/office/powerpoint/2010/main" val="29981955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E4107-B50C-CAAD-EAA3-24CB5F90A0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1ECE98-7DCF-EA92-181B-751D9A544889}"/>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4691AC27-6E5B-3113-C6A6-D76BD6B34430}"/>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BA77FB46-2018-3725-95BA-F5F9B2A84CAC}"/>
              </a:ext>
            </a:extLst>
          </p:cNvPr>
          <p:cNvSpPr>
            <a:spLocks noGrp="1"/>
          </p:cNvSpPr>
          <p:nvPr>
            <p:ph type="sldNum" sz="quarter" idx="5"/>
          </p:nvPr>
        </p:nvSpPr>
        <p:spPr/>
        <p:txBody>
          <a:bodyPr/>
          <a:lstStyle/>
          <a:p>
            <a:fld id="{B07158C4-A119-4B78-9DE8-A50001BC31DC}" type="slidenum">
              <a:rPr lang="en-AU" smtClean="0"/>
              <a:pPr/>
              <a:t>12</a:t>
            </a:fld>
            <a:endParaRPr lang="en-AU"/>
          </a:p>
        </p:txBody>
      </p:sp>
    </p:spTree>
    <p:extLst>
      <p:ext uri="{BB962C8B-B14F-4D97-AF65-F5344CB8AC3E}">
        <p14:creationId xmlns:p14="http://schemas.microsoft.com/office/powerpoint/2010/main" val="31388582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14</a:t>
            </a:fld>
            <a:endParaRPr lang="en-AU"/>
          </a:p>
        </p:txBody>
      </p:sp>
    </p:spTree>
    <p:extLst>
      <p:ext uri="{BB962C8B-B14F-4D97-AF65-F5344CB8AC3E}">
        <p14:creationId xmlns:p14="http://schemas.microsoft.com/office/powerpoint/2010/main" val="22855752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15</a:t>
            </a:fld>
            <a:endParaRPr lang="en-AU"/>
          </a:p>
        </p:txBody>
      </p:sp>
    </p:spTree>
    <p:extLst>
      <p:ext uri="{BB962C8B-B14F-4D97-AF65-F5344CB8AC3E}">
        <p14:creationId xmlns:p14="http://schemas.microsoft.com/office/powerpoint/2010/main" val="18105351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userDrawn="1"/>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latin typeface="Public Sans" pitchFamily="2" charset="0"/>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2240968"/>
            <a:ext cx="6255979" cy="2033997"/>
          </a:xfrm>
          <a:ln>
            <a:noFill/>
          </a:ln>
        </p:spPr>
        <p:txBody>
          <a:bodyPr anchor="b">
            <a:noAutofit/>
          </a:bodyPr>
          <a:lstStyle>
            <a:lvl1pPr algn="l">
              <a:lnSpc>
                <a:spcPct val="100000"/>
              </a:lnSpc>
              <a:defRPr sz="4800">
                <a:solidFill>
                  <a:schemeClr val="bg1"/>
                </a:solidFill>
                <a:latin typeface="Arial" panose="020B0604020202020204" pitchFamily="34" charset="0"/>
                <a:cs typeface="Arial" panose="020B0604020202020204" pitchFamily="34" charset="0"/>
              </a:defRPr>
            </a:lvl1pPr>
          </a:lstStyle>
          <a:p>
            <a:r>
              <a:rPr lang="en-US" dirty="0"/>
              <a:t>Learning sequence/lesson/ activity 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4385568"/>
            <a:ext cx="6255977" cy="426611"/>
          </a:xfrm>
        </p:spPr>
        <p:txBody>
          <a:bodyPr anchor="t">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Stage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bg1"/>
                </a:solidFill>
                <a:latin typeface="Arial" panose="020B0604020202020204" pitchFamily="34" charset="0"/>
                <a:cs typeface="Arial" panose="020B0604020202020204" pitchFamily="34" charset="0"/>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Module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bg1"/>
                </a:solidFill>
                <a:latin typeface="Arial" panose="020B0604020202020204" pitchFamily="34" charset="0"/>
                <a:cs typeface="Arial" panose="020B0604020202020204" pitchFamily="34" charset="0"/>
              </a:defRPr>
            </a:lvl1pPr>
          </a:lstStyle>
          <a:p>
            <a:pPr lvl="0"/>
            <a:r>
              <a:rPr lang="en-US" dirty="0"/>
              <a:t>Presenter name</a:t>
            </a:r>
            <a:endParaRPr lang="en-AU" dirty="0"/>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bg1"/>
                </a:solidFill>
                <a:latin typeface="Arial" panose="020B0604020202020204" pitchFamily="34" charset="0"/>
                <a:cs typeface="Arial" panose="020B0604020202020204" pitchFamily="34" charset="0"/>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00 Month YYYY</a:t>
            </a:r>
          </a:p>
        </p:txBody>
      </p:sp>
      <p:pic>
        <p:nvPicPr>
          <p:cNvPr id="17" name="Picture 16">
            <a:extLst>
              <a:ext uri="{FF2B5EF4-FFF2-40B4-BE49-F238E27FC236}">
                <a16:creationId xmlns:a16="http://schemas.microsoft.com/office/drawing/2014/main" id="{1B2918F2-2A15-B218-B84D-C469AD3B60D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135329" y="360000"/>
            <a:ext cx="660650" cy="715199"/>
          </a:xfrm>
          <a:prstGeom prst="rect">
            <a:avLst/>
          </a:prstGeom>
        </p:spPr>
      </p:pic>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US"/>
              <a:t>Click icon to add picture</a:t>
            </a:r>
            <a:endParaRPr lang="en-AU" dirty="0"/>
          </a:p>
        </p:txBody>
      </p:sp>
    </p:spTree>
    <p:extLst>
      <p:ext uri="{BB962C8B-B14F-4D97-AF65-F5344CB8AC3E}">
        <p14:creationId xmlns:p14="http://schemas.microsoft.com/office/powerpoint/2010/main" val="1578408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bg1"/>
                </a:solidFill>
                <a:latin typeface="Arial" panose="020B0604020202020204" pitchFamily="34" charset="0"/>
                <a:cs typeface="Arial" panose="020B0604020202020204" pitchFamily="34" charset="0"/>
              </a:defRPr>
            </a:lvl1pPr>
          </a:lstStyle>
          <a:p>
            <a:pPr>
              <a:lnSpc>
                <a:spcPct val="100000"/>
              </a:lnSpc>
            </a:pPr>
            <a:r>
              <a:rPr lang="en-AU" dirty="0"/>
              <a:t>Lesson title</a:t>
            </a:r>
          </a:p>
        </p:txBody>
      </p:sp>
      <p:sp>
        <p:nvSpPr>
          <p:cNvPr id="6" name="Oval 5">
            <a:extLst>
              <a:ext uri="{FF2B5EF4-FFF2-40B4-BE49-F238E27FC236}">
                <a16:creationId xmlns:a16="http://schemas.microsoft.com/office/drawing/2014/main" id="{5EBAE78F-1A35-0A2C-DBF4-48477CA8F3A7}"/>
              </a:ext>
            </a:extLst>
          </p:cNvPr>
          <p:cNvSpPr>
            <a:spLocks noGrp="1" noRot="1" noMove="1" noResize="1" noEditPoints="1" noAdjustHandles="1" noChangeArrowheads="1" noChangeShapeType="1"/>
          </p:cNvSpPr>
          <p:nvPr userDrawn="1"/>
        </p:nvSpPr>
        <p:spPr>
          <a:xfrm>
            <a:off x="11056620" y="289560"/>
            <a:ext cx="906780" cy="80068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 name="Picture 1">
            <a:extLst>
              <a:ext uri="{FF2B5EF4-FFF2-40B4-BE49-F238E27FC236}">
                <a16:creationId xmlns:a16="http://schemas.microsoft.com/office/drawing/2014/main" id="{1DE675F6-B3E6-7651-8B0E-50E39CE29B9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71348" y="360000"/>
            <a:ext cx="660650" cy="715199"/>
          </a:xfrm>
          <a:prstGeom prst="rect">
            <a:avLst/>
          </a:prstGeom>
        </p:spPr>
      </p:pic>
    </p:spTree>
    <p:extLst>
      <p:ext uri="{BB962C8B-B14F-4D97-AF65-F5344CB8AC3E}">
        <p14:creationId xmlns:p14="http://schemas.microsoft.com/office/powerpoint/2010/main" val="2864672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Blue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Picture Placeholder 4">
            <a:extLst>
              <a:ext uri="{FF2B5EF4-FFF2-40B4-BE49-F238E27FC236}">
                <a16:creationId xmlns:a16="http://schemas.microsoft.com/office/drawing/2014/main" id="{8AB6FE45-2247-43AE-AFB0-3C1EC574D8FA}"/>
              </a:ext>
              <a:ext uri="{C183D7F6-B498-43B3-948B-1728B52AA6E4}">
                <adec:decorative xmlns:adec="http://schemas.microsoft.com/office/drawing/2017/decorative" val="1"/>
              </a:ext>
            </a:extLst>
          </p:cNvPr>
          <p:cNvSpPr>
            <a:spLocks noGrp="1"/>
          </p:cNvSpPr>
          <p:nvPr>
            <p:ph type="pic" sz="quarter" idx="13"/>
          </p:nvPr>
        </p:nvSpPr>
        <p:spPr>
          <a:xfrm>
            <a:off x="359998" y="1909282"/>
            <a:ext cx="11483999" cy="4210718"/>
          </a:xfrm>
        </p:spPr>
        <p:txBody>
          <a:bodyPr/>
          <a:lstStyle/>
          <a:p>
            <a:r>
              <a:rPr lang="en-US"/>
              <a:t>Click icon to add picture</a:t>
            </a:r>
            <a:endParaRPr lang="en-AU" dirty="0"/>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a:p>
        </p:txBody>
      </p:sp>
      <p:sp>
        <p:nvSpPr>
          <p:cNvPr id="10" name="Title 4">
            <a:extLst>
              <a:ext uri="{FF2B5EF4-FFF2-40B4-BE49-F238E27FC236}">
                <a16:creationId xmlns:a16="http://schemas.microsoft.com/office/drawing/2014/main" id="{4B69FB63-5913-44B0-9BCA-4B6E66CE48BF}"/>
              </a:ext>
            </a:extLst>
          </p:cNvPr>
          <p:cNvSpPr>
            <a:spLocks noGrp="1"/>
          </p:cNvSpPr>
          <p:nvPr>
            <p:ph type="title"/>
          </p:nvPr>
        </p:nvSpPr>
        <p:spPr>
          <a:xfrm>
            <a:off x="359998" y="360000"/>
            <a:ext cx="10260002" cy="522000"/>
          </a:xfrm>
        </p:spPr>
        <p:txBody>
          <a:bodyPr/>
          <a:lstStyle>
            <a:lvl1pPr>
              <a:defRPr>
                <a:solidFill>
                  <a:schemeClr val="accent1"/>
                </a:solidFill>
              </a:defRPr>
            </a:lvl1pPr>
          </a:lstStyle>
          <a:p>
            <a:r>
              <a:rPr lang="en-US"/>
              <a:t>Click to edit Master title style</a:t>
            </a:r>
            <a:endParaRPr lang="en-AU" dirty="0"/>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Tree>
    <p:extLst>
      <p:ext uri="{BB962C8B-B14F-4D97-AF65-F5344CB8AC3E}">
        <p14:creationId xmlns:p14="http://schemas.microsoft.com/office/powerpoint/2010/main" val="2297222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dirty="0"/>
              <a:t>Title</a:t>
            </a:r>
            <a:endParaRPr lang="en-AU" dirty="0"/>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
        <p:nvSpPr>
          <p:cNvPr id="2" name="Text Placeholder 3">
            <a:extLst>
              <a:ext uri="{FF2B5EF4-FFF2-40B4-BE49-F238E27FC236}">
                <a16:creationId xmlns:a16="http://schemas.microsoft.com/office/drawing/2014/main" id="{7A679F83-4A45-8E00-A9A4-2E8DE35C1BB0}"/>
              </a:ext>
            </a:extLst>
          </p:cNvPr>
          <p:cNvSpPr>
            <a:spLocks noGrp="1"/>
          </p:cNvSpPr>
          <p:nvPr>
            <p:ph type="body" sz="quarter" idx="17" hasCustomPrompt="1"/>
          </p:nvPr>
        </p:nvSpPr>
        <p:spPr>
          <a:xfrm>
            <a:off x="360000" y="1567086"/>
            <a:ext cx="11484000" cy="4807835"/>
          </a:xfrm>
        </p:spPr>
        <p:txBody>
          <a:bodyPr/>
          <a:lstStyle>
            <a:lvl1pPr>
              <a:defRPr/>
            </a:lvl1p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09472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dirty="0"/>
              <a:t>Title</a:t>
            </a:r>
            <a:endParaRPr lang="en-AU" dirty="0"/>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
        <p:nvSpPr>
          <p:cNvPr id="3" name="Content Placeholder 2">
            <a:extLst>
              <a:ext uri="{FF2B5EF4-FFF2-40B4-BE49-F238E27FC236}">
                <a16:creationId xmlns:a16="http://schemas.microsoft.com/office/drawing/2014/main" id="{EAC13D79-FA01-577F-AC79-E39D6DCCC806}"/>
              </a:ext>
            </a:extLst>
          </p:cNvPr>
          <p:cNvSpPr>
            <a:spLocks noGrp="1"/>
          </p:cNvSpPr>
          <p:nvPr>
            <p:ph sz="quarter" idx="19" hasCustomPrompt="1"/>
          </p:nvPr>
        </p:nvSpPr>
        <p:spPr>
          <a:xfrm>
            <a:off x="360363" y="1562471"/>
            <a:ext cx="5735637" cy="4814518"/>
          </a:xfrm>
        </p:spPr>
        <p:txBody>
          <a:body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
        <p:nvSpPr>
          <p:cNvPr id="8" name="Picture Placeholder 7">
            <a:extLst>
              <a:ext uri="{FF2B5EF4-FFF2-40B4-BE49-F238E27FC236}">
                <a16:creationId xmlns:a16="http://schemas.microsoft.com/office/drawing/2014/main" id="{F0C3D212-D9E6-5651-0336-B3898E36FBA5}"/>
              </a:ext>
            </a:extLst>
          </p:cNvPr>
          <p:cNvSpPr>
            <a:spLocks noGrp="1"/>
          </p:cNvSpPr>
          <p:nvPr>
            <p:ph type="pic" sz="quarter" idx="20"/>
          </p:nvPr>
        </p:nvSpPr>
        <p:spPr>
          <a:xfrm>
            <a:off x="6324599" y="1562470"/>
            <a:ext cx="5507038" cy="4814518"/>
          </a:xfrm>
        </p:spPr>
        <p:txBody>
          <a:bodyPr/>
          <a:lstStyle/>
          <a:p>
            <a:r>
              <a:rPr lang="en-US"/>
              <a:t>Click icon to add picture</a:t>
            </a:r>
            <a:endParaRPr lang="en-AU"/>
          </a:p>
        </p:txBody>
      </p:sp>
    </p:spTree>
    <p:extLst>
      <p:ext uri="{BB962C8B-B14F-4D97-AF65-F5344CB8AC3E}">
        <p14:creationId xmlns:p14="http://schemas.microsoft.com/office/powerpoint/2010/main" val="4283855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eature image and text">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1FCC384-7450-516C-24D0-7D029ED3855A}"/>
              </a:ext>
              <a:ext uri="{C183D7F6-B498-43B3-948B-1728B52AA6E4}">
                <adec:decorative xmlns:adec="http://schemas.microsoft.com/office/drawing/2017/decorative" val="1"/>
              </a:ext>
            </a:extLst>
          </p:cNvPr>
          <p:cNvSpPr>
            <a:spLocks noGrp="1"/>
          </p:cNvSpPr>
          <p:nvPr>
            <p:ph type="pic" sz="quarter" idx="13"/>
          </p:nvPr>
        </p:nvSpPr>
        <p:spPr>
          <a:xfrm>
            <a:off x="0" y="0"/>
            <a:ext cx="5040000" cy="6858000"/>
          </a:xfrm>
        </p:spPr>
        <p:txBody>
          <a:bodyPr/>
          <a:lstStyle/>
          <a:p>
            <a:r>
              <a:rPr lang="en-US"/>
              <a:t>Click icon to add picture</a:t>
            </a:r>
            <a:endParaRPr lang="en-AU"/>
          </a:p>
        </p:txBody>
      </p:sp>
      <p:sp>
        <p:nvSpPr>
          <p:cNvPr id="4" name="Title 1">
            <a:extLst>
              <a:ext uri="{FF2B5EF4-FFF2-40B4-BE49-F238E27FC236}">
                <a16:creationId xmlns:a16="http://schemas.microsoft.com/office/drawing/2014/main" id="{46E61F09-1856-72E7-5C79-31B4A856E7AD}"/>
              </a:ext>
            </a:extLst>
          </p:cNvPr>
          <p:cNvSpPr>
            <a:spLocks noGrp="1"/>
          </p:cNvSpPr>
          <p:nvPr>
            <p:ph type="title" hasCustomPrompt="1"/>
          </p:nvPr>
        </p:nvSpPr>
        <p:spPr>
          <a:xfrm>
            <a:off x="5400000" y="360000"/>
            <a:ext cx="6407150" cy="554400"/>
          </a:xfrm>
        </p:spPr>
        <p:txBody>
          <a:bodyPr/>
          <a:lstStyle>
            <a:lvl1pPr>
              <a:defRPr>
                <a:solidFill>
                  <a:schemeClr val="accent1"/>
                </a:solidFill>
              </a:defRPr>
            </a:lvl1pPr>
          </a:lstStyle>
          <a:p>
            <a:r>
              <a:rPr lang="en-US" dirty="0"/>
              <a:t>Title</a:t>
            </a:r>
          </a:p>
        </p:txBody>
      </p:sp>
      <p:cxnSp>
        <p:nvCxnSpPr>
          <p:cNvPr id="6" name="Straight Connector 5">
            <a:extLst>
              <a:ext uri="{FF2B5EF4-FFF2-40B4-BE49-F238E27FC236}">
                <a16:creationId xmlns:a16="http://schemas.microsoft.com/office/drawing/2014/main" id="{52576981-5B08-29E1-CBD0-60B20605F583}"/>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lide Number Placeholder 1">
            <a:extLst>
              <a:ext uri="{FF2B5EF4-FFF2-40B4-BE49-F238E27FC236}">
                <a16:creationId xmlns:a16="http://schemas.microsoft.com/office/drawing/2014/main" id="{AC754ADD-23A8-B626-EF2D-A89E9897C22E}"/>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a:p>
        </p:txBody>
      </p:sp>
      <p:sp>
        <p:nvSpPr>
          <p:cNvPr id="10" name="Text Placeholder 3">
            <a:extLst>
              <a:ext uri="{FF2B5EF4-FFF2-40B4-BE49-F238E27FC236}">
                <a16:creationId xmlns:a16="http://schemas.microsoft.com/office/drawing/2014/main" id="{DE31FF8A-F945-2755-C01F-A984129CCFE4}"/>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
        <p:nvSpPr>
          <p:cNvPr id="13" name="Text Placeholder 10">
            <a:extLst>
              <a:ext uri="{FF2B5EF4-FFF2-40B4-BE49-F238E27FC236}">
                <a16:creationId xmlns:a16="http://schemas.microsoft.com/office/drawing/2014/main" id="{5222D209-0CF8-F581-20B2-402482319282}"/>
              </a:ext>
            </a:extLst>
          </p:cNvPr>
          <p:cNvSpPr>
            <a:spLocks noGrp="1"/>
          </p:cNvSpPr>
          <p:nvPr>
            <p:ph type="body" sz="quarter" idx="18" hasCustomPrompt="1"/>
          </p:nvPr>
        </p:nvSpPr>
        <p:spPr>
          <a:xfrm>
            <a:off x="5399998" y="982520"/>
            <a:ext cx="6407150" cy="294189"/>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Tree>
    <p:extLst>
      <p:ext uri="{BB962C8B-B14F-4D97-AF65-F5344CB8AC3E}">
        <p14:creationId xmlns:p14="http://schemas.microsoft.com/office/powerpoint/2010/main" val="1721998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udent devised examp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8F6E96-99E3-4F1D-3A20-E08B77215476}"/>
              </a:ext>
            </a:extLst>
          </p:cNvPr>
          <p:cNvSpPr/>
          <p:nvPr userDrawn="1"/>
        </p:nvSpPr>
        <p:spPr>
          <a:xfrm>
            <a:off x="0" y="0"/>
            <a:ext cx="12192000" cy="161636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535382"/>
            <a:ext cx="9920073"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1743837"/>
            <a:ext cx="9920073" cy="471554"/>
          </a:xfrm>
        </p:spPr>
        <p:txBody>
          <a:bodyPr anchor="b">
            <a:noAutofit/>
          </a:bodyPr>
          <a:lstStyle>
            <a:lvl1pPr>
              <a:defRPr sz="28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pic>
        <p:nvPicPr>
          <p:cNvPr id="3" name="Picture 2" descr="A blue circle with a piece of a puzzle&#10;&#10;Description automatically generated">
            <a:extLst>
              <a:ext uri="{FF2B5EF4-FFF2-40B4-BE49-F238E27FC236}">
                <a16:creationId xmlns:a16="http://schemas.microsoft.com/office/drawing/2014/main" id="{F96725C5-9C99-B330-D0AA-938DE6B59F4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682417" y="134354"/>
            <a:ext cx="1347657" cy="1347657"/>
          </a:xfrm>
          <a:prstGeom prst="rect">
            <a:avLst/>
          </a:prstGeom>
          <a:noFill/>
          <a:extLst>
            <a:ext uri="{909E8E84-426E-40DD-AFC4-6F175D3DCCD1}">
              <a14:hiddenFill xmlns:a14="http://schemas.microsoft.com/office/drawing/2010/main">
                <a:solidFill>
                  <a:srgbClr val="FFFFFF"/>
                </a:solidFill>
              </a14:hiddenFill>
            </a:ext>
          </a:extLst>
        </p:spPr>
      </p:pic>
      <p:sp>
        <p:nvSpPr>
          <p:cNvPr id="8" name="Picture Placeholder 7">
            <a:extLst>
              <a:ext uri="{FF2B5EF4-FFF2-40B4-BE49-F238E27FC236}">
                <a16:creationId xmlns:a16="http://schemas.microsoft.com/office/drawing/2014/main" id="{0A1CAFC3-176E-0DAD-ACB1-AD56FA16962A}"/>
              </a:ext>
            </a:extLst>
          </p:cNvPr>
          <p:cNvSpPr>
            <a:spLocks noGrp="1"/>
          </p:cNvSpPr>
          <p:nvPr>
            <p:ph type="pic" sz="quarter" idx="19"/>
          </p:nvPr>
        </p:nvSpPr>
        <p:spPr>
          <a:xfrm>
            <a:off x="360363" y="2317750"/>
            <a:ext cx="11483637" cy="2060575"/>
          </a:xfrm>
        </p:spPr>
        <p:txBody>
          <a:bodyPr/>
          <a:lstStyle/>
          <a:p>
            <a:r>
              <a:rPr lang="en-US"/>
              <a:t>Click icon to add picture</a:t>
            </a:r>
            <a:endParaRPr lang="en-AU"/>
          </a:p>
        </p:txBody>
      </p:sp>
      <p:sp>
        <p:nvSpPr>
          <p:cNvPr id="10" name="Text Placeholder 9">
            <a:extLst>
              <a:ext uri="{FF2B5EF4-FFF2-40B4-BE49-F238E27FC236}">
                <a16:creationId xmlns:a16="http://schemas.microsoft.com/office/drawing/2014/main" id="{3C17158F-8305-9FAD-5D27-F260E3A45E51}"/>
              </a:ext>
            </a:extLst>
          </p:cNvPr>
          <p:cNvSpPr>
            <a:spLocks noGrp="1"/>
          </p:cNvSpPr>
          <p:nvPr>
            <p:ph type="body" sz="quarter" idx="20"/>
          </p:nvPr>
        </p:nvSpPr>
        <p:spPr>
          <a:xfrm>
            <a:off x="360363" y="4579938"/>
            <a:ext cx="11483975" cy="1743075"/>
          </a:xfrm>
        </p:spPr>
        <p:txBody>
          <a:bodyPr/>
          <a:lstStyle>
            <a:lvl1pPr>
              <a:spcAft>
                <a:spcPts val="1200"/>
              </a:spcAft>
              <a:defRPr sz="1800"/>
            </a:lvl1pPr>
            <a:lvl2pPr>
              <a:spcAft>
                <a:spcPts val="1200"/>
              </a:spcAft>
              <a:defRPr sz="1800"/>
            </a:lvl2pPr>
            <a:lvl3pPr>
              <a:spcAft>
                <a:spcPts val="1200"/>
              </a:spcAft>
              <a:defRPr sz="1800"/>
            </a:lvl3pPr>
            <a:lvl4pPr>
              <a:spcAft>
                <a:spcPts val="1200"/>
              </a:spcAft>
              <a:defRPr sz="1800"/>
            </a:lvl4pPr>
            <a:lvl5pPr>
              <a:spcAft>
                <a:spcPts val="1200"/>
              </a:spcAft>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3152781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dirty="0"/>
              <a:t>Title</a:t>
            </a:r>
            <a:endParaRPr lang="en-AU" dirty="0"/>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1484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Tree>
    <p:extLst>
      <p:ext uri="{BB962C8B-B14F-4D97-AF65-F5344CB8AC3E}">
        <p14:creationId xmlns:p14="http://schemas.microsoft.com/office/powerpoint/2010/main" val="3781477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258680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References">
    <p:bg>
      <p:bgPr>
        <a:solidFill>
          <a:schemeClr val="accent4"/>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C69E21-27A4-4448-A8A5-3DF6A41F3B28}"/>
              </a:ext>
            </a:extLst>
          </p:cNvPr>
          <p:cNvSpPr/>
          <p:nvPr userDrawn="1"/>
        </p:nvSpPr>
        <p:spPr>
          <a:xfrm>
            <a:off x="0" y="1265616"/>
            <a:ext cx="12192000" cy="1901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0" y="1265616"/>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a:p>
        </p:txBody>
      </p:sp>
      <p:sp>
        <p:nvSpPr>
          <p:cNvPr id="8" name="Title 3">
            <a:extLst>
              <a:ext uri="{FF2B5EF4-FFF2-40B4-BE49-F238E27FC236}">
                <a16:creationId xmlns:a16="http://schemas.microsoft.com/office/drawing/2014/main" id="{2245FC77-E959-4B3D-936D-71858DF4D065}"/>
              </a:ext>
            </a:extLst>
          </p:cNvPr>
          <p:cNvSpPr>
            <a:spLocks noGrp="1"/>
          </p:cNvSpPr>
          <p:nvPr>
            <p:ph type="title" hasCustomPrompt="1"/>
          </p:nvPr>
        </p:nvSpPr>
        <p:spPr>
          <a:xfrm>
            <a:off x="360000" y="360001"/>
            <a:ext cx="10080000" cy="521412"/>
          </a:xfrm>
        </p:spPr>
        <p:txBody>
          <a:bodyPr/>
          <a:lstStyle>
            <a:lvl1pPr>
              <a:defRPr>
                <a:solidFill>
                  <a:schemeClr val="accent1"/>
                </a:solidFill>
              </a:defRPr>
            </a:lvl1pPr>
          </a:lstStyle>
          <a:p>
            <a:r>
              <a:rPr lang="en-US" dirty="0"/>
              <a:t>References</a:t>
            </a:r>
            <a:endParaRPr lang="en-AU" dirty="0"/>
          </a:p>
        </p:txBody>
      </p:sp>
      <p:sp>
        <p:nvSpPr>
          <p:cNvPr id="2" name="Content Placeholder 2">
            <a:extLst>
              <a:ext uri="{FF2B5EF4-FFF2-40B4-BE49-F238E27FC236}">
                <a16:creationId xmlns:a16="http://schemas.microsoft.com/office/drawing/2014/main" id="{27905181-B8A1-3C65-36D9-EB3FF362FF6C}"/>
              </a:ext>
            </a:extLst>
          </p:cNvPr>
          <p:cNvSpPr>
            <a:spLocks noGrp="1"/>
          </p:cNvSpPr>
          <p:nvPr>
            <p:ph idx="1" hasCustomPrompt="1"/>
          </p:nvPr>
        </p:nvSpPr>
        <p:spPr>
          <a:xfrm>
            <a:off x="360000" y="3428999"/>
            <a:ext cx="11484000" cy="2927351"/>
          </a:xfrm>
        </p:spPr>
        <p:txBody>
          <a:bodyPr/>
          <a:lstStyle>
            <a:lvl1pPr>
              <a:lnSpc>
                <a:spcPct val="150000"/>
              </a:lnSpc>
              <a:defRPr sz="1200">
                <a:latin typeface="Arial" panose="020B0604020202020204" pitchFamily="34" charset="0"/>
                <a:cs typeface="Arial" panose="020B0604020202020204" pitchFamily="34" charset="0"/>
              </a:defRPr>
            </a:lvl1pPr>
            <a:lvl2pPr>
              <a:lnSpc>
                <a:spcPct val="150000"/>
              </a:lnSpc>
              <a:defRPr sz="1200"/>
            </a:lvl2pPr>
            <a:lvl3pPr>
              <a:lnSpc>
                <a:spcPct val="150000"/>
              </a:lnSpc>
              <a:defRPr/>
            </a:lvl3pPr>
            <a:lvl4pPr>
              <a:lnSpc>
                <a:spcPct val="150000"/>
              </a:lnSpc>
              <a:defRPr sz="1200"/>
            </a:lvl4pPr>
            <a:lvl5pPr>
              <a:lnSpc>
                <a:spcPct val="150000"/>
              </a:lnSpc>
              <a:defRPr sz="1200"/>
            </a:lvl5p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0593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opyright">
    <p:bg>
      <p:bgPr>
        <a:solidFill>
          <a:schemeClr val="accent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10A01DC5-1685-4615-8240-15192985C6A2}" type="slidenum">
              <a:rPr lang="en-AU" smtClean="0"/>
              <a:pPr/>
              <a:t>‹#›</a:t>
            </a:fld>
            <a:endParaRPr lang="en-AU"/>
          </a:p>
        </p:txBody>
      </p:sp>
      <p:sp>
        <p:nvSpPr>
          <p:cNvPr id="2" name="Title 1">
            <a:extLst>
              <a:ext uri="{FF2B5EF4-FFF2-40B4-BE49-F238E27FC236}">
                <a16:creationId xmlns:a16="http://schemas.microsoft.com/office/drawing/2014/main" id="{34BE5FFA-C863-5F63-2574-4F650BA4588D}"/>
              </a:ext>
            </a:extLst>
          </p:cNvPr>
          <p:cNvSpPr>
            <a:spLocks noGrp="1"/>
          </p:cNvSpPr>
          <p:nvPr>
            <p:ph type="title" hasCustomPrompt="1"/>
          </p:nvPr>
        </p:nvSpPr>
        <p:spPr>
          <a:xfrm>
            <a:off x="360000" y="360000"/>
            <a:ext cx="10080000" cy="537467"/>
          </a:xfrm>
        </p:spPr>
        <p:txBody>
          <a:bodyPr/>
          <a:lstStyle>
            <a:lvl1pPr>
              <a:defRPr>
                <a:solidFill>
                  <a:schemeClr val="bg1"/>
                </a:solidFill>
              </a:defRPr>
            </a:lvl1pPr>
          </a:lstStyle>
          <a:p>
            <a:r>
              <a:rPr lang="en-US" dirty="0"/>
              <a:t>Copyright</a:t>
            </a:r>
          </a:p>
        </p:txBody>
      </p:sp>
      <p:sp>
        <p:nvSpPr>
          <p:cNvPr id="3" name="Slide Number Placeholder 4">
            <a:extLst>
              <a:ext uri="{FF2B5EF4-FFF2-40B4-BE49-F238E27FC236}">
                <a16:creationId xmlns:a16="http://schemas.microsoft.com/office/drawing/2014/main" id="{CAF241D3-718F-F3B9-95BA-7ED78B1B5BDD}"/>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bg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a:p>
        </p:txBody>
      </p:sp>
      <p:sp>
        <p:nvSpPr>
          <p:cNvPr id="5" name="Rectangle 4">
            <a:extLst>
              <a:ext uri="{FF2B5EF4-FFF2-40B4-BE49-F238E27FC236}">
                <a16:creationId xmlns:a16="http://schemas.microsoft.com/office/drawing/2014/main" id="{147A10EB-69B5-E036-369C-033BAFE6DB18}"/>
              </a:ext>
            </a:extLst>
          </p:cNvPr>
          <p:cNvSpPr/>
          <p:nvPr userDrawn="1"/>
        </p:nvSpPr>
        <p:spPr>
          <a:xfrm>
            <a:off x="10915048" y="231006"/>
            <a:ext cx="1039529" cy="1100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Picture 5" descr="A red flower with white text&#10;&#10;Description automatically generated with low confidence">
            <a:extLst>
              <a:ext uri="{FF2B5EF4-FFF2-40B4-BE49-F238E27FC236}">
                <a16:creationId xmlns:a16="http://schemas.microsoft.com/office/drawing/2014/main" id="{F5F3CD7E-F06C-6B47-6A3E-198A7C0DC3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5216" y="360000"/>
            <a:ext cx="660785" cy="717587"/>
          </a:xfrm>
          <a:prstGeom prst="rect">
            <a:avLst/>
          </a:prstGeom>
        </p:spPr>
      </p:pic>
      <p:pic>
        <p:nvPicPr>
          <p:cNvPr id="7" name="Picture 12" descr="Creative Commons Attribution licence logo">
            <a:extLst>
              <a:ext uri="{FF2B5EF4-FFF2-40B4-BE49-F238E27FC236}">
                <a16:creationId xmlns:a16="http://schemas.microsoft.com/office/drawing/2014/main" id="{7948A98C-F758-2F9B-44F6-E4FEA77CAA7A}"/>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244972" y="2967486"/>
            <a:ext cx="1406523" cy="489432"/>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0">
            <a:extLst>
              <a:ext uri="{FF2B5EF4-FFF2-40B4-BE49-F238E27FC236}">
                <a16:creationId xmlns:a16="http://schemas.microsoft.com/office/drawing/2014/main" id="{CD8E711E-20C4-EB65-95D8-4E4BB3686546}"/>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Tree>
    <p:extLst>
      <p:ext uri="{BB962C8B-B14F-4D97-AF65-F5344CB8AC3E}">
        <p14:creationId xmlns:p14="http://schemas.microsoft.com/office/powerpoint/2010/main" val="3076037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smtClean="0"/>
              <a:pPr/>
              <a:t>‹#›</a:t>
            </a:fld>
            <a:endParaRPr lang="en-AU"/>
          </a:p>
        </p:txBody>
      </p:sp>
    </p:spTree>
    <p:extLst>
      <p:ext uri="{BB962C8B-B14F-4D97-AF65-F5344CB8AC3E}">
        <p14:creationId xmlns:p14="http://schemas.microsoft.com/office/powerpoint/2010/main" val="4123316428"/>
      </p:ext>
    </p:extLst>
  </p:cSld>
  <p:clrMap bg1="lt1" tx1="dk1" bg2="lt2" tx2="dk2" accent1="accent1" accent2="accent2" accent3="accent3" accent4="accent4" accent5="accent5" accent6="accent6" hlink="hlink" folHlink="folHlink"/>
  <p:sldLayoutIdLst>
    <p:sldLayoutId id="2147483728" r:id="rId1"/>
    <p:sldLayoutId id="2147483731" r:id="rId2"/>
    <p:sldLayoutId id="2147483747" r:id="rId3"/>
    <p:sldLayoutId id="2147483724" r:id="rId4"/>
    <p:sldLayoutId id="2147483762" r:id="rId5"/>
    <p:sldLayoutId id="2147483723" r:id="rId6"/>
    <p:sldLayoutId id="2147483764" r:id="rId7"/>
    <p:sldLayoutId id="2147483746" r:id="rId8"/>
    <p:sldLayoutId id="2147483725" r:id="rId9"/>
    <p:sldLayoutId id="2147483743" r:id="rId10"/>
    <p:sldLayoutId id="2147483744"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9.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00.png"/><Relationship Id="rId7"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110.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hyperlink" Target="https://educationstandards.nsw.edu.au/wps/portal/nesa/mini-footer/copyright" TargetMode="External"/><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hyperlink" Target="https://curriculum.nsw.edu.au/learning-areas/mathematics/mathematics-standard-11-12-2024/overview" TargetMode="External"/><Relationship Id="rId5" Type="http://schemas.openxmlformats.org/officeDocument/2006/relationships/hyperlink" Target="https://curriculum.nsw.edu.au/" TargetMode="External"/><Relationship Id="rId4" Type="http://schemas.openxmlformats.org/officeDocument/2006/relationships/hyperlink" Target="https://educationstandards.nsw.edu.au/wps/portal/nesa/home"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EF38185-B00A-9878-8E80-7D55E5647711}"/>
              </a:ext>
            </a:extLst>
          </p:cNvPr>
          <p:cNvSpPr>
            <a:spLocks noGrp="1"/>
          </p:cNvSpPr>
          <p:nvPr>
            <p:ph type="ctrTitle"/>
          </p:nvPr>
        </p:nvSpPr>
        <p:spPr/>
        <p:txBody>
          <a:bodyPr/>
          <a:lstStyle/>
          <a:p>
            <a:r>
              <a:rPr lang="en-AU" dirty="0">
                <a:effectLst/>
                <a:latin typeface="+mj-lt"/>
                <a:ea typeface="Times New Roman" panose="02020603050405020304" pitchFamily="18" charset="0"/>
              </a:rPr>
              <a:t>Pearson’s correlation coefficient</a:t>
            </a:r>
            <a:endParaRPr lang="en-AU" dirty="0">
              <a:latin typeface="+mj-lt"/>
            </a:endParaRPr>
          </a:p>
        </p:txBody>
      </p:sp>
      <p:sp>
        <p:nvSpPr>
          <p:cNvPr id="11" name="Text Placeholder 10">
            <a:extLst>
              <a:ext uri="{FF2B5EF4-FFF2-40B4-BE49-F238E27FC236}">
                <a16:creationId xmlns:a16="http://schemas.microsoft.com/office/drawing/2014/main" id="{3D12AD43-6748-1D46-1B69-DCBF45A45856}"/>
              </a:ext>
            </a:extLst>
          </p:cNvPr>
          <p:cNvSpPr>
            <a:spLocks noGrp="1"/>
          </p:cNvSpPr>
          <p:nvPr>
            <p:ph type="body" sz="quarter" idx="10"/>
          </p:nvPr>
        </p:nvSpPr>
        <p:spPr/>
        <p:txBody>
          <a:bodyPr/>
          <a:lstStyle/>
          <a:p>
            <a:r>
              <a:rPr lang="en-AU" dirty="0">
                <a:latin typeface="+mj-lt"/>
              </a:rPr>
              <a:t>Mathematics Standard 2 – Stage 6 (Year 12)</a:t>
            </a:r>
          </a:p>
        </p:txBody>
      </p:sp>
      <p:sp>
        <p:nvSpPr>
          <p:cNvPr id="10" name="Text Placeholder 9">
            <a:extLst>
              <a:ext uri="{FF2B5EF4-FFF2-40B4-BE49-F238E27FC236}">
                <a16:creationId xmlns:a16="http://schemas.microsoft.com/office/drawing/2014/main" id="{CA5E7E5A-B4C4-F5B9-98E5-6C838D018316}"/>
              </a:ext>
            </a:extLst>
          </p:cNvPr>
          <p:cNvSpPr>
            <a:spLocks noGrp="1"/>
          </p:cNvSpPr>
          <p:nvPr>
            <p:ph type="body" sz="quarter" idx="16"/>
          </p:nvPr>
        </p:nvSpPr>
        <p:spPr/>
        <p:txBody>
          <a:bodyPr/>
          <a:lstStyle/>
          <a:p>
            <a:r>
              <a:rPr lang="en-AU" dirty="0">
                <a:latin typeface="+mj-lt"/>
              </a:rPr>
              <a:t>Correlation</a:t>
            </a:r>
          </a:p>
        </p:txBody>
      </p:sp>
      <p:pic>
        <p:nvPicPr>
          <p:cNvPr id="4" name="Picture Placeholder 4">
            <a:extLst>
              <a:ext uri="{FF2B5EF4-FFF2-40B4-BE49-F238E27FC236}">
                <a16:creationId xmlns:a16="http://schemas.microsoft.com/office/drawing/2014/main" id="{95F560F7-F3E7-9FF3-B568-AAA89C3DD643}"/>
              </a:ext>
              <a:ext uri="{C183D7F6-B498-43B3-948B-1728B52AA6E4}">
                <adec:decorative xmlns:adec="http://schemas.microsoft.com/office/drawing/2017/decorative" val="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a:xfrm>
            <a:off x="7127875" y="0"/>
            <a:ext cx="5064125" cy="6858000"/>
          </a:xfrm>
        </p:spPr>
      </p:pic>
    </p:spTree>
    <p:extLst>
      <p:ext uri="{BB962C8B-B14F-4D97-AF65-F5344CB8AC3E}">
        <p14:creationId xmlns:p14="http://schemas.microsoft.com/office/powerpoint/2010/main" val="2212264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E6A87E-8352-0E8F-5677-2D3F86A4C16A}"/>
              </a:ext>
            </a:extLst>
          </p:cNvPr>
          <p:cNvSpPr>
            <a:spLocks noGrp="1"/>
          </p:cNvSpPr>
          <p:nvPr>
            <p:ph type="title"/>
          </p:nvPr>
        </p:nvSpPr>
        <p:spPr/>
        <p:txBody>
          <a:bodyPr/>
          <a:lstStyle/>
          <a:p>
            <a:r>
              <a:rPr lang="en-AU" dirty="0">
                <a:latin typeface="+mj-lt"/>
              </a:rPr>
              <a:t>Learning intention and success criteria</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F637BA9-DB5E-2457-A795-0B300DBA6F82}"/>
                  </a:ext>
                </a:extLst>
              </p:cNvPr>
              <p:cNvSpPr txBox="1"/>
              <p:nvPr/>
            </p:nvSpPr>
            <p:spPr>
              <a:xfrm>
                <a:off x="370416" y="1894417"/>
                <a:ext cx="11303000" cy="363631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600"/>
                  </a:spcAft>
                </a:pPr>
                <a:r>
                  <a:rPr lang="en-AU" sz="2000" b="1" dirty="0">
                    <a:solidFill>
                      <a:schemeClr val="accent1"/>
                    </a:solidFill>
                    <a:latin typeface="+mj-lt"/>
                    <a:cs typeface="Arial" panose="020B0604020202020204" pitchFamily="34" charset="0"/>
                  </a:rPr>
                  <a:t>Learning intention</a:t>
                </a:r>
                <a:endParaRPr lang="en-AU" sz="2000" b="1" dirty="0">
                  <a:solidFill>
                    <a:schemeClr val="accent1"/>
                  </a:solidFill>
                  <a:latin typeface="+mj-lt"/>
                  <a:ea typeface="+mn-lt"/>
                  <a:cs typeface="Arial" panose="020B0604020202020204" pitchFamily="34" charset="0"/>
                </a:endParaRPr>
              </a:p>
              <a:p>
                <a:pPr marL="342900" indent="-342900">
                  <a:lnSpc>
                    <a:spcPct val="150000"/>
                  </a:lnSpc>
                  <a:spcAft>
                    <a:spcPts val="600"/>
                  </a:spcAft>
                  <a:buFont typeface="Arial" panose="020B0604020202020204" pitchFamily="34" charset="0"/>
                  <a:buChar char="•"/>
                </a:pPr>
                <a:r>
                  <a:rPr lang="en-AU" sz="2000" dirty="0">
                    <a:cs typeface="Arial" panose="020B0604020202020204" pitchFamily="34" charset="0"/>
                  </a:rPr>
                  <a:t>To understand how to use a correlation coefficient to compare relationships.</a:t>
                </a:r>
              </a:p>
              <a:p>
                <a:pPr>
                  <a:lnSpc>
                    <a:spcPct val="150000"/>
                  </a:lnSpc>
                  <a:spcAft>
                    <a:spcPts val="600"/>
                  </a:spcAft>
                </a:pPr>
                <a:r>
                  <a:rPr lang="en-AU" sz="2000" b="1" dirty="0">
                    <a:solidFill>
                      <a:schemeClr val="accent1"/>
                    </a:solidFill>
                    <a:latin typeface="+mj-lt"/>
                    <a:cs typeface="Arial" panose="020B0604020202020204" pitchFamily="34" charset="0"/>
                  </a:rPr>
                  <a:t>Success criteria</a:t>
                </a:r>
                <a:endParaRPr lang="en-US" sz="2000" dirty="0">
                  <a:solidFill>
                    <a:schemeClr val="accent1"/>
                  </a:solidFill>
                  <a:latin typeface="+mj-lt"/>
                  <a:cs typeface="Arial" panose="020B0604020202020204" pitchFamily="34" charset="0"/>
                </a:endParaRPr>
              </a:p>
              <a:p>
                <a:pPr marL="342900" indent="-342900">
                  <a:lnSpc>
                    <a:spcPct val="150000"/>
                  </a:lnSpc>
                  <a:spcAft>
                    <a:spcPts val="600"/>
                  </a:spcAft>
                  <a:buFont typeface="Arial"/>
                  <a:buChar char="•"/>
                </a:pPr>
                <a:r>
                  <a:rPr lang="en-AU" sz="2000" dirty="0">
                    <a:cs typeface="Arial" panose="020B0604020202020204" pitchFamily="34" charset="0"/>
                  </a:rPr>
                  <a:t>I can identify when I can use Person’s correlation coefficient (</a:t>
                </a:r>
                <a14:m>
                  <m:oMath xmlns:m="http://schemas.openxmlformats.org/officeDocument/2006/math">
                    <m:r>
                      <a:rPr lang="en-AU" sz="2000" b="0" i="1" smtClean="0">
                        <a:latin typeface="Cambria Math" panose="02040503050406030204" pitchFamily="18" charset="0"/>
                        <a:cs typeface="Arial" panose="020B0604020202020204" pitchFamily="34" charset="0"/>
                      </a:rPr>
                      <m:t>𝑟</m:t>
                    </m:r>
                  </m:oMath>
                </a14:m>
                <a:r>
                  <a:rPr lang="en-AU" sz="2000" dirty="0">
                    <a:cs typeface="Arial" panose="020B0604020202020204" pitchFamily="34" charset="0"/>
                  </a:rPr>
                  <a:t>)</a:t>
                </a:r>
              </a:p>
              <a:p>
                <a:pPr marL="342900" indent="-342900">
                  <a:lnSpc>
                    <a:spcPct val="150000"/>
                  </a:lnSpc>
                  <a:spcAft>
                    <a:spcPts val="600"/>
                  </a:spcAft>
                  <a:buFont typeface="Arial"/>
                  <a:buChar char="•"/>
                </a:pPr>
                <a:r>
                  <a:rPr lang="en-AU" sz="2000" dirty="0">
                    <a:cs typeface="Arial" panose="020B0604020202020204" pitchFamily="34" charset="0"/>
                  </a:rPr>
                  <a:t>I can use Pearson’s correlation coefficient to describe the strength and direction of a relationship</a:t>
                </a:r>
              </a:p>
              <a:p>
                <a:pPr marL="342900" indent="-342900">
                  <a:lnSpc>
                    <a:spcPct val="150000"/>
                  </a:lnSpc>
                  <a:spcAft>
                    <a:spcPts val="600"/>
                  </a:spcAft>
                  <a:buFont typeface="Arial"/>
                  <a:buChar char="•"/>
                </a:pPr>
                <a:r>
                  <a:rPr lang="en-AU" sz="2000" dirty="0">
                    <a:cs typeface="Arial" panose="020B0604020202020204" pitchFamily="34" charset="0"/>
                  </a:rPr>
                  <a:t>I can order the strength of relationships using Pearson’s correlation coefficient</a:t>
                </a:r>
              </a:p>
              <a:p>
                <a:pPr marL="342900" indent="-342900">
                  <a:lnSpc>
                    <a:spcPct val="150000"/>
                  </a:lnSpc>
                  <a:spcAft>
                    <a:spcPts val="600"/>
                  </a:spcAft>
                  <a:buFont typeface="Arial"/>
                  <a:buChar char="•"/>
                </a:pPr>
                <a:r>
                  <a:rPr lang="en-AU" sz="2000" dirty="0">
                    <a:cs typeface="Arial" panose="020B0604020202020204" pitchFamily="34" charset="0"/>
                  </a:rPr>
                  <a:t>I can calculate Pearson’s correlation coefficient using a scientific calculator.</a:t>
                </a:r>
              </a:p>
            </p:txBody>
          </p:sp>
        </mc:Choice>
        <mc:Fallback xmlns="">
          <p:sp>
            <p:nvSpPr>
              <p:cNvPr id="3" name="TextBox 2">
                <a:extLst>
                  <a:ext uri="{FF2B5EF4-FFF2-40B4-BE49-F238E27FC236}">
                    <a16:creationId xmlns:a16="http://schemas.microsoft.com/office/drawing/2014/main" id="{DF637BA9-DB5E-2457-A795-0B300DBA6F82}"/>
                  </a:ext>
                </a:extLst>
              </p:cNvPr>
              <p:cNvSpPr txBox="1">
                <a:spLocks noRot="1" noChangeAspect="1" noMove="1" noResize="1" noEditPoints="1" noAdjustHandles="1" noChangeArrowheads="1" noChangeShapeType="1" noTextEdit="1"/>
              </p:cNvSpPr>
              <p:nvPr/>
            </p:nvSpPr>
            <p:spPr>
              <a:xfrm>
                <a:off x="370416" y="1894417"/>
                <a:ext cx="11303000" cy="3636316"/>
              </a:xfrm>
              <a:prstGeom prst="rect">
                <a:avLst/>
              </a:prstGeom>
              <a:blipFill>
                <a:blip r:embed="rId3"/>
                <a:stretch>
                  <a:fillRect l="-1402" b="-3356"/>
                </a:stretch>
              </a:blipFill>
            </p:spPr>
            <p:txBody>
              <a:bodyPr/>
              <a:lstStyle/>
              <a:p>
                <a:r>
                  <a:rPr lang="en-AU">
                    <a:noFill/>
                  </a:rPr>
                  <a:t> </a:t>
                </a:r>
              </a:p>
            </p:txBody>
          </p:sp>
        </mc:Fallback>
      </mc:AlternateContent>
      <p:sp>
        <p:nvSpPr>
          <p:cNvPr id="2" name="Slide Number Placeholder 1">
            <a:extLst>
              <a:ext uri="{FF2B5EF4-FFF2-40B4-BE49-F238E27FC236}">
                <a16:creationId xmlns:a16="http://schemas.microsoft.com/office/drawing/2014/main" id="{19C0759C-7815-62EE-E606-EBC3C273B18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a:t>
            </a:fld>
            <a:endParaRPr lang="en-AU"/>
          </a:p>
        </p:txBody>
      </p:sp>
    </p:spTree>
    <p:extLst>
      <p:ext uri="{BB962C8B-B14F-4D97-AF65-F5344CB8AC3E}">
        <p14:creationId xmlns:p14="http://schemas.microsoft.com/office/powerpoint/2010/main" val="3648967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9800255-62C7-52FC-7626-3B3FEBADF4CA}"/>
              </a:ext>
            </a:extLst>
          </p:cNvPr>
          <p:cNvSpPr>
            <a:spLocks noGrp="1"/>
          </p:cNvSpPr>
          <p:nvPr>
            <p:ph type="ctrTitle"/>
          </p:nvPr>
        </p:nvSpPr>
        <p:spPr/>
        <p:txBody>
          <a:bodyPr/>
          <a:lstStyle/>
          <a:p>
            <a:r>
              <a:rPr lang="en-AU" dirty="0">
                <a:latin typeface="+mj-lt"/>
              </a:rPr>
              <a:t>Activating </a:t>
            </a:r>
            <a:r>
              <a:rPr lang="en-AU">
                <a:latin typeface="+mj-lt"/>
              </a:rPr>
              <a:t>prior knowledge</a:t>
            </a:r>
            <a:endParaRPr lang="en-AU" dirty="0">
              <a:latin typeface="+mj-lt"/>
            </a:endParaRPr>
          </a:p>
        </p:txBody>
      </p:sp>
    </p:spTree>
    <p:extLst>
      <p:ext uri="{BB962C8B-B14F-4D97-AF65-F5344CB8AC3E}">
        <p14:creationId xmlns:p14="http://schemas.microsoft.com/office/powerpoint/2010/main" val="2028193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ECF6B04-29EE-AC15-4D22-5531060EB517}"/>
              </a:ext>
            </a:extLst>
          </p:cNvPr>
          <p:cNvSpPr>
            <a:spLocks noGrp="1"/>
          </p:cNvSpPr>
          <p:nvPr>
            <p:ph type="title"/>
          </p:nvPr>
        </p:nvSpPr>
        <p:spPr/>
        <p:txBody>
          <a:bodyPr/>
          <a:lstStyle/>
          <a:p>
            <a:r>
              <a:rPr lang="en-AU" dirty="0">
                <a:latin typeface="+mj-lt"/>
              </a:rPr>
              <a:t>Scatter plot comparison (1)</a:t>
            </a:r>
          </a:p>
        </p:txBody>
      </p:sp>
      <p:sp>
        <p:nvSpPr>
          <p:cNvPr id="3" name="Slide Number Placeholder 2">
            <a:extLst>
              <a:ext uri="{FF2B5EF4-FFF2-40B4-BE49-F238E27FC236}">
                <a16:creationId xmlns:a16="http://schemas.microsoft.com/office/drawing/2014/main" id="{29857EE9-3066-32FD-277A-0349DC73956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4</a:t>
            </a:fld>
            <a:endParaRPr lang="en-AU"/>
          </a:p>
        </p:txBody>
      </p:sp>
      <p:grpSp>
        <p:nvGrpSpPr>
          <p:cNvPr id="2" name="Group 1" descr="This scatter plot shows a moderate to strong positive linear relationship. As car weight increases, fuel consumption increases.">
            <a:extLst>
              <a:ext uri="{FF2B5EF4-FFF2-40B4-BE49-F238E27FC236}">
                <a16:creationId xmlns:a16="http://schemas.microsoft.com/office/drawing/2014/main" id="{767C3CB8-2AA8-6BBC-0DF2-6232CCA812D3}"/>
              </a:ext>
            </a:extLst>
          </p:cNvPr>
          <p:cNvGrpSpPr/>
          <p:nvPr/>
        </p:nvGrpSpPr>
        <p:grpSpPr>
          <a:xfrm>
            <a:off x="360000" y="1627543"/>
            <a:ext cx="5145814" cy="4250165"/>
            <a:chOff x="360000" y="1627543"/>
            <a:chExt cx="4867351" cy="4059072"/>
          </a:xfrm>
        </p:grpSpPr>
        <p:sp>
          <p:nvSpPr>
            <p:cNvPr id="10" name="Rectangle 9">
              <a:extLst>
                <a:ext uri="{FF2B5EF4-FFF2-40B4-BE49-F238E27FC236}">
                  <a16:creationId xmlns:a16="http://schemas.microsoft.com/office/drawing/2014/main" id="{B1811DEF-D64D-3671-1815-A3C9F31BD07B}"/>
                </a:ext>
              </a:extLst>
            </p:cNvPr>
            <p:cNvSpPr/>
            <p:nvPr/>
          </p:nvSpPr>
          <p:spPr>
            <a:xfrm>
              <a:off x="1778000" y="5348514"/>
              <a:ext cx="2198914" cy="33810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8" name="Picture 7">
              <a:extLst>
                <a:ext uri="{FF2B5EF4-FFF2-40B4-BE49-F238E27FC236}">
                  <a16:creationId xmlns:a16="http://schemas.microsoft.com/office/drawing/2014/main" id="{0C2C0420-89A7-91F0-9865-7798F7D38BFA}"/>
                </a:ext>
              </a:extLst>
            </p:cNvPr>
            <p:cNvPicPr>
              <a:picLocks noChangeAspect="1"/>
            </p:cNvPicPr>
            <p:nvPr/>
          </p:nvPicPr>
          <p:blipFill>
            <a:blip r:embed="rId3"/>
            <a:stretch>
              <a:fillRect/>
            </a:stretch>
          </p:blipFill>
          <p:spPr>
            <a:xfrm>
              <a:off x="360000" y="2001045"/>
              <a:ext cx="4867351" cy="3083177"/>
            </a:xfrm>
            <a:prstGeom prst="rect">
              <a:avLst/>
            </a:prstGeom>
          </p:spPr>
        </p:pic>
        <p:sp>
          <p:nvSpPr>
            <p:cNvPr id="9" name="TextBox 8">
              <a:extLst>
                <a:ext uri="{FF2B5EF4-FFF2-40B4-BE49-F238E27FC236}">
                  <a16:creationId xmlns:a16="http://schemas.microsoft.com/office/drawing/2014/main" id="{1848B338-1E70-2B69-EB40-7151A4728E26}"/>
                </a:ext>
              </a:extLst>
            </p:cNvPr>
            <p:cNvSpPr txBox="1"/>
            <p:nvPr/>
          </p:nvSpPr>
          <p:spPr>
            <a:xfrm>
              <a:off x="945573" y="1627543"/>
              <a:ext cx="3397827" cy="303415"/>
            </a:xfrm>
            <a:prstGeom prst="rect">
              <a:avLst/>
            </a:prstGeom>
            <a:noFill/>
          </p:spPr>
          <p:txBody>
            <a:bodyPr wrap="square" lIns="0" tIns="0" rIns="0" bIns="0" rtlCol="0">
              <a:noAutofit/>
            </a:bodyPr>
            <a:lstStyle/>
            <a:p>
              <a:pPr algn="l"/>
              <a:r>
                <a:rPr lang="en-AU" sz="1800" dirty="0"/>
                <a:t>Car weight vs. fuel consumption</a:t>
              </a:r>
            </a:p>
          </p:txBody>
        </p:sp>
      </p:grpSp>
      <p:grpSp>
        <p:nvGrpSpPr>
          <p:cNvPr id="12" name="Group 11" descr="This scatter plot shows a moderate to strong positive linear relationship. As car weight increases, stopping distance increases.">
            <a:extLst>
              <a:ext uri="{FF2B5EF4-FFF2-40B4-BE49-F238E27FC236}">
                <a16:creationId xmlns:a16="http://schemas.microsoft.com/office/drawing/2014/main" id="{64BEF645-E371-4AAA-B594-3F0A9EDBFB94}"/>
              </a:ext>
            </a:extLst>
          </p:cNvPr>
          <p:cNvGrpSpPr/>
          <p:nvPr/>
        </p:nvGrpSpPr>
        <p:grpSpPr>
          <a:xfrm>
            <a:off x="6686187" y="1627542"/>
            <a:ext cx="5105791" cy="4247938"/>
            <a:chOff x="6686187" y="1627542"/>
            <a:chExt cx="5105791" cy="4247938"/>
          </a:xfrm>
        </p:grpSpPr>
        <p:sp>
          <p:nvSpPr>
            <p:cNvPr id="17" name="Rectangle 16">
              <a:extLst>
                <a:ext uri="{FF2B5EF4-FFF2-40B4-BE49-F238E27FC236}">
                  <a16:creationId xmlns:a16="http://schemas.microsoft.com/office/drawing/2014/main" id="{1F0F82C1-449E-504D-6D5F-96F8BEC34B89}"/>
                </a:ext>
              </a:extLst>
            </p:cNvPr>
            <p:cNvSpPr/>
            <p:nvPr/>
          </p:nvSpPr>
          <p:spPr>
            <a:xfrm>
              <a:off x="7801429" y="5517564"/>
              <a:ext cx="2271485" cy="35791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5" name="Picture 14">
              <a:extLst>
                <a:ext uri="{FF2B5EF4-FFF2-40B4-BE49-F238E27FC236}">
                  <a16:creationId xmlns:a16="http://schemas.microsoft.com/office/drawing/2014/main" id="{4FA94011-8011-E06C-3658-B8D1372AF74C}"/>
                </a:ext>
              </a:extLst>
            </p:cNvPr>
            <p:cNvPicPr>
              <a:picLocks noChangeAspect="1"/>
            </p:cNvPicPr>
            <p:nvPr/>
          </p:nvPicPr>
          <p:blipFill>
            <a:blip r:embed="rId4"/>
            <a:stretch>
              <a:fillRect/>
            </a:stretch>
          </p:blipFill>
          <p:spPr>
            <a:xfrm>
              <a:off x="6686187" y="2065848"/>
              <a:ext cx="5105791" cy="3228325"/>
            </a:xfrm>
            <a:prstGeom prst="rect">
              <a:avLst/>
            </a:prstGeom>
          </p:spPr>
        </p:pic>
        <p:sp>
          <p:nvSpPr>
            <p:cNvPr id="16" name="TextBox 15">
              <a:extLst>
                <a:ext uri="{FF2B5EF4-FFF2-40B4-BE49-F238E27FC236}">
                  <a16:creationId xmlns:a16="http://schemas.microsoft.com/office/drawing/2014/main" id="{2C28A772-7FB3-390D-30A2-9F3363D151C1}"/>
                </a:ext>
              </a:extLst>
            </p:cNvPr>
            <p:cNvSpPr txBox="1"/>
            <p:nvPr/>
          </p:nvSpPr>
          <p:spPr>
            <a:xfrm>
              <a:off x="7531782" y="1627542"/>
              <a:ext cx="3592218" cy="317699"/>
            </a:xfrm>
            <a:prstGeom prst="rect">
              <a:avLst/>
            </a:prstGeom>
            <a:noFill/>
          </p:spPr>
          <p:txBody>
            <a:bodyPr wrap="square" lIns="0" tIns="0" rIns="0" bIns="0" rtlCol="0">
              <a:noAutofit/>
            </a:bodyPr>
            <a:lstStyle/>
            <a:p>
              <a:pPr algn="l"/>
              <a:r>
                <a:rPr lang="en-AU" sz="1800" dirty="0"/>
                <a:t>Car weight vs. stopping distance</a:t>
              </a:r>
            </a:p>
          </p:txBody>
        </p:sp>
      </p:grpSp>
    </p:spTree>
    <p:extLst>
      <p:ext uri="{BB962C8B-B14F-4D97-AF65-F5344CB8AC3E}">
        <p14:creationId xmlns:p14="http://schemas.microsoft.com/office/powerpoint/2010/main" val="2031742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25DC0-A78B-9C20-510F-F88FE757CC1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0030C1D-752A-AD32-B228-695EEA3063DA}"/>
              </a:ext>
            </a:extLst>
          </p:cNvPr>
          <p:cNvSpPr>
            <a:spLocks noGrp="1"/>
          </p:cNvSpPr>
          <p:nvPr>
            <p:ph type="ctrTitle"/>
          </p:nvPr>
        </p:nvSpPr>
        <p:spPr/>
        <p:txBody>
          <a:bodyPr/>
          <a:lstStyle/>
          <a:p>
            <a:r>
              <a:rPr lang="en-AU" dirty="0">
                <a:latin typeface="+mj-lt"/>
              </a:rPr>
              <a:t>Connecting learning</a:t>
            </a:r>
          </a:p>
        </p:txBody>
      </p:sp>
    </p:spTree>
    <p:extLst>
      <p:ext uri="{BB962C8B-B14F-4D97-AF65-F5344CB8AC3E}">
        <p14:creationId xmlns:p14="http://schemas.microsoft.com/office/powerpoint/2010/main" val="1932127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01FEB6-D4F6-0B2B-B71D-70195B37E2A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7F2A180-8F2A-AFD1-73BA-8488517ED923}"/>
              </a:ext>
            </a:extLst>
          </p:cNvPr>
          <p:cNvSpPr>
            <a:spLocks noGrp="1"/>
          </p:cNvSpPr>
          <p:nvPr>
            <p:ph type="title"/>
          </p:nvPr>
        </p:nvSpPr>
        <p:spPr/>
        <p:txBody>
          <a:bodyPr/>
          <a:lstStyle/>
          <a:p>
            <a:r>
              <a:rPr lang="en-AU" dirty="0">
                <a:latin typeface="+mj-lt"/>
              </a:rPr>
              <a:t>Scatter plot comparison (2)</a:t>
            </a:r>
          </a:p>
        </p:txBody>
      </p:sp>
      <p:sp>
        <p:nvSpPr>
          <p:cNvPr id="3" name="Slide Number Placeholder 2">
            <a:extLst>
              <a:ext uri="{FF2B5EF4-FFF2-40B4-BE49-F238E27FC236}">
                <a16:creationId xmlns:a16="http://schemas.microsoft.com/office/drawing/2014/main" id="{8AD66762-34DC-E1DF-3C08-F2BD8D8CED3A}"/>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6</a:t>
            </a:fld>
            <a:endParaRPr lang="en-AU"/>
          </a:p>
        </p:txBody>
      </p:sp>
      <p:grpSp>
        <p:nvGrpSpPr>
          <p:cNvPr id="17" name="Group 16" descr="This scatter plot shows a moderate to strong positive linear relationship. As car weight increases, fuel consumption increases, supported by the correlation value 𝑟 ≈ 0.72.">
            <a:extLst>
              <a:ext uri="{FF2B5EF4-FFF2-40B4-BE49-F238E27FC236}">
                <a16:creationId xmlns:a16="http://schemas.microsoft.com/office/drawing/2014/main" id="{C3FB4E17-C3D1-172D-FE77-6A6CDEAD8174}"/>
              </a:ext>
            </a:extLst>
          </p:cNvPr>
          <p:cNvGrpSpPr/>
          <p:nvPr/>
        </p:nvGrpSpPr>
        <p:grpSpPr>
          <a:xfrm>
            <a:off x="360000" y="1627543"/>
            <a:ext cx="5145814" cy="5068457"/>
            <a:chOff x="360000" y="1627543"/>
            <a:chExt cx="4867351" cy="4840573"/>
          </a:xfrm>
        </p:grpSpPr>
        <p:grpSp>
          <p:nvGrpSpPr>
            <p:cNvPr id="6" name="Group 5" descr="This scatter plot shows a moderate to strong positive linear relationship. As car weight increases, fuel consumption increases, supported by the correlation value 𝑟 ≈ 0.72.">
              <a:extLst>
                <a:ext uri="{FF2B5EF4-FFF2-40B4-BE49-F238E27FC236}">
                  <a16:creationId xmlns:a16="http://schemas.microsoft.com/office/drawing/2014/main" id="{71183CCA-4E1E-A3AA-58AC-8956F0B085DA}"/>
                </a:ext>
              </a:extLst>
            </p:cNvPr>
            <p:cNvGrpSpPr/>
            <p:nvPr/>
          </p:nvGrpSpPr>
          <p:grpSpPr>
            <a:xfrm>
              <a:off x="1302699" y="5348514"/>
              <a:ext cx="3345518" cy="1119602"/>
              <a:chOff x="1302699" y="5348514"/>
              <a:chExt cx="3345518" cy="1119602"/>
            </a:xfrm>
          </p:grpSpPr>
          <p:sp>
            <p:nvSpPr>
              <p:cNvPr id="5" name="Rectangle 4">
                <a:extLst>
                  <a:ext uri="{FF2B5EF4-FFF2-40B4-BE49-F238E27FC236}">
                    <a16:creationId xmlns:a16="http://schemas.microsoft.com/office/drawing/2014/main" id="{F3A253AF-B2BB-D535-6E70-1E4770DB2AC6}"/>
                  </a:ext>
                </a:extLst>
              </p:cNvPr>
              <p:cNvSpPr/>
              <p:nvPr/>
            </p:nvSpPr>
            <p:spPr>
              <a:xfrm>
                <a:off x="1778000" y="5348514"/>
                <a:ext cx="2198914" cy="33810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A4009E4E-6E8F-220F-FC25-DC4801EC9CCF}"/>
                      </a:ext>
                    </a:extLst>
                  </p:cNvPr>
                  <p:cNvSpPr txBox="1"/>
                  <p:nvPr/>
                </p:nvSpPr>
                <p:spPr>
                  <a:xfrm>
                    <a:off x="1302699" y="5517564"/>
                    <a:ext cx="3345518" cy="950552"/>
                  </a:xfrm>
                  <a:prstGeom prst="rect">
                    <a:avLst/>
                  </a:prstGeom>
                  <a:noFill/>
                </p:spPr>
                <p:txBody>
                  <a:bodyPr wrap="square" lIns="0" tIns="0" rIns="0" bIns="0" rtlCol="0">
                    <a:noAutofit/>
                  </a:bodyPr>
                  <a:lstStyle/>
                  <a:p>
                    <a:pPr algn="l"/>
                    <a:r>
                      <a:rPr lang="en-AU" sz="1800" dirty="0"/>
                      <a:t>Weight vs. fuel consumption: </a:t>
                    </a:r>
                    <a14:m>
                      <m:oMath xmlns:m="http://schemas.openxmlformats.org/officeDocument/2006/math">
                        <m:r>
                          <a:rPr lang="en-AU" sz="1800" i="1">
                            <a:latin typeface="Cambria Math" panose="02040503050406030204" pitchFamily="18" charset="0"/>
                          </a:rPr>
                          <m:t>0.72</m:t>
                        </m:r>
                      </m:oMath>
                    </a14:m>
                    <a:endParaRPr lang="en-AU" sz="1800" baseline="-25000" dirty="0"/>
                  </a:p>
                </p:txBody>
              </p:sp>
            </mc:Choice>
            <mc:Fallback xmlns="">
              <p:sp>
                <p:nvSpPr>
                  <p:cNvPr id="2" name="TextBox 1">
                    <a:extLst>
                      <a:ext uri="{FF2B5EF4-FFF2-40B4-BE49-F238E27FC236}">
                        <a16:creationId xmlns:a16="http://schemas.microsoft.com/office/drawing/2014/main" id="{A4009E4E-6E8F-220F-FC25-DC4801EC9CCF}"/>
                      </a:ext>
                    </a:extLst>
                  </p:cNvPr>
                  <p:cNvSpPr txBox="1">
                    <a:spLocks noRot="1" noChangeAspect="1" noMove="1" noResize="1" noEditPoints="1" noAdjustHandles="1" noChangeArrowheads="1" noChangeShapeType="1" noTextEdit="1"/>
                  </p:cNvSpPr>
                  <p:nvPr/>
                </p:nvSpPr>
                <p:spPr>
                  <a:xfrm>
                    <a:off x="1302699" y="5517564"/>
                    <a:ext cx="3345518" cy="950552"/>
                  </a:xfrm>
                  <a:prstGeom prst="rect">
                    <a:avLst/>
                  </a:prstGeom>
                  <a:blipFill>
                    <a:blip r:embed="rId3"/>
                    <a:stretch>
                      <a:fillRect l="-4138" t="-7975"/>
                    </a:stretch>
                  </a:blipFill>
                </p:spPr>
                <p:txBody>
                  <a:bodyPr/>
                  <a:lstStyle/>
                  <a:p>
                    <a:r>
                      <a:rPr lang="en-AU">
                        <a:noFill/>
                      </a:rPr>
                      <a:t> </a:t>
                    </a:r>
                  </a:p>
                </p:txBody>
              </p:sp>
            </mc:Fallback>
          </mc:AlternateContent>
        </p:grpSp>
        <p:pic>
          <p:nvPicPr>
            <p:cNvPr id="12" name="Picture 11">
              <a:extLst>
                <a:ext uri="{FF2B5EF4-FFF2-40B4-BE49-F238E27FC236}">
                  <a16:creationId xmlns:a16="http://schemas.microsoft.com/office/drawing/2014/main" id="{246264E4-17F8-871A-098B-1CD657507E59}"/>
                </a:ext>
              </a:extLst>
            </p:cNvPr>
            <p:cNvPicPr>
              <a:picLocks noChangeAspect="1"/>
            </p:cNvPicPr>
            <p:nvPr/>
          </p:nvPicPr>
          <p:blipFill>
            <a:blip r:embed="rId4"/>
            <a:stretch>
              <a:fillRect/>
            </a:stretch>
          </p:blipFill>
          <p:spPr>
            <a:xfrm>
              <a:off x="360000" y="2001045"/>
              <a:ext cx="4867351" cy="3083177"/>
            </a:xfrm>
            <a:prstGeom prst="rect">
              <a:avLst/>
            </a:prstGeom>
          </p:spPr>
        </p:pic>
        <p:sp>
          <p:nvSpPr>
            <p:cNvPr id="14" name="TextBox 13">
              <a:extLst>
                <a:ext uri="{FF2B5EF4-FFF2-40B4-BE49-F238E27FC236}">
                  <a16:creationId xmlns:a16="http://schemas.microsoft.com/office/drawing/2014/main" id="{68FB8B3C-057E-0235-28CB-8A564CE2A092}"/>
                </a:ext>
              </a:extLst>
            </p:cNvPr>
            <p:cNvSpPr txBox="1"/>
            <p:nvPr/>
          </p:nvSpPr>
          <p:spPr>
            <a:xfrm>
              <a:off x="945573" y="1627543"/>
              <a:ext cx="3397827" cy="303415"/>
            </a:xfrm>
            <a:prstGeom prst="rect">
              <a:avLst/>
            </a:prstGeom>
            <a:noFill/>
          </p:spPr>
          <p:txBody>
            <a:bodyPr wrap="square" lIns="0" tIns="0" rIns="0" bIns="0" rtlCol="0">
              <a:noAutofit/>
            </a:bodyPr>
            <a:lstStyle/>
            <a:p>
              <a:pPr algn="l"/>
              <a:r>
                <a:rPr lang="en-AU" sz="1800" dirty="0"/>
                <a:t>Car weight vs. fuel consumption</a:t>
              </a:r>
            </a:p>
          </p:txBody>
        </p:sp>
      </p:grpSp>
      <p:grpSp>
        <p:nvGrpSpPr>
          <p:cNvPr id="10" name="Group 9" descr="This scatter plot shows a moderate to strong positive linear relationship. As car weight increases, stopping distance increases, supported by 𝑟 ≈ 0.74.">
            <a:extLst>
              <a:ext uri="{FF2B5EF4-FFF2-40B4-BE49-F238E27FC236}">
                <a16:creationId xmlns:a16="http://schemas.microsoft.com/office/drawing/2014/main" id="{1825BB20-8ED0-3A13-05A5-9B76C3AB76A2}"/>
              </a:ext>
            </a:extLst>
          </p:cNvPr>
          <p:cNvGrpSpPr/>
          <p:nvPr/>
        </p:nvGrpSpPr>
        <p:grpSpPr>
          <a:xfrm>
            <a:off x="6686187" y="1627542"/>
            <a:ext cx="5258191" cy="5019532"/>
            <a:chOff x="6686187" y="1627542"/>
            <a:chExt cx="5258191" cy="5019532"/>
          </a:xfrm>
        </p:grpSpPr>
        <p:grpSp>
          <p:nvGrpSpPr>
            <p:cNvPr id="23" name="Group 22" descr="This scatter plot shows a moderate to strong positive linear relationship. As car weight increases, stopping distance increases, supported by 𝑟 ≈ 0.74.">
              <a:extLst>
                <a:ext uri="{FF2B5EF4-FFF2-40B4-BE49-F238E27FC236}">
                  <a16:creationId xmlns:a16="http://schemas.microsoft.com/office/drawing/2014/main" id="{09D7FEAD-61DD-171F-EDEA-5382AFB78C69}"/>
                </a:ext>
              </a:extLst>
            </p:cNvPr>
            <p:cNvGrpSpPr/>
            <p:nvPr/>
          </p:nvGrpSpPr>
          <p:grpSpPr>
            <a:xfrm>
              <a:off x="6686187" y="1627542"/>
              <a:ext cx="5105791" cy="5019532"/>
              <a:chOff x="6686187" y="1627542"/>
              <a:chExt cx="5105791" cy="5019532"/>
            </a:xfrm>
          </p:grpSpPr>
          <p:grpSp>
            <p:nvGrpSpPr>
              <p:cNvPr id="16" name="Group 15" descr="This scatter plot shows a moderate to strong positive linear relationship. As car weight increases, stopping distance increases, supported by 𝑟 ≈ 0.74.">
                <a:extLst>
                  <a:ext uri="{FF2B5EF4-FFF2-40B4-BE49-F238E27FC236}">
                    <a16:creationId xmlns:a16="http://schemas.microsoft.com/office/drawing/2014/main" id="{607F071F-9BB4-77A3-6D8A-66D42D02E9FE}"/>
                  </a:ext>
                </a:extLst>
              </p:cNvPr>
              <p:cNvGrpSpPr/>
              <p:nvPr/>
            </p:nvGrpSpPr>
            <p:grpSpPr>
              <a:xfrm>
                <a:off x="7629915" y="5517564"/>
                <a:ext cx="4026173" cy="1129510"/>
                <a:chOff x="7629915" y="5517564"/>
                <a:chExt cx="4026173" cy="1129510"/>
              </a:xfrm>
            </p:grpSpPr>
            <p:sp>
              <p:nvSpPr>
                <p:cNvPr id="8" name="Rectangle 7">
                  <a:extLst>
                    <a:ext uri="{FF2B5EF4-FFF2-40B4-BE49-F238E27FC236}">
                      <a16:creationId xmlns:a16="http://schemas.microsoft.com/office/drawing/2014/main" id="{EFB39EB0-6E33-A0E1-C255-BBB8B6B323DC}"/>
                    </a:ext>
                  </a:extLst>
                </p:cNvPr>
                <p:cNvSpPr/>
                <p:nvPr/>
              </p:nvSpPr>
              <p:spPr>
                <a:xfrm>
                  <a:off x="7801429" y="5517564"/>
                  <a:ext cx="2271485" cy="35791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93DBD82F-B831-7A58-A766-A6343C686A7A}"/>
                        </a:ext>
                      </a:extLst>
                    </p:cNvPr>
                    <p:cNvSpPr txBox="1"/>
                    <p:nvPr/>
                  </p:nvSpPr>
                  <p:spPr>
                    <a:xfrm>
                      <a:off x="7629915" y="5696522"/>
                      <a:ext cx="4026173" cy="950552"/>
                    </a:xfrm>
                    <a:prstGeom prst="rect">
                      <a:avLst/>
                    </a:prstGeom>
                    <a:noFill/>
                  </p:spPr>
                  <p:txBody>
                    <a:bodyPr wrap="square" lIns="0" tIns="0" rIns="0" bIns="0" rtlCol="0">
                      <a:noAutofit/>
                    </a:bodyPr>
                    <a:lstStyle/>
                    <a:p>
                      <a:pPr algn="l"/>
                      <a:r>
                        <a:rPr lang="en-AU" sz="1800" dirty="0"/>
                        <a:t>Weight vs. stopping distance: </a:t>
                      </a:r>
                      <a14:m>
                        <m:oMath xmlns:m="http://schemas.openxmlformats.org/officeDocument/2006/math">
                          <m:r>
                            <a:rPr lang="en-AU" sz="1800" i="1">
                              <a:latin typeface="Cambria Math" panose="02040503050406030204" pitchFamily="18" charset="0"/>
                            </a:rPr>
                            <m:t>0.74</m:t>
                          </m:r>
                        </m:oMath>
                      </a14:m>
                      <a:endParaRPr lang="en-AU" sz="1800" baseline="-25000" dirty="0"/>
                    </a:p>
                  </p:txBody>
                </p:sp>
              </mc:Choice>
              <mc:Fallback xmlns="">
                <p:sp>
                  <p:nvSpPr>
                    <p:cNvPr id="7" name="TextBox 6">
                      <a:extLst>
                        <a:ext uri="{FF2B5EF4-FFF2-40B4-BE49-F238E27FC236}">
                          <a16:creationId xmlns:a16="http://schemas.microsoft.com/office/drawing/2014/main" id="{93DBD82F-B831-7A58-A766-A6343C686A7A}"/>
                        </a:ext>
                      </a:extLst>
                    </p:cNvPr>
                    <p:cNvSpPr txBox="1">
                      <a:spLocks noRot="1" noChangeAspect="1" noMove="1" noResize="1" noEditPoints="1" noAdjustHandles="1" noChangeArrowheads="1" noChangeShapeType="1" noTextEdit="1"/>
                    </p:cNvSpPr>
                    <p:nvPr/>
                  </p:nvSpPr>
                  <p:spPr>
                    <a:xfrm>
                      <a:off x="7629915" y="5696522"/>
                      <a:ext cx="4026173" cy="950552"/>
                    </a:xfrm>
                    <a:prstGeom prst="rect">
                      <a:avLst/>
                    </a:prstGeom>
                    <a:blipFill>
                      <a:blip r:embed="rId5"/>
                      <a:stretch>
                        <a:fillRect l="-3636" t="-8333"/>
                      </a:stretch>
                    </a:blipFill>
                  </p:spPr>
                  <p:txBody>
                    <a:bodyPr/>
                    <a:lstStyle/>
                    <a:p>
                      <a:r>
                        <a:rPr lang="en-AU">
                          <a:noFill/>
                        </a:rPr>
                        <a:t> </a:t>
                      </a:r>
                    </a:p>
                  </p:txBody>
                </p:sp>
              </mc:Fallback>
            </mc:AlternateContent>
          </p:grpSp>
          <p:pic>
            <p:nvPicPr>
              <p:cNvPr id="21" name="Picture 20">
                <a:extLst>
                  <a:ext uri="{FF2B5EF4-FFF2-40B4-BE49-F238E27FC236}">
                    <a16:creationId xmlns:a16="http://schemas.microsoft.com/office/drawing/2014/main" id="{099FDDCC-A842-9E6E-7060-3397673AA7D9}"/>
                  </a:ext>
                </a:extLst>
              </p:cNvPr>
              <p:cNvPicPr>
                <a:picLocks noChangeAspect="1"/>
              </p:cNvPicPr>
              <p:nvPr/>
            </p:nvPicPr>
            <p:blipFill>
              <a:blip r:embed="rId6"/>
              <a:stretch>
                <a:fillRect/>
              </a:stretch>
            </p:blipFill>
            <p:spPr>
              <a:xfrm>
                <a:off x="6686187" y="2065848"/>
                <a:ext cx="5105791" cy="3228325"/>
              </a:xfrm>
              <a:prstGeom prst="rect">
                <a:avLst/>
              </a:prstGeom>
            </p:spPr>
          </p:pic>
          <p:sp>
            <p:nvSpPr>
              <p:cNvPr id="22" name="TextBox 21">
                <a:extLst>
                  <a:ext uri="{FF2B5EF4-FFF2-40B4-BE49-F238E27FC236}">
                    <a16:creationId xmlns:a16="http://schemas.microsoft.com/office/drawing/2014/main" id="{24E9F94E-58B8-180B-620D-91C446039A73}"/>
                  </a:ext>
                </a:extLst>
              </p:cNvPr>
              <p:cNvSpPr txBox="1"/>
              <p:nvPr/>
            </p:nvSpPr>
            <p:spPr>
              <a:xfrm>
                <a:off x="7531782" y="1627542"/>
                <a:ext cx="3592218" cy="317699"/>
              </a:xfrm>
              <a:prstGeom prst="rect">
                <a:avLst/>
              </a:prstGeom>
              <a:noFill/>
            </p:spPr>
            <p:txBody>
              <a:bodyPr wrap="square" lIns="0" tIns="0" rIns="0" bIns="0" rtlCol="0">
                <a:noAutofit/>
              </a:bodyPr>
              <a:lstStyle/>
              <a:p>
                <a:pPr algn="l"/>
                <a:r>
                  <a:rPr lang="en-AU" sz="1800" dirty="0"/>
                  <a:t>Car weight vs. stopping distance</a:t>
                </a:r>
              </a:p>
            </p:txBody>
          </p:sp>
        </p:grpSp>
        <p:pic>
          <p:nvPicPr>
            <p:cNvPr id="9" name="Picture 8">
              <a:extLst>
                <a:ext uri="{FF2B5EF4-FFF2-40B4-BE49-F238E27FC236}">
                  <a16:creationId xmlns:a16="http://schemas.microsoft.com/office/drawing/2014/main" id="{DE29046A-9C3B-92D2-7FDD-EF68AEF09F6B}"/>
                </a:ext>
              </a:extLst>
            </p:cNvPr>
            <p:cNvPicPr>
              <a:picLocks noChangeAspect="1"/>
            </p:cNvPicPr>
            <p:nvPr/>
          </p:nvPicPr>
          <p:blipFill>
            <a:blip r:embed="rId7"/>
            <a:stretch>
              <a:fillRect/>
            </a:stretch>
          </p:blipFill>
          <p:spPr>
            <a:xfrm>
              <a:off x="6838587" y="2218248"/>
              <a:ext cx="5105791" cy="3228325"/>
            </a:xfrm>
            <a:prstGeom prst="rect">
              <a:avLst/>
            </a:prstGeom>
          </p:spPr>
        </p:pic>
      </p:grpSp>
    </p:spTree>
    <p:extLst>
      <p:ext uri="{BB962C8B-B14F-4D97-AF65-F5344CB8AC3E}">
        <p14:creationId xmlns:p14="http://schemas.microsoft.com/office/powerpoint/2010/main" val="2282586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531BCC-1BB8-D713-6B0E-EA56E8B12A8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F9CD6CF-B699-E42F-1320-A4D62DDFD0B1}"/>
              </a:ext>
            </a:extLst>
          </p:cNvPr>
          <p:cNvSpPr>
            <a:spLocks noGrp="1"/>
          </p:cNvSpPr>
          <p:nvPr>
            <p:ph type="title"/>
          </p:nvPr>
        </p:nvSpPr>
        <p:spPr/>
        <p:txBody>
          <a:bodyPr/>
          <a:lstStyle/>
          <a:p>
            <a:r>
              <a:rPr lang="en-AU" dirty="0">
                <a:latin typeface="+mj-lt"/>
              </a:rPr>
              <a:t>Scatter plot comparison (3)</a:t>
            </a:r>
          </a:p>
        </p:txBody>
      </p:sp>
      <p:sp>
        <p:nvSpPr>
          <p:cNvPr id="3" name="Slide Number Placeholder 2">
            <a:extLst>
              <a:ext uri="{FF2B5EF4-FFF2-40B4-BE49-F238E27FC236}">
                <a16:creationId xmlns:a16="http://schemas.microsoft.com/office/drawing/2014/main" id="{8691FCC8-E662-C4EB-4C46-18FD1327243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7</a:t>
            </a:fld>
            <a:endParaRPr lang="en-AU"/>
          </a:p>
        </p:txBody>
      </p:sp>
      <p:grpSp>
        <p:nvGrpSpPr>
          <p:cNvPr id="17" name="Group 16" descr="This scatter plot shows a moderate to strong positive linear relationship. As car weight increases, fuel consumption increases, supported by the correlation value 𝑟 ≈ 0.72.">
            <a:extLst>
              <a:ext uri="{FF2B5EF4-FFF2-40B4-BE49-F238E27FC236}">
                <a16:creationId xmlns:a16="http://schemas.microsoft.com/office/drawing/2014/main" id="{577F818A-1C23-6075-BA96-48BF41D08F4C}"/>
              </a:ext>
            </a:extLst>
          </p:cNvPr>
          <p:cNvGrpSpPr/>
          <p:nvPr/>
        </p:nvGrpSpPr>
        <p:grpSpPr>
          <a:xfrm>
            <a:off x="150856" y="1712258"/>
            <a:ext cx="3915438" cy="3818133"/>
            <a:chOff x="360000" y="1563114"/>
            <a:chExt cx="4867351" cy="4751118"/>
          </a:xfrm>
        </p:grpSpPr>
        <p:grpSp>
          <p:nvGrpSpPr>
            <p:cNvPr id="6" name="Group 5" descr="This scatter plot shows a moderate to strong positive linear relationship. As car weight increases, fuel consumption increases, supported by the correlation value 𝑟 ≈ 0.72.">
              <a:extLst>
                <a:ext uri="{FF2B5EF4-FFF2-40B4-BE49-F238E27FC236}">
                  <a16:creationId xmlns:a16="http://schemas.microsoft.com/office/drawing/2014/main" id="{EC119449-4B28-886A-ED12-8EE5D8D8FFCB}"/>
                </a:ext>
              </a:extLst>
            </p:cNvPr>
            <p:cNvGrpSpPr/>
            <p:nvPr/>
          </p:nvGrpSpPr>
          <p:grpSpPr>
            <a:xfrm>
              <a:off x="632814" y="5348514"/>
              <a:ext cx="4321720" cy="965718"/>
              <a:chOff x="632814" y="5348514"/>
              <a:chExt cx="4321720" cy="965718"/>
            </a:xfrm>
          </p:grpSpPr>
          <p:sp>
            <p:nvSpPr>
              <p:cNvPr id="5" name="Rectangle 4">
                <a:extLst>
                  <a:ext uri="{FF2B5EF4-FFF2-40B4-BE49-F238E27FC236}">
                    <a16:creationId xmlns:a16="http://schemas.microsoft.com/office/drawing/2014/main" id="{D70619FD-B444-A7E4-1380-B843A857EFAE}"/>
                  </a:ext>
                </a:extLst>
              </p:cNvPr>
              <p:cNvSpPr/>
              <p:nvPr/>
            </p:nvSpPr>
            <p:spPr>
              <a:xfrm>
                <a:off x="1778000" y="5348514"/>
                <a:ext cx="2198914" cy="33810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3A499DB6-CB1D-5309-CB8C-37396221C166}"/>
                      </a:ext>
                    </a:extLst>
                  </p:cNvPr>
                  <p:cNvSpPr txBox="1"/>
                  <p:nvPr/>
                </p:nvSpPr>
                <p:spPr>
                  <a:xfrm>
                    <a:off x="632814" y="5363680"/>
                    <a:ext cx="4321720" cy="950552"/>
                  </a:xfrm>
                  <a:prstGeom prst="rect">
                    <a:avLst/>
                  </a:prstGeom>
                  <a:noFill/>
                </p:spPr>
                <p:txBody>
                  <a:bodyPr wrap="square" lIns="0" tIns="0" rIns="0" bIns="0" rtlCol="0">
                    <a:noAutofit/>
                  </a:bodyPr>
                  <a:lstStyle/>
                  <a:p>
                    <a:pPr algn="l"/>
                    <a:r>
                      <a:rPr lang="en-AU" sz="1800" dirty="0"/>
                      <a:t>Weight vs. fuel consumption: </a:t>
                    </a:r>
                    <a14:m>
                      <m:oMath xmlns:m="http://schemas.openxmlformats.org/officeDocument/2006/math">
                        <m:r>
                          <a:rPr lang="en-AU" sz="1800" i="1">
                            <a:latin typeface="Cambria Math" panose="02040503050406030204" pitchFamily="18" charset="0"/>
                          </a:rPr>
                          <m:t>0.72</m:t>
                        </m:r>
                      </m:oMath>
                    </a14:m>
                    <a:endParaRPr lang="en-AU" sz="1800" baseline="-25000" dirty="0"/>
                  </a:p>
                </p:txBody>
              </p:sp>
            </mc:Choice>
            <mc:Fallback xmlns="">
              <p:sp>
                <p:nvSpPr>
                  <p:cNvPr id="2" name="TextBox 1">
                    <a:extLst>
                      <a:ext uri="{FF2B5EF4-FFF2-40B4-BE49-F238E27FC236}">
                        <a16:creationId xmlns:a16="http://schemas.microsoft.com/office/drawing/2014/main" id="{3A499DB6-CB1D-5309-CB8C-37396221C166}"/>
                      </a:ext>
                    </a:extLst>
                  </p:cNvPr>
                  <p:cNvSpPr txBox="1">
                    <a:spLocks noRot="1" noChangeAspect="1" noMove="1" noResize="1" noEditPoints="1" noAdjustHandles="1" noChangeArrowheads="1" noChangeShapeType="1" noTextEdit="1"/>
                  </p:cNvSpPr>
                  <p:nvPr/>
                </p:nvSpPr>
                <p:spPr>
                  <a:xfrm>
                    <a:off x="632814" y="5363680"/>
                    <a:ext cx="4321720" cy="950552"/>
                  </a:xfrm>
                  <a:prstGeom prst="rect">
                    <a:avLst/>
                  </a:prstGeom>
                  <a:blipFill>
                    <a:blip r:embed="rId3"/>
                    <a:stretch>
                      <a:fillRect l="-4211" t="-10400" r="-526"/>
                    </a:stretch>
                  </a:blipFill>
                </p:spPr>
                <p:txBody>
                  <a:bodyPr/>
                  <a:lstStyle/>
                  <a:p>
                    <a:r>
                      <a:rPr lang="en-AU">
                        <a:noFill/>
                      </a:rPr>
                      <a:t> </a:t>
                    </a:r>
                  </a:p>
                </p:txBody>
              </p:sp>
            </mc:Fallback>
          </mc:AlternateContent>
        </p:grpSp>
        <p:pic>
          <p:nvPicPr>
            <p:cNvPr id="12" name="Picture 11">
              <a:extLst>
                <a:ext uri="{FF2B5EF4-FFF2-40B4-BE49-F238E27FC236}">
                  <a16:creationId xmlns:a16="http://schemas.microsoft.com/office/drawing/2014/main" id="{322AFCCB-D038-3F7D-88F1-00B28F1EE808}"/>
                </a:ext>
              </a:extLst>
            </p:cNvPr>
            <p:cNvPicPr>
              <a:picLocks noChangeAspect="1"/>
            </p:cNvPicPr>
            <p:nvPr/>
          </p:nvPicPr>
          <p:blipFill>
            <a:blip r:embed="rId4"/>
            <a:stretch>
              <a:fillRect/>
            </a:stretch>
          </p:blipFill>
          <p:spPr>
            <a:xfrm>
              <a:off x="360000" y="2001045"/>
              <a:ext cx="4867351" cy="3083177"/>
            </a:xfrm>
            <a:prstGeom prst="rect">
              <a:avLst/>
            </a:prstGeom>
          </p:spPr>
        </p:pic>
        <p:sp>
          <p:nvSpPr>
            <p:cNvPr id="14" name="TextBox 13">
              <a:extLst>
                <a:ext uri="{FF2B5EF4-FFF2-40B4-BE49-F238E27FC236}">
                  <a16:creationId xmlns:a16="http://schemas.microsoft.com/office/drawing/2014/main" id="{D2D6E712-8A0D-BDA1-CF62-6E4820DAC4CB}"/>
                </a:ext>
              </a:extLst>
            </p:cNvPr>
            <p:cNvSpPr txBox="1"/>
            <p:nvPr/>
          </p:nvSpPr>
          <p:spPr>
            <a:xfrm>
              <a:off x="662745" y="1563114"/>
              <a:ext cx="4226665" cy="356669"/>
            </a:xfrm>
            <a:prstGeom prst="rect">
              <a:avLst/>
            </a:prstGeom>
            <a:noFill/>
          </p:spPr>
          <p:txBody>
            <a:bodyPr wrap="square" lIns="0" tIns="0" rIns="0" bIns="0" rtlCol="0">
              <a:noAutofit/>
            </a:bodyPr>
            <a:lstStyle/>
            <a:p>
              <a:pPr algn="l"/>
              <a:r>
                <a:rPr lang="en-AU" sz="1800" dirty="0"/>
                <a:t>Car weight vs. fuel consumption</a:t>
              </a:r>
            </a:p>
          </p:txBody>
        </p:sp>
      </p:grpSp>
      <p:grpSp>
        <p:nvGrpSpPr>
          <p:cNvPr id="23" name="Group 22" descr="This scatter plot shows a moderate to strong positive linear relationship. As car weight increases, stopping distance increases, supported by 𝑟 ≈ 0.74.">
            <a:extLst>
              <a:ext uri="{FF2B5EF4-FFF2-40B4-BE49-F238E27FC236}">
                <a16:creationId xmlns:a16="http://schemas.microsoft.com/office/drawing/2014/main" id="{53284D4F-DC9C-655C-D158-C140FCBF81FF}"/>
              </a:ext>
            </a:extLst>
          </p:cNvPr>
          <p:cNvGrpSpPr/>
          <p:nvPr/>
        </p:nvGrpSpPr>
        <p:grpSpPr>
          <a:xfrm>
            <a:off x="4310943" y="1712258"/>
            <a:ext cx="4101262" cy="3759950"/>
            <a:chOff x="6686187" y="1560751"/>
            <a:chExt cx="5105791" cy="5086322"/>
          </a:xfrm>
        </p:grpSpPr>
        <p:grpSp>
          <p:nvGrpSpPr>
            <p:cNvPr id="16" name="Group 15" descr="This scatter plot shows a moderate to strong positive linear relationship. As car weight increases, stopping distance increases, supported by 𝑟 ≈ 0.74.">
              <a:extLst>
                <a:ext uri="{FF2B5EF4-FFF2-40B4-BE49-F238E27FC236}">
                  <a16:creationId xmlns:a16="http://schemas.microsoft.com/office/drawing/2014/main" id="{DF0A404B-26DA-30A1-AA80-25F20B715AB3}"/>
                </a:ext>
              </a:extLst>
            </p:cNvPr>
            <p:cNvGrpSpPr/>
            <p:nvPr/>
          </p:nvGrpSpPr>
          <p:grpSpPr>
            <a:xfrm>
              <a:off x="6966879" y="5517564"/>
              <a:ext cx="4585258" cy="1129509"/>
              <a:chOff x="6966879" y="5517564"/>
              <a:chExt cx="4585258" cy="1129509"/>
            </a:xfrm>
          </p:grpSpPr>
          <p:sp>
            <p:nvSpPr>
              <p:cNvPr id="8" name="Rectangle 7">
                <a:extLst>
                  <a:ext uri="{FF2B5EF4-FFF2-40B4-BE49-F238E27FC236}">
                    <a16:creationId xmlns:a16="http://schemas.microsoft.com/office/drawing/2014/main" id="{2BB2EC54-5EEF-59D4-62BE-D82C33DB6C87}"/>
                  </a:ext>
                </a:extLst>
              </p:cNvPr>
              <p:cNvSpPr/>
              <p:nvPr/>
            </p:nvSpPr>
            <p:spPr>
              <a:xfrm>
                <a:off x="7801429" y="5517564"/>
                <a:ext cx="2271485" cy="35791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951D0F9C-00C9-0197-BFA1-EE4E3C9E1E0E}"/>
                      </a:ext>
                    </a:extLst>
                  </p:cNvPr>
                  <p:cNvSpPr txBox="1"/>
                  <p:nvPr/>
                </p:nvSpPr>
                <p:spPr>
                  <a:xfrm>
                    <a:off x="6966879" y="5696521"/>
                    <a:ext cx="4585258" cy="950552"/>
                  </a:xfrm>
                  <a:prstGeom prst="rect">
                    <a:avLst/>
                  </a:prstGeom>
                  <a:noFill/>
                </p:spPr>
                <p:txBody>
                  <a:bodyPr wrap="square" lIns="0" tIns="0" rIns="0" bIns="0" rtlCol="0">
                    <a:noAutofit/>
                  </a:bodyPr>
                  <a:lstStyle/>
                  <a:p>
                    <a:pPr algn="l"/>
                    <a:r>
                      <a:rPr lang="en-AU" sz="1800" dirty="0"/>
                      <a:t>Weight vs. stopping distance: </a:t>
                    </a:r>
                    <a14:m>
                      <m:oMath xmlns:m="http://schemas.openxmlformats.org/officeDocument/2006/math">
                        <m:r>
                          <a:rPr lang="en-AU" sz="1800" i="1">
                            <a:latin typeface="Cambria Math" panose="02040503050406030204" pitchFamily="18" charset="0"/>
                          </a:rPr>
                          <m:t>0.74</m:t>
                        </m:r>
                      </m:oMath>
                    </a14:m>
                    <a:endParaRPr lang="en-AU" sz="1800" baseline="-25000" dirty="0"/>
                  </a:p>
                </p:txBody>
              </p:sp>
            </mc:Choice>
            <mc:Fallback xmlns="">
              <p:sp>
                <p:nvSpPr>
                  <p:cNvPr id="7" name="TextBox 6">
                    <a:extLst>
                      <a:ext uri="{FF2B5EF4-FFF2-40B4-BE49-F238E27FC236}">
                        <a16:creationId xmlns:a16="http://schemas.microsoft.com/office/drawing/2014/main" id="{951D0F9C-00C9-0197-BFA1-EE4E3C9E1E0E}"/>
                      </a:ext>
                    </a:extLst>
                  </p:cNvPr>
                  <p:cNvSpPr txBox="1">
                    <a:spLocks noRot="1" noChangeAspect="1" noMove="1" noResize="1" noEditPoints="1" noAdjustHandles="1" noChangeArrowheads="1" noChangeShapeType="1" noTextEdit="1"/>
                  </p:cNvSpPr>
                  <p:nvPr/>
                </p:nvSpPr>
                <p:spPr>
                  <a:xfrm>
                    <a:off x="6966879" y="5696521"/>
                    <a:ext cx="4585258" cy="950552"/>
                  </a:xfrm>
                  <a:prstGeom prst="rect">
                    <a:avLst/>
                  </a:prstGeom>
                  <a:blipFill>
                    <a:blip r:embed="rId5"/>
                    <a:stretch>
                      <a:fillRect l="-3808" t="-11207"/>
                    </a:stretch>
                  </a:blipFill>
                </p:spPr>
                <p:txBody>
                  <a:bodyPr/>
                  <a:lstStyle/>
                  <a:p>
                    <a:r>
                      <a:rPr lang="en-AU">
                        <a:noFill/>
                      </a:rPr>
                      <a:t> </a:t>
                    </a:r>
                  </a:p>
                </p:txBody>
              </p:sp>
            </mc:Fallback>
          </mc:AlternateContent>
        </p:grpSp>
        <p:pic>
          <p:nvPicPr>
            <p:cNvPr id="21" name="Picture 20">
              <a:extLst>
                <a:ext uri="{FF2B5EF4-FFF2-40B4-BE49-F238E27FC236}">
                  <a16:creationId xmlns:a16="http://schemas.microsoft.com/office/drawing/2014/main" id="{55045FEB-CF57-5684-F399-B0F2730E41C8}"/>
                </a:ext>
              </a:extLst>
            </p:cNvPr>
            <p:cNvPicPr>
              <a:picLocks noChangeAspect="1"/>
            </p:cNvPicPr>
            <p:nvPr/>
          </p:nvPicPr>
          <p:blipFill>
            <a:blip r:embed="rId6"/>
            <a:stretch>
              <a:fillRect/>
            </a:stretch>
          </p:blipFill>
          <p:spPr>
            <a:xfrm>
              <a:off x="6686187" y="2065848"/>
              <a:ext cx="5105791" cy="3228325"/>
            </a:xfrm>
            <a:prstGeom prst="rect">
              <a:avLst/>
            </a:prstGeom>
          </p:spPr>
        </p:pic>
        <p:sp>
          <p:nvSpPr>
            <p:cNvPr id="22" name="TextBox 21">
              <a:extLst>
                <a:ext uri="{FF2B5EF4-FFF2-40B4-BE49-F238E27FC236}">
                  <a16:creationId xmlns:a16="http://schemas.microsoft.com/office/drawing/2014/main" id="{C21471A5-C814-0755-5749-0AB8A97B3B33}"/>
                </a:ext>
              </a:extLst>
            </p:cNvPr>
            <p:cNvSpPr txBox="1"/>
            <p:nvPr/>
          </p:nvSpPr>
          <p:spPr>
            <a:xfrm>
              <a:off x="6966879" y="1560751"/>
              <a:ext cx="4421868" cy="381931"/>
            </a:xfrm>
            <a:prstGeom prst="rect">
              <a:avLst/>
            </a:prstGeom>
            <a:noFill/>
          </p:spPr>
          <p:txBody>
            <a:bodyPr wrap="square" lIns="0" tIns="0" rIns="0" bIns="0" rtlCol="0">
              <a:noAutofit/>
            </a:bodyPr>
            <a:lstStyle/>
            <a:p>
              <a:pPr algn="l"/>
              <a:r>
                <a:rPr lang="en-AU" sz="1800" dirty="0"/>
                <a:t>Car weight vs. stopping distance</a:t>
              </a:r>
            </a:p>
          </p:txBody>
        </p:sp>
      </p:grpSp>
      <p:grpSp>
        <p:nvGrpSpPr>
          <p:cNvPr id="18" name="Group 17" descr="This scatter plot shows a strong negative linear relationship. As car weight increases, fuel efficiency decreases, supported by 𝑟 ≈ −0.94.">
            <a:extLst>
              <a:ext uri="{FF2B5EF4-FFF2-40B4-BE49-F238E27FC236}">
                <a16:creationId xmlns:a16="http://schemas.microsoft.com/office/drawing/2014/main" id="{F07ADFEE-9467-7ABD-EE2B-B576C0200D75}"/>
              </a:ext>
            </a:extLst>
          </p:cNvPr>
          <p:cNvGrpSpPr/>
          <p:nvPr/>
        </p:nvGrpSpPr>
        <p:grpSpPr>
          <a:xfrm>
            <a:off x="8570192" y="1704549"/>
            <a:ext cx="3725314" cy="4012503"/>
            <a:chOff x="8628771" y="1571091"/>
            <a:chExt cx="3725314" cy="4012503"/>
          </a:xfrm>
        </p:grpSpPr>
        <p:pic>
          <p:nvPicPr>
            <p:cNvPr id="10" name="Picture 9">
              <a:extLst>
                <a:ext uri="{FF2B5EF4-FFF2-40B4-BE49-F238E27FC236}">
                  <a16:creationId xmlns:a16="http://schemas.microsoft.com/office/drawing/2014/main" id="{F2A1DA94-9834-D77E-75CB-EB649046E846}"/>
                </a:ext>
              </a:extLst>
            </p:cNvPr>
            <p:cNvPicPr>
              <a:picLocks noChangeAspect="1"/>
            </p:cNvPicPr>
            <p:nvPr/>
          </p:nvPicPr>
          <p:blipFill>
            <a:blip r:embed="rId7"/>
            <a:stretch>
              <a:fillRect/>
            </a:stretch>
          </p:blipFill>
          <p:spPr>
            <a:xfrm>
              <a:off x="8628771" y="2089953"/>
              <a:ext cx="3563229" cy="2248065"/>
            </a:xfrm>
            <a:prstGeom prst="rect">
              <a:avLst/>
            </a:prstGeom>
          </p:spPr>
        </p:pic>
        <p:sp>
          <p:nvSpPr>
            <p:cNvPr id="11" name="TextBox 10">
              <a:extLst>
                <a:ext uri="{FF2B5EF4-FFF2-40B4-BE49-F238E27FC236}">
                  <a16:creationId xmlns:a16="http://schemas.microsoft.com/office/drawing/2014/main" id="{F5E59447-701E-EE65-C720-9E0FCD45B1D9}"/>
                </a:ext>
              </a:extLst>
            </p:cNvPr>
            <p:cNvSpPr txBox="1"/>
            <p:nvPr/>
          </p:nvSpPr>
          <p:spPr>
            <a:xfrm>
              <a:off x="8802189" y="1571091"/>
              <a:ext cx="3551896" cy="282334"/>
            </a:xfrm>
            <a:prstGeom prst="rect">
              <a:avLst/>
            </a:prstGeom>
            <a:noFill/>
          </p:spPr>
          <p:txBody>
            <a:bodyPr wrap="square" lIns="0" tIns="0" rIns="0" bIns="0" rtlCol="0">
              <a:noAutofit/>
            </a:bodyPr>
            <a:lstStyle/>
            <a:p>
              <a:pPr algn="l"/>
              <a:r>
                <a:rPr lang="en-AU" sz="1800" dirty="0"/>
                <a:t>Car weight vs. fuel efficiency</a:t>
              </a: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B2FF9F1C-3225-F953-495D-DA31A8B0D8FD}"/>
                    </a:ext>
                  </a:extLst>
                </p:cNvPr>
                <p:cNvSpPr txBox="1"/>
                <p:nvPr/>
              </p:nvSpPr>
              <p:spPr>
                <a:xfrm>
                  <a:off x="8802189" y="4633042"/>
                  <a:ext cx="3389811" cy="950552"/>
                </a:xfrm>
                <a:prstGeom prst="rect">
                  <a:avLst/>
                </a:prstGeom>
                <a:noFill/>
              </p:spPr>
              <p:txBody>
                <a:bodyPr wrap="square" lIns="0" tIns="0" rIns="0" bIns="0" rtlCol="0">
                  <a:noAutofit/>
                </a:bodyPr>
                <a:lstStyle/>
                <a:p>
                  <a:pPr algn="l"/>
                  <a:r>
                    <a:rPr lang="en-AU" sz="1800" dirty="0"/>
                    <a:t>Weight vs. fuel efficiency: </a:t>
                  </a:r>
                  <a14:m>
                    <m:oMath xmlns:m="http://schemas.openxmlformats.org/officeDocument/2006/math">
                      <m:r>
                        <a:rPr lang="en-AU" sz="1800" i="1">
                          <a:latin typeface="Cambria Math" panose="02040503050406030204" pitchFamily="18" charset="0"/>
                        </a:rPr>
                        <m:t>−0.94</m:t>
                      </m:r>
                    </m:oMath>
                  </a14:m>
                  <a:endParaRPr lang="en-AU" sz="1800" baseline="-25000" dirty="0"/>
                </a:p>
              </p:txBody>
            </p:sp>
          </mc:Choice>
          <mc:Fallback xmlns="">
            <p:sp>
              <p:nvSpPr>
                <p:cNvPr id="15" name="TextBox 14">
                  <a:extLst>
                    <a:ext uri="{FF2B5EF4-FFF2-40B4-BE49-F238E27FC236}">
                      <a16:creationId xmlns:a16="http://schemas.microsoft.com/office/drawing/2014/main" id="{B2FF9F1C-3225-F953-495D-DA31A8B0D8FD}"/>
                    </a:ext>
                  </a:extLst>
                </p:cNvPr>
                <p:cNvSpPr txBox="1">
                  <a:spLocks noRot="1" noChangeAspect="1" noMove="1" noResize="1" noEditPoints="1" noAdjustHandles="1" noChangeArrowheads="1" noChangeShapeType="1" noTextEdit="1"/>
                </p:cNvSpPr>
                <p:nvPr/>
              </p:nvSpPr>
              <p:spPr>
                <a:xfrm>
                  <a:off x="8802189" y="4633042"/>
                  <a:ext cx="3389811" cy="950552"/>
                </a:xfrm>
                <a:prstGeom prst="rect">
                  <a:avLst/>
                </a:prstGeom>
                <a:blipFill>
                  <a:blip r:embed="rId8"/>
                  <a:stretch>
                    <a:fillRect l="-4137" t="-8333"/>
                  </a:stretch>
                </a:blipFill>
              </p:spPr>
              <p:txBody>
                <a:bodyPr/>
                <a:lstStyle/>
                <a:p>
                  <a:r>
                    <a:rPr lang="en-AU">
                      <a:noFill/>
                    </a:rPr>
                    <a:t> </a:t>
                  </a:r>
                </a:p>
              </p:txBody>
            </p:sp>
          </mc:Fallback>
        </mc:AlternateContent>
      </p:grpSp>
    </p:spTree>
    <p:extLst>
      <p:ext uri="{BB962C8B-B14F-4D97-AF65-F5344CB8AC3E}">
        <p14:creationId xmlns:p14="http://schemas.microsoft.com/office/powerpoint/2010/main" val="527134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75535-970E-19A0-1D9B-288ED63E2EF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6D22A0A-4AC0-A240-EB36-90296E6401E3}"/>
              </a:ext>
            </a:extLst>
          </p:cNvPr>
          <p:cNvSpPr>
            <a:spLocks noGrp="1"/>
          </p:cNvSpPr>
          <p:nvPr>
            <p:ph type="ctrTitle"/>
          </p:nvPr>
        </p:nvSpPr>
        <p:spPr/>
        <p:txBody>
          <a:bodyPr/>
          <a:lstStyle/>
          <a:p>
            <a:r>
              <a:rPr lang="en-AU" dirty="0">
                <a:latin typeface="+mj-lt"/>
              </a:rPr>
              <a:t>Releasing responsibility</a:t>
            </a:r>
          </a:p>
        </p:txBody>
      </p:sp>
    </p:spTree>
    <p:extLst>
      <p:ext uri="{BB962C8B-B14F-4D97-AF65-F5344CB8AC3E}">
        <p14:creationId xmlns:p14="http://schemas.microsoft.com/office/powerpoint/2010/main" val="4283036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63A1ED9-A52E-FA59-2694-6BA8BC69D9DC}"/>
              </a:ext>
            </a:extLst>
          </p:cNvPr>
          <p:cNvSpPr>
            <a:spLocks noGrp="1"/>
          </p:cNvSpPr>
          <p:nvPr>
            <p:ph type="title"/>
          </p:nvPr>
        </p:nvSpPr>
        <p:spPr/>
        <p:txBody>
          <a:bodyPr/>
          <a:lstStyle/>
          <a:p>
            <a:r>
              <a:rPr lang="en-AU" dirty="0"/>
              <a:t>Pearson’s correlation coefficient (1)</a:t>
            </a:r>
          </a:p>
        </p:txBody>
      </p:sp>
      <p:sp>
        <p:nvSpPr>
          <p:cNvPr id="4" name="Text Placeholder 3">
            <a:extLst>
              <a:ext uri="{FF2B5EF4-FFF2-40B4-BE49-F238E27FC236}">
                <a16:creationId xmlns:a16="http://schemas.microsoft.com/office/drawing/2014/main" id="{1778CC60-4D5B-2ED7-C3B8-2226308BAD50}"/>
              </a:ext>
            </a:extLst>
          </p:cNvPr>
          <p:cNvSpPr>
            <a:spLocks noGrp="1"/>
          </p:cNvSpPr>
          <p:nvPr>
            <p:ph type="body" sz="quarter" idx="18"/>
          </p:nvPr>
        </p:nvSpPr>
        <p:spPr/>
        <p:txBody>
          <a:bodyPr/>
          <a:lstStyle/>
          <a:p>
            <a:r>
              <a:rPr lang="en-AU" dirty="0"/>
              <a:t>NESA Glossary definition</a:t>
            </a:r>
          </a:p>
        </p:txBody>
      </p:sp>
      <mc:AlternateContent xmlns:mc="http://schemas.openxmlformats.org/markup-compatibility/2006" xmlns:a14="http://schemas.microsoft.com/office/drawing/2010/main">
        <mc:Choice Requires="a14">
          <p:sp>
            <p:nvSpPr>
              <p:cNvPr id="7" name="Rectangle: Rounded Corners 6">
                <a:extLst>
                  <a:ext uri="{FF2B5EF4-FFF2-40B4-BE49-F238E27FC236}">
                    <a16:creationId xmlns:a16="http://schemas.microsoft.com/office/drawing/2014/main" id="{D38BA772-6A2B-81AD-990B-F20445AFFC98}"/>
                  </a:ext>
                </a:extLst>
              </p:cNvPr>
              <p:cNvSpPr/>
              <p:nvPr/>
            </p:nvSpPr>
            <p:spPr>
              <a:xfrm>
                <a:off x="359999" y="1843283"/>
                <a:ext cx="11190317" cy="3478525"/>
              </a:xfrm>
              <a:prstGeom prst="roundRect">
                <a:avLst/>
              </a:prstGeom>
            </p:spPr>
            <p:style>
              <a:lnRef idx="3">
                <a:schemeClr val="lt1"/>
              </a:lnRef>
              <a:fillRef idx="1">
                <a:schemeClr val="accent4"/>
              </a:fillRef>
              <a:effectRef idx="1">
                <a:schemeClr val="accent4"/>
              </a:effectRef>
              <a:fontRef idx="minor">
                <a:schemeClr val="lt1"/>
              </a:fontRef>
            </p:style>
            <p:txBody>
              <a:bodyPr rtlCol="0" anchor="ctr"/>
              <a:lstStyle/>
              <a:p>
                <a:pPr>
                  <a:lnSpc>
                    <a:spcPct val="150000"/>
                  </a:lnSpc>
                </a:pPr>
                <a:r>
                  <a:rPr lang="en-AU" dirty="0">
                    <a:solidFill>
                      <a:schemeClr val="tx1"/>
                    </a:solidFill>
                  </a:rPr>
                  <a:t>Pearson’s correlation coefficient is a statistic that measures the strength of a linear relationship between a pair of variables or datasets.</a:t>
                </a:r>
              </a:p>
              <a:p>
                <a:pPr>
                  <a:lnSpc>
                    <a:spcPct val="150000"/>
                  </a:lnSpc>
                </a:pPr>
                <a:endParaRPr lang="en-AU" dirty="0">
                  <a:solidFill>
                    <a:schemeClr val="tx1"/>
                  </a:solidFill>
                </a:endParaRPr>
              </a:p>
              <a:p>
                <a:pPr>
                  <a:lnSpc>
                    <a:spcPct val="150000"/>
                  </a:lnSpc>
                </a:pPr>
                <a:r>
                  <a:rPr lang="en-AU" dirty="0">
                    <a:solidFill>
                      <a:schemeClr val="tx1"/>
                    </a:solidFill>
                  </a:rPr>
                  <a:t>Its value lies between -1 and 1. For </a:t>
                </a:r>
                <a:r>
                  <a:rPr lang="en-AU">
                    <a:solidFill>
                      <a:schemeClr val="tx1"/>
                    </a:solidFill>
                  </a:rPr>
                  <a:t>a sample, </a:t>
                </a:r>
                <a:r>
                  <a:rPr lang="en-AU" dirty="0">
                    <a:solidFill>
                      <a:schemeClr val="tx1"/>
                    </a:solidFill>
                  </a:rPr>
                  <a:t>it is denoted by </a:t>
                </a:r>
                <a14:m>
                  <m:oMath xmlns:m="http://schemas.openxmlformats.org/officeDocument/2006/math">
                    <m:r>
                      <a:rPr lang="en-AU" i="1">
                        <a:solidFill>
                          <a:schemeClr val="tx1"/>
                        </a:solidFill>
                        <a:latin typeface="Cambria Math" panose="02040503050406030204" pitchFamily="18" charset="0"/>
                      </a:rPr>
                      <m:t>𝑟</m:t>
                    </m:r>
                  </m:oMath>
                </a14:m>
                <a:r>
                  <a:rPr lang="en-AU" dirty="0">
                    <a:solidFill>
                      <a:schemeClr val="tx1"/>
                    </a:solidFill>
                  </a:rPr>
                  <a:t>.</a:t>
                </a:r>
              </a:p>
              <a:p>
                <a:endParaRPr lang="en-AU" dirty="0">
                  <a:solidFill>
                    <a:schemeClr val="tx1"/>
                  </a:solidFill>
                </a:endParaRPr>
              </a:p>
              <a:p>
                <a:pPr algn="r"/>
                <a:r>
                  <a:rPr lang="en-AU" dirty="0">
                    <a:solidFill>
                      <a:schemeClr val="tx1"/>
                    </a:solidFill>
                  </a:rPr>
                  <a:t>(NESA 2024)</a:t>
                </a:r>
              </a:p>
            </p:txBody>
          </p:sp>
        </mc:Choice>
        <mc:Fallback xmlns="">
          <p:sp>
            <p:nvSpPr>
              <p:cNvPr id="7" name="Rectangle: Rounded Corners 6">
                <a:extLst>
                  <a:ext uri="{FF2B5EF4-FFF2-40B4-BE49-F238E27FC236}">
                    <a16:creationId xmlns:a16="http://schemas.microsoft.com/office/drawing/2014/main" id="{D38BA772-6A2B-81AD-990B-F20445AFFC98}"/>
                  </a:ext>
                </a:extLst>
              </p:cNvPr>
              <p:cNvSpPr>
                <a:spLocks noRot="1" noChangeAspect="1" noMove="1" noResize="1" noEditPoints="1" noAdjustHandles="1" noChangeArrowheads="1" noChangeShapeType="1" noTextEdit="1"/>
              </p:cNvSpPr>
              <p:nvPr/>
            </p:nvSpPr>
            <p:spPr>
              <a:xfrm>
                <a:off x="359999" y="1843283"/>
                <a:ext cx="11190317" cy="3478525"/>
              </a:xfrm>
              <a:prstGeom prst="roundRect">
                <a:avLst/>
              </a:prstGeom>
              <a:blipFill>
                <a:blip r:embed="rId2"/>
                <a:stretch>
                  <a:fillRect/>
                </a:stretch>
              </a:blipFill>
            </p:spPr>
            <p:txBody>
              <a:bodyPr/>
              <a:lstStyle/>
              <a:p>
                <a:r>
                  <a:rPr lang="en-AU">
                    <a:noFill/>
                  </a:rPr>
                  <a:t> </a:t>
                </a:r>
              </a:p>
            </p:txBody>
          </p:sp>
        </mc:Fallback>
      </mc:AlternateContent>
      <p:sp>
        <p:nvSpPr>
          <p:cNvPr id="2" name="Slide Number Placeholder 1">
            <a:extLst>
              <a:ext uri="{FF2B5EF4-FFF2-40B4-BE49-F238E27FC236}">
                <a16:creationId xmlns:a16="http://schemas.microsoft.com/office/drawing/2014/main" id="{C95C2E64-0F8B-CB07-0741-0222519FABEF}"/>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9</a:t>
            </a:fld>
            <a:endParaRPr lang="en-AU"/>
          </a:p>
        </p:txBody>
      </p:sp>
    </p:spTree>
    <p:extLst>
      <p:ext uri="{BB962C8B-B14F-4D97-AF65-F5344CB8AC3E}">
        <p14:creationId xmlns:p14="http://schemas.microsoft.com/office/powerpoint/2010/main" val="3194137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3F182-990D-6870-1750-EC335749B0D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96CC305-1E98-FB0A-3EA0-B3CA71624764}"/>
              </a:ext>
            </a:extLst>
          </p:cNvPr>
          <p:cNvSpPr>
            <a:spLocks noGrp="1"/>
          </p:cNvSpPr>
          <p:nvPr>
            <p:ph type="title"/>
          </p:nvPr>
        </p:nvSpPr>
        <p:spPr/>
        <p:txBody>
          <a:bodyPr/>
          <a:lstStyle/>
          <a:p>
            <a:r>
              <a:rPr lang="en-AU" dirty="0"/>
              <a:t>Pearson’s correlation coefficient (2)</a:t>
            </a:r>
            <a:endParaRPr lang="en-AU" dirty="0">
              <a:latin typeface="+mj-lt"/>
            </a:endParaRPr>
          </a:p>
        </p:txBody>
      </p:sp>
      <p:sp>
        <p:nvSpPr>
          <p:cNvPr id="13" name="Text Placeholder 12">
            <a:extLst>
              <a:ext uri="{FF2B5EF4-FFF2-40B4-BE49-F238E27FC236}">
                <a16:creationId xmlns:a16="http://schemas.microsoft.com/office/drawing/2014/main" id="{5B953966-FD71-5928-B2ED-4EBCB8E3CD53}"/>
              </a:ext>
            </a:extLst>
          </p:cNvPr>
          <p:cNvSpPr>
            <a:spLocks noGrp="1"/>
          </p:cNvSpPr>
          <p:nvPr>
            <p:ph type="body" sz="quarter" idx="18"/>
          </p:nvPr>
        </p:nvSpPr>
        <p:spPr>
          <a:xfrm>
            <a:off x="360000" y="982520"/>
            <a:ext cx="11483998" cy="356423"/>
          </a:xfrm>
        </p:spPr>
        <p:txBody>
          <a:bodyPr/>
          <a:lstStyle/>
          <a:p>
            <a:r>
              <a:rPr lang="en-AU" dirty="0">
                <a:latin typeface="+mj-lt"/>
              </a:rPr>
              <a:t>Number line</a:t>
            </a:r>
          </a:p>
        </p:txBody>
      </p:sp>
      <p:sp>
        <p:nvSpPr>
          <p:cNvPr id="9" name="Rectangle: Rounded Corners 8">
            <a:extLst>
              <a:ext uri="{FF2B5EF4-FFF2-40B4-BE49-F238E27FC236}">
                <a16:creationId xmlns:a16="http://schemas.microsoft.com/office/drawing/2014/main" id="{6D4E3926-F978-3932-315B-C27F3370D132}"/>
              </a:ext>
            </a:extLst>
          </p:cNvPr>
          <p:cNvSpPr/>
          <p:nvPr/>
        </p:nvSpPr>
        <p:spPr>
          <a:xfrm>
            <a:off x="140743" y="2651335"/>
            <a:ext cx="2711315" cy="12192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a:t>
            </a:r>
            <a:r>
              <a:rPr lang="en-AU" dirty="0"/>
              <a:t>trong negative relationship</a:t>
            </a:r>
          </a:p>
        </p:txBody>
      </p:sp>
      <p:sp>
        <p:nvSpPr>
          <p:cNvPr id="2" name="Rectangle: Rounded Corners 1">
            <a:extLst>
              <a:ext uri="{FF2B5EF4-FFF2-40B4-BE49-F238E27FC236}">
                <a16:creationId xmlns:a16="http://schemas.microsoft.com/office/drawing/2014/main" id="{27C3D1A7-D448-9B79-4D9A-75C5D10204DB}"/>
              </a:ext>
            </a:extLst>
          </p:cNvPr>
          <p:cNvSpPr/>
          <p:nvPr/>
        </p:nvSpPr>
        <p:spPr>
          <a:xfrm>
            <a:off x="821485" y="4011614"/>
            <a:ext cx="917349" cy="75982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-1</a:t>
            </a:r>
          </a:p>
        </p:txBody>
      </p:sp>
      <p:sp>
        <p:nvSpPr>
          <p:cNvPr id="11" name="Rectangle: Rounded Corners 10">
            <a:extLst>
              <a:ext uri="{FF2B5EF4-FFF2-40B4-BE49-F238E27FC236}">
                <a16:creationId xmlns:a16="http://schemas.microsoft.com/office/drawing/2014/main" id="{DAE39A50-C0A5-A9CB-48DC-77F7963E7F1C}"/>
              </a:ext>
            </a:extLst>
          </p:cNvPr>
          <p:cNvSpPr/>
          <p:nvPr/>
        </p:nvSpPr>
        <p:spPr>
          <a:xfrm>
            <a:off x="4636713" y="2665933"/>
            <a:ext cx="2711315" cy="12192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Weak linear </a:t>
            </a:r>
            <a:r>
              <a:rPr lang="en-AU" dirty="0"/>
              <a:t>relationship</a:t>
            </a:r>
          </a:p>
        </p:txBody>
      </p:sp>
      <p:sp>
        <p:nvSpPr>
          <p:cNvPr id="5" name="Rectangle: Rounded Corners 4">
            <a:extLst>
              <a:ext uri="{FF2B5EF4-FFF2-40B4-BE49-F238E27FC236}">
                <a16:creationId xmlns:a16="http://schemas.microsoft.com/office/drawing/2014/main" id="{8DC5DDC7-CA01-3E95-7BEE-8BFC98B67A23}"/>
              </a:ext>
            </a:extLst>
          </p:cNvPr>
          <p:cNvSpPr/>
          <p:nvPr/>
        </p:nvSpPr>
        <p:spPr>
          <a:xfrm>
            <a:off x="5637325" y="4026212"/>
            <a:ext cx="917350" cy="75982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0</a:t>
            </a:r>
          </a:p>
        </p:txBody>
      </p:sp>
      <p:sp>
        <p:nvSpPr>
          <p:cNvPr id="14" name="Rectangle: Rounded Corners 13">
            <a:extLst>
              <a:ext uri="{FF2B5EF4-FFF2-40B4-BE49-F238E27FC236}">
                <a16:creationId xmlns:a16="http://schemas.microsoft.com/office/drawing/2014/main" id="{DB0ADDD6-BA78-97B6-F590-C45CA07A6262}"/>
              </a:ext>
            </a:extLst>
          </p:cNvPr>
          <p:cNvSpPr/>
          <p:nvPr/>
        </p:nvSpPr>
        <p:spPr>
          <a:xfrm>
            <a:off x="9319645" y="2635905"/>
            <a:ext cx="2711315" cy="12192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a:t>
            </a:r>
            <a:r>
              <a:rPr lang="en-AU" dirty="0"/>
              <a:t>trong positive relationship</a:t>
            </a:r>
          </a:p>
        </p:txBody>
      </p:sp>
      <p:sp>
        <p:nvSpPr>
          <p:cNvPr id="6" name="Rectangle: Rounded Corners 5">
            <a:extLst>
              <a:ext uri="{FF2B5EF4-FFF2-40B4-BE49-F238E27FC236}">
                <a16:creationId xmlns:a16="http://schemas.microsoft.com/office/drawing/2014/main" id="{FCDC46F1-97D2-A257-1544-4332706CD187}"/>
              </a:ext>
            </a:extLst>
          </p:cNvPr>
          <p:cNvSpPr/>
          <p:nvPr/>
        </p:nvSpPr>
        <p:spPr>
          <a:xfrm>
            <a:off x="10546081" y="4083248"/>
            <a:ext cx="917348" cy="64575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1</a:t>
            </a:r>
          </a:p>
        </p:txBody>
      </p:sp>
      <p:sp>
        <p:nvSpPr>
          <p:cNvPr id="3" name="Slide Number Placeholder 2">
            <a:extLst>
              <a:ext uri="{FF2B5EF4-FFF2-40B4-BE49-F238E27FC236}">
                <a16:creationId xmlns:a16="http://schemas.microsoft.com/office/drawing/2014/main" id="{394AAF77-5A98-9051-4116-376780A6196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10</a:t>
            </a:fld>
            <a:endParaRPr lang="en-AU"/>
          </a:p>
        </p:txBody>
      </p:sp>
      <p:cxnSp>
        <p:nvCxnSpPr>
          <p:cNvPr id="8" name="Straight Arrow Connector 7">
            <a:extLst>
              <a:ext uri="{FF2B5EF4-FFF2-40B4-BE49-F238E27FC236}">
                <a16:creationId xmlns:a16="http://schemas.microsoft.com/office/drawing/2014/main" id="{99B553FF-B7FF-B492-77A2-263FD91F4163}"/>
              </a:ext>
              <a:ext uri="{C183D7F6-B498-43B3-948B-1728B52AA6E4}">
                <adec:decorative xmlns:adec="http://schemas.microsoft.com/office/drawing/2017/decorative" val="1"/>
              </a:ext>
            </a:extLst>
          </p:cNvPr>
          <p:cNvCxnSpPr>
            <a:cxnSpLocks/>
          </p:cNvCxnSpPr>
          <p:nvPr/>
        </p:nvCxnSpPr>
        <p:spPr>
          <a:xfrm flipV="1">
            <a:off x="1280160" y="4885509"/>
            <a:ext cx="9919404" cy="41605"/>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4984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23AEC93-E485-6F23-6947-4DDD096EAD24}"/>
              </a:ext>
            </a:extLst>
          </p:cNvPr>
          <p:cNvSpPr>
            <a:spLocks noGrp="1"/>
          </p:cNvSpPr>
          <p:nvPr>
            <p:ph type="title"/>
          </p:nvPr>
        </p:nvSpPr>
        <p:spPr/>
        <p:txBody>
          <a:bodyPr/>
          <a:lstStyle/>
          <a:p>
            <a:r>
              <a:rPr lang="en-AU" dirty="0"/>
              <a:t>Pearson’s correlation coefficient (3)</a:t>
            </a:r>
          </a:p>
        </p:txBody>
      </p:sp>
      <p:sp>
        <p:nvSpPr>
          <p:cNvPr id="4" name="Text Placeholder 3">
            <a:extLst>
              <a:ext uri="{FF2B5EF4-FFF2-40B4-BE49-F238E27FC236}">
                <a16:creationId xmlns:a16="http://schemas.microsoft.com/office/drawing/2014/main" id="{356D71BB-19B8-BD18-E968-C21C51AA5B3D}"/>
              </a:ext>
            </a:extLst>
          </p:cNvPr>
          <p:cNvSpPr>
            <a:spLocks noGrp="1"/>
          </p:cNvSpPr>
          <p:nvPr>
            <p:ph type="body" sz="quarter" idx="18"/>
          </p:nvPr>
        </p:nvSpPr>
        <p:spPr/>
        <p:txBody>
          <a:bodyPr/>
          <a:lstStyle/>
          <a:p>
            <a:r>
              <a:rPr lang="en-AU" dirty="0"/>
              <a:t>Car speed versus braking distance dataset</a:t>
            </a:r>
          </a:p>
        </p:txBody>
      </p:sp>
      <p:graphicFrame>
        <p:nvGraphicFramePr>
          <p:cNvPr id="6" name="Table 5" descr="This table of values shows paired data of car speed (km/h) and braking distance (m). It suggests a strong positive relationship, braking distance increases as speed increases.">
            <a:extLst>
              <a:ext uri="{FF2B5EF4-FFF2-40B4-BE49-F238E27FC236}">
                <a16:creationId xmlns:a16="http://schemas.microsoft.com/office/drawing/2014/main" id="{AA69E048-7FED-A533-EB4D-1B05F2E750B8}"/>
              </a:ext>
            </a:extLst>
          </p:cNvPr>
          <p:cNvGraphicFramePr>
            <a:graphicFrameLocks noGrp="1"/>
          </p:cNvGraphicFramePr>
          <p:nvPr>
            <p:extLst>
              <p:ext uri="{D42A27DB-BD31-4B8C-83A1-F6EECF244321}">
                <p14:modId xmlns:p14="http://schemas.microsoft.com/office/powerpoint/2010/main" val="806549861"/>
              </p:ext>
            </p:extLst>
          </p:nvPr>
        </p:nvGraphicFramePr>
        <p:xfrm>
          <a:off x="3311931" y="1569029"/>
          <a:ext cx="4812631" cy="3413832"/>
        </p:xfrm>
        <a:graphic>
          <a:graphicData uri="http://schemas.openxmlformats.org/drawingml/2006/table">
            <a:tbl>
              <a:tblPr firstRow="1" bandRow="1">
                <a:tableStyleId>{69012ECD-51FC-41F1-AA8D-1B2483CD663E}</a:tableStyleId>
              </a:tblPr>
              <a:tblGrid>
                <a:gridCol w="2308439">
                  <a:extLst>
                    <a:ext uri="{9D8B030D-6E8A-4147-A177-3AD203B41FA5}">
                      <a16:colId xmlns:a16="http://schemas.microsoft.com/office/drawing/2014/main" val="2189697256"/>
                    </a:ext>
                  </a:extLst>
                </a:gridCol>
                <a:gridCol w="2504192">
                  <a:extLst>
                    <a:ext uri="{9D8B030D-6E8A-4147-A177-3AD203B41FA5}">
                      <a16:colId xmlns:a16="http://schemas.microsoft.com/office/drawing/2014/main" val="577173667"/>
                    </a:ext>
                  </a:extLst>
                </a:gridCol>
              </a:tblGrid>
              <a:tr h="426729">
                <a:tc>
                  <a:txBody>
                    <a:bodyPr/>
                    <a:lstStyle/>
                    <a:p>
                      <a:pPr algn="ctr"/>
                      <a:r>
                        <a:rPr lang="en-AU" dirty="0"/>
                        <a:t>Car speed (km/h)</a:t>
                      </a:r>
                    </a:p>
                  </a:txBody>
                  <a:tcPr marL="0" marR="0" marT="0" marB="0"/>
                </a:tc>
                <a:tc>
                  <a:txBody>
                    <a:bodyPr/>
                    <a:lstStyle/>
                    <a:p>
                      <a:pPr algn="ctr"/>
                      <a:r>
                        <a:rPr lang="en-AU" dirty="0"/>
                        <a:t>Braking distance (m)</a:t>
                      </a:r>
                    </a:p>
                  </a:txBody>
                  <a:tcPr marL="0" marR="0" marT="0" marB="0"/>
                </a:tc>
                <a:extLst>
                  <a:ext uri="{0D108BD9-81ED-4DB2-BD59-A6C34878D82A}">
                    <a16:rowId xmlns:a16="http://schemas.microsoft.com/office/drawing/2014/main" val="1342364131"/>
                  </a:ext>
                </a:extLst>
              </a:tr>
              <a:tr h="426729">
                <a:tc>
                  <a:txBody>
                    <a:bodyPr/>
                    <a:lstStyle/>
                    <a:p>
                      <a:pPr algn="ctr"/>
                      <a:r>
                        <a:rPr lang="en-AU" dirty="0"/>
                        <a:t>40</a:t>
                      </a:r>
                    </a:p>
                  </a:txBody>
                  <a:tcPr marL="0" marR="0" marT="0" marB="0"/>
                </a:tc>
                <a:tc>
                  <a:txBody>
                    <a:bodyPr/>
                    <a:lstStyle/>
                    <a:p>
                      <a:pPr algn="ctr"/>
                      <a:r>
                        <a:rPr lang="en-AU" dirty="0"/>
                        <a:t>9</a:t>
                      </a:r>
                    </a:p>
                  </a:txBody>
                  <a:tcPr marL="0" marR="0" marT="0" marB="0"/>
                </a:tc>
                <a:extLst>
                  <a:ext uri="{0D108BD9-81ED-4DB2-BD59-A6C34878D82A}">
                    <a16:rowId xmlns:a16="http://schemas.microsoft.com/office/drawing/2014/main" val="3418631926"/>
                  </a:ext>
                </a:extLst>
              </a:tr>
              <a:tr h="426729">
                <a:tc>
                  <a:txBody>
                    <a:bodyPr/>
                    <a:lstStyle/>
                    <a:p>
                      <a:pPr algn="ctr"/>
                      <a:r>
                        <a:rPr lang="en-AU" dirty="0"/>
                        <a:t>50</a:t>
                      </a:r>
                    </a:p>
                  </a:txBody>
                  <a:tcPr marL="0" marR="0" marT="0" marB="0"/>
                </a:tc>
                <a:tc>
                  <a:txBody>
                    <a:bodyPr/>
                    <a:lstStyle/>
                    <a:p>
                      <a:pPr algn="ctr"/>
                      <a:r>
                        <a:rPr lang="en-AU" dirty="0"/>
                        <a:t>13</a:t>
                      </a:r>
                    </a:p>
                  </a:txBody>
                  <a:tcPr marL="0" marR="0" marT="0" marB="0"/>
                </a:tc>
                <a:extLst>
                  <a:ext uri="{0D108BD9-81ED-4DB2-BD59-A6C34878D82A}">
                    <a16:rowId xmlns:a16="http://schemas.microsoft.com/office/drawing/2014/main" val="3269760441"/>
                  </a:ext>
                </a:extLst>
              </a:tr>
              <a:tr h="426729">
                <a:tc>
                  <a:txBody>
                    <a:bodyPr/>
                    <a:lstStyle/>
                    <a:p>
                      <a:pPr algn="ctr"/>
                      <a:r>
                        <a:rPr lang="en-AU" dirty="0"/>
                        <a:t>60</a:t>
                      </a:r>
                    </a:p>
                  </a:txBody>
                  <a:tcPr marL="0" marR="0" marT="0" marB="0"/>
                </a:tc>
                <a:tc>
                  <a:txBody>
                    <a:bodyPr/>
                    <a:lstStyle/>
                    <a:p>
                      <a:pPr algn="ctr"/>
                      <a:r>
                        <a:rPr lang="en-AU" dirty="0"/>
                        <a:t>18</a:t>
                      </a:r>
                    </a:p>
                  </a:txBody>
                  <a:tcPr marL="0" marR="0" marT="0" marB="0"/>
                </a:tc>
                <a:extLst>
                  <a:ext uri="{0D108BD9-81ED-4DB2-BD59-A6C34878D82A}">
                    <a16:rowId xmlns:a16="http://schemas.microsoft.com/office/drawing/2014/main" val="1914303322"/>
                  </a:ext>
                </a:extLst>
              </a:tr>
              <a:tr h="426729">
                <a:tc>
                  <a:txBody>
                    <a:bodyPr/>
                    <a:lstStyle/>
                    <a:p>
                      <a:pPr algn="ctr"/>
                      <a:r>
                        <a:rPr lang="en-AU" dirty="0"/>
                        <a:t>70</a:t>
                      </a:r>
                    </a:p>
                  </a:txBody>
                  <a:tcPr marL="0" marR="0" marT="0" marB="0"/>
                </a:tc>
                <a:tc>
                  <a:txBody>
                    <a:bodyPr/>
                    <a:lstStyle/>
                    <a:p>
                      <a:pPr algn="ctr"/>
                      <a:r>
                        <a:rPr lang="en-AU" dirty="0"/>
                        <a:t>24</a:t>
                      </a:r>
                    </a:p>
                  </a:txBody>
                  <a:tcPr marL="0" marR="0" marT="0" marB="0"/>
                </a:tc>
                <a:extLst>
                  <a:ext uri="{0D108BD9-81ED-4DB2-BD59-A6C34878D82A}">
                    <a16:rowId xmlns:a16="http://schemas.microsoft.com/office/drawing/2014/main" val="3791992921"/>
                  </a:ext>
                </a:extLst>
              </a:tr>
              <a:tr h="426729">
                <a:tc>
                  <a:txBody>
                    <a:bodyPr/>
                    <a:lstStyle/>
                    <a:p>
                      <a:pPr algn="ctr"/>
                      <a:r>
                        <a:rPr lang="en-AU" dirty="0"/>
                        <a:t>80</a:t>
                      </a:r>
                    </a:p>
                  </a:txBody>
                  <a:tcPr marL="0" marR="0" marT="0" marB="0"/>
                </a:tc>
                <a:tc>
                  <a:txBody>
                    <a:bodyPr/>
                    <a:lstStyle/>
                    <a:p>
                      <a:pPr algn="ctr"/>
                      <a:r>
                        <a:rPr lang="en-AU" dirty="0"/>
                        <a:t>31</a:t>
                      </a:r>
                    </a:p>
                  </a:txBody>
                  <a:tcPr marL="0" marR="0" marT="0" marB="0"/>
                </a:tc>
                <a:extLst>
                  <a:ext uri="{0D108BD9-81ED-4DB2-BD59-A6C34878D82A}">
                    <a16:rowId xmlns:a16="http://schemas.microsoft.com/office/drawing/2014/main" val="1822437612"/>
                  </a:ext>
                </a:extLst>
              </a:tr>
              <a:tr h="426729">
                <a:tc>
                  <a:txBody>
                    <a:bodyPr/>
                    <a:lstStyle/>
                    <a:p>
                      <a:pPr algn="ctr"/>
                      <a:r>
                        <a:rPr lang="en-AU" dirty="0"/>
                        <a:t>90</a:t>
                      </a:r>
                    </a:p>
                  </a:txBody>
                  <a:tcPr marL="0" marR="0" marT="0" marB="0"/>
                </a:tc>
                <a:tc>
                  <a:txBody>
                    <a:bodyPr/>
                    <a:lstStyle/>
                    <a:p>
                      <a:pPr algn="ctr"/>
                      <a:r>
                        <a:rPr lang="en-AU" dirty="0"/>
                        <a:t>39</a:t>
                      </a:r>
                    </a:p>
                  </a:txBody>
                  <a:tcPr marL="0" marR="0" marT="0" marB="0"/>
                </a:tc>
                <a:extLst>
                  <a:ext uri="{0D108BD9-81ED-4DB2-BD59-A6C34878D82A}">
                    <a16:rowId xmlns:a16="http://schemas.microsoft.com/office/drawing/2014/main" val="3538657644"/>
                  </a:ext>
                </a:extLst>
              </a:tr>
              <a:tr h="426729">
                <a:tc>
                  <a:txBody>
                    <a:bodyPr/>
                    <a:lstStyle/>
                    <a:p>
                      <a:pPr algn="ctr"/>
                      <a:r>
                        <a:rPr lang="en-AU" dirty="0"/>
                        <a:t>100</a:t>
                      </a:r>
                    </a:p>
                  </a:txBody>
                  <a:tcPr marL="0" marR="0" marT="0" marB="0"/>
                </a:tc>
                <a:tc>
                  <a:txBody>
                    <a:bodyPr/>
                    <a:lstStyle/>
                    <a:p>
                      <a:pPr algn="ctr"/>
                      <a:r>
                        <a:rPr lang="en-AU" dirty="0"/>
                        <a:t>48</a:t>
                      </a:r>
                    </a:p>
                  </a:txBody>
                  <a:tcPr marL="0" marR="0" marT="0" marB="0"/>
                </a:tc>
                <a:extLst>
                  <a:ext uri="{0D108BD9-81ED-4DB2-BD59-A6C34878D82A}">
                    <a16:rowId xmlns:a16="http://schemas.microsoft.com/office/drawing/2014/main" val="1361531930"/>
                  </a:ext>
                </a:extLst>
              </a:tr>
            </a:tbl>
          </a:graphicData>
        </a:graphic>
      </p:graphicFrame>
      <p:sp>
        <p:nvSpPr>
          <p:cNvPr id="5" name="TextBox 4">
            <a:extLst>
              <a:ext uri="{FF2B5EF4-FFF2-40B4-BE49-F238E27FC236}">
                <a16:creationId xmlns:a16="http://schemas.microsoft.com/office/drawing/2014/main" id="{388CBBDF-F755-AD8B-BE84-67FE61C6BA18}"/>
              </a:ext>
            </a:extLst>
          </p:cNvPr>
          <p:cNvSpPr txBox="1"/>
          <p:nvPr/>
        </p:nvSpPr>
        <p:spPr>
          <a:xfrm>
            <a:off x="442686" y="5415828"/>
            <a:ext cx="11125200" cy="1204686"/>
          </a:xfrm>
          <a:prstGeom prst="rect">
            <a:avLst/>
          </a:prstGeom>
          <a:noFill/>
        </p:spPr>
        <p:txBody>
          <a:bodyPr wrap="square" lIns="0" tIns="0" rIns="0" bIns="0" rtlCol="0">
            <a:noAutofit/>
          </a:bodyPr>
          <a:lstStyle/>
          <a:p>
            <a:pPr marL="342900" indent="-342900" algn="l">
              <a:lnSpc>
                <a:spcPct val="150000"/>
              </a:lnSpc>
              <a:buFont typeface="+mj-lt"/>
              <a:buAutoNum type="arabicPeriod"/>
            </a:pPr>
            <a:r>
              <a:rPr lang="en-AU" sz="1800" dirty="0"/>
              <a:t>What does the correlation coefficient reveal about the relationship between car speed and braking distance?</a:t>
            </a:r>
          </a:p>
          <a:p>
            <a:pPr marL="342900" indent="-342900" algn="l">
              <a:lnSpc>
                <a:spcPct val="150000"/>
              </a:lnSpc>
              <a:buFont typeface="+mj-lt"/>
              <a:buAutoNum type="arabicPeriod"/>
            </a:pPr>
            <a:r>
              <a:rPr lang="en-AU" sz="1800" dirty="0"/>
              <a:t>Based on this context, does this relationship appear to be causal? Explain your reasoning.</a:t>
            </a:r>
          </a:p>
        </p:txBody>
      </p:sp>
      <p:sp>
        <p:nvSpPr>
          <p:cNvPr id="2" name="Slide Number Placeholder 1">
            <a:extLst>
              <a:ext uri="{FF2B5EF4-FFF2-40B4-BE49-F238E27FC236}">
                <a16:creationId xmlns:a16="http://schemas.microsoft.com/office/drawing/2014/main" id="{C7F2A771-CFA7-CC76-95AC-0CBF28E6F12F}"/>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11</a:t>
            </a:fld>
            <a:endParaRPr lang="en-AU"/>
          </a:p>
        </p:txBody>
      </p:sp>
    </p:spTree>
    <p:extLst>
      <p:ext uri="{BB962C8B-B14F-4D97-AF65-F5344CB8AC3E}">
        <p14:creationId xmlns:p14="http://schemas.microsoft.com/office/powerpoint/2010/main" val="822067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A2B4C-7C30-E419-70FB-AC11F1082D3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7704CFD-544D-B423-7121-5AEC065EB6B1}"/>
              </a:ext>
            </a:extLst>
          </p:cNvPr>
          <p:cNvSpPr>
            <a:spLocks noGrp="1"/>
          </p:cNvSpPr>
          <p:nvPr>
            <p:ph type="ctrTitle"/>
          </p:nvPr>
        </p:nvSpPr>
        <p:spPr/>
        <p:txBody>
          <a:bodyPr/>
          <a:lstStyle/>
          <a:p>
            <a:r>
              <a:rPr lang="en-AU" dirty="0">
                <a:latin typeface="+mj-lt"/>
              </a:rPr>
              <a:t>Independent practice</a:t>
            </a:r>
          </a:p>
        </p:txBody>
      </p:sp>
    </p:spTree>
    <p:extLst>
      <p:ext uri="{BB962C8B-B14F-4D97-AF65-F5344CB8AC3E}">
        <p14:creationId xmlns:p14="http://schemas.microsoft.com/office/powerpoint/2010/main" val="4123385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BD9D2-AADD-FABB-97D0-B0FB4F3C215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6DFFADD-8E70-6267-A10B-6F1BC0967797}"/>
              </a:ext>
            </a:extLst>
          </p:cNvPr>
          <p:cNvSpPr>
            <a:spLocks noGrp="1"/>
          </p:cNvSpPr>
          <p:nvPr>
            <p:ph type="title" idx="4294967295"/>
          </p:nvPr>
        </p:nvSpPr>
        <p:spPr>
          <a:xfrm>
            <a:off x="360000" y="-1008000"/>
            <a:ext cx="10080000" cy="1008000"/>
          </a:xfrm>
        </p:spPr>
        <p:txBody>
          <a:bodyPr vert="horz" lIns="0" tIns="0" rIns="0" bIns="0" rtlCol="0" anchor="b">
            <a:noAutofit/>
          </a:bodyPr>
          <a:lstStyle/>
          <a:p>
            <a:r>
              <a:rPr lang="en-AU" dirty="0"/>
              <a:t>Approaching questions scaffold</a:t>
            </a:r>
          </a:p>
        </p:txBody>
      </p:sp>
      <p:pic>
        <p:nvPicPr>
          <p:cNvPr id="4" name="Picture 3" descr="Approaching questions scaffold. The first step, understand, involves identifying key terms, determine the focus area, identify the amount of marks its worth. The second step, plan, involves, drawing a visual representation, using a formula or identifying the steps. The third, solve, involves completing the steps, performing calculations and showing all working. The last, check, involves substituting to check, check for reasonableness and have I answered the question.">
            <a:extLst>
              <a:ext uri="{FF2B5EF4-FFF2-40B4-BE49-F238E27FC236}">
                <a16:creationId xmlns:a16="http://schemas.microsoft.com/office/drawing/2014/main" id="{D9253B5E-AF71-A2B9-80A2-708D01C3B6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Slide Number Placeholder 1">
            <a:extLst>
              <a:ext uri="{FF2B5EF4-FFF2-40B4-BE49-F238E27FC236}">
                <a16:creationId xmlns:a16="http://schemas.microsoft.com/office/drawing/2014/main" id="{AE0057C8-9960-6F82-7845-9FB18E18C70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13</a:t>
            </a:fld>
            <a:endParaRPr lang="en-AU"/>
          </a:p>
        </p:txBody>
      </p:sp>
    </p:spTree>
    <p:extLst>
      <p:ext uri="{BB962C8B-B14F-4D97-AF65-F5344CB8AC3E}">
        <p14:creationId xmlns:p14="http://schemas.microsoft.com/office/powerpoint/2010/main" val="3378489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8966FD-9600-3EC7-EF10-06492353388E}"/>
              </a:ext>
            </a:extLst>
          </p:cNvPr>
          <p:cNvSpPr>
            <a:spLocks noGrp="1"/>
          </p:cNvSpPr>
          <p:nvPr>
            <p:ph type="title"/>
          </p:nvPr>
        </p:nvSpPr>
        <p:spPr/>
        <p:txBody>
          <a:bodyPr/>
          <a:lstStyle/>
          <a:p>
            <a:r>
              <a:rPr lang="en-AU" dirty="0">
                <a:latin typeface="+mj-lt"/>
              </a:rPr>
              <a:t>References</a:t>
            </a:r>
          </a:p>
        </p:txBody>
      </p:sp>
      <p:sp>
        <p:nvSpPr>
          <p:cNvPr id="6" name="TextBox 5">
            <a:extLst>
              <a:ext uri="{FF2B5EF4-FFF2-40B4-BE49-F238E27FC236}">
                <a16:creationId xmlns:a16="http://schemas.microsoft.com/office/drawing/2014/main" id="{EABCE76F-41B1-7EE2-14F1-DC744150DE0C}"/>
              </a:ext>
            </a:extLst>
          </p:cNvPr>
          <p:cNvSpPr txBox="1"/>
          <p:nvPr/>
        </p:nvSpPr>
        <p:spPr>
          <a:xfrm>
            <a:off x="335826" y="1397263"/>
            <a:ext cx="11471999" cy="1597297"/>
          </a:xfrm>
          <a:prstGeom prst="rect">
            <a:avLst/>
          </a:prstGeom>
          <a:noFill/>
        </p:spPr>
        <p:txBody>
          <a:bodyPr wrap="square">
            <a:spAutoFit/>
          </a:bodyPr>
          <a:lstStyle/>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This presentation contains NSW Curriculum and syllabus content. The NSW Curriculum is developed by the NSW Education Standards Authority. This content is prepared by NESA for and on behalf of the Crown in the right of the State of New South Wales. The material is protected by Crown copyright.</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Please refer to the NESA Copyright Disclaimer for more information </a:t>
            </a:r>
            <a:r>
              <a:rPr kumimoji="0" lang="en-AU" sz="1200" b="0" i="0" u="none" strike="noStrike" kern="1200" cap="none" spc="0" normalizeH="0" baseline="0" noProof="0" dirty="0">
                <a:ln>
                  <a:noFill/>
                </a:ln>
                <a:solidFill>
                  <a:srgbClr val="CBEDFD"/>
                </a:solidFill>
                <a:effectLst/>
                <a:uLnTx/>
                <a:uFillTx/>
                <a:ea typeface="+mn-ea"/>
                <a:cs typeface="+mn-cs"/>
                <a:hlinkClick r:id="rId3">
                  <a:extLst>
                    <a:ext uri="{A12FA001-AC4F-418D-AE19-62706E023703}">
                      <ahyp:hlinkClr xmlns:ahyp="http://schemas.microsoft.com/office/drawing/2018/hyperlinkcolor" val="tx"/>
                    </a:ext>
                  </a:extLst>
                </a:hlinkClick>
              </a:rPr>
              <a:t>https://educationstandards.nsw.edu.au/wps/portal/nesa/mini-footer/copyright</a:t>
            </a:r>
            <a:r>
              <a:rPr kumimoji="0" lang="en-AU" sz="1200" b="0" i="0" u="none" strike="noStrike" kern="1200" cap="none" spc="0" normalizeH="0" baseline="0" noProof="0" dirty="0">
                <a:ln>
                  <a:noFill/>
                </a:ln>
                <a:solidFill>
                  <a:srgbClr val="FFFFFF"/>
                </a:solidFill>
                <a:effectLst/>
                <a:uLnTx/>
                <a:uFillTx/>
                <a:ea typeface="+mn-ea"/>
                <a:cs typeface="+mn-cs"/>
              </a:rPr>
              <a:t>. </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NESA holds the only official and up-to-date versions of the NSW Curriculum and syllabus documents. Please visit the NSW Education Standards Authority (NESA) website </a:t>
            </a:r>
            <a:r>
              <a:rPr kumimoji="0" lang="en-AU" sz="1200" b="0" i="0" u="none" strike="noStrike" kern="1200" cap="none" spc="0" normalizeH="0" baseline="0" noProof="0" dirty="0">
                <a:ln>
                  <a:noFill/>
                </a:ln>
                <a:solidFill>
                  <a:srgbClr val="CBEDFD"/>
                </a:solidFill>
                <a:effectLst/>
                <a:uLnTx/>
                <a:uFillTx/>
                <a:ea typeface="+mn-ea"/>
                <a:cs typeface="+mn-cs"/>
                <a:hlinkClick r:id="rId4">
                  <a:extLst>
                    <a:ext uri="{A12FA001-AC4F-418D-AE19-62706E023703}">
                      <ahyp:hlinkClr xmlns:ahyp="http://schemas.microsoft.com/office/drawing/2018/hyperlinkcolor" val="tx"/>
                    </a:ext>
                  </a:extLst>
                </a:hlinkClick>
              </a:rPr>
              <a:t>https://educationstandards.nsw.edu.au/wps/portal/nesa/home</a:t>
            </a:r>
            <a:r>
              <a:rPr kumimoji="0" lang="en-AU" sz="1200" b="0" i="0" u="none" strike="noStrike" kern="1200" cap="none" spc="0" normalizeH="0" baseline="0" noProof="0" dirty="0">
                <a:ln>
                  <a:noFill/>
                </a:ln>
                <a:solidFill>
                  <a:srgbClr val="CBEDFD"/>
                </a:solidFill>
                <a:effectLst/>
                <a:uLnTx/>
                <a:uFillTx/>
                <a:ea typeface="+mn-ea"/>
                <a:cs typeface="+mn-cs"/>
              </a:rPr>
              <a:t> </a:t>
            </a:r>
            <a:r>
              <a:rPr kumimoji="0" lang="en-AU" sz="1200" b="0" i="0" u="none" strike="noStrike" kern="1200" cap="none" spc="0" normalizeH="0" baseline="0" noProof="0" dirty="0">
                <a:ln>
                  <a:noFill/>
                </a:ln>
                <a:solidFill>
                  <a:srgbClr val="FFFFFF"/>
                </a:solidFill>
                <a:effectLst/>
                <a:uLnTx/>
                <a:uFillTx/>
                <a:ea typeface="+mn-ea"/>
                <a:cs typeface="+mn-cs"/>
              </a:rPr>
              <a:t>and the NSW Curriculum website </a:t>
            </a:r>
            <a:r>
              <a:rPr kumimoji="0" lang="en-AU" sz="1200" b="0" i="0" u="none" strike="noStrike" kern="1200" cap="none" spc="0" normalizeH="0" baseline="0" noProof="0" dirty="0">
                <a:ln>
                  <a:noFill/>
                </a:ln>
                <a:solidFill>
                  <a:srgbClr val="CBEDFD"/>
                </a:solidFill>
                <a:effectLst/>
                <a:uLnTx/>
                <a:uFillTx/>
                <a:ea typeface="+mn-ea"/>
                <a:cs typeface="+mn-cs"/>
                <a:hlinkClick r:id="rId5">
                  <a:extLst>
                    <a:ext uri="{A12FA001-AC4F-418D-AE19-62706E023703}">
                      <ahyp:hlinkClr xmlns:ahyp="http://schemas.microsoft.com/office/drawing/2018/hyperlinkcolor" val="tx"/>
                    </a:ext>
                  </a:extLst>
                </a:hlinkClick>
              </a:rPr>
              <a:t>https://curriculum.nsw.edu.au</a:t>
            </a:r>
            <a:r>
              <a:rPr kumimoji="0" lang="en-AU" sz="1200" b="0" i="0" u="none" strike="noStrike" kern="1200" cap="none" spc="0" normalizeH="0" baseline="0" noProof="0" dirty="0">
                <a:ln>
                  <a:noFill/>
                </a:ln>
                <a:solidFill>
                  <a:srgbClr val="FFFFFF"/>
                </a:solidFill>
                <a:effectLst/>
                <a:uLnTx/>
                <a:uFillTx/>
                <a:ea typeface="+mn-ea"/>
                <a:cs typeface="+mn-cs"/>
              </a:rPr>
              <a:t>.</a:t>
            </a:r>
          </a:p>
        </p:txBody>
      </p:sp>
      <p:sp>
        <p:nvSpPr>
          <p:cNvPr id="4" name="Content Placeholder 3">
            <a:extLst>
              <a:ext uri="{FF2B5EF4-FFF2-40B4-BE49-F238E27FC236}">
                <a16:creationId xmlns:a16="http://schemas.microsoft.com/office/drawing/2014/main" id="{B7C07B50-96D9-2E35-E2CE-3139F6377F08}"/>
              </a:ext>
            </a:extLst>
          </p:cNvPr>
          <p:cNvSpPr>
            <a:spLocks noGrp="1"/>
          </p:cNvSpPr>
          <p:nvPr>
            <p:ph idx="1"/>
          </p:nvPr>
        </p:nvSpPr>
        <p:spPr/>
        <p:txBody>
          <a:bodyPr/>
          <a:lstStyle/>
          <a:p>
            <a:pPr>
              <a:lnSpc>
                <a:spcPct val="150000"/>
              </a:lnSpc>
              <a:spcBef>
                <a:spcPts val="1200"/>
              </a:spcBef>
              <a:spcAft>
                <a:spcPts val="600"/>
              </a:spcAft>
            </a:pPr>
            <a:r>
              <a:rPr lang="en-AU" u="sng" dirty="0">
                <a:solidFill>
                  <a:srgbClr val="2F5496"/>
                </a:solidFill>
                <a:effectLst/>
                <a:latin typeface="Arial" panose="020B0604020202020204" pitchFamily="34" charset="0"/>
                <a:ea typeface="Calibri" panose="020F0502020204030204" pitchFamily="34" charset="0"/>
                <a:hlinkClick r:id="rId6"/>
              </a:rPr>
              <a:t>Mathematics Standard 11–12 Syllabus </a:t>
            </a:r>
            <a:r>
              <a:rPr lang="en-AU" dirty="0">
                <a:effectLst/>
                <a:latin typeface="Arial" panose="020B0604020202020204" pitchFamily="34" charset="0"/>
                <a:ea typeface="Calibri" panose="020F0502020204030204" pitchFamily="34" charset="0"/>
              </a:rPr>
              <a:t>© NSW Education Standards Authority (NESA) for and on behalf of the Crown in right of the State of New South Wales, 2024.</a:t>
            </a:r>
          </a:p>
          <a:p>
            <a:pPr>
              <a:lnSpc>
                <a:spcPct val="150000"/>
              </a:lnSpc>
              <a:spcBef>
                <a:spcPts val="1200"/>
              </a:spcBef>
              <a:spcAft>
                <a:spcPts val="600"/>
              </a:spcAft>
            </a:pPr>
            <a:r>
              <a:rPr lang="en-AU" dirty="0">
                <a:effectLst/>
                <a:latin typeface="Arial" panose="020B0604020202020204" pitchFamily="34" charset="0"/>
                <a:ea typeface="Calibri" panose="020F0502020204030204" pitchFamily="34" charset="0"/>
              </a:rPr>
              <a:t>.</a:t>
            </a:r>
            <a:endParaRPr lang="en-AU" sz="1800" dirty="0">
              <a:effectLst/>
              <a:latin typeface="Arial" panose="020B0604020202020204" pitchFamily="34" charset="0"/>
              <a:ea typeface="Calibri" panose="020F0502020204030204" pitchFamily="34" charset="0"/>
            </a:endParaRPr>
          </a:p>
        </p:txBody>
      </p:sp>
      <p:sp>
        <p:nvSpPr>
          <p:cNvPr id="2" name="Slide Number Placeholder 1">
            <a:extLst>
              <a:ext uri="{FF2B5EF4-FFF2-40B4-BE49-F238E27FC236}">
                <a16:creationId xmlns:a16="http://schemas.microsoft.com/office/drawing/2014/main" id="{48223418-AC99-D403-B6BA-7F5E5111A87A}"/>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14</a:t>
            </a:fld>
            <a:endParaRPr lang="en-AU"/>
          </a:p>
        </p:txBody>
      </p:sp>
    </p:spTree>
    <p:extLst>
      <p:ext uri="{BB962C8B-B14F-4D97-AF65-F5344CB8AC3E}">
        <p14:creationId xmlns:p14="http://schemas.microsoft.com/office/powerpoint/2010/main" val="1181014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146F84-0A22-2DEF-978C-013AB2B0CDA6}"/>
              </a:ext>
            </a:extLst>
          </p:cNvPr>
          <p:cNvSpPr>
            <a:spLocks noGrp="1"/>
          </p:cNvSpPr>
          <p:nvPr>
            <p:ph type="title"/>
          </p:nvPr>
        </p:nvSpPr>
        <p:spPr>
          <a:xfrm>
            <a:off x="360000" y="360000"/>
            <a:ext cx="10080000" cy="537467"/>
          </a:xfrm>
        </p:spPr>
        <p:txBody>
          <a:bodyPr/>
          <a:lstStyle/>
          <a:p>
            <a:r>
              <a:rPr lang="en-AU" dirty="0">
                <a:latin typeface="+mj-lt"/>
              </a:rPr>
              <a:t>Copyright</a:t>
            </a:r>
          </a:p>
        </p:txBody>
      </p:sp>
      <p:sp>
        <p:nvSpPr>
          <p:cNvPr id="7" name="Text Placeholder 6">
            <a:extLst>
              <a:ext uri="{FF2B5EF4-FFF2-40B4-BE49-F238E27FC236}">
                <a16:creationId xmlns:a16="http://schemas.microsoft.com/office/drawing/2014/main" id="{E762E711-B51D-9854-C2DD-A164FE59F882}"/>
              </a:ext>
            </a:extLst>
          </p:cNvPr>
          <p:cNvSpPr>
            <a:spLocks noGrp="1"/>
          </p:cNvSpPr>
          <p:nvPr>
            <p:ph type="body" sz="quarter" idx="18"/>
          </p:nvPr>
        </p:nvSpPr>
        <p:spPr/>
        <p:txBody>
          <a:bodyPr/>
          <a:lstStyle/>
          <a:p>
            <a:r>
              <a:rPr lang="en-AU" dirty="0">
                <a:latin typeface="+mj-lt"/>
              </a:rPr>
              <a:t>© State of New South Wales (Department of Education), 2026</a:t>
            </a:r>
          </a:p>
        </p:txBody>
      </p:sp>
      <p:sp>
        <p:nvSpPr>
          <p:cNvPr id="8" name="TextBox 7">
            <a:extLst>
              <a:ext uri="{FF2B5EF4-FFF2-40B4-BE49-F238E27FC236}">
                <a16:creationId xmlns:a16="http://schemas.microsoft.com/office/drawing/2014/main" id="{F70BB973-8437-BE43-4C71-6089E7F934FA}"/>
              </a:ext>
            </a:extLst>
          </p:cNvPr>
          <p:cNvSpPr txBox="1"/>
          <p:nvPr/>
        </p:nvSpPr>
        <p:spPr>
          <a:xfrm>
            <a:off x="360000" y="1453575"/>
            <a:ext cx="11484338" cy="5067724"/>
          </a:xfrm>
          <a:prstGeom prst="rect">
            <a:avLst/>
          </a:prstGeom>
          <a:noFill/>
        </p:spPr>
        <p:txBody>
          <a:bodyPr wrap="square" lIns="0" tIns="0" rIns="0" bIns="0" rtlCol="0">
            <a:noAutofit/>
          </a:bodyPr>
          <a:lstStyle/>
          <a:p>
            <a:pPr algn="l">
              <a:lnSpc>
                <a:spcPct val="150000"/>
              </a:lnSpc>
              <a:spcAft>
                <a:spcPts val="600"/>
              </a:spcAft>
            </a:pPr>
            <a:r>
              <a:rPr lang="en-AU" sz="1200" dirty="0">
                <a:solidFill>
                  <a:schemeClr val="bg1"/>
                </a:solidFill>
              </a:rPr>
              <a:t>The copyright material published in this resource is subject to the </a:t>
            </a:r>
            <a:r>
              <a:rPr lang="en-AU" sz="1200" i="1" dirty="0">
                <a:solidFill>
                  <a:schemeClr val="bg1"/>
                </a:solidFill>
              </a:rPr>
              <a:t>Copyright Act 1968</a:t>
            </a:r>
            <a:r>
              <a:rPr lang="en-AU" sz="1200" dirty="0">
                <a:solidFill>
                  <a:schemeClr val="bg1"/>
                </a:solidFill>
              </a:rPr>
              <a:t> (</a:t>
            </a:r>
            <a:r>
              <a:rPr lang="en-AU" sz="1200" dirty="0" err="1">
                <a:solidFill>
                  <a:schemeClr val="bg1"/>
                </a:solidFill>
              </a:rPr>
              <a:t>Cth</a:t>
            </a:r>
            <a:r>
              <a:rPr lang="en-AU" sz="1200" dirty="0">
                <a:solidFill>
                  <a:schemeClr val="bg1"/>
                </a:solidFill>
              </a:rPr>
              <a:t>) and is owned by the NSW Department of Education or, where indicated, by a party other than the NSW Department of Education (third-party material).</a:t>
            </a:r>
          </a:p>
          <a:p>
            <a:pPr algn="l">
              <a:lnSpc>
                <a:spcPct val="150000"/>
              </a:lnSpc>
              <a:spcAft>
                <a:spcPts val="600"/>
              </a:spcAft>
            </a:pPr>
            <a:r>
              <a:rPr lang="en-AU" sz="1200" dirty="0">
                <a:solidFill>
                  <a:schemeClr val="bg1"/>
                </a:solidFill>
              </a:rPr>
              <a:t>Copyright material available in this resource and owned by the NSW Department of Education is licensed under a </a:t>
            </a:r>
            <a:r>
              <a:rPr lang="en-AU" sz="1200" dirty="0">
                <a:solidFill>
                  <a:schemeClr val="accent4"/>
                </a:solidFill>
                <a:hlinkClick r:id="rId3">
                  <a:extLst>
                    <a:ext uri="{A12FA001-AC4F-418D-AE19-62706E023703}">
                      <ahyp:hlinkClr xmlns:ahyp="http://schemas.microsoft.com/office/drawing/2018/hyperlinkcolor" val="tx"/>
                    </a:ext>
                  </a:extLst>
                </a:hlinkClick>
              </a:rPr>
              <a:t>Creative Commons Attribution 4.0 International (CC BY 4.0) license</a:t>
            </a:r>
            <a:r>
              <a:rPr lang="en-AU" sz="1200" dirty="0">
                <a:solidFill>
                  <a:schemeClr val="bg1"/>
                </a:solidFill>
              </a:rPr>
              <a:t>.</a:t>
            </a:r>
          </a:p>
          <a:p>
            <a:pPr algn="l">
              <a:lnSpc>
                <a:spcPct val="150000"/>
              </a:lnSpc>
              <a:spcAft>
                <a:spcPts val="600"/>
              </a:spcAft>
            </a:pPr>
            <a:r>
              <a:rPr lang="en-AU" sz="1200" dirty="0">
                <a:solidFill>
                  <a:schemeClr val="bg1"/>
                </a:solidFill>
              </a:rPr>
              <a:t>This license allows you to share and adapt the material for any purpose, even commercially.</a:t>
            </a:r>
          </a:p>
          <a:p>
            <a:pPr algn="l">
              <a:lnSpc>
                <a:spcPct val="150000"/>
              </a:lnSpc>
              <a:spcAft>
                <a:spcPts val="600"/>
              </a:spcAft>
            </a:pPr>
            <a:r>
              <a:rPr lang="en-AU" sz="1200" dirty="0">
                <a:solidFill>
                  <a:schemeClr val="bg1"/>
                </a:solidFill>
              </a:rPr>
              <a:t>Attribution should be given to © State of New South Wales (Department of Education</a:t>
            </a:r>
            <a:r>
              <a:rPr lang="en-AU" sz="1200">
                <a:solidFill>
                  <a:schemeClr val="bg1"/>
                </a:solidFill>
              </a:rPr>
              <a:t>), 2026.</a:t>
            </a:r>
            <a:endParaRPr lang="en-AU" sz="1200" dirty="0">
              <a:solidFill>
                <a:schemeClr val="bg1"/>
              </a:solidFill>
            </a:endParaRPr>
          </a:p>
          <a:p>
            <a:pPr algn="l">
              <a:lnSpc>
                <a:spcPct val="150000"/>
              </a:lnSpc>
            </a:pPr>
            <a:r>
              <a:rPr lang="en-AU" sz="1200" dirty="0">
                <a:solidFill>
                  <a:schemeClr val="bg1"/>
                </a:solidFill>
              </a:rPr>
              <a:t>Material in this resource not available under a Creative Commons license:</a:t>
            </a:r>
          </a:p>
          <a:p>
            <a:pPr marL="171450" indent="-171450" algn="l">
              <a:lnSpc>
                <a:spcPct val="150000"/>
              </a:lnSpc>
              <a:buFont typeface="Arial" panose="020B0604020202020204" pitchFamily="34" charset="0"/>
              <a:buChar char="•"/>
            </a:pPr>
            <a:r>
              <a:rPr lang="en-AU" sz="1200" dirty="0">
                <a:solidFill>
                  <a:schemeClr val="bg1"/>
                </a:solidFill>
              </a:rPr>
              <a:t>the NSW Department of Education logo, other logos and trademark-protected material</a:t>
            </a:r>
          </a:p>
          <a:p>
            <a:pPr marL="171450" indent="-171450" algn="l">
              <a:lnSpc>
                <a:spcPct val="150000"/>
              </a:lnSpc>
              <a:buFont typeface="Arial" panose="020B0604020202020204" pitchFamily="34" charset="0"/>
              <a:buChar char="•"/>
            </a:pPr>
            <a:r>
              <a:rPr lang="en-AU" sz="1200" dirty="0">
                <a:solidFill>
                  <a:schemeClr val="bg1"/>
                </a:solidFill>
              </a:rPr>
              <a:t>Material owned by a third party that has been reproduced with permission. You will need to obtain permission from the third party to reuse its material. </a:t>
            </a:r>
          </a:p>
          <a:p>
            <a:pPr algn="l">
              <a:lnSpc>
                <a:spcPct val="150000"/>
              </a:lnSpc>
              <a:spcBef>
                <a:spcPts val="1200"/>
              </a:spcBef>
              <a:spcAft>
                <a:spcPts val="600"/>
              </a:spcAft>
            </a:pPr>
            <a:r>
              <a:rPr lang="en-AU" sz="1200" b="1" dirty="0">
                <a:solidFill>
                  <a:schemeClr val="bg1"/>
                </a:solidFill>
                <a:latin typeface="+mj-lt"/>
              </a:rPr>
              <a:t>Links to third-party material and websites</a:t>
            </a:r>
          </a:p>
          <a:p>
            <a:pPr algn="l">
              <a:lnSpc>
                <a:spcPct val="150000"/>
              </a:lnSpc>
              <a:spcAft>
                <a:spcPts val="600"/>
              </a:spcAft>
            </a:pPr>
            <a:r>
              <a:rPr lang="en-AU" sz="1200" dirty="0">
                <a:solidFill>
                  <a:schemeClr val="bg1"/>
                </a:solidFill>
              </a:rPr>
              <a:t>Please note that the provided (reading/viewing material/list/links/texts) are a suggestion only and implies no endorsement, by the New South Wales Department of Education, of any author, publisher, or book title. School principals and teachers are best placed to assess the suitability of resources that would complement the curriculum and reflect the needs and interests of their students.</a:t>
            </a:r>
          </a:p>
          <a:p>
            <a:pPr algn="l">
              <a:lnSpc>
                <a:spcPct val="150000"/>
              </a:lnSpc>
              <a:spcAft>
                <a:spcPts val="600"/>
              </a:spcAft>
            </a:pPr>
            <a:r>
              <a:rPr lang="en-AU" sz="1200" dirty="0">
                <a:solidFill>
                  <a:schemeClr val="bg1"/>
                </a:solidFill>
              </a:rPr>
              <a:t>If you use the links provided in this document to access a third-party’s website, you acknowledge that the terms of use, including licence terms set out on the third-party’s website apply to the use which may be made of the materials on that third-party website or where permitted by the </a:t>
            </a:r>
            <a:r>
              <a:rPr lang="en-AU" sz="1200" i="1" dirty="0">
                <a:solidFill>
                  <a:schemeClr val="bg1"/>
                </a:solidFill>
              </a:rPr>
              <a:t>Copyright Act 1968 </a:t>
            </a:r>
            <a:r>
              <a:rPr lang="en-AU" sz="1200" dirty="0">
                <a:solidFill>
                  <a:schemeClr val="bg1"/>
                </a:solidFill>
              </a:rPr>
              <a:t>(</a:t>
            </a:r>
            <a:r>
              <a:rPr lang="en-AU" sz="1200" dirty="0" err="1">
                <a:solidFill>
                  <a:schemeClr val="bg1"/>
                </a:solidFill>
              </a:rPr>
              <a:t>Cth</a:t>
            </a:r>
            <a:r>
              <a:rPr lang="en-AU" sz="1200" dirty="0">
                <a:solidFill>
                  <a:schemeClr val="bg1"/>
                </a:solidFill>
              </a:rPr>
              <a:t>). The department accepts no responsibility for content on third-party websites. </a:t>
            </a:r>
          </a:p>
        </p:txBody>
      </p:sp>
    </p:spTree>
    <p:extLst>
      <p:ext uri="{BB962C8B-B14F-4D97-AF65-F5344CB8AC3E}">
        <p14:creationId xmlns:p14="http://schemas.microsoft.com/office/powerpoint/2010/main" val="382041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SWG Corporate">
  <a:themeElements>
    <a:clrScheme name="Custom 14">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146CFD"/>
      </a:hlink>
      <a:folHlink>
        <a:srgbClr val="146CF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Presentation1" id="{98D72BBF-9DFB-4703-A10A-3D04BF39C611}" vid="{E5DF0675-1073-40E7-AE87-3170FA1911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d94be99-a0f6-44e7-93d1-7f56be2e14d5">
      <Terms xmlns="http://schemas.microsoft.com/office/infopath/2007/PartnerControls"/>
    </lcf76f155ced4ddcb4097134ff3c332f>
    <TaxCatchAll xmlns="8c6f0761-0ef4-4d3b-8fe8-3b60dff82ea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55E080995292A458D08911AB2F9EE60" ma:contentTypeVersion="14" ma:contentTypeDescription="Create a new document." ma:contentTypeScope="" ma:versionID="975ddda72fd53fa907a1850f0c62e65e">
  <xsd:schema xmlns:xsd="http://www.w3.org/2001/XMLSchema" xmlns:xs="http://www.w3.org/2001/XMLSchema" xmlns:p="http://schemas.microsoft.com/office/2006/metadata/properties" xmlns:ns2="0d94be99-a0f6-44e7-93d1-7f56be2e14d5" xmlns:ns3="8c6f0761-0ef4-4d3b-8fe8-3b60dff82ea3" targetNamespace="http://schemas.microsoft.com/office/2006/metadata/properties" ma:root="true" ma:fieldsID="3124d994bfd16314df04b4bffaff3696" ns2:_="" ns3:_="">
    <xsd:import namespace="0d94be99-a0f6-44e7-93d1-7f56be2e14d5"/>
    <xsd:import namespace="8c6f0761-0ef4-4d3b-8fe8-3b60dff82ea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BillingMetadata"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d94be99-a0f6-44e7-93d1-7f56be2e14d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1f47cd6-212f-4ea2-b6af-f1d1e47bdbaf"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c6f0761-0ef4-4d3b-8fe8-3b60dff82ea3"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ac47464-5fdf-40a8-8052-50f181b1a3f2}" ma:internalName="TaxCatchAll" ma:showField="CatchAllData" ma:web="8c6f0761-0ef4-4d3b-8fe8-3b60dff82ea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37A29AA-9BBA-4DCD-958A-2ABCF9DE846F}">
  <ds:schemaRefs>
    <ds:schemaRef ds:uri="http://schemas.microsoft.com/sharepoint/v3/contenttype/forms"/>
  </ds:schemaRefs>
</ds:datastoreItem>
</file>

<file path=customXml/itemProps2.xml><?xml version="1.0" encoding="utf-8"?>
<ds:datastoreItem xmlns:ds="http://schemas.openxmlformats.org/officeDocument/2006/customXml" ds:itemID="{8A028591-59E2-4249-80FB-6DB60DEE8D20}">
  <ds:schemaRefs>
    <ds:schemaRef ds:uri="http://purl.org/dc/dcmitype/"/>
    <ds:schemaRef ds:uri="http://schemas.microsoft.com/office/2006/metadata/properties"/>
    <ds:schemaRef ds:uri="http://www.w3.org/XML/1998/namespace"/>
    <ds:schemaRef ds:uri="http://schemas.microsoft.com/office/2006/documentManagement/types"/>
    <ds:schemaRef ds:uri="http://purl.org/dc/elements/1.1/"/>
    <ds:schemaRef ds:uri="http://schemas.microsoft.com/office/infopath/2007/PartnerControls"/>
    <ds:schemaRef ds:uri="http://purl.org/dc/terms/"/>
    <ds:schemaRef ds:uri="http://schemas.openxmlformats.org/package/2006/metadata/core-properties"/>
    <ds:schemaRef ds:uri="8c6f0761-0ef4-4d3b-8fe8-3b60dff82ea3"/>
    <ds:schemaRef ds:uri="0d94be99-a0f6-44e7-93d1-7f56be2e14d5"/>
  </ds:schemaRefs>
</ds:datastoreItem>
</file>

<file path=customXml/itemProps3.xml><?xml version="1.0" encoding="utf-8"?>
<ds:datastoreItem xmlns:ds="http://schemas.openxmlformats.org/officeDocument/2006/customXml" ds:itemID="{82FC54D4-17AA-4EA5-972A-87BC518C631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d94be99-a0f6-44e7-93d1-7f56be2e14d5"/>
    <ds:schemaRef ds:uri="8c6f0761-0ef4-4d3b-8fe8-3b60dff82e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b603dfd7-d93a-4381-a340-2995d8282205}" enabled="1" method="Standard" siteId="{05a0e69a-418a-47c1-9c25-9387261bf991}" removed="0"/>
</clbl:labelList>
</file>

<file path=docProps/app.xml><?xml version="1.0" encoding="utf-8"?>
<Properties xmlns="http://schemas.openxmlformats.org/officeDocument/2006/extended-properties" xmlns:vt="http://schemas.openxmlformats.org/officeDocument/2006/docPropsVTypes">
  <Template/>
  <TotalTime>0</TotalTime>
  <Words>860</Words>
  <Application>Microsoft Office PowerPoint</Application>
  <PresentationFormat>Widescreen</PresentationFormat>
  <Paragraphs>105</Paragraphs>
  <Slides>15</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Times New Roman</vt:lpstr>
      <vt:lpstr>Arial</vt:lpstr>
      <vt:lpstr>Cambria Math</vt:lpstr>
      <vt:lpstr>Calibri</vt:lpstr>
      <vt:lpstr>Public Sans</vt:lpstr>
      <vt:lpstr>NSWG Corporate</vt:lpstr>
      <vt:lpstr>Pearson’s correlation coefficient</vt:lpstr>
      <vt:lpstr>Learning intention and success criteria</vt:lpstr>
      <vt:lpstr>Activating prior knowledge</vt:lpstr>
      <vt:lpstr>Scatter plot comparison (1)</vt:lpstr>
      <vt:lpstr>Connecting learning</vt:lpstr>
      <vt:lpstr>Scatter plot comparison (2)</vt:lpstr>
      <vt:lpstr>Scatter plot comparison (3)</vt:lpstr>
      <vt:lpstr>Releasing responsibility</vt:lpstr>
      <vt:lpstr>Pearson’s correlation coefficient (1)</vt:lpstr>
      <vt:lpstr>Pearson’s correlation coefficient (2)</vt:lpstr>
      <vt:lpstr>Pearson’s correlation coefficient (3)</vt:lpstr>
      <vt:lpstr>Independent practice</vt:lpstr>
      <vt:lpstr>Approaching questions scaffold</vt:lpstr>
      <vt:lpstr>References</vt:lpstr>
      <vt:lpstr>Copyright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1, lesson 4 – Pearson's correlation coefficient – deck – Mathematics Standard</dc:title>
  <dc:creator/>
  <cp:lastModifiedBy/>
  <cp:revision>1</cp:revision>
  <dcterms:created xsi:type="dcterms:W3CDTF">2026-05-15T07:49:29Z</dcterms:created>
  <dcterms:modified xsi:type="dcterms:W3CDTF">2026-06-16T06:45:34Z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0x010100655E080995292A458D08911AB2F9EE60</vt:lpwstr>
  </property>
</Properties>
</file>