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5"/>
  </p:notesMasterIdLst>
  <p:handoutMasterIdLst>
    <p:handoutMasterId r:id="rId26"/>
  </p:handoutMasterIdLst>
  <p:sldIdLst>
    <p:sldId id="26505" r:id="rId5"/>
    <p:sldId id="26383" r:id="rId6"/>
    <p:sldId id="271" r:id="rId7"/>
    <p:sldId id="289" r:id="rId8"/>
    <p:sldId id="26506" r:id="rId9"/>
    <p:sldId id="26507" r:id="rId10"/>
    <p:sldId id="26508" r:id="rId11"/>
    <p:sldId id="26509" r:id="rId12"/>
    <p:sldId id="26527" r:id="rId13"/>
    <p:sldId id="26529" r:id="rId14"/>
    <p:sldId id="26530" r:id="rId15"/>
    <p:sldId id="26512" r:id="rId16"/>
    <p:sldId id="26531" r:id="rId17"/>
    <p:sldId id="26532" r:id="rId18"/>
    <p:sldId id="26533" r:id="rId19"/>
    <p:sldId id="26510" r:id="rId20"/>
    <p:sldId id="26522" r:id="rId21"/>
    <p:sldId id="26511" r:id="rId22"/>
    <p:sldId id="360" r:id="rId23"/>
    <p:sldId id="361" r:id="rId24"/>
  </p:sldIdLst>
  <p:sldSz cx="12192000" cy="6858000"/>
  <p:notesSz cx="6858000" cy="9144000"/>
  <p:embeddedFontLst>
    <p:embeddedFont>
      <p:font typeface="Cambria Math" panose="02040503050406030204" pitchFamily="18" charset="0"/>
      <p:regular r:id="rId27"/>
    </p:embeddedFont>
    <p:embeddedFont>
      <p:font typeface="Public Sans" pitchFamily="2" charset="0"/>
      <p:regular r:id="rId28"/>
      <p:bold r:id="rId29"/>
      <p:italic r:id="rId30"/>
      <p:boldItalic r:id="rId31"/>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BB47"/>
    <a:srgbClr val="CBEDFD"/>
    <a:srgbClr val="B51458"/>
    <a:srgbClr val="00ACC2"/>
    <a:srgbClr val="E5F7FC"/>
    <a:srgbClr val="FBDBE7"/>
    <a:srgbClr val="FFFFFF"/>
    <a:srgbClr val="EDF9E0"/>
    <a:srgbClr val="63E2EF"/>
    <a:srgbClr val="0029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F7B0B3-62D8-4A37-AC3D-9FCD1D112A73}" v="2" dt="2026-08-13T00:51:00.051"/>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90" d="100"/>
          <a:sy n="90" d="100"/>
        </p:scale>
        <p:origin x="150" y="78"/>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v Howard" userId="e43a82a0-9159-4f0f-aa14-ac7f95b5b562" providerId="ADAL" clId="{C87B0BC5-BEF9-4006-98BC-9F1FAB210A8B}"/>
    <pc:docChg chg="mod">
      <pc:chgData name="Liv Howard" userId="e43a82a0-9159-4f0f-aa14-ac7f95b5b562" providerId="ADAL" clId="{C87B0BC5-BEF9-4006-98BC-9F1FAB210A8B}" dt="2026-08-13T00:50:19.545"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13/08/2026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13/08/2026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2998195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4152033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EB78A-18CB-F94A-C6AD-7935868AD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DAD56F-842E-2CE1-BA93-5AE4712B0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F86D2E-6B27-BE8B-EFEC-449A57C1C9D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E98AF2F-BB1E-1DFC-6561-89126B3F90D7}"/>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4204921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1C95B-8332-F9AC-4350-626B76EB71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43A2B-6872-A76B-04D7-45C3246204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6685E-9D6E-7408-2957-D3F8CCB641A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CD590CA-9466-7E6E-3ED0-A1577E0A6C9F}"/>
              </a:ext>
            </a:extLst>
          </p:cNvPr>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3026412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5987D-B05A-86E2-C59E-4AFCAC9C8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28D8D4-6417-1376-ACC4-308799DDAB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A119D-A351-E090-5F10-7D421A32AA6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5F846AB-C173-8D76-0F5C-A41F8E198924}"/>
              </a:ext>
            </a:extLst>
          </p:cNvPr>
          <p:cNvSpPr>
            <a:spLocks noGrp="1"/>
          </p:cNvSpPr>
          <p:nvPr>
            <p:ph type="sldNum" sz="quarter" idx="5"/>
          </p:nvPr>
        </p:nvSpPr>
        <p:spPr/>
        <p:txBody>
          <a:bodyPr/>
          <a:lstStyle/>
          <a:p>
            <a:fld id="{B07158C4-A119-4B78-9DE8-A50001BC31DC}" type="slidenum">
              <a:rPr lang="en-AU" smtClean="0"/>
              <a:pPr/>
              <a:t>11</a:t>
            </a:fld>
            <a:endParaRPr lang="en-AU" dirty="0"/>
          </a:p>
        </p:txBody>
      </p:sp>
    </p:spTree>
    <p:extLst>
      <p:ext uri="{BB962C8B-B14F-4D97-AF65-F5344CB8AC3E}">
        <p14:creationId xmlns:p14="http://schemas.microsoft.com/office/powerpoint/2010/main" val="32762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E49E-9E01-C633-E9C3-19C502F0A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8F8A4-5F33-BB46-C152-7B2FAB4D7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34824-CB21-D8A7-1F84-37DA2FD78CF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511ACA4-C441-E4EF-92EF-EB5FE39426C1}"/>
              </a:ext>
            </a:extLst>
          </p:cNvPr>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3231249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nsw.gov.au/education-and-training/nesa/copyright"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standar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Developing simultaneous equations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Standard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Managing events</a:t>
            </a:r>
          </a:p>
        </p:txBody>
      </p:sp>
      <p:pic>
        <p:nvPicPr>
          <p:cNvPr id="4" name="Picture Placeholder 6">
            <a:extLst>
              <a:ext uri="{FF2B5EF4-FFF2-40B4-BE49-F238E27FC236}">
                <a16:creationId xmlns:a16="http://schemas.microsoft.com/office/drawing/2014/main" id="{C240085F-BE11-8AC8-F593-C4E99D0F2BD4}"/>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471353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1200"/>
              </a:spcAft>
            </a:pPr>
            <a:r>
              <a:rPr lang="en-AU" sz="2000" b="1" dirty="0">
                <a:solidFill>
                  <a:schemeClr val="accent1"/>
                </a:solidFill>
                <a:latin typeface="+mj-lt"/>
                <a:cs typeface="Arial" panose="020B0604020202020204" pitchFamily="34" charset="0"/>
              </a:rPr>
              <a:t>Learning intentions</a:t>
            </a:r>
            <a:endParaRPr lang="en-AU" sz="2000" b="1" dirty="0">
              <a:solidFill>
                <a:schemeClr val="accent1"/>
              </a:solidFill>
              <a:latin typeface="+mj-lt"/>
              <a:ea typeface="+mn-lt"/>
              <a:cs typeface="Arial" panose="020B0604020202020204" pitchFamily="34" charset="0"/>
            </a:endParaRPr>
          </a:p>
          <a:p>
            <a:pPr marL="342900" lvl="0" indent="-342900">
              <a:lnSpc>
                <a:spcPct val="150000"/>
              </a:lnSpc>
              <a:spcAft>
                <a:spcPts val="1200"/>
              </a:spcAft>
              <a:buFont typeface="Arial" panose="020B0604020202020204" pitchFamily="34" charset="0"/>
              <a:buChar char="•"/>
            </a:pPr>
            <a:r>
              <a:rPr lang="en-AU" sz="2000" dirty="0"/>
              <a:t>To be able to develop simultaneous linear equations from a real-world context. </a:t>
            </a:r>
          </a:p>
          <a:p>
            <a:pPr marL="342900" indent="-342900">
              <a:lnSpc>
                <a:spcPct val="150000"/>
              </a:lnSpc>
              <a:spcAft>
                <a:spcPts val="1200"/>
              </a:spcAft>
              <a:buFont typeface="Arial" panose="020B0604020202020204" pitchFamily="34" charset="0"/>
              <a:buChar char="•"/>
            </a:pPr>
            <a:r>
              <a:rPr lang="en-AU" sz="2000" dirty="0"/>
              <a:t>To understand how simultaneous equations can model and solve practical problems.</a:t>
            </a:r>
          </a:p>
          <a:p>
            <a:pPr>
              <a:lnSpc>
                <a:spcPct val="150000"/>
              </a:lnSpc>
              <a:spcAft>
                <a:spcPts val="12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spcAft>
                <a:spcPts val="1200"/>
              </a:spcAft>
              <a:buFont typeface="Arial" panose="020B0604020202020204" pitchFamily="34" charset="0"/>
              <a:buChar char="•"/>
            </a:pPr>
            <a:r>
              <a:rPr lang="en-AU" sz="2000" dirty="0"/>
              <a:t>I can identify relationships in a context and represent them as linear equations. </a:t>
            </a:r>
          </a:p>
          <a:p>
            <a:pPr marL="342900" lvl="0" indent="-342900">
              <a:lnSpc>
                <a:spcPct val="150000"/>
              </a:lnSpc>
              <a:spcAft>
                <a:spcPts val="1200"/>
              </a:spcAft>
              <a:buFont typeface="Arial" panose="020B0604020202020204" pitchFamily="34" charset="0"/>
              <a:buChar char="•"/>
            </a:pPr>
            <a:r>
              <a:rPr lang="en-AU" sz="2000" dirty="0"/>
              <a:t>I can develop simultaneous equations from written information. </a:t>
            </a:r>
          </a:p>
          <a:p>
            <a:pPr marL="342900" lvl="0" indent="-342900">
              <a:lnSpc>
                <a:spcPct val="150000"/>
              </a:lnSpc>
              <a:spcAft>
                <a:spcPts val="1200"/>
              </a:spcAft>
              <a:buFont typeface="Arial" panose="020B0604020202020204" pitchFamily="34" charset="0"/>
              <a:buChar char="•"/>
            </a:pPr>
            <a:r>
              <a:rPr lang="en-AU" sz="2000" dirty="0"/>
              <a:t>I can solve simultaneous equations using a method of my choice. </a:t>
            </a:r>
          </a:p>
          <a:p>
            <a:pPr marL="342900" indent="-342900">
              <a:lnSpc>
                <a:spcPct val="150000"/>
              </a:lnSpc>
              <a:spcAft>
                <a:spcPts val="1200"/>
              </a:spcAft>
              <a:buFont typeface="Arial" panose="020B0604020202020204" pitchFamily="34" charset="0"/>
              <a:buChar char="•"/>
            </a:pPr>
            <a:r>
              <a:rPr lang="en-AU" sz="2000" dirty="0"/>
              <a:t>I can interpret the solution in terms of the original context.</a:t>
            </a:r>
            <a:endParaRPr lang="en-AU" sz="2000" dirty="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528297C-034D-C960-58EC-BF29332E869A}"/>
              </a:ext>
            </a:extLst>
          </p:cNvPr>
          <p:cNvSpPr>
            <a:spLocks noGrp="1"/>
          </p:cNvSpPr>
          <p:nvPr>
            <p:ph type="title"/>
          </p:nvPr>
        </p:nvSpPr>
        <p:spPr/>
        <p:txBody>
          <a:bodyPr/>
          <a:lstStyle/>
          <a:p>
            <a:r>
              <a:rPr lang="en-AU" dirty="0"/>
              <a:t>Live music concert organising committee meeting</a:t>
            </a:r>
          </a:p>
        </p:txBody>
      </p:sp>
      <p:sp>
        <p:nvSpPr>
          <p:cNvPr id="2" name="Speech Bubble: Rectangle with Corners Rounded 1">
            <a:extLst>
              <a:ext uri="{FF2B5EF4-FFF2-40B4-BE49-F238E27FC236}">
                <a16:creationId xmlns:a16="http://schemas.microsoft.com/office/drawing/2014/main" id="{4FA4D28A-9174-7CE8-B6C7-EBA1CB9F90DC}"/>
              </a:ext>
            </a:extLst>
          </p:cNvPr>
          <p:cNvSpPr/>
          <p:nvPr/>
        </p:nvSpPr>
        <p:spPr>
          <a:xfrm>
            <a:off x="1075583" y="1368821"/>
            <a:ext cx="3541466" cy="1142211"/>
          </a:xfrm>
          <a:prstGeom prst="wedgeRoundRectCallout">
            <a:avLst>
              <a:gd name="adj1" fmla="val -28755"/>
              <a:gd name="adj2" fmla="val 84333"/>
              <a:gd name="adj3" fmla="val 16667"/>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solidFill>
                  <a:schemeClr val="tx1"/>
                </a:solidFill>
              </a:rPr>
              <a:t>… 10 more stage crew than ground support volunteers…</a:t>
            </a:r>
          </a:p>
        </p:txBody>
      </p:sp>
      <p:sp>
        <p:nvSpPr>
          <p:cNvPr id="5" name="Speech Bubble: Rectangle with Corners Rounded 4">
            <a:extLst>
              <a:ext uri="{FF2B5EF4-FFF2-40B4-BE49-F238E27FC236}">
                <a16:creationId xmlns:a16="http://schemas.microsoft.com/office/drawing/2014/main" id="{D92B1A90-8E50-7137-7D2D-BA1A43B1EA5E}"/>
              </a:ext>
            </a:extLst>
          </p:cNvPr>
          <p:cNvSpPr/>
          <p:nvPr/>
        </p:nvSpPr>
        <p:spPr>
          <a:xfrm>
            <a:off x="5368837" y="1368819"/>
            <a:ext cx="2058776" cy="1142211"/>
          </a:xfrm>
          <a:prstGeom prst="wedgeRoundRectCallout">
            <a:avLst>
              <a:gd name="adj1" fmla="val -28755"/>
              <a:gd name="adj2" fmla="val 8433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 total of 50 volunteers…</a:t>
            </a:r>
          </a:p>
        </p:txBody>
      </p:sp>
      <p:sp>
        <p:nvSpPr>
          <p:cNvPr id="6" name="Speech Bubble: Rectangle with Corners Rounded 5">
            <a:extLst>
              <a:ext uri="{FF2B5EF4-FFF2-40B4-BE49-F238E27FC236}">
                <a16:creationId xmlns:a16="http://schemas.microsoft.com/office/drawing/2014/main" id="{E36E04AC-640C-F89D-2DEC-1B395D4FA57A}"/>
              </a:ext>
            </a:extLst>
          </p:cNvPr>
          <p:cNvSpPr/>
          <p:nvPr/>
        </p:nvSpPr>
        <p:spPr>
          <a:xfrm>
            <a:off x="8184514" y="1368820"/>
            <a:ext cx="2939486" cy="1142211"/>
          </a:xfrm>
          <a:prstGeom prst="wedgeRoundRectCallout">
            <a:avLst>
              <a:gd name="adj1" fmla="val -28755"/>
              <a:gd name="adj2" fmla="val 84333"/>
              <a:gd name="adj3" fmla="val 16667"/>
            </a:avLst>
          </a:prstGeom>
          <a:solidFill>
            <a:srgbClr val="CBEDFD"/>
          </a:solidFill>
        </p:spPr>
        <p:style>
          <a:lnRef idx="3">
            <a:schemeClr val="lt1"/>
          </a:lnRef>
          <a:fillRef idx="1">
            <a:schemeClr val="accent4"/>
          </a:fillRef>
          <a:effectRef idx="1">
            <a:schemeClr val="accent4"/>
          </a:effectRef>
          <a:fontRef idx="minor">
            <a:schemeClr val="lt1"/>
          </a:fontRef>
        </p:style>
        <p:txBody>
          <a:bodyPr rtlCol="0" anchor="ctr" anchorCtr="1"/>
          <a:lstStyle/>
          <a:p>
            <a:pPr>
              <a:lnSpc>
                <a:spcPct val="130000"/>
              </a:lnSpc>
            </a:pPr>
            <a:r>
              <a:rPr lang="en-AU" sz="1800" dirty="0">
                <a:solidFill>
                  <a:schemeClr val="tx1"/>
                </a:solidFill>
              </a:rPr>
              <a:t>… difference between each group is 10…</a:t>
            </a:r>
          </a:p>
        </p:txBody>
      </p:sp>
      <p:sp>
        <p:nvSpPr>
          <p:cNvPr id="7" name="Speech Bubble: Rectangle with Corners Rounded 6">
            <a:extLst>
              <a:ext uri="{FF2B5EF4-FFF2-40B4-BE49-F238E27FC236}">
                <a16:creationId xmlns:a16="http://schemas.microsoft.com/office/drawing/2014/main" id="{72C79D48-C9E7-8473-C4F8-0715FF0503E7}"/>
              </a:ext>
            </a:extLst>
          </p:cNvPr>
          <p:cNvSpPr/>
          <p:nvPr/>
        </p:nvSpPr>
        <p:spPr>
          <a:xfrm>
            <a:off x="1432854" y="3456702"/>
            <a:ext cx="4413356" cy="1142211"/>
          </a:xfrm>
          <a:prstGeom prst="wedgeRoundRectCallout">
            <a:avLst>
              <a:gd name="adj1" fmla="val -28755"/>
              <a:gd name="adj2" fmla="val 84333"/>
              <a:gd name="adj3" fmla="val 16667"/>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nchorCtr="1"/>
          <a:lstStyle/>
          <a:p>
            <a:pPr>
              <a:lnSpc>
                <a:spcPct val="130000"/>
              </a:lnSpc>
            </a:pPr>
            <a:r>
              <a:rPr lang="en-AU" sz="1800" dirty="0"/>
              <a:t>… each stage crew volunteer completes 10 safety checks per hour…</a:t>
            </a:r>
          </a:p>
        </p:txBody>
      </p:sp>
      <p:sp>
        <p:nvSpPr>
          <p:cNvPr id="8" name="Speech Bubble: Rectangle with Corners Rounded 7">
            <a:extLst>
              <a:ext uri="{FF2B5EF4-FFF2-40B4-BE49-F238E27FC236}">
                <a16:creationId xmlns:a16="http://schemas.microsoft.com/office/drawing/2014/main" id="{7A3B0655-F4B4-7240-E617-BA5B9539C904}"/>
              </a:ext>
            </a:extLst>
          </p:cNvPr>
          <p:cNvSpPr/>
          <p:nvPr/>
        </p:nvSpPr>
        <p:spPr>
          <a:xfrm>
            <a:off x="6471050" y="3456701"/>
            <a:ext cx="4413356" cy="1142211"/>
          </a:xfrm>
          <a:prstGeom prst="wedgeRoundRectCallout">
            <a:avLst>
              <a:gd name="adj1" fmla="val -28755"/>
              <a:gd name="adj2" fmla="val 84333"/>
              <a:gd name="adj3" fmla="val 16667"/>
            </a:avLst>
          </a:prstGeom>
        </p:spPr>
        <p:style>
          <a:lnRef idx="3">
            <a:schemeClr val="lt1"/>
          </a:lnRef>
          <a:fillRef idx="1">
            <a:schemeClr val="accent6"/>
          </a:fillRef>
          <a:effectRef idx="1">
            <a:schemeClr val="accent6"/>
          </a:effectRef>
          <a:fontRef idx="minor">
            <a:schemeClr val="lt1"/>
          </a:fontRef>
        </p:style>
        <p:txBody>
          <a:bodyPr rtlCol="0" anchor="ctr" anchorCtr="1"/>
          <a:lstStyle/>
          <a:p>
            <a:pPr>
              <a:lnSpc>
                <a:spcPct val="130000"/>
              </a:lnSpc>
            </a:pPr>
            <a:r>
              <a:rPr lang="en-AU" sz="1800" dirty="0">
                <a:solidFill>
                  <a:schemeClr val="tx1"/>
                </a:solidFill>
              </a:rPr>
              <a:t>… each ground support volunteer completes 5 safety checks per hour…</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0B7ACAE-1FB7-6D72-0FA7-93449BFD1C3A}"/>
                  </a:ext>
                </a:extLst>
              </p:cNvPr>
              <p:cNvSpPr txBox="1"/>
              <p:nvPr/>
            </p:nvSpPr>
            <p:spPr>
              <a:xfrm>
                <a:off x="3133725" y="5269373"/>
                <a:ext cx="5924550" cy="1142211"/>
              </a:xfrm>
              <a:prstGeom prst="roundRect">
                <a:avLst/>
              </a:prstGeom>
              <a:noFill/>
              <a:ln>
                <a:solidFill>
                  <a:schemeClr val="tx1"/>
                </a:solidFill>
              </a:ln>
            </p:spPr>
            <p:txBody>
              <a:bodyPr wrap="square" anchor="ctr">
                <a:noAutofit/>
              </a:bodyPr>
              <a:lstStyle/>
              <a:p>
                <a:pPr lvl="0">
                  <a:spcBef>
                    <a:spcPts val="600"/>
                  </a:spcBef>
                  <a:spcAft>
                    <a:spcPts val="1200"/>
                  </a:spcAft>
                </a:pPr>
                <a14:m>
                  <m:oMath xmlns:m="http://schemas.openxmlformats.org/officeDocument/2006/math">
                    <m:r>
                      <a:rPr lang="en-AU" sz="1800" b="0" i="1" smtClean="0">
                        <a:effectLst/>
                        <a:latin typeface="Cambria Math" panose="02040503050406030204" pitchFamily="18" charset="0"/>
                        <a:ea typeface="Times New Roman" panose="02020603050405020304" pitchFamily="18" charset="0"/>
                        <a:cs typeface="Times New Roman" panose="02020603050405020304" pitchFamily="18" charset="0"/>
                      </a:rPr>
                      <m:t>𝑠</m:t>
                    </m:r>
                  </m:oMath>
                </a14:m>
                <a:r>
                  <a:rPr lang="en-AU" sz="1800" dirty="0">
                    <a:effectLst/>
                    <a:latin typeface="Arial" panose="020B0604020202020204" pitchFamily="34" charset="0"/>
                    <a:ea typeface="Times New Roman" panose="02020603050405020304" pitchFamily="18" charset="0"/>
                    <a:cs typeface="Times New Roman" panose="02020603050405020304" pitchFamily="18" charset="0"/>
                  </a:rPr>
                  <a:t> represents the number of stage crew volunteers</a:t>
                </a:r>
                <a:endParaRPr lang="en-AU" sz="1800" dirty="0">
                  <a:effectLst/>
                  <a:latin typeface="Arial" panose="020B0604020202020204" pitchFamily="34" charset="0"/>
                  <a:ea typeface="Public Sans Light" pitchFamily="2" charset="0"/>
                  <a:cs typeface="Times New Roman" panose="02020603050405020304" pitchFamily="18" charset="0"/>
                </a:endParaRPr>
              </a:p>
              <a:p>
                <a:pPr lvl="0">
                  <a:spcBef>
                    <a:spcPts val="600"/>
                  </a:spcBef>
                  <a:spcAft>
                    <a:spcPts val="1200"/>
                  </a:spcAft>
                </a:pPr>
                <a14:m>
                  <m:oMath xmlns:m="http://schemas.openxmlformats.org/officeDocument/2006/math">
                    <m:r>
                      <a:rPr lang="en-AU" sz="1800" b="0" i="1" smtClean="0">
                        <a:effectLst/>
                        <a:latin typeface="Cambria Math" panose="02040503050406030204" pitchFamily="18" charset="0"/>
                        <a:ea typeface="Times New Roman" panose="02020603050405020304" pitchFamily="18" charset="0"/>
                        <a:cs typeface="Times New Roman" panose="02020603050405020304" pitchFamily="18" charset="0"/>
                      </a:rPr>
                      <m:t>𝑔</m:t>
                    </m:r>
                  </m:oMath>
                </a14:m>
                <a:r>
                  <a:rPr lang="en-AU" sz="1800" dirty="0">
                    <a:effectLst/>
                    <a:latin typeface="Arial" panose="020B0604020202020204" pitchFamily="34" charset="0"/>
                    <a:ea typeface="Times New Roman" panose="02020603050405020304" pitchFamily="18" charset="0"/>
                    <a:cs typeface="Times New Roman" panose="02020603050405020304" pitchFamily="18" charset="0"/>
                  </a:rPr>
                  <a:t> represents the number of ground support volunteers.</a:t>
                </a:r>
                <a:endParaRPr lang="en-AU" sz="1800" dirty="0">
                  <a:effectLst/>
                  <a:latin typeface="Arial" panose="020B0604020202020204" pitchFamily="34" charset="0"/>
                  <a:ea typeface="Public Sans Light" pitchFamily="2" charset="0"/>
                  <a:cs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A0B7ACAE-1FB7-6D72-0FA7-93449BFD1C3A}"/>
                  </a:ext>
                </a:extLst>
              </p:cNvPr>
              <p:cNvSpPr txBox="1">
                <a:spLocks noRot="1" noChangeAspect="1" noMove="1" noResize="1" noEditPoints="1" noAdjustHandles="1" noChangeArrowheads="1" noChangeShapeType="1" noTextEdit="1"/>
              </p:cNvSpPr>
              <p:nvPr/>
            </p:nvSpPr>
            <p:spPr>
              <a:xfrm>
                <a:off x="3133725" y="5269373"/>
                <a:ext cx="5924550" cy="1142211"/>
              </a:xfrm>
              <a:prstGeom prst="roundRect">
                <a:avLst/>
              </a:prstGeom>
              <a:blipFill>
                <a:blip r:embed="rId4"/>
                <a:stretch>
                  <a:fillRect/>
                </a:stretch>
              </a:blipFill>
              <a:ln>
                <a:solidFill>
                  <a:schemeClr val="tx1"/>
                </a:solidFill>
              </a:ln>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Tree>
    <p:extLst>
      <p:ext uri="{BB962C8B-B14F-4D97-AF65-F5344CB8AC3E}">
        <p14:creationId xmlns:p14="http://schemas.microsoft.com/office/powerpoint/2010/main" val="20317427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dirty="0">
                <a:latin typeface="+mj-lt"/>
              </a:rPr>
              <a:t>Volunteers at the live music concert</a:t>
            </a:r>
          </a:p>
        </p:txBody>
      </p:sp>
      <p:sp>
        <p:nvSpPr>
          <p:cNvPr id="13" name="Text Placeholder 12">
            <a:extLst>
              <a:ext uri="{FF2B5EF4-FFF2-40B4-BE49-F238E27FC236}">
                <a16:creationId xmlns:a16="http://schemas.microsoft.com/office/drawing/2014/main" id="{5B953966-FD71-5928-B2ED-4EBCB8E3CD53}"/>
              </a:ext>
            </a:extLst>
          </p:cNvPr>
          <p:cNvSpPr>
            <a:spLocks noGrp="1"/>
          </p:cNvSpPr>
          <p:nvPr>
            <p:ph type="body" sz="quarter" idx="18"/>
          </p:nvPr>
        </p:nvSpPr>
        <p:spPr>
          <a:xfrm>
            <a:off x="360000" y="982520"/>
            <a:ext cx="11483998" cy="356423"/>
          </a:xfrm>
        </p:spPr>
        <p:txBody>
          <a:bodyPr/>
          <a:lstStyle/>
          <a:p>
            <a:r>
              <a:rPr lang="en-AU" dirty="0">
                <a:latin typeface="+mj-lt"/>
              </a:rPr>
              <a:t>Developing equations</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A37F51C-F13C-4015-C00B-B3774AEBA21D}"/>
                  </a:ext>
                </a:extLst>
              </p:cNvPr>
              <p:cNvSpPr>
                <a:spLocks noGrp="1"/>
              </p:cNvSpPr>
              <p:nvPr>
                <p:ph type="body" sz="quarter" idx="17"/>
              </p:nvPr>
            </p:nvSpPr>
            <p:spPr>
              <a:xfrm>
                <a:off x="360000" y="1567087"/>
                <a:ext cx="3960540" cy="1945733"/>
              </a:xfrm>
              <a:prstGeom prst="roundRect">
                <a:avLst>
                  <a:gd name="adj" fmla="val 7010"/>
                </a:avLst>
              </a:prstGeom>
              <a:solidFill>
                <a:schemeClr val="accent6"/>
              </a:solidFill>
            </p:spPr>
            <p:txBody>
              <a:bodyPr lIns="108000" tIns="108000" rIns="108000" bIns="108000"/>
              <a:lstStyle/>
              <a:p>
                <a:r>
                  <a:rPr lang="en-AU" sz="1800" dirty="0">
                    <a:latin typeface="+mn-lt"/>
                  </a:rPr>
                  <a:t> Two types of volunteers:</a:t>
                </a:r>
              </a:p>
              <a:p>
                <a:pPr marL="342900" indent="-342900">
                  <a:buFont typeface="Arial" panose="020B0604020202020204" pitchFamily="34" charset="0"/>
                  <a:buChar char="•"/>
                </a:pPr>
                <a14:m>
                  <m:oMath xmlns:m="http://schemas.openxmlformats.org/officeDocument/2006/math">
                    <m:r>
                      <a:rPr lang="en-AU" sz="1800" b="0" i="1" smtClean="0">
                        <a:latin typeface="Cambria Math" panose="02040503050406030204" pitchFamily="18" charset="0"/>
                      </a:rPr>
                      <m:t>𝑠</m:t>
                    </m:r>
                    <m:r>
                      <a:rPr lang="en-AU" sz="1800" b="0" i="1" smtClean="0">
                        <a:latin typeface="Cambria Math" panose="02040503050406030204" pitchFamily="18" charset="0"/>
                      </a:rPr>
                      <m:t>= </m:t>
                    </m:r>
                  </m:oMath>
                </a14:m>
                <a:r>
                  <a:rPr lang="en-AU" sz="1800" b="0" i="0" dirty="0">
                    <a:latin typeface="+mj-lt"/>
                  </a:rPr>
                  <a:t>Stage crew volunteers</a:t>
                </a:r>
              </a:p>
              <a:p>
                <a:pPr marL="342900" indent="-342900">
                  <a:buFont typeface="Arial" panose="020B0604020202020204" pitchFamily="34" charset="0"/>
                  <a:buChar char="•"/>
                </a:pPr>
                <a14:m>
                  <m:oMath xmlns:m="http://schemas.openxmlformats.org/officeDocument/2006/math">
                    <m:r>
                      <a:rPr lang="en-AU" sz="1800" b="0" i="1" smtClean="0">
                        <a:latin typeface="Cambria Math" panose="02040503050406030204" pitchFamily="18" charset="0"/>
                      </a:rPr>
                      <m:t>𝑔</m:t>
                    </m:r>
                    <m:r>
                      <a:rPr lang="en-AU" sz="1800" b="0" i="1" smtClean="0">
                        <a:latin typeface="Cambria Math" panose="02040503050406030204" pitchFamily="18" charset="0"/>
                      </a:rPr>
                      <m:t>=</m:t>
                    </m:r>
                  </m:oMath>
                </a14:m>
                <a:r>
                  <a:rPr lang="en-AU" sz="1800" dirty="0">
                    <a:latin typeface="+mn-lt"/>
                  </a:rPr>
                  <a:t> Ground support volunteers</a:t>
                </a:r>
              </a:p>
            </p:txBody>
          </p:sp>
        </mc:Choice>
        <mc:Fallback xmlns="">
          <p:sp>
            <p:nvSpPr>
              <p:cNvPr id="12" name="Text Placeholder 11">
                <a:extLst>
                  <a:ext uri="{FF2B5EF4-FFF2-40B4-BE49-F238E27FC236}">
                    <a16:creationId xmlns:a16="http://schemas.microsoft.com/office/drawing/2014/main" id="{FA37F51C-F13C-4015-C00B-B3774AEBA21D}"/>
                  </a:ext>
                </a:extLst>
              </p:cNvPr>
              <p:cNvSpPr>
                <a:spLocks noGrp="1" noRot="1" noChangeAspect="1" noMove="1" noResize="1" noEditPoints="1" noAdjustHandles="1" noChangeArrowheads="1" noChangeShapeType="1" noTextEdit="1"/>
              </p:cNvSpPr>
              <p:nvPr>
                <p:ph type="body" sz="quarter" idx="17"/>
              </p:nvPr>
            </p:nvSpPr>
            <p:spPr>
              <a:xfrm>
                <a:off x="360000" y="1567087"/>
                <a:ext cx="3960540" cy="1945733"/>
              </a:xfrm>
              <a:prstGeom prst="roundRect">
                <a:avLst>
                  <a:gd name="adj" fmla="val 7010"/>
                </a:avLst>
              </a:prstGeom>
              <a:blipFill>
                <a:blip r:embed="rId3"/>
                <a:stretch>
                  <a:fillRect/>
                </a:stretch>
              </a:blipFill>
            </p:spPr>
            <p:txBody>
              <a:bodyPr/>
              <a:lstStyle/>
              <a:p>
                <a:r>
                  <a:rPr lang="en-US">
                    <a:noFill/>
                  </a:rPr>
                  <a:t> </a:t>
                </a:r>
              </a:p>
            </p:txBody>
          </p:sp>
        </mc:Fallback>
      </mc:AlternateContent>
      <p:sp>
        <p:nvSpPr>
          <p:cNvPr id="2" name="Text Placeholder 11">
            <a:extLst>
              <a:ext uri="{FF2B5EF4-FFF2-40B4-BE49-F238E27FC236}">
                <a16:creationId xmlns:a16="http://schemas.microsoft.com/office/drawing/2014/main" id="{5510E1AC-18A9-67B5-5D54-7561F6D7D557}"/>
              </a:ext>
            </a:extLst>
          </p:cNvPr>
          <p:cNvSpPr txBox="1">
            <a:spLocks/>
          </p:cNvSpPr>
          <p:nvPr/>
        </p:nvSpPr>
        <p:spPr>
          <a:xfrm>
            <a:off x="4869180" y="1567086"/>
            <a:ext cx="7338060"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buFont typeface="Arial" panose="020B0604020202020204" pitchFamily="34" charset="0"/>
              <a:buChar char="•"/>
            </a:pPr>
            <a:r>
              <a:rPr lang="en-AU" sz="1800" dirty="0"/>
              <a:t>There are 50 volunteers in total </a:t>
            </a:r>
          </a:p>
          <a:p>
            <a:pPr marL="285750" lvl="0" indent="-285750">
              <a:buFont typeface="Arial" panose="020B0604020202020204" pitchFamily="34" charset="0"/>
              <a:buChar char="•"/>
            </a:pPr>
            <a:r>
              <a:rPr lang="en-AU" sz="1800" dirty="0"/>
              <a:t>Each stage crew volunteer completes 10 safety checks per hour </a:t>
            </a:r>
          </a:p>
          <a:p>
            <a:pPr marL="285750" lvl="0" indent="-285750">
              <a:buFont typeface="Arial" panose="020B0604020202020204" pitchFamily="34" charset="0"/>
              <a:buChar char="•"/>
            </a:pPr>
            <a:r>
              <a:rPr lang="en-AU" sz="1800" dirty="0"/>
              <a:t>Each ground support volunteer completes 5 safety checks per hour </a:t>
            </a:r>
          </a:p>
          <a:p>
            <a:pPr marL="285750" lvl="0" indent="-285750">
              <a:buFont typeface="Arial" panose="020B0604020202020204" pitchFamily="34" charset="0"/>
              <a:buChar char="•"/>
            </a:pPr>
            <a:r>
              <a:rPr lang="en-AU" sz="1800" dirty="0"/>
              <a:t>Together they complete 400 safety checks per hour </a:t>
            </a:r>
          </a:p>
          <a:p>
            <a:pPr marL="285750" lvl="0" indent="-285750">
              <a:buFont typeface="Arial" panose="020B0604020202020204" pitchFamily="34" charset="0"/>
              <a:buChar char="•"/>
            </a:pPr>
            <a:r>
              <a:rPr lang="en-AU" sz="1800" dirty="0"/>
              <a:t>Each stage crew volunteer works 2 shifts during the event </a:t>
            </a:r>
          </a:p>
          <a:p>
            <a:pPr marL="285750" lvl="0" indent="-285750">
              <a:buFont typeface="Arial" panose="020B0604020202020204" pitchFamily="34" charset="0"/>
              <a:buChar char="•"/>
            </a:pPr>
            <a:r>
              <a:rPr lang="en-AU" sz="1800" dirty="0"/>
              <a:t>Each ground support volunteer works 3 shifts during the event </a:t>
            </a:r>
          </a:p>
          <a:p>
            <a:pPr marL="285750" indent="-285750">
              <a:buFont typeface="Arial" panose="020B0604020202020204" pitchFamily="34" charset="0"/>
              <a:buChar char="•"/>
            </a:pPr>
            <a:r>
              <a:rPr lang="en-AU" sz="1800" dirty="0"/>
              <a:t>There are 120 total volunteer shifts worked</a:t>
            </a:r>
            <a:endParaRPr lang="en-AU" sz="1800" dirty="0">
              <a:latin typeface="+mn-lt"/>
            </a:endParaRPr>
          </a:p>
        </p:txBody>
      </p:sp>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5442F7F1-C214-0EBF-30ED-98A82BE01AA9}"/>
                  </a:ext>
                </a:extLst>
              </p:cNvPr>
              <p:cNvSpPr txBox="1">
                <a:spLocks/>
              </p:cNvSpPr>
              <p:nvPr/>
            </p:nvSpPr>
            <p:spPr>
              <a:xfrm>
                <a:off x="360000" y="3846387"/>
                <a:ext cx="3960540" cy="2303892"/>
              </a:xfrm>
              <a:prstGeom prst="roundRect">
                <a:avLst>
                  <a:gd name="adj" fmla="val 8512"/>
                </a:avLst>
              </a:prstGeom>
              <a:solidFill>
                <a:schemeClr val="bg1">
                  <a:lumMod val="95000"/>
                </a:schemeClr>
              </a:solidFill>
            </p:spPr>
            <p:txBody>
              <a:bodyPr vert="horz" lIns="108000" tIns="108000" rIns="108000" bIns="10800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600"/>
                  </a:spcBef>
                </a:pPr>
                <a:r>
                  <a:rPr lang="en-AU" dirty="0"/>
                  <a:t>Volunteer numbers: </a:t>
                </a:r>
                <a14:m>
                  <m:oMath xmlns:m="http://schemas.openxmlformats.org/officeDocument/2006/math">
                    <m:r>
                      <m:rPr>
                        <m:sty m:val="p"/>
                      </m:rPr>
                      <a:rPr lang="en-AU" b="0" i="0" smtClean="0">
                        <a:latin typeface="Cambria Math" panose="02040503050406030204" pitchFamily="18" charset="0"/>
                      </a:rPr>
                      <m:t>s</m:t>
                    </m:r>
                    <m:r>
                      <a:rPr lang="en-AU" i="1">
                        <a:latin typeface="Cambria Math" panose="02040503050406030204" pitchFamily="18" charset="0"/>
                      </a:rPr>
                      <m:t>+</m:t>
                    </m:r>
                    <m:r>
                      <a:rPr lang="en-AU" b="0" i="1" smtClean="0">
                        <a:latin typeface="Cambria Math" panose="02040503050406030204" pitchFamily="18" charset="0"/>
                      </a:rPr>
                      <m:t>𝑔</m:t>
                    </m:r>
                    <m:r>
                      <a:rPr lang="en-AU" i="1">
                        <a:latin typeface="Cambria Math" panose="02040503050406030204" pitchFamily="18" charset="0"/>
                      </a:rPr>
                      <m:t>=50</m:t>
                    </m:r>
                  </m:oMath>
                </a14:m>
                <a:endParaRPr lang="en-AU" dirty="0"/>
              </a:p>
              <a:p>
                <a:pPr lvl="0">
                  <a:spcBef>
                    <a:spcPts val="600"/>
                  </a:spcBef>
                </a:pPr>
                <a:r>
                  <a:rPr lang="en-AU" dirty="0"/>
                  <a:t>Safety checks: </a:t>
                </a:r>
                <a14:m>
                  <m:oMath xmlns:m="http://schemas.openxmlformats.org/officeDocument/2006/math">
                    <m:r>
                      <a:rPr lang="en-AU" i="1">
                        <a:latin typeface="Cambria Math" panose="02040503050406030204" pitchFamily="18" charset="0"/>
                      </a:rPr>
                      <m:t>10</m:t>
                    </m:r>
                    <m:r>
                      <a:rPr lang="en-AU" b="0" i="1" smtClean="0">
                        <a:latin typeface="Cambria Math" panose="02040503050406030204" pitchFamily="18" charset="0"/>
                      </a:rPr>
                      <m:t>𝑠</m:t>
                    </m:r>
                    <m:r>
                      <a:rPr lang="en-AU" i="1">
                        <a:latin typeface="Cambria Math" panose="02040503050406030204" pitchFamily="18" charset="0"/>
                      </a:rPr>
                      <m:t>+5</m:t>
                    </m:r>
                    <m:r>
                      <a:rPr lang="en-AU" b="0" i="1" smtClean="0">
                        <a:latin typeface="Cambria Math" panose="02040503050406030204" pitchFamily="18" charset="0"/>
                      </a:rPr>
                      <m:t>𝑔</m:t>
                    </m:r>
                    <m:r>
                      <a:rPr lang="en-AU" i="1">
                        <a:latin typeface="Cambria Math" panose="02040503050406030204" pitchFamily="18" charset="0"/>
                      </a:rPr>
                      <m:t>=400</m:t>
                    </m:r>
                  </m:oMath>
                </a14:m>
                <a:endParaRPr lang="en-AU" dirty="0"/>
              </a:p>
              <a:p>
                <a:pPr lvl="0">
                  <a:spcBef>
                    <a:spcPts val="600"/>
                  </a:spcBef>
                </a:pPr>
                <a:r>
                  <a:rPr lang="en-AU" dirty="0"/>
                  <a:t>Shifts worked: </a:t>
                </a:r>
                <a14:m>
                  <m:oMath xmlns:m="http://schemas.openxmlformats.org/officeDocument/2006/math">
                    <m:r>
                      <a:rPr lang="en-AU" i="1">
                        <a:latin typeface="Cambria Math" panose="02040503050406030204" pitchFamily="18" charset="0"/>
                      </a:rPr>
                      <m:t>2</m:t>
                    </m:r>
                    <m:r>
                      <a:rPr lang="en-AU" b="0" i="1" smtClean="0">
                        <a:latin typeface="Cambria Math" panose="02040503050406030204" pitchFamily="18" charset="0"/>
                      </a:rPr>
                      <m:t>𝑠</m:t>
                    </m:r>
                    <m:r>
                      <a:rPr lang="en-AU" i="1">
                        <a:latin typeface="Cambria Math" panose="02040503050406030204" pitchFamily="18" charset="0"/>
                      </a:rPr>
                      <m:t>+3</m:t>
                    </m:r>
                    <m:r>
                      <a:rPr lang="en-AU" b="0" i="1" smtClean="0">
                        <a:latin typeface="Cambria Math" panose="02040503050406030204" pitchFamily="18" charset="0"/>
                      </a:rPr>
                      <m:t>𝑔</m:t>
                    </m:r>
                    <m:r>
                      <a:rPr lang="en-AU" i="1">
                        <a:latin typeface="Cambria Math" panose="02040503050406030204" pitchFamily="18" charset="0"/>
                      </a:rPr>
                      <m:t>=120</m:t>
                    </m:r>
                  </m:oMath>
                </a14:m>
                <a:endParaRPr lang="en-AU" dirty="0"/>
              </a:p>
            </p:txBody>
          </p:sp>
        </mc:Choice>
        <mc:Fallback xmlns="">
          <p:sp>
            <p:nvSpPr>
              <p:cNvPr id="5" name="Text Placeholder 11">
                <a:extLst>
                  <a:ext uri="{FF2B5EF4-FFF2-40B4-BE49-F238E27FC236}">
                    <a16:creationId xmlns:a16="http://schemas.microsoft.com/office/drawing/2014/main" id="{5442F7F1-C214-0EBF-30ED-98A82BE01AA9}"/>
                  </a:ext>
                </a:extLst>
              </p:cNvPr>
              <p:cNvSpPr txBox="1">
                <a:spLocks noRot="1" noChangeAspect="1" noMove="1" noResize="1" noEditPoints="1" noAdjustHandles="1" noChangeArrowheads="1" noChangeShapeType="1" noTextEdit="1"/>
              </p:cNvSpPr>
              <p:nvPr/>
            </p:nvSpPr>
            <p:spPr>
              <a:xfrm>
                <a:off x="360000" y="3846387"/>
                <a:ext cx="3960540" cy="2303892"/>
              </a:xfrm>
              <a:prstGeom prst="roundRect">
                <a:avLst>
                  <a:gd name="adj" fmla="val 8512"/>
                </a:avLst>
              </a:prstGeom>
              <a:blipFill>
                <a:blip r:embed="rId4"/>
                <a:stretch>
                  <a:fillRect/>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829BED48-179C-F19A-788B-A7FEBA4EDB02}"/>
              </a:ext>
              <a:ext uri="{C183D7F6-B498-43B3-948B-1728B52AA6E4}">
                <adec:decorative xmlns:adec="http://schemas.microsoft.com/office/drawing/2017/decorative" val="1"/>
              </a:ext>
            </a:extLst>
          </p:cNvPr>
          <p:cNvSpPr/>
          <p:nvPr/>
        </p:nvSpPr>
        <p:spPr>
          <a:xfrm>
            <a:off x="4798881" y="1512086"/>
            <a:ext cx="3960540" cy="509221"/>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Rectangle 6">
            <a:extLst>
              <a:ext uri="{FF2B5EF4-FFF2-40B4-BE49-F238E27FC236}">
                <a16:creationId xmlns:a16="http://schemas.microsoft.com/office/drawing/2014/main" id="{5565BDD8-B7F6-C0F5-FD35-1BC765AB59C1}"/>
              </a:ext>
              <a:ext uri="{C183D7F6-B498-43B3-948B-1728B52AA6E4}">
                <adec:decorative xmlns:adec="http://schemas.microsoft.com/office/drawing/2017/decorative" val="1"/>
              </a:ext>
            </a:extLst>
          </p:cNvPr>
          <p:cNvSpPr/>
          <p:nvPr/>
        </p:nvSpPr>
        <p:spPr>
          <a:xfrm>
            <a:off x="4798881" y="2132911"/>
            <a:ext cx="7232698" cy="1552190"/>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Rectangle 7">
            <a:extLst>
              <a:ext uri="{FF2B5EF4-FFF2-40B4-BE49-F238E27FC236}">
                <a16:creationId xmlns:a16="http://schemas.microsoft.com/office/drawing/2014/main" id="{48175E8A-80CA-68A9-7E30-9536A1CD66AB}"/>
              </a:ext>
              <a:ext uri="{C183D7F6-B498-43B3-948B-1728B52AA6E4}">
                <adec:decorative xmlns:adec="http://schemas.microsoft.com/office/drawing/2017/decorative" val="1"/>
              </a:ext>
            </a:extLst>
          </p:cNvPr>
          <p:cNvSpPr/>
          <p:nvPr/>
        </p:nvSpPr>
        <p:spPr>
          <a:xfrm>
            <a:off x="4798881" y="3811554"/>
            <a:ext cx="7232698" cy="1552190"/>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Rectangle 9">
            <a:extLst>
              <a:ext uri="{FF2B5EF4-FFF2-40B4-BE49-F238E27FC236}">
                <a16:creationId xmlns:a16="http://schemas.microsoft.com/office/drawing/2014/main" id="{E8FAD554-499B-7659-04AF-C37F70BE156D}"/>
              </a:ext>
              <a:ext uri="{C183D7F6-B498-43B3-948B-1728B52AA6E4}">
                <adec:decorative xmlns:adec="http://schemas.microsoft.com/office/drawing/2017/decorative" val="1"/>
              </a:ext>
            </a:extLst>
          </p:cNvPr>
          <p:cNvSpPr/>
          <p:nvPr/>
        </p:nvSpPr>
        <p:spPr>
          <a:xfrm>
            <a:off x="2775880" y="4095917"/>
            <a:ext cx="1306286" cy="425465"/>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 name="Rectangle 10">
            <a:extLst>
              <a:ext uri="{FF2B5EF4-FFF2-40B4-BE49-F238E27FC236}">
                <a16:creationId xmlns:a16="http://schemas.microsoft.com/office/drawing/2014/main" id="{43C7DF79-0621-86A7-A697-7DB9CBC15DD0}"/>
              </a:ext>
              <a:ext uri="{C183D7F6-B498-43B3-948B-1728B52AA6E4}">
                <adec:decorative xmlns:adec="http://schemas.microsoft.com/office/drawing/2017/decorative" val="1"/>
              </a:ext>
            </a:extLst>
          </p:cNvPr>
          <p:cNvSpPr/>
          <p:nvPr/>
        </p:nvSpPr>
        <p:spPr>
          <a:xfrm>
            <a:off x="2240762" y="4787210"/>
            <a:ext cx="1896406" cy="42546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4" name="Rectangle 13">
            <a:extLst>
              <a:ext uri="{FF2B5EF4-FFF2-40B4-BE49-F238E27FC236}">
                <a16:creationId xmlns:a16="http://schemas.microsoft.com/office/drawing/2014/main" id="{DD150CCD-3A27-951B-AB7D-72CCC799FE77}"/>
              </a:ext>
              <a:ext uri="{C183D7F6-B498-43B3-948B-1728B52AA6E4}">
                <adec:decorative xmlns:adec="http://schemas.microsoft.com/office/drawing/2017/decorative" val="1"/>
              </a:ext>
            </a:extLst>
          </p:cNvPr>
          <p:cNvSpPr/>
          <p:nvPr/>
        </p:nvSpPr>
        <p:spPr>
          <a:xfrm>
            <a:off x="2166281" y="5465977"/>
            <a:ext cx="1730255" cy="425465"/>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dirty="0"/>
          </a:p>
        </p:txBody>
      </p:sp>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Developing simultaneous equations (1)</a:t>
            </a:r>
          </a:p>
        </p:txBody>
      </p:sp>
      <p:sp>
        <p:nvSpPr>
          <p:cNvPr id="13" name="Text Placeholder 12">
            <a:extLst>
              <a:ext uri="{FF2B5EF4-FFF2-40B4-BE49-F238E27FC236}">
                <a16:creationId xmlns:a16="http://schemas.microsoft.com/office/drawing/2014/main" id="{423A5A2F-1AC4-086C-B7B1-D48366C09537}"/>
              </a:ext>
            </a:extLst>
          </p:cNvPr>
          <p:cNvSpPr>
            <a:spLocks noGrp="1"/>
          </p:cNvSpPr>
          <p:nvPr>
            <p:ph type="body" sz="quarter" idx="18"/>
          </p:nvPr>
        </p:nvSpPr>
        <p:spPr/>
        <p:txBody>
          <a:bodyPr/>
          <a:lstStyle/>
          <a:p>
            <a:r>
              <a:rPr lang="en-AU" dirty="0">
                <a:latin typeface="+mj-lt"/>
              </a:rPr>
              <a:t>Worked example 1 – question </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DAD1ACA-21A5-3F6A-0888-0D65507546B6}"/>
                  </a:ext>
                </a:extLst>
              </p:cNvPr>
              <p:cNvSpPr>
                <a:spLocks noGrp="1"/>
              </p:cNvSpPr>
              <p:nvPr>
                <p:ph type="body" sz="quarter" idx="17"/>
              </p:nvPr>
            </p:nvSpPr>
            <p:spPr>
              <a:xfrm>
                <a:off x="360000" y="1567087"/>
                <a:ext cx="11484000" cy="4308394"/>
              </a:xfrm>
            </p:spPr>
            <p:txBody>
              <a:bodyPr/>
              <a:lstStyle/>
              <a:p>
                <a:r>
                  <a:rPr lang="en-AU" dirty="0"/>
                  <a:t>A live music concert is being organised. The organisers want to determine how many tickets need to be sold to break even.</a:t>
                </a:r>
              </a:p>
              <a:p>
                <a:r>
                  <a:rPr lang="en-AU" dirty="0"/>
                  <a:t>Let:</a:t>
                </a:r>
              </a:p>
              <a:p>
                <a:pPr marL="342900" indent="-342900">
                  <a:buFont typeface="Arial" panose="020B0604020202020204" pitchFamily="34" charset="0"/>
                  <a:buChar char="•"/>
                </a:pPr>
                <a14:m>
                  <m:oMath xmlns:m="http://schemas.openxmlformats.org/officeDocument/2006/math">
                    <m:r>
                      <a:rPr lang="en-AU" b="0" i="1" dirty="0" smtClean="0">
                        <a:latin typeface="Cambria Math" panose="02040503050406030204" pitchFamily="18" charset="0"/>
                      </a:rPr>
                      <m:t>𝑛</m:t>
                    </m:r>
                    <m:r>
                      <a:rPr lang="en-AU" i="1" dirty="0">
                        <a:latin typeface="Cambria Math" panose="02040503050406030204" pitchFamily="18" charset="0"/>
                      </a:rPr>
                      <m:t>= </m:t>
                    </m:r>
                  </m:oMath>
                </a14:m>
                <a:r>
                  <a:rPr lang="en-AU" dirty="0"/>
                  <a:t>number of tickets sold </a:t>
                </a:r>
              </a:p>
              <a:p>
                <a:pPr marL="342900" indent="-342900">
                  <a:buFont typeface="Arial" panose="020B0604020202020204" pitchFamily="34" charset="0"/>
                  <a:buChar char="•"/>
                </a:pPr>
                <a14:m>
                  <m:oMath xmlns:m="http://schemas.openxmlformats.org/officeDocument/2006/math">
                    <m:r>
                      <a:rPr lang="en-AU" b="0" i="1" dirty="0" smtClean="0">
                        <a:latin typeface="Cambria Math" panose="02040503050406030204" pitchFamily="18" charset="0"/>
                      </a:rPr>
                      <m:t>𝑇</m:t>
                    </m:r>
                    <m:r>
                      <a:rPr lang="en-AU" i="1" dirty="0">
                        <a:latin typeface="Cambria Math" panose="02040503050406030204" pitchFamily="18" charset="0"/>
                      </a:rPr>
                      <m:t> = </m:t>
                    </m:r>
                  </m:oMath>
                </a14:m>
                <a:r>
                  <a:rPr lang="en-AU" dirty="0"/>
                  <a:t>total amount (in dollars) </a:t>
                </a:r>
              </a:p>
              <a:p>
                <a:r>
                  <a:rPr lang="en-AU" dirty="0"/>
                  <a:t>Each ticket is sold for $50. The venue costs include a fixed hire fee of $600 plus $10 per ticket sold. By developing and solving a pair of simultaneous equations, find the number of tickets that need to be sold to break-even. </a:t>
                </a:r>
              </a:p>
            </p:txBody>
          </p:sp>
        </mc:Choice>
        <mc:Fallback xmlns="">
          <p:sp>
            <p:nvSpPr>
              <p:cNvPr id="12" name="Text Placeholder 11">
                <a:extLst>
                  <a:ext uri="{FF2B5EF4-FFF2-40B4-BE49-F238E27FC236}">
                    <a16:creationId xmlns:a16="http://schemas.microsoft.com/office/drawing/2014/main" id="{1DAD1ACA-21A5-3F6A-0888-0D65507546B6}"/>
                  </a:ext>
                </a:extLst>
              </p:cNvPr>
              <p:cNvSpPr>
                <a:spLocks noGrp="1" noRot="1" noChangeAspect="1" noMove="1" noResize="1" noEditPoints="1" noAdjustHandles="1" noChangeArrowheads="1" noChangeShapeType="1" noTextEdit="1"/>
              </p:cNvSpPr>
              <p:nvPr>
                <p:ph type="body" sz="quarter" idx="17"/>
              </p:nvPr>
            </p:nvSpPr>
            <p:spPr>
              <a:xfrm>
                <a:off x="360000" y="1567087"/>
                <a:ext cx="11484000" cy="4308394"/>
              </a:xfrm>
              <a:blipFill>
                <a:blip r:embed="rId3"/>
                <a:stretch>
                  <a:fillRect l="-1327" r="-1327" b="-1414"/>
                </a:stretch>
              </a:blipFill>
            </p:spPr>
            <p:txBody>
              <a:bodyPr/>
              <a:lstStyle/>
              <a:p>
                <a:r>
                  <a:rPr lang="en-AU">
                    <a:noFill/>
                  </a:rPr>
                  <a:t> </a:t>
                </a:r>
              </a:p>
            </p:txBody>
          </p:sp>
        </mc:Fallback>
      </mc:AlternateContent>
      <p:sp>
        <p:nvSpPr>
          <p:cNvPr id="2" name="Speech Bubble: Rectangle with Corners Rounded 1">
            <a:extLst>
              <a:ext uri="{FF2B5EF4-FFF2-40B4-BE49-F238E27FC236}">
                <a16:creationId xmlns:a16="http://schemas.microsoft.com/office/drawing/2014/main" id="{F0D26F56-45EA-0083-3F56-CF5F84935CAA}"/>
              </a:ext>
            </a:extLst>
          </p:cNvPr>
          <p:cNvSpPr/>
          <p:nvPr/>
        </p:nvSpPr>
        <p:spPr>
          <a:xfrm>
            <a:off x="6768054" y="3107585"/>
            <a:ext cx="3541466" cy="1026004"/>
          </a:xfrm>
          <a:prstGeom prst="wedgeRoundRectCallout">
            <a:avLst>
              <a:gd name="adj1" fmla="val -28755"/>
              <a:gd name="adj2" fmla="val 8433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nSpc>
                <a:spcPct val="150000"/>
              </a:lnSpc>
            </a:pPr>
            <a:r>
              <a:rPr lang="en-AU" sz="1800" dirty="0"/>
              <a:t>What might a fixed fee represent in a linear equation?</a:t>
            </a:r>
          </a:p>
        </p:txBody>
      </p:sp>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dirty="0"/>
          </a:p>
        </p:txBody>
      </p:sp>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A369B-F521-9C38-13C8-959170803AD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D893C5-86EE-42F3-CC5A-809A1029CB6D}"/>
              </a:ext>
            </a:extLst>
          </p:cNvPr>
          <p:cNvSpPr>
            <a:spLocks noGrp="1"/>
          </p:cNvSpPr>
          <p:nvPr>
            <p:ph type="title"/>
          </p:nvPr>
        </p:nvSpPr>
        <p:spPr/>
        <p:txBody>
          <a:bodyPr/>
          <a:lstStyle/>
          <a:p>
            <a:r>
              <a:rPr lang="en-AU" dirty="0">
                <a:latin typeface="+mj-lt"/>
              </a:rPr>
              <a:t>Developing simultaneous equations (2)</a:t>
            </a:r>
          </a:p>
        </p:txBody>
      </p:sp>
      <p:sp>
        <p:nvSpPr>
          <p:cNvPr id="13" name="Text Placeholder 12">
            <a:extLst>
              <a:ext uri="{FF2B5EF4-FFF2-40B4-BE49-F238E27FC236}">
                <a16:creationId xmlns:a16="http://schemas.microsoft.com/office/drawing/2014/main" id="{F0CC6A7E-32B9-7F33-0B4F-4C9D7D296960}"/>
              </a:ext>
            </a:extLst>
          </p:cNvPr>
          <p:cNvSpPr>
            <a:spLocks noGrp="1"/>
          </p:cNvSpPr>
          <p:nvPr>
            <p:ph type="body" sz="quarter" idx="18"/>
          </p:nvPr>
        </p:nvSpPr>
        <p:spPr/>
        <p:txBody>
          <a:bodyPr/>
          <a:lstStyle/>
          <a:p>
            <a:r>
              <a:rPr lang="en-AU" dirty="0">
                <a:latin typeface="+mj-lt"/>
              </a:rPr>
              <a:t>Worked example 1 – solution part 1</a:t>
            </a:r>
            <a:endParaRPr lang="en-AU" dirty="0">
              <a:solidFill>
                <a:schemeClr val="tx1"/>
              </a:solidFill>
              <a:highlight>
                <a:srgbClr val="FFFF00"/>
              </a:highlight>
              <a:latin typeface="+mj-lt"/>
            </a:endParaRP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A86BB46D-433A-4122-67A6-AFD0FACAC65B}"/>
                  </a:ext>
                </a:extLst>
              </p:cNvPr>
              <p:cNvSpPr>
                <a:spLocks noGrp="1"/>
              </p:cNvSpPr>
              <p:nvPr>
                <p:ph type="body" sz="quarter" idx="17"/>
              </p:nvPr>
            </p:nvSpPr>
            <p:spPr/>
            <p:txBody>
              <a:bodyPr/>
              <a:lstStyle/>
              <a:p>
                <a:r>
                  <a:rPr lang="en-AU" dirty="0"/>
                  <a:t>Question: Each ticket is sold for $50. The venue costs include a fixed hire fee of $600 plus $10 per ticket sold. Find the number of tickets that need to be sold to break-even. </a:t>
                </a:r>
              </a:p>
              <a:p>
                <a:r>
                  <a:rPr lang="en-AU" b="1" dirty="0"/>
                  <a:t>1. Define variables</a:t>
                </a:r>
              </a:p>
              <a:p>
                <a:pPr marL="342900" indent="-342900">
                  <a:buFont typeface="Arial" panose="020B0604020202020204" pitchFamily="34" charset="0"/>
                  <a:buChar char="•"/>
                </a:pPr>
                <a14:m>
                  <m:oMath xmlns:m="http://schemas.openxmlformats.org/officeDocument/2006/math">
                    <m:r>
                      <a:rPr lang="en-AU" b="0" i="1" dirty="0" smtClean="0">
                        <a:latin typeface="Cambria Math" panose="02040503050406030204" pitchFamily="18" charset="0"/>
                      </a:rPr>
                      <m:t>𝑛</m:t>
                    </m:r>
                    <m:r>
                      <a:rPr lang="en-AU" i="1" dirty="0">
                        <a:latin typeface="Cambria Math" panose="02040503050406030204" pitchFamily="18" charset="0"/>
                      </a:rPr>
                      <m:t> = </m:t>
                    </m:r>
                  </m:oMath>
                </a14:m>
                <a:r>
                  <a:rPr lang="en-AU" dirty="0"/>
                  <a:t>number of tickets sold </a:t>
                </a:r>
              </a:p>
              <a:p>
                <a:pPr marL="342900" indent="-342900">
                  <a:buFont typeface="Arial" panose="020B0604020202020204" pitchFamily="34" charset="0"/>
                  <a:buChar char="•"/>
                </a:pPr>
                <a14:m>
                  <m:oMath xmlns:m="http://schemas.openxmlformats.org/officeDocument/2006/math">
                    <m:r>
                      <a:rPr lang="en-AU" b="0" i="1" dirty="0" smtClean="0">
                        <a:latin typeface="Cambria Math" panose="02040503050406030204" pitchFamily="18" charset="0"/>
                      </a:rPr>
                      <m:t>𝑇</m:t>
                    </m:r>
                    <m:r>
                      <a:rPr lang="en-AU" i="1" dirty="0">
                        <a:latin typeface="Cambria Math" panose="02040503050406030204" pitchFamily="18" charset="0"/>
                      </a:rPr>
                      <m:t> = </m:t>
                    </m:r>
                  </m:oMath>
                </a14:m>
                <a:r>
                  <a:rPr lang="en-AU" dirty="0"/>
                  <a:t>total amount (in dollars) </a:t>
                </a:r>
              </a:p>
              <a:p>
                <a:r>
                  <a:rPr lang="en-AU" b="1" dirty="0"/>
                  <a:t>2. Identify two relationships in context</a:t>
                </a:r>
              </a:p>
              <a:p>
                <a:r>
                  <a:rPr lang="en-AU" dirty="0"/>
                  <a:t>Revenue from ticket sales: each ticket is $50</a:t>
                </a:r>
              </a:p>
              <a:p>
                <a:r>
                  <a:rPr lang="en-AU" dirty="0"/>
                  <a:t>Cost of running the event: $600 fixed plus $10 per ticket</a:t>
                </a:r>
              </a:p>
            </p:txBody>
          </p:sp>
        </mc:Choice>
        <mc:Fallback xmlns="">
          <p:sp>
            <p:nvSpPr>
              <p:cNvPr id="12" name="Text Placeholder 11">
                <a:extLst>
                  <a:ext uri="{FF2B5EF4-FFF2-40B4-BE49-F238E27FC236}">
                    <a16:creationId xmlns:a16="http://schemas.microsoft.com/office/drawing/2014/main" id="{A86BB46D-433A-4122-67A6-AFD0FACAC65B}"/>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79119F49-5850-E8D9-C413-D4DB3DEA1E6A}"/>
                  </a:ext>
                </a:extLst>
              </p:cNvPr>
              <p:cNvSpPr txBox="1">
                <a:spLocks/>
              </p:cNvSpPr>
              <p:nvPr/>
            </p:nvSpPr>
            <p:spPr>
              <a:xfrm>
                <a:off x="7470277" y="2661387"/>
                <a:ext cx="4013723" cy="339565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3. Form linear equations</a:t>
                </a:r>
              </a:p>
              <a:p>
                <a:r>
                  <a:rPr lang="en-AU" dirty="0"/>
                  <a:t>Revenue</a:t>
                </a:r>
              </a:p>
              <a:p>
                <a:pPr marL="982663"/>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𝑇</m:t>
                      </m:r>
                      <m:r>
                        <a:rPr lang="en-AU" b="0" i="1" smtClean="0">
                          <a:latin typeface="Cambria Math" panose="02040503050406030204" pitchFamily="18" charset="0"/>
                        </a:rPr>
                        <m:t>=50</m:t>
                      </m:r>
                      <m:r>
                        <a:rPr lang="en-AU" b="0" i="1" smtClean="0">
                          <a:latin typeface="Cambria Math" panose="02040503050406030204" pitchFamily="18" charset="0"/>
                        </a:rPr>
                        <m:t>𝑛</m:t>
                      </m:r>
                    </m:oMath>
                  </m:oMathPara>
                </a14:m>
                <a:endParaRPr lang="en-AU" dirty="0"/>
              </a:p>
              <a:p>
                <a:r>
                  <a:rPr lang="en-AU" dirty="0"/>
                  <a:t>Cost</a:t>
                </a:r>
              </a:p>
              <a:p>
                <a:pPr marL="982663" indent="-982663"/>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𝑇</m:t>
                      </m:r>
                      <m:r>
                        <a:rPr lang="en-AU" b="0" i="1" smtClean="0">
                          <a:latin typeface="Cambria Math" panose="02040503050406030204" pitchFamily="18" charset="0"/>
                        </a:rPr>
                        <m:t>=10</m:t>
                      </m:r>
                      <m:r>
                        <a:rPr lang="en-AU" b="0" i="1" smtClean="0">
                          <a:latin typeface="Cambria Math" panose="02040503050406030204" pitchFamily="18" charset="0"/>
                        </a:rPr>
                        <m:t>𝑛</m:t>
                      </m:r>
                      <m:r>
                        <a:rPr lang="en-AU" b="0" i="1" smtClean="0">
                          <a:latin typeface="Cambria Math" panose="02040503050406030204" pitchFamily="18" charset="0"/>
                        </a:rPr>
                        <m:t>+600</m:t>
                      </m:r>
                    </m:oMath>
                  </m:oMathPara>
                </a14:m>
                <a:endParaRPr lang="en-AU" dirty="0"/>
              </a:p>
              <a:p>
                <a:r>
                  <a:rPr lang="en-AU" dirty="0"/>
                  <a:t> </a:t>
                </a:r>
              </a:p>
            </p:txBody>
          </p:sp>
        </mc:Choice>
        <mc:Fallback xmlns="">
          <p:sp>
            <p:nvSpPr>
              <p:cNvPr id="5" name="Text Placeholder 11">
                <a:extLst>
                  <a:ext uri="{FF2B5EF4-FFF2-40B4-BE49-F238E27FC236}">
                    <a16:creationId xmlns:a16="http://schemas.microsoft.com/office/drawing/2014/main" id="{79119F49-5850-E8D9-C413-D4DB3DEA1E6A}"/>
                  </a:ext>
                </a:extLst>
              </p:cNvPr>
              <p:cNvSpPr txBox="1">
                <a:spLocks noRot="1" noChangeAspect="1" noMove="1" noResize="1" noEditPoints="1" noAdjustHandles="1" noChangeArrowheads="1" noChangeShapeType="1" noTextEdit="1"/>
              </p:cNvSpPr>
              <p:nvPr/>
            </p:nvSpPr>
            <p:spPr>
              <a:xfrm>
                <a:off x="7470277" y="2661387"/>
                <a:ext cx="4013723" cy="3395653"/>
              </a:xfrm>
              <a:prstGeom prst="rect">
                <a:avLst/>
              </a:prstGeom>
              <a:blipFill>
                <a:blip r:embed="rId4"/>
                <a:stretch>
                  <a:fillRect l="-3794"/>
                </a:stretch>
              </a:blipFill>
            </p:spPr>
            <p:txBody>
              <a:bodyPr/>
              <a:lstStyle/>
              <a:p>
                <a:r>
                  <a:rPr lang="en-AU">
                    <a:noFill/>
                  </a:rPr>
                  <a:t> </a:t>
                </a:r>
              </a:p>
            </p:txBody>
          </p:sp>
        </mc:Fallback>
      </mc:AlternateContent>
      <p:sp>
        <p:nvSpPr>
          <p:cNvPr id="2" name="Speech Bubble: Rectangle with Corners Rounded 1">
            <a:extLst>
              <a:ext uri="{FF2B5EF4-FFF2-40B4-BE49-F238E27FC236}">
                <a16:creationId xmlns:a16="http://schemas.microsoft.com/office/drawing/2014/main" id="{B0A82EC5-5FE1-08DC-DAD2-8ECECADB7933}"/>
              </a:ext>
            </a:extLst>
          </p:cNvPr>
          <p:cNvSpPr/>
          <p:nvPr/>
        </p:nvSpPr>
        <p:spPr>
          <a:xfrm>
            <a:off x="7470277" y="5766673"/>
            <a:ext cx="3513222" cy="839327"/>
          </a:xfrm>
          <a:prstGeom prst="wedgeRoundRectCallout">
            <a:avLst>
              <a:gd name="adj1" fmla="val 7648"/>
              <a:gd name="adj2" fmla="val -7502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What do 10 and 600 represent in the context of the problem?</a:t>
            </a:r>
          </a:p>
        </p:txBody>
      </p:sp>
      <p:cxnSp>
        <p:nvCxnSpPr>
          <p:cNvPr id="7" name="Straight Connector 6">
            <a:extLst>
              <a:ext uri="{FF2B5EF4-FFF2-40B4-BE49-F238E27FC236}">
                <a16:creationId xmlns:a16="http://schemas.microsoft.com/office/drawing/2014/main" id="{DCB0560D-31BE-B2BC-08DD-3CF8E8A223CC}"/>
              </a:ext>
              <a:ext uri="{C183D7F6-B498-43B3-948B-1728B52AA6E4}">
                <adec:decorative xmlns:adec="http://schemas.microsoft.com/office/drawing/2017/decorative" val="1"/>
              </a:ext>
            </a:extLst>
          </p:cNvPr>
          <p:cNvCxnSpPr/>
          <p:nvPr/>
        </p:nvCxnSpPr>
        <p:spPr>
          <a:xfrm>
            <a:off x="6895812" y="2661387"/>
            <a:ext cx="0" cy="3944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F841BB5D-6312-8488-5F34-D402BED4F74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a:t>
            </a:fld>
            <a:endParaRPr lang="en-AU" dirty="0"/>
          </a:p>
        </p:txBody>
      </p:sp>
    </p:spTree>
    <p:extLst>
      <p:ext uri="{BB962C8B-B14F-4D97-AF65-F5344CB8AC3E}">
        <p14:creationId xmlns:p14="http://schemas.microsoft.com/office/powerpoint/2010/main" val="347425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641C4-F5B0-CFC8-FFED-62E16B9D46F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3E8AEE6-4C97-7448-6600-7F95E836EE5E}"/>
              </a:ext>
            </a:extLst>
          </p:cNvPr>
          <p:cNvSpPr>
            <a:spLocks noGrp="1"/>
          </p:cNvSpPr>
          <p:nvPr>
            <p:ph type="title"/>
          </p:nvPr>
        </p:nvSpPr>
        <p:spPr/>
        <p:txBody>
          <a:bodyPr/>
          <a:lstStyle/>
          <a:p>
            <a:r>
              <a:rPr lang="en-AU" dirty="0">
                <a:latin typeface="+mj-lt"/>
              </a:rPr>
              <a:t>Developing simultaneous equations (3)</a:t>
            </a:r>
          </a:p>
        </p:txBody>
      </p:sp>
      <p:sp>
        <p:nvSpPr>
          <p:cNvPr id="13" name="Text Placeholder 12">
            <a:extLst>
              <a:ext uri="{FF2B5EF4-FFF2-40B4-BE49-F238E27FC236}">
                <a16:creationId xmlns:a16="http://schemas.microsoft.com/office/drawing/2014/main" id="{3DEC4A3A-CD26-DD68-EC4A-066113E4EB82}"/>
              </a:ext>
            </a:extLst>
          </p:cNvPr>
          <p:cNvSpPr>
            <a:spLocks noGrp="1"/>
          </p:cNvSpPr>
          <p:nvPr>
            <p:ph type="body" sz="quarter" idx="18"/>
          </p:nvPr>
        </p:nvSpPr>
        <p:spPr/>
        <p:txBody>
          <a:bodyPr/>
          <a:lstStyle/>
          <a:p>
            <a:r>
              <a:rPr lang="en-AU" dirty="0">
                <a:latin typeface="+mj-lt"/>
              </a:rPr>
              <a:t>Worked example 1 – solution part 2</a:t>
            </a:r>
            <a:endParaRPr lang="en-AU" dirty="0">
              <a:solidFill>
                <a:schemeClr val="tx1"/>
              </a:solidFill>
              <a:highlight>
                <a:srgbClr val="FFFF00"/>
              </a:highlight>
              <a:latin typeface="+mj-lt"/>
            </a:endParaRPr>
          </a:p>
        </p:txBody>
      </p:sp>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8670BD0F-8EB7-05B8-C803-FB3ABCF4EEE0}"/>
                  </a:ext>
                </a:extLst>
              </p:cNvPr>
              <p:cNvSpPr txBox="1">
                <a:spLocks/>
              </p:cNvSpPr>
              <p:nvPr/>
            </p:nvSpPr>
            <p:spPr>
              <a:xfrm>
                <a:off x="359999" y="1538655"/>
                <a:ext cx="4818121" cy="475901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4. Solve the simultaneous equations</a:t>
                </a:r>
              </a:p>
              <a:p>
                <a:r>
                  <a:rPr lang="en-AU" dirty="0"/>
                  <a:t>Revenue: </a:t>
                </a:r>
                <a14:m>
                  <m:oMath xmlns:m="http://schemas.openxmlformats.org/officeDocument/2006/math">
                    <m:r>
                      <a:rPr lang="en-AU" b="0" i="1" smtClean="0">
                        <a:latin typeface="Cambria Math" panose="02040503050406030204" pitchFamily="18" charset="0"/>
                      </a:rPr>
                      <m:t>𝑇</m:t>
                    </m:r>
                    <m:r>
                      <a:rPr lang="en-AU" b="0" i="1" smtClean="0">
                        <a:latin typeface="Cambria Math" panose="02040503050406030204" pitchFamily="18" charset="0"/>
                      </a:rPr>
                      <m:t>=50</m:t>
                    </m:r>
                    <m:r>
                      <a:rPr lang="en-AU" b="0" i="1" smtClean="0">
                        <a:latin typeface="Cambria Math" panose="02040503050406030204" pitchFamily="18" charset="0"/>
                      </a:rPr>
                      <m:t>𝑛</m:t>
                    </m:r>
                  </m:oMath>
                </a14:m>
                <a:endParaRPr lang="en-AU" i="1" dirty="0"/>
              </a:p>
              <a:p>
                <a:r>
                  <a:rPr lang="en-AU" dirty="0"/>
                  <a:t>Cost: </a:t>
                </a:r>
                <a14:m>
                  <m:oMath xmlns:m="http://schemas.openxmlformats.org/officeDocument/2006/math">
                    <m:r>
                      <a:rPr lang="en-AU" b="0" i="1" smtClean="0">
                        <a:latin typeface="Cambria Math" panose="02040503050406030204" pitchFamily="18" charset="0"/>
                      </a:rPr>
                      <m:t>𝑇</m:t>
                    </m:r>
                    <m:r>
                      <a:rPr lang="en-AU" b="0" i="1" smtClean="0">
                        <a:latin typeface="Cambria Math" panose="02040503050406030204" pitchFamily="18" charset="0"/>
                      </a:rPr>
                      <m:t>=10</m:t>
                    </m:r>
                    <m:r>
                      <a:rPr lang="en-AU" b="0" i="1" smtClean="0">
                        <a:latin typeface="Cambria Math" panose="02040503050406030204" pitchFamily="18" charset="0"/>
                      </a:rPr>
                      <m:t>𝑛</m:t>
                    </m:r>
                    <m:r>
                      <a:rPr lang="en-AU" b="0" i="1" smtClean="0">
                        <a:latin typeface="Cambria Math" panose="02040503050406030204" pitchFamily="18" charset="0"/>
                      </a:rPr>
                      <m:t>+600</m:t>
                    </m:r>
                  </m:oMath>
                </a14:m>
                <a:endParaRPr lang="en-AU" dirty="0"/>
              </a:p>
              <a:p>
                <a:r>
                  <a:rPr lang="en-AU" dirty="0"/>
                  <a:t>Break-even occurs when Revenue = Cost</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50</m:t>
                      </m:r>
                      <m:r>
                        <a:rPr lang="en-AU" b="0" i="1" smtClean="0">
                          <a:latin typeface="Cambria Math" panose="02040503050406030204" pitchFamily="18" charset="0"/>
                        </a:rPr>
                        <m:t>𝑛</m:t>
                      </m:r>
                      <m:r>
                        <a:rPr lang="en-AU" b="0" i="1" smtClean="0">
                          <a:latin typeface="Cambria Math" panose="02040503050406030204" pitchFamily="18" charset="0"/>
                        </a:rPr>
                        <m:t>=10</m:t>
                      </m:r>
                      <m:r>
                        <a:rPr lang="en-AU" b="0" i="1" smtClean="0">
                          <a:latin typeface="Cambria Math" panose="02040503050406030204" pitchFamily="18" charset="0"/>
                        </a:rPr>
                        <m:t>𝑛</m:t>
                      </m:r>
                      <m:r>
                        <a:rPr lang="en-AU" b="0" i="1" smtClean="0">
                          <a:latin typeface="Cambria Math" panose="02040503050406030204" pitchFamily="18" charset="0"/>
                        </a:rPr>
                        <m:t>+600</m:t>
                      </m:r>
                    </m:oMath>
                  </m:oMathPara>
                </a14:m>
                <a:endParaRPr lang="en-AU" dirty="0"/>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50</m:t>
                      </m:r>
                      <m:r>
                        <a:rPr lang="en-AU" b="0" i="1" smtClean="0">
                          <a:latin typeface="Cambria Math" panose="02040503050406030204" pitchFamily="18" charset="0"/>
                        </a:rPr>
                        <m:t>𝑛</m:t>
                      </m:r>
                      <m:r>
                        <a:rPr lang="en-AU" i="1">
                          <a:latin typeface="Cambria Math" panose="02040503050406030204" pitchFamily="18" charset="0"/>
                        </a:rPr>
                        <m:t>−10</m:t>
                      </m:r>
                      <m:r>
                        <a:rPr lang="en-AU" b="0" i="1" smtClean="0">
                          <a:latin typeface="Cambria Math" panose="02040503050406030204" pitchFamily="18" charset="0"/>
                        </a:rPr>
                        <m:t>𝑛</m:t>
                      </m:r>
                      <m:r>
                        <a:rPr lang="en-AU" i="1">
                          <a:latin typeface="Cambria Math" panose="02040503050406030204" pitchFamily="18" charset="0"/>
                        </a:rPr>
                        <m:t>=600</m:t>
                      </m:r>
                    </m:oMath>
                  </m:oMathPara>
                </a14:m>
                <a:endParaRPr lang="en-AU" dirty="0"/>
              </a:p>
              <a:p>
                <a:r>
                  <a:rPr lang="en-AU" dirty="0"/>
                  <a:t> </a:t>
                </a:r>
              </a:p>
            </p:txBody>
          </p:sp>
        </mc:Choice>
        <mc:Fallback xmlns="">
          <p:sp>
            <p:nvSpPr>
              <p:cNvPr id="5" name="Text Placeholder 11">
                <a:extLst>
                  <a:ext uri="{FF2B5EF4-FFF2-40B4-BE49-F238E27FC236}">
                    <a16:creationId xmlns:a16="http://schemas.microsoft.com/office/drawing/2014/main" id="{8670BD0F-8EB7-05B8-C803-FB3ABCF4EEE0}"/>
                  </a:ext>
                </a:extLst>
              </p:cNvPr>
              <p:cNvSpPr txBox="1">
                <a:spLocks noRot="1" noChangeAspect="1" noMove="1" noResize="1" noEditPoints="1" noAdjustHandles="1" noChangeArrowheads="1" noChangeShapeType="1" noTextEdit="1"/>
              </p:cNvSpPr>
              <p:nvPr/>
            </p:nvSpPr>
            <p:spPr>
              <a:xfrm>
                <a:off x="359999" y="1538655"/>
                <a:ext cx="4818121" cy="4759018"/>
              </a:xfrm>
              <a:prstGeom prst="rect">
                <a:avLst/>
              </a:prstGeom>
              <a:blipFill>
                <a:blip r:embed="rId3"/>
                <a:stretch>
                  <a:fillRect l="-3165" r="-633"/>
                </a:stretch>
              </a:blipFill>
            </p:spPr>
            <p:txBody>
              <a:bodyPr/>
              <a:lstStyle/>
              <a:p>
                <a:r>
                  <a:rPr lang="en-AU">
                    <a:noFill/>
                  </a:rPr>
                  <a:t> </a:t>
                </a:r>
              </a:p>
            </p:txBody>
          </p:sp>
        </mc:Fallback>
      </mc:AlternateContent>
      <p:sp>
        <p:nvSpPr>
          <p:cNvPr id="2" name="Speech Bubble: Rectangle with Corners Rounded 1">
            <a:extLst>
              <a:ext uri="{FF2B5EF4-FFF2-40B4-BE49-F238E27FC236}">
                <a16:creationId xmlns:a16="http://schemas.microsoft.com/office/drawing/2014/main" id="{6B12BEE6-A8C2-B02F-8C20-8CE14DB2104B}"/>
              </a:ext>
            </a:extLst>
          </p:cNvPr>
          <p:cNvSpPr/>
          <p:nvPr/>
        </p:nvSpPr>
        <p:spPr>
          <a:xfrm>
            <a:off x="3869014" y="2455004"/>
            <a:ext cx="3684067" cy="653465"/>
          </a:xfrm>
          <a:prstGeom prst="wedgeRoundRectCallout">
            <a:avLst>
              <a:gd name="adj1" fmla="val -43898"/>
              <a:gd name="adj2" fmla="val 8733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nSpc>
                <a:spcPct val="150000"/>
              </a:lnSpc>
            </a:pPr>
            <a:r>
              <a:rPr lang="en-AU" sz="1800" dirty="0"/>
              <a:t>Why does Revenue equal Cost?</a:t>
            </a:r>
          </a:p>
        </p:txBody>
      </p:sp>
      <mc:AlternateContent xmlns:mc="http://schemas.openxmlformats.org/markup-compatibility/2006" xmlns:a14="http://schemas.microsoft.com/office/drawing/2010/main">
        <mc:Choice Requires="a14">
          <p:sp>
            <p:nvSpPr>
              <p:cNvPr id="6" name="Text Placeholder 11">
                <a:extLst>
                  <a:ext uri="{FF2B5EF4-FFF2-40B4-BE49-F238E27FC236}">
                    <a16:creationId xmlns:a16="http://schemas.microsoft.com/office/drawing/2014/main" id="{5B478E25-2C78-61E1-21C8-9D04D18349D4}"/>
                  </a:ext>
                </a:extLst>
              </p:cNvPr>
              <p:cNvSpPr txBox="1">
                <a:spLocks/>
              </p:cNvSpPr>
              <p:nvPr/>
            </p:nvSpPr>
            <p:spPr>
              <a:xfrm>
                <a:off x="8210349" y="1538655"/>
                <a:ext cx="2226927" cy="478851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40</m:t>
                      </m:r>
                      <m:r>
                        <a:rPr lang="en-AU" b="0" i="1" smtClean="0">
                          <a:latin typeface="Cambria Math" panose="02040503050406030204" pitchFamily="18" charset="0"/>
                        </a:rPr>
                        <m:t>𝑛</m:t>
                      </m:r>
                      <m:r>
                        <a:rPr lang="en-AU" b="0" i="1" smtClean="0">
                          <a:latin typeface="Cambria Math" panose="02040503050406030204" pitchFamily="18" charset="0"/>
                        </a:rPr>
                        <m:t>=600</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𝑛</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600</m:t>
                          </m:r>
                        </m:num>
                        <m:den>
                          <m:r>
                            <a:rPr lang="en-AU" b="0" i="1" smtClean="0">
                              <a:latin typeface="Cambria Math" panose="02040503050406030204" pitchFamily="18" charset="0"/>
                            </a:rPr>
                            <m:t>40</m:t>
                          </m:r>
                        </m:den>
                      </m:f>
                    </m:oMath>
                  </m:oMathPara>
                </a14:m>
                <a:endParaRPr lang="en-AU" b="0"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𝑛</m:t>
                      </m:r>
                      <m:r>
                        <a:rPr lang="en-AU" b="0" i="1" smtClean="0">
                          <a:latin typeface="Cambria Math" panose="02040503050406030204" pitchFamily="18" charset="0"/>
                        </a:rPr>
                        <m:t>=15</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𝑇</m:t>
                      </m:r>
                      <m:r>
                        <a:rPr lang="en-AU" b="0" i="1" smtClean="0">
                          <a:latin typeface="Cambria Math" panose="02040503050406030204" pitchFamily="18" charset="0"/>
                        </a:rPr>
                        <m:t>=50×15</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𝑇</m:t>
                      </m:r>
                      <m:r>
                        <a:rPr lang="en-AU" b="0" i="1" smtClean="0">
                          <a:latin typeface="Cambria Math" panose="02040503050406030204" pitchFamily="18" charset="0"/>
                        </a:rPr>
                        <m:t>=750</m:t>
                      </m:r>
                    </m:oMath>
                  </m:oMathPara>
                </a14:m>
                <a:endParaRPr lang="en-AU" dirty="0"/>
              </a:p>
              <a:p>
                <a:r>
                  <a:rPr lang="en-AU" dirty="0"/>
                  <a:t> </a:t>
                </a:r>
              </a:p>
            </p:txBody>
          </p:sp>
        </mc:Choice>
        <mc:Fallback xmlns="">
          <p:sp>
            <p:nvSpPr>
              <p:cNvPr id="6" name="Text Placeholder 11">
                <a:extLst>
                  <a:ext uri="{FF2B5EF4-FFF2-40B4-BE49-F238E27FC236}">
                    <a16:creationId xmlns:a16="http://schemas.microsoft.com/office/drawing/2014/main" id="{5B478E25-2C78-61E1-21C8-9D04D18349D4}"/>
                  </a:ext>
                </a:extLst>
              </p:cNvPr>
              <p:cNvSpPr txBox="1">
                <a:spLocks noRot="1" noChangeAspect="1" noMove="1" noResize="1" noEditPoints="1" noAdjustHandles="1" noChangeArrowheads="1" noChangeShapeType="1" noTextEdit="1"/>
              </p:cNvSpPr>
              <p:nvPr/>
            </p:nvSpPr>
            <p:spPr>
              <a:xfrm>
                <a:off x="8210349" y="1538655"/>
                <a:ext cx="2226927" cy="4788513"/>
              </a:xfrm>
              <a:prstGeom prst="rect">
                <a:avLst/>
              </a:prstGeom>
              <a:blipFill>
                <a:blip r:embed="rId4"/>
                <a:stretch>
                  <a:fillRect/>
                </a:stretch>
              </a:blipFill>
            </p:spPr>
            <p:txBody>
              <a:bodyPr/>
              <a:lstStyle/>
              <a:p>
                <a:r>
                  <a:rPr lang="en-AU">
                    <a:noFill/>
                  </a:rPr>
                  <a:t> </a:t>
                </a:r>
              </a:p>
            </p:txBody>
          </p:sp>
        </mc:Fallback>
      </mc:AlternateContent>
      <p:sp>
        <p:nvSpPr>
          <p:cNvPr id="7" name="Speech Bubble: Rectangle with Corners Rounded 6">
            <a:extLst>
              <a:ext uri="{FF2B5EF4-FFF2-40B4-BE49-F238E27FC236}">
                <a16:creationId xmlns:a16="http://schemas.microsoft.com/office/drawing/2014/main" id="{DDD59D0C-586E-61E1-C632-4AC59214ECBE}"/>
              </a:ext>
            </a:extLst>
          </p:cNvPr>
          <p:cNvSpPr/>
          <p:nvPr/>
        </p:nvSpPr>
        <p:spPr>
          <a:xfrm>
            <a:off x="4854217" y="4713534"/>
            <a:ext cx="3541466" cy="1060965"/>
          </a:xfrm>
          <a:prstGeom prst="wedgeRoundRectCallout">
            <a:avLst>
              <a:gd name="adj1" fmla="val 59817"/>
              <a:gd name="adj2" fmla="val -3666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nSpc>
                <a:spcPct val="150000"/>
              </a:lnSpc>
            </a:pPr>
            <a:r>
              <a:rPr lang="en-AU" sz="1800" dirty="0"/>
              <a:t>What does this value represent in the context of the problem?</a:t>
            </a:r>
          </a:p>
        </p:txBody>
      </p:sp>
      <p:cxnSp>
        <p:nvCxnSpPr>
          <p:cNvPr id="8" name="Straight Connector 7">
            <a:extLst>
              <a:ext uri="{FF2B5EF4-FFF2-40B4-BE49-F238E27FC236}">
                <a16:creationId xmlns:a16="http://schemas.microsoft.com/office/drawing/2014/main" id="{E950137B-2882-81B9-88C0-02A43C25664B}"/>
              </a:ext>
              <a:ext uri="{C183D7F6-B498-43B3-948B-1728B52AA6E4}">
                <adec:decorative xmlns:adec="http://schemas.microsoft.com/office/drawing/2017/decorative" val="1"/>
              </a:ext>
            </a:extLst>
          </p:cNvPr>
          <p:cNvCxnSpPr/>
          <p:nvPr/>
        </p:nvCxnSpPr>
        <p:spPr>
          <a:xfrm>
            <a:off x="6895812" y="2295001"/>
            <a:ext cx="0" cy="3944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2EDD612F-4592-221E-A680-A509E4789E0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dirty="0"/>
          </a:p>
        </p:txBody>
      </p:sp>
    </p:spTree>
    <p:extLst>
      <p:ext uri="{BB962C8B-B14F-4D97-AF65-F5344CB8AC3E}">
        <p14:creationId xmlns:p14="http://schemas.microsoft.com/office/powerpoint/2010/main" val="412988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729A8-EA10-1904-FD5A-EA5747472B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A9C0F9-7F4F-9478-77FA-2DBF0C83C6CF}"/>
              </a:ext>
            </a:extLst>
          </p:cNvPr>
          <p:cNvSpPr>
            <a:spLocks noGrp="1"/>
          </p:cNvSpPr>
          <p:nvPr>
            <p:ph type="title"/>
          </p:nvPr>
        </p:nvSpPr>
        <p:spPr/>
        <p:txBody>
          <a:bodyPr/>
          <a:lstStyle/>
          <a:p>
            <a:r>
              <a:rPr lang="en-AU" dirty="0">
                <a:latin typeface="+mj-lt"/>
              </a:rPr>
              <a:t>Developing simultaneous equations (4)</a:t>
            </a:r>
          </a:p>
        </p:txBody>
      </p:sp>
      <p:sp>
        <p:nvSpPr>
          <p:cNvPr id="13" name="Text Placeholder 12">
            <a:extLst>
              <a:ext uri="{FF2B5EF4-FFF2-40B4-BE49-F238E27FC236}">
                <a16:creationId xmlns:a16="http://schemas.microsoft.com/office/drawing/2014/main" id="{9E0B7673-A8E8-6644-3C87-7C3BA45E0A60}"/>
              </a:ext>
            </a:extLst>
          </p:cNvPr>
          <p:cNvSpPr>
            <a:spLocks noGrp="1"/>
          </p:cNvSpPr>
          <p:nvPr>
            <p:ph type="body" sz="quarter" idx="18"/>
          </p:nvPr>
        </p:nvSpPr>
        <p:spPr/>
        <p:txBody>
          <a:bodyPr/>
          <a:lstStyle/>
          <a:p>
            <a:r>
              <a:rPr lang="en-AU" dirty="0">
                <a:latin typeface="+mj-lt"/>
              </a:rPr>
              <a:t>Worked example 1 – solution part 3</a:t>
            </a:r>
            <a:endParaRPr lang="en-AU" dirty="0">
              <a:solidFill>
                <a:schemeClr val="tx1"/>
              </a:solidFill>
              <a:highlight>
                <a:srgbClr val="FFFF00"/>
              </a:highlight>
              <a:latin typeface="+mj-lt"/>
            </a:endParaRPr>
          </a:p>
        </p:txBody>
      </p:sp>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119733E1-EE78-8670-1B9E-1918E5049F26}"/>
                  </a:ext>
                </a:extLst>
              </p:cNvPr>
              <p:cNvSpPr txBox="1">
                <a:spLocks/>
              </p:cNvSpPr>
              <p:nvPr/>
            </p:nvSpPr>
            <p:spPr>
              <a:xfrm>
                <a:off x="359999" y="1477108"/>
                <a:ext cx="7726325" cy="446569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5. Interpret the solution in context to answer the question</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𝑛</m:t>
                      </m:r>
                      <m:r>
                        <a:rPr lang="en-AU" i="1">
                          <a:latin typeface="Cambria Math" panose="02040503050406030204" pitchFamily="18" charset="0"/>
                        </a:rPr>
                        <m:t>=15</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𝑇</m:t>
                      </m:r>
                      <m:r>
                        <a:rPr lang="en-AU" i="1">
                          <a:latin typeface="Cambria Math" panose="02040503050406030204" pitchFamily="18" charset="0"/>
                        </a:rPr>
                        <m:t>=750</m:t>
                      </m:r>
                    </m:oMath>
                  </m:oMathPara>
                </a14:m>
                <a:endParaRPr lang="en-AU" dirty="0"/>
              </a:p>
              <a:p>
                <a:r>
                  <a:rPr lang="en-AU" dirty="0"/>
                  <a:t>15 tickets need to be sold to break-even. </a:t>
                </a:r>
              </a:p>
              <a:p>
                <a:r>
                  <a:rPr lang="en-AU" dirty="0"/>
                  <a:t> </a:t>
                </a:r>
              </a:p>
            </p:txBody>
          </p:sp>
        </mc:Choice>
        <mc:Fallback xmlns="">
          <p:sp>
            <p:nvSpPr>
              <p:cNvPr id="5" name="Text Placeholder 11">
                <a:extLst>
                  <a:ext uri="{FF2B5EF4-FFF2-40B4-BE49-F238E27FC236}">
                    <a16:creationId xmlns:a16="http://schemas.microsoft.com/office/drawing/2014/main" id="{119733E1-EE78-8670-1B9E-1918E5049F26}"/>
                  </a:ext>
                </a:extLst>
              </p:cNvPr>
              <p:cNvSpPr txBox="1">
                <a:spLocks noRot="1" noChangeAspect="1" noMove="1" noResize="1" noEditPoints="1" noAdjustHandles="1" noChangeArrowheads="1" noChangeShapeType="1" noTextEdit="1"/>
              </p:cNvSpPr>
              <p:nvPr/>
            </p:nvSpPr>
            <p:spPr>
              <a:xfrm>
                <a:off x="359999" y="1477108"/>
                <a:ext cx="7726325" cy="4465691"/>
              </a:xfrm>
              <a:prstGeom prst="rect">
                <a:avLst/>
              </a:prstGeom>
              <a:blipFill>
                <a:blip r:embed="rId3"/>
                <a:stretch>
                  <a:fillRect l="-1973"/>
                </a:stretch>
              </a:blipFill>
            </p:spPr>
            <p:txBody>
              <a:bodyPr/>
              <a:lstStyle/>
              <a:p>
                <a:r>
                  <a:rPr lang="en-AU">
                    <a:noFill/>
                  </a:rPr>
                  <a:t> </a:t>
                </a:r>
              </a:p>
            </p:txBody>
          </p:sp>
        </mc:Fallback>
      </mc:AlternateContent>
      <p:sp>
        <p:nvSpPr>
          <p:cNvPr id="2" name="Speech Bubble: Rectangle with Corners Rounded 1">
            <a:extLst>
              <a:ext uri="{FF2B5EF4-FFF2-40B4-BE49-F238E27FC236}">
                <a16:creationId xmlns:a16="http://schemas.microsoft.com/office/drawing/2014/main" id="{15370A40-9089-272A-AA58-24C64A1E9D4C}"/>
              </a:ext>
            </a:extLst>
          </p:cNvPr>
          <p:cNvSpPr/>
          <p:nvPr/>
        </p:nvSpPr>
        <p:spPr>
          <a:xfrm>
            <a:off x="1053565" y="4081414"/>
            <a:ext cx="2474833" cy="1314145"/>
          </a:xfrm>
          <a:prstGeom prst="wedgeRoundRectCallout">
            <a:avLst>
              <a:gd name="adj1" fmla="val -67740"/>
              <a:gd name="adj2" fmla="val -7229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Why isn’t 750 used to answer the question?</a:t>
            </a:r>
          </a:p>
        </p:txBody>
      </p:sp>
      <p:sp>
        <p:nvSpPr>
          <p:cNvPr id="9" name="Speech Bubble: Rectangle with Corners Rounded 8">
            <a:extLst>
              <a:ext uri="{FF2B5EF4-FFF2-40B4-BE49-F238E27FC236}">
                <a16:creationId xmlns:a16="http://schemas.microsoft.com/office/drawing/2014/main" id="{36B2BE21-1786-6D0A-B550-285754FA1289}"/>
              </a:ext>
            </a:extLst>
          </p:cNvPr>
          <p:cNvSpPr/>
          <p:nvPr/>
        </p:nvSpPr>
        <p:spPr>
          <a:xfrm>
            <a:off x="4685811" y="5203133"/>
            <a:ext cx="2820378" cy="923295"/>
          </a:xfrm>
          <a:prstGeom prst="wedgeRoundRectCallout">
            <a:avLst>
              <a:gd name="adj1" fmla="val -8156"/>
              <a:gd name="adj2" fmla="val -13233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else could you check your solution?</a:t>
            </a:r>
          </a:p>
        </p:txBody>
      </p:sp>
      <p:pic>
        <p:nvPicPr>
          <p:cNvPr id="7" name="Picture 6" descr="A Cartesian coordinate grid with the horizontal axis labeled n and the vertical axis labeled T with a superscript 1000A. Two straight lines are plotted. The blue line begins near T = 600 when n = 0 and rises gradually as n increases. The red line begins near T = 0 when n = 0 and rises much more steeply. The two lines intersect at roughly n = 14 and T = 700. No additional labels, points, or annotations appear on the graph.">
            <a:extLst>
              <a:ext uri="{FF2B5EF4-FFF2-40B4-BE49-F238E27FC236}">
                <a16:creationId xmlns:a16="http://schemas.microsoft.com/office/drawing/2014/main" id="{B8DD802F-3B76-AB70-69D5-91AAF6B14D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8351" y="2204129"/>
            <a:ext cx="4215647" cy="4215647"/>
          </a:xfrm>
          <a:prstGeom prst="rect">
            <a:avLst/>
          </a:prstGeom>
        </p:spPr>
      </p:pic>
      <p:sp>
        <p:nvSpPr>
          <p:cNvPr id="8" name="Speech Bubble: Rectangle with Corners Rounded 7">
            <a:extLst>
              <a:ext uri="{FF2B5EF4-FFF2-40B4-BE49-F238E27FC236}">
                <a16:creationId xmlns:a16="http://schemas.microsoft.com/office/drawing/2014/main" id="{C5B50856-CB6F-F03F-0039-A35DB5A93B9F}"/>
              </a:ext>
            </a:extLst>
          </p:cNvPr>
          <p:cNvSpPr/>
          <p:nvPr/>
        </p:nvSpPr>
        <p:spPr>
          <a:xfrm>
            <a:off x="8855596" y="709327"/>
            <a:ext cx="2820378" cy="923295"/>
          </a:xfrm>
          <a:prstGeom prst="wedgeRoundRectCallout">
            <a:avLst>
              <a:gd name="adj1" fmla="val 29339"/>
              <a:gd name="adj2" fmla="val 10256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does the graph support the solution?</a:t>
            </a:r>
          </a:p>
        </p:txBody>
      </p:sp>
      <p:sp>
        <p:nvSpPr>
          <p:cNvPr id="3" name="Slide Number Placeholder 2">
            <a:extLst>
              <a:ext uri="{FF2B5EF4-FFF2-40B4-BE49-F238E27FC236}">
                <a16:creationId xmlns:a16="http://schemas.microsoft.com/office/drawing/2014/main" id="{04C5C656-EC7C-5B02-3B35-16D06D2D008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a:t>
            </a:fld>
            <a:endParaRPr lang="en-AU" dirty="0"/>
          </a:p>
        </p:txBody>
      </p:sp>
    </p:spTree>
    <p:extLst>
      <p:ext uri="{BB962C8B-B14F-4D97-AF65-F5344CB8AC3E}">
        <p14:creationId xmlns:p14="http://schemas.microsoft.com/office/powerpoint/2010/main" val="46833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62A30F-6710-05FB-60E3-B80C6F844834}"/>
              </a:ext>
            </a:extLst>
          </p:cNvPr>
          <p:cNvSpPr>
            <a:spLocks noGrp="1"/>
          </p:cNvSpPr>
          <p:nvPr>
            <p:ph type="title"/>
          </p:nvPr>
        </p:nvSpPr>
        <p:spPr/>
        <p:txBody>
          <a:bodyPr/>
          <a:lstStyle/>
          <a:p>
            <a:r>
              <a:rPr lang="en-AU" dirty="0"/>
              <a:t>Developing simultaneous equations (5)</a:t>
            </a:r>
          </a:p>
        </p:txBody>
      </p:sp>
      <p:sp>
        <p:nvSpPr>
          <p:cNvPr id="4" name="Text Placeholder 3">
            <a:extLst>
              <a:ext uri="{FF2B5EF4-FFF2-40B4-BE49-F238E27FC236}">
                <a16:creationId xmlns:a16="http://schemas.microsoft.com/office/drawing/2014/main" id="{49E943AC-5EC4-A7E7-2FBB-64DD09E322F2}"/>
              </a:ext>
            </a:extLst>
          </p:cNvPr>
          <p:cNvSpPr>
            <a:spLocks noGrp="1"/>
          </p:cNvSpPr>
          <p:nvPr>
            <p:ph type="body" sz="quarter" idx="18"/>
          </p:nvPr>
        </p:nvSpPr>
        <p:spPr/>
        <p:txBody>
          <a:bodyPr/>
          <a:lstStyle/>
          <a:p>
            <a:r>
              <a:rPr lang="en-AU" dirty="0"/>
              <a:t>Your turn – question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393BFC5F-714A-E247-AD99-2B3611DD3153}"/>
                  </a:ext>
                </a:extLst>
              </p:cNvPr>
              <p:cNvSpPr>
                <a:spLocks noGrp="1"/>
              </p:cNvSpPr>
              <p:nvPr>
                <p:ph type="body" sz="quarter" idx="17"/>
              </p:nvPr>
            </p:nvSpPr>
            <p:spPr/>
            <p:txBody>
              <a:bodyPr/>
              <a:lstStyle/>
              <a:p>
                <a:r>
                  <a:rPr lang="en-AU" dirty="0"/>
                  <a:t>A community arts festival is being organised. The organisers want to determine how many workshop tickets need to be sold to break even. Let: </a:t>
                </a:r>
              </a:p>
              <a:p>
                <a:pPr marL="342900" indent="-342900">
                  <a:buFont typeface="Arial" panose="020B0604020202020204" pitchFamily="34" charset="0"/>
                  <a:buChar char="•"/>
                </a:pPr>
                <a14:m>
                  <m:oMath xmlns:m="http://schemas.openxmlformats.org/officeDocument/2006/math">
                    <m:r>
                      <a:rPr lang="en-AU" i="1">
                        <a:latin typeface="Cambria Math" panose="02040503050406030204" pitchFamily="18" charset="0"/>
                      </a:rPr>
                      <m:t>𝑥</m:t>
                    </m:r>
                  </m:oMath>
                </a14:m>
                <a:r>
                  <a:rPr lang="en-AU" dirty="0"/>
                  <a:t> represent the number of workshop tickets sold</a:t>
                </a:r>
              </a:p>
              <a:p>
                <a:pPr marL="342900" indent="-342900">
                  <a:buFont typeface="Arial" panose="020B0604020202020204" pitchFamily="34" charset="0"/>
                  <a:buChar char="•"/>
                </a:pPr>
                <a14:m>
                  <m:oMath xmlns:m="http://schemas.openxmlformats.org/officeDocument/2006/math">
                    <m:r>
                      <a:rPr lang="en-AU" i="1">
                        <a:latin typeface="Cambria Math" panose="02040503050406030204" pitchFamily="18" charset="0"/>
                      </a:rPr>
                      <m:t>𝑦</m:t>
                    </m:r>
                  </m:oMath>
                </a14:m>
                <a:r>
                  <a:rPr lang="en-AU" dirty="0"/>
                  <a:t> represent the total amount (in dollars)</a:t>
                </a:r>
              </a:p>
              <a:p>
                <a:r>
                  <a:rPr lang="en-AU" dirty="0"/>
                  <a:t>Each workshop ticket is sold for $40. The running costs include a fixed setup fee of $500 plus $15 per ticket sold. By developing and solving a pair of simultaneous equations, find the number of tickets that need to be sold to break even. </a:t>
                </a:r>
              </a:p>
            </p:txBody>
          </p:sp>
        </mc:Choice>
        <mc:Fallback xmlns="">
          <p:sp>
            <p:nvSpPr>
              <p:cNvPr id="5" name="Text Placeholder 4">
                <a:extLst>
                  <a:ext uri="{FF2B5EF4-FFF2-40B4-BE49-F238E27FC236}">
                    <a16:creationId xmlns:a16="http://schemas.microsoft.com/office/drawing/2014/main" id="{393BFC5F-714A-E247-AD99-2B3611DD3153}"/>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r="-1327"/>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90066BB2-79AC-DF13-0444-D81A94B2F46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dirty="0"/>
          </a:p>
        </p:txBody>
      </p:sp>
    </p:spTree>
    <p:extLst>
      <p:ext uri="{BB962C8B-B14F-4D97-AF65-F5344CB8AC3E}">
        <p14:creationId xmlns:p14="http://schemas.microsoft.com/office/powerpoint/2010/main" val="230691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541E2C-D822-EB31-4630-C85805BD5510}"/>
              </a:ext>
            </a:extLst>
          </p:cNvPr>
          <p:cNvSpPr>
            <a:spLocks noGrp="1"/>
          </p:cNvSpPr>
          <p:nvPr>
            <p:ph type="title"/>
          </p:nvPr>
        </p:nvSpPr>
        <p:spPr/>
        <p:txBody>
          <a:bodyPr/>
          <a:lstStyle/>
          <a:p>
            <a:r>
              <a:rPr lang="en-AU" dirty="0"/>
              <a:t>Developing simultaneous equations (6)</a:t>
            </a:r>
          </a:p>
        </p:txBody>
      </p:sp>
      <p:sp>
        <p:nvSpPr>
          <p:cNvPr id="4" name="Text Placeholder 3">
            <a:extLst>
              <a:ext uri="{FF2B5EF4-FFF2-40B4-BE49-F238E27FC236}">
                <a16:creationId xmlns:a16="http://schemas.microsoft.com/office/drawing/2014/main" id="{5366D58D-B195-DF45-6FA1-4B8A175633CE}"/>
              </a:ext>
            </a:extLst>
          </p:cNvPr>
          <p:cNvSpPr>
            <a:spLocks noGrp="1"/>
          </p:cNvSpPr>
          <p:nvPr>
            <p:ph type="body" sz="quarter" idx="18"/>
          </p:nvPr>
        </p:nvSpPr>
        <p:spPr/>
        <p:txBody>
          <a:bodyPr/>
          <a:lstStyle/>
          <a:p>
            <a:r>
              <a:rPr lang="en-AU" dirty="0"/>
              <a:t>Your turn – solution part 1</a:t>
            </a:r>
          </a:p>
        </p:txBody>
      </p:sp>
      <mc:AlternateContent xmlns:mc="http://schemas.openxmlformats.org/markup-compatibility/2006" xmlns:a14="http://schemas.microsoft.com/office/drawing/2010/main">
        <mc:Choice Requires="a14">
          <p:sp>
            <p:nvSpPr>
              <p:cNvPr id="6" name="Text Placeholder 11">
                <a:extLst>
                  <a:ext uri="{FF2B5EF4-FFF2-40B4-BE49-F238E27FC236}">
                    <a16:creationId xmlns:a16="http://schemas.microsoft.com/office/drawing/2014/main" id="{48FFF574-D621-9D79-9312-811287C03210}"/>
                  </a:ext>
                </a:extLst>
              </p:cNvPr>
              <p:cNvSpPr txBox="1">
                <a:spLocks/>
              </p:cNvSpPr>
              <p:nvPr/>
            </p:nvSpPr>
            <p:spPr>
              <a:xfrm>
                <a:off x="359999" y="1500350"/>
                <a:ext cx="11484000" cy="4997649"/>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Question: Each workshop ticket is sold for $40. The running costs include a fixed setup fee of $500 plus $15 per ticket sold. By developing and solving a pair of simultaneous equations, find the number of tickets that need to be sold to break even. </a:t>
                </a:r>
              </a:p>
              <a:p>
                <a:r>
                  <a:rPr lang="en-AU" b="1" dirty="0"/>
                  <a:t>1. Define variables</a:t>
                </a:r>
              </a:p>
              <a:p>
                <a:pPr marL="342900" indent="-342900">
                  <a:buFont typeface="Arial" panose="020B0604020202020204" pitchFamily="34" charset="0"/>
                  <a:buChar char="•"/>
                </a:pPr>
                <a14:m>
                  <m:oMath xmlns:m="http://schemas.openxmlformats.org/officeDocument/2006/math">
                    <m:r>
                      <a:rPr lang="en-AU" i="1" dirty="0">
                        <a:latin typeface="Cambria Math" panose="02040503050406030204" pitchFamily="18" charset="0"/>
                      </a:rPr>
                      <m:t>𝑥</m:t>
                    </m:r>
                    <m:r>
                      <a:rPr lang="en-AU" i="1" dirty="0">
                        <a:latin typeface="Cambria Math" panose="02040503050406030204" pitchFamily="18" charset="0"/>
                      </a:rPr>
                      <m:t> = </m:t>
                    </m:r>
                  </m:oMath>
                </a14:m>
                <a:r>
                  <a:rPr lang="en-AU" dirty="0"/>
                  <a:t>number of workshop tickets sold </a:t>
                </a:r>
              </a:p>
              <a:p>
                <a:pPr marL="342900" indent="-342900">
                  <a:buFont typeface="Arial" panose="020B0604020202020204" pitchFamily="34" charset="0"/>
                  <a:buChar char="•"/>
                </a:pPr>
                <a14:m>
                  <m:oMath xmlns:m="http://schemas.openxmlformats.org/officeDocument/2006/math">
                    <m:r>
                      <a:rPr lang="en-AU" i="1" dirty="0">
                        <a:latin typeface="Cambria Math" panose="02040503050406030204" pitchFamily="18" charset="0"/>
                      </a:rPr>
                      <m:t>𝑦</m:t>
                    </m:r>
                    <m:r>
                      <a:rPr lang="en-AU" i="1" dirty="0">
                        <a:latin typeface="Cambria Math" panose="02040503050406030204" pitchFamily="18" charset="0"/>
                      </a:rPr>
                      <m:t> = </m:t>
                    </m:r>
                  </m:oMath>
                </a14:m>
                <a:r>
                  <a:rPr lang="en-AU" dirty="0"/>
                  <a:t>total amount (in dollars) </a:t>
                </a:r>
              </a:p>
              <a:p>
                <a:r>
                  <a:rPr lang="en-AU" b="1" dirty="0"/>
                  <a:t>2. Identify two relationships in context</a:t>
                </a:r>
              </a:p>
              <a:p>
                <a:r>
                  <a:rPr lang="en-AU" dirty="0"/>
                  <a:t>Revenue from ticket sales: each ticket is $40</a:t>
                </a:r>
              </a:p>
              <a:p>
                <a:r>
                  <a:rPr lang="en-AU" dirty="0"/>
                  <a:t>Cost of running the even: $500 fixed plus $15 per ticket</a:t>
                </a:r>
              </a:p>
            </p:txBody>
          </p:sp>
        </mc:Choice>
        <mc:Fallback xmlns="">
          <p:sp>
            <p:nvSpPr>
              <p:cNvPr id="6" name="Text Placeholder 11">
                <a:extLst>
                  <a:ext uri="{FF2B5EF4-FFF2-40B4-BE49-F238E27FC236}">
                    <a16:creationId xmlns:a16="http://schemas.microsoft.com/office/drawing/2014/main" id="{48FFF574-D621-9D79-9312-811287C03210}"/>
                  </a:ext>
                </a:extLst>
              </p:cNvPr>
              <p:cNvSpPr txBox="1">
                <a:spLocks noRot="1" noChangeAspect="1" noMove="1" noResize="1" noEditPoints="1" noAdjustHandles="1" noChangeArrowheads="1" noChangeShapeType="1" noTextEdit="1"/>
              </p:cNvSpPr>
              <p:nvPr/>
            </p:nvSpPr>
            <p:spPr>
              <a:xfrm>
                <a:off x="359999" y="1500350"/>
                <a:ext cx="11484000" cy="4997649"/>
              </a:xfrm>
              <a:prstGeom prst="rect">
                <a:avLst/>
              </a:prstGeom>
              <a:blipFill>
                <a:blip r:embed="rId2"/>
                <a:stretch>
                  <a:fillRect l="-1326" r="-442" b="-27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 Placeholder 11">
                <a:extLst>
                  <a:ext uri="{FF2B5EF4-FFF2-40B4-BE49-F238E27FC236}">
                    <a16:creationId xmlns:a16="http://schemas.microsoft.com/office/drawing/2014/main" id="{5DED4F4F-7423-7721-CC90-D2A6C1649D36}"/>
                  </a:ext>
                </a:extLst>
              </p:cNvPr>
              <p:cNvSpPr txBox="1">
                <a:spLocks/>
              </p:cNvSpPr>
              <p:nvPr/>
            </p:nvSpPr>
            <p:spPr>
              <a:xfrm>
                <a:off x="7470277" y="2935866"/>
                <a:ext cx="4013723" cy="339565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3. Form linear equations</a:t>
                </a:r>
              </a:p>
              <a:p>
                <a:r>
                  <a:rPr lang="en-AU" dirty="0"/>
                  <a:t>Revenue</a:t>
                </a:r>
              </a:p>
              <a:p>
                <a:pPr marL="982663"/>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=40</m:t>
                      </m:r>
                      <m:r>
                        <a:rPr lang="en-AU" b="0" i="1" smtClean="0">
                          <a:latin typeface="Cambria Math" panose="02040503050406030204" pitchFamily="18" charset="0"/>
                        </a:rPr>
                        <m:t>𝑥</m:t>
                      </m:r>
                    </m:oMath>
                  </m:oMathPara>
                </a14:m>
                <a:endParaRPr lang="en-AU" dirty="0"/>
              </a:p>
              <a:p>
                <a:r>
                  <a:rPr lang="en-AU" dirty="0"/>
                  <a:t>Cost</a:t>
                </a:r>
              </a:p>
              <a:p>
                <a:pPr marL="982663" indent="-982663"/>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=15</m:t>
                      </m:r>
                      <m:r>
                        <a:rPr lang="en-AU" b="0" i="1" smtClean="0">
                          <a:latin typeface="Cambria Math" panose="02040503050406030204" pitchFamily="18" charset="0"/>
                        </a:rPr>
                        <m:t>𝑥</m:t>
                      </m:r>
                      <m:r>
                        <a:rPr lang="en-AU" b="0" i="1" smtClean="0">
                          <a:latin typeface="Cambria Math" panose="02040503050406030204" pitchFamily="18" charset="0"/>
                        </a:rPr>
                        <m:t>+500</m:t>
                      </m:r>
                    </m:oMath>
                  </m:oMathPara>
                </a14:m>
                <a:endParaRPr lang="en-AU" dirty="0"/>
              </a:p>
              <a:p>
                <a:r>
                  <a:rPr lang="en-AU" dirty="0"/>
                  <a:t> </a:t>
                </a:r>
              </a:p>
            </p:txBody>
          </p:sp>
        </mc:Choice>
        <mc:Fallback xmlns="">
          <p:sp>
            <p:nvSpPr>
              <p:cNvPr id="7" name="Text Placeholder 11">
                <a:extLst>
                  <a:ext uri="{FF2B5EF4-FFF2-40B4-BE49-F238E27FC236}">
                    <a16:creationId xmlns:a16="http://schemas.microsoft.com/office/drawing/2014/main" id="{5DED4F4F-7423-7721-CC90-D2A6C1649D36}"/>
                  </a:ext>
                </a:extLst>
              </p:cNvPr>
              <p:cNvSpPr txBox="1">
                <a:spLocks noRot="1" noChangeAspect="1" noMove="1" noResize="1" noEditPoints="1" noAdjustHandles="1" noChangeArrowheads="1" noChangeShapeType="1" noTextEdit="1"/>
              </p:cNvSpPr>
              <p:nvPr/>
            </p:nvSpPr>
            <p:spPr>
              <a:xfrm>
                <a:off x="7470277" y="2935866"/>
                <a:ext cx="4013723" cy="3395653"/>
              </a:xfrm>
              <a:prstGeom prst="rect">
                <a:avLst/>
              </a:prstGeom>
              <a:blipFill>
                <a:blip r:embed="rId3"/>
                <a:stretch>
                  <a:fillRect l="-3785"/>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551B5831-E47D-1162-5B9C-28828EF2D73F}"/>
              </a:ext>
              <a:ext uri="{C183D7F6-B498-43B3-948B-1728B52AA6E4}">
                <adec:decorative xmlns:adec="http://schemas.microsoft.com/office/drawing/2017/decorative" val="1"/>
              </a:ext>
            </a:extLst>
          </p:cNvPr>
          <p:cNvCxnSpPr/>
          <p:nvPr/>
        </p:nvCxnSpPr>
        <p:spPr>
          <a:xfrm>
            <a:off x="6895812" y="2661387"/>
            <a:ext cx="0" cy="3944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1F7F8FA-99CD-67D7-3396-AC09F45E5E8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297026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325B1-4989-3538-F7E1-164189CE22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56BA00-02A3-5DEB-729B-82698F983B22}"/>
              </a:ext>
            </a:extLst>
          </p:cNvPr>
          <p:cNvSpPr>
            <a:spLocks noGrp="1"/>
          </p:cNvSpPr>
          <p:nvPr>
            <p:ph type="title"/>
          </p:nvPr>
        </p:nvSpPr>
        <p:spPr/>
        <p:txBody>
          <a:bodyPr/>
          <a:lstStyle/>
          <a:p>
            <a:r>
              <a:rPr lang="en-AU" dirty="0"/>
              <a:t>Developing simultaneous equations (7)</a:t>
            </a:r>
          </a:p>
        </p:txBody>
      </p:sp>
      <p:sp>
        <p:nvSpPr>
          <p:cNvPr id="4" name="Text Placeholder 3">
            <a:extLst>
              <a:ext uri="{FF2B5EF4-FFF2-40B4-BE49-F238E27FC236}">
                <a16:creationId xmlns:a16="http://schemas.microsoft.com/office/drawing/2014/main" id="{B45B7E64-0E23-02FA-610C-896AD84E9A41}"/>
              </a:ext>
            </a:extLst>
          </p:cNvPr>
          <p:cNvSpPr>
            <a:spLocks noGrp="1"/>
          </p:cNvSpPr>
          <p:nvPr>
            <p:ph type="body" sz="quarter" idx="18"/>
          </p:nvPr>
        </p:nvSpPr>
        <p:spPr/>
        <p:txBody>
          <a:bodyPr/>
          <a:lstStyle/>
          <a:p>
            <a:r>
              <a:rPr lang="en-AU" dirty="0"/>
              <a:t>Your turn – solution part 2</a:t>
            </a:r>
          </a:p>
        </p:txBody>
      </p:sp>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8BB1EFCB-C31F-36C8-73F8-C7365D4C9F29}"/>
                  </a:ext>
                </a:extLst>
              </p:cNvPr>
              <p:cNvSpPr txBox="1">
                <a:spLocks/>
              </p:cNvSpPr>
              <p:nvPr/>
            </p:nvSpPr>
            <p:spPr>
              <a:xfrm>
                <a:off x="359999" y="1652955"/>
                <a:ext cx="5526123" cy="486304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4. Solve the pair of simultaneous equations</a:t>
                </a:r>
              </a:p>
              <a:p>
                <a:r>
                  <a:rPr lang="en-AU" dirty="0"/>
                  <a:t>Revenue: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=40</m:t>
                    </m:r>
                    <m:r>
                      <a:rPr lang="en-AU" b="0" i="1" smtClean="0">
                        <a:latin typeface="Cambria Math" panose="02040503050406030204" pitchFamily="18" charset="0"/>
                      </a:rPr>
                      <m:t>𝑥</m:t>
                    </m:r>
                  </m:oMath>
                </a14:m>
                <a:endParaRPr lang="en-AU" dirty="0"/>
              </a:p>
              <a:p>
                <a:r>
                  <a:rPr lang="en-AU" dirty="0"/>
                  <a:t>Cost: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=15</m:t>
                    </m:r>
                    <m:r>
                      <a:rPr lang="en-AU" b="0" i="1" smtClean="0">
                        <a:latin typeface="Cambria Math" panose="02040503050406030204" pitchFamily="18" charset="0"/>
                      </a:rPr>
                      <m:t>𝑥</m:t>
                    </m:r>
                    <m:r>
                      <a:rPr lang="en-AU" b="0" i="1" smtClean="0">
                        <a:latin typeface="Cambria Math" panose="02040503050406030204" pitchFamily="18" charset="0"/>
                      </a:rPr>
                      <m:t>+500</m:t>
                    </m:r>
                  </m:oMath>
                </a14:m>
                <a:endParaRPr lang="en-AU" dirty="0"/>
              </a:p>
              <a:p>
                <a:r>
                  <a:rPr lang="en-AU" dirty="0"/>
                  <a:t>Break-even occurs when Revenue = Cost</a:t>
                </a:r>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4</m:t>
                      </m:r>
                      <m:r>
                        <a:rPr lang="en-AU" b="0" i="1" smtClean="0">
                          <a:latin typeface="Cambria Math" panose="02040503050406030204" pitchFamily="18" charset="0"/>
                        </a:rPr>
                        <m:t>0</m:t>
                      </m:r>
                      <m:r>
                        <a:rPr lang="en-AU" b="0" i="1" smtClean="0">
                          <a:latin typeface="Cambria Math" panose="02040503050406030204" pitchFamily="18" charset="0"/>
                        </a:rPr>
                        <m:t>𝑥</m:t>
                      </m:r>
                      <m:r>
                        <a:rPr lang="en-AU" b="0" i="1" smtClean="0">
                          <a:latin typeface="Cambria Math" panose="02040503050406030204" pitchFamily="18" charset="0"/>
                        </a:rPr>
                        <m:t>=15</m:t>
                      </m:r>
                      <m:r>
                        <a:rPr lang="en-AU" b="0" i="1" smtClean="0">
                          <a:latin typeface="Cambria Math" panose="02040503050406030204" pitchFamily="18" charset="0"/>
                        </a:rPr>
                        <m:t>𝑥</m:t>
                      </m:r>
                      <m:r>
                        <a:rPr lang="en-AU" b="0" i="1" smtClean="0">
                          <a:latin typeface="Cambria Math" panose="02040503050406030204" pitchFamily="18" charset="0"/>
                        </a:rPr>
                        <m:t>+500</m:t>
                      </m:r>
                    </m:oMath>
                  </m:oMathPara>
                </a14:m>
                <a:endParaRPr lang="en-AU" dirty="0"/>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40</m:t>
                      </m:r>
                      <m:r>
                        <a:rPr lang="en-AU" i="1">
                          <a:latin typeface="Cambria Math" panose="02040503050406030204" pitchFamily="18" charset="0"/>
                        </a:rPr>
                        <m:t>𝑥</m:t>
                      </m:r>
                      <m:r>
                        <a:rPr lang="en-AU" i="1">
                          <a:latin typeface="Cambria Math" panose="02040503050406030204" pitchFamily="18" charset="0"/>
                        </a:rPr>
                        <m:t>−15</m:t>
                      </m:r>
                      <m:r>
                        <a:rPr lang="en-AU" i="1">
                          <a:latin typeface="Cambria Math" panose="02040503050406030204" pitchFamily="18" charset="0"/>
                        </a:rPr>
                        <m:t>𝑥</m:t>
                      </m:r>
                      <m:r>
                        <a:rPr lang="en-AU" i="1">
                          <a:latin typeface="Cambria Math" panose="02040503050406030204" pitchFamily="18" charset="0"/>
                        </a:rPr>
                        <m:t>=500</m:t>
                      </m:r>
                    </m:oMath>
                  </m:oMathPara>
                </a14:m>
                <a:endParaRPr lang="en-AU" dirty="0"/>
              </a:p>
              <a:p>
                <a:r>
                  <a:rPr lang="en-AU" dirty="0"/>
                  <a:t> </a:t>
                </a:r>
              </a:p>
            </p:txBody>
          </p:sp>
        </mc:Choice>
        <mc:Fallback xmlns="">
          <p:sp>
            <p:nvSpPr>
              <p:cNvPr id="5" name="Text Placeholder 11">
                <a:extLst>
                  <a:ext uri="{FF2B5EF4-FFF2-40B4-BE49-F238E27FC236}">
                    <a16:creationId xmlns:a16="http://schemas.microsoft.com/office/drawing/2014/main" id="{8BB1EFCB-C31F-36C8-73F8-C7365D4C9F29}"/>
                  </a:ext>
                </a:extLst>
              </p:cNvPr>
              <p:cNvSpPr txBox="1">
                <a:spLocks noRot="1" noChangeAspect="1" noMove="1" noResize="1" noEditPoints="1" noAdjustHandles="1" noChangeArrowheads="1" noChangeShapeType="1" noTextEdit="1"/>
              </p:cNvSpPr>
              <p:nvPr/>
            </p:nvSpPr>
            <p:spPr>
              <a:xfrm>
                <a:off x="359999" y="1652955"/>
                <a:ext cx="5526123" cy="4863046"/>
              </a:xfrm>
              <a:prstGeom prst="rect">
                <a:avLst/>
              </a:prstGeom>
              <a:blipFill>
                <a:blip r:embed="rId2"/>
                <a:stretch>
                  <a:fillRect l="-2756"/>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 Placeholder 11">
                <a:extLst>
                  <a:ext uri="{FF2B5EF4-FFF2-40B4-BE49-F238E27FC236}">
                    <a16:creationId xmlns:a16="http://schemas.microsoft.com/office/drawing/2014/main" id="{365CAEC5-43F7-7FF5-0FC4-51A8B09AD07A}"/>
                  </a:ext>
                </a:extLst>
              </p:cNvPr>
              <p:cNvSpPr txBox="1">
                <a:spLocks/>
              </p:cNvSpPr>
              <p:nvPr/>
            </p:nvSpPr>
            <p:spPr>
              <a:xfrm>
                <a:off x="6305879" y="2291782"/>
                <a:ext cx="4818121" cy="504304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25</m:t>
                      </m:r>
                      <m:r>
                        <a:rPr lang="en-AU" b="0" i="1" smtClean="0">
                          <a:latin typeface="Cambria Math" panose="02040503050406030204" pitchFamily="18" charset="0"/>
                        </a:rPr>
                        <m:t>𝑥</m:t>
                      </m:r>
                      <m:r>
                        <a:rPr lang="en-AU" b="0" i="1" smtClean="0">
                          <a:latin typeface="Cambria Math" panose="02040503050406030204" pitchFamily="18" charset="0"/>
                        </a:rPr>
                        <m:t>=500</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500</m:t>
                          </m:r>
                        </m:num>
                        <m:den>
                          <m:r>
                            <a:rPr lang="en-AU" b="0" i="1" smtClean="0">
                              <a:latin typeface="Cambria Math" panose="02040503050406030204" pitchFamily="18" charset="0"/>
                            </a:rPr>
                            <m:t>25</m:t>
                          </m:r>
                        </m:den>
                      </m:f>
                    </m:oMath>
                  </m:oMathPara>
                </a14:m>
                <a:endParaRPr lang="en-AU" b="0"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=20</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=40×20</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=800</m:t>
                      </m:r>
                    </m:oMath>
                  </m:oMathPara>
                </a14:m>
                <a:endParaRPr lang="en-AU" dirty="0"/>
              </a:p>
              <a:p>
                <a:r>
                  <a:rPr lang="en-AU" dirty="0"/>
                  <a:t> </a:t>
                </a:r>
              </a:p>
            </p:txBody>
          </p:sp>
        </mc:Choice>
        <mc:Fallback xmlns="">
          <p:sp>
            <p:nvSpPr>
              <p:cNvPr id="8" name="Text Placeholder 11">
                <a:extLst>
                  <a:ext uri="{FF2B5EF4-FFF2-40B4-BE49-F238E27FC236}">
                    <a16:creationId xmlns:a16="http://schemas.microsoft.com/office/drawing/2014/main" id="{365CAEC5-43F7-7FF5-0FC4-51A8B09AD07A}"/>
                  </a:ext>
                </a:extLst>
              </p:cNvPr>
              <p:cNvSpPr txBox="1">
                <a:spLocks noRot="1" noChangeAspect="1" noMove="1" noResize="1" noEditPoints="1" noAdjustHandles="1" noChangeArrowheads="1" noChangeShapeType="1" noTextEdit="1"/>
              </p:cNvSpPr>
              <p:nvPr/>
            </p:nvSpPr>
            <p:spPr>
              <a:xfrm>
                <a:off x="6305879" y="2291782"/>
                <a:ext cx="4818121" cy="5043045"/>
              </a:xfrm>
              <a:prstGeom prst="rect">
                <a:avLst/>
              </a:prstGeom>
              <a:blipFill>
                <a:blip r:embed="rId3"/>
                <a:stretch>
                  <a:fillRect/>
                </a:stretch>
              </a:blipFill>
            </p:spPr>
            <p:txBody>
              <a:bodyPr/>
              <a:lstStyle/>
              <a:p>
                <a:r>
                  <a:rPr lang="en-US">
                    <a:noFill/>
                  </a:rPr>
                  <a:t> </a:t>
                </a:r>
              </a:p>
            </p:txBody>
          </p:sp>
        </mc:Fallback>
      </mc:AlternateContent>
      <p:cxnSp>
        <p:nvCxnSpPr>
          <p:cNvPr id="7" name="Straight Connector 6">
            <a:extLst>
              <a:ext uri="{FF2B5EF4-FFF2-40B4-BE49-F238E27FC236}">
                <a16:creationId xmlns:a16="http://schemas.microsoft.com/office/drawing/2014/main" id="{5C81E48B-E677-C176-9F3D-CB258E3D791F}"/>
              </a:ext>
              <a:ext uri="{C183D7F6-B498-43B3-948B-1728B52AA6E4}">
                <adec:decorative xmlns:adec="http://schemas.microsoft.com/office/drawing/2017/decorative" val="1"/>
              </a:ext>
            </a:extLst>
          </p:cNvPr>
          <p:cNvCxnSpPr>
            <a:cxnSpLocks/>
          </p:cNvCxnSpPr>
          <p:nvPr/>
        </p:nvCxnSpPr>
        <p:spPr>
          <a:xfrm>
            <a:off x="6895812" y="2291782"/>
            <a:ext cx="0" cy="4121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5054A005-A5F2-049B-6F49-7A4085186AD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dirty="0"/>
          </a:p>
        </p:txBody>
      </p:sp>
    </p:spTree>
    <p:extLst>
      <p:ext uri="{BB962C8B-B14F-4D97-AF65-F5344CB8AC3E}">
        <p14:creationId xmlns:p14="http://schemas.microsoft.com/office/powerpoint/2010/main" val="4158440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997F7-CD8B-B2D2-88AA-92FC41F912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AB2720-C8CD-E896-17A9-A3309DF45500}"/>
              </a:ext>
            </a:extLst>
          </p:cNvPr>
          <p:cNvSpPr>
            <a:spLocks noGrp="1"/>
          </p:cNvSpPr>
          <p:nvPr>
            <p:ph type="title"/>
          </p:nvPr>
        </p:nvSpPr>
        <p:spPr/>
        <p:txBody>
          <a:bodyPr/>
          <a:lstStyle/>
          <a:p>
            <a:r>
              <a:rPr lang="en-AU" dirty="0"/>
              <a:t>Developing simultaneous equations (8)</a:t>
            </a:r>
          </a:p>
        </p:txBody>
      </p:sp>
      <p:sp>
        <p:nvSpPr>
          <p:cNvPr id="4" name="Text Placeholder 3">
            <a:extLst>
              <a:ext uri="{FF2B5EF4-FFF2-40B4-BE49-F238E27FC236}">
                <a16:creationId xmlns:a16="http://schemas.microsoft.com/office/drawing/2014/main" id="{B4C06690-E9F0-1D92-BEE4-3E4E713A64F6}"/>
              </a:ext>
            </a:extLst>
          </p:cNvPr>
          <p:cNvSpPr>
            <a:spLocks noGrp="1"/>
          </p:cNvSpPr>
          <p:nvPr>
            <p:ph type="body" sz="quarter" idx="18"/>
          </p:nvPr>
        </p:nvSpPr>
        <p:spPr/>
        <p:txBody>
          <a:bodyPr/>
          <a:lstStyle/>
          <a:p>
            <a:r>
              <a:rPr lang="en-AU" dirty="0"/>
              <a:t>Your turn – solution part 3</a:t>
            </a:r>
          </a:p>
        </p:txBody>
      </p:sp>
      <p:sp>
        <p:nvSpPr>
          <p:cNvPr id="6" name="Text Placeholder 11">
            <a:extLst>
              <a:ext uri="{FF2B5EF4-FFF2-40B4-BE49-F238E27FC236}">
                <a16:creationId xmlns:a16="http://schemas.microsoft.com/office/drawing/2014/main" id="{1A2BA518-6C72-EC29-E884-2C27CC619D98}"/>
              </a:ext>
            </a:extLst>
          </p:cNvPr>
          <p:cNvSpPr txBox="1">
            <a:spLocks/>
          </p:cNvSpPr>
          <p:nvPr/>
        </p:nvSpPr>
        <p:spPr>
          <a:xfrm>
            <a:off x="359999" y="1500350"/>
            <a:ext cx="11484000" cy="149337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Question: By developing and solving a pair of simultaneous equations, find the number of tickets that need to be sold to break even. </a:t>
            </a:r>
          </a:p>
        </p:txBody>
      </p:sp>
      <mc:AlternateContent xmlns:mc="http://schemas.openxmlformats.org/markup-compatibility/2006" xmlns:a14="http://schemas.microsoft.com/office/drawing/2010/main">
        <mc:Choice Requires="a14">
          <p:sp>
            <p:nvSpPr>
              <p:cNvPr id="7" name="Text Placeholder 11">
                <a:extLst>
                  <a:ext uri="{FF2B5EF4-FFF2-40B4-BE49-F238E27FC236}">
                    <a16:creationId xmlns:a16="http://schemas.microsoft.com/office/drawing/2014/main" id="{982E0C77-1DE0-C705-7894-EFF93EEAF579}"/>
                  </a:ext>
                </a:extLst>
              </p:cNvPr>
              <p:cNvSpPr txBox="1">
                <a:spLocks/>
              </p:cNvSpPr>
              <p:nvPr/>
            </p:nvSpPr>
            <p:spPr>
              <a:xfrm>
                <a:off x="456644" y="3150103"/>
                <a:ext cx="7726325" cy="323443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5. Interpret the solution in context to answer the question</a:t>
                </a:r>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𝑥</m:t>
                      </m:r>
                      <m:r>
                        <a:rPr lang="en-AU" i="1">
                          <a:latin typeface="Cambria Math" panose="02040503050406030204" pitchFamily="18" charset="0"/>
                        </a:rPr>
                        <m:t>=20</m:t>
                      </m:r>
                    </m:oMath>
                  </m:oMathPara>
                </a14:m>
                <a:endParaRPr lang="en-AU" dirty="0"/>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=800</m:t>
                      </m:r>
                    </m:oMath>
                  </m:oMathPara>
                </a14:m>
                <a:endParaRPr lang="en-AU" dirty="0"/>
              </a:p>
              <a:p>
                <a:r>
                  <a:rPr lang="en-AU" dirty="0"/>
                  <a:t>To break-even, 20 tickets need to be sold. </a:t>
                </a:r>
              </a:p>
              <a:p>
                <a:r>
                  <a:rPr lang="en-AU" dirty="0"/>
                  <a:t> </a:t>
                </a:r>
              </a:p>
            </p:txBody>
          </p:sp>
        </mc:Choice>
        <mc:Fallback xmlns="">
          <p:sp>
            <p:nvSpPr>
              <p:cNvPr id="7" name="Text Placeholder 11">
                <a:extLst>
                  <a:ext uri="{FF2B5EF4-FFF2-40B4-BE49-F238E27FC236}">
                    <a16:creationId xmlns:a16="http://schemas.microsoft.com/office/drawing/2014/main" id="{982E0C77-1DE0-C705-7894-EFF93EEAF579}"/>
                  </a:ext>
                </a:extLst>
              </p:cNvPr>
              <p:cNvSpPr txBox="1">
                <a:spLocks noRot="1" noChangeAspect="1" noMove="1" noResize="1" noEditPoints="1" noAdjustHandles="1" noChangeArrowheads="1" noChangeShapeType="1" noTextEdit="1"/>
              </p:cNvSpPr>
              <p:nvPr/>
            </p:nvSpPr>
            <p:spPr>
              <a:xfrm>
                <a:off x="456644" y="3150103"/>
                <a:ext cx="7726325" cy="3234431"/>
              </a:xfrm>
              <a:prstGeom prst="rect">
                <a:avLst/>
              </a:prstGeom>
              <a:blipFill>
                <a:blip r:embed="rId2"/>
                <a:stretch>
                  <a:fillRect l="-2052"/>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E3262FCA-F646-1915-5DFE-3778A41855F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dirty="0"/>
          </a:p>
        </p:txBody>
      </p:sp>
    </p:spTree>
    <p:extLst>
      <p:ext uri="{BB962C8B-B14F-4D97-AF65-F5344CB8AC3E}">
        <p14:creationId xmlns:p14="http://schemas.microsoft.com/office/powerpoint/2010/main" val="2578223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 uri="{C183D7F6-B498-43B3-948B-1728B52AA6E4}">
                <adec:decorative xmlns:adec="http://schemas.microsoft.com/office/drawing/2017/decorative" val="0"/>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7F95-B4D9-6710-E24C-500FB204C3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DB02D-DDF1-422C-870D-DB3924A8FF1C}"/>
              </a:ext>
            </a:extLst>
          </p:cNvPr>
          <p:cNvSpPr>
            <a:spLocks noGrp="1"/>
          </p:cNvSpPr>
          <p:nvPr>
            <p:ph type="title"/>
          </p:nvPr>
        </p:nvSpPr>
        <p:spPr/>
        <p:txBody>
          <a:bodyPr/>
          <a:lstStyle/>
          <a:p>
            <a:r>
              <a:rPr lang="en-AU" dirty="0">
                <a:latin typeface="+mj-lt"/>
              </a:rPr>
              <a:t>Marker feedback</a:t>
            </a:r>
          </a:p>
        </p:txBody>
      </p:sp>
      <p:sp>
        <p:nvSpPr>
          <p:cNvPr id="12" name="Text Placeholder 11">
            <a:extLst>
              <a:ext uri="{FF2B5EF4-FFF2-40B4-BE49-F238E27FC236}">
                <a16:creationId xmlns:a16="http://schemas.microsoft.com/office/drawing/2014/main" id="{ECFBF847-A998-2CB6-59D8-BC9692D751B4}"/>
              </a:ext>
            </a:extLst>
          </p:cNvPr>
          <p:cNvSpPr>
            <a:spLocks noGrp="1"/>
          </p:cNvSpPr>
          <p:nvPr>
            <p:ph type="body" sz="quarter" idx="17"/>
          </p:nvPr>
        </p:nvSpPr>
        <p:spPr/>
        <p:txBody>
          <a:bodyPr/>
          <a:lstStyle/>
          <a:p>
            <a:r>
              <a:rPr lang="en-AU" dirty="0">
                <a:latin typeface="+mn-lt"/>
              </a:rPr>
              <a:t> In better responses, students are able to:</a:t>
            </a:r>
          </a:p>
          <a:p>
            <a:pPr marL="342900" indent="-342900">
              <a:buFont typeface="Arial" panose="020B0604020202020204" pitchFamily="34" charset="0"/>
              <a:buChar char="•"/>
            </a:pPr>
            <a:r>
              <a:rPr lang="en-AU" dirty="0">
                <a:latin typeface="+mn-lt"/>
              </a:rPr>
              <a:t>Interpret the information to retrieve correct pronumerals.</a:t>
            </a:r>
          </a:p>
          <a:p>
            <a:pPr marL="342900" indent="-342900">
              <a:buFont typeface="Arial" panose="020B0604020202020204" pitchFamily="34" charset="0"/>
              <a:buChar char="•"/>
            </a:pPr>
            <a:r>
              <a:rPr lang="en-AU" dirty="0">
                <a:latin typeface="+mn-lt"/>
              </a:rPr>
              <a:t>Draw linear graphs neatly, with a ruler, and accurately find the point of intersection. </a:t>
            </a:r>
          </a:p>
          <a:p>
            <a:r>
              <a:rPr lang="en-AU" dirty="0">
                <a:latin typeface="+mn-lt"/>
              </a:rPr>
              <a:t>Areas for students to improve:</a:t>
            </a:r>
          </a:p>
          <a:p>
            <a:pPr marL="342900" indent="-342900">
              <a:buFont typeface="Arial" panose="020B0604020202020204" pitchFamily="34" charset="0"/>
              <a:buChar char="•"/>
            </a:pPr>
            <a:r>
              <a:rPr lang="en-AU" dirty="0">
                <a:latin typeface="+mn-lt"/>
              </a:rPr>
              <a:t>Demonstrating understanding of the need to write two equations.</a:t>
            </a:r>
          </a:p>
          <a:p>
            <a:pPr marL="342900" indent="-342900">
              <a:buFont typeface="Arial" panose="020B0604020202020204" pitchFamily="34" charset="0"/>
              <a:buChar char="•"/>
            </a:pPr>
            <a:r>
              <a:rPr lang="en-AU" dirty="0">
                <a:latin typeface="+mn-lt"/>
              </a:rPr>
              <a:t>Being able to accurately interpret the solution in the context of the question. </a:t>
            </a:r>
          </a:p>
          <a:p>
            <a:pPr marL="342900" indent="-342900">
              <a:buFont typeface="Arial" panose="020B0604020202020204" pitchFamily="34" charset="0"/>
              <a:buChar char="•"/>
            </a:pPr>
            <a:r>
              <a:rPr lang="en-AU" dirty="0">
                <a:latin typeface="+mn-lt"/>
              </a:rPr>
              <a:t>Breaking down a multi-step question into smaller parts or processes. </a:t>
            </a:r>
          </a:p>
        </p:txBody>
      </p:sp>
      <p:sp>
        <p:nvSpPr>
          <p:cNvPr id="3" name="Slide Number Placeholder 2">
            <a:extLst>
              <a:ext uri="{FF2B5EF4-FFF2-40B4-BE49-F238E27FC236}">
                <a16:creationId xmlns:a16="http://schemas.microsoft.com/office/drawing/2014/main" id="{34C52F5F-FBF5-8430-A240-CB9CD80A2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a:t>
            </a:fld>
            <a:endParaRPr lang="en-AU" dirty="0"/>
          </a:p>
        </p:txBody>
      </p:sp>
    </p:spTree>
    <p:extLst>
      <p:ext uri="{BB962C8B-B14F-4D97-AF65-F5344CB8AC3E}">
        <p14:creationId xmlns:p14="http://schemas.microsoft.com/office/powerpoint/2010/main" val="31766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lvl="0">
              <a:lnSpc>
                <a:spcPct val="150000"/>
              </a:lnSpc>
              <a:spcAft>
                <a:spcPts val="600"/>
              </a:spcAft>
              <a:defRPr/>
            </a:pPr>
            <a:r>
              <a:rPr lang="en-AU" sz="1200" dirty="0">
                <a:solidFill>
                  <a:srgbClr val="FFFFFF"/>
                </a:solidFill>
              </a:rPr>
              <a:t>Please refer to the NESA Copyright Disclaimer for more information </a:t>
            </a:r>
            <a:r>
              <a:rPr lang="en-AU" sz="1200" u="sng" dirty="0">
                <a:solidFill>
                  <a:srgbClr val="CBEDFD"/>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https://www.nsw.gov.au/education-and-training/nesa/copyright</a:t>
            </a:r>
            <a:r>
              <a:rPr lang="en-AU" sz="1200" dirty="0">
                <a:solidFill>
                  <a:srgbClr val="FFFFFF"/>
                </a:solidFill>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Standard 11–12 Syllabus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19</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9641AA-9499-49FB-B6A2-827FFBA7FF43}">
  <ds:schemaRefs>
    <ds:schemaRef ds:uri="http://schemas.microsoft.com/sharepoint/v3/contenttype/forms"/>
  </ds:schemaRefs>
</ds:datastoreItem>
</file>

<file path=customXml/itemProps2.xml><?xml version="1.0" encoding="utf-8"?>
<ds:datastoreItem xmlns:ds="http://schemas.openxmlformats.org/officeDocument/2006/customXml" ds:itemID="{9130929B-E670-4637-9573-8E7D23847FC7}">
  <ds:schemaRefs>
    <ds:schemaRef ds:uri="http://schemas.microsoft.com/sharepoint/v3"/>
    <ds:schemaRef ds:uri="8c6f0761-0ef4-4d3b-8fe8-3b60dff82ea3"/>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 ds:uri="0d94be99-a0f6-44e7-93d1-7f56be2e14d5"/>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975FB781-D79E-4501-9DDE-4802A8F8AE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0</TotalTime>
  <Words>1666</Words>
  <Application>Microsoft Office PowerPoint</Application>
  <PresentationFormat>Widescreen</PresentationFormat>
  <Paragraphs>189</Paragraphs>
  <Slides>20</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Public Sans</vt:lpstr>
      <vt:lpstr>Times New Roman</vt:lpstr>
      <vt:lpstr>Cambria Math</vt:lpstr>
      <vt:lpstr>Arial</vt:lpstr>
      <vt:lpstr>NSWG Corporate</vt:lpstr>
      <vt:lpstr>Developing simultaneous equations</vt:lpstr>
      <vt:lpstr>Learning intentions and success criteria</vt:lpstr>
      <vt:lpstr>Activating prior knowledge</vt:lpstr>
      <vt:lpstr>Live music concert organising committee meeting</vt:lpstr>
      <vt:lpstr>Connecting learning</vt:lpstr>
      <vt:lpstr>Volunteers at the live music concert</vt:lpstr>
      <vt:lpstr>Releasing responsibility</vt:lpstr>
      <vt:lpstr>Developing simultaneous equations (1)</vt:lpstr>
      <vt:lpstr>Developing simultaneous equations (2)</vt:lpstr>
      <vt:lpstr>Developing simultaneous equations (3)</vt:lpstr>
      <vt:lpstr>Developing simultaneous equations (4)</vt:lpstr>
      <vt:lpstr>Developing simultaneous equations (5)</vt:lpstr>
      <vt:lpstr>Developing simultaneous equations (6)</vt:lpstr>
      <vt:lpstr>Developing simultaneous equations (7)</vt:lpstr>
      <vt:lpstr>Developing simultaneous equations (8)</vt:lpstr>
      <vt:lpstr>Independent practice</vt:lpstr>
      <vt:lpstr>Approaching questions scaffold</vt:lpstr>
      <vt:lpstr>Marker feedback</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9 – Developing simultaneous equations, Mathematics Standard 2</dc:title>
  <dc:subject>Mathematics Standard – Stage 6 (Year 12)  </dc:subject>
  <dc:creator>NSW Department of Education</dc:creator>
  <cp:keywords/>
  <dc:description/>
  <dcterms:created xsi:type="dcterms:W3CDTF">2026-07-20T23:17:39Z</dcterms:created>
  <dcterms:modified xsi:type="dcterms:W3CDTF">2026-08-13T00:51:06Z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