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1"/>
  </p:notesMasterIdLst>
  <p:handoutMasterIdLst>
    <p:handoutMasterId r:id="rId22"/>
  </p:handoutMasterIdLst>
  <p:sldIdLst>
    <p:sldId id="26505" r:id="rId5"/>
    <p:sldId id="26383" r:id="rId6"/>
    <p:sldId id="271" r:id="rId7"/>
    <p:sldId id="289" r:id="rId8"/>
    <p:sldId id="26508" r:id="rId9"/>
    <p:sldId id="26509" r:id="rId10"/>
    <p:sldId id="26512" r:id="rId11"/>
    <p:sldId id="26523" r:id="rId12"/>
    <p:sldId id="26524" r:id="rId13"/>
    <p:sldId id="26528" r:id="rId14"/>
    <p:sldId id="26527" r:id="rId15"/>
    <p:sldId id="26529" r:id="rId16"/>
    <p:sldId id="26510" r:id="rId17"/>
    <p:sldId id="26522" r:id="rId18"/>
    <p:sldId id="360" r:id="rId19"/>
    <p:sldId id="361" r:id="rId20"/>
  </p:sldIdLst>
  <p:sldSz cx="12192000" cy="6858000"/>
  <p:notesSz cx="6858000" cy="9144000"/>
  <p:embeddedFontLst>
    <p:embeddedFont>
      <p:font typeface="Cambria Math" panose="02040503050406030204" pitchFamily="18" charset="0"/>
      <p:regular r:id="rId23"/>
    </p:embeddedFont>
    <p:embeddedFont>
      <p:font typeface="Public Sans" pitchFamily="2" charset="0"/>
      <p:regular r:id="rId24"/>
      <p:bold r:id="rId25"/>
      <p:italic r:id="rId26"/>
      <p:boldItalic r:id="rId27"/>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21377F-89DF-48B7-A193-5E8C6E612DFD}" v="1" dt="2026-08-14T03:48:53.672"/>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15"/>
    <p:restoredTop sz="94639"/>
  </p:normalViewPr>
  <p:slideViewPr>
    <p:cSldViewPr snapToGrid="0">
      <p:cViewPr varScale="1">
        <p:scale>
          <a:sx n="85" d="100"/>
          <a:sy n="85" d="100"/>
        </p:scale>
        <p:origin x="90" y="186"/>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14/08/2026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14/08/2026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96141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890C3-E755-6928-60C4-A078335D5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A6B1B-1903-5733-D531-16DA2613E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6819D-7701-7698-EAD6-A5445D33866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FDBE5E4-5673-96DE-5EE3-7705BBDE5857}"/>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4152033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6FE5F-183D-2578-5E80-0079E6C263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521835-83AD-427B-B217-252F544A99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859E10-2964-4C2B-2C9F-38C2396178C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DAB7154-5F22-1B71-61C9-049BB5C93870}"/>
              </a:ext>
            </a:extLst>
          </p:cNvPr>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1194872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2769560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13</a:t>
            </a:fld>
            <a:endParaRPr lang="en-AU" dirty="0"/>
          </a:p>
        </p:txBody>
      </p:sp>
    </p:spTree>
    <p:extLst>
      <p:ext uri="{BB962C8B-B14F-4D97-AF65-F5344CB8AC3E}">
        <p14:creationId xmlns:p14="http://schemas.microsoft.com/office/powerpoint/2010/main" val="3138858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15</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16</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0.png"/><Relationship Id="rId1" Type="http://schemas.openxmlformats.org/officeDocument/2006/relationships/slideLayout" Target="../slideLayouts/slideLayout4.xml"/><Relationship Id="rId6" Type="http://schemas.openxmlformats.org/officeDocument/2006/relationships/image" Target="../media/image130.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0.png"/><Relationship Id="rId1" Type="http://schemas.openxmlformats.org/officeDocument/2006/relationships/slideLayout" Target="../slideLayouts/slideLayout4.xml"/><Relationship Id="rId6" Type="http://schemas.openxmlformats.org/officeDocument/2006/relationships/image" Target="../media/image210.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www.nsw.gov.au/education-and-training/nesa/copyright"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standar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Solving simultaneous equations algebraically – part 2</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Standard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Managing events</a:t>
            </a:r>
          </a:p>
        </p:txBody>
      </p:sp>
      <p:pic>
        <p:nvPicPr>
          <p:cNvPr id="4" name="Picture Placeholder 4">
            <a:extLst>
              <a:ext uri="{FF2B5EF4-FFF2-40B4-BE49-F238E27FC236}">
                <a16:creationId xmlns:a16="http://schemas.microsoft.com/office/drawing/2014/main" id="{6FA788E5-ED6B-5306-0724-C0EB9A0BCC4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128000" y="0"/>
            <a:ext cx="5064000" cy="6858000"/>
          </a:xfrm>
          <a:prstGeom prst="rect">
            <a:avLst/>
          </a:prstGeo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455964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Bef>
                <a:spcPts val="600"/>
              </a:spcBef>
              <a:spcAft>
                <a:spcPts val="12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lvl="0" indent="-342900">
              <a:lnSpc>
                <a:spcPct val="150000"/>
              </a:lnSpc>
              <a:spcBef>
                <a:spcPts val="600"/>
              </a:spcBef>
              <a:spcAft>
                <a:spcPts val="1200"/>
              </a:spcAft>
              <a:buFont typeface="Arial" panose="020B0604020202020204" pitchFamily="34" charset="0"/>
              <a:buChar char="•"/>
            </a:pPr>
            <a:r>
              <a:rPr lang="en-AU" sz="2000" dirty="0"/>
              <a:t>To be able to solve pairs of simultaneous linear equations using algebraic methods.</a:t>
            </a:r>
          </a:p>
          <a:p>
            <a:pPr>
              <a:lnSpc>
                <a:spcPct val="150000"/>
              </a:lnSpc>
              <a:spcBef>
                <a:spcPts val="600"/>
              </a:spcBef>
              <a:spcAft>
                <a:spcPts val="12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lvl="0" indent="-342900">
              <a:lnSpc>
                <a:spcPct val="150000"/>
              </a:lnSpc>
              <a:spcBef>
                <a:spcPts val="600"/>
              </a:spcBef>
              <a:spcAft>
                <a:spcPts val="1200"/>
              </a:spcAft>
              <a:buFont typeface="Arial" panose="020B0604020202020204" pitchFamily="34" charset="0"/>
              <a:buChar char="•"/>
            </a:pPr>
            <a:r>
              <a:rPr lang="en-AU" sz="2000" dirty="0"/>
              <a:t>I can represent a pair of simultaneous linear equations using a bar model. </a:t>
            </a:r>
          </a:p>
          <a:p>
            <a:pPr marL="342900" lvl="0" indent="-342900">
              <a:lnSpc>
                <a:spcPct val="150000"/>
              </a:lnSpc>
              <a:spcBef>
                <a:spcPts val="600"/>
              </a:spcBef>
              <a:spcAft>
                <a:spcPts val="1200"/>
              </a:spcAft>
              <a:buFont typeface="Arial" panose="020B0604020202020204" pitchFamily="34" charset="0"/>
              <a:buChar char="•"/>
            </a:pPr>
            <a:r>
              <a:rPr lang="en-AU" sz="2000" dirty="0"/>
              <a:t>I can solve a pair of simultaneous linear equations using algebraic methods. </a:t>
            </a:r>
          </a:p>
          <a:p>
            <a:pPr marL="342900" lvl="0" indent="-342900">
              <a:lnSpc>
                <a:spcPct val="150000"/>
              </a:lnSpc>
              <a:spcBef>
                <a:spcPts val="600"/>
              </a:spcBef>
              <a:spcAft>
                <a:spcPts val="1200"/>
              </a:spcAft>
              <a:buFont typeface="Arial" panose="020B0604020202020204" pitchFamily="34" charset="0"/>
              <a:buChar char="•"/>
            </a:pPr>
            <a:r>
              <a:rPr lang="en-AU" sz="2000" dirty="0"/>
              <a:t>I can choose an appropriate method to solve a pair of simultaneous linear equations. </a:t>
            </a:r>
          </a:p>
          <a:p>
            <a:pPr marL="342900" lvl="0" indent="-342900">
              <a:lnSpc>
                <a:spcPct val="150000"/>
              </a:lnSpc>
              <a:spcBef>
                <a:spcPts val="600"/>
              </a:spcBef>
              <a:spcAft>
                <a:spcPts val="1200"/>
              </a:spcAft>
              <a:buFont typeface="Arial" panose="020B0604020202020204" pitchFamily="34" charset="0"/>
              <a:buChar char="•"/>
            </a:pPr>
            <a:r>
              <a:rPr lang="en-AU" sz="2000" dirty="0"/>
              <a:t>I can interpret the solution in the context of the problem.</a:t>
            </a: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dirty="0">
                <a:latin typeface="+mj-lt"/>
              </a:rPr>
              <a:t>Music festival</a:t>
            </a:r>
          </a:p>
        </p:txBody>
      </p:sp>
      <p:sp>
        <p:nvSpPr>
          <p:cNvPr id="12" name="Text Placeholder 11">
            <a:extLst>
              <a:ext uri="{FF2B5EF4-FFF2-40B4-BE49-F238E27FC236}">
                <a16:creationId xmlns:a16="http://schemas.microsoft.com/office/drawing/2014/main" id="{02C3478F-FB08-D7AF-5F27-8D143FA97D4C}"/>
              </a:ext>
            </a:extLst>
          </p:cNvPr>
          <p:cNvSpPr>
            <a:spLocks noGrp="1"/>
          </p:cNvSpPr>
          <p:nvPr>
            <p:ph type="body" sz="quarter" idx="17"/>
          </p:nvPr>
        </p:nvSpPr>
        <p:spPr>
          <a:xfrm>
            <a:off x="359999" y="1025083"/>
            <a:ext cx="5898573" cy="2403918"/>
          </a:xfrm>
          <a:prstGeom prst="roundRect">
            <a:avLst>
              <a:gd name="adj" fmla="val 7262"/>
            </a:avLst>
          </a:prstGeom>
        </p:spPr>
        <p:style>
          <a:lnRef idx="3">
            <a:schemeClr val="lt1"/>
          </a:lnRef>
          <a:fillRef idx="1">
            <a:schemeClr val="accent6"/>
          </a:fillRef>
          <a:effectRef idx="1">
            <a:schemeClr val="accent6"/>
          </a:effectRef>
          <a:fontRef idx="minor">
            <a:schemeClr val="lt1"/>
          </a:fontRef>
        </p:style>
        <p:txBody>
          <a:bodyPr lIns="72000" tIns="72000" rIns="72000" bIns="72000"/>
          <a:lstStyle/>
          <a:p>
            <a:pPr marL="342900" indent="-342900">
              <a:lnSpc>
                <a:spcPct val="130000"/>
              </a:lnSpc>
              <a:buFont typeface="Arial" panose="020B0604020202020204" pitchFamily="34" charset="0"/>
              <a:buChar char="•"/>
            </a:pPr>
            <a:r>
              <a:rPr lang="en-AU" dirty="0">
                <a:solidFill>
                  <a:schemeClr val="tx1"/>
                </a:solidFill>
              </a:rPr>
              <a:t>1500 attendees. </a:t>
            </a:r>
          </a:p>
          <a:p>
            <a:pPr marL="342900" indent="-342900">
              <a:lnSpc>
                <a:spcPct val="130000"/>
              </a:lnSpc>
              <a:buFont typeface="Arial" panose="020B0604020202020204" pitchFamily="34" charset="0"/>
              <a:buChar char="•"/>
            </a:pPr>
            <a:r>
              <a:rPr lang="en-AU" dirty="0">
                <a:solidFill>
                  <a:schemeClr val="tx1"/>
                </a:solidFill>
              </a:rPr>
              <a:t>2400 m</a:t>
            </a:r>
            <a:r>
              <a:rPr lang="en-AU" baseline="30000" dirty="0">
                <a:solidFill>
                  <a:schemeClr val="tx1"/>
                </a:solidFill>
              </a:rPr>
              <a:t>2</a:t>
            </a:r>
            <a:r>
              <a:rPr lang="en-AU" dirty="0">
                <a:solidFill>
                  <a:schemeClr val="tx1"/>
                </a:solidFill>
              </a:rPr>
              <a:t> of useable floor space. </a:t>
            </a:r>
          </a:p>
          <a:p>
            <a:pPr marL="342900" indent="-342900">
              <a:lnSpc>
                <a:spcPct val="130000"/>
              </a:lnSpc>
              <a:buFont typeface="Arial" panose="020B0604020202020204" pitchFamily="34" charset="0"/>
              <a:buChar char="•"/>
            </a:pPr>
            <a:r>
              <a:rPr lang="en-AU" dirty="0">
                <a:solidFill>
                  <a:schemeClr val="tx1"/>
                </a:solidFill>
              </a:rPr>
              <a:t>General admission (standing area) uses 1 m</a:t>
            </a:r>
            <a:r>
              <a:rPr lang="en-AU" baseline="30000" dirty="0">
                <a:solidFill>
                  <a:schemeClr val="tx1"/>
                </a:solidFill>
              </a:rPr>
              <a:t>2</a:t>
            </a:r>
            <a:r>
              <a:rPr lang="en-AU" dirty="0">
                <a:solidFill>
                  <a:schemeClr val="tx1"/>
                </a:solidFill>
              </a:rPr>
              <a:t>.</a:t>
            </a:r>
          </a:p>
          <a:p>
            <a:pPr marL="342900" indent="-342900">
              <a:lnSpc>
                <a:spcPct val="130000"/>
              </a:lnSpc>
              <a:buFont typeface="Arial" panose="020B0604020202020204" pitchFamily="34" charset="0"/>
              <a:buChar char="•"/>
            </a:pPr>
            <a:r>
              <a:rPr lang="en-AU" dirty="0">
                <a:solidFill>
                  <a:schemeClr val="tx1"/>
                </a:solidFill>
              </a:rPr>
              <a:t>Seated attendee uses 2 m</a:t>
            </a:r>
            <a:r>
              <a:rPr lang="en-AU" baseline="30000" dirty="0">
                <a:solidFill>
                  <a:schemeClr val="tx1"/>
                </a:solidFill>
              </a:rPr>
              <a:t>2</a:t>
            </a:r>
            <a:r>
              <a:rPr lang="en-AU" dirty="0">
                <a:solidFill>
                  <a:schemeClr val="tx1"/>
                </a:solidFill>
              </a:rPr>
              <a:t> </a:t>
            </a:r>
          </a:p>
        </p:txBody>
      </p:sp>
      <mc:AlternateContent xmlns:mc="http://schemas.openxmlformats.org/markup-compatibility/2006" xmlns:a14="http://schemas.microsoft.com/office/drawing/2010/main">
        <mc:Choice Requires="a14">
          <p:sp>
            <p:nvSpPr>
              <p:cNvPr id="2" name="Text Placeholder 11">
                <a:extLst>
                  <a:ext uri="{FF2B5EF4-FFF2-40B4-BE49-F238E27FC236}">
                    <a16:creationId xmlns:a16="http://schemas.microsoft.com/office/drawing/2014/main" id="{D16965AD-78A3-76CF-53EB-52584A45923A}"/>
                  </a:ext>
                </a:extLst>
              </p:cNvPr>
              <p:cNvSpPr txBox="1">
                <a:spLocks/>
              </p:cNvSpPr>
              <p:nvPr/>
            </p:nvSpPr>
            <p:spPr>
              <a:xfrm>
                <a:off x="522572" y="3598609"/>
                <a:ext cx="5736000" cy="3087000"/>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Let: </a:t>
                </a:r>
              </a:p>
              <a:p>
                <a14:m>
                  <m:oMath xmlns:m="http://schemas.openxmlformats.org/officeDocument/2006/math">
                    <m:r>
                      <a:rPr lang="en-AU" b="0" i="1" smtClean="0">
                        <a:latin typeface="Cambria Math" panose="02040503050406030204" pitchFamily="18" charset="0"/>
                      </a:rPr>
                      <m:t>𝑥</m:t>
                    </m:r>
                  </m:oMath>
                </a14:m>
                <a:r>
                  <a:rPr lang="en-AU" dirty="0"/>
                  <a:t> = number of general admission attendees </a:t>
                </a:r>
              </a:p>
              <a:p>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 </m:t>
                    </m:r>
                  </m:oMath>
                </a14:m>
                <a:r>
                  <a:rPr lang="en-AU" dirty="0"/>
                  <a:t>= number of seated attendees</a:t>
                </a: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i="1">
                          <a:latin typeface="Cambria Math" panose="02040503050406030204" pitchFamily="18" charset="0"/>
                        </a:rPr>
                        <m:t>+</m:t>
                      </m:r>
                      <m:r>
                        <a:rPr lang="en-AU" b="0" i="1" smtClean="0">
                          <a:latin typeface="Cambria Math" panose="02040503050406030204" pitchFamily="18" charset="0"/>
                        </a:rPr>
                        <m:t>𝑦</m:t>
                      </m:r>
                      <m:r>
                        <a:rPr lang="en-AU" i="1">
                          <a:latin typeface="Cambria Math" panose="02040503050406030204" pitchFamily="18" charset="0"/>
                        </a:rPr>
                        <m:t>=1500</m:t>
                      </m:r>
                    </m:oMath>
                  </m:oMathPara>
                </a14:m>
                <a:endParaRPr lang="en-AU"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i="1">
                          <a:latin typeface="Cambria Math" panose="02040503050406030204" pitchFamily="18" charset="0"/>
                        </a:rPr>
                        <m:t>+2</m:t>
                      </m:r>
                      <m:r>
                        <a:rPr lang="en-AU" b="0" i="1" smtClean="0">
                          <a:latin typeface="Cambria Math" panose="02040503050406030204" pitchFamily="18" charset="0"/>
                        </a:rPr>
                        <m:t>𝑦</m:t>
                      </m:r>
                      <m:r>
                        <a:rPr lang="en-AU" i="1">
                          <a:latin typeface="Cambria Math" panose="02040503050406030204" pitchFamily="18" charset="0"/>
                        </a:rPr>
                        <m:t>=2400</m:t>
                      </m:r>
                    </m:oMath>
                  </m:oMathPara>
                </a14:m>
                <a:endParaRPr lang="en-AU" dirty="0"/>
              </a:p>
              <a:p>
                <a:endParaRPr lang="en-AU" dirty="0"/>
              </a:p>
            </p:txBody>
          </p:sp>
        </mc:Choice>
        <mc:Fallback xmlns="">
          <p:sp>
            <p:nvSpPr>
              <p:cNvPr id="2" name="Text Placeholder 11">
                <a:extLst>
                  <a:ext uri="{FF2B5EF4-FFF2-40B4-BE49-F238E27FC236}">
                    <a16:creationId xmlns:a16="http://schemas.microsoft.com/office/drawing/2014/main" id="{D16965AD-78A3-76CF-53EB-52584A45923A}"/>
                  </a:ext>
                </a:extLst>
              </p:cNvPr>
              <p:cNvSpPr txBox="1">
                <a:spLocks noRot="1" noChangeAspect="1" noMove="1" noResize="1" noEditPoints="1" noAdjustHandles="1" noChangeArrowheads="1" noChangeShapeType="1" noTextEdit="1"/>
              </p:cNvSpPr>
              <p:nvPr/>
            </p:nvSpPr>
            <p:spPr>
              <a:xfrm>
                <a:off x="522572" y="3598609"/>
                <a:ext cx="5736000" cy="3087000"/>
              </a:xfrm>
              <a:prstGeom prst="rect">
                <a:avLst/>
              </a:prstGeom>
              <a:blipFill>
                <a:blip r:embed="rId3"/>
                <a:stretch>
                  <a:fillRect l="-2763"/>
                </a:stretch>
              </a:blipFill>
            </p:spPr>
            <p:txBody>
              <a:bodyPr/>
              <a:lstStyle/>
              <a:p>
                <a:r>
                  <a:rPr lang="en-AU">
                    <a:noFill/>
                  </a:rPr>
                  <a:t> </a:t>
                </a:r>
              </a:p>
            </p:txBody>
          </p:sp>
        </mc:Fallback>
      </mc:AlternateContent>
      <p:pic>
        <p:nvPicPr>
          <p:cNvPr id="1026" name="Picture 2" descr="  &#10;A coordinate grid displays two downward‑sloping straight lines, one red and one blue.&#10;&#10;The x‑axis is labeled “Number of general admission attendees (x).”&#10;&#10;The y‑axis is labeled “Number of seated attendees (y).”&#10;&#10;The red line begins high on the y‑axis near 1500 seated attendees when general admission is 0, and it meets the x‑axis near 1500 general admission attendees.&#10;The blue line begins slightly lower on the y‑axis near 1200 seated attendees when general admission is 0, and it meets the x‑axis near 2500 general admission attendees.">
            <a:extLst>
              <a:ext uri="{FF2B5EF4-FFF2-40B4-BE49-F238E27FC236}">
                <a16:creationId xmlns:a16="http://schemas.microsoft.com/office/drawing/2014/main" id="{7956C23E-7355-778F-2929-74223A67BB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5009" y="762900"/>
            <a:ext cx="5753100" cy="57531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C117-1EDF-2879-8D4A-2D5A0EDF3A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0994A1-6280-637C-A32E-0A999DF0F5FE}"/>
              </a:ext>
            </a:extLst>
          </p:cNvPr>
          <p:cNvSpPr>
            <a:spLocks noGrp="1"/>
          </p:cNvSpPr>
          <p:nvPr>
            <p:ph type="title"/>
          </p:nvPr>
        </p:nvSpPr>
        <p:spPr/>
        <p:txBody>
          <a:bodyPr/>
          <a:lstStyle/>
          <a:p>
            <a:r>
              <a:rPr lang="en-AU" dirty="0">
                <a:latin typeface="+mj-lt"/>
              </a:rPr>
              <a:t>Solving simultaneous equations algebraically (1)</a:t>
            </a:r>
          </a:p>
        </p:txBody>
      </p:sp>
      <p:sp>
        <p:nvSpPr>
          <p:cNvPr id="13" name="Text Placeholder 12">
            <a:extLst>
              <a:ext uri="{FF2B5EF4-FFF2-40B4-BE49-F238E27FC236}">
                <a16:creationId xmlns:a16="http://schemas.microsoft.com/office/drawing/2014/main" id="{423A5A2F-1AC4-086C-B7B1-D48366C09537}"/>
              </a:ext>
            </a:extLst>
          </p:cNvPr>
          <p:cNvSpPr>
            <a:spLocks noGrp="1"/>
          </p:cNvSpPr>
          <p:nvPr>
            <p:ph type="body" sz="quarter" idx="18"/>
          </p:nvPr>
        </p:nvSpPr>
        <p:spPr>
          <a:xfrm>
            <a:off x="360000" y="982520"/>
            <a:ext cx="11483998" cy="356423"/>
          </a:xfrm>
        </p:spPr>
        <p:txBody>
          <a:bodyPr/>
          <a:lstStyle/>
          <a:p>
            <a:r>
              <a:rPr lang="en-AU" dirty="0">
                <a:latin typeface="+mj-lt"/>
              </a:rPr>
              <a:t>Worked example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1DAD1ACA-21A5-3F6A-0888-0D65507546B6}"/>
                  </a:ext>
                </a:extLst>
              </p:cNvPr>
              <p:cNvSpPr>
                <a:spLocks noGrp="1"/>
              </p:cNvSpPr>
              <p:nvPr>
                <p:ph type="body" sz="quarter" idx="17"/>
              </p:nvPr>
            </p:nvSpPr>
            <p:spPr>
              <a:xfrm>
                <a:off x="360000" y="1567086"/>
                <a:ext cx="6113138" cy="3036444"/>
              </a:xfrm>
            </p:spPr>
            <p:txBody>
              <a:bodyPr/>
              <a:lstStyle/>
              <a:p>
                <a:r>
                  <a:rPr lang="en-AU" sz="1800" dirty="0">
                    <a:latin typeface="+mn-lt"/>
                  </a:rPr>
                  <a:t> Solve the pair of simultaneous equations:	</a:t>
                </a:r>
                <a14:m>
                  <m:oMath xmlns:m="http://schemas.openxmlformats.org/officeDocument/2006/math">
                    <m:r>
                      <a:rPr lang="en-AU" sz="1800" b="0" i="0" smtClean="0">
                        <a:solidFill>
                          <a:schemeClr val="accent2"/>
                        </a:solidFill>
                        <a:latin typeface="Cambria Math" panose="02040503050406030204" pitchFamily="18" charset="0"/>
                      </a:rPr>
                      <m:t>3</m:t>
                    </m:r>
                    <m:r>
                      <a:rPr lang="en-AU" sz="1800" i="1" smtClean="0">
                        <a:solidFill>
                          <a:schemeClr val="accent2"/>
                        </a:solidFill>
                        <a:latin typeface="Cambria Math" panose="02040503050406030204" pitchFamily="18" charset="0"/>
                      </a:rPr>
                      <m:t>𝑥</m:t>
                    </m:r>
                    <m:r>
                      <a:rPr lang="en-AU" sz="1800" i="1" smtClean="0">
                        <a:solidFill>
                          <a:schemeClr val="accent2"/>
                        </a:solidFill>
                        <a:latin typeface="Cambria Math" panose="02040503050406030204" pitchFamily="18" charset="0"/>
                      </a:rPr>
                      <m:t>+</m:t>
                    </m:r>
                    <m:r>
                      <a:rPr lang="en-AU" sz="1800" i="1" smtClean="0">
                        <a:solidFill>
                          <a:schemeClr val="accent2"/>
                        </a:solidFill>
                        <a:latin typeface="Cambria Math" panose="02040503050406030204" pitchFamily="18" charset="0"/>
                      </a:rPr>
                      <m:t>𝑦</m:t>
                    </m:r>
                    <m:r>
                      <a:rPr lang="en-AU" sz="1800" i="1" smtClean="0">
                        <a:solidFill>
                          <a:schemeClr val="accent2"/>
                        </a:solidFill>
                        <a:latin typeface="Cambria Math" panose="02040503050406030204" pitchFamily="18" charset="0"/>
                      </a:rPr>
                      <m:t>=5</m:t>
                    </m:r>
                  </m:oMath>
                </a14:m>
                <a:endParaRPr lang="en-AU" sz="1800" b="0" i="1" dirty="0">
                  <a:solidFill>
                    <a:schemeClr val="accent2"/>
                  </a:solidFill>
                  <a:latin typeface="Cambria Math" panose="02040503050406030204" pitchFamily="18" charset="0"/>
                </a:endParaRPr>
              </a:p>
              <a:p>
                <a:pPr marL="4572000"/>
                <a14:m>
                  <m:oMathPara xmlns:m="http://schemas.openxmlformats.org/officeDocument/2006/math">
                    <m:oMathParaPr>
                      <m:jc m:val="left"/>
                    </m:oMathParaPr>
                    <m:oMath xmlns:m="http://schemas.openxmlformats.org/officeDocument/2006/math">
                      <m:r>
                        <a:rPr lang="en-AU" sz="1800" b="0" i="1" smtClean="0">
                          <a:solidFill>
                            <a:schemeClr val="tx2"/>
                          </a:solidFill>
                          <a:latin typeface="Cambria Math" panose="02040503050406030204" pitchFamily="18" charset="0"/>
                        </a:rPr>
                        <m:t>𝑥</m:t>
                      </m:r>
                      <m:r>
                        <a:rPr lang="en-AU" sz="1800" b="0" i="1" smtClean="0">
                          <a:solidFill>
                            <a:schemeClr val="tx2"/>
                          </a:solidFill>
                          <a:latin typeface="Cambria Math" panose="02040503050406030204" pitchFamily="18" charset="0"/>
                        </a:rPr>
                        <m:t>+</m:t>
                      </m:r>
                      <m:r>
                        <a:rPr lang="en-AU" sz="1800" b="0" i="1" smtClean="0">
                          <a:solidFill>
                            <a:schemeClr val="tx2"/>
                          </a:solidFill>
                          <a:latin typeface="Cambria Math" panose="02040503050406030204" pitchFamily="18" charset="0"/>
                        </a:rPr>
                        <m:t>𝑦</m:t>
                      </m:r>
                      <m:r>
                        <a:rPr lang="en-AU" sz="1800" b="0" i="1" smtClean="0">
                          <a:solidFill>
                            <a:schemeClr val="tx2"/>
                          </a:solidFill>
                          <a:latin typeface="Cambria Math" panose="02040503050406030204" pitchFamily="18" charset="0"/>
                        </a:rPr>
                        <m:t>=11</m:t>
                      </m:r>
                    </m:oMath>
                  </m:oMathPara>
                </a14:m>
                <a:endParaRPr lang="en-AU" sz="1800" b="0" dirty="0">
                  <a:solidFill>
                    <a:schemeClr val="tx2"/>
                  </a:solidFill>
                  <a:latin typeface="+mn-lt"/>
                </a:endParaRPr>
              </a:p>
              <a:p>
                <a:r>
                  <a:rPr lang="en-AU" sz="1800" b="1" dirty="0">
                    <a:latin typeface="+mn-lt"/>
                  </a:rPr>
                  <a:t>Compare and combine equations</a:t>
                </a:r>
              </a:p>
              <a:p>
                <a:pPr/>
                <a14:m>
                  <m:oMathPara xmlns:m="http://schemas.openxmlformats.org/officeDocument/2006/math">
                    <m:oMathParaPr>
                      <m:jc m:val="centerGroup"/>
                    </m:oMathParaPr>
                    <m:oMath xmlns:m="http://schemas.openxmlformats.org/officeDocument/2006/math">
                      <m:r>
                        <a:rPr lang="en-AU" sz="1800" b="0" i="1" smtClean="0">
                          <a:solidFill>
                            <a:schemeClr val="accent2"/>
                          </a:solidFill>
                          <a:latin typeface="Cambria Math" panose="02040503050406030204" pitchFamily="18" charset="0"/>
                        </a:rPr>
                        <m:t>3</m:t>
                      </m:r>
                      <m:r>
                        <a:rPr lang="en-AU" sz="1800" b="0" i="1" smtClean="0">
                          <a:solidFill>
                            <a:schemeClr val="accent2"/>
                          </a:solidFill>
                          <a:latin typeface="Cambria Math" panose="02040503050406030204" pitchFamily="18" charset="0"/>
                        </a:rPr>
                        <m:t>𝑥</m:t>
                      </m:r>
                      <m:r>
                        <a:rPr lang="en-AU" sz="1800" b="0" i="1" smtClean="0">
                          <a:solidFill>
                            <a:schemeClr val="accent2"/>
                          </a:solidFill>
                          <a:latin typeface="Cambria Math" panose="02040503050406030204" pitchFamily="18" charset="0"/>
                        </a:rPr>
                        <m:t>+</m:t>
                      </m:r>
                      <m:r>
                        <a:rPr lang="en-AU" sz="1800" b="0" i="1" smtClean="0">
                          <a:solidFill>
                            <a:schemeClr val="accent2"/>
                          </a:solidFill>
                          <a:latin typeface="Cambria Math" panose="02040503050406030204" pitchFamily="18" charset="0"/>
                        </a:rPr>
                        <m:t>𝑦</m:t>
                      </m:r>
                      <m:r>
                        <a:rPr lang="en-AU" sz="1800" b="0" i="1" smtClean="0">
                          <a:solidFill>
                            <a:schemeClr val="accent2"/>
                          </a:solidFill>
                          <a:latin typeface="Cambria Math" panose="02040503050406030204" pitchFamily="18" charset="0"/>
                        </a:rPr>
                        <m:t>=5</m:t>
                      </m:r>
                    </m:oMath>
                  </m:oMathPara>
                </a14:m>
                <a:endParaRPr lang="en-AU" sz="1800" dirty="0">
                  <a:solidFill>
                    <a:schemeClr val="accent2"/>
                  </a:solidFill>
                  <a:latin typeface="+mn-lt"/>
                </a:endParaRPr>
              </a:p>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m:t>
                      </m:r>
                      <m:r>
                        <a:rPr lang="en-AU" sz="1800" b="0" i="1" smtClean="0">
                          <a:solidFill>
                            <a:schemeClr val="tx2"/>
                          </a:solidFill>
                          <a:latin typeface="Cambria Math" panose="02040503050406030204" pitchFamily="18" charset="0"/>
                        </a:rPr>
                        <m:t>𝑥</m:t>
                      </m:r>
                      <m:r>
                        <a:rPr lang="en-AU" sz="1800" b="0" i="1" smtClean="0">
                          <a:solidFill>
                            <a:schemeClr val="tx2"/>
                          </a:solidFill>
                          <a:latin typeface="Cambria Math" panose="02040503050406030204" pitchFamily="18" charset="0"/>
                        </a:rPr>
                        <m:t>+</m:t>
                      </m:r>
                      <m:r>
                        <a:rPr lang="en-AU" sz="1800" b="0" i="1" smtClean="0">
                          <a:solidFill>
                            <a:schemeClr val="tx2"/>
                          </a:solidFill>
                          <a:latin typeface="Cambria Math" panose="02040503050406030204" pitchFamily="18" charset="0"/>
                        </a:rPr>
                        <m:t>𝑦</m:t>
                      </m:r>
                      <m:r>
                        <a:rPr lang="en-AU" sz="1800" b="0" i="1" smtClean="0">
                          <a:solidFill>
                            <a:schemeClr val="tx2"/>
                          </a:solidFill>
                          <a:latin typeface="Cambria Math" panose="02040503050406030204" pitchFamily="18" charset="0"/>
                        </a:rPr>
                        <m:t>=11)</m:t>
                      </m:r>
                    </m:oMath>
                  </m:oMathPara>
                </a14:m>
                <a:endParaRPr lang="en-AU" sz="1800" dirty="0">
                  <a:latin typeface="+mn-lt"/>
                </a:endParaRPr>
              </a:p>
            </p:txBody>
          </p:sp>
        </mc:Choice>
        <mc:Fallback xmlns="">
          <p:sp>
            <p:nvSpPr>
              <p:cNvPr id="12" name="Text Placeholder 11">
                <a:extLst>
                  <a:ext uri="{FF2B5EF4-FFF2-40B4-BE49-F238E27FC236}">
                    <a16:creationId xmlns:a16="http://schemas.microsoft.com/office/drawing/2014/main" id="{1DAD1ACA-21A5-3F6A-0888-0D65507546B6}"/>
                  </a:ext>
                </a:extLst>
              </p:cNvPr>
              <p:cNvSpPr>
                <a:spLocks noGrp="1" noRot="1" noChangeAspect="1" noMove="1" noResize="1" noEditPoints="1" noAdjustHandles="1" noChangeArrowheads="1" noChangeShapeType="1" noTextEdit="1"/>
              </p:cNvSpPr>
              <p:nvPr>
                <p:ph type="body" sz="quarter" idx="17"/>
              </p:nvPr>
            </p:nvSpPr>
            <p:spPr>
              <a:xfrm>
                <a:off x="360000" y="1567086"/>
                <a:ext cx="6113138" cy="3036444"/>
              </a:xfrm>
              <a:blipFill>
                <a:blip r:embed="rId3"/>
                <a:stretch>
                  <a:fillRect l="-2282"/>
                </a:stretch>
              </a:blipFill>
            </p:spPr>
            <p:txBody>
              <a:bodyPr/>
              <a:lstStyle/>
              <a:p>
                <a:r>
                  <a:rPr lang="en-US">
                    <a:noFill/>
                  </a:rPr>
                  <a:t> </a:t>
                </a:r>
              </a:p>
            </p:txBody>
          </p:sp>
        </mc:Fallback>
      </mc:AlternateContent>
      <p:sp>
        <p:nvSpPr>
          <p:cNvPr id="2" name="Speech Bubble: Rectangle with Corners Rounded 1">
            <a:extLst>
              <a:ext uri="{FF2B5EF4-FFF2-40B4-BE49-F238E27FC236}">
                <a16:creationId xmlns:a16="http://schemas.microsoft.com/office/drawing/2014/main" id="{F0D26F56-45EA-0083-3F56-CF5F84935CAA}"/>
              </a:ext>
            </a:extLst>
          </p:cNvPr>
          <p:cNvSpPr/>
          <p:nvPr/>
        </p:nvSpPr>
        <p:spPr>
          <a:xfrm>
            <a:off x="184453" y="3395383"/>
            <a:ext cx="2001062" cy="2091017"/>
          </a:xfrm>
          <a:prstGeom prst="wedgeRoundRectCallout">
            <a:avLst>
              <a:gd name="adj1" fmla="val 70315"/>
              <a:gd name="adj2" fmla="val -3099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Why would the equations have been subtracted from one another?</a:t>
            </a:r>
          </a:p>
        </p:txBody>
      </p:sp>
      <p:sp>
        <p:nvSpPr>
          <p:cNvPr id="6" name="Speech Bubble: Rectangle with Corners Rounded 5">
            <a:extLst>
              <a:ext uri="{FF2B5EF4-FFF2-40B4-BE49-F238E27FC236}">
                <a16:creationId xmlns:a16="http://schemas.microsoft.com/office/drawing/2014/main" id="{90D20530-C891-4695-0DE5-D098A09FA75F}"/>
              </a:ext>
            </a:extLst>
          </p:cNvPr>
          <p:cNvSpPr/>
          <p:nvPr/>
        </p:nvSpPr>
        <p:spPr>
          <a:xfrm>
            <a:off x="4415668" y="2925494"/>
            <a:ext cx="2201673" cy="2091017"/>
          </a:xfrm>
          <a:prstGeom prst="wedgeRoundRectCallout">
            <a:avLst>
              <a:gd name="adj1" fmla="val -71134"/>
              <a:gd name="adj2" fmla="val 1696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Is there another method to solve this pair of simultaneous equations?</a:t>
            </a:r>
          </a:p>
        </p:txBody>
      </p:sp>
      <mc:AlternateContent xmlns:mc="http://schemas.openxmlformats.org/markup-compatibility/2006" xmlns:a14="http://schemas.microsoft.com/office/drawing/2010/main">
        <mc:Choice Requires="a14">
          <p:sp>
            <p:nvSpPr>
              <p:cNvPr id="17" name="Text Placeholder 11">
                <a:extLst>
                  <a:ext uri="{FF2B5EF4-FFF2-40B4-BE49-F238E27FC236}">
                    <a16:creationId xmlns:a16="http://schemas.microsoft.com/office/drawing/2014/main" id="{8C967924-5933-AAEC-81AB-ABF3C8DB45B2}"/>
                  </a:ext>
                </a:extLst>
              </p:cNvPr>
              <p:cNvSpPr txBox="1">
                <a:spLocks/>
              </p:cNvSpPr>
              <p:nvPr/>
            </p:nvSpPr>
            <p:spPr>
              <a:xfrm>
                <a:off x="415455" y="4363530"/>
                <a:ext cx="6113138" cy="140446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sz="1800" dirty="0">
                  <a:latin typeface="+mn-lt"/>
                </a:endParaRPr>
              </a:p>
              <a:p>
                <a:pPr/>
                <a14:m>
                  <m:oMathPara xmlns:m="http://schemas.openxmlformats.org/officeDocument/2006/math">
                    <m:oMathParaPr>
                      <m:jc m:val="centerGroup"/>
                    </m:oMathParaPr>
                    <m:oMath xmlns:m="http://schemas.openxmlformats.org/officeDocument/2006/math">
                      <m:m>
                        <m:mPr>
                          <m:mcs>
                            <m:mc>
                              <m:mcPr>
                                <m:count m:val="3"/>
                                <m:mcJc m:val="center"/>
                              </m:mcPr>
                            </m:mc>
                          </m:mcs>
                          <m:ctrlPr>
                            <a:rPr lang="en-AU" sz="1800" i="1">
                              <a:latin typeface="Cambria Math" panose="02040503050406030204" pitchFamily="18" charset="0"/>
                            </a:rPr>
                          </m:ctrlPr>
                        </m:mPr>
                        <m:mr>
                          <m:e>
                            <m:r>
                              <m:rPr>
                                <m:brk m:alnAt="7"/>
                              </m:rPr>
                              <a:rPr lang="en-AU" sz="1800" i="1" smtClean="0">
                                <a:solidFill>
                                  <a:schemeClr val="accent2"/>
                                </a:solidFill>
                                <a:latin typeface="Cambria Math" panose="02040503050406030204" pitchFamily="18" charset="0"/>
                              </a:rPr>
                              <m:t>3</m:t>
                            </m:r>
                            <m:r>
                              <a:rPr lang="en-AU" sz="1800" i="1" smtClean="0">
                                <a:solidFill>
                                  <a:schemeClr val="accent2"/>
                                </a:solidFill>
                                <a:latin typeface="Cambria Math" panose="02040503050406030204" pitchFamily="18" charset="0"/>
                              </a:rPr>
                              <m:t>𝑥</m:t>
                            </m:r>
                          </m:e>
                          <m:e>
                            <m:r>
                              <a:rPr lang="en-AU" sz="1800" i="1" smtClean="0">
                                <a:solidFill>
                                  <a:schemeClr val="accent2"/>
                                </a:solidFill>
                                <a:latin typeface="Cambria Math" panose="02040503050406030204" pitchFamily="18" charset="0"/>
                              </a:rPr>
                              <m:t>+</m:t>
                            </m:r>
                            <m:r>
                              <a:rPr lang="en-AU" sz="1800" i="1" smtClean="0">
                                <a:solidFill>
                                  <a:schemeClr val="accent2"/>
                                </a:solidFill>
                                <a:latin typeface="Cambria Math" panose="02040503050406030204" pitchFamily="18" charset="0"/>
                              </a:rPr>
                              <m:t>𝑦</m:t>
                            </m:r>
                          </m:e>
                          <m:e>
                            <m:r>
                              <a:rPr lang="en-AU" sz="1800" i="1" smtClean="0">
                                <a:solidFill>
                                  <a:schemeClr val="accent2"/>
                                </a:solidFill>
                                <a:latin typeface="Cambria Math" panose="02040503050406030204" pitchFamily="18" charset="0"/>
                              </a:rPr>
                              <m:t>=</m:t>
                            </m:r>
                          </m:e>
                        </m:mr>
                        <m:mr>
                          <m:e>
                            <m:r>
                              <a:rPr lang="en-AU" sz="1800" i="1" smtClean="0">
                                <a:solidFill>
                                  <a:schemeClr val="tx2"/>
                                </a:solidFill>
                                <a:latin typeface="Cambria Math" panose="02040503050406030204" pitchFamily="18" charset="0"/>
                              </a:rPr>
                              <m:t>−</m:t>
                            </m:r>
                            <m:r>
                              <a:rPr lang="en-AU" sz="1800" i="1" smtClean="0">
                                <a:solidFill>
                                  <a:schemeClr val="tx2"/>
                                </a:solidFill>
                                <a:latin typeface="Cambria Math" panose="02040503050406030204" pitchFamily="18" charset="0"/>
                              </a:rPr>
                              <m:t>𝑥</m:t>
                            </m:r>
                          </m:e>
                          <m:e>
                            <m:r>
                              <a:rPr lang="en-AU" sz="1800" i="1" smtClean="0">
                                <a:solidFill>
                                  <a:schemeClr val="tx2"/>
                                </a:solidFill>
                                <a:latin typeface="Cambria Math" panose="02040503050406030204" pitchFamily="18" charset="0"/>
                              </a:rPr>
                              <m:t>−</m:t>
                            </m:r>
                            <m:r>
                              <a:rPr lang="en-AU" sz="1800" i="1" smtClean="0">
                                <a:solidFill>
                                  <a:schemeClr val="tx2"/>
                                </a:solidFill>
                                <a:latin typeface="Cambria Math" panose="02040503050406030204" pitchFamily="18" charset="0"/>
                              </a:rPr>
                              <m:t>𝑦</m:t>
                            </m:r>
                          </m:e>
                          <m:e>
                            <m:r>
                              <a:rPr lang="en-AU" sz="1800" i="1" smtClean="0">
                                <a:solidFill>
                                  <a:schemeClr val="tx2"/>
                                </a:solidFill>
                                <a:latin typeface="Cambria Math" panose="02040503050406030204" pitchFamily="18" charset="0"/>
                              </a:rPr>
                              <m:t>=</m:t>
                            </m:r>
                          </m:e>
                        </m:mr>
                      </m:m>
                      <m:m>
                        <m:mPr>
                          <m:mcs>
                            <m:mc>
                              <m:mcPr>
                                <m:count m:val="1"/>
                                <m:mcJc m:val="center"/>
                              </m:mcPr>
                            </m:mc>
                          </m:mcs>
                          <m:ctrlPr>
                            <a:rPr lang="en-AU" sz="1800" i="1">
                              <a:latin typeface="Cambria Math" panose="02040503050406030204" pitchFamily="18" charset="0"/>
                            </a:rPr>
                          </m:ctrlPr>
                        </m:mPr>
                        <m:mr>
                          <m:e>
                            <m:r>
                              <m:rPr>
                                <m:brk m:alnAt="7"/>
                              </m:rPr>
                              <a:rPr lang="en-AU" sz="1800" i="1" smtClean="0">
                                <a:solidFill>
                                  <a:schemeClr val="accent2"/>
                                </a:solidFill>
                                <a:latin typeface="Cambria Math" panose="02040503050406030204" pitchFamily="18" charset="0"/>
                              </a:rPr>
                              <m:t>5</m:t>
                            </m:r>
                          </m:e>
                        </m:mr>
                        <m:mr>
                          <m:e>
                            <m:r>
                              <a:rPr lang="en-AU" sz="1800" i="1" smtClean="0">
                                <a:solidFill>
                                  <a:schemeClr val="tx2"/>
                                </a:solidFill>
                                <a:latin typeface="Cambria Math" panose="02040503050406030204" pitchFamily="18" charset="0"/>
                              </a:rPr>
                              <m:t>−11</m:t>
                            </m:r>
                          </m:e>
                        </m:mr>
                      </m:m>
                    </m:oMath>
                  </m:oMathPara>
                </a14:m>
                <a:endParaRPr lang="en-AU" sz="1800" dirty="0">
                  <a:latin typeface="+mn-lt"/>
                </a:endParaRPr>
              </a:p>
              <a:p>
                <a:endParaRPr lang="en-AU" sz="1800" dirty="0">
                  <a:latin typeface="+mn-lt"/>
                </a:endParaRPr>
              </a:p>
            </p:txBody>
          </p:sp>
        </mc:Choice>
        <mc:Fallback xmlns="">
          <p:sp>
            <p:nvSpPr>
              <p:cNvPr id="17" name="Text Placeholder 11">
                <a:extLst>
                  <a:ext uri="{FF2B5EF4-FFF2-40B4-BE49-F238E27FC236}">
                    <a16:creationId xmlns:a16="http://schemas.microsoft.com/office/drawing/2014/main" id="{8C967924-5933-AAEC-81AB-ABF3C8DB45B2}"/>
                  </a:ext>
                </a:extLst>
              </p:cNvPr>
              <p:cNvSpPr txBox="1">
                <a:spLocks noRot="1" noChangeAspect="1" noMove="1" noResize="1" noEditPoints="1" noAdjustHandles="1" noChangeArrowheads="1" noChangeShapeType="1" noTextEdit="1"/>
              </p:cNvSpPr>
              <p:nvPr/>
            </p:nvSpPr>
            <p:spPr>
              <a:xfrm>
                <a:off x="415455" y="4363530"/>
                <a:ext cx="6113138" cy="1404468"/>
              </a:xfrm>
              <a:prstGeom prst="rect">
                <a:avLst/>
              </a:prstGeom>
              <a:blipFill>
                <a:blip r:embed="rId4"/>
                <a:stretch>
                  <a:fillRect/>
                </a:stretch>
              </a:blipFill>
            </p:spPr>
            <p:txBody>
              <a:bodyPr/>
              <a:lstStyle/>
              <a:p>
                <a:r>
                  <a:rPr lang="en-US">
                    <a:noFill/>
                  </a:rPr>
                  <a:t> </a:t>
                </a:r>
              </a:p>
            </p:txBody>
          </p:sp>
        </mc:Fallback>
      </mc:AlternateContent>
      <p:cxnSp>
        <p:nvCxnSpPr>
          <p:cNvPr id="16" name="Straight Connector 15">
            <a:extLst>
              <a:ext uri="{FF2B5EF4-FFF2-40B4-BE49-F238E27FC236}">
                <a16:creationId xmlns:a16="http://schemas.microsoft.com/office/drawing/2014/main" id="{5643BC20-5E7B-91EC-2B87-74A80DA82E5B}"/>
              </a:ext>
              <a:ext uri="{C183D7F6-B498-43B3-948B-1728B52AA6E4}">
                <adec:decorative xmlns:adec="http://schemas.microsoft.com/office/drawing/2017/decorative" val="1"/>
              </a:ext>
            </a:extLst>
          </p:cNvPr>
          <p:cNvCxnSpPr/>
          <p:nvPr/>
        </p:nvCxnSpPr>
        <p:spPr>
          <a:xfrm>
            <a:off x="2482290" y="5768002"/>
            <a:ext cx="1867301"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5E9BC70-07E4-1D60-E222-F8D137AA12CD}"/>
                  </a:ext>
                </a:extLst>
              </p:cNvPr>
              <p:cNvSpPr txBox="1"/>
              <p:nvPr/>
            </p:nvSpPr>
            <p:spPr>
              <a:xfrm>
                <a:off x="2555979" y="5768002"/>
                <a:ext cx="49088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i="1">
                          <a:latin typeface="Cambria Math" panose="02040503050406030204" pitchFamily="18" charset="0"/>
                        </a:rPr>
                        <m:t>2</m:t>
                      </m:r>
                      <m:r>
                        <a:rPr lang="en-AU" sz="1800" b="0" i="1" smtClean="0">
                          <a:latin typeface="Cambria Math" panose="02040503050406030204" pitchFamily="18" charset="0"/>
                        </a:rPr>
                        <m:t>𝑥</m:t>
                      </m:r>
                    </m:oMath>
                  </m:oMathPara>
                </a14:m>
                <a:endParaRPr lang="en-AU" sz="1800" dirty="0"/>
              </a:p>
            </p:txBody>
          </p:sp>
        </mc:Choice>
        <mc:Fallback xmlns="">
          <p:sp>
            <p:nvSpPr>
              <p:cNvPr id="10" name="TextBox 9">
                <a:extLst>
                  <a:ext uri="{FF2B5EF4-FFF2-40B4-BE49-F238E27FC236}">
                    <a16:creationId xmlns:a16="http://schemas.microsoft.com/office/drawing/2014/main" id="{35E9BC70-07E4-1D60-E222-F8D137AA12CD}"/>
                  </a:ext>
                </a:extLst>
              </p:cNvPr>
              <p:cNvSpPr txBox="1">
                <a:spLocks noRot="1" noChangeAspect="1" noMove="1" noResize="1" noEditPoints="1" noAdjustHandles="1" noChangeArrowheads="1" noChangeShapeType="1" noTextEdit="1"/>
              </p:cNvSpPr>
              <p:nvPr/>
            </p:nvSpPr>
            <p:spPr>
              <a:xfrm>
                <a:off x="2555979" y="5768002"/>
                <a:ext cx="490888"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2F5B725-2E28-FB0E-8C0D-E7400D30FE1F}"/>
                  </a:ext>
                </a:extLst>
              </p:cNvPr>
              <p:cNvSpPr txBox="1"/>
              <p:nvPr/>
            </p:nvSpPr>
            <p:spPr>
              <a:xfrm>
                <a:off x="2978251" y="5768002"/>
                <a:ext cx="67624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+0</m:t>
                      </m:r>
                      <m:r>
                        <a:rPr lang="en-AU" sz="1800" b="0" i="1" smtClean="0">
                          <a:latin typeface="Cambria Math" panose="02040503050406030204" pitchFamily="18" charset="0"/>
                        </a:rPr>
                        <m:t>𝑦</m:t>
                      </m:r>
                    </m:oMath>
                  </m:oMathPara>
                </a14:m>
                <a:endParaRPr lang="en-AU" sz="1800" dirty="0"/>
              </a:p>
            </p:txBody>
          </p:sp>
        </mc:Choice>
        <mc:Fallback xmlns="">
          <p:sp>
            <p:nvSpPr>
              <p:cNvPr id="14" name="TextBox 13">
                <a:extLst>
                  <a:ext uri="{FF2B5EF4-FFF2-40B4-BE49-F238E27FC236}">
                    <a16:creationId xmlns:a16="http://schemas.microsoft.com/office/drawing/2014/main" id="{E2F5B725-2E28-FB0E-8C0D-E7400D30FE1F}"/>
                  </a:ext>
                </a:extLst>
              </p:cNvPr>
              <p:cNvSpPr txBox="1">
                <a:spLocks noRot="1" noChangeAspect="1" noMove="1" noResize="1" noEditPoints="1" noAdjustHandles="1" noChangeArrowheads="1" noChangeShapeType="1" noTextEdit="1"/>
              </p:cNvSpPr>
              <p:nvPr/>
            </p:nvSpPr>
            <p:spPr>
              <a:xfrm>
                <a:off x="2978251" y="5768002"/>
                <a:ext cx="676248" cy="369332"/>
              </a:xfrm>
              <a:prstGeom prst="rect">
                <a:avLst/>
              </a:prstGeom>
              <a:blipFill>
                <a:blip r:embed="rId6"/>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F658D32-6B24-808F-49B7-13536414018C}"/>
                  </a:ext>
                </a:extLst>
              </p:cNvPr>
              <p:cNvSpPr txBox="1"/>
              <p:nvPr/>
            </p:nvSpPr>
            <p:spPr>
              <a:xfrm>
                <a:off x="3593434" y="5768002"/>
                <a:ext cx="49088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=−6</m:t>
                      </m:r>
                    </m:oMath>
                  </m:oMathPara>
                </a14:m>
                <a:endParaRPr lang="en-AU" sz="1800" dirty="0"/>
              </a:p>
            </p:txBody>
          </p:sp>
        </mc:Choice>
        <mc:Fallback xmlns="">
          <p:sp>
            <p:nvSpPr>
              <p:cNvPr id="15" name="TextBox 14">
                <a:extLst>
                  <a:ext uri="{FF2B5EF4-FFF2-40B4-BE49-F238E27FC236}">
                    <a16:creationId xmlns:a16="http://schemas.microsoft.com/office/drawing/2014/main" id="{9F658D32-6B24-808F-49B7-13536414018C}"/>
                  </a:ext>
                </a:extLst>
              </p:cNvPr>
              <p:cNvSpPr txBox="1">
                <a:spLocks noRot="1" noChangeAspect="1" noMove="1" noResize="1" noEditPoints="1" noAdjustHandles="1" noChangeArrowheads="1" noChangeShapeType="1" noTextEdit="1"/>
              </p:cNvSpPr>
              <p:nvPr/>
            </p:nvSpPr>
            <p:spPr>
              <a:xfrm>
                <a:off x="3593434" y="5768002"/>
                <a:ext cx="490888" cy="369332"/>
              </a:xfrm>
              <a:prstGeom prst="rect">
                <a:avLst/>
              </a:prstGeom>
              <a:blipFill>
                <a:blip r:embed="rId7"/>
                <a:stretch>
                  <a:fillRect r="-4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12AE1F6D-E812-6191-0CB1-430077005BEA}"/>
                  </a:ext>
                </a:extLst>
              </p:cNvPr>
              <p:cNvSpPr txBox="1">
                <a:spLocks/>
              </p:cNvSpPr>
              <p:nvPr/>
            </p:nvSpPr>
            <p:spPr>
              <a:xfrm>
                <a:off x="6937093" y="1523554"/>
                <a:ext cx="5647261" cy="190544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AU" sz="1800" dirty="0">
                    <a:latin typeface="+mn-lt"/>
                  </a:rPr>
                  <a:t> </a:t>
                </a:r>
                <a:r>
                  <a:rPr lang="en-AU" sz="1800" b="1" dirty="0">
                    <a:latin typeface="+mn-lt"/>
                  </a:rPr>
                  <a:t>Solve for 1 variable: 	</a:t>
                </a:r>
                <a14:m>
                  <m:oMath xmlns:m="http://schemas.openxmlformats.org/officeDocument/2006/math">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=−6</m:t>
                    </m:r>
                  </m:oMath>
                </a14:m>
                <a:endParaRPr lang="en-AU" sz="1800" b="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−6</m:t>
                          </m:r>
                        </m:num>
                        <m:den>
                          <m:r>
                            <a:rPr lang="en-AU" sz="1800" b="0" i="1" smtClean="0">
                              <a:latin typeface="Cambria Math" panose="02040503050406030204" pitchFamily="18" charset="0"/>
                            </a:rPr>
                            <m:t>2</m:t>
                          </m:r>
                        </m:den>
                      </m:f>
                    </m:oMath>
                  </m:oMathPara>
                </a14:m>
                <a:endParaRPr lang="en-AU" sz="180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=−3</m:t>
                      </m:r>
                    </m:oMath>
                  </m:oMathPara>
                </a14:m>
                <a:endParaRPr lang="en-AU" sz="1800" dirty="0">
                  <a:latin typeface="+mn-lt"/>
                </a:endParaRPr>
              </a:p>
            </p:txBody>
          </p:sp>
        </mc:Choice>
        <mc:Fallback xmlns="">
          <p:sp>
            <p:nvSpPr>
              <p:cNvPr id="5" name="Text Placeholder 11">
                <a:extLst>
                  <a:ext uri="{FF2B5EF4-FFF2-40B4-BE49-F238E27FC236}">
                    <a16:creationId xmlns:a16="http://schemas.microsoft.com/office/drawing/2014/main" id="{12AE1F6D-E812-6191-0CB1-430077005BEA}"/>
                  </a:ext>
                </a:extLst>
              </p:cNvPr>
              <p:cNvSpPr txBox="1">
                <a:spLocks noRot="1" noChangeAspect="1" noMove="1" noResize="1" noEditPoints="1" noAdjustHandles="1" noChangeArrowheads="1" noChangeShapeType="1" noTextEdit="1"/>
              </p:cNvSpPr>
              <p:nvPr/>
            </p:nvSpPr>
            <p:spPr>
              <a:xfrm>
                <a:off x="6937093" y="1523554"/>
                <a:ext cx="5647261" cy="1905446"/>
              </a:xfrm>
              <a:prstGeom prst="rect">
                <a:avLst/>
              </a:prstGeom>
              <a:blipFill>
                <a:blip r:embed="rId8"/>
                <a:stretch>
                  <a:fillRect l="-1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Speech Bubble: Rectangle with Corners Rounded 6">
                <a:extLst>
                  <a:ext uri="{FF2B5EF4-FFF2-40B4-BE49-F238E27FC236}">
                    <a16:creationId xmlns:a16="http://schemas.microsoft.com/office/drawing/2014/main" id="{20EE59DD-A9F0-DF64-CCD9-0661DC8CA287}"/>
                  </a:ext>
                </a:extLst>
              </p:cNvPr>
              <p:cNvSpPr/>
              <p:nvPr/>
            </p:nvSpPr>
            <p:spPr>
              <a:xfrm>
                <a:off x="6937093" y="2210764"/>
                <a:ext cx="2301046" cy="863683"/>
              </a:xfrm>
              <a:prstGeom prst="wedgeRoundRectCallout">
                <a:avLst>
                  <a:gd name="adj1" fmla="val 61635"/>
                  <a:gd name="adj2" fmla="val -6059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Why are there no </a:t>
                </a:r>
                <a14:m>
                  <m:oMath xmlns:m="http://schemas.openxmlformats.org/officeDocument/2006/math">
                    <m:r>
                      <m:rPr>
                        <m:sty m:val="p"/>
                      </m:rPr>
                      <a:rPr lang="en-AU" sz="1800" b="0" i="0" smtClean="0">
                        <a:latin typeface="Cambria Math" panose="02040503050406030204" pitchFamily="18" charset="0"/>
                      </a:rPr>
                      <m:t>y</m:t>
                    </m:r>
                  </m:oMath>
                </a14:m>
                <a:r>
                  <a:rPr lang="en-AU" sz="1800" dirty="0"/>
                  <a:t>’s in this equation?</a:t>
                </a:r>
              </a:p>
            </p:txBody>
          </p:sp>
        </mc:Choice>
        <mc:Fallback xmlns="">
          <p:sp>
            <p:nvSpPr>
              <p:cNvPr id="7" name="Speech Bubble: Rectangle with Corners Rounded 6">
                <a:extLst>
                  <a:ext uri="{FF2B5EF4-FFF2-40B4-BE49-F238E27FC236}">
                    <a16:creationId xmlns:a16="http://schemas.microsoft.com/office/drawing/2014/main" id="{20EE59DD-A9F0-DF64-CCD9-0661DC8CA287}"/>
                  </a:ext>
                </a:extLst>
              </p:cNvPr>
              <p:cNvSpPr>
                <a:spLocks noRot="1" noChangeAspect="1" noMove="1" noResize="1" noEditPoints="1" noAdjustHandles="1" noChangeArrowheads="1" noChangeShapeType="1" noTextEdit="1"/>
              </p:cNvSpPr>
              <p:nvPr/>
            </p:nvSpPr>
            <p:spPr>
              <a:xfrm>
                <a:off x="6937093" y="2210764"/>
                <a:ext cx="2301046" cy="863683"/>
              </a:xfrm>
              <a:prstGeom prst="wedgeRoundRectCallout">
                <a:avLst>
                  <a:gd name="adj1" fmla="val 61635"/>
                  <a:gd name="adj2" fmla="val -60593"/>
                  <a:gd name="adj3" fmla="val 16667"/>
                </a:avLst>
              </a:prstGeom>
              <a:blipFill>
                <a:blip r:embed="rId9"/>
                <a:stretch>
                  <a:fillRect b="-37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 Placeholder 11">
                <a:extLst>
                  <a:ext uri="{FF2B5EF4-FFF2-40B4-BE49-F238E27FC236}">
                    <a16:creationId xmlns:a16="http://schemas.microsoft.com/office/drawing/2014/main" id="{8315B5A0-5590-4B39-FAFA-5A1DB59308EB}"/>
                  </a:ext>
                </a:extLst>
              </p:cNvPr>
              <p:cNvSpPr txBox="1">
                <a:spLocks/>
              </p:cNvSpPr>
              <p:nvPr/>
            </p:nvSpPr>
            <p:spPr>
              <a:xfrm>
                <a:off x="7001731" y="3395383"/>
                <a:ext cx="5647261" cy="296337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AU" sz="1800" b="1" dirty="0">
                    <a:latin typeface="+mn-lt"/>
                  </a:rPr>
                  <a:t>Solve for the 2</a:t>
                </a:r>
                <a:r>
                  <a:rPr lang="en-AU" sz="1800" b="1" baseline="30000" dirty="0">
                    <a:latin typeface="+mn-lt"/>
                  </a:rPr>
                  <a:t>nd</a:t>
                </a:r>
                <a:r>
                  <a:rPr lang="en-AU" sz="1800" b="1" dirty="0">
                    <a:latin typeface="+mn-lt"/>
                  </a:rPr>
                  <a:t> variable: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𝑦</m:t>
                    </m:r>
                    <m:r>
                      <a:rPr lang="en-AU" sz="1800" b="0" i="1" smtClean="0">
                        <a:latin typeface="Cambria Math" panose="02040503050406030204" pitchFamily="18" charset="0"/>
                      </a:rPr>
                      <m:t>=11</m:t>
                    </m:r>
                  </m:oMath>
                </a14:m>
                <a:endParaRPr lang="en-AU" sz="1800" b="0" dirty="0">
                  <a:latin typeface="+mn-lt"/>
                </a:endParaRPr>
              </a:p>
              <a:p>
                <a:pPr marL="2778125" indent="-2778125">
                  <a:spcAft>
                    <a:spcPts val="600"/>
                  </a:spcAft>
                  <a:tabLst>
                    <a:tab pos="2514600" algn="l"/>
                  </a:tabLs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−3+</m:t>
                      </m:r>
                      <m:r>
                        <a:rPr lang="en-AU" sz="1800" b="0" i="1" smtClean="0">
                          <a:latin typeface="Cambria Math" panose="02040503050406030204" pitchFamily="18" charset="0"/>
                        </a:rPr>
                        <m:t>𝑦</m:t>
                      </m:r>
                      <m:r>
                        <a:rPr lang="en-AU" sz="1800" b="0" i="1" smtClean="0">
                          <a:latin typeface="Cambria Math" panose="02040503050406030204" pitchFamily="18" charset="0"/>
                        </a:rPr>
                        <m:t>=11</m:t>
                      </m:r>
                    </m:oMath>
                  </m:oMathPara>
                </a14:m>
                <a:endParaRPr lang="en-AU" sz="180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=11+3</m:t>
                      </m:r>
                    </m:oMath>
                  </m:oMathPara>
                </a14:m>
                <a:endParaRPr lang="en-AU" sz="1800" b="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=14</m:t>
                      </m:r>
                    </m:oMath>
                  </m:oMathPara>
                </a14:m>
                <a:endParaRPr lang="en-AU" sz="1800" b="0" dirty="0">
                  <a:latin typeface="+mn-lt"/>
                </a:endParaRPr>
              </a:p>
              <a:p>
                <a:pPr>
                  <a:spcAft>
                    <a:spcPts val="600"/>
                  </a:spcAft>
                </a:pPr>
                <a:r>
                  <a:rPr lang="en-AU" sz="1800" b="1" dirty="0">
                    <a:latin typeface="+mn-lt"/>
                  </a:rPr>
                  <a:t>Answer the question:</a:t>
                </a:r>
              </a:p>
              <a:p>
                <a:pPr marL="2327275">
                  <a:spcAft>
                    <a:spcPts val="600"/>
                  </a:spcAft>
                </a:pP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=−3</m:t>
                    </m:r>
                  </m:oMath>
                </a14:m>
                <a:r>
                  <a:rPr lang="en-AU" sz="1800" b="0" dirty="0">
                    <a:latin typeface="+mn-lt"/>
                  </a:rPr>
                  <a:t> and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=14</m:t>
                    </m:r>
                  </m:oMath>
                </a14:m>
                <a:endParaRPr lang="en-AU" sz="1800" b="0" dirty="0">
                  <a:latin typeface="+mn-lt"/>
                </a:endParaRPr>
              </a:p>
              <a:p>
                <a:pPr>
                  <a:spcAft>
                    <a:spcPts val="600"/>
                  </a:spcAft>
                </a:pPr>
                <a:endParaRPr lang="en-AU" sz="1800" dirty="0">
                  <a:latin typeface="+mn-lt"/>
                </a:endParaRPr>
              </a:p>
            </p:txBody>
          </p:sp>
        </mc:Choice>
        <mc:Fallback xmlns="">
          <p:sp>
            <p:nvSpPr>
              <p:cNvPr id="18" name="Text Placeholder 11">
                <a:extLst>
                  <a:ext uri="{FF2B5EF4-FFF2-40B4-BE49-F238E27FC236}">
                    <a16:creationId xmlns:a16="http://schemas.microsoft.com/office/drawing/2014/main" id="{8315B5A0-5590-4B39-FAFA-5A1DB59308EB}"/>
                  </a:ext>
                </a:extLst>
              </p:cNvPr>
              <p:cNvSpPr txBox="1">
                <a:spLocks noRot="1" noChangeAspect="1" noMove="1" noResize="1" noEditPoints="1" noAdjustHandles="1" noChangeArrowheads="1" noChangeShapeType="1" noTextEdit="1"/>
              </p:cNvSpPr>
              <p:nvPr/>
            </p:nvSpPr>
            <p:spPr>
              <a:xfrm>
                <a:off x="7001731" y="3395383"/>
                <a:ext cx="5647261" cy="2963376"/>
              </a:xfrm>
              <a:prstGeom prst="rect">
                <a:avLst/>
              </a:prstGeom>
              <a:blipFill>
                <a:blip r:embed="rId10"/>
                <a:stretch>
                  <a:fillRect l="-2466"/>
                </a:stretch>
              </a:blipFill>
            </p:spPr>
            <p:txBody>
              <a:bodyPr/>
              <a:lstStyle/>
              <a:p>
                <a:r>
                  <a:rPr lang="en-US">
                    <a:noFill/>
                  </a:rPr>
                  <a:t> </a:t>
                </a:r>
              </a:p>
            </p:txBody>
          </p:sp>
        </mc:Fallback>
      </mc:AlternateContent>
      <p:sp>
        <p:nvSpPr>
          <p:cNvPr id="8" name="Speech Bubble: Rectangle with Corners Rounded 7">
            <a:extLst>
              <a:ext uri="{FF2B5EF4-FFF2-40B4-BE49-F238E27FC236}">
                <a16:creationId xmlns:a16="http://schemas.microsoft.com/office/drawing/2014/main" id="{A108E682-4767-119C-7668-5CA2270F9AEB}"/>
              </a:ext>
            </a:extLst>
          </p:cNvPr>
          <p:cNvSpPr/>
          <p:nvPr/>
        </p:nvSpPr>
        <p:spPr>
          <a:xfrm>
            <a:off x="4945477" y="5793602"/>
            <a:ext cx="2301046" cy="863683"/>
          </a:xfrm>
          <a:prstGeom prst="wedgeRoundRectCallout">
            <a:avLst>
              <a:gd name="adj1" fmla="val 109356"/>
              <a:gd name="adj2" fmla="val -1289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How might we check the solution?</a:t>
            </a:r>
          </a:p>
        </p:txBody>
      </p:sp>
      <p:cxnSp>
        <p:nvCxnSpPr>
          <p:cNvPr id="11" name="Straight Connector 10">
            <a:extLst>
              <a:ext uri="{FF2B5EF4-FFF2-40B4-BE49-F238E27FC236}">
                <a16:creationId xmlns:a16="http://schemas.microsoft.com/office/drawing/2014/main" id="{F661903A-DB11-7C2E-1923-FD37408AAD61}"/>
              </a:ext>
              <a:ext uri="{C183D7F6-B498-43B3-948B-1728B52AA6E4}">
                <adec:decorative xmlns:adec="http://schemas.microsoft.com/office/drawing/2017/decorative" val="1"/>
              </a:ext>
            </a:extLst>
          </p:cNvPr>
          <p:cNvCxnSpPr>
            <a:cxnSpLocks/>
          </p:cNvCxnSpPr>
          <p:nvPr/>
        </p:nvCxnSpPr>
        <p:spPr>
          <a:xfrm>
            <a:off x="6761545" y="1567086"/>
            <a:ext cx="0" cy="49489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194087F6-28AA-1B72-4F93-117C0DD468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dirty="0"/>
          </a:p>
        </p:txBody>
      </p:sp>
    </p:spTree>
    <p:extLst>
      <p:ext uri="{BB962C8B-B14F-4D97-AF65-F5344CB8AC3E}">
        <p14:creationId xmlns:p14="http://schemas.microsoft.com/office/powerpoint/2010/main" val="39831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62A30F-6710-05FB-60E3-B80C6F844834}"/>
              </a:ext>
            </a:extLst>
          </p:cNvPr>
          <p:cNvSpPr>
            <a:spLocks noGrp="1"/>
          </p:cNvSpPr>
          <p:nvPr>
            <p:ph type="title"/>
          </p:nvPr>
        </p:nvSpPr>
        <p:spPr/>
        <p:txBody>
          <a:bodyPr/>
          <a:lstStyle/>
          <a:p>
            <a:r>
              <a:rPr lang="en-AU" dirty="0"/>
              <a:t>Solving simultaneous equations algebraically (2)</a:t>
            </a:r>
          </a:p>
        </p:txBody>
      </p:sp>
      <p:sp>
        <p:nvSpPr>
          <p:cNvPr id="4" name="Text Placeholder 3">
            <a:extLst>
              <a:ext uri="{FF2B5EF4-FFF2-40B4-BE49-F238E27FC236}">
                <a16:creationId xmlns:a16="http://schemas.microsoft.com/office/drawing/2014/main" id="{49E943AC-5EC4-A7E7-2FBB-64DD09E322F2}"/>
              </a:ext>
            </a:extLst>
          </p:cNvPr>
          <p:cNvSpPr>
            <a:spLocks noGrp="1"/>
          </p:cNvSpPr>
          <p:nvPr>
            <p:ph type="body" sz="quarter" idx="18"/>
          </p:nvPr>
        </p:nvSpPr>
        <p:spPr/>
        <p:txBody>
          <a:bodyPr/>
          <a:lstStyle/>
          <a:p>
            <a:r>
              <a:rPr lang="en-AU" dirty="0"/>
              <a:t>Your turn – Question 1</a:t>
            </a:r>
          </a:p>
        </p:txBody>
      </p:sp>
      <mc:AlternateContent xmlns:mc="http://schemas.openxmlformats.org/markup-compatibility/2006" xmlns:a14="http://schemas.microsoft.com/office/drawing/2010/main">
        <mc:Choice Requires="a14">
          <p:sp>
            <p:nvSpPr>
              <p:cNvPr id="8" name="Text Placeholder 11">
                <a:extLst>
                  <a:ext uri="{FF2B5EF4-FFF2-40B4-BE49-F238E27FC236}">
                    <a16:creationId xmlns:a16="http://schemas.microsoft.com/office/drawing/2014/main" id="{5B4FE635-3DB6-4588-47FC-1215E1BC0D16}"/>
                  </a:ext>
                </a:extLst>
              </p:cNvPr>
              <p:cNvSpPr txBox="1">
                <a:spLocks/>
              </p:cNvSpPr>
              <p:nvPr/>
            </p:nvSpPr>
            <p:spPr>
              <a:xfrm>
                <a:off x="360000" y="1567086"/>
                <a:ext cx="5988845"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dirty="0">
                    <a:latin typeface="+mn-lt"/>
                  </a:rPr>
                  <a:t> Solve the pair of simultaneous equations:	</a:t>
                </a:r>
                <a14:m>
                  <m:oMath xmlns:m="http://schemas.openxmlformats.org/officeDocument/2006/math">
                    <m:r>
                      <a:rPr lang="en-AU" sz="1800" i="1">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𝑦</m:t>
                    </m:r>
                    <m:r>
                      <a:rPr lang="en-AU" sz="1800" i="1">
                        <a:latin typeface="Cambria Math" panose="02040503050406030204" pitchFamily="18" charset="0"/>
                      </a:rPr>
                      <m:t>=</m:t>
                    </m:r>
                    <m:r>
                      <a:rPr lang="en-AU" sz="1800" b="0" i="1" smtClean="0">
                        <a:latin typeface="Cambria Math" panose="02040503050406030204" pitchFamily="18" charset="0"/>
                      </a:rPr>
                      <m:t>−1</m:t>
                    </m:r>
                  </m:oMath>
                </a14:m>
                <a:endParaRPr lang="en-AU" sz="1800" i="1" dirty="0">
                  <a:latin typeface="Cambria Math" panose="02040503050406030204" pitchFamily="18" charset="0"/>
                </a:endParaRPr>
              </a:p>
              <a:p>
                <a:pPr marL="4572000"/>
                <a14:m>
                  <m:oMathPara xmlns:m="http://schemas.openxmlformats.org/officeDocument/2006/math">
                    <m:oMathParaPr>
                      <m:jc m:val="left"/>
                    </m:oMathParaPr>
                    <m:oMath xmlns:m="http://schemas.openxmlformats.org/officeDocument/2006/math">
                      <m:r>
                        <a:rPr lang="en-AU" sz="1800" i="1" smtClean="0">
                          <a:latin typeface="Cambria Math" panose="02040503050406030204" pitchFamily="18" charset="0"/>
                        </a:rPr>
                        <m:t>𝑥</m:t>
                      </m:r>
                      <m:r>
                        <a:rPr lang="en-AU" sz="1800" i="1" smtClean="0">
                          <a:latin typeface="Cambria Math" panose="02040503050406030204" pitchFamily="18" charset="0"/>
                        </a:rPr>
                        <m:t>+</m:t>
                      </m:r>
                      <m:r>
                        <a:rPr lang="en-AU" sz="1800" i="1" smtClean="0">
                          <a:latin typeface="Cambria Math" panose="02040503050406030204" pitchFamily="18" charset="0"/>
                        </a:rPr>
                        <m:t>𝑦</m:t>
                      </m:r>
                      <m:r>
                        <a:rPr lang="en-AU" sz="1800" i="1" smtClean="0">
                          <a:latin typeface="Cambria Math" panose="02040503050406030204" pitchFamily="18" charset="0"/>
                        </a:rPr>
                        <m:t>=2</m:t>
                      </m:r>
                    </m:oMath>
                  </m:oMathPara>
                </a14:m>
                <a:endParaRPr lang="en-AU" sz="1800" dirty="0">
                  <a:latin typeface="+mn-lt"/>
                </a:endParaRPr>
              </a:p>
              <a:p>
                <a:r>
                  <a:rPr lang="en-AU" sz="1800" b="1" dirty="0">
                    <a:latin typeface="+mn-lt"/>
                  </a:rPr>
                  <a:t>Compare and combine equations</a:t>
                </a:r>
              </a:p>
              <a:p>
                <a:pPr/>
                <a14:m>
                  <m:oMathPara xmlns:m="http://schemas.openxmlformats.org/officeDocument/2006/math">
                    <m:oMathParaPr>
                      <m:jc m:val="centerGroup"/>
                    </m:oMathParaPr>
                    <m:oMath xmlns:m="http://schemas.openxmlformats.org/officeDocument/2006/math">
                      <m:r>
                        <a:rPr lang="en-AU" sz="1800" i="1" smtClean="0">
                          <a:solidFill>
                            <a:schemeClr val="accent2"/>
                          </a:solidFill>
                          <a:latin typeface="Cambria Math" panose="02040503050406030204" pitchFamily="18" charset="0"/>
                        </a:rPr>
                        <m:t>2</m:t>
                      </m:r>
                      <m:r>
                        <a:rPr lang="en-AU" sz="1800" i="1" smtClean="0">
                          <a:solidFill>
                            <a:schemeClr val="accent2"/>
                          </a:solidFill>
                          <a:latin typeface="Cambria Math" panose="02040503050406030204" pitchFamily="18" charset="0"/>
                        </a:rPr>
                        <m:t>𝑥</m:t>
                      </m:r>
                      <m:r>
                        <a:rPr lang="en-AU" sz="1800" i="1" smtClean="0">
                          <a:solidFill>
                            <a:schemeClr val="accent2"/>
                          </a:solidFill>
                          <a:latin typeface="Cambria Math" panose="02040503050406030204" pitchFamily="18" charset="0"/>
                        </a:rPr>
                        <m:t>+</m:t>
                      </m:r>
                      <m:r>
                        <a:rPr lang="en-AU" sz="1800" i="1" smtClean="0">
                          <a:solidFill>
                            <a:schemeClr val="accent2"/>
                          </a:solidFill>
                          <a:latin typeface="Cambria Math" panose="02040503050406030204" pitchFamily="18" charset="0"/>
                        </a:rPr>
                        <m:t>𝑦</m:t>
                      </m:r>
                      <m:r>
                        <a:rPr lang="en-AU" sz="1800" i="1" smtClean="0">
                          <a:solidFill>
                            <a:schemeClr val="accent2"/>
                          </a:solidFill>
                          <a:latin typeface="Cambria Math" panose="02040503050406030204" pitchFamily="18" charset="0"/>
                        </a:rPr>
                        <m:t>=−1</m:t>
                      </m:r>
                    </m:oMath>
                  </m:oMathPara>
                </a14:m>
                <a:endParaRPr lang="en-AU" sz="1800" dirty="0">
                  <a:solidFill>
                    <a:schemeClr val="accent2"/>
                  </a:solidFill>
                  <a:latin typeface="+mn-lt"/>
                </a:endParaRPr>
              </a:p>
              <a:p>
                <a:pPr/>
                <a14:m>
                  <m:oMathPara xmlns:m="http://schemas.openxmlformats.org/officeDocument/2006/math">
                    <m:oMathParaPr>
                      <m:jc m:val="centerGroup"/>
                    </m:oMathParaPr>
                    <m:oMath xmlns:m="http://schemas.openxmlformats.org/officeDocument/2006/math">
                      <m:r>
                        <a:rPr lang="en-AU" sz="1800" i="1" smtClean="0">
                          <a:latin typeface="Cambria Math" panose="02040503050406030204" pitchFamily="18" charset="0"/>
                        </a:rPr>
                        <m:t>−(</m:t>
                      </m:r>
                      <m:r>
                        <a:rPr lang="en-AU" sz="1800" i="1" smtClean="0">
                          <a:solidFill>
                            <a:schemeClr val="tx2"/>
                          </a:solidFill>
                          <a:latin typeface="Cambria Math" panose="02040503050406030204" pitchFamily="18" charset="0"/>
                        </a:rPr>
                        <m:t>𝑥</m:t>
                      </m:r>
                      <m:r>
                        <a:rPr lang="en-AU" sz="1800" i="1" smtClean="0">
                          <a:solidFill>
                            <a:schemeClr val="tx2"/>
                          </a:solidFill>
                          <a:latin typeface="Cambria Math" panose="02040503050406030204" pitchFamily="18" charset="0"/>
                        </a:rPr>
                        <m:t>+</m:t>
                      </m:r>
                      <m:r>
                        <a:rPr lang="en-AU" sz="1800" i="1" smtClean="0">
                          <a:solidFill>
                            <a:schemeClr val="tx2"/>
                          </a:solidFill>
                          <a:latin typeface="Cambria Math" panose="02040503050406030204" pitchFamily="18" charset="0"/>
                        </a:rPr>
                        <m:t>𝑦</m:t>
                      </m:r>
                      <m:r>
                        <a:rPr lang="en-AU" sz="1800" i="1" smtClean="0">
                          <a:solidFill>
                            <a:schemeClr val="tx2"/>
                          </a:solidFill>
                          <a:latin typeface="Cambria Math" panose="02040503050406030204" pitchFamily="18" charset="0"/>
                        </a:rPr>
                        <m:t>=2)</m:t>
                      </m:r>
                    </m:oMath>
                  </m:oMathPara>
                </a14:m>
                <a:endParaRPr lang="en-AU" sz="1800" dirty="0">
                  <a:latin typeface="+mn-lt"/>
                </a:endParaRPr>
              </a:p>
              <a:p>
                <a:endParaRPr lang="en-AU" sz="1800" dirty="0">
                  <a:latin typeface="+mn-lt"/>
                </a:endParaRPr>
              </a:p>
              <a:p>
                <a:pPr/>
                <a14:m>
                  <m:oMathPara xmlns:m="http://schemas.openxmlformats.org/officeDocument/2006/math">
                    <m:oMathParaPr>
                      <m:jc m:val="centerGroup"/>
                    </m:oMathParaPr>
                    <m:oMath xmlns:m="http://schemas.openxmlformats.org/officeDocument/2006/math">
                      <m:m>
                        <m:mPr>
                          <m:mcs>
                            <m:mc>
                              <m:mcPr>
                                <m:count m:val="3"/>
                                <m:mcJc m:val="center"/>
                              </m:mcPr>
                            </m:mc>
                          </m:mcs>
                          <m:ctrlPr>
                            <a:rPr lang="en-AU" sz="1800" i="1">
                              <a:latin typeface="Cambria Math" panose="02040503050406030204" pitchFamily="18" charset="0"/>
                            </a:rPr>
                          </m:ctrlPr>
                        </m:mPr>
                        <m:mr>
                          <m:e>
                            <m:r>
                              <m:rPr>
                                <m:brk m:alnAt="7"/>
                              </m:rPr>
                              <a:rPr lang="en-AU" sz="1800" b="0" i="1" smtClean="0">
                                <a:solidFill>
                                  <a:schemeClr val="accent2"/>
                                </a:solidFill>
                                <a:latin typeface="Cambria Math" panose="02040503050406030204" pitchFamily="18" charset="0"/>
                              </a:rPr>
                              <m:t>2</m:t>
                            </m:r>
                            <m:r>
                              <a:rPr lang="en-AU" sz="1800" i="1">
                                <a:solidFill>
                                  <a:schemeClr val="accent2"/>
                                </a:solidFill>
                                <a:latin typeface="Cambria Math" panose="02040503050406030204" pitchFamily="18" charset="0"/>
                              </a:rPr>
                              <m:t>𝑥</m:t>
                            </m:r>
                          </m:e>
                          <m:e>
                            <m:r>
                              <a:rPr lang="en-AU" sz="1800" i="1" smtClean="0">
                                <a:solidFill>
                                  <a:schemeClr val="accent2"/>
                                </a:solidFill>
                                <a:latin typeface="Cambria Math" panose="02040503050406030204" pitchFamily="18" charset="0"/>
                              </a:rPr>
                              <m:t>+</m:t>
                            </m:r>
                            <m:r>
                              <a:rPr lang="en-AU" sz="1800" i="1" smtClean="0">
                                <a:solidFill>
                                  <a:schemeClr val="accent2"/>
                                </a:solidFill>
                                <a:latin typeface="Cambria Math" panose="02040503050406030204" pitchFamily="18" charset="0"/>
                              </a:rPr>
                              <m:t>𝑦</m:t>
                            </m:r>
                          </m:e>
                          <m:e>
                            <m:r>
                              <a:rPr lang="en-AU" sz="1800" i="1" smtClean="0">
                                <a:solidFill>
                                  <a:schemeClr val="accent2"/>
                                </a:solidFill>
                                <a:latin typeface="Cambria Math" panose="02040503050406030204" pitchFamily="18" charset="0"/>
                              </a:rPr>
                              <m:t>=</m:t>
                            </m:r>
                          </m:e>
                        </m:mr>
                        <m:mr>
                          <m:e>
                            <m:r>
                              <a:rPr lang="en-AU" sz="1800" i="1" smtClean="0">
                                <a:solidFill>
                                  <a:schemeClr val="tx2"/>
                                </a:solidFill>
                                <a:latin typeface="Cambria Math" panose="02040503050406030204" pitchFamily="18" charset="0"/>
                              </a:rPr>
                              <m:t>−</m:t>
                            </m:r>
                            <m:r>
                              <a:rPr lang="en-AU" sz="1800" i="1" smtClean="0">
                                <a:solidFill>
                                  <a:schemeClr val="tx2"/>
                                </a:solidFill>
                                <a:latin typeface="Cambria Math" panose="02040503050406030204" pitchFamily="18" charset="0"/>
                              </a:rPr>
                              <m:t>𝑥</m:t>
                            </m:r>
                          </m:e>
                          <m:e>
                            <m:r>
                              <a:rPr lang="en-AU" sz="1800" i="1" smtClean="0">
                                <a:solidFill>
                                  <a:schemeClr val="tx2"/>
                                </a:solidFill>
                                <a:latin typeface="Cambria Math" panose="02040503050406030204" pitchFamily="18" charset="0"/>
                              </a:rPr>
                              <m:t>−</m:t>
                            </m:r>
                            <m:r>
                              <a:rPr lang="en-AU" sz="1800" i="1" smtClean="0">
                                <a:solidFill>
                                  <a:schemeClr val="tx2"/>
                                </a:solidFill>
                                <a:latin typeface="Cambria Math" panose="02040503050406030204" pitchFamily="18" charset="0"/>
                              </a:rPr>
                              <m:t>𝑦</m:t>
                            </m:r>
                          </m:e>
                          <m:e>
                            <m:r>
                              <a:rPr lang="en-AU" sz="1800" i="1" smtClean="0">
                                <a:solidFill>
                                  <a:schemeClr val="tx2"/>
                                </a:solidFill>
                                <a:latin typeface="Cambria Math" panose="02040503050406030204" pitchFamily="18" charset="0"/>
                              </a:rPr>
                              <m:t>=</m:t>
                            </m:r>
                          </m:e>
                        </m:mr>
                      </m:m>
                      <m:m>
                        <m:mPr>
                          <m:mcs>
                            <m:mc>
                              <m:mcPr>
                                <m:count m:val="1"/>
                                <m:mcJc m:val="center"/>
                              </m:mcPr>
                            </m:mc>
                          </m:mcs>
                          <m:ctrlPr>
                            <a:rPr lang="en-AU" sz="1800" i="1">
                              <a:latin typeface="Cambria Math" panose="02040503050406030204" pitchFamily="18" charset="0"/>
                            </a:rPr>
                          </m:ctrlPr>
                        </m:mPr>
                        <m:mr>
                          <m:e>
                            <m:r>
                              <m:rPr>
                                <m:brk m:alnAt="7"/>
                              </m:rPr>
                              <a:rPr lang="en-AU" sz="1800" b="0" i="1" smtClean="0">
                                <a:solidFill>
                                  <a:schemeClr val="accent2"/>
                                </a:solidFill>
                                <a:latin typeface="Cambria Math" panose="02040503050406030204" pitchFamily="18" charset="0"/>
                              </a:rPr>
                              <m:t>−</m:t>
                            </m:r>
                            <m:r>
                              <a:rPr lang="en-AU" sz="1800" b="0" i="1" smtClean="0">
                                <a:solidFill>
                                  <a:schemeClr val="accent2"/>
                                </a:solidFill>
                                <a:latin typeface="Cambria Math" panose="02040503050406030204" pitchFamily="18" charset="0"/>
                              </a:rPr>
                              <m:t>1</m:t>
                            </m:r>
                          </m:e>
                        </m:mr>
                        <m:mr>
                          <m:e>
                            <m:r>
                              <a:rPr lang="en-AU" sz="1800" b="0" i="1" smtClean="0">
                                <a:solidFill>
                                  <a:schemeClr val="tx2"/>
                                </a:solidFill>
                                <a:latin typeface="Cambria Math" panose="02040503050406030204" pitchFamily="18" charset="0"/>
                              </a:rPr>
                              <m:t>−2</m:t>
                            </m:r>
                          </m:e>
                        </m:mr>
                      </m:m>
                    </m:oMath>
                  </m:oMathPara>
                </a14:m>
                <a:endParaRPr lang="en-AU" sz="1800" dirty="0">
                  <a:latin typeface="+mn-lt"/>
                </a:endParaRPr>
              </a:p>
              <a:p>
                <a:endParaRPr lang="en-AU" sz="1800" dirty="0">
                  <a:latin typeface="+mn-lt"/>
                </a:endParaRPr>
              </a:p>
            </p:txBody>
          </p:sp>
        </mc:Choice>
        <mc:Fallback xmlns="">
          <p:sp>
            <p:nvSpPr>
              <p:cNvPr id="8" name="Text Placeholder 11">
                <a:extLst>
                  <a:ext uri="{FF2B5EF4-FFF2-40B4-BE49-F238E27FC236}">
                    <a16:creationId xmlns:a16="http://schemas.microsoft.com/office/drawing/2014/main" id="{5B4FE635-3DB6-4588-47FC-1215E1BC0D16}"/>
                  </a:ext>
                </a:extLst>
              </p:cNvPr>
              <p:cNvSpPr txBox="1">
                <a:spLocks noRot="1" noChangeAspect="1" noMove="1" noResize="1" noEditPoints="1" noAdjustHandles="1" noChangeArrowheads="1" noChangeShapeType="1" noTextEdit="1"/>
              </p:cNvSpPr>
              <p:nvPr/>
            </p:nvSpPr>
            <p:spPr>
              <a:xfrm>
                <a:off x="360000" y="1567086"/>
                <a:ext cx="5988845" cy="4807835"/>
              </a:xfrm>
              <a:prstGeom prst="rect">
                <a:avLst/>
              </a:prstGeom>
              <a:blipFill>
                <a:blip r:embed="rId2"/>
                <a:stretch>
                  <a:fillRect l="-234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0D9CF93-171F-5F46-7AFB-A24CB863EB7C}"/>
                  </a:ext>
                </a:extLst>
              </p:cNvPr>
              <p:cNvSpPr txBox="1"/>
              <p:nvPr/>
            </p:nvSpPr>
            <p:spPr>
              <a:xfrm>
                <a:off x="2557007" y="5801963"/>
                <a:ext cx="49088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𝑥</m:t>
                      </m:r>
                    </m:oMath>
                  </m:oMathPara>
                </a14:m>
                <a:endParaRPr lang="en-AU" sz="1800" dirty="0"/>
              </a:p>
            </p:txBody>
          </p:sp>
        </mc:Choice>
        <mc:Fallback xmlns="">
          <p:sp>
            <p:nvSpPr>
              <p:cNvPr id="6" name="TextBox 5">
                <a:extLst>
                  <a:ext uri="{FF2B5EF4-FFF2-40B4-BE49-F238E27FC236}">
                    <a16:creationId xmlns:a16="http://schemas.microsoft.com/office/drawing/2014/main" id="{40D9CF93-171F-5F46-7AFB-A24CB863EB7C}"/>
                  </a:ext>
                </a:extLst>
              </p:cNvPr>
              <p:cNvSpPr txBox="1">
                <a:spLocks noRot="1" noChangeAspect="1" noMove="1" noResize="1" noEditPoints="1" noAdjustHandles="1" noChangeArrowheads="1" noChangeShapeType="1" noTextEdit="1"/>
              </p:cNvSpPr>
              <p:nvPr/>
            </p:nvSpPr>
            <p:spPr>
              <a:xfrm>
                <a:off x="2557007" y="5801963"/>
                <a:ext cx="490888"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CCEDB83-3E58-43DD-2E99-3CD320B9DACD}"/>
                  </a:ext>
                </a:extLst>
              </p:cNvPr>
              <p:cNvSpPr txBox="1"/>
              <p:nvPr/>
            </p:nvSpPr>
            <p:spPr>
              <a:xfrm>
                <a:off x="2979279" y="5801963"/>
                <a:ext cx="67624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+0</m:t>
                      </m:r>
                      <m:r>
                        <a:rPr lang="en-AU" sz="1800" b="0" i="1" smtClean="0">
                          <a:latin typeface="Cambria Math" panose="02040503050406030204" pitchFamily="18" charset="0"/>
                        </a:rPr>
                        <m:t>𝑦</m:t>
                      </m:r>
                    </m:oMath>
                  </m:oMathPara>
                </a14:m>
                <a:endParaRPr lang="en-AU" sz="1800" dirty="0"/>
              </a:p>
            </p:txBody>
          </p:sp>
        </mc:Choice>
        <mc:Fallback xmlns="">
          <p:sp>
            <p:nvSpPr>
              <p:cNvPr id="7" name="TextBox 6">
                <a:extLst>
                  <a:ext uri="{FF2B5EF4-FFF2-40B4-BE49-F238E27FC236}">
                    <a16:creationId xmlns:a16="http://schemas.microsoft.com/office/drawing/2014/main" id="{DCCEDB83-3E58-43DD-2E99-3CD320B9DACD}"/>
                  </a:ext>
                </a:extLst>
              </p:cNvPr>
              <p:cNvSpPr txBox="1">
                <a:spLocks noRot="1" noChangeAspect="1" noMove="1" noResize="1" noEditPoints="1" noAdjustHandles="1" noChangeArrowheads="1" noChangeShapeType="1" noTextEdit="1"/>
              </p:cNvSpPr>
              <p:nvPr/>
            </p:nvSpPr>
            <p:spPr>
              <a:xfrm>
                <a:off x="2979279" y="5801963"/>
                <a:ext cx="676248" cy="369332"/>
              </a:xfrm>
              <a:prstGeom prst="rect">
                <a:avLst/>
              </a:prstGeom>
              <a:blipFill>
                <a:blip r:embed="rId4"/>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C1C8EB3-F602-5867-69D5-5B928EE2911A}"/>
                  </a:ext>
                </a:extLst>
              </p:cNvPr>
              <p:cNvSpPr txBox="1"/>
              <p:nvPr/>
            </p:nvSpPr>
            <p:spPr>
              <a:xfrm>
                <a:off x="3594462" y="5801963"/>
                <a:ext cx="49088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m:t>
                      </m:r>
                      <m:r>
                        <a:rPr lang="en-AU" sz="1800" b="0" i="0" smtClean="0">
                          <a:latin typeface="Cambria Math" panose="02040503050406030204" pitchFamily="18" charset="0"/>
                        </a:rPr>
                        <m:t>−3</m:t>
                      </m:r>
                    </m:oMath>
                  </m:oMathPara>
                </a14:m>
                <a:endParaRPr lang="en-AU" sz="1800" dirty="0"/>
              </a:p>
            </p:txBody>
          </p:sp>
        </mc:Choice>
        <mc:Fallback xmlns="">
          <p:sp>
            <p:nvSpPr>
              <p:cNvPr id="11" name="TextBox 10">
                <a:extLst>
                  <a:ext uri="{FF2B5EF4-FFF2-40B4-BE49-F238E27FC236}">
                    <a16:creationId xmlns:a16="http://schemas.microsoft.com/office/drawing/2014/main" id="{1C1C8EB3-F602-5867-69D5-5B928EE2911A}"/>
                  </a:ext>
                </a:extLst>
              </p:cNvPr>
              <p:cNvSpPr txBox="1">
                <a:spLocks noRot="1" noChangeAspect="1" noMove="1" noResize="1" noEditPoints="1" noAdjustHandles="1" noChangeArrowheads="1" noChangeShapeType="1" noTextEdit="1"/>
              </p:cNvSpPr>
              <p:nvPr/>
            </p:nvSpPr>
            <p:spPr>
              <a:xfrm>
                <a:off x="3594462" y="5801963"/>
                <a:ext cx="490888" cy="369332"/>
              </a:xfrm>
              <a:prstGeom prst="rect">
                <a:avLst/>
              </a:prstGeom>
              <a:blipFill>
                <a:blip r:embed="rId5"/>
                <a:stretch>
                  <a:fillRect r="-43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 Placeholder 11">
                <a:extLst>
                  <a:ext uri="{FF2B5EF4-FFF2-40B4-BE49-F238E27FC236}">
                    <a16:creationId xmlns:a16="http://schemas.microsoft.com/office/drawing/2014/main" id="{F3AA518B-BB3E-CEB4-1A7B-D2C51BB3F1DB}"/>
                  </a:ext>
                </a:extLst>
              </p:cNvPr>
              <p:cNvSpPr txBox="1">
                <a:spLocks/>
              </p:cNvSpPr>
              <p:nvPr/>
            </p:nvSpPr>
            <p:spPr>
              <a:xfrm>
                <a:off x="6937093" y="1523554"/>
                <a:ext cx="5647261" cy="533444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AU" sz="1800" dirty="0">
                    <a:latin typeface="+mn-lt"/>
                  </a:rPr>
                  <a:t> </a:t>
                </a:r>
                <a:r>
                  <a:rPr lang="en-AU" sz="1800" b="1" dirty="0">
                    <a:latin typeface="+mn-lt"/>
                  </a:rPr>
                  <a:t>Solve for 1 variable: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=−3</m:t>
                    </m:r>
                  </m:oMath>
                </a14:m>
                <a:endParaRPr lang="en-AU" sz="1800" b="0" dirty="0">
                  <a:latin typeface="+mn-lt"/>
                </a:endParaRPr>
              </a:p>
              <a:p>
                <a:pPr>
                  <a:spcAft>
                    <a:spcPts val="600"/>
                  </a:spcAft>
                </a:pPr>
                <a:endParaRPr lang="en-AU" sz="1800" b="0" dirty="0">
                  <a:latin typeface="+mn-lt"/>
                </a:endParaRPr>
              </a:p>
              <a:p>
                <a:pPr>
                  <a:spcAft>
                    <a:spcPts val="600"/>
                  </a:spcAft>
                </a:pPr>
                <a:r>
                  <a:rPr lang="en-AU" sz="1800" b="1" dirty="0">
                    <a:latin typeface="+mn-lt"/>
                  </a:rPr>
                  <a:t>Solve for the 2</a:t>
                </a:r>
                <a:r>
                  <a:rPr lang="en-AU" sz="1800" b="1" baseline="30000" dirty="0">
                    <a:latin typeface="+mn-lt"/>
                  </a:rPr>
                  <a:t>nd</a:t>
                </a:r>
                <a:r>
                  <a:rPr lang="en-AU" sz="1800" b="1" dirty="0">
                    <a:latin typeface="+mn-lt"/>
                  </a:rPr>
                  <a:t> variable: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𝑦</m:t>
                    </m:r>
                    <m:r>
                      <a:rPr lang="en-AU" sz="1800" b="0" i="1" smtClean="0">
                        <a:latin typeface="Cambria Math" panose="02040503050406030204" pitchFamily="18" charset="0"/>
                      </a:rPr>
                      <m:t>=2</m:t>
                    </m:r>
                  </m:oMath>
                </a14:m>
                <a:endParaRPr lang="en-AU" sz="1800" b="0" dirty="0">
                  <a:latin typeface="+mn-lt"/>
                </a:endParaRPr>
              </a:p>
              <a:p>
                <a:pPr marL="2690813" indent="-2597150">
                  <a:spcAft>
                    <a:spcPts val="600"/>
                  </a:spcAft>
                  <a:tabLst>
                    <a:tab pos="2597150" algn="l"/>
                  </a:tabLs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−3+</m:t>
                      </m:r>
                      <m:r>
                        <a:rPr lang="en-AU" sz="1800" b="0" i="1" smtClean="0">
                          <a:latin typeface="Cambria Math" panose="02040503050406030204" pitchFamily="18" charset="0"/>
                        </a:rPr>
                        <m:t>𝑦</m:t>
                      </m:r>
                      <m:r>
                        <a:rPr lang="en-AU" sz="1800" b="0" i="1" smtClean="0">
                          <a:latin typeface="Cambria Math" panose="02040503050406030204" pitchFamily="18" charset="0"/>
                        </a:rPr>
                        <m:t>=2</m:t>
                      </m:r>
                    </m:oMath>
                  </m:oMathPara>
                </a14:m>
                <a:endParaRPr lang="en-AU" sz="180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=2+3</m:t>
                      </m:r>
                    </m:oMath>
                  </m:oMathPara>
                </a14:m>
                <a:endParaRPr lang="en-AU" sz="1800" b="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=5</m:t>
                      </m:r>
                    </m:oMath>
                  </m:oMathPara>
                </a14:m>
                <a:endParaRPr lang="en-AU" sz="1800" b="0" dirty="0">
                  <a:latin typeface="+mn-lt"/>
                </a:endParaRPr>
              </a:p>
              <a:p>
                <a:pPr>
                  <a:spcAft>
                    <a:spcPts val="600"/>
                  </a:spcAft>
                </a:pPr>
                <a:r>
                  <a:rPr lang="en-AU" sz="1800" b="1" dirty="0">
                    <a:latin typeface="+mn-lt"/>
                  </a:rPr>
                  <a:t>Answer the question:</a:t>
                </a:r>
              </a:p>
              <a:p>
                <a:pPr marL="2327275">
                  <a:spcAft>
                    <a:spcPts val="600"/>
                  </a:spcAft>
                </a:pP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=−3</m:t>
                    </m:r>
                  </m:oMath>
                </a14:m>
                <a:r>
                  <a:rPr lang="en-AU" sz="1800" b="0" dirty="0">
                    <a:latin typeface="+mn-lt"/>
                  </a:rPr>
                  <a:t> and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=5</m:t>
                    </m:r>
                  </m:oMath>
                </a14:m>
                <a:endParaRPr lang="en-AU" sz="1800" b="0" dirty="0">
                  <a:latin typeface="+mn-lt"/>
                </a:endParaRPr>
              </a:p>
              <a:p>
                <a:pPr>
                  <a:spcAft>
                    <a:spcPts val="600"/>
                  </a:spcAft>
                </a:pPr>
                <a:endParaRPr lang="en-AU" sz="1800" dirty="0">
                  <a:latin typeface="+mn-lt"/>
                </a:endParaRPr>
              </a:p>
            </p:txBody>
          </p:sp>
        </mc:Choice>
        <mc:Fallback xmlns="">
          <p:sp>
            <p:nvSpPr>
              <p:cNvPr id="9" name="Text Placeholder 11">
                <a:extLst>
                  <a:ext uri="{FF2B5EF4-FFF2-40B4-BE49-F238E27FC236}">
                    <a16:creationId xmlns:a16="http://schemas.microsoft.com/office/drawing/2014/main" id="{F3AA518B-BB3E-CEB4-1A7B-D2C51BB3F1DB}"/>
                  </a:ext>
                </a:extLst>
              </p:cNvPr>
              <p:cNvSpPr txBox="1">
                <a:spLocks noRot="1" noChangeAspect="1" noMove="1" noResize="1" noEditPoints="1" noAdjustHandles="1" noChangeArrowheads="1" noChangeShapeType="1" noTextEdit="1"/>
              </p:cNvSpPr>
              <p:nvPr/>
            </p:nvSpPr>
            <p:spPr>
              <a:xfrm>
                <a:off x="6937093" y="1523554"/>
                <a:ext cx="5647261" cy="5334446"/>
              </a:xfrm>
              <a:prstGeom prst="rect">
                <a:avLst/>
              </a:prstGeom>
              <a:blipFill>
                <a:blip r:embed="rId6"/>
                <a:stretch>
                  <a:fillRect l="-2592"/>
                </a:stretch>
              </a:blipFill>
            </p:spPr>
            <p:txBody>
              <a:bodyPr/>
              <a:lstStyle/>
              <a:p>
                <a:r>
                  <a:rPr lang="en-AU">
                    <a:noFill/>
                  </a:rPr>
                  <a:t> </a:t>
                </a:r>
              </a:p>
            </p:txBody>
          </p:sp>
        </mc:Fallback>
      </mc:AlternateContent>
      <p:cxnSp>
        <p:nvCxnSpPr>
          <p:cNvPr id="12" name="Straight Connector 11">
            <a:extLst>
              <a:ext uri="{FF2B5EF4-FFF2-40B4-BE49-F238E27FC236}">
                <a16:creationId xmlns:a16="http://schemas.microsoft.com/office/drawing/2014/main" id="{2B56F8E1-29FE-3BAF-1877-3E8DB90F8221}"/>
              </a:ext>
              <a:ext uri="{C183D7F6-B498-43B3-948B-1728B52AA6E4}">
                <adec:decorative xmlns:adec="http://schemas.microsoft.com/office/drawing/2017/decorative" val="1"/>
              </a:ext>
            </a:extLst>
          </p:cNvPr>
          <p:cNvCxnSpPr/>
          <p:nvPr/>
        </p:nvCxnSpPr>
        <p:spPr>
          <a:xfrm>
            <a:off x="2483318" y="5801963"/>
            <a:ext cx="18673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9E242D-06D9-EB28-F153-23A918C88FF9}"/>
              </a:ext>
              <a:ext uri="{C183D7F6-B498-43B3-948B-1728B52AA6E4}">
                <adec:decorative xmlns:adec="http://schemas.microsoft.com/office/drawing/2017/decorative" val="1"/>
              </a:ext>
            </a:extLst>
          </p:cNvPr>
          <p:cNvCxnSpPr/>
          <p:nvPr/>
        </p:nvCxnSpPr>
        <p:spPr>
          <a:xfrm>
            <a:off x="6761545" y="1567086"/>
            <a:ext cx="0" cy="51289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90066BB2-79AC-DF13-0444-D81A94B2F46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a:t>
            </a:fld>
            <a:endParaRPr lang="en-AU" dirty="0"/>
          </a:p>
        </p:txBody>
      </p:sp>
    </p:spTree>
    <p:extLst>
      <p:ext uri="{BB962C8B-B14F-4D97-AF65-F5344CB8AC3E}">
        <p14:creationId xmlns:p14="http://schemas.microsoft.com/office/powerpoint/2010/main" val="2306913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3023D-28BE-EB05-8805-FB70EA9BE3A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D0EFE5-D114-67EF-3FC2-AAC5F3290C67}"/>
              </a:ext>
            </a:extLst>
          </p:cNvPr>
          <p:cNvSpPr>
            <a:spLocks noGrp="1"/>
          </p:cNvSpPr>
          <p:nvPr>
            <p:ph type="title"/>
          </p:nvPr>
        </p:nvSpPr>
        <p:spPr/>
        <p:txBody>
          <a:bodyPr/>
          <a:lstStyle/>
          <a:p>
            <a:r>
              <a:rPr lang="en-AU" dirty="0"/>
              <a:t>Solving simultaneous equations algebraically (3)</a:t>
            </a:r>
            <a:endParaRPr lang="en-AU" dirty="0">
              <a:latin typeface="+mj-lt"/>
            </a:endParaRPr>
          </a:p>
        </p:txBody>
      </p:sp>
      <p:sp>
        <p:nvSpPr>
          <p:cNvPr id="13" name="Text Placeholder 12">
            <a:extLst>
              <a:ext uri="{FF2B5EF4-FFF2-40B4-BE49-F238E27FC236}">
                <a16:creationId xmlns:a16="http://schemas.microsoft.com/office/drawing/2014/main" id="{3C23A66D-9691-9B52-DBD0-B063B89FED1C}"/>
              </a:ext>
            </a:extLst>
          </p:cNvPr>
          <p:cNvSpPr>
            <a:spLocks noGrp="1"/>
          </p:cNvSpPr>
          <p:nvPr>
            <p:ph type="body" sz="quarter" idx="18"/>
          </p:nvPr>
        </p:nvSpPr>
        <p:spPr>
          <a:xfrm>
            <a:off x="360000" y="982520"/>
            <a:ext cx="11483998" cy="356423"/>
          </a:xfrm>
        </p:spPr>
        <p:txBody>
          <a:bodyPr/>
          <a:lstStyle/>
          <a:p>
            <a:r>
              <a:rPr lang="en-AU" dirty="0">
                <a:latin typeface="+mj-lt"/>
              </a:rPr>
              <a:t>Worked example 2</a:t>
            </a:r>
          </a:p>
        </p:txBody>
      </p:sp>
      <mc:AlternateContent xmlns:mc="http://schemas.openxmlformats.org/markup-compatibility/2006" xmlns:a14="http://schemas.microsoft.com/office/drawing/2010/main">
        <mc:Choice Requires="a14">
          <p:sp>
            <p:nvSpPr>
              <p:cNvPr id="7" name="Text Placeholder 11">
                <a:extLst>
                  <a:ext uri="{FF2B5EF4-FFF2-40B4-BE49-F238E27FC236}">
                    <a16:creationId xmlns:a16="http://schemas.microsoft.com/office/drawing/2014/main" id="{3C61913C-60CD-47ED-202F-5DDCD0F93446}"/>
                  </a:ext>
                </a:extLst>
              </p:cNvPr>
              <p:cNvSpPr txBox="1">
                <a:spLocks/>
              </p:cNvSpPr>
              <p:nvPr/>
            </p:nvSpPr>
            <p:spPr>
              <a:xfrm>
                <a:off x="360000" y="1567087"/>
                <a:ext cx="6054247" cy="2632002"/>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dirty="0">
                    <a:latin typeface="+mn-lt"/>
                  </a:rPr>
                  <a:t> Solve the pair of simultaneous equations:	</a:t>
                </a:r>
                <a14:m>
                  <m:oMath xmlns:m="http://schemas.openxmlformats.org/officeDocument/2006/math">
                    <m:r>
                      <a:rPr lang="en-AU" sz="1800" i="1" smtClean="0">
                        <a:solidFill>
                          <a:schemeClr val="accent2"/>
                        </a:solidFill>
                        <a:latin typeface="Cambria Math" panose="02040503050406030204" pitchFamily="18" charset="0"/>
                      </a:rPr>
                      <m:t>𝑥</m:t>
                    </m:r>
                    <m:r>
                      <a:rPr lang="en-AU" sz="1800" i="1" smtClean="0">
                        <a:solidFill>
                          <a:schemeClr val="accent2"/>
                        </a:solidFill>
                        <a:latin typeface="Cambria Math" panose="02040503050406030204" pitchFamily="18" charset="0"/>
                      </a:rPr>
                      <m:t>+2</m:t>
                    </m:r>
                    <m:r>
                      <a:rPr lang="en-AU" sz="1800" i="1">
                        <a:solidFill>
                          <a:schemeClr val="accent2"/>
                        </a:solidFill>
                        <a:latin typeface="Cambria Math" panose="02040503050406030204" pitchFamily="18" charset="0"/>
                      </a:rPr>
                      <m:t>𝑦</m:t>
                    </m:r>
                    <m:r>
                      <a:rPr lang="en-AU" sz="1800" i="1">
                        <a:solidFill>
                          <a:schemeClr val="accent2"/>
                        </a:solidFill>
                        <a:latin typeface="Cambria Math" panose="02040503050406030204" pitchFamily="18" charset="0"/>
                      </a:rPr>
                      <m:t>=14</m:t>
                    </m:r>
                  </m:oMath>
                </a14:m>
                <a:endParaRPr lang="en-AU" sz="1800" i="1" dirty="0">
                  <a:latin typeface="Cambria Math" panose="02040503050406030204" pitchFamily="18" charset="0"/>
                </a:endParaRPr>
              </a:p>
              <a:p>
                <a:pPr marL="4572000"/>
                <a14:m>
                  <m:oMathPara xmlns:m="http://schemas.openxmlformats.org/officeDocument/2006/math">
                    <m:oMathParaPr>
                      <m:jc m:val="left"/>
                    </m:oMathParaPr>
                    <m:oMath xmlns:m="http://schemas.openxmlformats.org/officeDocument/2006/math">
                      <m:r>
                        <a:rPr lang="en-AU" sz="1800" b="0" i="1" smtClean="0">
                          <a:solidFill>
                            <a:schemeClr val="tx2"/>
                          </a:solidFill>
                          <a:latin typeface="Cambria Math" panose="02040503050406030204" pitchFamily="18" charset="0"/>
                        </a:rPr>
                        <m:t>3</m:t>
                      </m:r>
                      <m:r>
                        <a:rPr lang="en-AU" sz="1800" i="1" smtClean="0">
                          <a:solidFill>
                            <a:schemeClr val="tx2"/>
                          </a:solidFill>
                          <a:latin typeface="Cambria Math" panose="02040503050406030204" pitchFamily="18" charset="0"/>
                        </a:rPr>
                        <m:t>𝑥</m:t>
                      </m:r>
                      <m:r>
                        <a:rPr lang="en-AU" sz="1800" i="1" smtClean="0">
                          <a:solidFill>
                            <a:schemeClr val="tx2"/>
                          </a:solidFill>
                          <a:latin typeface="Cambria Math" panose="02040503050406030204" pitchFamily="18" charset="0"/>
                        </a:rPr>
                        <m:t>+4</m:t>
                      </m:r>
                      <m:r>
                        <a:rPr lang="en-AU" sz="1800" i="1" smtClean="0">
                          <a:solidFill>
                            <a:schemeClr val="tx2"/>
                          </a:solidFill>
                          <a:latin typeface="Cambria Math" panose="02040503050406030204" pitchFamily="18" charset="0"/>
                        </a:rPr>
                        <m:t>𝑦</m:t>
                      </m:r>
                      <m:r>
                        <a:rPr lang="en-AU" sz="1800" i="1" smtClean="0">
                          <a:solidFill>
                            <a:schemeClr val="tx2"/>
                          </a:solidFill>
                          <a:latin typeface="Cambria Math" panose="02040503050406030204" pitchFamily="18" charset="0"/>
                        </a:rPr>
                        <m:t>=34</m:t>
                      </m:r>
                    </m:oMath>
                  </m:oMathPara>
                </a14:m>
                <a:endParaRPr lang="en-AU" sz="1800" dirty="0">
                  <a:solidFill>
                    <a:schemeClr val="tx2"/>
                  </a:solidFill>
                  <a:latin typeface="+mn-lt"/>
                </a:endParaRPr>
              </a:p>
              <a:p>
                <a:r>
                  <a:rPr lang="en-AU" sz="1800" b="1" dirty="0">
                    <a:latin typeface="+mn-lt"/>
                  </a:rPr>
                  <a:t>Compare and combine equations</a:t>
                </a:r>
              </a:p>
              <a:p>
                <a:pPr>
                  <a:spcAft>
                    <a:spcPts val="600"/>
                  </a:spcAft>
                </a:pPr>
                <a14:m>
                  <m:oMathPara xmlns:m="http://schemas.openxmlformats.org/officeDocument/2006/math">
                    <m:oMathParaPr>
                      <m:jc m:val="centerGroup"/>
                    </m:oMathParaPr>
                    <m:oMath xmlns:m="http://schemas.openxmlformats.org/officeDocument/2006/math">
                      <m:r>
                        <a:rPr lang="en-AU" sz="1800" b="0" i="1" smtClean="0">
                          <a:solidFill>
                            <a:schemeClr val="accent2"/>
                          </a:solidFill>
                          <a:latin typeface="Cambria Math" panose="02040503050406030204" pitchFamily="18" charset="0"/>
                        </a:rPr>
                        <m:t>3</m:t>
                      </m:r>
                      <m:d>
                        <m:dPr>
                          <m:ctrlPr>
                            <a:rPr lang="en-AU" sz="1800" i="1">
                              <a:solidFill>
                                <a:schemeClr val="accent2"/>
                              </a:solidFill>
                              <a:latin typeface="Cambria Math" panose="02040503050406030204" pitchFamily="18" charset="0"/>
                            </a:rPr>
                          </m:ctrlPr>
                        </m:dPr>
                        <m:e>
                          <m:r>
                            <a:rPr lang="en-AU" sz="1800" i="1">
                              <a:solidFill>
                                <a:schemeClr val="accent2"/>
                              </a:solidFill>
                              <a:latin typeface="Cambria Math" panose="02040503050406030204" pitchFamily="18" charset="0"/>
                            </a:rPr>
                            <m:t>𝑥</m:t>
                          </m:r>
                          <m:r>
                            <a:rPr lang="en-AU" sz="1800" i="1">
                              <a:solidFill>
                                <a:schemeClr val="accent2"/>
                              </a:solidFill>
                              <a:latin typeface="Cambria Math" panose="02040503050406030204" pitchFamily="18" charset="0"/>
                            </a:rPr>
                            <m:t>+2</m:t>
                          </m:r>
                          <m:r>
                            <a:rPr lang="en-AU" sz="1800" i="1">
                              <a:solidFill>
                                <a:schemeClr val="accent2"/>
                              </a:solidFill>
                              <a:latin typeface="Cambria Math" panose="02040503050406030204" pitchFamily="18" charset="0"/>
                            </a:rPr>
                            <m:t>𝑦</m:t>
                          </m:r>
                          <m:r>
                            <a:rPr lang="en-AU" sz="1800" i="1">
                              <a:solidFill>
                                <a:schemeClr val="accent2"/>
                              </a:solidFill>
                              <a:latin typeface="Cambria Math" panose="02040503050406030204" pitchFamily="18" charset="0"/>
                            </a:rPr>
                            <m:t>=14</m:t>
                          </m:r>
                        </m:e>
                      </m:d>
                    </m:oMath>
                  </m:oMathPara>
                </a14:m>
                <a:endParaRPr lang="en-AU" sz="1800" b="0" i="1" dirty="0">
                  <a:solidFill>
                    <a:schemeClr val="accent2"/>
                  </a:solidFill>
                  <a:latin typeface="Cambria Math" panose="02040503050406030204" pitchFamily="18" charset="0"/>
                </a:endParaRPr>
              </a:p>
              <a:p>
                <a:pPr>
                  <a:spcAft>
                    <a:spcPts val="1800"/>
                  </a:spcAft>
                </a:pPr>
                <a14:m>
                  <m:oMathPara xmlns:m="http://schemas.openxmlformats.org/officeDocument/2006/math">
                    <m:oMathParaPr>
                      <m:jc m:val="centerGroup"/>
                    </m:oMathParaPr>
                    <m:oMath xmlns:m="http://schemas.openxmlformats.org/officeDocument/2006/math">
                      <m:r>
                        <a:rPr lang="en-AU" sz="1800" b="0" i="1" smtClean="0">
                          <a:solidFill>
                            <a:schemeClr val="accent2"/>
                          </a:solidFill>
                          <a:latin typeface="Cambria Math" panose="02040503050406030204" pitchFamily="18" charset="0"/>
                        </a:rPr>
                        <m:t>3</m:t>
                      </m:r>
                      <m:r>
                        <a:rPr lang="en-AU" sz="1800" b="0" i="1" smtClean="0">
                          <a:solidFill>
                            <a:schemeClr val="accent2"/>
                          </a:solidFill>
                          <a:latin typeface="Cambria Math" panose="02040503050406030204" pitchFamily="18" charset="0"/>
                        </a:rPr>
                        <m:t>𝑥</m:t>
                      </m:r>
                      <m:r>
                        <a:rPr lang="en-AU" sz="1800" b="0" i="1" smtClean="0">
                          <a:solidFill>
                            <a:schemeClr val="accent2"/>
                          </a:solidFill>
                          <a:latin typeface="Cambria Math" panose="02040503050406030204" pitchFamily="18" charset="0"/>
                        </a:rPr>
                        <m:t>+6</m:t>
                      </m:r>
                      <m:r>
                        <a:rPr lang="en-AU" sz="1800" b="0" i="1" smtClean="0">
                          <a:solidFill>
                            <a:schemeClr val="accent2"/>
                          </a:solidFill>
                          <a:latin typeface="Cambria Math" panose="02040503050406030204" pitchFamily="18" charset="0"/>
                        </a:rPr>
                        <m:t>𝑦</m:t>
                      </m:r>
                      <m:r>
                        <a:rPr lang="en-AU" sz="1800" b="0" i="1" smtClean="0">
                          <a:solidFill>
                            <a:schemeClr val="accent2"/>
                          </a:solidFill>
                          <a:latin typeface="Cambria Math" panose="02040503050406030204" pitchFamily="18" charset="0"/>
                        </a:rPr>
                        <m:t>=42</m:t>
                      </m:r>
                    </m:oMath>
                  </m:oMathPara>
                </a14:m>
                <a:endParaRPr lang="en-AU" sz="1800" dirty="0">
                  <a:latin typeface="+mn-lt"/>
                </a:endParaRPr>
              </a:p>
              <a:p>
                <a:endParaRPr lang="en-AU" sz="1800" dirty="0">
                  <a:latin typeface="+mn-lt"/>
                </a:endParaRPr>
              </a:p>
            </p:txBody>
          </p:sp>
        </mc:Choice>
        <mc:Fallback xmlns="">
          <p:sp>
            <p:nvSpPr>
              <p:cNvPr id="7" name="Text Placeholder 11">
                <a:extLst>
                  <a:ext uri="{FF2B5EF4-FFF2-40B4-BE49-F238E27FC236}">
                    <a16:creationId xmlns:a16="http://schemas.microsoft.com/office/drawing/2014/main" id="{3C61913C-60CD-47ED-202F-5DDCD0F93446}"/>
                  </a:ext>
                </a:extLst>
              </p:cNvPr>
              <p:cNvSpPr txBox="1">
                <a:spLocks noRot="1" noChangeAspect="1" noMove="1" noResize="1" noEditPoints="1" noAdjustHandles="1" noChangeArrowheads="1" noChangeShapeType="1" noTextEdit="1"/>
              </p:cNvSpPr>
              <p:nvPr/>
            </p:nvSpPr>
            <p:spPr>
              <a:xfrm>
                <a:off x="360000" y="1567087"/>
                <a:ext cx="6054247" cy="2632002"/>
              </a:xfrm>
              <a:prstGeom prst="rect">
                <a:avLst/>
              </a:prstGeom>
              <a:blipFill>
                <a:blip r:embed="rId3"/>
                <a:stretch>
                  <a:fillRect l="-2306"/>
                </a:stretch>
              </a:blipFill>
            </p:spPr>
            <p:txBody>
              <a:bodyPr/>
              <a:lstStyle/>
              <a:p>
                <a:r>
                  <a:rPr lang="en-US">
                    <a:noFill/>
                  </a:rPr>
                  <a:t> </a:t>
                </a:r>
              </a:p>
            </p:txBody>
          </p:sp>
        </mc:Fallback>
      </mc:AlternateContent>
      <p:sp>
        <p:nvSpPr>
          <p:cNvPr id="2" name="Speech Bubble: Rectangle with Corners Rounded 1">
            <a:extLst>
              <a:ext uri="{FF2B5EF4-FFF2-40B4-BE49-F238E27FC236}">
                <a16:creationId xmlns:a16="http://schemas.microsoft.com/office/drawing/2014/main" id="{66D44219-9D90-941E-2CD4-BFB1FD6E6220}"/>
              </a:ext>
            </a:extLst>
          </p:cNvPr>
          <p:cNvSpPr/>
          <p:nvPr/>
        </p:nvSpPr>
        <p:spPr>
          <a:xfrm>
            <a:off x="184453" y="3252134"/>
            <a:ext cx="1984102" cy="1218852"/>
          </a:xfrm>
          <a:prstGeom prst="wedgeRoundRectCallout">
            <a:avLst>
              <a:gd name="adj1" fmla="val 69159"/>
              <a:gd name="adj2" fmla="val -1938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Why was the first equation multiplied by 3?</a:t>
            </a:r>
          </a:p>
        </p:txBody>
      </p:sp>
      <mc:AlternateContent xmlns:mc="http://schemas.openxmlformats.org/markup-compatibility/2006" xmlns:a14="http://schemas.microsoft.com/office/drawing/2010/main">
        <mc:Choice Requires="a14">
          <p:sp>
            <p:nvSpPr>
              <p:cNvPr id="18" name="Text Placeholder 11">
                <a:extLst>
                  <a:ext uri="{FF2B5EF4-FFF2-40B4-BE49-F238E27FC236}">
                    <a16:creationId xmlns:a16="http://schemas.microsoft.com/office/drawing/2014/main" id="{FCB55E19-40B5-368E-552F-E0D2D812BD09}"/>
                  </a:ext>
                </a:extLst>
              </p:cNvPr>
              <p:cNvSpPr txBox="1">
                <a:spLocks/>
              </p:cNvSpPr>
              <p:nvPr/>
            </p:nvSpPr>
            <p:spPr>
              <a:xfrm>
                <a:off x="345473" y="4309061"/>
                <a:ext cx="6054247" cy="1805920"/>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14:m>
                  <m:oMathPara xmlns:m="http://schemas.openxmlformats.org/officeDocument/2006/math">
                    <m:oMathParaPr>
                      <m:jc m:val="centerGroup"/>
                    </m:oMathParaPr>
                    <m:oMath xmlns:m="http://schemas.openxmlformats.org/officeDocument/2006/math">
                      <m:r>
                        <a:rPr lang="en-AU" sz="1800" i="1" smtClean="0">
                          <a:solidFill>
                            <a:schemeClr val="accent2"/>
                          </a:solidFill>
                          <a:latin typeface="Cambria Math" panose="02040503050406030204" pitchFamily="18" charset="0"/>
                        </a:rPr>
                        <m:t>3</m:t>
                      </m:r>
                      <m:r>
                        <a:rPr lang="en-AU" sz="1800" i="1" smtClean="0">
                          <a:solidFill>
                            <a:schemeClr val="accent2"/>
                          </a:solidFill>
                          <a:latin typeface="Cambria Math" panose="02040503050406030204" pitchFamily="18" charset="0"/>
                        </a:rPr>
                        <m:t>𝑥</m:t>
                      </m:r>
                      <m:r>
                        <a:rPr lang="en-AU" sz="1800" i="1" smtClean="0">
                          <a:solidFill>
                            <a:schemeClr val="accent2"/>
                          </a:solidFill>
                          <a:latin typeface="Cambria Math" panose="02040503050406030204" pitchFamily="18" charset="0"/>
                        </a:rPr>
                        <m:t>+6</m:t>
                      </m:r>
                      <m:r>
                        <a:rPr lang="en-AU" sz="1800" i="1" smtClean="0">
                          <a:solidFill>
                            <a:schemeClr val="accent2"/>
                          </a:solidFill>
                          <a:latin typeface="Cambria Math" panose="02040503050406030204" pitchFamily="18" charset="0"/>
                        </a:rPr>
                        <m:t>𝑦</m:t>
                      </m:r>
                      <m:r>
                        <a:rPr lang="en-AU" sz="1800" i="1" smtClean="0">
                          <a:solidFill>
                            <a:schemeClr val="accent2"/>
                          </a:solidFill>
                          <a:latin typeface="Cambria Math" panose="02040503050406030204" pitchFamily="18" charset="0"/>
                        </a:rPr>
                        <m:t>=42</m:t>
                      </m:r>
                    </m:oMath>
                  </m:oMathPara>
                </a14:m>
                <a:endParaRPr lang="en-AU" sz="1800" i="1" dirty="0">
                  <a:solidFill>
                    <a:schemeClr val="accent2"/>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AU" sz="1800" i="1" smtClean="0">
                          <a:latin typeface="Cambria Math" panose="02040503050406030204" pitchFamily="18" charset="0"/>
                        </a:rPr>
                        <m:t>−(</m:t>
                      </m:r>
                      <m:r>
                        <a:rPr lang="en-AU" sz="1800" b="0" i="1" smtClean="0">
                          <a:solidFill>
                            <a:schemeClr val="tx2"/>
                          </a:solidFill>
                          <a:latin typeface="Cambria Math" panose="02040503050406030204" pitchFamily="18" charset="0"/>
                        </a:rPr>
                        <m:t>3</m:t>
                      </m:r>
                      <m:r>
                        <a:rPr lang="en-AU" sz="1800" i="1" smtClean="0">
                          <a:solidFill>
                            <a:schemeClr val="tx2"/>
                          </a:solidFill>
                          <a:latin typeface="Cambria Math" panose="02040503050406030204" pitchFamily="18" charset="0"/>
                        </a:rPr>
                        <m:t>𝑥</m:t>
                      </m:r>
                      <m:r>
                        <a:rPr lang="en-AU" sz="1800" i="1" smtClean="0">
                          <a:solidFill>
                            <a:schemeClr val="tx2"/>
                          </a:solidFill>
                          <a:latin typeface="Cambria Math" panose="02040503050406030204" pitchFamily="18" charset="0"/>
                        </a:rPr>
                        <m:t>+4</m:t>
                      </m:r>
                      <m:r>
                        <a:rPr lang="en-AU" sz="1800" i="1" smtClean="0">
                          <a:solidFill>
                            <a:schemeClr val="tx2"/>
                          </a:solidFill>
                          <a:latin typeface="Cambria Math" panose="02040503050406030204" pitchFamily="18" charset="0"/>
                        </a:rPr>
                        <m:t>𝑦</m:t>
                      </m:r>
                      <m:r>
                        <a:rPr lang="en-AU" sz="1800" i="1" smtClean="0">
                          <a:solidFill>
                            <a:schemeClr val="tx2"/>
                          </a:solidFill>
                          <a:latin typeface="Cambria Math" panose="02040503050406030204" pitchFamily="18" charset="0"/>
                        </a:rPr>
                        <m:t>=34)</m:t>
                      </m:r>
                    </m:oMath>
                  </m:oMathPara>
                </a14:m>
                <a:endParaRPr lang="en-AU" sz="1800" dirty="0">
                  <a:latin typeface="+mn-lt"/>
                </a:endParaRPr>
              </a:p>
              <a:p>
                <a:pPr/>
                <a14:m>
                  <m:oMathPara xmlns:m="http://schemas.openxmlformats.org/officeDocument/2006/math">
                    <m:oMathParaPr>
                      <m:jc m:val="centerGroup"/>
                    </m:oMathParaPr>
                    <m:oMath xmlns:m="http://schemas.openxmlformats.org/officeDocument/2006/math">
                      <m:m>
                        <m:mPr>
                          <m:mcs>
                            <m:mc>
                              <m:mcPr>
                                <m:count m:val="3"/>
                                <m:mcJc m:val="center"/>
                              </m:mcPr>
                            </m:mc>
                          </m:mcs>
                          <m:ctrlPr>
                            <a:rPr lang="en-AU" sz="1800" i="1">
                              <a:latin typeface="Cambria Math" panose="02040503050406030204" pitchFamily="18" charset="0"/>
                            </a:rPr>
                          </m:ctrlPr>
                        </m:mPr>
                        <m:mr>
                          <m:e>
                            <m:r>
                              <m:rPr>
                                <m:brk m:alnAt="7"/>
                              </m:rPr>
                              <a:rPr lang="en-AU" sz="1800" b="0" i="1" smtClean="0">
                                <a:solidFill>
                                  <a:schemeClr val="accent2"/>
                                </a:solidFill>
                                <a:latin typeface="Cambria Math" panose="02040503050406030204" pitchFamily="18" charset="0"/>
                              </a:rPr>
                              <m:t>3</m:t>
                            </m:r>
                            <m:r>
                              <a:rPr lang="en-AU" sz="1800" i="1">
                                <a:solidFill>
                                  <a:schemeClr val="accent2"/>
                                </a:solidFill>
                                <a:latin typeface="Cambria Math" panose="02040503050406030204" pitchFamily="18" charset="0"/>
                              </a:rPr>
                              <m:t>𝑥</m:t>
                            </m:r>
                          </m:e>
                          <m:e>
                            <m:r>
                              <a:rPr lang="en-AU" sz="1800" i="1" smtClean="0">
                                <a:solidFill>
                                  <a:schemeClr val="accent2"/>
                                </a:solidFill>
                                <a:latin typeface="Cambria Math" panose="02040503050406030204" pitchFamily="18" charset="0"/>
                              </a:rPr>
                              <m:t>+</m:t>
                            </m:r>
                            <m:r>
                              <a:rPr lang="en-AU" sz="1800" b="0" i="1" smtClean="0">
                                <a:solidFill>
                                  <a:schemeClr val="accent2"/>
                                </a:solidFill>
                                <a:latin typeface="Cambria Math" panose="02040503050406030204" pitchFamily="18" charset="0"/>
                              </a:rPr>
                              <m:t>6</m:t>
                            </m:r>
                            <m:r>
                              <a:rPr lang="en-AU" sz="1800" i="1">
                                <a:solidFill>
                                  <a:schemeClr val="accent2"/>
                                </a:solidFill>
                                <a:latin typeface="Cambria Math" panose="02040503050406030204" pitchFamily="18" charset="0"/>
                              </a:rPr>
                              <m:t>𝑦</m:t>
                            </m:r>
                          </m:e>
                          <m:e>
                            <m:r>
                              <a:rPr lang="en-AU" sz="1800" i="1" smtClean="0">
                                <a:solidFill>
                                  <a:schemeClr val="accent2"/>
                                </a:solidFill>
                                <a:latin typeface="Cambria Math" panose="02040503050406030204" pitchFamily="18" charset="0"/>
                              </a:rPr>
                              <m:t>=</m:t>
                            </m:r>
                          </m:e>
                        </m:mr>
                        <m:mr>
                          <m:e>
                            <m:r>
                              <a:rPr lang="en-AU" sz="1800" i="1" smtClean="0">
                                <a:solidFill>
                                  <a:schemeClr val="tx2"/>
                                </a:solidFill>
                                <a:latin typeface="Cambria Math" panose="02040503050406030204" pitchFamily="18" charset="0"/>
                              </a:rPr>
                              <m:t>−</m:t>
                            </m:r>
                            <m:r>
                              <a:rPr lang="en-AU" sz="1800" b="0" i="1" smtClean="0">
                                <a:solidFill>
                                  <a:schemeClr val="tx2"/>
                                </a:solidFill>
                                <a:latin typeface="Cambria Math" panose="02040503050406030204" pitchFamily="18" charset="0"/>
                              </a:rPr>
                              <m:t>3</m:t>
                            </m:r>
                            <m:r>
                              <a:rPr lang="en-AU" sz="1800" i="1">
                                <a:solidFill>
                                  <a:schemeClr val="tx2"/>
                                </a:solidFill>
                                <a:latin typeface="Cambria Math" panose="02040503050406030204" pitchFamily="18" charset="0"/>
                              </a:rPr>
                              <m:t>𝑥</m:t>
                            </m:r>
                          </m:e>
                          <m:e>
                            <m:r>
                              <a:rPr lang="en-AU" sz="1800" i="1" smtClean="0">
                                <a:solidFill>
                                  <a:schemeClr val="tx2"/>
                                </a:solidFill>
                                <a:latin typeface="Cambria Math" panose="02040503050406030204" pitchFamily="18" charset="0"/>
                              </a:rPr>
                              <m:t>−</m:t>
                            </m:r>
                            <m:r>
                              <a:rPr lang="en-AU" sz="1800" b="0" i="1" smtClean="0">
                                <a:solidFill>
                                  <a:schemeClr val="tx2"/>
                                </a:solidFill>
                                <a:latin typeface="Cambria Math" panose="02040503050406030204" pitchFamily="18" charset="0"/>
                              </a:rPr>
                              <m:t>4</m:t>
                            </m:r>
                            <m:r>
                              <a:rPr lang="en-AU" sz="1800" i="1">
                                <a:solidFill>
                                  <a:schemeClr val="tx2"/>
                                </a:solidFill>
                                <a:latin typeface="Cambria Math" panose="02040503050406030204" pitchFamily="18" charset="0"/>
                              </a:rPr>
                              <m:t>𝑦</m:t>
                            </m:r>
                          </m:e>
                          <m:e>
                            <m:r>
                              <a:rPr lang="en-AU" sz="1800" i="1" smtClean="0">
                                <a:solidFill>
                                  <a:schemeClr val="tx2"/>
                                </a:solidFill>
                                <a:latin typeface="Cambria Math" panose="02040503050406030204" pitchFamily="18" charset="0"/>
                              </a:rPr>
                              <m:t>=</m:t>
                            </m:r>
                          </m:e>
                        </m:mr>
                      </m:m>
                      <m:m>
                        <m:mPr>
                          <m:mcs>
                            <m:mc>
                              <m:mcPr>
                                <m:count m:val="1"/>
                                <m:mcJc m:val="center"/>
                              </m:mcPr>
                            </m:mc>
                          </m:mcs>
                          <m:ctrlPr>
                            <a:rPr lang="en-AU" sz="1800" i="1">
                              <a:latin typeface="Cambria Math" panose="02040503050406030204" pitchFamily="18" charset="0"/>
                            </a:rPr>
                          </m:ctrlPr>
                        </m:mPr>
                        <m:mr>
                          <m:e>
                            <m:r>
                              <m:rPr>
                                <m:brk m:alnAt="7"/>
                              </m:rPr>
                              <a:rPr lang="en-AU" sz="1800" b="0" i="1" smtClean="0">
                                <a:solidFill>
                                  <a:schemeClr val="accent2"/>
                                </a:solidFill>
                                <a:latin typeface="Cambria Math" panose="02040503050406030204" pitchFamily="18" charset="0"/>
                              </a:rPr>
                              <m:t>4</m:t>
                            </m:r>
                            <m:r>
                              <a:rPr lang="en-AU" sz="1800" b="0" i="1" smtClean="0">
                                <a:solidFill>
                                  <a:schemeClr val="accent2"/>
                                </a:solidFill>
                                <a:latin typeface="Cambria Math" panose="02040503050406030204" pitchFamily="18" charset="0"/>
                              </a:rPr>
                              <m:t>2</m:t>
                            </m:r>
                          </m:e>
                        </m:mr>
                        <m:mr>
                          <m:e>
                            <m:r>
                              <a:rPr lang="en-AU" sz="1800" i="1" smtClean="0">
                                <a:solidFill>
                                  <a:schemeClr val="tx2"/>
                                </a:solidFill>
                                <a:latin typeface="Cambria Math" panose="02040503050406030204" pitchFamily="18" charset="0"/>
                              </a:rPr>
                              <m:t>−</m:t>
                            </m:r>
                            <m:r>
                              <a:rPr lang="en-AU" sz="1800" b="0" i="1" smtClean="0">
                                <a:solidFill>
                                  <a:schemeClr val="tx2"/>
                                </a:solidFill>
                                <a:latin typeface="Cambria Math" panose="02040503050406030204" pitchFamily="18" charset="0"/>
                              </a:rPr>
                              <m:t>34</m:t>
                            </m:r>
                          </m:e>
                        </m:mr>
                      </m:m>
                    </m:oMath>
                  </m:oMathPara>
                </a14:m>
                <a:endParaRPr lang="en-AU" sz="1800" dirty="0">
                  <a:latin typeface="+mn-lt"/>
                </a:endParaRPr>
              </a:p>
              <a:p>
                <a:endParaRPr lang="en-AU" sz="1800" dirty="0">
                  <a:latin typeface="+mn-lt"/>
                </a:endParaRPr>
              </a:p>
            </p:txBody>
          </p:sp>
        </mc:Choice>
        <mc:Fallback xmlns="">
          <p:sp>
            <p:nvSpPr>
              <p:cNvPr id="18" name="Text Placeholder 11">
                <a:extLst>
                  <a:ext uri="{FF2B5EF4-FFF2-40B4-BE49-F238E27FC236}">
                    <a16:creationId xmlns:a16="http://schemas.microsoft.com/office/drawing/2014/main" id="{FCB55E19-40B5-368E-552F-E0D2D812BD09}"/>
                  </a:ext>
                </a:extLst>
              </p:cNvPr>
              <p:cNvSpPr txBox="1">
                <a:spLocks noRot="1" noChangeAspect="1" noMove="1" noResize="1" noEditPoints="1" noAdjustHandles="1" noChangeArrowheads="1" noChangeShapeType="1" noTextEdit="1"/>
              </p:cNvSpPr>
              <p:nvPr/>
            </p:nvSpPr>
            <p:spPr>
              <a:xfrm>
                <a:off x="345473" y="4309061"/>
                <a:ext cx="6054247" cy="1805920"/>
              </a:xfrm>
              <a:prstGeom prst="rect">
                <a:avLst/>
              </a:prstGeom>
              <a:blipFill>
                <a:blip r:embed="rId4"/>
                <a:stretch>
                  <a:fillRect b="-209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7EE2D4F-8F07-5CAF-5517-461CFF49AE38}"/>
                  </a:ext>
                </a:extLst>
              </p:cNvPr>
              <p:cNvSpPr txBox="1"/>
              <p:nvPr/>
            </p:nvSpPr>
            <p:spPr>
              <a:xfrm>
                <a:off x="2451571" y="6224954"/>
                <a:ext cx="49088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i="1">
                          <a:latin typeface="Cambria Math" panose="02040503050406030204" pitchFamily="18" charset="0"/>
                        </a:rPr>
                        <m:t>0</m:t>
                      </m:r>
                      <m:r>
                        <a:rPr lang="en-AU" sz="1800" b="0" i="1" smtClean="0">
                          <a:latin typeface="Cambria Math" panose="02040503050406030204" pitchFamily="18" charset="0"/>
                        </a:rPr>
                        <m:t>𝑥</m:t>
                      </m:r>
                    </m:oMath>
                  </m:oMathPara>
                </a14:m>
                <a:endParaRPr lang="en-AU" sz="1800" dirty="0"/>
              </a:p>
            </p:txBody>
          </p:sp>
        </mc:Choice>
        <mc:Fallback xmlns="">
          <p:sp>
            <p:nvSpPr>
              <p:cNvPr id="12" name="TextBox 11">
                <a:extLst>
                  <a:ext uri="{FF2B5EF4-FFF2-40B4-BE49-F238E27FC236}">
                    <a16:creationId xmlns:a16="http://schemas.microsoft.com/office/drawing/2014/main" id="{A7EE2D4F-8F07-5CAF-5517-461CFF49AE38}"/>
                  </a:ext>
                </a:extLst>
              </p:cNvPr>
              <p:cNvSpPr txBox="1">
                <a:spLocks noRot="1" noChangeAspect="1" noMove="1" noResize="1" noEditPoints="1" noAdjustHandles="1" noChangeArrowheads="1" noChangeShapeType="1" noTextEdit="1"/>
              </p:cNvSpPr>
              <p:nvPr/>
            </p:nvSpPr>
            <p:spPr>
              <a:xfrm>
                <a:off x="2451571" y="6224954"/>
                <a:ext cx="490888"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E822CCA-BE5F-C8A2-6ADF-061AC2469759}"/>
                  </a:ext>
                </a:extLst>
              </p:cNvPr>
              <p:cNvSpPr txBox="1"/>
              <p:nvPr/>
            </p:nvSpPr>
            <p:spPr>
              <a:xfrm>
                <a:off x="2934908" y="6224954"/>
                <a:ext cx="67624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+2</m:t>
                      </m:r>
                      <m:r>
                        <a:rPr lang="en-AU" sz="1800" b="0" i="1" smtClean="0">
                          <a:latin typeface="Cambria Math" panose="02040503050406030204" pitchFamily="18" charset="0"/>
                        </a:rPr>
                        <m:t>𝑦</m:t>
                      </m:r>
                    </m:oMath>
                  </m:oMathPara>
                </a14:m>
                <a:endParaRPr lang="en-AU" sz="1800" dirty="0"/>
              </a:p>
            </p:txBody>
          </p:sp>
        </mc:Choice>
        <mc:Fallback xmlns="">
          <p:sp>
            <p:nvSpPr>
              <p:cNvPr id="14" name="TextBox 13">
                <a:extLst>
                  <a:ext uri="{FF2B5EF4-FFF2-40B4-BE49-F238E27FC236}">
                    <a16:creationId xmlns:a16="http://schemas.microsoft.com/office/drawing/2014/main" id="{DE822CCA-BE5F-C8A2-6ADF-061AC2469759}"/>
                  </a:ext>
                </a:extLst>
              </p:cNvPr>
              <p:cNvSpPr txBox="1">
                <a:spLocks noRot="1" noChangeAspect="1" noMove="1" noResize="1" noEditPoints="1" noAdjustHandles="1" noChangeArrowheads="1" noChangeShapeType="1" noTextEdit="1"/>
              </p:cNvSpPr>
              <p:nvPr/>
            </p:nvSpPr>
            <p:spPr>
              <a:xfrm>
                <a:off x="2934908" y="6224954"/>
                <a:ext cx="676248" cy="369332"/>
              </a:xfrm>
              <a:prstGeom prst="rect">
                <a:avLst/>
              </a:prstGeom>
              <a:blipFill>
                <a:blip r:embed="rId6"/>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5892B85-FDD8-29C8-03B5-F8FDFD3B80D5}"/>
                  </a:ext>
                </a:extLst>
              </p:cNvPr>
              <p:cNvSpPr txBox="1"/>
              <p:nvPr/>
            </p:nvSpPr>
            <p:spPr>
              <a:xfrm>
                <a:off x="3638293" y="6224954"/>
                <a:ext cx="49088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=8</m:t>
                      </m:r>
                    </m:oMath>
                  </m:oMathPara>
                </a14:m>
                <a:endParaRPr lang="en-AU" sz="1800" dirty="0"/>
              </a:p>
            </p:txBody>
          </p:sp>
        </mc:Choice>
        <mc:Fallback xmlns="">
          <p:sp>
            <p:nvSpPr>
              <p:cNvPr id="15" name="TextBox 14">
                <a:extLst>
                  <a:ext uri="{FF2B5EF4-FFF2-40B4-BE49-F238E27FC236}">
                    <a16:creationId xmlns:a16="http://schemas.microsoft.com/office/drawing/2014/main" id="{B5892B85-FDD8-29C8-03B5-F8FDFD3B80D5}"/>
                  </a:ext>
                </a:extLst>
              </p:cNvPr>
              <p:cNvSpPr txBox="1">
                <a:spLocks noRot="1" noChangeAspect="1" noMove="1" noResize="1" noEditPoints="1" noAdjustHandles="1" noChangeArrowheads="1" noChangeShapeType="1" noTextEdit="1"/>
              </p:cNvSpPr>
              <p:nvPr/>
            </p:nvSpPr>
            <p:spPr>
              <a:xfrm>
                <a:off x="3638293" y="6224954"/>
                <a:ext cx="490888" cy="369332"/>
              </a:xfrm>
              <a:prstGeom prst="rect">
                <a:avLst/>
              </a:prstGeom>
              <a:blipFill>
                <a:blip r:embed="rId7"/>
                <a:stretch>
                  <a:fillRect r="-10256"/>
                </a:stretch>
              </a:blipFill>
            </p:spPr>
            <p:txBody>
              <a:bodyPr/>
              <a:lstStyle/>
              <a:p>
                <a:r>
                  <a:rPr lang="en-US">
                    <a:noFill/>
                  </a:rPr>
                  <a:t> </a:t>
                </a:r>
              </a:p>
            </p:txBody>
          </p:sp>
        </mc:Fallback>
      </mc:AlternateContent>
      <p:sp>
        <p:nvSpPr>
          <p:cNvPr id="10" name="Speech Bubble: Rectangle with Corners Rounded 9">
            <a:extLst>
              <a:ext uri="{FF2B5EF4-FFF2-40B4-BE49-F238E27FC236}">
                <a16:creationId xmlns:a16="http://schemas.microsoft.com/office/drawing/2014/main" id="{863F1171-0693-D73C-05CA-1800F0FE4CE8}"/>
              </a:ext>
            </a:extLst>
          </p:cNvPr>
          <p:cNvSpPr/>
          <p:nvPr/>
        </p:nvSpPr>
        <p:spPr>
          <a:xfrm>
            <a:off x="184453" y="4950605"/>
            <a:ext cx="1820888" cy="1320626"/>
          </a:xfrm>
          <a:prstGeom prst="wedgeRoundRectCallout">
            <a:avLst>
              <a:gd name="adj1" fmla="val 52454"/>
              <a:gd name="adj2" fmla="val 6172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Why were the equations subtracted?</a:t>
            </a:r>
          </a:p>
        </p:txBody>
      </p:sp>
      <mc:AlternateContent xmlns:mc="http://schemas.openxmlformats.org/markup-compatibility/2006" xmlns:a14="http://schemas.microsoft.com/office/drawing/2010/main">
        <mc:Choice Requires="a14">
          <p:sp>
            <p:nvSpPr>
              <p:cNvPr id="8" name="Text Placeholder 11">
                <a:extLst>
                  <a:ext uri="{FF2B5EF4-FFF2-40B4-BE49-F238E27FC236}">
                    <a16:creationId xmlns:a16="http://schemas.microsoft.com/office/drawing/2014/main" id="{21EEF0C4-22F1-176B-31F9-550436E8C73A}"/>
                  </a:ext>
                </a:extLst>
              </p:cNvPr>
              <p:cNvSpPr txBox="1">
                <a:spLocks/>
              </p:cNvSpPr>
              <p:nvPr/>
            </p:nvSpPr>
            <p:spPr>
              <a:xfrm>
                <a:off x="6937093" y="1523554"/>
                <a:ext cx="5647261" cy="2903677"/>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AU" sz="1800" dirty="0">
                    <a:latin typeface="+mn-lt"/>
                  </a:rPr>
                  <a:t> </a:t>
                </a:r>
                <a:r>
                  <a:rPr lang="en-AU" sz="1800" b="1" dirty="0">
                    <a:latin typeface="+mn-lt"/>
                  </a:rPr>
                  <a:t>Solve for 1 variable: 	</a:t>
                </a:r>
                <a14:m>
                  <m:oMath xmlns:m="http://schemas.openxmlformats.org/officeDocument/2006/math">
                    <m:r>
                      <a:rPr lang="en-AU" sz="1800" b="0" i="1" smtClean="0">
                        <a:latin typeface="Cambria Math" panose="02040503050406030204" pitchFamily="18" charset="0"/>
                      </a:rPr>
                      <m:t>2</m:t>
                    </m:r>
                    <m:r>
                      <a:rPr lang="en-AU" sz="1800" b="0" i="1" smtClean="0">
                        <a:latin typeface="Cambria Math" panose="02040503050406030204" pitchFamily="18" charset="0"/>
                      </a:rPr>
                      <m:t>𝑦</m:t>
                    </m:r>
                    <m:r>
                      <a:rPr lang="en-AU" sz="1800" b="0" i="1" smtClean="0">
                        <a:latin typeface="Cambria Math" panose="02040503050406030204" pitchFamily="18" charset="0"/>
                      </a:rPr>
                      <m:t>=8</m:t>
                    </m:r>
                  </m:oMath>
                </a14:m>
                <a:endParaRPr lang="en-AU" sz="1800" b="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8</m:t>
                          </m:r>
                        </m:num>
                        <m:den>
                          <m:r>
                            <a:rPr lang="en-AU" sz="1800" b="0" i="1" smtClean="0">
                              <a:latin typeface="Cambria Math" panose="02040503050406030204" pitchFamily="18" charset="0"/>
                            </a:rPr>
                            <m:t>2</m:t>
                          </m:r>
                        </m:den>
                      </m:f>
                    </m:oMath>
                  </m:oMathPara>
                </a14:m>
                <a:endParaRPr lang="en-AU" sz="180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=4</m:t>
                      </m:r>
                    </m:oMath>
                  </m:oMathPara>
                </a14:m>
                <a:endParaRPr lang="en-AU" sz="1800" dirty="0">
                  <a:latin typeface="+mn-lt"/>
                </a:endParaRPr>
              </a:p>
              <a:p>
                <a:pPr>
                  <a:spcAft>
                    <a:spcPts val="600"/>
                  </a:spcAft>
                </a:pPr>
                <a:r>
                  <a:rPr lang="en-AU" sz="1800" b="1" dirty="0">
                    <a:latin typeface="+mn-lt"/>
                  </a:rPr>
                  <a:t>Solve for the 2</a:t>
                </a:r>
                <a:r>
                  <a:rPr lang="en-AU" sz="1800" b="1" baseline="30000" dirty="0">
                    <a:latin typeface="+mn-lt"/>
                  </a:rPr>
                  <a:t>nd</a:t>
                </a:r>
                <a:r>
                  <a:rPr lang="en-AU" sz="1800" b="1" dirty="0">
                    <a:latin typeface="+mn-lt"/>
                  </a:rPr>
                  <a:t> variable: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+2</m:t>
                    </m:r>
                    <m:r>
                      <a:rPr lang="en-AU" sz="1800" b="0" i="1" smtClean="0">
                        <a:latin typeface="Cambria Math" panose="02040503050406030204" pitchFamily="18" charset="0"/>
                      </a:rPr>
                      <m:t>𝑦</m:t>
                    </m:r>
                    <m:r>
                      <a:rPr lang="en-AU" sz="1800" b="0" i="1" smtClean="0">
                        <a:latin typeface="Cambria Math" panose="02040503050406030204" pitchFamily="18" charset="0"/>
                      </a:rPr>
                      <m:t>=14</m:t>
                    </m:r>
                  </m:oMath>
                </a14:m>
                <a:endParaRPr lang="en-AU" sz="1800" b="0" dirty="0">
                  <a:latin typeface="+mn-lt"/>
                </a:endParaRPr>
              </a:p>
              <a:p>
                <a:pPr marL="2870200" indent="-277812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+2×4=14</m:t>
                      </m:r>
                    </m:oMath>
                  </m:oMathPara>
                </a14:m>
                <a:endParaRPr lang="en-AU" sz="1800" dirty="0">
                  <a:latin typeface="+mn-lt"/>
                </a:endParaRPr>
              </a:p>
            </p:txBody>
          </p:sp>
        </mc:Choice>
        <mc:Fallback xmlns="">
          <p:sp>
            <p:nvSpPr>
              <p:cNvPr id="8" name="Text Placeholder 11">
                <a:extLst>
                  <a:ext uri="{FF2B5EF4-FFF2-40B4-BE49-F238E27FC236}">
                    <a16:creationId xmlns:a16="http://schemas.microsoft.com/office/drawing/2014/main" id="{21EEF0C4-22F1-176B-31F9-550436E8C73A}"/>
                  </a:ext>
                </a:extLst>
              </p:cNvPr>
              <p:cNvSpPr txBox="1">
                <a:spLocks noRot="1" noChangeAspect="1" noMove="1" noResize="1" noEditPoints="1" noAdjustHandles="1" noChangeArrowheads="1" noChangeShapeType="1" noTextEdit="1"/>
              </p:cNvSpPr>
              <p:nvPr/>
            </p:nvSpPr>
            <p:spPr>
              <a:xfrm>
                <a:off x="6937093" y="1523554"/>
                <a:ext cx="5647261" cy="2903677"/>
              </a:xfrm>
              <a:prstGeom prst="rect">
                <a:avLst/>
              </a:prstGeom>
              <a:blipFill>
                <a:blip r:embed="rId8"/>
                <a:stretch>
                  <a:fillRect l="-2472"/>
                </a:stretch>
              </a:blipFill>
            </p:spPr>
            <p:txBody>
              <a:bodyPr/>
              <a:lstStyle/>
              <a:p>
                <a:r>
                  <a:rPr lang="en-US">
                    <a:noFill/>
                  </a:rPr>
                  <a:t> </a:t>
                </a:r>
              </a:p>
            </p:txBody>
          </p:sp>
        </mc:Fallback>
      </mc:AlternateContent>
      <p:sp>
        <p:nvSpPr>
          <p:cNvPr id="6" name="Speech Bubble: Rectangle with Corners Rounded 5">
            <a:extLst>
              <a:ext uri="{FF2B5EF4-FFF2-40B4-BE49-F238E27FC236}">
                <a16:creationId xmlns:a16="http://schemas.microsoft.com/office/drawing/2014/main" id="{B7CB0CC4-6AF7-2F9D-C6C2-480C2A6EA455}"/>
              </a:ext>
            </a:extLst>
          </p:cNvPr>
          <p:cNvSpPr/>
          <p:nvPr/>
        </p:nvSpPr>
        <p:spPr>
          <a:xfrm>
            <a:off x="5742684" y="3875639"/>
            <a:ext cx="2301046" cy="863683"/>
          </a:xfrm>
          <a:prstGeom prst="wedgeRoundRectCallout">
            <a:avLst>
              <a:gd name="adj1" fmla="val 116350"/>
              <a:gd name="adj2" fmla="val -3141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Where did the 4 come from?</a:t>
            </a:r>
          </a:p>
        </p:txBody>
      </p:sp>
      <mc:AlternateContent xmlns:mc="http://schemas.openxmlformats.org/markup-compatibility/2006" xmlns:a14="http://schemas.microsoft.com/office/drawing/2010/main">
        <mc:Choice Requires="a14">
          <p:sp>
            <p:nvSpPr>
              <p:cNvPr id="19" name="Text Placeholder 11">
                <a:extLst>
                  <a:ext uri="{FF2B5EF4-FFF2-40B4-BE49-F238E27FC236}">
                    <a16:creationId xmlns:a16="http://schemas.microsoft.com/office/drawing/2014/main" id="{CF12FEC5-ED87-114E-208F-7F0A1EE71FCD}"/>
                  </a:ext>
                </a:extLst>
              </p:cNvPr>
              <p:cNvSpPr txBox="1">
                <a:spLocks/>
              </p:cNvSpPr>
              <p:nvPr/>
            </p:nvSpPr>
            <p:spPr>
              <a:xfrm>
                <a:off x="7284392" y="4299705"/>
                <a:ext cx="5647261" cy="2085920"/>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=14−8</m:t>
                      </m:r>
                    </m:oMath>
                  </m:oMathPara>
                </a14:m>
                <a:endParaRPr lang="en-AU" sz="1800" b="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=6</m:t>
                      </m:r>
                    </m:oMath>
                  </m:oMathPara>
                </a14:m>
                <a:endParaRPr lang="en-AU" sz="1800" b="0" dirty="0">
                  <a:latin typeface="+mn-lt"/>
                </a:endParaRPr>
              </a:p>
              <a:p>
                <a:pPr>
                  <a:spcAft>
                    <a:spcPts val="600"/>
                  </a:spcAft>
                </a:pPr>
                <a:r>
                  <a:rPr lang="en-AU" sz="1800" b="1" dirty="0">
                    <a:latin typeface="+mn-lt"/>
                  </a:rPr>
                  <a:t>Answer the question:</a:t>
                </a:r>
              </a:p>
              <a:p>
                <a:pPr marL="2327275">
                  <a:spcAft>
                    <a:spcPts val="600"/>
                  </a:spcAft>
                </a:pP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=6</m:t>
                    </m:r>
                  </m:oMath>
                </a14:m>
                <a:r>
                  <a:rPr lang="en-AU" sz="1800" b="0" dirty="0">
                    <a:latin typeface="+mn-lt"/>
                  </a:rPr>
                  <a:t> and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=4</m:t>
                    </m:r>
                  </m:oMath>
                </a14:m>
                <a:endParaRPr lang="en-AU" sz="1800" b="0" dirty="0">
                  <a:latin typeface="+mn-lt"/>
                </a:endParaRPr>
              </a:p>
              <a:p>
                <a:pPr>
                  <a:spcAft>
                    <a:spcPts val="600"/>
                  </a:spcAft>
                </a:pPr>
                <a:endParaRPr lang="en-AU" sz="1800" dirty="0">
                  <a:latin typeface="+mn-lt"/>
                </a:endParaRPr>
              </a:p>
            </p:txBody>
          </p:sp>
        </mc:Choice>
        <mc:Fallback xmlns="">
          <p:sp>
            <p:nvSpPr>
              <p:cNvPr id="19" name="Text Placeholder 11">
                <a:extLst>
                  <a:ext uri="{FF2B5EF4-FFF2-40B4-BE49-F238E27FC236}">
                    <a16:creationId xmlns:a16="http://schemas.microsoft.com/office/drawing/2014/main" id="{CF12FEC5-ED87-114E-208F-7F0A1EE71FCD}"/>
                  </a:ext>
                </a:extLst>
              </p:cNvPr>
              <p:cNvSpPr txBox="1">
                <a:spLocks noRot="1" noChangeAspect="1" noMove="1" noResize="1" noEditPoints="1" noAdjustHandles="1" noChangeArrowheads="1" noChangeShapeType="1" noTextEdit="1"/>
              </p:cNvSpPr>
              <p:nvPr/>
            </p:nvSpPr>
            <p:spPr>
              <a:xfrm>
                <a:off x="7284392" y="4299705"/>
                <a:ext cx="5647261" cy="2085920"/>
              </a:xfrm>
              <a:prstGeom prst="rect">
                <a:avLst/>
              </a:prstGeom>
              <a:blipFill>
                <a:blip r:embed="rId9"/>
                <a:stretch>
                  <a:fillRect l="-2466"/>
                </a:stretch>
              </a:blipFill>
            </p:spPr>
            <p:txBody>
              <a:bodyPr/>
              <a:lstStyle/>
              <a:p>
                <a:r>
                  <a:rPr lang="en-US">
                    <a:noFill/>
                  </a:rPr>
                  <a:t> </a:t>
                </a:r>
              </a:p>
            </p:txBody>
          </p:sp>
        </mc:Fallback>
      </mc:AlternateContent>
      <p:sp>
        <p:nvSpPr>
          <p:cNvPr id="5" name="Speech Bubble: Rectangle with Corners Rounded 4">
            <a:extLst>
              <a:ext uri="{FF2B5EF4-FFF2-40B4-BE49-F238E27FC236}">
                <a16:creationId xmlns:a16="http://schemas.microsoft.com/office/drawing/2014/main" id="{D86F6D08-A743-4605-6F5F-8A0B7976D662}"/>
              </a:ext>
            </a:extLst>
          </p:cNvPr>
          <p:cNvSpPr/>
          <p:nvPr/>
        </p:nvSpPr>
        <p:spPr>
          <a:xfrm>
            <a:off x="4840238" y="5521942"/>
            <a:ext cx="2301046" cy="863683"/>
          </a:xfrm>
          <a:prstGeom prst="wedgeRoundRectCallout">
            <a:avLst>
              <a:gd name="adj1" fmla="val 82407"/>
              <a:gd name="adj2" fmla="val 2482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How do we check the solution?</a:t>
            </a:r>
          </a:p>
        </p:txBody>
      </p:sp>
      <p:cxnSp>
        <p:nvCxnSpPr>
          <p:cNvPr id="16" name="Straight Connector 15">
            <a:extLst>
              <a:ext uri="{FF2B5EF4-FFF2-40B4-BE49-F238E27FC236}">
                <a16:creationId xmlns:a16="http://schemas.microsoft.com/office/drawing/2014/main" id="{FCF65C3C-0AD8-5563-F78D-429483108F12}"/>
              </a:ext>
              <a:ext uri="{C183D7F6-B498-43B3-948B-1728B52AA6E4}">
                <adec:decorative xmlns:adec="http://schemas.microsoft.com/office/drawing/2017/decorative" val="1"/>
              </a:ext>
            </a:extLst>
          </p:cNvPr>
          <p:cNvCxnSpPr/>
          <p:nvPr/>
        </p:nvCxnSpPr>
        <p:spPr>
          <a:xfrm>
            <a:off x="2438947" y="6224954"/>
            <a:ext cx="18673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B1D18C-CABE-4537-9172-9CA9A70D93D9}"/>
              </a:ext>
              <a:ext uri="{C183D7F6-B498-43B3-948B-1728B52AA6E4}">
                <adec:decorative xmlns:adec="http://schemas.microsoft.com/office/drawing/2017/decorative" val="1"/>
              </a:ext>
            </a:extLst>
          </p:cNvPr>
          <p:cNvCxnSpPr/>
          <p:nvPr/>
        </p:nvCxnSpPr>
        <p:spPr>
          <a:xfrm>
            <a:off x="6761545" y="1567086"/>
            <a:ext cx="0" cy="51289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40178E35-D46D-AAA3-A74D-C581C9F7988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a:t>
            </a:fld>
            <a:endParaRPr lang="en-AU" dirty="0"/>
          </a:p>
        </p:txBody>
      </p:sp>
    </p:spTree>
    <p:extLst>
      <p:ext uri="{BB962C8B-B14F-4D97-AF65-F5344CB8AC3E}">
        <p14:creationId xmlns:p14="http://schemas.microsoft.com/office/powerpoint/2010/main" val="1088949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6"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8DBC6-0507-6286-B452-B22EFEA410E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63EFA2-358A-BB1D-A32D-72B75C0E6520}"/>
              </a:ext>
            </a:extLst>
          </p:cNvPr>
          <p:cNvSpPr>
            <a:spLocks noGrp="1"/>
          </p:cNvSpPr>
          <p:nvPr>
            <p:ph type="title"/>
          </p:nvPr>
        </p:nvSpPr>
        <p:spPr/>
        <p:txBody>
          <a:bodyPr/>
          <a:lstStyle/>
          <a:p>
            <a:r>
              <a:rPr lang="en-AU" dirty="0"/>
              <a:t>Solving simultaneous equations algebraically (4)</a:t>
            </a:r>
          </a:p>
        </p:txBody>
      </p:sp>
      <p:sp>
        <p:nvSpPr>
          <p:cNvPr id="4" name="Text Placeholder 3">
            <a:extLst>
              <a:ext uri="{FF2B5EF4-FFF2-40B4-BE49-F238E27FC236}">
                <a16:creationId xmlns:a16="http://schemas.microsoft.com/office/drawing/2014/main" id="{C46661C2-2DC6-6FCA-36B7-382FF4B33C2F}"/>
              </a:ext>
            </a:extLst>
          </p:cNvPr>
          <p:cNvSpPr>
            <a:spLocks noGrp="1"/>
          </p:cNvSpPr>
          <p:nvPr>
            <p:ph type="body" sz="quarter" idx="18"/>
          </p:nvPr>
        </p:nvSpPr>
        <p:spPr/>
        <p:txBody>
          <a:bodyPr/>
          <a:lstStyle/>
          <a:p>
            <a:r>
              <a:rPr lang="en-AU" dirty="0"/>
              <a:t>Your turn – Question 2</a:t>
            </a:r>
          </a:p>
        </p:txBody>
      </p:sp>
      <mc:AlternateContent xmlns:mc="http://schemas.openxmlformats.org/markup-compatibility/2006" xmlns:a14="http://schemas.microsoft.com/office/drawing/2010/main">
        <mc:Choice Requires="a14">
          <p:sp>
            <p:nvSpPr>
              <p:cNvPr id="8" name="Text Placeholder 11">
                <a:extLst>
                  <a:ext uri="{FF2B5EF4-FFF2-40B4-BE49-F238E27FC236}">
                    <a16:creationId xmlns:a16="http://schemas.microsoft.com/office/drawing/2014/main" id="{FB6609CA-28E7-56ED-8DF7-38EAF1162BB9}"/>
                  </a:ext>
                </a:extLst>
              </p:cNvPr>
              <p:cNvSpPr txBox="1">
                <a:spLocks/>
              </p:cNvSpPr>
              <p:nvPr/>
            </p:nvSpPr>
            <p:spPr>
              <a:xfrm>
                <a:off x="360000" y="1567086"/>
                <a:ext cx="6054247"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dirty="0">
                    <a:latin typeface="+mn-lt"/>
                  </a:rPr>
                  <a:t> Solve the pair of simultaneous equations:	</a:t>
                </a:r>
                <a14:m>
                  <m:oMath xmlns:m="http://schemas.openxmlformats.org/officeDocument/2006/math">
                    <m:r>
                      <a:rPr lang="en-AU" sz="1800" i="1">
                        <a:latin typeface="Cambria Math" panose="02040503050406030204" pitchFamily="18" charset="0"/>
                      </a:rPr>
                      <m:t>𝑥</m:t>
                    </m:r>
                    <m:r>
                      <a:rPr lang="en-AU" sz="1800" i="1">
                        <a:latin typeface="Cambria Math" panose="02040503050406030204" pitchFamily="18" charset="0"/>
                      </a:rPr>
                      <m:t>+4</m:t>
                    </m:r>
                    <m:r>
                      <a:rPr lang="en-AU" sz="1800" i="1">
                        <a:latin typeface="Cambria Math" panose="02040503050406030204" pitchFamily="18" charset="0"/>
                      </a:rPr>
                      <m:t>𝑦</m:t>
                    </m:r>
                    <m:r>
                      <a:rPr lang="en-AU" sz="1800" i="1">
                        <a:latin typeface="Cambria Math" panose="02040503050406030204" pitchFamily="18" charset="0"/>
                      </a:rPr>
                      <m:t>=18</m:t>
                    </m:r>
                  </m:oMath>
                </a14:m>
                <a:endParaRPr lang="en-AU" sz="1800" i="1" dirty="0">
                  <a:latin typeface="Cambria Math" panose="02040503050406030204" pitchFamily="18" charset="0"/>
                </a:endParaRPr>
              </a:p>
              <a:p>
                <a:pPr marL="4572000"/>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5</m:t>
                      </m:r>
                      <m:r>
                        <a:rPr lang="en-AU" sz="1800" i="1" smtClean="0">
                          <a:latin typeface="Cambria Math" panose="02040503050406030204" pitchFamily="18" charset="0"/>
                        </a:rPr>
                        <m:t>𝑥</m:t>
                      </m:r>
                      <m:r>
                        <a:rPr lang="en-AU" sz="1800" i="1" smtClean="0">
                          <a:latin typeface="Cambria Math" panose="02040503050406030204" pitchFamily="18" charset="0"/>
                        </a:rPr>
                        <m:t>+3</m:t>
                      </m:r>
                      <m:r>
                        <a:rPr lang="en-AU" sz="1800" i="1" smtClean="0">
                          <a:latin typeface="Cambria Math" panose="02040503050406030204" pitchFamily="18" charset="0"/>
                        </a:rPr>
                        <m:t>𝑦</m:t>
                      </m:r>
                      <m:r>
                        <a:rPr lang="en-AU" sz="1800" i="1" smtClean="0">
                          <a:latin typeface="Cambria Math" panose="02040503050406030204" pitchFamily="18" charset="0"/>
                        </a:rPr>
                        <m:t>=39</m:t>
                      </m:r>
                    </m:oMath>
                  </m:oMathPara>
                </a14:m>
                <a:endParaRPr lang="en-AU" sz="1800" dirty="0">
                  <a:latin typeface="+mn-lt"/>
                </a:endParaRPr>
              </a:p>
              <a:p>
                <a:r>
                  <a:rPr lang="en-AU" sz="1800" b="1" dirty="0">
                    <a:latin typeface="+mn-lt"/>
                  </a:rPr>
                  <a:t>Compare and combine equations</a:t>
                </a:r>
              </a:p>
              <a:p>
                <a:pPr>
                  <a:spcAft>
                    <a:spcPts val="600"/>
                  </a:spcAft>
                </a:pPr>
                <a14:m>
                  <m:oMathPara xmlns:m="http://schemas.openxmlformats.org/officeDocument/2006/math">
                    <m:oMathParaPr>
                      <m:jc m:val="centerGroup"/>
                    </m:oMathParaPr>
                    <m:oMath xmlns:m="http://schemas.openxmlformats.org/officeDocument/2006/math">
                      <m:r>
                        <a:rPr lang="en-AU" sz="1800" i="1">
                          <a:latin typeface="Cambria Math" panose="02040503050406030204" pitchFamily="18" charset="0"/>
                        </a:rPr>
                        <m:t>5</m:t>
                      </m:r>
                      <m:d>
                        <m:dPr>
                          <m:ctrlPr>
                            <a:rPr lang="en-AU" sz="1800" i="1" smtClean="0">
                              <a:solidFill>
                                <a:schemeClr val="accent2"/>
                              </a:solidFill>
                              <a:latin typeface="Cambria Math" panose="02040503050406030204" pitchFamily="18" charset="0"/>
                            </a:rPr>
                          </m:ctrlPr>
                        </m:dPr>
                        <m:e>
                          <m:r>
                            <a:rPr lang="en-AU" sz="1800" i="1" smtClean="0">
                              <a:solidFill>
                                <a:schemeClr val="accent2"/>
                              </a:solidFill>
                              <a:latin typeface="Cambria Math" panose="02040503050406030204" pitchFamily="18" charset="0"/>
                            </a:rPr>
                            <m:t>𝑥</m:t>
                          </m:r>
                          <m:r>
                            <a:rPr lang="en-AU" sz="1800" i="1" smtClean="0">
                              <a:solidFill>
                                <a:schemeClr val="accent2"/>
                              </a:solidFill>
                              <a:latin typeface="Cambria Math" panose="02040503050406030204" pitchFamily="18" charset="0"/>
                            </a:rPr>
                            <m:t>+4</m:t>
                          </m:r>
                          <m:r>
                            <a:rPr lang="en-AU" sz="1800" i="1" smtClean="0">
                              <a:solidFill>
                                <a:schemeClr val="accent2"/>
                              </a:solidFill>
                              <a:latin typeface="Cambria Math" panose="02040503050406030204" pitchFamily="18" charset="0"/>
                            </a:rPr>
                            <m:t>𝑦</m:t>
                          </m:r>
                          <m:r>
                            <a:rPr lang="en-AU" sz="1800" i="1" smtClean="0">
                              <a:solidFill>
                                <a:schemeClr val="accent2"/>
                              </a:solidFill>
                              <a:latin typeface="Cambria Math" panose="02040503050406030204" pitchFamily="18" charset="0"/>
                            </a:rPr>
                            <m:t>=18</m:t>
                          </m:r>
                        </m:e>
                      </m:d>
                    </m:oMath>
                  </m:oMathPara>
                </a14:m>
                <a:endParaRPr lang="en-AU" sz="1800" b="0" i="1" dirty="0">
                  <a:latin typeface="Cambria Math" panose="02040503050406030204" pitchFamily="18" charset="0"/>
                </a:endParaRPr>
              </a:p>
              <a:p>
                <a:pPr>
                  <a:spcAft>
                    <a:spcPts val="1800"/>
                  </a:spcAft>
                </a:pPr>
                <a14:m>
                  <m:oMathPara xmlns:m="http://schemas.openxmlformats.org/officeDocument/2006/math">
                    <m:oMathParaPr>
                      <m:jc m:val="centerGroup"/>
                    </m:oMathParaPr>
                    <m:oMath xmlns:m="http://schemas.openxmlformats.org/officeDocument/2006/math">
                      <m:r>
                        <a:rPr lang="en-AU" sz="1800" i="1" smtClean="0">
                          <a:solidFill>
                            <a:schemeClr val="accent2"/>
                          </a:solidFill>
                          <a:latin typeface="Cambria Math" panose="02040503050406030204" pitchFamily="18" charset="0"/>
                        </a:rPr>
                        <m:t>5</m:t>
                      </m:r>
                      <m:r>
                        <a:rPr lang="en-AU" sz="1800" b="0" i="1" smtClean="0">
                          <a:solidFill>
                            <a:schemeClr val="accent2"/>
                          </a:solidFill>
                          <a:latin typeface="Cambria Math" panose="02040503050406030204" pitchFamily="18" charset="0"/>
                        </a:rPr>
                        <m:t>𝑥</m:t>
                      </m:r>
                      <m:r>
                        <a:rPr lang="en-AU" sz="1800" b="0" i="1" smtClean="0">
                          <a:solidFill>
                            <a:schemeClr val="accent2"/>
                          </a:solidFill>
                          <a:latin typeface="Cambria Math" panose="02040503050406030204" pitchFamily="18" charset="0"/>
                        </a:rPr>
                        <m:t>+20</m:t>
                      </m:r>
                      <m:r>
                        <a:rPr lang="en-AU" sz="1800" b="0" i="1" smtClean="0">
                          <a:solidFill>
                            <a:schemeClr val="accent2"/>
                          </a:solidFill>
                          <a:latin typeface="Cambria Math" panose="02040503050406030204" pitchFamily="18" charset="0"/>
                        </a:rPr>
                        <m:t>𝑦</m:t>
                      </m:r>
                      <m:r>
                        <a:rPr lang="en-AU" sz="1800" b="0" i="1" smtClean="0">
                          <a:solidFill>
                            <a:schemeClr val="accent2"/>
                          </a:solidFill>
                          <a:latin typeface="Cambria Math" panose="02040503050406030204" pitchFamily="18" charset="0"/>
                        </a:rPr>
                        <m:t>=90</m:t>
                      </m:r>
                    </m:oMath>
                  </m:oMathPara>
                </a14:m>
                <a:endParaRPr lang="en-AU" sz="1800" i="1" dirty="0">
                  <a:solidFill>
                    <a:schemeClr val="accent2"/>
                  </a:solidFill>
                  <a:latin typeface="Cambria Math" panose="02040503050406030204" pitchFamily="18" charset="0"/>
                </a:endParaRPr>
              </a:p>
              <a:p>
                <a:pPr>
                  <a:spcAft>
                    <a:spcPts val="600"/>
                  </a:spcAft>
                </a:pPr>
                <a14:m>
                  <m:oMathPara xmlns:m="http://schemas.openxmlformats.org/officeDocument/2006/math">
                    <m:oMathParaPr>
                      <m:jc m:val="centerGroup"/>
                    </m:oMathParaPr>
                    <m:oMath xmlns:m="http://schemas.openxmlformats.org/officeDocument/2006/math">
                      <m:r>
                        <a:rPr lang="en-AU" sz="1800" i="1" smtClean="0">
                          <a:solidFill>
                            <a:schemeClr val="accent2"/>
                          </a:solidFill>
                          <a:latin typeface="Cambria Math" panose="02040503050406030204" pitchFamily="18" charset="0"/>
                        </a:rPr>
                        <m:t>5</m:t>
                      </m:r>
                      <m:r>
                        <a:rPr lang="en-AU" sz="1800" i="1">
                          <a:solidFill>
                            <a:schemeClr val="accent2"/>
                          </a:solidFill>
                          <a:latin typeface="Cambria Math" panose="02040503050406030204" pitchFamily="18" charset="0"/>
                        </a:rPr>
                        <m:t>𝑥</m:t>
                      </m:r>
                      <m:r>
                        <a:rPr lang="en-AU" sz="1800" i="1">
                          <a:solidFill>
                            <a:schemeClr val="accent2"/>
                          </a:solidFill>
                          <a:latin typeface="Cambria Math" panose="02040503050406030204" pitchFamily="18" charset="0"/>
                        </a:rPr>
                        <m:t>+20</m:t>
                      </m:r>
                      <m:r>
                        <a:rPr lang="en-AU" sz="1800" i="1">
                          <a:solidFill>
                            <a:schemeClr val="accent2"/>
                          </a:solidFill>
                          <a:latin typeface="Cambria Math" panose="02040503050406030204" pitchFamily="18" charset="0"/>
                        </a:rPr>
                        <m:t>𝑦</m:t>
                      </m:r>
                      <m:r>
                        <a:rPr lang="en-AU" sz="1800" i="1">
                          <a:solidFill>
                            <a:schemeClr val="accent2"/>
                          </a:solidFill>
                          <a:latin typeface="Cambria Math" panose="02040503050406030204" pitchFamily="18" charset="0"/>
                        </a:rPr>
                        <m:t>=90</m:t>
                      </m:r>
                    </m:oMath>
                  </m:oMathPara>
                </a14:m>
                <a:endParaRPr lang="en-AU" sz="1800" i="1" dirty="0">
                  <a:solidFill>
                    <a:schemeClr val="accent2"/>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AU" sz="1800" i="1" smtClean="0">
                          <a:latin typeface="Cambria Math" panose="02040503050406030204" pitchFamily="18" charset="0"/>
                        </a:rPr>
                        <m:t>−(</m:t>
                      </m:r>
                      <m:r>
                        <a:rPr lang="en-AU" sz="1800" b="0" i="1" smtClean="0">
                          <a:solidFill>
                            <a:schemeClr val="tx2"/>
                          </a:solidFill>
                          <a:latin typeface="Cambria Math" panose="02040503050406030204" pitchFamily="18" charset="0"/>
                        </a:rPr>
                        <m:t>5</m:t>
                      </m:r>
                      <m:r>
                        <a:rPr lang="en-AU" sz="1800" i="1" smtClean="0">
                          <a:solidFill>
                            <a:schemeClr val="tx2"/>
                          </a:solidFill>
                          <a:latin typeface="Cambria Math" panose="02040503050406030204" pitchFamily="18" charset="0"/>
                        </a:rPr>
                        <m:t>𝑥</m:t>
                      </m:r>
                      <m:r>
                        <a:rPr lang="en-AU" sz="1800" i="1" smtClean="0">
                          <a:solidFill>
                            <a:schemeClr val="tx2"/>
                          </a:solidFill>
                          <a:latin typeface="Cambria Math" panose="02040503050406030204" pitchFamily="18" charset="0"/>
                        </a:rPr>
                        <m:t>+3</m:t>
                      </m:r>
                      <m:r>
                        <a:rPr lang="en-AU" sz="1800" i="1" smtClean="0">
                          <a:solidFill>
                            <a:schemeClr val="tx2"/>
                          </a:solidFill>
                          <a:latin typeface="Cambria Math" panose="02040503050406030204" pitchFamily="18" charset="0"/>
                        </a:rPr>
                        <m:t>𝑦</m:t>
                      </m:r>
                      <m:r>
                        <a:rPr lang="en-AU" sz="1800" i="1" smtClean="0">
                          <a:solidFill>
                            <a:schemeClr val="tx2"/>
                          </a:solidFill>
                          <a:latin typeface="Cambria Math" panose="02040503050406030204" pitchFamily="18" charset="0"/>
                        </a:rPr>
                        <m:t>=39)</m:t>
                      </m:r>
                    </m:oMath>
                  </m:oMathPara>
                </a14:m>
                <a:endParaRPr lang="en-AU" sz="1800" dirty="0">
                  <a:latin typeface="+mn-lt"/>
                </a:endParaRPr>
              </a:p>
              <a:p>
                <a:pPr/>
                <a14:m>
                  <m:oMathPara xmlns:m="http://schemas.openxmlformats.org/officeDocument/2006/math">
                    <m:oMathParaPr>
                      <m:jc m:val="centerGroup"/>
                    </m:oMathParaPr>
                    <m:oMath xmlns:m="http://schemas.openxmlformats.org/officeDocument/2006/math">
                      <m:m>
                        <m:mPr>
                          <m:mcs>
                            <m:mc>
                              <m:mcPr>
                                <m:count m:val="3"/>
                                <m:mcJc m:val="center"/>
                              </m:mcPr>
                            </m:mc>
                          </m:mcs>
                          <m:ctrlPr>
                            <a:rPr lang="en-AU" sz="1800" i="1">
                              <a:latin typeface="Cambria Math" panose="02040503050406030204" pitchFamily="18" charset="0"/>
                            </a:rPr>
                          </m:ctrlPr>
                        </m:mPr>
                        <m:mr>
                          <m:e>
                            <m:r>
                              <m:rPr>
                                <m:brk m:alnAt="7"/>
                              </m:rPr>
                              <a:rPr lang="en-AU" sz="1800" b="0" i="1" smtClean="0">
                                <a:solidFill>
                                  <a:schemeClr val="accent2"/>
                                </a:solidFill>
                                <a:latin typeface="Cambria Math" panose="02040503050406030204" pitchFamily="18" charset="0"/>
                              </a:rPr>
                              <m:t>5</m:t>
                            </m:r>
                            <m:r>
                              <a:rPr lang="en-AU" sz="1800" i="1">
                                <a:solidFill>
                                  <a:schemeClr val="accent2"/>
                                </a:solidFill>
                                <a:latin typeface="Cambria Math" panose="02040503050406030204" pitchFamily="18" charset="0"/>
                              </a:rPr>
                              <m:t>𝑥</m:t>
                            </m:r>
                          </m:e>
                          <m:e>
                            <m:r>
                              <a:rPr lang="en-AU" sz="1800" i="1" smtClean="0">
                                <a:solidFill>
                                  <a:schemeClr val="accent2"/>
                                </a:solidFill>
                                <a:latin typeface="Cambria Math" panose="02040503050406030204" pitchFamily="18" charset="0"/>
                              </a:rPr>
                              <m:t>+</m:t>
                            </m:r>
                            <m:r>
                              <a:rPr lang="en-AU" sz="1800" b="0" i="1" smtClean="0">
                                <a:solidFill>
                                  <a:schemeClr val="accent2"/>
                                </a:solidFill>
                                <a:latin typeface="Cambria Math" panose="02040503050406030204" pitchFamily="18" charset="0"/>
                              </a:rPr>
                              <m:t>20</m:t>
                            </m:r>
                            <m:r>
                              <a:rPr lang="en-AU" sz="1800" i="1">
                                <a:solidFill>
                                  <a:schemeClr val="accent2"/>
                                </a:solidFill>
                                <a:latin typeface="Cambria Math" panose="02040503050406030204" pitchFamily="18" charset="0"/>
                              </a:rPr>
                              <m:t>𝑦</m:t>
                            </m:r>
                          </m:e>
                          <m:e>
                            <m:r>
                              <a:rPr lang="en-AU" sz="1800" i="1" smtClean="0">
                                <a:solidFill>
                                  <a:schemeClr val="accent2"/>
                                </a:solidFill>
                                <a:latin typeface="Cambria Math" panose="02040503050406030204" pitchFamily="18" charset="0"/>
                              </a:rPr>
                              <m:t>=</m:t>
                            </m:r>
                          </m:e>
                        </m:mr>
                        <m:mr>
                          <m:e>
                            <m:r>
                              <a:rPr lang="en-AU" sz="1800" i="1" smtClean="0">
                                <a:solidFill>
                                  <a:schemeClr val="tx2"/>
                                </a:solidFill>
                                <a:latin typeface="Cambria Math" panose="02040503050406030204" pitchFamily="18" charset="0"/>
                              </a:rPr>
                              <m:t>−</m:t>
                            </m:r>
                            <m:r>
                              <a:rPr lang="en-AU" sz="1800" b="0" i="1" smtClean="0">
                                <a:solidFill>
                                  <a:schemeClr val="tx2"/>
                                </a:solidFill>
                                <a:latin typeface="Cambria Math" panose="02040503050406030204" pitchFamily="18" charset="0"/>
                              </a:rPr>
                              <m:t>5</m:t>
                            </m:r>
                            <m:r>
                              <a:rPr lang="en-AU" sz="1800" i="1">
                                <a:solidFill>
                                  <a:schemeClr val="tx2"/>
                                </a:solidFill>
                                <a:latin typeface="Cambria Math" panose="02040503050406030204" pitchFamily="18" charset="0"/>
                              </a:rPr>
                              <m:t>𝑥</m:t>
                            </m:r>
                          </m:e>
                          <m:e>
                            <m:r>
                              <a:rPr lang="en-AU" sz="1800" i="1" smtClean="0">
                                <a:solidFill>
                                  <a:schemeClr val="tx2"/>
                                </a:solidFill>
                                <a:latin typeface="Cambria Math" panose="02040503050406030204" pitchFamily="18" charset="0"/>
                              </a:rPr>
                              <m:t>−</m:t>
                            </m:r>
                            <m:r>
                              <a:rPr lang="en-AU" sz="1800" b="0" i="1" smtClean="0">
                                <a:solidFill>
                                  <a:schemeClr val="tx2"/>
                                </a:solidFill>
                                <a:latin typeface="Cambria Math" panose="02040503050406030204" pitchFamily="18" charset="0"/>
                              </a:rPr>
                              <m:t>3</m:t>
                            </m:r>
                            <m:r>
                              <a:rPr lang="en-AU" sz="1800" i="1">
                                <a:solidFill>
                                  <a:schemeClr val="tx2"/>
                                </a:solidFill>
                                <a:latin typeface="Cambria Math" panose="02040503050406030204" pitchFamily="18" charset="0"/>
                              </a:rPr>
                              <m:t>𝑦</m:t>
                            </m:r>
                          </m:e>
                          <m:e>
                            <m:r>
                              <a:rPr lang="en-AU" sz="1800" i="1" smtClean="0">
                                <a:solidFill>
                                  <a:schemeClr val="tx2"/>
                                </a:solidFill>
                                <a:latin typeface="Cambria Math" panose="02040503050406030204" pitchFamily="18" charset="0"/>
                              </a:rPr>
                              <m:t>=</m:t>
                            </m:r>
                          </m:e>
                        </m:mr>
                      </m:m>
                      <m:m>
                        <m:mPr>
                          <m:mcs>
                            <m:mc>
                              <m:mcPr>
                                <m:count m:val="1"/>
                                <m:mcJc m:val="center"/>
                              </m:mcPr>
                            </m:mc>
                          </m:mcs>
                          <m:ctrlPr>
                            <a:rPr lang="en-AU" sz="1800" i="1">
                              <a:latin typeface="Cambria Math" panose="02040503050406030204" pitchFamily="18" charset="0"/>
                            </a:rPr>
                          </m:ctrlPr>
                        </m:mPr>
                        <m:mr>
                          <m:e>
                            <m:r>
                              <m:rPr>
                                <m:brk m:alnAt="7"/>
                              </m:rPr>
                              <a:rPr lang="en-AU" sz="1800" b="0" i="1" smtClean="0">
                                <a:solidFill>
                                  <a:schemeClr val="accent2"/>
                                </a:solidFill>
                                <a:latin typeface="Cambria Math" panose="02040503050406030204" pitchFamily="18" charset="0"/>
                              </a:rPr>
                              <m:t>9</m:t>
                            </m:r>
                            <m:r>
                              <a:rPr lang="en-AU" sz="1800" b="0" i="1" smtClean="0">
                                <a:solidFill>
                                  <a:schemeClr val="accent2"/>
                                </a:solidFill>
                                <a:latin typeface="Cambria Math" panose="02040503050406030204" pitchFamily="18" charset="0"/>
                              </a:rPr>
                              <m:t>0</m:t>
                            </m:r>
                          </m:e>
                        </m:mr>
                        <m:mr>
                          <m:e>
                            <m:r>
                              <a:rPr lang="en-AU" sz="1800" i="1" smtClean="0">
                                <a:solidFill>
                                  <a:schemeClr val="tx2"/>
                                </a:solidFill>
                                <a:latin typeface="Cambria Math" panose="02040503050406030204" pitchFamily="18" charset="0"/>
                              </a:rPr>
                              <m:t>−</m:t>
                            </m:r>
                            <m:r>
                              <a:rPr lang="en-AU" sz="1800" b="0" i="1" smtClean="0">
                                <a:solidFill>
                                  <a:schemeClr val="tx2"/>
                                </a:solidFill>
                                <a:latin typeface="Cambria Math" panose="02040503050406030204" pitchFamily="18" charset="0"/>
                              </a:rPr>
                              <m:t>39</m:t>
                            </m:r>
                          </m:e>
                        </m:mr>
                      </m:m>
                    </m:oMath>
                  </m:oMathPara>
                </a14:m>
                <a:endParaRPr lang="en-AU" sz="1800" dirty="0">
                  <a:latin typeface="+mn-lt"/>
                </a:endParaRPr>
              </a:p>
              <a:p>
                <a:endParaRPr lang="en-AU" sz="1800" dirty="0">
                  <a:latin typeface="+mn-lt"/>
                </a:endParaRPr>
              </a:p>
            </p:txBody>
          </p:sp>
        </mc:Choice>
        <mc:Fallback xmlns="">
          <p:sp>
            <p:nvSpPr>
              <p:cNvPr id="8" name="Text Placeholder 11">
                <a:extLst>
                  <a:ext uri="{FF2B5EF4-FFF2-40B4-BE49-F238E27FC236}">
                    <a16:creationId xmlns:a16="http://schemas.microsoft.com/office/drawing/2014/main" id="{FB6609CA-28E7-56ED-8DF7-38EAF1162BB9}"/>
                  </a:ext>
                </a:extLst>
              </p:cNvPr>
              <p:cNvSpPr txBox="1">
                <a:spLocks noRot="1" noChangeAspect="1" noMove="1" noResize="1" noEditPoints="1" noAdjustHandles="1" noChangeArrowheads="1" noChangeShapeType="1" noTextEdit="1"/>
              </p:cNvSpPr>
              <p:nvPr/>
            </p:nvSpPr>
            <p:spPr>
              <a:xfrm>
                <a:off x="360000" y="1567086"/>
                <a:ext cx="6054247" cy="4807835"/>
              </a:xfrm>
              <a:prstGeom prst="rect">
                <a:avLst/>
              </a:prstGeom>
              <a:blipFill>
                <a:blip r:embed="rId2"/>
                <a:stretch>
                  <a:fillRect l="-2316"/>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E007174-9BA8-F796-D1EF-77883ADB444C}"/>
                  </a:ext>
                </a:extLst>
              </p:cNvPr>
              <p:cNvSpPr txBox="1"/>
              <p:nvPr/>
            </p:nvSpPr>
            <p:spPr>
              <a:xfrm>
                <a:off x="2393141" y="6280140"/>
                <a:ext cx="49088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i="1">
                          <a:latin typeface="Cambria Math" panose="02040503050406030204" pitchFamily="18" charset="0"/>
                        </a:rPr>
                        <m:t>0</m:t>
                      </m:r>
                      <m:r>
                        <a:rPr lang="en-AU" sz="1800" b="0" i="1" smtClean="0">
                          <a:latin typeface="Cambria Math" panose="02040503050406030204" pitchFamily="18" charset="0"/>
                        </a:rPr>
                        <m:t>𝑥</m:t>
                      </m:r>
                    </m:oMath>
                  </m:oMathPara>
                </a14:m>
                <a:endParaRPr lang="en-AU" sz="1800" dirty="0"/>
              </a:p>
            </p:txBody>
          </p:sp>
        </mc:Choice>
        <mc:Fallback xmlns="">
          <p:sp>
            <p:nvSpPr>
              <p:cNvPr id="6" name="TextBox 5">
                <a:extLst>
                  <a:ext uri="{FF2B5EF4-FFF2-40B4-BE49-F238E27FC236}">
                    <a16:creationId xmlns:a16="http://schemas.microsoft.com/office/drawing/2014/main" id="{8E007174-9BA8-F796-D1EF-77883ADB444C}"/>
                  </a:ext>
                </a:extLst>
              </p:cNvPr>
              <p:cNvSpPr txBox="1">
                <a:spLocks noRot="1" noChangeAspect="1" noMove="1" noResize="1" noEditPoints="1" noAdjustHandles="1" noChangeArrowheads="1" noChangeShapeType="1" noTextEdit="1"/>
              </p:cNvSpPr>
              <p:nvPr/>
            </p:nvSpPr>
            <p:spPr>
              <a:xfrm>
                <a:off x="2393141" y="6280140"/>
                <a:ext cx="490888"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93F4515-5D04-0695-42FC-7C027501D977}"/>
                  </a:ext>
                </a:extLst>
              </p:cNvPr>
              <p:cNvSpPr txBox="1"/>
              <p:nvPr/>
            </p:nvSpPr>
            <p:spPr>
              <a:xfrm>
                <a:off x="2925733" y="6280140"/>
                <a:ext cx="67624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+17</m:t>
                      </m:r>
                      <m:r>
                        <a:rPr lang="en-AU" sz="1800" b="0" i="1" smtClean="0">
                          <a:latin typeface="Cambria Math" panose="02040503050406030204" pitchFamily="18" charset="0"/>
                        </a:rPr>
                        <m:t>𝑦</m:t>
                      </m:r>
                    </m:oMath>
                  </m:oMathPara>
                </a14:m>
                <a:endParaRPr lang="en-AU" sz="1800" dirty="0"/>
              </a:p>
            </p:txBody>
          </p:sp>
        </mc:Choice>
        <mc:Fallback xmlns="">
          <p:sp>
            <p:nvSpPr>
              <p:cNvPr id="7" name="TextBox 6">
                <a:extLst>
                  <a:ext uri="{FF2B5EF4-FFF2-40B4-BE49-F238E27FC236}">
                    <a16:creationId xmlns:a16="http://schemas.microsoft.com/office/drawing/2014/main" id="{793F4515-5D04-0695-42FC-7C027501D977}"/>
                  </a:ext>
                </a:extLst>
              </p:cNvPr>
              <p:cNvSpPr txBox="1">
                <a:spLocks noRot="1" noChangeAspect="1" noMove="1" noResize="1" noEditPoints="1" noAdjustHandles="1" noChangeArrowheads="1" noChangeShapeType="1" noTextEdit="1"/>
              </p:cNvSpPr>
              <p:nvPr/>
            </p:nvSpPr>
            <p:spPr>
              <a:xfrm>
                <a:off x="2925733" y="6280140"/>
                <a:ext cx="676248" cy="369332"/>
              </a:xfrm>
              <a:prstGeom prst="rect">
                <a:avLst/>
              </a:prstGeom>
              <a:blipFill>
                <a:blip r:embed="rId4"/>
                <a:stretch>
                  <a:fillRect r="-11111"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106BD2E-36A1-55C7-9204-946E65ACD82B}"/>
                  </a:ext>
                </a:extLst>
              </p:cNvPr>
              <p:cNvSpPr txBox="1"/>
              <p:nvPr/>
            </p:nvSpPr>
            <p:spPr>
              <a:xfrm>
                <a:off x="3727479" y="6271637"/>
                <a:ext cx="49088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m:t>
                      </m:r>
                      <m:r>
                        <a:rPr lang="en-AU" sz="1800" b="0" i="0" smtClean="0">
                          <a:latin typeface="Cambria Math" panose="02040503050406030204" pitchFamily="18" charset="0"/>
                        </a:rPr>
                        <m:t>51</m:t>
                      </m:r>
                    </m:oMath>
                  </m:oMathPara>
                </a14:m>
                <a:endParaRPr lang="en-AU" sz="1800" dirty="0"/>
              </a:p>
            </p:txBody>
          </p:sp>
        </mc:Choice>
        <mc:Fallback xmlns="">
          <p:sp>
            <p:nvSpPr>
              <p:cNvPr id="11" name="TextBox 10">
                <a:extLst>
                  <a:ext uri="{FF2B5EF4-FFF2-40B4-BE49-F238E27FC236}">
                    <a16:creationId xmlns:a16="http://schemas.microsoft.com/office/drawing/2014/main" id="{B106BD2E-36A1-55C7-9204-946E65ACD82B}"/>
                  </a:ext>
                </a:extLst>
              </p:cNvPr>
              <p:cNvSpPr txBox="1">
                <a:spLocks noRot="1" noChangeAspect="1" noMove="1" noResize="1" noEditPoints="1" noAdjustHandles="1" noChangeArrowheads="1" noChangeShapeType="1" noTextEdit="1"/>
              </p:cNvSpPr>
              <p:nvPr/>
            </p:nvSpPr>
            <p:spPr>
              <a:xfrm>
                <a:off x="3727479" y="6271637"/>
                <a:ext cx="490888" cy="369332"/>
              </a:xfrm>
              <a:prstGeom prst="rect">
                <a:avLst/>
              </a:prstGeom>
              <a:blipFill>
                <a:blip r:embed="rId5"/>
                <a:stretch>
                  <a:fillRect r="-3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 Placeholder 11">
                <a:extLst>
                  <a:ext uri="{FF2B5EF4-FFF2-40B4-BE49-F238E27FC236}">
                    <a16:creationId xmlns:a16="http://schemas.microsoft.com/office/drawing/2014/main" id="{1572297A-D6DE-0FF3-1151-410F9E7EEBB9}"/>
                  </a:ext>
                </a:extLst>
              </p:cNvPr>
              <p:cNvSpPr txBox="1">
                <a:spLocks/>
              </p:cNvSpPr>
              <p:nvPr/>
            </p:nvSpPr>
            <p:spPr>
              <a:xfrm>
                <a:off x="6937093" y="1523554"/>
                <a:ext cx="5647261" cy="533444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AU" sz="1800" dirty="0">
                    <a:latin typeface="+mn-lt"/>
                  </a:rPr>
                  <a:t> </a:t>
                </a:r>
                <a:r>
                  <a:rPr lang="en-AU" sz="1800" b="1" dirty="0">
                    <a:latin typeface="+mn-lt"/>
                  </a:rPr>
                  <a:t>Solve for 1 variable: 	</a:t>
                </a:r>
                <a14:m>
                  <m:oMath xmlns:m="http://schemas.openxmlformats.org/officeDocument/2006/math">
                    <m:r>
                      <a:rPr lang="en-AU" sz="1800" i="1">
                        <a:latin typeface="Cambria Math" panose="02040503050406030204" pitchFamily="18" charset="0"/>
                      </a:rPr>
                      <m:t>1</m:t>
                    </m:r>
                    <m:r>
                      <a:rPr lang="en-AU" sz="1800" b="0" i="1" smtClean="0">
                        <a:latin typeface="Cambria Math" panose="02040503050406030204" pitchFamily="18" charset="0"/>
                      </a:rPr>
                      <m:t>7</m:t>
                    </m:r>
                    <m:r>
                      <a:rPr lang="en-AU" sz="1800" b="0" i="1" smtClean="0">
                        <a:latin typeface="Cambria Math" panose="02040503050406030204" pitchFamily="18" charset="0"/>
                      </a:rPr>
                      <m:t>𝑦</m:t>
                    </m:r>
                    <m:r>
                      <a:rPr lang="en-AU" sz="1800" b="0" i="1" smtClean="0">
                        <a:latin typeface="Cambria Math" panose="02040503050406030204" pitchFamily="18" charset="0"/>
                      </a:rPr>
                      <m:t>=51</m:t>
                    </m:r>
                  </m:oMath>
                </a14:m>
                <a:endParaRPr lang="en-AU" sz="1800" b="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51</m:t>
                          </m:r>
                        </m:num>
                        <m:den>
                          <m:r>
                            <a:rPr lang="en-AU" sz="1800" b="0" i="1" smtClean="0">
                              <a:latin typeface="Cambria Math" panose="02040503050406030204" pitchFamily="18" charset="0"/>
                            </a:rPr>
                            <m:t>17</m:t>
                          </m:r>
                        </m:den>
                      </m:f>
                    </m:oMath>
                  </m:oMathPara>
                </a14:m>
                <a:endParaRPr lang="en-AU" sz="180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=3</m:t>
                      </m:r>
                    </m:oMath>
                  </m:oMathPara>
                </a14:m>
                <a:endParaRPr lang="en-AU" sz="1800" dirty="0">
                  <a:latin typeface="+mn-lt"/>
                </a:endParaRPr>
              </a:p>
              <a:p>
                <a:pPr>
                  <a:spcAft>
                    <a:spcPts val="600"/>
                  </a:spcAft>
                </a:pPr>
                <a:r>
                  <a:rPr lang="en-AU" sz="1800" b="1" dirty="0">
                    <a:latin typeface="+mn-lt"/>
                  </a:rPr>
                  <a:t>Solve for the 2</a:t>
                </a:r>
                <a:r>
                  <a:rPr lang="en-AU" sz="1800" b="1" baseline="30000" dirty="0">
                    <a:latin typeface="+mn-lt"/>
                  </a:rPr>
                  <a:t>nd</a:t>
                </a:r>
                <a:r>
                  <a:rPr lang="en-AU" sz="1800" b="1" dirty="0">
                    <a:latin typeface="+mn-lt"/>
                  </a:rPr>
                  <a:t> variable: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+4</m:t>
                    </m:r>
                    <m:r>
                      <a:rPr lang="en-AU" sz="1800" b="0" i="1" smtClean="0">
                        <a:latin typeface="Cambria Math" panose="02040503050406030204" pitchFamily="18" charset="0"/>
                      </a:rPr>
                      <m:t>𝑦</m:t>
                    </m:r>
                    <m:r>
                      <a:rPr lang="en-AU" sz="1800" b="0" i="1" smtClean="0">
                        <a:latin typeface="Cambria Math" panose="02040503050406030204" pitchFamily="18" charset="0"/>
                      </a:rPr>
                      <m:t>=18</m:t>
                    </m:r>
                  </m:oMath>
                </a14:m>
                <a:endParaRPr lang="en-AU" sz="1800" b="0" dirty="0">
                  <a:latin typeface="+mn-lt"/>
                </a:endParaRPr>
              </a:p>
              <a:p>
                <a:pPr marL="2870200" indent="-277812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+4×3=18</m:t>
                      </m:r>
                    </m:oMath>
                  </m:oMathPara>
                </a14:m>
                <a:endParaRPr lang="en-AU" sz="180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=18−12</m:t>
                      </m:r>
                    </m:oMath>
                  </m:oMathPara>
                </a14:m>
                <a:endParaRPr lang="en-AU" sz="1800" b="0" dirty="0">
                  <a:latin typeface="+mn-lt"/>
                </a:endParaRPr>
              </a:p>
              <a:p>
                <a:pPr marL="3228975">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=6</m:t>
                      </m:r>
                    </m:oMath>
                  </m:oMathPara>
                </a14:m>
                <a:endParaRPr lang="en-AU" sz="1800" b="0" dirty="0">
                  <a:latin typeface="+mn-lt"/>
                </a:endParaRPr>
              </a:p>
              <a:p>
                <a:pPr>
                  <a:spcAft>
                    <a:spcPts val="600"/>
                  </a:spcAft>
                </a:pPr>
                <a:r>
                  <a:rPr lang="en-AU" sz="1800" b="1" dirty="0">
                    <a:latin typeface="+mn-lt"/>
                  </a:rPr>
                  <a:t>Answer the question:</a:t>
                </a:r>
              </a:p>
              <a:p>
                <a:pPr marL="2327275">
                  <a:spcAft>
                    <a:spcPts val="600"/>
                  </a:spcAft>
                </a:pP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=6</m:t>
                    </m:r>
                  </m:oMath>
                </a14:m>
                <a:r>
                  <a:rPr lang="en-AU" sz="1800" b="0" dirty="0">
                    <a:latin typeface="+mn-lt"/>
                  </a:rPr>
                  <a:t> and </a:t>
                </a:r>
                <a14:m>
                  <m:oMath xmlns:m="http://schemas.openxmlformats.org/officeDocument/2006/math">
                    <m:r>
                      <a:rPr lang="en-AU" sz="1800" b="0" i="1" dirty="0" smtClean="0">
                        <a:latin typeface="Cambria Math" panose="02040503050406030204" pitchFamily="18" charset="0"/>
                      </a:rPr>
                      <m:t>𝑦</m:t>
                    </m:r>
                    <m:r>
                      <a:rPr lang="en-AU" sz="1800" b="0" i="1" dirty="0" smtClean="0">
                        <a:latin typeface="Cambria Math" panose="02040503050406030204" pitchFamily="18" charset="0"/>
                      </a:rPr>
                      <m:t>=3</m:t>
                    </m:r>
                  </m:oMath>
                </a14:m>
                <a:endParaRPr lang="en-AU" sz="1800" b="0" dirty="0">
                  <a:latin typeface="+mn-lt"/>
                </a:endParaRPr>
              </a:p>
              <a:p>
                <a:pPr>
                  <a:spcAft>
                    <a:spcPts val="600"/>
                  </a:spcAft>
                </a:pPr>
                <a:endParaRPr lang="en-AU" sz="1800" dirty="0">
                  <a:latin typeface="+mn-lt"/>
                </a:endParaRPr>
              </a:p>
            </p:txBody>
          </p:sp>
        </mc:Choice>
        <mc:Fallback xmlns="">
          <p:sp>
            <p:nvSpPr>
              <p:cNvPr id="9" name="Text Placeholder 11">
                <a:extLst>
                  <a:ext uri="{FF2B5EF4-FFF2-40B4-BE49-F238E27FC236}">
                    <a16:creationId xmlns:a16="http://schemas.microsoft.com/office/drawing/2014/main" id="{1572297A-D6DE-0FF3-1151-410F9E7EEBB9}"/>
                  </a:ext>
                </a:extLst>
              </p:cNvPr>
              <p:cNvSpPr txBox="1">
                <a:spLocks noRot="1" noChangeAspect="1" noMove="1" noResize="1" noEditPoints="1" noAdjustHandles="1" noChangeArrowheads="1" noChangeShapeType="1" noTextEdit="1"/>
              </p:cNvSpPr>
              <p:nvPr/>
            </p:nvSpPr>
            <p:spPr>
              <a:xfrm>
                <a:off x="6937093" y="1523554"/>
                <a:ext cx="5647261" cy="5334446"/>
              </a:xfrm>
              <a:prstGeom prst="rect">
                <a:avLst/>
              </a:prstGeom>
              <a:blipFill>
                <a:blip r:embed="rId6"/>
                <a:stretch>
                  <a:fillRect l="-2592"/>
                </a:stretch>
              </a:blipFill>
            </p:spPr>
            <p:txBody>
              <a:bodyPr/>
              <a:lstStyle/>
              <a:p>
                <a:r>
                  <a:rPr lang="en-AU">
                    <a:noFill/>
                  </a:rPr>
                  <a:t> </a:t>
                </a:r>
              </a:p>
            </p:txBody>
          </p:sp>
        </mc:Fallback>
      </mc:AlternateContent>
      <p:cxnSp>
        <p:nvCxnSpPr>
          <p:cNvPr id="12" name="Straight Connector 11">
            <a:extLst>
              <a:ext uri="{FF2B5EF4-FFF2-40B4-BE49-F238E27FC236}">
                <a16:creationId xmlns:a16="http://schemas.microsoft.com/office/drawing/2014/main" id="{3D08B079-A3BC-857D-D173-CA37D7141708}"/>
              </a:ext>
              <a:ext uri="{C183D7F6-B498-43B3-948B-1728B52AA6E4}">
                <adec:decorative xmlns:adec="http://schemas.microsoft.com/office/drawing/2017/decorative" val="1"/>
              </a:ext>
            </a:extLst>
          </p:cNvPr>
          <p:cNvCxnSpPr/>
          <p:nvPr/>
        </p:nvCxnSpPr>
        <p:spPr>
          <a:xfrm>
            <a:off x="2388068" y="6280140"/>
            <a:ext cx="18673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7EDF417-5917-07F6-7E5F-AE845AD82720}"/>
              </a:ext>
              <a:ext uri="{C183D7F6-B498-43B3-948B-1728B52AA6E4}">
                <adec:decorative xmlns:adec="http://schemas.microsoft.com/office/drawing/2017/decorative" val="1"/>
              </a:ext>
            </a:extLst>
          </p:cNvPr>
          <p:cNvCxnSpPr/>
          <p:nvPr/>
        </p:nvCxnSpPr>
        <p:spPr>
          <a:xfrm>
            <a:off x="6761545" y="1567086"/>
            <a:ext cx="0" cy="51289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7F7D52CF-0D04-4C28-A198-DE1CBF2BBB0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dirty="0"/>
          </a:p>
        </p:txBody>
      </p:sp>
    </p:spTree>
    <p:extLst>
      <p:ext uri="{BB962C8B-B14F-4D97-AF65-F5344CB8AC3E}">
        <p14:creationId xmlns:p14="http://schemas.microsoft.com/office/powerpoint/2010/main" val="82912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8F1D5-76E3-E1A7-06F2-4DF0C6B6D0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0CF377E-5359-C173-59F0-A36CBD0E6F18}"/>
              </a:ext>
            </a:extLst>
          </p:cNvPr>
          <p:cNvSpPr>
            <a:spLocks noGrp="1"/>
          </p:cNvSpPr>
          <p:nvPr>
            <p:ph type="title"/>
          </p:nvPr>
        </p:nvSpPr>
        <p:spPr/>
        <p:txBody>
          <a:bodyPr/>
          <a:lstStyle/>
          <a:p>
            <a:r>
              <a:rPr lang="en-AU" dirty="0"/>
              <a:t>Understanding the solution – Worked example 1</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61E06DF-22A1-ADA6-EEA3-62B64B0BD322}"/>
                  </a:ext>
                </a:extLst>
              </p:cNvPr>
              <p:cNvSpPr txBox="1"/>
              <p:nvPr/>
            </p:nvSpPr>
            <p:spPr>
              <a:xfrm>
                <a:off x="294894" y="1011850"/>
                <a:ext cx="6583888" cy="6032421"/>
              </a:xfrm>
              <a:prstGeom prst="rect">
                <a:avLst/>
              </a:prstGeom>
              <a:noFill/>
            </p:spPr>
            <p:txBody>
              <a:bodyPr wrap="square">
                <a:spAutoFit/>
              </a:bodyPr>
              <a:lstStyle/>
              <a:p>
                <a:pPr>
                  <a:lnSpc>
                    <a:spcPct val="150000"/>
                  </a:lnSpc>
                  <a:spcBef>
                    <a:spcPts val="600"/>
                  </a:spcBef>
                  <a:spcAft>
                    <a:spcPts val="1200"/>
                  </a:spcAft>
                </a:pPr>
                <a:r>
                  <a:rPr lang="en-AU" sz="2000" dirty="0"/>
                  <a:t>Solve the pair of simultaneous equations:	</a:t>
                </a:r>
                <a14:m>
                  <m:oMath xmlns:m="http://schemas.openxmlformats.org/officeDocument/2006/math">
                    <m:r>
                      <a:rPr lang="en-AU" sz="2000">
                        <a:solidFill>
                          <a:schemeClr val="accent2"/>
                        </a:solidFill>
                        <a:latin typeface="Cambria Math" panose="02040503050406030204" pitchFamily="18" charset="0"/>
                      </a:rPr>
                      <m:t>3</m:t>
                    </m:r>
                    <m:r>
                      <a:rPr lang="en-AU" sz="2000" i="1">
                        <a:solidFill>
                          <a:schemeClr val="accent2"/>
                        </a:solidFill>
                        <a:latin typeface="Cambria Math" panose="02040503050406030204" pitchFamily="18" charset="0"/>
                      </a:rPr>
                      <m:t>𝑥</m:t>
                    </m:r>
                    <m:r>
                      <a:rPr lang="en-AU" sz="2000" i="1">
                        <a:solidFill>
                          <a:schemeClr val="accent2"/>
                        </a:solidFill>
                        <a:latin typeface="Cambria Math" panose="02040503050406030204" pitchFamily="18" charset="0"/>
                      </a:rPr>
                      <m:t>+</m:t>
                    </m:r>
                    <m:r>
                      <a:rPr lang="en-AU" sz="2000" i="1">
                        <a:solidFill>
                          <a:schemeClr val="accent2"/>
                        </a:solidFill>
                        <a:latin typeface="Cambria Math" panose="02040503050406030204" pitchFamily="18" charset="0"/>
                      </a:rPr>
                      <m:t>𝑦</m:t>
                    </m:r>
                    <m:r>
                      <a:rPr lang="en-AU" sz="2000" i="1">
                        <a:solidFill>
                          <a:schemeClr val="accent2"/>
                        </a:solidFill>
                        <a:latin typeface="Cambria Math" panose="02040503050406030204" pitchFamily="18" charset="0"/>
                      </a:rPr>
                      <m:t>=5</m:t>
                    </m:r>
                  </m:oMath>
                </a14:m>
                <a:endParaRPr lang="en-AU" sz="2000" i="1" dirty="0">
                  <a:solidFill>
                    <a:schemeClr val="accent2"/>
                  </a:solidFill>
                  <a:latin typeface="Cambria Math" panose="02040503050406030204" pitchFamily="18" charset="0"/>
                </a:endParaRPr>
              </a:p>
              <a:p>
                <a:pPr marL="5024438">
                  <a:lnSpc>
                    <a:spcPct val="150000"/>
                  </a:lnSpc>
                  <a:spcBef>
                    <a:spcPts val="600"/>
                  </a:spcBef>
                  <a:spcAft>
                    <a:spcPts val="1200"/>
                  </a:spcAft>
                </a:pPr>
                <a14:m>
                  <m:oMathPara xmlns:m="http://schemas.openxmlformats.org/officeDocument/2006/math">
                    <m:oMathParaPr>
                      <m:jc m:val="left"/>
                    </m:oMathParaPr>
                    <m:oMath xmlns:m="http://schemas.openxmlformats.org/officeDocument/2006/math">
                      <m:r>
                        <a:rPr lang="en-AU" sz="2000" i="1">
                          <a:solidFill>
                            <a:schemeClr val="tx2"/>
                          </a:solidFill>
                          <a:latin typeface="Cambria Math" panose="02040503050406030204" pitchFamily="18" charset="0"/>
                        </a:rPr>
                        <m:t>𝑥</m:t>
                      </m:r>
                      <m:r>
                        <a:rPr lang="en-AU" sz="2000" i="1">
                          <a:solidFill>
                            <a:schemeClr val="tx2"/>
                          </a:solidFill>
                          <a:latin typeface="Cambria Math" panose="02040503050406030204" pitchFamily="18" charset="0"/>
                        </a:rPr>
                        <m:t>+</m:t>
                      </m:r>
                      <m:r>
                        <a:rPr lang="en-AU" sz="2000" i="1">
                          <a:solidFill>
                            <a:schemeClr val="tx2"/>
                          </a:solidFill>
                          <a:latin typeface="Cambria Math" panose="02040503050406030204" pitchFamily="18" charset="0"/>
                        </a:rPr>
                        <m:t>𝑦</m:t>
                      </m:r>
                      <m:r>
                        <a:rPr lang="en-AU" sz="2000" i="1">
                          <a:solidFill>
                            <a:schemeClr val="tx2"/>
                          </a:solidFill>
                          <a:latin typeface="Cambria Math" panose="02040503050406030204" pitchFamily="18" charset="0"/>
                        </a:rPr>
                        <m:t>=11</m:t>
                      </m:r>
                    </m:oMath>
                  </m:oMathPara>
                </a14:m>
                <a:endParaRPr lang="en-AU" sz="2000" dirty="0">
                  <a:solidFill>
                    <a:schemeClr val="tx2"/>
                  </a:solidFill>
                </a:endParaRPr>
              </a:p>
              <a:p>
                <a:pPr>
                  <a:lnSpc>
                    <a:spcPct val="150000"/>
                  </a:lnSpc>
                  <a:spcBef>
                    <a:spcPts val="600"/>
                  </a:spcBef>
                  <a:spcAft>
                    <a:spcPts val="1200"/>
                  </a:spcAft>
                </a:pPr>
                <a:r>
                  <a:rPr lang="en-AU" sz="2000" b="1" dirty="0"/>
                  <a:t>Solution: </a:t>
                </a:r>
                <a14:m>
                  <m:oMath xmlns:m="http://schemas.openxmlformats.org/officeDocument/2006/math">
                    <m:r>
                      <a:rPr lang="en-AU" sz="2000" i="1">
                        <a:latin typeface="Cambria Math" panose="02040503050406030204" pitchFamily="18" charset="0"/>
                      </a:rPr>
                      <m:t>𝑥</m:t>
                    </m:r>
                    <m:r>
                      <a:rPr lang="en-AU" sz="2000" i="1">
                        <a:latin typeface="Cambria Math" panose="02040503050406030204" pitchFamily="18" charset="0"/>
                      </a:rPr>
                      <m:t>=−3</m:t>
                    </m:r>
                  </m:oMath>
                </a14:m>
                <a:r>
                  <a:rPr lang="en-AU" sz="2000" dirty="0"/>
                  <a:t> and </a:t>
                </a:r>
                <a14:m>
                  <m:oMath xmlns:m="http://schemas.openxmlformats.org/officeDocument/2006/math">
                    <m:r>
                      <a:rPr lang="en-AU" sz="2000" i="1">
                        <a:latin typeface="Cambria Math" panose="02040503050406030204" pitchFamily="18" charset="0"/>
                      </a:rPr>
                      <m:t>𝑦</m:t>
                    </m:r>
                    <m:r>
                      <a:rPr lang="en-AU" sz="2000" i="1">
                        <a:latin typeface="Cambria Math" panose="02040503050406030204" pitchFamily="18" charset="0"/>
                      </a:rPr>
                      <m:t>=14</m:t>
                    </m:r>
                  </m:oMath>
                </a14:m>
                <a:endParaRPr lang="en-AU" sz="2000" dirty="0"/>
              </a:p>
              <a:p>
                <a:pPr>
                  <a:lnSpc>
                    <a:spcPct val="150000"/>
                  </a:lnSpc>
                  <a:spcBef>
                    <a:spcPts val="600"/>
                  </a:spcBef>
                  <a:spcAft>
                    <a:spcPts val="1200"/>
                  </a:spcAft>
                </a:pPr>
                <a:r>
                  <a:rPr lang="en-AU" sz="2000" dirty="0"/>
                  <a:t>For </a:t>
                </a:r>
                <a14:m>
                  <m:oMath xmlns:m="http://schemas.openxmlformats.org/officeDocument/2006/math">
                    <m:r>
                      <a:rPr lang="en-AU" sz="2000" b="0" i="0" smtClean="0">
                        <a:solidFill>
                          <a:schemeClr val="accent2"/>
                        </a:solidFill>
                        <a:latin typeface="Cambria Math" panose="02040503050406030204" pitchFamily="18" charset="0"/>
                      </a:rPr>
                      <m:t>3</m:t>
                    </m:r>
                    <m:r>
                      <a:rPr lang="en-AU" sz="2000" i="1" smtClean="0">
                        <a:solidFill>
                          <a:schemeClr val="accent2"/>
                        </a:solidFill>
                        <a:latin typeface="Cambria Math" panose="02040503050406030204" pitchFamily="18" charset="0"/>
                      </a:rPr>
                      <m:t>𝑥</m:t>
                    </m:r>
                    <m:r>
                      <a:rPr lang="en-AU" sz="2000" i="1" smtClean="0">
                        <a:solidFill>
                          <a:schemeClr val="accent2"/>
                        </a:solidFill>
                        <a:latin typeface="Cambria Math" panose="02040503050406030204" pitchFamily="18" charset="0"/>
                      </a:rPr>
                      <m:t>+</m:t>
                    </m:r>
                    <m:r>
                      <a:rPr lang="en-AU" sz="2000" i="1" smtClean="0">
                        <a:solidFill>
                          <a:schemeClr val="accent2"/>
                        </a:solidFill>
                        <a:latin typeface="Cambria Math" panose="02040503050406030204" pitchFamily="18" charset="0"/>
                      </a:rPr>
                      <m:t>𝑦</m:t>
                    </m:r>
                    <m:r>
                      <a:rPr lang="en-AU" sz="2000" b="0" i="1" smtClean="0">
                        <a:solidFill>
                          <a:schemeClr val="accent2"/>
                        </a:solidFill>
                        <a:latin typeface="Cambria Math" panose="02040503050406030204" pitchFamily="18" charset="0"/>
                      </a:rPr>
                      <m:t>=</m:t>
                    </m:r>
                    <m:r>
                      <a:rPr lang="en-AU" sz="2000" b="0" i="0" smtClean="0">
                        <a:solidFill>
                          <a:schemeClr val="accent2"/>
                        </a:solidFill>
                        <a:latin typeface="Cambria Math" panose="02040503050406030204" pitchFamily="18" charset="0"/>
                      </a:rPr>
                      <m:t>5</m:t>
                    </m:r>
                  </m:oMath>
                </a14:m>
                <a:endParaRPr lang="en-AU" sz="2000" dirty="0"/>
              </a:p>
              <a:p>
                <a:pPr>
                  <a:lnSpc>
                    <a:spcPct val="150000"/>
                  </a:lnSpc>
                  <a:spcBef>
                    <a:spcPts val="600"/>
                  </a:spcBef>
                  <a:spcAft>
                    <a:spcPts val="1200"/>
                  </a:spcAft>
                </a:pPr>
                <a14:m>
                  <m:oMathPara xmlns:m="http://schemas.openxmlformats.org/officeDocument/2006/math">
                    <m:oMathParaPr>
                      <m:jc m:val="left"/>
                    </m:oMathParaPr>
                    <m:oMath xmlns:m="http://schemas.openxmlformats.org/officeDocument/2006/math">
                      <m:r>
                        <a:rPr lang="en-AU" sz="2000" b="0" i="1" smtClean="0">
                          <a:latin typeface="Cambria Math" panose="02040503050406030204" pitchFamily="18" charset="0"/>
                        </a:rPr>
                        <m:t>3×</m:t>
                      </m:r>
                      <m:d>
                        <m:dPr>
                          <m:ctrlPr>
                            <a:rPr lang="en-AU" sz="2000" b="0" i="1" smtClean="0">
                              <a:latin typeface="Cambria Math" panose="02040503050406030204" pitchFamily="18" charset="0"/>
                            </a:rPr>
                          </m:ctrlPr>
                        </m:dPr>
                        <m:e>
                          <m:r>
                            <a:rPr lang="en-AU" sz="2000" b="0" i="1" smtClean="0">
                              <a:latin typeface="Cambria Math" panose="02040503050406030204" pitchFamily="18" charset="0"/>
                            </a:rPr>
                            <m:t>−3</m:t>
                          </m:r>
                        </m:e>
                      </m:d>
                      <m:r>
                        <a:rPr lang="en-AU" sz="2000" b="0" i="1" smtClean="0">
                          <a:latin typeface="Cambria Math" panose="02040503050406030204" pitchFamily="18" charset="0"/>
                        </a:rPr>
                        <m:t>+</m:t>
                      </m:r>
                      <m:d>
                        <m:dPr>
                          <m:ctrlPr>
                            <a:rPr lang="en-AU" sz="2000" b="0" i="1" smtClean="0">
                              <a:latin typeface="Cambria Math" panose="02040503050406030204" pitchFamily="18" charset="0"/>
                            </a:rPr>
                          </m:ctrlPr>
                        </m:dPr>
                        <m:e>
                          <m:r>
                            <a:rPr lang="en-AU" sz="2000" b="0" i="1" smtClean="0">
                              <a:latin typeface="Cambria Math" panose="02040503050406030204" pitchFamily="18" charset="0"/>
                            </a:rPr>
                            <m:t>14</m:t>
                          </m:r>
                        </m:e>
                      </m:d>
                    </m:oMath>
                  </m:oMathPara>
                </a14:m>
                <a:endParaRPr lang="en-AU" sz="2000" b="0" dirty="0"/>
              </a:p>
              <a:p>
                <a:pPr marL="1081088">
                  <a:lnSpc>
                    <a:spcPct val="150000"/>
                  </a:lnSpc>
                  <a:spcBef>
                    <a:spcPts val="600"/>
                  </a:spcBef>
                  <a:spcAft>
                    <a:spcPts val="1200"/>
                  </a:spcAft>
                </a:pPr>
                <a14:m>
                  <m:oMath xmlns:m="http://schemas.openxmlformats.org/officeDocument/2006/math">
                    <m:r>
                      <a:rPr lang="en-AU" sz="2000" b="0" i="1" smtClean="0">
                        <a:latin typeface="Cambria Math" panose="02040503050406030204" pitchFamily="18" charset="0"/>
                      </a:rPr>
                      <m:t>=5</m:t>
                    </m:r>
                  </m:oMath>
                </a14:m>
                <a:r>
                  <a:rPr lang="en-AU" sz="2000" dirty="0"/>
                  <a:t> </a:t>
                </a:r>
                <a:r>
                  <a:rPr lang="en-AU" sz="2000" b="1" dirty="0">
                    <a:solidFill>
                      <a:srgbClr val="00AA45"/>
                    </a:solidFill>
                  </a:rPr>
                  <a:t>✓ </a:t>
                </a:r>
                <a:r>
                  <a:rPr lang="en-AU" sz="2000" dirty="0">
                    <a:solidFill>
                      <a:schemeClr val="bg1"/>
                    </a:solidFill>
                  </a:rPr>
                  <a:t>Correct</a:t>
                </a:r>
                <a:endParaRPr lang="en-AU" sz="2000" dirty="0"/>
              </a:p>
              <a:p>
                <a:pPr>
                  <a:lnSpc>
                    <a:spcPct val="150000"/>
                  </a:lnSpc>
                  <a:spcBef>
                    <a:spcPts val="600"/>
                  </a:spcBef>
                  <a:spcAft>
                    <a:spcPts val="1200"/>
                  </a:spcAft>
                </a:pPr>
                <a:r>
                  <a:rPr lang="en-AU" sz="2000" dirty="0"/>
                  <a:t>For </a:t>
                </a:r>
                <a14:m>
                  <m:oMath xmlns:m="http://schemas.openxmlformats.org/officeDocument/2006/math">
                    <m:r>
                      <a:rPr lang="en-AU" sz="2000" i="1" smtClean="0">
                        <a:solidFill>
                          <a:schemeClr val="tx2"/>
                        </a:solidFill>
                        <a:latin typeface="Cambria Math" panose="02040503050406030204" pitchFamily="18" charset="0"/>
                      </a:rPr>
                      <m:t>𝑥</m:t>
                    </m:r>
                    <m:r>
                      <a:rPr lang="en-AU" sz="2000" i="1" smtClean="0">
                        <a:solidFill>
                          <a:schemeClr val="tx2"/>
                        </a:solidFill>
                        <a:latin typeface="Cambria Math" panose="02040503050406030204" pitchFamily="18" charset="0"/>
                      </a:rPr>
                      <m:t>+</m:t>
                    </m:r>
                    <m:r>
                      <a:rPr lang="en-AU" sz="2000" i="1" smtClean="0">
                        <a:solidFill>
                          <a:schemeClr val="tx2"/>
                        </a:solidFill>
                        <a:latin typeface="Cambria Math" panose="02040503050406030204" pitchFamily="18" charset="0"/>
                      </a:rPr>
                      <m:t>𝑦</m:t>
                    </m:r>
                    <m:r>
                      <a:rPr lang="en-AU" sz="2000" i="1" smtClean="0">
                        <a:solidFill>
                          <a:schemeClr val="tx2"/>
                        </a:solidFill>
                        <a:latin typeface="Cambria Math" panose="02040503050406030204" pitchFamily="18" charset="0"/>
                      </a:rPr>
                      <m:t>=11</m:t>
                    </m:r>
                  </m:oMath>
                </a14:m>
                <a:endParaRPr lang="en-AU" sz="2000" dirty="0"/>
              </a:p>
              <a:p>
                <a:pPr>
                  <a:lnSpc>
                    <a:spcPct val="150000"/>
                  </a:lnSpc>
                  <a:spcBef>
                    <a:spcPts val="600"/>
                  </a:spcBef>
                  <a:spcAft>
                    <a:spcPts val="1200"/>
                  </a:spcAft>
                </a:pPr>
                <a14:m>
                  <m:oMathPara xmlns:m="http://schemas.openxmlformats.org/officeDocument/2006/math">
                    <m:oMathParaPr>
                      <m:jc m:val="left"/>
                    </m:oMathParaPr>
                    <m:oMath xmlns:m="http://schemas.openxmlformats.org/officeDocument/2006/math">
                      <m:d>
                        <m:dPr>
                          <m:ctrlPr>
                            <a:rPr lang="en-AU" sz="2000" b="0" i="1" smtClean="0">
                              <a:latin typeface="Cambria Math" panose="02040503050406030204" pitchFamily="18" charset="0"/>
                            </a:rPr>
                          </m:ctrlPr>
                        </m:dPr>
                        <m:e>
                          <m:r>
                            <a:rPr lang="en-AU" sz="2000" b="0" i="1" smtClean="0">
                              <a:latin typeface="Cambria Math" panose="02040503050406030204" pitchFamily="18" charset="0"/>
                            </a:rPr>
                            <m:t>−3</m:t>
                          </m:r>
                        </m:e>
                      </m:d>
                      <m:r>
                        <a:rPr lang="en-AU" sz="2000" b="0" i="1" smtClean="0">
                          <a:latin typeface="Cambria Math" panose="02040503050406030204" pitchFamily="18" charset="0"/>
                        </a:rPr>
                        <m:t>+(14)</m:t>
                      </m:r>
                    </m:oMath>
                  </m:oMathPara>
                </a14:m>
                <a:endParaRPr lang="en-AU" sz="2000" b="0" dirty="0"/>
              </a:p>
              <a:p>
                <a:pPr marL="1077913" indent="546100">
                  <a:lnSpc>
                    <a:spcPct val="150000"/>
                  </a:lnSpc>
                  <a:spcBef>
                    <a:spcPts val="600"/>
                  </a:spcBef>
                  <a:spcAft>
                    <a:spcPts val="1200"/>
                  </a:spcAft>
                </a:pPr>
                <a14:m>
                  <m:oMathPara xmlns:m="http://schemas.openxmlformats.org/officeDocument/2006/math">
                    <m:oMathParaPr>
                      <m:jc m:val="left"/>
                    </m:oMathParaPr>
                    <m:oMath xmlns:m="http://schemas.openxmlformats.org/officeDocument/2006/math">
                      <m:r>
                        <a:rPr lang="en-AU" sz="2000" b="0" i="1" smtClean="0">
                          <a:latin typeface="Cambria Math" panose="02040503050406030204" pitchFamily="18" charset="0"/>
                        </a:rPr>
                        <m:t>=11</m:t>
                      </m:r>
                    </m:oMath>
                  </m:oMathPara>
                </a14:m>
                <a:endParaRPr lang="en-AU" sz="2000" dirty="0"/>
              </a:p>
            </p:txBody>
          </p:sp>
        </mc:Choice>
        <mc:Fallback xmlns="">
          <p:sp>
            <p:nvSpPr>
              <p:cNvPr id="6" name="TextBox 5">
                <a:extLst>
                  <a:ext uri="{FF2B5EF4-FFF2-40B4-BE49-F238E27FC236}">
                    <a16:creationId xmlns:a16="http://schemas.microsoft.com/office/drawing/2014/main" id="{A61E06DF-22A1-ADA6-EEA3-62B64B0BD322}"/>
                  </a:ext>
                </a:extLst>
              </p:cNvPr>
              <p:cNvSpPr txBox="1">
                <a:spLocks noRot="1" noChangeAspect="1" noMove="1" noResize="1" noEditPoints="1" noAdjustHandles="1" noChangeArrowheads="1" noChangeShapeType="1" noTextEdit="1"/>
              </p:cNvSpPr>
              <p:nvPr/>
            </p:nvSpPr>
            <p:spPr>
              <a:xfrm>
                <a:off x="294894" y="1011850"/>
                <a:ext cx="6583888" cy="6032421"/>
              </a:xfrm>
              <a:prstGeom prst="rect">
                <a:avLst/>
              </a:prstGeom>
              <a:blipFill>
                <a:blip r:embed="rId2"/>
                <a:stretch>
                  <a:fillRect l="-963"/>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C7BCC99B-DA44-1FFC-89C7-0AB449CB80F5}"/>
              </a:ext>
            </a:extLst>
          </p:cNvPr>
          <p:cNvSpPr txBox="1"/>
          <p:nvPr/>
        </p:nvSpPr>
        <p:spPr>
          <a:xfrm>
            <a:off x="1978791" y="6228745"/>
            <a:ext cx="1931067" cy="461665"/>
          </a:xfrm>
          <a:prstGeom prst="rect">
            <a:avLst/>
          </a:prstGeom>
          <a:noFill/>
        </p:spPr>
        <p:txBody>
          <a:bodyPr wrap="square">
            <a:spAutoFit/>
          </a:bodyPr>
          <a:lstStyle/>
          <a:p>
            <a:r>
              <a:rPr lang="en-AU" sz="2400" b="1" dirty="0">
                <a:solidFill>
                  <a:srgbClr val="00AA45"/>
                </a:solidFill>
              </a:rPr>
              <a:t>✓ </a:t>
            </a:r>
            <a:r>
              <a:rPr lang="en-AU" sz="2400" dirty="0">
                <a:solidFill>
                  <a:schemeClr val="bg1"/>
                </a:solidFill>
              </a:rPr>
              <a:t>Correct</a:t>
            </a:r>
            <a:endParaRPr lang="en-US" dirty="0"/>
          </a:p>
        </p:txBody>
      </p:sp>
      <p:pic>
        <p:nvPicPr>
          <p:cNvPr id="5" name="Picture 4" descr="A coordinate grid is shown with the x‑axis running horizontally and the y‑axis running vertically. Two straight lines intersect at the point (–3, 14), which is marked with a black dot and labeled.&#10;&#10;The blue line slopes upward from left to right.&#10;&#10;The red line slopes downward from left to right.">
            <a:extLst>
              <a:ext uri="{FF2B5EF4-FFF2-40B4-BE49-F238E27FC236}">
                <a16:creationId xmlns:a16="http://schemas.microsoft.com/office/drawing/2014/main" id="{A2342299-A7FE-9433-EF29-FFBF4532C8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6389" y="1579366"/>
            <a:ext cx="4837611" cy="4837611"/>
          </a:xfrm>
          <a:prstGeom prst="rect">
            <a:avLst/>
          </a:prstGeom>
        </p:spPr>
      </p:pic>
      <p:sp>
        <p:nvSpPr>
          <p:cNvPr id="2" name="Slide Number Placeholder 1">
            <a:extLst>
              <a:ext uri="{FF2B5EF4-FFF2-40B4-BE49-F238E27FC236}">
                <a16:creationId xmlns:a16="http://schemas.microsoft.com/office/drawing/2014/main" id="{080D1C4C-5308-9F68-81F1-736CCED8265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dirty="0"/>
          </a:p>
        </p:txBody>
      </p:sp>
    </p:spTree>
    <p:extLst>
      <p:ext uri="{BB962C8B-B14F-4D97-AF65-F5344CB8AC3E}">
        <p14:creationId xmlns:p14="http://schemas.microsoft.com/office/powerpoint/2010/main" val="311438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70D962-13DA-7DB2-752C-492B144413C5}"/>
              </a:ext>
            </a:extLst>
          </p:cNvPr>
          <p:cNvSpPr>
            <a:spLocks noGrp="1"/>
          </p:cNvSpPr>
          <p:nvPr>
            <p:ph type="title"/>
          </p:nvPr>
        </p:nvSpPr>
        <p:spPr/>
        <p:txBody>
          <a:bodyPr/>
          <a:lstStyle/>
          <a:p>
            <a:r>
              <a:rPr lang="en-AU" dirty="0"/>
              <a:t>Understanding the solution – Worked example 2</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0FE94C7-58C2-C578-71B9-AEBD97AEDEFB}"/>
                  </a:ext>
                </a:extLst>
              </p:cNvPr>
              <p:cNvSpPr txBox="1"/>
              <p:nvPr/>
            </p:nvSpPr>
            <p:spPr>
              <a:xfrm>
                <a:off x="294894" y="1011850"/>
                <a:ext cx="6583888" cy="5940088"/>
              </a:xfrm>
              <a:prstGeom prst="rect">
                <a:avLst/>
              </a:prstGeom>
              <a:noFill/>
            </p:spPr>
            <p:txBody>
              <a:bodyPr wrap="square">
                <a:spAutoFit/>
              </a:bodyPr>
              <a:lstStyle/>
              <a:p>
                <a:pPr>
                  <a:lnSpc>
                    <a:spcPct val="150000"/>
                  </a:lnSpc>
                  <a:spcBef>
                    <a:spcPts val="600"/>
                  </a:spcBef>
                  <a:spcAft>
                    <a:spcPts val="1200"/>
                  </a:spcAft>
                </a:pPr>
                <a:r>
                  <a:rPr lang="en-AU" sz="2000" dirty="0"/>
                  <a:t>Solve the pair of simultaneous equations:	</a:t>
                </a:r>
                <a14:m>
                  <m:oMath xmlns:m="http://schemas.openxmlformats.org/officeDocument/2006/math">
                    <m:r>
                      <a:rPr lang="en-AU" sz="2000" i="1" smtClean="0">
                        <a:solidFill>
                          <a:schemeClr val="accent2"/>
                        </a:solidFill>
                        <a:latin typeface="Cambria Math" panose="02040503050406030204" pitchFamily="18" charset="0"/>
                      </a:rPr>
                      <m:t>𝑥</m:t>
                    </m:r>
                    <m:r>
                      <a:rPr lang="en-AU" sz="2000" i="1" smtClean="0">
                        <a:solidFill>
                          <a:schemeClr val="accent2"/>
                        </a:solidFill>
                        <a:latin typeface="Cambria Math" panose="02040503050406030204" pitchFamily="18" charset="0"/>
                      </a:rPr>
                      <m:t>+4</m:t>
                    </m:r>
                    <m:r>
                      <a:rPr lang="en-AU" sz="2000" i="1" smtClean="0">
                        <a:solidFill>
                          <a:schemeClr val="accent2"/>
                        </a:solidFill>
                        <a:latin typeface="Cambria Math" panose="02040503050406030204" pitchFamily="18" charset="0"/>
                      </a:rPr>
                      <m:t>𝑦</m:t>
                    </m:r>
                    <m:r>
                      <a:rPr lang="en-AU" sz="2000" i="1" smtClean="0">
                        <a:solidFill>
                          <a:schemeClr val="accent2"/>
                        </a:solidFill>
                        <a:latin typeface="Cambria Math" panose="02040503050406030204" pitchFamily="18" charset="0"/>
                      </a:rPr>
                      <m:t>=18</m:t>
                    </m:r>
                  </m:oMath>
                </a14:m>
                <a:endParaRPr lang="en-AU" sz="2000" i="1" dirty="0">
                  <a:solidFill>
                    <a:schemeClr val="accent1"/>
                  </a:solidFill>
                  <a:latin typeface="Cambria Math" panose="02040503050406030204" pitchFamily="18" charset="0"/>
                </a:endParaRPr>
              </a:p>
              <a:p>
                <a:pPr marL="4754563" indent="-182563">
                  <a:lnSpc>
                    <a:spcPct val="150000"/>
                  </a:lnSpc>
                  <a:spcBef>
                    <a:spcPts val="600"/>
                  </a:spcBef>
                  <a:spcAft>
                    <a:spcPts val="1200"/>
                  </a:spcAft>
                </a:pPr>
                <a14:m>
                  <m:oMathPara xmlns:m="http://schemas.openxmlformats.org/officeDocument/2006/math">
                    <m:oMathParaPr>
                      <m:jc m:val="left"/>
                    </m:oMathParaPr>
                    <m:oMath xmlns:m="http://schemas.openxmlformats.org/officeDocument/2006/math">
                      <m:r>
                        <a:rPr lang="en-AU" sz="2000" i="1" smtClean="0">
                          <a:solidFill>
                            <a:schemeClr val="tx2"/>
                          </a:solidFill>
                          <a:latin typeface="Cambria Math" panose="02040503050406030204" pitchFamily="18" charset="0"/>
                        </a:rPr>
                        <m:t>5</m:t>
                      </m:r>
                      <m:r>
                        <a:rPr lang="en-AU" sz="2000" i="1" smtClean="0">
                          <a:solidFill>
                            <a:schemeClr val="tx2"/>
                          </a:solidFill>
                          <a:latin typeface="Cambria Math" panose="02040503050406030204" pitchFamily="18" charset="0"/>
                        </a:rPr>
                        <m:t>𝑥</m:t>
                      </m:r>
                      <m:r>
                        <a:rPr lang="en-AU" sz="2000" i="1" smtClean="0">
                          <a:solidFill>
                            <a:schemeClr val="tx2"/>
                          </a:solidFill>
                          <a:latin typeface="Cambria Math" panose="02040503050406030204" pitchFamily="18" charset="0"/>
                        </a:rPr>
                        <m:t>+3</m:t>
                      </m:r>
                      <m:r>
                        <a:rPr lang="en-AU" sz="2000" i="1" smtClean="0">
                          <a:solidFill>
                            <a:schemeClr val="tx2"/>
                          </a:solidFill>
                          <a:latin typeface="Cambria Math" panose="02040503050406030204" pitchFamily="18" charset="0"/>
                        </a:rPr>
                        <m:t>𝑦</m:t>
                      </m:r>
                      <m:r>
                        <a:rPr lang="en-AU" sz="2000" i="1" smtClean="0">
                          <a:solidFill>
                            <a:schemeClr val="tx2"/>
                          </a:solidFill>
                          <a:latin typeface="Cambria Math" panose="02040503050406030204" pitchFamily="18" charset="0"/>
                        </a:rPr>
                        <m:t>=39</m:t>
                      </m:r>
                    </m:oMath>
                  </m:oMathPara>
                </a14:m>
                <a:endParaRPr lang="en-AU" sz="2000" dirty="0">
                  <a:solidFill>
                    <a:schemeClr val="tx2"/>
                  </a:solidFill>
                </a:endParaRPr>
              </a:p>
              <a:p>
                <a:pPr>
                  <a:lnSpc>
                    <a:spcPct val="150000"/>
                  </a:lnSpc>
                  <a:spcBef>
                    <a:spcPts val="600"/>
                  </a:spcBef>
                  <a:spcAft>
                    <a:spcPts val="1200"/>
                  </a:spcAft>
                </a:pPr>
                <a:r>
                  <a:rPr lang="en-AU" sz="2000" b="1" dirty="0"/>
                  <a:t>Solution: </a:t>
                </a:r>
                <a14:m>
                  <m:oMath xmlns:m="http://schemas.openxmlformats.org/officeDocument/2006/math">
                    <m:r>
                      <a:rPr lang="en-AU" sz="2000" i="1">
                        <a:latin typeface="Cambria Math" panose="02040503050406030204" pitchFamily="18" charset="0"/>
                      </a:rPr>
                      <m:t>𝑥</m:t>
                    </m:r>
                    <m:r>
                      <a:rPr lang="en-AU" sz="2000" i="1">
                        <a:latin typeface="Cambria Math" panose="02040503050406030204" pitchFamily="18" charset="0"/>
                      </a:rPr>
                      <m:t>=6</m:t>
                    </m:r>
                  </m:oMath>
                </a14:m>
                <a:r>
                  <a:rPr lang="en-AU" sz="2000" dirty="0"/>
                  <a:t> and </a:t>
                </a:r>
                <a14:m>
                  <m:oMath xmlns:m="http://schemas.openxmlformats.org/officeDocument/2006/math">
                    <m:r>
                      <a:rPr lang="en-AU" sz="2000" i="1">
                        <a:latin typeface="Cambria Math" panose="02040503050406030204" pitchFamily="18" charset="0"/>
                      </a:rPr>
                      <m:t>𝑦</m:t>
                    </m:r>
                    <m:r>
                      <a:rPr lang="en-AU" sz="2000" i="1">
                        <a:latin typeface="Cambria Math" panose="02040503050406030204" pitchFamily="18" charset="0"/>
                      </a:rPr>
                      <m:t>=3</m:t>
                    </m:r>
                  </m:oMath>
                </a14:m>
                <a:endParaRPr lang="en-AU" sz="2000" dirty="0"/>
              </a:p>
              <a:p>
                <a:pPr>
                  <a:lnSpc>
                    <a:spcPct val="150000"/>
                  </a:lnSpc>
                  <a:spcBef>
                    <a:spcPts val="600"/>
                  </a:spcBef>
                  <a:spcAft>
                    <a:spcPts val="1200"/>
                  </a:spcAft>
                </a:pPr>
                <a:r>
                  <a:rPr lang="en-AU" sz="2000" dirty="0"/>
                  <a:t>For </a:t>
                </a:r>
                <a14:m>
                  <m:oMath xmlns:m="http://schemas.openxmlformats.org/officeDocument/2006/math">
                    <m:r>
                      <a:rPr lang="en-AU" sz="2000" i="1" smtClean="0">
                        <a:solidFill>
                          <a:schemeClr val="accent1"/>
                        </a:solidFill>
                        <a:latin typeface="Cambria Math" panose="02040503050406030204" pitchFamily="18" charset="0"/>
                      </a:rPr>
                      <m:t>𝑥</m:t>
                    </m:r>
                    <m:r>
                      <a:rPr lang="en-AU" sz="2000" i="1" smtClean="0">
                        <a:solidFill>
                          <a:schemeClr val="accent1"/>
                        </a:solidFill>
                        <a:latin typeface="Cambria Math" panose="02040503050406030204" pitchFamily="18" charset="0"/>
                      </a:rPr>
                      <m:t>+4</m:t>
                    </m:r>
                    <m:r>
                      <a:rPr lang="en-AU" sz="2000" i="1" smtClean="0">
                        <a:solidFill>
                          <a:schemeClr val="accent1"/>
                        </a:solidFill>
                        <a:latin typeface="Cambria Math" panose="02040503050406030204" pitchFamily="18" charset="0"/>
                      </a:rPr>
                      <m:t>𝑦</m:t>
                    </m:r>
                    <m:r>
                      <a:rPr lang="en-AU" sz="2000" b="0" i="1" smtClean="0">
                        <a:solidFill>
                          <a:schemeClr val="accent1"/>
                        </a:solidFill>
                        <a:latin typeface="Cambria Math" panose="02040503050406030204" pitchFamily="18" charset="0"/>
                      </a:rPr>
                      <m:t>=18</m:t>
                    </m:r>
                  </m:oMath>
                </a14:m>
                <a:endParaRPr lang="en-AU" sz="2000" dirty="0"/>
              </a:p>
              <a:p>
                <a:pPr>
                  <a:lnSpc>
                    <a:spcPct val="150000"/>
                  </a:lnSpc>
                  <a:spcBef>
                    <a:spcPts val="600"/>
                  </a:spcBef>
                  <a:spcAft>
                    <a:spcPts val="1200"/>
                  </a:spcAft>
                </a:pPr>
                <a14:m>
                  <m:oMathPara xmlns:m="http://schemas.openxmlformats.org/officeDocument/2006/math">
                    <m:oMathParaPr>
                      <m:jc m:val="left"/>
                    </m:oMathParaPr>
                    <m:oMath xmlns:m="http://schemas.openxmlformats.org/officeDocument/2006/math">
                      <m:r>
                        <a:rPr lang="en-AU" sz="2000" b="0" i="1" smtClean="0">
                          <a:latin typeface="Cambria Math" panose="02040503050406030204" pitchFamily="18" charset="0"/>
                        </a:rPr>
                        <m:t>6+4×3=6+12</m:t>
                      </m:r>
                    </m:oMath>
                  </m:oMathPara>
                </a14:m>
                <a:endParaRPr lang="en-AU" sz="2000" b="0" dirty="0"/>
              </a:p>
              <a:p>
                <a:pPr marL="1081088">
                  <a:lnSpc>
                    <a:spcPct val="150000"/>
                  </a:lnSpc>
                  <a:spcBef>
                    <a:spcPts val="600"/>
                  </a:spcBef>
                  <a:spcAft>
                    <a:spcPts val="1200"/>
                  </a:spcAft>
                </a:pPr>
                <a14:m>
                  <m:oMath xmlns:m="http://schemas.openxmlformats.org/officeDocument/2006/math">
                    <m:r>
                      <a:rPr lang="en-AU" sz="2000" b="0" i="1" smtClean="0">
                        <a:latin typeface="Cambria Math" panose="02040503050406030204" pitchFamily="18" charset="0"/>
                      </a:rPr>
                      <m:t>=18</m:t>
                    </m:r>
                  </m:oMath>
                </a14:m>
                <a:r>
                  <a:rPr lang="en-AU" sz="2000" dirty="0"/>
                  <a:t> </a:t>
                </a:r>
                <a:r>
                  <a:rPr lang="en-AU" sz="2000" b="1" dirty="0">
                    <a:solidFill>
                      <a:srgbClr val="00AA45"/>
                    </a:solidFill>
                  </a:rPr>
                  <a:t>✓ </a:t>
                </a:r>
                <a:r>
                  <a:rPr lang="en-AU" sz="2000" dirty="0">
                    <a:solidFill>
                      <a:schemeClr val="bg1"/>
                    </a:solidFill>
                  </a:rPr>
                  <a:t>Correct</a:t>
                </a:r>
                <a:endParaRPr lang="en-AU" sz="2000" dirty="0"/>
              </a:p>
              <a:p>
                <a:pPr>
                  <a:lnSpc>
                    <a:spcPct val="150000"/>
                  </a:lnSpc>
                  <a:spcBef>
                    <a:spcPts val="600"/>
                  </a:spcBef>
                  <a:spcAft>
                    <a:spcPts val="1200"/>
                  </a:spcAft>
                </a:pPr>
                <a:r>
                  <a:rPr lang="en-AU" sz="2000" dirty="0"/>
                  <a:t>For </a:t>
                </a:r>
                <a14:m>
                  <m:oMath xmlns:m="http://schemas.openxmlformats.org/officeDocument/2006/math">
                    <m:r>
                      <a:rPr lang="en-AU" sz="2000" i="1" smtClean="0">
                        <a:solidFill>
                          <a:schemeClr val="tx2"/>
                        </a:solidFill>
                        <a:latin typeface="Cambria Math" panose="02040503050406030204" pitchFamily="18" charset="0"/>
                      </a:rPr>
                      <m:t>5</m:t>
                    </m:r>
                    <m:r>
                      <a:rPr lang="en-AU" sz="2000" i="1" smtClean="0">
                        <a:solidFill>
                          <a:schemeClr val="tx2"/>
                        </a:solidFill>
                        <a:latin typeface="Cambria Math" panose="02040503050406030204" pitchFamily="18" charset="0"/>
                      </a:rPr>
                      <m:t>𝑥</m:t>
                    </m:r>
                    <m:r>
                      <a:rPr lang="en-AU" sz="2000" i="1" smtClean="0">
                        <a:solidFill>
                          <a:schemeClr val="tx2"/>
                        </a:solidFill>
                        <a:latin typeface="Cambria Math" panose="02040503050406030204" pitchFamily="18" charset="0"/>
                      </a:rPr>
                      <m:t>+3</m:t>
                    </m:r>
                    <m:r>
                      <a:rPr lang="en-AU" sz="2000" i="1" smtClean="0">
                        <a:solidFill>
                          <a:schemeClr val="tx2"/>
                        </a:solidFill>
                        <a:latin typeface="Cambria Math" panose="02040503050406030204" pitchFamily="18" charset="0"/>
                      </a:rPr>
                      <m:t>𝑦</m:t>
                    </m:r>
                    <m:r>
                      <a:rPr lang="en-AU" sz="2000" i="1" smtClean="0">
                        <a:solidFill>
                          <a:schemeClr val="tx2"/>
                        </a:solidFill>
                        <a:latin typeface="Cambria Math" panose="02040503050406030204" pitchFamily="18" charset="0"/>
                      </a:rPr>
                      <m:t>=39</m:t>
                    </m:r>
                  </m:oMath>
                </a14:m>
                <a:endParaRPr lang="en-AU" sz="2000" dirty="0"/>
              </a:p>
              <a:p>
                <a:pPr>
                  <a:lnSpc>
                    <a:spcPct val="150000"/>
                  </a:lnSpc>
                  <a:spcBef>
                    <a:spcPts val="600"/>
                  </a:spcBef>
                  <a:spcAft>
                    <a:spcPts val="1200"/>
                  </a:spcAft>
                </a:pPr>
                <a14:m>
                  <m:oMathPara xmlns:m="http://schemas.openxmlformats.org/officeDocument/2006/math">
                    <m:oMathParaPr>
                      <m:jc m:val="left"/>
                    </m:oMathParaPr>
                    <m:oMath xmlns:m="http://schemas.openxmlformats.org/officeDocument/2006/math">
                      <m:r>
                        <a:rPr lang="en-AU" sz="2000" b="0" i="1" smtClean="0">
                          <a:latin typeface="Cambria Math" panose="02040503050406030204" pitchFamily="18" charset="0"/>
                        </a:rPr>
                        <m:t>5×6+3×3=30+9</m:t>
                      </m:r>
                    </m:oMath>
                  </m:oMathPara>
                </a14:m>
                <a:endParaRPr lang="en-AU" sz="2000" b="0" dirty="0"/>
              </a:p>
              <a:p>
                <a:pPr marL="1293813">
                  <a:lnSpc>
                    <a:spcPct val="150000"/>
                  </a:lnSpc>
                  <a:spcBef>
                    <a:spcPts val="600"/>
                  </a:spcBef>
                  <a:spcAft>
                    <a:spcPts val="1200"/>
                  </a:spcAft>
                </a:pPr>
                <a14:m>
                  <m:oMathPara xmlns:m="http://schemas.openxmlformats.org/officeDocument/2006/math">
                    <m:oMathParaPr>
                      <m:jc m:val="left"/>
                    </m:oMathParaPr>
                    <m:oMath xmlns:m="http://schemas.openxmlformats.org/officeDocument/2006/math">
                      <m:r>
                        <a:rPr lang="en-AU" sz="2000" b="0" i="1" smtClean="0">
                          <a:latin typeface="Cambria Math" panose="02040503050406030204" pitchFamily="18" charset="0"/>
                        </a:rPr>
                        <m:t>=39</m:t>
                      </m:r>
                    </m:oMath>
                  </m:oMathPara>
                </a14:m>
                <a:endParaRPr lang="en-AU" sz="2000" dirty="0"/>
              </a:p>
            </p:txBody>
          </p:sp>
        </mc:Choice>
        <mc:Fallback xmlns="">
          <p:sp>
            <p:nvSpPr>
              <p:cNvPr id="6" name="TextBox 5">
                <a:extLst>
                  <a:ext uri="{FF2B5EF4-FFF2-40B4-BE49-F238E27FC236}">
                    <a16:creationId xmlns:a16="http://schemas.microsoft.com/office/drawing/2014/main" id="{80FE94C7-58C2-C578-71B9-AEBD97AEDEFB}"/>
                  </a:ext>
                </a:extLst>
              </p:cNvPr>
              <p:cNvSpPr txBox="1">
                <a:spLocks noRot="1" noChangeAspect="1" noMove="1" noResize="1" noEditPoints="1" noAdjustHandles="1" noChangeArrowheads="1" noChangeShapeType="1" noTextEdit="1"/>
              </p:cNvSpPr>
              <p:nvPr/>
            </p:nvSpPr>
            <p:spPr>
              <a:xfrm>
                <a:off x="294894" y="1011850"/>
                <a:ext cx="6583888" cy="5940088"/>
              </a:xfrm>
              <a:prstGeom prst="rect">
                <a:avLst/>
              </a:prstGeom>
              <a:blipFill>
                <a:blip r:embed="rId2"/>
                <a:stretch>
                  <a:fillRect l="-963"/>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1CD5FE07-60FE-5DC3-CC65-988875F74668}"/>
              </a:ext>
            </a:extLst>
          </p:cNvPr>
          <p:cNvSpPr txBox="1"/>
          <p:nvPr/>
        </p:nvSpPr>
        <p:spPr>
          <a:xfrm>
            <a:off x="2255921" y="6231560"/>
            <a:ext cx="6100010" cy="461665"/>
          </a:xfrm>
          <a:prstGeom prst="rect">
            <a:avLst/>
          </a:prstGeom>
          <a:noFill/>
        </p:spPr>
        <p:txBody>
          <a:bodyPr wrap="square">
            <a:spAutoFit/>
          </a:bodyPr>
          <a:lstStyle/>
          <a:p>
            <a:r>
              <a:rPr lang="en-AU" sz="2400" b="1" dirty="0">
                <a:solidFill>
                  <a:srgbClr val="00AA45"/>
                </a:solidFill>
              </a:rPr>
              <a:t>✓ </a:t>
            </a:r>
            <a:r>
              <a:rPr lang="en-AU" sz="2400" dirty="0">
                <a:solidFill>
                  <a:schemeClr val="bg1"/>
                </a:solidFill>
              </a:rPr>
              <a:t>Correct</a:t>
            </a:r>
            <a:endParaRPr lang="en-US" dirty="0"/>
          </a:p>
        </p:txBody>
      </p:sp>
      <p:pic>
        <p:nvPicPr>
          <p:cNvPr id="5" name="Picture 4" descr="A coordinate grid is shown with the x‑axis running horizontally and the y‑axis running vertically. Two straight lines intersect at the point (6, 3), which is marked with a black dot and labeled.&#10;&#10;The blue line has a steep negative slope, descending sharply from left to right.&#10;&#10;The red line has a gentler negative slope, descending more gradually from left to right.">
            <a:extLst>
              <a:ext uri="{FF2B5EF4-FFF2-40B4-BE49-F238E27FC236}">
                <a16:creationId xmlns:a16="http://schemas.microsoft.com/office/drawing/2014/main" id="{4922FF4B-C982-83CB-C879-2E389C3135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1779" y="1623992"/>
            <a:ext cx="4838400" cy="4838400"/>
          </a:xfrm>
          <a:prstGeom prst="rect">
            <a:avLst/>
          </a:prstGeom>
        </p:spPr>
      </p:pic>
      <p:sp>
        <p:nvSpPr>
          <p:cNvPr id="2" name="Slide Number Placeholder 1">
            <a:extLst>
              <a:ext uri="{FF2B5EF4-FFF2-40B4-BE49-F238E27FC236}">
                <a16:creationId xmlns:a16="http://schemas.microsoft.com/office/drawing/2014/main" id="{59E85374-7934-3CEE-8681-2FE142B0654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dirty="0"/>
          </a:p>
        </p:txBody>
      </p:sp>
    </p:spTree>
    <p:extLst>
      <p:ext uri="{BB962C8B-B14F-4D97-AF65-F5344CB8AC3E}">
        <p14:creationId xmlns:p14="http://schemas.microsoft.com/office/powerpoint/2010/main" val="359855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98281A-B70F-C700-6F07-B66AE9A7DEC2}"/>
              </a:ext>
            </a:extLst>
          </p:cNvPr>
          <p:cNvSpPr>
            <a:spLocks noGrp="1"/>
          </p:cNvSpPr>
          <p:nvPr>
            <p:ph type="title"/>
          </p:nvPr>
        </p:nvSpPr>
        <p:spPr/>
        <p:txBody>
          <a:bodyPr/>
          <a:lstStyle/>
          <a:p>
            <a:r>
              <a:rPr lang="en-AU" dirty="0"/>
              <a:t>Solving simultaneous equations algebraically (5)</a:t>
            </a:r>
          </a:p>
        </p:txBody>
      </p:sp>
      <p:sp>
        <p:nvSpPr>
          <p:cNvPr id="4" name="Text Placeholder 3">
            <a:extLst>
              <a:ext uri="{FF2B5EF4-FFF2-40B4-BE49-F238E27FC236}">
                <a16:creationId xmlns:a16="http://schemas.microsoft.com/office/drawing/2014/main" id="{39D9BEAE-6BCE-D4B8-A0E1-3FC8D2E8F97A}"/>
              </a:ext>
            </a:extLst>
          </p:cNvPr>
          <p:cNvSpPr>
            <a:spLocks noGrp="1"/>
          </p:cNvSpPr>
          <p:nvPr>
            <p:ph type="body" sz="quarter" idx="18"/>
          </p:nvPr>
        </p:nvSpPr>
        <p:spPr/>
        <p:txBody>
          <a:bodyPr/>
          <a:lstStyle/>
          <a:p>
            <a:r>
              <a:rPr lang="en-AU" dirty="0"/>
              <a:t>Adding equations to solve</a:t>
            </a:r>
          </a:p>
        </p:txBody>
      </p:sp>
      <mc:AlternateContent xmlns:mc="http://schemas.openxmlformats.org/markup-compatibility/2006" xmlns:a14="http://schemas.microsoft.com/office/drawing/2010/main">
        <mc:Choice Requires="a14">
          <p:sp>
            <p:nvSpPr>
              <p:cNvPr id="6" name="Text Placeholder 11">
                <a:extLst>
                  <a:ext uri="{FF2B5EF4-FFF2-40B4-BE49-F238E27FC236}">
                    <a16:creationId xmlns:a16="http://schemas.microsoft.com/office/drawing/2014/main" id="{04229211-DFA4-BEC2-8446-9BAC056510FE}"/>
                  </a:ext>
                </a:extLst>
              </p:cNvPr>
              <p:cNvSpPr>
                <a:spLocks noGrp="1"/>
              </p:cNvSpPr>
              <p:nvPr>
                <p:ph type="body" sz="quarter" idx="17"/>
              </p:nvPr>
            </p:nvSpPr>
            <p:spPr>
              <a:xfrm>
                <a:off x="360000" y="1567087"/>
                <a:ext cx="6113138" cy="1126854"/>
              </a:xfrm>
            </p:spPr>
            <p:txBody>
              <a:bodyPr/>
              <a:lstStyle/>
              <a:p>
                <a:r>
                  <a:rPr lang="en-AU" sz="1800" dirty="0">
                    <a:latin typeface="+mn-lt"/>
                  </a:rPr>
                  <a:t> Solve the pair of simultaneous equations:	</a:t>
                </a:r>
                <a14:m>
                  <m:oMath xmlns:m="http://schemas.openxmlformats.org/officeDocument/2006/math">
                    <m:r>
                      <a:rPr lang="en-AU" sz="1800" b="0" i="0" smtClean="0">
                        <a:solidFill>
                          <a:schemeClr val="accent2"/>
                        </a:solidFill>
                        <a:latin typeface="Cambria Math" panose="02040503050406030204" pitchFamily="18" charset="0"/>
                      </a:rPr>
                      <m:t>3</m:t>
                    </m:r>
                    <m:r>
                      <a:rPr lang="en-AU" sz="1800" i="1" smtClean="0">
                        <a:solidFill>
                          <a:schemeClr val="accent2"/>
                        </a:solidFill>
                        <a:latin typeface="Cambria Math" panose="02040503050406030204" pitchFamily="18" charset="0"/>
                      </a:rPr>
                      <m:t>𝑥</m:t>
                    </m:r>
                    <m:r>
                      <a:rPr lang="en-AU" sz="1800" i="1" smtClean="0">
                        <a:solidFill>
                          <a:schemeClr val="accent2"/>
                        </a:solidFill>
                        <a:latin typeface="Cambria Math" panose="02040503050406030204" pitchFamily="18" charset="0"/>
                      </a:rPr>
                      <m:t>+</m:t>
                    </m:r>
                    <m:r>
                      <a:rPr lang="en-AU" sz="1800" i="1" smtClean="0">
                        <a:solidFill>
                          <a:schemeClr val="accent2"/>
                        </a:solidFill>
                        <a:latin typeface="Cambria Math" panose="02040503050406030204" pitchFamily="18" charset="0"/>
                      </a:rPr>
                      <m:t>𝑦</m:t>
                    </m:r>
                    <m:r>
                      <a:rPr lang="en-AU" sz="1800" i="1" smtClean="0">
                        <a:solidFill>
                          <a:schemeClr val="accent2"/>
                        </a:solidFill>
                        <a:latin typeface="Cambria Math" panose="02040503050406030204" pitchFamily="18" charset="0"/>
                      </a:rPr>
                      <m:t>=11</m:t>
                    </m:r>
                  </m:oMath>
                </a14:m>
                <a:endParaRPr lang="en-AU" sz="1800" b="0" i="1" dirty="0">
                  <a:solidFill>
                    <a:schemeClr val="accent2"/>
                  </a:solidFill>
                  <a:latin typeface="Cambria Math" panose="02040503050406030204" pitchFamily="18" charset="0"/>
                </a:endParaRPr>
              </a:p>
              <a:p>
                <a:pPr marL="4572000"/>
                <a14:m>
                  <m:oMathPara xmlns:m="http://schemas.openxmlformats.org/officeDocument/2006/math">
                    <m:oMathParaPr>
                      <m:jc m:val="left"/>
                    </m:oMathParaPr>
                    <m:oMath xmlns:m="http://schemas.openxmlformats.org/officeDocument/2006/math">
                      <m:r>
                        <a:rPr lang="en-AU" sz="1800" b="0" i="1" smtClean="0">
                          <a:solidFill>
                            <a:schemeClr val="tx2"/>
                          </a:solidFill>
                          <a:latin typeface="Cambria Math" panose="02040503050406030204" pitchFamily="18" charset="0"/>
                        </a:rPr>
                        <m:t>𝑥</m:t>
                      </m:r>
                      <m:r>
                        <a:rPr lang="en-AU" sz="1800" b="0" i="1" smtClean="0">
                          <a:solidFill>
                            <a:schemeClr val="tx2"/>
                          </a:solidFill>
                          <a:latin typeface="Cambria Math" panose="02040503050406030204" pitchFamily="18" charset="0"/>
                        </a:rPr>
                        <m:t>−</m:t>
                      </m:r>
                      <m:r>
                        <a:rPr lang="en-AU" sz="1800" b="0" i="1" smtClean="0">
                          <a:solidFill>
                            <a:schemeClr val="tx2"/>
                          </a:solidFill>
                          <a:latin typeface="Cambria Math" panose="02040503050406030204" pitchFamily="18" charset="0"/>
                        </a:rPr>
                        <m:t>𝑦</m:t>
                      </m:r>
                      <m:r>
                        <a:rPr lang="en-AU" sz="1800" b="0" i="1" smtClean="0">
                          <a:solidFill>
                            <a:schemeClr val="tx2"/>
                          </a:solidFill>
                          <a:latin typeface="Cambria Math" panose="02040503050406030204" pitchFamily="18" charset="0"/>
                        </a:rPr>
                        <m:t>=1</m:t>
                      </m:r>
                    </m:oMath>
                  </m:oMathPara>
                </a14:m>
                <a:endParaRPr lang="en-AU" sz="1800" dirty="0">
                  <a:latin typeface="+mn-lt"/>
                </a:endParaRPr>
              </a:p>
            </p:txBody>
          </p:sp>
        </mc:Choice>
        <mc:Fallback xmlns="">
          <p:sp>
            <p:nvSpPr>
              <p:cNvPr id="6" name="Text Placeholder 11">
                <a:extLst>
                  <a:ext uri="{FF2B5EF4-FFF2-40B4-BE49-F238E27FC236}">
                    <a16:creationId xmlns:a16="http://schemas.microsoft.com/office/drawing/2014/main" id="{04229211-DFA4-BEC2-8446-9BAC056510FE}"/>
                  </a:ext>
                </a:extLst>
              </p:cNvPr>
              <p:cNvSpPr>
                <a:spLocks noGrp="1" noRot="1" noChangeAspect="1" noMove="1" noResize="1" noEditPoints="1" noAdjustHandles="1" noChangeArrowheads="1" noChangeShapeType="1" noTextEdit="1"/>
              </p:cNvSpPr>
              <p:nvPr>
                <p:ph type="body" sz="quarter" idx="17"/>
              </p:nvPr>
            </p:nvSpPr>
            <p:spPr>
              <a:xfrm>
                <a:off x="360000" y="1567087"/>
                <a:ext cx="6113138" cy="1126854"/>
              </a:xfrm>
              <a:blipFill>
                <a:blip r:embed="rId3"/>
                <a:stretch>
                  <a:fillRect l="-1245"/>
                </a:stretch>
              </a:blipFill>
            </p:spPr>
            <p:txBody>
              <a:bodyPr/>
              <a:lstStyle/>
              <a:p>
                <a:r>
                  <a:rPr lang="en-US">
                    <a:noFill/>
                  </a:rPr>
                  <a:t> </a:t>
                </a:r>
              </a:p>
            </p:txBody>
          </p:sp>
        </mc:Fallback>
      </mc:AlternateContent>
      <p:sp>
        <p:nvSpPr>
          <p:cNvPr id="11" name="Speech Bubble: Rectangle with Corners Rounded 10">
            <a:extLst>
              <a:ext uri="{FF2B5EF4-FFF2-40B4-BE49-F238E27FC236}">
                <a16:creationId xmlns:a16="http://schemas.microsoft.com/office/drawing/2014/main" id="{C83C509A-ED33-920E-DE30-F817A246BC45}"/>
              </a:ext>
            </a:extLst>
          </p:cNvPr>
          <p:cNvSpPr/>
          <p:nvPr/>
        </p:nvSpPr>
        <p:spPr>
          <a:xfrm>
            <a:off x="4493193" y="2925494"/>
            <a:ext cx="2201673" cy="2091017"/>
          </a:xfrm>
          <a:prstGeom prst="wedgeRoundRectCallout">
            <a:avLst>
              <a:gd name="adj1" fmla="val -18048"/>
              <a:gd name="adj2" fmla="val -6325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Is there another method to solve this pair of simultaneous equations?</a:t>
            </a:r>
          </a:p>
        </p:txBody>
      </p:sp>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7D5D542F-EB9E-2C26-9F7E-82797776AF7F}"/>
                  </a:ext>
                </a:extLst>
              </p:cNvPr>
              <p:cNvSpPr txBox="1">
                <a:spLocks/>
              </p:cNvSpPr>
              <p:nvPr/>
            </p:nvSpPr>
            <p:spPr>
              <a:xfrm>
                <a:off x="393340" y="2770245"/>
                <a:ext cx="6113138" cy="175362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b="1" dirty="0">
                    <a:latin typeface="+mn-lt"/>
                  </a:rPr>
                  <a:t>Compare and combine equations</a:t>
                </a:r>
              </a:p>
              <a:p>
                <a:pPr/>
                <a14:m>
                  <m:oMathPara xmlns:m="http://schemas.openxmlformats.org/officeDocument/2006/math">
                    <m:oMathParaPr>
                      <m:jc m:val="centerGroup"/>
                    </m:oMathParaPr>
                    <m:oMath xmlns:m="http://schemas.openxmlformats.org/officeDocument/2006/math">
                      <m:r>
                        <a:rPr lang="en-AU" sz="1800" i="1" smtClean="0">
                          <a:solidFill>
                            <a:schemeClr val="accent2"/>
                          </a:solidFill>
                          <a:latin typeface="Cambria Math" panose="02040503050406030204" pitchFamily="18" charset="0"/>
                        </a:rPr>
                        <m:t>3</m:t>
                      </m:r>
                      <m:r>
                        <a:rPr lang="en-AU" sz="1800" i="1" smtClean="0">
                          <a:solidFill>
                            <a:schemeClr val="accent2"/>
                          </a:solidFill>
                          <a:latin typeface="Cambria Math" panose="02040503050406030204" pitchFamily="18" charset="0"/>
                        </a:rPr>
                        <m:t>𝑥</m:t>
                      </m:r>
                      <m:r>
                        <a:rPr lang="en-AU" sz="1800" i="1" smtClean="0">
                          <a:solidFill>
                            <a:schemeClr val="accent2"/>
                          </a:solidFill>
                          <a:latin typeface="Cambria Math" panose="02040503050406030204" pitchFamily="18" charset="0"/>
                        </a:rPr>
                        <m:t>+</m:t>
                      </m:r>
                      <m:r>
                        <a:rPr lang="en-AU" sz="1800" i="1" smtClean="0">
                          <a:solidFill>
                            <a:schemeClr val="accent2"/>
                          </a:solidFill>
                          <a:latin typeface="Cambria Math" panose="02040503050406030204" pitchFamily="18" charset="0"/>
                        </a:rPr>
                        <m:t>𝑦</m:t>
                      </m:r>
                      <m:r>
                        <a:rPr lang="en-AU" sz="1800" i="1" smtClean="0">
                          <a:solidFill>
                            <a:schemeClr val="accent2"/>
                          </a:solidFill>
                          <a:latin typeface="Cambria Math" panose="02040503050406030204" pitchFamily="18" charset="0"/>
                        </a:rPr>
                        <m:t>=11</m:t>
                      </m:r>
                    </m:oMath>
                  </m:oMathPara>
                </a14:m>
                <a:endParaRPr lang="en-AU" sz="1800" dirty="0">
                  <a:solidFill>
                    <a:schemeClr val="accent2"/>
                  </a:solidFill>
                  <a:latin typeface="+mn-lt"/>
                </a:endParaRPr>
              </a:p>
              <a:p>
                <a:pPr/>
                <a14:m>
                  <m:oMathPara xmlns:m="http://schemas.openxmlformats.org/officeDocument/2006/math">
                    <m:oMathParaPr>
                      <m:jc m:val="centerGroup"/>
                    </m:oMathParaPr>
                    <m:oMath xmlns:m="http://schemas.openxmlformats.org/officeDocument/2006/math">
                      <m:r>
                        <a:rPr lang="en-AU" sz="1800" i="1">
                          <a:latin typeface="Cambria Math" panose="02040503050406030204" pitchFamily="18" charset="0"/>
                        </a:rPr>
                        <m:t>+</m:t>
                      </m:r>
                      <m:r>
                        <a:rPr lang="en-AU" sz="1800" i="1" smtClean="0">
                          <a:latin typeface="Cambria Math" panose="02040503050406030204" pitchFamily="18" charset="0"/>
                        </a:rPr>
                        <m:t>(</m:t>
                      </m:r>
                      <m:r>
                        <a:rPr lang="en-AU" sz="1800" i="1" smtClean="0">
                          <a:solidFill>
                            <a:schemeClr val="tx2"/>
                          </a:solidFill>
                          <a:latin typeface="Cambria Math" panose="02040503050406030204" pitchFamily="18" charset="0"/>
                        </a:rPr>
                        <m:t>𝑥</m:t>
                      </m:r>
                      <m:r>
                        <a:rPr lang="en-AU" sz="1800" i="1" smtClean="0">
                          <a:solidFill>
                            <a:schemeClr val="tx2"/>
                          </a:solidFill>
                          <a:latin typeface="Cambria Math" panose="02040503050406030204" pitchFamily="18" charset="0"/>
                        </a:rPr>
                        <m:t>−</m:t>
                      </m:r>
                      <m:r>
                        <a:rPr lang="en-AU" sz="1800" i="1" smtClean="0">
                          <a:solidFill>
                            <a:schemeClr val="tx2"/>
                          </a:solidFill>
                          <a:latin typeface="Cambria Math" panose="02040503050406030204" pitchFamily="18" charset="0"/>
                        </a:rPr>
                        <m:t>𝑦</m:t>
                      </m:r>
                      <m:r>
                        <a:rPr lang="en-AU" sz="1800" i="1" smtClean="0">
                          <a:solidFill>
                            <a:schemeClr val="tx2"/>
                          </a:solidFill>
                          <a:latin typeface="Cambria Math" panose="02040503050406030204" pitchFamily="18" charset="0"/>
                        </a:rPr>
                        <m:t>=1)</m:t>
                      </m:r>
                    </m:oMath>
                  </m:oMathPara>
                </a14:m>
                <a:endParaRPr lang="en-AU" sz="1800" dirty="0">
                  <a:latin typeface="+mn-lt"/>
                </a:endParaRPr>
              </a:p>
            </p:txBody>
          </p:sp>
        </mc:Choice>
        <mc:Fallback xmlns="">
          <p:sp>
            <p:nvSpPr>
              <p:cNvPr id="5" name="Text Placeholder 11">
                <a:extLst>
                  <a:ext uri="{FF2B5EF4-FFF2-40B4-BE49-F238E27FC236}">
                    <a16:creationId xmlns:a16="http://schemas.microsoft.com/office/drawing/2014/main" id="{7D5D542F-EB9E-2C26-9F7E-82797776AF7F}"/>
                  </a:ext>
                </a:extLst>
              </p:cNvPr>
              <p:cNvSpPr txBox="1">
                <a:spLocks noRot="1" noChangeAspect="1" noMove="1" noResize="1" noEditPoints="1" noAdjustHandles="1" noChangeArrowheads="1" noChangeShapeType="1" noTextEdit="1"/>
              </p:cNvSpPr>
              <p:nvPr/>
            </p:nvSpPr>
            <p:spPr>
              <a:xfrm>
                <a:off x="393340" y="2770245"/>
                <a:ext cx="6113138" cy="1753628"/>
              </a:xfrm>
              <a:prstGeom prst="rect">
                <a:avLst/>
              </a:prstGeom>
              <a:blipFill>
                <a:blip r:embed="rId4"/>
                <a:stretch>
                  <a:fillRect l="-2490"/>
                </a:stretch>
              </a:blipFill>
            </p:spPr>
            <p:txBody>
              <a:bodyPr/>
              <a:lstStyle/>
              <a:p>
                <a:r>
                  <a:rPr lang="en-US">
                    <a:noFill/>
                  </a:rPr>
                  <a:t> </a:t>
                </a:r>
              </a:p>
            </p:txBody>
          </p:sp>
        </mc:Fallback>
      </mc:AlternateContent>
      <p:sp>
        <p:nvSpPr>
          <p:cNvPr id="10" name="Speech Bubble: Rectangle with Corners Rounded 9">
            <a:extLst>
              <a:ext uri="{FF2B5EF4-FFF2-40B4-BE49-F238E27FC236}">
                <a16:creationId xmlns:a16="http://schemas.microsoft.com/office/drawing/2014/main" id="{3AD04A00-FCC5-F6EE-C337-3DBBEC8557C3}"/>
              </a:ext>
            </a:extLst>
          </p:cNvPr>
          <p:cNvSpPr/>
          <p:nvPr/>
        </p:nvSpPr>
        <p:spPr>
          <a:xfrm>
            <a:off x="184453" y="3395384"/>
            <a:ext cx="2001062" cy="1320996"/>
          </a:xfrm>
          <a:prstGeom prst="wedgeRoundRectCallout">
            <a:avLst>
              <a:gd name="adj1" fmla="val 70315"/>
              <a:gd name="adj2" fmla="val -3099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Why have the equations been added?</a:t>
            </a:r>
          </a:p>
        </p:txBody>
      </p:sp>
      <mc:AlternateContent xmlns:mc="http://schemas.openxmlformats.org/markup-compatibility/2006" xmlns:a14="http://schemas.microsoft.com/office/drawing/2010/main">
        <mc:Choice Requires="a14">
          <p:sp>
            <p:nvSpPr>
              <p:cNvPr id="15" name="Text Placeholder 11">
                <a:extLst>
                  <a:ext uri="{FF2B5EF4-FFF2-40B4-BE49-F238E27FC236}">
                    <a16:creationId xmlns:a16="http://schemas.microsoft.com/office/drawing/2014/main" id="{3FC33F69-2658-D284-B8D3-E78534245D81}"/>
                  </a:ext>
                </a:extLst>
              </p:cNvPr>
              <p:cNvSpPr txBox="1">
                <a:spLocks/>
              </p:cNvSpPr>
              <p:nvPr/>
            </p:nvSpPr>
            <p:spPr>
              <a:xfrm>
                <a:off x="359999" y="4812939"/>
                <a:ext cx="6113138" cy="84485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m>
                        <m:mPr>
                          <m:mcs>
                            <m:mc>
                              <m:mcPr>
                                <m:count m:val="3"/>
                                <m:mcJc m:val="center"/>
                              </m:mcPr>
                            </m:mc>
                          </m:mcs>
                          <m:ctrlPr>
                            <a:rPr lang="en-AU" sz="1800" i="1">
                              <a:latin typeface="Cambria Math" panose="02040503050406030204" pitchFamily="18" charset="0"/>
                            </a:rPr>
                          </m:ctrlPr>
                        </m:mPr>
                        <m:mr>
                          <m:e>
                            <m:r>
                              <m:rPr>
                                <m:brk m:alnAt="7"/>
                              </m:rPr>
                              <a:rPr lang="en-AU" sz="1800" i="1" smtClean="0">
                                <a:solidFill>
                                  <a:schemeClr val="accent2"/>
                                </a:solidFill>
                                <a:latin typeface="Cambria Math" panose="02040503050406030204" pitchFamily="18" charset="0"/>
                              </a:rPr>
                              <m:t>3</m:t>
                            </m:r>
                            <m:r>
                              <a:rPr lang="en-AU" sz="1800" i="1" smtClean="0">
                                <a:solidFill>
                                  <a:schemeClr val="accent2"/>
                                </a:solidFill>
                                <a:latin typeface="Cambria Math" panose="02040503050406030204" pitchFamily="18" charset="0"/>
                              </a:rPr>
                              <m:t>𝑥</m:t>
                            </m:r>
                          </m:e>
                          <m:e>
                            <m:r>
                              <a:rPr lang="en-AU" sz="1800" i="1" smtClean="0">
                                <a:solidFill>
                                  <a:schemeClr val="accent2"/>
                                </a:solidFill>
                                <a:latin typeface="Cambria Math" panose="02040503050406030204" pitchFamily="18" charset="0"/>
                              </a:rPr>
                              <m:t>+</m:t>
                            </m:r>
                            <m:r>
                              <a:rPr lang="en-AU" sz="1800" i="1" smtClean="0">
                                <a:solidFill>
                                  <a:schemeClr val="accent2"/>
                                </a:solidFill>
                                <a:latin typeface="Cambria Math" panose="02040503050406030204" pitchFamily="18" charset="0"/>
                              </a:rPr>
                              <m:t>𝑦</m:t>
                            </m:r>
                          </m:e>
                          <m:e>
                            <m:r>
                              <a:rPr lang="en-AU" sz="1800" i="1" smtClean="0">
                                <a:solidFill>
                                  <a:schemeClr val="accent2"/>
                                </a:solidFill>
                                <a:latin typeface="Cambria Math" panose="02040503050406030204" pitchFamily="18" charset="0"/>
                              </a:rPr>
                              <m:t>=</m:t>
                            </m:r>
                          </m:e>
                        </m:mr>
                        <m:mr>
                          <m:e>
                            <m:r>
                              <a:rPr lang="en-AU" sz="1800" i="1" smtClean="0">
                                <a:solidFill>
                                  <a:schemeClr val="tx2"/>
                                </a:solidFill>
                                <a:latin typeface="Cambria Math" panose="02040503050406030204" pitchFamily="18" charset="0"/>
                              </a:rPr>
                              <m:t>+</m:t>
                            </m:r>
                            <m:r>
                              <a:rPr lang="en-AU" sz="1800" i="1" smtClean="0">
                                <a:solidFill>
                                  <a:schemeClr val="tx2"/>
                                </a:solidFill>
                                <a:latin typeface="Cambria Math" panose="02040503050406030204" pitchFamily="18" charset="0"/>
                              </a:rPr>
                              <m:t>𝑥</m:t>
                            </m:r>
                          </m:e>
                          <m:e>
                            <m:r>
                              <a:rPr lang="en-AU" sz="1800" i="1" smtClean="0">
                                <a:solidFill>
                                  <a:schemeClr val="tx2"/>
                                </a:solidFill>
                                <a:latin typeface="Cambria Math" panose="02040503050406030204" pitchFamily="18" charset="0"/>
                              </a:rPr>
                              <m:t>−</m:t>
                            </m:r>
                            <m:r>
                              <a:rPr lang="en-AU" sz="1800" i="1" smtClean="0">
                                <a:solidFill>
                                  <a:schemeClr val="tx2"/>
                                </a:solidFill>
                                <a:latin typeface="Cambria Math" panose="02040503050406030204" pitchFamily="18" charset="0"/>
                              </a:rPr>
                              <m:t>𝑦</m:t>
                            </m:r>
                          </m:e>
                          <m:e>
                            <m:r>
                              <a:rPr lang="en-AU" sz="1800" i="1" smtClean="0">
                                <a:solidFill>
                                  <a:schemeClr val="tx2"/>
                                </a:solidFill>
                                <a:latin typeface="Cambria Math" panose="02040503050406030204" pitchFamily="18" charset="0"/>
                              </a:rPr>
                              <m:t>=</m:t>
                            </m:r>
                          </m:e>
                        </m:mr>
                      </m:m>
                      <m:m>
                        <m:mPr>
                          <m:mcs>
                            <m:mc>
                              <m:mcPr>
                                <m:count m:val="1"/>
                                <m:mcJc m:val="center"/>
                              </m:mcPr>
                            </m:mc>
                          </m:mcs>
                          <m:ctrlPr>
                            <a:rPr lang="en-AU" sz="1800" i="1">
                              <a:latin typeface="Cambria Math" panose="02040503050406030204" pitchFamily="18" charset="0"/>
                            </a:rPr>
                          </m:ctrlPr>
                        </m:mPr>
                        <m:mr>
                          <m:e>
                            <m:r>
                              <m:rPr>
                                <m:brk m:alnAt="7"/>
                              </m:rPr>
                              <a:rPr lang="en-AU" sz="1800" i="1" smtClean="0">
                                <a:solidFill>
                                  <a:schemeClr val="accent2"/>
                                </a:solidFill>
                                <a:latin typeface="Cambria Math" panose="02040503050406030204" pitchFamily="18" charset="0"/>
                              </a:rPr>
                              <m:t>1</m:t>
                            </m:r>
                            <m:r>
                              <a:rPr lang="en-AU" sz="1800" i="1" smtClean="0">
                                <a:solidFill>
                                  <a:schemeClr val="accent2"/>
                                </a:solidFill>
                                <a:latin typeface="Cambria Math" panose="02040503050406030204" pitchFamily="18" charset="0"/>
                              </a:rPr>
                              <m:t>1</m:t>
                            </m:r>
                          </m:e>
                        </m:mr>
                        <m:mr>
                          <m:e>
                            <m:r>
                              <a:rPr lang="en-AU" sz="1800" i="1" smtClean="0">
                                <a:solidFill>
                                  <a:schemeClr val="tx2"/>
                                </a:solidFill>
                                <a:latin typeface="Cambria Math" panose="02040503050406030204" pitchFamily="18" charset="0"/>
                              </a:rPr>
                              <m:t>+1</m:t>
                            </m:r>
                          </m:e>
                        </m:mr>
                      </m:m>
                    </m:oMath>
                  </m:oMathPara>
                </a14:m>
                <a:endParaRPr lang="en-AU" sz="1800" dirty="0">
                  <a:latin typeface="+mn-lt"/>
                </a:endParaRPr>
              </a:p>
            </p:txBody>
          </p:sp>
        </mc:Choice>
        <mc:Fallback xmlns="">
          <p:sp>
            <p:nvSpPr>
              <p:cNvPr id="15" name="Text Placeholder 11">
                <a:extLst>
                  <a:ext uri="{FF2B5EF4-FFF2-40B4-BE49-F238E27FC236}">
                    <a16:creationId xmlns:a16="http://schemas.microsoft.com/office/drawing/2014/main" id="{3FC33F69-2658-D284-B8D3-E78534245D81}"/>
                  </a:ext>
                </a:extLst>
              </p:cNvPr>
              <p:cNvSpPr txBox="1">
                <a:spLocks noRot="1" noChangeAspect="1" noMove="1" noResize="1" noEditPoints="1" noAdjustHandles="1" noChangeArrowheads="1" noChangeShapeType="1" noTextEdit="1"/>
              </p:cNvSpPr>
              <p:nvPr/>
            </p:nvSpPr>
            <p:spPr>
              <a:xfrm>
                <a:off x="359999" y="4812939"/>
                <a:ext cx="6113138" cy="84485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3D58080-5AB1-5F2D-8543-91F579C98D72}"/>
                  </a:ext>
                </a:extLst>
              </p:cNvPr>
              <p:cNvSpPr txBox="1"/>
              <p:nvPr/>
            </p:nvSpPr>
            <p:spPr>
              <a:xfrm>
                <a:off x="2557007" y="5657797"/>
                <a:ext cx="49088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4</m:t>
                      </m:r>
                      <m:r>
                        <a:rPr lang="en-AU" sz="1800" b="0" i="1" smtClean="0">
                          <a:latin typeface="Cambria Math" panose="02040503050406030204" pitchFamily="18" charset="0"/>
                        </a:rPr>
                        <m:t>𝑥</m:t>
                      </m:r>
                    </m:oMath>
                  </m:oMathPara>
                </a14:m>
                <a:endParaRPr lang="en-AU" sz="1800" dirty="0"/>
              </a:p>
            </p:txBody>
          </p:sp>
        </mc:Choice>
        <mc:Fallback xmlns="">
          <p:sp>
            <p:nvSpPr>
              <p:cNvPr id="9" name="TextBox 8">
                <a:extLst>
                  <a:ext uri="{FF2B5EF4-FFF2-40B4-BE49-F238E27FC236}">
                    <a16:creationId xmlns:a16="http://schemas.microsoft.com/office/drawing/2014/main" id="{03D58080-5AB1-5F2D-8543-91F579C98D72}"/>
                  </a:ext>
                </a:extLst>
              </p:cNvPr>
              <p:cNvSpPr txBox="1">
                <a:spLocks noRot="1" noChangeAspect="1" noMove="1" noResize="1" noEditPoints="1" noAdjustHandles="1" noChangeArrowheads="1" noChangeShapeType="1" noTextEdit="1"/>
              </p:cNvSpPr>
              <p:nvPr/>
            </p:nvSpPr>
            <p:spPr>
              <a:xfrm>
                <a:off x="2557007" y="5657797"/>
                <a:ext cx="490888"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352611C-CE07-BC7A-EC93-54EFF18D1B1C}"/>
                  </a:ext>
                </a:extLst>
              </p:cNvPr>
              <p:cNvSpPr txBox="1"/>
              <p:nvPr/>
            </p:nvSpPr>
            <p:spPr>
              <a:xfrm>
                <a:off x="2979279" y="5657797"/>
                <a:ext cx="67624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+0</m:t>
                      </m:r>
                      <m:r>
                        <a:rPr lang="en-AU" sz="1800" b="0" i="1" smtClean="0">
                          <a:latin typeface="Cambria Math" panose="02040503050406030204" pitchFamily="18" charset="0"/>
                        </a:rPr>
                        <m:t>𝑦</m:t>
                      </m:r>
                    </m:oMath>
                  </m:oMathPara>
                </a14:m>
                <a:endParaRPr lang="en-AU" sz="1800" dirty="0"/>
              </a:p>
            </p:txBody>
          </p:sp>
        </mc:Choice>
        <mc:Fallback xmlns="">
          <p:sp>
            <p:nvSpPr>
              <p:cNvPr id="13" name="TextBox 12">
                <a:extLst>
                  <a:ext uri="{FF2B5EF4-FFF2-40B4-BE49-F238E27FC236}">
                    <a16:creationId xmlns:a16="http://schemas.microsoft.com/office/drawing/2014/main" id="{F352611C-CE07-BC7A-EC93-54EFF18D1B1C}"/>
                  </a:ext>
                </a:extLst>
              </p:cNvPr>
              <p:cNvSpPr txBox="1">
                <a:spLocks noRot="1" noChangeAspect="1" noMove="1" noResize="1" noEditPoints="1" noAdjustHandles="1" noChangeArrowheads="1" noChangeShapeType="1" noTextEdit="1"/>
              </p:cNvSpPr>
              <p:nvPr/>
            </p:nvSpPr>
            <p:spPr>
              <a:xfrm>
                <a:off x="2979279" y="5657797"/>
                <a:ext cx="676248" cy="369332"/>
              </a:xfrm>
              <a:prstGeom prst="rect">
                <a:avLst/>
              </a:prstGeom>
              <a:blipFill>
                <a:blip r:embed="rId7"/>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F2DEE22-C782-658B-B5A1-8D2C784CC502}"/>
                  </a:ext>
                </a:extLst>
              </p:cNvPr>
              <p:cNvSpPr txBox="1"/>
              <p:nvPr/>
            </p:nvSpPr>
            <p:spPr>
              <a:xfrm>
                <a:off x="3594462" y="5657797"/>
                <a:ext cx="49088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=12</m:t>
                      </m:r>
                    </m:oMath>
                  </m:oMathPara>
                </a14:m>
                <a:endParaRPr lang="en-AU" sz="1800" dirty="0"/>
              </a:p>
            </p:txBody>
          </p:sp>
        </mc:Choice>
        <mc:Fallback xmlns="">
          <p:sp>
            <p:nvSpPr>
              <p:cNvPr id="14" name="TextBox 13">
                <a:extLst>
                  <a:ext uri="{FF2B5EF4-FFF2-40B4-BE49-F238E27FC236}">
                    <a16:creationId xmlns:a16="http://schemas.microsoft.com/office/drawing/2014/main" id="{5F2DEE22-C782-658B-B5A1-8D2C784CC502}"/>
                  </a:ext>
                </a:extLst>
              </p:cNvPr>
              <p:cNvSpPr txBox="1">
                <a:spLocks noRot="1" noChangeAspect="1" noMove="1" noResize="1" noEditPoints="1" noAdjustHandles="1" noChangeArrowheads="1" noChangeShapeType="1" noTextEdit="1"/>
              </p:cNvSpPr>
              <p:nvPr/>
            </p:nvSpPr>
            <p:spPr>
              <a:xfrm>
                <a:off x="3594462" y="5657797"/>
                <a:ext cx="490888" cy="369332"/>
              </a:xfrm>
              <a:prstGeom prst="rect">
                <a:avLst/>
              </a:prstGeom>
              <a:blipFill>
                <a:blip r:embed="rId8"/>
                <a:stretch>
                  <a:fillRect r="-358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 Placeholder 11">
                <a:extLst>
                  <a:ext uri="{FF2B5EF4-FFF2-40B4-BE49-F238E27FC236}">
                    <a16:creationId xmlns:a16="http://schemas.microsoft.com/office/drawing/2014/main" id="{C106A500-0D9E-453F-938E-05CB14FCBF94}"/>
                  </a:ext>
                </a:extLst>
              </p:cNvPr>
              <p:cNvSpPr txBox="1">
                <a:spLocks/>
              </p:cNvSpPr>
              <p:nvPr/>
            </p:nvSpPr>
            <p:spPr>
              <a:xfrm>
                <a:off x="6951054" y="1201987"/>
                <a:ext cx="5630738" cy="533444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spcAft>
                    <a:spcPts val="600"/>
                  </a:spcAft>
                </a:pPr>
                <a:r>
                  <a:rPr lang="en-AU" sz="1800" dirty="0">
                    <a:latin typeface="+mn-lt"/>
                  </a:rPr>
                  <a:t> </a:t>
                </a:r>
                <a:r>
                  <a:rPr lang="en-AU" sz="1800" b="1" dirty="0">
                    <a:latin typeface="+mn-lt"/>
                  </a:rPr>
                  <a:t>Solve for 1 variable: 	</a:t>
                </a:r>
                <a14:m>
                  <m:oMath xmlns:m="http://schemas.openxmlformats.org/officeDocument/2006/math">
                    <m:r>
                      <a:rPr lang="en-AU" sz="1800" i="1">
                        <a:latin typeface="Cambria Math" panose="02040503050406030204" pitchFamily="18" charset="0"/>
                      </a:rPr>
                      <m:t>4</m:t>
                    </m:r>
                    <m:r>
                      <a:rPr lang="en-AU" sz="1800" b="0" i="1" smtClean="0">
                        <a:latin typeface="Cambria Math" panose="02040503050406030204" pitchFamily="18" charset="0"/>
                      </a:rPr>
                      <m:t>𝑥</m:t>
                    </m:r>
                    <m:r>
                      <a:rPr lang="en-AU" sz="1800" b="0" i="1" smtClean="0">
                        <a:latin typeface="Cambria Math" panose="02040503050406030204" pitchFamily="18" charset="0"/>
                      </a:rPr>
                      <m:t>=12</m:t>
                    </m:r>
                  </m:oMath>
                </a14:m>
                <a:endParaRPr lang="en-AU" sz="1800" b="0" dirty="0">
                  <a:latin typeface="+mn-lt"/>
                </a:endParaRPr>
              </a:p>
              <a:p>
                <a:pPr marL="3228975">
                  <a:lnSpc>
                    <a:spcPct val="140000"/>
                  </a:lnSpc>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𝑥</m:t>
                      </m:r>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12</m:t>
                          </m:r>
                        </m:num>
                        <m:den>
                          <m:r>
                            <a:rPr lang="en-AU" sz="1800" b="0" i="1" smtClean="0">
                              <a:latin typeface="Cambria Math" panose="02040503050406030204" pitchFamily="18" charset="0"/>
                            </a:rPr>
                            <m:t>4</m:t>
                          </m:r>
                        </m:den>
                      </m:f>
                    </m:oMath>
                  </m:oMathPara>
                </a14:m>
                <a:endParaRPr lang="en-AU" sz="1800" dirty="0">
                  <a:latin typeface="+mn-lt"/>
                </a:endParaRPr>
              </a:p>
              <a:p>
                <a:pPr marL="3228975">
                  <a:lnSpc>
                    <a:spcPct val="140000"/>
                  </a:lnSpc>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=3</m:t>
                      </m:r>
                    </m:oMath>
                  </m:oMathPara>
                </a14:m>
                <a:endParaRPr lang="en-AU" sz="1800" dirty="0">
                  <a:latin typeface="+mn-lt"/>
                </a:endParaRPr>
              </a:p>
              <a:p>
                <a:pPr>
                  <a:lnSpc>
                    <a:spcPct val="140000"/>
                  </a:lnSpc>
                  <a:spcAft>
                    <a:spcPts val="600"/>
                  </a:spcAft>
                </a:pPr>
                <a:r>
                  <a:rPr lang="en-AU" sz="1800" b="1" dirty="0">
                    <a:latin typeface="+mn-lt"/>
                  </a:rPr>
                  <a:t>Solve for the 2</a:t>
                </a:r>
                <a:r>
                  <a:rPr lang="en-AU" sz="1800" b="1" baseline="30000" dirty="0">
                    <a:latin typeface="+mn-lt"/>
                  </a:rPr>
                  <a:t>nd</a:t>
                </a:r>
                <a:r>
                  <a:rPr lang="en-AU" sz="1800" b="1" dirty="0">
                    <a:latin typeface="+mn-lt"/>
                  </a:rPr>
                  <a:t> variable: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𝑦</m:t>
                    </m:r>
                    <m:r>
                      <a:rPr lang="en-AU" sz="1800" b="0" i="1" smtClean="0">
                        <a:latin typeface="Cambria Math" panose="02040503050406030204" pitchFamily="18" charset="0"/>
                      </a:rPr>
                      <m:t>=1</m:t>
                    </m:r>
                  </m:oMath>
                </a14:m>
                <a:endParaRPr lang="en-AU" sz="1800" b="0" dirty="0">
                  <a:latin typeface="+mn-lt"/>
                </a:endParaRPr>
              </a:p>
              <a:p>
                <a:pPr marL="2778125" indent="-2778125">
                  <a:lnSpc>
                    <a:spcPct val="140000"/>
                  </a:lnSpc>
                  <a:spcAft>
                    <a:spcPts val="600"/>
                  </a:spcAft>
                  <a:tabLst>
                    <a:tab pos="2514600" algn="l"/>
                  </a:tabLs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3−</m:t>
                      </m:r>
                      <m:r>
                        <a:rPr lang="en-AU" sz="1800" b="0" i="1" smtClean="0">
                          <a:latin typeface="Cambria Math" panose="02040503050406030204" pitchFamily="18" charset="0"/>
                        </a:rPr>
                        <m:t>𝑦</m:t>
                      </m:r>
                      <m:r>
                        <a:rPr lang="en-AU" sz="1800" b="0" i="1" smtClean="0">
                          <a:latin typeface="Cambria Math" panose="02040503050406030204" pitchFamily="18" charset="0"/>
                        </a:rPr>
                        <m:t>=1</m:t>
                      </m:r>
                    </m:oMath>
                  </m:oMathPara>
                </a14:m>
                <a:endParaRPr lang="en-AU" sz="1800" dirty="0">
                  <a:latin typeface="+mn-lt"/>
                </a:endParaRPr>
              </a:p>
              <a:p>
                <a:pPr marL="3228975">
                  <a:lnSpc>
                    <a:spcPct val="140000"/>
                  </a:lnSpc>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𝑦</m:t>
                      </m:r>
                      <m:r>
                        <a:rPr lang="en-AU" sz="1800" b="0" i="1" smtClean="0">
                          <a:latin typeface="Cambria Math" panose="02040503050406030204" pitchFamily="18" charset="0"/>
                        </a:rPr>
                        <m:t>=1−3</m:t>
                      </m:r>
                    </m:oMath>
                  </m:oMathPara>
                </a14:m>
                <a:endParaRPr lang="en-AU" sz="1800" b="0" dirty="0">
                  <a:latin typeface="+mn-lt"/>
                </a:endParaRPr>
              </a:p>
              <a:p>
                <a:pPr marL="3228975">
                  <a:lnSpc>
                    <a:spcPct val="140000"/>
                  </a:lnSpc>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𝑦</m:t>
                      </m:r>
                      <m:r>
                        <a:rPr lang="en-AU" sz="1800" b="0" i="1" smtClean="0">
                          <a:latin typeface="Cambria Math" panose="02040503050406030204" pitchFamily="18" charset="0"/>
                        </a:rPr>
                        <m:t>=−2</m:t>
                      </m:r>
                    </m:oMath>
                  </m:oMathPara>
                </a14:m>
                <a:endParaRPr lang="en-AU" sz="1800" b="0" dirty="0">
                  <a:latin typeface="+mn-lt"/>
                </a:endParaRPr>
              </a:p>
              <a:p>
                <a:pPr marL="3406775">
                  <a:lnSpc>
                    <a:spcPct val="140000"/>
                  </a:lnSpc>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=2</m:t>
                      </m:r>
                    </m:oMath>
                  </m:oMathPara>
                </a14:m>
                <a:endParaRPr lang="en-AU" sz="1800" b="0" dirty="0">
                  <a:latin typeface="+mn-lt"/>
                </a:endParaRPr>
              </a:p>
              <a:p>
                <a:pPr>
                  <a:lnSpc>
                    <a:spcPct val="140000"/>
                  </a:lnSpc>
                  <a:spcAft>
                    <a:spcPts val="600"/>
                  </a:spcAft>
                </a:pPr>
                <a:r>
                  <a:rPr lang="en-AU" sz="1800" b="1" dirty="0">
                    <a:latin typeface="+mn-lt"/>
                  </a:rPr>
                  <a:t>Answer the question:</a:t>
                </a:r>
              </a:p>
              <a:p>
                <a:pPr marL="2327275">
                  <a:lnSpc>
                    <a:spcPct val="140000"/>
                  </a:lnSpc>
                  <a:spcAft>
                    <a:spcPts val="600"/>
                  </a:spcAft>
                </a:pP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=3</m:t>
                    </m:r>
                  </m:oMath>
                </a14:m>
                <a:r>
                  <a:rPr lang="en-AU" sz="1800" b="0" dirty="0">
                    <a:latin typeface="+mn-lt"/>
                  </a:rPr>
                  <a:t> and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=2</m:t>
                    </m:r>
                  </m:oMath>
                </a14:m>
                <a:endParaRPr lang="en-AU" sz="1800" b="0" dirty="0">
                  <a:latin typeface="+mn-lt"/>
                </a:endParaRPr>
              </a:p>
            </p:txBody>
          </p:sp>
        </mc:Choice>
        <mc:Fallback xmlns="">
          <p:sp>
            <p:nvSpPr>
              <p:cNvPr id="7" name="Text Placeholder 11">
                <a:extLst>
                  <a:ext uri="{FF2B5EF4-FFF2-40B4-BE49-F238E27FC236}">
                    <a16:creationId xmlns:a16="http://schemas.microsoft.com/office/drawing/2014/main" id="{C106A500-0D9E-453F-938E-05CB14FCBF94}"/>
                  </a:ext>
                </a:extLst>
              </p:cNvPr>
              <p:cNvSpPr txBox="1">
                <a:spLocks noRot="1" noChangeAspect="1" noMove="1" noResize="1" noEditPoints="1" noAdjustHandles="1" noChangeArrowheads="1" noChangeShapeType="1" noTextEdit="1"/>
              </p:cNvSpPr>
              <p:nvPr/>
            </p:nvSpPr>
            <p:spPr>
              <a:xfrm>
                <a:off x="6951054" y="1201987"/>
                <a:ext cx="5630738" cy="5334446"/>
              </a:xfrm>
              <a:prstGeom prst="rect">
                <a:avLst/>
              </a:prstGeom>
              <a:blipFill>
                <a:blip r:embed="rId9"/>
                <a:stretch>
                  <a:fillRect l="-2489" t="-229"/>
                </a:stretch>
              </a:blipFill>
            </p:spPr>
            <p:txBody>
              <a:bodyPr/>
              <a:lstStyle/>
              <a:p>
                <a:r>
                  <a:rPr lang="en-AU">
                    <a:noFill/>
                  </a:rPr>
                  <a:t> </a:t>
                </a:r>
              </a:p>
            </p:txBody>
          </p:sp>
        </mc:Fallback>
      </mc:AlternateContent>
      <p:sp>
        <p:nvSpPr>
          <p:cNvPr id="12" name="Speech Bubble: Rectangle with Corners Rounded 11">
            <a:extLst>
              <a:ext uri="{FF2B5EF4-FFF2-40B4-BE49-F238E27FC236}">
                <a16:creationId xmlns:a16="http://schemas.microsoft.com/office/drawing/2014/main" id="{DC24AB0D-C95B-B136-8DF0-DEF9B7FEC17D}"/>
              </a:ext>
            </a:extLst>
          </p:cNvPr>
          <p:cNvSpPr/>
          <p:nvPr/>
        </p:nvSpPr>
        <p:spPr>
          <a:xfrm>
            <a:off x="4945477" y="5663127"/>
            <a:ext cx="2301046" cy="863683"/>
          </a:xfrm>
          <a:prstGeom prst="wedgeRoundRectCallout">
            <a:avLst>
              <a:gd name="adj1" fmla="val 85544"/>
              <a:gd name="adj2" fmla="val -1975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How can we check the solution?</a:t>
            </a:r>
          </a:p>
        </p:txBody>
      </p:sp>
      <p:cxnSp>
        <p:nvCxnSpPr>
          <p:cNvPr id="16" name="Straight Connector 15">
            <a:extLst>
              <a:ext uri="{FF2B5EF4-FFF2-40B4-BE49-F238E27FC236}">
                <a16:creationId xmlns:a16="http://schemas.microsoft.com/office/drawing/2014/main" id="{28A9D640-E86C-29B9-6A5C-FE9F10CA969C}"/>
              </a:ext>
              <a:ext uri="{C183D7F6-B498-43B3-948B-1728B52AA6E4}">
                <adec:decorative xmlns:adec="http://schemas.microsoft.com/office/drawing/2017/decorative" val="1"/>
              </a:ext>
            </a:extLst>
          </p:cNvPr>
          <p:cNvCxnSpPr/>
          <p:nvPr/>
        </p:nvCxnSpPr>
        <p:spPr>
          <a:xfrm>
            <a:off x="2483318" y="5657797"/>
            <a:ext cx="18673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2FCF057-D82F-B1A9-A551-350B182C0B01}"/>
              </a:ext>
              <a:ext uri="{C183D7F6-B498-43B3-948B-1728B52AA6E4}">
                <adec:decorative xmlns:adec="http://schemas.microsoft.com/office/drawing/2017/decorative" val="1"/>
              </a:ext>
            </a:extLst>
          </p:cNvPr>
          <p:cNvCxnSpPr>
            <a:cxnSpLocks/>
          </p:cNvCxnSpPr>
          <p:nvPr/>
        </p:nvCxnSpPr>
        <p:spPr>
          <a:xfrm>
            <a:off x="6761545" y="1292535"/>
            <a:ext cx="0" cy="51202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50F34FE8-718C-F6A7-8765-5AB3F8B2660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a:t>
            </a:fld>
            <a:endParaRPr lang="en-AU" dirty="0"/>
          </a:p>
        </p:txBody>
      </p:sp>
    </p:spTree>
    <p:extLst>
      <p:ext uri="{BB962C8B-B14F-4D97-AF65-F5344CB8AC3E}">
        <p14:creationId xmlns:p14="http://schemas.microsoft.com/office/powerpoint/2010/main" val="2730202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DFFADD-8E70-6267-A10B-6F1BC0967797}"/>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dirty="0"/>
              <a:t>Approaching questions scaffold</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AE0057C8-9960-6F82-7845-9FB18E18C70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a:t>
            </a:fld>
            <a:endParaRPr lang="en-AU" dirty="0"/>
          </a:p>
        </p:txBody>
      </p:sp>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lvl="0">
              <a:lnSpc>
                <a:spcPct val="150000"/>
              </a:lnSpc>
              <a:spcAft>
                <a:spcPts val="600"/>
              </a:spcAft>
              <a:defRPr/>
            </a:pPr>
            <a:r>
              <a:rPr lang="en-AU" sz="1200" dirty="0">
                <a:solidFill>
                  <a:srgbClr val="FFFFFF"/>
                </a:solidFill>
              </a:rPr>
              <a:t>Please refer to the NESA Copyright Disclaimer for more information </a:t>
            </a:r>
            <a:r>
              <a:rPr lang="en-AU" sz="1200" u="sng" dirty="0">
                <a:solidFill>
                  <a:srgbClr val="CBEDFD"/>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https://www.nsw.gov.au/education-and-training/nesa/copyright</a:t>
            </a:r>
            <a:r>
              <a:rPr lang="en-AU" sz="1200" dirty="0">
                <a:solidFill>
                  <a:srgbClr val="FFFFFF"/>
                </a:solidFill>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Standard 11–12 Syllabus </a:t>
            </a:r>
            <a:r>
              <a:rPr lang="en-AU" dirty="0">
                <a:effectLst/>
                <a:latin typeface="Arial" panose="020B0604020202020204" pitchFamily="34" charset="0"/>
                <a:ea typeface="Calibri" panose="020F0502020204030204" pitchFamily="34" charset="0"/>
              </a:rPr>
              <a:t>© NSW Education Standards Authority (NESA) for and on behalf of the Crown in right of the State of New South Wales, 2024.</a:t>
            </a: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15</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6" ma:contentTypeDescription="Create a new document." ma:contentTypeScope="" ma:versionID="d509c986955fce05e28951457037016c">
  <xsd:schema xmlns:xsd="http://www.w3.org/2001/XMLSchema" xmlns:xs="http://www.w3.org/2001/XMLSchema" xmlns:p="http://schemas.microsoft.com/office/2006/metadata/properties" xmlns:ns1="http://schemas.microsoft.com/sharepoint/v3" xmlns:ns2="0d94be99-a0f6-44e7-93d1-7f56be2e14d5" xmlns:ns3="8c6f0761-0ef4-4d3b-8fe8-3b60dff82ea3" targetNamespace="http://schemas.microsoft.com/office/2006/metadata/properties" ma:root="true" ma:fieldsID="29b29977e96367d993eaee836fdda7be" ns1:_="" ns2:_="" ns3:_="">
    <xsd:import namespace="http://schemas.microsoft.com/sharepoint/v3"/>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697CBB-C0ED-449B-B7EE-B7B5A2BEEED2}">
  <ds:schemaRefs>
    <ds:schemaRef ds:uri="http://schemas.microsoft.com/sharepoint/v3/contenttype/forms"/>
  </ds:schemaRefs>
</ds:datastoreItem>
</file>

<file path=customXml/itemProps2.xml><?xml version="1.0" encoding="utf-8"?>
<ds:datastoreItem xmlns:ds="http://schemas.openxmlformats.org/officeDocument/2006/customXml" ds:itemID="{0600B0D3-D5A2-48B2-81E7-C09049EF8DD9}">
  <ds:schemaRefs>
    <ds:schemaRef ds:uri="http://purl.org/dc/elements/1.1/"/>
    <ds:schemaRef ds:uri="http://purl.org/dc/terms/"/>
    <ds:schemaRef ds:uri="http://schemas.microsoft.com/sharepoint/v3"/>
    <ds:schemaRef ds:uri="http://www.w3.org/XML/1998/namespace"/>
    <ds:schemaRef ds:uri="http://schemas.microsoft.com/office/2006/documentManagement/types"/>
    <ds:schemaRef ds:uri="http://purl.org/dc/dcmitype/"/>
    <ds:schemaRef ds:uri="8c6f0761-0ef4-4d3b-8fe8-3b60dff82ea3"/>
    <ds:schemaRef ds:uri="http://schemas.microsoft.com/office/infopath/2007/PartnerControls"/>
    <ds:schemaRef ds:uri="http://schemas.openxmlformats.org/package/2006/metadata/core-properties"/>
    <ds:schemaRef ds:uri="0d94be99-a0f6-44e7-93d1-7f56be2e14d5"/>
    <ds:schemaRef ds:uri="http://schemas.microsoft.com/office/2006/metadata/properties"/>
  </ds:schemaRefs>
</ds:datastoreItem>
</file>

<file path=customXml/itemProps3.xml><?xml version="1.0" encoding="utf-8"?>
<ds:datastoreItem xmlns:ds="http://schemas.openxmlformats.org/officeDocument/2006/customXml" ds:itemID="{A4FB1FB1-B6E7-4B54-B65F-DAA9938F06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2</TotalTime>
  <Words>1475</Words>
  <Application>Microsoft Office PowerPoint</Application>
  <PresentationFormat>Widescreen</PresentationFormat>
  <Paragraphs>203</Paragraphs>
  <Slides>16</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Cambria Math</vt:lpstr>
      <vt:lpstr>Public Sans</vt:lpstr>
      <vt:lpstr>Times New Roman</vt:lpstr>
      <vt:lpstr>NSWG Corporate</vt:lpstr>
      <vt:lpstr>Solving simultaneous equations algebraically – part 2</vt:lpstr>
      <vt:lpstr>Learning intention and success criteria</vt:lpstr>
      <vt:lpstr>Activating prior knowledge</vt:lpstr>
      <vt:lpstr>Music festival</vt:lpstr>
      <vt:lpstr>Releasing responsibility</vt:lpstr>
      <vt:lpstr>Solving simultaneous equations algebraically (1)</vt:lpstr>
      <vt:lpstr>Solving simultaneous equations algebraically (2)</vt:lpstr>
      <vt:lpstr>Solving simultaneous equations algebraically (3)</vt:lpstr>
      <vt:lpstr>Solving simultaneous equations algebraically (4)</vt:lpstr>
      <vt:lpstr>Understanding the solution – Worked example 1</vt:lpstr>
      <vt:lpstr>Understanding the solution – Worked example 2</vt:lpstr>
      <vt:lpstr>Solving simultaneous equations algebraically (5)</vt:lpstr>
      <vt:lpstr>Independent practice</vt:lpstr>
      <vt:lpstr>Approaching questions scaffold</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8 – Solving simultaneous equations algebraically, part 2, Mathematics Standard 2</dc:title>
  <dc:subject>Mathematics Standard – Stage 6 (Year 12)  </dc:subject>
  <dc:creator>NSW Department of Education</dc:creator>
  <cp:keywords/>
  <dc:description/>
  <dcterms:created xsi:type="dcterms:W3CDTF">2026-07-20T23:16:06Z</dcterms:created>
  <dcterms:modified xsi:type="dcterms:W3CDTF">2026-08-14T03:49:23Z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0x010100655E080995292A458D08911AB2F9EE60</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