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30"/>
  </p:notesMasterIdLst>
  <p:handoutMasterIdLst>
    <p:handoutMasterId r:id="rId31"/>
  </p:handoutMasterIdLst>
  <p:sldIdLst>
    <p:sldId id="26505" r:id="rId5"/>
    <p:sldId id="26383" r:id="rId6"/>
    <p:sldId id="271" r:id="rId7"/>
    <p:sldId id="289" r:id="rId8"/>
    <p:sldId id="26533" r:id="rId9"/>
    <p:sldId id="26534" r:id="rId10"/>
    <p:sldId id="26542" r:id="rId11"/>
    <p:sldId id="26528" r:id="rId12"/>
    <p:sldId id="26506" r:id="rId13"/>
    <p:sldId id="26507" r:id="rId14"/>
    <p:sldId id="26529" r:id="rId15"/>
    <p:sldId id="26508" r:id="rId16"/>
    <p:sldId id="26532" r:id="rId17"/>
    <p:sldId id="26535" r:id="rId18"/>
    <p:sldId id="26539" r:id="rId19"/>
    <p:sldId id="26540" r:id="rId20"/>
    <p:sldId id="26523" r:id="rId21"/>
    <p:sldId id="26541" r:id="rId22"/>
    <p:sldId id="26510" r:id="rId23"/>
    <p:sldId id="26522" r:id="rId24"/>
    <p:sldId id="26536" r:id="rId25"/>
    <p:sldId id="26538" r:id="rId26"/>
    <p:sldId id="26537" r:id="rId27"/>
    <p:sldId id="360" r:id="rId28"/>
    <p:sldId id="361" r:id="rId29"/>
  </p:sldIdLst>
  <p:sldSz cx="12192000" cy="6858000"/>
  <p:notesSz cx="6858000" cy="9144000"/>
  <p:embeddedFontLst>
    <p:embeddedFont>
      <p:font typeface="Cambria Math" panose="02040503050406030204" pitchFamily="18" charset="0"/>
      <p:regular r:id="rId32"/>
    </p:embeddedFont>
    <p:embeddedFont>
      <p:font typeface="Public Sans" pitchFamily="2" charset="0"/>
      <p:regular r:id="rId33"/>
      <p:bold r:id="rId34"/>
      <p:italic r:id="rId35"/>
      <p:boldItalic r:id="rId36"/>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458"/>
    <a:srgbClr val="00ACC2"/>
    <a:srgbClr val="64BB47"/>
    <a:srgbClr val="E5F7FC"/>
    <a:srgbClr val="FBDBE7"/>
    <a:srgbClr val="FFFFFF"/>
    <a:srgbClr val="EDF9E0"/>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9CB2E2-5D40-4D8D-83D0-E4DFEE2B77E5}" v="2" dt="2026-08-13T00:48:40.711"/>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46"/>
    <p:restoredTop sz="94716"/>
  </p:normalViewPr>
  <p:slideViewPr>
    <p:cSldViewPr snapToGrid="0">
      <p:cViewPr varScale="1">
        <p:scale>
          <a:sx n="90" d="100"/>
          <a:sy n="90" d="100"/>
        </p:scale>
        <p:origin x="360" y="78"/>
      </p:cViewPr>
      <p:guideLst>
        <p:guide orient="horz" pos="2160"/>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font" Target="fonts/font3.fntdata"/><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4.fntdata"/><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v Howard" userId="e43a82a0-9159-4f0f-aa14-ac7f95b5b562" providerId="ADAL" clId="{C87B0BC5-BEF9-4006-98BC-9F1FAB210A8B}"/>
    <pc:docChg chg="mod">
      <pc:chgData name="Liv Howard" userId="e43a82a0-9159-4f0f-aa14-ac7f95b5b562" providerId="ADAL" clId="{C87B0BC5-BEF9-4006-98BC-9F1FAB210A8B}" dt="2026-08-13T00:48:02.545" v="0"/>
      <pc:docMkLst>
        <pc:docMk/>
      </pc:docMkLst>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13/08/2026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13/08/2026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dirty="0"/>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09C5488-DD16-4714-9519-7BE21BA11D4E}" type="slidenum">
              <a:rPr lang="en-AU" smtClean="0"/>
              <a:t>2</a:t>
            </a:fld>
            <a:endParaRPr lang="en-AU" dirty="0"/>
          </a:p>
        </p:txBody>
      </p:sp>
    </p:spTree>
    <p:extLst>
      <p:ext uri="{BB962C8B-B14F-4D97-AF65-F5344CB8AC3E}">
        <p14:creationId xmlns:p14="http://schemas.microsoft.com/office/powerpoint/2010/main" val="191512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dirty="0"/>
          </a:p>
        </p:txBody>
      </p:sp>
    </p:spTree>
    <p:extLst>
      <p:ext uri="{BB962C8B-B14F-4D97-AF65-F5344CB8AC3E}">
        <p14:creationId xmlns:p14="http://schemas.microsoft.com/office/powerpoint/2010/main" val="348028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4</a:t>
            </a:fld>
            <a:endParaRPr lang="en-AU" dirty="0"/>
          </a:p>
        </p:txBody>
      </p:sp>
    </p:spTree>
    <p:extLst>
      <p:ext uri="{BB962C8B-B14F-4D97-AF65-F5344CB8AC3E}">
        <p14:creationId xmlns:p14="http://schemas.microsoft.com/office/powerpoint/2010/main" val="961419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73E67-F9F1-1011-204E-4D272B753B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19EAE1-CEA1-765B-DA40-55DDE57DFC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A8E7CA-8E84-E06F-AAC3-04D33459E63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2ECD7486-32B4-9BF3-183C-65CDEB226E17}"/>
              </a:ext>
            </a:extLst>
          </p:cNvPr>
          <p:cNvSpPr>
            <a:spLocks noGrp="1"/>
          </p:cNvSpPr>
          <p:nvPr>
            <p:ph type="sldNum" sz="quarter" idx="5"/>
          </p:nvPr>
        </p:nvSpPr>
        <p:spPr/>
        <p:txBody>
          <a:bodyPr/>
          <a:lstStyle/>
          <a:p>
            <a:fld id="{B07158C4-A119-4B78-9DE8-A50001BC31DC}" type="slidenum">
              <a:rPr lang="en-AU" smtClean="0"/>
              <a:pPr/>
              <a:t>5</a:t>
            </a:fld>
            <a:endParaRPr lang="en-AU" dirty="0"/>
          </a:p>
        </p:txBody>
      </p:sp>
    </p:spTree>
    <p:extLst>
      <p:ext uri="{BB962C8B-B14F-4D97-AF65-F5344CB8AC3E}">
        <p14:creationId xmlns:p14="http://schemas.microsoft.com/office/powerpoint/2010/main" val="3698221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91D33-D35E-6551-7861-7173FD1E8F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C0686-D0BE-A082-DDBB-48361ACC0F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855F3B-16F6-F809-86DB-58E13285338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28FDB43-BF3A-10F8-60EF-F4F8A0C02AB5}"/>
              </a:ext>
            </a:extLst>
          </p:cNvPr>
          <p:cNvSpPr>
            <a:spLocks noGrp="1"/>
          </p:cNvSpPr>
          <p:nvPr>
            <p:ph type="sldNum" sz="quarter" idx="5"/>
          </p:nvPr>
        </p:nvSpPr>
        <p:spPr/>
        <p:txBody>
          <a:bodyPr/>
          <a:lstStyle/>
          <a:p>
            <a:fld id="{B07158C4-A119-4B78-9DE8-A50001BC31DC}" type="slidenum">
              <a:rPr lang="en-AU" smtClean="0"/>
              <a:pPr/>
              <a:t>6</a:t>
            </a:fld>
            <a:endParaRPr lang="en-AU" dirty="0"/>
          </a:p>
        </p:txBody>
      </p:sp>
    </p:spTree>
    <p:extLst>
      <p:ext uri="{BB962C8B-B14F-4D97-AF65-F5344CB8AC3E}">
        <p14:creationId xmlns:p14="http://schemas.microsoft.com/office/powerpoint/2010/main" val="3246668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2CAF3-60C3-C1AD-9443-04B0D3C9D3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093725-3106-74EC-5FDA-E4218DB4EA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6759A2-94F1-9074-1360-C839497131D3}"/>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49BC8087-6DB9-4450-5DD4-8374E103F53B}"/>
              </a:ext>
            </a:extLst>
          </p:cNvPr>
          <p:cNvSpPr>
            <a:spLocks noGrp="1"/>
          </p:cNvSpPr>
          <p:nvPr>
            <p:ph type="sldNum" sz="quarter" idx="5"/>
          </p:nvPr>
        </p:nvSpPr>
        <p:spPr/>
        <p:txBody>
          <a:bodyPr/>
          <a:lstStyle/>
          <a:p>
            <a:fld id="{B07158C4-A119-4B78-9DE8-A50001BC31DC}" type="slidenum">
              <a:rPr lang="en-AU" smtClean="0"/>
              <a:pPr/>
              <a:t>7</a:t>
            </a:fld>
            <a:endParaRPr lang="en-AU" dirty="0"/>
          </a:p>
        </p:txBody>
      </p:sp>
    </p:spTree>
    <p:extLst>
      <p:ext uri="{BB962C8B-B14F-4D97-AF65-F5344CB8AC3E}">
        <p14:creationId xmlns:p14="http://schemas.microsoft.com/office/powerpoint/2010/main" val="2965851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8</a:t>
            </a:fld>
            <a:endParaRPr lang="en-AU" dirty="0"/>
          </a:p>
        </p:txBody>
      </p:sp>
    </p:spTree>
    <p:extLst>
      <p:ext uri="{BB962C8B-B14F-4D97-AF65-F5344CB8AC3E}">
        <p14:creationId xmlns:p14="http://schemas.microsoft.com/office/powerpoint/2010/main" val="4176587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778D4-1209-CE4D-4939-9BF1AD09FF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40057A-8FB3-01B3-0EB6-685144179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B33BF1-A3A7-17D6-F026-3B7F4381AB3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654D049-29F6-443A-273D-65F1507270ED}"/>
              </a:ext>
            </a:extLst>
          </p:cNvPr>
          <p:cNvSpPr>
            <a:spLocks noGrp="1"/>
          </p:cNvSpPr>
          <p:nvPr>
            <p:ph type="sldNum" sz="quarter" idx="5"/>
          </p:nvPr>
        </p:nvSpPr>
        <p:spPr/>
        <p:txBody>
          <a:bodyPr/>
          <a:lstStyle/>
          <a:p>
            <a:fld id="{B07158C4-A119-4B78-9DE8-A50001BC31DC}" type="slidenum">
              <a:rPr lang="en-AU" smtClean="0"/>
              <a:pPr/>
              <a:t>9</a:t>
            </a:fld>
            <a:endParaRPr lang="en-AU" dirty="0"/>
          </a:p>
        </p:txBody>
      </p:sp>
    </p:spTree>
    <p:extLst>
      <p:ext uri="{BB962C8B-B14F-4D97-AF65-F5344CB8AC3E}">
        <p14:creationId xmlns:p14="http://schemas.microsoft.com/office/powerpoint/2010/main" val="3997742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58E19-7B9E-9D20-75CC-3897DAA86D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75F44-63A2-78AA-E7B5-5426ECDFD1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100D6-76F9-0FB3-65C4-E133BFB25BD7}"/>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917AD0CD-94BB-40BD-107C-B60AC853F994}"/>
              </a:ext>
            </a:extLst>
          </p:cNvPr>
          <p:cNvSpPr>
            <a:spLocks noGrp="1"/>
          </p:cNvSpPr>
          <p:nvPr>
            <p:ph type="sldNum" sz="quarter" idx="5"/>
          </p:nvPr>
        </p:nvSpPr>
        <p:spPr/>
        <p:txBody>
          <a:bodyPr/>
          <a:lstStyle/>
          <a:p>
            <a:fld id="{B07158C4-A119-4B78-9DE8-A50001BC31DC}" type="slidenum">
              <a:rPr lang="en-AU" smtClean="0"/>
              <a:pPr/>
              <a:t>10</a:t>
            </a:fld>
            <a:endParaRPr lang="en-AU" dirty="0"/>
          </a:p>
        </p:txBody>
      </p:sp>
    </p:spTree>
    <p:extLst>
      <p:ext uri="{BB962C8B-B14F-4D97-AF65-F5344CB8AC3E}">
        <p14:creationId xmlns:p14="http://schemas.microsoft.com/office/powerpoint/2010/main" val="2998195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96CB-93F4-A534-9A09-E62D8D0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C9771-8B71-A815-47B2-80AD61CAA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F5A5D-52E1-3FF0-F117-A15B3B2C873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2E415B-2D3E-DDCD-2327-3935E1E20996}"/>
              </a:ext>
            </a:extLst>
          </p:cNvPr>
          <p:cNvSpPr>
            <a:spLocks noGrp="1"/>
          </p:cNvSpPr>
          <p:nvPr>
            <p:ph type="sldNum" sz="quarter" idx="5"/>
          </p:nvPr>
        </p:nvSpPr>
        <p:spPr/>
        <p:txBody>
          <a:bodyPr/>
          <a:lstStyle/>
          <a:p>
            <a:fld id="{B07158C4-A119-4B78-9DE8-A50001BC31DC}" type="slidenum">
              <a:rPr lang="en-AU" smtClean="0"/>
              <a:pPr/>
              <a:t>12</a:t>
            </a:fld>
            <a:endParaRPr lang="en-AU" dirty="0"/>
          </a:p>
        </p:txBody>
      </p:sp>
    </p:spTree>
    <p:extLst>
      <p:ext uri="{BB962C8B-B14F-4D97-AF65-F5344CB8AC3E}">
        <p14:creationId xmlns:p14="http://schemas.microsoft.com/office/powerpoint/2010/main" val="4135182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7051A-BA40-4D09-296D-751367EC7D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EF562A-4985-6E9A-9225-6EF127F964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11B547-27CB-1BD5-B04F-AC7C104069A3}"/>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0237B61C-CE60-4D26-2A0D-D7862B7048F8}"/>
              </a:ext>
            </a:extLst>
          </p:cNvPr>
          <p:cNvSpPr>
            <a:spLocks noGrp="1"/>
          </p:cNvSpPr>
          <p:nvPr>
            <p:ph type="sldNum" sz="quarter" idx="5"/>
          </p:nvPr>
        </p:nvSpPr>
        <p:spPr/>
        <p:txBody>
          <a:bodyPr/>
          <a:lstStyle/>
          <a:p>
            <a:fld id="{B07158C4-A119-4B78-9DE8-A50001BC31DC}" type="slidenum">
              <a:rPr lang="en-AU" smtClean="0"/>
              <a:pPr/>
              <a:t>15</a:t>
            </a:fld>
            <a:endParaRPr lang="en-AU" dirty="0"/>
          </a:p>
        </p:txBody>
      </p:sp>
    </p:spTree>
    <p:extLst>
      <p:ext uri="{BB962C8B-B14F-4D97-AF65-F5344CB8AC3E}">
        <p14:creationId xmlns:p14="http://schemas.microsoft.com/office/powerpoint/2010/main" val="3963705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DB3ED-C3F2-9F2F-FDF0-63644A84E8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F4D80A-63E9-87FD-75C4-B6237D4C01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0CDADD-169A-AB0E-9F46-31049B782FE3}"/>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6BCCF87-8E82-2930-3E46-116DC974B184}"/>
              </a:ext>
            </a:extLst>
          </p:cNvPr>
          <p:cNvSpPr>
            <a:spLocks noGrp="1"/>
          </p:cNvSpPr>
          <p:nvPr>
            <p:ph type="sldNum" sz="quarter" idx="5"/>
          </p:nvPr>
        </p:nvSpPr>
        <p:spPr/>
        <p:txBody>
          <a:bodyPr/>
          <a:lstStyle/>
          <a:p>
            <a:fld id="{B07158C4-A119-4B78-9DE8-A50001BC31DC}" type="slidenum">
              <a:rPr lang="en-AU" smtClean="0"/>
              <a:pPr/>
              <a:t>16</a:t>
            </a:fld>
            <a:endParaRPr lang="en-AU" dirty="0"/>
          </a:p>
        </p:txBody>
      </p:sp>
    </p:spTree>
    <p:extLst>
      <p:ext uri="{BB962C8B-B14F-4D97-AF65-F5344CB8AC3E}">
        <p14:creationId xmlns:p14="http://schemas.microsoft.com/office/powerpoint/2010/main" val="1316844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6FE5F-183D-2578-5E80-0079E6C263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521835-83AD-427B-B217-252F544A99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859E10-2964-4C2B-2C9F-38C2396178C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DAB7154-5F22-1B71-61C9-049BB5C93870}"/>
              </a:ext>
            </a:extLst>
          </p:cNvPr>
          <p:cNvSpPr>
            <a:spLocks noGrp="1"/>
          </p:cNvSpPr>
          <p:nvPr>
            <p:ph type="sldNum" sz="quarter" idx="5"/>
          </p:nvPr>
        </p:nvSpPr>
        <p:spPr/>
        <p:txBody>
          <a:bodyPr/>
          <a:lstStyle/>
          <a:p>
            <a:fld id="{B07158C4-A119-4B78-9DE8-A50001BC31DC}" type="slidenum">
              <a:rPr lang="en-AU" smtClean="0"/>
              <a:pPr/>
              <a:t>17</a:t>
            </a:fld>
            <a:endParaRPr lang="en-AU" dirty="0"/>
          </a:p>
        </p:txBody>
      </p:sp>
    </p:spTree>
    <p:extLst>
      <p:ext uri="{BB962C8B-B14F-4D97-AF65-F5344CB8AC3E}">
        <p14:creationId xmlns:p14="http://schemas.microsoft.com/office/powerpoint/2010/main" val="1194872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C1D42-DD7C-8C25-A069-92CD901B22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2D5604-8B0A-96C3-E818-BC71551CAF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D51AB8-9049-3D10-D599-0C119F4322C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8DA3D27E-45EE-A6F8-6B2F-441ACBA3C3DA}"/>
              </a:ext>
            </a:extLst>
          </p:cNvPr>
          <p:cNvSpPr>
            <a:spLocks noGrp="1"/>
          </p:cNvSpPr>
          <p:nvPr>
            <p:ph type="sldNum" sz="quarter" idx="5"/>
          </p:nvPr>
        </p:nvSpPr>
        <p:spPr/>
        <p:txBody>
          <a:bodyPr/>
          <a:lstStyle/>
          <a:p>
            <a:fld id="{B07158C4-A119-4B78-9DE8-A50001BC31DC}" type="slidenum">
              <a:rPr lang="en-AU" smtClean="0"/>
              <a:pPr/>
              <a:t>18</a:t>
            </a:fld>
            <a:endParaRPr lang="en-AU" dirty="0"/>
          </a:p>
        </p:txBody>
      </p:sp>
    </p:spTree>
    <p:extLst>
      <p:ext uri="{BB962C8B-B14F-4D97-AF65-F5344CB8AC3E}">
        <p14:creationId xmlns:p14="http://schemas.microsoft.com/office/powerpoint/2010/main" val="2079389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E4107-B50C-CAAD-EAA3-24CB5F90A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ECE98-7DCF-EA92-181B-751D9A544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91AC27-6E5B-3113-C6A6-D76BD6B3443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A77FB46-2018-3725-95BA-F5F9B2A84CAC}"/>
              </a:ext>
            </a:extLst>
          </p:cNvPr>
          <p:cNvSpPr>
            <a:spLocks noGrp="1"/>
          </p:cNvSpPr>
          <p:nvPr>
            <p:ph type="sldNum" sz="quarter" idx="5"/>
          </p:nvPr>
        </p:nvSpPr>
        <p:spPr/>
        <p:txBody>
          <a:bodyPr/>
          <a:lstStyle/>
          <a:p>
            <a:fld id="{B07158C4-A119-4B78-9DE8-A50001BC31DC}" type="slidenum">
              <a:rPr lang="en-AU" smtClean="0"/>
              <a:pPr/>
              <a:t>19</a:t>
            </a:fld>
            <a:endParaRPr lang="en-AU" dirty="0"/>
          </a:p>
        </p:txBody>
      </p:sp>
    </p:spTree>
    <p:extLst>
      <p:ext uri="{BB962C8B-B14F-4D97-AF65-F5344CB8AC3E}">
        <p14:creationId xmlns:p14="http://schemas.microsoft.com/office/powerpoint/2010/main" val="3138858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24</a:t>
            </a:fld>
            <a:endParaRPr lang="en-AU" dirty="0"/>
          </a:p>
        </p:txBody>
      </p:sp>
    </p:spTree>
    <p:extLst>
      <p:ext uri="{BB962C8B-B14F-4D97-AF65-F5344CB8AC3E}">
        <p14:creationId xmlns:p14="http://schemas.microsoft.com/office/powerpoint/2010/main" val="2285575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25</a:t>
            </a:fld>
            <a:endParaRPr lang="en-AU" dirty="0"/>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dirty="0"/>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dirty="0"/>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dirty="0"/>
              <a:t>Click icon to add picture</a:t>
            </a:r>
            <a:endParaRPr lang="en-AU" dirty="0"/>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dirty="0"/>
              <a:t>Click icon to add picture</a:t>
            </a:r>
            <a:endParaRPr lang="en-AU" dirty="0"/>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dirty="0"/>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dirty="0"/>
              <a:t>Click icon to add picture</a:t>
            </a:r>
            <a:endParaRPr lang="en-AU" dirty="0"/>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dirty="0"/>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dirty="0"/>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10.png"/><Relationship Id="rId10" Type="http://schemas.openxmlformats.org/officeDocument/2006/relationships/image" Target="../media/image31.png"/><Relationship Id="rId4" Type="http://schemas.openxmlformats.org/officeDocument/2006/relationships/image" Target="../media/image200.png"/><Relationship Id="rId9" Type="http://schemas.openxmlformats.org/officeDocument/2006/relationships/image" Target="../media/image30.png"/></Relationships>
</file>

<file path=ppt/slides/_rels/slide16.xml.rels><?xml version="1.0" encoding="UTF-8" standalone="yes"?>
<Relationships xmlns="http://schemas.openxmlformats.org/package/2006/relationships"><Relationship Id="rId8" Type="http://schemas.openxmlformats.org/officeDocument/2006/relationships/image" Target="../media/image340.png"/><Relationship Id="rId3" Type="http://schemas.openxmlformats.org/officeDocument/2006/relationships/image" Target="../media/image34.png"/><Relationship Id="rId7" Type="http://schemas.openxmlformats.org/officeDocument/2006/relationships/image" Target="../media/image330.png"/><Relationship Id="rId12"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320.png"/><Relationship Id="rId11" Type="http://schemas.openxmlformats.org/officeDocument/2006/relationships/image" Target="../media/image38.png"/><Relationship Id="rId5" Type="http://schemas.openxmlformats.org/officeDocument/2006/relationships/image" Target="../media/image310.png"/><Relationship Id="rId10" Type="http://schemas.openxmlformats.org/officeDocument/2006/relationships/image" Target="../media/image37.png"/><Relationship Id="rId4" Type="http://schemas.openxmlformats.org/officeDocument/2006/relationships/image" Target="../media/image35.png"/><Relationship Id="rId9" Type="http://schemas.openxmlformats.org/officeDocument/2006/relationships/image" Target="../media/image36.png"/></Relationships>
</file>

<file path=ppt/slides/_rels/slide17.xml.rels><?xml version="1.0" encoding="UTF-8" standalone="yes"?>
<Relationships xmlns="http://schemas.openxmlformats.org/package/2006/relationships"><Relationship Id="rId8" Type="http://schemas.openxmlformats.org/officeDocument/2006/relationships/image" Target="../media/image43.png"/><Relationship Id="rId7"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0.png"/><Relationship Id="rId9" Type="http://schemas.openxmlformats.org/officeDocument/2006/relationships/image" Target="../media/image44.png"/></Relationships>
</file>

<file path=ppt/slides/_rels/slide1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7.png"/><Relationship Id="rId7"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s://www.nsw.gov.au/education-and-training/nesa/copyright" TargetMode="External"/><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hyperlink" Target="https://curriculum.nsw.edu.au/learning-areas/mathematics/mathematics-standard-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effectLst/>
                <a:latin typeface="+mj-lt"/>
                <a:ea typeface="Times New Roman" panose="02020603050405020304" pitchFamily="18" charset="0"/>
              </a:rPr>
              <a:t>Solving simultaneous equations graphically</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latin typeface="+mj-lt"/>
              </a:rPr>
              <a:t>Mathematics Standard – Stage 6 (Year 12)</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Managing events</a:t>
            </a:r>
          </a:p>
        </p:txBody>
      </p:sp>
      <p:pic>
        <p:nvPicPr>
          <p:cNvPr id="4" name="Picture Placeholder 6">
            <a:extLst>
              <a:ext uri="{FF2B5EF4-FFF2-40B4-BE49-F238E27FC236}">
                <a16:creationId xmlns:a16="http://schemas.microsoft.com/office/drawing/2014/main" id="{7216AA9A-FE87-A545-3C10-7DBD7F44F502}"/>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xfrm>
            <a:off x="7127875" y="0"/>
            <a:ext cx="5064125" cy="6858000"/>
          </a:xfrm>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mj-lt"/>
              </a:rPr>
              <a:t>Learning intentions and success criteria</a:t>
            </a:r>
          </a:p>
        </p:txBody>
      </p:sp>
      <p:sp>
        <p:nvSpPr>
          <p:cNvPr id="3" name="TextBox 2">
            <a:extLst>
              <a:ext uri="{FF2B5EF4-FFF2-40B4-BE49-F238E27FC236}">
                <a16:creationId xmlns:a16="http://schemas.microsoft.com/office/drawing/2014/main" id="{DF637BA9-DB5E-2457-A795-0B300DBA6F82}"/>
              </a:ext>
            </a:extLst>
          </p:cNvPr>
          <p:cNvSpPr txBox="1"/>
          <p:nvPr/>
        </p:nvSpPr>
        <p:spPr>
          <a:xfrm>
            <a:off x="370416" y="1894417"/>
            <a:ext cx="11303000" cy="363631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Learning intentions</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cs typeface="Arial" panose="020B0604020202020204" pitchFamily="34" charset="0"/>
              </a:rPr>
              <a:t>To be able to represent and solve pairs of linear equations graphically.</a:t>
            </a:r>
          </a:p>
          <a:p>
            <a:pPr marL="342900" indent="-342900">
              <a:lnSpc>
                <a:spcPct val="150000"/>
              </a:lnSpc>
              <a:spcAft>
                <a:spcPts val="600"/>
              </a:spcAft>
              <a:buFont typeface="Arial" panose="020B0604020202020204" pitchFamily="34" charset="0"/>
              <a:buChar char="•"/>
            </a:pPr>
            <a:r>
              <a:rPr lang="en-AU" sz="2000" dirty="0">
                <a:cs typeface="Arial" panose="020B0604020202020204" pitchFamily="34" charset="0"/>
              </a:rPr>
              <a:t>To understand how the point of intersection relates to solutions in real-world contexts.</a:t>
            </a:r>
          </a:p>
          <a:p>
            <a:pPr>
              <a:lnSpc>
                <a:spcPct val="150000"/>
              </a:lnSpc>
              <a:spcAft>
                <a:spcPts val="600"/>
              </a:spcAft>
            </a:pPr>
            <a:r>
              <a:rPr lang="en-AU" sz="2000" b="1" dirty="0">
                <a:solidFill>
                  <a:schemeClr val="accent1"/>
                </a:solidFill>
                <a:latin typeface="+mj-lt"/>
                <a:cs typeface="Arial" panose="020B0604020202020204" pitchFamily="34" charset="0"/>
              </a:rPr>
              <a:t>Success criteria</a:t>
            </a:r>
            <a:endParaRPr lang="en-US" sz="2000" dirty="0">
              <a:solidFill>
                <a:schemeClr val="accent1"/>
              </a:solidFill>
              <a:latin typeface="+mj-lt"/>
              <a:cs typeface="Arial" panose="020B0604020202020204" pitchFamily="34" charset="0"/>
            </a:endParaRPr>
          </a:p>
          <a:p>
            <a:pPr marL="342900" indent="-342900">
              <a:lnSpc>
                <a:spcPct val="150000"/>
              </a:lnSpc>
              <a:spcAft>
                <a:spcPts val="600"/>
              </a:spcAft>
              <a:buFont typeface="Arial"/>
              <a:buChar char="•"/>
            </a:pPr>
            <a:r>
              <a:rPr lang="en-AU" sz="2000" dirty="0">
                <a:cs typeface="Arial" panose="020B0604020202020204" pitchFamily="34" charset="0"/>
              </a:rPr>
              <a:t>I can graph a linear equation.</a:t>
            </a:r>
          </a:p>
          <a:p>
            <a:pPr marL="342900" indent="-342900">
              <a:lnSpc>
                <a:spcPct val="150000"/>
              </a:lnSpc>
              <a:spcAft>
                <a:spcPts val="600"/>
              </a:spcAft>
              <a:buFont typeface="Arial"/>
              <a:buChar char="•"/>
            </a:pPr>
            <a:r>
              <a:rPr lang="en-AU" sz="2000" dirty="0">
                <a:cs typeface="Arial" panose="020B0604020202020204" pitchFamily="34" charset="0"/>
              </a:rPr>
              <a:t>I can identify and interpret the point of intersection of 2 linear equations from a graph.</a:t>
            </a:r>
          </a:p>
          <a:p>
            <a:pPr marL="342900" indent="-342900">
              <a:lnSpc>
                <a:spcPct val="150000"/>
              </a:lnSpc>
              <a:spcAft>
                <a:spcPts val="600"/>
              </a:spcAft>
              <a:buFont typeface="Arial"/>
              <a:buChar char="•"/>
            </a:pPr>
            <a:r>
              <a:rPr lang="en-AU" sz="2000" dirty="0">
                <a:cs typeface="Arial" panose="020B0604020202020204" pitchFamily="34" charset="0"/>
              </a:rPr>
              <a:t>I can explain what the point of intersection represents in a real-world context.</a:t>
            </a:r>
            <a:endParaRPr lang="en-US" sz="2000" dirty="0">
              <a:cs typeface="Arial" panose="020B0604020202020204" pitchFamily="34" charset="0"/>
            </a:endParaRPr>
          </a:p>
        </p:txBody>
      </p:sp>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a:t>
            </a:fld>
            <a:endParaRPr lang="en-AU" dirty="0"/>
          </a:p>
        </p:txBody>
      </p:sp>
    </p:spTree>
    <p:extLst>
      <p:ext uri="{BB962C8B-B14F-4D97-AF65-F5344CB8AC3E}">
        <p14:creationId xmlns:p14="http://schemas.microsoft.com/office/powerpoint/2010/main" val="364896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latin typeface="+mj-lt"/>
              </a:rPr>
              <a:t>Activating prior knowledge</a:t>
            </a:r>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CF6B04-29EE-AC15-4D22-5531060EB517}"/>
              </a:ext>
            </a:extLst>
          </p:cNvPr>
          <p:cNvSpPr>
            <a:spLocks noGrp="1"/>
          </p:cNvSpPr>
          <p:nvPr>
            <p:ph type="title"/>
          </p:nvPr>
        </p:nvSpPr>
        <p:spPr>
          <a:xfrm>
            <a:off x="339572" y="419880"/>
            <a:ext cx="11484000" cy="545601"/>
          </a:xfrm>
        </p:spPr>
        <p:txBody>
          <a:bodyPr/>
          <a:lstStyle/>
          <a:p>
            <a:r>
              <a:rPr lang="en-AU" dirty="0">
                <a:latin typeface="+mj-lt"/>
              </a:rPr>
              <a:t>Linear graphs (1)</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7694A6F-5010-82AA-A088-45D8EFCE0734}"/>
                  </a:ext>
                </a:extLst>
              </p:cNvPr>
              <p:cNvSpPr txBox="1"/>
              <p:nvPr/>
            </p:nvSpPr>
            <p:spPr>
              <a:xfrm>
                <a:off x="360000" y="1384528"/>
                <a:ext cx="8373036" cy="433342"/>
              </a:xfrm>
              <a:prstGeom prst="rect">
                <a:avLst/>
              </a:prstGeom>
              <a:noFill/>
            </p:spPr>
            <p:txBody>
              <a:bodyPr wrap="square" lIns="0" tIns="0" rIns="0" bIns="0" rtlCol="0">
                <a:noAutofit/>
              </a:bodyPr>
              <a:lstStyle/>
              <a:p>
                <a:pPr algn="l"/>
                <a:r>
                  <a:rPr lang="en-AU" sz="1800" dirty="0"/>
                  <a:t>Which of the following could be the graph of </a:t>
                </a:r>
                <a14:m>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+2?</m:t>
                    </m:r>
                  </m:oMath>
                </a14:m>
                <a:endParaRPr lang="en-AU" sz="1800" dirty="0"/>
              </a:p>
            </p:txBody>
          </p:sp>
        </mc:Choice>
        <mc:Fallback xmlns="">
          <p:sp>
            <p:nvSpPr>
              <p:cNvPr id="2" name="TextBox 1">
                <a:extLst>
                  <a:ext uri="{FF2B5EF4-FFF2-40B4-BE49-F238E27FC236}">
                    <a16:creationId xmlns:a16="http://schemas.microsoft.com/office/drawing/2014/main" id="{37694A6F-5010-82AA-A088-45D8EFCE0734}"/>
                  </a:ext>
                </a:extLst>
              </p:cNvPr>
              <p:cNvSpPr txBox="1">
                <a:spLocks noRot="1" noChangeAspect="1" noMove="1" noResize="1" noEditPoints="1" noAdjustHandles="1" noChangeArrowheads="1" noChangeShapeType="1" noTextEdit="1"/>
              </p:cNvSpPr>
              <p:nvPr/>
            </p:nvSpPr>
            <p:spPr>
              <a:xfrm>
                <a:off x="360000" y="1384528"/>
                <a:ext cx="8373036" cy="433342"/>
              </a:xfrm>
              <a:prstGeom prst="rect">
                <a:avLst/>
              </a:prstGeom>
              <a:blipFill>
                <a:blip r:embed="rId3"/>
                <a:stretch>
                  <a:fillRect l="-1667" t="-13889"/>
                </a:stretch>
              </a:blipFill>
            </p:spPr>
            <p:txBody>
              <a:bodyPr/>
              <a:lstStyle/>
              <a:p>
                <a:r>
                  <a:rPr lang="en-US">
                    <a:noFill/>
                  </a:rPr>
                  <a:t> </a:t>
                </a:r>
              </a:p>
            </p:txBody>
          </p:sp>
        </mc:Fallback>
      </mc:AlternateContent>
      <p:grpSp>
        <p:nvGrpSpPr>
          <p:cNvPr id="11" name="Group 10" descr="Four coordinate-plane diagrams labelled A to D, each showing the x-axis and y-axis with the origin marked O and a single straight line with arrowheads at both ends. Diagram A shows a decreasing line that crosses the y-axis above the origin and the x-axis to the right of the origin; Diagram B shows a decreasing line passing through the origin; Diagram C shows an increasing line that crosses the y-axis below the origin and the x-axis to the right of the origin; Diagram D shows an increasing line passing through the origin.">
            <a:extLst>
              <a:ext uri="{FF2B5EF4-FFF2-40B4-BE49-F238E27FC236}">
                <a16:creationId xmlns:a16="http://schemas.microsoft.com/office/drawing/2014/main" id="{BAB25EE8-CB7C-6F18-4AFA-66A0F1933DC3}"/>
              </a:ext>
            </a:extLst>
          </p:cNvPr>
          <p:cNvGrpSpPr/>
          <p:nvPr/>
        </p:nvGrpSpPr>
        <p:grpSpPr>
          <a:xfrm>
            <a:off x="360000" y="2345009"/>
            <a:ext cx="11411858" cy="2839675"/>
            <a:chOff x="360000" y="2345009"/>
            <a:chExt cx="11411858" cy="2839675"/>
          </a:xfrm>
        </p:grpSpPr>
        <p:pic>
          <p:nvPicPr>
            <p:cNvPr id="6" name="Picture 5" descr="Four coordinate-plane diagrams labelled A to D, each showing the x-axis and y-axis with the origin marked O and a single straight line with arrowheads at both ends. Diagram A shows a decreasing line that crosses the y-axis above the origin and the x-axis to the right of the origin; Diagram B shows a decreasing line passing through the origin; Diagram C shows an increasing line that crosses the y-axis below the origin and the x-axis to the right of the origin; Diagram D shows an increasing line passing through the origin.">
              <a:extLst>
                <a:ext uri="{FF2B5EF4-FFF2-40B4-BE49-F238E27FC236}">
                  <a16:creationId xmlns:a16="http://schemas.microsoft.com/office/drawing/2014/main" id="{FE1EB714-6B11-BA77-FDA9-F459309B1D6D}"/>
                </a:ext>
              </a:extLst>
            </p:cNvPr>
            <p:cNvPicPr>
              <a:picLocks noChangeAspect="1"/>
            </p:cNvPicPr>
            <p:nvPr/>
          </p:nvPicPr>
          <p:blipFill>
            <a:blip r:embed="rId4"/>
            <a:srcRect r="47451" b="51743"/>
            <a:stretch>
              <a:fillRect/>
            </a:stretch>
          </p:blipFill>
          <p:spPr>
            <a:xfrm>
              <a:off x="360000" y="2431634"/>
              <a:ext cx="2891638" cy="2558332"/>
            </a:xfrm>
            <a:prstGeom prst="rect">
              <a:avLst/>
            </a:prstGeom>
          </p:spPr>
        </p:pic>
        <p:pic>
          <p:nvPicPr>
            <p:cNvPr id="7" name="Picture 6" descr="Four coordinate-plane diagrams labelled A to D, each showing the x-axis and y-axis with the origin marked O and a single straight line with arrowheads at both ends. Diagram A shows a decreasing line that crosses the y-axis above the origin and the x-axis to the right of the origin; Diagram B shows a decreasing line passing through the origin; Diagram C shows an increasing line that crosses the y-axis below the origin and the x-axis to the right of the origin; Diagram D shows an increasing line passing through the origin.">
              <a:extLst>
                <a:ext uri="{FF2B5EF4-FFF2-40B4-BE49-F238E27FC236}">
                  <a16:creationId xmlns:a16="http://schemas.microsoft.com/office/drawing/2014/main" id="{A31C4B30-9541-300F-2BF6-7ADD75A73176}"/>
                </a:ext>
              </a:extLst>
            </p:cNvPr>
            <p:cNvPicPr>
              <a:picLocks noChangeAspect="1"/>
            </p:cNvPicPr>
            <p:nvPr/>
          </p:nvPicPr>
          <p:blipFill>
            <a:blip r:embed="rId4"/>
            <a:srcRect l="50387" b="51743"/>
            <a:stretch>
              <a:fillRect/>
            </a:stretch>
          </p:blipFill>
          <p:spPr>
            <a:xfrm>
              <a:off x="3358285" y="2415438"/>
              <a:ext cx="2908920" cy="2725934"/>
            </a:xfrm>
            <a:prstGeom prst="rect">
              <a:avLst/>
            </a:prstGeom>
          </p:spPr>
        </p:pic>
        <p:pic>
          <p:nvPicPr>
            <p:cNvPr id="5" name="Picture 4" descr="Four coordinate-plane diagrams labelled A to D, each showing the x-axis and y-axis with the origin marked O and a single straight line with arrowheads at both ends. Diagram A shows a decreasing line that crosses the y-axis above the origin and the x-axis to the right of the origin; Diagram B shows a decreasing line passing through the origin; Diagram C shows an increasing line that crosses the y-axis below the origin and the x-axis to the right of the origin; Diagram D shows an increasing line passing through the origin.">
              <a:extLst>
                <a:ext uri="{FF2B5EF4-FFF2-40B4-BE49-F238E27FC236}">
                  <a16:creationId xmlns:a16="http://schemas.microsoft.com/office/drawing/2014/main" id="{249B4CEB-A23A-767B-718B-6D8895B8A27E}"/>
                </a:ext>
              </a:extLst>
            </p:cNvPr>
            <p:cNvPicPr>
              <a:picLocks noChangeAspect="1"/>
            </p:cNvPicPr>
            <p:nvPr/>
          </p:nvPicPr>
          <p:blipFill>
            <a:blip r:embed="rId4"/>
            <a:srcRect t="48394" r="48944" b="-1141"/>
            <a:stretch>
              <a:fillRect/>
            </a:stretch>
          </p:blipFill>
          <p:spPr>
            <a:xfrm>
              <a:off x="6217022" y="2355930"/>
              <a:ext cx="2842039" cy="2828754"/>
            </a:xfrm>
            <a:prstGeom prst="rect">
              <a:avLst/>
            </a:prstGeom>
          </p:spPr>
        </p:pic>
        <p:pic>
          <p:nvPicPr>
            <p:cNvPr id="8" name="Picture 7" descr="Four coordinate-plane diagrams labelled A to D, each showing the x-axis and y-axis with the origin marked O and a single straight line with arrowheads at both ends. Diagram A shows a decreasing line that crosses the y-axis above the origin and the x-axis to the right of the origin; Diagram B shows a decreasing line passing through the origin; Diagram C shows an increasing line that crosses the y-axis below the origin and the x-axis to the right of the origin; Diagram D shows an increasing line passing through the origin.">
              <a:extLst>
                <a:ext uri="{FF2B5EF4-FFF2-40B4-BE49-F238E27FC236}">
                  <a16:creationId xmlns:a16="http://schemas.microsoft.com/office/drawing/2014/main" id="{F72F7066-16FD-0EC5-726B-7AEF22482D0A}"/>
                </a:ext>
              </a:extLst>
            </p:cNvPr>
            <p:cNvPicPr>
              <a:picLocks noChangeAspect="1"/>
            </p:cNvPicPr>
            <p:nvPr/>
          </p:nvPicPr>
          <p:blipFill>
            <a:blip r:embed="rId4"/>
            <a:srcRect l="49493" t="48394" r="-549" b="-1141"/>
            <a:stretch>
              <a:fillRect/>
            </a:stretch>
          </p:blipFill>
          <p:spPr>
            <a:xfrm>
              <a:off x="8962362" y="2345009"/>
              <a:ext cx="2809496" cy="2796363"/>
            </a:xfrm>
            <a:prstGeom prst="rect">
              <a:avLst/>
            </a:prstGeom>
          </p:spPr>
        </p:pic>
      </p:grpSp>
      <p:sp>
        <p:nvSpPr>
          <p:cNvPr id="15" name="Rectangle: Rounded Corners 14">
            <a:extLst>
              <a:ext uri="{FF2B5EF4-FFF2-40B4-BE49-F238E27FC236}">
                <a16:creationId xmlns:a16="http://schemas.microsoft.com/office/drawing/2014/main" id="{CB0F8CAB-DDA2-A16B-AD80-4D6DF0B48B00}"/>
              </a:ext>
              <a:ext uri="{C183D7F6-B498-43B3-948B-1728B52AA6E4}">
                <adec:decorative xmlns:adec="http://schemas.microsoft.com/office/drawing/2017/decorative" val="1"/>
              </a:ext>
            </a:extLst>
          </p:cNvPr>
          <p:cNvSpPr/>
          <p:nvPr/>
        </p:nvSpPr>
        <p:spPr>
          <a:xfrm>
            <a:off x="360000" y="2296423"/>
            <a:ext cx="2891638" cy="2828754"/>
          </a:xfrm>
          <a:prstGeom prst="roundRect">
            <a:avLst>
              <a:gd name="adj" fmla="val 7570"/>
            </a:avLst>
          </a:prstGeom>
          <a:no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Slide Number Placeholder 2">
            <a:extLst>
              <a:ext uri="{FF2B5EF4-FFF2-40B4-BE49-F238E27FC236}">
                <a16:creationId xmlns:a16="http://schemas.microsoft.com/office/drawing/2014/main" id="{29857EE9-3066-32FD-277A-0349DC73956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a:t>
            </a:fld>
            <a:endParaRPr lang="en-AU" dirty="0"/>
          </a:p>
        </p:txBody>
      </p:sp>
    </p:spTree>
    <p:extLst>
      <p:ext uri="{BB962C8B-B14F-4D97-AF65-F5344CB8AC3E}">
        <p14:creationId xmlns:p14="http://schemas.microsoft.com/office/powerpoint/2010/main" val="203174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D3544-6C73-445F-B325-C4E27C25381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C2EF9C2-F56D-AE04-7730-4DD93F54D6AC}"/>
              </a:ext>
            </a:extLst>
          </p:cNvPr>
          <p:cNvSpPr>
            <a:spLocks noGrp="1"/>
          </p:cNvSpPr>
          <p:nvPr>
            <p:ph type="title"/>
          </p:nvPr>
        </p:nvSpPr>
        <p:spPr/>
        <p:txBody>
          <a:bodyPr/>
          <a:lstStyle/>
          <a:p>
            <a:r>
              <a:rPr lang="en-AU" dirty="0"/>
              <a:t>Line graphs (2)</a:t>
            </a:r>
            <a:endParaRPr lang="en-AU" dirty="0">
              <a:latin typeface="+mj-lt"/>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C712039-B24A-CCEA-B5F7-3F4156B9776B}"/>
                  </a:ext>
                </a:extLst>
              </p:cNvPr>
              <p:cNvSpPr txBox="1"/>
              <p:nvPr/>
            </p:nvSpPr>
            <p:spPr>
              <a:xfrm>
                <a:off x="355420" y="1397067"/>
                <a:ext cx="8373036" cy="433342"/>
              </a:xfrm>
              <a:prstGeom prst="rect">
                <a:avLst/>
              </a:prstGeom>
              <a:noFill/>
            </p:spPr>
            <p:txBody>
              <a:bodyPr wrap="square" lIns="0" tIns="0" rIns="0" bIns="0" rtlCol="0">
                <a:noAutofit/>
              </a:bodyPr>
              <a:lstStyle/>
              <a:p>
                <a:pPr algn="l"/>
                <a:r>
                  <a:rPr lang="en-AU" sz="1800" dirty="0"/>
                  <a:t>Which of the following could be the graph of </a:t>
                </a:r>
                <a14:m>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=3</m:t>
                    </m:r>
                    <m:r>
                      <a:rPr lang="en-AU" sz="1800" b="0" i="1" smtClean="0">
                        <a:latin typeface="Cambria Math" panose="02040503050406030204" pitchFamily="18" charset="0"/>
                      </a:rPr>
                      <m:t>𝑥</m:t>
                    </m:r>
                    <m:r>
                      <a:rPr lang="en-AU" sz="1800" b="0" i="1" smtClean="0">
                        <a:latin typeface="Cambria Math" panose="02040503050406030204" pitchFamily="18" charset="0"/>
                      </a:rPr>
                      <m:t>−1?</m:t>
                    </m:r>
                  </m:oMath>
                </a14:m>
                <a:endParaRPr lang="en-AU" sz="1800" dirty="0"/>
              </a:p>
            </p:txBody>
          </p:sp>
        </mc:Choice>
        <mc:Fallback xmlns="">
          <p:sp>
            <p:nvSpPr>
              <p:cNvPr id="10" name="TextBox 9">
                <a:extLst>
                  <a:ext uri="{FF2B5EF4-FFF2-40B4-BE49-F238E27FC236}">
                    <a16:creationId xmlns:a16="http://schemas.microsoft.com/office/drawing/2014/main" id="{FC712039-B24A-CCEA-B5F7-3F4156B9776B}"/>
                  </a:ext>
                </a:extLst>
              </p:cNvPr>
              <p:cNvSpPr txBox="1">
                <a:spLocks noRot="1" noChangeAspect="1" noMove="1" noResize="1" noEditPoints="1" noAdjustHandles="1" noChangeArrowheads="1" noChangeShapeType="1" noTextEdit="1"/>
              </p:cNvSpPr>
              <p:nvPr/>
            </p:nvSpPr>
            <p:spPr>
              <a:xfrm>
                <a:off x="355420" y="1397067"/>
                <a:ext cx="8373036" cy="433342"/>
              </a:xfrm>
              <a:prstGeom prst="rect">
                <a:avLst/>
              </a:prstGeom>
              <a:blipFill>
                <a:blip r:embed="rId3"/>
                <a:stretch>
                  <a:fillRect l="-1664" t="-14286"/>
                </a:stretch>
              </a:blipFill>
            </p:spPr>
            <p:txBody>
              <a:bodyPr/>
              <a:lstStyle/>
              <a:p>
                <a:r>
                  <a:rPr lang="en-US">
                    <a:noFill/>
                  </a:rPr>
                  <a:t> </a:t>
                </a:r>
              </a:p>
            </p:txBody>
          </p:sp>
        </mc:Fallback>
      </mc:AlternateContent>
      <p:grpSp>
        <p:nvGrpSpPr>
          <p:cNvPr id="11" name="Group 10" descr="Four coordinate-plane diagrams labelled A to D, each showing the x-axis and y-axis with the origin marked O and a single straight line with arrowheads at both ends. Diagram A shows an increasing line passing through the origin; Diagram B shows a decreasing line that crosses the y-axis above the origin and the x-axis to the right of the origin; Diagram C shows a steep increasing line that crosses the y-axis below the origin and the x-axis to the right of the origin; Diagram D shows a gentle increasing line that crosses the y-axis above the origin and the x-axis to the left of the origin.">
            <a:extLst>
              <a:ext uri="{FF2B5EF4-FFF2-40B4-BE49-F238E27FC236}">
                <a16:creationId xmlns:a16="http://schemas.microsoft.com/office/drawing/2014/main" id="{FE46792B-4D15-5D86-5892-6F9537D99AE5}"/>
              </a:ext>
            </a:extLst>
          </p:cNvPr>
          <p:cNvGrpSpPr/>
          <p:nvPr/>
        </p:nvGrpSpPr>
        <p:grpSpPr>
          <a:xfrm>
            <a:off x="263797" y="2380024"/>
            <a:ext cx="11638555" cy="2344261"/>
            <a:chOff x="263797" y="2380024"/>
            <a:chExt cx="11638555" cy="2344261"/>
          </a:xfrm>
        </p:grpSpPr>
        <p:pic>
          <p:nvPicPr>
            <p:cNvPr id="17" name="Picture 16" descr="Four coordinate-plane diagrams labelled A to D, each showing the x-axis and y-axis with the origin marked O and a single straight line with arrowheads at both ends. Diagram A shows an increasing line passing through the origin; Diagram B shows a decreasing line that crosses the y-axis above the origin and the x-axis to the right of the origin; Diagram C shows a steep increasing line that crosses the y-axis below the origin and the x-axis to the right of the origin; Diagram D shows a gentle increasing line that crosses the y-axis above the origin and the x-axis to the left of the origin.">
              <a:extLst>
                <a:ext uri="{FF2B5EF4-FFF2-40B4-BE49-F238E27FC236}">
                  <a16:creationId xmlns:a16="http://schemas.microsoft.com/office/drawing/2014/main" id="{1FAAC27B-6427-5E8B-568C-BCE4EDBB83D2}"/>
                </a:ext>
                <a:ext uri="{C183D7F6-B498-43B3-948B-1728B52AA6E4}">
                  <adec:decorative xmlns:adec="http://schemas.microsoft.com/office/drawing/2017/decorative" val="0"/>
                </a:ext>
              </a:extLst>
            </p:cNvPr>
            <p:cNvPicPr>
              <a:picLocks noChangeAspect="1"/>
            </p:cNvPicPr>
            <p:nvPr/>
          </p:nvPicPr>
          <p:blipFill>
            <a:blip r:embed="rId4"/>
            <a:srcRect l="55318" r="-673" b="54293"/>
            <a:stretch>
              <a:fillRect/>
            </a:stretch>
          </p:blipFill>
          <p:spPr>
            <a:xfrm>
              <a:off x="3252893" y="2445146"/>
              <a:ext cx="3024834" cy="2148897"/>
            </a:xfrm>
            <a:prstGeom prst="rect">
              <a:avLst/>
            </a:prstGeom>
          </p:spPr>
        </p:pic>
        <p:pic>
          <p:nvPicPr>
            <p:cNvPr id="5" name="Picture 4" descr="Four coordinate-plane diagrams labelled A to D, each showing the x-axis and y-axis with the origin marked O and a single straight line with arrowheads at both ends. Diagram A shows an increasing line passing through the origin; Diagram B shows a decreasing line that crosses the y-axis above the origin and the x-axis to the right of the origin; Diagram C shows a steep increasing line that crosses the y-axis below the origin and the x-axis to the right of the origin; Diagram D shows a gentle increasing line that crosses the y-axis above the origin and the x-axis to the left of the origin.">
              <a:extLst>
                <a:ext uri="{FF2B5EF4-FFF2-40B4-BE49-F238E27FC236}">
                  <a16:creationId xmlns:a16="http://schemas.microsoft.com/office/drawing/2014/main" id="{5DDD4A93-1108-AE61-7A97-963C773D3361}"/>
                </a:ext>
                <a:ext uri="{C183D7F6-B498-43B3-948B-1728B52AA6E4}">
                  <adec:decorative xmlns:adec="http://schemas.microsoft.com/office/drawing/2017/decorative" val="0"/>
                </a:ext>
              </a:extLst>
            </p:cNvPr>
            <p:cNvPicPr>
              <a:picLocks noChangeAspect="1"/>
            </p:cNvPicPr>
            <p:nvPr/>
          </p:nvPicPr>
          <p:blipFill>
            <a:blip r:embed="rId4"/>
            <a:srcRect r="54645" b="54293"/>
            <a:stretch>
              <a:fillRect/>
            </a:stretch>
          </p:blipFill>
          <p:spPr>
            <a:xfrm>
              <a:off x="263797" y="2445147"/>
              <a:ext cx="3024834" cy="2148897"/>
            </a:xfrm>
            <a:prstGeom prst="rect">
              <a:avLst/>
            </a:prstGeom>
          </p:spPr>
        </p:pic>
        <p:pic>
          <p:nvPicPr>
            <p:cNvPr id="6" name="Picture 5" descr="Four coordinate-plane diagrams labelled A to D, each showing the x-axis and y-axis with the origin marked O and a single straight line with arrowheads at both ends. Diagram A shows an increasing line passing through the origin; Diagram B shows a decreasing line that crosses the y-axis above the origin and the x-axis to the right of the origin; Diagram C shows a steep increasing line that crosses the y-axis below the origin and the x-axis to the right of the origin; Diagram D shows a gentle increasing line that crosses the y-axis above the origin and the x-axis to the left of the origin.">
              <a:extLst>
                <a:ext uri="{FF2B5EF4-FFF2-40B4-BE49-F238E27FC236}">
                  <a16:creationId xmlns:a16="http://schemas.microsoft.com/office/drawing/2014/main" id="{313ADC05-861C-33AB-2F8A-A0B4DB6B3382}"/>
                </a:ext>
                <a:ext uri="{C183D7F6-B498-43B3-948B-1728B52AA6E4}">
                  <adec:decorative xmlns:adec="http://schemas.microsoft.com/office/drawing/2017/decorative" val="0"/>
                </a:ext>
              </a:extLst>
            </p:cNvPr>
            <p:cNvPicPr>
              <a:picLocks noChangeAspect="1"/>
            </p:cNvPicPr>
            <p:nvPr/>
          </p:nvPicPr>
          <p:blipFill>
            <a:blip r:embed="rId4"/>
            <a:srcRect l="1799" t="47417" r="54545" b="241"/>
            <a:stretch>
              <a:fillRect/>
            </a:stretch>
          </p:blipFill>
          <p:spPr>
            <a:xfrm>
              <a:off x="6345683" y="2445146"/>
              <a:ext cx="2696508" cy="2279139"/>
            </a:xfrm>
            <a:prstGeom prst="rect">
              <a:avLst/>
            </a:prstGeom>
          </p:spPr>
        </p:pic>
        <p:pic>
          <p:nvPicPr>
            <p:cNvPr id="7" name="Picture 6" descr="Four coordinate-plane diagrams labelled A to D, each showing the x-axis and y-axis with the origin marked O and a single straight line with arrowheads at both ends. Diagram A shows an increasing line passing through the origin; Diagram B shows a decreasing line that crosses the y-axis above the origin and the x-axis to the right of the origin; Diagram C shows a steep increasing line that crosses the y-axis below the origin and the x-axis to the right of the origin; Diagram D shows a gentle increasing line that crosses the y-axis above the origin and the x-axis to the left of the origin.">
              <a:extLst>
                <a:ext uri="{FF2B5EF4-FFF2-40B4-BE49-F238E27FC236}">
                  <a16:creationId xmlns:a16="http://schemas.microsoft.com/office/drawing/2014/main" id="{C662397F-5C04-9D26-6BCB-F4224FAE3D68}"/>
                </a:ext>
                <a:ext uri="{C183D7F6-B498-43B3-948B-1728B52AA6E4}">
                  <adec:decorative xmlns:adec="http://schemas.microsoft.com/office/drawing/2017/decorative" val="0"/>
                </a:ext>
              </a:extLst>
            </p:cNvPr>
            <p:cNvPicPr>
              <a:picLocks noChangeAspect="1"/>
            </p:cNvPicPr>
            <p:nvPr/>
          </p:nvPicPr>
          <p:blipFill>
            <a:blip r:embed="rId4"/>
            <a:srcRect l="55413" t="47362" r="931" b="296"/>
            <a:stretch>
              <a:fillRect/>
            </a:stretch>
          </p:blipFill>
          <p:spPr>
            <a:xfrm>
              <a:off x="9205844" y="2380024"/>
              <a:ext cx="2696508" cy="2279139"/>
            </a:xfrm>
            <a:prstGeom prst="rect">
              <a:avLst/>
            </a:prstGeom>
          </p:spPr>
        </p:pic>
      </p:grpSp>
      <p:sp>
        <p:nvSpPr>
          <p:cNvPr id="8" name="Rectangle: Rounded Corners 14">
            <a:extLst>
              <a:ext uri="{FF2B5EF4-FFF2-40B4-BE49-F238E27FC236}">
                <a16:creationId xmlns:a16="http://schemas.microsoft.com/office/drawing/2014/main" id="{CABC9584-0DB7-9259-CAAF-8E09610417C3}"/>
              </a:ext>
              <a:ext uri="{C183D7F6-B498-43B3-948B-1728B52AA6E4}">
                <adec:decorative xmlns:adec="http://schemas.microsoft.com/office/drawing/2017/decorative" val="1"/>
              </a:ext>
            </a:extLst>
          </p:cNvPr>
          <p:cNvSpPr/>
          <p:nvPr/>
        </p:nvSpPr>
        <p:spPr>
          <a:xfrm>
            <a:off x="6250408" y="2105216"/>
            <a:ext cx="2891638" cy="2828754"/>
          </a:xfrm>
          <a:prstGeom prst="roundRect">
            <a:avLst>
              <a:gd name="adj" fmla="val 7570"/>
            </a:avLst>
          </a:prstGeom>
          <a:no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Slide Number Placeholder 2">
            <a:extLst>
              <a:ext uri="{FF2B5EF4-FFF2-40B4-BE49-F238E27FC236}">
                <a16:creationId xmlns:a16="http://schemas.microsoft.com/office/drawing/2014/main" id="{F1E99D95-2B11-3D50-D3C6-ECA060746A9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a:t>
            </a:fld>
            <a:endParaRPr lang="en-AU" dirty="0"/>
          </a:p>
        </p:txBody>
      </p:sp>
    </p:spTree>
    <p:extLst>
      <p:ext uri="{BB962C8B-B14F-4D97-AF65-F5344CB8AC3E}">
        <p14:creationId xmlns:p14="http://schemas.microsoft.com/office/powerpoint/2010/main" val="1977475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00497-A134-1D11-5240-77B31907A3C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2B05964-33E0-C569-FEC2-9A06A2EB27BF}"/>
              </a:ext>
            </a:extLst>
          </p:cNvPr>
          <p:cNvSpPr>
            <a:spLocks noGrp="1"/>
          </p:cNvSpPr>
          <p:nvPr>
            <p:ph type="title"/>
          </p:nvPr>
        </p:nvSpPr>
        <p:spPr/>
        <p:txBody>
          <a:bodyPr/>
          <a:lstStyle/>
          <a:p>
            <a:r>
              <a:rPr lang="en-AU" dirty="0"/>
              <a:t>Line graphs (3)</a:t>
            </a:r>
            <a:endParaRPr lang="en-AU" dirty="0">
              <a:latin typeface="+mj-lt"/>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2DBD810-2500-18AD-2CA5-EDE3612211A2}"/>
                  </a:ext>
                </a:extLst>
              </p:cNvPr>
              <p:cNvSpPr txBox="1"/>
              <p:nvPr/>
            </p:nvSpPr>
            <p:spPr>
              <a:xfrm>
                <a:off x="355420" y="1397067"/>
                <a:ext cx="8373036" cy="433342"/>
              </a:xfrm>
              <a:prstGeom prst="rect">
                <a:avLst/>
              </a:prstGeom>
              <a:noFill/>
            </p:spPr>
            <p:txBody>
              <a:bodyPr wrap="square" lIns="0" tIns="0" rIns="0" bIns="0" rtlCol="0">
                <a:noAutofit/>
              </a:bodyPr>
              <a:lstStyle/>
              <a:p>
                <a:pPr algn="l"/>
                <a:r>
                  <a:rPr lang="en-AU" sz="1800" dirty="0"/>
                  <a:t>Which of the following could be the graph of </a:t>
                </a:r>
                <a14:m>
                  <m:oMath xmlns:m="http://schemas.openxmlformats.org/officeDocument/2006/math">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𝑦</m:t>
                    </m:r>
                    <m:r>
                      <a:rPr lang="en-AU" sz="1800" b="0" i="1" smtClean="0">
                        <a:latin typeface="Cambria Math" panose="02040503050406030204" pitchFamily="18" charset="0"/>
                      </a:rPr>
                      <m:t>=4</m:t>
                    </m:r>
                  </m:oMath>
                </a14:m>
                <a:endParaRPr lang="en-AU" sz="1800" dirty="0"/>
              </a:p>
            </p:txBody>
          </p:sp>
        </mc:Choice>
        <mc:Fallback xmlns="">
          <p:sp>
            <p:nvSpPr>
              <p:cNvPr id="10" name="TextBox 9">
                <a:extLst>
                  <a:ext uri="{FF2B5EF4-FFF2-40B4-BE49-F238E27FC236}">
                    <a16:creationId xmlns:a16="http://schemas.microsoft.com/office/drawing/2014/main" id="{B2DBD810-2500-18AD-2CA5-EDE3612211A2}"/>
                  </a:ext>
                </a:extLst>
              </p:cNvPr>
              <p:cNvSpPr txBox="1">
                <a:spLocks noRot="1" noChangeAspect="1" noMove="1" noResize="1" noEditPoints="1" noAdjustHandles="1" noChangeArrowheads="1" noChangeShapeType="1" noTextEdit="1"/>
              </p:cNvSpPr>
              <p:nvPr/>
            </p:nvSpPr>
            <p:spPr>
              <a:xfrm>
                <a:off x="355420" y="1397067"/>
                <a:ext cx="8373036" cy="433342"/>
              </a:xfrm>
              <a:prstGeom prst="rect">
                <a:avLst/>
              </a:prstGeom>
              <a:blipFill>
                <a:blip r:embed="rId3"/>
                <a:stretch>
                  <a:fillRect l="-1664" t="-14286"/>
                </a:stretch>
              </a:blipFill>
            </p:spPr>
            <p:txBody>
              <a:bodyPr/>
              <a:lstStyle/>
              <a:p>
                <a:r>
                  <a:rPr lang="en-US">
                    <a:noFill/>
                  </a:rPr>
                  <a:t> </a:t>
                </a:r>
              </a:p>
            </p:txBody>
          </p:sp>
        </mc:Fallback>
      </mc:AlternateContent>
      <p:grpSp>
        <p:nvGrpSpPr>
          <p:cNvPr id="15" name="Group 14" descr="Four coordinate-plane diagrams labelled A to D, each showing the x-axis and y-axis with the origin marked O and a single straight line. Diagram A shows a decreasing line that crosses the y-axis above the origin and the x-axis to the right of the origin; Diagram B shows an increasing line that crosses the y-axis above the origin and the x-axis to the left of the origin; Diagram C shows a steep decreasing line that crosses the y-axis below the origin and the x-axis to the left of the origin; Diagram D shows a gentle decreasing line that crosses the y-axis above the origin and the x-axis to the right of the origin.">
            <a:extLst>
              <a:ext uri="{FF2B5EF4-FFF2-40B4-BE49-F238E27FC236}">
                <a16:creationId xmlns:a16="http://schemas.microsoft.com/office/drawing/2014/main" id="{AD1D07DC-A2F9-166E-16EC-F8D59B329B68}"/>
              </a:ext>
            </a:extLst>
          </p:cNvPr>
          <p:cNvGrpSpPr/>
          <p:nvPr/>
        </p:nvGrpSpPr>
        <p:grpSpPr>
          <a:xfrm>
            <a:off x="462744" y="2456183"/>
            <a:ext cx="11571377" cy="2571409"/>
            <a:chOff x="462744" y="2456183"/>
            <a:chExt cx="11571377" cy="2571409"/>
          </a:xfrm>
        </p:grpSpPr>
        <p:pic>
          <p:nvPicPr>
            <p:cNvPr id="7" name="Picture 6" descr="Four coordinate-plane diagrams labelled A to D, each showing the x-axis and y-axis with the origin marked O and a single straight line. Diagram A shows a decreasing line that crosses the y-axis above the origin and the x-axis to the right of the origin; Diagram B shows an increasing line that crosses the y-axis above the origin and the x-axis to the left of the origin; Diagram C shows a steep decreasing line that crosses the y-axis below the origin and the x-axis to the left of the origin; Diagram D shows a gentle decreasing line that crosses the y-axis above the origin and the x-axis to the right of the origin.">
              <a:extLst>
                <a:ext uri="{FF2B5EF4-FFF2-40B4-BE49-F238E27FC236}">
                  <a16:creationId xmlns:a16="http://schemas.microsoft.com/office/drawing/2014/main" id="{D64AE47F-CDF4-5D0C-1C4D-C4BFE5AC7B7E}"/>
                </a:ext>
              </a:extLst>
            </p:cNvPr>
            <p:cNvPicPr>
              <a:picLocks noChangeAspect="1"/>
            </p:cNvPicPr>
            <p:nvPr/>
          </p:nvPicPr>
          <p:blipFill>
            <a:blip r:embed="rId4"/>
            <a:srcRect l="2164" r="58436" b="47526"/>
            <a:stretch>
              <a:fillRect/>
            </a:stretch>
          </p:blipFill>
          <p:spPr>
            <a:xfrm>
              <a:off x="462744" y="2456184"/>
              <a:ext cx="2676991" cy="2509231"/>
            </a:xfrm>
            <a:prstGeom prst="rect">
              <a:avLst/>
            </a:prstGeom>
          </p:spPr>
        </p:pic>
        <p:pic>
          <p:nvPicPr>
            <p:cNvPr id="6" name="Picture 5">
              <a:extLst>
                <a:ext uri="{FF2B5EF4-FFF2-40B4-BE49-F238E27FC236}">
                  <a16:creationId xmlns:a16="http://schemas.microsoft.com/office/drawing/2014/main" id="{26873EDD-0DD9-2C6F-AA6A-75B60E06FC7E}"/>
                </a:ext>
              </a:extLst>
            </p:cNvPr>
            <p:cNvPicPr>
              <a:picLocks noChangeAspect="1"/>
            </p:cNvPicPr>
            <p:nvPr/>
          </p:nvPicPr>
          <p:blipFill>
            <a:blip r:embed="rId5"/>
            <a:stretch>
              <a:fillRect/>
            </a:stretch>
          </p:blipFill>
          <p:spPr>
            <a:xfrm>
              <a:off x="8919980" y="2578133"/>
              <a:ext cx="3114141" cy="2091982"/>
            </a:xfrm>
            <a:prstGeom prst="rect">
              <a:avLst/>
            </a:prstGeom>
          </p:spPr>
        </p:pic>
        <p:pic>
          <p:nvPicPr>
            <p:cNvPr id="11" name="Picture 10" descr="Four coordinate-plane diagrams labelled A to D, each showing the x-axis and y-axis with the origin marked O and a single straight line. Diagram A shows a decreasing line that crosses the y-axis above the origin and the x-axis to the right of the origin; Diagram B shows an increasing line that crosses the y-axis above the origin and the x-axis to the left of the origin; Diagram C shows a steep decreasing line that crosses the y-axis below the origin and the x-axis to the left of the origin; Diagram D shows a gentle decreasing line that crosses the y-axis above the origin and the x-axis to the right of the origin.">
              <a:extLst>
                <a:ext uri="{FF2B5EF4-FFF2-40B4-BE49-F238E27FC236}">
                  <a16:creationId xmlns:a16="http://schemas.microsoft.com/office/drawing/2014/main" id="{F6EC2B43-3A67-B446-0233-AE575A34B090}"/>
                </a:ext>
              </a:extLst>
            </p:cNvPr>
            <p:cNvPicPr>
              <a:picLocks noChangeAspect="1"/>
            </p:cNvPicPr>
            <p:nvPr/>
          </p:nvPicPr>
          <p:blipFill>
            <a:blip r:embed="rId4"/>
            <a:srcRect l="51664" r="6772" b="47526"/>
            <a:stretch>
              <a:fillRect/>
            </a:stretch>
          </p:blipFill>
          <p:spPr>
            <a:xfrm>
              <a:off x="3312828" y="2456183"/>
              <a:ext cx="2823980" cy="2509231"/>
            </a:xfrm>
            <a:prstGeom prst="rect">
              <a:avLst/>
            </a:prstGeom>
          </p:spPr>
        </p:pic>
        <p:pic>
          <p:nvPicPr>
            <p:cNvPr id="13" name="Picture 12" descr="Four coordinate-plane diagrams labelled A to D, each showing the x-axis and y-axis with the origin marked O and a single straight line. Diagram A shows a decreasing line that crosses the y-axis above the origin and the x-axis to the right of the origin; Diagram B shows an increasing line that crosses the y-axis above the origin and the x-axis to the left of the origin; Diagram C shows a steep decreasing line that crosses the y-axis below the origin and the x-axis to the left of the origin; Diagram D shows a gentle decreasing line that crosses the y-axis above the origin and the x-axis to the right of the origin.">
              <a:extLst>
                <a:ext uri="{FF2B5EF4-FFF2-40B4-BE49-F238E27FC236}">
                  <a16:creationId xmlns:a16="http://schemas.microsoft.com/office/drawing/2014/main" id="{E6B5B2F6-ED68-6BEE-E131-15D8B6676058}"/>
                </a:ext>
              </a:extLst>
            </p:cNvPr>
            <p:cNvPicPr>
              <a:picLocks noChangeAspect="1"/>
            </p:cNvPicPr>
            <p:nvPr/>
          </p:nvPicPr>
          <p:blipFill>
            <a:blip r:embed="rId4"/>
            <a:srcRect l="1506" t="51815" r="56880" b="-4289"/>
            <a:stretch>
              <a:fillRect/>
            </a:stretch>
          </p:blipFill>
          <p:spPr>
            <a:xfrm>
              <a:off x="6096000" y="2518361"/>
              <a:ext cx="2827386" cy="2509231"/>
            </a:xfrm>
            <a:prstGeom prst="rect">
              <a:avLst/>
            </a:prstGeom>
          </p:spPr>
        </p:pic>
      </p:grpSp>
      <p:sp>
        <p:nvSpPr>
          <p:cNvPr id="14" name="Rectangle: Rounded Corners 14">
            <a:extLst>
              <a:ext uri="{FF2B5EF4-FFF2-40B4-BE49-F238E27FC236}">
                <a16:creationId xmlns:a16="http://schemas.microsoft.com/office/drawing/2014/main" id="{CEE40F89-EC2C-9518-0660-3FA6B2777B00}"/>
              </a:ext>
              <a:ext uri="{C183D7F6-B498-43B3-948B-1728B52AA6E4}">
                <adec:decorative xmlns:adec="http://schemas.microsoft.com/office/drawing/2017/decorative" val="1"/>
              </a:ext>
            </a:extLst>
          </p:cNvPr>
          <p:cNvSpPr/>
          <p:nvPr/>
        </p:nvSpPr>
        <p:spPr>
          <a:xfrm>
            <a:off x="355420" y="2296423"/>
            <a:ext cx="2891638" cy="2828754"/>
          </a:xfrm>
          <a:prstGeom prst="roundRect">
            <a:avLst>
              <a:gd name="adj" fmla="val 7570"/>
            </a:avLst>
          </a:prstGeom>
          <a:no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Slide Number Placeholder 2">
            <a:extLst>
              <a:ext uri="{FF2B5EF4-FFF2-40B4-BE49-F238E27FC236}">
                <a16:creationId xmlns:a16="http://schemas.microsoft.com/office/drawing/2014/main" id="{D469F999-491D-8ED5-907E-0069B4105DD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6</a:t>
            </a:fld>
            <a:endParaRPr lang="en-AU" dirty="0"/>
          </a:p>
        </p:txBody>
      </p:sp>
    </p:spTree>
    <p:extLst>
      <p:ext uri="{BB962C8B-B14F-4D97-AF65-F5344CB8AC3E}">
        <p14:creationId xmlns:p14="http://schemas.microsoft.com/office/powerpoint/2010/main" val="323417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8BAA9-58BA-DAFA-C4EE-EC16BD41521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59947A6-0B6E-AC77-534E-75655B347597}"/>
              </a:ext>
            </a:extLst>
          </p:cNvPr>
          <p:cNvSpPr>
            <a:spLocks noGrp="1"/>
          </p:cNvSpPr>
          <p:nvPr>
            <p:ph type="title"/>
          </p:nvPr>
        </p:nvSpPr>
        <p:spPr/>
        <p:txBody>
          <a:bodyPr/>
          <a:lstStyle/>
          <a:p>
            <a:r>
              <a:rPr lang="en-AU" dirty="0"/>
              <a:t>Line graphs (4)</a:t>
            </a:r>
            <a:endParaRPr lang="en-AU" dirty="0">
              <a:latin typeface="+mj-lt"/>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217C28E4-3B05-9369-8430-F5E5558643F7}"/>
                  </a:ext>
                </a:extLst>
              </p:cNvPr>
              <p:cNvSpPr txBox="1"/>
              <p:nvPr/>
            </p:nvSpPr>
            <p:spPr>
              <a:xfrm>
                <a:off x="360000" y="1397066"/>
                <a:ext cx="8373036" cy="386835"/>
              </a:xfrm>
              <a:prstGeom prst="rect">
                <a:avLst/>
              </a:prstGeom>
              <a:noFill/>
            </p:spPr>
            <p:txBody>
              <a:bodyPr wrap="square" lIns="0" tIns="0" rIns="0" bIns="0" rtlCol="0">
                <a:noAutofit/>
              </a:bodyPr>
              <a:lstStyle/>
              <a:p>
                <a:pPr algn="l"/>
                <a:r>
                  <a:rPr lang="en-AU" sz="1800" dirty="0"/>
                  <a:t>Which point lies on the line </a:t>
                </a:r>
                <a14:m>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+4</m:t>
                    </m:r>
                  </m:oMath>
                </a14:m>
                <a:r>
                  <a:rPr lang="en-AU" sz="1800" dirty="0"/>
                  <a:t>?</a:t>
                </a:r>
              </a:p>
            </p:txBody>
          </p:sp>
        </mc:Choice>
        <mc:Fallback xmlns="">
          <p:sp>
            <p:nvSpPr>
              <p:cNvPr id="2" name="TextBox 1">
                <a:extLst>
                  <a:ext uri="{FF2B5EF4-FFF2-40B4-BE49-F238E27FC236}">
                    <a16:creationId xmlns:a16="http://schemas.microsoft.com/office/drawing/2014/main" id="{217C28E4-3B05-9369-8430-F5E5558643F7}"/>
                  </a:ext>
                </a:extLst>
              </p:cNvPr>
              <p:cNvSpPr txBox="1">
                <a:spLocks noRot="1" noChangeAspect="1" noMove="1" noResize="1" noEditPoints="1" noAdjustHandles="1" noChangeArrowheads="1" noChangeShapeType="1" noTextEdit="1"/>
              </p:cNvSpPr>
              <p:nvPr/>
            </p:nvSpPr>
            <p:spPr>
              <a:xfrm>
                <a:off x="360000" y="1397066"/>
                <a:ext cx="8373036" cy="386835"/>
              </a:xfrm>
              <a:prstGeom prst="rect">
                <a:avLst/>
              </a:prstGeom>
              <a:blipFill>
                <a:blip r:embed="rId3"/>
                <a:stretch>
                  <a:fillRect l="-1667" t="-15625" b="-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6950BAD-35D7-3A12-36C4-C1175881AFF2}"/>
                  </a:ext>
                </a:extLst>
              </p:cNvPr>
              <p:cNvSpPr txBox="1"/>
              <p:nvPr/>
            </p:nvSpPr>
            <p:spPr>
              <a:xfrm>
                <a:off x="562018" y="1590483"/>
                <a:ext cx="3212540" cy="3241099"/>
              </a:xfrm>
              <a:prstGeom prst="rect">
                <a:avLst/>
              </a:prstGeom>
              <a:noFill/>
            </p:spPr>
            <p:txBody>
              <a:bodyPr wrap="square" lIns="0" tIns="0" rIns="0" bIns="0" rtlCol="0">
                <a:noAutofit/>
              </a:bodyPr>
              <a:lstStyle/>
              <a:p>
                <a:pPr algn="l"/>
                <a:endParaRPr lang="en-AU" sz="1800" dirty="0"/>
              </a:p>
              <a:p>
                <a:pPr marL="342900" indent="-342900" algn="l">
                  <a:lnSpc>
                    <a:spcPct val="250000"/>
                  </a:lnSpc>
                  <a:buFont typeface="+mj-lt"/>
                  <a:buAutoNum type="alphaUcPeriod"/>
                </a:pPr>
                <a:r>
                  <a:rPr lang="en-AU" sz="1800" b="0" dirty="0"/>
                  <a:t> </a:t>
                </a:r>
                <a14:m>
                  <m:oMath xmlns:m="http://schemas.openxmlformats.org/officeDocument/2006/math">
                    <m:d>
                      <m:dPr>
                        <m:ctrlPr>
                          <a:rPr lang="en-AU" sz="1800" b="0" i="1" smtClean="0">
                            <a:latin typeface="Cambria Math" panose="02040503050406030204" pitchFamily="18" charset="0"/>
                          </a:rPr>
                        </m:ctrlPr>
                      </m:dPr>
                      <m:e>
                        <m:r>
                          <a:rPr lang="en-AU" sz="1800" b="0" i="1" smtClean="0">
                            <a:latin typeface="Cambria Math" panose="02040503050406030204" pitchFamily="18" charset="0"/>
                          </a:rPr>
                          <m:t>1, 6</m:t>
                        </m:r>
                      </m:e>
                    </m:d>
                  </m:oMath>
                </a14:m>
                <a:endParaRPr lang="en-AU" sz="1800" b="0" dirty="0"/>
              </a:p>
              <a:p>
                <a:pPr marL="342900" indent="-342900" algn="l">
                  <a:lnSpc>
                    <a:spcPct val="250000"/>
                  </a:lnSpc>
                  <a:buFont typeface="+mj-lt"/>
                  <a:buAutoNum type="alphaUcPeriod"/>
                </a:pPr>
                <a:r>
                  <a:rPr lang="en-AU" sz="1800" dirty="0"/>
                  <a:t> </a:t>
                </a:r>
                <a14:m>
                  <m:oMath xmlns:m="http://schemas.openxmlformats.org/officeDocument/2006/math">
                    <m:d>
                      <m:dPr>
                        <m:ctrlPr>
                          <a:rPr lang="en-AU" sz="1800" b="0" i="1" smtClean="0">
                            <a:latin typeface="Cambria Math" panose="02040503050406030204" pitchFamily="18" charset="0"/>
                          </a:rPr>
                        </m:ctrlPr>
                      </m:dPr>
                      <m:e>
                        <m:r>
                          <a:rPr lang="en-AU" sz="1800" b="0" i="1" smtClean="0">
                            <a:latin typeface="Cambria Math" panose="02040503050406030204" pitchFamily="18" charset="0"/>
                          </a:rPr>
                          <m:t>−1, 6</m:t>
                        </m:r>
                      </m:e>
                    </m:d>
                  </m:oMath>
                </a14:m>
                <a:endParaRPr lang="en-AU" sz="1800" b="0" dirty="0"/>
              </a:p>
              <a:p>
                <a:pPr marL="342900" indent="-342900" algn="l">
                  <a:lnSpc>
                    <a:spcPct val="250000"/>
                  </a:lnSpc>
                  <a:buFont typeface="+mj-lt"/>
                  <a:buAutoNum type="alphaUcPeriod"/>
                </a:pPr>
                <a:r>
                  <a:rPr lang="en-AU" sz="1800" dirty="0"/>
                  <a:t> </a:t>
                </a:r>
                <a14:m>
                  <m:oMath xmlns:m="http://schemas.openxmlformats.org/officeDocument/2006/math">
                    <m:d>
                      <m:dPr>
                        <m:ctrlPr>
                          <a:rPr lang="en-AU" sz="1800" b="0" i="1" smtClean="0">
                            <a:latin typeface="Cambria Math" panose="02040503050406030204" pitchFamily="18" charset="0"/>
                          </a:rPr>
                        </m:ctrlPr>
                      </m:dPr>
                      <m:e>
                        <m:r>
                          <a:rPr lang="en-AU" sz="1800" b="0" i="1" smtClean="0">
                            <a:latin typeface="Cambria Math" panose="02040503050406030204" pitchFamily="18" charset="0"/>
                          </a:rPr>
                          <m:t>2, −2</m:t>
                        </m:r>
                      </m:e>
                    </m:d>
                  </m:oMath>
                </a14:m>
                <a:endParaRPr lang="en-AU" sz="1800" b="0" dirty="0"/>
              </a:p>
              <a:p>
                <a:pPr marL="342900" indent="-342900" algn="l">
                  <a:lnSpc>
                    <a:spcPct val="250000"/>
                  </a:lnSpc>
                  <a:buFont typeface="+mj-lt"/>
                  <a:buAutoNum type="alphaUcPeriod"/>
                </a:pPr>
                <a:r>
                  <a:rPr lang="en-AU" sz="1800" dirty="0"/>
                  <a:t> </a:t>
                </a:r>
                <a14:m>
                  <m:oMath xmlns:m="http://schemas.openxmlformats.org/officeDocument/2006/math">
                    <m:r>
                      <a:rPr lang="en-AU" sz="1800" b="0" i="1" smtClean="0">
                        <a:latin typeface="Cambria Math" panose="02040503050406030204" pitchFamily="18" charset="0"/>
                      </a:rPr>
                      <m:t>(−2, −1)</m:t>
                    </m:r>
                  </m:oMath>
                </a14:m>
                <a:endParaRPr lang="en-AU" sz="1800" dirty="0"/>
              </a:p>
            </p:txBody>
          </p:sp>
        </mc:Choice>
        <mc:Fallback xmlns="">
          <p:sp>
            <p:nvSpPr>
              <p:cNvPr id="7" name="TextBox 6">
                <a:extLst>
                  <a:ext uri="{FF2B5EF4-FFF2-40B4-BE49-F238E27FC236}">
                    <a16:creationId xmlns:a16="http://schemas.microsoft.com/office/drawing/2014/main" id="{16950BAD-35D7-3A12-36C4-C1175881AFF2}"/>
                  </a:ext>
                </a:extLst>
              </p:cNvPr>
              <p:cNvSpPr txBox="1">
                <a:spLocks noRot="1" noChangeAspect="1" noMove="1" noResize="1" noEditPoints="1" noAdjustHandles="1" noChangeArrowheads="1" noChangeShapeType="1" noTextEdit="1"/>
              </p:cNvSpPr>
              <p:nvPr/>
            </p:nvSpPr>
            <p:spPr>
              <a:xfrm>
                <a:off x="562018" y="1590483"/>
                <a:ext cx="3212540" cy="3241099"/>
              </a:xfrm>
              <a:prstGeom prst="rect">
                <a:avLst/>
              </a:prstGeom>
              <a:blipFill>
                <a:blip r:embed="rId4"/>
                <a:stretch>
                  <a:fillRect l="-3937"/>
                </a:stretch>
              </a:blipFill>
            </p:spPr>
            <p:txBody>
              <a:bodyPr/>
              <a:lstStyle/>
              <a:p>
                <a:r>
                  <a:rPr lang="en-US">
                    <a:noFill/>
                  </a:rPr>
                  <a:t> </a:t>
                </a:r>
              </a:p>
            </p:txBody>
          </p:sp>
        </mc:Fallback>
      </mc:AlternateContent>
      <p:sp>
        <p:nvSpPr>
          <p:cNvPr id="6" name="Rectangle: Rounded Corners 14">
            <a:extLst>
              <a:ext uri="{FF2B5EF4-FFF2-40B4-BE49-F238E27FC236}">
                <a16:creationId xmlns:a16="http://schemas.microsoft.com/office/drawing/2014/main" id="{4951B593-68F7-6B73-EF66-24E3E72820EF}"/>
              </a:ext>
              <a:ext uri="{C183D7F6-B498-43B3-948B-1728B52AA6E4}">
                <adec:decorative xmlns:adec="http://schemas.microsoft.com/office/drawing/2017/decorative" val="1"/>
              </a:ext>
            </a:extLst>
          </p:cNvPr>
          <p:cNvSpPr/>
          <p:nvPr/>
        </p:nvSpPr>
        <p:spPr>
          <a:xfrm>
            <a:off x="360000" y="2634252"/>
            <a:ext cx="1745247" cy="717699"/>
          </a:xfrm>
          <a:prstGeom prst="roundRect">
            <a:avLst>
              <a:gd name="adj" fmla="val 7570"/>
            </a:avLst>
          </a:prstGeom>
          <a:no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 name="Slide Number Placeholder 2">
            <a:extLst>
              <a:ext uri="{FF2B5EF4-FFF2-40B4-BE49-F238E27FC236}">
                <a16:creationId xmlns:a16="http://schemas.microsoft.com/office/drawing/2014/main" id="{E93C8634-851D-FC5D-CF95-DCFC7DB4583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7</a:t>
            </a:fld>
            <a:endParaRPr lang="en-AU" dirty="0"/>
          </a:p>
        </p:txBody>
      </p:sp>
    </p:spTree>
    <p:extLst>
      <p:ext uri="{BB962C8B-B14F-4D97-AF65-F5344CB8AC3E}">
        <p14:creationId xmlns:p14="http://schemas.microsoft.com/office/powerpoint/2010/main" val="451727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DF2D23-918F-5743-31C3-57601F04894F}"/>
              </a:ext>
            </a:extLst>
          </p:cNvPr>
          <p:cNvSpPr>
            <a:spLocks noGrp="1"/>
          </p:cNvSpPr>
          <p:nvPr>
            <p:ph type="title"/>
          </p:nvPr>
        </p:nvSpPr>
        <p:spPr/>
        <p:txBody>
          <a:bodyPr/>
          <a:lstStyle/>
          <a:p>
            <a:r>
              <a:rPr lang="en-AU" dirty="0"/>
              <a:t>How can we graph a linear equation?</a:t>
            </a:r>
          </a:p>
        </p:txBody>
      </p:sp>
      <mc:AlternateContent xmlns:mc="http://schemas.openxmlformats.org/markup-compatibility/2006" xmlns:a14="http://schemas.microsoft.com/office/drawing/2010/main">
        <mc:Choice Requires="a14">
          <p:graphicFrame>
            <p:nvGraphicFramePr>
              <p:cNvPr id="8" name="Table 7" descr="Table comparing methods, what we do and an example">
                <a:extLst>
                  <a:ext uri="{FF2B5EF4-FFF2-40B4-BE49-F238E27FC236}">
                    <a16:creationId xmlns:a16="http://schemas.microsoft.com/office/drawing/2014/main" id="{6642EB89-C143-B672-5BB6-FA6E34D55916}"/>
                  </a:ext>
                </a:extLst>
              </p:cNvPr>
              <p:cNvGraphicFramePr>
                <a:graphicFrameLocks noGrp="1"/>
              </p:cNvGraphicFramePr>
              <p:nvPr>
                <p:extLst>
                  <p:ext uri="{D42A27DB-BD31-4B8C-83A1-F6EECF244321}">
                    <p14:modId xmlns:p14="http://schemas.microsoft.com/office/powerpoint/2010/main" val="3077541945"/>
                  </p:ext>
                </p:extLst>
              </p:nvPr>
            </p:nvGraphicFramePr>
            <p:xfrm>
              <a:off x="410415" y="1033066"/>
              <a:ext cx="11371169" cy="1833880"/>
            </p:xfrm>
            <a:graphic>
              <a:graphicData uri="http://schemas.openxmlformats.org/drawingml/2006/table">
                <a:tbl>
                  <a:tblPr firstRow="1" bandRow="1">
                    <a:tableStyleId>{69012ECD-51FC-41F1-AA8D-1B2483CD663E}</a:tableStyleId>
                  </a:tblPr>
                  <a:tblGrid>
                    <a:gridCol w="1934331">
                      <a:extLst>
                        <a:ext uri="{9D8B030D-6E8A-4147-A177-3AD203B41FA5}">
                          <a16:colId xmlns:a16="http://schemas.microsoft.com/office/drawing/2014/main" val="3870988565"/>
                        </a:ext>
                      </a:extLst>
                    </a:gridCol>
                    <a:gridCol w="3474346">
                      <a:extLst>
                        <a:ext uri="{9D8B030D-6E8A-4147-A177-3AD203B41FA5}">
                          <a16:colId xmlns:a16="http://schemas.microsoft.com/office/drawing/2014/main" val="2954125679"/>
                        </a:ext>
                      </a:extLst>
                    </a:gridCol>
                    <a:gridCol w="5962492">
                      <a:extLst>
                        <a:ext uri="{9D8B030D-6E8A-4147-A177-3AD203B41FA5}">
                          <a16:colId xmlns:a16="http://schemas.microsoft.com/office/drawing/2014/main" val="3739549134"/>
                        </a:ext>
                      </a:extLst>
                    </a:gridCol>
                  </a:tblGrid>
                  <a:tr h="370840">
                    <a:tc>
                      <a:txBody>
                        <a:bodyPr/>
                        <a:lstStyle/>
                        <a:p>
                          <a:r>
                            <a:rPr lang="en-AU" dirty="0"/>
                            <a:t>Method</a:t>
                          </a:r>
                        </a:p>
                      </a:txBody>
                      <a:tcPr>
                        <a:lnB w="12700" cap="flat" cmpd="sng" algn="ctr">
                          <a:solidFill>
                            <a:schemeClr val="tx1"/>
                          </a:solidFill>
                          <a:prstDash val="solid"/>
                          <a:round/>
                          <a:headEnd type="none" w="med" len="med"/>
                          <a:tailEnd type="none" w="med" len="med"/>
                        </a:lnB>
                      </a:tcPr>
                    </a:tc>
                    <a:tc>
                      <a:txBody>
                        <a:bodyPr/>
                        <a:lstStyle/>
                        <a:p>
                          <a:r>
                            <a:rPr lang="en-AU" dirty="0"/>
                            <a:t>What do we do?</a:t>
                          </a:r>
                        </a:p>
                      </a:txBody>
                      <a:tcPr>
                        <a:lnB w="12700" cap="flat" cmpd="sng" algn="ctr">
                          <a:solidFill>
                            <a:schemeClr val="tx1"/>
                          </a:solidFill>
                          <a:prstDash val="solid"/>
                          <a:round/>
                          <a:headEnd type="none" w="med" len="med"/>
                          <a:tailEnd type="none" w="med" len="med"/>
                        </a:lnB>
                      </a:tcPr>
                    </a:tc>
                    <a:tc>
                      <a:txBody>
                        <a:bodyPr/>
                        <a:lstStyle/>
                        <a:p>
                          <a:r>
                            <a:rPr lang="en-AU" dirty="0"/>
                            <a:t>Example</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1355268"/>
                      </a:ext>
                    </a:extLst>
                  </a:tr>
                  <a:tr h="370840">
                    <a:tc>
                      <a:txBody>
                        <a:bodyPr/>
                        <a:lstStyle/>
                        <a:p>
                          <a:r>
                            <a:rPr lang="en-AU" dirty="0"/>
                            <a:t>Table of values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AU" dirty="0"/>
                            <a:t>Substitute </a:t>
                          </a:r>
                          <a14:m>
                            <m:oMath xmlns:m="http://schemas.openxmlformats.org/officeDocument/2006/math">
                              <m:r>
                                <a:rPr lang="en-AU" b="0" smtClean="0">
                                  <a:latin typeface="Cambria Math" panose="02040503050406030204" pitchFamily="18" charset="0"/>
                                </a:rPr>
                                <m:t>𝑥</m:t>
                              </m:r>
                            </m:oMath>
                          </a14:m>
                          <a:r>
                            <a:rPr lang="en-AU" dirty="0"/>
                            <a:t>-values to generate points.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AU" dirty="0"/>
                        </a:p>
                        <a:p>
                          <a:endParaRPr lang="en-AU" dirty="0"/>
                        </a:p>
                        <a:p>
                          <a:endParaRPr lang="en-AU" dirty="0"/>
                        </a:p>
                        <a:p>
                          <a:endParaRPr lang="en-AU" dirty="0"/>
                        </a:p>
                        <a:p>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521754613"/>
                      </a:ext>
                    </a:extLst>
                  </a:tr>
                </a:tbl>
              </a:graphicData>
            </a:graphic>
          </p:graphicFrame>
        </mc:Choice>
        <mc:Fallback xmlns="">
          <p:graphicFrame>
            <p:nvGraphicFramePr>
              <p:cNvPr id="8" name="Table 7" descr="Table comparing methods, what we do and an example">
                <a:extLst>
                  <a:ext uri="{FF2B5EF4-FFF2-40B4-BE49-F238E27FC236}">
                    <a16:creationId xmlns:a16="http://schemas.microsoft.com/office/drawing/2014/main" id="{6642EB89-C143-B672-5BB6-FA6E34D55916}"/>
                  </a:ext>
                </a:extLst>
              </p:cNvPr>
              <p:cNvGraphicFramePr>
                <a:graphicFrameLocks noGrp="1"/>
              </p:cNvGraphicFramePr>
              <p:nvPr>
                <p:extLst>
                  <p:ext uri="{D42A27DB-BD31-4B8C-83A1-F6EECF244321}">
                    <p14:modId xmlns:p14="http://schemas.microsoft.com/office/powerpoint/2010/main" val="3077541945"/>
                  </p:ext>
                </p:extLst>
              </p:nvPr>
            </p:nvGraphicFramePr>
            <p:xfrm>
              <a:off x="410415" y="1033066"/>
              <a:ext cx="11371169" cy="1833880"/>
            </p:xfrm>
            <a:graphic>
              <a:graphicData uri="http://schemas.openxmlformats.org/drawingml/2006/table">
                <a:tbl>
                  <a:tblPr firstRow="1" bandRow="1">
                    <a:tableStyleId>{69012ECD-51FC-41F1-AA8D-1B2483CD663E}</a:tableStyleId>
                  </a:tblPr>
                  <a:tblGrid>
                    <a:gridCol w="1934331">
                      <a:extLst>
                        <a:ext uri="{9D8B030D-6E8A-4147-A177-3AD203B41FA5}">
                          <a16:colId xmlns:a16="http://schemas.microsoft.com/office/drawing/2014/main" val="3870988565"/>
                        </a:ext>
                      </a:extLst>
                    </a:gridCol>
                    <a:gridCol w="3474346">
                      <a:extLst>
                        <a:ext uri="{9D8B030D-6E8A-4147-A177-3AD203B41FA5}">
                          <a16:colId xmlns:a16="http://schemas.microsoft.com/office/drawing/2014/main" val="2954125679"/>
                        </a:ext>
                      </a:extLst>
                    </a:gridCol>
                    <a:gridCol w="5962492">
                      <a:extLst>
                        <a:ext uri="{9D8B030D-6E8A-4147-A177-3AD203B41FA5}">
                          <a16:colId xmlns:a16="http://schemas.microsoft.com/office/drawing/2014/main" val="3739549134"/>
                        </a:ext>
                      </a:extLst>
                    </a:gridCol>
                  </a:tblGrid>
                  <a:tr h="370840">
                    <a:tc>
                      <a:txBody>
                        <a:bodyPr/>
                        <a:lstStyle/>
                        <a:p>
                          <a:r>
                            <a:rPr lang="en-AU" dirty="0"/>
                            <a:t>Method</a:t>
                          </a:r>
                        </a:p>
                      </a:txBody>
                      <a:tcPr>
                        <a:lnB w="12700" cap="flat" cmpd="sng" algn="ctr">
                          <a:solidFill>
                            <a:schemeClr val="tx1"/>
                          </a:solidFill>
                          <a:prstDash val="solid"/>
                          <a:round/>
                          <a:headEnd type="none" w="med" len="med"/>
                          <a:tailEnd type="none" w="med" len="med"/>
                        </a:lnB>
                      </a:tcPr>
                    </a:tc>
                    <a:tc>
                      <a:txBody>
                        <a:bodyPr/>
                        <a:lstStyle/>
                        <a:p>
                          <a:r>
                            <a:rPr lang="en-AU" dirty="0"/>
                            <a:t>What do we do?</a:t>
                          </a:r>
                        </a:p>
                      </a:txBody>
                      <a:tcPr>
                        <a:lnB w="12700" cap="flat" cmpd="sng" algn="ctr">
                          <a:solidFill>
                            <a:schemeClr val="tx1"/>
                          </a:solidFill>
                          <a:prstDash val="solid"/>
                          <a:round/>
                          <a:headEnd type="none" w="med" len="med"/>
                          <a:tailEnd type="none" w="med" len="med"/>
                        </a:lnB>
                      </a:tcPr>
                    </a:tc>
                    <a:tc>
                      <a:txBody>
                        <a:bodyPr/>
                        <a:lstStyle/>
                        <a:p>
                          <a:r>
                            <a:rPr lang="en-AU" dirty="0"/>
                            <a:t>Example</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1355268"/>
                      </a:ext>
                    </a:extLst>
                  </a:tr>
                  <a:tr h="1463040">
                    <a:tc>
                      <a:txBody>
                        <a:bodyPr/>
                        <a:lstStyle/>
                        <a:p>
                          <a:r>
                            <a:rPr lang="en-AU" dirty="0"/>
                            <a:t>Table of values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blipFill>
                          <a:blip r:embed="rId3"/>
                          <a:stretch>
                            <a:fillRect l="-55839" t="-26724" r="-171898" b="-862"/>
                          </a:stretch>
                        </a:blipFill>
                      </a:tcPr>
                    </a:tc>
                    <a:tc>
                      <a:txBody>
                        <a:bodyPr/>
                        <a:lstStyle/>
                        <a:p>
                          <a:endParaRPr lang="en-AU" dirty="0"/>
                        </a:p>
                        <a:p>
                          <a:endParaRPr lang="en-AU" dirty="0"/>
                        </a:p>
                        <a:p>
                          <a:endParaRPr lang="en-AU" dirty="0"/>
                        </a:p>
                        <a:p>
                          <a:endParaRPr lang="en-AU" dirty="0"/>
                        </a:p>
                        <a:p>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521754613"/>
                      </a:ext>
                    </a:extLst>
                  </a:tr>
                </a:tbl>
              </a:graphicData>
            </a:graphic>
          </p:graphicFrame>
        </mc:Fallback>
      </mc:AlternateContent>
      <p:grpSp>
        <p:nvGrpSpPr>
          <p:cNvPr id="10" name="Group 9" descr="A worked example for graphing the linear rule y = 2x + 1. A table lists x-values 0, 1 and 2 with corresponding y-values 1, 3 and 5; these points are plotted on a coordinate plane and joined by an increasing straight green line that crosses the y-axis at 1. Text on the right summarises the process: make a table of values, plot points, and draw a line through them.">
            <a:extLst>
              <a:ext uri="{FF2B5EF4-FFF2-40B4-BE49-F238E27FC236}">
                <a16:creationId xmlns:a16="http://schemas.microsoft.com/office/drawing/2014/main" id="{87003475-9C10-3F6A-9583-B16DD2554737}"/>
              </a:ext>
            </a:extLst>
          </p:cNvPr>
          <p:cNvGrpSpPr/>
          <p:nvPr/>
        </p:nvGrpSpPr>
        <p:grpSpPr>
          <a:xfrm>
            <a:off x="6095999" y="1467909"/>
            <a:ext cx="4627096" cy="1339139"/>
            <a:chOff x="6095998" y="1566208"/>
            <a:chExt cx="4627096" cy="1339139"/>
          </a:xfrm>
        </p:grpSpPr>
        <p:pic>
          <p:nvPicPr>
            <p:cNvPr id="5" name="Picture 4" descr="A worked example for graphing the linear rule y = 2x + 1. A table lists x-values 0, 1 and 2 with corresponding y-values 1, 3 and 5; these points are plotted on a coordinate plane and joined by an increasing straight green line that crosses the y-axis at 1. Text on the right summarises the process: make a table of values, plot points, and draw a line through them.">
              <a:extLst>
                <a:ext uri="{FF2B5EF4-FFF2-40B4-BE49-F238E27FC236}">
                  <a16:creationId xmlns:a16="http://schemas.microsoft.com/office/drawing/2014/main" id="{80054072-45C9-2665-32FB-0F4D21671F88}"/>
                </a:ext>
              </a:extLst>
            </p:cNvPr>
            <p:cNvPicPr>
              <a:picLocks noChangeAspect="1"/>
            </p:cNvPicPr>
            <p:nvPr/>
          </p:nvPicPr>
          <p:blipFill>
            <a:blip r:embed="rId4"/>
            <a:srcRect b="5427"/>
            <a:stretch>
              <a:fillRect/>
            </a:stretch>
          </p:blipFill>
          <p:spPr>
            <a:xfrm>
              <a:off x="6096000" y="1566208"/>
              <a:ext cx="4627094" cy="1339139"/>
            </a:xfrm>
            <a:prstGeom prst="rect">
              <a:avLst/>
            </a:prstGeom>
          </p:spPr>
        </p:pic>
        <p:pic>
          <p:nvPicPr>
            <p:cNvPr id="9" name="Picture 8">
              <a:extLst>
                <a:ext uri="{FF2B5EF4-FFF2-40B4-BE49-F238E27FC236}">
                  <a16:creationId xmlns:a16="http://schemas.microsoft.com/office/drawing/2014/main" id="{91652EE1-25D7-59AE-B7B4-F8B86F22D86B}"/>
                </a:ext>
              </a:extLst>
            </p:cNvPr>
            <p:cNvPicPr>
              <a:picLocks noChangeAspect="1"/>
            </p:cNvPicPr>
            <p:nvPr/>
          </p:nvPicPr>
          <p:blipFill>
            <a:blip r:embed="rId5"/>
            <a:stretch>
              <a:fillRect/>
            </a:stretch>
          </p:blipFill>
          <p:spPr>
            <a:xfrm>
              <a:off x="6095998" y="1566208"/>
              <a:ext cx="1373505" cy="274320"/>
            </a:xfrm>
            <a:prstGeom prst="rect">
              <a:avLst/>
            </a:prstGeom>
          </p:spPr>
        </p:pic>
      </p:grpSp>
      <p:grpSp>
        <p:nvGrpSpPr>
          <p:cNvPr id="20" name="Group 19">
            <a:extLst>
              <a:ext uri="{FF2B5EF4-FFF2-40B4-BE49-F238E27FC236}">
                <a16:creationId xmlns:a16="http://schemas.microsoft.com/office/drawing/2014/main" id="{40528FA7-3755-A15E-E0FE-8DFC4273B97D}"/>
              </a:ext>
              <a:ext uri="{C183D7F6-B498-43B3-948B-1728B52AA6E4}">
                <adec:decorative xmlns:adec="http://schemas.microsoft.com/office/drawing/2017/decorative" val="1"/>
              </a:ext>
            </a:extLst>
          </p:cNvPr>
          <p:cNvGrpSpPr/>
          <p:nvPr/>
        </p:nvGrpSpPr>
        <p:grpSpPr>
          <a:xfrm>
            <a:off x="5817800" y="2851846"/>
            <a:ext cx="5963784" cy="3536688"/>
            <a:chOff x="5817617" y="2851846"/>
            <a:chExt cx="5963784" cy="3536688"/>
          </a:xfrm>
        </p:grpSpPr>
        <p:sp>
          <p:nvSpPr>
            <p:cNvPr id="16" name="TextBox 15">
              <a:extLst>
                <a:ext uri="{FF2B5EF4-FFF2-40B4-BE49-F238E27FC236}">
                  <a16:creationId xmlns:a16="http://schemas.microsoft.com/office/drawing/2014/main" id="{67EB106B-FBEA-7842-A6BC-8BD1319992C6}"/>
                </a:ext>
                <a:ext uri="{C183D7F6-B498-43B3-948B-1728B52AA6E4}">
                  <adec:decorative xmlns:adec="http://schemas.microsoft.com/office/drawing/2017/decorative" val="1"/>
                </a:ext>
              </a:extLst>
            </p:cNvPr>
            <p:cNvSpPr txBox="1"/>
            <p:nvPr/>
          </p:nvSpPr>
          <p:spPr>
            <a:xfrm>
              <a:off x="5817617" y="4620190"/>
              <a:ext cx="5963784" cy="1768344"/>
            </a:xfrm>
            <a:prstGeom prst="rect">
              <a:avLst/>
            </a:prstGeom>
            <a:noFill/>
            <a:ln w="12700">
              <a:solidFill>
                <a:schemeClr val="tx1"/>
              </a:solidFill>
            </a:ln>
          </p:spPr>
          <p:txBody>
            <a:bodyPr wrap="square" lIns="72000" tIns="72000" rIns="72000" bIns="72000" rtlCol="0">
              <a:noAutofit/>
            </a:bodyPr>
            <a:lstStyle/>
            <a:p>
              <a:endParaRPr lang="en-AU" sz="1800" dirty="0"/>
            </a:p>
          </p:txBody>
        </p:sp>
        <p:sp>
          <p:nvSpPr>
            <p:cNvPr id="12" name="TextBox 11">
              <a:extLst>
                <a:ext uri="{FF2B5EF4-FFF2-40B4-BE49-F238E27FC236}">
                  <a16:creationId xmlns:a16="http://schemas.microsoft.com/office/drawing/2014/main" id="{CBE1C7AB-DE93-1286-BA97-4AD4F3654AA5}"/>
                </a:ext>
                <a:ext uri="{C183D7F6-B498-43B3-948B-1728B52AA6E4}">
                  <adec:decorative xmlns:adec="http://schemas.microsoft.com/office/drawing/2017/decorative" val="1"/>
                </a:ext>
              </a:extLst>
            </p:cNvPr>
            <p:cNvSpPr txBox="1"/>
            <p:nvPr/>
          </p:nvSpPr>
          <p:spPr>
            <a:xfrm>
              <a:off x="5817617" y="2851846"/>
              <a:ext cx="5963784" cy="1768344"/>
            </a:xfrm>
            <a:prstGeom prst="rect">
              <a:avLst/>
            </a:prstGeom>
            <a:noFill/>
            <a:ln w="12700">
              <a:solidFill>
                <a:schemeClr val="tx1"/>
              </a:solidFill>
            </a:ln>
          </p:spPr>
          <p:txBody>
            <a:bodyPr wrap="square" lIns="72000" tIns="72000" rIns="72000" bIns="72000" rtlCol="0">
              <a:noAutofit/>
            </a:bodyPr>
            <a:lstStyle/>
            <a:p>
              <a:endParaRPr lang="en-AU" sz="1800" dirty="0"/>
            </a:p>
          </p:txBody>
        </p:sp>
      </p:grpSp>
      <p:sp>
        <p:nvSpPr>
          <p:cNvPr id="6" name="TextBox 5">
            <a:extLst>
              <a:ext uri="{FF2B5EF4-FFF2-40B4-BE49-F238E27FC236}">
                <a16:creationId xmlns:a16="http://schemas.microsoft.com/office/drawing/2014/main" id="{31EE3052-7BFB-6B71-E7B7-5FB8CBCA6E54}"/>
              </a:ext>
            </a:extLst>
          </p:cNvPr>
          <p:cNvSpPr txBox="1"/>
          <p:nvPr/>
        </p:nvSpPr>
        <p:spPr>
          <a:xfrm>
            <a:off x="410415" y="2851846"/>
            <a:ext cx="1932446" cy="1768344"/>
          </a:xfrm>
          <a:prstGeom prst="rect">
            <a:avLst/>
          </a:prstGeom>
          <a:noFill/>
          <a:ln w="12700">
            <a:solidFill>
              <a:schemeClr val="tx1"/>
            </a:solidFill>
          </a:ln>
        </p:spPr>
        <p:txBody>
          <a:bodyPr wrap="square" lIns="72000" tIns="72000" rIns="72000" bIns="72000" rtlCol="0">
            <a:noAutofit/>
          </a:bodyPr>
          <a:lstStyle/>
          <a:p>
            <a:r>
              <a:rPr lang="en-AU" sz="1800" dirty="0"/>
              <a:t>Intercepts</a:t>
            </a:r>
          </a:p>
          <a:p>
            <a:pPr algn="l"/>
            <a:endParaRPr lang="en-US" sz="1800"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6AE9050-01C5-DE2D-CDFB-7CE7F79527A9}"/>
                  </a:ext>
                </a:extLst>
              </p:cNvPr>
              <p:cNvSpPr txBox="1"/>
              <p:nvPr/>
            </p:nvSpPr>
            <p:spPr>
              <a:xfrm>
                <a:off x="2342860" y="2851846"/>
                <a:ext cx="3474939" cy="1768344"/>
              </a:xfrm>
              <a:prstGeom prst="rect">
                <a:avLst/>
              </a:prstGeom>
              <a:noFill/>
              <a:ln w="12700">
                <a:solidFill>
                  <a:schemeClr val="tx1"/>
                </a:solidFill>
              </a:ln>
            </p:spPr>
            <p:txBody>
              <a:bodyPr wrap="square" lIns="72000" tIns="72000" rIns="72000" bIns="72000" rtlCol="0">
                <a:noAutofit/>
              </a:bodyPr>
              <a:lstStyle/>
              <a:p>
                <a:r>
                  <a:rPr lang="en-AU" sz="1800" dirty="0"/>
                  <a:t>Let </a:t>
                </a:r>
                <a14:m>
                  <m:oMath xmlns:m="http://schemas.openxmlformats.org/officeDocument/2006/math">
                    <m:r>
                      <a:rPr lang="en-AU" sz="1800" i="1">
                        <a:latin typeface="Cambria Math" panose="02040503050406030204" pitchFamily="18" charset="0"/>
                      </a:rPr>
                      <m:t>𝑦</m:t>
                    </m:r>
                    <m:r>
                      <a:rPr lang="en-AU" sz="1800" i="1">
                        <a:latin typeface="Cambria Math" panose="02040503050406030204" pitchFamily="18" charset="0"/>
                      </a:rPr>
                      <m:t>=0</m:t>
                    </m:r>
                  </m:oMath>
                </a14:m>
                <a:r>
                  <a:rPr lang="en-AU" sz="1800" dirty="0"/>
                  <a:t> to find the </a:t>
                </a:r>
                <a14:m>
                  <m:oMath xmlns:m="http://schemas.openxmlformats.org/officeDocument/2006/math">
                    <m:r>
                      <a:rPr lang="en-AU" sz="1800" i="1">
                        <a:latin typeface="Cambria Math" panose="02040503050406030204" pitchFamily="18" charset="0"/>
                      </a:rPr>
                      <m:t>𝑥</m:t>
                    </m:r>
                  </m:oMath>
                </a14:m>
                <a:r>
                  <a:rPr lang="en-AU" sz="1800" dirty="0"/>
                  <a:t>-intercept.</a:t>
                </a:r>
              </a:p>
              <a:p>
                <a:r>
                  <a:rPr lang="en-AU" sz="1800" dirty="0"/>
                  <a:t>Let </a:t>
                </a:r>
                <a14:m>
                  <m:oMath xmlns:m="http://schemas.openxmlformats.org/officeDocument/2006/math">
                    <m:r>
                      <a:rPr lang="en-AU" sz="1800" i="1">
                        <a:latin typeface="Cambria Math" panose="02040503050406030204" pitchFamily="18" charset="0"/>
                      </a:rPr>
                      <m:t>𝑥</m:t>
                    </m:r>
                    <m:r>
                      <a:rPr lang="en-AU" sz="1800" i="1">
                        <a:latin typeface="Cambria Math" panose="02040503050406030204" pitchFamily="18" charset="0"/>
                      </a:rPr>
                      <m:t>=0</m:t>
                    </m:r>
                  </m:oMath>
                </a14:m>
                <a:r>
                  <a:rPr lang="en-AU" sz="1800" dirty="0"/>
                  <a:t> to find the </a:t>
                </a:r>
                <a14:m>
                  <m:oMath xmlns:m="http://schemas.openxmlformats.org/officeDocument/2006/math">
                    <m:r>
                      <a:rPr lang="en-AU" sz="1800" i="1">
                        <a:latin typeface="Cambria Math" panose="02040503050406030204" pitchFamily="18" charset="0"/>
                      </a:rPr>
                      <m:t>𝑦</m:t>
                    </m:r>
                  </m:oMath>
                </a14:m>
                <a:r>
                  <a:rPr lang="en-AU" sz="1800" dirty="0"/>
                  <a:t>- intercept.</a:t>
                </a:r>
              </a:p>
            </p:txBody>
          </p:sp>
        </mc:Choice>
        <mc:Fallback xmlns="">
          <p:sp>
            <p:nvSpPr>
              <p:cNvPr id="7" name="TextBox 6">
                <a:extLst>
                  <a:ext uri="{FF2B5EF4-FFF2-40B4-BE49-F238E27FC236}">
                    <a16:creationId xmlns:a16="http://schemas.microsoft.com/office/drawing/2014/main" id="{26AE9050-01C5-DE2D-CDFB-7CE7F79527A9}"/>
                  </a:ext>
                </a:extLst>
              </p:cNvPr>
              <p:cNvSpPr txBox="1">
                <a:spLocks noRot="1" noChangeAspect="1" noMove="1" noResize="1" noEditPoints="1" noAdjustHandles="1" noChangeArrowheads="1" noChangeShapeType="1" noTextEdit="1"/>
              </p:cNvSpPr>
              <p:nvPr/>
            </p:nvSpPr>
            <p:spPr>
              <a:xfrm>
                <a:off x="2342860" y="2851846"/>
                <a:ext cx="3474939" cy="1768344"/>
              </a:xfrm>
              <a:prstGeom prst="rect">
                <a:avLst/>
              </a:prstGeom>
              <a:blipFill>
                <a:blip r:embed="rId6"/>
                <a:stretch>
                  <a:fillRect l="-1449" r="-362"/>
                </a:stretch>
              </a:blipFill>
              <a:ln w="12700">
                <a:solidFill>
                  <a:schemeClr val="tx1"/>
                </a:solidFill>
              </a:ln>
            </p:spPr>
            <p:txBody>
              <a:bodyPr/>
              <a:lstStyle/>
              <a:p>
                <a:r>
                  <a:rPr lang="en-US">
                    <a:noFill/>
                  </a:rPr>
                  <a:t> </a:t>
                </a:r>
              </a:p>
            </p:txBody>
          </p:sp>
        </mc:Fallback>
      </mc:AlternateContent>
      <p:pic>
        <p:nvPicPr>
          <p:cNvPr id="15" name="Picture 14" descr="Example showing how to find the x- and y-intercepts of the line 2x+y=4. On the coordinate plane, the line slopes downward from left to right, crossing the y-axis at (0,4) and the x-axis at (2,0); the worked calculations explain that setting y=0 gives 2x=4, so x=2, and setting x=0 gives y=4. Therefore, the intercepts are x-intercept (2,0) and y-intercept (0,4).">
            <a:extLst>
              <a:ext uri="{FF2B5EF4-FFF2-40B4-BE49-F238E27FC236}">
                <a16:creationId xmlns:a16="http://schemas.microsoft.com/office/drawing/2014/main" id="{94FB09AB-746E-705B-8F00-06A7A3F5E925}"/>
              </a:ext>
            </a:extLst>
          </p:cNvPr>
          <p:cNvPicPr>
            <a:picLocks noChangeAspect="1"/>
          </p:cNvPicPr>
          <p:nvPr/>
        </p:nvPicPr>
        <p:blipFill>
          <a:blip r:embed="rId7"/>
          <a:stretch>
            <a:fillRect/>
          </a:stretch>
        </p:blipFill>
        <p:spPr>
          <a:xfrm>
            <a:off x="6014443" y="2956541"/>
            <a:ext cx="4914902" cy="1574054"/>
          </a:xfrm>
          <a:prstGeom prst="rect">
            <a:avLst/>
          </a:prstGeom>
        </p:spPr>
      </p:pic>
      <p:sp>
        <p:nvSpPr>
          <p:cNvPr id="17" name="TextBox 16">
            <a:extLst>
              <a:ext uri="{FF2B5EF4-FFF2-40B4-BE49-F238E27FC236}">
                <a16:creationId xmlns:a16="http://schemas.microsoft.com/office/drawing/2014/main" id="{DF31EA87-F7A5-FA82-228E-618214B5760B}"/>
              </a:ext>
            </a:extLst>
          </p:cNvPr>
          <p:cNvSpPr txBox="1"/>
          <p:nvPr/>
        </p:nvSpPr>
        <p:spPr>
          <a:xfrm>
            <a:off x="410415" y="4620190"/>
            <a:ext cx="1932446" cy="1767817"/>
          </a:xfrm>
          <a:prstGeom prst="rect">
            <a:avLst/>
          </a:prstGeom>
          <a:noFill/>
          <a:ln w="12700">
            <a:solidFill>
              <a:schemeClr val="tx1"/>
            </a:solidFill>
          </a:ln>
        </p:spPr>
        <p:txBody>
          <a:bodyPr wrap="square" lIns="72000" tIns="72000" rIns="72000" bIns="72000" rtlCol="0">
            <a:noAutofit/>
          </a:bodyPr>
          <a:lstStyle/>
          <a:p>
            <a:r>
              <a:rPr lang="en-AU" sz="1800" dirty="0"/>
              <a:t>Gradient-intercept</a:t>
            </a:r>
            <a:endParaRPr lang="en-US" sz="1800" dirty="0"/>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CD31AAD1-B5F1-FEA4-4C6D-1D39C1AC2778}"/>
                  </a:ext>
                </a:extLst>
              </p:cNvPr>
              <p:cNvSpPr txBox="1"/>
              <p:nvPr/>
            </p:nvSpPr>
            <p:spPr>
              <a:xfrm>
                <a:off x="2342860" y="4620190"/>
                <a:ext cx="3474939" cy="1768344"/>
              </a:xfrm>
              <a:prstGeom prst="rect">
                <a:avLst/>
              </a:prstGeom>
              <a:noFill/>
              <a:ln w="12700">
                <a:solidFill>
                  <a:schemeClr val="tx1"/>
                </a:solidFill>
              </a:ln>
            </p:spPr>
            <p:txBody>
              <a:bodyPr wrap="square" lIns="72000" tIns="72000" rIns="72000" bIns="72000" rtlCol="0">
                <a:noAutofit/>
              </a:bodyPr>
              <a:lstStyle/>
              <a:p>
                <a:r>
                  <a:rPr lang="en-AU" sz="1800" dirty="0"/>
                  <a:t>Use gradient and </a:t>
                </a:r>
                <a14:m>
                  <m:oMath xmlns:m="http://schemas.openxmlformats.org/officeDocument/2006/math">
                    <m:r>
                      <a:rPr lang="en-AU" sz="1800">
                        <a:latin typeface="Cambria Math" panose="02040503050406030204" pitchFamily="18" charset="0"/>
                      </a:rPr>
                      <m:t>𝑦</m:t>
                    </m:r>
                  </m:oMath>
                </a14:m>
                <a:r>
                  <a:rPr lang="en-AU" sz="1800" dirty="0"/>
                  <a:t>-intercept from </a:t>
                </a:r>
                <a14:m>
                  <m:oMath xmlns:m="http://schemas.openxmlformats.org/officeDocument/2006/math">
                    <m:r>
                      <a:rPr lang="en-AU" sz="1800">
                        <a:latin typeface="Cambria Math" panose="02040503050406030204" pitchFamily="18" charset="0"/>
                      </a:rPr>
                      <m:t>𝑦</m:t>
                    </m:r>
                    <m:r>
                      <a:rPr lang="en-AU" sz="1800">
                        <a:latin typeface="Cambria Math" panose="02040503050406030204" pitchFamily="18" charset="0"/>
                      </a:rPr>
                      <m:t>=</m:t>
                    </m:r>
                    <m:r>
                      <a:rPr lang="en-AU" sz="1800">
                        <a:latin typeface="Cambria Math" panose="02040503050406030204" pitchFamily="18" charset="0"/>
                      </a:rPr>
                      <m:t>𝑚𝑥</m:t>
                    </m:r>
                    <m:r>
                      <a:rPr lang="en-AU" sz="1800">
                        <a:latin typeface="Cambria Math" panose="02040503050406030204" pitchFamily="18" charset="0"/>
                      </a:rPr>
                      <m:t>+</m:t>
                    </m:r>
                    <m:r>
                      <a:rPr lang="en-AU" sz="1800">
                        <a:latin typeface="Cambria Math" panose="02040503050406030204" pitchFamily="18" charset="0"/>
                      </a:rPr>
                      <m:t>𝑐</m:t>
                    </m:r>
                  </m:oMath>
                </a14:m>
                <a:endParaRPr lang="en-AU" sz="1800" dirty="0"/>
              </a:p>
            </p:txBody>
          </p:sp>
        </mc:Choice>
        <mc:Fallback xmlns="">
          <p:sp>
            <p:nvSpPr>
              <p:cNvPr id="18" name="TextBox 17">
                <a:extLst>
                  <a:ext uri="{FF2B5EF4-FFF2-40B4-BE49-F238E27FC236}">
                    <a16:creationId xmlns:a16="http://schemas.microsoft.com/office/drawing/2014/main" id="{CD31AAD1-B5F1-FEA4-4C6D-1D39C1AC2778}"/>
                  </a:ext>
                </a:extLst>
              </p:cNvPr>
              <p:cNvSpPr txBox="1">
                <a:spLocks noRot="1" noChangeAspect="1" noMove="1" noResize="1" noEditPoints="1" noAdjustHandles="1" noChangeArrowheads="1" noChangeShapeType="1" noTextEdit="1"/>
              </p:cNvSpPr>
              <p:nvPr/>
            </p:nvSpPr>
            <p:spPr>
              <a:xfrm>
                <a:off x="2342860" y="4620190"/>
                <a:ext cx="3474939" cy="1768344"/>
              </a:xfrm>
              <a:prstGeom prst="rect">
                <a:avLst/>
              </a:prstGeom>
              <a:blipFill>
                <a:blip r:embed="rId8"/>
                <a:stretch>
                  <a:fillRect l="-1449"/>
                </a:stretch>
              </a:blipFill>
              <a:ln w="12700">
                <a:solidFill>
                  <a:schemeClr val="tx1"/>
                </a:solidFill>
              </a:ln>
            </p:spPr>
            <p:txBody>
              <a:bodyPr/>
              <a:lstStyle/>
              <a:p>
                <a:r>
                  <a:rPr lang="en-US">
                    <a:noFill/>
                  </a:rPr>
                  <a:t> </a:t>
                </a:r>
              </a:p>
            </p:txBody>
          </p:sp>
        </mc:Fallback>
      </mc:AlternateContent>
      <p:pic>
        <p:nvPicPr>
          <p:cNvPr id="11" name="Picture 10" descr="A worked example for graphing the linear equation y = one-half x + 1. The orange line starts at the y-intercept (0, 1), then uses the gradient as rise over run by moving 2 units to the right and 1 unit up to a second marked point, showing a positive gradient of one-half. Text on the right summarises the process: start at the y-intercept (0, 1), use the gradient rise over run, and draw the line.">
            <a:extLst>
              <a:ext uri="{FF2B5EF4-FFF2-40B4-BE49-F238E27FC236}">
                <a16:creationId xmlns:a16="http://schemas.microsoft.com/office/drawing/2014/main" id="{192EA497-6B50-5E01-0082-3290546EC5D7}"/>
              </a:ext>
            </a:extLst>
          </p:cNvPr>
          <p:cNvPicPr>
            <a:picLocks noChangeAspect="1"/>
          </p:cNvPicPr>
          <p:nvPr/>
        </p:nvPicPr>
        <p:blipFill>
          <a:blip r:embed="rId9"/>
          <a:stretch>
            <a:fillRect/>
          </a:stretch>
        </p:blipFill>
        <p:spPr>
          <a:xfrm>
            <a:off x="6014443" y="4740561"/>
            <a:ext cx="4987530" cy="1525703"/>
          </a:xfrm>
          <a:prstGeom prst="rect">
            <a:avLst/>
          </a:prstGeom>
        </p:spPr>
      </p:pic>
      <p:sp>
        <p:nvSpPr>
          <p:cNvPr id="2" name="Slide Number Placeholder 1">
            <a:extLst>
              <a:ext uri="{FF2B5EF4-FFF2-40B4-BE49-F238E27FC236}">
                <a16:creationId xmlns:a16="http://schemas.microsoft.com/office/drawing/2014/main" id="{A455E823-32D3-FF96-ABA4-0E0410B04C8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a:t>
            </a:fld>
            <a:endParaRPr lang="en-AU" dirty="0"/>
          </a:p>
        </p:txBody>
      </p:sp>
    </p:spTree>
    <p:extLst>
      <p:ext uri="{BB962C8B-B14F-4D97-AF65-F5344CB8AC3E}">
        <p14:creationId xmlns:p14="http://schemas.microsoft.com/office/powerpoint/2010/main" val="3832220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25DC0-A78B-9C20-510F-F88FE757CC1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0030C1D-752A-AD32-B228-695EEA3063DA}"/>
              </a:ext>
            </a:extLst>
          </p:cNvPr>
          <p:cNvSpPr>
            <a:spLocks noGrp="1"/>
          </p:cNvSpPr>
          <p:nvPr>
            <p:ph type="ctrTitle"/>
          </p:nvPr>
        </p:nvSpPr>
        <p:spPr/>
        <p:txBody>
          <a:bodyPr/>
          <a:lstStyle/>
          <a:p>
            <a:r>
              <a:rPr lang="en-AU" dirty="0">
                <a:latin typeface="+mj-lt"/>
              </a:rPr>
              <a:t>Connecting learning</a:t>
            </a:r>
          </a:p>
        </p:txBody>
      </p:sp>
    </p:spTree>
    <p:extLst>
      <p:ext uri="{BB962C8B-B14F-4D97-AF65-F5344CB8AC3E}">
        <p14:creationId xmlns:p14="http://schemas.microsoft.com/office/powerpoint/2010/main" val="193212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3F182-990D-6870-1750-EC335749B0D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782719E-5EA3-3356-8D2A-23665B137526}"/>
              </a:ext>
            </a:extLst>
          </p:cNvPr>
          <p:cNvSpPr>
            <a:spLocks noGrp="1"/>
          </p:cNvSpPr>
          <p:nvPr>
            <p:ph type="title" idx="4294967295"/>
          </p:nvPr>
        </p:nvSpPr>
        <p:spPr>
          <a:xfrm>
            <a:off x="396605" y="187534"/>
            <a:ext cx="10080000" cy="678739"/>
          </a:xfrm>
        </p:spPr>
        <p:txBody>
          <a:bodyPr vert="horz" lIns="0" tIns="0" rIns="0" bIns="0" rtlCol="0" anchor="b">
            <a:noAutofit/>
          </a:bodyPr>
          <a:lstStyle/>
          <a:p>
            <a:r>
              <a:rPr lang="en-AU" dirty="0">
                <a:solidFill>
                  <a:schemeClr val="accent1"/>
                </a:solidFill>
              </a:rPr>
              <a:t>Distance-time scenario and graph</a:t>
            </a:r>
          </a:p>
        </p:txBody>
      </p:sp>
      <p:sp>
        <p:nvSpPr>
          <p:cNvPr id="2" name="Rectangle: Rounded Corners 1">
            <a:extLst>
              <a:ext uri="{FF2B5EF4-FFF2-40B4-BE49-F238E27FC236}">
                <a16:creationId xmlns:a16="http://schemas.microsoft.com/office/drawing/2014/main" id="{35DFD688-1947-9E09-DA6C-A6DB3E14B80D}"/>
              </a:ext>
            </a:extLst>
          </p:cNvPr>
          <p:cNvSpPr/>
          <p:nvPr/>
        </p:nvSpPr>
        <p:spPr>
          <a:xfrm>
            <a:off x="396606" y="1436278"/>
            <a:ext cx="4666602" cy="4397746"/>
          </a:xfrm>
          <a:prstGeom prst="roundRect">
            <a:avLst>
              <a:gd name="adj" fmla="val 4021"/>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nSpc>
                <a:spcPct val="150000"/>
              </a:lnSpc>
              <a:spcAft>
                <a:spcPts val="1200"/>
              </a:spcAft>
            </a:pPr>
            <a:r>
              <a:rPr lang="en-AU" sz="1800" dirty="0">
                <a:solidFill>
                  <a:schemeClr val="tx1"/>
                </a:solidFill>
              </a:rPr>
              <a:t>A florist has 2 delivery vans transporting floral arrangements to a wedding venue.</a:t>
            </a:r>
          </a:p>
          <a:p>
            <a:pPr marL="342900" indent="-342900">
              <a:lnSpc>
                <a:spcPct val="150000"/>
              </a:lnSpc>
              <a:spcAft>
                <a:spcPts val="1200"/>
              </a:spcAft>
              <a:buFont typeface="Arial" panose="020B0604020202020204" pitchFamily="34" charset="0"/>
              <a:buChar char="•"/>
            </a:pPr>
            <a:r>
              <a:rPr lang="en-AU" sz="1800" dirty="0">
                <a:solidFill>
                  <a:schemeClr val="tx1"/>
                </a:solidFill>
              </a:rPr>
              <a:t>Van A leaves the florist warehouse and travels towards the venue.</a:t>
            </a:r>
          </a:p>
          <a:p>
            <a:pPr marL="342900" indent="-342900">
              <a:lnSpc>
                <a:spcPct val="150000"/>
              </a:lnSpc>
              <a:spcAft>
                <a:spcPts val="1200"/>
              </a:spcAft>
              <a:buFont typeface="Arial" panose="020B0604020202020204" pitchFamily="34" charset="0"/>
              <a:buChar char="•"/>
            </a:pPr>
            <a:r>
              <a:rPr lang="en-AU" sz="1800" dirty="0">
                <a:solidFill>
                  <a:schemeClr val="tx1"/>
                </a:solidFill>
              </a:rPr>
              <a:t>Van B left earlier from another delivery location and is already part way along the route when tracking begins.</a:t>
            </a:r>
          </a:p>
        </p:txBody>
      </p:sp>
      <p:pic>
        <p:nvPicPr>
          <p:cNvPr id="6" name="Picture 5" descr="A distance–time graph with time in minutes on the horizontal axis and distance in kilometres on the vertical axis. A blue line starts at 0 km at 0 minutes, increases steadily to 7 km at about 5.5 minutes, then remains horizontal at 7 km until 12 minutes, showing no further change in distance. A red line starts at 2 km at 0 minutes and increases steadily to 7 km at about 6.5 minutes, crossing the blue line at 5 km after 4 minutes.">
            <a:extLst>
              <a:ext uri="{FF2B5EF4-FFF2-40B4-BE49-F238E27FC236}">
                <a16:creationId xmlns:a16="http://schemas.microsoft.com/office/drawing/2014/main" id="{5642A406-B3A0-8579-ABEF-538841EFA9B9}"/>
              </a:ext>
            </a:extLst>
          </p:cNvPr>
          <p:cNvPicPr>
            <a:picLocks noChangeAspect="1"/>
          </p:cNvPicPr>
          <p:nvPr/>
        </p:nvPicPr>
        <p:blipFill>
          <a:blip r:embed="rId3"/>
          <a:stretch>
            <a:fillRect/>
          </a:stretch>
        </p:blipFill>
        <p:spPr>
          <a:xfrm>
            <a:off x="5411415" y="1353150"/>
            <a:ext cx="6224416" cy="4727166"/>
          </a:xfrm>
          <a:prstGeom prst="rect">
            <a:avLst/>
          </a:prstGeom>
        </p:spPr>
      </p:pic>
      <p:sp>
        <p:nvSpPr>
          <p:cNvPr id="3" name="Slide Number Placeholder 2">
            <a:extLst>
              <a:ext uri="{FF2B5EF4-FFF2-40B4-BE49-F238E27FC236}">
                <a16:creationId xmlns:a16="http://schemas.microsoft.com/office/drawing/2014/main" id="{394AAF77-5A98-9051-4116-376780A6196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10</a:t>
            </a:fld>
            <a:endParaRPr lang="en-AU" dirty="0"/>
          </a:p>
        </p:txBody>
      </p:sp>
    </p:spTree>
    <p:extLst>
      <p:ext uri="{BB962C8B-B14F-4D97-AF65-F5344CB8AC3E}">
        <p14:creationId xmlns:p14="http://schemas.microsoft.com/office/powerpoint/2010/main" val="2454984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A355EA-F046-A780-53AD-483B0506ABD7}"/>
              </a:ext>
            </a:extLst>
          </p:cNvPr>
          <p:cNvSpPr>
            <a:spLocks noGrp="1"/>
          </p:cNvSpPr>
          <p:nvPr>
            <p:ph type="title"/>
          </p:nvPr>
        </p:nvSpPr>
        <p:spPr/>
        <p:txBody>
          <a:bodyPr/>
          <a:lstStyle/>
          <a:p>
            <a:r>
              <a:rPr lang="en-AU" dirty="0"/>
              <a:t>Distance-time graph</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D69C520-0674-3D82-C220-90A677FB039E}"/>
                  </a:ext>
                </a:extLst>
              </p:cNvPr>
              <p:cNvSpPr txBox="1"/>
              <p:nvPr/>
            </p:nvSpPr>
            <p:spPr>
              <a:xfrm>
                <a:off x="829020" y="1473085"/>
                <a:ext cx="1057969" cy="1186988"/>
              </a:xfrm>
              <a:prstGeom prst="rect">
                <a:avLst/>
              </a:prstGeom>
              <a:noFill/>
            </p:spPr>
            <p:txBody>
              <a:bodyPr wrap="none" lIns="0" tIns="0" rIns="0" bIns="0" rtlCol="0">
                <a:noAutofit/>
              </a:bodyPr>
              <a:lstStyle/>
              <a:p>
                <a:pPr>
                  <a:lnSpc>
                    <a:spcPct val="150000"/>
                  </a:lnSpc>
                  <a:spcBef>
                    <a:spcPts val="1200"/>
                  </a:spcBef>
                  <a:spcAft>
                    <a:spcPts val="1200"/>
                  </a:spcAft>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=1.25</m:t>
                      </m:r>
                      <m:r>
                        <a:rPr lang="en-AU" sz="1800" b="0" i="1" smtClean="0">
                          <a:latin typeface="Cambria Math" panose="02040503050406030204" pitchFamily="18" charset="0"/>
                        </a:rPr>
                        <m:t>𝑥</m:t>
                      </m:r>
                    </m:oMath>
                  </m:oMathPara>
                </a14:m>
                <a:endParaRPr lang="en-AU" sz="1800" b="0" dirty="0"/>
              </a:p>
              <a:p>
                <a:pPr>
                  <a:lnSpc>
                    <a:spcPct val="150000"/>
                  </a:lnSpc>
                  <a:spcBef>
                    <a:spcPts val="1200"/>
                  </a:spcBef>
                  <a:spcAft>
                    <a:spcPts val="1200"/>
                  </a:spcAft>
                </a:pPr>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=2+0.75</m:t>
                      </m:r>
                      <m:r>
                        <a:rPr lang="en-AU" sz="1800" b="0" i="1" smtClean="0">
                          <a:latin typeface="Cambria Math" panose="02040503050406030204" pitchFamily="18" charset="0"/>
                        </a:rPr>
                        <m:t>𝑥</m:t>
                      </m:r>
                    </m:oMath>
                  </m:oMathPara>
                </a14:m>
                <a:endParaRPr lang="en-AU" sz="1800" dirty="0"/>
              </a:p>
            </p:txBody>
          </p:sp>
        </mc:Choice>
        <mc:Fallback xmlns="">
          <p:sp>
            <p:nvSpPr>
              <p:cNvPr id="6" name="TextBox 5">
                <a:extLst>
                  <a:ext uri="{FF2B5EF4-FFF2-40B4-BE49-F238E27FC236}">
                    <a16:creationId xmlns:a16="http://schemas.microsoft.com/office/drawing/2014/main" id="{0D69C520-0674-3D82-C220-90A677FB039E}"/>
                  </a:ext>
                </a:extLst>
              </p:cNvPr>
              <p:cNvSpPr txBox="1">
                <a:spLocks noRot="1" noChangeAspect="1" noMove="1" noResize="1" noEditPoints="1" noAdjustHandles="1" noChangeArrowheads="1" noChangeShapeType="1" noTextEdit="1"/>
              </p:cNvSpPr>
              <p:nvPr/>
            </p:nvSpPr>
            <p:spPr>
              <a:xfrm>
                <a:off x="829020" y="1473085"/>
                <a:ext cx="1057969" cy="1186988"/>
              </a:xfrm>
              <a:prstGeom prst="rect">
                <a:avLst/>
              </a:prstGeom>
              <a:blipFill>
                <a:blip r:embed="rId2"/>
                <a:stretch>
                  <a:fillRect l="-8333" r="-38095"/>
                </a:stretch>
              </a:blipFill>
            </p:spPr>
            <p:txBody>
              <a:bodyPr/>
              <a:lstStyle/>
              <a:p>
                <a:r>
                  <a:rPr lang="en-US">
                    <a:noFill/>
                  </a:rPr>
                  <a:t> </a:t>
                </a:r>
              </a:p>
            </p:txBody>
          </p:sp>
        </mc:Fallback>
      </mc:AlternateContent>
      <p:pic>
        <p:nvPicPr>
          <p:cNvPr id="5" name="Picture 4" descr="A distance–time graph with time in minutes on the horizontal axis and distance in kilometres on the vertical axis, showing two increasing blue straight lines. One line represents y = 1.25x and starts at 0 km at 0 minutes, rising more steeply; the other represents y = 2 + 0.75x and starts at 2 km at 0 minutes, rising more gradually. The two lines intersect at 4 minutes and 5 km, showing the time and distance where both equations have the same value.">
            <a:extLst>
              <a:ext uri="{FF2B5EF4-FFF2-40B4-BE49-F238E27FC236}">
                <a16:creationId xmlns:a16="http://schemas.microsoft.com/office/drawing/2014/main" id="{4B37A6C0-5585-DAE2-B369-63D2C95EFC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8465" y="1269243"/>
            <a:ext cx="5068998" cy="5068998"/>
          </a:xfrm>
          <a:prstGeom prst="rect">
            <a:avLst/>
          </a:prstGeom>
        </p:spPr>
      </p:pic>
      <mc:AlternateContent xmlns:mc="http://schemas.openxmlformats.org/markup-compatibility/2006" xmlns:a14="http://schemas.microsoft.com/office/drawing/2010/main">
        <mc:Choice Requires="a14">
          <p:sp>
            <p:nvSpPr>
              <p:cNvPr id="15" name="Speech Bubble: Rectangle with Corners Rounded 14">
                <a:extLst>
                  <a:ext uri="{FF2B5EF4-FFF2-40B4-BE49-F238E27FC236}">
                    <a16:creationId xmlns:a16="http://schemas.microsoft.com/office/drawing/2014/main" id="{FE80EFE8-DFFE-7E70-76A1-21C37094E8F8}"/>
                  </a:ext>
                </a:extLst>
              </p:cNvPr>
              <p:cNvSpPr/>
              <p:nvPr/>
            </p:nvSpPr>
            <p:spPr>
              <a:xfrm>
                <a:off x="451440" y="3997441"/>
                <a:ext cx="2640895" cy="1749160"/>
              </a:xfrm>
              <a:prstGeom prst="wedgeRoundRectCallout">
                <a:avLst>
                  <a:gd name="adj1" fmla="val 63435"/>
                  <a:gd name="adj2" fmla="val 13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nSpc>
                    <a:spcPct val="130000"/>
                  </a:lnSpc>
                </a:pPr>
                <a:r>
                  <a:rPr lang="en-AU" sz="1800" dirty="0"/>
                  <a:t>What does the </a:t>
                </a:r>
                <a:br>
                  <a:rPr lang="en-AU" sz="1800" dirty="0"/>
                </a:br>
                <a14:m>
                  <m:oMath xmlns:m="http://schemas.openxmlformats.org/officeDocument/2006/math">
                    <m:r>
                      <a:rPr lang="en-AU" sz="1800" b="0" i="1" smtClean="0">
                        <a:latin typeface="Cambria Math" panose="02040503050406030204" pitchFamily="18" charset="0"/>
                      </a:rPr>
                      <m:t>𝑦</m:t>
                    </m:r>
                  </m:oMath>
                </a14:m>
                <a:r>
                  <a:rPr lang="en-AU" sz="1800" dirty="0"/>
                  <a:t>-intercept tell you about each van’s starting position?</a:t>
                </a:r>
              </a:p>
            </p:txBody>
          </p:sp>
        </mc:Choice>
        <mc:Fallback xmlns="">
          <p:sp>
            <p:nvSpPr>
              <p:cNvPr id="15" name="Speech Bubble: Rectangle with Corners Rounded 14">
                <a:extLst>
                  <a:ext uri="{FF2B5EF4-FFF2-40B4-BE49-F238E27FC236}">
                    <a16:creationId xmlns:a16="http://schemas.microsoft.com/office/drawing/2014/main" id="{FE80EFE8-DFFE-7E70-76A1-21C37094E8F8}"/>
                  </a:ext>
                </a:extLst>
              </p:cNvPr>
              <p:cNvSpPr>
                <a:spLocks noRot="1" noChangeAspect="1" noMove="1" noResize="1" noEditPoints="1" noAdjustHandles="1" noChangeArrowheads="1" noChangeShapeType="1" noTextEdit="1"/>
              </p:cNvSpPr>
              <p:nvPr/>
            </p:nvSpPr>
            <p:spPr>
              <a:xfrm>
                <a:off x="451440" y="3997441"/>
                <a:ext cx="2640895" cy="1749160"/>
              </a:xfrm>
              <a:prstGeom prst="wedgeRoundRectCallout">
                <a:avLst>
                  <a:gd name="adj1" fmla="val 63435"/>
                  <a:gd name="adj2" fmla="val 137"/>
                  <a:gd name="adj3" fmla="val 16667"/>
                </a:avLst>
              </a:prstGeom>
              <a:blipFill>
                <a:blip r:embed="rId4"/>
                <a:stretch>
                  <a:fillRect/>
                </a:stretch>
              </a:blipFill>
            </p:spPr>
            <p:txBody>
              <a:bodyPr/>
              <a:lstStyle/>
              <a:p>
                <a:r>
                  <a:rPr lang="en-US">
                    <a:noFill/>
                  </a:rPr>
                  <a:t> </a:t>
                </a:r>
              </a:p>
            </p:txBody>
          </p:sp>
        </mc:Fallback>
      </mc:AlternateContent>
      <p:sp>
        <p:nvSpPr>
          <p:cNvPr id="14" name="Speech Bubble: Rectangle with Corners Rounded 13">
            <a:extLst>
              <a:ext uri="{FF2B5EF4-FFF2-40B4-BE49-F238E27FC236}">
                <a16:creationId xmlns:a16="http://schemas.microsoft.com/office/drawing/2014/main" id="{3D2D4680-80C6-8415-6314-DBCEC4E03409}"/>
              </a:ext>
            </a:extLst>
          </p:cNvPr>
          <p:cNvSpPr/>
          <p:nvPr/>
        </p:nvSpPr>
        <p:spPr>
          <a:xfrm>
            <a:off x="8491438" y="1636963"/>
            <a:ext cx="3290148" cy="1317559"/>
          </a:xfrm>
          <a:prstGeom prst="wedgeRoundRectCallout">
            <a:avLst>
              <a:gd name="adj1" fmla="val -68084"/>
              <a:gd name="adj2" fmla="val -24772"/>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30000"/>
              </a:lnSpc>
            </a:pPr>
            <a:r>
              <a:rPr lang="en-AU" sz="1800" dirty="0"/>
              <a:t>Which equation matches which van? How do you know?</a:t>
            </a:r>
          </a:p>
        </p:txBody>
      </p:sp>
      <p:sp>
        <p:nvSpPr>
          <p:cNvPr id="17" name="Speech Bubble: Rectangle with Corners Rounded 16">
            <a:extLst>
              <a:ext uri="{FF2B5EF4-FFF2-40B4-BE49-F238E27FC236}">
                <a16:creationId xmlns:a16="http://schemas.microsoft.com/office/drawing/2014/main" id="{CE424E0B-DE6C-37C2-6A2E-F39E15221434}"/>
              </a:ext>
            </a:extLst>
          </p:cNvPr>
          <p:cNvSpPr/>
          <p:nvPr/>
        </p:nvSpPr>
        <p:spPr>
          <a:xfrm>
            <a:off x="8491436" y="3217588"/>
            <a:ext cx="3290149" cy="1317560"/>
          </a:xfrm>
          <a:prstGeom prst="wedgeRoundRectCallout">
            <a:avLst>
              <a:gd name="adj1" fmla="val -130368"/>
              <a:gd name="adj2" fmla="val -17122"/>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30000"/>
              </a:lnSpc>
            </a:pPr>
            <a:r>
              <a:rPr lang="en-AU" sz="1800" dirty="0"/>
              <a:t>What are the coordinates of the point where the 2 lines meet?</a:t>
            </a:r>
          </a:p>
        </p:txBody>
      </p:sp>
      <p:sp>
        <p:nvSpPr>
          <p:cNvPr id="16" name="Speech Bubble: Rectangle with Corners Rounded 15">
            <a:extLst>
              <a:ext uri="{FF2B5EF4-FFF2-40B4-BE49-F238E27FC236}">
                <a16:creationId xmlns:a16="http://schemas.microsoft.com/office/drawing/2014/main" id="{1DEA4FB0-3309-8B16-B0EA-BC53BB623309}"/>
              </a:ext>
            </a:extLst>
          </p:cNvPr>
          <p:cNvSpPr/>
          <p:nvPr/>
        </p:nvSpPr>
        <p:spPr>
          <a:xfrm>
            <a:off x="8491437" y="4798214"/>
            <a:ext cx="3249123" cy="1317560"/>
          </a:xfrm>
          <a:prstGeom prst="wedgeRoundRectCallout">
            <a:avLst>
              <a:gd name="adj1" fmla="val -110078"/>
              <a:gd name="adj2" fmla="val -9662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30000"/>
              </a:lnSpc>
            </a:pPr>
            <a:r>
              <a:rPr lang="en-AU" sz="1800" dirty="0"/>
              <a:t>What does the gradient tell you about each van’s journey?</a:t>
            </a:r>
          </a:p>
        </p:txBody>
      </p:sp>
      <p:sp>
        <p:nvSpPr>
          <p:cNvPr id="2" name="Slide Number Placeholder 1">
            <a:extLst>
              <a:ext uri="{FF2B5EF4-FFF2-40B4-BE49-F238E27FC236}">
                <a16:creationId xmlns:a16="http://schemas.microsoft.com/office/drawing/2014/main" id="{28E2B849-C33D-C296-FB59-0B89D58010E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a:t>
            </a:fld>
            <a:endParaRPr lang="en-AU" dirty="0"/>
          </a:p>
        </p:txBody>
      </p:sp>
    </p:spTree>
    <p:extLst>
      <p:ext uri="{BB962C8B-B14F-4D97-AF65-F5344CB8AC3E}">
        <p14:creationId xmlns:p14="http://schemas.microsoft.com/office/powerpoint/2010/main" val="2657820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5535-970E-19A0-1D9B-288ED63E2EF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D22A0A-4AC0-A240-EB36-90296E6401E3}"/>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42830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0674A-D735-7D80-C8D6-05D7C1D353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BA0D745-21EF-E015-B1BF-1883B1B39BEB}"/>
              </a:ext>
            </a:extLst>
          </p:cNvPr>
          <p:cNvSpPr>
            <a:spLocks noGrp="1"/>
          </p:cNvSpPr>
          <p:nvPr>
            <p:ph type="title"/>
          </p:nvPr>
        </p:nvSpPr>
        <p:spPr/>
        <p:txBody>
          <a:bodyPr/>
          <a:lstStyle/>
          <a:p>
            <a:r>
              <a:rPr lang="en-AU" dirty="0"/>
              <a:t>Interpreting the point of intersection</a:t>
            </a:r>
          </a:p>
        </p:txBody>
      </p:sp>
      <p:pic>
        <p:nvPicPr>
          <p:cNvPr id="9" name="Picture 8" descr="A distance–time graph with time in minutes on the horizontal axis and distance in kilometres on the vertical axis, showing two increasing straight lines. The orange line, labelled y = 1.25x, starts at 0 km at 0 minutes and rises more steeply; the blue line, labelled y = 2 + 0.75x, starts at 2 km at 0 minutes and rises more gradually. The lines intersect at 4 minutes and 5 km, showing the time and distance where both equations have the same value.">
            <a:extLst>
              <a:ext uri="{FF2B5EF4-FFF2-40B4-BE49-F238E27FC236}">
                <a16:creationId xmlns:a16="http://schemas.microsoft.com/office/drawing/2014/main" id="{16310512-5E95-074C-3A97-3BBC0F3A52DA}"/>
              </a:ext>
            </a:extLst>
          </p:cNvPr>
          <p:cNvPicPr>
            <a:picLocks noChangeAspect="1"/>
          </p:cNvPicPr>
          <p:nvPr/>
        </p:nvPicPr>
        <p:blipFill>
          <a:blip r:embed="rId2"/>
          <a:stretch>
            <a:fillRect/>
          </a:stretch>
        </p:blipFill>
        <p:spPr>
          <a:xfrm>
            <a:off x="613317" y="1062381"/>
            <a:ext cx="5610717" cy="5633619"/>
          </a:xfrm>
          <a:prstGeom prst="rect">
            <a:avLst/>
          </a:prstGeom>
        </p:spPr>
      </p:pic>
      <p:sp>
        <p:nvSpPr>
          <p:cNvPr id="7" name="Speech Bubble: Rectangle with Corners Rounded 6">
            <a:extLst>
              <a:ext uri="{FF2B5EF4-FFF2-40B4-BE49-F238E27FC236}">
                <a16:creationId xmlns:a16="http://schemas.microsoft.com/office/drawing/2014/main" id="{567DCF5D-ADD1-9483-C24A-510547192AF2}"/>
              </a:ext>
            </a:extLst>
          </p:cNvPr>
          <p:cNvSpPr/>
          <p:nvPr/>
        </p:nvSpPr>
        <p:spPr>
          <a:xfrm>
            <a:off x="6096000" y="2562727"/>
            <a:ext cx="3325090" cy="695862"/>
          </a:xfrm>
          <a:prstGeom prst="wedgeRoundRectCallout">
            <a:avLst>
              <a:gd name="adj1" fmla="val -122138"/>
              <a:gd name="adj2" fmla="val 4092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50000"/>
              </a:lnSpc>
            </a:pPr>
            <a:r>
              <a:rPr lang="en-AU" sz="1800" dirty="0"/>
              <a:t>Point of intersection is (4, 5)</a:t>
            </a:r>
          </a:p>
        </p:txBody>
      </p:sp>
      <p:sp>
        <p:nvSpPr>
          <p:cNvPr id="8" name="Rectangle: Rounded Corners 7">
            <a:extLst>
              <a:ext uri="{FF2B5EF4-FFF2-40B4-BE49-F238E27FC236}">
                <a16:creationId xmlns:a16="http://schemas.microsoft.com/office/drawing/2014/main" id="{1ECC0805-171A-1A8B-C1D0-8CE62D970BE4}"/>
              </a:ext>
            </a:extLst>
          </p:cNvPr>
          <p:cNvSpPr/>
          <p:nvPr/>
        </p:nvSpPr>
        <p:spPr>
          <a:xfrm>
            <a:off x="6096000" y="3599412"/>
            <a:ext cx="3325091" cy="1406702"/>
          </a:xfrm>
          <a:prstGeom prst="roundRect">
            <a:avLst>
              <a:gd name="adj" fmla="val 9576"/>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50000"/>
              </a:lnSpc>
            </a:pPr>
            <a:r>
              <a:rPr lang="en-AU" sz="1800" dirty="0"/>
              <a:t>This means that both vans are 5 km from the florist warehouse after 4 minutes.</a:t>
            </a:r>
          </a:p>
        </p:txBody>
      </p:sp>
      <p:sp>
        <p:nvSpPr>
          <p:cNvPr id="2" name="Slide Number Placeholder 1">
            <a:extLst>
              <a:ext uri="{FF2B5EF4-FFF2-40B4-BE49-F238E27FC236}">
                <a16:creationId xmlns:a16="http://schemas.microsoft.com/office/drawing/2014/main" id="{C5A8D0C1-2E80-9A2D-2D88-279C83E62E9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a:t>
            </a:fld>
            <a:endParaRPr lang="en-AU" dirty="0"/>
          </a:p>
        </p:txBody>
      </p:sp>
    </p:spTree>
    <p:extLst>
      <p:ext uri="{BB962C8B-B14F-4D97-AF65-F5344CB8AC3E}">
        <p14:creationId xmlns:p14="http://schemas.microsoft.com/office/powerpoint/2010/main" val="710329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60FB58-7B9C-135A-C4E5-6B5DA596F120}"/>
              </a:ext>
            </a:extLst>
          </p:cNvPr>
          <p:cNvSpPr>
            <a:spLocks noGrp="1"/>
          </p:cNvSpPr>
          <p:nvPr>
            <p:ph type="title"/>
          </p:nvPr>
        </p:nvSpPr>
        <p:spPr/>
        <p:txBody>
          <a:bodyPr/>
          <a:lstStyle/>
          <a:p>
            <a:r>
              <a:rPr lang="en-AU" dirty="0"/>
              <a:t>Ways to describe the point of intersection</a:t>
            </a:r>
          </a:p>
        </p:txBody>
      </p:sp>
      <p:sp>
        <p:nvSpPr>
          <p:cNvPr id="7" name="Speech Bubble: Rectangle with Corners Rounded 6">
            <a:extLst>
              <a:ext uri="{FF2B5EF4-FFF2-40B4-BE49-F238E27FC236}">
                <a16:creationId xmlns:a16="http://schemas.microsoft.com/office/drawing/2014/main" id="{E5F352BD-9866-A245-2D8E-71A15E580DB3}"/>
              </a:ext>
            </a:extLst>
          </p:cNvPr>
          <p:cNvSpPr/>
          <p:nvPr/>
        </p:nvSpPr>
        <p:spPr>
          <a:xfrm>
            <a:off x="1674008" y="1757440"/>
            <a:ext cx="2590800" cy="1800000"/>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30000"/>
              </a:lnSpc>
            </a:pPr>
            <a:r>
              <a:rPr lang="en-AU" sz="1800" dirty="0"/>
              <a:t>Where do the 2 lines meet?</a:t>
            </a:r>
          </a:p>
        </p:txBody>
      </p:sp>
      <p:sp>
        <p:nvSpPr>
          <p:cNvPr id="8" name="Speech Bubble: Rectangle with Corners Rounded 7">
            <a:extLst>
              <a:ext uri="{FF2B5EF4-FFF2-40B4-BE49-F238E27FC236}">
                <a16:creationId xmlns:a16="http://schemas.microsoft.com/office/drawing/2014/main" id="{17319CD2-1AB6-4D35-FECD-359ADA483384}"/>
              </a:ext>
            </a:extLst>
          </p:cNvPr>
          <p:cNvSpPr/>
          <p:nvPr/>
        </p:nvSpPr>
        <p:spPr>
          <a:xfrm>
            <a:off x="4799401" y="1757440"/>
            <a:ext cx="2592000" cy="1800000"/>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30000"/>
              </a:lnSpc>
            </a:pPr>
            <a:r>
              <a:rPr lang="en-AU" sz="1800" dirty="0"/>
              <a:t>Solve the equations simultaneously.</a:t>
            </a:r>
          </a:p>
        </p:txBody>
      </p:sp>
      <p:sp>
        <p:nvSpPr>
          <p:cNvPr id="9" name="Speech Bubble: Rectangle with Corners Rounded 8">
            <a:extLst>
              <a:ext uri="{FF2B5EF4-FFF2-40B4-BE49-F238E27FC236}">
                <a16:creationId xmlns:a16="http://schemas.microsoft.com/office/drawing/2014/main" id="{6084D29E-793C-FCC0-C60C-7CDBFD407C22}"/>
              </a:ext>
            </a:extLst>
          </p:cNvPr>
          <p:cNvSpPr/>
          <p:nvPr/>
        </p:nvSpPr>
        <p:spPr>
          <a:xfrm>
            <a:off x="7925993" y="1757440"/>
            <a:ext cx="2592000" cy="1800000"/>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30000"/>
              </a:lnSpc>
            </a:pPr>
            <a:r>
              <a:rPr lang="en-AU" sz="1800" dirty="0"/>
              <a:t>What is the point of intersection?</a:t>
            </a:r>
          </a:p>
        </p:txBody>
      </p:sp>
      <p:sp>
        <p:nvSpPr>
          <p:cNvPr id="10" name="Speech Bubble: Rectangle with Corners Rounded 9">
            <a:extLst>
              <a:ext uri="{FF2B5EF4-FFF2-40B4-BE49-F238E27FC236}">
                <a16:creationId xmlns:a16="http://schemas.microsoft.com/office/drawing/2014/main" id="{0B4D4DE8-C3A7-47F9-6744-D2C8E9F68618}"/>
              </a:ext>
            </a:extLst>
          </p:cNvPr>
          <p:cNvSpPr/>
          <p:nvPr/>
        </p:nvSpPr>
        <p:spPr>
          <a:xfrm>
            <a:off x="3110724" y="3982204"/>
            <a:ext cx="2590800" cy="1800000"/>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30000"/>
              </a:lnSpc>
            </a:pPr>
            <a:r>
              <a:rPr lang="en-AU" sz="1800" dirty="0"/>
              <a:t>At what time are they the same distance?</a:t>
            </a:r>
          </a:p>
        </p:txBody>
      </p:sp>
      <p:sp>
        <p:nvSpPr>
          <p:cNvPr id="11" name="Speech Bubble: Rectangle with Corners Rounded 10">
            <a:extLst>
              <a:ext uri="{FF2B5EF4-FFF2-40B4-BE49-F238E27FC236}">
                <a16:creationId xmlns:a16="http://schemas.microsoft.com/office/drawing/2014/main" id="{BA517D1A-0510-9CC5-A4BF-20E3DC75DEC5}"/>
              </a:ext>
            </a:extLst>
          </p:cNvPr>
          <p:cNvSpPr/>
          <p:nvPr/>
        </p:nvSpPr>
        <p:spPr>
          <a:xfrm>
            <a:off x="6361792" y="3982204"/>
            <a:ext cx="2590800" cy="1800000"/>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30000"/>
              </a:lnSpc>
            </a:pPr>
            <a:r>
              <a:rPr lang="en-AU" sz="1800" dirty="0"/>
              <a:t>When are they the same distance?</a:t>
            </a:r>
          </a:p>
        </p:txBody>
      </p:sp>
      <p:sp>
        <p:nvSpPr>
          <p:cNvPr id="2" name="Slide Number Placeholder 1">
            <a:extLst>
              <a:ext uri="{FF2B5EF4-FFF2-40B4-BE49-F238E27FC236}">
                <a16:creationId xmlns:a16="http://schemas.microsoft.com/office/drawing/2014/main" id="{FC6E3092-FD19-9F65-702A-0029056645D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14</a:t>
            </a:fld>
            <a:endParaRPr lang="en-AU" dirty="0"/>
          </a:p>
        </p:txBody>
      </p:sp>
    </p:spTree>
    <p:extLst>
      <p:ext uri="{BB962C8B-B14F-4D97-AF65-F5344CB8AC3E}">
        <p14:creationId xmlns:p14="http://schemas.microsoft.com/office/powerpoint/2010/main" val="382356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7D334-6C43-42B7-E57D-0B34513C4E5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902C6FD-2E96-3FCC-6A26-4D7A1DC8B86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15</a:t>
            </a:fld>
            <a:endParaRPr lang="en-AU" dirty="0"/>
          </a:p>
        </p:txBody>
      </p:sp>
      <p:sp>
        <p:nvSpPr>
          <p:cNvPr id="4" name="Title 3">
            <a:extLst>
              <a:ext uri="{FF2B5EF4-FFF2-40B4-BE49-F238E27FC236}">
                <a16:creationId xmlns:a16="http://schemas.microsoft.com/office/drawing/2014/main" id="{DBFB77AF-C96A-25EA-5617-BD63CFDD487E}"/>
              </a:ext>
            </a:extLst>
          </p:cNvPr>
          <p:cNvSpPr>
            <a:spLocks noGrp="1"/>
          </p:cNvSpPr>
          <p:nvPr>
            <p:ph type="title"/>
          </p:nvPr>
        </p:nvSpPr>
        <p:spPr/>
        <p:txBody>
          <a:bodyPr/>
          <a:lstStyle/>
          <a:p>
            <a:r>
              <a:rPr lang="en-AU" dirty="0">
                <a:latin typeface="+mj-lt"/>
              </a:rPr>
              <a:t>Solving simultaneous equations graphically (1)</a:t>
            </a:r>
          </a:p>
        </p:txBody>
      </p:sp>
      <p:sp>
        <p:nvSpPr>
          <p:cNvPr id="13" name="Text Placeholder 12">
            <a:extLst>
              <a:ext uri="{FF2B5EF4-FFF2-40B4-BE49-F238E27FC236}">
                <a16:creationId xmlns:a16="http://schemas.microsoft.com/office/drawing/2014/main" id="{8A58E6A5-2295-AC7C-4098-F23B7A8B3212}"/>
              </a:ext>
            </a:extLst>
          </p:cNvPr>
          <p:cNvSpPr>
            <a:spLocks noGrp="1"/>
          </p:cNvSpPr>
          <p:nvPr>
            <p:ph type="body" sz="quarter" idx="18"/>
          </p:nvPr>
        </p:nvSpPr>
        <p:spPr/>
        <p:txBody>
          <a:bodyPr/>
          <a:lstStyle/>
          <a:p>
            <a:r>
              <a:rPr lang="en-AU" dirty="0">
                <a:latin typeface="+mj-lt"/>
              </a:rPr>
              <a:t>Worked example 1</a:t>
            </a:r>
          </a:p>
        </p:txBody>
      </p:sp>
      <p:sp>
        <p:nvSpPr>
          <p:cNvPr id="5" name="TextBox 4">
            <a:extLst>
              <a:ext uri="{FF2B5EF4-FFF2-40B4-BE49-F238E27FC236}">
                <a16:creationId xmlns:a16="http://schemas.microsoft.com/office/drawing/2014/main" id="{F3DB95FE-A374-4430-15BA-7A515C2FF377}"/>
              </a:ext>
            </a:extLst>
          </p:cNvPr>
          <p:cNvSpPr txBox="1"/>
          <p:nvPr/>
        </p:nvSpPr>
        <p:spPr>
          <a:xfrm>
            <a:off x="354000" y="1443318"/>
            <a:ext cx="5640408" cy="356423"/>
          </a:xfrm>
          <a:prstGeom prst="rect">
            <a:avLst/>
          </a:prstGeom>
          <a:noFill/>
        </p:spPr>
        <p:txBody>
          <a:bodyPr wrap="square" lIns="0" tIns="0" rIns="0" bIns="0" rtlCol="0">
            <a:noAutofit/>
          </a:bodyPr>
          <a:lstStyle/>
          <a:p>
            <a:r>
              <a:rPr lang="en-AU" sz="1800" dirty="0"/>
              <a:t>Solve the following simultaneous equations graphically.</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146DCBA0-89C3-6A26-2DCA-65EC465667B5}"/>
                  </a:ext>
                </a:extLst>
              </p:cNvPr>
              <p:cNvSpPr txBox="1"/>
              <p:nvPr/>
            </p:nvSpPr>
            <p:spPr>
              <a:xfrm>
                <a:off x="312515" y="1891962"/>
                <a:ext cx="1349294" cy="500691"/>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+1</m:t>
                      </m:r>
                    </m:oMath>
                  </m:oMathPara>
                </a14:m>
                <a:endParaRPr lang="en-AU" sz="1800" dirty="0"/>
              </a:p>
            </p:txBody>
          </p:sp>
        </mc:Choice>
        <mc:Fallback xmlns="">
          <p:sp>
            <p:nvSpPr>
              <p:cNvPr id="10" name="TextBox 9">
                <a:extLst>
                  <a:ext uri="{FF2B5EF4-FFF2-40B4-BE49-F238E27FC236}">
                    <a16:creationId xmlns:a16="http://schemas.microsoft.com/office/drawing/2014/main" id="{146DCBA0-89C3-6A26-2DCA-65EC465667B5}"/>
                  </a:ext>
                </a:extLst>
              </p:cNvPr>
              <p:cNvSpPr txBox="1">
                <a:spLocks noRot="1" noChangeAspect="1" noMove="1" noResize="1" noEditPoints="1" noAdjustHandles="1" noChangeArrowheads="1" noChangeShapeType="1" noTextEdit="1"/>
              </p:cNvSpPr>
              <p:nvPr/>
            </p:nvSpPr>
            <p:spPr>
              <a:xfrm>
                <a:off x="312515" y="1891962"/>
                <a:ext cx="1349294" cy="50069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63A4F28-59DC-FABA-3266-13C5B75F1930}"/>
                  </a:ext>
                </a:extLst>
              </p:cNvPr>
              <p:cNvSpPr txBox="1"/>
              <p:nvPr/>
            </p:nvSpPr>
            <p:spPr>
              <a:xfrm>
                <a:off x="2260980" y="1891961"/>
                <a:ext cx="1349294" cy="500691"/>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−5</m:t>
                      </m:r>
                    </m:oMath>
                  </m:oMathPara>
                </a14:m>
                <a:endParaRPr lang="en-AU" sz="1800" dirty="0"/>
              </a:p>
            </p:txBody>
          </p:sp>
        </mc:Choice>
        <mc:Fallback xmlns="">
          <p:sp>
            <p:nvSpPr>
              <p:cNvPr id="11" name="TextBox 10">
                <a:extLst>
                  <a:ext uri="{FF2B5EF4-FFF2-40B4-BE49-F238E27FC236}">
                    <a16:creationId xmlns:a16="http://schemas.microsoft.com/office/drawing/2014/main" id="{163A4F28-59DC-FABA-3266-13C5B75F1930}"/>
                  </a:ext>
                </a:extLst>
              </p:cNvPr>
              <p:cNvSpPr txBox="1">
                <a:spLocks noRot="1" noChangeAspect="1" noMove="1" noResize="1" noEditPoints="1" noAdjustHandles="1" noChangeArrowheads="1" noChangeShapeType="1" noTextEdit="1"/>
              </p:cNvSpPr>
              <p:nvPr/>
            </p:nvSpPr>
            <p:spPr>
              <a:xfrm>
                <a:off x="2260980" y="1891961"/>
                <a:ext cx="1349294" cy="500691"/>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6" name="Table 5" descr="A two-row table of values for the relationship y = 2x + 1. The x-values are −1, 0 and 1, with corresponding y-values −1, 1 and 3, showing that y increases by 2 each time x increases by 1.">
                <a:extLst>
                  <a:ext uri="{FF2B5EF4-FFF2-40B4-BE49-F238E27FC236}">
                    <a16:creationId xmlns:a16="http://schemas.microsoft.com/office/drawing/2014/main" id="{0F8B5C16-B31F-8BDF-57BC-8F901ED9964F}"/>
                  </a:ext>
                </a:extLst>
              </p:cNvPr>
              <p:cNvGraphicFramePr>
                <a:graphicFrameLocks noGrp="1"/>
              </p:cNvGraphicFramePr>
              <p:nvPr>
                <p:extLst>
                  <p:ext uri="{D42A27DB-BD31-4B8C-83A1-F6EECF244321}">
                    <p14:modId xmlns:p14="http://schemas.microsoft.com/office/powerpoint/2010/main" val="1686962679"/>
                  </p:ext>
                </p:extLst>
              </p:nvPr>
            </p:nvGraphicFramePr>
            <p:xfrm>
              <a:off x="354000" y="2475396"/>
              <a:ext cx="2556348" cy="1231347"/>
            </p:xfrm>
            <a:graphic>
              <a:graphicData uri="http://schemas.openxmlformats.org/drawingml/2006/table">
                <a:tbl>
                  <a:tblPr firstRow="1" bandRow="1">
                    <a:tableStyleId>{2D5ABB26-0587-4C30-8999-92F81FD0307C}</a:tableStyleId>
                  </a:tblPr>
                  <a:tblGrid>
                    <a:gridCol w="639087">
                      <a:extLst>
                        <a:ext uri="{9D8B030D-6E8A-4147-A177-3AD203B41FA5}">
                          <a16:colId xmlns:a16="http://schemas.microsoft.com/office/drawing/2014/main" val="93741769"/>
                        </a:ext>
                      </a:extLst>
                    </a:gridCol>
                    <a:gridCol w="639087">
                      <a:extLst>
                        <a:ext uri="{9D8B030D-6E8A-4147-A177-3AD203B41FA5}">
                          <a16:colId xmlns:a16="http://schemas.microsoft.com/office/drawing/2014/main" val="495729011"/>
                        </a:ext>
                      </a:extLst>
                    </a:gridCol>
                    <a:gridCol w="639087">
                      <a:extLst>
                        <a:ext uri="{9D8B030D-6E8A-4147-A177-3AD203B41FA5}">
                          <a16:colId xmlns:a16="http://schemas.microsoft.com/office/drawing/2014/main" val="2009910292"/>
                        </a:ext>
                      </a:extLst>
                    </a:gridCol>
                    <a:gridCol w="639087">
                      <a:extLst>
                        <a:ext uri="{9D8B030D-6E8A-4147-A177-3AD203B41FA5}">
                          <a16:colId xmlns:a16="http://schemas.microsoft.com/office/drawing/2014/main" val="3542789248"/>
                        </a:ext>
                      </a:extLst>
                    </a:gridCol>
                  </a:tblGrid>
                  <a:tr h="410449">
                    <a:tc gridSpan="4">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+1</m:t>
                                </m:r>
                              </m:oMath>
                            </m:oMathPara>
                          </a14:m>
                          <a:endParaRPr lang="en-AU" sz="1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8639701"/>
                      </a:ext>
                    </a:extLst>
                  </a:tr>
                  <a:tr h="410449">
                    <a:tc>
                      <a:txBody>
                        <a:bodyPr/>
                        <a:lstStyle/>
                        <a:p>
                          <a:pPr algn="l"/>
                          <a14:m>
                            <m:oMathPara xmlns:m="http://schemas.openxmlformats.org/officeDocument/2006/math">
                              <m:oMathParaPr>
                                <m:jc m:val="centerGroup"/>
                              </m:oMathParaPr>
                              <m:oMath xmlns:m="http://schemas.openxmlformats.org/officeDocument/2006/math">
                                <m:r>
                                  <a:rPr lang="en-AU" b="1" i="1" smtClean="0">
                                    <a:latin typeface="Cambria Math" panose="02040503050406030204" pitchFamily="18" charset="0"/>
                                  </a:rPr>
                                  <m:t>𝒙</m:t>
                                </m:r>
                              </m:oMath>
                            </m:oMathPara>
                          </a14:m>
                          <a:endParaRPr lang="en-A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0</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2222989"/>
                      </a:ext>
                    </a:extLst>
                  </a:tr>
                  <a:tr h="410449">
                    <a:tc>
                      <a:txBody>
                        <a:bodyPr/>
                        <a:lstStyle/>
                        <a:p>
                          <a:pPr algn="l"/>
                          <a14:m>
                            <m:oMathPara xmlns:m="http://schemas.openxmlformats.org/officeDocument/2006/math">
                              <m:oMathParaPr>
                                <m:jc m:val="centerGroup"/>
                              </m:oMathParaPr>
                              <m:oMath xmlns:m="http://schemas.openxmlformats.org/officeDocument/2006/math">
                                <m:r>
                                  <a:rPr lang="en-AU" b="1" i="1" smtClean="0">
                                    <a:latin typeface="Cambria Math" panose="02040503050406030204" pitchFamily="18" charset="0"/>
                                  </a:rPr>
                                  <m:t>𝒚</m:t>
                                </m:r>
                              </m:oMath>
                            </m:oMathPara>
                          </a14:m>
                          <a:endParaRPr lang="en-A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14:m>
                            <m:oMathPara xmlns:m="http://schemas.openxmlformats.org/officeDocument/2006/math">
                              <m:oMathParaPr>
                                <m:jc m:val="centerGroup"/>
                              </m:oMathParaPr>
                              <m:oMath xmlns:m="http://schemas.openxmlformats.org/officeDocument/2006/math">
                                <m:r>
                                  <a:rPr lang="en-AU" i="1" dirty="0" smtClean="0">
                                    <a:latin typeface="Cambria Math" panose="02040503050406030204" pitchFamily="18" charset="0"/>
                                  </a:rPr>
                                  <m:t>1</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3</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9677452"/>
                      </a:ext>
                    </a:extLst>
                  </a:tr>
                </a:tbl>
              </a:graphicData>
            </a:graphic>
          </p:graphicFrame>
        </mc:Choice>
        <mc:Fallback xmlns="">
          <p:graphicFrame>
            <p:nvGraphicFramePr>
              <p:cNvPr id="6" name="Table 5" descr="A two-row table of values for the relationship y = 2x + 1. The x-values are −1, 0 and 1, with corresponding y-values −1, 1 and 3, showing that y increases by 2 each time x increases by 1.">
                <a:extLst>
                  <a:ext uri="{FF2B5EF4-FFF2-40B4-BE49-F238E27FC236}">
                    <a16:creationId xmlns:a16="http://schemas.microsoft.com/office/drawing/2014/main" id="{0F8B5C16-B31F-8BDF-57BC-8F901ED9964F}"/>
                  </a:ext>
                </a:extLst>
              </p:cNvPr>
              <p:cNvGraphicFramePr>
                <a:graphicFrameLocks noGrp="1"/>
              </p:cNvGraphicFramePr>
              <p:nvPr>
                <p:extLst>
                  <p:ext uri="{D42A27DB-BD31-4B8C-83A1-F6EECF244321}">
                    <p14:modId xmlns:p14="http://schemas.microsoft.com/office/powerpoint/2010/main" val="1686962679"/>
                  </p:ext>
                </p:extLst>
              </p:nvPr>
            </p:nvGraphicFramePr>
            <p:xfrm>
              <a:off x="354000" y="2475396"/>
              <a:ext cx="2556348" cy="1231347"/>
            </p:xfrm>
            <a:graphic>
              <a:graphicData uri="http://schemas.openxmlformats.org/drawingml/2006/table">
                <a:tbl>
                  <a:tblPr firstRow="1" bandRow="1">
                    <a:tableStyleId>{2D5ABB26-0587-4C30-8999-92F81FD0307C}</a:tableStyleId>
                  </a:tblPr>
                  <a:tblGrid>
                    <a:gridCol w="639087">
                      <a:extLst>
                        <a:ext uri="{9D8B030D-6E8A-4147-A177-3AD203B41FA5}">
                          <a16:colId xmlns:a16="http://schemas.microsoft.com/office/drawing/2014/main" val="93741769"/>
                        </a:ext>
                      </a:extLst>
                    </a:gridCol>
                    <a:gridCol w="639087">
                      <a:extLst>
                        <a:ext uri="{9D8B030D-6E8A-4147-A177-3AD203B41FA5}">
                          <a16:colId xmlns:a16="http://schemas.microsoft.com/office/drawing/2014/main" val="495729011"/>
                        </a:ext>
                      </a:extLst>
                    </a:gridCol>
                    <a:gridCol w="639087">
                      <a:extLst>
                        <a:ext uri="{9D8B030D-6E8A-4147-A177-3AD203B41FA5}">
                          <a16:colId xmlns:a16="http://schemas.microsoft.com/office/drawing/2014/main" val="2009910292"/>
                        </a:ext>
                      </a:extLst>
                    </a:gridCol>
                    <a:gridCol w="639087">
                      <a:extLst>
                        <a:ext uri="{9D8B030D-6E8A-4147-A177-3AD203B41FA5}">
                          <a16:colId xmlns:a16="http://schemas.microsoft.com/office/drawing/2014/main" val="3542789248"/>
                        </a:ext>
                      </a:extLst>
                    </a:gridCol>
                  </a:tblGrid>
                  <a:tr h="410449">
                    <a:tc gridSpan="4">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r="-493" b="-203030"/>
                          </a:stretch>
                        </a:blipFill>
                      </a:tcPr>
                    </a:tc>
                    <a:tc hMerge="1">
                      <a:txBody>
                        <a:bodyPr/>
                        <a:lstStyle/>
                        <a:p>
                          <a:pPr/>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8639701"/>
                      </a:ext>
                    </a:extLst>
                  </a:tr>
                  <a:tr h="4104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t="-103125" r="-300000" b="-109375"/>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00000" t="-103125" r="-200000" b="-109375"/>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204000" t="-103125" r="-104000" b="-109375"/>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298039" t="-103125" r="-1961" b="-109375"/>
                          </a:stretch>
                        </a:blipFill>
                      </a:tcPr>
                    </a:tc>
                    <a:extLst>
                      <a:ext uri="{0D108BD9-81ED-4DB2-BD59-A6C34878D82A}">
                        <a16:rowId xmlns:a16="http://schemas.microsoft.com/office/drawing/2014/main" val="2482222989"/>
                      </a:ext>
                    </a:extLst>
                  </a:tr>
                  <a:tr h="4104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t="-196970" r="-300000" b="-606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00000" t="-196970" r="-200000" b="-606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204000" t="-196970" r="-104000" b="-606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298039" t="-196970" r="-1961" b="-6061"/>
                          </a:stretch>
                        </a:blipFill>
                      </a:tcPr>
                    </a:tc>
                    <a:extLst>
                      <a:ext uri="{0D108BD9-81ED-4DB2-BD59-A6C34878D82A}">
                        <a16:rowId xmlns:a16="http://schemas.microsoft.com/office/drawing/2014/main" val="3279677452"/>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2" name="Table 11" descr="A two-row table of values for the relationship y = −x − 5. The x-values are −1, 0 and 1, with corresponding y-values −4, −5 and −6, showing that y decreases by 1 each time x increases by 1.">
                <a:extLst>
                  <a:ext uri="{FF2B5EF4-FFF2-40B4-BE49-F238E27FC236}">
                    <a16:creationId xmlns:a16="http://schemas.microsoft.com/office/drawing/2014/main" id="{3B842BFE-549E-805F-B32D-E3C89F773904}"/>
                  </a:ext>
                </a:extLst>
              </p:cNvPr>
              <p:cNvGraphicFramePr>
                <a:graphicFrameLocks noGrp="1"/>
              </p:cNvGraphicFramePr>
              <p:nvPr>
                <p:extLst>
                  <p:ext uri="{D42A27DB-BD31-4B8C-83A1-F6EECF244321}">
                    <p14:modId xmlns:p14="http://schemas.microsoft.com/office/powerpoint/2010/main" val="4028098937"/>
                  </p:ext>
                </p:extLst>
              </p:nvPr>
            </p:nvGraphicFramePr>
            <p:xfrm>
              <a:off x="354000" y="3920837"/>
              <a:ext cx="2556348" cy="1231347"/>
            </p:xfrm>
            <a:graphic>
              <a:graphicData uri="http://schemas.openxmlformats.org/drawingml/2006/table">
                <a:tbl>
                  <a:tblPr firstRow="1" bandRow="1">
                    <a:tableStyleId>{2D5ABB26-0587-4C30-8999-92F81FD0307C}</a:tableStyleId>
                  </a:tblPr>
                  <a:tblGrid>
                    <a:gridCol w="639087">
                      <a:extLst>
                        <a:ext uri="{9D8B030D-6E8A-4147-A177-3AD203B41FA5}">
                          <a16:colId xmlns:a16="http://schemas.microsoft.com/office/drawing/2014/main" val="93741769"/>
                        </a:ext>
                      </a:extLst>
                    </a:gridCol>
                    <a:gridCol w="639087">
                      <a:extLst>
                        <a:ext uri="{9D8B030D-6E8A-4147-A177-3AD203B41FA5}">
                          <a16:colId xmlns:a16="http://schemas.microsoft.com/office/drawing/2014/main" val="495729011"/>
                        </a:ext>
                      </a:extLst>
                    </a:gridCol>
                    <a:gridCol w="639087">
                      <a:extLst>
                        <a:ext uri="{9D8B030D-6E8A-4147-A177-3AD203B41FA5}">
                          <a16:colId xmlns:a16="http://schemas.microsoft.com/office/drawing/2014/main" val="2009910292"/>
                        </a:ext>
                      </a:extLst>
                    </a:gridCol>
                    <a:gridCol w="639087">
                      <a:extLst>
                        <a:ext uri="{9D8B030D-6E8A-4147-A177-3AD203B41FA5}">
                          <a16:colId xmlns:a16="http://schemas.microsoft.com/office/drawing/2014/main" val="3542789248"/>
                        </a:ext>
                      </a:extLst>
                    </a:gridCol>
                  </a:tblGrid>
                  <a:tr h="410449">
                    <a:tc gridSpan="4">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−5</m:t>
                                </m:r>
                              </m:oMath>
                            </m:oMathPara>
                          </a14:m>
                          <a:endParaRPr lang="en-AU" sz="1800" dirty="0"/>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9800927"/>
                      </a:ext>
                    </a:extLst>
                  </a:tr>
                  <a:tr h="410449">
                    <a:tc>
                      <a:txBody>
                        <a:bodyPr/>
                        <a:lstStyle/>
                        <a:p>
                          <a:pPr algn="l"/>
                          <a14:m>
                            <m:oMathPara xmlns:m="http://schemas.openxmlformats.org/officeDocument/2006/math">
                              <m:oMathParaPr>
                                <m:jc m:val="centerGroup"/>
                              </m:oMathParaPr>
                              <m:oMath xmlns:m="http://schemas.openxmlformats.org/officeDocument/2006/math">
                                <m:r>
                                  <a:rPr lang="en-AU" b="1" i="1" smtClean="0">
                                    <a:latin typeface="Cambria Math" panose="02040503050406030204" pitchFamily="18" charset="0"/>
                                  </a:rPr>
                                  <m:t>𝒙</m:t>
                                </m:r>
                              </m:oMath>
                            </m:oMathPara>
                          </a14:m>
                          <a:endParaRPr lang="en-A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0</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2222989"/>
                      </a:ext>
                    </a:extLst>
                  </a:tr>
                  <a:tr h="410449">
                    <a:tc>
                      <a:txBody>
                        <a:bodyPr/>
                        <a:lstStyle/>
                        <a:p>
                          <a:pPr algn="l"/>
                          <a14:m>
                            <m:oMathPara xmlns:m="http://schemas.openxmlformats.org/officeDocument/2006/math">
                              <m:oMathParaPr>
                                <m:jc m:val="centerGroup"/>
                              </m:oMathParaPr>
                              <m:oMath xmlns:m="http://schemas.openxmlformats.org/officeDocument/2006/math">
                                <m:r>
                                  <a:rPr lang="en-AU" b="1" i="1" smtClean="0">
                                    <a:latin typeface="Cambria Math" panose="02040503050406030204" pitchFamily="18" charset="0"/>
                                  </a:rPr>
                                  <m:t>𝒚</m:t>
                                </m:r>
                              </m:oMath>
                            </m:oMathPara>
                          </a14:m>
                          <a:endParaRPr lang="en-A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−4</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−5</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−6</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9677452"/>
                      </a:ext>
                    </a:extLst>
                  </a:tr>
                </a:tbl>
              </a:graphicData>
            </a:graphic>
          </p:graphicFrame>
        </mc:Choice>
        <mc:Fallback xmlns="">
          <p:graphicFrame>
            <p:nvGraphicFramePr>
              <p:cNvPr id="12" name="Table 11" descr="A two-row table of values for the relationship y = −x − 5. The x-values are −1, 0 and 1, with corresponding y-values −4, −5 and −6, showing that y decreases by 1 each time x increases by 1.">
                <a:extLst>
                  <a:ext uri="{FF2B5EF4-FFF2-40B4-BE49-F238E27FC236}">
                    <a16:creationId xmlns:a16="http://schemas.microsoft.com/office/drawing/2014/main" id="{3B842BFE-549E-805F-B32D-E3C89F773904}"/>
                  </a:ext>
                </a:extLst>
              </p:cNvPr>
              <p:cNvGraphicFramePr>
                <a:graphicFrameLocks noGrp="1"/>
              </p:cNvGraphicFramePr>
              <p:nvPr>
                <p:extLst>
                  <p:ext uri="{D42A27DB-BD31-4B8C-83A1-F6EECF244321}">
                    <p14:modId xmlns:p14="http://schemas.microsoft.com/office/powerpoint/2010/main" val="4028098937"/>
                  </p:ext>
                </p:extLst>
              </p:nvPr>
            </p:nvGraphicFramePr>
            <p:xfrm>
              <a:off x="354000" y="3920837"/>
              <a:ext cx="2556348" cy="1231347"/>
            </p:xfrm>
            <a:graphic>
              <a:graphicData uri="http://schemas.openxmlformats.org/drawingml/2006/table">
                <a:tbl>
                  <a:tblPr firstRow="1" bandRow="1">
                    <a:tableStyleId>{2D5ABB26-0587-4C30-8999-92F81FD0307C}</a:tableStyleId>
                  </a:tblPr>
                  <a:tblGrid>
                    <a:gridCol w="639087">
                      <a:extLst>
                        <a:ext uri="{9D8B030D-6E8A-4147-A177-3AD203B41FA5}">
                          <a16:colId xmlns:a16="http://schemas.microsoft.com/office/drawing/2014/main" val="93741769"/>
                        </a:ext>
                      </a:extLst>
                    </a:gridCol>
                    <a:gridCol w="639087">
                      <a:extLst>
                        <a:ext uri="{9D8B030D-6E8A-4147-A177-3AD203B41FA5}">
                          <a16:colId xmlns:a16="http://schemas.microsoft.com/office/drawing/2014/main" val="495729011"/>
                        </a:ext>
                      </a:extLst>
                    </a:gridCol>
                    <a:gridCol w="639087">
                      <a:extLst>
                        <a:ext uri="{9D8B030D-6E8A-4147-A177-3AD203B41FA5}">
                          <a16:colId xmlns:a16="http://schemas.microsoft.com/office/drawing/2014/main" val="2009910292"/>
                        </a:ext>
                      </a:extLst>
                    </a:gridCol>
                    <a:gridCol w="639087">
                      <a:extLst>
                        <a:ext uri="{9D8B030D-6E8A-4147-A177-3AD203B41FA5}">
                          <a16:colId xmlns:a16="http://schemas.microsoft.com/office/drawing/2014/main" val="3542789248"/>
                        </a:ext>
                      </a:extLst>
                    </a:gridCol>
                  </a:tblGrid>
                  <a:tr h="410449">
                    <a:tc gridSpan="4">
                      <a:txBody>
                        <a:bodyPr/>
                        <a:lstStyle/>
                        <a:p>
                          <a:endParaRPr lang="en-US"/>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r="-493" b="-203030"/>
                          </a:stretch>
                        </a:blipFill>
                      </a:tcPr>
                    </a:tc>
                    <a:tc hMerge="1">
                      <a:txBody>
                        <a:bodyPr/>
                        <a:lstStyle/>
                        <a:p>
                          <a:pPr/>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9800927"/>
                      </a:ext>
                    </a:extLst>
                  </a:tr>
                  <a:tr h="4104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t="-103125" r="-300000" b="-109375"/>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00000" t="-103125" r="-200000" b="-109375"/>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04000" t="-103125" r="-104000" b="-109375"/>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98039" t="-103125" r="-1961" b="-109375"/>
                          </a:stretch>
                        </a:blipFill>
                      </a:tcPr>
                    </a:tc>
                    <a:extLst>
                      <a:ext uri="{0D108BD9-81ED-4DB2-BD59-A6C34878D82A}">
                        <a16:rowId xmlns:a16="http://schemas.microsoft.com/office/drawing/2014/main" val="2482222989"/>
                      </a:ext>
                    </a:extLst>
                  </a:tr>
                  <a:tr h="4104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t="-196970" r="-300000" b="-606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00000" t="-196970" r="-200000" b="-606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04000" t="-196970" r="-104000" b="-606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98039" t="-196970" r="-1961" b="-6061"/>
                          </a:stretch>
                        </a:blipFill>
                      </a:tcPr>
                    </a:tc>
                    <a:extLst>
                      <a:ext uri="{0D108BD9-81ED-4DB2-BD59-A6C34878D82A}">
                        <a16:rowId xmlns:a16="http://schemas.microsoft.com/office/drawing/2014/main" val="3279677452"/>
                      </a:ext>
                    </a:extLst>
                  </a:tr>
                </a:tbl>
              </a:graphicData>
            </a:graphic>
          </p:graphicFrame>
        </mc:Fallback>
      </mc:AlternateContent>
      <p:pic>
        <p:nvPicPr>
          <p:cNvPr id="7" name="Picture 6" descr="A coordinate graph showing two straight lines with their intersection labelled (−2, −3). The orange line, labelled y = 2x + 1, increases steeply from left to right and crosses the y-axis at 1; the blue line, labelled y = −x − 5, decreases from left to right and crosses the y-axis at −5. The marked intersection point shows that both equations have the same solution when x = −2 and y = −3.">
            <a:extLst>
              <a:ext uri="{FF2B5EF4-FFF2-40B4-BE49-F238E27FC236}">
                <a16:creationId xmlns:a16="http://schemas.microsoft.com/office/drawing/2014/main" id="{0D722182-2DAA-9D0A-D9D5-0F073F89CB1F}"/>
              </a:ext>
            </a:extLst>
          </p:cNvPr>
          <p:cNvPicPr>
            <a:picLocks noChangeAspect="1"/>
          </p:cNvPicPr>
          <p:nvPr/>
        </p:nvPicPr>
        <p:blipFill>
          <a:blip r:embed="rId8"/>
          <a:stretch>
            <a:fillRect/>
          </a:stretch>
        </p:blipFill>
        <p:spPr>
          <a:xfrm>
            <a:off x="3999808" y="1940820"/>
            <a:ext cx="4192383" cy="4192383"/>
          </a:xfrm>
          <a:prstGeom prst="rect">
            <a:avLst/>
          </a:prstGeom>
        </p:spPr>
      </p:pic>
      <p:sp>
        <p:nvSpPr>
          <p:cNvPr id="2" name="Speech Bubble: Rectangle with Corners Rounded 1">
            <a:extLst>
              <a:ext uri="{FF2B5EF4-FFF2-40B4-BE49-F238E27FC236}">
                <a16:creationId xmlns:a16="http://schemas.microsoft.com/office/drawing/2014/main" id="{004CA0D8-512F-A19B-8E8A-FFA9877C923B}"/>
              </a:ext>
            </a:extLst>
          </p:cNvPr>
          <p:cNvSpPr/>
          <p:nvPr/>
        </p:nvSpPr>
        <p:spPr>
          <a:xfrm>
            <a:off x="360000" y="5362249"/>
            <a:ext cx="3639808" cy="1231347"/>
          </a:xfrm>
          <a:prstGeom prst="wedgeRoundRectCallout">
            <a:avLst>
              <a:gd name="adj1" fmla="val 75808"/>
              <a:gd name="adj2" fmla="val -57218"/>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30000"/>
              </a:lnSpc>
            </a:pPr>
            <a:r>
              <a:rPr lang="en-AU" sz="1800" dirty="0"/>
              <a:t>How does the graph show that this is the solution to the simultaneous equations?</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05A81AAA-0E53-DA5F-D831-D165A32F678C}"/>
                  </a:ext>
                </a:extLst>
              </p:cNvPr>
              <p:cNvSpPr txBox="1"/>
              <p:nvPr/>
            </p:nvSpPr>
            <p:spPr>
              <a:xfrm>
                <a:off x="5153222" y="6203128"/>
                <a:ext cx="2006220" cy="402872"/>
              </a:xfrm>
              <a:prstGeom prst="rect">
                <a:avLst/>
              </a:prstGeom>
              <a:noFill/>
              <a:ln w="28575">
                <a:solidFill>
                  <a:schemeClr val="tx2"/>
                </a:solidFill>
              </a:ln>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=−2, </m:t>
                      </m:r>
                      <m:r>
                        <a:rPr lang="en-AU" sz="1800" b="0" i="1" smtClean="0">
                          <a:latin typeface="Cambria Math" panose="02040503050406030204" pitchFamily="18" charset="0"/>
                        </a:rPr>
                        <m:t>𝑦</m:t>
                      </m:r>
                      <m:r>
                        <a:rPr lang="en-AU" sz="1800" b="0" i="1" smtClean="0">
                          <a:latin typeface="Cambria Math" panose="02040503050406030204" pitchFamily="18" charset="0"/>
                        </a:rPr>
                        <m:t>=−3</m:t>
                      </m:r>
                    </m:oMath>
                  </m:oMathPara>
                </a14:m>
                <a:endParaRPr lang="en-AU" sz="1800" dirty="0"/>
              </a:p>
            </p:txBody>
          </p:sp>
        </mc:Choice>
        <mc:Fallback xmlns="">
          <p:sp>
            <p:nvSpPr>
              <p:cNvPr id="18" name="TextBox 17">
                <a:extLst>
                  <a:ext uri="{FF2B5EF4-FFF2-40B4-BE49-F238E27FC236}">
                    <a16:creationId xmlns:a16="http://schemas.microsoft.com/office/drawing/2014/main" id="{05A81AAA-0E53-DA5F-D831-D165A32F678C}"/>
                  </a:ext>
                </a:extLst>
              </p:cNvPr>
              <p:cNvSpPr txBox="1">
                <a:spLocks noRot="1" noChangeAspect="1" noMove="1" noResize="1" noEditPoints="1" noAdjustHandles="1" noChangeArrowheads="1" noChangeShapeType="1" noTextEdit="1"/>
              </p:cNvSpPr>
              <p:nvPr/>
            </p:nvSpPr>
            <p:spPr>
              <a:xfrm>
                <a:off x="5153222" y="6203128"/>
                <a:ext cx="2006220" cy="402872"/>
              </a:xfrm>
              <a:prstGeom prst="rect">
                <a:avLst/>
              </a:prstGeom>
              <a:blipFill>
                <a:blip r:embed="rId9"/>
                <a:stretch>
                  <a:fillRect/>
                </a:stretch>
              </a:blipFill>
              <a:ln w="28575">
                <a:solidFill>
                  <a:schemeClr val="tx2"/>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C9DA3641-DDD8-70AF-242D-EDFEB865DE99}"/>
                  </a:ext>
                </a:extLst>
              </p:cNvPr>
              <p:cNvSpPr txBox="1"/>
              <p:nvPr/>
            </p:nvSpPr>
            <p:spPr>
              <a:xfrm>
                <a:off x="8436365" y="2558299"/>
                <a:ext cx="2948194" cy="1265360"/>
              </a:xfrm>
              <a:prstGeom prst="rect">
                <a:avLst/>
              </a:prstGeom>
              <a:noFill/>
            </p:spPr>
            <p:txBody>
              <a:bodyPr wrap="square" lIns="0" tIns="0" rIns="0" bIns="0" rtlCol="0">
                <a:noAutofit/>
              </a:bodyPr>
              <a:lstStyle/>
              <a:p>
                <a:pPr algn="l">
                  <a:lnSpc>
                    <a:spcPct val="150000"/>
                  </a:lnSpc>
                </a:pPr>
                <a:r>
                  <a:rPr lang="en-AU" sz="1800" b="1" dirty="0"/>
                  <a:t>Check the solution:</a:t>
                </a:r>
              </a:p>
              <a:p>
                <a:pPr algn="l">
                  <a:lnSpc>
                    <a:spcPct val="150000"/>
                  </a:lnSpc>
                </a:pPr>
                <a:r>
                  <a:rPr lang="en-AU" sz="1800" dirty="0"/>
                  <a:t>Substitute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=−2</m:t>
                    </m:r>
                  </m:oMath>
                </a14:m>
                <a:r>
                  <a:rPr lang="en-AU" sz="1800" dirty="0"/>
                  <a:t> into both equations.</a:t>
                </a:r>
              </a:p>
            </p:txBody>
          </p:sp>
        </mc:Choice>
        <mc:Fallback xmlns="">
          <p:sp>
            <p:nvSpPr>
              <p:cNvPr id="19" name="TextBox 18">
                <a:extLst>
                  <a:ext uri="{FF2B5EF4-FFF2-40B4-BE49-F238E27FC236}">
                    <a16:creationId xmlns:a16="http://schemas.microsoft.com/office/drawing/2014/main" id="{C9DA3641-DDD8-70AF-242D-EDFEB865DE99}"/>
                  </a:ext>
                </a:extLst>
              </p:cNvPr>
              <p:cNvSpPr txBox="1">
                <a:spLocks noRot="1" noChangeAspect="1" noMove="1" noResize="1" noEditPoints="1" noAdjustHandles="1" noChangeArrowheads="1" noChangeShapeType="1" noTextEdit="1"/>
              </p:cNvSpPr>
              <p:nvPr/>
            </p:nvSpPr>
            <p:spPr>
              <a:xfrm>
                <a:off x="8436365" y="2558299"/>
                <a:ext cx="2948194" cy="1265360"/>
              </a:xfrm>
              <a:prstGeom prst="rect">
                <a:avLst/>
              </a:prstGeom>
              <a:blipFill>
                <a:blip r:embed="rId10"/>
                <a:stretch>
                  <a:fillRect l="-4721" b="-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20" name="Table 19">
                <a:extLst>
                  <a:ext uri="{FF2B5EF4-FFF2-40B4-BE49-F238E27FC236}">
                    <a16:creationId xmlns:a16="http://schemas.microsoft.com/office/drawing/2014/main" id="{DCCCE292-36C4-2A74-D39C-8F90901B68E4}"/>
                  </a:ext>
                </a:extLst>
              </p:cNvPr>
              <p:cNvGraphicFramePr>
                <a:graphicFrameLocks noGrp="1"/>
              </p:cNvGraphicFramePr>
              <p:nvPr>
                <p:extLst>
                  <p:ext uri="{D42A27DB-BD31-4B8C-83A1-F6EECF244321}">
                    <p14:modId xmlns:p14="http://schemas.microsoft.com/office/powerpoint/2010/main" val="162502899"/>
                  </p:ext>
                </p:extLst>
              </p:nvPr>
            </p:nvGraphicFramePr>
            <p:xfrm>
              <a:off x="8436365" y="3920837"/>
              <a:ext cx="3443120" cy="1874520"/>
            </p:xfrm>
            <a:graphic>
              <a:graphicData uri="http://schemas.openxmlformats.org/drawingml/2006/table">
                <a:tbl>
                  <a:tblPr firstRow="1" firstCol="1" bandRow="1">
                    <a:tableStyleId>{2D5ABB26-0587-4C30-8999-92F81FD0307C}</a:tableStyleId>
                  </a:tblPr>
                  <a:tblGrid>
                    <a:gridCol w="1646973">
                      <a:extLst>
                        <a:ext uri="{9D8B030D-6E8A-4147-A177-3AD203B41FA5}">
                          <a16:colId xmlns:a16="http://schemas.microsoft.com/office/drawing/2014/main" val="389810653"/>
                        </a:ext>
                      </a:extLst>
                    </a:gridCol>
                    <a:gridCol w="1796147">
                      <a:extLst>
                        <a:ext uri="{9D8B030D-6E8A-4147-A177-3AD203B41FA5}">
                          <a16:colId xmlns:a16="http://schemas.microsoft.com/office/drawing/2014/main" val="2319053410"/>
                        </a:ext>
                      </a:extLst>
                    </a:gridCol>
                  </a:tblGrid>
                  <a:tr h="1413674">
                    <a:tc>
                      <a:txBody>
                        <a:bodyPr/>
                        <a:lstStyle/>
                        <a:p>
                          <a:pPr>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smtClean="0">
                                    <a:effectLst/>
                                    <a:latin typeface="Cambria Math" panose="02040503050406030204" pitchFamily="18" charset="0"/>
                                  </a:rPr>
                                  <m:t>𝑦</m:t>
                                </m:r>
                                <m:r>
                                  <a:rPr lang="en-AU" sz="1800" smtClean="0">
                                    <a:effectLst/>
                                    <a:latin typeface="Cambria Math" panose="02040503050406030204" pitchFamily="18" charset="0"/>
                                  </a:rPr>
                                  <m:t>=2</m:t>
                                </m:r>
                                <m:r>
                                  <a:rPr lang="en-AU" sz="1800" smtClean="0">
                                    <a:effectLst/>
                                    <a:latin typeface="Cambria Math" panose="02040503050406030204" pitchFamily="18" charset="0"/>
                                  </a:rPr>
                                  <m:t>𝑥</m:t>
                                </m:r>
                                <m:r>
                                  <a:rPr lang="en-AU" sz="1800" smtClean="0">
                                    <a:effectLst/>
                                    <a:latin typeface="Cambria Math" panose="02040503050406030204" pitchFamily="18" charset="0"/>
                                  </a:rPr>
                                  <m:t>+1</m:t>
                                </m:r>
                              </m:oMath>
                            </m:oMathPara>
                          </a14:m>
                          <a:endParaRPr lang="en-AU" sz="1800" dirty="0">
                            <a:effectLst/>
                          </a:endParaRPr>
                        </a:p>
                        <a:p>
                          <a:pPr>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a:effectLst/>
                                    <a:latin typeface="Cambria Math" panose="02040503050406030204" pitchFamily="18" charset="0"/>
                                  </a:rPr>
                                  <m:t>𝑦</m:t>
                                </m:r>
                                <m:r>
                                  <a:rPr lang="en-AU" sz="1800">
                                    <a:effectLst/>
                                    <a:latin typeface="Cambria Math" panose="02040503050406030204" pitchFamily="18" charset="0"/>
                                  </a:rPr>
                                  <m:t>=2</m:t>
                                </m:r>
                                <m:d>
                                  <m:dPr>
                                    <m:ctrlPr>
                                      <a:rPr lang="en-AU" sz="1800" b="0" i="1" smtClean="0">
                                        <a:effectLst/>
                                        <a:latin typeface="Cambria Math" panose="02040503050406030204" pitchFamily="18" charset="0"/>
                                      </a:rPr>
                                    </m:ctrlPr>
                                  </m:dPr>
                                  <m:e>
                                    <m:r>
                                      <a:rPr lang="en-AU" sz="1800" b="0" i="1" smtClean="0">
                                        <a:effectLst/>
                                        <a:latin typeface="Cambria Math" panose="02040503050406030204" pitchFamily="18" charset="0"/>
                                      </a:rPr>
                                      <m:t>−</m:t>
                                    </m:r>
                                    <m:r>
                                      <a:rPr lang="en-AU" sz="1800">
                                        <a:effectLst/>
                                        <a:latin typeface="Cambria Math" panose="02040503050406030204" pitchFamily="18" charset="0"/>
                                      </a:rPr>
                                      <m:t>2</m:t>
                                    </m:r>
                                  </m:e>
                                </m:d>
                                <m:r>
                                  <a:rPr lang="en-AU" sz="1800">
                                    <a:effectLst/>
                                    <a:latin typeface="Cambria Math" panose="02040503050406030204" pitchFamily="18" charset="0"/>
                                  </a:rPr>
                                  <m:t>+</m:t>
                                </m:r>
                                <m:r>
                                  <a:rPr lang="en-AU" sz="1800" b="0" i="0" smtClean="0">
                                    <a:effectLst/>
                                    <a:latin typeface="Cambria Math" panose="02040503050406030204" pitchFamily="18" charset="0"/>
                                  </a:rPr>
                                  <m:t>1</m:t>
                                </m:r>
                              </m:oMath>
                            </m:oMathPara>
                          </a14:m>
                          <a:endParaRPr lang="en-AU" sz="1800" dirty="0">
                            <a:effectLst/>
                          </a:endParaRPr>
                        </a:p>
                        <a:p>
                          <a:pPr>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a:effectLst/>
                                    <a:latin typeface="Cambria Math" panose="02040503050406030204" pitchFamily="18" charset="0"/>
                                  </a:rPr>
                                  <m:t>𝑦</m:t>
                                </m:r>
                                <m:r>
                                  <a:rPr lang="en-AU" sz="1800">
                                    <a:effectLst/>
                                    <a:latin typeface="Cambria Math" panose="02040503050406030204" pitchFamily="18" charset="0"/>
                                  </a:rPr>
                                  <m:t>=−3</m:t>
                                </m:r>
                              </m:oMath>
                            </m:oMathPara>
                          </a14:m>
                          <a:endParaRPr lang="en-AU" sz="1800" dirty="0">
                            <a:effectLst/>
                            <a:latin typeface="Arial" panose="020B0604020202020204" pitchFamily="34" charset="0"/>
                            <a:ea typeface="Aptos" panose="020B0004020202020204" pitchFamily="34"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pPr algn="l">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smtClean="0">
                                    <a:effectLst/>
                                    <a:latin typeface="Cambria Math" panose="02040503050406030204" pitchFamily="18" charset="0"/>
                                  </a:rPr>
                                  <m:t>𝑦</m:t>
                                </m:r>
                                <m:r>
                                  <a:rPr lang="en-AU" sz="1800" smtClean="0">
                                    <a:effectLst/>
                                    <a:latin typeface="Cambria Math" panose="02040503050406030204" pitchFamily="18" charset="0"/>
                                  </a:rPr>
                                  <m:t>=−</m:t>
                                </m:r>
                                <m:r>
                                  <a:rPr lang="en-AU" sz="1800" smtClean="0">
                                    <a:effectLst/>
                                    <a:latin typeface="Cambria Math" panose="02040503050406030204" pitchFamily="18" charset="0"/>
                                  </a:rPr>
                                  <m:t>𝑥</m:t>
                                </m:r>
                                <m:r>
                                  <a:rPr lang="en-AU" sz="1800" b="0" i="0" smtClean="0">
                                    <a:effectLst/>
                                    <a:latin typeface="Cambria Math" panose="02040503050406030204" pitchFamily="18" charset="0"/>
                                  </a:rPr>
                                  <m:t>−5</m:t>
                                </m:r>
                              </m:oMath>
                            </m:oMathPara>
                          </a14:m>
                          <a:endParaRPr lang="en-AU" sz="1800" dirty="0">
                            <a:effectLst/>
                          </a:endParaRPr>
                        </a:p>
                        <a:p>
                          <a:pPr algn="l">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a:effectLst/>
                                    <a:latin typeface="Cambria Math" panose="02040503050406030204" pitchFamily="18" charset="0"/>
                                  </a:rPr>
                                  <m:t>𝑦</m:t>
                                </m:r>
                                <m:r>
                                  <a:rPr lang="en-AU" sz="1800">
                                    <a:effectLst/>
                                    <a:latin typeface="Cambria Math" panose="02040503050406030204" pitchFamily="18" charset="0"/>
                                  </a:rPr>
                                  <m:t>=−(−2)−5</m:t>
                                </m:r>
                              </m:oMath>
                            </m:oMathPara>
                          </a14:m>
                          <a:endParaRPr lang="en-AU" sz="1800" dirty="0">
                            <a:effectLst/>
                          </a:endParaRPr>
                        </a:p>
                        <a:p>
                          <a:pPr algn="l">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a:effectLst/>
                                    <a:latin typeface="Cambria Math" panose="02040503050406030204" pitchFamily="18" charset="0"/>
                                  </a:rPr>
                                  <m:t>𝑦</m:t>
                                </m:r>
                                <m:r>
                                  <a:rPr lang="en-AU" sz="1800">
                                    <a:effectLst/>
                                    <a:latin typeface="Cambria Math" panose="02040503050406030204" pitchFamily="18" charset="0"/>
                                  </a:rPr>
                                  <m:t>=2−5</m:t>
                                </m:r>
                              </m:oMath>
                            </m:oMathPara>
                          </a14:m>
                          <a:endParaRPr lang="en-AU" sz="1800" dirty="0">
                            <a:effectLst/>
                            <a:latin typeface="Arial" panose="020B0604020202020204" pitchFamily="34" charset="0"/>
                            <a:ea typeface="Aptos" panose="020B0004020202020204" pitchFamily="34" charset="0"/>
                          </a:endParaRPr>
                        </a:p>
                        <a:p>
                          <a:pPr algn="l">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b="0" i="1" smtClean="0">
                                    <a:effectLst/>
                                    <a:latin typeface="Cambria Math" panose="02040503050406030204" pitchFamily="18" charset="0"/>
                                    <a:ea typeface="Aptos" panose="020B0004020202020204" pitchFamily="34" charset="0"/>
                                  </a:rPr>
                                  <m:t>𝑦</m:t>
                                </m:r>
                                <m:r>
                                  <a:rPr lang="en-AU" sz="1800" b="0" i="1" smtClean="0">
                                    <a:effectLst/>
                                    <a:latin typeface="Cambria Math" panose="02040503050406030204" pitchFamily="18" charset="0"/>
                                    <a:ea typeface="Aptos" panose="020B0004020202020204" pitchFamily="34" charset="0"/>
                                  </a:rPr>
                                  <m:t>=−3</m:t>
                                </m:r>
                              </m:oMath>
                            </m:oMathPara>
                          </a14:m>
                          <a:endParaRPr lang="en-AU" sz="1800" dirty="0">
                            <a:effectLst/>
                            <a:latin typeface="Arial" panose="020B0604020202020204" pitchFamily="34" charset="0"/>
                            <a:ea typeface="Aptos" panose="020B0004020202020204" pitchFamily="34" charset="0"/>
                          </a:endParaRPr>
                        </a:p>
                      </a:txBody>
                      <a:tcPr marL="14400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910184533"/>
                      </a:ext>
                    </a:extLst>
                  </a:tr>
                </a:tbl>
              </a:graphicData>
            </a:graphic>
          </p:graphicFrame>
        </mc:Choice>
        <mc:Fallback xmlns="">
          <p:graphicFrame>
            <p:nvGraphicFramePr>
              <p:cNvPr id="20" name="Table 19">
                <a:extLst>
                  <a:ext uri="{FF2B5EF4-FFF2-40B4-BE49-F238E27FC236}">
                    <a16:creationId xmlns:a16="http://schemas.microsoft.com/office/drawing/2014/main" id="{DCCCE292-36C4-2A74-D39C-8F90901B68E4}"/>
                  </a:ext>
                </a:extLst>
              </p:cNvPr>
              <p:cNvGraphicFramePr>
                <a:graphicFrameLocks noGrp="1"/>
              </p:cNvGraphicFramePr>
              <p:nvPr>
                <p:extLst>
                  <p:ext uri="{D42A27DB-BD31-4B8C-83A1-F6EECF244321}">
                    <p14:modId xmlns:p14="http://schemas.microsoft.com/office/powerpoint/2010/main" val="162502899"/>
                  </p:ext>
                </p:extLst>
              </p:nvPr>
            </p:nvGraphicFramePr>
            <p:xfrm>
              <a:off x="8436365" y="3920837"/>
              <a:ext cx="3443120" cy="1874520"/>
            </p:xfrm>
            <a:graphic>
              <a:graphicData uri="http://schemas.openxmlformats.org/drawingml/2006/table">
                <a:tbl>
                  <a:tblPr firstRow="1" firstCol="1" bandRow="1">
                    <a:tableStyleId>{2D5ABB26-0587-4C30-8999-92F81FD0307C}</a:tableStyleId>
                  </a:tblPr>
                  <a:tblGrid>
                    <a:gridCol w="1646973">
                      <a:extLst>
                        <a:ext uri="{9D8B030D-6E8A-4147-A177-3AD203B41FA5}">
                          <a16:colId xmlns:a16="http://schemas.microsoft.com/office/drawing/2014/main" val="389810653"/>
                        </a:ext>
                      </a:extLst>
                    </a:gridCol>
                    <a:gridCol w="1796147">
                      <a:extLst>
                        <a:ext uri="{9D8B030D-6E8A-4147-A177-3AD203B41FA5}">
                          <a16:colId xmlns:a16="http://schemas.microsoft.com/office/drawing/2014/main" val="2319053410"/>
                        </a:ext>
                      </a:extLst>
                    </a:gridCol>
                  </a:tblGrid>
                  <a:tr h="1874520">
                    <a:tc>
                      <a:txBody>
                        <a:bodyPr/>
                        <a:lstStyle/>
                        <a:p>
                          <a:endParaRPr lang="en-US"/>
                        </a:p>
                      </a:txBody>
                      <a:tcPr marL="68580" marR="68580" marT="0" marB="0">
                        <a:lnR w="12700" cap="flat" cmpd="sng" algn="ctr">
                          <a:solidFill>
                            <a:schemeClr val="tx1"/>
                          </a:solidFill>
                          <a:prstDash val="solid"/>
                          <a:round/>
                          <a:headEnd type="none" w="med" len="med"/>
                          <a:tailEnd type="none" w="med" len="med"/>
                        </a:lnR>
                        <a:blipFill>
                          <a:blip r:embed="rId11"/>
                          <a:stretch>
                            <a:fillRect l="-769" r="-109231"/>
                          </a:stretch>
                        </a:blipFill>
                      </a:tcPr>
                    </a:tc>
                    <a:tc>
                      <a:txBody>
                        <a:bodyPr/>
                        <a:lstStyle/>
                        <a:p>
                          <a:endParaRPr lang="en-US"/>
                        </a:p>
                      </a:txBody>
                      <a:tcPr marL="144000" marR="68580" marT="0" marB="0">
                        <a:lnL w="12700" cap="flat" cmpd="sng" algn="ctr">
                          <a:solidFill>
                            <a:schemeClr val="tx1"/>
                          </a:solidFill>
                          <a:prstDash val="solid"/>
                          <a:round/>
                          <a:headEnd type="none" w="med" len="med"/>
                          <a:tailEnd type="none" w="med" len="med"/>
                        </a:lnL>
                        <a:blipFill>
                          <a:blip r:embed="rId11"/>
                          <a:stretch>
                            <a:fillRect l="-92254"/>
                          </a:stretch>
                        </a:blipFill>
                      </a:tcPr>
                    </a:tc>
                    <a:extLst>
                      <a:ext uri="{0D108BD9-81ED-4DB2-BD59-A6C34878D82A}">
                        <a16:rowId xmlns:a16="http://schemas.microsoft.com/office/drawing/2014/main" val="3910184533"/>
                      </a:ext>
                    </a:extLst>
                  </a:tr>
                </a:tbl>
              </a:graphicData>
            </a:graphic>
          </p:graphicFrame>
        </mc:Fallback>
      </mc:AlternateContent>
      <mc:AlternateContent xmlns:mc="http://schemas.openxmlformats.org/markup-compatibility/2006" xmlns:a14="http://schemas.microsoft.com/office/drawing/2010/main">
        <mc:Choice Requires="a14">
          <p:sp>
            <p:nvSpPr>
              <p:cNvPr id="23" name="Speech Bubble: Rectangle with Corners Rounded 22">
                <a:extLst>
                  <a:ext uri="{FF2B5EF4-FFF2-40B4-BE49-F238E27FC236}">
                    <a16:creationId xmlns:a16="http://schemas.microsoft.com/office/drawing/2014/main" id="{DA34A97F-E090-CC97-EEA9-23FD08F1A527}"/>
                  </a:ext>
                </a:extLst>
              </p:cNvPr>
              <p:cNvSpPr/>
              <p:nvPr/>
            </p:nvSpPr>
            <p:spPr>
              <a:xfrm>
                <a:off x="8436365" y="1221651"/>
                <a:ext cx="3443120" cy="874562"/>
              </a:xfrm>
              <a:prstGeom prst="wedgeRoundRectCallout">
                <a:avLst>
                  <a:gd name="adj1" fmla="val 9635"/>
                  <a:gd name="adj2" fmla="val 98669"/>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30000"/>
                  </a:lnSpc>
                </a:pPr>
                <a:r>
                  <a:rPr lang="en-AU" sz="1800" dirty="0"/>
                  <a:t>How does substituting </a:t>
                </a:r>
                <a14:m>
                  <m:oMath xmlns:m="http://schemas.openxmlformats.org/officeDocument/2006/math">
                    <m:r>
                      <a:rPr lang="en-AU" sz="1800" b="0" i="1" smtClean="0">
                        <a:latin typeface="Cambria Math" panose="02040503050406030204" pitchFamily="18" charset="0"/>
                      </a:rPr>
                      <m:t>𝑥</m:t>
                    </m:r>
                    <m:r>
                      <a:rPr lang="en-AU" sz="1800" b="0" i="0" smtClean="0">
                        <a:latin typeface="Cambria Math" panose="02040503050406030204" pitchFamily="18" charset="0"/>
                      </a:rPr>
                      <m:t>=−2</m:t>
                    </m:r>
                  </m:oMath>
                </a14:m>
                <a:r>
                  <a:rPr lang="en-AU" sz="1800" dirty="0"/>
                  <a:t> confirm the solution?</a:t>
                </a:r>
              </a:p>
            </p:txBody>
          </p:sp>
        </mc:Choice>
        <mc:Fallback xmlns="">
          <p:sp>
            <p:nvSpPr>
              <p:cNvPr id="23" name="Speech Bubble: Rectangle with Corners Rounded 22">
                <a:extLst>
                  <a:ext uri="{FF2B5EF4-FFF2-40B4-BE49-F238E27FC236}">
                    <a16:creationId xmlns:a16="http://schemas.microsoft.com/office/drawing/2014/main" id="{DA34A97F-E090-CC97-EEA9-23FD08F1A527}"/>
                  </a:ext>
                </a:extLst>
              </p:cNvPr>
              <p:cNvSpPr>
                <a:spLocks noRot="1" noChangeAspect="1" noMove="1" noResize="1" noEditPoints="1" noAdjustHandles="1" noChangeArrowheads="1" noChangeShapeType="1" noTextEdit="1"/>
              </p:cNvSpPr>
              <p:nvPr/>
            </p:nvSpPr>
            <p:spPr>
              <a:xfrm>
                <a:off x="8436365" y="1221651"/>
                <a:ext cx="3443120" cy="874562"/>
              </a:xfrm>
              <a:prstGeom prst="wedgeRoundRectCallout">
                <a:avLst>
                  <a:gd name="adj1" fmla="val 9635"/>
                  <a:gd name="adj2" fmla="val 98669"/>
                  <a:gd name="adj3" fmla="val 16667"/>
                </a:avLst>
              </a:prstGeom>
              <a:blipFill>
                <a:blip r:embed="rId1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507063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59D88-2CBE-05FF-E9AA-59D18BC11858}"/>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73984E-5ED1-E7DF-9161-3DED5B17D83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16</a:t>
            </a:fld>
            <a:endParaRPr lang="en-AU" dirty="0"/>
          </a:p>
        </p:txBody>
      </p:sp>
      <p:sp>
        <p:nvSpPr>
          <p:cNvPr id="4" name="Title 3">
            <a:extLst>
              <a:ext uri="{FF2B5EF4-FFF2-40B4-BE49-F238E27FC236}">
                <a16:creationId xmlns:a16="http://schemas.microsoft.com/office/drawing/2014/main" id="{8943D1E4-5FB0-3529-2906-D9BF3462D5CD}"/>
              </a:ext>
            </a:extLst>
          </p:cNvPr>
          <p:cNvSpPr>
            <a:spLocks noGrp="1"/>
          </p:cNvSpPr>
          <p:nvPr>
            <p:ph type="title"/>
          </p:nvPr>
        </p:nvSpPr>
        <p:spPr/>
        <p:txBody>
          <a:bodyPr/>
          <a:lstStyle/>
          <a:p>
            <a:r>
              <a:rPr lang="en-AU" dirty="0">
                <a:latin typeface="+mj-lt"/>
              </a:rPr>
              <a:t>Solving simultaneous equations graphically (2)</a:t>
            </a:r>
          </a:p>
        </p:txBody>
      </p:sp>
      <p:sp>
        <p:nvSpPr>
          <p:cNvPr id="13" name="Text Placeholder 12">
            <a:extLst>
              <a:ext uri="{FF2B5EF4-FFF2-40B4-BE49-F238E27FC236}">
                <a16:creationId xmlns:a16="http://schemas.microsoft.com/office/drawing/2014/main" id="{5E21C63F-4AE5-37B3-8456-8B445BED8FED}"/>
              </a:ext>
            </a:extLst>
          </p:cNvPr>
          <p:cNvSpPr>
            <a:spLocks noGrp="1"/>
          </p:cNvSpPr>
          <p:nvPr>
            <p:ph type="body" sz="quarter" idx="18"/>
          </p:nvPr>
        </p:nvSpPr>
        <p:spPr/>
        <p:txBody>
          <a:bodyPr/>
          <a:lstStyle/>
          <a:p>
            <a:r>
              <a:rPr lang="en-AU" dirty="0">
                <a:latin typeface="+mj-lt"/>
              </a:rPr>
              <a:t>Your turn – question 1</a:t>
            </a:r>
          </a:p>
        </p:txBody>
      </p:sp>
      <p:sp>
        <p:nvSpPr>
          <p:cNvPr id="5" name="TextBox 4">
            <a:extLst>
              <a:ext uri="{FF2B5EF4-FFF2-40B4-BE49-F238E27FC236}">
                <a16:creationId xmlns:a16="http://schemas.microsoft.com/office/drawing/2014/main" id="{7854E7D4-F7EC-971B-44C4-B5172F925F8B}"/>
              </a:ext>
            </a:extLst>
          </p:cNvPr>
          <p:cNvSpPr txBox="1"/>
          <p:nvPr/>
        </p:nvSpPr>
        <p:spPr>
          <a:xfrm>
            <a:off x="354000" y="1443318"/>
            <a:ext cx="5640408" cy="356423"/>
          </a:xfrm>
          <a:prstGeom prst="rect">
            <a:avLst/>
          </a:prstGeom>
          <a:noFill/>
        </p:spPr>
        <p:txBody>
          <a:bodyPr wrap="square" lIns="0" tIns="0" rIns="0" bIns="0" rtlCol="0">
            <a:noAutofit/>
          </a:bodyPr>
          <a:lstStyle/>
          <a:p>
            <a:r>
              <a:rPr lang="en-AU" sz="1800" dirty="0"/>
              <a:t>Solve the following simultaneous equations graphically.</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14E8017-C48B-B298-5CB8-024C51677A3B}"/>
                  </a:ext>
                </a:extLst>
              </p:cNvPr>
              <p:cNvSpPr txBox="1"/>
              <p:nvPr/>
            </p:nvSpPr>
            <p:spPr>
              <a:xfrm>
                <a:off x="237171" y="1924510"/>
                <a:ext cx="1349294" cy="500691"/>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−6</m:t>
                      </m:r>
                    </m:oMath>
                  </m:oMathPara>
                </a14:m>
                <a:endParaRPr lang="en-AU" sz="1800" dirty="0"/>
              </a:p>
            </p:txBody>
          </p:sp>
        </mc:Choice>
        <mc:Fallback xmlns="">
          <p:sp>
            <p:nvSpPr>
              <p:cNvPr id="9" name="TextBox 8">
                <a:extLst>
                  <a:ext uri="{FF2B5EF4-FFF2-40B4-BE49-F238E27FC236}">
                    <a16:creationId xmlns:a16="http://schemas.microsoft.com/office/drawing/2014/main" id="{A14E8017-C48B-B298-5CB8-024C51677A3B}"/>
                  </a:ext>
                </a:extLst>
              </p:cNvPr>
              <p:cNvSpPr txBox="1">
                <a:spLocks noRot="1" noChangeAspect="1" noMove="1" noResize="1" noEditPoints="1" noAdjustHandles="1" noChangeArrowheads="1" noChangeShapeType="1" noTextEdit="1"/>
              </p:cNvSpPr>
              <p:nvPr/>
            </p:nvSpPr>
            <p:spPr>
              <a:xfrm>
                <a:off x="237171" y="1924510"/>
                <a:ext cx="1349294" cy="50069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8A3371A-036F-9BC1-A6C9-6CDB73DE2CF4}"/>
                  </a:ext>
                </a:extLst>
              </p:cNvPr>
              <p:cNvSpPr txBox="1"/>
              <p:nvPr/>
            </p:nvSpPr>
            <p:spPr>
              <a:xfrm>
                <a:off x="2118489" y="1900927"/>
                <a:ext cx="1349294" cy="500691"/>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+3</m:t>
                      </m:r>
                    </m:oMath>
                  </m:oMathPara>
                </a14:m>
                <a:endParaRPr lang="en-AU" sz="1800" dirty="0"/>
              </a:p>
            </p:txBody>
          </p:sp>
        </mc:Choice>
        <mc:Fallback xmlns="">
          <p:sp>
            <p:nvSpPr>
              <p:cNvPr id="14" name="TextBox 13">
                <a:extLst>
                  <a:ext uri="{FF2B5EF4-FFF2-40B4-BE49-F238E27FC236}">
                    <a16:creationId xmlns:a16="http://schemas.microsoft.com/office/drawing/2014/main" id="{B8A3371A-036F-9BC1-A6C9-6CDB73DE2CF4}"/>
                  </a:ext>
                </a:extLst>
              </p:cNvPr>
              <p:cNvSpPr txBox="1">
                <a:spLocks noRot="1" noChangeAspect="1" noMove="1" noResize="1" noEditPoints="1" noAdjustHandles="1" noChangeArrowheads="1" noChangeShapeType="1" noTextEdit="1"/>
              </p:cNvSpPr>
              <p:nvPr/>
            </p:nvSpPr>
            <p:spPr>
              <a:xfrm>
                <a:off x="2118489" y="1900927"/>
                <a:ext cx="1349294" cy="500691"/>
              </a:xfrm>
              <a:prstGeom prst="rect">
                <a:avLst/>
              </a:prstGeom>
              <a:blipFill>
                <a:blip r:embed="rId4"/>
                <a:stretch>
                  <a:fillRect l="-3738" r="-18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3DCD352-DDE8-639D-24CD-D2B13CB25F49}"/>
                  </a:ext>
                </a:extLst>
              </p:cNvPr>
              <p:cNvSpPr txBox="1"/>
              <p:nvPr/>
            </p:nvSpPr>
            <p:spPr>
              <a:xfrm>
                <a:off x="312515" y="2555871"/>
                <a:ext cx="1349294" cy="500691"/>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−6</m:t>
                      </m:r>
                    </m:oMath>
                  </m:oMathPara>
                </a14:m>
                <a:endParaRPr lang="en-AU" sz="1800" dirty="0"/>
              </a:p>
            </p:txBody>
          </p:sp>
        </mc:Choice>
        <mc:Fallback xmlns="">
          <p:sp>
            <p:nvSpPr>
              <p:cNvPr id="8" name="TextBox 7">
                <a:extLst>
                  <a:ext uri="{FF2B5EF4-FFF2-40B4-BE49-F238E27FC236}">
                    <a16:creationId xmlns:a16="http://schemas.microsoft.com/office/drawing/2014/main" id="{53DCD352-DDE8-639D-24CD-D2B13CB25F49}"/>
                  </a:ext>
                </a:extLst>
              </p:cNvPr>
              <p:cNvSpPr txBox="1">
                <a:spLocks noRot="1" noChangeAspect="1" noMove="1" noResize="1" noEditPoints="1" noAdjustHandles="1" noChangeArrowheads="1" noChangeShapeType="1" noTextEdit="1"/>
              </p:cNvSpPr>
              <p:nvPr/>
            </p:nvSpPr>
            <p:spPr>
              <a:xfrm>
                <a:off x="312515" y="2555871"/>
                <a:ext cx="1349294" cy="500691"/>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6" name="Table 5" descr="A two-row table of values for the relationship y = x − 6. The x-values are −1, 0, 1 and 2, with corresponding y-values −7, −6, −5 and −4, showing that y increases by 1 each time x increases by 1.">
                <a:extLst>
                  <a:ext uri="{FF2B5EF4-FFF2-40B4-BE49-F238E27FC236}">
                    <a16:creationId xmlns:a16="http://schemas.microsoft.com/office/drawing/2014/main" id="{20B2FD06-25FF-733D-EE7E-9B32FD51BF76}"/>
                  </a:ext>
                </a:extLst>
              </p:cNvPr>
              <p:cNvGraphicFramePr>
                <a:graphicFrameLocks noGrp="1"/>
              </p:cNvGraphicFramePr>
              <p:nvPr>
                <p:extLst>
                  <p:ext uri="{D42A27DB-BD31-4B8C-83A1-F6EECF244321}">
                    <p14:modId xmlns:p14="http://schemas.microsoft.com/office/powerpoint/2010/main" val="94679579"/>
                  </p:ext>
                </p:extLst>
              </p:nvPr>
            </p:nvGraphicFramePr>
            <p:xfrm>
              <a:off x="354000" y="2956722"/>
              <a:ext cx="2788520" cy="820898"/>
            </p:xfrm>
            <a:graphic>
              <a:graphicData uri="http://schemas.openxmlformats.org/drawingml/2006/table">
                <a:tbl>
                  <a:tblPr firstRow="1" bandRow="1">
                    <a:tableStyleId>{2D5ABB26-0587-4C30-8999-92F81FD0307C}</a:tableStyleId>
                  </a:tblPr>
                  <a:tblGrid>
                    <a:gridCol w="557704">
                      <a:extLst>
                        <a:ext uri="{9D8B030D-6E8A-4147-A177-3AD203B41FA5}">
                          <a16:colId xmlns:a16="http://schemas.microsoft.com/office/drawing/2014/main" val="93741769"/>
                        </a:ext>
                      </a:extLst>
                    </a:gridCol>
                    <a:gridCol w="557704">
                      <a:extLst>
                        <a:ext uri="{9D8B030D-6E8A-4147-A177-3AD203B41FA5}">
                          <a16:colId xmlns:a16="http://schemas.microsoft.com/office/drawing/2014/main" val="495729011"/>
                        </a:ext>
                      </a:extLst>
                    </a:gridCol>
                    <a:gridCol w="557704">
                      <a:extLst>
                        <a:ext uri="{9D8B030D-6E8A-4147-A177-3AD203B41FA5}">
                          <a16:colId xmlns:a16="http://schemas.microsoft.com/office/drawing/2014/main" val="2009910292"/>
                        </a:ext>
                      </a:extLst>
                    </a:gridCol>
                    <a:gridCol w="557704">
                      <a:extLst>
                        <a:ext uri="{9D8B030D-6E8A-4147-A177-3AD203B41FA5}">
                          <a16:colId xmlns:a16="http://schemas.microsoft.com/office/drawing/2014/main" val="3542789248"/>
                        </a:ext>
                      </a:extLst>
                    </a:gridCol>
                    <a:gridCol w="557704">
                      <a:extLst>
                        <a:ext uri="{9D8B030D-6E8A-4147-A177-3AD203B41FA5}">
                          <a16:colId xmlns:a16="http://schemas.microsoft.com/office/drawing/2014/main" val="2464235941"/>
                        </a:ext>
                      </a:extLst>
                    </a:gridCol>
                  </a:tblGrid>
                  <a:tr h="410449">
                    <a:tc>
                      <a:txBody>
                        <a:bodyPr/>
                        <a:lstStyle/>
                        <a:p>
                          <a:pPr/>
                          <a14:m>
                            <m:oMathPara xmlns:m="http://schemas.openxmlformats.org/officeDocument/2006/math">
                              <m:oMathParaPr>
                                <m:jc m:val="centerGroup"/>
                              </m:oMathParaPr>
                              <m:oMath xmlns:m="http://schemas.openxmlformats.org/officeDocument/2006/math">
                                <m:r>
                                  <a:rPr lang="en-AU" b="1" i="1" smtClean="0">
                                    <a:latin typeface="Cambria Math" panose="02040503050406030204" pitchFamily="18" charset="0"/>
                                  </a:rPr>
                                  <m:t>𝒙</m:t>
                                </m:r>
                              </m:oMath>
                            </m:oMathPara>
                          </a14:m>
                          <a:endParaRPr lang="en-A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0</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2</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2222989"/>
                      </a:ext>
                    </a:extLst>
                  </a:tr>
                  <a:tr h="410449">
                    <a:tc>
                      <a:txBody>
                        <a:bodyPr/>
                        <a:lstStyle/>
                        <a:p>
                          <a:pPr/>
                          <a14:m>
                            <m:oMathPara xmlns:m="http://schemas.openxmlformats.org/officeDocument/2006/math">
                              <m:oMathParaPr>
                                <m:jc m:val="centerGroup"/>
                              </m:oMathParaPr>
                              <m:oMath xmlns:m="http://schemas.openxmlformats.org/officeDocument/2006/math">
                                <m:r>
                                  <a:rPr lang="en-AU" b="1" i="1" smtClean="0">
                                    <a:latin typeface="Cambria Math" panose="02040503050406030204" pitchFamily="18" charset="0"/>
                                  </a:rPr>
                                  <m:t>𝒚</m:t>
                                </m:r>
                              </m:oMath>
                            </m:oMathPara>
                          </a14:m>
                          <a:endParaRPr lang="en-A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−7</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−6</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−5</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−4</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9677452"/>
                      </a:ext>
                    </a:extLst>
                  </a:tr>
                </a:tbl>
              </a:graphicData>
            </a:graphic>
          </p:graphicFrame>
        </mc:Choice>
        <mc:Fallback xmlns="">
          <p:graphicFrame>
            <p:nvGraphicFramePr>
              <p:cNvPr id="6" name="Table 5" descr="A two-row table of values for the relationship y = x − 6. The x-values are −1, 0, 1 and 2, with corresponding y-values −7, −6, −5 and −4, showing that y increases by 1 each time x increases by 1.">
                <a:extLst>
                  <a:ext uri="{FF2B5EF4-FFF2-40B4-BE49-F238E27FC236}">
                    <a16:creationId xmlns:a16="http://schemas.microsoft.com/office/drawing/2014/main" id="{20B2FD06-25FF-733D-EE7E-9B32FD51BF76}"/>
                  </a:ext>
                </a:extLst>
              </p:cNvPr>
              <p:cNvGraphicFramePr>
                <a:graphicFrameLocks noGrp="1"/>
              </p:cNvGraphicFramePr>
              <p:nvPr>
                <p:extLst>
                  <p:ext uri="{D42A27DB-BD31-4B8C-83A1-F6EECF244321}">
                    <p14:modId xmlns:p14="http://schemas.microsoft.com/office/powerpoint/2010/main" val="94679579"/>
                  </p:ext>
                </p:extLst>
              </p:nvPr>
            </p:nvGraphicFramePr>
            <p:xfrm>
              <a:off x="354000" y="2956722"/>
              <a:ext cx="2788520" cy="820898"/>
            </p:xfrm>
            <a:graphic>
              <a:graphicData uri="http://schemas.openxmlformats.org/drawingml/2006/table">
                <a:tbl>
                  <a:tblPr firstRow="1" bandRow="1">
                    <a:tableStyleId>{2D5ABB26-0587-4C30-8999-92F81FD0307C}</a:tableStyleId>
                  </a:tblPr>
                  <a:tblGrid>
                    <a:gridCol w="557704">
                      <a:extLst>
                        <a:ext uri="{9D8B030D-6E8A-4147-A177-3AD203B41FA5}">
                          <a16:colId xmlns:a16="http://schemas.microsoft.com/office/drawing/2014/main" val="93741769"/>
                        </a:ext>
                      </a:extLst>
                    </a:gridCol>
                    <a:gridCol w="557704">
                      <a:extLst>
                        <a:ext uri="{9D8B030D-6E8A-4147-A177-3AD203B41FA5}">
                          <a16:colId xmlns:a16="http://schemas.microsoft.com/office/drawing/2014/main" val="495729011"/>
                        </a:ext>
                      </a:extLst>
                    </a:gridCol>
                    <a:gridCol w="557704">
                      <a:extLst>
                        <a:ext uri="{9D8B030D-6E8A-4147-A177-3AD203B41FA5}">
                          <a16:colId xmlns:a16="http://schemas.microsoft.com/office/drawing/2014/main" val="2009910292"/>
                        </a:ext>
                      </a:extLst>
                    </a:gridCol>
                    <a:gridCol w="557704">
                      <a:extLst>
                        <a:ext uri="{9D8B030D-6E8A-4147-A177-3AD203B41FA5}">
                          <a16:colId xmlns:a16="http://schemas.microsoft.com/office/drawing/2014/main" val="3542789248"/>
                        </a:ext>
                      </a:extLst>
                    </a:gridCol>
                    <a:gridCol w="557704">
                      <a:extLst>
                        <a:ext uri="{9D8B030D-6E8A-4147-A177-3AD203B41FA5}">
                          <a16:colId xmlns:a16="http://schemas.microsoft.com/office/drawing/2014/main" val="2464235941"/>
                        </a:ext>
                      </a:extLst>
                    </a:gridCol>
                  </a:tblGrid>
                  <a:tr h="4104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087" t="-2941" r="-400000" b="-10147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02198" t="-2941" r="-304396" b="-10147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200000" t="-2941" r="-201087" b="-10147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303297" t="-2941" r="-103297" b="-10147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398913" t="-2941" r="-2174" b="-101471"/>
                          </a:stretch>
                        </a:blipFill>
                      </a:tcPr>
                    </a:tc>
                    <a:extLst>
                      <a:ext uri="{0D108BD9-81ED-4DB2-BD59-A6C34878D82A}">
                        <a16:rowId xmlns:a16="http://schemas.microsoft.com/office/drawing/2014/main" val="2482222989"/>
                      </a:ext>
                    </a:extLst>
                  </a:tr>
                  <a:tr h="4104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087" t="-104478" r="-400000" b="-2985"/>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102198" t="-104478" r="-304396" b="-2985"/>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200000" t="-104478" r="-201087" b="-2985"/>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303297" t="-104478" r="-103297" b="-2985"/>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l="-398913" t="-104478" r="-2174" b="-2985"/>
                          </a:stretch>
                        </a:blipFill>
                      </a:tcPr>
                    </a:tc>
                    <a:extLst>
                      <a:ext uri="{0D108BD9-81ED-4DB2-BD59-A6C34878D82A}">
                        <a16:rowId xmlns:a16="http://schemas.microsoft.com/office/drawing/2014/main" val="3279677452"/>
                      </a:ext>
                    </a:extLst>
                  </a:tr>
                </a:tbl>
              </a:graphicData>
            </a:graphic>
          </p:graphicFrame>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F3BDD510-C3BF-A775-4C55-7A47D173F7D4}"/>
                  </a:ext>
                </a:extLst>
              </p:cNvPr>
              <p:cNvSpPr txBox="1"/>
              <p:nvPr/>
            </p:nvSpPr>
            <p:spPr>
              <a:xfrm>
                <a:off x="354000" y="4172747"/>
                <a:ext cx="1349294" cy="500691"/>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𝑦</m:t>
                      </m:r>
                      <m:r>
                        <a:rPr lang="en-AU" sz="1800" b="0" i="1" smtClean="0">
                          <a:latin typeface="Cambria Math" panose="02040503050406030204" pitchFamily="18" charset="0"/>
                        </a:rPr>
                        <m:t>=−2</m:t>
                      </m:r>
                      <m:r>
                        <a:rPr lang="en-AU" sz="1800" b="0" i="1" smtClean="0">
                          <a:latin typeface="Cambria Math" panose="02040503050406030204" pitchFamily="18" charset="0"/>
                        </a:rPr>
                        <m:t>𝑥</m:t>
                      </m:r>
                      <m:r>
                        <a:rPr lang="en-AU" sz="1800" b="0" i="0" smtClean="0">
                          <a:latin typeface="Cambria Math" panose="02040503050406030204" pitchFamily="18" charset="0"/>
                        </a:rPr>
                        <m:t>+3</m:t>
                      </m:r>
                    </m:oMath>
                  </m:oMathPara>
                </a14:m>
                <a:endParaRPr lang="en-AU" sz="1800" dirty="0"/>
              </a:p>
            </p:txBody>
          </p:sp>
        </mc:Choice>
        <mc:Fallback xmlns="">
          <p:sp>
            <p:nvSpPr>
              <p:cNvPr id="15" name="TextBox 14">
                <a:extLst>
                  <a:ext uri="{FF2B5EF4-FFF2-40B4-BE49-F238E27FC236}">
                    <a16:creationId xmlns:a16="http://schemas.microsoft.com/office/drawing/2014/main" id="{F3BDD510-C3BF-A775-4C55-7A47D173F7D4}"/>
                  </a:ext>
                </a:extLst>
              </p:cNvPr>
              <p:cNvSpPr txBox="1">
                <a:spLocks noRot="1" noChangeAspect="1" noMove="1" noResize="1" noEditPoints="1" noAdjustHandles="1" noChangeArrowheads="1" noChangeShapeType="1" noTextEdit="1"/>
              </p:cNvSpPr>
              <p:nvPr/>
            </p:nvSpPr>
            <p:spPr>
              <a:xfrm>
                <a:off x="354000" y="4172747"/>
                <a:ext cx="1349294" cy="500691"/>
              </a:xfrm>
              <a:prstGeom prst="rect">
                <a:avLst/>
              </a:prstGeom>
              <a:blipFill>
                <a:blip r:embed="rId7"/>
                <a:stretch>
                  <a:fillRect l="-3167" r="-31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12" name="Table 11" descr="A two-row table of values for the relationship y = −2x + 3. The x-values are −1, 0, 1 and 2, with corresponding y-values 5, 3, 1 and −1, showing that y decreases by 2 each time x increases by 1.">
                <a:extLst>
                  <a:ext uri="{FF2B5EF4-FFF2-40B4-BE49-F238E27FC236}">
                    <a16:creationId xmlns:a16="http://schemas.microsoft.com/office/drawing/2014/main" id="{309412B4-EEF1-22BF-B8F8-585A471C89B7}"/>
                  </a:ext>
                </a:extLst>
              </p:cNvPr>
              <p:cNvGraphicFramePr>
                <a:graphicFrameLocks noGrp="1"/>
              </p:cNvGraphicFramePr>
              <p:nvPr>
                <p:extLst>
                  <p:ext uri="{D42A27DB-BD31-4B8C-83A1-F6EECF244321}">
                    <p14:modId xmlns:p14="http://schemas.microsoft.com/office/powerpoint/2010/main" val="1268573333"/>
                  </p:ext>
                </p:extLst>
              </p:nvPr>
            </p:nvGraphicFramePr>
            <p:xfrm>
              <a:off x="354000" y="4551239"/>
              <a:ext cx="2788520" cy="820898"/>
            </p:xfrm>
            <a:graphic>
              <a:graphicData uri="http://schemas.openxmlformats.org/drawingml/2006/table">
                <a:tbl>
                  <a:tblPr firstRow="1" bandRow="1">
                    <a:tableStyleId>{2D5ABB26-0587-4C30-8999-92F81FD0307C}</a:tableStyleId>
                  </a:tblPr>
                  <a:tblGrid>
                    <a:gridCol w="557704">
                      <a:extLst>
                        <a:ext uri="{9D8B030D-6E8A-4147-A177-3AD203B41FA5}">
                          <a16:colId xmlns:a16="http://schemas.microsoft.com/office/drawing/2014/main" val="93741769"/>
                        </a:ext>
                      </a:extLst>
                    </a:gridCol>
                    <a:gridCol w="557704">
                      <a:extLst>
                        <a:ext uri="{9D8B030D-6E8A-4147-A177-3AD203B41FA5}">
                          <a16:colId xmlns:a16="http://schemas.microsoft.com/office/drawing/2014/main" val="495729011"/>
                        </a:ext>
                      </a:extLst>
                    </a:gridCol>
                    <a:gridCol w="557704">
                      <a:extLst>
                        <a:ext uri="{9D8B030D-6E8A-4147-A177-3AD203B41FA5}">
                          <a16:colId xmlns:a16="http://schemas.microsoft.com/office/drawing/2014/main" val="2009910292"/>
                        </a:ext>
                      </a:extLst>
                    </a:gridCol>
                    <a:gridCol w="557704">
                      <a:extLst>
                        <a:ext uri="{9D8B030D-6E8A-4147-A177-3AD203B41FA5}">
                          <a16:colId xmlns:a16="http://schemas.microsoft.com/office/drawing/2014/main" val="3542789248"/>
                        </a:ext>
                      </a:extLst>
                    </a:gridCol>
                    <a:gridCol w="557704">
                      <a:extLst>
                        <a:ext uri="{9D8B030D-6E8A-4147-A177-3AD203B41FA5}">
                          <a16:colId xmlns:a16="http://schemas.microsoft.com/office/drawing/2014/main" val="2464235941"/>
                        </a:ext>
                      </a:extLst>
                    </a:gridCol>
                  </a:tblGrid>
                  <a:tr h="410449">
                    <a:tc>
                      <a:txBody>
                        <a:bodyPr/>
                        <a:lstStyle/>
                        <a:p>
                          <a:pPr/>
                          <a14:m>
                            <m:oMathPara xmlns:m="http://schemas.openxmlformats.org/officeDocument/2006/math">
                              <m:oMathParaPr>
                                <m:jc m:val="centerGroup"/>
                              </m:oMathParaPr>
                              <m:oMath xmlns:m="http://schemas.openxmlformats.org/officeDocument/2006/math">
                                <m:r>
                                  <a:rPr lang="en-AU" b="1" i="1" smtClean="0">
                                    <a:latin typeface="Cambria Math" panose="02040503050406030204" pitchFamily="18" charset="0"/>
                                  </a:rPr>
                                  <m:t>𝒙</m:t>
                                </m:r>
                              </m:oMath>
                            </m:oMathPara>
                          </a14:m>
                          <a:endParaRPr lang="en-A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0</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2</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2222989"/>
                      </a:ext>
                    </a:extLst>
                  </a:tr>
                  <a:tr h="410449">
                    <a:tc>
                      <a:txBody>
                        <a:bodyPr/>
                        <a:lstStyle/>
                        <a:p>
                          <a:pPr/>
                          <a14:m>
                            <m:oMathPara xmlns:m="http://schemas.openxmlformats.org/officeDocument/2006/math">
                              <m:oMathParaPr>
                                <m:jc m:val="centerGroup"/>
                              </m:oMathParaPr>
                              <m:oMath xmlns:m="http://schemas.openxmlformats.org/officeDocument/2006/math">
                                <m:r>
                                  <a:rPr lang="en-AU" b="1" i="1" smtClean="0">
                                    <a:latin typeface="Cambria Math" panose="02040503050406030204" pitchFamily="18" charset="0"/>
                                  </a:rPr>
                                  <m:t>𝒚</m:t>
                                </m:r>
                              </m:oMath>
                            </m:oMathPara>
                          </a14:m>
                          <a:endParaRPr lang="en-AU"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5</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3</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−1</m:t>
                                </m:r>
                              </m:oMath>
                            </m:oMathPara>
                          </a14:m>
                          <a:endParaRPr lang="en-A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9677452"/>
                      </a:ext>
                    </a:extLst>
                  </a:tr>
                </a:tbl>
              </a:graphicData>
            </a:graphic>
          </p:graphicFrame>
        </mc:Choice>
        <mc:Fallback xmlns="">
          <p:graphicFrame>
            <p:nvGraphicFramePr>
              <p:cNvPr id="12" name="Table 11" descr="A two-row table of values for the relationship y = −2x + 3. The x-values are −1, 0, 1 and 2, with corresponding y-values 5, 3, 1 and −1, showing that y decreases by 2 each time x increases by 1.">
                <a:extLst>
                  <a:ext uri="{FF2B5EF4-FFF2-40B4-BE49-F238E27FC236}">
                    <a16:creationId xmlns:a16="http://schemas.microsoft.com/office/drawing/2014/main" id="{309412B4-EEF1-22BF-B8F8-585A471C89B7}"/>
                  </a:ext>
                </a:extLst>
              </p:cNvPr>
              <p:cNvGraphicFramePr>
                <a:graphicFrameLocks noGrp="1"/>
              </p:cNvGraphicFramePr>
              <p:nvPr>
                <p:extLst>
                  <p:ext uri="{D42A27DB-BD31-4B8C-83A1-F6EECF244321}">
                    <p14:modId xmlns:p14="http://schemas.microsoft.com/office/powerpoint/2010/main" val="1268573333"/>
                  </p:ext>
                </p:extLst>
              </p:nvPr>
            </p:nvGraphicFramePr>
            <p:xfrm>
              <a:off x="354000" y="4551239"/>
              <a:ext cx="2788520" cy="820898"/>
            </p:xfrm>
            <a:graphic>
              <a:graphicData uri="http://schemas.openxmlformats.org/drawingml/2006/table">
                <a:tbl>
                  <a:tblPr firstRow="1" bandRow="1">
                    <a:tableStyleId>{2D5ABB26-0587-4C30-8999-92F81FD0307C}</a:tableStyleId>
                  </a:tblPr>
                  <a:tblGrid>
                    <a:gridCol w="557704">
                      <a:extLst>
                        <a:ext uri="{9D8B030D-6E8A-4147-A177-3AD203B41FA5}">
                          <a16:colId xmlns:a16="http://schemas.microsoft.com/office/drawing/2014/main" val="93741769"/>
                        </a:ext>
                      </a:extLst>
                    </a:gridCol>
                    <a:gridCol w="557704">
                      <a:extLst>
                        <a:ext uri="{9D8B030D-6E8A-4147-A177-3AD203B41FA5}">
                          <a16:colId xmlns:a16="http://schemas.microsoft.com/office/drawing/2014/main" val="495729011"/>
                        </a:ext>
                      </a:extLst>
                    </a:gridCol>
                    <a:gridCol w="557704">
                      <a:extLst>
                        <a:ext uri="{9D8B030D-6E8A-4147-A177-3AD203B41FA5}">
                          <a16:colId xmlns:a16="http://schemas.microsoft.com/office/drawing/2014/main" val="2009910292"/>
                        </a:ext>
                      </a:extLst>
                    </a:gridCol>
                    <a:gridCol w="557704">
                      <a:extLst>
                        <a:ext uri="{9D8B030D-6E8A-4147-A177-3AD203B41FA5}">
                          <a16:colId xmlns:a16="http://schemas.microsoft.com/office/drawing/2014/main" val="3542789248"/>
                        </a:ext>
                      </a:extLst>
                    </a:gridCol>
                    <a:gridCol w="557704">
                      <a:extLst>
                        <a:ext uri="{9D8B030D-6E8A-4147-A177-3AD203B41FA5}">
                          <a16:colId xmlns:a16="http://schemas.microsoft.com/office/drawing/2014/main" val="2464235941"/>
                        </a:ext>
                      </a:extLst>
                    </a:gridCol>
                  </a:tblGrid>
                  <a:tr h="4104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087" t="-1471" r="-400000" b="-10294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02198" t="-1471" r="-304396" b="-10294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200000" t="-1471" r="-201087" b="-10294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303297" t="-1471" r="-103297" b="-10294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398913" t="-1471" r="-2174" b="-102941"/>
                          </a:stretch>
                        </a:blipFill>
                      </a:tcPr>
                    </a:tc>
                    <a:extLst>
                      <a:ext uri="{0D108BD9-81ED-4DB2-BD59-A6C34878D82A}">
                        <a16:rowId xmlns:a16="http://schemas.microsoft.com/office/drawing/2014/main" val="2482222989"/>
                      </a:ext>
                    </a:extLst>
                  </a:tr>
                  <a:tr h="41044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087" t="-101471" r="-400000" b="-294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02198" t="-101471" r="-304396" b="-294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200000" t="-101471" r="-201087" b="-294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303297" t="-101471" r="-103297" b="-2941"/>
                          </a:stretch>
                        </a:blip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398913" t="-101471" r="-2174" b="-2941"/>
                          </a:stretch>
                        </a:blipFill>
                      </a:tcPr>
                    </a:tc>
                    <a:extLst>
                      <a:ext uri="{0D108BD9-81ED-4DB2-BD59-A6C34878D82A}">
                        <a16:rowId xmlns:a16="http://schemas.microsoft.com/office/drawing/2014/main" val="3279677452"/>
                      </a:ext>
                    </a:extLst>
                  </a:tr>
                </a:tbl>
              </a:graphicData>
            </a:graphic>
          </p:graphicFrame>
        </mc:Fallback>
      </mc:AlternateContent>
      <p:pic>
        <p:nvPicPr>
          <p:cNvPr id="16" name="Picture 15" descr="A coordinate graph showing two straight lines with their intersection labelled (3, −3). The blue line, labelled y = −2x + 3, decreases steeply from left to right and crosses the y-axis at 3; the orange line, labelled y = x − 6, increases from left to right and crosses the y-axis at −6. The marked intersection point shows that both equations have the same solution when x = 3 and y = −3.">
            <a:extLst>
              <a:ext uri="{FF2B5EF4-FFF2-40B4-BE49-F238E27FC236}">
                <a16:creationId xmlns:a16="http://schemas.microsoft.com/office/drawing/2014/main" id="{F3010CCE-EB6A-BB68-ED0E-5B9E16A78462}"/>
              </a:ext>
            </a:extLst>
          </p:cNvPr>
          <p:cNvPicPr>
            <a:picLocks noChangeAspect="1"/>
          </p:cNvPicPr>
          <p:nvPr/>
        </p:nvPicPr>
        <p:blipFill>
          <a:blip r:embed="rId9"/>
          <a:stretch>
            <a:fillRect/>
          </a:stretch>
        </p:blipFill>
        <p:spPr>
          <a:xfrm>
            <a:off x="4285229" y="2051904"/>
            <a:ext cx="3841442" cy="3908250"/>
          </a:xfrm>
          <a:prstGeom prst="rect">
            <a:avLst/>
          </a:prstGeom>
        </p:spPr>
      </p:pic>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CC02E89-3F8B-891B-2780-542F5AB2E1AA}"/>
                  </a:ext>
                </a:extLst>
              </p:cNvPr>
              <p:cNvSpPr txBox="1"/>
              <p:nvPr/>
            </p:nvSpPr>
            <p:spPr>
              <a:xfrm>
                <a:off x="5202840" y="6070472"/>
                <a:ext cx="2006220" cy="402872"/>
              </a:xfrm>
              <a:prstGeom prst="rect">
                <a:avLst/>
              </a:prstGeom>
              <a:noFill/>
              <a:ln w="28575">
                <a:solidFill>
                  <a:schemeClr val="tx2"/>
                </a:solidFill>
              </a:ln>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=3, </m:t>
                      </m:r>
                      <m:r>
                        <a:rPr lang="en-AU" sz="1800" b="0" i="1" smtClean="0">
                          <a:latin typeface="Cambria Math" panose="02040503050406030204" pitchFamily="18" charset="0"/>
                        </a:rPr>
                        <m:t>𝑦</m:t>
                      </m:r>
                      <m:r>
                        <a:rPr lang="en-AU" sz="1800" b="0" i="1" smtClean="0">
                          <a:latin typeface="Cambria Math" panose="02040503050406030204" pitchFamily="18" charset="0"/>
                        </a:rPr>
                        <m:t>=−3</m:t>
                      </m:r>
                    </m:oMath>
                  </m:oMathPara>
                </a14:m>
                <a:endParaRPr lang="en-AU" sz="1800" dirty="0"/>
              </a:p>
            </p:txBody>
          </p:sp>
        </mc:Choice>
        <mc:Fallback xmlns="">
          <p:sp>
            <p:nvSpPr>
              <p:cNvPr id="18" name="TextBox 17">
                <a:extLst>
                  <a:ext uri="{FF2B5EF4-FFF2-40B4-BE49-F238E27FC236}">
                    <a16:creationId xmlns:a16="http://schemas.microsoft.com/office/drawing/2014/main" id="{8CC02E89-3F8B-891B-2780-542F5AB2E1AA}"/>
                  </a:ext>
                </a:extLst>
              </p:cNvPr>
              <p:cNvSpPr txBox="1">
                <a:spLocks noRot="1" noChangeAspect="1" noMove="1" noResize="1" noEditPoints="1" noAdjustHandles="1" noChangeArrowheads="1" noChangeShapeType="1" noTextEdit="1"/>
              </p:cNvSpPr>
              <p:nvPr/>
            </p:nvSpPr>
            <p:spPr>
              <a:xfrm>
                <a:off x="5202840" y="6070472"/>
                <a:ext cx="2006220" cy="402872"/>
              </a:xfrm>
              <a:prstGeom prst="rect">
                <a:avLst/>
              </a:prstGeom>
              <a:blipFill>
                <a:blip r:embed="rId10"/>
                <a:stretch>
                  <a:fillRect/>
                </a:stretch>
              </a:blipFill>
              <a:ln w="28575">
                <a:solidFill>
                  <a:schemeClr val="tx2"/>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A41BF215-C8DF-C332-60BB-F62D760FFDA9}"/>
                  </a:ext>
                </a:extLst>
              </p:cNvPr>
              <p:cNvSpPr txBox="1"/>
              <p:nvPr/>
            </p:nvSpPr>
            <p:spPr>
              <a:xfrm>
                <a:off x="8765115" y="2142560"/>
                <a:ext cx="2948194" cy="1265360"/>
              </a:xfrm>
              <a:prstGeom prst="rect">
                <a:avLst/>
              </a:prstGeom>
              <a:noFill/>
            </p:spPr>
            <p:txBody>
              <a:bodyPr wrap="square" lIns="0" tIns="0" rIns="0" bIns="0" rtlCol="0">
                <a:noAutofit/>
              </a:bodyPr>
              <a:lstStyle/>
              <a:p>
                <a:pPr algn="l">
                  <a:lnSpc>
                    <a:spcPct val="150000"/>
                  </a:lnSpc>
                </a:pPr>
                <a:r>
                  <a:rPr lang="en-AU" sz="1800" b="1" dirty="0"/>
                  <a:t>Check the solution:</a:t>
                </a:r>
              </a:p>
              <a:p>
                <a:pPr algn="l">
                  <a:lnSpc>
                    <a:spcPct val="150000"/>
                  </a:lnSpc>
                </a:pPr>
                <a:r>
                  <a:rPr lang="en-AU" sz="1800" dirty="0"/>
                  <a:t>Substitute </a:t>
                </a:r>
                <a14:m>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=3</m:t>
                    </m:r>
                  </m:oMath>
                </a14:m>
                <a:r>
                  <a:rPr lang="en-AU" sz="1800" dirty="0"/>
                  <a:t> into both equations.</a:t>
                </a:r>
              </a:p>
            </p:txBody>
          </p:sp>
        </mc:Choice>
        <mc:Fallback xmlns="">
          <p:sp>
            <p:nvSpPr>
              <p:cNvPr id="17" name="TextBox 16">
                <a:extLst>
                  <a:ext uri="{FF2B5EF4-FFF2-40B4-BE49-F238E27FC236}">
                    <a16:creationId xmlns:a16="http://schemas.microsoft.com/office/drawing/2014/main" id="{A41BF215-C8DF-C332-60BB-F62D760FFDA9}"/>
                  </a:ext>
                </a:extLst>
              </p:cNvPr>
              <p:cNvSpPr txBox="1">
                <a:spLocks noRot="1" noChangeAspect="1" noMove="1" noResize="1" noEditPoints="1" noAdjustHandles="1" noChangeArrowheads="1" noChangeShapeType="1" noTextEdit="1"/>
              </p:cNvSpPr>
              <p:nvPr/>
            </p:nvSpPr>
            <p:spPr>
              <a:xfrm>
                <a:off x="8765115" y="2142560"/>
                <a:ext cx="2948194" cy="1265360"/>
              </a:xfrm>
              <a:prstGeom prst="rect">
                <a:avLst/>
              </a:prstGeom>
              <a:blipFill>
                <a:blip r:embed="rId11"/>
                <a:stretch>
                  <a:fillRect l="-5150" b="-49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21" name="Table 20">
                <a:extLst>
                  <a:ext uri="{FF2B5EF4-FFF2-40B4-BE49-F238E27FC236}">
                    <a16:creationId xmlns:a16="http://schemas.microsoft.com/office/drawing/2014/main" id="{ABC46F89-296E-9C29-4F54-624ED5D027DE}"/>
                  </a:ext>
                </a:extLst>
              </p:cNvPr>
              <p:cNvGraphicFramePr>
                <a:graphicFrameLocks noGrp="1"/>
              </p:cNvGraphicFramePr>
              <p:nvPr>
                <p:extLst>
                  <p:ext uri="{D42A27DB-BD31-4B8C-83A1-F6EECF244321}">
                    <p14:modId xmlns:p14="http://schemas.microsoft.com/office/powerpoint/2010/main" val="2567848294"/>
                  </p:ext>
                </p:extLst>
              </p:nvPr>
            </p:nvGraphicFramePr>
            <p:xfrm>
              <a:off x="8558099" y="3575879"/>
              <a:ext cx="3351268" cy="1950720"/>
            </p:xfrm>
            <a:graphic>
              <a:graphicData uri="http://schemas.openxmlformats.org/drawingml/2006/table">
                <a:tbl>
                  <a:tblPr firstRow="1" firstCol="1" bandRow="1">
                    <a:tableStyleId>{2D5ABB26-0587-4C30-8999-92F81FD0307C}</a:tableStyleId>
                  </a:tblPr>
                  <a:tblGrid>
                    <a:gridCol w="1417174">
                      <a:extLst>
                        <a:ext uri="{9D8B030D-6E8A-4147-A177-3AD203B41FA5}">
                          <a16:colId xmlns:a16="http://schemas.microsoft.com/office/drawing/2014/main" val="389810653"/>
                        </a:ext>
                      </a:extLst>
                    </a:gridCol>
                    <a:gridCol w="1934094">
                      <a:extLst>
                        <a:ext uri="{9D8B030D-6E8A-4147-A177-3AD203B41FA5}">
                          <a16:colId xmlns:a16="http://schemas.microsoft.com/office/drawing/2014/main" val="2319053410"/>
                        </a:ext>
                      </a:extLst>
                    </a:gridCol>
                  </a:tblGrid>
                  <a:tr h="1413674">
                    <a:tc>
                      <a:txBody>
                        <a:bodyPr/>
                        <a:lstStyle/>
                        <a:p>
                          <a:pPr>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smtClean="0">
                                    <a:effectLst/>
                                    <a:latin typeface="Cambria Math" panose="02040503050406030204" pitchFamily="18" charset="0"/>
                                  </a:rPr>
                                  <m:t>𝑦</m:t>
                                </m:r>
                                <m:r>
                                  <a:rPr lang="en-AU" sz="1800" smtClean="0">
                                    <a:effectLst/>
                                    <a:latin typeface="Cambria Math" panose="02040503050406030204" pitchFamily="18" charset="0"/>
                                  </a:rPr>
                                  <m:t>=</m:t>
                                </m:r>
                                <m:r>
                                  <a:rPr lang="en-AU" sz="1800" smtClean="0">
                                    <a:effectLst/>
                                    <a:latin typeface="Cambria Math" panose="02040503050406030204" pitchFamily="18" charset="0"/>
                                  </a:rPr>
                                  <m:t>𝑥</m:t>
                                </m:r>
                                <m:r>
                                  <a:rPr lang="en-AU" sz="1800" b="0" i="0" smtClean="0">
                                    <a:effectLst/>
                                    <a:latin typeface="Cambria Math" panose="02040503050406030204" pitchFamily="18" charset="0"/>
                                  </a:rPr>
                                  <m:t>−6</m:t>
                                </m:r>
                              </m:oMath>
                            </m:oMathPara>
                          </a14:m>
                          <a:endParaRPr lang="en-AU" sz="1800" dirty="0">
                            <a:effectLst/>
                          </a:endParaRPr>
                        </a:p>
                        <a:p>
                          <a:pPr>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a:effectLst/>
                                    <a:latin typeface="Cambria Math" panose="02040503050406030204" pitchFamily="18" charset="0"/>
                                  </a:rPr>
                                  <m:t>𝑦</m:t>
                                </m:r>
                                <m:r>
                                  <a:rPr lang="en-AU" sz="1800">
                                    <a:effectLst/>
                                    <a:latin typeface="Cambria Math" panose="02040503050406030204" pitchFamily="18" charset="0"/>
                                  </a:rPr>
                                  <m:t>=3−6</m:t>
                                </m:r>
                              </m:oMath>
                            </m:oMathPara>
                          </a14:m>
                          <a:endParaRPr lang="en-AU" sz="1800" dirty="0">
                            <a:effectLst/>
                          </a:endParaRPr>
                        </a:p>
                        <a:p>
                          <a:pPr>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a:effectLst/>
                                    <a:latin typeface="Cambria Math" panose="02040503050406030204" pitchFamily="18" charset="0"/>
                                  </a:rPr>
                                  <m:t>𝑦</m:t>
                                </m:r>
                                <m:r>
                                  <a:rPr lang="en-AU" sz="1800">
                                    <a:effectLst/>
                                    <a:latin typeface="Cambria Math" panose="02040503050406030204" pitchFamily="18" charset="0"/>
                                  </a:rPr>
                                  <m:t>=−3</m:t>
                                </m:r>
                              </m:oMath>
                            </m:oMathPara>
                          </a14:m>
                          <a:endParaRPr lang="en-AU" sz="1800" dirty="0">
                            <a:effectLst/>
                            <a:latin typeface="Arial" panose="020B0604020202020204" pitchFamily="34" charset="0"/>
                            <a:ea typeface="Aptos" panose="020B0004020202020204" pitchFamily="34" charset="0"/>
                          </a:endParaRPr>
                        </a:p>
                      </a:txBody>
                      <a:tcPr marL="180000" marR="68580" marT="0" marB="0">
                        <a:lnR w="12700" cap="flat" cmpd="sng" algn="ctr">
                          <a:solidFill>
                            <a:schemeClr val="tx1"/>
                          </a:solidFill>
                          <a:prstDash val="solid"/>
                          <a:round/>
                          <a:headEnd type="none" w="med" len="med"/>
                          <a:tailEnd type="none" w="med" len="med"/>
                        </a:lnR>
                      </a:tcPr>
                    </a:tc>
                    <a:tc>
                      <a:txBody>
                        <a:bodyPr/>
                        <a:lstStyle/>
                        <a:p>
                          <a:pPr algn="l">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smtClean="0">
                                    <a:effectLst/>
                                    <a:latin typeface="Cambria Math" panose="02040503050406030204" pitchFamily="18" charset="0"/>
                                  </a:rPr>
                                  <m:t>𝑦</m:t>
                                </m:r>
                                <m:r>
                                  <a:rPr lang="en-AU" sz="1800" smtClean="0">
                                    <a:effectLst/>
                                    <a:latin typeface="Cambria Math" panose="02040503050406030204" pitchFamily="18" charset="0"/>
                                  </a:rPr>
                                  <m:t>=−2</m:t>
                                </m:r>
                                <m:r>
                                  <a:rPr lang="en-AU" sz="1800" smtClean="0">
                                    <a:effectLst/>
                                    <a:latin typeface="Cambria Math" panose="02040503050406030204" pitchFamily="18" charset="0"/>
                                  </a:rPr>
                                  <m:t>𝑥</m:t>
                                </m:r>
                                <m:r>
                                  <a:rPr lang="en-AU" sz="1800" smtClean="0">
                                    <a:effectLst/>
                                    <a:latin typeface="Cambria Math" panose="02040503050406030204" pitchFamily="18" charset="0"/>
                                  </a:rPr>
                                  <m:t>+3</m:t>
                                </m:r>
                              </m:oMath>
                            </m:oMathPara>
                          </a14:m>
                          <a:endParaRPr lang="en-AU" sz="1800" dirty="0">
                            <a:effectLst/>
                          </a:endParaRPr>
                        </a:p>
                        <a:p>
                          <a:pPr algn="l">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a:effectLst/>
                                    <a:latin typeface="Cambria Math" panose="02040503050406030204" pitchFamily="18" charset="0"/>
                                  </a:rPr>
                                  <m:t>𝑦</m:t>
                                </m:r>
                                <m:r>
                                  <a:rPr lang="en-AU" sz="1800">
                                    <a:effectLst/>
                                    <a:latin typeface="Cambria Math" panose="02040503050406030204" pitchFamily="18" charset="0"/>
                                  </a:rPr>
                                  <m:t>=−2(3)+3</m:t>
                                </m:r>
                              </m:oMath>
                            </m:oMathPara>
                          </a14:m>
                          <a:endParaRPr lang="en-AU" sz="1800" dirty="0">
                            <a:effectLst/>
                          </a:endParaRPr>
                        </a:p>
                        <a:p>
                          <a:pPr algn="l">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a:effectLst/>
                                    <a:latin typeface="Cambria Math" panose="02040503050406030204" pitchFamily="18" charset="0"/>
                                  </a:rPr>
                                  <m:t>𝑦</m:t>
                                </m:r>
                                <m:r>
                                  <a:rPr lang="en-AU" sz="1800">
                                    <a:effectLst/>
                                    <a:latin typeface="Cambria Math" panose="02040503050406030204" pitchFamily="18" charset="0"/>
                                  </a:rPr>
                                  <m:t>=−6+3</m:t>
                                </m:r>
                              </m:oMath>
                            </m:oMathPara>
                          </a14:m>
                          <a:endParaRPr lang="en-AU" sz="1800" b="0" dirty="0">
                            <a:effectLst/>
                            <a:latin typeface="Arial" panose="020B0604020202020204" pitchFamily="34" charset="0"/>
                          </a:endParaRPr>
                        </a:p>
                        <a:p>
                          <a:pPr algn="l">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b="0" i="1" smtClean="0">
                                    <a:effectLst/>
                                    <a:latin typeface="Cambria Math" panose="02040503050406030204" pitchFamily="18" charset="0"/>
                                    <a:ea typeface="Aptos" panose="020B0004020202020204" pitchFamily="34" charset="0"/>
                                  </a:rPr>
                                  <m:t>𝑦</m:t>
                                </m:r>
                                <m:r>
                                  <a:rPr lang="en-AU" sz="1800" b="0" i="1" smtClean="0">
                                    <a:effectLst/>
                                    <a:latin typeface="Cambria Math" panose="02040503050406030204" pitchFamily="18" charset="0"/>
                                    <a:ea typeface="Aptos" panose="020B0004020202020204" pitchFamily="34" charset="0"/>
                                  </a:rPr>
                                  <m:t>=−3</m:t>
                                </m:r>
                              </m:oMath>
                            </m:oMathPara>
                          </a14:m>
                          <a:endParaRPr lang="en-AU" sz="1800" dirty="0">
                            <a:effectLst/>
                            <a:latin typeface="Arial" panose="020B0604020202020204" pitchFamily="34" charset="0"/>
                            <a:ea typeface="Aptos" panose="020B0004020202020204" pitchFamily="34" charset="0"/>
                          </a:endParaRPr>
                        </a:p>
                      </a:txBody>
                      <a:tcPr marL="21600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910184533"/>
                      </a:ext>
                    </a:extLst>
                  </a:tr>
                </a:tbl>
              </a:graphicData>
            </a:graphic>
          </p:graphicFrame>
        </mc:Choice>
        <mc:Fallback xmlns="">
          <p:graphicFrame>
            <p:nvGraphicFramePr>
              <p:cNvPr id="21" name="Table 20">
                <a:extLst>
                  <a:ext uri="{FF2B5EF4-FFF2-40B4-BE49-F238E27FC236}">
                    <a16:creationId xmlns:a16="http://schemas.microsoft.com/office/drawing/2014/main" id="{ABC46F89-296E-9C29-4F54-624ED5D027DE}"/>
                  </a:ext>
                </a:extLst>
              </p:cNvPr>
              <p:cNvGraphicFramePr>
                <a:graphicFrameLocks noGrp="1"/>
              </p:cNvGraphicFramePr>
              <p:nvPr>
                <p:extLst>
                  <p:ext uri="{D42A27DB-BD31-4B8C-83A1-F6EECF244321}">
                    <p14:modId xmlns:p14="http://schemas.microsoft.com/office/powerpoint/2010/main" val="2567848294"/>
                  </p:ext>
                </p:extLst>
              </p:nvPr>
            </p:nvGraphicFramePr>
            <p:xfrm>
              <a:off x="8558099" y="3575879"/>
              <a:ext cx="3351268" cy="1950720"/>
            </p:xfrm>
            <a:graphic>
              <a:graphicData uri="http://schemas.openxmlformats.org/drawingml/2006/table">
                <a:tbl>
                  <a:tblPr firstRow="1" firstCol="1" bandRow="1">
                    <a:tableStyleId>{2D5ABB26-0587-4C30-8999-92F81FD0307C}</a:tableStyleId>
                  </a:tblPr>
                  <a:tblGrid>
                    <a:gridCol w="1417174">
                      <a:extLst>
                        <a:ext uri="{9D8B030D-6E8A-4147-A177-3AD203B41FA5}">
                          <a16:colId xmlns:a16="http://schemas.microsoft.com/office/drawing/2014/main" val="389810653"/>
                        </a:ext>
                      </a:extLst>
                    </a:gridCol>
                    <a:gridCol w="1934094">
                      <a:extLst>
                        <a:ext uri="{9D8B030D-6E8A-4147-A177-3AD203B41FA5}">
                          <a16:colId xmlns:a16="http://schemas.microsoft.com/office/drawing/2014/main" val="2319053410"/>
                        </a:ext>
                      </a:extLst>
                    </a:gridCol>
                  </a:tblGrid>
                  <a:tr h="1950720">
                    <a:tc>
                      <a:txBody>
                        <a:bodyPr/>
                        <a:lstStyle/>
                        <a:p>
                          <a:endParaRPr lang="en-US"/>
                        </a:p>
                      </a:txBody>
                      <a:tcPr marL="180000" marR="68580" marT="0" marB="0">
                        <a:lnR w="12700" cap="flat" cmpd="sng" algn="ctr">
                          <a:solidFill>
                            <a:schemeClr val="tx1"/>
                          </a:solidFill>
                          <a:prstDash val="solid"/>
                          <a:round/>
                          <a:headEnd type="none" w="med" len="med"/>
                          <a:tailEnd type="none" w="med" len="med"/>
                        </a:lnR>
                        <a:blipFill>
                          <a:blip r:embed="rId12"/>
                          <a:stretch>
                            <a:fillRect r="-136607"/>
                          </a:stretch>
                        </a:blipFill>
                      </a:tcPr>
                    </a:tc>
                    <a:tc>
                      <a:txBody>
                        <a:bodyPr/>
                        <a:lstStyle/>
                        <a:p>
                          <a:endParaRPr lang="en-US"/>
                        </a:p>
                      </a:txBody>
                      <a:tcPr marL="216000" marR="68580" marT="0" marB="0">
                        <a:lnL w="12700" cap="flat" cmpd="sng" algn="ctr">
                          <a:solidFill>
                            <a:schemeClr val="tx1"/>
                          </a:solidFill>
                          <a:prstDash val="solid"/>
                          <a:round/>
                          <a:headEnd type="none" w="med" len="med"/>
                          <a:tailEnd type="none" w="med" len="med"/>
                        </a:lnL>
                        <a:blipFill>
                          <a:blip r:embed="rId12"/>
                          <a:stretch>
                            <a:fillRect l="-73203"/>
                          </a:stretch>
                        </a:blipFill>
                      </a:tcPr>
                    </a:tc>
                    <a:extLst>
                      <a:ext uri="{0D108BD9-81ED-4DB2-BD59-A6C34878D82A}">
                        <a16:rowId xmlns:a16="http://schemas.microsoft.com/office/drawing/2014/main" val="3910184533"/>
                      </a:ext>
                    </a:extLst>
                  </a:tr>
                </a:tbl>
              </a:graphicData>
            </a:graphic>
          </p:graphicFrame>
        </mc:Fallback>
      </mc:AlternateContent>
    </p:spTree>
    <p:extLst>
      <p:ext uri="{BB962C8B-B14F-4D97-AF65-F5344CB8AC3E}">
        <p14:creationId xmlns:p14="http://schemas.microsoft.com/office/powerpoint/2010/main" val="3751503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P spid="18" grpId="0" animBg="1"/>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3023D-28BE-EB05-8805-FB70EA9BE3AE}"/>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7582C682-A670-FE11-F536-C50F8E4F72E6}"/>
              </a:ext>
            </a:extLst>
          </p:cNvPr>
          <p:cNvSpPr>
            <a:spLocks noGrp="1"/>
          </p:cNvSpPr>
          <p:nvPr>
            <p:ph type="title"/>
          </p:nvPr>
        </p:nvSpPr>
        <p:spPr/>
        <p:txBody>
          <a:bodyPr/>
          <a:lstStyle/>
          <a:p>
            <a:r>
              <a:rPr lang="en-AU" dirty="0">
                <a:latin typeface="+mj-lt"/>
              </a:rPr>
              <a:t>Solving simultaneous equations graphically (3)</a:t>
            </a:r>
          </a:p>
        </p:txBody>
      </p:sp>
      <p:sp>
        <p:nvSpPr>
          <p:cNvPr id="13" name="Text Placeholder 12">
            <a:extLst>
              <a:ext uri="{FF2B5EF4-FFF2-40B4-BE49-F238E27FC236}">
                <a16:creationId xmlns:a16="http://schemas.microsoft.com/office/drawing/2014/main" id="{3C23A66D-9691-9B52-DBD0-B063B89FED1C}"/>
              </a:ext>
            </a:extLst>
          </p:cNvPr>
          <p:cNvSpPr>
            <a:spLocks noGrp="1"/>
          </p:cNvSpPr>
          <p:nvPr>
            <p:ph type="body" sz="quarter" idx="18"/>
          </p:nvPr>
        </p:nvSpPr>
        <p:spPr/>
        <p:txBody>
          <a:bodyPr/>
          <a:lstStyle/>
          <a:p>
            <a:r>
              <a:rPr lang="en-AU" dirty="0">
                <a:latin typeface="+mj-lt"/>
              </a:rPr>
              <a:t>Worked example 2</a:t>
            </a:r>
          </a:p>
        </p:txBody>
      </p:sp>
      <p:sp>
        <p:nvSpPr>
          <p:cNvPr id="11" name="TextBox 10">
            <a:extLst>
              <a:ext uri="{FF2B5EF4-FFF2-40B4-BE49-F238E27FC236}">
                <a16:creationId xmlns:a16="http://schemas.microsoft.com/office/drawing/2014/main" id="{13F35786-5B40-17FF-A710-72D5C74B63B5}"/>
              </a:ext>
            </a:extLst>
          </p:cNvPr>
          <p:cNvSpPr txBox="1"/>
          <p:nvPr/>
        </p:nvSpPr>
        <p:spPr>
          <a:xfrm>
            <a:off x="353999" y="1443318"/>
            <a:ext cx="5876471" cy="557110"/>
          </a:xfrm>
          <a:prstGeom prst="rect">
            <a:avLst/>
          </a:prstGeom>
          <a:noFill/>
        </p:spPr>
        <p:txBody>
          <a:bodyPr wrap="square" lIns="0" tIns="0" rIns="0" bIns="0" rtlCol="0">
            <a:noAutofit/>
          </a:bodyPr>
          <a:lstStyle/>
          <a:p>
            <a:r>
              <a:rPr lang="en-AU" sz="1800" dirty="0"/>
              <a:t>Solve the following simultaneous equations graphically.</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99046B32-C712-B9D4-D552-C838555FB5A5}"/>
                  </a:ext>
                </a:extLst>
              </p:cNvPr>
              <p:cNvSpPr txBox="1"/>
              <p:nvPr/>
            </p:nvSpPr>
            <p:spPr>
              <a:xfrm>
                <a:off x="342380" y="1864429"/>
                <a:ext cx="1349294" cy="500691"/>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i="1">
                          <a:latin typeface="Cambria Math" panose="02040503050406030204" pitchFamily="18" charset="0"/>
                        </a:rPr>
                        <m:t>2</m:t>
                      </m:r>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𝑦</m:t>
                      </m:r>
                      <m:r>
                        <a:rPr lang="en-AU" sz="1800" b="0" i="1" smtClean="0">
                          <a:latin typeface="Cambria Math" panose="02040503050406030204" pitchFamily="18" charset="0"/>
                        </a:rPr>
                        <m:t>=10</m:t>
                      </m:r>
                    </m:oMath>
                  </m:oMathPara>
                </a14:m>
                <a:endParaRPr lang="en-AU" sz="1800" dirty="0"/>
              </a:p>
            </p:txBody>
          </p:sp>
        </mc:Choice>
        <mc:Fallback xmlns="">
          <p:sp>
            <p:nvSpPr>
              <p:cNvPr id="14" name="TextBox 13">
                <a:extLst>
                  <a:ext uri="{FF2B5EF4-FFF2-40B4-BE49-F238E27FC236}">
                    <a16:creationId xmlns:a16="http://schemas.microsoft.com/office/drawing/2014/main" id="{99046B32-C712-B9D4-D552-C838555FB5A5}"/>
                  </a:ext>
                </a:extLst>
              </p:cNvPr>
              <p:cNvSpPr txBox="1">
                <a:spLocks noRot="1" noChangeAspect="1" noMove="1" noResize="1" noEditPoints="1" noAdjustHandles="1" noChangeArrowheads="1" noChangeShapeType="1" noTextEdit="1"/>
              </p:cNvSpPr>
              <p:nvPr/>
            </p:nvSpPr>
            <p:spPr>
              <a:xfrm>
                <a:off x="342380" y="1864429"/>
                <a:ext cx="1349294" cy="500691"/>
              </a:xfrm>
              <a:prstGeom prst="rect">
                <a:avLst/>
              </a:prstGeom>
              <a:blipFill>
                <a:blip r:embed="rId4"/>
                <a:stretch>
                  <a:fillRect l="-901" r="-90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9B22AC24-2281-D1A2-9A76-C700436B5481}"/>
                  </a:ext>
                </a:extLst>
              </p:cNvPr>
              <p:cNvSpPr txBox="1"/>
              <p:nvPr/>
            </p:nvSpPr>
            <p:spPr>
              <a:xfrm>
                <a:off x="2024972" y="1864428"/>
                <a:ext cx="1349294" cy="500691"/>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𝑦</m:t>
                      </m:r>
                      <m:r>
                        <a:rPr lang="en-AU" sz="1800" b="0" i="1" smtClean="0">
                          <a:latin typeface="Cambria Math" panose="02040503050406030204" pitchFamily="18" charset="0"/>
                        </a:rPr>
                        <m:t>=7</m:t>
                      </m:r>
                    </m:oMath>
                  </m:oMathPara>
                </a14:m>
                <a:endParaRPr lang="en-AU" sz="1800" dirty="0"/>
              </a:p>
            </p:txBody>
          </p:sp>
        </mc:Choice>
        <mc:Fallback xmlns="">
          <p:sp>
            <p:nvSpPr>
              <p:cNvPr id="15" name="TextBox 14">
                <a:extLst>
                  <a:ext uri="{FF2B5EF4-FFF2-40B4-BE49-F238E27FC236}">
                    <a16:creationId xmlns:a16="http://schemas.microsoft.com/office/drawing/2014/main" id="{9B22AC24-2281-D1A2-9A76-C700436B5481}"/>
                  </a:ext>
                </a:extLst>
              </p:cNvPr>
              <p:cNvSpPr txBox="1">
                <a:spLocks noRot="1" noChangeAspect="1" noMove="1" noResize="1" noEditPoints="1" noAdjustHandles="1" noChangeArrowheads="1" noChangeShapeType="1" noTextEdit="1"/>
              </p:cNvSpPr>
              <p:nvPr/>
            </p:nvSpPr>
            <p:spPr>
              <a:xfrm>
                <a:off x="2024972" y="1864428"/>
                <a:ext cx="1349294" cy="500691"/>
              </a:xfrm>
              <a:prstGeom prst="rect">
                <a:avLst/>
              </a:prstGeom>
              <a:blipFill>
                <a:blip r:embed="rId5"/>
                <a:stretch>
                  <a:fillRect/>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0C354048-F5CC-1C86-7275-1D5B22189B21}"/>
              </a:ext>
            </a:extLst>
          </p:cNvPr>
          <p:cNvSpPr txBox="1"/>
          <p:nvPr/>
        </p:nvSpPr>
        <p:spPr>
          <a:xfrm>
            <a:off x="353999" y="2306845"/>
            <a:ext cx="4807937" cy="500691"/>
          </a:xfrm>
          <a:prstGeom prst="rect">
            <a:avLst/>
          </a:prstGeom>
          <a:noFill/>
        </p:spPr>
        <p:txBody>
          <a:bodyPr wrap="square" lIns="0" tIns="0" rIns="0" bIns="0" rtlCol="0">
            <a:noAutofit/>
          </a:bodyPr>
          <a:lstStyle/>
          <a:p>
            <a:pPr algn="l"/>
            <a:r>
              <a:rPr lang="en-AU" sz="1800" b="1" dirty="0"/>
              <a:t>Graphing method – gradient and intercept</a:t>
            </a:r>
          </a:p>
        </p:txBody>
      </p:sp>
      <mc:AlternateContent xmlns:mc="http://schemas.openxmlformats.org/markup-compatibility/2006" xmlns:a14="http://schemas.microsoft.com/office/drawing/2010/main">
        <mc:Choice Requires="a14">
          <p:graphicFrame>
            <p:nvGraphicFramePr>
              <p:cNvPr id="16" name="Table 15">
                <a:extLst>
                  <a:ext uri="{FF2B5EF4-FFF2-40B4-BE49-F238E27FC236}">
                    <a16:creationId xmlns:a16="http://schemas.microsoft.com/office/drawing/2014/main" id="{CBED5C6D-7A0A-060A-E619-A1F3CFF0FA99}"/>
                  </a:ext>
                </a:extLst>
              </p:cNvPr>
              <p:cNvGraphicFramePr>
                <a:graphicFrameLocks noGrp="1"/>
              </p:cNvGraphicFramePr>
              <p:nvPr>
                <p:extLst>
                  <p:ext uri="{D42A27DB-BD31-4B8C-83A1-F6EECF244321}">
                    <p14:modId xmlns:p14="http://schemas.microsoft.com/office/powerpoint/2010/main" val="1617946777"/>
                  </p:ext>
                </p:extLst>
              </p:nvPr>
            </p:nvGraphicFramePr>
            <p:xfrm>
              <a:off x="336913" y="2749263"/>
              <a:ext cx="3354424" cy="557110"/>
            </p:xfrm>
            <a:graphic>
              <a:graphicData uri="http://schemas.openxmlformats.org/drawingml/2006/table">
                <a:tbl>
                  <a:tblPr firstRow="1" firstCol="1" bandRow="1">
                    <a:tableStyleId>{2D5ABB26-0587-4C30-8999-92F81FD0307C}</a:tableStyleId>
                  </a:tblPr>
                  <a:tblGrid>
                    <a:gridCol w="1822550">
                      <a:extLst>
                        <a:ext uri="{9D8B030D-6E8A-4147-A177-3AD203B41FA5}">
                          <a16:colId xmlns:a16="http://schemas.microsoft.com/office/drawing/2014/main" val="389810653"/>
                        </a:ext>
                      </a:extLst>
                    </a:gridCol>
                    <a:gridCol w="1531874">
                      <a:extLst>
                        <a:ext uri="{9D8B030D-6E8A-4147-A177-3AD203B41FA5}">
                          <a16:colId xmlns:a16="http://schemas.microsoft.com/office/drawing/2014/main" val="2319053410"/>
                        </a:ext>
                      </a:extLst>
                    </a:gridCol>
                  </a:tblGrid>
                  <a:tr h="557110">
                    <a:tc>
                      <a:txBody>
                        <a:bodyPr/>
                        <a:lstStyle/>
                        <a:p>
                          <a:pPr>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a:effectLst/>
                                    <a:latin typeface="Cambria Math" panose="02040503050406030204" pitchFamily="18" charset="0"/>
                                  </a:rPr>
                                  <m:t>𝑦</m:t>
                                </m:r>
                                <m:r>
                                  <a:rPr lang="en-AU" sz="1800">
                                    <a:effectLst/>
                                    <a:latin typeface="Cambria Math" panose="02040503050406030204" pitchFamily="18" charset="0"/>
                                  </a:rPr>
                                  <m:t>=−2</m:t>
                                </m:r>
                                <m:r>
                                  <a:rPr lang="en-AU" sz="1800" b="0" i="1" smtClean="0">
                                    <a:effectLst/>
                                    <a:latin typeface="Cambria Math" panose="02040503050406030204" pitchFamily="18" charset="0"/>
                                  </a:rPr>
                                  <m:t>𝑥</m:t>
                                </m:r>
                                <m:r>
                                  <a:rPr lang="en-AU" sz="1800" b="0" i="0" smtClean="0">
                                    <a:effectLst/>
                                    <a:latin typeface="Cambria Math" panose="02040503050406030204" pitchFamily="18" charset="0"/>
                                  </a:rPr>
                                  <m:t>+10</m:t>
                                </m:r>
                              </m:oMath>
                            </m:oMathPara>
                          </a14:m>
                          <a:endParaRPr lang="en-AU" sz="1800" dirty="0">
                            <a:effectLst/>
                          </a:endParaRPr>
                        </a:p>
                      </a:txBody>
                      <a:tcPr marL="68580" marR="68580" marT="0" marB="0"/>
                    </a:tc>
                    <a:tc>
                      <a:txBody>
                        <a:bodyPr/>
                        <a:lstStyle/>
                        <a:p>
                          <a:pPr algn="l">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b="0" i="1" smtClean="0">
                                    <a:effectLst/>
                                    <a:latin typeface="Cambria Math" panose="02040503050406030204" pitchFamily="18" charset="0"/>
                                  </a:rPr>
                                  <m:t>𝑦</m:t>
                                </m:r>
                                <m:r>
                                  <a:rPr lang="en-AU" sz="1800" b="0" i="1" smtClean="0">
                                    <a:effectLst/>
                                    <a:latin typeface="Cambria Math" panose="02040503050406030204" pitchFamily="18" charset="0"/>
                                  </a:rPr>
                                  <m:t>=−</m:t>
                                </m:r>
                                <m:r>
                                  <a:rPr lang="en-AU" sz="1800" b="0" i="1" smtClean="0">
                                    <a:effectLst/>
                                    <a:latin typeface="Cambria Math" panose="02040503050406030204" pitchFamily="18" charset="0"/>
                                  </a:rPr>
                                  <m:t>𝑥</m:t>
                                </m:r>
                                <m:r>
                                  <a:rPr lang="en-AU" sz="1800" b="0" i="1" smtClean="0">
                                    <a:effectLst/>
                                    <a:latin typeface="Cambria Math" panose="02040503050406030204" pitchFamily="18" charset="0"/>
                                  </a:rPr>
                                  <m:t>+7</m:t>
                                </m:r>
                              </m:oMath>
                            </m:oMathPara>
                          </a14:m>
                          <a:endParaRPr lang="en-AU" sz="1800" dirty="0">
                            <a:effectLst/>
                          </a:endParaRPr>
                        </a:p>
                      </a:txBody>
                      <a:tcPr marL="68580" marR="68580" marT="0" marB="0"/>
                    </a:tc>
                    <a:extLst>
                      <a:ext uri="{0D108BD9-81ED-4DB2-BD59-A6C34878D82A}">
                        <a16:rowId xmlns:a16="http://schemas.microsoft.com/office/drawing/2014/main" val="3910184533"/>
                      </a:ext>
                    </a:extLst>
                  </a:tr>
                </a:tbl>
              </a:graphicData>
            </a:graphic>
          </p:graphicFrame>
        </mc:Choice>
        <mc:Fallback xmlns="">
          <p:graphicFrame>
            <p:nvGraphicFramePr>
              <p:cNvPr id="16" name="Table 15">
                <a:extLst>
                  <a:ext uri="{FF2B5EF4-FFF2-40B4-BE49-F238E27FC236}">
                    <a16:creationId xmlns:a16="http://schemas.microsoft.com/office/drawing/2014/main" id="{CBED5C6D-7A0A-060A-E619-A1F3CFF0FA99}"/>
                  </a:ext>
                </a:extLst>
              </p:cNvPr>
              <p:cNvGraphicFramePr>
                <a:graphicFrameLocks noGrp="1"/>
              </p:cNvGraphicFramePr>
              <p:nvPr>
                <p:extLst>
                  <p:ext uri="{D42A27DB-BD31-4B8C-83A1-F6EECF244321}">
                    <p14:modId xmlns:p14="http://schemas.microsoft.com/office/powerpoint/2010/main" val="1617946777"/>
                  </p:ext>
                </p:extLst>
              </p:nvPr>
            </p:nvGraphicFramePr>
            <p:xfrm>
              <a:off x="336913" y="2749263"/>
              <a:ext cx="3354424" cy="557110"/>
            </p:xfrm>
            <a:graphic>
              <a:graphicData uri="http://schemas.openxmlformats.org/drawingml/2006/table">
                <a:tbl>
                  <a:tblPr firstRow="1" firstCol="1" bandRow="1">
                    <a:tableStyleId>{2D5ABB26-0587-4C30-8999-92F81FD0307C}</a:tableStyleId>
                  </a:tblPr>
                  <a:tblGrid>
                    <a:gridCol w="1822550">
                      <a:extLst>
                        <a:ext uri="{9D8B030D-6E8A-4147-A177-3AD203B41FA5}">
                          <a16:colId xmlns:a16="http://schemas.microsoft.com/office/drawing/2014/main" val="389810653"/>
                        </a:ext>
                      </a:extLst>
                    </a:gridCol>
                    <a:gridCol w="1531874">
                      <a:extLst>
                        <a:ext uri="{9D8B030D-6E8A-4147-A177-3AD203B41FA5}">
                          <a16:colId xmlns:a16="http://schemas.microsoft.com/office/drawing/2014/main" val="2319053410"/>
                        </a:ext>
                      </a:extLst>
                    </a:gridCol>
                  </a:tblGrid>
                  <a:tr h="557110">
                    <a:tc>
                      <a:txBody>
                        <a:bodyPr/>
                        <a:lstStyle/>
                        <a:p>
                          <a:endParaRPr lang="en-US"/>
                        </a:p>
                      </a:txBody>
                      <a:tcPr marL="68580" marR="68580" marT="0" marB="0">
                        <a:blipFill>
                          <a:blip r:embed="rId6"/>
                          <a:stretch>
                            <a:fillRect r="-84281"/>
                          </a:stretch>
                        </a:blipFill>
                      </a:tcPr>
                    </a:tc>
                    <a:tc>
                      <a:txBody>
                        <a:bodyPr/>
                        <a:lstStyle/>
                        <a:p>
                          <a:endParaRPr lang="en-US"/>
                        </a:p>
                      </a:txBody>
                      <a:tcPr marL="68580" marR="68580" marT="0" marB="0">
                        <a:blipFill>
                          <a:blip r:embed="rId6"/>
                          <a:stretch>
                            <a:fillRect l="-118651"/>
                          </a:stretch>
                        </a:blipFill>
                      </a:tcPr>
                    </a:tc>
                    <a:extLst>
                      <a:ext uri="{0D108BD9-81ED-4DB2-BD59-A6C34878D82A}">
                        <a16:rowId xmlns:a16="http://schemas.microsoft.com/office/drawing/2014/main" val="3910184533"/>
                      </a:ext>
                    </a:extLst>
                  </a:tr>
                </a:tbl>
              </a:graphicData>
            </a:graphic>
          </p:graphicFrame>
        </mc:Fallback>
      </mc:AlternateContent>
      <p:sp>
        <p:nvSpPr>
          <p:cNvPr id="2" name="Speech Bubble: Rectangle with Corners Rounded 1">
            <a:extLst>
              <a:ext uri="{FF2B5EF4-FFF2-40B4-BE49-F238E27FC236}">
                <a16:creationId xmlns:a16="http://schemas.microsoft.com/office/drawing/2014/main" id="{66D44219-9D90-941E-2CD4-BFB1FD6E6220}"/>
              </a:ext>
            </a:extLst>
          </p:cNvPr>
          <p:cNvSpPr/>
          <p:nvPr/>
        </p:nvSpPr>
        <p:spPr>
          <a:xfrm>
            <a:off x="1195047" y="3374471"/>
            <a:ext cx="3621895" cy="975360"/>
          </a:xfrm>
          <a:prstGeom prst="wedgeRoundRectCallout">
            <a:avLst>
              <a:gd name="adj1" fmla="val -22931"/>
              <a:gd name="adj2" fmla="val -6626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30000"/>
              </a:lnSpc>
            </a:pPr>
            <a:r>
              <a:rPr lang="en-AU" sz="1800" dirty="0"/>
              <a:t>Why have we rearranged each equation before graphing?</a:t>
            </a:r>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69145C39-B0CF-E778-C23A-EF45C60C23BF}"/>
                  </a:ext>
                </a:extLst>
              </p:cNvPr>
              <p:cNvGraphicFramePr>
                <a:graphicFrameLocks noGrp="1"/>
              </p:cNvGraphicFramePr>
              <p:nvPr>
                <p:extLst>
                  <p:ext uri="{D42A27DB-BD31-4B8C-83A1-F6EECF244321}">
                    <p14:modId xmlns:p14="http://schemas.microsoft.com/office/powerpoint/2010/main" val="2228057924"/>
                  </p:ext>
                </p:extLst>
              </p:nvPr>
            </p:nvGraphicFramePr>
            <p:xfrm>
              <a:off x="444432" y="4478500"/>
              <a:ext cx="3354424" cy="975360"/>
            </p:xfrm>
            <a:graphic>
              <a:graphicData uri="http://schemas.openxmlformats.org/drawingml/2006/table">
                <a:tbl>
                  <a:tblPr firstRow="1" firstCol="1" bandRow="1">
                    <a:tableStyleId>{2D5ABB26-0587-4C30-8999-92F81FD0307C}</a:tableStyleId>
                  </a:tblPr>
                  <a:tblGrid>
                    <a:gridCol w="1822550">
                      <a:extLst>
                        <a:ext uri="{9D8B030D-6E8A-4147-A177-3AD203B41FA5}">
                          <a16:colId xmlns:a16="http://schemas.microsoft.com/office/drawing/2014/main" val="389810653"/>
                        </a:ext>
                      </a:extLst>
                    </a:gridCol>
                    <a:gridCol w="1531874">
                      <a:extLst>
                        <a:ext uri="{9D8B030D-6E8A-4147-A177-3AD203B41FA5}">
                          <a16:colId xmlns:a16="http://schemas.microsoft.com/office/drawing/2014/main" val="2319053410"/>
                        </a:ext>
                      </a:extLst>
                    </a:gridCol>
                  </a:tblGrid>
                  <a:tr h="557110">
                    <a:tc>
                      <a:txBody>
                        <a:bodyPr/>
                        <a:lstStyle/>
                        <a:p>
                          <a:pPr>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i="1" smtClean="0">
                                    <a:effectLst/>
                                    <a:latin typeface="Cambria Math" panose="02040503050406030204" pitchFamily="18" charset="0"/>
                                  </a:rPr>
                                  <m:t>𝑚</m:t>
                                </m:r>
                                <m:r>
                                  <a:rPr lang="en-AU" sz="1800" b="0" i="1" smtClean="0">
                                    <a:effectLst/>
                                    <a:latin typeface="Cambria Math" panose="02040503050406030204" pitchFamily="18" charset="0"/>
                                  </a:rPr>
                                  <m:t>=−2</m:t>
                                </m:r>
                              </m:oMath>
                            </m:oMathPara>
                          </a14:m>
                          <a:endParaRPr lang="en-AU" sz="1800" b="0" dirty="0">
                            <a:effectLst/>
                          </a:endParaRPr>
                        </a:p>
                        <a:p>
                          <a:pPr>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b="0" i="1" smtClean="0">
                                    <a:effectLst/>
                                    <a:latin typeface="Cambria Math" panose="02040503050406030204" pitchFamily="18" charset="0"/>
                                  </a:rPr>
                                  <m:t>𝑐</m:t>
                                </m:r>
                                <m:r>
                                  <a:rPr lang="en-AU" sz="1800" b="0" i="1" smtClean="0">
                                    <a:effectLst/>
                                    <a:latin typeface="Cambria Math" panose="02040503050406030204" pitchFamily="18" charset="0"/>
                                  </a:rPr>
                                  <m:t>=10</m:t>
                                </m:r>
                              </m:oMath>
                            </m:oMathPara>
                          </a14:m>
                          <a:endParaRPr lang="en-AU" sz="1800" dirty="0">
                            <a:effectLst/>
                          </a:endParaRPr>
                        </a:p>
                      </a:txBody>
                      <a:tcPr marL="68580" marR="68580" marT="0" marB="0"/>
                    </a:tc>
                    <a:tc>
                      <a:txBody>
                        <a:bodyPr/>
                        <a:lstStyle/>
                        <a:p>
                          <a:pPr>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i="1" smtClean="0">
                                    <a:effectLst/>
                                    <a:latin typeface="Cambria Math" panose="02040503050406030204" pitchFamily="18" charset="0"/>
                                  </a:rPr>
                                  <m:t>𝑚</m:t>
                                </m:r>
                                <m:r>
                                  <a:rPr lang="en-AU" sz="1800" b="0" i="1" smtClean="0">
                                    <a:effectLst/>
                                    <a:latin typeface="Cambria Math" panose="02040503050406030204" pitchFamily="18" charset="0"/>
                                  </a:rPr>
                                  <m:t>=−1</m:t>
                                </m:r>
                              </m:oMath>
                            </m:oMathPara>
                          </a14:m>
                          <a:endParaRPr lang="en-AU" sz="1800" b="0" dirty="0">
                            <a:effectLst/>
                          </a:endParaRPr>
                        </a:p>
                        <a:p>
                          <a:pPr>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b="0" i="1" smtClean="0">
                                    <a:effectLst/>
                                    <a:latin typeface="Cambria Math" panose="02040503050406030204" pitchFamily="18" charset="0"/>
                                  </a:rPr>
                                  <m:t>𝑐</m:t>
                                </m:r>
                                <m:r>
                                  <a:rPr lang="en-AU" sz="1800" b="0" i="1" smtClean="0">
                                    <a:effectLst/>
                                    <a:latin typeface="Cambria Math" panose="02040503050406030204" pitchFamily="18" charset="0"/>
                                  </a:rPr>
                                  <m:t>=7</m:t>
                                </m:r>
                              </m:oMath>
                            </m:oMathPara>
                          </a14:m>
                          <a:endParaRPr lang="en-AU" sz="1800" dirty="0">
                            <a:effectLst/>
                          </a:endParaRPr>
                        </a:p>
                      </a:txBody>
                      <a:tcPr marL="68580" marR="68580" marT="0" marB="0"/>
                    </a:tc>
                    <a:extLst>
                      <a:ext uri="{0D108BD9-81ED-4DB2-BD59-A6C34878D82A}">
                        <a16:rowId xmlns:a16="http://schemas.microsoft.com/office/drawing/2014/main" val="3910184533"/>
                      </a:ext>
                    </a:extLst>
                  </a:tr>
                </a:tbl>
              </a:graphicData>
            </a:graphic>
          </p:graphicFrame>
        </mc:Choice>
        <mc:Fallback xmlns="">
          <p:graphicFrame>
            <p:nvGraphicFramePr>
              <p:cNvPr id="5" name="Table 4">
                <a:extLst>
                  <a:ext uri="{FF2B5EF4-FFF2-40B4-BE49-F238E27FC236}">
                    <a16:creationId xmlns:a16="http://schemas.microsoft.com/office/drawing/2014/main" id="{69145C39-B0CF-E778-C23A-EF45C60C23BF}"/>
                  </a:ext>
                </a:extLst>
              </p:cNvPr>
              <p:cNvGraphicFramePr>
                <a:graphicFrameLocks noGrp="1"/>
              </p:cNvGraphicFramePr>
              <p:nvPr>
                <p:extLst>
                  <p:ext uri="{D42A27DB-BD31-4B8C-83A1-F6EECF244321}">
                    <p14:modId xmlns:p14="http://schemas.microsoft.com/office/powerpoint/2010/main" val="2228057924"/>
                  </p:ext>
                </p:extLst>
              </p:nvPr>
            </p:nvGraphicFramePr>
            <p:xfrm>
              <a:off x="444432" y="4478500"/>
              <a:ext cx="3354424" cy="975360"/>
            </p:xfrm>
            <a:graphic>
              <a:graphicData uri="http://schemas.openxmlformats.org/drawingml/2006/table">
                <a:tbl>
                  <a:tblPr firstRow="1" firstCol="1" bandRow="1">
                    <a:tableStyleId>{2D5ABB26-0587-4C30-8999-92F81FD0307C}</a:tableStyleId>
                  </a:tblPr>
                  <a:tblGrid>
                    <a:gridCol w="1822550">
                      <a:extLst>
                        <a:ext uri="{9D8B030D-6E8A-4147-A177-3AD203B41FA5}">
                          <a16:colId xmlns:a16="http://schemas.microsoft.com/office/drawing/2014/main" val="389810653"/>
                        </a:ext>
                      </a:extLst>
                    </a:gridCol>
                    <a:gridCol w="1531874">
                      <a:extLst>
                        <a:ext uri="{9D8B030D-6E8A-4147-A177-3AD203B41FA5}">
                          <a16:colId xmlns:a16="http://schemas.microsoft.com/office/drawing/2014/main" val="2319053410"/>
                        </a:ext>
                      </a:extLst>
                    </a:gridCol>
                  </a:tblGrid>
                  <a:tr h="975360">
                    <a:tc>
                      <a:txBody>
                        <a:bodyPr/>
                        <a:lstStyle/>
                        <a:p>
                          <a:endParaRPr lang="en-US"/>
                        </a:p>
                      </a:txBody>
                      <a:tcPr marL="68580" marR="68580" marT="0" marB="0">
                        <a:blipFill>
                          <a:blip r:embed="rId7"/>
                          <a:stretch>
                            <a:fillRect r="-83448"/>
                          </a:stretch>
                        </a:blipFill>
                      </a:tcPr>
                    </a:tc>
                    <a:tc>
                      <a:txBody>
                        <a:bodyPr/>
                        <a:lstStyle/>
                        <a:p>
                          <a:endParaRPr lang="en-US"/>
                        </a:p>
                      </a:txBody>
                      <a:tcPr marL="68580" marR="68580" marT="0" marB="0">
                        <a:blipFill>
                          <a:blip r:embed="rId7"/>
                          <a:stretch>
                            <a:fillRect l="-119835"/>
                          </a:stretch>
                        </a:blipFill>
                      </a:tcPr>
                    </a:tc>
                    <a:extLst>
                      <a:ext uri="{0D108BD9-81ED-4DB2-BD59-A6C34878D82A}">
                        <a16:rowId xmlns:a16="http://schemas.microsoft.com/office/drawing/2014/main" val="3910184533"/>
                      </a:ext>
                    </a:extLst>
                  </a:tr>
                </a:tbl>
              </a:graphicData>
            </a:graphic>
          </p:graphicFrame>
        </mc:Fallback>
      </mc:AlternateContent>
      <p:sp>
        <p:nvSpPr>
          <p:cNvPr id="9" name="Speech Bubble: Rectangle with Corners Rounded 8">
            <a:extLst>
              <a:ext uri="{FF2B5EF4-FFF2-40B4-BE49-F238E27FC236}">
                <a16:creationId xmlns:a16="http://schemas.microsoft.com/office/drawing/2014/main" id="{0111F8EA-C163-1E2C-53EE-191ADAB61AB3}"/>
              </a:ext>
            </a:extLst>
          </p:cNvPr>
          <p:cNvSpPr/>
          <p:nvPr/>
        </p:nvSpPr>
        <p:spPr>
          <a:xfrm>
            <a:off x="1195047" y="5521958"/>
            <a:ext cx="3621895" cy="860824"/>
          </a:xfrm>
          <a:prstGeom prst="wedgeRoundRectCallout">
            <a:avLst>
              <a:gd name="adj1" fmla="val -20406"/>
              <a:gd name="adj2" fmla="val -76274"/>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30000"/>
              </a:lnSpc>
            </a:pPr>
            <a:r>
              <a:rPr lang="en-AU" sz="1800" dirty="0"/>
              <a:t>How are these values used to graph the straight lines?</a:t>
            </a:r>
          </a:p>
        </p:txBody>
      </p:sp>
      <p:pic>
        <p:nvPicPr>
          <p:cNvPr id="20" name="Picture 19" descr="Coordinate graph showing two decreasing straight lines: the blue line y=−2x+10 crosses the y-axis at 10 and falls 2 units for every 1 unit moved right, while the orange line y=−x+7 crosses the y-axis at 7 and falls 1 unit for every 1 unit moved right. The lines intersect at the labelled point (3,4); dashed right-angle step markers illustrate each line’s gradient.">
            <a:extLst>
              <a:ext uri="{FF2B5EF4-FFF2-40B4-BE49-F238E27FC236}">
                <a16:creationId xmlns:a16="http://schemas.microsoft.com/office/drawing/2014/main" id="{E853AF67-5D4A-3E2B-6864-476093ECD06C}"/>
              </a:ext>
            </a:extLst>
          </p:cNvPr>
          <p:cNvPicPr>
            <a:picLocks noChangeAspect="1"/>
          </p:cNvPicPr>
          <p:nvPr/>
        </p:nvPicPr>
        <p:blipFill>
          <a:blip r:embed="rId8"/>
          <a:stretch>
            <a:fillRect/>
          </a:stretch>
        </p:blipFill>
        <p:spPr>
          <a:xfrm>
            <a:off x="6180022" y="928635"/>
            <a:ext cx="5483629" cy="5454147"/>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07894824-81EE-CA3B-C56E-619915677EF7}"/>
                  </a:ext>
                </a:extLst>
              </p:cNvPr>
              <p:cNvSpPr txBox="1"/>
              <p:nvPr/>
            </p:nvSpPr>
            <p:spPr>
              <a:xfrm>
                <a:off x="7918726" y="6314564"/>
                <a:ext cx="2006220" cy="402872"/>
              </a:xfrm>
              <a:prstGeom prst="rect">
                <a:avLst/>
              </a:prstGeom>
              <a:noFill/>
              <a:ln w="28575">
                <a:solidFill>
                  <a:schemeClr val="tx2"/>
                </a:solidFill>
              </a:ln>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=3, </m:t>
                      </m:r>
                      <m:r>
                        <a:rPr lang="en-AU" sz="1800" b="0" i="1" smtClean="0">
                          <a:latin typeface="Cambria Math" panose="02040503050406030204" pitchFamily="18" charset="0"/>
                        </a:rPr>
                        <m:t>𝑦</m:t>
                      </m:r>
                      <m:r>
                        <a:rPr lang="en-AU" sz="1800" b="0" i="1" smtClean="0">
                          <a:latin typeface="Cambria Math" panose="02040503050406030204" pitchFamily="18" charset="0"/>
                        </a:rPr>
                        <m:t>=4</m:t>
                      </m:r>
                    </m:oMath>
                  </m:oMathPara>
                </a14:m>
                <a:endParaRPr lang="en-AU" sz="1800" dirty="0"/>
              </a:p>
            </p:txBody>
          </p:sp>
        </mc:Choice>
        <mc:Fallback xmlns="">
          <p:sp>
            <p:nvSpPr>
              <p:cNvPr id="12" name="TextBox 11">
                <a:extLst>
                  <a:ext uri="{FF2B5EF4-FFF2-40B4-BE49-F238E27FC236}">
                    <a16:creationId xmlns:a16="http://schemas.microsoft.com/office/drawing/2014/main" id="{07894824-81EE-CA3B-C56E-619915677EF7}"/>
                  </a:ext>
                </a:extLst>
              </p:cNvPr>
              <p:cNvSpPr txBox="1">
                <a:spLocks noRot="1" noChangeAspect="1" noMove="1" noResize="1" noEditPoints="1" noAdjustHandles="1" noChangeArrowheads="1" noChangeShapeType="1" noTextEdit="1"/>
              </p:cNvSpPr>
              <p:nvPr/>
            </p:nvSpPr>
            <p:spPr>
              <a:xfrm>
                <a:off x="7918726" y="6314564"/>
                <a:ext cx="2006220" cy="402872"/>
              </a:xfrm>
              <a:prstGeom prst="rect">
                <a:avLst/>
              </a:prstGeom>
              <a:blipFill>
                <a:blip r:embed="rId9"/>
                <a:stretch>
                  <a:fillRect/>
                </a:stretch>
              </a:blipFill>
              <a:ln w="28575">
                <a:solidFill>
                  <a:schemeClr val="tx2"/>
                </a:solidFill>
              </a:ln>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40178E35-D46D-AAA3-A74D-C581C9F7988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17</a:t>
            </a:fld>
            <a:endParaRPr lang="en-AU" dirty="0"/>
          </a:p>
        </p:txBody>
      </p:sp>
    </p:spTree>
    <p:extLst>
      <p:ext uri="{BB962C8B-B14F-4D97-AF65-F5344CB8AC3E}">
        <p14:creationId xmlns:p14="http://schemas.microsoft.com/office/powerpoint/2010/main" val="1088949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FF2D0-AB67-9E9D-AFA3-C13870924331}"/>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0574BA18-8AF4-B78E-2CB2-FE29BA7A3F42}"/>
              </a:ext>
            </a:extLst>
          </p:cNvPr>
          <p:cNvSpPr>
            <a:spLocks noGrp="1"/>
          </p:cNvSpPr>
          <p:nvPr>
            <p:ph type="title"/>
          </p:nvPr>
        </p:nvSpPr>
        <p:spPr/>
        <p:txBody>
          <a:bodyPr/>
          <a:lstStyle/>
          <a:p>
            <a:r>
              <a:rPr lang="en-AU" dirty="0">
                <a:latin typeface="+mj-lt"/>
              </a:rPr>
              <a:t>Solving simultaneous equations graphically (4)</a:t>
            </a:r>
          </a:p>
        </p:txBody>
      </p:sp>
      <p:sp>
        <p:nvSpPr>
          <p:cNvPr id="13" name="Text Placeholder 12">
            <a:extLst>
              <a:ext uri="{FF2B5EF4-FFF2-40B4-BE49-F238E27FC236}">
                <a16:creationId xmlns:a16="http://schemas.microsoft.com/office/drawing/2014/main" id="{2F655519-CBC3-A40E-9B39-7E67EC083792}"/>
              </a:ext>
            </a:extLst>
          </p:cNvPr>
          <p:cNvSpPr>
            <a:spLocks noGrp="1"/>
          </p:cNvSpPr>
          <p:nvPr>
            <p:ph type="body" sz="quarter" idx="18"/>
          </p:nvPr>
        </p:nvSpPr>
        <p:spPr/>
        <p:txBody>
          <a:bodyPr/>
          <a:lstStyle/>
          <a:p>
            <a:r>
              <a:rPr lang="en-AU" dirty="0">
                <a:latin typeface="+mj-lt"/>
              </a:rPr>
              <a:t>Your turn – question 2</a:t>
            </a:r>
          </a:p>
        </p:txBody>
      </p:sp>
      <p:sp>
        <p:nvSpPr>
          <p:cNvPr id="11" name="TextBox 10">
            <a:extLst>
              <a:ext uri="{FF2B5EF4-FFF2-40B4-BE49-F238E27FC236}">
                <a16:creationId xmlns:a16="http://schemas.microsoft.com/office/drawing/2014/main" id="{DD081243-1387-6F59-ED72-1C6670FB6222}"/>
              </a:ext>
            </a:extLst>
          </p:cNvPr>
          <p:cNvSpPr txBox="1"/>
          <p:nvPr/>
        </p:nvSpPr>
        <p:spPr>
          <a:xfrm>
            <a:off x="353999" y="1443318"/>
            <a:ext cx="5876471" cy="557110"/>
          </a:xfrm>
          <a:prstGeom prst="rect">
            <a:avLst/>
          </a:prstGeom>
          <a:noFill/>
        </p:spPr>
        <p:txBody>
          <a:bodyPr wrap="square" lIns="0" tIns="0" rIns="0" bIns="0" rtlCol="0">
            <a:noAutofit/>
          </a:bodyPr>
          <a:lstStyle/>
          <a:p>
            <a:r>
              <a:rPr lang="en-AU" sz="1800" dirty="0"/>
              <a:t>Solve the following simultaneous equations graphically.</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62D60C40-B6D2-9166-2422-0E75F18CBFB9}"/>
                  </a:ext>
                </a:extLst>
              </p:cNvPr>
              <p:cNvSpPr txBox="1"/>
              <p:nvPr/>
            </p:nvSpPr>
            <p:spPr>
              <a:xfrm>
                <a:off x="273325" y="1836276"/>
                <a:ext cx="1349294" cy="500691"/>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i="1" smtClean="0">
                          <a:latin typeface="Cambria Math" panose="02040503050406030204" pitchFamily="18" charset="0"/>
                        </a:rPr>
                        <m:t>3</m:t>
                      </m:r>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𝑦</m:t>
                      </m:r>
                      <m:r>
                        <a:rPr lang="en-AU" sz="1800" b="0" i="1" smtClean="0">
                          <a:latin typeface="Cambria Math" panose="02040503050406030204" pitchFamily="18" charset="0"/>
                        </a:rPr>
                        <m:t>=5</m:t>
                      </m:r>
                    </m:oMath>
                  </m:oMathPara>
                </a14:m>
                <a:endParaRPr lang="en-AU" sz="1800" dirty="0"/>
              </a:p>
            </p:txBody>
          </p:sp>
        </mc:Choice>
        <mc:Fallback xmlns="">
          <p:sp>
            <p:nvSpPr>
              <p:cNvPr id="12" name="TextBox 11">
                <a:extLst>
                  <a:ext uri="{FF2B5EF4-FFF2-40B4-BE49-F238E27FC236}">
                    <a16:creationId xmlns:a16="http://schemas.microsoft.com/office/drawing/2014/main" id="{62D60C40-B6D2-9166-2422-0E75F18CBFB9}"/>
                  </a:ext>
                </a:extLst>
              </p:cNvPr>
              <p:cNvSpPr txBox="1">
                <a:spLocks noRot="1" noChangeAspect="1" noMove="1" noResize="1" noEditPoints="1" noAdjustHandles="1" noChangeArrowheads="1" noChangeShapeType="1" noTextEdit="1"/>
              </p:cNvSpPr>
              <p:nvPr/>
            </p:nvSpPr>
            <p:spPr>
              <a:xfrm>
                <a:off x="273325" y="1836276"/>
                <a:ext cx="1349294" cy="50069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0647B67E-8C44-C209-7BEE-AB96177659E4}"/>
                  </a:ext>
                </a:extLst>
              </p:cNvPr>
              <p:cNvSpPr txBox="1"/>
              <p:nvPr/>
            </p:nvSpPr>
            <p:spPr>
              <a:xfrm>
                <a:off x="1955917" y="1836275"/>
                <a:ext cx="1349294" cy="500691"/>
              </a:xfrm>
              <a:prstGeom prst="rect">
                <a:avLst/>
              </a:prstGeom>
              <a:noFill/>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𝑥</m:t>
                      </m:r>
                      <m:r>
                        <a:rPr lang="en-AU" sz="1800" b="0" i="1" smtClean="0">
                          <a:latin typeface="Cambria Math" panose="02040503050406030204" pitchFamily="18" charset="0"/>
                        </a:rPr>
                        <m:t>−</m:t>
                      </m:r>
                      <m:r>
                        <a:rPr lang="en-AU" sz="1800" b="0" i="1" smtClean="0">
                          <a:latin typeface="Cambria Math" panose="02040503050406030204" pitchFamily="18" charset="0"/>
                        </a:rPr>
                        <m:t>𝑦</m:t>
                      </m:r>
                      <m:r>
                        <a:rPr lang="en-AU" sz="1800" b="0" i="1" smtClean="0">
                          <a:latin typeface="Cambria Math" panose="02040503050406030204" pitchFamily="18" charset="0"/>
                        </a:rPr>
                        <m:t>=−1</m:t>
                      </m:r>
                    </m:oMath>
                  </m:oMathPara>
                </a14:m>
                <a:endParaRPr lang="en-AU" sz="1800" dirty="0"/>
              </a:p>
            </p:txBody>
          </p:sp>
        </mc:Choice>
        <mc:Fallback xmlns="">
          <p:sp>
            <p:nvSpPr>
              <p:cNvPr id="17" name="TextBox 16">
                <a:extLst>
                  <a:ext uri="{FF2B5EF4-FFF2-40B4-BE49-F238E27FC236}">
                    <a16:creationId xmlns:a16="http://schemas.microsoft.com/office/drawing/2014/main" id="{0647B67E-8C44-C209-7BEE-AB96177659E4}"/>
                  </a:ext>
                </a:extLst>
              </p:cNvPr>
              <p:cNvSpPr txBox="1">
                <a:spLocks noRot="1" noChangeAspect="1" noMove="1" noResize="1" noEditPoints="1" noAdjustHandles="1" noChangeArrowheads="1" noChangeShapeType="1" noTextEdit="1"/>
              </p:cNvSpPr>
              <p:nvPr/>
            </p:nvSpPr>
            <p:spPr>
              <a:xfrm>
                <a:off x="1955917" y="1836275"/>
                <a:ext cx="1349294" cy="500691"/>
              </a:xfrm>
              <a:prstGeom prst="rect">
                <a:avLst/>
              </a:prstGeom>
              <a:blipFill>
                <a:blip r:embed="rId4"/>
                <a:stretch>
                  <a:fillRect/>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E524F77E-59FC-A773-2242-A397AE1DFE3D}"/>
              </a:ext>
            </a:extLst>
          </p:cNvPr>
          <p:cNvSpPr txBox="1"/>
          <p:nvPr/>
        </p:nvSpPr>
        <p:spPr>
          <a:xfrm>
            <a:off x="353997" y="2372204"/>
            <a:ext cx="4749589" cy="500691"/>
          </a:xfrm>
          <a:prstGeom prst="rect">
            <a:avLst/>
          </a:prstGeom>
          <a:noFill/>
        </p:spPr>
        <p:txBody>
          <a:bodyPr wrap="square" lIns="0" tIns="0" rIns="0" bIns="0" rtlCol="0">
            <a:noAutofit/>
          </a:bodyPr>
          <a:lstStyle/>
          <a:p>
            <a:pPr algn="l"/>
            <a:r>
              <a:rPr lang="en-AU" sz="1800" b="1" dirty="0"/>
              <a:t>Graphing method – gradient and intercept</a:t>
            </a:r>
          </a:p>
        </p:txBody>
      </p:sp>
      <mc:AlternateContent xmlns:mc="http://schemas.openxmlformats.org/markup-compatibility/2006" xmlns:a14="http://schemas.microsoft.com/office/drawing/2010/main">
        <mc:Choice Requires="a14">
          <p:graphicFrame>
            <p:nvGraphicFramePr>
              <p:cNvPr id="23" name="Table 22">
                <a:extLst>
                  <a:ext uri="{FF2B5EF4-FFF2-40B4-BE49-F238E27FC236}">
                    <a16:creationId xmlns:a16="http://schemas.microsoft.com/office/drawing/2014/main" id="{1E0E3F52-5C8B-A1FC-5D6E-FF474D4A0CD3}"/>
                  </a:ext>
                </a:extLst>
              </p:cNvPr>
              <p:cNvGraphicFramePr>
                <a:graphicFrameLocks noGrp="1"/>
              </p:cNvGraphicFramePr>
              <p:nvPr>
                <p:extLst>
                  <p:ext uri="{D42A27DB-BD31-4B8C-83A1-F6EECF244321}">
                    <p14:modId xmlns:p14="http://schemas.microsoft.com/office/powerpoint/2010/main" val="432365053"/>
                  </p:ext>
                </p:extLst>
              </p:nvPr>
            </p:nvGraphicFramePr>
            <p:xfrm>
              <a:off x="353998" y="2729922"/>
              <a:ext cx="3354424" cy="1771393"/>
            </p:xfrm>
            <a:graphic>
              <a:graphicData uri="http://schemas.openxmlformats.org/drawingml/2006/table">
                <a:tbl>
                  <a:tblPr firstRow="1" firstCol="1" bandRow="1">
                    <a:tableStyleId>{2D5ABB26-0587-4C30-8999-92F81FD0307C}</a:tableStyleId>
                  </a:tblPr>
                  <a:tblGrid>
                    <a:gridCol w="1822550">
                      <a:extLst>
                        <a:ext uri="{9D8B030D-6E8A-4147-A177-3AD203B41FA5}">
                          <a16:colId xmlns:a16="http://schemas.microsoft.com/office/drawing/2014/main" val="389810653"/>
                        </a:ext>
                      </a:extLst>
                    </a:gridCol>
                    <a:gridCol w="1531874">
                      <a:extLst>
                        <a:ext uri="{9D8B030D-6E8A-4147-A177-3AD203B41FA5}">
                          <a16:colId xmlns:a16="http://schemas.microsoft.com/office/drawing/2014/main" val="2319053410"/>
                        </a:ext>
                      </a:extLst>
                    </a:gridCol>
                  </a:tblGrid>
                  <a:tr h="1771393">
                    <a:tc>
                      <a:txBody>
                        <a:bodyPr/>
                        <a:lstStyle/>
                        <a:p>
                          <a:pPr>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b="0" i="1" smtClean="0">
                                    <a:effectLst/>
                                    <a:latin typeface="Cambria Math" panose="02040503050406030204" pitchFamily="18" charset="0"/>
                                  </a:rPr>
                                  <m:t>𝑦</m:t>
                                </m:r>
                                <m:r>
                                  <a:rPr lang="en-AU" sz="1800" b="0" i="1" smtClean="0">
                                    <a:effectLst/>
                                    <a:latin typeface="Cambria Math" panose="02040503050406030204" pitchFamily="18" charset="0"/>
                                  </a:rPr>
                                  <m:t>=3</m:t>
                                </m:r>
                                <m:r>
                                  <a:rPr lang="en-AU" sz="1800" b="0" i="1" smtClean="0">
                                    <a:effectLst/>
                                    <a:latin typeface="Cambria Math" panose="02040503050406030204" pitchFamily="18" charset="0"/>
                                  </a:rPr>
                                  <m:t>𝑥</m:t>
                                </m:r>
                                <m:r>
                                  <a:rPr lang="en-AU" sz="1800" b="0" i="1" smtClean="0">
                                    <a:effectLst/>
                                    <a:latin typeface="Cambria Math" panose="02040503050406030204" pitchFamily="18" charset="0"/>
                                  </a:rPr>
                                  <m:t>−5</m:t>
                                </m:r>
                              </m:oMath>
                            </m:oMathPara>
                          </a14:m>
                          <a:endParaRPr lang="en-AU" sz="1800" dirty="0">
                            <a:effectLst/>
                          </a:endParaRPr>
                        </a:p>
                      </a:txBody>
                      <a:tcPr marL="68580" marR="68580" marT="0" marB="0"/>
                    </a:tc>
                    <a:tc>
                      <a:txBody>
                        <a:bodyPr/>
                        <a:lstStyle/>
                        <a:p>
                          <a:pPr algn="l">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b="0" i="1" smtClean="0">
                                    <a:effectLst/>
                                    <a:latin typeface="Cambria Math" panose="02040503050406030204" pitchFamily="18" charset="0"/>
                                  </a:rPr>
                                  <m:t>𝑦</m:t>
                                </m:r>
                                <m:r>
                                  <a:rPr lang="en-AU" sz="1800" b="0" i="1" smtClean="0">
                                    <a:effectLst/>
                                    <a:latin typeface="Cambria Math" panose="02040503050406030204" pitchFamily="18" charset="0"/>
                                  </a:rPr>
                                  <m:t>=</m:t>
                                </m:r>
                                <m:r>
                                  <a:rPr lang="en-AU" sz="1800" b="0" i="1" smtClean="0">
                                    <a:effectLst/>
                                    <a:latin typeface="Cambria Math" panose="02040503050406030204" pitchFamily="18" charset="0"/>
                                  </a:rPr>
                                  <m:t>𝑥</m:t>
                                </m:r>
                                <m:r>
                                  <a:rPr lang="en-AU" sz="1800" b="0" i="1" smtClean="0">
                                    <a:effectLst/>
                                    <a:latin typeface="Cambria Math" panose="02040503050406030204" pitchFamily="18" charset="0"/>
                                  </a:rPr>
                                  <m:t>+1</m:t>
                                </m:r>
                              </m:oMath>
                            </m:oMathPara>
                          </a14:m>
                          <a:endParaRPr lang="en-AU" sz="1800" dirty="0">
                            <a:effectLst/>
                          </a:endParaRPr>
                        </a:p>
                      </a:txBody>
                      <a:tcPr marL="68580" marR="68580" marT="0" marB="0"/>
                    </a:tc>
                    <a:extLst>
                      <a:ext uri="{0D108BD9-81ED-4DB2-BD59-A6C34878D82A}">
                        <a16:rowId xmlns:a16="http://schemas.microsoft.com/office/drawing/2014/main" val="3910184533"/>
                      </a:ext>
                    </a:extLst>
                  </a:tr>
                </a:tbl>
              </a:graphicData>
            </a:graphic>
          </p:graphicFrame>
        </mc:Choice>
        <mc:Fallback xmlns="">
          <p:graphicFrame>
            <p:nvGraphicFramePr>
              <p:cNvPr id="23" name="Table 22">
                <a:extLst>
                  <a:ext uri="{FF2B5EF4-FFF2-40B4-BE49-F238E27FC236}">
                    <a16:creationId xmlns:a16="http://schemas.microsoft.com/office/drawing/2014/main" id="{1E0E3F52-5C8B-A1FC-5D6E-FF474D4A0CD3}"/>
                  </a:ext>
                </a:extLst>
              </p:cNvPr>
              <p:cNvGraphicFramePr>
                <a:graphicFrameLocks noGrp="1"/>
              </p:cNvGraphicFramePr>
              <p:nvPr>
                <p:extLst>
                  <p:ext uri="{D42A27DB-BD31-4B8C-83A1-F6EECF244321}">
                    <p14:modId xmlns:p14="http://schemas.microsoft.com/office/powerpoint/2010/main" val="432365053"/>
                  </p:ext>
                </p:extLst>
              </p:nvPr>
            </p:nvGraphicFramePr>
            <p:xfrm>
              <a:off x="353998" y="2729922"/>
              <a:ext cx="3354424" cy="1771393"/>
            </p:xfrm>
            <a:graphic>
              <a:graphicData uri="http://schemas.openxmlformats.org/drawingml/2006/table">
                <a:tbl>
                  <a:tblPr firstRow="1" firstCol="1" bandRow="1">
                    <a:tableStyleId>{2D5ABB26-0587-4C30-8999-92F81FD0307C}</a:tableStyleId>
                  </a:tblPr>
                  <a:tblGrid>
                    <a:gridCol w="1822550">
                      <a:extLst>
                        <a:ext uri="{9D8B030D-6E8A-4147-A177-3AD203B41FA5}">
                          <a16:colId xmlns:a16="http://schemas.microsoft.com/office/drawing/2014/main" val="389810653"/>
                        </a:ext>
                      </a:extLst>
                    </a:gridCol>
                    <a:gridCol w="1531874">
                      <a:extLst>
                        <a:ext uri="{9D8B030D-6E8A-4147-A177-3AD203B41FA5}">
                          <a16:colId xmlns:a16="http://schemas.microsoft.com/office/drawing/2014/main" val="2319053410"/>
                        </a:ext>
                      </a:extLst>
                    </a:gridCol>
                  </a:tblGrid>
                  <a:tr h="1771393">
                    <a:tc>
                      <a:txBody>
                        <a:bodyPr/>
                        <a:lstStyle/>
                        <a:p>
                          <a:endParaRPr lang="en-US"/>
                        </a:p>
                      </a:txBody>
                      <a:tcPr marL="68580" marR="68580" marT="0" marB="0">
                        <a:blipFill>
                          <a:blip r:embed="rId5"/>
                          <a:stretch>
                            <a:fillRect r="-83448"/>
                          </a:stretch>
                        </a:blipFill>
                      </a:tcPr>
                    </a:tc>
                    <a:tc>
                      <a:txBody>
                        <a:bodyPr/>
                        <a:lstStyle/>
                        <a:p>
                          <a:endParaRPr lang="en-US"/>
                        </a:p>
                      </a:txBody>
                      <a:tcPr marL="68580" marR="68580" marT="0" marB="0">
                        <a:blipFill>
                          <a:blip r:embed="rId5"/>
                          <a:stretch>
                            <a:fillRect l="-119835"/>
                          </a:stretch>
                        </a:blipFill>
                      </a:tcPr>
                    </a:tc>
                    <a:extLst>
                      <a:ext uri="{0D108BD9-81ED-4DB2-BD59-A6C34878D82A}">
                        <a16:rowId xmlns:a16="http://schemas.microsoft.com/office/drawing/2014/main" val="391018453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1047FD2F-16A6-2BC0-B8AD-10056619D49A}"/>
                  </a:ext>
                </a:extLst>
              </p:cNvPr>
              <p:cNvGraphicFramePr>
                <a:graphicFrameLocks noGrp="1"/>
              </p:cNvGraphicFramePr>
              <p:nvPr>
                <p:extLst>
                  <p:ext uri="{D42A27DB-BD31-4B8C-83A1-F6EECF244321}">
                    <p14:modId xmlns:p14="http://schemas.microsoft.com/office/powerpoint/2010/main" val="3008269305"/>
                  </p:ext>
                </p:extLst>
              </p:nvPr>
            </p:nvGraphicFramePr>
            <p:xfrm>
              <a:off x="353998" y="3267641"/>
              <a:ext cx="3354424" cy="975360"/>
            </p:xfrm>
            <a:graphic>
              <a:graphicData uri="http://schemas.openxmlformats.org/drawingml/2006/table">
                <a:tbl>
                  <a:tblPr firstRow="1" firstCol="1" bandRow="1">
                    <a:tableStyleId>{2D5ABB26-0587-4C30-8999-92F81FD0307C}</a:tableStyleId>
                  </a:tblPr>
                  <a:tblGrid>
                    <a:gridCol w="1822550">
                      <a:extLst>
                        <a:ext uri="{9D8B030D-6E8A-4147-A177-3AD203B41FA5}">
                          <a16:colId xmlns:a16="http://schemas.microsoft.com/office/drawing/2014/main" val="389810653"/>
                        </a:ext>
                      </a:extLst>
                    </a:gridCol>
                    <a:gridCol w="1531874">
                      <a:extLst>
                        <a:ext uri="{9D8B030D-6E8A-4147-A177-3AD203B41FA5}">
                          <a16:colId xmlns:a16="http://schemas.microsoft.com/office/drawing/2014/main" val="2319053410"/>
                        </a:ext>
                      </a:extLst>
                    </a:gridCol>
                  </a:tblGrid>
                  <a:tr h="557110">
                    <a:tc>
                      <a:txBody>
                        <a:bodyPr/>
                        <a:lstStyle/>
                        <a:p>
                          <a:pPr>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i="1" smtClean="0">
                                    <a:effectLst/>
                                    <a:latin typeface="Cambria Math" panose="02040503050406030204" pitchFamily="18" charset="0"/>
                                  </a:rPr>
                                  <m:t>𝑚</m:t>
                                </m:r>
                                <m:r>
                                  <a:rPr lang="en-AU" sz="1800" b="0" i="1" smtClean="0">
                                    <a:effectLst/>
                                    <a:latin typeface="Cambria Math" panose="02040503050406030204" pitchFamily="18" charset="0"/>
                                  </a:rPr>
                                  <m:t>=3</m:t>
                                </m:r>
                              </m:oMath>
                            </m:oMathPara>
                          </a14:m>
                          <a:endParaRPr lang="en-AU" sz="1800" b="0" dirty="0">
                            <a:effectLst/>
                          </a:endParaRPr>
                        </a:p>
                        <a:p>
                          <a:pPr>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b="0" i="1" smtClean="0">
                                    <a:effectLst/>
                                    <a:latin typeface="Cambria Math" panose="02040503050406030204" pitchFamily="18" charset="0"/>
                                  </a:rPr>
                                  <m:t>𝑐</m:t>
                                </m:r>
                                <m:r>
                                  <a:rPr lang="en-AU" sz="1800" b="0" i="1" smtClean="0">
                                    <a:effectLst/>
                                    <a:latin typeface="Cambria Math" panose="02040503050406030204" pitchFamily="18" charset="0"/>
                                  </a:rPr>
                                  <m:t>=−5</m:t>
                                </m:r>
                              </m:oMath>
                            </m:oMathPara>
                          </a14:m>
                          <a:endParaRPr lang="en-AU" sz="1800" dirty="0">
                            <a:effectLst/>
                          </a:endParaRPr>
                        </a:p>
                      </a:txBody>
                      <a:tcPr marL="68580" marR="68580" marT="0" marB="0"/>
                    </a:tc>
                    <a:tc>
                      <a:txBody>
                        <a:bodyPr/>
                        <a:lstStyle/>
                        <a:p>
                          <a:pPr>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i="1" smtClean="0">
                                    <a:effectLst/>
                                    <a:latin typeface="Cambria Math" panose="02040503050406030204" pitchFamily="18" charset="0"/>
                                  </a:rPr>
                                  <m:t>𝑚</m:t>
                                </m:r>
                                <m:r>
                                  <a:rPr lang="en-AU" sz="1800" b="0" i="1" smtClean="0">
                                    <a:effectLst/>
                                    <a:latin typeface="Cambria Math" panose="02040503050406030204" pitchFamily="18" charset="0"/>
                                  </a:rPr>
                                  <m:t>=−1</m:t>
                                </m:r>
                              </m:oMath>
                            </m:oMathPara>
                          </a14:m>
                          <a:endParaRPr lang="en-AU" sz="1800" b="0" dirty="0">
                            <a:effectLst/>
                          </a:endParaRPr>
                        </a:p>
                        <a:p>
                          <a:pPr>
                            <a:lnSpc>
                              <a:spcPct val="150000"/>
                            </a:lnSpc>
                            <a:spcBef>
                              <a:spcPts val="1200"/>
                            </a:spcBef>
                            <a:spcAft>
                              <a:spcPts val="600"/>
                            </a:spcAft>
                            <a:buNone/>
                          </a:pPr>
                          <a14:m>
                            <m:oMathPara xmlns:m="http://schemas.openxmlformats.org/officeDocument/2006/math">
                              <m:oMathParaPr>
                                <m:jc m:val="left"/>
                              </m:oMathParaPr>
                              <m:oMath xmlns:m="http://schemas.openxmlformats.org/officeDocument/2006/math">
                                <m:r>
                                  <a:rPr lang="en-AU" sz="1800" b="0" i="1" smtClean="0">
                                    <a:effectLst/>
                                    <a:latin typeface="Cambria Math" panose="02040503050406030204" pitchFamily="18" charset="0"/>
                                  </a:rPr>
                                  <m:t>𝑐</m:t>
                                </m:r>
                                <m:r>
                                  <a:rPr lang="en-AU" sz="1800" b="0" i="1" smtClean="0">
                                    <a:effectLst/>
                                    <a:latin typeface="Cambria Math" panose="02040503050406030204" pitchFamily="18" charset="0"/>
                                  </a:rPr>
                                  <m:t>=1</m:t>
                                </m:r>
                              </m:oMath>
                            </m:oMathPara>
                          </a14:m>
                          <a:endParaRPr lang="en-AU" sz="1800" dirty="0">
                            <a:effectLst/>
                          </a:endParaRPr>
                        </a:p>
                      </a:txBody>
                      <a:tcPr marL="68580" marR="68580" marT="0" marB="0"/>
                    </a:tc>
                    <a:extLst>
                      <a:ext uri="{0D108BD9-81ED-4DB2-BD59-A6C34878D82A}">
                        <a16:rowId xmlns:a16="http://schemas.microsoft.com/office/drawing/2014/main" val="3910184533"/>
                      </a:ext>
                    </a:extLst>
                  </a:tr>
                </a:tbl>
              </a:graphicData>
            </a:graphic>
          </p:graphicFrame>
        </mc:Choice>
        <mc:Fallback xmlns="">
          <p:graphicFrame>
            <p:nvGraphicFramePr>
              <p:cNvPr id="5" name="Table 4">
                <a:extLst>
                  <a:ext uri="{FF2B5EF4-FFF2-40B4-BE49-F238E27FC236}">
                    <a16:creationId xmlns:a16="http://schemas.microsoft.com/office/drawing/2014/main" id="{1047FD2F-16A6-2BC0-B8AD-10056619D49A}"/>
                  </a:ext>
                </a:extLst>
              </p:cNvPr>
              <p:cNvGraphicFramePr>
                <a:graphicFrameLocks noGrp="1"/>
              </p:cNvGraphicFramePr>
              <p:nvPr>
                <p:extLst>
                  <p:ext uri="{D42A27DB-BD31-4B8C-83A1-F6EECF244321}">
                    <p14:modId xmlns:p14="http://schemas.microsoft.com/office/powerpoint/2010/main" val="3008269305"/>
                  </p:ext>
                </p:extLst>
              </p:nvPr>
            </p:nvGraphicFramePr>
            <p:xfrm>
              <a:off x="353998" y="3267641"/>
              <a:ext cx="3354424" cy="975360"/>
            </p:xfrm>
            <a:graphic>
              <a:graphicData uri="http://schemas.openxmlformats.org/drawingml/2006/table">
                <a:tbl>
                  <a:tblPr firstRow="1" firstCol="1" bandRow="1">
                    <a:tableStyleId>{2D5ABB26-0587-4C30-8999-92F81FD0307C}</a:tableStyleId>
                  </a:tblPr>
                  <a:tblGrid>
                    <a:gridCol w="1822550">
                      <a:extLst>
                        <a:ext uri="{9D8B030D-6E8A-4147-A177-3AD203B41FA5}">
                          <a16:colId xmlns:a16="http://schemas.microsoft.com/office/drawing/2014/main" val="389810653"/>
                        </a:ext>
                      </a:extLst>
                    </a:gridCol>
                    <a:gridCol w="1531874">
                      <a:extLst>
                        <a:ext uri="{9D8B030D-6E8A-4147-A177-3AD203B41FA5}">
                          <a16:colId xmlns:a16="http://schemas.microsoft.com/office/drawing/2014/main" val="2319053410"/>
                        </a:ext>
                      </a:extLst>
                    </a:gridCol>
                  </a:tblGrid>
                  <a:tr h="975360">
                    <a:tc>
                      <a:txBody>
                        <a:bodyPr/>
                        <a:lstStyle/>
                        <a:p>
                          <a:endParaRPr lang="en-US"/>
                        </a:p>
                      </a:txBody>
                      <a:tcPr marL="68580" marR="68580" marT="0" marB="0">
                        <a:blipFill>
                          <a:blip r:embed="rId6"/>
                          <a:stretch>
                            <a:fillRect r="-83448"/>
                          </a:stretch>
                        </a:blipFill>
                      </a:tcPr>
                    </a:tc>
                    <a:tc>
                      <a:txBody>
                        <a:bodyPr/>
                        <a:lstStyle/>
                        <a:p>
                          <a:endParaRPr lang="en-US"/>
                        </a:p>
                      </a:txBody>
                      <a:tcPr marL="68580" marR="68580" marT="0" marB="0">
                        <a:blipFill>
                          <a:blip r:embed="rId6"/>
                          <a:stretch>
                            <a:fillRect l="-119835"/>
                          </a:stretch>
                        </a:blipFill>
                      </a:tcPr>
                    </a:tc>
                    <a:extLst>
                      <a:ext uri="{0D108BD9-81ED-4DB2-BD59-A6C34878D82A}">
                        <a16:rowId xmlns:a16="http://schemas.microsoft.com/office/drawing/2014/main" val="3910184533"/>
                      </a:ext>
                    </a:extLst>
                  </a:tr>
                </a:tbl>
              </a:graphicData>
            </a:graphic>
          </p:graphicFrame>
        </mc:Fallback>
      </mc:AlternateContent>
      <p:pic>
        <p:nvPicPr>
          <p:cNvPr id="25" name="Picture 24" descr="A coordinate graph showing two increasing straight lines with their intersection labelled (3, 4). The blue line, labelled y = x + 1, increases steadily from left to right and crosses the y-axis at 1; the orange line, labelled y = 3x − 5, increases more steeply and crosses the y-axis at −5. The marked intersection point shows that both equations have the same solution when x = 3 and y = 4.">
            <a:extLst>
              <a:ext uri="{FF2B5EF4-FFF2-40B4-BE49-F238E27FC236}">
                <a16:creationId xmlns:a16="http://schemas.microsoft.com/office/drawing/2014/main" id="{5EB2234D-6D21-67E1-FD6D-5176E783ACAD}"/>
              </a:ext>
            </a:extLst>
          </p:cNvPr>
          <p:cNvPicPr>
            <a:picLocks noChangeAspect="1"/>
          </p:cNvPicPr>
          <p:nvPr/>
        </p:nvPicPr>
        <p:blipFill>
          <a:blip r:embed="rId7"/>
          <a:stretch>
            <a:fillRect/>
          </a:stretch>
        </p:blipFill>
        <p:spPr>
          <a:xfrm>
            <a:off x="6855134" y="1357483"/>
            <a:ext cx="4512150" cy="4582789"/>
          </a:xfrm>
          <a:prstGeom prst="rect">
            <a:avLst/>
          </a:prstGeom>
        </p:spPr>
      </p:pic>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3842D10F-AFC4-83DE-070C-E736BD1BFF1F}"/>
                  </a:ext>
                </a:extLst>
              </p:cNvPr>
              <p:cNvSpPr txBox="1"/>
              <p:nvPr/>
            </p:nvSpPr>
            <p:spPr>
              <a:xfrm>
                <a:off x="8108099" y="5998968"/>
                <a:ext cx="2006220" cy="402872"/>
              </a:xfrm>
              <a:prstGeom prst="rect">
                <a:avLst/>
              </a:prstGeom>
              <a:noFill/>
              <a:ln w="28575">
                <a:solidFill>
                  <a:schemeClr val="tx2"/>
                </a:solidFill>
              </a:ln>
            </p:spPr>
            <p:txBody>
              <a:bodyPr wrap="square" lIns="0" tIns="0" rIns="0" bIns="0" rtlCol="0">
                <a:noAutofit/>
              </a:bodyPr>
              <a:lstStyle/>
              <a:p>
                <a:pPr algn="l"/>
                <a14:m>
                  <m:oMathPara xmlns:m="http://schemas.openxmlformats.org/officeDocument/2006/math">
                    <m:oMathParaPr>
                      <m:jc m:val="centerGroup"/>
                    </m:oMathParaPr>
                    <m:oMath xmlns:m="http://schemas.openxmlformats.org/officeDocument/2006/math">
                      <m:r>
                        <a:rPr lang="en-AU" sz="1800" b="0" i="1" smtClean="0">
                          <a:latin typeface="Cambria Math" panose="02040503050406030204" pitchFamily="18" charset="0"/>
                        </a:rPr>
                        <m:t>∴</m:t>
                      </m:r>
                      <m:r>
                        <a:rPr lang="en-AU" sz="1800" b="0" i="1" smtClean="0">
                          <a:latin typeface="Cambria Math" panose="02040503050406030204" pitchFamily="18" charset="0"/>
                        </a:rPr>
                        <m:t>𝑥</m:t>
                      </m:r>
                      <m:r>
                        <a:rPr lang="en-AU" sz="1800" b="0" i="1" smtClean="0">
                          <a:latin typeface="Cambria Math" panose="02040503050406030204" pitchFamily="18" charset="0"/>
                        </a:rPr>
                        <m:t>=3, </m:t>
                      </m:r>
                      <m:r>
                        <a:rPr lang="en-AU" sz="1800" b="0" i="1" smtClean="0">
                          <a:latin typeface="Cambria Math" panose="02040503050406030204" pitchFamily="18" charset="0"/>
                        </a:rPr>
                        <m:t>𝑦</m:t>
                      </m:r>
                      <m:r>
                        <a:rPr lang="en-AU" sz="1800" b="0" i="1" smtClean="0">
                          <a:latin typeface="Cambria Math" panose="02040503050406030204" pitchFamily="18" charset="0"/>
                        </a:rPr>
                        <m:t>=4</m:t>
                      </m:r>
                    </m:oMath>
                  </m:oMathPara>
                </a14:m>
                <a:endParaRPr lang="en-AU" sz="1800" dirty="0"/>
              </a:p>
            </p:txBody>
          </p:sp>
        </mc:Choice>
        <mc:Fallback xmlns="">
          <p:sp>
            <p:nvSpPr>
              <p:cNvPr id="26" name="TextBox 25">
                <a:extLst>
                  <a:ext uri="{FF2B5EF4-FFF2-40B4-BE49-F238E27FC236}">
                    <a16:creationId xmlns:a16="http://schemas.microsoft.com/office/drawing/2014/main" id="{3842D10F-AFC4-83DE-070C-E736BD1BFF1F}"/>
                  </a:ext>
                </a:extLst>
              </p:cNvPr>
              <p:cNvSpPr txBox="1">
                <a:spLocks noRot="1" noChangeAspect="1" noMove="1" noResize="1" noEditPoints="1" noAdjustHandles="1" noChangeArrowheads="1" noChangeShapeType="1" noTextEdit="1"/>
              </p:cNvSpPr>
              <p:nvPr/>
            </p:nvSpPr>
            <p:spPr>
              <a:xfrm>
                <a:off x="8108099" y="5998968"/>
                <a:ext cx="2006220" cy="402872"/>
              </a:xfrm>
              <a:prstGeom prst="rect">
                <a:avLst/>
              </a:prstGeom>
              <a:blipFill>
                <a:blip r:embed="rId8"/>
                <a:stretch>
                  <a:fillRect/>
                </a:stretch>
              </a:blipFill>
              <a:ln w="28575">
                <a:solidFill>
                  <a:schemeClr val="tx2"/>
                </a:solidFill>
              </a:ln>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3465B833-961A-0CCB-49D5-406BA735A1F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18</a:t>
            </a:fld>
            <a:endParaRPr lang="en-AU" dirty="0"/>
          </a:p>
        </p:txBody>
      </p:sp>
    </p:spTree>
    <p:extLst>
      <p:ext uri="{BB962C8B-B14F-4D97-AF65-F5344CB8AC3E}">
        <p14:creationId xmlns:p14="http://schemas.microsoft.com/office/powerpoint/2010/main" val="956431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A2B4C-7C30-E419-70FB-AC11F1082D3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7704CFD-544D-B423-7121-5AEC065EB6B1}"/>
              </a:ext>
            </a:extLst>
          </p:cNvPr>
          <p:cNvSpPr>
            <a:spLocks noGrp="1"/>
          </p:cNvSpPr>
          <p:nvPr>
            <p:ph type="ctrTitle"/>
          </p:nvPr>
        </p:nvSpPr>
        <p:spPr/>
        <p:txBody>
          <a:bodyPr/>
          <a:lstStyle/>
          <a:p>
            <a:r>
              <a:rPr lang="en-AU" dirty="0">
                <a:latin typeface="+mj-lt"/>
              </a:rPr>
              <a:t>Independent practice</a:t>
            </a:r>
          </a:p>
        </p:txBody>
      </p:sp>
    </p:spTree>
    <p:extLst>
      <p:ext uri="{BB962C8B-B14F-4D97-AF65-F5344CB8AC3E}">
        <p14:creationId xmlns:p14="http://schemas.microsoft.com/office/powerpoint/2010/main" val="412338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BD9D2-AADD-FABB-97D0-B0FB4F3C215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DFFADD-8E70-6267-A10B-6F1BC0967797}"/>
              </a:ext>
            </a:extLst>
          </p:cNvPr>
          <p:cNvSpPr>
            <a:spLocks noGrp="1"/>
          </p:cNvSpPr>
          <p:nvPr>
            <p:ph type="title" idx="4294967295"/>
          </p:nvPr>
        </p:nvSpPr>
        <p:spPr>
          <a:xfrm>
            <a:off x="360000" y="-1008000"/>
            <a:ext cx="10080000" cy="1008000"/>
          </a:xfrm>
        </p:spPr>
        <p:txBody>
          <a:bodyPr vert="horz" lIns="0" tIns="0" rIns="0" bIns="0" rtlCol="0" anchor="b">
            <a:noAutofit/>
          </a:bodyPr>
          <a:lstStyle/>
          <a:p>
            <a:r>
              <a:rPr lang="en-AU" dirty="0"/>
              <a:t>Approaching questions scaffold</a:t>
            </a:r>
          </a:p>
        </p:txBody>
      </p:sp>
      <p:pic>
        <p:nvPicPr>
          <p:cNvPr id="4" name="Picture 3" descr="Approaching questions scaffold. The first step, understand, involves identifying key terms, determine the focus area, identify the amount of marks its worth. The second step, plan, involves, drawing a visual representation, using a formula or identifying the steps. The third, solve, involves completing the steps, performing calculations and showing all working. The last, check, involves substituting to check, check for reasonableness and have I answered the question.">
            <a:extLst>
              <a:ext uri="{FF2B5EF4-FFF2-40B4-BE49-F238E27FC236}">
                <a16:creationId xmlns:a16="http://schemas.microsoft.com/office/drawing/2014/main" id="{D9253B5E-AF71-A2B9-80A2-708D01C3B6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AE0057C8-9960-6F82-7845-9FB18E18C70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20</a:t>
            </a:fld>
            <a:endParaRPr lang="en-AU" dirty="0"/>
          </a:p>
        </p:txBody>
      </p:sp>
    </p:spTree>
    <p:extLst>
      <p:ext uri="{BB962C8B-B14F-4D97-AF65-F5344CB8AC3E}">
        <p14:creationId xmlns:p14="http://schemas.microsoft.com/office/powerpoint/2010/main" val="3378489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4845C9-5E4F-3FCF-5500-94E252D76866}"/>
              </a:ext>
            </a:extLst>
          </p:cNvPr>
          <p:cNvSpPr>
            <a:spLocks noGrp="1"/>
          </p:cNvSpPr>
          <p:nvPr>
            <p:ph type="title"/>
          </p:nvPr>
        </p:nvSpPr>
        <p:spPr/>
        <p:txBody>
          <a:bodyPr/>
          <a:lstStyle/>
          <a:p>
            <a:r>
              <a:rPr lang="en-AU" dirty="0"/>
              <a:t>2023 Standard 2 HSC marker feedback</a:t>
            </a:r>
          </a:p>
        </p:txBody>
      </p:sp>
      <p:sp>
        <p:nvSpPr>
          <p:cNvPr id="4" name="Text Placeholder 3">
            <a:extLst>
              <a:ext uri="{FF2B5EF4-FFF2-40B4-BE49-F238E27FC236}">
                <a16:creationId xmlns:a16="http://schemas.microsoft.com/office/drawing/2014/main" id="{44698379-079F-1D02-3908-7941206E30FF}"/>
              </a:ext>
            </a:extLst>
          </p:cNvPr>
          <p:cNvSpPr>
            <a:spLocks noGrp="1"/>
          </p:cNvSpPr>
          <p:nvPr>
            <p:ph type="body" sz="quarter" idx="18"/>
          </p:nvPr>
        </p:nvSpPr>
        <p:spPr/>
        <p:txBody>
          <a:bodyPr/>
          <a:lstStyle/>
          <a:p>
            <a:r>
              <a:rPr lang="en-AU" dirty="0"/>
              <a:t>Question 21</a:t>
            </a:r>
          </a:p>
        </p:txBody>
      </p:sp>
      <p:sp>
        <p:nvSpPr>
          <p:cNvPr id="5" name="Text Placeholder 4">
            <a:extLst>
              <a:ext uri="{FF2B5EF4-FFF2-40B4-BE49-F238E27FC236}">
                <a16:creationId xmlns:a16="http://schemas.microsoft.com/office/drawing/2014/main" id="{A79456D7-D173-8B71-236E-8F74EE6FE288}"/>
              </a:ext>
            </a:extLst>
          </p:cNvPr>
          <p:cNvSpPr>
            <a:spLocks noGrp="1"/>
          </p:cNvSpPr>
          <p:nvPr>
            <p:ph type="body" sz="quarter" idx="17"/>
          </p:nvPr>
        </p:nvSpPr>
        <p:spPr>
          <a:xfrm>
            <a:off x="359999" y="1461275"/>
            <a:ext cx="11483999" cy="5195650"/>
          </a:xfrm>
        </p:spPr>
        <p:txBody>
          <a:bodyPr/>
          <a:lstStyle/>
          <a:p>
            <a:pPr>
              <a:spcAft>
                <a:spcPts val="600"/>
              </a:spcAft>
            </a:pPr>
            <a:r>
              <a:rPr lang="en-AU" sz="1800" dirty="0"/>
              <a:t>In better responses, students were able to: </a:t>
            </a:r>
          </a:p>
          <a:p>
            <a:pPr marL="342900" indent="-342900">
              <a:spcAft>
                <a:spcPts val="600"/>
              </a:spcAft>
              <a:buFont typeface="Arial" panose="020B0604020202020204" pitchFamily="34" charset="0"/>
              <a:buChar char="•"/>
            </a:pPr>
            <a:r>
              <a:rPr lang="en-AU" sz="1800" dirty="0"/>
              <a:t>draw a straight-line graph accurately from a table of values</a:t>
            </a:r>
          </a:p>
          <a:p>
            <a:pPr marL="342900" indent="-342900">
              <a:spcAft>
                <a:spcPts val="600"/>
              </a:spcAft>
              <a:buFont typeface="Arial" panose="020B0604020202020204" pitchFamily="34" charset="0"/>
              <a:buChar char="•"/>
            </a:pPr>
            <a:r>
              <a:rPr lang="en-AU" sz="1800" dirty="0"/>
              <a:t>find the point of intersection from a graph and identify the value from the correct axis</a:t>
            </a:r>
          </a:p>
          <a:p>
            <a:pPr marL="342900" indent="-342900">
              <a:spcAft>
                <a:spcPts val="600"/>
              </a:spcAft>
              <a:buFont typeface="Arial" panose="020B0604020202020204" pitchFamily="34" charset="0"/>
              <a:buChar char="•"/>
            </a:pPr>
            <a:r>
              <a:rPr lang="en-AU" sz="1800" dirty="0"/>
              <a:t>interpret the question using the graph and mathematical reasoning to determine which provider was the cheaper option and by how much. </a:t>
            </a:r>
          </a:p>
          <a:p>
            <a:pPr>
              <a:spcBef>
                <a:spcPts val="600"/>
              </a:spcBef>
              <a:spcAft>
                <a:spcPts val="600"/>
              </a:spcAft>
            </a:pPr>
            <a:r>
              <a:rPr lang="en-AU" sz="1800" dirty="0"/>
              <a:t>Areas for students to improve include:</a:t>
            </a:r>
          </a:p>
          <a:p>
            <a:pPr marL="342900" indent="-342900">
              <a:spcAft>
                <a:spcPts val="600"/>
              </a:spcAft>
              <a:buFont typeface="Arial" panose="020B0604020202020204" pitchFamily="34" charset="0"/>
              <a:buChar char="•"/>
            </a:pPr>
            <a:r>
              <a:rPr lang="en-AU" sz="1800" dirty="0"/>
              <a:t>plotting points from a table onto a grid and accurately drawing a linear relationship using a ruler </a:t>
            </a:r>
          </a:p>
          <a:p>
            <a:pPr marL="342900" indent="-342900">
              <a:spcAft>
                <a:spcPts val="600"/>
              </a:spcAft>
              <a:buFont typeface="Arial" panose="020B0604020202020204" pitchFamily="34" charset="0"/>
              <a:buChar char="•"/>
            </a:pPr>
            <a:r>
              <a:rPr lang="en-AU" sz="1800" dirty="0"/>
              <a:t>using a highlighter or underlining to assist in identifying parts of the question that need to be addressed such as ‘which provider’ and ‘by how much’. </a:t>
            </a:r>
          </a:p>
          <a:p>
            <a:pPr algn="r">
              <a:spcAft>
                <a:spcPts val="600"/>
              </a:spcAft>
            </a:pPr>
            <a:r>
              <a:rPr lang="en-AU" sz="1800" dirty="0"/>
              <a:t>(NESA, 2023)</a:t>
            </a:r>
          </a:p>
        </p:txBody>
      </p:sp>
      <p:sp>
        <p:nvSpPr>
          <p:cNvPr id="2" name="Slide Number Placeholder 2">
            <a:extLst>
              <a:ext uri="{FF2B5EF4-FFF2-40B4-BE49-F238E27FC236}">
                <a16:creationId xmlns:a16="http://schemas.microsoft.com/office/drawing/2014/main" id="{9E8A392B-EBE4-2BB6-FF82-20AAE3B82673}"/>
              </a:ext>
              <a:ext uri="{C183D7F6-B498-43B3-948B-1728B52AA6E4}">
                <adec:decorative xmlns:adec="http://schemas.microsoft.com/office/drawing/2017/decorative" val="1"/>
              </a:ext>
            </a:extLst>
          </p:cNvPr>
          <p:cNvSpPr>
            <a:spLocks noGrp="1"/>
          </p:cNvSpPr>
          <p:nvPr>
            <p:ph type="sldNum" sz="quarter" idx="12"/>
          </p:nvPr>
        </p:nvSpPr>
        <p:spPr>
          <a:xfrm>
            <a:off x="11124000" y="6516000"/>
            <a:ext cx="720000" cy="180000"/>
          </a:xfrm>
        </p:spPr>
        <p:txBody>
          <a:bodyPr/>
          <a:lstStyle/>
          <a:p>
            <a:fld id="{10A01DC5-1685-4615-8240-15192985C6A2}" type="slidenum">
              <a:rPr lang="en-AU" smtClean="0"/>
              <a:pPr/>
              <a:t>21</a:t>
            </a:fld>
            <a:endParaRPr lang="en-AU" dirty="0"/>
          </a:p>
        </p:txBody>
      </p:sp>
    </p:spTree>
    <p:extLst>
      <p:ext uri="{BB962C8B-B14F-4D97-AF65-F5344CB8AC3E}">
        <p14:creationId xmlns:p14="http://schemas.microsoft.com/office/powerpoint/2010/main" val="2985552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500DE-F2F6-0386-373D-3162A718CE0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ACAC72F-D515-216B-20B7-EA4E04CE1DB7}"/>
              </a:ext>
            </a:extLst>
          </p:cNvPr>
          <p:cNvSpPr>
            <a:spLocks noGrp="1"/>
          </p:cNvSpPr>
          <p:nvPr>
            <p:ph type="title"/>
          </p:nvPr>
        </p:nvSpPr>
        <p:spPr/>
        <p:txBody>
          <a:bodyPr/>
          <a:lstStyle/>
          <a:p>
            <a:r>
              <a:rPr lang="en-AU" dirty="0"/>
              <a:t>2023 Standard 2 HSC solution</a:t>
            </a:r>
          </a:p>
        </p:txBody>
      </p:sp>
      <p:sp>
        <p:nvSpPr>
          <p:cNvPr id="4" name="Text Placeholder 3">
            <a:extLst>
              <a:ext uri="{FF2B5EF4-FFF2-40B4-BE49-F238E27FC236}">
                <a16:creationId xmlns:a16="http://schemas.microsoft.com/office/drawing/2014/main" id="{B99663EE-92A1-FCC2-E924-5FF5F9FD1A80}"/>
              </a:ext>
            </a:extLst>
          </p:cNvPr>
          <p:cNvSpPr>
            <a:spLocks noGrp="1"/>
          </p:cNvSpPr>
          <p:nvPr>
            <p:ph type="body" sz="quarter" idx="18"/>
          </p:nvPr>
        </p:nvSpPr>
        <p:spPr/>
        <p:txBody>
          <a:bodyPr/>
          <a:lstStyle/>
          <a:p>
            <a:r>
              <a:rPr lang="en-AU" dirty="0"/>
              <a:t>Question 21</a:t>
            </a:r>
          </a:p>
        </p:txBody>
      </p:sp>
      <p:sp>
        <p:nvSpPr>
          <p:cNvPr id="5" name="Text Placeholder 4">
            <a:extLst>
              <a:ext uri="{FF2B5EF4-FFF2-40B4-BE49-F238E27FC236}">
                <a16:creationId xmlns:a16="http://schemas.microsoft.com/office/drawing/2014/main" id="{A82BFAE2-EC2B-C33F-DD0F-A980665BC1C3}"/>
              </a:ext>
            </a:extLst>
          </p:cNvPr>
          <p:cNvSpPr>
            <a:spLocks noGrp="1"/>
          </p:cNvSpPr>
          <p:nvPr>
            <p:ph type="body" sz="quarter" idx="17"/>
          </p:nvPr>
        </p:nvSpPr>
        <p:spPr>
          <a:xfrm>
            <a:off x="359999" y="1463730"/>
            <a:ext cx="2280073" cy="613236"/>
          </a:xfrm>
        </p:spPr>
        <p:txBody>
          <a:bodyPr/>
          <a:lstStyle/>
          <a:p>
            <a:r>
              <a:rPr lang="en-AU" dirty="0"/>
              <a:t>(a)</a:t>
            </a:r>
          </a:p>
          <a:p>
            <a:endParaRPr lang="en-AU" dirty="0"/>
          </a:p>
          <a:p>
            <a:endParaRPr lang="en-AU" dirty="0"/>
          </a:p>
          <a:p>
            <a:endParaRPr lang="en-AU" dirty="0"/>
          </a:p>
          <a:p>
            <a:endParaRPr lang="en-AU" dirty="0"/>
          </a:p>
        </p:txBody>
      </p:sp>
      <p:graphicFrame>
        <p:nvGraphicFramePr>
          <p:cNvPr id="6" name="Table 5" descr="A two-row table comparing electricity used in a month, in kilowatt-hours, with the monthly charge, in dollars. The values shown are 0 kWh costs $40, 400 kWh costs $140, and 1000 kWh costs $290, indicating that the monthly charge increases as electricity use increases.">
            <a:extLst>
              <a:ext uri="{FF2B5EF4-FFF2-40B4-BE49-F238E27FC236}">
                <a16:creationId xmlns:a16="http://schemas.microsoft.com/office/drawing/2014/main" id="{81B3A267-D23A-63C8-F81F-9A1E9A059B0B}"/>
              </a:ext>
            </a:extLst>
          </p:cNvPr>
          <p:cNvGraphicFramePr>
            <a:graphicFrameLocks noGrp="1"/>
          </p:cNvGraphicFramePr>
          <p:nvPr>
            <p:extLst>
              <p:ext uri="{D42A27DB-BD31-4B8C-83A1-F6EECF244321}">
                <p14:modId xmlns:p14="http://schemas.microsoft.com/office/powerpoint/2010/main" val="2830635096"/>
              </p:ext>
            </p:extLst>
          </p:nvPr>
        </p:nvGraphicFramePr>
        <p:xfrm>
          <a:off x="951265" y="1634968"/>
          <a:ext cx="6107513" cy="883996"/>
        </p:xfrm>
        <a:graphic>
          <a:graphicData uri="http://schemas.openxmlformats.org/drawingml/2006/table">
            <a:tbl>
              <a:tblPr firstRow="1" firstCol="1" bandRow="1">
                <a:tableStyleId>{2D5ABB26-0587-4C30-8999-92F81FD0307C}</a:tableStyleId>
              </a:tblPr>
              <a:tblGrid>
                <a:gridCol w="3820115">
                  <a:extLst>
                    <a:ext uri="{9D8B030D-6E8A-4147-A177-3AD203B41FA5}">
                      <a16:colId xmlns:a16="http://schemas.microsoft.com/office/drawing/2014/main" val="238837343"/>
                    </a:ext>
                  </a:extLst>
                </a:gridCol>
                <a:gridCol w="762466">
                  <a:extLst>
                    <a:ext uri="{9D8B030D-6E8A-4147-A177-3AD203B41FA5}">
                      <a16:colId xmlns:a16="http://schemas.microsoft.com/office/drawing/2014/main" val="4012027344"/>
                    </a:ext>
                  </a:extLst>
                </a:gridCol>
                <a:gridCol w="762466">
                  <a:extLst>
                    <a:ext uri="{9D8B030D-6E8A-4147-A177-3AD203B41FA5}">
                      <a16:colId xmlns:a16="http://schemas.microsoft.com/office/drawing/2014/main" val="3267550919"/>
                    </a:ext>
                  </a:extLst>
                </a:gridCol>
                <a:gridCol w="762466">
                  <a:extLst>
                    <a:ext uri="{9D8B030D-6E8A-4147-A177-3AD203B41FA5}">
                      <a16:colId xmlns:a16="http://schemas.microsoft.com/office/drawing/2014/main" val="16691351"/>
                    </a:ext>
                  </a:extLst>
                </a:gridCol>
              </a:tblGrid>
              <a:tr h="441998">
                <a:tc>
                  <a:txBody>
                    <a:bodyPr/>
                    <a:lstStyle/>
                    <a:p>
                      <a:pPr>
                        <a:lnSpc>
                          <a:spcPct val="150000"/>
                        </a:lnSpc>
                        <a:spcBef>
                          <a:spcPts val="600"/>
                        </a:spcBef>
                        <a:spcAft>
                          <a:spcPts val="600"/>
                        </a:spcAft>
                        <a:buNone/>
                      </a:pPr>
                      <a:r>
                        <a:rPr lang="en-AU" sz="1800" b="1" dirty="0">
                          <a:effectLst/>
                        </a:rPr>
                        <a:t>Electricity used in a month (kWh)</a:t>
                      </a:r>
                      <a:endParaRPr lang="en-AU" sz="1800" b="1"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600"/>
                        </a:spcBef>
                        <a:spcAft>
                          <a:spcPts val="600"/>
                        </a:spcAft>
                        <a:buNone/>
                      </a:pPr>
                      <a:r>
                        <a:rPr lang="en-AU" sz="1800" dirty="0">
                          <a:effectLst/>
                        </a:rPr>
                        <a:t>0</a:t>
                      </a:r>
                      <a:endParaRPr lang="en-AU" sz="1800"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600"/>
                        </a:spcBef>
                        <a:spcAft>
                          <a:spcPts val="600"/>
                        </a:spcAft>
                        <a:buNone/>
                      </a:pPr>
                      <a:r>
                        <a:rPr lang="en-AU" sz="1800" dirty="0">
                          <a:effectLst/>
                        </a:rPr>
                        <a:t>400</a:t>
                      </a:r>
                      <a:endParaRPr lang="en-AU" sz="1800"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600"/>
                        </a:spcBef>
                        <a:spcAft>
                          <a:spcPts val="600"/>
                        </a:spcAft>
                        <a:buNone/>
                      </a:pPr>
                      <a:r>
                        <a:rPr lang="en-AU" sz="1800" dirty="0">
                          <a:effectLst/>
                        </a:rPr>
                        <a:t>1000</a:t>
                      </a:r>
                      <a:endParaRPr lang="en-AU" sz="1800"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39022602"/>
                  </a:ext>
                </a:extLst>
              </a:tr>
              <a:tr h="441998">
                <a:tc>
                  <a:txBody>
                    <a:bodyPr/>
                    <a:lstStyle/>
                    <a:p>
                      <a:pPr>
                        <a:lnSpc>
                          <a:spcPct val="150000"/>
                        </a:lnSpc>
                        <a:spcBef>
                          <a:spcPts val="600"/>
                        </a:spcBef>
                        <a:spcAft>
                          <a:spcPts val="600"/>
                        </a:spcAft>
                        <a:buNone/>
                      </a:pPr>
                      <a:r>
                        <a:rPr lang="en-AU" sz="1800" b="1" dirty="0">
                          <a:effectLst/>
                        </a:rPr>
                        <a:t>Monthly charge ($)</a:t>
                      </a:r>
                      <a:endParaRPr lang="en-AU" sz="1800" b="1"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600"/>
                        </a:spcBef>
                        <a:spcAft>
                          <a:spcPts val="600"/>
                        </a:spcAft>
                        <a:buNone/>
                      </a:pPr>
                      <a:r>
                        <a:rPr lang="en-AU" sz="1800" dirty="0">
                          <a:effectLst/>
                        </a:rPr>
                        <a:t>40</a:t>
                      </a:r>
                      <a:endParaRPr lang="en-AU" sz="1800"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600"/>
                        </a:spcBef>
                        <a:spcAft>
                          <a:spcPts val="600"/>
                        </a:spcAft>
                        <a:buNone/>
                      </a:pPr>
                      <a:r>
                        <a:rPr lang="en-AU" sz="1800" b="1" dirty="0">
                          <a:effectLst/>
                        </a:rPr>
                        <a:t>140</a:t>
                      </a:r>
                      <a:endParaRPr lang="en-AU" sz="1800" b="1"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600"/>
                        </a:spcBef>
                        <a:spcAft>
                          <a:spcPts val="600"/>
                        </a:spcAft>
                        <a:buNone/>
                      </a:pPr>
                      <a:r>
                        <a:rPr lang="en-AU" sz="1800" dirty="0">
                          <a:effectLst/>
                        </a:rPr>
                        <a:t>290</a:t>
                      </a:r>
                      <a:endParaRPr lang="en-AU" sz="1800" dirty="0">
                        <a:effectLst/>
                        <a:latin typeface="Arial" panose="020B0604020202020204" pitchFamily="34" charset="0"/>
                        <a:ea typeface="Public Sans Light" pitchFamily="2"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8302242"/>
                  </a:ext>
                </a:extLst>
              </a:tr>
            </a:tbl>
          </a:graphicData>
        </a:graphic>
      </p:graphicFrame>
      <p:sp>
        <p:nvSpPr>
          <p:cNvPr id="7" name="Text Placeholder 4">
            <a:extLst>
              <a:ext uri="{FF2B5EF4-FFF2-40B4-BE49-F238E27FC236}">
                <a16:creationId xmlns:a16="http://schemas.microsoft.com/office/drawing/2014/main" id="{22983FCD-01FC-9731-6D52-3BED6F4D20F7}"/>
              </a:ext>
            </a:extLst>
          </p:cNvPr>
          <p:cNvSpPr txBox="1">
            <a:spLocks/>
          </p:cNvSpPr>
          <p:nvPr/>
        </p:nvSpPr>
        <p:spPr>
          <a:xfrm>
            <a:off x="359999" y="2620569"/>
            <a:ext cx="2280073" cy="61323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(b)</a:t>
            </a:r>
          </a:p>
          <a:p>
            <a:endParaRPr lang="en-AU" dirty="0"/>
          </a:p>
          <a:p>
            <a:endParaRPr lang="en-AU" dirty="0"/>
          </a:p>
          <a:p>
            <a:endParaRPr lang="en-AU" dirty="0"/>
          </a:p>
          <a:p>
            <a:endParaRPr lang="en-AU" dirty="0"/>
          </a:p>
        </p:txBody>
      </p:sp>
      <p:pic>
        <p:nvPicPr>
          <p:cNvPr id="8" name="Picture 7" descr="A line graph compares two electricity charge plans, with electricity used in a month in kilowatt-hours on the horizontal axis and total charge in dollars on the vertical axis. One straight line starts at $0 when 0 kWh is used and rises more steeply, while the other starts at $40 when 0 kWh is used and rises more gradually; the two plans have the same cost at 400 kWh and $140. At 1000 kWh, the steeper plan costs about $350, while the plan with the $40 starting charge costs about $290.">
            <a:extLst>
              <a:ext uri="{FF2B5EF4-FFF2-40B4-BE49-F238E27FC236}">
                <a16:creationId xmlns:a16="http://schemas.microsoft.com/office/drawing/2014/main" id="{A7663839-553D-7CEC-D821-7BE8F7C837CC}"/>
              </a:ext>
            </a:extLst>
          </p:cNvPr>
          <p:cNvPicPr>
            <a:picLocks noChangeAspect="1"/>
          </p:cNvPicPr>
          <p:nvPr/>
        </p:nvPicPr>
        <p:blipFill>
          <a:blip r:embed="rId2"/>
          <a:stretch>
            <a:fillRect/>
          </a:stretch>
        </p:blipFill>
        <p:spPr>
          <a:xfrm>
            <a:off x="820604" y="2690202"/>
            <a:ext cx="5021244" cy="4005798"/>
          </a:xfrm>
          <a:prstGeom prst="rect">
            <a:avLst/>
          </a:prstGeom>
        </p:spPr>
      </p:pic>
      <p:sp>
        <p:nvSpPr>
          <p:cNvPr id="10" name="Text Placeholder 4">
            <a:extLst>
              <a:ext uri="{FF2B5EF4-FFF2-40B4-BE49-F238E27FC236}">
                <a16:creationId xmlns:a16="http://schemas.microsoft.com/office/drawing/2014/main" id="{0FEA1502-A9BB-4768-6D78-EE61B59978B3}"/>
              </a:ext>
            </a:extLst>
          </p:cNvPr>
          <p:cNvSpPr txBox="1">
            <a:spLocks/>
          </p:cNvSpPr>
          <p:nvPr/>
        </p:nvSpPr>
        <p:spPr>
          <a:xfrm>
            <a:off x="7674219" y="1465100"/>
            <a:ext cx="354894" cy="61323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(c) </a:t>
            </a:r>
          </a:p>
          <a:p>
            <a:endParaRPr lang="en-AU" dirty="0"/>
          </a:p>
          <a:p>
            <a:endParaRPr lang="en-AU" dirty="0"/>
          </a:p>
          <a:p>
            <a:endParaRPr lang="en-AU" dirty="0"/>
          </a:p>
          <a:p>
            <a:endParaRPr lang="en-AU" dirty="0"/>
          </a:p>
          <a:p>
            <a:endParaRPr lang="en-AU" dirty="0"/>
          </a:p>
        </p:txBody>
      </p:sp>
      <p:sp>
        <p:nvSpPr>
          <p:cNvPr id="9" name="Text Placeholder 4">
            <a:extLst>
              <a:ext uri="{FF2B5EF4-FFF2-40B4-BE49-F238E27FC236}">
                <a16:creationId xmlns:a16="http://schemas.microsoft.com/office/drawing/2014/main" id="{F7AA6038-D91A-BAB9-7F09-34E3741A408F}"/>
              </a:ext>
            </a:extLst>
          </p:cNvPr>
          <p:cNvSpPr txBox="1">
            <a:spLocks/>
          </p:cNvSpPr>
          <p:nvPr/>
        </p:nvSpPr>
        <p:spPr>
          <a:xfrm>
            <a:off x="8190592" y="1492769"/>
            <a:ext cx="3738172" cy="1069611"/>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They charge the same amount at 400 kWh.</a:t>
            </a:r>
          </a:p>
          <a:p>
            <a:endParaRPr lang="en-AU" dirty="0"/>
          </a:p>
          <a:p>
            <a:endParaRPr lang="en-AU" dirty="0"/>
          </a:p>
          <a:p>
            <a:endParaRPr lang="en-AU" dirty="0"/>
          </a:p>
          <a:p>
            <a:endParaRPr lang="en-AU" dirty="0"/>
          </a:p>
        </p:txBody>
      </p:sp>
      <p:sp>
        <p:nvSpPr>
          <p:cNvPr id="12" name="Text Placeholder 4">
            <a:extLst>
              <a:ext uri="{FF2B5EF4-FFF2-40B4-BE49-F238E27FC236}">
                <a16:creationId xmlns:a16="http://schemas.microsoft.com/office/drawing/2014/main" id="{5A493349-7706-16BE-93C7-A37785CDEE2D}"/>
              </a:ext>
            </a:extLst>
          </p:cNvPr>
          <p:cNvSpPr txBox="1">
            <a:spLocks/>
          </p:cNvSpPr>
          <p:nvPr/>
        </p:nvSpPr>
        <p:spPr>
          <a:xfrm>
            <a:off x="7674219" y="2788038"/>
            <a:ext cx="354894" cy="61323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(d) </a:t>
            </a:r>
          </a:p>
          <a:p>
            <a:endParaRPr lang="en-AU" dirty="0"/>
          </a:p>
          <a:p>
            <a:endParaRPr lang="en-AU" dirty="0"/>
          </a:p>
          <a:p>
            <a:endParaRPr lang="en-AU" dirty="0"/>
          </a:p>
          <a:p>
            <a:endParaRPr lang="en-AU" dirty="0"/>
          </a:p>
          <a:p>
            <a:endParaRPr lang="en-AU" dirty="0"/>
          </a:p>
        </p:txBody>
      </p:sp>
      <mc:AlternateContent xmlns:mc="http://schemas.openxmlformats.org/markup-compatibility/2006" xmlns:a14="http://schemas.microsoft.com/office/drawing/2010/main">
        <mc:Choice Requires="a14">
          <p:sp>
            <p:nvSpPr>
              <p:cNvPr id="15" name="Text Placeholder 4">
                <a:extLst>
                  <a:ext uri="{FF2B5EF4-FFF2-40B4-BE49-F238E27FC236}">
                    <a16:creationId xmlns:a16="http://schemas.microsoft.com/office/drawing/2014/main" id="{B03E9F53-CD90-00E2-3A3C-37C706E70A95}"/>
                  </a:ext>
                </a:extLst>
              </p:cNvPr>
              <p:cNvSpPr txBox="1">
                <a:spLocks/>
              </p:cNvSpPr>
              <p:nvPr/>
            </p:nvSpPr>
            <p:spPr>
              <a:xfrm>
                <a:off x="8190592" y="2788038"/>
                <a:ext cx="3738172" cy="2628491"/>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Provider B at 800 kWh charges $280. Provider A at 800kWh charges $240. </a:t>
                </a:r>
                <a:br>
                  <a:rPr lang="en-AU" dirty="0"/>
                </a:br>
                <a14:m>
                  <m:oMath xmlns:m="http://schemas.openxmlformats.org/officeDocument/2006/math">
                    <m:r>
                      <a:rPr lang="en-AU" i="1">
                        <a:latin typeface="Cambria Math" panose="02040503050406030204" pitchFamily="18" charset="0"/>
                      </a:rPr>
                      <m:t>∴</m:t>
                    </m:r>
                  </m:oMath>
                </a14:m>
                <a:r>
                  <a:rPr lang="en-AU" dirty="0"/>
                  <a:t> Provider A would be the cheaper option by $40. </a:t>
                </a:r>
              </a:p>
              <a:p>
                <a:endParaRPr lang="en-AU" dirty="0"/>
              </a:p>
              <a:p>
                <a:endParaRPr lang="en-AU" dirty="0"/>
              </a:p>
              <a:p>
                <a:endParaRPr lang="en-AU" dirty="0"/>
              </a:p>
              <a:p>
                <a:endParaRPr lang="en-AU" dirty="0"/>
              </a:p>
            </p:txBody>
          </p:sp>
        </mc:Choice>
        <mc:Fallback xmlns="">
          <p:sp>
            <p:nvSpPr>
              <p:cNvPr id="15" name="Text Placeholder 4">
                <a:extLst>
                  <a:ext uri="{FF2B5EF4-FFF2-40B4-BE49-F238E27FC236}">
                    <a16:creationId xmlns:a16="http://schemas.microsoft.com/office/drawing/2014/main" id="{B03E9F53-CD90-00E2-3A3C-37C706E70A95}"/>
                  </a:ext>
                </a:extLst>
              </p:cNvPr>
              <p:cNvSpPr txBox="1">
                <a:spLocks noRot="1" noChangeAspect="1" noMove="1" noResize="1" noEditPoints="1" noAdjustHandles="1" noChangeArrowheads="1" noChangeShapeType="1" noTextEdit="1"/>
              </p:cNvSpPr>
              <p:nvPr/>
            </p:nvSpPr>
            <p:spPr>
              <a:xfrm>
                <a:off x="8190592" y="2788038"/>
                <a:ext cx="3738172" cy="2628491"/>
              </a:xfrm>
              <a:prstGeom prst="rect">
                <a:avLst/>
              </a:prstGeom>
              <a:blipFill>
                <a:blip r:embed="rId3"/>
                <a:stretch>
                  <a:fillRect l="-4407"/>
                </a:stretch>
              </a:blipFill>
            </p:spPr>
            <p:txBody>
              <a:bodyPr/>
              <a:lstStyle/>
              <a:p>
                <a:r>
                  <a:rPr lang="en-US">
                    <a:noFill/>
                  </a:rPr>
                  <a:t> </a:t>
                </a:r>
              </a:p>
            </p:txBody>
          </p:sp>
        </mc:Fallback>
      </mc:AlternateContent>
      <p:cxnSp>
        <p:nvCxnSpPr>
          <p:cNvPr id="11" name="Straight Connector 10">
            <a:extLst>
              <a:ext uri="{FF2B5EF4-FFF2-40B4-BE49-F238E27FC236}">
                <a16:creationId xmlns:a16="http://schemas.microsoft.com/office/drawing/2014/main" id="{8CEFD441-0C57-8A17-6FEB-5486B8015080}"/>
              </a:ext>
              <a:ext uri="{C183D7F6-B498-43B3-948B-1728B52AA6E4}">
                <adec:decorative xmlns:adec="http://schemas.microsoft.com/office/drawing/2017/decorative" val="1"/>
              </a:ext>
            </a:extLst>
          </p:cNvPr>
          <p:cNvCxnSpPr/>
          <p:nvPr/>
        </p:nvCxnSpPr>
        <p:spPr>
          <a:xfrm>
            <a:off x="7397702" y="1392991"/>
            <a:ext cx="0" cy="51207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99D1F549-1F6E-512F-F63D-3DFD5AB5B04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22</a:t>
            </a:fld>
            <a:endParaRPr lang="en-AU" dirty="0"/>
          </a:p>
        </p:txBody>
      </p:sp>
    </p:spTree>
    <p:extLst>
      <p:ext uri="{BB962C8B-B14F-4D97-AF65-F5344CB8AC3E}">
        <p14:creationId xmlns:p14="http://schemas.microsoft.com/office/powerpoint/2010/main" val="3254556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A8AFF-1020-765C-B8C5-5E3E4F094CD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AD83941-F38D-C784-7DD2-F78DBF894A6D}"/>
              </a:ext>
            </a:extLst>
          </p:cNvPr>
          <p:cNvSpPr>
            <a:spLocks noGrp="1"/>
          </p:cNvSpPr>
          <p:nvPr>
            <p:ph type="title"/>
          </p:nvPr>
        </p:nvSpPr>
        <p:spPr/>
        <p:txBody>
          <a:bodyPr/>
          <a:lstStyle/>
          <a:p>
            <a:r>
              <a:rPr lang="en-AU" dirty="0"/>
              <a:t>2023 Standard 2 HSC marking criteria</a:t>
            </a:r>
          </a:p>
        </p:txBody>
      </p:sp>
      <p:sp>
        <p:nvSpPr>
          <p:cNvPr id="4" name="Text Placeholder 3">
            <a:extLst>
              <a:ext uri="{FF2B5EF4-FFF2-40B4-BE49-F238E27FC236}">
                <a16:creationId xmlns:a16="http://schemas.microsoft.com/office/drawing/2014/main" id="{84C87D55-4F83-31FB-3A9E-2DEFA0866ED0}"/>
              </a:ext>
            </a:extLst>
          </p:cNvPr>
          <p:cNvSpPr>
            <a:spLocks noGrp="1"/>
          </p:cNvSpPr>
          <p:nvPr>
            <p:ph type="body" sz="quarter" idx="18"/>
          </p:nvPr>
        </p:nvSpPr>
        <p:spPr/>
        <p:txBody>
          <a:bodyPr/>
          <a:lstStyle/>
          <a:p>
            <a:r>
              <a:rPr lang="en-AU" dirty="0"/>
              <a:t>Question 21</a:t>
            </a:r>
          </a:p>
        </p:txBody>
      </p:sp>
      <p:sp>
        <p:nvSpPr>
          <p:cNvPr id="5" name="Text Placeholder 4">
            <a:extLst>
              <a:ext uri="{FF2B5EF4-FFF2-40B4-BE49-F238E27FC236}">
                <a16:creationId xmlns:a16="http://schemas.microsoft.com/office/drawing/2014/main" id="{35BF0C02-218A-33D4-355E-E8B264C263C0}"/>
              </a:ext>
            </a:extLst>
          </p:cNvPr>
          <p:cNvSpPr>
            <a:spLocks noGrp="1"/>
          </p:cNvSpPr>
          <p:nvPr>
            <p:ph type="body" sz="quarter" idx="17"/>
          </p:nvPr>
        </p:nvSpPr>
        <p:spPr>
          <a:xfrm>
            <a:off x="359999" y="1543746"/>
            <a:ext cx="856908" cy="567098"/>
          </a:xfrm>
        </p:spPr>
        <p:txBody>
          <a:bodyPr/>
          <a:lstStyle/>
          <a:p>
            <a:pPr>
              <a:spcAft>
                <a:spcPts val="4200"/>
              </a:spcAft>
            </a:pPr>
            <a:r>
              <a:rPr lang="en-AU" dirty="0"/>
              <a:t>(a)</a:t>
            </a:r>
          </a:p>
        </p:txBody>
      </p:sp>
      <p:graphicFrame>
        <p:nvGraphicFramePr>
          <p:cNvPr id="10" name="Table 9" descr="A marking criteria table with two columns labelled Criteria and Marks. The single criterion is Completes the table correctly, worth 1 mark.">
            <a:extLst>
              <a:ext uri="{FF2B5EF4-FFF2-40B4-BE49-F238E27FC236}">
                <a16:creationId xmlns:a16="http://schemas.microsoft.com/office/drawing/2014/main" id="{E84BD604-9AE6-0C10-6582-F235E4C450E7}"/>
              </a:ext>
            </a:extLst>
          </p:cNvPr>
          <p:cNvGraphicFramePr>
            <a:graphicFrameLocks noGrp="1"/>
          </p:cNvGraphicFramePr>
          <p:nvPr>
            <p:extLst>
              <p:ext uri="{D42A27DB-BD31-4B8C-83A1-F6EECF244321}">
                <p14:modId xmlns:p14="http://schemas.microsoft.com/office/powerpoint/2010/main" val="3760378463"/>
              </p:ext>
            </p:extLst>
          </p:nvPr>
        </p:nvGraphicFramePr>
        <p:xfrm>
          <a:off x="986971" y="1638402"/>
          <a:ext cx="8128000" cy="741680"/>
        </p:xfrm>
        <a:graphic>
          <a:graphicData uri="http://schemas.openxmlformats.org/drawingml/2006/table">
            <a:tbl>
              <a:tblPr firstRow="1" bandRow="1">
                <a:tableStyleId>{2D5ABB26-0587-4C30-8999-92F81FD0307C}</a:tableStyleId>
              </a:tblPr>
              <a:tblGrid>
                <a:gridCol w="6843868">
                  <a:extLst>
                    <a:ext uri="{9D8B030D-6E8A-4147-A177-3AD203B41FA5}">
                      <a16:colId xmlns:a16="http://schemas.microsoft.com/office/drawing/2014/main" val="774276213"/>
                    </a:ext>
                  </a:extLst>
                </a:gridCol>
                <a:gridCol w="1284132">
                  <a:extLst>
                    <a:ext uri="{9D8B030D-6E8A-4147-A177-3AD203B41FA5}">
                      <a16:colId xmlns:a16="http://schemas.microsoft.com/office/drawing/2014/main" val="3690712658"/>
                    </a:ext>
                  </a:extLst>
                </a:gridCol>
              </a:tblGrid>
              <a:tr h="370840">
                <a:tc>
                  <a:txBody>
                    <a:bodyPr/>
                    <a:lstStyle/>
                    <a:p>
                      <a:r>
                        <a:rPr lang="en-AU" b="1" dirty="0"/>
                        <a:t>Criteria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a:t>Marks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8157482"/>
                  </a:ext>
                </a:extLst>
              </a:tr>
              <a:tr h="370840">
                <a:tc>
                  <a:txBody>
                    <a:bodyPr/>
                    <a:lstStyle/>
                    <a:p>
                      <a:pPr marL="285750" indent="-285750">
                        <a:buFont typeface="Arial" panose="020B0604020202020204" pitchFamily="34" charset="0"/>
                        <a:buChar char="•"/>
                      </a:pPr>
                      <a:r>
                        <a:rPr lang="en-AU" dirty="0"/>
                        <a:t>Completes the table correctly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2116367"/>
                  </a:ext>
                </a:extLst>
              </a:tr>
            </a:tbl>
          </a:graphicData>
        </a:graphic>
      </p:graphicFrame>
      <p:sp>
        <p:nvSpPr>
          <p:cNvPr id="9" name="Text Placeholder 4">
            <a:extLst>
              <a:ext uri="{FF2B5EF4-FFF2-40B4-BE49-F238E27FC236}">
                <a16:creationId xmlns:a16="http://schemas.microsoft.com/office/drawing/2014/main" id="{5B6259D0-344D-C788-28A1-1448D49534C4}"/>
              </a:ext>
            </a:extLst>
          </p:cNvPr>
          <p:cNvSpPr txBox="1">
            <a:spLocks/>
          </p:cNvSpPr>
          <p:nvPr/>
        </p:nvSpPr>
        <p:spPr>
          <a:xfrm>
            <a:off x="359999" y="2524647"/>
            <a:ext cx="856908" cy="567098"/>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4200"/>
              </a:spcAft>
            </a:pPr>
            <a:r>
              <a:rPr lang="en-AU" dirty="0"/>
              <a:t>(b)</a:t>
            </a:r>
          </a:p>
        </p:txBody>
      </p:sp>
      <p:graphicFrame>
        <p:nvGraphicFramePr>
          <p:cNvPr id="11" name="Table 10" descr="A marking criteria table with two columns labelled Criteria and Marks. The single criterion is Graphs Provider A’s charges, worth 1 mark.">
            <a:extLst>
              <a:ext uri="{FF2B5EF4-FFF2-40B4-BE49-F238E27FC236}">
                <a16:creationId xmlns:a16="http://schemas.microsoft.com/office/drawing/2014/main" id="{9D4ACEAB-F0D0-F955-6903-0E87AE1F0503}"/>
              </a:ext>
            </a:extLst>
          </p:cNvPr>
          <p:cNvGraphicFramePr>
            <a:graphicFrameLocks noGrp="1"/>
          </p:cNvGraphicFramePr>
          <p:nvPr>
            <p:extLst>
              <p:ext uri="{D42A27DB-BD31-4B8C-83A1-F6EECF244321}">
                <p14:modId xmlns:p14="http://schemas.microsoft.com/office/powerpoint/2010/main" val="3793556730"/>
              </p:ext>
            </p:extLst>
          </p:nvPr>
        </p:nvGraphicFramePr>
        <p:xfrm>
          <a:off x="986971" y="2620160"/>
          <a:ext cx="8128000" cy="741680"/>
        </p:xfrm>
        <a:graphic>
          <a:graphicData uri="http://schemas.openxmlformats.org/drawingml/2006/table">
            <a:tbl>
              <a:tblPr firstRow="1" bandRow="1">
                <a:tableStyleId>{2D5ABB26-0587-4C30-8999-92F81FD0307C}</a:tableStyleId>
              </a:tblPr>
              <a:tblGrid>
                <a:gridCol w="6843868">
                  <a:extLst>
                    <a:ext uri="{9D8B030D-6E8A-4147-A177-3AD203B41FA5}">
                      <a16:colId xmlns:a16="http://schemas.microsoft.com/office/drawing/2014/main" val="774276213"/>
                    </a:ext>
                  </a:extLst>
                </a:gridCol>
                <a:gridCol w="1284132">
                  <a:extLst>
                    <a:ext uri="{9D8B030D-6E8A-4147-A177-3AD203B41FA5}">
                      <a16:colId xmlns:a16="http://schemas.microsoft.com/office/drawing/2014/main" val="3690712658"/>
                    </a:ext>
                  </a:extLst>
                </a:gridCol>
              </a:tblGrid>
              <a:tr h="370840">
                <a:tc>
                  <a:txBody>
                    <a:bodyPr/>
                    <a:lstStyle/>
                    <a:p>
                      <a:r>
                        <a:rPr lang="en-AU" b="1" dirty="0"/>
                        <a:t>Criteria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a:t>Marks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8157482"/>
                  </a:ext>
                </a:extLst>
              </a:tr>
              <a:tr h="370840">
                <a:tc>
                  <a:txBody>
                    <a:bodyPr/>
                    <a:lstStyle/>
                    <a:p>
                      <a:pPr marL="285750" indent="-285750">
                        <a:buFont typeface="Arial" panose="020B0604020202020204" pitchFamily="34" charset="0"/>
                        <a:buChar char="•"/>
                      </a:pPr>
                      <a:r>
                        <a:rPr lang="en-AU" dirty="0"/>
                        <a:t>Graphs Provider A’s charges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2116367"/>
                  </a:ext>
                </a:extLst>
              </a:tr>
            </a:tbl>
          </a:graphicData>
        </a:graphic>
      </p:graphicFrame>
      <p:sp>
        <p:nvSpPr>
          <p:cNvPr id="14" name="Text Placeholder 4">
            <a:extLst>
              <a:ext uri="{FF2B5EF4-FFF2-40B4-BE49-F238E27FC236}">
                <a16:creationId xmlns:a16="http://schemas.microsoft.com/office/drawing/2014/main" id="{486F7A31-BFB4-53C1-E7A5-2742A247DD62}"/>
              </a:ext>
            </a:extLst>
          </p:cNvPr>
          <p:cNvSpPr txBox="1">
            <a:spLocks/>
          </p:cNvSpPr>
          <p:nvPr/>
        </p:nvSpPr>
        <p:spPr>
          <a:xfrm>
            <a:off x="359999" y="3555425"/>
            <a:ext cx="856908" cy="567098"/>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4200"/>
              </a:spcAft>
            </a:pPr>
            <a:r>
              <a:rPr lang="en-AU" dirty="0"/>
              <a:t>(c)</a:t>
            </a:r>
          </a:p>
        </p:txBody>
      </p:sp>
      <p:graphicFrame>
        <p:nvGraphicFramePr>
          <p:cNvPr id="12" name="Table 11" descr="A marking criteria table with two columns labelled Criteria and Marks. The single criterion is Provides correct answer, worth 1 mark.">
            <a:extLst>
              <a:ext uri="{FF2B5EF4-FFF2-40B4-BE49-F238E27FC236}">
                <a16:creationId xmlns:a16="http://schemas.microsoft.com/office/drawing/2014/main" id="{7351F0CC-955F-FEBE-1427-7E9B13F06DF2}"/>
              </a:ext>
            </a:extLst>
          </p:cNvPr>
          <p:cNvGraphicFramePr>
            <a:graphicFrameLocks noGrp="1"/>
          </p:cNvGraphicFramePr>
          <p:nvPr>
            <p:extLst>
              <p:ext uri="{D42A27DB-BD31-4B8C-83A1-F6EECF244321}">
                <p14:modId xmlns:p14="http://schemas.microsoft.com/office/powerpoint/2010/main" val="1319066914"/>
              </p:ext>
            </p:extLst>
          </p:nvPr>
        </p:nvGraphicFramePr>
        <p:xfrm>
          <a:off x="986971" y="3601918"/>
          <a:ext cx="8128000" cy="741680"/>
        </p:xfrm>
        <a:graphic>
          <a:graphicData uri="http://schemas.openxmlformats.org/drawingml/2006/table">
            <a:tbl>
              <a:tblPr firstRow="1" bandRow="1">
                <a:tableStyleId>{2D5ABB26-0587-4C30-8999-92F81FD0307C}</a:tableStyleId>
              </a:tblPr>
              <a:tblGrid>
                <a:gridCol w="6843868">
                  <a:extLst>
                    <a:ext uri="{9D8B030D-6E8A-4147-A177-3AD203B41FA5}">
                      <a16:colId xmlns:a16="http://schemas.microsoft.com/office/drawing/2014/main" val="774276213"/>
                    </a:ext>
                  </a:extLst>
                </a:gridCol>
                <a:gridCol w="1284132">
                  <a:extLst>
                    <a:ext uri="{9D8B030D-6E8A-4147-A177-3AD203B41FA5}">
                      <a16:colId xmlns:a16="http://schemas.microsoft.com/office/drawing/2014/main" val="3690712658"/>
                    </a:ext>
                  </a:extLst>
                </a:gridCol>
              </a:tblGrid>
              <a:tr h="370840">
                <a:tc>
                  <a:txBody>
                    <a:bodyPr/>
                    <a:lstStyle/>
                    <a:p>
                      <a:r>
                        <a:rPr lang="en-AU" b="1" dirty="0"/>
                        <a:t>Criteria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a:t>Marks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8157482"/>
                  </a:ext>
                </a:extLst>
              </a:tr>
              <a:tr h="370840">
                <a:tc>
                  <a:txBody>
                    <a:bodyPr/>
                    <a:lstStyle/>
                    <a:p>
                      <a:pPr marL="285750" indent="-285750">
                        <a:buFont typeface="Arial" panose="020B0604020202020204" pitchFamily="34" charset="0"/>
                        <a:buChar char="•"/>
                      </a:pPr>
                      <a:r>
                        <a:rPr lang="en-AU" dirty="0"/>
                        <a:t>Provides correct answer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2116367"/>
                  </a:ext>
                </a:extLst>
              </a:tr>
            </a:tbl>
          </a:graphicData>
        </a:graphic>
      </p:graphicFrame>
      <p:sp>
        <p:nvSpPr>
          <p:cNvPr id="15" name="Text Placeholder 4">
            <a:extLst>
              <a:ext uri="{FF2B5EF4-FFF2-40B4-BE49-F238E27FC236}">
                <a16:creationId xmlns:a16="http://schemas.microsoft.com/office/drawing/2014/main" id="{2330647D-62E9-3E37-6C79-2ACB88B709AF}"/>
              </a:ext>
            </a:extLst>
          </p:cNvPr>
          <p:cNvSpPr txBox="1">
            <a:spLocks/>
          </p:cNvSpPr>
          <p:nvPr/>
        </p:nvSpPr>
        <p:spPr>
          <a:xfrm>
            <a:off x="359999" y="4536327"/>
            <a:ext cx="856908" cy="567098"/>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4200"/>
              </a:spcAft>
            </a:pPr>
            <a:r>
              <a:rPr lang="en-AU" dirty="0"/>
              <a:t>(d)</a:t>
            </a:r>
          </a:p>
        </p:txBody>
      </p:sp>
      <p:graphicFrame>
        <p:nvGraphicFramePr>
          <p:cNvPr id="13" name="Table 12" descr="A marking criteria table with two columns labelled Criteria and Marks. The first criterion is Provides correct solution, worth 2 marks; the second criterion is Demonstrates some progress towards identifying the cheaper option, or equivalent merit, worth 1 mark.">
            <a:extLst>
              <a:ext uri="{FF2B5EF4-FFF2-40B4-BE49-F238E27FC236}">
                <a16:creationId xmlns:a16="http://schemas.microsoft.com/office/drawing/2014/main" id="{57546940-C0F8-6965-FA34-E163347391CF}"/>
              </a:ext>
            </a:extLst>
          </p:cNvPr>
          <p:cNvGraphicFramePr>
            <a:graphicFrameLocks noGrp="1"/>
          </p:cNvGraphicFramePr>
          <p:nvPr>
            <p:extLst>
              <p:ext uri="{D42A27DB-BD31-4B8C-83A1-F6EECF244321}">
                <p14:modId xmlns:p14="http://schemas.microsoft.com/office/powerpoint/2010/main" val="776765776"/>
              </p:ext>
            </p:extLst>
          </p:nvPr>
        </p:nvGraphicFramePr>
        <p:xfrm>
          <a:off x="986971" y="4618149"/>
          <a:ext cx="8128000" cy="1381760"/>
        </p:xfrm>
        <a:graphic>
          <a:graphicData uri="http://schemas.openxmlformats.org/drawingml/2006/table">
            <a:tbl>
              <a:tblPr firstRow="1" bandRow="1">
                <a:tableStyleId>{2D5ABB26-0587-4C30-8999-92F81FD0307C}</a:tableStyleId>
              </a:tblPr>
              <a:tblGrid>
                <a:gridCol w="6843868">
                  <a:extLst>
                    <a:ext uri="{9D8B030D-6E8A-4147-A177-3AD203B41FA5}">
                      <a16:colId xmlns:a16="http://schemas.microsoft.com/office/drawing/2014/main" val="774276213"/>
                    </a:ext>
                  </a:extLst>
                </a:gridCol>
                <a:gridCol w="1284132">
                  <a:extLst>
                    <a:ext uri="{9D8B030D-6E8A-4147-A177-3AD203B41FA5}">
                      <a16:colId xmlns:a16="http://schemas.microsoft.com/office/drawing/2014/main" val="3690712658"/>
                    </a:ext>
                  </a:extLst>
                </a:gridCol>
              </a:tblGrid>
              <a:tr h="370840">
                <a:tc>
                  <a:txBody>
                    <a:bodyPr/>
                    <a:lstStyle/>
                    <a:p>
                      <a:r>
                        <a:rPr lang="en-AU" b="1" dirty="0"/>
                        <a:t>Criteria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b="1" dirty="0"/>
                        <a:t>Marks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8157482"/>
                  </a:ext>
                </a:extLst>
              </a:tr>
              <a:tr h="370840">
                <a:tc>
                  <a:txBody>
                    <a:bodyPr/>
                    <a:lstStyle/>
                    <a:p>
                      <a:pPr marL="285750" indent="-285750">
                        <a:buFont typeface="Arial" panose="020B0604020202020204" pitchFamily="34" charset="0"/>
                        <a:buChar char="•"/>
                      </a:pPr>
                      <a:r>
                        <a:rPr lang="en-AU" dirty="0"/>
                        <a:t>Provides correct solution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2116367"/>
                  </a:ext>
                </a:extLst>
              </a:tr>
              <a:tr h="370840">
                <a:tc>
                  <a:txBody>
                    <a:bodyPr/>
                    <a:lstStyle/>
                    <a:p>
                      <a:pPr marL="285750" indent="-285750">
                        <a:buFont typeface="Arial" panose="020B0604020202020204" pitchFamily="34" charset="0"/>
                        <a:buChar char="•"/>
                      </a:pPr>
                      <a:r>
                        <a:rPr lang="en-AU" dirty="0"/>
                        <a:t>Demonstrates some progress towards identifying the cheaper option, or equivalent merit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AU"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14938974"/>
                  </a:ext>
                </a:extLst>
              </a:tr>
            </a:tbl>
          </a:graphicData>
        </a:graphic>
      </p:graphicFrame>
      <p:sp>
        <p:nvSpPr>
          <p:cNvPr id="7" name="TextBox 6">
            <a:extLst>
              <a:ext uri="{FF2B5EF4-FFF2-40B4-BE49-F238E27FC236}">
                <a16:creationId xmlns:a16="http://schemas.microsoft.com/office/drawing/2014/main" id="{36796EFD-D642-47A2-6B56-3077431F10EE}"/>
              </a:ext>
            </a:extLst>
          </p:cNvPr>
          <p:cNvSpPr txBox="1"/>
          <p:nvPr/>
        </p:nvSpPr>
        <p:spPr>
          <a:xfrm>
            <a:off x="3150311" y="6128668"/>
            <a:ext cx="6096000" cy="369332"/>
          </a:xfrm>
          <a:prstGeom prst="rect">
            <a:avLst/>
          </a:prstGeom>
          <a:noFill/>
        </p:spPr>
        <p:txBody>
          <a:bodyPr wrap="square">
            <a:spAutoFit/>
          </a:bodyPr>
          <a:lstStyle/>
          <a:p>
            <a:pPr algn="r"/>
            <a:r>
              <a:rPr lang="en-AU" sz="1800" dirty="0"/>
              <a:t>(NESA, 2023)</a:t>
            </a:r>
          </a:p>
        </p:txBody>
      </p:sp>
      <p:sp>
        <p:nvSpPr>
          <p:cNvPr id="2" name="Slide Number Placeholder 1">
            <a:extLst>
              <a:ext uri="{FF2B5EF4-FFF2-40B4-BE49-F238E27FC236}">
                <a16:creationId xmlns:a16="http://schemas.microsoft.com/office/drawing/2014/main" id="{1694DFED-2FF6-8586-1FD8-19F20E35B94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23</a:t>
            </a:fld>
            <a:endParaRPr lang="en-AU" dirty="0"/>
          </a:p>
        </p:txBody>
      </p:sp>
    </p:spTree>
    <p:extLst>
      <p:ext uri="{BB962C8B-B14F-4D97-AF65-F5344CB8AC3E}">
        <p14:creationId xmlns:p14="http://schemas.microsoft.com/office/powerpoint/2010/main" val="1666399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lvl="0">
              <a:lnSpc>
                <a:spcPct val="150000"/>
              </a:lnSpc>
              <a:spcAft>
                <a:spcPts val="600"/>
              </a:spcAft>
              <a:defRPr/>
            </a:pPr>
            <a:r>
              <a:rPr lang="en-AU" sz="1200" dirty="0">
                <a:solidFill>
                  <a:srgbClr val="FFFFFF"/>
                </a:solidFill>
              </a:rPr>
              <a:t>Please refer to the NESA Copyright Disclaimer for more information </a:t>
            </a:r>
            <a:r>
              <a:rPr lang="en-AU" sz="1200" u="sng" dirty="0">
                <a:solidFill>
                  <a:srgbClr val="CBEDFD"/>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https://www.nsw.gov.au/education-and-training/nesa/copyright</a:t>
            </a:r>
            <a:r>
              <a:rPr lang="en-AU" sz="1200" dirty="0">
                <a:solidFill>
                  <a:srgbClr val="FFFFFF"/>
                </a:solidFill>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AU" u="sng" dirty="0">
                <a:solidFill>
                  <a:srgbClr val="2F5496"/>
                </a:solidFill>
                <a:effectLst/>
                <a:latin typeface="Arial" panose="020B0604020202020204" pitchFamily="34" charset="0"/>
                <a:ea typeface="Calibri" panose="020F0502020204030204" pitchFamily="34" charset="0"/>
                <a:hlinkClick r:id="rId6"/>
              </a:rPr>
              <a:t>Mathematics Standard 11–12 Syllabus </a:t>
            </a:r>
            <a:r>
              <a:rPr lang="en-AU" dirty="0">
                <a:effectLst/>
                <a:latin typeface="Arial" panose="020B0604020202020204" pitchFamily="34" charset="0"/>
                <a:ea typeface="Calibri" panose="020F0502020204030204" pitchFamily="34" charset="0"/>
              </a:rPr>
              <a:t>© NSW Education Standards Authority (NESA) for and on behalf of the Crown in right of the State of New South Wales, 2024.</a:t>
            </a: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24</a:t>
            </a:fld>
            <a:endParaRPr lang="en-AU" dirty="0"/>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(Cth)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(Cth).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0d94be99-a0f6-44e7-93d1-7f56be2e14d5">
      <Terms xmlns="http://schemas.microsoft.com/office/infopath/2007/PartnerControls"/>
    </lcf76f155ced4ddcb4097134ff3c332f>
    <TaxCatchAll xmlns="8c6f0761-0ef4-4d3b-8fe8-3b60dff82ea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55E080995292A458D08911AB2F9EE60" ma:contentTypeVersion="16" ma:contentTypeDescription="Create a new document." ma:contentTypeScope="" ma:versionID="d509c986955fce05e28951457037016c">
  <xsd:schema xmlns:xsd="http://www.w3.org/2001/XMLSchema" xmlns:xs="http://www.w3.org/2001/XMLSchema" xmlns:p="http://schemas.microsoft.com/office/2006/metadata/properties" xmlns:ns1="http://schemas.microsoft.com/sharepoint/v3" xmlns:ns2="0d94be99-a0f6-44e7-93d1-7f56be2e14d5" xmlns:ns3="8c6f0761-0ef4-4d3b-8fe8-3b60dff82ea3" targetNamespace="http://schemas.microsoft.com/office/2006/metadata/properties" ma:root="true" ma:fieldsID="29b29977e96367d993eaee836fdda7be" ns1:_="" ns2:_="" ns3:_="">
    <xsd:import namespace="http://schemas.microsoft.com/sharepoint/v3"/>
    <xsd:import namespace="0d94be99-a0f6-44e7-93d1-7f56be2e14d5"/>
    <xsd:import namespace="8c6f0761-0ef4-4d3b-8fe8-3b60dff82ea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d94be99-a0f6-44e7-93d1-7f56be2e14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6f0761-0ef4-4d3b-8fe8-3b60dff82ea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ac47464-5fdf-40a8-8052-50f181b1a3f2}" ma:internalName="TaxCatchAll" ma:showField="CatchAllData" ma:web="8c6f0761-0ef4-4d3b-8fe8-3b60dff82e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D694B9-57C2-444B-A08E-829D44E7511B}">
  <ds:schemaRefs>
    <ds:schemaRef ds:uri="http://schemas.microsoft.com/office/2006/metadata/properties"/>
    <ds:schemaRef ds:uri="http://purl.org/dc/dcmitype/"/>
    <ds:schemaRef ds:uri="http://schemas.openxmlformats.org/package/2006/metadata/core-properties"/>
    <ds:schemaRef ds:uri="http://schemas.microsoft.com/office/2006/documentManagement/types"/>
    <ds:schemaRef ds:uri="http://purl.org/dc/elements/1.1/"/>
    <ds:schemaRef ds:uri="http://purl.org/dc/terms/"/>
    <ds:schemaRef ds:uri="http://schemas.microsoft.com/office/infopath/2007/PartnerControls"/>
    <ds:schemaRef ds:uri="0d94be99-a0f6-44e7-93d1-7f56be2e14d5"/>
    <ds:schemaRef ds:uri="8c6f0761-0ef4-4d3b-8fe8-3b60dff82ea3"/>
    <ds:schemaRef ds:uri="http://schemas.microsoft.com/sharepoint/v3"/>
    <ds:schemaRef ds:uri="http://www.w3.org/XML/1998/namespace"/>
  </ds:schemaRefs>
</ds:datastoreItem>
</file>

<file path=customXml/itemProps2.xml><?xml version="1.0" encoding="utf-8"?>
<ds:datastoreItem xmlns:ds="http://schemas.openxmlformats.org/officeDocument/2006/customXml" ds:itemID="{0AD5FA86-213D-4C65-9A68-648CD60848D3}">
  <ds:schemaRefs>
    <ds:schemaRef ds:uri="http://schemas.microsoft.com/sharepoint/v3/contenttype/forms"/>
  </ds:schemaRefs>
</ds:datastoreItem>
</file>

<file path=customXml/itemProps3.xml><?xml version="1.0" encoding="utf-8"?>
<ds:datastoreItem xmlns:ds="http://schemas.openxmlformats.org/officeDocument/2006/customXml" ds:itemID="{D2E10B6E-5355-456C-9983-F252573782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d94be99-a0f6-44e7-93d1-7f56be2e14d5"/>
    <ds:schemaRef ds:uri="8c6f0761-0ef4-4d3b-8fe8-3b60dff82e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0</TotalTime>
  <Words>1671</Words>
  <Application>Microsoft Office PowerPoint</Application>
  <PresentationFormat>Widescreen</PresentationFormat>
  <Paragraphs>282</Paragraphs>
  <Slides>25</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Public Sans</vt:lpstr>
      <vt:lpstr>Times New Roman</vt:lpstr>
      <vt:lpstr>Cambria Math</vt:lpstr>
      <vt:lpstr>Arial</vt:lpstr>
      <vt:lpstr>NSWG Corporate</vt:lpstr>
      <vt:lpstr>Solving simultaneous equations graphically</vt:lpstr>
      <vt:lpstr>Learning intentions and success criteria</vt:lpstr>
      <vt:lpstr>Activating prior knowledge</vt:lpstr>
      <vt:lpstr>Linear graphs (1)</vt:lpstr>
      <vt:lpstr>Line graphs (2)</vt:lpstr>
      <vt:lpstr>Line graphs (3)</vt:lpstr>
      <vt:lpstr>Line graphs (4)</vt:lpstr>
      <vt:lpstr>How can we graph a linear equation?</vt:lpstr>
      <vt:lpstr>Connecting learning</vt:lpstr>
      <vt:lpstr>Distance-time scenario and graph</vt:lpstr>
      <vt:lpstr>Distance-time graph</vt:lpstr>
      <vt:lpstr>Releasing responsibility</vt:lpstr>
      <vt:lpstr>Interpreting the point of intersection</vt:lpstr>
      <vt:lpstr>Ways to describe the point of intersection</vt:lpstr>
      <vt:lpstr>Solving simultaneous equations graphically (1)</vt:lpstr>
      <vt:lpstr>Solving simultaneous equations graphically (2)</vt:lpstr>
      <vt:lpstr>Solving simultaneous equations graphically (3)</vt:lpstr>
      <vt:lpstr>Solving simultaneous equations graphically (4)</vt:lpstr>
      <vt:lpstr>Independent practice</vt:lpstr>
      <vt:lpstr>Approaching questions scaffold</vt:lpstr>
      <vt:lpstr>2023 Standard 2 HSC marker feedback</vt:lpstr>
      <vt:lpstr>2023 Standard 2 HSC solution</vt:lpstr>
      <vt:lpstr>2023 Standard 2 HSC marking criteria</vt:lpstr>
      <vt:lpstr>References</vt:lpstr>
      <vt:lpstr>Copyright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2, lesson 5 – Solving simultaneous equations graphically, Mathematics Standard 2</dc:title>
  <dc:subject>Mathematics Standard – Stage 6 (Year 12) </dc:subject>
  <dc:creator>NSW Department of Education</dc:creator>
  <cp:keywords/>
  <dc:description/>
  <dcterms:created xsi:type="dcterms:W3CDTF">2026-07-20T23:13:25Z</dcterms:created>
  <dcterms:modified xsi:type="dcterms:W3CDTF">2026-08-13T00:48:57Z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ediaServiceImageTags">
    <vt:lpwstr/>
  </property>
  <property fmtid="{D5CDD505-2E9C-101B-9397-08002B2CF9AE}" pid="4" name="ContentTypeId">
    <vt:lpwstr>0x010100655E080995292A458D08911AB2F9EE60</vt:lpwstr>
  </property>
  <property fmtid="{D5CDD505-2E9C-101B-9397-08002B2CF9AE}" pid="5" name="MSIP_Label_b603dfd7-d93a-4381-a340-2995d8282205_ContentBits">
    <vt:lpwstr>0</vt:lpwstr>
  </property>
  <property fmtid="{D5CDD505-2E9C-101B-9397-08002B2CF9AE}" pid="6" name="MSIP_Label_b603dfd7-d93a-4381-a340-2995d8282205_SetDate">
    <vt:lpwstr>2024-07-31T04:44:31Z</vt:lpwstr>
  </property>
  <property fmtid="{D5CDD505-2E9C-101B-9397-08002B2CF9AE}" pid="7" name="MSIP_Label_b603dfd7-d93a-4381-a340-2995d8282205_Name">
    <vt:lpwstr>OFFICIAL</vt:lpwstr>
  </property>
  <property fmtid="{D5CDD505-2E9C-101B-9397-08002B2CF9AE}" pid="8" name="MSIP_Label_b603dfd7-d93a-4381-a340-2995d8282205_Method">
    <vt:lpwstr>Standard</vt:lpwstr>
  </property>
  <property fmtid="{D5CDD505-2E9C-101B-9397-08002B2CF9AE}" pid="9" name="MSIP_Label_b603dfd7-d93a-4381-a340-2995d8282205_SiteId">
    <vt:lpwstr>05a0e69a-418a-47c1-9c25-9387261bf991</vt:lpwstr>
  </property>
  <property fmtid="{D5CDD505-2E9C-101B-9397-08002B2CF9AE}" pid="10" name="MSIP_Label_b603dfd7-d93a-4381-a340-2995d8282205_ActionId">
    <vt:lpwstr>86cc9e70-6da9-4653-95a8-be9aa2ad5056</vt:lpwstr>
  </property>
</Properties>
</file>