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4"/>
  </p:sldMasterIdLst>
  <p:notesMasterIdLst>
    <p:notesMasterId r:id="rId25"/>
  </p:notesMasterIdLst>
  <p:handoutMasterIdLst>
    <p:handoutMasterId r:id="rId26"/>
  </p:handoutMasterIdLst>
  <p:sldIdLst>
    <p:sldId id="26505" r:id="rId5"/>
    <p:sldId id="26383" r:id="rId6"/>
    <p:sldId id="271" r:id="rId7"/>
    <p:sldId id="289" r:id="rId8"/>
    <p:sldId id="26506" r:id="rId9"/>
    <p:sldId id="26525" r:id="rId10"/>
    <p:sldId id="26507" r:id="rId11"/>
    <p:sldId id="26526" r:id="rId12"/>
    <p:sldId id="26524" r:id="rId13"/>
    <p:sldId id="26508" r:id="rId14"/>
    <p:sldId id="26509" r:id="rId15"/>
    <p:sldId id="26512" r:id="rId16"/>
    <p:sldId id="26527" r:id="rId17"/>
    <p:sldId id="26523" r:id="rId18"/>
    <p:sldId id="26510" r:id="rId19"/>
    <p:sldId id="26528" r:id="rId20"/>
    <p:sldId id="26530" r:id="rId21"/>
    <p:sldId id="26529" r:id="rId22"/>
    <p:sldId id="360" r:id="rId23"/>
    <p:sldId id="361" r:id="rId24"/>
  </p:sldIdLst>
  <p:sldSz cx="12192000" cy="6858000"/>
  <p:notesSz cx="6858000" cy="9144000"/>
  <p:embeddedFontLst>
    <p:embeddedFont>
      <p:font typeface="Cambria Math" panose="02040503050406030204" pitchFamily="18" charset="0"/>
      <p:regular r:id="rId27"/>
    </p:embeddedFont>
    <p:embeddedFont>
      <p:font typeface="Public Sans" pitchFamily="2" charset="0"/>
      <p:regular r:id="rId28"/>
      <p:bold r:id="rId29"/>
      <p:italic r:id="rId30"/>
      <p:boldItalic r:id="rId31"/>
    </p:embeddedFont>
  </p:embeddedFontLst>
  <p:defaultTex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63"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A29880FB-22F1-2FCE-171F-45F93F7D7947}" name="Christopher Farlow" initials="CF" userId="S::Christopher.Farlow2@det.nsw.edu.au::1d6e7c80-f391-4c69-991c-b443ceeb163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51458"/>
    <a:srgbClr val="00ACC2"/>
    <a:srgbClr val="64BB47"/>
    <a:srgbClr val="E5F7FC"/>
    <a:srgbClr val="FBDBE7"/>
    <a:srgbClr val="FFFFFF"/>
    <a:srgbClr val="EDF9E0"/>
    <a:srgbClr val="63E2EF"/>
    <a:srgbClr val="00296C"/>
    <a:srgbClr val="146CF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F75234-585B-42A3-9D68-101FD84D046A}" v="2" dt="2026-05-04T01:09:46.191"/>
  </p1510:revLst>
</p1510:revInfo>
</file>

<file path=ppt/tableStyles.xml><?xml version="1.0" encoding="utf-8"?>
<a:tblStyleLst xmlns:a="http://schemas.openxmlformats.org/drawingml/2006/main" def="{5A111915-BE36-4E01-A7E5-04B1672EAD3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251"/>
    <p:restoredTop sz="94720"/>
  </p:normalViewPr>
  <p:slideViewPr>
    <p:cSldViewPr snapToGrid="0">
      <p:cViewPr varScale="1">
        <p:scale>
          <a:sx n="93" d="100"/>
          <a:sy n="93" d="100"/>
        </p:scale>
        <p:origin x="76" y="76"/>
      </p:cViewPr>
      <p:guideLst>
        <p:guide orient="horz" pos="2160"/>
        <p:guide pos="3863"/>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3.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2.fntdata"/><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5.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43F5A19-4E20-4EDB-9EC8-DF02AC748E7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dirty="0">
              <a:latin typeface="Public Sans" pitchFamily="2" charset="0"/>
            </a:endParaRPr>
          </a:p>
        </p:txBody>
      </p:sp>
      <p:sp>
        <p:nvSpPr>
          <p:cNvPr id="3" name="Date Placeholder 2">
            <a:extLst>
              <a:ext uri="{FF2B5EF4-FFF2-40B4-BE49-F238E27FC236}">
                <a16:creationId xmlns:a16="http://schemas.microsoft.com/office/drawing/2014/main" id="{6F2B4FC2-E151-470D-9291-01D2A5A6D34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0BF4B7B-ADA4-42BE-A113-1D67CA67812F}" type="datetimeFigureOut">
              <a:rPr lang="en-AU" smtClean="0">
                <a:latin typeface="Public Sans" pitchFamily="2" charset="0"/>
              </a:rPr>
              <a:t>4/05/2026</a:t>
            </a:fld>
            <a:endParaRPr lang="en-AU" dirty="0">
              <a:latin typeface="Public Sans" pitchFamily="2" charset="0"/>
            </a:endParaRPr>
          </a:p>
        </p:txBody>
      </p:sp>
      <p:sp>
        <p:nvSpPr>
          <p:cNvPr id="4" name="Footer Placeholder 3">
            <a:extLst>
              <a:ext uri="{FF2B5EF4-FFF2-40B4-BE49-F238E27FC236}">
                <a16:creationId xmlns:a16="http://schemas.microsoft.com/office/drawing/2014/main" id="{2F07DE46-ED0B-49F3-8199-C129451A46B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dirty="0">
              <a:latin typeface="Public Sans" pitchFamily="2" charset="0"/>
            </a:endParaRPr>
          </a:p>
        </p:txBody>
      </p:sp>
      <p:sp>
        <p:nvSpPr>
          <p:cNvPr id="5" name="Slide Number Placeholder 4">
            <a:extLst>
              <a:ext uri="{FF2B5EF4-FFF2-40B4-BE49-F238E27FC236}">
                <a16:creationId xmlns:a16="http://schemas.microsoft.com/office/drawing/2014/main" id="{56DA6684-5527-4DB9-88B5-C4F66FB5F78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AAF8501-5769-46EC-B8B9-363B75FA9999}" type="slidenum">
              <a:rPr lang="en-AU" smtClean="0">
                <a:latin typeface="Public Sans" pitchFamily="2" charset="0"/>
              </a:rPr>
              <a:t>‹#›</a:t>
            </a:fld>
            <a:endParaRPr lang="en-AU" dirty="0">
              <a:latin typeface="Public Sans" pitchFamily="2" charset="0"/>
            </a:endParaRPr>
          </a:p>
        </p:txBody>
      </p:sp>
    </p:spTree>
    <p:extLst>
      <p:ext uri="{BB962C8B-B14F-4D97-AF65-F5344CB8AC3E}">
        <p14:creationId xmlns:p14="http://schemas.microsoft.com/office/powerpoint/2010/main" val="41447938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Public Sans" pitchFamily="2" charset="0"/>
              </a:defRPr>
            </a:lvl1pPr>
          </a:lstStyle>
          <a:p>
            <a:endParaRPr lang="en-AU"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Public Sans" pitchFamily="2" charset="0"/>
              </a:defRPr>
            </a:lvl1pPr>
          </a:lstStyle>
          <a:p>
            <a:fld id="{EC6F825C-382E-4C1A-82AB-BCE4AFD21ABE}" type="datetimeFigureOut">
              <a:rPr lang="en-AU" smtClean="0"/>
              <a:pPr/>
              <a:t>4/05/2026</a:t>
            </a:fld>
            <a:endParaRPr lang="en-AU"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Public Sans" pitchFamily="2" charset="0"/>
              </a:defRPr>
            </a:lvl1pPr>
          </a:lstStyle>
          <a:p>
            <a:endParaRPr lang="en-AU"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Public Sans" pitchFamily="2" charset="0"/>
              </a:defRPr>
            </a:lvl1pPr>
          </a:lstStyle>
          <a:p>
            <a:fld id="{B07158C4-A119-4B78-9DE8-A50001BC31DC}" type="slidenum">
              <a:rPr lang="en-AU" smtClean="0"/>
              <a:pPr/>
              <a:t>‹#›</a:t>
            </a:fld>
            <a:endParaRPr lang="en-AU" dirty="0"/>
          </a:p>
        </p:txBody>
      </p:sp>
    </p:spTree>
    <p:extLst>
      <p:ext uri="{BB962C8B-B14F-4D97-AF65-F5344CB8AC3E}">
        <p14:creationId xmlns:p14="http://schemas.microsoft.com/office/powerpoint/2010/main" val="3301092027"/>
      </p:ext>
    </p:extLst>
  </p:cSld>
  <p:clrMap bg1="lt1" tx1="dk1" bg2="lt2" tx2="dk2" accent1="accent1" accent2="accent2" accent3="accent3" accent4="accent4" accent5="accent5" accent6="accent6" hlink="hlink" folHlink="folHlink"/>
  <p:notesStyle>
    <a:lvl1pPr marL="0"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1pPr>
    <a:lvl2pPr marL="609585"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2pPr>
    <a:lvl3pPr marL="1219170"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3pPr>
    <a:lvl4pPr marL="1828754"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4pPr>
    <a:lvl5pPr marL="2438339"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5pPr>
    <a:lvl6pPr marL="3047924" algn="l" defTabSz="1219170" rtl="0" eaLnBrk="1" latinLnBrk="0" hangingPunct="1">
      <a:defRPr sz="1600" kern="1200">
        <a:solidFill>
          <a:schemeClr val="tx1"/>
        </a:solidFill>
        <a:latin typeface="+mn-lt"/>
        <a:ea typeface="+mn-ea"/>
        <a:cs typeface="+mn-cs"/>
      </a:defRPr>
    </a:lvl6pPr>
    <a:lvl7pPr marL="3657509" algn="l" defTabSz="1219170" rtl="0" eaLnBrk="1" latinLnBrk="0" hangingPunct="1">
      <a:defRPr sz="1600" kern="1200">
        <a:solidFill>
          <a:schemeClr val="tx1"/>
        </a:solidFill>
        <a:latin typeface="+mn-lt"/>
        <a:ea typeface="+mn-ea"/>
        <a:cs typeface="+mn-cs"/>
      </a:defRPr>
    </a:lvl7pPr>
    <a:lvl8pPr marL="4267093" algn="l" defTabSz="1219170" rtl="0" eaLnBrk="1" latinLnBrk="0" hangingPunct="1">
      <a:defRPr sz="1600" kern="1200">
        <a:solidFill>
          <a:schemeClr val="tx1"/>
        </a:solidFill>
        <a:latin typeface="+mn-lt"/>
        <a:ea typeface="+mn-ea"/>
        <a:cs typeface="+mn-cs"/>
      </a:defRPr>
    </a:lvl8pPr>
    <a:lvl9pPr marL="4876678" algn="l" defTabSz="121917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1</a:t>
            </a:fld>
            <a:endParaRPr lang="en-AU" dirty="0"/>
          </a:p>
        </p:txBody>
      </p:sp>
    </p:spTree>
    <p:extLst>
      <p:ext uri="{BB962C8B-B14F-4D97-AF65-F5344CB8AC3E}">
        <p14:creationId xmlns:p14="http://schemas.microsoft.com/office/powerpoint/2010/main" val="30088131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4890C3-E755-6928-60C4-A078335D59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EA6B1B-1903-5733-D531-16DA2613EC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56819D-7701-7698-EAD6-A5445D33866E}"/>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5FDBE5E4-5673-96DE-5EE3-7705BBDE5857}"/>
              </a:ext>
            </a:extLst>
          </p:cNvPr>
          <p:cNvSpPr>
            <a:spLocks noGrp="1"/>
          </p:cNvSpPr>
          <p:nvPr>
            <p:ph type="sldNum" sz="quarter" idx="5"/>
          </p:nvPr>
        </p:nvSpPr>
        <p:spPr/>
        <p:txBody>
          <a:bodyPr/>
          <a:lstStyle/>
          <a:p>
            <a:fld id="{B07158C4-A119-4B78-9DE8-A50001BC31DC}" type="slidenum">
              <a:rPr lang="en-AU" smtClean="0"/>
              <a:pPr/>
              <a:t>11</a:t>
            </a:fld>
            <a:endParaRPr lang="en-AU" dirty="0"/>
          </a:p>
        </p:txBody>
      </p:sp>
    </p:spTree>
    <p:extLst>
      <p:ext uri="{BB962C8B-B14F-4D97-AF65-F5344CB8AC3E}">
        <p14:creationId xmlns:p14="http://schemas.microsoft.com/office/powerpoint/2010/main" val="41520334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76FE5F-183D-2578-5E80-0079E6C263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521835-83AD-427B-B217-252F544A99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859E10-2964-4C2B-2C9F-38C2396178C0}"/>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1DAB7154-5F22-1B71-61C9-049BB5C93870}"/>
              </a:ext>
            </a:extLst>
          </p:cNvPr>
          <p:cNvSpPr>
            <a:spLocks noGrp="1"/>
          </p:cNvSpPr>
          <p:nvPr>
            <p:ph type="sldNum" sz="quarter" idx="5"/>
          </p:nvPr>
        </p:nvSpPr>
        <p:spPr/>
        <p:txBody>
          <a:bodyPr/>
          <a:lstStyle/>
          <a:p>
            <a:fld id="{B07158C4-A119-4B78-9DE8-A50001BC31DC}" type="slidenum">
              <a:rPr lang="en-AU" smtClean="0"/>
              <a:pPr/>
              <a:t>14</a:t>
            </a:fld>
            <a:endParaRPr lang="en-AU" dirty="0"/>
          </a:p>
        </p:txBody>
      </p:sp>
    </p:spTree>
    <p:extLst>
      <p:ext uri="{BB962C8B-B14F-4D97-AF65-F5344CB8AC3E}">
        <p14:creationId xmlns:p14="http://schemas.microsoft.com/office/powerpoint/2010/main" val="11948722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1E4107-B50C-CAAD-EAA3-24CB5F90A0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1ECE98-7DCF-EA92-181B-751D9A5448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91AC27-6E5B-3113-C6A6-D76BD6B34430}"/>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BA77FB46-2018-3725-95BA-F5F9B2A84CAC}"/>
              </a:ext>
            </a:extLst>
          </p:cNvPr>
          <p:cNvSpPr>
            <a:spLocks noGrp="1"/>
          </p:cNvSpPr>
          <p:nvPr>
            <p:ph type="sldNum" sz="quarter" idx="5"/>
          </p:nvPr>
        </p:nvSpPr>
        <p:spPr/>
        <p:txBody>
          <a:bodyPr/>
          <a:lstStyle/>
          <a:p>
            <a:fld id="{B07158C4-A119-4B78-9DE8-A50001BC31DC}" type="slidenum">
              <a:rPr lang="en-AU" smtClean="0"/>
              <a:pPr/>
              <a:t>15</a:t>
            </a:fld>
            <a:endParaRPr lang="en-AU" dirty="0"/>
          </a:p>
        </p:txBody>
      </p:sp>
    </p:spTree>
    <p:extLst>
      <p:ext uri="{BB962C8B-B14F-4D97-AF65-F5344CB8AC3E}">
        <p14:creationId xmlns:p14="http://schemas.microsoft.com/office/powerpoint/2010/main" val="31388582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431CD3-53D7-BA9B-22F9-3761EC4AE2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D78D45-66C0-EE13-BB68-09C67DF237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251A20-88D5-05CC-1FDB-70EC0DE650FF}"/>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D8440CDE-6CED-47E8-4A2A-54831D2FA3F4}"/>
              </a:ext>
            </a:extLst>
          </p:cNvPr>
          <p:cNvSpPr>
            <a:spLocks noGrp="1"/>
          </p:cNvSpPr>
          <p:nvPr>
            <p:ph type="sldNum" sz="quarter" idx="5"/>
          </p:nvPr>
        </p:nvSpPr>
        <p:spPr/>
        <p:txBody>
          <a:bodyPr/>
          <a:lstStyle/>
          <a:p>
            <a:fld id="{B07158C4-A119-4B78-9DE8-A50001BC31DC}" type="slidenum">
              <a:rPr lang="en-AU" smtClean="0"/>
              <a:pPr/>
              <a:t>16</a:t>
            </a:fld>
            <a:endParaRPr lang="en-AU" dirty="0"/>
          </a:p>
        </p:txBody>
      </p:sp>
    </p:spTree>
    <p:extLst>
      <p:ext uri="{BB962C8B-B14F-4D97-AF65-F5344CB8AC3E}">
        <p14:creationId xmlns:p14="http://schemas.microsoft.com/office/powerpoint/2010/main" val="9793577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5FABA1-480B-E152-F07A-1B6B802675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493989-74D2-372D-B9D2-A30370213B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118289-6386-B23B-D828-AA58F8AB37DA}"/>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5C5CA5AA-76F3-6E9E-F69A-39C39609D503}"/>
              </a:ext>
            </a:extLst>
          </p:cNvPr>
          <p:cNvSpPr>
            <a:spLocks noGrp="1"/>
          </p:cNvSpPr>
          <p:nvPr>
            <p:ph type="sldNum" sz="quarter" idx="5"/>
          </p:nvPr>
        </p:nvSpPr>
        <p:spPr/>
        <p:txBody>
          <a:bodyPr/>
          <a:lstStyle/>
          <a:p>
            <a:fld id="{B07158C4-A119-4B78-9DE8-A50001BC31DC}" type="slidenum">
              <a:rPr lang="en-AU" smtClean="0"/>
              <a:pPr/>
              <a:t>17</a:t>
            </a:fld>
            <a:endParaRPr lang="en-AU" dirty="0"/>
          </a:p>
        </p:txBody>
      </p:sp>
    </p:spTree>
    <p:extLst>
      <p:ext uri="{BB962C8B-B14F-4D97-AF65-F5344CB8AC3E}">
        <p14:creationId xmlns:p14="http://schemas.microsoft.com/office/powerpoint/2010/main" val="23572302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B8DB3E-551B-9072-57FB-E80D56E6B1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936B4F-2ABE-230B-5701-DD1DE58313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FCACB2-CF34-509F-7A4B-090170D94C91}"/>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57B51140-8B29-58F7-38EF-13072E9DDDBA}"/>
              </a:ext>
            </a:extLst>
          </p:cNvPr>
          <p:cNvSpPr>
            <a:spLocks noGrp="1"/>
          </p:cNvSpPr>
          <p:nvPr>
            <p:ph type="sldNum" sz="quarter" idx="5"/>
          </p:nvPr>
        </p:nvSpPr>
        <p:spPr/>
        <p:txBody>
          <a:bodyPr/>
          <a:lstStyle/>
          <a:p>
            <a:fld id="{B07158C4-A119-4B78-9DE8-A50001BC31DC}" type="slidenum">
              <a:rPr lang="en-AU" smtClean="0"/>
              <a:pPr/>
              <a:t>18</a:t>
            </a:fld>
            <a:endParaRPr lang="en-AU" dirty="0"/>
          </a:p>
        </p:txBody>
      </p:sp>
    </p:spTree>
    <p:extLst>
      <p:ext uri="{BB962C8B-B14F-4D97-AF65-F5344CB8AC3E}">
        <p14:creationId xmlns:p14="http://schemas.microsoft.com/office/powerpoint/2010/main" val="22816843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19</a:t>
            </a:fld>
            <a:endParaRPr lang="en-AU" dirty="0"/>
          </a:p>
        </p:txBody>
      </p:sp>
    </p:spTree>
    <p:extLst>
      <p:ext uri="{BB962C8B-B14F-4D97-AF65-F5344CB8AC3E}">
        <p14:creationId xmlns:p14="http://schemas.microsoft.com/office/powerpoint/2010/main" val="22855752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20</a:t>
            </a:fld>
            <a:endParaRPr lang="en-AU" dirty="0"/>
          </a:p>
        </p:txBody>
      </p:sp>
    </p:spTree>
    <p:extLst>
      <p:ext uri="{BB962C8B-B14F-4D97-AF65-F5344CB8AC3E}">
        <p14:creationId xmlns:p14="http://schemas.microsoft.com/office/powerpoint/2010/main" val="18105351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b="1" dirty="0">
              <a:cs typeface="Calibri"/>
            </a:endParaRPr>
          </a:p>
        </p:txBody>
      </p:sp>
      <p:sp>
        <p:nvSpPr>
          <p:cNvPr id="4" name="Slide Number Placeholder 3"/>
          <p:cNvSpPr>
            <a:spLocks noGrp="1"/>
          </p:cNvSpPr>
          <p:nvPr>
            <p:ph type="sldNum" sz="quarter" idx="5"/>
          </p:nvPr>
        </p:nvSpPr>
        <p:spPr/>
        <p:txBody>
          <a:bodyPr/>
          <a:lstStyle/>
          <a:p>
            <a:fld id="{D09C5488-DD16-4714-9519-7BE21BA11D4E}" type="slidenum">
              <a:rPr lang="en-AU" smtClean="0"/>
              <a:t>2</a:t>
            </a:fld>
            <a:endParaRPr lang="en-AU" dirty="0"/>
          </a:p>
        </p:txBody>
      </p:sp>
    </p:spTree>
    <p:extLst>
      <p:ext uri="{BB962C8B-B14F-4D97-AF65-F5344CB8AC3E}">
        <p14:creationId xmlns:p14="http://schemas.microsoft.com/office/powerpoint/2010/main" val="19151260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3</a:t>
            </a:fld>
            <a:endParaRPr lang="en-AU" dirty="0"/>
          </a:p>
        </p:txBody>
      </p:sp>
    </p:spTree>
    <p:extLst>
      <p:ext uri="{BB962C8B-B14F-4D97-AF65-F5344CB8AC3E}">
        <p14:creationId xmlns:p14="http://schemas.microsoft.com/office/powerpoint/2010/main" val="34802854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4</a:t>
            </a:fld>
            <a:endParaRPr lang="en-AU" dirty="0"/>
          </a:p>
        </p:txBody>
      </p:sp>
    </p:spTree>
    <p:extLst>
      <p:ext uri="{BB962C8B-B14F-4D97-AF65-F5344CB8AC3E}">
        <p14:creationId xmlns:p14="http://schemas.microsoft.com/office/powerpoint/2010/main" val="9614193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C778D4-1209-CE4D-4939-9BF1AD09FF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40057A-8FB3-01B3-0EB6-685144179E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B33BF1-A3A7-17D6-F026-3B7F4381AB38}"/>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6654D049-29F6-443A-273D-65F1507270ED}"/>
              </a:ext>
            </a:extLst>
          </p:cNvPr>
          <p:cNvSpPr>
            <a:spLocks noGrp="1"/>
          </p:cNvSpPr>
          <p:nvPr>
            <p:ph type="sldNum" sz="quarter" idx="5"/>
          </p:nvPr>
        </p:nvSpPr>
        <p:spPr/>
        <p:txBody>
          <a:bodyPr/>
          <a:lstStyle/>
          <a:p>
            <a:fld id="{B07158C4-A119-4B78-9DE8-A50001BC31DC}" type="slidenum">
              <a:rPr lang="en-AU" smtClean="0"/>
              <a:pPr/>
              <a:t>5</a:t>
            </a:fld>
            <a:endParaRPr lang="en-AU" dirty="0"/>
          </a:p>
        </p:txBody>
      </p:sp>
    </p:spTree>
    <p:extLst>
      <p:ext uri="{BB962C8B-B14F-4D97-AF65-F5344CB8AC3E}">
        <p14:creationId xmlns:p14="http://schemas.microsoft.com/office/powerpoint/2010/main" val="39977421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A21CB-F17E-87A8-34DC-C923CEABD0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35A6A2-8DC9-67D4-6B62-A809341519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C3FCD6-2B07-936D-D301-CBC343492261}"/>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2B08D074-D5FB-0208-ECC2-296AED8C88D0}"/>
              </a:ext>
            </a:extLst>
          </p:cNvPr>
          <p:cNvSpPr>
            <a:spLocks noGrp="1"/>
          </p:cNvSpPr>
          <p:nvPr>
            <p:ph type="sldNum" sz="quarter" idx="5"/>
          </p:nvPr>
        </p:nvSpPr>
        <p:spPr/>
        <p:txBody>
          <a:bodyPr/>
          <a:lstStyle/>
          <a:p>
            <a:fld id="{B07158C4-A119-4B78-9DE8-A50001BC31DC}" type="slidenum">
              <a:rPr lang="en-AU" smtClean="0"/>
              <a:pPr/>
              <a:t>6</a:t>
            </a:fld>
            <a:endParaRPr lang="en-AU" dirty="0"/>
          </a:p>
        </p:txBody>
      </p:sp>
    </p:spTree>
    <p:extLst>
      <p:ext uri="{BB962C8B-B14F-4D97-AF65-F5344CB8AC3E}">
        <p14:creationId xmlns:p14="http://schemas.microsoft.com/office/powerpoint/2010/main" val="22411073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958E19-7B9E-9D20-75CC-3897DAA86D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75F44-63A2-78AA-E7B5-5426ECDFD1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7100D6-76F9-0FB3-65C4-E133BFB25BD7}"/>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917AD0CD-94BB-40BD-107C-B60AC853F994}"/>
              </a:ext>
            </a:extLst>
          </p:cNvPr>
          <p:cNvSpPr>
            <a:spLocks noGrp="1"/>
          </p:cNvSpPr>
          <p:nvPr>
            <p:ph type="sldNum" sz="quarter" idx="5"/>
          </p:nvPr>
        </p:nvSpPr>
        <p:spPr/>
        <p:txBody>
          <a:bodyPr/>
          <a:lstStyle/>
          <a:p>
            <a:fld id="{B07158C4-A119-4B78-9DE8-A50001BC31DC}" type="slidenum">
              <a:rPr lang="en-AU" smtClean="0"/>
              <a:pPr/>
              <a:t>7</a:t>
            </a:fld>
            <a:endParaRPr lang="en-AU" dirty="0"/>
          </a:p>
        </p:txBody>
      </p:sp>
    </p:spTree>
    <p:extLst>
      <p:ext uri="{BB962C8B-B14F-4D97-AF65-F5344CB8AC3E}">
        <p14:creationId xmlns:p14="http://schemas.microsoft.com/office/powerpoint/2010/main" val="29981955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6ECA1B-0555-CDCB-312C-58762B74B7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0AC66F-873D-9021-8132-646B1AA58A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5596F4-AF72-DAB0-4D44-50826977C938}"/>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CD921614-CF6B-94C5-906B-AC7E3EC41771}"/>
              </a:ext>
            </a:extLst>
          </p:cNvPr>
          <p:cNvSpPr>
            <a:spLocks noGrp="1"/>
          </p:cNvSpPr>
          <p:nvPr>
            <p:ph type="sldNum" sz="quarter" idx="5"/>
          </p:nvPr>
        </p:nvSpPr>
        <p:spPr/>
        <p:txBody>
          <a:bodyPr/>
          <a:lstStyle/>
          <a:p>
            <a:fld id="{B07158C4-A119-4B78-9DE8-A50001BC31DC}" type="slidenum">
              <a:rPr lang="en-AU" smtClean="0"/>
              <a:pPr/>
              <a:t>8</a:t>
            </a:fld>
            <a:endParaRPr lang="en-AU" dirty="0"/>
          </a:p>
        </p:txBody>
      </p:sp>
    </p:spTree>
    <p:extLst>
      <p:ext uri="{BB962C8B-B14F-4D97-AF65-F5344CB8AC3E}">
        <p14:creationId xmlns:p14="http://schemas.microsoft.com/office/powerpoint/2010/main" val="18307742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096CB-93F4-A534-9A09-E62D8D0FCC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0C9771-8B71-A815-47B2-80AD61CAA4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CF5A5D-52E1-3FF0-F117-A15B3B2C873C}"/>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CE2E415B-2D3E-DDCD-2327-3935E1E20996}"/>
              </a:ext>
            </a:extLst>
          </p:cNvPr>
          <p:cNvSpPr>
            <a:spLocks noGrp="1"/>
          </p:cNvSpPr>
          <p:nvPr>
            <p:ph type="sldNum" sz="quarter" idx="5"/>
          </p:nvPr>
        </p:nvSpPr>
        <p:spPr/>
        <p:txBody>
          <a:bodyPr/>
          <a:lstStyle/>
          <a:p>
            <a:fld id="{B07158C4-A119-4B78-9DE8-A50001BC31DC}" type="slidenum">
              <a:rPr lang="en-AU" smtClean="0"/>
              <a:pPr/>
              <a:t>10</a:t>
            </a:fld>
            <a:endParaRPr lang="en-AU" dirty="0"/>
          </a:p>
        </p:txBody>
      </p:sp>
    </p:spTree>
    <p:extLst>
      <p:ext uri="{BB962C8B-B14F-4D97-AF65-F5344CB8AC3E}">
        <p14:creationId xmlns:p14="http://schemas.microsoft.com/office/powerpoint/2010/main" val="41351827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EA17B1F9-1883-FB0F-19DA-8B4A4053535B}"/>
              </a:ext>
            </a:extLst>
          </p:cNvPr>
          <p:cNvSpPr/>
          <p:nvPr userDrawn="1"/>
        </p:nvSpPr>
        <p:spPr>
          <a:xfrm>
            <a:off x="7128000" y="0"/>
            <a:ext cx="5064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6" name="Rectangle 5">
            <a:extLst>
              <a:ext uri="{FF2B5EF4-FFF2-40B4-BE49-F238E27FC236}">
                <a16:creationId xmlns:a16="http://schemas.microsoft.com/office/drawing/2014/main" id="{6E6ACE4A-E374-4533-BE29-9C2AA078581F}"/>
              </a:ext>
              <a:ext uri="{C183D7F6-B498-43B3-948B-1728B52AA6E4}">
                <adec:decorative xmlns:adec="http://schemas.microsoft.com/office/drawing/2017/decorative" val="1"/>
              </a:ext>
            </a:extLst>
          </p:cNvPr>
          <p:cNvSpPr/>
          <p:nvPr userDrawn="1"/>
        </p:nvSpPr>
        <p:spPr>
          <a:xfrm>
            <a:off x="0" y="0"/>
            <a:ext cx="7128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chemeClr val="bg1"/>
              </a:solidFill>
              <a:latin typeface="Public Sans" pitchFamily="2" charset="0"/>
            </a:endParaRPr>
          </a:p>
        </p:txBody>
      </p:sp>
      <p:cxnSp>
        <p:nvCxnSpPr>
          <p:cNvPr id="8" name="Straight Connector 7">
            <a:extLst>
              <a:ext uri="{FF2B5EF4-FFF2-40B4-BE49-F238E27FC236}">
                <a16:creationId xmlns:a16="http://schemas.microsoft.com/office/drawing/2014/main" id="{1379E5D7-4594-7BEA-DCDE-7C07259A2A00}"/>
              </a:ext>
              <a:ext uri="{C183D7F6-B498-43B3-948B-1728B52AA6E4}">
                <adec:decorative xmlns:adec="http://schemas.microsoft.com/office/drawing/2017/decorative" val="1"/>
              </a:ext>
            </a:extLst>
          </p:cNvPr>
          <p:cNvCxnSpPr>
            <a:cxnSpLocks/>
          </p:cNvCxnSpPr>
          <p:nvPr userDrawn="1"/>
        </p:nvCxnSpPr>
        <p:spPr>
          <a:xfrm>
            <a:off x="360000" y="360000"/>
            <a:ext cx="0" cy="6192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06313123-38FC-0AA8-8313-B587FAEA9FAB}"/>
              </a:ext>
            </a:extLst>
          </p:cNvPr>
          <p:cNvSpPr>
            <a:spLocks noGrp="1"/>
          </p:cNvSpPr>
          <p:nvPr>
            <p:ph type="ctrTitle" hasCustomPrompt="1"/>
          </p:nvPr>
        </p:nvSpPr>
        <p:spPr>
          <a:xfrm>
            <a:off x="539999" y="2240968"/>
            <a:ext cx="6255979" cy="2033997"/>
          </a:xfrm>
          <a:ln>
            <a:noFill/>
          </a:ln>
        </p:spPr>
        <p:txBody>
          <a:bodyPr anchor="b">
            <a:noAutofit/>
          </a:bodyPr>
          <a:lstStyle>
            <a:lvl1pPr algn="l">
              <a:lnSpc>
                <a:spcPct val="100000"/>
              </a:lnSpc>
              <a:defRPr sz="4800">
                <a:solidFill>
                  <a:schemeClr val="bg1"/>
                </a:solidFill>
                <a:latin typeface="Arial" panose="020B0604020202020204" pitchFamily="34" charset="0"/>
                <a:cs typeface="Arial" panose="020B0604020202020204" pitchFamily="34" charset="0"/>
              </a:defRPr>
            </a:lvl1pPr>
          </a:lstStyle>
          <a:p>
            <a:r>
              <a:rPr lang="en-US"/>
              <a:t>Learning sequence/lesson/ activity title</a:t>
            </a:r>
          </a:p>
        </p:txBody>
      </p:sp>
      <p:sp>
        <p:nvSpPr>
          <p:cNvPr id="11" name="Text Placeholder 10">
            <a:extLst>
              <a:ext uri="{FF2B5EF4-FFF2-40B4-BE49-F238E27FC236}">
                <a16:creationId xmlns:a16="http://schemas.microsoft.com/office/drawing/2014/main" id="{1ECD7A7F-13F8-9E9F-94FF-03D42EEEF0A8}"/>
              </a:ext>
            </a:extLst>
          </p:cNvPr>
          <p:cNvSpPr>
            <a:spLocks noGrp="1"/>
          </p:cNvSpPr>
          <p:nvPr>
            <p:ph type="body" sz="quarter" idx="10" hasCustomPrompt="1"/>
          </p:nvPr>
        </p:nvSpPr>
        <p:spPr>
          <a:xfrm>
            <a:off x="539999" y="4385568"/>
            <a:ext cx="6255977" cy="426611"/>
          </a:xfrm>
        </p:spPr>
        <p:txBody>
          <a:bodyPr anchor="t">
            <a:noAutofit/>
          </a:bodyPr>
          <a:lstStyle>
            <a:lvl1pPr>
              <a:defRPr sz="2000">
                <a:solidFill>
                  <a:schemeClr val="accent4"/>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Stage</a:t>
            </a:r>
          </a:p>
        </p:txBody>
      </p:sp>
      <p:sp>
        <p:nvSpPr>
          <p:cNvPr id="12" name="Text Placeholder 14">
            <a:extLst>
              <a:ext uri="{FF2B5EF4-FFF2-40B4-BE49-F238E27FC236}">
                <a16:creationId xmlns:a16="http://schemas.microsoft.com/office/drawing/2014/main" id="{1F1B4A2E-693D-413E-6506-E51D3453E154}"/>
              </a:ext>
            </a:extLst>
          </p:cNvPr>
          <p:cNvSpPr>
            <a:spLocks noGrp="1"/>
          </p:cNvSpPr>
          <p:nvPr>
            <p:ph type="body" sz="quarter" idx="16" hasCustomPrompt="1"/>
          </p:nvPr>
        </p:nvSpPr>
        <p:spPr>
          <a:xfrm>
            <a:off x="540000" y="4925698"/>
            <a:ext cx="6255975" cy="360000"/>
          </a:xfrm>
        </p:spPr>
        <p:txBody>
          <a:bodyPr>
            <a:noAutofit/>
          </a:bodyPr>
          <a:lstStyle>
            <a:lvl1pPr>
              <a:spcAft>
                <a:spcPts val="0"/>
              </a:spcAft>
              <a:defRPr sz="1800" b="1">
                <a:solidFill>
                  <a:schemeClr val="bg1"/>
                </a:solidFill>
                <a:latin typeface="Arial" panose="020B0604020202020204" pitchFamily="34" charset="0"/>
                <a:cs typeface="Arial" panose="020B0604020202020204" pitchFamily="34" charset="0"/>
              </a:defRPr>
            </a:lvl1pPr>
            <a:lvl2pPr>
              <a:spcAft>
                <a:spcPts val="0"/>
              </a:spcAft>
              <a:defRPr sz="1800" b="0">
                <a:solidFill>
                  <a:schemeClr val="bg1"/>
                </a:solidFill>
                <a:latin typeface="+mj-lt"/>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Module</a:t>
            </a:r>
          </a:p>
        </p:txBody>
      </p:sp>
      <p:sp>
        <p:nvSpPr>
          <p:cNvPr id="13" name="Text Placeholder 7">
            <a:extLst>
              <a:ext uri="{FF2B5EF4-FFF2-40B4-BE49-F238E27FC236}">
                <a16:creationId xmlns:a16="http://schemas.microsoft.com/office/drawing/2014/main" id="{0C245AE8-A9B0-AE21-616C-11D22901313C}"/>
              </a:ext>
            </a:extLst>
          </p:cNvPr>
          <p:cNvSpPr>
            <a:spLocks noGrp="1"/>
          </p:cNvSpPr>
          <p:nvPr>
            <p:ph type="body" sz="quarter" idx="14" hasCustomPrompt="1"/>
          </p:nvPr>
        </p:nvSpPr>
        <p:spPr>
          <a:xfrm>
            <a:off x="540000" y="5327998"/>
            <a:ext cx="6255971" cy="792000"/>
          </a:xfrm>
        </p:spPr>
        <p:txBody>
          <a:bodyPr/>
          <a:lstStyle>
            <a:lvl1pPr>
              <a:defRPr sz="1800">
                <a:solidFill>
                  <a:schemeClr val="bg1"/>
                </a:solidFill>
                <a:latin typeface="Arial" panose="020B0604020202020204" pitchFamily="34" charset="0"/>
                <a:cs typeface="Arial" panose="020B0604020202020204" pitchFamily="34" charset="0"/>
              </a:defRPr>
            </a:lvl1pPr>
          </a:lstStyle>
          <a:p>
            <a:pPr lvl="0"/>
            <a:r>
              <a:rPr lang="en-US"/>
              <a:t>Presenter name</a:t>
            </a:r>
            <a:endParaRPr lang="en-AU"/>
          </a:p>
        </p:txBody>
      </p:sp>
      <p:sp>
        <p:nvSpPr>
          <p:cNvPr id="15" name="Text Placeholder 14">
            <a:extLst>
              <a:ext uri="{FF2B5EF4-FFF2-40B4-BE49-F238E27FC236}">
                <a16:creationId xmlns:a16="http://schemas.microsoft.com/office/drawing/2014/main" id="{5C2AC99F-F6FA-4B77-DD09-207FFF07B242}"/>
              </a:ext>
            </a:extLst>
          </p:cNvPr>
          <p:cNvSpPr>
            <a:spLocks noGrp="1"/>
          </p:cNvSpPr>
          <p:nvPr>
            <p:ph type="body" sz="quarter" idx="15" hasCustomPrompt="1"/>
          </p:nvPr>
        </p:nvSpPr>
        <p:spPr>
          <a:xfrm>
            <a:off x="540000" y="6192000"/>
            <a:ext cx="6255975" cy="360000"/>
          </a:xfrm>
        </p:spPr>
        <p:txBody>
          <a:bodyPr anchor="b" anchorCtr="0">
            <a:noAutofit/>
          </a:bodyPr>
          <a:lstStyle>
            <a:lvl1pPr algn="l">
              <a:defRPr sz="1800" b="0">
                <a:solidFill>
                  <a:schemeClr val="bg1"/>
                </a:solidFill>
                <a:latin typeface="Arial" panose="020B0604020202020204" pitchFamily="34" charset="0"/>
                <a:cs typeface="Arial" panose="020B0604020202020204" pitchFamily="34" charset="0"/>
              </a:defRPr>
            </a:lvl1pPr>
            <a:lvl2pPr>
              <a:defRPr sz="1600">
                <a:solidFill>
                  <a:schemeClr val="bg1"/>
                </a:solidFill>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00 Month YYYY</a:t>
            </a:r>
          </a:p>
        </p:txBody>
      </p:sp>
      <p:pic>
        <p:nvPicPr>
          <p:cNvPr id="17" name="Picture 16">
            <a:extLst>
              <a:ext uri="{FF2B5EF4-FFF2-40B4-BE49-F238E27FC236}">
                <a16:creationId xmlns:a16="http://schemas.microsoft.com/office/drawing/2014/main" id="{1B2918F2-2A15-B218-B84D-C469AD3B60D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6135329" y="360000"/>
            <a:ext cx="660650" cy="715199"/>
          </a:xfrm>
          <a:prstGeom prst="rect">
            <a:avLst/>
          </a:prstGeom>
        </p:spPr>
      </p:pic>
      <p:sp>
        <p:nvSpPr>
          <p:cNvPr id="2" name="Picture Placeholder 4">
            <a:extLst>
              <a:ext uri="{FF2B5EF4-FFF2-40B4-BE49-F238E27FC236}">
                <a16:creationId xmlns:a16="http://schemas.microsoft.com/office/drawing/2014/main" id="{206B55C3-1914-D3B1-73B3-69F5509A4B69}"/>
              </a:ext>
              <a:ext uri="{C183D7F6-B498-43B3-948B-1728B52AA6E4}">
                <adec:decorative xmlns:adec="http://schemas.microsoft.com/office/drawing/2017/decorative" val="1"/>
              </a:ext>
            </a:extLst>
          </p:cNvPr>
          <p:cNvSpPr>
            <a:spLocks noGrp="1"/>
          </p:cNvSpPr>
          <p:nvPr>
            <p:ph type="pic" sz="quarter" idx="13"/>
          </p:nvPr>
        </p:nvSpPr>
        <p:spPr>
          <a:xfrm>
            <a:off x="7128000" y="0"/>
            <a:ext cx="5064000" cy="6858000"/>
          </a:xfrm>
        </p:spPr>
        <p:txBody>
          <a:bodyPr/>
          <a:lstStyle/>
          <a:p>
            <a:r>
              <a:rPr lang="en-US" dirty="0"/>
              <a:t>Click icon to add picture</a:t>
            </a:r>
            <a:endParaRPr lang="en-AU" dirty="0"/>
          </a:p>
        </p:txBody>
      </p:sp>
    </p:spTree>
    <p:extLst>
      <p:ext uri="{BB962C8B-B14F-4D97-AF65-F5344CB8AC3E}">
        <p14:creationId xmlns:p14="http://schemas.microsoft.com/office/powerpoint/2010/main" val="1578408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11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References">
    <p:bg>
      <p:bgPr>
        <a:solidFill>
          <a:schemeClr val="accent4"/>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3C69E21-27A4-4448-A8A5-3DF6A41F3B28}"/>
              </a:ext>
            </a:extLst>
          </p:cNvPr>
          <p:cNvSpPr/>
          <p:nvPr userDrawn="1"/>
        </p:nvSpPr>
        <p:spPr>
          <a:xfrm>
            <a:off x="0" y="1265616"/>
            <a:ext cx="12192000" cy="19011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cxnSp>
        <p:nvCxnSpPr>
          <p:cNvPr id="7" name="Straight Connector 6">
            <a:extLst>
              <a:ext uri="{FF2B5EF4-FFF2-40B4-BE49-F238E27FC236}">
                <a16:creationId xmlns:a16="http://schemas.microsoft.com/office/drawing/2014/main" id="{FDEA8E5D-F9A7-48AC-AF91-6754515E9D1B}"/>
              </a:ext>
              <a:ext uri="{C183D7F6-B498-43B3-948B-1728B52AA6E4}">
                <adec:decorative xmlns:adec="http://schemas.microsoft.com/office/drawing/2017/decorative" val="1"/>
              </a:ext>
            </a:extLst>
          </p:cNvPr>
          <p:cNvCxnSpPr>
            <a:cxnSpLocks/>
          </p:cNvCxnSpPr>
          <p:nvPr userDrawn="1"/>
        </p:nvCxnSpPr>
        <p:spPr>
          <a:xfrm>
            <a:off x="0" y="1265616"/>
            <a:ext cx="12192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81B646BC-5BB3-E31B-1A9E-AD82558D7FE8}"/>
              </a:ext>
            </a:extLst>
          </p:cNvPr>
          <p:cNvSpPr>
            <a:spLocks noGrp="1"/>
          </p:cNvSpPr>
          <p:nvPr>
            <p:ph type="sldNum" sz="quarter" idx="10"/>
          </p:nvPr>
        </p:nvSpPr>
        <p:spPr/>
        <p:txBody>
          <a:bodyPr/>
          <a:lstStyle/>
          <a:p>
            <a:fld id="{10A01DC5-1685-4615-8240-15192985C6A2}" type="slidenum">
              <a:rPr lang="en-AU" smtClean="0"/>
              <a:pPr/>
              <a:t>‹#›</a:t>
            </a:fld>
            <a:endParaRPr lang="en-AU" dirty="0"/>
          </a:p>
        </p:txBody>
      </p:sp>
      <p:sp>
        <p:nvSpPr>
          <p:cNvPr id="8" name="Title 3">
            <a:extLst>
              <a:ext uri="{FF2B5EF4-FFF2-40B4-BE49-F238E27FC236}">
                <a16:creationId xmlns:a16="http://schemas.microsoft.com/office/drawing/2014/main" id="{2245FC77-E959-4B3D-936D-71858DF4D065}"/>
              </a:ext>
            </a:extLst>
          </p:cNvPr>
          <p:cNvSpPr>
            <a:spLocks noGrp="1"/>
          </p:cNvSpPr>
          <p:nvPr>
            <p:ph type="title" hasCustomPrompt="1"/>
          </p:nvPr>
        </p:nvSpPr>
        <p:spPr>
          <a:xfrm>
            <a:off x="360000" y="360001"/>
            <a:ext cx="10080000" cy="521412"/>
          </a:xfrm>
        </p:spPr>
        <p:txBody>
          <a:bodyPr/>
          <a:lstStyle>
            <a:lvl1pPr>
              <a:defRPr>
                <a:solidFill>
                  <a:schemeClr val="accent1"/>
                </a:solidFill>
              </a:defRPr>
            </a:lvl1pPr>
          </a:lstStyle>
          <a:p>
            <a:r>
              <a:rPr lang="en-US"/>
              <a:t>References</a:t>
            </a:r>
            <a:endParaRPr lang="en-AU"/>
          </a:p>
        </p:txBody>
      </p:sp>
      <p:sp>
        <p:nvSpPr>
          <p:cNvPr id="2" name="Content Placeholder 2">
            <a:extLst>
              <a:ext uri="{FF2B5EF4-FFF2-40B4-BE49-F238E27FC236}">
                <a16:creationId xmlns:a16="http://schemas.microsoft.com/office/drawing/2014/main" id="{27905181-B8A1-3C65-36D9-EB3FF362FF6C}"/>
              </a:ext>
            </a:extLst>
          </p:cNvPr>
          <p:cNvSpPr>
            <a:spLocks noGrp="1"/>
          </p:cNvSpPr>
          <p:nvPr>
            <p:ph idx="1" hasCustomPrompt="1"/>
          </p:nvPr>
        </p:nvSpPr>
        <p:spPr>
          <a:xfrm>
            <a:off x="360000" y="3428999"/>
            <a:ext cx="11484000" cy="2927351"/>
          </a:xfrm>
        </p:spPr>
        <p:txBody>
          <a:bodyPr/>
          <a:lstStyle>
            <a:lvl1pPr>
              <a:lnSpc>
                <a:spcPct val="150000"/>
              </a:lnSpc>
              <a:defRPr sz="1200">
                <a:latin typeface="Arial" panose="020B0604020202020204" pitchFamily="34" charset="0"/>
                <a:cs typeface="Arial" panose="020B0604020202020204" pitchFamily="34" charset="0"/>
              </a:defRPr>
            </a:lvl1pPr>
            <a:lvl2pPr>
              <a:lnSpc>
                <a:spcPct val="150000"/>
              </a:lnSpc>
              <a:defRPr sz="1200"/>
            </a:lvl2pPr>
            <a:lvl3pPr>
              <a:lnSpc>
                <a:spcPct val="150000"/>
              </a:lnSpc>
              <a:defRPr/>
            </a:lvl3pPr>
            <a:lvl4pPr>
              <a:lnSpc>
                <a:spcPct val="150000"/>
              </a:lnSpc>
              <a:defRPr sz="1200"/>
            </a:lvl4pPr>
            <a:lvl5pPr>
              <a:lnSpc>
                <a:spcPct val="150000"/>
              </a:lnSpc>
              <a:defRPr sz="1200"/>
            </a:lvl5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0593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224">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opyright">
    <p:bg>
      <p:bgPr>
        <a:solidFill>
          <a:schemeClr val="accent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solidFill>
                  <a:schemeClr val="bg1"/>
                </a:solidFill>
              </a:defRPr>
            </a:lvl1pPr>
          </a:lstStyle>
          <a:p>
            <a:fld id="{10A01DC5-1685-4615-8240-15192985C6A2}" type="slidenum">
              <a:rPr lang="en-AU" smtClean="0"/>
              <a:pPr/>
              <a:t>‹#›</a:t>
            </a:fld>
            <a:endParaRPr lang="en-AU" dirty="0"/>
          </a:p>
        </p:txBody>
      </p:sp>
      <p:sp>
        <p:nvSpPr>
          <p:cNvPr id="2" name="Title 1">
            <a:extLst>
              <a:ext uri="{FF2B5EF4-FFF2-40B4-BE49-F238E27FC236}">
                <a16:creationId xmlns:a16="http://schemas.microsoft.com/office/drawing/2014/main" id="{34BE5FFA-C863-5F63-2574-4F650BA4588D}"/>
              </a:ext>
            </a:extLst>
          </p:cNvPr>
          <p:cNvSpPr>
            <a:spLocks noGrp="1"/>
          </p:cNvSpPr>
          <p:nvPr>
            <p:ph type="title" hasCustomPrompt="1"/>
          </p:nvPr>
        </p:nvSpPr>
        <p:spPr>
          <a:xfrm>
            <a:off x="360000" y="360000"/>
            <a:ext cx="10080000" cy="537467"/>
          </a:xfrm>
        </p:spPr>
        <p:txBody>
          <a:bodyPr/>
          <a:lstStyle>
            <a:lvl1pPr>
              <a:defRPr>
                <a:solidFill>
                  <a:schemeClr val="bg1"/>
                </a:solidFill>
              </a:defRPr>
            </a:lvl1pPr>
          </a:lstStyle>
          <a:p>
            <a:r>
              <a:rPr lang="en-US"/>
              <a:t>Copyright</a:t>
            </a:r>
          </a:p>
        </p:txBody>
      </p:sp>
      <p:sp>
        <p:nvSpPr>
          <p:cNvPr id="3" name="Slide Number Placeholder 4">
            <a:extLst>
              <a:ext uri="{FF2B5EF4-FFF2-40B4-BE49-F238E27FC236}">
                <a16:creationId xmlns:a16="http://schemas.microsoft.com/office/drawing/2014/main" id="{CAF241D3-718F-F3B9-95BA-7ED78B1B5BDD}"/>
              </a:ext>
            </a:extLst>
          </p:cNvPr>
          <p:cNvSpPr txBox="1">
            <a:spLocks/>
          </p:cNvSpPr>
          <p:nvPr userDrawn="1"/>
        </p:nvSpPr>
        <p:spPr>
          <a:xfrm>
            <a:off x="11124000" y="6516000"/>
            <a:ext cx="720000" cy="180000"/>
          </a:xfrm>
          <a:prstGeom prst="rect">
            <a:avLst/>
          </a:prstGeom>
        </p:spPr>
        <p:txBody>
          <a:bodyPr vert="horz" lIns="0" tIns="0" rIns="0" bIns="0" rtlCol="0" anchor="t"/>
          <a:lstStyle>
            <a:defPPr>
              <a:defRPr lang="en-US"/>
            </a:defPPr>
            <a:lvl1pPr marL="0" algn="r" defTabSz="609585" rtl="0" eaLnBrk="1" latinLnBrk="0" hangingPunct="1">
              <a:defRPr sz="1200" kern="1200">
                <a:solidFill>
                  <a:schemeClr val="bg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fld id="{10A01DC5-1685-4615-8240-15192985C6A2}" type="slidenum">
              <a:rPr lang="en-AU" smtClean="0"/>
              <a:pPr/>
              <a:t>‹#›</a:t>
            </a:fld>
            <a:endParaRPr lang="en-AU" dirty="0"/>
          </a:p>
        </p:txBody>
      </p:sp>
      <p:sp>
        <p:nvSpPr>
          <p:cNvPr id="5" name="Rectangle 4">
            <a:extLst>
              <a:ext uri="{FF2B5EF4-FFF2-40B4-BE49-F238E27FC236}">
                <a16:creationId xmlns:a16="http://schemas.microsoft.com/office/drawing/2014/main" id="{147A10EB-69B5-E036-369C-033BAFE6DB18}"/>
              </a:ext>
            </a:extLst>
          </p:cNvPr>
          <p:cNvSpPr/>
          <p:nvPr userDrawn="1"/>
        </p:nvSpPr>
        <p:spPr>
          <a:xfrm>
            <a:off x="10915048" y="231006"/>
            <a:ext cx="1039529" cy="1100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6" name="Picture 5" descr="A red flower with white text&#10;&#10;Description automatically generated with low confidence">
            <a:extLst>
              <a:ext uri="{FF2B5EF4-FFF2-40B4-BE49-F238E27FC236}">
                <a16:creationId xmlns:a16="http://schemas.microsoft.com/office/drawing/2014/main" id="{F5F3CD7E-F06C-6B47-6A3E-198A7C0DC31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95216" y="360000"/>
            <a:ext cx="660785" cy="717587"/>
          </a:xfrm>
          <a:prstGeom prst="rect">
            <a:avLst/>
          </a:prstGeom>
        </p:spPr>
      </p:pic>
      <p:pic>
        <p:nvPicPr>
          <p:cNvPr id="7" name="Picture 12" descr="Creative Commons Attribution licence logo">
            <a:extLst>
              <a:ext uri="{FF2B5EF4-FFF2-40B4-BE49-F238E27FC236}">
                <a16:creationId xmlns:a16="http://schemas.microsoft.com/office/drawing/2014/main" id="{7948A98C-F758-2F9B-44F6-E4FEA77CAA7A}"/>
              </a:ext>
            </a:extLst>
          </p:cNvPr>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10244972" y="2967486"/>
            <a:ext cx="1406523" cy="489432"/>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10">
            <a:extLst>
              <a:ext uri="{FF2B5EF4-FFF2-40B4-BE49-F238E27FC236}">
                <a16:creationId xmlns:a16="http://schemas.microsoft.com/office/drawing/2014/main" id="{CD8E711E-20C4-EB65-95D8-4E4BB3686546}"/>
              </a:ext>
            </a:extLst>
          </p:cNvPr>
          <p:cNvSpPr>
            <a:spLocks noGrp="1"/>
          </p:cNvSpPr>
          <p:nvPr>
            <p:ph type="body" sz="quarter" idx="18" hasCustomPrompt="1"/>
          </p:nvPr>
        </p:nvSpPr>
        <p:spPr>
          <a:xfrm>
            <a:off x="360000" y="981264"/>
            <a:ext cx="10080000" cy="310015"/>
          </a:xfrm>
        </p:spPr>
        <p:txBody>
          <a:bodyPr anchor="b">
            <a:noAutofit/>
          </a:bodyPr>
          <a:lstStyle>
            <a:lvl1pPr>
              <a:defRPr sz="2000">
                <a:solidFill>
                  <a:schemeClr val="accent4"/>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3076037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p:bg>
      <p:bgPr>
        <a:solidFill>
          <a:schemeClr val="accent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5C261660-AF47-818D-7C30-D254D989CACE}"/>
              </a:ext>
              <a:ext uri="{C183D7F6-B498-43B3-948B-1728B52AA6E4}">
                <adec:decorative xmlns:adec="http://schemas.microsoft.com/office/drawing/2017/decorative" val="1"/>
              </a:ext>
            </a:extLst>
          </p:cNvPr>
          <p:cNvCxnSpPr>
            <a:cxnSpLocks/>
          </p:cNvCxnSpPr>
          <p:nvPr userDrawn="1"/>
        </p:nvCxnSpPr>
        <p:spPr>
          <a:xfrm>
            <a:off x="360000" y="360000"/>
            <a:ext cx="0" cy="6192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3" name="Title 1">
            <a:extLst>
              <a:ext uri="{FF2B5EF4-FFF2-40B4-BE49-F238E27FC236}">
                <a16:creationId xmlns:a16="http://schemas.microsoft.com/office/drawing/2014/main" id="{8AD8A72A-7327-BEF4-2507-0522B8614AE9}"/>
              </a:ext>
            </a:extLst>
          </p:cNvPr>
          <p:cNvSpPr>
            <a:spLocks noGrp="1"/>
          </p:cNvSpPr>
          <p:nvPr>
            <p:ph type="ctrTitle" hasCustomPrompt="1"/>
          </p:nvPr>
        </p:nvSpPr>
        <p:spPr>
          <a:xfrm>
            <a:off x="540000" y="4067881"/>
            <a:ext cx="11291998" cy="800681"/>
          </a:xfrm>
          <a:ln>
            <a:noFill/>
          </a:ln>
        </p:spPr>
        <p:txBody>
          <a:bodyPr anchor="t">
            <a:noAutofit/>
          </a:bodyPr>
          <a:lstStyle>
            <a:lvl1pPr algn="l">
              <a:lnSpc>
                <a:spcPct val="110000"/>
              </a:lnSpc>
              <a:defRPr sz="4800">
                <a:solidFill>
                  <a:schemeClr val="bg1"/>
                </a:solidFill>
                <a:latin typeface="Arial" panose="020B0604020202020204" pitchFamily="34" charset="0"/>
                <a:cs typeface="Arial" panose="020B0604020202020204" pitchFamily="34" charset="0"/>
              </a:defRPr>
            </a:lvl1pPr>
          </a:lstStyle>
          <a:p>
            <a:pPr>
              <a:lnSpc>
                <a:spcPct val="100000"/>
              </a:lnSpc>
            </a:pPr>
            <a:r>
              <a:rPr lang="en-AU"/>
              <a:t>Lesson title</a:t>
            </a:r>
          </a:p>
        </p:txBody>
      </p:sp>
      <p:sp>
        <p:nvSpPr>
          <p:cNvPr id="6" name="Oval 5">
            <a:extLst>
              <a:ext uri="{FF2B5EF4-FFF2-40B4-BE49-F238E27FC236}">
                <a16:creationId xmlns:a16="http://schemas.microsoft.com/office/drawing/2014/main" id="{5EBAE78F-1A35-0A2C-DBF4-48477CA8F3A7}"/>
              </a:ext>
            </a:extLst>
          </p:cNvPr>
          <p:cNvSpPr>
            <a:spLocks noGrp="1" noRot="1" noMove="1" noResize="1" noEditPoints="1" noAdjustHandles="1" noChangeArrowheads="1" noChangeShapeType="1"/>
          </p:cNvSpPr>
          <p:nvPr userDrawn="1"/>
        </p:nvSpPr>
        <p:spPr>
          <a:xfrm>
            <a:off x="11056620" y="289560"/>
            <a:ext cx="906780" cy="80068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2" name="Picture 1">
            <a:extLst>
              <a:ext uri="{FF2B5EF4-FFF2-40B4-BE49-F238E27FC236}">
                <a16:creationId xmlns:a16="http://schemas.microsoft.com/office/drawing/2014/main" id="{1DE675F6-B3E6-7651-8B0E-50E39CE29B9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171348" y="360000"/>
            <a:ext cx="660650" cy="715199"/>
          </a:xfrm>
          <a:prstGeom prst="rect">
            <a:avLst/>
          </a:prstGeom>
        </p:spPr>
      </p:pic>
    </p:spTree>
    <p:extLst>
      <p:ext uri="{BB962C8B-B14F-4D97-AF65-F5344CB8AC3E}">
        <p14:creationId xmlns:p14="http://schemas.microsoft.com/office/powerpoint/2010/main" val="2864672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Blue backgroun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165CECD-C00D-4560-9C97-AE28A8535867}"/>
              </a:ext>
              <a:ext uri="{C183D7F6-B498-43B3-948B-1728B52AA6E4}">
                <adec:decorative xmlns:adec="http://schemas.microsoft.com/office/drawing/2017/decorative" val="1"/>
              </a:ext>
            </a:extLst>
          </p:cNvPr>
          <p:cNvSpPr/>
          <p:nvPr userDrawn="1"/>
        </p:nvSpPr>
        <p:spPr>
          <a:xfrm>
            <a:off x="0" y="1620000"/>
            <a:ext cx="12192000" cy="523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5" name="Picture Placeholder 4">
            <a:extLst>
              <a:ext uri="{FF2B5EF4-FFF2-40B4-BE49-F238E27FC236}">
                <a16:creationId xmlns:a16="http://schemas.microsoft.com/office/drawing/2014/main" id="{8AB6FE45-2247-43AE-AFB0-3C1EC574D8FA}"/>
              </a:ext>
              <a:ext uri="{C183D7F6-B498-43B3-948B-1728B52AA6E4}">
                <adec:decorative xmlns:adec="http://schemas.microsoft.com/office/drawing/2017/decorative" val="1"/>
              </a:ext>
            </a:extLst>
          </p:cNvPr>
          <p:cNvSpPr>
            <a:spLocks noGrp="1"/>
          </p:cNvSpPr>
          <p:nvPr>
            <p:ph type="pic" sz="quarter" idx="13"/>
          </p:nvPr>
        </p:nvSpPr>
        <p:spPr>
          <a:xfrm>
            <a:off x="359998" y="1909282"/>
            <a:ext cx="11483999" cy="4210718"/>
          </a:xfrm>
        </p:spPr>
        <p:txBody>
          <a:bodyPr/>
          <a:lstStyle/>
          <a:p>
            <a:r>
              <a:rPr lang="en-US" dirty="0"/>
              <a:t>Click icon to add picture</a:t>
            </a:r>
            <a:endParaRPr lang="en-AU" dirty="0"/>
          </a:p>
        </p:txBody>
      </p:sp>
      <p:sp>
        <p:nvSpPr>
          <p:cNvPr id="7" name="Slide Number Placeholder 6"/>
          <p:cNvSpPr>
            <a:spLocks noGrp="1"/>
          </p:cNvSpPr>
          <p:nvPr>
            <p:ph type="sldNum" sz="quarter" idx="12"/>
          </p:nvPr>
        </p:nvSpPr>
        <p:spPr/>
        <p:txBody>
          <a:bodyPr/>
          <a:lstStyle/>
          <a:p>
            <a:fld id="{10A01DC5-1685-4615-8240-15192985C6A2}" type="slidenum">
              <a:rPr lang="en-AU" smtClean="0"/>
              <a:t>‹#›</a:t>
            </a:fld>
            <a:endParaRPr lang="en-AU" dirty="0"/>
          </a:p>
        </p:txBody>
      </p:sp>
      <p:sp>
        <p:nvSpPr>
          <p:cNvPr id="10" name="Title 4">
            <a:extLst>
              <a:ext uri="{FF2B5EF4-FFF2-40B4-BE49-F238E27FC236}">
                <a16:creationId xmlns:a16="http://schemas.microsoft.com/office/drawing/2014/main" id="{4B69FB63-5913-44B0-9BCA-4B6E66CE48BF}"/>
              </a:ext>
            </a:extLst>
          </p:cNvPr>
          <p:cNvSpPr>
            <a:spLocks noGrp="1"/>
          </p:cNvSpPr>
          <p:nvPr>
            <p:ph type="title"/>
          </p:nvPr>
        </p:nvSpPr>
        <p:spPr>
          <a:xfrm>
            <a:off x="359998" y="360000"/>
            <a:ext cx="10260002" cy="522000"/>
          </a:xfrm>
        </p:spPr>
        <p:txBody>
          <a:bodyPr/>
          <a:lstStyle>
            <a:lvl1pPr>
              <a:defRPr>
                <a:solidFill>
                  <a:schemeClr val="accent1"/>
                </a:solidFill>
              </a:defRPr>
            </a:lvl1pPr>
          </a:lstStyle>
          <a:p>
            <a:r>
              <a:rPr lang="en-US"/>
              <a:t>Click to edit Master title style</a:t>
            </a:r>
            <a:endParaRPr lang="en-AU"/>
          </a:p>
        </p:txBody>
      </p:sp>
      <p:sp>
        <p:nvSpPr>
          <p:cNvPr id="11" name="Text Placeholder 10">
            <a:extLst>
              <a:ext uri="{FF2B5EF4-FFF2-40B4-BE49-F238E27FC236}">
                <a16:creationId xmlns:a16="http://schemas.microsoft.com/office/drawing/2014/main" id="{4A905C52-CF4B-447B-B93D-A86FD209402A}"/>
              </a:ext>
            </a:extLst>
          </p:cNvPr>
          <p:cNvSpPr>
            <a:spLocks noGrp="1"/>
          </p:cNvSpPr>
          <p:nvPr>
            <p:ph type="body" sz="quarter" idx="18" hasCustomPrompt="1"/>
          </p:nvPr>
        </p:nvSpPr>
        <p:spPr>
          <a:xfrm>
            <a:off x="360000" y="1016704"/>
            <a:ext cx="10080000"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22972229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dirty="0"/>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59999" y="982520"/>
            <a:ext cx="11483999"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2" name="Text Placeholder 3">
            <a:extLst>
              <a:ext uri="{FF2B5EF4-FFF2-40B4-BE49-F238E27FC236}">
                <a16:creationId xmlns:a16="http://schemas.microsoft.com/office/drawing/2014/main" id="{7A679F83-4A45-8E00-A9A4-2E8DE35C1BB0}"/>
              </a:ext>
            </a:extLst>
          </p:cNvPr>
          <p:cNvSpPr>
            <a:spLocks noGrp="1"/>
          </p:cNvSpPr>
          <p:nvPr>
            <p:ph type="body" sz="quarter" idx="17" hasCustomPrompt="1"/>
          </p:nvPr>
        </p:nvSpPr>
        <p:spPr>
          <a:xfrm>
            <a:off x="360000" y="1567086"/>
            <a:ext cx="11484000" cy="4807835"/>
          </a:xfrm>
        </p:spPr>
        <p:txBody>
          <a:bodyPr/>
          <a:lstStyle>
            <a:lvl1pPr>
              <a:defRPr/>
            </a:lvl1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09472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and pictur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dirty="0"/>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59999" y="982520"/>
            <a:ext cx="11483999"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3" name="Content Placeholder 2">
            <a:extLst>
              <a:ext uri="{FF2B5EF4-FFF2-40B4-BE49-F238E27FC236}">
                <a16:creationId xmlns:a16="http://schemas.microsoft.com/office/drawing/2014/main" id="{EAC13D79-FA01-577F-AC79-E39D6DCCC806}"/>
              </a:ext>
            </a:extLst>
          </p:cNvPr>
          <p:cNvSpPr>
            <a:spLocks noGrp="1"/>
          </p:cNvSpPr>
          <p:nvPr>
            <p:ph sz="quarter" idx="19" hasCustomPrompt="1"/>
          </p:nvPr>
        </p:nvSpPr>
        <p:spPr>
          <a:xfrm>
            <a:off x="360363" y="1562471"/>
            <a:ext cx="5735637" cy="4814518"/>
          </a:xfrm>
        </p:spPr>
        <p:txBody>
          <a:body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8" name="Picture Placeholder 7">
            <a:extLst>
              <a:ext uri="{FF2B5EF4-FFF2-40B4-BE49-F238E27FC236}">
                <a16:creationId xmlns:a16="http://schemas.microsoft.com/office/drawing/2014/main" id="{F0C3D212-D9E6-5651-0336-B3898E36FBA5}"/>
              </a:ext>
            </a:extLst>
          </p:cNvPr>
          <p:cNvSpPr>
            <a:spLocks noGrp="1"/>
          </p:cNvSpPr>
          <p:nvPr>
            <p:ph type="pic" sz="quarter" idx="20"/>
          </p:nvPr>
        </p:nvSpPr>
        <p:spPr>
          <a:xfrm>
            <a:off x="6324599" y="1562470"/>
            <a:ext cx="5507038" cy="4814518"/>
          </a:xfrm>
        </p:spPr>
        <p:txBody>
          <a:bodyPr/>
          <a:lstStyle/>
          <a:p>
            <a:r>
              <a:rPr lang="en-US" dirty="0"/>
              <a:t>Click icon to add picture</a:t>
            </a:r>
            <a:endParaRPr lang="en-AU" dirty="0"/>
          </a:p>
        </p:txBody>
      </p:sp>
    </p:spTree>
    <p:extLst>
      <p:ext uri="{BB962C8B-B14F-4D97-AF65-F5344CB8AC3E}">
        <p14:creationId xmlns:p14="http://schemas.microsoft.com/office/powerpoint/2010/main" val="4283855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eature image and text">
    <p:spTree>
      <p:nvGrpSpPr>
        <p:cNvPr id="1" name=""/>
        <p:cNvGrpSpPr/>
        <p:nvPr/>
      </p:nvGrpSpPr>
      <p:grpSpPr>
        <a:xfrm>
          <a:off x="0" y="0"/>
          <a:ext cx="0" cy="0"/>
          <a:chOff x="0" y="0"/>
          <a:chExt cx="0" cy="0"/>
        </a:xfrm>
      </p:grpSpPr>
      <p:sp>
        <p:nvSpPr>
          <p:cNvPr id="2" name="Picture Placeholder 8">
            <a:extLst>
              <a:ext uri="{FF2B5EF4-FFF2-40B4-BE49-F238E27FC236}">
                <a16:creationId xmlns:a16="http://schemas.microsoft.com/office/drawing/2014/main" id="{91FCC384-7450-516C-24D0-7D029ED3855A}"/>
              </a:ext>
              <a:ext uri="{C183D7F6-B498-43B3-948B-1728B52AA6E4}">
                <adec:decorative xmlns:adec="http://schemas.microsoft.com/office/drawing/2017/decorative" val="1"/>
              </a:ext>
            </a:extLst>
          </p:cNvPr>
          <p:cNvSpPr>
            <a:spLocks noGrp="1"/>
          </p:cNvSpPr>
          <p:nvPr>
            <p:ph type="pic" sz="quarter" idx="13"/>
          </p:nvPr>
        </p:nvSpPr>
        <p:spPr>
          <a:xfrm>
            <a:off x="0" y="0"/>
            <a:ext cx="5040000" cy="6858000"/>
          </a:xfrm>
        </p:spPr>
        <p:txBody>
          <a:bodyPr/>
          <a:lstStyle/>
          <a:p>
            <a:r>
              <a:rPr lang="en-US" dirty="0"/>
              <a:t>Click icon to add picture</a:t>
            </a:r>
            <a:endParaRPr lang="en-AU" dirty="0"/>
          </a:p>
        </p:txBody>
      </p:sp>
      <p:sp>
        <p:nvSpPr>
          <p:cNvPr id="4" name="Title 1">
            <a:extLst>
              <a:ext uri="{FF2B5EF4-FFF2-40B4-BE49-F238E27FC236}">
                <a16:creationId xmlns:a16="http://schemas.microsoft.com/office/drawing/2014/main" id="{46E61F09-1856-72E7-5C79-31B4A856E7AD}"/>
              </a:ext>
            </a:extLst>
          </p:cNvPr>
          <p:cNvSpPr>
            <a:spLocks noGrp="1"/>
          </p:cNvSpPr>
          <p:nvPr>
            <p:ph type="title" hasCustomPrompt="1"/>
          </p:nvPr>
        </p:nvSpPr>
        <p:spPr>
          <a:xfrm>
            <a:off x="5400000" y="360000"/>
            <a:ext cx="6407150" cy="554400"/>
          </a:xfrm>
        </p:spPr>
        <p:txBody>
          <a:bodyPr/>
          <a:lstStyle>
            <a:lvl1pPr>
              <a:defRPr>
                <a:solidFill>
                  <a:schemeClr val="accent1"/>
                </a:solidFill>
              </a:defRPr>
            </a:lvl1pPr>
          </a:lstStyle>
          <a:p>
            <a:r>
              <a:rPr lang="en-US"/>
              <a:t>Title</a:t>
            </a:r>
          </a:p>
        </p:txBody>
      </p:sp>
      <p:cxnSp>
        <p:nvCxnSpPr>
          <p:cNvPr id="6" name="Straight Connector 5">
            <a:extLst>
              <a:ext uri="{FF2B5EF4-FFF2-40B4-BE49-F238E27FC236}">
                <a16:creationId xmlns:a16="http://schemas.microsoft.com/office/drawing/2014/main" id="{52576981-5B08-29E1-CBD0-60B20605F583}"/>
              </a:ext>
              <a:ext uri="{C183D7F6-B498-43B3-948B-1728B52AA6E4}">
                <adec:decorative xmlns:adec="http://schemas.microsoft.com/office/drawing/2017/decorative" val="1"/>
              </a:ext>
            </a:extLst>
          </p:cNvPr>
          <p:cNvCxnSpPr>
            <a:cxnSpLocks/>
          </p:cNvCxnSpPr>
          <p:nvPr userDrawn="1"/>
        </p:nvCxnSpPr>
        <p:spPr>
          <a:xfrm>
            <a:off x="5220000" y="1800000"/>
            <a:ext cx="0" cy="4536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Slide Number Placeholder 1">
            <a:extLst>
              <a:ext uri="{FF2B5EF4-FFF2-40B4-BE49-F238E27FC236}">
                <a16:creationId xmlns:a16="http://schemas.microsoft.com/office/drawing/2014/main" id="{AC754ADD-23A8-B626-EF2D-A89E9897C22E}"/>
              </a:ext>
            </a:extLst>
          </p:cNvPr>
          <p:cNvSpPr>
            <a:spLocks noGrp="1"/>
          </p:cNvSpPr>
          <p:nvPr>
            <p:ph type="sldNum" sz="quarter" idx="16"/>
          </p:nvPr>
        </p:nvSpPr>
        <p:spPr>
          <a:xfrm>
            <a:off x="11124000" y="6516000"/>
            <a:ext cx="720000" cy="180000"/>
          </a:xfrm>
        </p:spPr>
        <p:txBody>
          <a:bodyPr/>
          <a:lstStyle/>
          <a:p>
            <a:fld id="{10A01DC5-1685-4615-8240-15192985C6A2}" type="slidenum">
              <a:rPr lang="en-AU" smtClean="0"/>
              <a:pPr/>
              <a:t>‹#›</a:t>
            </a:fld>
            <a:endParaRPr lang="en-AU" dirty="0"/>
          </a:p>
        </p:txBody>
      </p:sp>
      <p:sp>
        <p:nvSpPr>
          <p:cNvPr id="10" name="Text Placeholder 3">
            <a:extLst>
              <a:ext uri="{FF2B5EF4-FFF2-40B4-BE49-F238E27FC236}">
                <a16:creationId xmlns:a16="http://schemas.microsoft.com/office/drawing/2014/main" id="{DE31FF8A-F945-2755-C01F-A984129CCFE4}"/>
              </a:ext>
            </a:extLst>
          </p:cNvPr>
          <p:cNvSpPr>
            <a:spLocks noGrp="1"/>
          </p:cNvSpPr>
          <p:nvPr>
            <p:ph type="body" sz="quarter" idx="17" hasCustomPrompt="1"/>
          </p:nvPr>
        </p:nvSpPr>
        <p:spPr>
          <a:xfrm>
            <a:off x="5400675" y="1800000"/>
            <a:ext cx="6407150" cy="4536000"/>
          </a:xfrm>
        </p:spPr>
        <p:txBody>
          <a:bodyPr/>
          <a:lstStyle>
            <a:lvl1pPr>
              <a:defRPr/>
            </a:lvl1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13" name="Text Placeholder 10">
            <a:extLst>
              <a:ext uri="{FF2B5EF4-FFF2-40B4-BE49-F238E27FC236}">
                <a16:creationId xmlns:a16="http://schemas.microsoft.com/office/drawing/2014/main" id="{5222D209-0CF8-F581-20B2-402482319282}"/>
              </a:ext>
            </a:extLst>
          </p:cNvPr>
          <p:cNvSpPr>
            <a:spLocks noGrp="1"/>
          </p:cNvSpPr>
          <p:nvPr>
            <p:ph type="body" sz="quarter" idx="18" hasCustomPrompt="1"/>
          </p:nvPr>
        </p:nvSpPr>
        <p:spPr>
          <a:xfrm>
            <a:off x="5399998" y="982520"/>
            <a:ext cx="6407150" cy="294189"/>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1721998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224">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tudent devised exam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8F6E96-99E3-4F1D-3A20-E08B77215476}"/>
              </a:ext>
            </a:extLst>
          </p:cNvPr>
          <p:cNvSpPr/>
          <p:nvPr userDrawn="1"/>
        </p:nvSpPr>
        <p:spPr>
          <a:xfrm>
            <a:off x="0" y="0"/>
            <a:ext cx="12192000" cy="1616364"/>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dirty="0"/>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535382"/>
            <a:ext cx="9920073"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1743837"/>
            <a:ext cx="9920073" cy="471554"/>
          </a:xfrm>
        </p:spPr>
        <p:txBody>
          <a:bodyPr anchor="b">
            <a:noAutofit/>
          </a:bodyPr>
          <a:lstStyle>
            <a:lvl1pPr>
              <a:defRPr sz="28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pic>
        <p:nvPicPr>
          <p:cNvPr id="3" name="Picture 2" descr="A blue circle with a piece of a puzzle&#10;&#10;Description automatically generated">
            <a:extLst>
              <a:ext uri="{FF2B5EF4-FFF2-40B4-BE49-F238E27FC236}">
                <a16:creationId xmlns:a16="http://schemas.microsoft.com/office/drawing/2014/main" id="{F96725C5-9C99-B330-D0AA-938DE6B59F4D}"/>
              </a:ext>
            </a:extLst>
          </p:cNvPr>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0682417" y="134354"/>
            <a:ext cx="1347657" cy="1347657"/>
          </a:xfrm>
          <a:prstGeom prst="rect">
            <a:avLst/>
          </a:prstGeom>
          <a:noFill/>
          <a:extLst>
            <a:ext uri="{909E8E84-426E-40DD-AFC4-6F175D3DCCD1}">
              <a14:hiddenFill xmlns:a14="http://schemas.microsoft.com/office/drawing/2010/main">
                <a:solidFill>
                  <a:srgbClr val="FFFFFF"/>
                </a:solidFill>
              </a14:hiddenFill>
            </a:ext>
          </a:extLst>
        </p:spPr>
      </p:pic>
      <p:sp>
        <p:nvSpPr>
          <p:cNvPr id="8" name="Picture Placeholder 7">
            <a:extLst>
              <a:ext uri="{FF2B5EF4-FFF2-40B4-BE49-F238E27FC236}">
                <a16:creationId xmlns:a16="http://schemas.microsoft.com/office/drawing/2014/main" id="{0A1CAFC3-176E-0DAD-ACB1-AD56FA16962A}"/>
              </a:ext>
            </a:extLst>
          </p:cNvPr>
          <p:cNvSpPr>
            <a:spLocks noGrp="1"/>
          </p:cNvSpPr>
          <p:nvPr>
            <p:ph type="pic" sz="quarter" idx="19"/>
          </p:nvPr>
        </p:nvSpPr>
        <p:spPr>
          <a:xfrm>
            <a:off x="360363" y="2317750"/>
            <a:ext cx="11483637" cy="2060575"/>
          </a:xfrm>
        </p:spPr>
        <p:txBody>
          <a:bodyPr/>
          <a:lstStyle/>
          <a:p>
            <a:r>
              <a:rPr lang="en-US" dirty="0"/>
              <a:t>Click icon to add picture</a:t>
            </a:r>
            <a:endParaRPr lang="en-AU" dirty="0"/>
          </a:p>
        </p:txBody>
      </p:sp>
      <p:sp>
        <p:nvSpPr>
          <p:cNvPr id="10" name="Text Placeholder 9">
            <a:extLst>
              <a:ext uri="{FF2B5EF4-FFF2-40B4-BE49-F238E27FC236}">
                <a16:creationId xmlns:a16="http://schemas.microsoft.com/office/drawing/2014/main" id="{3C17158F-8305-9FAD-5D27-F260E3A45E51}"/>
              </a:ext>
            </a:extLst>
          </p:cNvPr>
          <p:cNvSpPr>
            <a:spLocks noGrp="1"/>
          </p:cNvSpPr>
          <p:nvPr>
            <p:ph type="body" sz="quarter" idx="20"/>
          </p:nvPr>
        </p:nvSpPr>
        <p:spPr>
          <a:xfrm>
            <a:off x="360363" y="4579938"/>
            <a:ext cx="11483975" cy="1743075"/>
          </a:xfrm>
        </p:spPr>
        <p:txBody>
          <a:bodyPr/>
          <a:lstStyle>
            <a:lvl1pPr>
              <a:spcAft>
                <a:spcPts val="1200"/>
              </a:spcAft>
              <a:defRPr sz="1800"/>
            </a:lvl1pPr>
            <a:lvl2pPr>
              <a:spcAft>
                <a:spcPts val="1200"/>
              </a:spcAft>
              <a:defRPr sz="1800"/>
            </a:lvl2pPr>
            <a:lvl3pPr>
              <a:spcAft>
                <a:spcPts val="1200"/>
              </a:spcAft>
              <a:defRPr sz="1800"/>
            </a:lvl3pPr>
            <a:lvl4pPr>
              <a:spcAft>
                <a:spcPts val="1200"/>
              </a:spcAft>
              <a:defRPr sz="1800"/>
            </a:lvl4pPr>
            <a:lvl5pPr>
              <a:spcAft>
                <a:spcPts val="1200"/>
              </a:spcAft>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152781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dirty="0"/>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982520"/>
            <a:ext cx="11484000"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3781477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0A01DC5-1685-4615-8240-15192985C6A2}" type="slidenum">
              <a:rPr lang="en-AU" smtClean="0"/>
              <a:t>‹#›</a:t>
            </a:fld>
            <a:endParaRPr lang="en-AU" dirty="0"/>
          </a:p>
        </p:txBody>
      </p:sp>
    </p:spTree>
    <p:extLst>
      <p:ext uri="{BB962C8B-B14F-4D97-AF65-F5344CB8AC3E}">
        <p14:creationId xmlns:p14="http://schemas.microsoft.com/office/powerpoint/2010/main" val="2586807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0000" y="360000"/>
            <a:ext cx="10080000" cy="1008000"/>
          </a:xfrm>
          <a:prstGeom prst="rect">
            <a:avLst/>
          </a:prstGeom>
        </p:spPr>
        <p:txBody>
          <a:bodyPr vert="horz" lIns="0" tIns="0" rIns="0" bIns="0" rtlCol="0" anchor="t">
            <a:noAutofit/>
          </a:bodyPr>
          <a:lstStyle/>
          <a:p>
            <a:r>
              <a:rPr lang="en-US"/>
              <a:t>Click to edit Master title style</a:t>
            </a:r>
          </a:p>
        </p:txBody>
      </p:sp>
      <p:sp>
        <p:nvSpPr>
          <p:cNvPr id="3" name="Text Placeholder 2"/>
          <p:cNvSpPr>
            <a:spLocks noGrp="1"/>
          </p:cNvSpPr>
          <p:nvPr>
            <p:ph type="body" idx="1"/>
          </p:nvPr>
        </p:nvSpPr>
        <p:spPr>
          <a:xfrm>
            <a:off x="360000" y="1620000"/>
            <a:ext cx="11484000" cy="4536000"/>
          </a:xfrm>
          <a:prstGeom prst="rect">
            <a:avLst/>
          </a:prstGeom>
        </p:spPr>
        <p:txBody>
          <a:bodyPr vert="horz" lIns="0" tIns="0" rIns="0" bIns="0" rtlCol="0">
            <a:noAutofit/>
          </a:body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11124000" y="6516000"/>
            <a:ext cx="720000" cy="180000"/>
          </a:xfrm>
          <a:prstGeom prst="rect">
            <a:avLst/>
          </a:prstGeom>
        </p:spPr>
        <p:txBody>
          <a:bodyPr vert="horz" lIns="0" tIns="0" rIns="0" bIns="0" rtlCol="0" anchor="t"/>
          <a:lstStyle>
            <a:lvl1pPr algn="r">
              <a:defRPr sz="1200">
                <a:solidFill>
                  <a:schemeClr val="tx1"/>
                </a:solidFill>
                <a:latin typeface="+mn-lt"/>
              </a:defRPr>
            </a:lvl1pPr>
          </a:lstStyle>
          <a:p>
            <a:fld id="{10A01DC5-1685-4615-8240-15192985C6A2}" type="slidenum">
              <a:rPr lang="en-AU" smtClean="0"/>
              <a:pPr/>
              <a:t>‹#›</a:t>
            </a:fld>
            <a:endParaRPr lang="en-AU" dirty="0"/>
          </a:p>
        </p:txBody>
      </p:sp>
    </p:spTree>
    <p:extLst>
      <p:ext uri="{BB962C8B-B14F-4D97-AF65-F5344CB8AC3E}">
        <p14:creationId xmlns:p14="http://schemas.microsoft.com/office/powerpoint/2010/main" val="4123316428"/>
      </p:ext>
    </p:extLst>
  </p:cSld>
  <p:clrMap bg1="lt1" tx1="dk1" bg2="lt2" tx2="dk2" accent1="accent1" accent2="accent2" accent3="accent3" accent4="accent4" accent5="accent5" accent6="accent6" hlink="hlink" folHlink="folHlink"/>
  <p:sldLayoutIdLst>
    <p:sldLayoutId id="2147483728" r:id="rId1"/>
    <p:sldLayoutId id="2147483731" r:id="rId2"/>
    <p:sldLayoutId id="2147483747" r:id="rId3"/>
    <p:sldLayoutId id="2147483724" r:id="rId4"/>
    <p:sldLayoutId id="2147483762" r:id="rId5"/>
    <p:sldLayoutId id="2147483723" r:id="rId6"/>
    <p:sldLayoutId id="2147483764" r:id="rId7"/>
    <p:sldLayoutId id="2147483746" r:id="rId8"/>
    <p:sldLayoutId id="2147483725" r:id="rId9"/>
    <p:sldLayoutId id="2147483743" r:id="rId10"/>
    <p:sldLayoutId id="214748374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377" rtl="0" eaLnBrk="1" latinLnBrk="0" hangingPunct="1">
        <a:lnSpc>
          <a:spcPct val="90000"/>
        </a:lnSpc>
        <a:spcBef>
          <a:spcPct val="0"/>
        </a:spcBef>
        <a:buNone/>
        <a:defRPr sz="3600"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 Id="rId4" Type="http://schemas.openxmlformats.org/officeDocument/2006/relationships/image" Target="../media/image34.png"/></Relationships>
</file>

<file path=ppt/slides/_rels/slide1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37.png"/><Relationship Id="rId4" Type="http://schemas.openxmlformats.org/officeDocument/2006/relationships/image" Target="../media/image36.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45.png"/></Relationships>
</file>

<file path=ppt/slides/_rels/slide1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47.png"/></Relationships>
</file>

<file path=ppt/slides/_rels/slide19.xml.rels><?xml version="1.0" encoding="UTF-8" standalone="yes"?>
<Relationships xmlns="http://schemas.openxmlformats.org/package/2006/relationships"><Relationship Id="rId3" Type="http://schemas.openxmlformats.org/officeDocument/2006/relationships/hyperlink" Target="https://educationstandards.nsw.edu.au/wps/portal/nesa/mini-footer/copyright" TargetMode="External"/><Relationship Id="rId2" Type="http://schemas.openxmlformats.org/officeDocument/2006/relationships/notesSlide" Target="../notesSlides/notesSlide16.xml"/><Relationship Id="rId1" Type="http://schemas.openxmlformats.org/officeDocument/2006/relationships/slideLayout" Target="../slideLayouts/slideLayout10.xml"/><Relationship Id="rId6" Type="http://schemas.openxmlformats.org/officeDocument/2006/relationships/hyperlink" Target="https://curriculum.nsw.edu.au/learning-areas/mathematics/mathematics-extension-1-11-12-2024/overview" TargetMode="External"/><Relationship Id="rId5" Type="http://schemas.openxmlformats.org/officeDocument/2006/relationships/hyperlink" Target="https://curriculum.nsw.edu.au/" TargetMode="External"/><Relationship Id="rId4" Type="http://schemas.openxmlformats.org/officeDocument/2006/relationships/hyperlink" Target="https://educationstandards.nsw.edu.au/wps/portal/nesa/home"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https://creativecommons.org/licenses/by/4.0/" TargetMode="External"/><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7" Type="http://schemas.openxmlformats.org/officeDocument/2006/relationships/image" Target="../media/image8.sv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7"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s>
</file>

<file path=ppt/slides/_rels/slide7.xml.rels><?xml version="1.0" encoding="UTF-8" standalone="yes"?>
<Relationships xmlns="http://schemas.openxmlformats.org/package/2006/relationships"><Relationship Id="rId8" Type="http://schemas.openxmlformats.org/officeDocument/2006/relationships/image" Target="../media/image22.png"/><Relationship Id="rId7"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20.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_rels/slide8.xml.rels><?xml version="1.0" encoding="UTF-8" standalone="yes"?>
<Relationships xmlns="http://schemas.openxmlformats.org/package/2006/relationships"><Relationship Id="rId7"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4.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F38185-B00A-9878-8E80-7D55E5647711}"/>
              </a:ext>
            </a:extLst>
          </p:cNvPr>
          <p:cNvSpPr>
            <a:spLocks noGrp="1"/>
          </p:cNvSpPr>
          <p:nvPr>
            <p:ph type="ctrTitle"/>
          </p:nvPr>
        </p:nvSpPr>
        <p:spPr/>
        <p:txBody>
          <a:bodyPr/>
          <a:lstStyle/>
          <a:p>
            <a:r>
              <a:rPr lang="en-AU" dirty="0">
                <a:effectLst/>
                <a:latin typeface="+mj-lt"/>
                <a:ea typeface="Times New Roman" panose="02020603050405020304" pitchFamily="18" charset="0"/>
              </a:rPr>
              <a:t>Double angle formulas</a:t>
            </a:r>
            <a:endParaRPr lang="en-AU" dirty="0">
              <a:latin typeface="+mj-lt"/>
            </a:endParaRPr>
          </a:p>
        </p:txBody>
      </p:sp>
      <p:sp>
        <p:nvSpPr>
          <p:cNvPr id="11" name="Text Placeholder 10">
            <a:extLst>
              <a:ext uri="{FF2B5EF4-FFF2-40B4-BE49-F238E27FC236}">
                <a16:creationId xmlns:a16="http://schemas.microsoft.com/office/drawing/2014/main" id="{3D12AD43-6748-1D46-1B69-DCBF45A45856}"/>
              </a:ext>
            </a:extLst>
          </p:cNvPr>
          <p:cNvSpPr>
            <a:spLocks noGrp="1"/>
          </p:cNvSpPr>
          <p:nvPr>
            <p:ph type="body" sz="quarter" idx="10"/>
          </p:nvPr>
        </p:nvSpPr>
        <p:spPr/>
        <p:txBody>
          <a:bodyPr/>
          <a:lstStyle/>
          <a:p>
            <a:r>
              <a:rPr lang="en-AU" dirty="0">
                <a:latin typeface="+mj-lt"/>
              </a:rPr>
              <a:t>Mathematics Extension 1 – Stage 6 (Year 11)</a:t>
            </a:r>
          </a:p>
        </p:txBody>
      </p:sp>
      <p:sp>
        <p:nvSpPr>
          <p:cNvPr id="10" name="Text Placeholder 9">
            <a:extLst>
              <a:ext uri="{FF2B5EF4-FFF2-40B4-BE49-F238E27FC236}">
                <a16:creationId xmlns:a16="http://schemas.microsoft.com/office/drawing/2014/main" id="{CA5E7E5A-B4C4-F5B9-98E5-6C838D018316}"/>
              </a:ext>
            </a:extLst>
          </p:cNvPr>
          <p:cNvSpPr>
            <a:spLocks noGrp="1"/>
          </p:cNvSpPr>
          <p:nvPr>
            <p:ph type="body" sz="quarter" idx="16"/>
          </p:nvPr>
        </p:nvSpPr>
        <p:spPr/>
        <p:txBody>
          <a:bodyPr/>
          <a:lstStyle/>
          <a:p>
            <a:r>
              <a:rPr lang="en-AU" dirty="0">
                <a:latin typeface="+mj-lt"/>
              </a:rPr>
              <a:t>Polynomials</a:t>
            </a:r>
          </a:p>
        </p:txBody>
      </p:sp>
      <p:pic>
        <p:nvPicPr>
          <p:cNvPr id="4" name="Picture Placeholder 5">
            <a:extLst>
              <a:ext uri="{FF2B5EF4-FFF2-40B4-BE49-F238E27FC236}">
                <a16:creationId xmlns:a16="http://schemas.microsoft.com/office/drawing/2014/main" id="{5016E85E-4F37-57DB-E431-484087C74014}"/>
              </a:ext>
              <a:ext uri="{C183D7F6-B498-43B3-948B-1728B52AA6E4}">
                <adec:decorative xmlns:adec="http://schemas.microsoft.com/office/drawing/2017/decorative" val="1"/>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a:fillRect/>
          </a:stretch>
        </p:blipFill>
        <p:spPr>
          <a:xfrm>
            <a:off x="7127875" y="0"/>
            <a:ext cx="5064125" cy="6858000"/>
          </a:xfrm>
        </p:spPr>
      </p:pic>
    </p:spTree>
    <p:extLst>
      <p:ext uri="{BB962C8B-B14F-4D97-AF65-F5344CB8AC3E}">
        <p14:creationId xmlns:p14="http://schemas.microsoft.com/office/powerpoint/2010/main" val="2212264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975535-970E-19A0-1D9B-288ED63E2EF2}"/>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46D22A0A-4AC0-A240-EB36-90296E6401E3}"/>
              </a:ext>
            </a:extLst>
          </p:cNvPr>
          <p:cNvSpPr>
            <a:spLocks noGrp="1"/>
          </p:cNvSpPr>
          <p:nvPr>
            <p:ph type="ctrTitle"/>
          </p:nvPr>
        </p:nvSpPr>
        <p:spPr/>
        <p:txBody>
          <a:bodyPr/>
          <a:lstStyle/>
          <a:p>
            <a:r>
              <a:rPr lang="en-AU" dirty="0">
                <a:latin typeface="+mj-lt"/>
              </a:rPr>
              <a:t>Releasing responsibility</a:t>
            </a:r>
          </a:p>
        </p:txBody>
      </p:sp>
    </p:spTree>
    <p:extLst>
      <p:ext uri="{BB962C8B-B14F-4D97-AF65-F5344CB8AC3E}">
        <p14:creationId xmlns:p14="http://schemas.microsoft.com/office/powerpoint/2010/main" val="4283036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68C117-1EDF-2879-8D4A-2D5A0EDF3A9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20994A1-6280-637C-A32E-0A999DF0F5FE}"/>
              </a:ext>
            </a:extLst>
          </p:cNvPr>
          <p:cNvSpPr>
            <a:spLocks noGrp="1"/>
          </p:cNvSpPr>
          <p:nvPr>
            <p:ph type="title"/>
          </p:nvPr>
        </p:nvSpPr>
        <p:spPr/>
        <p:txBody>
          <a:bodyPr/>
          <a:lstStyle/>
          <a:p>
            <a:r>
              <a:rPr lang="en-AU" dirty="0">
                <a:latin typeface="+mj-lt"/>
              </a:rPr>
              <a:t>Applying the double angle formulas (1)</a:t>
            </a:r>
          </a:p>
        </p:txBody>
      </p:sp>
      <p:sp>
        <p:nvSpPr>
          <p:cNvPr id="13" name="Text Placeholder 12">
            <a:extLst>
              <a:ext uri="{FF2B5EF4-FFF2-40B4-BE49-F238E27FC236}">
                <a16:creationId xmlns:a16="http://schemas.microsoft.com/office/drawing/2014/main" id="{423A5A2F-1AC4-086C-B7B1-D48366C09537}"/>
              </a:ext>
            </a:extLst>
          </p:cNvPr>
          <p:cNvSpPr>
            <a:spLocks noGrp="1"/>
          </p:cNvSpPr>
          <p:nvPr>
            <p:ph type="body" sz="quarter" idx="18"/>
          </p:nvPr>
        </p:nvSpPr>
        <p:spPr>
          <a:xfrm>
            <a:off x="360000" y="982520"/>
            <a:ext cx="11483998" cy="356423"/>
          </a:xfrm>
        </p:spPr>
        <p:txBody>
          <a:bodyPr/>
          <a:lstStyle/>
          <a:p>
            <a:r>
              <a:rPr lang="en-AU" dirty="0">
                <a:latin typeface="+mj-lt"/>
              </a:rPr>
              <a:t>Worked example 1</a:t>
            </a:r>
          </a:p>
        </p:txBody>
      </p:sp>
      <p:sp>
        <p:nvSpPr>
          <p:cNvPr id="3" name="Slide Number Placeholder 2">
            <a:extLst>
              <a:ext uri="{FF2B5EF4-FFF2-40B4-BE49-F238E27FC236}">
                <a16:creationId xmlns:a16="http://schemas.microsoft.com/office/drawing/2014/main" id="{194087F6-28AA-1B72-4F93-117C0DD46820}"/>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11</a:t>
            </a:fld>
            <a:endParaRPr lang="en-AU" dirty="0"/>
          </a:p>
        </p:txBody>
      </p:sp>
      <p:sp>
        <p:nvSpPr>
          <p:cNvPr id="2" name="Speech Bubble: Rectangle with Corners Rounded 1">
            <a:extLst>
              <a:ext uri="{FF2B5EF4-FFF2-40B4-BE49-F238E27FC236}">
                <a16:creationId xmlns:a16="http://schemas.microsoft.com/office/drawing/2014/main" id="{F0D26F56-45EA-0083-3F56-CF5F84935CAA}"/>
              </a:ext>
            </a:extLst>
          </p:cNvPr>
          <p:cNvSpPr/>
          <p:nvPr/>
        </p:nvSpPr>
        <p:spPr>
          <a:xfrm>
            <a:off x="8140750" y="5412863"/>
            <a:ext cx="2140332" cy="1283137"/>
          </a:xfrm>
          <a:prstGeom prst="wedgeRoundRectCallout">
            <a:avLst>
              <a:gd name="adj1" fmla="val -69584"/>
              <a:gd name="adj2" fmla="val -72672"/>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nchorCtr="1"/>
          <a:lstStyle/>
          <a:p>
            <a:pPr>
              <a:lnSpc>
                <a:spcPct val="150000"/>
              </a:lnSpc>
            </a:pPr>
            <a:r>
              <a:rPr lang="en-AU" sz="1800" dirty="0"/>
              <a:t>Why was one of the solutions excluded?</a:t>
            </a:r>
          </a:p>
        </p:txBody>
      </p:sp>
      <p:sp>
        <p:nvSpPr>
          <p:cNvPr id="8" name="Speech Bubble: Rectangle with Corners Rounded 7">
            <a:extLst>
              <a:ext uri="{FF2B5EF4-FFF2-40B4-BE49-F238E27FC236}">
                <a16:creationId xmlns:a16="http://schemas.microsoft.com/office/drawing/2014/main" id="{5A16FC77-A983-3795-2F88-6D76EF48FF8B}"/>
              </a:ext>
            </a:extLst>
          </p:cNvPr>
          <p:cNvSpPr/>
          <p:nvPr/>
        </p:nvSpPr>
        <p:spPr>
          <a:xfrm>
            <a:off x="9904031" y="2805158"/>
            <a:ext cx="1995837" cy="1283137"/>
          </a:xfrm>
          <a:prstGeom prst="wedgeRoundRectCallout">
            <a:avLst>
              <a:gd name="adj1" fmla="val -80478"/>
              <a:gd name="adj2" fmla="val -41677"/>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nchorCtr="1"/>
          <a:lstStyle/>
          <a:p>
            <a:pPr>
              <a:lnSpc>
                <a:spcPct val="150000"/>
              </a:lnSpc>
            </a:pPr>
            <a:r>
              <a:rPr lang="en-AU" sz="1800" dirty="0"/>
              <a:t>What formula is used here and why?</a:t>
            </a:r>
          </a:p>
        </p:txBody>
      </p:sp>
      <mc:AlternateContent xmlns:mc="http://schemas.openxmlformats.org/markup-compatibility/2006" xmlns:a14="http://schemas.microsoft.com/office/drawing/2010/main">
        <mc:Choice Requires="a14">
          <p:sp>
            <p:nvSpPr>
              <p:cNvPr id="9" name="Text Placeholder 4">
                <a:extLst>
                  <a:ext uri="{FF2B5EF4-FFF2-40B4-BE49-F238E27FC236}">
                    <a16:creationId xmlns:a16="http://schemas.microsoft.com/office/drawing/2014/main" id="{F164F32F-D9DA-FD35-85B4-D900E87E79DF}"/>
                  </a:ext>
                </a:extLst>
              </p:cNvPr>
              <p:cNvSpPr txBox="1">
                <a:spLocks/>
              </p:cNvSpPr>
              <p:nvPr/>
            </p:nvSpPr>
            <p:spPr>
              <a:xfrm>
                <a:off x="415114" y="1577477"/>
                <a:ext cx="4087309" cy="4807835"/>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en-AU" dirty="0"/>
                  <a:t>Find the exact value of </a:t>
                </a:r>
                <a14:m>
                  <m:oMath xmlns:m="http://schemas.openxmlformats.org/officeDocument/2006/math">
                    <m:func>
                      <m:funcPr>
                        <m:ctrlPr>
                          <a:rPr lang="en-AU" i="1" smtClean="0">
                            <a:latin typeface="Cambria Math" panose="02040503050406030204" pitchFamily="18" charset="0"/>
                          </a:rPr>
                        </m:ctrlPr>
                      </m:funcPr>
                      <m:fName>
                        <m:r>
                          <m:rPr>
                            <m:sty m:val="p"/>
                          </m:rPr>
                          <a:rPr lang="en-AU" smtClean="0">
                            <a:latin typeface="Cambria Math" panose="02040503050406030204" pitchFamily="18" charset="0"/>
                          </a:rPr>
                          <m:t>tan</m:t>
                        </m:r>
                      </m:fName>
                      <m:e>
                        <m:r>
                          <a:rPr lang="en-AU" b="0" i="1" smtClean="0">
                            <a:latin typeface="Cambria Math" panose="02040503050406030204" pitchFamily="18" charset="0"/>
                          </a:rPr>
                          <m:t>(22.5</m:t>
                        </m:r>
                        <m:r>
                          <a:rPr lang="en-AU" b="0" i="1" smtClean="0">
                            <a:latin typeface="Cambria Math" panose="02040503050406030204" pitchFamily="18" charset="0"/>
                            <a:ea typeface="Cambria Math" panose="02040503050406030204" pitchFamily="18" charset="0"/>
                          </a:rPr>
                          <m:t>°)</m:t>
                        </m:r>
                      </m:e>
                    </m:func>
                    <m:r>
                      <a:rPr lang="en-AU" i="1" smtClean="0">
                        <a:latin typeface="Cambria Math" panose="02040503050406030204" pitchFamily="18" charset="0"/>
                      </a:rPr>
                      <m:t>.</m:t>
                    </m:r>
                  </m:oMath>
                </a14:m>
                <a:endParaRPr lang="en-AU" dirty="0"/>
              </a:p>
              <a:p>
                <a:pPr>
                  <a:spcAft>
                    <a:spcPts val="600"/>
                  </a:spcAft>
                </a:pPr>
                <a:r>
                  <a:rPr lang="en-AU" dirty="0"/>
                  <a:t>Solution:</a:t>
                </a:r>
              </a:p>
              <a:p>
                <a:pPr>
                  <a:spcAft>
                    <a:spcPts val="600"/>
                  </a:spcAft>
                </a:pPr>
                <a14:m>
                  <m:oMathPara xmlns:m="http://schemas.openxmlformats.org/officeDocument/2006/math">
                    <m:oMathParaPr>
                      <m:jc m:val="left"/>
                    </m:oMathParaPr>
                    <m:oMath xmlns:m="http://schemas.openxmlformats.org/officeDocument/2006/math">
                      <m:r>
                        <a:rPr lang="en-AU" b="0" i="1" smtClean="0">
                          <a:latin typeface="Cambria Math" panose="02040503050406030204" pitchFamily="18" charset="0"/>
                        </a:rPr>
                        <m:t>45</m:t>
                      </m:r>
                      <m:r>
                        <a:rPr lang="en-AU" b="0" i="1" smtClean="0">
                          <a:latin typeface="Cambria Math" panose="02040503050406030204" pitchFamily="18" charset="0"/>
                          <a:ea typeface="Cambria Math" panose="02040503050406030204" pitchFamily="18" charset="0"/>
                        </a:rPr>
                        <m:t>°</m:t>
                      </m:r>
                      <m:r>
                        <a:rPr lang="en-AU" i="1" smtClean="0">
                          <a:latin typeface="Cambria Math" panose="02040503050406030204" pitchFamily="18" charset="0"/>
                        </a:rPr>
                        <m:t>=2×</m:t>
                      </m:r>
                      <m:r>
                        <a:rPr lang="en-AU" i="1">
                          <a:latin typeface="Cambria Math" panose="02040503050406030204" pitchFamily="18" charset="0"/>
                        </a:rPr>
                        <m:t>22.5</m:t>
                      </m:r>
                      <m:r>
                        <a:rPr lang="en-AU" i="1">
                          <a:latin typeface="Cambria Math" panose="02040503050406030204" pitchFamily="18" charset="0"/>
                          <a:ea typeface="Cambria Math" panose="02040503050406030204" pitchFamily="18" charset="0"/>
                        </a:rPr>
                        <m:t>°</m:t>
                      </m:r>
                    </m:oMath>
                  </m:oMathPara>
                </a14:m>
                <a:endParaRPr lang="en-AU" dirty="0"/>
              </a:p>
              <a:p>
                <a:pPr>
                  <a:spcAft>
                    <a:spcPts val="600"/>
                  </a:spcAft>
                </a:pPr>
                <a14:m>
                  <m:oMathPara xmlns:m="http://schemas.openxmlformats.org/officeDocument/2006/math">
                    <m:oMathParaPr>
                      <m:jc m:val="left"/>
                    </m:oMathParaPr>
                    <m:oMath xmlns:m="http://schemas.openxmlformats.org/officeDocument/2006/math">
                      <m:func>
                        <m:funcPr>
                          <m:ctrlPr>
                            <a:rPr lang="en-AU" i="1">
                              <a:latin typeface="Cambria Math" panose="02040503050406030204" pitchFamily="18" charset="0"/>
                            </a:rPr>
                          </m:ctrlPr>
                        </m:funcPr>
                        <m:fName>
                          <m:r>
                            <m:rPr>
                              <m:sty m:val="p"/>
                            </m:rPr>
                            <a:rPr lang="en-AU">
                              <a:latin typeface="Cambria Math" panose="02040503050406030204" pitchFamily="18" charset="0"/>
                            </a:rPr>
                            <m:t>tan</m:t>
                          </m:r>
                        </m:fName>
                        <m:e>
                          <m:d>
                            <m:dPr>
                              <m:ctrlPr>
                                <a:rPr lang="en-AU" i="1">
                                  <a:latin typeface="Cambria Math" panose="02040503050406030204" pitchFamily="18" charset="0"/>
                                </a:rPr>
                              </m:ctrlPr>
                            </m:dPr>
                            <m:e>
                              <m:r>
                                <a:rPr lang="en-AU" i="1">
                                  <a:latin typeface="Cambria Math" panose="02040503050406030204" pitchFamily="18" charset="0"/>
                                </a:rPr>
                                <m:t>2</m:t>
                              </m:r>
                              <m:r>
                                <a:rPr lang="en-AU" i="1">
                                  <a:latin typeface="Cambria Math" panose="02040503050406030204" pitchFamily="18" charset="0"/>
                                </a:rPr>
                                <m:t>𝐴</m:t>
                              </m:r>
                            </m:e>
                          </m:d>
                          <m:r>
                            <a:rPr lang="en-AU" i="1">
                              <a:latin typeface="Cambria Math" panose="02040503050406030204" pitchFamily="18" charset="0"/>
                            </a:rPr>
                            <m:t>=</m:t>
                          </m:r>
                          <m:f>
                            <m:fPr>
                              <m:ctrlPr>
                                <a:rPr lang="en-AU" i="1">
                                  <a:latin typeface="Cambria Math" panose="02040503050406030204" pitchFamily="18" charset="0"/>
                                </a:rPr>
                              </m:ctrlPr>
                            </m:fPr>
                            <m:num>
                              <m:r>
                                <a:rPr lang="en-AU" i="1">
                                  <a:latin typeface="Cambria Math" panose="02040503050406030204" pitchFamily="18" charset="0"/>
                                </a:rPr>
                                <m:t>2</m:t>
                              </m:r>
                              <m:func>
                                <m:funcPr>
                                  <m:ctrlPr>
                                    <a:rPr lang="en-AU" i="1">
                                      <a:latin typeface="Cambria Math" panose="02040503050406030204" pitchFamily="18" charset="0"/>
                                    </a:rPr>
                                  </m:ctrlPr>
                                </m:funcPr>
                                <m:fName>
                                  <m:r>
                                    <m:rPr>
                                      <m:sty m:val="p"/>
                                    </m:rPr>
                                    <a:rPr lang="en-AU">
                                      <a:latin typeface="Cambria Math" panose="02040503050406030204" pitchFamily="18" charset="0"/>
                                    </a:rPr>
                                    <m:t>tan</m:t>
                                  </m:r>
                                </m:fName>
                                <m:e>
                                  <m:r>
                                    <a:rPr lang="en-AU" i="1">
                                      <a:latin typeface="Cambria Math" panose="02040503050406030204" pitchFamily="18" charset="0"/>
                                    </a:rPr>
                                    <m:t>𝐴</m:t>
                                  </m:r>
                                </m:e>
                              </m:func>
                            </m:num>
                            <m:den>
                              <m:r>
                                <a:rPr lang="en-AU" i="1">
                                  <a:latin typeface="Cambria Math" panose="02040503050406030204" pitchFamily="18" charset="0"/>
                                </a:rPr>
                                <m:t>1−</m:t>
                              </m:r>
                              <m:func>
                                <m:funcPr>
                                  <m:ctrlPr>
                                    <a:rPr lang="en-AU" i="1">
                                      <a:latin typeface="Cambria Math" panose="02040503050406030204" pitchFamily="18" charset="0"/>
                                    </a:rPr>
                                  </m:ctrlPr>
                                </m:funcPr>
                                <m:fName>
                                  <m:sSup>
                                    <m:sSupPr>
                                      <m:ctrlPr>
                                        <a:rPr lang="en-AU" i="1">
                                          <a:latin typeface="Cambria Math" panose="02040503050406030204" pitchFamily="18" charset="0"/>
                                        </a:rPr>
                                      </m:ctrlPr>
                                    </m:sSupPr>
                                    <m:e>
                                      <m:r>
                                        <m:rPr>
                                          <m:sty m:val="p"/>
                                        </m:rPr>
                                        <a:rPr lang="en-AU">
                                          <a:latin typeface="Cambria Math" panose="02040503050406030204" pitchFamily="18" charset="0"/>
                                        </a:rPr>
                                        <m:t>tan</m:t>
                                      </m:r>
                                    </m:e>
                                    <m:sup>
                                      <m:r>
                                        <a:rPr lang="en-AU">
                                          <a:latin typeface="Cambria Math" panose="02040503050406030204" pitchFamily="18" charset="0"/>
                                        </a:rPr>
                                        <m:t>2</m:t>
                                      </m:r>
                                    </m:sup>
                                  </m:sSup>
                                </m:fName>
                                <m:e>
                                  <m:r>
                                    <a:rPr lang="en-AU" i="1">
                                      <a:latin typeface="Cambria Math" panose="02040503050406030204" pitchFamily="18" charset="0"/>
                                    </a:rPr>
                                    <m:t>𝐴</m:t>
                                  </m:r>
                                </m:e>
                              </m:func>
                            </m:den>
                          </m:f>
                        </m:e>
                      </m:func>
                    </m:oMath>
                  </m:oMathPara>
                </a14:m>
                <a:endParaRPr lang="en-AU" dirty="0"/>
              </a:p>
              <a:p>
                <a:pPr>
                  <a:spcAft>
                    <a:spcPts val="600"/>
                  </a:spcAft>
                </a:pPr>
                <a14:m>
                  <m:oMathPara xmlns:m="http://schemas.openxmlformats.org/officeDocument/2006/math">
                    <m:oMathParaPr>
                      <m:jc m:val="left"/>
                    </m:oMathParaPr>
                    <m:oMath xmlns:m="http://schemas.openxmlformats.org/officeDocument/2006/math">
                      <m:func>
                        <m:funcPr>
                          <m:ctrlPr>
                            <a:rPr lang="en-AU" i="1" smtClean="0">
                              <a:latin typeface="Cambria Math" panose="02040503050406030204" pitchFamily="18" charset="0"/>
                            </a:rPr>
                          </m:ctrlPr>
                        </m:funcPr>
                        <m:fName>
                          <m:r>
                            <m:rPr>
                              <m:sty m:val="p"/>
                            </m:rPr>
                            <a:rPr lang="en-AU" smtClean="0">
                              <a:latin typeface="Cambria Math" panose="02040503050406030204" pitchFamily="18" charset="0"/>
                            </a:rPr>
                            <m:t>tan</m:t>
                          </m:r>
                        </m:fName>
                        <m:e>
                          <m:r>
                            <a:rPr lang="en-AU" b="0" i="1" smtClean="0">
                              <a:latin typeface="Cambria Math" panose="02040503050406030204" pitchFamily="18" charset="0"/>
                            </a:rPr>
                            <m:t>45</m:t>
                          </m:r>
                          <m:r>
                            <a:rPr lang="en-AU" b="0" i="1" smtClean="0">
                              <a:latin typeface="Cambria Math" panose="02040503050406030204" pitchFamily="18" charset="0"/>
                              <a:ea typeface="Cambria Math" panose="02040503050406030204" pitchFamily="18" charset="0"/>
                            </a:rPr>
                            <m:t>°</m:t>
                          </m:r>
                        </m:e>
                      </m:func>
                      <m:r>
                        <a:rPr lang="en-AU" i="1" smtClean="0">
                          <a:latin typeface="Cambria Math" panose="02040503050406030204" pitchFamily="18" charset="0"/>
                        </a:rPr>
                        <m:t>=</m:t>
                      </m:r>
                      <m:f>
                        <m:fPr>
                          <m:ctrlPr>
                            <a:rPr lang="en-AU" i="1">
                              <a:latin typeface="Cambria Math" panose="02040503050406030204" pitchFamily="18" charset="0"/>
                            </a:rPr>
                          </m:ctrlPr>
                        </m:fPr>
                        <m:num>
                          <m:r>
                            <a:rPr lang="en-AU" i="1">
                              <a:latin typeface="Cambria Math" panose="02040503050406030204" pitchFamily="18" charset="0"/>
                            </a:rPr>
                            <m:t>2</m:t>
                          </m:r>
                          <m:func>
                            <m:funcPr>
                              <m:ctrlPr>
                                <a:rPr lang="en-AU" i="1">
                                  <a:latin typeface="Cambria Math" panose="02040503050406030204" pitchFamily="18" charset="0"/>
                                </a:rPr>
                              </m:ctrlPr>
                            </m:funcPr>
                            <m:fName>
                              <m:r>
                                <m:rPr>
                                  <m:sty m:val="p"/>
                                </m:rPr>
                                <a:rPr lang="en-AU">
                                  <a:latin typeface="Cambria Math" panose="02040503050406030204" pitchFamily="18" charset="0"/>
                                </a:rPr>
                                <m:t>tan</m:t>
                              </m:r>
                            </m:fName>
                            <m:e>
                              <m:r>
                                <a:rPr lang="en-AU" i="1">
                                  <a:latin typeface="Cambria Math" panose="02040503050406030204" pitchFamily="18" charset="0"/>
                                </a:rPr>
                                <m:t>22.5</m:t>
                              </m:r>
                              <m:r>
                                <a:rPr lang="en-AU" i="1">
                                  <a:latin typeface="Cambria Math" panose="02040503050406030204" pitchFamily="18" charset="0"/>
                                  <a:ea typeface="Cambria Math" panose="02040503050406030204" pitchFamily="18" charset="0"/>
                                </a:rPr>
                                <m:t>°</m:t>
                              </m:r>
                            </m:e>
                          </m:func>
                        </m:num>
                        <m:den>
                          <m:r>
                            <a:rPr lang="en-AU" i="1">
                              <a:latin typeface="Cambria Math" panose="02040503050406030204" pitchFamily="18" charset="0"/>
                            </a:rPr>
                            <m:t>1−</m:t>
                          </m:r>
                          <m:func>
                            <m:funcPr>
                              <m:ctrlPr>
                                <a:rPr lang="en-AU" i="1">
                                  <a:latin typeface="Cambria Math" panose="02040503050406030204" pitchFamily="18" charset="0"/>
                                </a:rPr>
                              </m:ctrlPr>
                            </m:funcPr>
                            <m:fName>
                              <m:sSup>
                                <m:sSupPr>
                                  <m:ctrlPr>
                                    <a:rPr lang="en-AU" i="1">
                                      <a:latin typeface="Cambria Math" panose="02040503050406030204" pitchFamily="18" charset="0"/>
                                    </a:rPr>
                                  </m:ctrlPr>
                                </m:sSupPr>
                                <m:e>
                                  <m:r>
                                    <m:rPr>
                                      <m:sty m:val="p"/>
                                    </m:rPr>
                                    <a:rPr lang="en-AU">
                                      <a:latin typeface="Cambria Math" panose="02040503050406030204" pitchFamily="18" charset="0"/>
                                    </a:rPr>
                                    <m:t>tan</m:t>
                                  </m:r>
                                </m:e>
                                <m:sup>
                                  <m:r>
                                    <a:rPr lang="en-AU">
                                      <a:latin typeface="Cambria Math" panose="02040503050406030204" pitchFamily="18" charset="0"/>
                                    </a:rPr>
                                    <m:t>2</m:t>
                                  </m:r>
                                </m:sup>
                              </m:sSup>
                            </m:fName>
                            <m:e>
                              <m:r>
                                <a:rPr lang="en-AU" i="1">
                                  <a:latin typeface="Cambria Math" panose="02040503050406030204" pitchFamily="18" charset="0"/>
                                </a:rPr>
                                <m:t>22.5</m:t>
                              </m:r>
                              <m:r>
                                <a:rPr lang="en-AU" i="1">
                                  <a:latin typeface="Cambria Math" panose="02040503050406030204" pitchFamily="18" charset="0"/>
                                  <a:ea typeface="Cambria Math" panose="02040503050406030204" pitchFamily="18" charset="0"/>
                                </a:rPr>
                                <m:t>°</m:t>
                              </m:r>
                            </m:e>
                          </m:func>
                        </m:den>
                      </m:f>
                    </m:oMath>
                  </m:oMathPara>
                </a14:m>
                <a:endParaRPr lang="en-AU" dirty="0"/>
              </a:p>
              <a:p>
                <a:pPr>
                  <a:spcAft>
                    <a:spcPts val="600"/>
                  </a:spcAft>
                </a:pPr>
                <a14:m>
                  <m:oMathPara xmlns:m="http://schemas.openxmlformats.org/officeDocument/2006/math">
                    <m:oMathParaPr>
                      <m:jc m:val="left"/>
                    </m:oMathParaPr>
                    <m:oMath xmlns:m="http://schemas.openxmlformats.org/officeDocument/2006/math">
                      <m:r>
                        <a:rPr lang="en-AU" b="0" i="1" smtClean="0">
                          <a:latin typeface="Cambria Math" panose="02040503050406030204" pitchFamily="18" charset="0"/>
                        </a:rPr>
                        <m:t>1</m:t>
                      </m:r>
                      <m:r>
                        <a:rPr lang="en-AU" i="1">
                          <a:latin typeface="Cambria Math" panose="02040503050406030204" pitchFamily="18" charset="0"/>
                        </a:rPr>
                        <m:t>=</m:t>
                      </m:r>
                      <m:f>
                        <m:fPr>
                          <m:ctrlPr>
                            <a:rPr lang="en-AU" i="1">
                              <a:latin typeface="Cambria Math" panose="02040503050406030204" pitchFamily="18" charset="0"/>
                            </a:rPr>
                          </m:ctrlPr>
                        </m:fPr>
                        <m:num>
                          <m:r>
                            <a:rPr lang="en-AU" i="1">
                              <a:latin typeface="Cambria Math" panose="02040503050406030204" pitchFamily="18" charset="0"/>
                            </a:rPr>
                            <m:t>2</m:t>
                          </m:r>
                          <m:func>
                            <m:funcPr>
                              <m:ctrlPr>
                                <a:rPr lang="en-AU" i="1">
                                  <a:latin typeface="Cambria Math" panose="02040503050406030204" pitchFamily="18" charset="0"/>
                                </a:rPr>
                              </m:ctrlPr>
                            </m:funcPr>
                            <m:fName>
                              <m:r>
                                <m:rPr>
                                  <m:sty m:val="p"/>
                                </m:rPr>
                                <a:rPr lang="en-AU">
                                  <a:latin typeface="Cambria Math" panose="02040503050406030204" pitchFamily="18" charset="0"/>
                                </a:rPr>
                                <m:t>tan</m:t>
                              </m:r>
                            </m:fName>
                            <m:e>
                              <m:r>
                                <a:rPr lang="en-AU" i="1">
                                  <a:latin typeface="Cambria Math" panose="02040503050406030204" pitchFamily="18" charset="0"/>
                                </a:rPr>
                                <m:t>22.5</m:t>
                              </m:r>
                              <m:r>
                                <a:rPr lang="en-AU" i="1">
                                  <a:latin typeface="Cambria Math" panose="02040503050406030204" pitchFamily="18" charset="0"/>
                                  <a:ea typeface="Cambria Math" panose="02040503050406030204" pitchFamily="18" charset="0"/>
                                </a:rPr>
                                <m:t>°</m:t>
                              </m:r>
                            </m:e>
                          </m:func>
                        </m:num>
                        <m:den>
                          <m:r>
                            <a:rPr lang="en-AU" i="1">
                              <a:latin typeface="Cambria Math" panose="02040503050406030204" pitchFamily="18" charset="0"/>
                            </a:rPr>
                            <m:t>1−</m:t>
                          </m:r>
                          <m:func>
                            <m:funcPr>
                              <m:ctrlPr>
                                <a:rPr lang="en-AU" i="1">
                                  <a:latin typeface="Cambria Math" panose="02040503050406030204" pitchFamily="18" charset="0"/>
                                </a:rPr>
                              </m:ctrlPr>
                            </m:funcPr>
                            <m:fName>
                              <m:sSup>
                                <m:sSupPr>
                                  <m:ctrlPr>
                                    <a:rPr lang="en-AU" i="1">
                                      <a:latin typeface="Cambria Math" panose="02040503050406030204" pitchFamily="18" charset="0"/>
                                    </a:rPr>
                                  </m:ctrlPr>
                                </m:sSupPr>
                                <m:e>
                                  <m:r>
                                    <m:rPr>
                                      <m:sty m:val="p"/>
                                    </m:rPr>
                                    <a:rPr lang="en-AU">
                                      <a:latin typeface="Cambria Math" panose="02040503050406030204" pitchFamily="18" charset="0"/>
                                    </a:rPr>
                                    <m:t>tan</m:t>
                                  </m:r>
                                </m:e>
                                <m:sup>
                                  <m:r>
                                    <a:rPr lang="en-AU">
                                      <a:latin typeface="Cambria Math" panose="02040503050406030204" pitchFamily="18" charset="0"/>
                                    </a:rPr>
                                    <m:t>2</m:t>
                                  </m:r>
                                </m:sup>
                              </m:sSup>
                            </m:fName>
                            <m:e>
                              <m:r>
                                <a:rPr lang="en-AU" i="1">
                                  <a:latin typeface="Cambria Math" panose="02040503050406030204" pitchFamily="18" charset="0"/>
                                </a:rPr>
                                <m:t>22.5</m:t>
                              </m:r>
                              <m:r>
                                <a:rPr lang="en-AU" i="1">
                                  <a:latin typeface="Cambria Math" panose="02040503050406030204" pitchFamily="18" charset="0"/>
                                  <a:ea typeface="Cambria Math" panose="02040503050406030204" pitchFamily="18" charset="0"/>
                                </a:rPr>
                                <m:t>°</m:t>
                              </m:r>
                            </m:e>
                          </m:func>
                        </m:den>
                      </m:f>
                    </m:oMath>
                  </m:oMathPara>
                </a14:m>
                <a:endParaRPr lang="en-AU" dirty="0"/>
              </a:p>
              <a:p>
                <a:pPr>
                  <a:spcAft>
                    <a:spcPts val="600"/>
                  </a:spcAft>
                </a:pPr>
                <a14:m>
                  <m:oMathPara xmlns:m="http://schemas.openxmlformats.org/officeDocument/2006/math">
                    <m:oMathParaPr>
                      <m:jc m:val="left"/>
                    </m:oMathParaPr>
                    <m:oMath xmlns:m="http://schemas.openxmlformats.org/officeDocument/2006/math">
                      <m:r>
                        <a:rPr lang="en-AU" i="1">
                          <a:latin typeface="Cambria Math" panose="02040503050406030204" pitchFamily="18" charset="0"/>
                        </a:rPr>
                        <m:t>1−</m:t>
                      </m:r>
                      <m:func>
                        <m:funcPr>
                          <m:ctrlPr>
                            <a:rPr lang="en-AU" i="1">
                              <a:latin typeface="Cambria Math" panose="02040503050406030204" pitchFamily="18" charset="0"/>
                            </a:rPr>
                          </m:ctrlPr>
                        </m:funcPr>
                        <m:fName>
                          <m:sSup>
                            <m:sSupPr>
                              <m:ctrlPr>
                                <a:rPr lang="en-AU" i="1">
                                  <a:latin typeface="Cambria Math" panose="02040503050406030204" pitchFamily="18" charset="0"/>
                                </a:rPr>
                              </m:ctrlPr>
                            </m:sSupPr>
                            <m:e>
                              <m:r>
                                <m:rPr>
                                  <m:sty m:val="p"/>
                                </m:rPr>
                                <a:rPr lang="en-AU">
                                  <a:latin typeface="Cambria Math" panose="02040503050406030204" pitchFamily="18" charset="0"/>
                                </a:rPr>
                                <m:t>tan</m:t>
                              </m:r>
                            </m:e>
                            <m:sup>
                              <m:r>
                                <a:rPr lang="en-AU">
                                  <a:latin typeface="Cambria Math" panose="02040503050406030204" pitchFamily="18" charset="0"/>
                                </a:rPr>
                                <m:t>2</m:t>
                              </m:r>
                            </m:sup>
                          </m:sSup>
                        </m:fName>
                        <m:e>
                          <m:r>
                            <a:rPr lang="en-AU" i="1">
                              <a:latin typeface="Cambria Math" panose="02040503050406030204" pitchFamily="18" charset="0"/>
                            </a:rPr>
                            <m:t>22.5</m:t>
                          </m:r>
                          <m:r>
                            <a:rPr lang="en-AU" i="1">
                              <a:latin typeface="Cambria Math" panose="02040503050406030204" pitchFamily="18" charset="0"/>
                              <a:ea typeface="Cambria Math" panose="02040503050406030204" pitchFamily="18" charset="0"/>
                            </a:rPr>
                            <m:t>°</m:t>
                          </m:r>
                        </m:e>
                      </m:func>
                      <m:r>
                        <a:rPr lang="en-AU" i="1">
                          <a:latin typeface="Cambria Math" panose="02040503050406030204" pitchFamily="18" charset="0"/>
                        </a:rPr>
                        <m:t>=2</m:t>
                      </m:r>
                      <m:func>
                        <m:funcPr>
                          <m:ctrlPr>
                            <a:rPr lang="en-AU" i="1">
                              <a:latin typeface="Cambria Math" panose="02040503050406030204" pitchFamily="18" charset="0"/>
                            </a:rPr>
                          </m:ctrlPr>
                        </m:funcPr>
                        <m:fName>
                          <m:r>
                            <m:rPr>
                              <m:sty m:val="p"/>
                            </m:rPr>
                            <a:rPr lang="en-AU">
                              <a:latin typeface="Cambria Math" panose="02040503050406030204" pitchFamily="18" charset="0"/>
                            </a:rPr>
                            <m:t>tan</m:t>
                          </m:r>
                        </m:fName>
                        <m:e>
                          <m:r>
                            <a:rPr lang="en-AU" i="1">
                              <a:latin typeface="Cambria Math" panose="02040503050406030204" pitchFamily="18" charset="0"/>
                            </a:rPr>
                            <m:t>22.5</m:t>
                          </m:r>
                          <m:r>
                            <a:rPr lang="en-AU" i="1">
                              <a:latin typeface="Cambria Math" panose="02040503050406030204" pitchFamily="18" charset="0"/>
                              <a:ea typeface="Cambria Math" panose="02040503050406030204" pitchFamily="18" charset="0"/>
                            </a:rPr>
                            <m:t>°</m:t>
                          </m:r>
                        </m:e>
                      </m:func>
                    </m:oMath>
                  </m:oMathPara>
                </a14:m>
                <a:endParaRPr lang="en-AU" dirty="0"/>
              </a:p>
              <a:p>
                <a:pPr>
                  <a:spcAft>
                    <a:spcPts val="600"/>
                  </a:spcAft>
                </a:pPr>
                <a:endParaRPr lang="en-AU" dirty="0"/>
              </a:p>
            </p:txBody>
          </p:sp>
        </mc:Choice>
        <mc:Fallback xmlns="">
          <p:sp>
            <p:nvSpPr>
              <p:cNvPr id="9" name="Text Placeholder 4">
                <a:extLst>
                  <a:ext uri="{FF2B5EF4-FFF2-40B4-BE49-F238E27FC236}">
                    <a16:creationId xmlns:a16="http://schemas.microsoft.com/office/drawing/2014/main" id="{F164F32F-D9DA-FD35-85B4-D900E87E79DF}"/>
                  </a:ext>
                </a:extLst>
              </p:cNvPr>
              <p:cNvSpPr txBox="1">
                <a:spLocks noRot="1" noChangeAspect="1" noMove="1" noResize="1" noEditPoints="1" noAdjustHandles="1" noChangeArrowheads="1" noChangeShapeType="1" noTextEdit="1"/>
              </p:cNvSpPr>
              <p:nvPr/>
            </p:nvSpPr>
            <p:spPr>
              <a:xfrm>
                <a:off x="415114" y="1577477"/>
                <a:ext cx="4087309" cy="4807835"/>
              </a:xfrm>
              <a:prstGeom prst="rect">
                <a:avLst/>
              </a:prstGeom>
              <a:blipFill>
                <a:blip r:embed="rId3"/>
                <a:stretch>
                  <a:fillRect l="-372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 Placeholder 4">
                <a:extLst>
                  <a:ext uri="{FF2B5EF4-FFF2-40B4-BE49-F238E27FC236}">
                    <a16:creationId xmlns:a16="http://schemas.microsoft.com/office/drawing/2014/main" id="{B6481904-EB3E-210E-A7C6-FA9A577C02AB}"/>
                  </a:ext>
                </a:extLst>
              </p:cNvPr>
              <p:cNvSpPr txBox="1">
                <a:spLocks/>
              </p:cNvSpPr>
              <p:nvPr/>
            </p:nvSpPr>
            <p:spPr>
              <a:xfrm>
                <a:off x="6217677" y="1801826"/>
                <a:ext cx="5517575" cy="4726218"/>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14:m>
                  <m:oMathPara xmlns:m="http://schemas.openxmlformats.org/officeDocument/2006/math">
                    <m:oMathParaPr>
                      <m:jc m:val="left"/>
                    </m:oMathParaPr>
                    <m:oMath xmlns:m="http://schemas.openxmlformats.org/officeDocument/2006/math">
                      <m:func>
                        <m:funcPr>
                          <m:ctrlPr>
                            <a:rPr lang="en-AU" i="1" smtClean="0">
                              <a:latin typeface="Cambria Math" panose="02040503050406030204" pitchFamily="18" charset="0"/>
                            </a:rPr>
                          </m:ctrlPr>
                        </m:funcPr>
                        <m:fName>
                          <m:sSup>
                            <m:sSupPr>
                              <m:ctrlPr>
                                <a:rPr lang="en-AU" i="1">
                                  <a:latin typeface="Cambria Math" panose="02040503050406030204" pitchFamily="18" charset="0"/>
                                </a:rPr>
                              </m:ctrlPr>
                            </m:sSupPr>
                            <m:e>
                              <m:r>
                                <m:rPr>
                                  <m:sty m:val="p"/>
                                </m:rPr>
                                <a:rPr lang="en-AU">
                                  <a:latin typeface="Cambria Math" panose="02040503050406030204" pitchFamily="18" charset="0"/>
                                </a:rPr>
                                <m:t>tan</m:t>
                              </m:r>
                            </m:e>
                            <m:sup>
                              <m:r>
                                <a:rPr lang="en-AU">
                                  <a:latin typeface="Cambria Math" panose="02040503050406030204" pitchFamily="18" charset="0"/>
                                </a:rPr>
                                <m:t>2</m:t>
                              </m:r>
                            </m:sup>
                          </m:sSup>
                        </m:fName>
                        <m:e>
                          <m:r>
                            <a:rPr lang="en-AU" i="1">
                              <a:latin typeface="Cambria Math" panose="02040503050406030204" pitchFamily="18" charset="0"/>
                            </a:rPr>
                            <m:t>22.5</m:t>
                          </m:r>
                          <m:r>
                            <a:rPr lang="en-AU" i="1">
                              <a:latin typeface="Cambria Math" panose="02040503050406030204" pitchFamily="18" charset="0"/>
                              <a:ea typeface="Cambria Math" panose="02040503050406030204" pitchFamily="18" charset="0"/>
                            </a:rPr>
                            <m:t>°</m:t>
                          </m:r>
                        </m:e>
                      </m:func>
                      <m:r>
                        <a:rPr lang="en-AU" b="0" i="1" smtClean="0">
                          <a:latin typeface="Cambria Math" panose="02040503050406030204" pitchFamily="18" charset="0"/>
                        </a:rPr>
                        <m:t>+</m:t>
                      </m:r>
                      <m:r>
                        <a:rPr lang="en-AU" i="1">
                          <a:latin typeface="Cambria Math" panose="02040503050406030204" pitchFamily="18" charset="0"/>
                        </a:rPr>
                        <m:t>2</m:t>
                      </m:r>
                      <m:func>
                        <m:funcPr>
                          <m:ctrlPr>
                            <a:rPr lang="en-AU" i="1">
                              <a:latin typeface="Cambria Math" panose="02040503050406030204" pitchFamily="18" charset="0"/>
                            </a:rPr>
                          </m:ctrlPr>
                        </m:funcPr>
                        <m:fName>
                          <m:r>
                            <m:rPr>
                              <m:sty m:val="p"/>
                            </m:rPr>
                            <a:rPr lang="en-AU">
                              <a:latin typeface="Cambria Math" panose="02040503050406030204" pitchFamily="18" charset="0"/>
                            </a:rPr>
                            <m:t>tan</m:t>
                          </m:r>
                        </m:fName>
                        <m:e>
                          <m:r>
                            <a:rPr lang="en-AU" i="1">
                              <a:latin typeface="Cambria Math" panose="02040503050406030204" pitchFamily="18" charset="0"/>
                            </a:rPr>
                            <m:t>22.5</m:t>
                          </m:r>
                          <m:r>
                            <a:rPr lang="en-AU" i="1">
                              <a:latin typeface="Cambria Math" panose="02040503050406030204" pitchFamily="18" charset="0"/>
                              <a:ea typeface="Cambria Math" panose="02040503050406030204" pitchFamily="18" charset="0"/>
                            </a:rPr>
                            <m:t>°</m:t>
                          </m:r>
                        </m:e>
                      </m:func>
                      <m:r>
                        <a:rPr lang="en-AU" b="0" i="1" smtClean="0">
                          <a:latin typeface="Cambria Math" panose="02040503050406030204" pitchFamily="18" charset="0"/>
                        </a:rPr>
                        <m:t>−1=0</m:t>
                      </m:r>
                    </m:oMath>
                  </m:oMathPara>
                </a14:m>
                <a:endParaRPr lang="en-AU" dirty="0"/>
              </a:p>
              <a:p>
                <a:pPr>
                  <a:lnSpc>
                    <a:spcPct val="100000"/>
                  </a:lnSpc>
                </a:pPr>
                <a14:m>
                  <m:oMathPara xmlns:m="http://schemas.openxmlformats.org/officeDocument/2006/math">
                    <m:oMathParaPr>
                      <m:jc m:val="left"/>
                    </m:oMathParaPr>
                    <m:oMath xmlns:m="http://schemas.openxmlformats.org/officeDocument/2006/math">
                      <m:func>
                        <m:funcPr>
                          <m:ctrlPr>
                            <a:rPr lang="en-AU" i="1">
                              <a:latin typeface="Cambria Math" panose="02040503050406030204" pitchFamily="18" charset="0"/>
                            </a:rPr>
                          </m:ctrlPr>
                        </m:funcPr>
                        <m:fName>
                          <m:r>
                            <m:rPr>
                              <m:sty m:val="p"/>
                            </m:rPr>
                            <a:rPr lang="en-AU">
                              <a:latin typeface="Cambria Math" panose="02040503050406030204" pitchFamily="18" charset="0"/>
                            </a:rPr>
                            <m:t>tan</m:t>
                          </m:r>
                        </m:fName>
                        <m:e>
                          <m:r>
                            <a:rPr lang="en-AU" i="1">
                              <a:latin typeface="Cambria Math" panose="02040503050406030204" pitchFamily="18" charset="0"/>
                            </a:rPr>
                            <m:t>22.5</m:t>
                          </m:r>
                          <m:r>
                            <a:rPr lang="en-AU" i="1">
                              <a:latin typeface="Cambria Math" panose="02040503050406030204" pitchFamily="18" charset="0"/>
                              <a:ea typeface="Cambria Math" panose="02040503050406030204" pitchFamily="18" charset="0"/>
                            </a:rPr>
                            <m:t>°</m:t>
                          </m:r>
                          <m:r>
                            <a:rPr lang="en-AU" i="1">
                              <a:latin typeface="Cambria Math" panose="02040503050406030204" pitchFamily="18" charset="0"/>
                            </a:rPr>
                            <m:t>=</m:t>
                          </m:r>
                        </m:e>
                      </m:func>
                      <m:f>
                        <m:fPr>
                          <m:ctrlPr>
                            <a:rPr lang="en-AU" i="1">
                              <a:latin typeface="Cambria Math" panose="02040503050406030204" pitchFamily="18" charset="0"/>
                            </a:rPr>
                          </m:ctrlPr>
                        </m:fPr>
                        <m:num>
                          <m:r>
                            <a:rPr lang="en-AU" i="1">
                              <a:latin typeface="Cambria Math" panose="02040503050406030204" pitchFamily="18" charset="0"/>
                            </a:rPr>
                            <m:t>−2</m:t>
                          </m:r>
                          <m:r>
                            <a:rPr lang="en-AU" i="1">
                              <a:latin typeface="Cambria Math" panose="02040503050406030204" pitchFamily="18" charset="0"/>
                              <a:ea typeface="Cambria Math" panose="02040503050406030204" pitchFamily="18" charset="0"/>
                            </a:rPr>
                            <m:t>±</m:t>
                          </m:r>
                          <m:rad>
                            <m:radPr>
                              <m:degHide m:val="on"/>
                              <m:ctrlPr>
                                <a:rPr lang="en-AU" i="1">
                                  <a:latin typeface="Cambria Math" panose="02040503050406030204" pitchFamily="18" charset="0"/>
                                  <a:ea typeface="Cambria Math" panose="02040503050406030204" pitchFamily="18" charset="0"/>
                                </a:rPr>
                              </m:ctrlPr>
                            </m:radPr>
                            <m:deg/>
                            <m:e>
                              <m:sSup>
                                <m:sSupPr>
                                  <m:ctrlPr>
                                    <a:rPr lang="en-AU" i="1">
                                      <a:latin typeface="Cambria Math" panose="02040503050406030204" pitchFamily="18" charset="0"/>
                                    </a:rPr>
                                  </m:ctrlPr>
                                </m:sSupPr>
                                <m:e>
                                  <m:r>
                                    <a:rPr lang="en-AU" b="0" i="1" smtClean="0">
                                      <a:latin typeface="Cambria Math" panose="02040503050406030204" pitchFamily="18" charset="0"/>
                                    </a:rPr>
                                    <m:t>2</m:t>
                                  </m:r>
                                </m:e>
                                <m:sup>
                                  <m:r>
                                    <a:rPr lang="en-AU" i="1">
                                      <a:latin typeface="Cambria Math" panose="02040503050406030204" pitchFamily="18" charset="0"/>
                                    </a:rPr>
                                    <m:t>2</m:t>
                                  </m:r>
                                </m:sup>
                              </m:sSup>
                              <m:r>
                                <a:rPr lang="en-AU" i="1">
                                  <a:latin typeface="Cambria Math" panose="02040503050406030204" pitchFamily="18" charset="0"/>
                                </a:rPr>
                                <m:t>−4(1)(−1)</m:t>
                              </m:r>
                            </m:e>
                          </m:rad>
                        </m:num>
                        <m:den>
                          <m:r>
                            <a:rPr lang="en-AU" i="1">
                              <a:latin typeface="Cambria Math" panose="02040503050406030204" pitchFamily="18" charset="0"/>
                            </a:rPr>
                            <m:t>2(1)</m:t>
                          </m:r>
                        </m:den>
                      </m:f>
                    </m:oMath>
                  </m:oMathPara>
                </a14:m>
                <a:endParaRPr lang="en-AU" dirty="0"/>
              </a:p>
              <a:p>
                <a:pPr>
                  <a:lnSpc>
                    <a:spcPct val="100000"/>
                  </a:lnSpc>
                </a:pPr>
                <a14:m>
                  <m:oMathPara xmlns:m="http://schemas.openxmlformats.org/officeDocument/2006/math">
                    <m:oMathParaPr>
                      <m:jc m:val="left"/>
                    </m:oMathParaPr>
                    <m:oMath xmlns:m="http://schemas.openxmlformats.org/officeDocument/2006/math">
                      <m:r>
                        <a:rPr lang="en-AU" i="1">
                          <a:latin typeface="Cambria Math" panose="02040503050406030204" pitchFamily="18" charset="0"/>
                        </a:rPr>
                        <m:t>=</m:t>
                      </m:r>
                      <m:f>
                        <m:fPr>
                          <m:ctrlPr>
                            <a:rPr lang="en-AU" i="1">
                              <a:latin typeface="Cambria Math" panose="02040503050406030204" pitchFamily="18" charset="0"/>
                            </a:rPr>
                          </m:ctrlPr>
                        </m:fPr>
                        <m:num>
                          <m:r>
                            <a:rPr lang="en-AU" i="1">
                              <a:latin typeface="Cambria Math" panose="02040503050406030204" pitchFamily="18" charset="0"/>
                            </a:rPr>
                            <m:t>−2</m:t>
                          </m:r>
                          <m:r>
                            <a:rPr lang="en-AU" i="1">
                              <a:latin typeface="Cambria Math" panose="02040503050406030204" pitchFamily="18" charset="0"/>
                              <a:ea typeface="Cambria Math" panose="02040503050406030204" pitchFamily="18" charset="0"/>
                            </a:rPr>
                            <m:t>±</m:t>
                          </m:r>
                          <m:r>
                            <a:rPr lang="en-AU" b="0" i="1" smtClean="0">
                              <a:latin typeface="Cambria Math" panose="02040503050406030204" pitchFamily="18" charset="0"/>
                              <a:ea typeface="Cambria Math" panose="02040503050406030204" pitchFamily="18" charset="0"/>
                            </a:rPr>
                            <m:t>2</m:t>
                          </m:r>
                          <m:rad>
                            <m:radPr>
                              <m:degHide m:val="on"/>
                              <m:ctrlPr>
                                <a:rPr lang="en-AU" i="1">
                                  <a:latin typeface="Cambria Math" panose="02040503050406030204" pitchFamily="18" charset="0"/>
                                  <a:ea typeface="Cambria Math" panose="02040503050406030204" pitchFamily="18" charset="0"/>
                                </a:rPr>
                              </m:ctrlPr>
                            </m:radPr>
                            <m:deg/>
                            <m:e>
                              <m:r>
                                <a:rPr lang="en-AU" b="0" i="1" smtClean="0">
                                  <a:latin typeface="Cambria Math" panose="02040503050406030204" pitchFamily="18" charset="0"/>
                                  <a:ea typeface="Cambria Math" panose="02040503050406030204" pitchFamily="18" charset="0"/>
                                </a:rPr>
                                <m:t>2</m:t>
                              </m:r>
                            </m:e>
                          </m:rad>
                        </m:num>
                        <m:den>
                          <m:r>
                            <a:rPr lang="en-AU" i="1">
                              <a:latin typeface="Cambria Math" panose="02040503050406030204" pitchFamily="18" charset="0"/>
                            </a:rPr>
                            <m:t>2</m:t>
                          </m:r>
                        </m:den>
                      </m:f>
                    </m:oMath>
                  </m:oMathPara>
                </a14:m>
                <a:endParaRPr lang="en-AU" dirty="0"/>
              </a:p>
              <a:p>
                <a14:m>
                  <m:oMath xmlns:m="http://schemas.openxmlformats.org/officeDocument/2006/math">
                    <m:r>
                      <a:rPr lang="en-AU" i="1">
                        <a:latin typeface="Cambria Math" panose="02040503050406030204" pitchFamily="18" charset="0"/>
                      </a:rPr>
                      <m:t>=−1+</m:t>
                    </m:r>
                    <m:rad>
                      <m:radPr>
                        <m:degHide m:val="on"/>
                        <m:ctrlPr>
                          <a:rPr lang="en-AU" i="1">
                            <a:latin typeface="Cambria Math" panose="02040503050406030204" pitchFamily="18" charset="0"/>
                            <a:ea typeface="Cambria Math" panose="02040503050406030204" pitchFamily="18" charset="0"/>
                          </a:rPr>
                        </m:ctrlPr>
                      </m:radPr>
                      <m:deg/>
                      <m:e>
                        <m:r>
                          <a:rPr lang="en-AU" i="1">
                            <a:latin typeface="Cambria Math" panose="02040503050406030204" pitchFamily="18" charset="0"/>
                            <a:ea typeface="Cambria Math" panose="02040503050406030204" pitchFamily="18" charset="0"/>
                          </a:rPr>
                          <m:t>2</m:t>
                        </m:r>
                      </m:e>
                    </m:rad>
                  </m:oMath>
                </a14:m>
                <a:r>
                  <a:rPr lang="en-AU" i="1" dirty="0">
                    <a:latin typeface="+mn-lt"/>
                  </a:rPr>
                  <a:t> </a:t>
                </a:r>
                <a:r>
                  <a:rPr lang="en-AU" dirty="0">
                    <a:latin typeface="+mn-lt"/>
                  </a:rPr>
                  <a:t>or </a:t>
                </a:r>
                <a14:m>
                  <m:oMath xmlns:m="http://schemas.openxmlformats.org/officeDocument/2006/math">
                    <m:r>
                      <a:rPr lang="en-AU" i="1">
                        <a:latin typeface="Cambria Math" panose="02040503050406030204" pitchFamily="18" charset="0"/>
                      </a:rPr>
                      <m:t>−1</m:t>
                    </m:r>
                    <m:r>
                      <a:rPr lang="en-AU" b="0" i="1" smtClean="0">
                        <a:latin typeface="Cambria Math" panose="02040503050406030204" pitchFamily="18" charset="0"/>
                      </a:rPr>
                      <m:t>−</m:t>
                    </m:r>
                    <m:rad>
                      <m:radPr>
                        <m:degHide m:val="on"/>
                        <m:ctrlPr>
                          <a:rPr lang="en-AU" i="1">
                            <a:latin typeface="Cambria Math" panose="02040503050406030204" pitchFamily="18" charset="0"/>
                            <a:ea typeface="Cambria Math" panose="02040503050406030204" pitchFamily="18" charset="0"/>
                          </a:rPr>
                        </m:ctrlPr>
                      </m:radPr>
                      <m:deg/>
                      <m:e>
                        <m:r>
                          <a:rPr lang="en-AU" i="1">
                            <a:latin typeface="Cambria Math" panose="02040503050406030204" pitchFamily="18" charset="0"/>
                            <a:ea typeface="Cambria Math" panose="02040503050406030204" pitchFamily="18" charset="0"/>
                          </a:rPr>
                          <m:t>2</m:t>
                        </m:r>
                      </m:e>
                    </m:rad>
                  </m:oMath>
                </a14:m>
                <a:r>
                  <a:rPr lang="en-AU" sz="1800" i="1" dirty="0"/>
                  <a:t> </a:t>
                </a:r>
                <a:endParaRPr lang="en-AU" dirty="0">
                  <a:latin typeface="Cambria Math" panose="02040503050406030204" pitchFamily="18" charset="0"/>
                </a:endParaRPr>
              </a:p>
              <a:p>
                <a14:m>
                  <m:oMath xmlns:m="http://schemas.openxmlformats.org/officeDocument/2006/math">
                    <m:r>
                      <a:rPr lang="en-AU" i="1">
                        <a:latin typeface="Cambria Math" panose="02040503050406030204" pitchFamily="18" charset="0"/>
                      </a:rPr>
                      <m:t>=</m:t>
                    </m:r>
                    <m:rad>
                      <m:radPr>
                        <m:degHide m:val="on"/>
                        <m:ctrlPr>
                          <a:rPr lang="en-AU" i="1">
                            <a:latin typeface="Cambria Math" panose="02040503050406030204" pitchFamily="18" charset="0"/>
                          </a:rPr>
                        </m:ctrlPr>
                      </m:radPr>
                      <m:deg/>
                      <m:e>
                        <m:r>
                          <a:rPr lang="en-AU" b="0" i="1" smtClean="0">
                            <a:latin typeface="Cambria Math" panose="02040503050406030204" pitchFamily="18" charset="0"/>
                          </a:rPr>
                          <m:t>2</m:t>
                        </m:r>
                      </m:e>
                    </m:rad>
                    <m:r>
                      <a:rPr lang="en-AU" b="0" i="1" smtClean="0">
                        <a:latin typeface="Cambria Math" panose="02040503050406030204" pitchFamily="18" charset="0"/>
                      </a:rPr>
                      <m:t>−1</m:t>
                    </m:r>
                  </m:oMath>
                </a14:m>
                <a:r>
                  <a:rPr lang="en-AU" dirty="0"/>
                  <a:t> only, since </a:t>
                </a:r>
                <a14:m>
                  <m:oMath xmlns:m="http://schemas.openxmlformats.org/officeDocument/2006/math">
                    <m:func>
                      <m:funcPr>
                        <m:ctrlPr>
                          <a:rPr lang="en-AU" i="1">
                            <a:latin typeface="Cambria Math" panose="02040503050406030204" pitchFamily="18" charset="0"/>
                          </a:rPr>
                        </m:ctrlPr>
                      </m:funcPr>
                      <m:fName>
                        <m:r>
                          <m:rPr>
                            <m:sty m:val="p"/>
                          </m:rPr>
                          <a:rPr lang="en-AU">
                            <a:latin typeface="Cambria Math" panose="02040503050406030204" pitchFamily="18" charset="0"/>
                          </a:rPr>
                          <m:t>tan</m:t>
                        </m:r>
                      </m:fName>
                      <m:e>
                        <m:r>
                          <a:rPr lang="en-AU" b="0" i="1" smtClean="0">
                            <a:latin typeface="Cambria Math" panose="02040503050406030204" pitchFamily="18" charset="0"/>
                          </a:rPr>
                          <m:t>22.5</m:t>
                        </m:r>
                        <m:r>
                          <a:rPr lang="en-AU" b="0" i="1" smtClean="0">
                            <a:latin typeface="Cambria Math" panose="02040503050406030204" pitchFamily="18" charset="0"/>
                            <a:ea typeface="Cambria Math" panose="02040503050406030204" pitchFamily="18" charset="0"/>
                          </a:rPr>
                          <m:t>°</m:t>
                        </m:r>
                      </m:e>
                    </m:func>
                    <m:r>
                      <a:rPr lang="en-AU" i="1">
                        <a:latin typeface="Cambria Math" panose="02040503050406030204" pitchFamily="18" charset="0"/>
                      </a:rPr>
                      <m:t>&gt;0</m:t>
                    </m:r>
                  </m:oMath>
                </a14:m>
                <a:endParaRPr lang="en-AU" dirty="0"/>
              </a:p>
              <a:p>
                <a:pPr>
                  <a:lnSpc>
                    <a:spcPct val="100000"/>
                  </a:lnSpc>
                </a:pPr>
                <a:endParaRPr lang="en-AU" dirty="0"/>
              </a:p>
              <a:p>
                <a:pPr>
                  <a:lnSpc>
                    <a:spcPct val="100000"/>
                  </a:lnSpc>
                </a:pPr>
                <a:endParaRPr lang="en-AU" dirty="0"/>
              </a:p>
            </p:txBody>
          </p:sp>
        </mc:Choice>
        <mc:Fallback xmlns="">
          <p:sp>
            <p:nvSpPr>
              <p:cNvPr id="17" name="Text Placeholder 4">
                <a:extLst>
                  <a:ext uri="{FF2B5EF4-FFF2-40B4-BE49-F238E27FC236}">
                    <a16:creationId xmlns:a16="http://schemas.microsoft.com/office/drawing/2014/main" id="{B6481904-EB3E-210E-A7C6-FA9A577C02AB}"/>
                  </a:ext>
                </a:extLst>
              </p:cNvPr>
              <p:cNvSpPr txBox="1">
                <a:spLocks noRot="1" noChangeAspect="1" noMove="1" noResize="1" noEditPoints="1" noAdjustHandles="1" noChangeArrowheads="1" noChangeShapeType="1" noTextEdit="1"/>
              </p:cNvSpPr>
              <p:nvPr/>
            </p:nvSpPr>
            <p:spPr>
              <a:xfrm>
                <a:off x="6217677" y="1801826"/>
                <a:ext cx="5517575" cy="4726218"/>
              </a:xfrm>
              <a:prstGeom prst="rect">
                <a:avLst/>
              </a:prstGeom>
              <a:blipFill>
                <a:blip r:embed="rId4"/>
                <a:stretch>
                  <a:fillRect l="-1105"/>
                </a:stretch>
              </a:blipFill>
            </p:spPr>
            <p:txBody>
              <a:bodyPr/>
              <a:lstStyle/>
              <a:p>
                <a:r>
                  <a:rPr lang="en-US">
                    <a:noFill/>
                  </a:rPr>
                  <a:t> </a:t>
                </a:r>
              </a:p>
            </p:txBody>
          </p:sp>
        </mc:Fallback>
      </mc:AlternateContent>
      <p:cxnSp>
        <p:nvCxnSpPr>
          <p:cNvPr id="18" name="Straight Connector 17">
            <a:extLst>
              <a:ext uri="{FF2B5EF4-FFF2-40B4-BE49-F238E27FC236}">
                <a16:creationId xmlns:a16="http://schemas.microsoft.com/office/drawing/2014/main" id="{02063C8B-99B5-3FAA-AD7C-95F3AE65A796}"/>
              </a:ext>
              <a:ext uri="{C183D7F6-B498-43B3-948B-1728B52AA6E4}">
                <adec:decorative xmlns:adec="http://schemas.microsoft.com/office/drawing/2017/decorative" val="1"/>
              </a:ext>
            </a:extLst>
          </p:cNvPr>
          <p:cNvCxnSpPr>
            <a:cxnSpLocks/>
          </p:cNvCxnSpPr>
          <p:nvPr/>
        </p:nvCxnSpPr>
        <p:spPr>
          <a:xfrm>
            <a:off x="5701145" y="1995055"/>
            <a:ext cx="0" cy="429144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83144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C62A30F-6710-05FB-60E3-B80C6F844834}"/>
              </a:ext>
            </a:extLst>
          </p:cNvPr>
          <p:cNvSpPr>
            <a:spLocks noGrp="1"/>
          </p:cNvSpPr>
          <p:nvPr>
            <p:ph type="title"/>
          </p:nvPr>
        </p:nvSpPr>
        <p:spPr/>
        <p:txBody>
          <a:bodyPr/>
          <a:lstStyle/>
          <a:p>
            <a:r>
              <a:rPr lang="en-AU" dirty="0"/>
              <a:t>Applying the double angle formulas (2)</a:t>
            </a:r>
          </a:p>
        </p:txBody>
      </p:sp>
      <p:sp>
        <p:nvSpPr>
          <p:cNvPr id="4" name="Text Placeholder 3">
            <a:extLst>
              <a:ext uri="{FF2B5EF4-FFF2-40B4-BE49-F238E27FC236}">
                <a16:creationId xmlns:a16="http://schemas.microsoft.com/office/drawing/2014/main" id="{49E943AC-5EC4-A7E7-2FBB-64DD09E322F2}"/>
              </a:ext>
            </a:extLst>
          </p:cNvPr>
          <p:cNvSpPr>
            <a:spLocks noGrp="1"/>
          </p:cNvSpPr>
          <p:nvPr>
            <p:ph type="body" sz="quarter" idx="18"/>
          </p:nvPr>
        </p:nvSpPr>
        <p:spPr/>
        <p:txBody>
          <a:bodyPr/>
          <a:lstStyle/>
          <a:p>
            <a:r>
              <a:rPr lang="en-AU" dirty="0"/>
              <a:t>Your turn – question 1</a:t>
            </a:r>
          </a:p>
        </p:txBody>
      </p:sp>
      <mc:AlternateContent xmlns:mc="http://schemas.openxmlformats.org/markup-compatibility/2006" xmlns:a14="http://schemas.microsoft.com/office/drawing/2010/main">
        <mc:Choice Requires="a14">
          <p:sp>
            <p:nvSpPr>
              <p:cNvPr id="5" name="Text Placeholder 4">
                <a:extLst>
                  <a:ext uri="{FF2B5EF4-FFF2-40B4-BE49-F238E27FC236}">
                    <a16:creationId xmlns:a16="http://schemas.microsoft.com/office/drawing/2014/main" id="{393BFC5F-714A-E247-AD99-2B3611DD3153}"/>
                  </a:ext>
                </a:extLst>
              </p:cNvPr>
              <p:cNvSpPr>
                <a:spLocks noGrp="1"/>
              </p:cNvSpPr>
              <p:nvPr>
                <p:ph type="body" sz="quarter" idx="17"/>
              </p:nvPr>
            </p:nvSpPr>
            <p:spPr>
              <a:xfrm>
                <a:off x="360000" y="1567086"/>
                <a:ext cx="4087309" cy="4807835"/>
              </a:xfrm>
            </p:spPr>
            <p:txBody>
              <a:bodyPr/>
              <a:lstStyle/>
              <a:p>
                <a:pPr>
                  <a:lnSpc>
                    <a:spcPct val="100000"/>
                  </a:lnSpc>
                </a:pPr>
                <a:r>
                  <a:rPr lang="en-AU" dirty="0"/>
                  <a:t>Find the exact value of </a:t>
                </a:r>
                <a14:m>
                  <m:oMath xmlns:m="http://schemas.openxmlformats.org/officeDocument/2006/math">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tan</m:t>
                        </m:r>
                      </m:fName>
                      <m:e>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12</m:t>
                            </m:r>
                          </m:den>
                        </m:f>
                      </m:e>
                    </m:func>
                    <m:r>
                      <a:rPr lang="en-AU" b="0" i="1" smtClean="0">
                        <a:latin typeface="Cambria Math" panose="02040503050406030204" pitchFamily="18" charset="0"/>
                      </a:rPr>
                      <m:t>.</m:t>
                    </m:r>
                  </m:oMath>
                </a14:m>
                <a:endParaRPr lang="en-AU" b="0" dirty="0"/>
              </a:p>
              <a:p>
                <a:pPr>
                  <a:lnSpc>
                    <a:spcPct val="100000"/>
                  </a:lnSpc>
                </a:pPr>
                <a:r>
                  <a:rPr lang="en-AU" dirty="0"/>
                  <a:t>Solution:</a:t>
                </a:r>
                <a:endParaRPr lang="en-AU" b="0" dirty="0"/>
              </a:p>
              <a:p>
                <a:pPr>
                  <a:lnSpc>
                    <a:spcPct val="100000"/>
                  </a:lnSpc>
                </a:pPr>
                <a14:m>
                  <m:oMathPara xmlns:m="http://schemas.openxmlformats.org/officeDocument/2006/math">
                    <m:oMathParaPr>
                      <m:jc m:val="left"/>
                    </m:oMathParaPr>
                    <m:oMath xmlns:m="http://schemas.openxmlformats.org/officeDocument/2006/math">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6</m:t>
                          </m:r>
                        </m:den>
                      </m:f>
                      <m:r>
                        <a:rPr lang="en-AU" b="0" i="1" smtClean="0">
                          <a:latin typeface="Cambria Math" panose="02040503050406030204" pitchFamily="18" charset="0"/>
                        </a:rPr>
                        <m:t>=2×</m:t>
                      </m:r>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12</m:t>
                          </m:r>
                        </m:den>
                      </m:f>
                    </m:oMath>
                  </m:oMathPara>
                </a14:m>
                <a:endParaRPr lang="en-AU" dirty="0"/>
              </a:p>
              <a:p>
                <a:pPr>
                  <a:lnSpc>
                    <a:spcPct val="100000"/>
                  </a:lnSpc>
                </a:pPr>
                <a14:m>
                  <m:oMathPara xmlns:m="http://schemas.openxmlformats.org/officeDocument/2006/math">
                    <m:oMathParaPr>
                      <m:jc m:val="left"/>
                    </m:oMathParaPr>
                    <m:oMath xmlns:m="http://schemas.openxmlformats.org/officeDocument/2006/math">
                      <m:func>
                        <m:funcPr>
                          <m:ctrlPr>
                            <a:rPr lang="en-AU" i="1">
                              <a:latin typeface="Cambria Math" panose="02040503050406030204" pitchFamily="18" charset="0"/>
                            </a:rPr>
                          </m:ctrlPr>
                        </m:funcPr>
                        <m:fName>
                          <m:r>
                            <m:rPr>
                              <m:sty m:val="p"/>
                            </m:rPr>
                            <a:rPr lang="en-AU">
                              <a:latin typeface="Cambria Math" panose="02040503050406030204" pitchFamily="18" charset="0"/>
                            </a:rPr>
                            <m:t>tan</m:t>
                          </m:r>
                        </m:fName>
                        <m:e>
                          <m:d>
                            <m:dPr>
                              <m:ctrlPr>
                                <a:rPr lang="en-AU" i="1">
                                  <a:latin typeface="Cambria Math" panose="02040503050406030204" pitchFamily="18" charset="0"/>
                                </a:rPr>
                              </m:ctrlPr>
                            </m:dPr>
                            <m:e>
                              <m:r>
                                <a:rPr lang="en-AU" i="1">
                                  <a:latin typeface="Cambria Math" panose="02040503050406030204" pitchFamily="18" charset="0"/>
                                </a:rPr>
                                <m:t>2</m:t>
                              </m:r>
                              <m:r>
                                <a:rPr lang="en-AU" i="1">
                                  <a:latin typeface="Cambria Math" panose="02040503050406030204" pitchFamily="18" charset="0"/>
                                </a:rPr>
                                <m:t>𝐴</m:t>
                              </m:r>
                            </m:e>
                          </m:d>
                          <m:r>
                            <a:rPr lang="en-AU" i="1">
                              <a:latin typeface="Cambria Math" panose="02040503050406030204" pitchFamily="18" charset="0"/>
                            </a:rPr>
                            <m:t>=</m:t>
                          </m:r>
                          <m:f>
                            <m:fPr>
                              <m:ctrlPr>
                                <a:rPr lang="en-AU" i="1">
                                  <a:latin typeface="Cambria Math" panose="02040503050406030204" pitchFamily="18" charset="0"/>
                                </a:rPr>
                              </m:ctrlPr>
                            </m:fPr>
                            <m:num>
                              <m:r>
                                <a:rPr lang="en-AU" i="1">
                                  <a:latin typeface="Cambria Math" panose="02040503050406030204" pitchFamily="18" charset="0"/>
                                </a:rPr>
                                <m:t>2</m:t>
                              </m:r>
                              <m:func>
                                <m:funcPr>
                                  <m:ctrlPr>
                                    <a:rPr lang="en-AU" i="1">
                                      <a:latin typeface="Cambria Math" panose="02040503050406030204" pitchFamily="18" charset="0"/>
                                    </a:rPr>
                                  </m:ctrlPr>
                                </m:funcPr>
                                <m:fName>
                                  <m:r>
                                    <m:rPr>
                                      <m:sty m:val="p"/>
                                    </m:rPr>
                                    <a:rPr lang="en-AU">
                                      <a:latin typeface="Cambria Math" panose="02040503050406030204" pitchFamily="18" charset="0"/>
                                    </a:rPr>
                                    <m:t>tan</m:t>
                                  </m:r>
                                </m:fName>
                                <m:e>
                                  <m:r>
                                    <a:rPr lang="en-AU" i="1">
                                      <a:latin typeface="Cambria Math" panose="02040503050406030204" pitchFamily="18" charset="0"/>
                                    </a:rPr>
                                    <m:t>𝐴</m:t>
                                  </m:r>
                                </m:e>
                              </m:func>
                            </m:num>
                            <m:den>
                              <m:r>
                                <a:rPr lang="en-AU" i="1">
                                  <a:latin typeface="Cambria Math" panose="02040503050406030204" pitchFamily="18" charset="0"/>
                                </a:rPr>
                                <m:t>1−</m:t>
                              </m:r>
                              <m:func>
                                <m:funcPr>
                                  <m:ctrlPr>
                                    <a:rPr lang="en-AU" i="1">
                                      <a:latin typeface="Cambria Math" panose="02040503050406030204" pitchFamily="18" charset="0"/>
                                    </a:rPr>
                                  </m:ctrlPr>
                                </m:funcPr>
                                <m:fName>
                                  <m:sSup>
                                    <m:sSupPr>
                                      <m:ctrlPr>
                                        <a:rPr lang="en-AU" i="1">
                                          <a:latin typeface="Cambria Math" panose="02040503050406030204" pitchFamily="18" charset="0"/>
                                        </a:rPr>
                                      </m:ctrlPr>
                                    </m:sSupPr>
                                    <m:e>
                                      <m:r>
                                        <m:rPr>
                                          <m:sty m:val="p"/>
                                        </m:rPr>
                                        <a:rPr lang="en-AU">
                                          <a:latin typeface="Cambria Math" panose="02040503050406030204" pitchFamily="18" charset="0"/>
                                        </a:rPr>
                                        <m:t>tan</m:t>
                                      </m:r>
                                    </m:e>
                                    <m:sup>
                                      <m:r>
                                        <a:rPr lang="en-AU">
                                          <a:latin typeface="Cambria Math" panose="02040503050406030204" pitchFamily="18" charset="0"/>
                                        </a:rPr>
                                        <m:t>2</m:t>
                                      </m:r>
                                    </m:sup>
                                  </m:sSup>
                                </m:fName>
                                <m:e>
                                  <m:r>
                                    <a:rPr lang="en-AU" i="1">
                                      <a:latin typeface="Cambria Math" panose="02040503050406030204" pitchFamily="18" charset="0"/>
                                    </a:rPr>
                                    <m:t>𝐴</m:t>
                                  </m:r>
                                </m:e>
                              </m:func>
                            </m:den>
                          </m:f>
                        </m:e>
                      </m:func>
                    </m:oMath>
                  </m:oMathPara>
                </a14:m>
                <a:endParaRPr lang="en-AU" dirty="0"/>
              </a:p>
              <a:p>
                <a:pPr>
                  <a:lnSpc>
                    <a:spcPct val="100000"/>
                  </a:lnSpc>
                </a:pPr>
                <a14:m>
                  <m:oMathPara xmlns:m="http://schemas.openxmlformats.org/officeDocument/2006/math">
                    <m:oMathParaPr>
                      <m:jc m:val="left"/>
                    </m:oMathParaPr>
                    <m:oMath xmlns:m="http://schemas.openxmlformats.org/officeDocument/2006/math">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tan</m:t>
                          </m:r>
                        </m:fName>
                        <m:e>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6</m:t>
                              </m:r>
                            </m:den>
                          </m:f>
                        </m:e>
                      </m:func>
                      <m:r>
                        <a:rPr lang="en-AU" b="0" i="1" smtClean="0">
                          <a:latin typeface="Cambria Math" panose="02040503050406030204" pitchFamily="18" charset="0"/>
                        </a:rPr>
                        <m:t>=</m:t>
                      </m:r>
                      <m:f>
                        <m:fPr>
                          <m:ctrlPr>
                            <a:rPr lang="en-AU" i="1">
                              <a:latin typeface="Cambria Math" panose="02040503050406030204" pitchFamily="18" charset="0"/>
                            </a:rPr>
                          </m:ctrlPr>
                        </m:fPr>
                        <m:num>
                          <m:r>
                            <a:rPr lang="en-AU" i="1">
                              <a:latin typeface="Cambria Math" panose="02040503050406030204" pitchFamily="18" charset="0"/>
                            </a:rPr>
                            <m:t>2</m:t>
                          </m:r>
                          <m:func>
                            <m:funcPr>
                              <m:ctrlPr>
                                <a:rPr lang="en-AU" i="1">
                                  <a:latin typeface="Cambria Math" panose="02040503050406030204" pitchFamily="18" charset="0"/>
                                </a:rPr>
                              </m:ctrlPr>
                            </m:funcPr>
                            <m:fName>
                              <m:r>
                                <m:rPr>
                                  <m:sty m:val="p"/>
                                </m:rPr>
                                <a:rPr lang="en-AU">
                                  <a:latin typeface="Cambria Math" panose="02040503050406030204" pitchFamily="18" charset="0"/>
                                </a:rPr>
                                <m:t>tan</m:t>
                              </m:r>
                            </m:fName>
                            <m:e>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12</m:t>
                                  </m:r>
                                </m:den>
                              </m:f>
                            </m:e>
                          </m:func>
                        </m:num>
                        <m:den>
                          <m:r>
                            <a:rPr lang="en-AU" i="1">
                              <a:latin typeface="Cambria Math" panose="02040503050406030204" pitchFamily="18" charset="0"/>
                            </a:rPr>
                            <m:t>1−</m:t>
                          </m:r>
                          <m:func>
                            <m:funcPr>
                              <m:ctrlPr>
                                <a:rPr lang="en-AU" i="1">
                                  <a:latin typeface="Cambria Math" panose="02040503050406030204" pitchFamily="18" charset="0"/>
                                </a:rPr>
                              </m:ctrlPr>
                            </m:funcPr>
                            <m:fName>
                              <m:sSup>
                                <m:sSupPr>
                                  <m:ctrlPr>
                                    <a:rPr lang="en-AU" i="1">
                                      <a:latin typeface="Cambria Math" panose="02040503050406030204" pitchFamily="18" charset="0"/>
                                    </a:rPr>
                                  </m:ctrlPr>
                                </m:sSupPr>
                                <m:e>
                                  <m:r>
                                    <m:rPr>
                                      <m:sty m:val="p"/>
                                    </m:rPr>
                                    <a:rPr lang="en-AU">
                                      <a:latin typeface="Cambria Math" panose="02040503050406030204" pitchFamily="18" charset="0"/>
                                    </a:rPr>
                                    <m:t>tan</m:t>
                                  </m:r>
                                </m:e>
                                <m:sup>
                                  <m:r>
                                    <a:rPr lang="en-AU">
                                      <a:latin typeface="Cambria Math" panose="02040503050406030204" pitchFamily="18" charset="0"/>
                                    </a:rPr>
                                    <m:t>2</m:t>
                                  </m:r>
                                </m:sup>
                              </m:sSup>
                            </m:fName>
                            <m:e>
                              <m:f>
                                <m:fPr>
                                  <m:ctrlPr>
                                    <a:rPr lang="en-AU" i="1">
                                      <a:latin typeface="Cambria Math" panose="02040503050406030204" pitchFamily="18" charset="0"/>
                                    </a:rPr>
                                  </m:ctrlPr>
                                </m:fPr>
                                <m:num>
                                  <m:r>
                                    <a:rPr lang="en-AU" i="1">
                                      <a:latin typeface="Cambria Math" panose="02040503050406030204" pitchFamily="18" charset="0"/>
                                    </a:rPr>
                                    <m:t>𝜋</m:t>
                                  </m:r>
                                </m:num>
                                <m:den>
                                  <m:r>
                                    <a:rPr lang="en-AU" i="1">
                                      <a:latin typeface="Cambria Math" panose="02040503050406030204" pitchFamily="18" charset="0"/>
                                    </a:rPr>
                                    <m:t>12</m:t>
                                  </m:r>
                                </m:den>
                              </m:f>
                            </m:e>
                          </m:func>
                        </m:den>
                      </m:f>
                    </m:oMath>
                  </m:oMathPara>
                </a14:m>
                <a:endParaRPr lang="en-AU" dirty="0"/>
              </a:p>
              <a:p>
                <a:pPr>
                  <a:lnSpc>
                    <a:spcPct val="100000"/>
                  </a:lnSpc>
                </a:pPr>
                <a14:m>
                  <m:oMathPara xmlns:m="http://schemas.openxmlformats.org/officeDocument/2006/math">
                    <m:oMathParaPr>
                      <m:jc m:val="left"/>
                    </m:oMathParaPr>
                    <m:oMath xmlns:m="http://schemas.openxmlformats.org/officeDocument/2006/math">
                      <m:f>
                        <m:fPr>
                          <m:ctrlPr>
                            <a:rPr lang="en-AU" i="1">
                              <a:latin typeface="Cambria Math" panose="02040503050406030204" pitchFamily="18" charset="0"/>
                            </a:rPr>
                          </m:ctrlPr>
                        </m:fPr>
                        <m:num>
                          <m:r>
                            <a:rPr lang="en-AU" i="1">
                              <a:latin typeface="Cambria Math" panose="02040503050406030204" pitchFamily="18" charset="0"/>
                            </a:rPr>
                            <m:t>1</m:t>
                          </m:r>
                        </m:num>
                        <m:den>
                          <m:rad>
                            <m:radPr>
                              <m:degHide m:val="on"/>
                              <m:ctrlPr>
                                <a:rPr lang="en-AU" i="1">
                                  <a:latin typeface="Cambria Math" panose="02040503050406030204" pitchFamily="18" charset="0"/>
                                </a:rPr>
                              </m:ctrlPr>
                            </m:radPr>
                            <m:deg/>
                            <m:e>
                              <m:r>
                                <a:rPr lang="en-AU" i="1">
                                  <a:latin typeface="Cambria Math" panose="02040503050406030204" pitchFamily="18" charset="0"/>
                                </a:rPr>
                                <m:t>3</m:t>
                              </m:r>
                            </m:e>
                          </m:rad>
                        </m:den>
                      </m:f>
                      <m:r>
                        <a:rPr lang="en-AU" i="1">
                          <a:latin typeface="Cambria Math" panose="02040503050406030204" pitchFamily="18" charset="0"/>
                        </a:rPr>
                        <m:t>=</m:t>
                      </m:r>
                      <m:f>
                        <m:fPr>
                          <m:ctrlPr>
                            <a:rPr lang="en-AU" i="1">
                              <a:latin typeface="Cambria Math" panose="02040503050406030204" pitchFamily="18" charset="0"/>
                            </a:rPr>
                          </m:ctrlPr>
                        </m:fPr>
                        <m:num>
                          <m:r>
                            <a:rPr lang="en-AU" i="1">
                              <a:latin typeface="Cambria Math" panose="02040503050406030204" pitchFamily="18" charset="0"/>
                            </a:rPr>
                            <m:t>2</m:t>
                          </m:r>
                          <m:func>
                            <m:funcPr>
                              <m:ctrlPr>
                                <a:rPr lang="en-AU" i="1">
                                  <a:latin typeface="Cambria Math" panose="02040503050406030204" pitchFamily="18" charset="0"/>
                                </a:rPr>
                              </m:ctrlPr>
                            </m:funcPr>
                            <m:fName>
                              <m:r>
                                <m:rPr>
                                  <m:sty m:val="p"/>
                                </m:rPr>
                                <a:rPr lang="en-AU">
                                  <a:latin typeface="Cambria Math" panose="02040503050406030204" pitchFamily="18" charset="0"/>
                                </a:rPr>
                                <m:t>tan</m:t>
                              </m:r>
                            </m:fName>
                            <m:e>
                              <m:f>
                                <m:fPr>
                                  <m:ctrlPr>
                                    <a:rPr lang="en-AU" i="1">
                                      <a:latin typeface="Cambria Math" panose="02040503050406030204" pitchFamily="18" charset="0"/>
                                    </a:rPr>
                                  </m:ctrlPr>
                                </m:fPr>
                                <m:num>
                                  <m:r>
                                    <a:rPr lang="en-AU" i="1">
                                      <a:latin typeface="Cambria Math" panose="02040503050406030204" pitchFamily="18" charset="0"/>
                                    </a:rPr>
                                    <m:t>𝜋</m:t>
                                  </m:r>
                                </m:num>
                                <m:den>
                                  <m:r>
                                    <a:rPr lang="en-AU" i="1">
                                      <a:latin typeface="Cambria Math" panose="02040503050406030204" pitchFamily="18" charset="0"/>
                                    </a:rPr>
                                    <m:t>12</m:t>
                                  </m:r>
                                </m:den>
                              </m:f>
                            </m:e>
                          </m:func>
                        </m:num>
                        <m:den>
                          <m:r>
                            <a:rPr lang="en-AU" i="1">
                              <a:latin typeface="Cambria Math" panose="02040503050406030204" pitchFamily="18" charset="0"/>
                            </a:rPr>
                            <m:t>1−</m:t>
                          </m:r>
                          <m:func>
                            <m:funcPr>
                              <m:ctrlPr>
                                <a:rPr lang="en-AU" i="1">
                                  <a:latin typeface="Cambria Math" panose="02040503050406030204" pitchFamily="18" charset="0"/>
                                </a:rPr>
                              </m:ctrlPr>
                            </m:funcPr>
                            <m:fName>
                              <m:sSup>
                                <m:sSupPr>
                                  <m:ctrlPr>
                                    <a:rPr lang="en-AU" i="1">
                                      <a:latin typeface="Cambria Math" panose="02040503050406030204" pitchFamily="18" charset="0"/>
                                    </a:rPr>
                                  </m:ctrlPr>
                                </m:sSupPr>
                                <m:e>
                                  <m:r>
                                    <m:rPr>
                                      <m:sty m:val="p"/>
                                    </m:rPr>
                                    <a:rPr lang="en-AU">
                                      <a:latin typeface="Cambria Math" panose="02040503050406030204" pitchFamily="18" charset="0"/>
                                    </a:rPr>
                                    <m:t>tan</m:t>
                                  </m:r>
                                </m:e>
                                <m:sup>
                                  <m:r>
                                    <a:rPr lang="en-AU">
                                      <a:latin typeface="Cambria Math" panose="02040503050406030204" pitchFamily="18" charset="0"/>
                                    </a:rPr>
                                    <m:t>2</m:t>
                                  </m:r>
                                </m:sup>
                              </m:sSup>
                            </m:fName>
                            <m:e>
                              <m:f>
                                <m:fPr>
                                  <m:ctrlPr>
                                    <a:rPr lang="en-AU" i="1">
                                      <a:latin typeface="Cambria Math" panose="02040503050406030204" pitchFamily="18" charset="0"/>
                                    </a:rPr>
                                  </m:ctrlPr>
                                </m:fPr>
                                <m:num>
                                  <m:r>
                                    <a:rPr lang="en-AU" i="1">
                                      <a:latin typeface="Cambria Math" panose="02040503050406030204" pitchFamily="18" charset="0"/>
                                    </a:rPr>
                                    <m:t>𝜋</m:t>
                                  </m:r>
                                </m:num>
                                <m:den>
                                  <m:r>
                                    <a:rPr lang="en-AU" i="1">
                                      <a:latin typeface="Cambria Math" panose="02040503050406030204" pitchFamily="18" charset="0"/>
                                    </a:rPr>
                                    <m:t>12</m:t>
                                  </m:r>
                                </m:den>
                              </m:f>
                            </m:e>
                          </m:func>
                        </m:den>
                      </m:f>
                    </m:oMath>
                  </m:oMathPara>
                </a14:m>
                <a:endParaRPr lang="en-AU" dirty="0"/>
              </a:p>
              <a:p>
                <a:pPr>
                  <a:lnSpc>
                    <a:spcPct val="100000"/>
                  </a:lnSpc>
                </a:pPr>
                <a:endParaRPr lang="en-AU" dirty="0"/>
              </a:p>
            </p:txBody>
          </p:sp>
        </mc:Choice>
        <mc:Fallback xmlns="">
          <p:sp>
            <p:nvSpPr>
              <p:cNvPr id="5" name="Text Placeholder 4">
                <a:extLst>
                  <a:ext uri="{FF2B5EF4-FFF2-40B4-BE49-F238E27FC236}">
                    <a16:creationId xmlns:a16="http://schemas.microsoft.com/office/drawing/2014/main" id="{393BFC5F-714A-E247-AD99-2B3611DD3153}"/>
                  </a:ext>
                </a:extLst>
              </p:cNvPr>
              <p:cNvSpPr>
                <a:spLocks noGrp="1" noRot="1" noChangeAspect="1" noMove="1" noResize="1" noEditPoints="1" noAdjustHandles="1" noChangeArrowheads="1" noChangeShapeType="1" noTextEdit="1"/>
              </p:cNvSpPr>
              <p:nvPr>
                <p:ph type="body" sz="quarter" idx="17"/>
              </p:nvPr>
            </p:nvSpPr>
            <p:spPr>
              <a:xfrm>
                <a:off x="360000" y="1567086"/>
                <a:ext cx="4087309" cy="4807835"/>
              </a:xfrm>
              <a:blipFill>
                <a:blip r:embed="rId2"/>
                <a:stretch>
                  <a:fillRect l="-3726" t="-101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 Placeholder 4">
                <a:extLst>
                  <a:ext uri="{FF2B5EF4-FFF2-40B4-BE49-F238E27FC236}">
                    <a16:creationId xmlns:a16="http://schemas.microsoft.com/office/drawing/2014/main" id="{07CA9244-D510-71DC-F4D4-82F40CFBB7F8}"/>
                  </a:ext>
                </a:extLst>
              </p:cNvPr>
              <p:cNvSpPr txBox="1">
                <a:spLocks/>
              </p:cNvSpPr>
              <p:nvPr/>
            </p:nvSpPr>
            <p:spPr>
              <a:xfrm>
                <a:off x="6587834" y="1879782"/>
                <a:ext cx="5517575" cy="4726218"/>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14:m>
                  <m:oMathPara xmlns:m="http://schemas.openxmlformats.org/officeDocument/2006/math">
                    <m:oMathParaPr>
                      <m:jc m:val="left"/>
                    </m:oMathParaPr>
                    <m:oMath xmlns:m="http://schemas.openxmlformats.org/officeDocument/2006/math">
                      <m:r>
                        <a:rPr lang="en-AU" i="1">
                          <a:latin typeface="Cambria Math" panose="02040503050406030204" pitchFamily="18" charset="0"/>
                        </a:rPr>
                        <m:t>1−</m:t>
                      </m:r>
                      <m:func>
                        <m:funcPr>
                          <m:ctrlPr>
                            <a:rPr lang="en-AU" i="1">
                              <a:latin typeface="Cambria Math" panose="02040503050406030204" pitchFamily="18" charset="0"/>
                            </a:rPr>
                          </m:ctrlPr>
                        </m:funcPr>
                        <m:fName>
                          <m:sSup>
                            <m:sSupPr>
                              <m:ctrlPr>
                                <a:rPr lang="en-AU" i="1">
                                  <a:latin typeface="Cambria Math" panose="02040503050406030204" pitchFamily="18" charset="0"/>
                                </a:rPr>
                              </m:ctrlPr>
                            </m:sSupPr>
                            <m:e>
                              <m:r>
                                <m:rPr>
                                  <m:sty m:val="p"/>
                                </m:rPr>
                                <a:rPr lang="en-AU">
                                  <a:latin typeface="Cambria Math" panose="02040503050406030204" pitchFamily="18" charset="0"/>
                                </a:rPr>
                                <m:t>tan</m:t>
                              </m:r>
                            </m:e>
                            <m:sup>
                              <m:r>
                                <a:rPr lang="en-AU">
                                  <a:latin typeface="Cambria Math" panose="02040503050406030204" pitchFamily="18" charset="0"/>
                                </a:rPr>
                                <m:t>2</m:t>
                              </m:r>
                            </m:sup>
                          </m:sSup>
                        </m:fName>
                        <m:e>
                          <m:f>
                            <m:fPr>
                              <m:ctrlPr>
                                <a:rPr lang="en-AU" i="1">
                                  <a:latin typeface="Cambria Math" panose="02040503050406030204" pitchFamily="18" charset="0"/>
                                </a:rPr>
                              </m:ctrlPr>
                            </m:fPr>
                            <m:num>
                              <m:r>
                                <a:rPr lang="en-AU" i="1">
                                  <a:latin typeface="Cambria Math" panose="02040503050406030204" pitchFamily="18" charset="0"/>
                                </a:rPr>
                                <m:t>𝜋</m:t>
                              </m:r>
                            </m:num>
                            <m:den>
                              <m:r>
                                <a:rPr lang="en-AU" i="1">
                                  <a:latin typeface="Cambria Math" panose="02040503050406030204" pitchFamily="18" charset="0"/>
                                </a:rPr>
                                <m:t>12</m:t>
                              </m:r>
                            </m:den>
                          </m:f>
                        </m:e>
                      </m:func>
                      <m:r>
                        <a:rPr lang="en-AU" b="0" i="1" smtClean="0">
                          <a:latin typeface="Cambria Math" panose="02040503050406030204" pitchFamily="18" charset="0"/>
                        </a:rPr>
                        <m:t>=</m:t>
                      </m:r>
                      <m:r>
                        <a:rPr lang="en-AU" i="1">
                          <a:latin typeface="Cambria Math" panose="02040503050406030204" pitchFamily="18" charset="0"/>
                        </a:rPr>
                        <m:t>2</m:t>
                      </m:r>
                      <m:rad>
                        <m:radPr>
                          <m:degHide m:val="on"/>
                          <m:ctrlPr>
                            <a:rPr lang="en-AU" i="1" smtClean="0">
                              <a:latin typeface="Cambria Math" panose="02040503050406030204" pitchFamily="18" charset="0"/>
                            </a:rPr>
                          </m:ctrlPr>
                        </m:radPr>
                        <m:deg/>
                        <m:e>
                          <m:r>
                            <a:rPr lang="en-AU" b="0" i="1" smtClean="0">
                              <a:latin typeface="Cambria Math" panose="02040503050406030204" pitchFamily="18" charset="0"/>
                            </a:rPr>
                            <m:t>3</m:t>
                          </m:r>
                        </m:e>
                      </m:rad>
                      <m:func>
                        <m:funcPr>
                          <m:ctrlPr>
                            <a:rPr lang="en-AU" i="1">
                              <a:latin typeface="Cambria Math" panose="02040503050406030204" pitchFamily="18" charset="0"/>
                            </a:rPr>
                          </m:ctrlPr>
                        </m:funcPr>
                        <m:fName>
                          <m:r>
                            <m:rPr>
                              <m:sty m:val="p"/>
                            </m:rPr>
                            <a:rPr lang="en-AU">
                              <a:latin typeface="Cambria Math" panose="02040503050406030204" pitchFamily="18" charset="0"/>
                            </a:rPr>
                            <m:t>tan</m:t>
                          </m:r>
                        </m:fName>
                        <m:e>
                          <m:f>
                            <m:fPr>
                              <m:ctrlPr>
                                <a:rPr lang="en-AU" i="1">
                                  <a:latin typeface="Cambria Math" panose="02040503050406030204" pitchFamily="18" charset="0"/>
                                </a:rPr>
                              </m:ctrlPr>
                            </m:fPr>
                            <m:num>
                              <m:r>
                                <a:rPr lang="en-AU" i="1">
                                  <a:latin typeface="Cambria Math" panose="02040503050406030204" pitchFamily="18" charset="0"/>
                                </a:rPr>
                                <m:t>𝜋</m:t>
                              </m:r>
                            </m:num>
                            <m:den>
                              <m:r>
                                <a:rPr lang="en-AU" i="1">
                                  <a:latin typeface="Cambria Math" panose="02040503050406030204" pitchFamily="18" charset="0"/>
                                </a:rPr>
                                <m:t>12</m:t>
                              </m:r>
                            </m:den>
                          </m:f>
                        </m:e>
                      </m:func>
                    </m:oMath>
                  </m:oMathPara>
                </a14:m>
                <a:endParaRPr lang="en-AU" dirty="0"/>
              </a:p>
              <a:p>
                <a:pPr>
                  <a:lnSpc>
                    <a:spcPct val="100000"/>
                  </a:lnSpc>
                </a:pPr>
                <a14:m>
                  <m:oMathPara xmlns:m="http://schemas.openxmlformats.org/officeDocument/2006/math">
                    <m:oMathParaPr>
                      <m:jc m:val="left"/>
                    </m:oMathParaPr>
                    <m:oMath xmlns:m="http://schemas.openxmlformats.org/officeDocument/2006/math">
                      <m:func>
                        <m:funcPr>
                          <m:ctrlPr>
                            <a:rPr lang="en-AU" i="1">
                              <a:latin typeface="Cambria Math" panose="02040503050406030204" pitchFamily="18" charset="0"/>
                            </a:rPr>
                          </m:ctrlPr>
                        </m:funcPr>
                        <m:fName>
                          <m:sSup>
                            <m:sSupPr>
                              <m:ctrlPr>
                                <a:rPr lang="en-AU" i="1">
                                  <a:latin typeface="Cambria Math" panose="02040503050406030204" pitchFamily="18" charset="0"/>
                                </a:rPr>
                              </m:ctrlPr>
                            </m:sSupPr>
                            <m:e>
                              <m:r>
                                <m:rPr>
                                  <m:sty m:val="p"/>
                                </m:rPr>
                                <a:rPr lang="en-AU">
                                  <a:latin typeface="Cambria Math" panose="02040503050406030204" pitchFamily="18" charset="0"/>
                                </a:rPr>
                                <m:t>tan</m:t>
                              </m:r>
                            </m:e>
                            <m:sup>
                              <m:r>
                                <a:rPr lang="en-AU">
                                  <a:latin typeface="Cambria Math" panose="02040503050406030204" pitchFamily="18" charset="0"/>
                                </a:rPr>
                                <m:t>2</m:t>
                              </m:r>
                            </m:sup>
                          </m:sSup>
                        </m:fName>
                        <m:e>
                          <m:f>
                            <m:fPr>
                              <m:ctrlPr>
                                <a:rPr lang="en-AU" i="1">
                                  <a:latin typeface="Cambria Math" panose="02040503050406030204" pitchFamily="18" charset="0"/>
                                </a:rPr>
                              </m:ctrlPr>
                            </m:fPr>
                            <m:num>
                              <m:r>
                                <a:rPr lang="en-AU" i="1">
                                  <a:latin typeface="Cambria Math" panose="02040503050406030204" pitchFamily="18" charset="0"/>
                                </a:rPr>
                                <m:t>𝜋</m:t>
                              </m:r>
                            </m:num>
                            <m:den>
                              <m:r>
                                <a:rPr lang="en-AU" i="1">
                                  <a:latin typeface="Cambria Math" panose="02040503050406030204" pitchFamily="18" charset="0"/>
                                </a:rPr>
                                <m:t>12</m:t>
                              </m:r>
                            </m:den>
                          </m:f>
                        </m:e>
                      </m:func>
                      <m:r>
                        <a:rPr lang="en-AU" b="0" i="1" smtClean="0">
                          <a:latin typeface="Cambria Math" panose="02040503050406030204" pitchFamily="18" charset="0"/>
                        </a:rPr>
                        <m:t>+</m:t>
                      </m:r>
                      <m:r>
                        <a:rPr lang="en-AU" i="1">
                          <a:latin typeface="Cambria Math" panose="02040503050406030204" pitchFamily="18" charset="0"/>
                        </a:rPr>
                        <m:t>2</m:t>
                      </m:r>
                      <m:rad>
                        <m:radPr>
                          <m:degHide m:val="on"/>
                          <m:ctrlPr>
                            <a:rPr lang="en-AU" i="1">
                              <a:latin typeface="Cambria Math" panose="02040503050406030204" pitchFamily="18" charset="0"/>
                            </a:rPr>
                          </m:ctrlPr>
                        </m:radPr>
                        <m:deg/>
                        <m:e>
                          <m:r>
                            <a:rPr lang="en-AU" i="1">
                              <a:latin typeface="Cambria Math" panose="02040503050406030204" pitchFamily="18" charset="0"/>
                            </a:rPr>
                            <m:t>3</m:t>
                          </m:r>
                        </m:e>
                      </m:rad>
                      <m:func>
                        <m:funcPr>
                          <m:ctrlPr>
                            <a:rPr lang="en-AU" i="1">
                              <a:latin typeface="Cambria Math" panose="02040503050406030204" pitchFamily="18" charset="0"/>
                            </a:rPr>
                          </m:ctrlPr>
                        </m:funcPr>
                        <m:fName>
                          <m:r>
                            <m:rPr>
                              <m:sty m:val="p"/>
                            </m:rPr>
                            <a:rPr lang="en-AU">
                              <a:latin typeface="Cambria Math" panose="02040503050406030204" pitchFamily="18" charset="0"/>
                            </a:rPr>
                            <m:t>tan</m:t>
                          </m:r>
                        </m:fName>
                        <m:e>
                          <m:f>
                            <m:fPr>
                              <m:ctrlPr>
                                <a:rPr lang="en-AU" i="1">
                                  <a:latin typeface="Cambria Math" panose="02040503050406030204" pitchFamily="18" charset="0"/>
                                </a:rPr>
                              </m:ctrlPr>
                            </m:fPr>
                            <m:num>
                              <m:r>
                                <a:rPr lang="en-AU" i="1">
                                  <a:latin typeface="Cambria Math" panose="02040503050406030204" pitchFamily="18" charset="0"/>
                                </a:rPr>
                                <m:t>𝜋</m:t>
                              </m:r>
                            </m:num>
                            <m:den>
                              <m:r>
                                <a:rPr lang="en-AU" i="1">
                                  <a:latin typeface="Cambria Math" panose="02040503050406030204" pitchFamily="18" charset="0"/>
                                </a:rPr>
                                <m:t>12</m:t>
                              </m:r>
                            </m:den>
                          </m:f>
                        </m:e>
                      </m:func>
                      <m:r>
                        <a:rPr lang="en-AU" b="0" i="1" smtClean="0">
                          <a:latin typeface="Cambria Math" panose="02040503050406030204" pitchFamily="18" charset="0"/>
                        </a:rPr>
                        <m:t>−1=0</m:t>
                      </m:r>
                    </m:oMath>
                  </m:oMathPara>
                </a14:m>
                <a:endParaRPr lang="en-AU" dirty="0"/>
              </a:p>
              <a:p>
                <a:pPr>
                  <a:lnSpc>
                    <a:spcPct val="100000"/>
                  </a:lnSpc>
                </a:pPr>
                <a14:m>
                  <m:oMathPara xmlns:m="http://schemas.openxmlformats.org/officeDocument/2006/math">
                    <m:oMathParaPr>
                      <m:jc m:val="left"/>
                    </m:oMathParaPr>
                    <m:oMath xmlns:m="http://schemas.openxmlformats.org/officeDocument/2006/math">
                      <m:func>
                        <m:funcPr>
                          <m:ctrlPr>
                            <a:rPr lang="en-AU" i="1">
                              <a:latin typeface="Cambria Math" panose="02040503050406030204" pitchFamily="18" charset="0"/>
                            </a:rPr>
                          </m:ctrlPr>
                        </m:funcPr>
                        <m:fName>
                          <m:r>
                            <m:rPr>
                              <m:sty m:val="p"/>
                            </m:rPr>
                            <a:rPr lang="en-AU">
                              <a:latin typeface="Cambria Math" panose="02040503050406030204" pitchFamily="18" charset="0"/>
                            </a:rPr>
                            <m:t>tan</m:t>
                          </m:r>
                        </m:fName>
                        <m:e>
                          <m:f>
                            <m:fPr>
                              <m:ctrlPr>
                                <a:rPr lang="en-AU" i="1">
                                  <a:latin typeface="Cambria Math" panose="02040503050406030204" pitchFamily="18" charset="0"/>
                                </a:rPr>
                              </m:ctrlPr>
                            </m:fPr>
                            <m:num>
                              <m:r>
                                <a:rPr lang="en-AU" i="1">
                                  <a:latin typeface="Cambria Math" panose="02040503050406030204" pitchFamily="18" charset="0"/>
                                </a:rPr>
                                <m:t>𝜋</m:t>
                              </m:r>
                            </m:num>
                            <m:den>
                              <m:r>
                                <a:rPr lang="en-AU" i="1">
                                  <a:latin typeface="Cambria Math" panose="02040503050406030204" pitchFamily="18" charset="0"/>
                                </a:rPr>
                                <m:t>12</m:t>
                              </m:r>
                            </m:den>
                          </m:f>
                          <m:r>
                            <a:rPr lang="en-AU" i="1">
                              <a:latin typeface="Cambria Math" panose="02040503050406030204" pitchFamily="18" charset="0"/>
                            </a:rPr>
                            <m:t>=</m:t>
                          </m:r>
                        </m:e>
                      </m:func>
                      <m:f>
                        <m:fPr>
                          <m:ctrlPr>
                            <a:rPr lang="en-AU" i="1">
                              <a:latin typeface="Cambria Math" panose="02040503050406030204" pitchFamily="18" charset="0"/>
                            </a:rPr>
                          </m:ctrlPr>
                        </m:fPr>
                        <m:num>
                          <m:r>
                            <a:rPr lang="en-AU" i="1">
                              <a:latin typeface="Cambria Math" panose="02040503050406030204" pitchFamily="18" charset="0"/>
                            </a:rPr>
                            <m:t>−2</m:t>
                          </m:r>
                          <m:rad>
                            <m:radPr>
                              <m:degHide m:val="on"/>
                              <m:ctrlPr>
                                <a:rPr lang="en-AU" i="1">
                                  <a:latin typeface="Cambria Math" panose="02040503050406030204" pitchFamily="18" charset="0"/>
                                </a:rPr>
                              </m:ctrlPr>
                            </m:radPr>
                            <m:deg/>
                            <m:e>
                              <m:r>
                                <a:rPr lang="en-AU" i="1">
                                  <a:latin typeface="Cambria Math" panose="02040503050406030204" pitchFamily="18" charset="0"/>
                                </a:rPr>
                                <m:t>3</m:t>
                              </m:r>
                            </m:e>
                          </m:rad>
                          <m:r>
                            <a:rPr lang="en-AU" i="1">
                              <a:latin typeface="Cambria Math" panose="02040503050406030204" pitchFamily="18" charset="0"/>
                              <a:ea typeface="Cambria Math" panose="02040503050406030204" pitchFamily="18" charset="0"/>
                            </a:rPr>
                            <m:t>±</m:t>
                          </m:r>
                          <m:rad>
                            <m:radPr>
                              <m:degHide m:val="on"/>
                              <m:ctrlPr>
                                <a:rPr lang="en-AU" i="1">
                                  <a:latin typeface="Cambria Math" panose="02040503050406030204" pitchFamily="18" charset="0"/>
                                  <a:ea typeface="Cambria Math" panose="02040503050406030204" pitchFamily="18" charset="0"/>
                                </a:rPr>
                              </m:ctrlPr>
                            </m:radPr>
                            <m:deg/>
                            <m:e>
                              <m:sSup>
                                <m:sSupPr>
                                  <m:ctrlPr>
                                    <a:rPr lang="en-AU" i="1">
                                      <a:latin typeface="Cambria Math" panose="02040503050406030204" pitchFamily="18" charset="0"/>
                                    </a:rPr>
                                  </m:ctrlPr>
                                </m:sSupPr>
                                <m:e>
                                  <m:d>
                                    <m:dPr>
                                      <m:ctrlPr>
                                        <a:rPr lang="en-AU" i="1">
                                          <a:latin typeface="Cambria Math" panose="02040503050406030204" pitchFamily="18" charset="0"/>
                                        </a:rPr>
                                      </m:ctrlPr>
                                    </m:dPr>
                                    <m:e>
                                      <m:r>
                                        <a:rPr lang="en-AU" i="1">
                                          <a:latin typeface="Cambria Math" panose="02040503050406030204" pitchFamily="18" charset="0"/>
                                        </a:rPr>
                                        <m:t>2</m:t>
                                      </m:r>
                                      <m:rad>
                                        <m:radPr>
                                          <m:degHide m:val="on"/>
                                          <m:ctrlPr>
                                            <a:rPr lang="en-AU" i="1">
                                              <a:latin typeface="Cambria Math" panose="02040503050406030204" pitchFamily="18" charset="0"/>
                                            </a:rPr>
                                          </m:ctrlPr>
                                        </m:radPr>
                                        <m:deg/>
                                        <m:e>
                                          <m:r>
                                            <a:rPr lang="en-AU" i="1">
                                              <a:latin typeface="Cambria Math" panose="02040503050406030204" pitchFamily="18" charset="0"/>
                                            </a:rPr>
                                            <m:t>3</m:t>
                                          </m:r>
                                        </m:e>
                                      </m:rad>
                                    </m:e>
                                  </m:d>
                                </m:e>
                                <m:sup>
                                  <m:r>
                                    <a:rPr lang="en-AU" i="1">
                                      <a:latin typeface="Cambria Math" panose="02040503050406030204" pitchFamily="18" charset="0"/>
                                    </a:rPr>
                                    <m:t>2</m:t>
                                  </m:r>
                                </m:sup>
                              </m:sSup>
                              <m:r>
                                <a:rPr lang="en-AU" i="1">
                                  <a:latin typeface="Cambria Math" panose="02040503050406030204" pitchFamily="18" charset="0"/>
                                </a:rPr>
                                <m:t>−4(1)(−1)</m:t>
                              </m:r>
                            </m:e>
                          </m:rad>
                        </m:num>
                        <m:den>
                          <m:r>
                            <a:rPr lang="en-AU" i="1">
                              <a:latin typeface="Cambria Math" panose="02040503050406030204" pitchFamily="18" charset="0"/>
                            </a:rPr>
                            <m:t>2(1)</m:t>
                          </m:r>
                        </m:den>
                      </m:f>
                    </m:oMath>
                  </m:oMathPara>
                </a14:m>
                <a:endParaRPr lang="en-AU" dirty="0"/>
              </a:p>
              <a:p>
                <a:pPr>
                  <a:lnSpc>
                    <a:spcPct val="100000"/>
                  </a:lnSpc>
                </a:pPr>
                <a14:m>
                  <m:oMathPara xmlns:m="http://schemas.openxmlformats.org/officeDocument/2006/math">
                    <m:oMathParaPr>
                      <m:jc m:val="left"/>
                    </m:oMathParaPr>
                    <m:oMath xmlns:m="http://schemas.openxmlformats.org/officeDocument/2006/math">
                      <m:r>
                        <a:rPr lang="en-AU" i="1">
                          <a:latin typeface="Cambria Math" panose="02040503050406030204" pitchFamily="18" charset="0"/>
                        </a:rPr>
                        <m:t>=</m:t>
                      </m:r>
                      <m:f>
                        <m:fPr>
                          <m:ctrlPr>
                            <a:rPr lang="en-AU" i="1">
                              <a:latin typeface="Cambria Math" panose="02040503050406030204" pitchFamily="18" charset="0"/>
                            </a:rPr>
                          </m:ctrlPr>
                        </m:fPr>
                        <m:num>
                          <m:r>
                            <a:rPr lang="en-AU" i="1">
                              <a:latin typeface="Cambria Math" panose="02040503050406030204" pitchFamily="18" charset="0"/>
                            </a:rPr>
                            <m:t>−2</m:t>
                          </m:r>
                          <m:rad>
                            <m:radPr>
                              <m:degHide m:val="on"/>
                              <m:ctrlPr>
                                <a:rPr lang="en-AU" i="1">
                                  <a:latin typeface="Cambria Math" panose="02040503050406030204" pitchFamily="18" charset="0"/>
                                </a:rPr>
                              </m:ctrlPr>
                            </m:radPr>
                            <m:deg/>
                            <m:e>
                              <m:r>
                                <a:rPr lang="en-AU" i="1">
                                  <a:latin typeface="Cambria Math" panose="02040503050406030204" pitchFamily="18" charset="0"/>
                                </a:rPr>
                                <m:t>3</m:t>
                              </m:r>
                            </m:e>
                          </m:rad>
                          <m:r>
                            <a:rPr lang="en-AU" i="1">
                              <a:latin typeface="Cambria Math" panose="02040503050406030204" pitchFamily="18" charset="0"/>
                              <a:ea typeface="Cambria Math" panose="02040503050406030204" pitchFamily="18" charset="0"/>
                            </a:rPr>
                            <m:t>±</m:t>
                          </m:r>
                          <m:rad>
                            <m:radPr>
                              <m:degHide m:val="on"/>
                              <m:ctrlPr>
                                <a:rPr lang="en-AU" i="1">
                                  <a:latin typeface="Cambria Math" panose="02040503050406030204" pitchFamily="18" charset="0"/>
                                  <a:ea typeface="Cambria Math" panose="02040503050406030204" pitchFamily="18" charset="0"/>
                                </a:rPr>
                              </m:ctrlPr>
                            </m:radPr>
                            <m:deg/>
                            <m:e>
                              <m:r>
                                <a:rPr lang="en-AU" i="1">
                                  <a:latin typeface="Cambria Math" panose="02040503050406030204" pitchFamily="18" charset="0"/>
                                  <a:ea typeface="Cambria Math" panose="02040503050406030204" pitchFamily="18" charset="0"/>
                                </a:rPr>
                                <m:t>16</m:t>
                              </m:r>
                            </m:e>
                          </m:rad>
                        </m:num>
                        <m:den>
                          <m:r>
                            <a:rPr lang="en-AU" i="1">
                              <a:latin typeface="Cambria Math" panose="02040503050406030204" pitchFamily="18" charset="0"/>
                            </a:rPr>
                            <m:t>2</m:t>
                          </m:r>
                        </m:den>
                      </m:f>
                    </m:oMath>
                  </m:oMathPara>
                </a14:m>
                <a:endParaRPr lang="en-AU" dirty="0"/>
              </a:p>
              <a:p>
                <a:pPr/>
                <a14:m>
                  <m:oMathPara xmlns:m="http://schemas.openxmlformats.org/officeDocument/2006/math">
                    <m:oMathParaPr>
                      <m:jc m:val="left"/>
                    </m:oMathParaPr>
                    <m:oMath xmlns:m="http://schemas.openxmlformats.org/officeDocument/2006/math">
                      <m:r>
                        <a:rPr lang="en-AU" i="1">
                          <a:latin typeface="Cambria Math" panose="02040503050406030204" pitchFamily="18" charset="0"/>
                        </a:rPr>
                        <m:t>=−</m:t>
                      </m:r>
                      <m:rad>
                        <m:radPr>
                          <m:degHide m:val="on"/>
                          <m:ctrlPr>
                            <a:rPr lang="en-AU" i="1">
                              <a:latin typeface="Cambria Math" panose="02040503050406030204" pitchFamily="18" charset="0"/>
                            </a:rPr>
                          </m:ctrlPr>
                        </m:radPr>
                        <m:deg/>
                        <m:e>
                          <m:r>
                            <a:rPr lang="en-AU" i="1">
                              <a:latin typeface="Cambria Math" panose="02040503050406030204" pitchFamily="18" charset="0"/>
                            </a:rPr>
                            <m:t>3</m:t>
                          </m:r>
                        </m:e>
                      </m:rad>
                      <m:r>
                        <a:rPr lang="en-AU" i="1">
                          <a:latin typeface="Cambria Math" panose="02040503050406030204" pitchFamily="18" charset="0"/>
                          <a:ea typeface="Cambria Math" panose="02040503050406030204" pitchFamily="18" charset="0"/>
                        </a:rPr>
                        <m:t>±2</m:t>
                      </m:r>
                    </m:oMath>
                  </m:oMathPara>
                </a14:m>
                <a:endParaRPr lang="en-AU" dirty="0"/>
              </a:p>
              <a:p>
                <a14:m>
                  <m:oMath xmlns:m="http://schemas.openxmlformats.org/officeDocument/2006/math">
                    <m:r>
                      <a:rPr lang="en-AU" i="1">
                        <a:latin typeface="Cambria Math" panose="02040503050406030204" pitchFamily="18" charset="0"/>
                      </a:rPr>
                      <m:t>=−</m:t>
                    </m:r>
                    <m:rad>
                      <m:radPr>
                        <m:degHide m:val="on"/>
                        <m:ctrlPr>
                          <a:rPr lang="en-AU" i="1">
                            <a:latin typeface="Cambria Math" panose="02040503050406030204" pitchFamily="18" charset="0"/>
                          </a:rPr>
                        </m:ctrlPr>
                      </m:radPr>
                      <m:deg/>
                      <m:e>
                        <m:r>
                          <a:rPr lang="en-AU" i="1">
                            <a:latin typeface="Cambria Math" panose="02040503050406030204" pitchFamily="18" charset="0"/>
                          </a:rPr>
                          <m:t>3</m:t>
                        </m:r>
                      </m:e>
                    </m:rad>
                    <m:r>
                      <a:rPr lang="en-AU" i="1">
                        <a:latin typeface="Cambria Math" panose="02040503050406030204" pitchFamily="18" charset="0"/>
                      </a:rPr>
                      <m:t>+</m:t>
                    </m:r>
                    <m:r>
                      <a:rPr lang="en-AU" i="1">
                        <a:latin typeface="Cambria Math" panose="02040503050406030204" pitchFamily="18" charset="0"/>
                        <a:ea typeface="Cambria Math" panose="02040503050406030204" pitchFamily="18" charset="0"/>
                      </a:rPr>
                      <m:t>2</m:t>
                    </m:r>
                  </m:oMath>
                </a14:m>
                <a:r>
                  <a:rPr lang="en-AU" dirty="0"/>
                  <a:t> only, since </a:t>
                </a:r>
                <a14:m>
                  <m:oMath xmlns:m="http://schemas.openxmlformats.org/officeDocument/2006/math">
                    <m:func>
                      <m:funcPr>
                        <m:ctrlPr>
                          <a:rPr lang="en-AU" i="1">
                            <a:latin typeface="Cambria Math" panose="02040503050406030204" pitchFamily="18" charset="0"/>
                          </a:rPr>
                        </m:ctrlPr>
                      </m:funcPr>
                      <m:fName>
                        <m:r>
                          <m:rPr>
                            <m:sty m:val="p"/>
                          </m:rPr>
                          <a:rPr lang="en-AU">
                            <a:latin typeface="Cambria Math" panose="02040503050406030204" pitchFamily="18" charset="0"/>
                          </a:rPr>
                          <m:t>tan</m:t>
                        </m:r>
                      </m:fName>
                      <m:e>
                        <m:f>
                          <m:fPr>
                            <m:ctrlPr>
                              <a:rPr lang="en-AU" i="1">
                                <a:latin typeface="Cambria Math" panose="02040503050406030204" pitchFamily="18" charset="0"/>
                              </a:rPr>
                            </m:ctrlPr>
                          </m:fPr>
                          <m:num>
                            <m:r>
                              <a:rPr lang="en-AU" i="1">
                                <a:latin typeface="Cambria Math" panose="02040503050406030204" pitchFamily="18" charset="0"/>
                              </a:rPr>
                              <m:t>𝜋</m:t>
                            </m:r>
                          </m:num>
                          <m:den>
                            <m:r>
                              <a:rPr lang="en-AU" i="1">
                                <a:latin typeface="Cambria Math" panose="02040503050406030204" pitchFamily="18" charset="0"/>
                              </a:rPr>
                              <m:t>12</m:t>
                            </m:r>
                          </m:den>
                        </m:f>
                      </m:e>
                    </m:func>
                    <m:r>
                      <a:rPr lang="en-AU" i="1">
                        <a:latin typeface="Cambria Math" panose="02040503050406030204" pitchFamily="18" charset="0"/>
                      </a:rPr>
                      <m:t>&gt;0</m:t>
                    </m:r>
                  </m:oMath>
                </a14:m>
                <a:endParaRPr lang="en-AU" dirty="0"/>
              </a:p>
              <a:p>
                <a:pPr>
                  <a:lnSpc>
                    <a:spcPct val="100000"/>
                  </a:lnSpc>
                </a:pPr>
                <a:endParaRPr lang="en-AU" dirty="0"/>
              </a:p>
              <a:p>
                <a:pPr>
                  <a:lnSpc>
                    <a:spcPct val="100000"/>
                  </a:lnSpc>
                </a:pPr>
                <a:endParaRPr lang="en-AU" dirty="0"/>
              </a:p>
            </p:txBody>
          </p:sp>
        </mc:Choice>
        <mc:Fallback xmlns="">
          <p:sp>
            <p:nvSpPr>
              <p:cNvPr id="6" name="Text Placeholder 4">
                <a:extLst>
                  <a:ext uri="{FF2B5EF4-FFF2-40B4-BE49-F238E27FC236}">
                    <a16:creationId xmlns:a16="http://schemas.microsoft.com/office/drawing/2014/main" id="{07CA9244-D510-71DC-F4D4-82F40CFBB7F8}"/>
                  </a:ext>
                </a:extLst>
              </p:cNvPr>
              <p:cNvSpPr txBox="1">
                <a:spLocks noRot="1" noChangeAspect="1" noMove="1" noResize="1" noEditPoints="1" noAdjustHandles="1" noChangeArrowheads="1" noChangeShapeType="1" noTextEdit="1"/>
              </p:cNvSpPr>
              <p:nvPr/>
            </p:nvSpPr>
            <p:spPr>
              <a:xfrm>
                <a:off x="6587834" y="1879782"/>
                <a:ext cx="5517575" cy="4726218"/>
              </a:xfrm>
              <a:prstGeom prst="rect">
                <a:avLst/>
              </a:prstGeom>
              <a:blipFill>
                <a:blip r:embed="rId3"/>
                <a:stretch>
                  <a:fillRect l="-1105"/>
                </a:stretch>
              </a:blipFill>
            </p:spPr>
            <p:txBody>
              <a:bodyPr/>
              <a:lstStyle/>
              <a:p>
                <a:r>
                  <a:rPr lang="en-US">
                    <a:noFill/>
                  </a:rPr>
                  <a:t> </a:t>
                </a:r>
              </a:p>
            </p:txBody>
          </p:sp>
        </mc:Fallback>
      </mc:AlternateContent>
      <p:cxnSp>
        <p:nvCxnSpPr>
          <p:cNvPr id="8" name="Straight Connector 7">
            <a:extLst>
              <a:ext uri="{FF2B5EF4-FFF2-40B4-BE49-F238E27FC236}">
                <a16:creationId xmlns:a16="http://schemas.microsoft.com/office/drawing/2014/main" id="{A8247699-A4E0-DD13-DBB2-71DE404FFCB7}"/>
              </a:ext>
              <a:ext uri="{C183D7F6-B498-43B3-948B-1728B52AA6E4}">
                <adec:decorative xmlns:adec="http://schemas.microsoft.com/office/drawing/2017/decorative" val="1"/>
              </a:ext>
            </a:extLst>
          </p:cNvPr>
          <p:cNvCxnSpPr>
            <a:cxnSpLocks/>
          </p:cNvCxnSpPr>
          <p:nvPr/>
        </p:nvCxnSpPr>
        <p:spPr>
          <a:xfrm>
            <a:off x="5701145" y="1995055"/>
            <a:ext cx="0" cy="4291445"/>
          </a:xfrm>
          <a:prstGeom prst="line">
            <a:avLst/>
          </a:prstGeom>
        </p:spPr>
        <p:style>
          <a:lnRef idx="1">
            <a:schemeClr val="accent1"/>
          </a:lnRef>
          <a:fillRef idx="0">
            <a:schemeClr val="accent1"/>
          </a:fillRef>
          <a:effectRef idx="0">
            <a:schemeClr val="accent1"/>
          </a:effectRef>
          <a:fontRef idx="minor">
            <a:schemeClr val="tx1"/>
          </a:fontRef>
        </p:style>
      </p:cxnSp>
      <p:sp>
        <p:nvSpPr>
          <p:cNvPr id="10" name="Speech Bubble: Rectangle with Corners Rounded 9">
            <a:extLst>
              <a:ext uri="{FF2B5EF4-FFF2-40B4-BE49-F238E27FC236}">
                <a16:creationId xmlns:a16="http://schemas.microsoft.com/office/drawing/2014/main" id="{B842AE15-9F22-AE11-D641-3EBD131EBEEB}"/>
              </a:ext>
            </a:extLst>
          </p:cNvPr>
          <p:cNvSpPr/>
          <p:nvPr/>
        </p:nvSpPr>
        <p:spPr>
          <a:xfrm>
            <a:off x="3150735" y="2306687"/>
            <a:ext cx="2945265" cy="1854495"/>
          </a:xfrm>
          <a:prstGeom prst="wedgeRoundRectCallout">
            <a:avLst>
              <a:gd name="adj1" fmla="val -72669"/>
              <a:gd name="adj2" fmla="val -61120"/>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nchorCtr="1"/>
          <a:lstStyle/>
          <a:p>
            <a:pPr>
              <a:lnSpc>
                <a:spcPct val="150000"/>
              </a:lnSpc>
            </a:pPr>
            <a:r>
              <a:rPr lang="en-AU" sz="1800" dirty="0"/>
              <a:t>Is the double-angle formula the only way to solve this? Why or why not?</a:t>
            </a:r>
          </a:p>
        </p:txBody>
      </p:sp>
      <p:sp>
        <p:nvSpPr>
          <p:cNvPr id="2" name="Slide Number Placeholder 1">
            <a:extLst>
              <a:ext uri="{FF2B5EF4-FFF2-40B4-BE49-F238E27FC236}">
                <a16:creationId xmlns:a16="http://schemas.microsoft.com/office/drawing/2014/main" id="{90066BB2-79AC-DF13-0444-D81A94B2F469}"/>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12</a:t>
            </a:fld>
            <a:endParaRPr lang="en-AU" dirty="0"/>
          </a:p>
        </p:txBody>
      </p:sp>
    </p:spTree>
    <p:extLst>
      <p:ext uri="{BB962C8B-B14F-4D97-AF65-F5344CB8AC3E}">
        <p14:creationId xmlns:p14="http://schemas.microsoft.com/office/powerpoint/2010/main" val="2306913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BB74C0-847B-E1E3-219D-2FAB78A478F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D9E58E8-F890-B040-3F47-DB39A834735D}"/>
              </a:ext>
            </a:extLst>
          </p:cNvPr>
          <p:cNvSpPr>
            <a:spLocks noGrp="1"/>
          </p:cNvSpPr>
          <p:nvPr>
            <p:ph type="title"/>
          </p:nvPr>
        </p:nvSpPr>
        <p:spPr/>
        <p:txBody>
          <a:bodyPr/>
          <a:lstStyle/>
          <a:p>
            <a:r>
              <a:rPr lang="en-AU" dirty="0"/>
              <a:t>Alternative solution</a:t>
            </a:r>
          </a:p>
        </p:txBody>
      </p:sp>
      <p:sp>
        <p:nvSpPr>
          <p:cNvPr id="4" name="Text Placeholder 3">
            <a:extLst>
              <a:ext uri="{FF2B5EF4-FFF2-40B4-BE49-F238E27FC236}">
                <a16:creationId xmlns:a16="http://schemas.microsoft.com/office/drawing/2014/main" id="{23736B86-0900-0738-A6BD-7275F28E893E}"/>
              </a:ext>
            </a:extLst>
          </p:cNvPr>
          <p:cNvSpPr>
            <a:spLocks noGrp="1"/>
          </p:cNvSpPr>
          <p:nvPr>
            <p:ph type="body" sz="quarter" idx="18"/>
          </p:nvPr>
        </p:nvSpPr>
        <p:spPr/>
        <p:txBody>
          <a:bodyPr/>
          <a:lstStyle/>
          <a:p>
            <a:r>
              <a:rPr lang="en-AU" dirty="0"/>
              <a:t>Your turn – question 1</a:t>
            </a:r>
          </a:p>
        </p:txBody>
      </p:sp>
      <mc:AlternateContent xmlns:mc="http://schemas.openxmlformats.org/markup-compatibility/2006" xmlns:a14="http://schemas.microsoft.com/office/drawing/2010/main">
        <mc:Choice Requires="a14">
          <p:sp>
            <p:nvSpPr>
              <p:cNvPr id="5" name="Text Placeholder 4">
                <a:extLst>
                  <a:ext uri="{FF2B5EF4-FFF2-40B4-BE49-F238E27FC236}">
                    <a16:creationId xmlns:a16="http://schemas.microsoft.com/office/drawing/2014/main" id="{64FB50D6-939C-50F5-0D7B-C5C4537DA78C}"/>
                  </a:ext>
                </a:extLst>
              </p:cNvPr>
              <p:cNvSpPr>
                <a:spLocks noGrp="1"/>
              </p:cNvSpPr>
              <p:nvPr>
                <p:ph type="body" sz="quarter" idx="17"/>
              </p:nvPr>
            </p:nvSpPr>
            <p:spPr>
              <a:xfrm>
                <a:off x="360000" y="1567086"/>
                <a:ext cx="4087309" cy="4807835"/>
              </a:xfrm>
            </p:spPr>
            <p:txBody>
              <a:bodyPr/>
              <a:lstStyle/>
              <a:p>
                <a:pPr>
                  <a:lnSpc>
                    <a:spcPct val="100000"/>
                  </a:lnSpc>
                </a:pPr>
                <a:r>
                  <a:rPr lang="en-AU" dirty="0"/>
                  <a:t>Find the exact value of </a:t>
                </a:r>
                <a14:m>
                  <m:oMath xmlns:m="http://schemas.openxmlformats.org/officeDocument/2006/math">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tan</m:t>
                        </m:r>
                      </m:fName>
                      <m:e>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12</m:t>
                            </m:r>
                          </m:den>
                        </m:f>
                      </m:e>
                    </m:func>
                    <m:r>
                      <a:rPr lang="en-AU" b="0" i="1" smtClean="0">
                        <a:latin typeface="Cambria Math" panose="02040503050406030204" pitchFamily="18" charset="0"/>
                      </a:rPr>
                      <m:t>.</m:t>
                    </m:r>
                  </m:oMath>
                </a14:m>
                <a:endParaRPr lang="en-AU" b="0" dirty="0"/>
              </a:p>
              <a:p>
                <a:pPr>
                  <a:lnSpc>
                    <a:spcPct val="100000"/>
                  </a:lnSpc>
                </a:pPr>
                <a:r>
                  <a:rPr lang="en-AU" b="1" dirty="0"/>
                  <a:t>Solution:</a:t>
                </a:r>
              </a:p>
              <a:p>
                <a:pPr/>
                <a14:m>
                  <m:oMathPara xmlns:m="http://schemas.openxmlformats.org/officeDocument/2006/math">
                    <m:oMathParaPr>
                      <m:jc m:val="left"/>
                    </m:oMathParaPr>
                    <m:oMath xmlns:m="http://schemas.openxmlformats.org/officeDocument/2006/math">
                      <m:f>
                        <m:fPr>
                          <m:ctrlPr>
                            <a:rPr lang="en-AU" i="1">
                              <a:latin typeface="Cambria Math" panose="02040503050406030204" pitchFamily="18" charset="0"/>
                            </a:rPr>
                          </m:ctrlPr>
                        </m:fPr>
                        <m:num>
                          <m:r>
                            <a:rPr lang="en-AU" i="1">
                              <a:latin typeface="Cambria Math" panose="02040503050406030204" pitchFamily="18" charset="0"/>
                            </a:rPr>
                            <m:t>𝜋</m:t>
                          </m:r>
                        </m:num>
                        <m:den>
                          <m:r>
                            <a:rPr lang="en-AU" i="1">
                              <a:latin typeface="Cambria Math" panose="02040503050406030204" pitchFamily="18" charset="0"/>
                            </a:rPr>
                            <m:t>12</m:t>
                          </m:r>
                        </m:den>
                      </m:f>
                      <m:r>
                        <a:rPr lang="en-AU" i="1">
                          <a:latin typeface="Cambria Math" panose="02040503050406030204" pitchFamily="18" charset="0"/>
                        </a:rPr>
                        <m:t>=</m:t>
                      </m:r>
                      <m:f>
                        <m:fPr>
                          <m:ctrlPr>
                            <a:rPr lang="en-AU" i="1">
                              <a:latin typeface="Cambria Math" panose="02040503050406030204" pitchFamily="18" charset="0"/>
                            </a:rPr>
                          </m:ctrlPr>
                        </m:fPr>
                        <m:num>
                          <m:r>
                            <a:rPr lang="en-AU" i="1">
                              <a:latin typeface="Cambria Math" panose="02040503050406030204" pitchFamily="18" charset="0"/>
                            </a:rPr>
                            <m:t>𝜋</m:t>
                          </m:r>
                        </m:num>
                        <m:den>
                          <m:r>
                            <a:rPr lang="en-AU" i="1">
                              <a:latin typeface="Cambria Math" panose="02040503050406030204" pitchFamily="18" charset="0"/>
                            </a:rPr>
                            <m:t>3</m:t>
                          </m:r>
                        </m:den>
                      </m:f>
                      <m:r>
                        <a:rPr lang="en-AU" i="1">
                          <a:latin typeface="Cambria Math" panose="02040503050406030204" pitchFamily="18" charset="0"/>
                        </a:rPr>
                        <m:t>−</m:t>
                      </m:r>
                      <m:f>
                        <m:fPr>
                          <m:ctrlPr>
                            <a:rPr lang="en-AU" i="1">
                              <a:latin typeface="Cambria Math" panose="02040503050406030204" pitchFamily="18" charset="0"/>
                            </a:rPr>
                          </m:ctrlPr>
                        </m:fPr>
                        <m:num>
                          <m:r>
                            <a:rPr lang="en-AU" i="1">
                              <a:latin typeface="Cambria Math" panose="02040503050406030204" pitchFamily="18" charset="0"/>
                            </a:rPr>
                            <m:t>𝜋</m:t>
                          </m:r>
                        </m:num>
                        <m:den>
                          <m:r>
                            <a:rPr lang="en-AU" i="1">
                              <a:latin typeface="Cambria Math" panose="02040503050406030204" pitchFamily="18" charset="0"/>
                            </a:rPr>
                            <m:t>4</m:t>
                          </m:r>
                        </m:den>
                      </m:f>
                      <m:r>
                        <a:rPr lang="en-AU" b="0" i="1" smtClean="0">
                          <a:latin typeface="Cambria Math" panose="02040503050406030204" pitchFamily="18" charset="0"/>
                        </a:rPr>
                        <m:t>, ∴</m:t>
                      </m:r>
                      <m:r>
                        <a:rPr lang="en-AU" i="1">
                          <a:latin typeface="Cambria Math" panose="02040503050406030204" pitchFamily="18" charset="0"/>
                        </a:rPr>
                        <m:t>𝐴</m:t>
                      </m:r>
                      <m:r>
                        <a:rPr lang="en-AU" i="1">
                          <a:latin typeface="Cambria Math" panose="02040503050406030204" pitchFamily="18" charset="0"/>
                        </a:rPr>
                        <m:t>=</m:t>
                      </m:r>
                      <m:f>
                        <m:fPr>
                          <m:ctrlPr>
                            <a:rPr lang="en-AU" i="1">
                              <a:latin typeface="Cambria Math" panose="02040503050406030204" pitchFamily="18" charset="0"/>
                            </a:rPr>
                          </m:ctrlPr>
                        </m:fPr>
                        <m:num>
                          <m:r>
                            <a:rPr lang="en-AU" i="1">
                              <a:latin typeface="Cambria Math" panose="02040503050406030204" pitchFamily="18" charset="0"/>
                            </a:rPr>
                            <m:t>𝜋</m:t>
                          </m:r>
                        </m:num>
                        <m:den>
                          <m:r>
                            <a:rPr lang="en-AU" b="0" i="1" smtClean="0">
                              <a:latin typeface="Cambria Math" panose="02040503050406030204" pitchFamily="18" charset="0"/>
                            </a:rPr>
                            <m:t>3</m:t>
                          </m:r>
                        </m:den>
                      </m:f>
                      <m:r>
                        <m:rPr>
                          <m:nor/>
                        </m:rPr>
                        <a:rPr lang="en-AU"/>
                        <m:t> </m:t>
                      </m:r>
                      <m:r>
                        <m:rPr>
                          <m:nor/>
                        </m:rPr>
                        <a:rPr lang="en-AU"/>
                        <m:t>and</m:t>
                      </m:r>
                      <m:r>
                        <m:rPr>
                          <m:nor/>
                        </m:rPr>
                        <a:rPr lang="en-AU"/>
                        <m:t> </m:t>
                      </m:r>
                      <m:r>
                        <a:rPr lang="en-AU" i="1">
                          <a:latin typeface="Cambria Math" panose="02040503050406030204" pitchFamily="18" charset="0"/>
                        </a:rPr>
                        <m:t>𝐵</m:t>
                      </m:r>
                      <m:r>
                        <a:rPr lang="en-AU" i="1">
                          <a:latin typeface="Cambria Math" panose="02040503050406030204" pitchFamily="18" charset="0"/>
                        </a:rPr>
                        <m:t>=</m:t>
                      </m:r>
                      <m:f>
                        <m:fPr>
                          <m:ctrlPr>
                            <a:rPr lang="en-AU" i="1">
                              <a:latin typeface="Cambria Math" panose="02040503050406030204" pitchFamily="18" charset="0"/>
                            </a:rPr>
                          </m:ctrlPr>
                        </m:fPr>
                        <m:num>
                          <m:r>
                            <a:rPr lang="en-AU" i="1">
                              <a:latin typeface="Cambria Math" panose="02040503050406030204" pitchFamily="18" charset="0"/>
                            </a:rPr>
                            <m:t>𝜋</m:t>
                          </m:r>
                        </m:num>
                        <m:den>
                          <m:r>
                            <a:rPr lang="en-AU" b="0" i="1" smtClean="0">
                              <a:latin typeface="Cambria Math" panose="02040503050406030204" pitchFamily="18" charset="0"/>
                            </a:rPr>
                            <m:t>4</m:t>
                          </m:r>
                        </m:den>
                      </m:f>
                    </m:oMath>
                  </m:oMathPara>
                </a14:m>
                <a:endParaRPr lang="en-AU" dirty="0"/>
              </a:p>
              <a:p>
                <a:pPr/>
                <a14:m>
                  <m:oMathPara xmlns:m="http://schemas.openxmlformats.org/officeDocument/2006/math">
                    <m:oMathParaPr>
                      <m:jc m:val="left"/>
                    </m:oMathParaPr>
                    <m:oMath xmlns:m="http://schemas.openxmlformats.org/officeDocument/2006/math">
                      <m:func>
                        <m:funcPr>
                          <m:ctrlPr>
                            <a:rPr lang="en-AU" i="1">
                              <a:latin typeface="Cambria Math" panose="02040503050406030204" pitchFamily="18" charset="0"/>
                            </a:rPr>
                          </m:ctrlPr>
                        </m:funcPr>
                        <m:fName>
                          <m:r>
                            <m:rPr>
                              <m:sty m:val="p"/>
                            </m:rPr>
                            <a:rPr lang="en-AU">
                              <a:latin typeface="Cambria Math" panose="02040503050406030204" pitchFamily="18" charset="0"/>
                            </a:rPr>
                            <m:t>tan</m:t>
                          </m:r>
                        </m:fName>
                        <m:e>
                          <m:d>
                            <m:dPr>
                              <m:ctrlPr>
                                <a:rPr lang="en-AU" i="1">
                                  <a:latin typeface="Cambria Math" panose="02040503050406030204" pitchFamily="18" charset="0"/>
                                </a:rPr>
                              </m:ctrlPr>
                            </m:dPr>
                            <m:e>
                              <m:r>
                                <a:rPr lang="en-AU" i="1">
                                  <a:latin typeface="Cambria Math" panose="02040503050406030204" pitchFamily="18" charset="0"/>
                                </a:rPr>
                                <m:t>𝐴</m:t>
                              </m:r>
                              <m:r>
                                <a:rPr lang="en-AU" b="0" i="1" smtClean="0">
                                  <a:latin typeface="Cambria Math" panose="02040503050406030204" pitchFamily="18" charset="0"/>
                                </a:rPr>
                                <m:t>−</m:t>
                              </m:r>
                              <m:r>
                                <a:rPr lang="en-AU" i="1">
                                  <a:latin typeface="Cambria Math" panose="02040503050406030204" pitchFamily="18" charset="0"/>
                                </a:rPr>
                                <m:t>𝐵</m:t>
                              </m:r>
                            </m:e>
                          </m:d>
                          <m:r>
                            <a:rPr lang="en-AU" i="1">
                              <a:latin typeface="Cambria Math" panose="02040503050406030204" pitchFamily="18" charset="0"/>
                            </a:rPr>
                            <m:t>=</m:t>
                          </m:r>
                          <m:f>
                            <m:fPr>
                              <m:ctrlPr>
                                <a:rPr lang="en-AU" i="1">
                                  <a:latin typeface="Cambria Math" panose="02040503050406030204" pitchFamily="18" charset="0"/>
                                </a:rPr>
                              </m:ctrlPr>
                            </m:fPr>
                            <m:num>
                              <m:func>
                                <m:funcPr>
                                  <m:ctrlPr>
                                    <a:rPr lang="en-AU" i="1">
                                      <a:latin typeface="Cambria Math" panose="02040503050406030204" pitchFamily="18" charset="0"/>
                                    </a:rPr>
                                  </m:ctrlPr>
                                </m:funcPr>
                                <m:fName>
                                  <m:r>
                                    <m:rPr>
                                      <m:sty m:val="p"/>
                                    </m:rPr>
                                    <a:rPr lang="en-AU">
                                      <a:latin typeface="Cambria Math" panose="02040503050406030204" pitchFamily="18" charset="0"/>
                                    </a:rPr>
                                    <m:t>tan</m:t>
                                  </m:r>
                                </m:fName>
                                <m:e>
                                  <m:r>
                                    <a:rPr lang="en-AU" i="1">
                                      <a:latin typeface="Cambria Math" panose="02040503050406030204" pitchFamily="18" charset="0"/>
                                    </a:rPr>
                                    <m:t>𝐴</m:t>
                                  </m:r>
                                </m:e>
                              </m:func>
                              <m:r>
                                <a:rPr lang="en-AU" b="0" i="1" smtClean="0">
                                  <a:latin typeface="Cambria Math" panose="02040503050406030204" pitchFamily="18" charset="0"/>
                                </a:rPr>
                                <m:t>−</m:t>
                              </m:r>
                              <m:func>
                                <m:funcPr>
                                  <m:ctrlPr>
                                    <a:rPr lang="en-AU" i="1">
                                      <a:latin typeface="Cambria Math" panose="02040503050406030204" pitchFamily="18" charset="0"/>
                                    </a:rPr>
                                  </m:ctrlPr>
                                </m:funcPr>
                                <m:fName>
                                  <m:r>
                                    <m:rPr>
                                      <m:sty m:val="p"/>
                                    </m:rPr>
                                    <a:rPr lang="en-AU">
                                      <a:latin typeface="Cambria Math" panose="02040503050406030204" pitchFamily="18" charset="0"/>
                                    </a:rPr>
                                    <m:t>tan</m:t>
                                  </m:r>
                                </m:fName>
                                <m:e>
                                  <m:r>
                                    <a:rPr lang="en-AU" i="1">
                                      <a:latin typeface="Cambria Math" panose="02040503050406030204" pitchFamily="18" charset="0"/>
                                    </a:rPr>
                                    <m:t>𝐵</m:t>
                                  </m:r>
                                </m:e>
                              </m:func>
                            </m:num>
                            <m:den>
                              <m:r>
                                <a:rPr lang="en-AU" i="1">
                                  <a:latin typeface="Cambria Math" panose="02040503050406030204" pitchFamily="18" charset="0"/>
                                </a:rPr>
                                <m:t>1</m:t>
                              </m:r>
                              <m:r>
                                <a:rPr lang="en-AU" b="0" i="1" smtClean="0">
                                  <a:latin typeface="Cambria Math" panose="02040503050406030204" pitchFamily="18" charset="0"/>
                                </a:rPr>
                                <m:t>+</m:t>
                              </m:r>
                              <m:func>
                                <m:funcPr>
                                  <m:ctrlPr>
                                    <a:rPr lang="en-AU" i="1">
                                      <a:latin typeface="Cambria Math" panose="02040503050406030204" pitchFamily="18" charset="0"/>
                                    </a:rPr>
                                  </m:ctrlPr>
                                </m:funcPr>
                                <m:fName>
                                  <m:r>
                                    <m:rPr>
                                      <m:sty m:val="p"/>
                                    </m:rPr>
                                    <a:rPr lang="en-AU">
                                      <a:latin typeface="Cambria Math" panose="02040503050406030204" pitchFamily="18" charset="0"/>
                                    </a:rPr>
                                    <m:t>tan</m:t>
                                  </m:r>
                                </m:fName>
                                <m:e>
                                  <m:r>
                                    <a:rPr lang="en-AU" i="1">
                                      <a:latin typeface="Cambria Math" panose="02040503050406030204" pitchFamily="18" charset="0"/>
                                    </a:rPr>
                                    <m:t>𝐴</m:t>
                                  </m:r>
                                </m:e>
                              </m:func>
                              <m:func>
                                <m:funcPr>
                                  <m:ctrlPr>
                                    <a:rPr lang="en-AU" i="1">
                                      <a:latin typeface="Cambria Math" panose="02040503050406030204" pitchFamily="18" charset="0"/>
                                    </a:rPr>
                                  </m:ctrlPr>
                                </m:funcPr>
                                <m:fName>
                                  <m:r>
                                    <m:rPr>
                                      <m:sty m:val="p"/>
                                    </m:rPr>
                                    <a:rPr lang="en-AU">
                                      <a:latin typeface="Cambria Math" panose="02040503050406030204" pitchFamily="18" charset="0"/>
                                    </a:rPr>
                                    <m:t>tan</m:t>
                                  </m:r>
                                </m:fName>
                                <m:e>
                                  <m:r>
                                    <a:rPr lang="en-AU" i="1">
                                      <a:latin typeface="Cambria Math" panose="02040503050406030204" pitchFamily="18" charset="0"/>
                                    </a:rPr>
                                    <m:t>𝐵</m:t>
                                  </m:r>
                                </m:e>
                              </m:func>
                            </m:den>
                          </m:f>
                        </m:e>
                      </m:func>
                    </m:oMath>
                  </m:oMathPara>
                </a14:m>
                <a:endParaRPr lang="en-AU" dirty="0"/>
              </a:p>
              <a:p>
                <a:pPr/>
                <a14:m>
                  <m:oMathPara xmlns:m="http://schemas.openxmlformats.org/officeDocument/2006/math">
                    <m:oMathParaPr>
                      <m:jc m:val="left"/>
                    </m:oMathParaPr>
                    <m:oMath xmlns:m="http://schemas.openxmlformats.org/officeDocument/2006/math">
                      <m:func>
                        <m:funcPr>
                          <m:ctrlPr>
                            <a:rPr lang="en-AU" i="1">
                              <a:latin typeface="Cambria Math" panose="02040503050406030204" pitchFamily="18" charset="0"/>
                            </a:rPr>
                          </m:ctrlPr>
                        </m:funcPr>
                        <m:fName>
                          <m:r>
                            <m:rPr>
                              <m:sty m:val="p"/>
                            </m:rPr>
                            <a:rPr lang="en-AU">
                              <a:latin typeface="Cambria Math" panose="02040503050406030204" pitchFamily="18" charset="0"/>
                            </a:rPr>
                            <m:t>tan</m:t>
                          </m:r>
                        </m:fName>
                        <m:e>
                          <m:d>
                            <m:dPr>
                              <m:ctrlPr>
                                <a:rPr lang="en-AU" i="1">
                                  <a:latin typeface="Cambria Math" panose="02040503050406030204" pitchFamily="18" charset="0"/>
                                </a:rPr>
                              </m:ctrlPr>
                            </m:dPr>
                            <m:e>
                              <m:f>
                                <m:fPr>
                                  <m:ctrlPr>
                                    <a:rPr lang="en-AU" i="1">
                                      <a:latin typeface="Cambria Math" panose="02040503050406030204" pitchFamily="18" charset="0"/>
                                    </a:rPr>
                                  </m:ctrlPr>
                                </m:fPr>
                                <m:num>
                                  <m:r>
                                    <a:rPr lang="en-AU" i="1">
                                      <a:latin typeface="Cambria Math" panose="02040503050406030204" pitchFamily="18" charset="0"/>
                                    </a:rPr>
                                    <m:t>𝜋</m:t>
                                  </m:r>
                                </m:num>
                                <m:den>
                                  <m:r>
                                    <a:rPr lang="en-AU" i="1">
                                      <a:latin typeface="Cambria Math" panose="02040503050406030204" pitchFamily="18" charset="0"/>
                                    </a:rPr>
                                    <m:t>3</m:t>
                                  </m:r>
                                </m:den>
                              </m:f>
                              <m:r>
                                <a:rPr lang="en-AU" i="1">
                                  <a:latin typeface="Cambria Math" panose="02040503050406030204" pitchFamily="18" charset="0"/>
                                </a:rPr>
                                <m:t>−</m:t>
                              </m:r>
                              <m:f>
                                <m:fPr>
                                  <m:ctrlPr>
                                    <a:rPr lang="en-AU" i="1">
                                      <a:latin typeface="Cambria Math" panose="02040503050406030204" pitchFamily="18" charset="0"/>
                                    </a:rPr>
                                  </m:ctrlPr>
                                </m:fPr>
                                <m:num>
                                  <m:r>
                                    <a:rPr lang="en-AU" i="1">
                                      <a:latin typeface="Cambria Math" panose="02040503050406030204" pitchFamily="18" charset="0"/>
                                    </a:rPr>
                                    <m:t>𝜋</m:t>
                                  </m:r>
                                </m:num>
                                <m:den>
                                  <m:r>
                                    <a:rPr lang="en-AU" i="1">
                                      <a:latin typeface="Cambria Math" panose="02040503050406030204" pitchFamily="18" charset="0"/>
                                    </a:rPr>
                                    <m:t>4</m:t>
                                  </m:r>
                                </m:den>
                              </m:f>
                            </m:e>
                          </m:d>
                          <m:r>
                            <a:rPr lang="en-AU" i="1">
                              <a:latin typeface="Cambria Math" panose="02040503050406030204" pitchFamily="18" charset="0"/>
                            </a:rPr>
                            <m:t>=</m:t>
                          </m:r>
                          <m:f>
                            <m:fPr>
                              <m:ctrlPr>
                                <a:rPr lang="en-AU" i="1">
                                  <a:latin typeface="Cambria Math" panose="02040503050406030204" pitchFamily="18" charset="0"/>
                                </a:rPr>
                              </m:ctrlPr>
                            </m:fPr>
                            <m:num>
                              <m:func>
                                <m:funcPr>
                                  <m:ctrlPr>
                                    <a:rPr lang="en-AU" i="1">
                                      <a:latin typeface="Cambria Math" panose="02040503050406030204" pitchFamily="18" charset="0"/>
                                    </a:rPr>
                                  </m:ctrlPr>
                                </m:funcPr>
                                <m:fName>
                                  <m:r>
                                    <m:rPr>
                                      <m:sty m:val="p"/>
                                    </m:rPr>
                                    <a:rPr lang="en-AU">
                                      <a:latin typeface="Cambria Math" panose="02040503050406030204" pitchFamily="18" charset="0"/>
                                    </a:rPr>
                                    <m:t>tan</m:t>
                                  </m:r>
                                </m:fName>
                                <m:e>
                                  <m:f>
                                    <m:fPr>
                                      <m:ctrlPr>
                                        <a:rPr lang="en-AU" i="1">
                                          <a:latin typeface="Cambria Math" panose="02040503050406030204" pitchFamily="18" charset="0"/>
                                        </a:rPr>
                                      </m:ctrlPr>
                                    </m:fPr>
                                    <m:num>
                                      <m:r>
                                        <a:rPr lang="en-AU" i="1">
                                          <a:latin typeface="Cambria Math" panose="02040503050406030204" pitchFamily="18" charset="0"/>
                                        </a:rPr>
                                        <m:t>𝜋</m:t>
                                      </m:r>
                                    </m:num>
                                    <m:den>
                                      <m:r>
                                        <a:rPr lang="en-AU" i="1">
                                          <a:latin typeface="Cambria Math" panose="02040503050406030204" pitchFamily="18" charset="0"/>
                                        </a:rPr>
                                        <m:t>3</m:t>
                                      </m:r>
                                    </m:den>
                                  </m:f>
                                </m:e>
                              </m:func>
                              <m:r>
                                <a:rPr lang="en-AU" i="1">
                                  <a:latin typeface="Cambria Math" panose="02040503050406030204" pitchFamily="18" charset="0"/>
                                </a:rPr>
                                <m:t>−</m:t>
                              </m:r>
                              <m:func>
                                <m:funcPr>
                                  <m:ctrlPr>
                                    <a:rPr lang="en-AU" i="1">
                                      <a:latin typeface="Cambria Math" panose="02040503050406030204" pitchFamily="18" charset="0"/>
                                    </a:rPr>
                                  </m:ctrlPr>
                                </m:funcPr>
                                <m:fName>
                                  <m:r>
                                    <m:rPr>
                                      <m:sty m:val="p"/>
                                    </m:rPr>
                                    <a:rPr lang="en-AU">
                                      <a:latin typeface="Cambria Math" panose="02040503050406030204" pitchFamily="18" charset="0"/>
                                    </a:rPr>
                                    <m:t>tan</m:t>
                                  </m:r>
                                </m:fName>
                                <m:e>
                                  <m:f>
                                    <m:fPr>
                                      <m:ctrlPr>
                                        <a:rPr lang="en-AU" i="1">
                                          <a:latin typeface="Cambria Math" panose="02040503050406030204" pitchFamily="18" charset="0"/>
                                        </a:rPr>
                                      </m:ctrlPr>
                                    </m:fPr>
                                    <m:num>
                                      <m:r>
                                        <a:rPr lang="en-AU" i="1">
                                          <a:latin typeface="Cambria Math" panose="02040503050406030204" pitchFamily="18" charset="0"/>
                                        </a:rPr>
                                        <m:t>𝜋</m:t>
                                      </m:r>
                                    </m:num>
                                    <m:den>
                                      <m:r>
                                        <a:rPr lang="en-AU" i="1">
                                          <a:latin typeface="Cambria Math" panose="02040503050406030204" pitchFamily="18" charset="0"/>
                                        </a:rPr>
                                        <m:t>4</m:t>
                                      </m:r>
                                    </m:den>
                                  </m:f>
                                </m:e>
                              </m:func>
                            </m:num>
                            <m:den>
                              <m:r>
                                <a:rPr lang="en-AU" i="1">
                                  <a:latin typeface="Cambria Math" panose="02040503050406030204" pitchFamily="18" charset="0"/>
                                </a:rPr>
                                <m:t>1</m:t>
                              </m:r>
                              <m:r>
                                <a:rPr lang="en-AU" i="1">
                                  <a:latin typeface="Cambria Math" panose="02040503050406030204" pitchFamily="18" charset="0"/>
                                </a:rPr>
                                <m:t>+</m:t>
                              </m:r>
                              <m:func>
                                <m:funcPr>
                                  <m:ctrlPr>
                                    <a:rPr lang="en-AU" i="1">
                                      <a:latin typeface="Cambria Math" panose="02040503050406030204" pitchFamily="18" charset="0"/>
                                    </a:rPr>
                                  </m:ctrlPr>
                                </m:funcPr>
                                <m:fName>
                                  <m:r>
                                    <m:rPr>
                                      <m:sty m:val="p"/>
                                    </m:rPr>
                                    <a:rPr lang="en-AU">
                                      <a:latin typeface="Cambria Math" panose="02040503050406030204" pitchFamily="18" charset="0"/>
                                    </a:rPr>
                                    <m:t>tan</m:t>
                                  </m:r>
                                </m:fName>
                                <m:e>
                                  <m:f>
                                    <m:fPr>
                                      <m:ctrlPr>
                                        <a:rPr lang="en-AU" i="1">
                                          <a:latin typeface="Cambria Math" panose="02040503050406030204" pitchFamily="18" charset="0"/>
                                        </a:rPr>
                                      </m:ctrlPr>
                                    </m:fPr>
                                    <m:num>
                                      <m:r>
                                        <a:rPr lang="en-AU" i="1">
                                          <a:latin typeface="Cambria Math" panose="02040503050406030204" pitchFamily="18" charset="0"/>
                                        </a:rPr>
                                        <m:t>𝜋</m:t>
                                      </m:r>
                                    </m:num>
                                    <m:den>
                                      <m:r>
                                        <a:rPr lang="en-AU" i="1">
                                          <a:latin typeface="Cambria Math" panose="02040503050406030204" pitchFamily="18" charset="0"/>
                                        </a:rPr>
                                        <m:t>3</m:t>
                                      </m:r>
                                    </m:den>
                                  </m:f>
                                </m:e>
                              </m:func>
                              <m:func>
                                <m:funcPr>
                                  <m:ctrlPr>
                                    <a:rPr lang="en-AU" i="1">
                                      <a:latin typeface="Cambria Math" panose="02040503050406030204" pitchFamily="18" charset="0"/>
                                    </a:rPr>
                                  </m:ctrlPr>
                                </m:funcPr>
                                <m:fName>
                                  <m:r>
                                    <m:rPr>
                                      <m:sty m:val="p"/>
                                    </m:rPr>
                                    <a:rPr lang="en-AU">
                                      <a:latin typeface="Cambria Math" panose="02040503050406030204" pitchFamily="18" charset="0"/>
                                    </a:rPr>
                                    <m:t>tan</m:t>
                                  </m:r>
                                </m:fName>
                                <m:e>
                                  <m:f>
                                    <m:fPr>
                                      <m:ctrlPr>
                                        <a:rPr lang="en-AU" i="1">
                                          <a:latin typeface="Cambria Math" panose="02040503050406030204" pitchFamily="18" charset="0"/>
                                        </a:rPr>
                                      </m:ctrlPr>
                                    </m:fPr>
                                    <m:num>
                                      <m:r>
                                        <a:rPr lang="en-AU" i="1">
                                          <a:latin typeface="Cambria Math" panose="02040503050406030204" pitchFamily="18" charset="0"/>
                                        </a:rPr>
                                        <m:t>𝜋</m:t>
                                      </m:r>
                                    </m:num>
                                    <m:den>
                                      <m:r>
                                        <a:rPr lang="en-AU" i="1">
                                          <a:latin typeface="Cambria Math" panose="02040503050406030204" pitchFamily="18" charset="0"/>
                                        </a:rPr>
                                        <m:t>4</m:t>
                                      </m:r>
                                    </m:den>
                                  </m:f>
                                </m:e>
                              </m:func>
                            </m:den>
                          </m:f>
                        </m:e>
                      </m:func>
                    </m:oMath>
                  </m:oMathPara>
                </a14:m>
                <a:endParaRPr lang="en-AU" dirty="0"/>
              </a:p>
              <a:p>
                <a:endParaRPr lang="en-AU" dirty="0"/>
              </a:p>
              <a:p>
                <a:pPr>
                  <a:lnSpc>
                    <a:spcPct val="100000"/>
                  </a:lnSpc>
                </a:pPr>
                <a:endParaRPr lang="en-AU" dirty="0"/>
              </a:p>
            </p:txBody>
          </p:sp>
        </mc:Choice>
        <mc:Fallback xmlns="">
          <p:sp>
            <p:nvSpPr>
              <p:cNvPr id="5" name="Text Placeholder 4">
                <a:extLst>
                  <a:ext uri="{FF2B5EF4-FFF2-40B4-BE49-F238E27FC236}">
                    <a16:creationId xmlns:a16="http://schemas.microsoft.com/office/drawing/2014/main" id="{64FB50D6-939C-50F5-0D7B-C5C4537DA78C}"/>
                  </a:ext>
                </a:extLst>
              </p:cNvPr>
              <p:cNvSpPr>
                <a:spLocks noGrp="1" noRot="1" noChangeAspect="1" noMove="1" noResize="1" noEditPoints="1" noAdjustHandles="1" noChangeArrowheads="1" noChangeShapeType="1" noTextEdit="1"/>
              </p:cNvSpPr>
              <p:nvPr>
                <p:ph type="body" sz="quarter" idx="17"/>
              </p:nvPr>
            </p:nvSpPr>
            <p:spPr>
              <a:xfrm>
                <a:off x="360000" y="1567086"/>
                <a:ext cx="4087309" cy="4807835"/>
              </a:xfrm>
              <a:blipFill>
                <a:blip r:embed="rId2"/>
                <a:stretch>
                  <a:fillRect l="-3726" t="-1014"/>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6" name="Text Placeholder 4">
                <a:extLst>
                  <a:ext uri="{FF2B5EF4-FFF2-40B4-BE49-F238E27FC236}">
                    <a16:creationId xmlns:a16="http://schemas.microsoft.com/office/drawing/2014/main" id="{665CCC7C-7B1B-9CC8-5423-1F0E3504F3C9}"/>
                  </a:ext>
                </a:extLst>
              </p:cNvPr>
              <p:cNvSpPr txBox="1">
                <a:spLocks/>
              </p:cNvSpPr>
              <p:nvPr/>
            </p:nvSpPr>
            <p:spPr>
              <a:xfrm>
                <a:off x="5961606" y="2502302"/>
                <a:ext cx="3069184" cy="3995698"/>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14:m>
                  <m:oMathPara xmlns:m="http://schemas.openxmlformats.org/officeDocument/2006/math">
                    <m:oMathParaPr>
                      <m:jc m:val="left"/>
                    </m:oMathParaPr>
                    <m:oMath xmlns:m="http://schemas.openxmlformats.org/officeDocument/2006/math">
                      <m:r>
                        <a:rPr lang="en-AU" b="0" i="1" smtClean="0">
                          <a:latin typeface="Cambria Math" panose="02040503050406030204" pitchFamily="18" charset="0"/>
                        </a:rPr>
                        <m:t>=</m:t>
                      </m:r>
                      <m:f>
                        <m:fPr>
                          <m:ctrlPr>
                            <a:rPr lang="en-AU" i="1">
                              <a:latin typeface="Cambria Math" panose="02040503050406030204" pitchFamily="18" charset="0"/>
                            </a:rPr>
                          </m:ctrlPr>
                        </m:fPr>
                        <m:num>
                          <m:rad>
                            <m:radPr>
                              <m:degHide m:val="on"/>
                              <m:ctrlPr>
                                <a:rPr lang="en-AU" i="1" smtClean="0">
                                  <a:latin typeface="Cambria Math" panose="02040503050406030204" pitchFamily="18" charset="0"/>
                                </a:rPr>
                              </m:ctrlPr>
                            </m:radPr>
                            <m:deg/>
                            <m:e>
                              <m:r>
                                <a:rPr lang="en-AU" b="0" i="1" smtClean="0">
                                  <a:latin typeface="Cambria Math" panose="02040503050406030204" pitchFamily="18" charset="0"/>
                                </a:rPr>
                                <m:t>3</m:t>
                              </m:r>
                            </m:e>
                          </m:rad>
                          <m:r>
                            <a:rPr lang="en-AU" b="0" i="1" smtClean="0">
                              <a:latin typeface="Cambria Math" panose="02040503050406030204" pitchFamily="18" charset="0"/>
                            </a:rPr>
                            <m:t>−</m:t>
                          </m:r>
                          <m:r>
                            <a:rPr lang="en-AU" b="0" i="1" smtClean="0">
                              <a:latin typeface="Cambria Math" panose="02040503050406030204" pitchFamily="18" charset="0"/>
                            </a:rPr>
                            <m:t>1</m:t>
                          </m:r>
                        </m:num>
                        <m:den>
                          <m:r>
                            <a:rPr lang="en-AU" i="1">
                              <a:latin typeface="Cambria Math" panose="02040503050406030204" pitchFamily="18" charset="0"/>
                            </a:rPr>
                            <m:t>1</m:t>
                          </m:r>
                          <m:r>
                            <a:rPr lang="en-AU" b="0" i="1" smtClean="0">
                              <a:latin typeface="Cambria Math" panose="02040503050406030204" pitchFamily="18" charset="0"/>
                            </a:rPr>
                            <m:t>+</m:t>
                          </m:r>
                          <m:d>
                            <m:dPr>
                              <m:ctrlPr>
                                <a:rPr lang="en-AU" i="1">
                                  <a:latin typeface="Cambria Math" panose="02040503050406030204" pitchFamily="18" charset="0"/>
                                </a:rPr>
                              </m:ctrlPr>
                            </m:dPr>
                            <m:e>
                              <m:rad>
                                <m:radPr>
                                  <m:degHide m:val="on"/>
                                  <m:ctrlPr>
                                    <a:rPr lang="en-AU" i="1" smtClean="0">
                                      <a:latin typeface="Cambria Math" panose="02040503050406030204" pitchFamily="18" charset="0"/>
                                    </a:rPr>
                                  </m:ctrlPr>
                                </m:radPr>
                                <m:deg/>
                                <m:e>
                                  <m:r>
                                    <a:rPr lang="en-AU" b="0" i="1" smtClean="0">
                                      <a:latin typeface="Cambria Math" panose="02040503050406030204" pitchFamily="18" charset="0"/>
                                    </a:rPr>
                                    <m:t>3</m:t>
                                  </m:r>
                                </m:e>
                              </m:rad>
                              <m:r>
                                <a:rPr lang="en-AU" b="0" i="1" smtClean="0">
                                  <a:latin typeface="Cambria Math" panose="02040503050406030204" pitchFamily="18" charset="0"/>
                                </a:rPr>
                                <m:t>×</m:t>
                              </m:r>
                              <m:r>
                                <a:rPr lang="en-AU" b="0" i="1" smtClean="0">
                                  <a:latin typeface="Cambria Math" panose="02040503050406030204" pitchFamily="18" charset="0"/>
                                </a:rPr>
                                <m:t>1</m:t>
                              </m:r>
                            </m:e>
                          </m:d>
                        </m:den>
                      </m:f>
                    </m:oMath>
                  </m:oMathPara>
                </a14:m>
                <a:endParaRPr lang="en-AU" dirty="0"/>
              </a:p>
              <a:p>
                <a:pPr>
                  <a:lnSpc>
                    <a:spcPct val="100000"/>
                  </a:lnSpc>
                </a:pPr>
                <a14:m>
                  <m:oMathPara xmlns:m="http://schemas.openxmlformats.org/officeDocument/2006/math">
                    <m:oMathParaPr>
                      <m:jc m:val="left"/>
                    </m:oMathParaPr>
                    <m:oMath xmlns:m="http://schemas.openxmlformats.org/officeDocument/2006/math">
                      <m:r>
                        <a:rPr lang="en-AU" b="0" i="1" smtClean="0">
                          <a:latin typeface="Cambria Math" panose="02040503050406030204" pitchFamily="18" charset="0"/>
                        </a:rPr>
                        <m:t>=</m:t>
                      </m:r>
                      <m:f>
                        <m:fPr>
                          <m:ctrlPr>
                            <a:rPr lang="en-AU" i="1">
                              <a:latin typeface="Cambria Math" panose="02040503050406030204" pitchFamily="18" charset="0"/>
                            </a:rPr>
                          </m:ctrlPr>
                        </m:fPr>
                        <m:num>
                          <m:r>
                            <a:rPr lang="en-AU" b="0" i="1" smtClean="0">
                              <a:latin typeface="Cambria Math" panose="02040503050406030204" pitchFamily="18" charset="0"/>
                            </a:rPr>
                            <m:t>(</m:t>
                          </m:r>
                          <m:rad>
                            <m:radPr>
                              <m:degHide m:val="on"/>
                              <m:ctrlPr>
                                <a:rPr lang="en-AU" i="1">
                                  <a:latin typeface="Cambria Math" panose="02040503050406030204" pitchFamily="18" charset="0"/>
                                </a:rPr>
                              </m:ctrlPr>
                            </m:radPr>
                            <m:deg/>
                            <m:e>
                              <m:r>
                                <a:rPr lang="en-AU" i="1">
                                  <a:latin typeface="Cambria Math" panose="02040503050406030204" pitchFamily="18" charset="0"/>
                                </a:rPr>
                                <m:t>3</m:t>
                              </m:r>
                            </m:e>
                          </m:rad>
                          <m:r>
                            <a:rPr lang="en-AU" i="1">
                              <a:latin typeface="Cambria Math" panose="02040503050406030204" pitchFamily="18" charset="0"/>
                            </a:rPr>
                            <m:t>−</m:t>
                          </m:r>
                          <m:r>
                            <a:rPr lang="en-AU" i="1">
                              <a:latin typeface="Cambria Math" panose="02040503050406030204" pitchFamily="18" charset="0"/>
                            </a:rPr>
                            <m:t>1</m:t>
                          </m:r>
                          <m:r>
                            <a:rPr lang="en-AU" b="0" i="1" smtClean="0">
                              <a:latin typeface="Cambria Math" panose="02040503050406030204" pitchFamily="18" charset="0"/>
                            </a:rPr>
                            <m:t>)</m:t>
                          </m:r>
                        </m:num>
                        <m:den>
                          <m:r>
                            <a:rPr lang="en-AU" b="0" i="1" smtClean="0">
                              <a:latin typeface="Cambria Math" panose="02040503050406030204" pitchFamily="18" charset="0"/>
                            </a:rPr>
                            <m:t>(</m:t>
                          </m:r>
                          <m:r>
                            <a:rPr lang="en-AU" i="1">
                              <a:latin typeface="Cambria Math" panose="02040503050406030204" pitchFamily="18" charset="0"/>
                            </a:rPr>
                            <m:t>1</m:t>
                          </m:r>
                          <m:r>
                            <a:rPr lang="en-AU" i="1">
                              <a:latin typeface="Cambria Math" panose="02040503050406030204" pitchFamily="18" charset="0"/>
                            </a:rPr>
                            <m:t>+</m:t>
                          </m:r>
                          <m:rad>
                            <m:radPr>
                              <m:degHide m:val="on"/>
                              <m:ctrlPr>
                                <a:rPr lang="en-AU" i="1" smtClean="0">
                                  <a:latin typeface="Cambria Math" panose="02040503050406030204" pitchFamily="18" charset="0"/>
                                </a:rPr>
                              </m:ctrlPr>
                            </m:radPr>
                            <m:deg/>
                            <m:e>
                              <m:r>
                                <a:rPr lang="en-AU" b="0" i="1" smtClean="0">
                                  <a:latin typeface="Cambria Math" panose="02040503050406030204" pitchFamily="18" charset="0"/>
                                </a:rPr>
                                <m:t>3</m:t>
                              </m:r>
                            </m:e>
                          </m:rad>
                          <m:r>
                            <a:rPr lang="en-AU" b="0" i="1" smtClean="0">
                              <a:latin typeface="Cambria Math" panose="02040503050406030204" pitchFamily="18" charset="0"/>
                            </a:rPr>
                            <m:t>)</m:t>
                          </m:r>
                        </m:den>
                      </m:f>
                      <m:r>
                        <a:rPr lang="en-AU" b="0" i="1" smtClean="0">
                          <a:solidFill>
                            <a:schemeClr val="tx2"/>
                          </a:solidFill>
                          <a:latin typeface="Cambria Math" panose="02040503050406030204" pitchFamily="18" charset="0"/>
                        </a:rPr>
                        <m:t>×</m:t>
                      </m:r>
                      <m:f>
                        <m:fPr>
                          <m:ctrlPr>
                            <a:rPr lang="en-AU" b="0" i="1" smtClean="0">
                              <a:solidFill>
                                <a:schemeClr val="tx2"/>
                              </a:solidFill>
                              <a:latin typeface="Cambria Math" panose="02040503050406030204" pitchFamily="18" charset="0"/>
                            </a:rPr>
                          </m:ctrlPr>
                        </m:fPr>
                        <m:num>
                          <m:r>
                            <a:rPr lang="en-AU" b="0" i="1" smtClean="0">
                              <a:solidFill>
                                <a:schemeClr val="tx2"/>
                              </a:solidFill>
                              <a:latin typeface="Cambria Math" panose="02040503050406030204" pitchFamily="18" charset="0"/>
                            </a:rPr>
                            <m:t>(</m:t>
                          </m:r>
                          <m:r>
                            <a:rPr lang="en-AU" b="0" i="1" smtClean="0">
                              <a:solidFill>
                                <a:schemeClr val="tx2"/>
                              </a:solidFill>
                              <a:latin typeface="Cambria Math" panose="02040503050406030204" pitchFamily="18" charset="0"/>
                            </a:rPr>
                            <m:t>1</m:t>
                          </m:r>
                          <m:r>
                            <a:rPr lang="en-AU" b="0" i="1" smtClean="0">
                              <a:solidFill>
                                <a:schemeClr val="tx2"/>
                              </a:solidFill>
                              <a:latin typeface="Cambria Math" panose="02040503050406030204" pitchFamily="18" charset="0"/>
                            </a:rPr>
                            <m:t>−</m:t>
                          </m:r>
                          <m:rad>
                            <m:radPr>
                              <m:degHide m:val="on"/>
                              <m:ctrlPr>
                                <a:rPr lang="en-AU" b="0" i="1" smtClean="0">
                                  <a:solidFill>
                                    <a:schemeClr val="tx2"/>
                                  </a:solidFill>
                                  <a:latin typeface="Cambria Math" panose="02040503050406030204" pitchFamily="18" charset="0"/>
                                </a:rPr>
                              </m:ctrlPr>
                            </m:radPr>
                            <m:deg/>
                            <m:e>
                              <m:r>
                                <a:rPr lang="en-AU" b="0" i="1" smtClean="0">
                                  <a:solidFill>
                                    <a:schemeClr val="tx2"/>
                                  </a:solidFill>
                                  <a:latin typeface="Cambria Math" panose="02040503050406030204" pitchFamily="18" charset="0"/>
                                </a:rPr>
                                <m:t>3</m:t>
                              </m:r>
                            </m:e>
                          </m:rad>
                          <m:r>
                            <a:rPr lang="en-AU" b="0" i="1" smtClean="0">
                              <a:solidFill>
                                <a:schemeClr val="tx2"/>
                              </a:solidFill>
                              <a:latin typeface="Cambria Math" panose="02040503050406030204" pitchFamily="18" charset="0"/>
                            </a:rPr>
                            <m:t>)</m:t>
                          </m:r>
                        </m:num>
                        <m:den>
                          <m:r>
                            <a:rPr lang="en-AU" b="0" i="1" smtClean="0">
                              <a:solidFill>
                                <a:schemeClr val="tx2"/>
                              </a:solidFill>
                              <a:latin typeface="Cambria Math" panose="02040503050406030204" pitchFamily="18" charset="0"/>
                            </a:rPr>
                            <m:t>(</m:t>
                          </m:r>
                          <m:r>
                            <a:rPr lang="en-AU" b="0" i="1" smtClean="0">
                              <a:solidFill>
                                <a:schemeClr val="tx2"/>
                              </a:solidFill>
                              <a:latin typeface="Cambria Math" panose="02040503050406030204" pitchFamily="18" charset="0"/>
                            </a:rPr>
                            <m:t>1</m:t>
                          </m:r>
                          <m:r>
                            <a:rPr lang="en-AU" b="0" i="1" smtClean="0">
                              <a:solidFill>
                                <a:schemeClr val="tx2"/>
                              </a:solidFill>
                              <a:latin typeface="Cambria Math" panose="02040503050406030204" pitchFamily="18" charset="0"/>
                            </a:rPr>
                            <m:t>−</m:t>
                          </m:r>
                          <m:rad>
                            <m:radPr>
                              <m:degHide m:val="on"/>
                              <m:ctrlPr>
                                <a:rPr lang="en-AU" b="0" i="1" smtClean="0">
                                  <a:solidFill>
                                    <a:schemeClr val="tx2"/>
                                  </a:solidFill>
                                  <a:latin typeface="Cambria Math" panose="02040503050406030204" pitchFamily="18" charset="0"/>
                                </a:rPr>
                              </m:ctrlPr>
                            </m:radPr>
                            <m:deg/>
                            <m:e>
                              <m:r>
                                <a:rPr lang="en-AU" b="0" i="1" smtClean="0">
                                  <a:solidFill>
                                    <a:schemeClr val="tx2"/>
                                  </a:solidFill>
                                  <a:latin typeface="Cambria Math" panose="02040503050406030204" pitchFamily="18" charset="0"/>
                                </a:rPr>
                                <m:t>3</m:t>
                              </m:r>
                            </m:e>
                          </m:rad>
                          <m:r>
                            <a:rPr lang="en-AU" b="0" i="1" smtClean="0">
                              <a:solidFill>
                                <a:schemeClr val="tx2"/>
                              </a:solidFill>
                              <a:latin typeface="Cambria Math" panose="02040503050406030204" pitchFamily="18" charset="0"/>
                            </a:rPr>
                            <m:t>)</m:t>
                          </m:r>
                        </m:den>
                      </m:f>
                    </m:oMath>
                  </m:oMathPara>
                </a14:m>
                <a:endParaRPr lang="en-AU" dirty="0"/>
              </a:p>
              <a:p>
                <a:pPr>
                  <a:lnSpc>
                    <a:spcPct val="100000"/>
                  </a:lnSpc>
                </a:pPr>
                <a14:m>
                  <m:oMathPara xmlns:m="http://schemas.openxmlformats.org/officeDocument/2006/math">
                    <m:oMathParaPr>
                      <m:jc m:val="left"/>
                    </m:oMathParaPr>
                    <m:oMath xmlns:m="http://schemas.openxmlformats.org/officeDocument/2006/math">
                      <m:r>
                        <a:rPr lang="en-AU" b="0" i="1" smtClean="0">
                          <a:latin typeface="Cambria Math" panose="02040503050406030204" pitchFamily="18" charset="0"/>
                        </a:rPr>
                        <m:t>=</m:t>
                      </m:r>
                      <m:f>
                        <m:fPr>
                          <m:ctrlPr>
                            <a:rPr lang="en-AU" b="0" i="1" smtClean="0">
                              <a:latin typeface="Cambria Math" panose="02040503050406030204" pitchFamily="18" charset="0"/>
                            </a:rPr>
                          </m:ctrlPr>
                        </m:fPr>
                        <m:num>
                          <m:rad>
                            <m:radPr>
                              <m:degHide m:val="on"/>
                              <m:ctrlPr>
                                <a:rPr lang="en-AU" b="0" i="1" smtClean="0">
                                  <a:latin typeface="Cambria Math" panose="02040503050406030204" pitchFamily="18" charset="0"/>
                                </a:rPr>
                              </m:ctrlPr>
                            </m:radPr>
                            <m:deg/>
                            <m:e>
                              <m:r>
                                <a:rPr lang="en-AU" b="0" i="1" smtClean="0">
                                  <a:latin typeface="Cambria Math" panose="02040503050406030204" pitchFamily="18" charset="0"/>
                                </a:rPr>
                                <m:t>3</m:t>
                              </m:r>
                            </m:e>
                          </m:rad>
                          <m:r>
                            <a:rPr lang="en-AU" b="0" i="1" smtClean="0">
                              <a:latin typeface="Cambria Math" panose="02040503050406030204" pitchFamily="18" charset="0"/>
                            </a:rPr>
                            <m:t>−</m:t>
                          </m:r>
                          <m:r>
                            <a:rPr lang="en-AU" b="0" i="1" smtClean="0">
                              <a:latin typeface="Cambria Math" panose="02040503050406030204" pitchFamily="18" charset="0"/>
                            </a:rPr>
                            <m:t>1</m:t>
                          </m:r>
                          <m:r>
                            <a:rPr lang="en-AU" b="0" i="1" smtClean="0">
                              <a:latin typeface="Cambria Math" panose="02040503050406030204" pitchFamily="18" charset="0"/>
                            </a:rPr>
                            <m:t>−</m:t>
                          </m:r>
                          <m:r>
                            <a:rPr lang="en-AU" b="0" i="1" smtClean="0">
                              <a:latin typeface="Cambria Math" panose="02040503050406030204" pitchFamily="18" charset="0"/>
                            </a:rPr>
                            <m:t>3</m:t>
                          </m:r>
                          <m:r>
                            <a:rPr lang="en-AU" b="0" i="1" smtClean="0">
                              <a:latin typeface="Cambria Math" panose="02040503050406030204" pitchFamily="18" charset="0"/>
                            </a:rPr>
                            <m:t>+</m:t>
                          </m:r>
                          <m:rad>
                            <m:radPr>
                              <m:degHide m:val="on"/>
                              <m:ctrlPr>
                                <a:rPr lang="en-AU" b="0" i="1" smtClean="0">
                                  <a:latin typeface="Cambria Math" panose="02040503050406030204" pitchFamily="18" charset="0"/>
                                </a:rPr>
                              </m:ctrlPr>
                            </m:radPr>
                            <m:deg/>
                            <m:e>
                              <m:r>
                                <a:rPr lang="en-AU" b="0" i="1" smtClean="0">
                                  <a:latin typeface="Cambria Math" panose="02040503050406030204" pitchFamily="18" charset="0"/>
                                </a:rPr>
                                <m:t>3</m:t>
                              </m:r>
                            </m:e>
                          </m:rad>
                        </m:num>
                        <m:den>
                          <m:r>
                            <a:rPr lang="en-AU" b="0" i="1" smtClean="0">
                              <a:latin typeface="Cambria Math" panose="02040503050406030204" pitchFamily="18" charset="0"/>
                            </a:rPr>
                            <m:t>1</m:t>
                          </m:r>
                          <m:r>
                            <a:rPr lang="en-AU" b="0" i="1" smtClean="0">
                              <a:latin typeface="Cambria Math" panose="02040503050406030204" pitchFamily="18" charset="0"/>
                            </a:rPr>
                            <m:t>−</m:t>
                          </m:r>
                          <m:r>
                            <a:rPr lang="en-AU" b="0" i="1" smtClean="0">
                              <a:latin typeface="Cambria Math" panose="02040503050406030204" pitchFamily="18" charset="0"/>
                            </a:rPr>
                            <m:t>3</m:t>
                          </m:r>
                        </m:den>
                      </m:f>
                    </m:oMath>
                  </m:oMathPara>
                </a14:m>
                <a:endParaRPr lang="en-AU" dirty="0"/>
              </a:p>
              <a:p>
                <a:pPr>
                  <a:lnSpc>
                    <a:spcPct val="100000"/>
                  </a:lnSpc>
                </a:pPr>
                <a14:m>
                  <m:oMathPara xmlns:m="http://schemas.openxmlformats.org/officeDocument/2006/math">
                    <m:oMathParaPr>
                      <m:jc m:val="left"/>
                    </m:oMathParaPr>
                    <m:oMath xmlns:m="http://schemas.openxmlformats.org/officeDocument/2006/math">
                      <m:r>
                        <a:rPr lang="en-AU" b="0" i="1" smtClean="0">
                          <a:latin typeface="Cambria Math" panose="02040503050406030204" pitchFamily="18" charset="0"/>
                        </a:rPr>
                        <m:t>=</m:t>
                      </m:r>
                      <m:f>
                        <m:fPr>
                          <m:ctrlPr>
                            <a:rPr lang="en-AU" b="0" i="1" smtClean="0">
                              <a:latin typeface="Cambria Math" panose="02040503050406030204" pitchFamily="18" charset="0"/>
                            </a:rPr>
                          </m:ctrlPr>
                        </m:fPr>
                        <m:num>
                          <m:r>
                            <a:rPr lang="en-AU" b="0" i="1" smtClean="0">
                              <a:latin typeface="Cambria Math" panose="02040503050406030204" pitchFamily="18" charset="0"/>
                            </a:rPr>
                            <m:t>2</m:t>
                          </m:r>
                          <m:rad>
                            <m:radPr>
                              <m:degHide m:val="on"/>
                              <m:ctrlPr>
                                <a:rPr lang="en-AU" b="0" i="1" smtClean="0">
                                  <a:latin typeface="Cambria Math" panose="02040503050406030204" pitchFamily="18" charset="0"/>
                                </a:rPr>
                              </m:ctrlPr>
                            </m:radPr>
                            <m:deg/>
                            <m:e>
                              <m:r>
                                <a:rPr lang="en-AU" b="0" i="1" smtClean="0">
                                  <a:latin typeface="Cambria Math" panose="02040503050406030204" pitchFamily="18" charset="0"/>
                                </a:rPr>
                                <m:t>3</m:t>
                              </m:r>
                            </m:e>
                          </m:rad>
                          <m:r>
                            <a:rPr lang="en-AU" b="0" i="1" smtClean="0">
                              <a:latin typeface="Cambria Math" panose="02040503050406030204" pitchFamily="18" charset="0"/>
                            </a:rPr>
                            <m:t>−</m:t>
                          </m:r>
                          <m:r>
                            <a:rPr lang="en-AU" b="0" i="1" smtClean="0">
                              <a:latin typeface="Cambria Math" panose="02040503050406030204" pitchFamily="18" charset="0"/>
                            </a:rPr>
                            <m:t>4</m:t>
                          </m:r>
                        </m:num>
                        <m:den>
                          <m:r>
                            <a:rPr lang="en-AU" b="0" i="1" smtClean="0">
                              <a:latin typeface="Cambria Math" panose="02040503050406030204" pitchFamily="18" charset="0"/>
                            </a:rPr>
                            <m:t>−</m:t>
                          </m:r>
                          <m:r>
                            <a:rPr lang="en-AU" b="0" i="1" smtClean="0">
                              <a:latin typeface="Cambria Math" panose="02040503050406030204" pitchFamily="18" charset="0"/>
                            </a:rPr>
                            <m:t>2</m:t>
                          </m:r>
                        </m:den>
                      </m:f>
                    </m:oMath>
                  </m:oMathPara>
                </a14:m>
                <a:endParaRPr lang="en-AU" dirty="0"/>
              </a:p>
              <a:p>
                <a:pPr>
                  <a:lnSpc>
                    <a:spcPct val="100000"/>
                  </a:lnSpc>
                </a:pPr>
                <a14:m>
                  <m:oMath xmlns:m="http://schemas.openxmlformats.org/officeDocument/2006/math">
                    <m:r>
                      <a:rPr lang="en-AU" b="0" i="1" smtClean="0">
                        <a:latin typeface="Cambria Math" panose="02040503050406030204" pitchFamily="18" charset="0"/>
                      </a:rPr>
                      <m:t>=−</m:t>
                    </m:r>
                    <m:rad>
                      <m:radPr>
                        <m:degHide m:val="on"/>
                        <m:ctrlPr>
                          <a:rPr lang="en-AU" b="0" i="1" smtClean="0">
                            <a:latin typeface="Cambria Math" panose="02040503050406030204" pitchFamily="18" charset="0"/>
                          </a:rPr>
                        </m:ctrlPr>
                      </m:radPr>
                      <m:deg/>
                      <m:e>
                        <m:r>
                          <a:rPr lang="en-AU" b="0" i="1" smtClean="0">
                            <a:latin typeface="Cambria Math" panose="02040503050406030204" pitchFamily="18" charset="0"/>
                          </a:rPr>
                          <m:t>3</m:t>
                        </m:r>
                      </m:e>
                    </m:rad>
                    <m:r>
                      <a:rPr lang="en-AU" b="0" i="1" smtClean="0">
                        <a:latin typeface="Cambria Math" panose="02040503050406030204" pitchFamily="18" charset="0"/>
                      </a:rPr>
                      <m:t>+</m:t>
                    </m:r>
                  </m:oMath>
                </a14:m>
                <a:r>
                  <a:rPr lang="en-AU" dirty="0"/>
                  <a:t>2</a:t>
                </a:r>
              </a:p>
              <a:p>
                <a:pPr>
                  <a:lnSpc>
                    <a:spcPct val="100000"/>
                  </a:lnSpc>
                </a:pPr>
                <a:endParaRPr lang="en-AU" dirty="0"/>
              </a:p>
            </p:txBody>
          </p:sp>
        </mc:Choice>
        <mc:Fallback xmlns="">
          <p:sp>
            <p:nvSpPr>
              <p:cNvPr id="6" name="Text Placeholder 4">
                <a:extLst>
                  <a:ext uri="{FF2B5EF4-FFF2-40B4-BE49-F238E27FC236}">
                    <a16:creationId xmlns:a16="http://schemas.microsoft.com/office/drawing/2014/main" id="{665CCC7C-7B1B-9CC8-5423-1F0E3504F3C9}"/>
                  </a:ext>
                </a:extLst>
              </p:cNvPr>
              <p:cNvSpPr txBox="1">
                <a:spLocks noRot="1" noChangeAspect="1" noMove="1" noResize="1" noEditPoints="1" noAdjustHandles="1" noChangeArrowheads="1" noChangeShapeType="1" noTextEdit="1"/>
              </p:cNvSpPr>
              <p:nvPr/>
            </p:nvSpPr>
            <p:spPr>
              <a:xfrm>
                <a:off x="5961606" y="2502302"/>
                <a:ext cx="3069184" cy="3995698"/>
              </a:xfrm>
              <a:prstGeom prst="rect">
                <a:avLst/>
              </a:prstGeom>
              <a:blipFill>
                <a:blip r:embed="rId4"/>
                <a:stretch>
                  <a:fillRect l="-1988"/>
                </a:stretch>
              </a:blipFill>
            </p:spPr>
            <p:txBody>
              <a:bodyPr/>
              <a:lstStyle/>
              <a:p>
                <a:r>
                  <a:rPr lang="en-AU">
                    <a:noFill/>
                  </a:rPr>
                  <a:t> </a:t>
                </a:r>
              </a:p>
            </p:txBody>
          </p:sp>
        </mc:Fallback>
      </mc:AlternateContent>
      <p:cxnSp>
        <p:nvCxnSpPr>
          <p:cNvPr id="8" name="Straight Connector 7">
            <a:extLst>
              <a:ext uri="{FF2B5EF4-FFF2-40B4-BE49-F238E27FC236}">
                <a16:creationId xmlns:a16="http://schemas.microsoft.com/office/drawing/2014/main" id="{2EFC7E1A-6187-939D-349E-DB6B9B770D67}"/>
              </a:ext>
              <a:ext uri="{C183D7F6-B498-43B3-948B-1728B52AA6E4}">
                <adec:decorative xmlns:adec="http://schemas.microsoft.com/office/drawing/2017/decorative" val="1"/>
              </a:ext>
            </a:extLst>
          </p:cNvPr>
          <p:cNvCxnSpPr>
            <a:cxnSpLocks/>
          </p:cNvCxnSpPr>
          <p:nvPr/>
        </p:nvCxnSpPr>
        <p:spPr>
          <a:xfrm>
            <a:off x="4908662" y="1995055"/>
            <a:ext cx="0" cy="4291445"/>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0B8A030A-3EBE-FCB6-4001-EDC90783C5FB}"/>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13</a:t>
            </a:fld>
            <a:endParaRPr lang="en-AU" dirty="0"/>
          </a:p>
        </p:txBody>
      </p:sp>
      <p:sp>
        <p:nvSpPr>
          <p:cNvPr id="9" name="Speech Bubble: Rectangle with Corners Rounded 8">
            <a:extLst>
              <a:ext uri="{FF2B5EF4-FFF2-40B4-BE49-F238E27FC236}">
                <a16:creationId xmlns:a16="http://schemas.microsoft.com/office/drawing/2014/main" id="{D763266C-01AA-6C86-6B9A-7096787A2F9C}"/>
              </a:ext>
            </a:extLst>
          </p:cNvPr>
          <p:cNvSpPr/>
          <p:nvPr/>
        </p:nvSpPr>
        <p:spPr>
          <a:xfrm>
            <a:off x="8732930" y="4373217"/>
            <a:ext cx="2945265" cy="1755849"/>
          </a:xfrm>
          <a:prstGeom prst="wedgeRoundRectCallout">
            <a:avLst>
              <a:gd name="adj1" fmla="val -84791"/>
              <a:gd name="adj2" fmla="val 39081"/>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nchorCtr="1"/>
          <a:lstStyle/>
          <a:p>
            <a:pPr>
              <a:lnSpc>
                <a:spcPct val="150000"/>
              </a:lnSpc>
            </a:pPr>
            <a:r>
              <a:rPr lang="en-AU" sz="1800" dirty="0"/>
              <a:t>Why does this method produce one solution whilst the other produced 2?</a:t>
            </a:r>
          </a:p>
        </p:txBody>
      </p:sp>
      <p:sp>
        <p:nvSpPr>
          <p:cNvPr id="10" name="Speech Bubble: Rectangle with Corners Rounded 9">
            <a:extLst>
              <a:ext uri="{FF2B5EF4-FFF2-40B4-BE49-F238E27FC236}">
                <a16:creationId xmlns:a16="http://schemas.microsoft.com/office/drawing/2014/main" id="{9D6CAB79-3F89-731E-37EC-DF8AA7201875}"/>
              </a:ext>
            </a:extLst>
          </p:cNvPr>
          <p:cNvSpPr/>
          <p:nvPr/>
        </p:nvSpPr>
        <p:spPr>
          <a:xfrm>
            <a:off x="8273150" y="463378"/>
            <a:ext cx="3405046" cy="2087665"/>
          </a:xfrm>
          <a:prstGeom prst="wedgeRoundRectCallout">
            <a:avLst>
              <a:gd name="adj1" fmla="val -84791"/>
              <a:gd name="adj2" fmla="val 39081"/>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nchorCtr="1"/>
          <a:lstStyle/>
          <a:p>
            <a:pPr>
              <a:lnSpc>
                <a:spcPct val="150000"/>
              </a:lnSpc>
            </a:pPr>
            <a:r>
              <a:rPr lang="en-AU" sz="1800" dirty="0"/>
              <a:t>Will every trigonometric expression allow the exact value to be found using a sum or difference expansion formula?</a:t>
            </a:r>
          </a:p>
        </p:txBody>
      </p:sp>
    </p:spTree>
    <p:extLst>
      <p:ext uri="{BB962C8B-B14F-4D97-AF65-F5344CB8AC3E}">
        <p14:creationId xmlns:p14="http://schemas.microsoft.com/office/powerpoint/2010/main" val="32315607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D3023D-28BE-EB05-8805-FB70EA9BE3A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1D0EFE5-D114-67EF-3FC2-AAC5F3290C67}"/>
              </a:ext>
            </a:extLst>
          </p:cNvPr>
          <p:cNvSpPr>
            <a:spLocks noGrp="1"/>
          </p:cNvSpPr>
          <p:nvPr>
            <p:ph type="title"/>
          </p:nvPr>
        </p:nvSpPr>
        <p:spPr/>
        <p:txBody>
          <a:bodyPr/>
          <a:lstStyle/>
          <a:p>
            <a:r>
              <a:rPr lang="en-AU" dirty="0">
                <a:latin typeface="+mj-lt"/>
              </a:rPr>
              <a:t>All double angle formulas</a:t>
            </a:r>
          </a:p>
        </p:txBody>
      </p:sp>
      <p:sp>
        <p:nvSpPr>
          <p:cNvPr id="3" name="Slide Number Placeholder 2">
            <a:extLst>
              <a:ext uri="{FF2B5EF4-FFF2-40B4-BE49-F238E27FC236}">
                <a16:creationId xmlns:a16="http://schemas.microsoft.com/office/drawing/2014/main" id="{40178E35-D46D-AAA3-A74D-C581C9F79882}"/>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14</a:t>
            </a:fld>
            <a:endParaRPr lang="en-AU" dirty="0"/>
          </a:p>
        </p:txBody>
      </p:sp>
      <mc:AlternateContent xmlns:mc="http://schemas.openxmlformats.org/markup-compatibility/2006" xmlns:a14="http://schemas.microsoft.com/office/drawing/2010/main">
        <mc:Choice Requires="a14">
          <p:sp>
            <p:nvSpPr>
              <p:cNvPr id="5" name="Text Placeholder 11">
                <a:extLst>
                  <a:ext uri="{FF2B5EF4-FFF2-40B4-BE49-F238E27FC236}">
                    <a16:creationId xmlns:a16="http://schemas.microsoft.com/office/drawing/2014/main" id="{E79BA40B-CF10-5263-ABAC-D979F0555682}"/>
                  </a:ext>
                </a:extLst>
              </p:cNvPr>
              <p:cNvSpPr txBox="1">
                <a:spLocks/>
              </p:cNvSpPr>
              <p:nvPr/>
            </p:nvSpPr>
            <p:spPr>
              <a:xfrm>
                <a:off x="360000" y="1648814"/>
                <a:ext cx="3453464" cy="703228"/>
              </a:xfrm>
              <a:prstGeom prst="roundRect">
                <a:avLst/>
              </a:prstGeom>
              <a:noFill/>
              <a:ln>
                <a:solidFill>
                  <a:schemeClr val="accent1"/>
                </a:solidFill>
              </a:ln>
            </p:spPr>
            <p:style>
              <a:lnRef idx="3">
                <a:schemeClr val="lt1"/>
              </a:lnRef>
              <a:fillRef idx="1">
                <a:schemeClr val="accent4"/>
              </a:fillRef>
              <a:effectRef idx="1">
                <a:schemeClr val="accent4"/>
              </a:effectRef>
              <a:fontRef idx="minor">
                <a:schemeClr val="lt1"/>
              </a:fontRef>
            </p:style>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3663"/>
                <a:r>
                  <a:rPr lang="en-AU" dirty="0">
                    <a:latin typeface="+mn-lt"/>
                  </a:rPr>
                  <a:t> </a:t>
                </a:r>
                <a14:m>
                  <m:oMath xmlns:m="http://schemas.openxmlformats.org/officeDocument/2006/math">
                    <m:func>
                      <m:funcPr>
                        <m:ctrlPr>
                          <a:rPr lang="en-AU" i="1" smtClean="0">
                            <a:latin typeface="Cambria Math" panose="02040503050406030204" pitchFamily="18" charset="0"/>
                          </a:rPr>
                        </m:ctrlPr>
                      </m:funcPr>
                      <m:fName>
                        <m:r>
                          <m:rPr>
                            <m:sty m:val="p"/>
                          </m:rPr>
                          <a:rPr lang="en-AU" smtClean="0">
                            <a:latin typeface="Cambria Math" panose="02040503050406030204" pitchFamily="18" charset="0"/>
                          </a:rPr>
                          <m:t>sin</m:t>
                        </m:r>
                      </m:fName>
                      <m:e>
                        <m:d>
                          <m:dPr>
                            <m:ctrlPr>
                              <a:rPr lang="en-AU" i="1" smtClean="0">
                                <a:latin typeface="Cambria Math" panose="02040503050406030204" pitchFamily="18" charset="0"/>
                              </a:rPr>
                            </m:ctrlPr>
                          </m:dPr>
                          <m:e>
                            <m:r>
                              <a:rPr lang="en-AU" b="0" i="1" smtClean="0">
                                <a:latin typeface="Cambria Math" panose="02040503050406030204" pitchFamily="18" charset="0"/>
                              </a:rPr>
                              <m:t>2</m:t>
                            </m:r>
                            <m:r>
                              <a:rPr lang="en-AU" i="1" smtClean="0">
                                <a:latin typeface="Cambria Math" panose="02040503050406030204" pitchFamily="18" charset="0"/>
                              </a:rPr>
                              <m:t>𝐴</m:t>
                            </m:r>
                          </m:e>
                        </m:d>
                        <m:r>
                          <a:rPr lang="en-AU" i="1" smtClean="0">
                            <a:latin typeface="Cambria Math" panose="02040503050406030204" pitchFamily="18" charset="0"/>
                          </a:rPr>
                          <m:t>=</m:t>
                        </m:r>
                        <m:r>
                          <a:rPr lang="en-AU" b="0" i="1" smtClean="0">
                            <a:latin typeface="Cambria Math" panose="02040503050406030204" pitchFamily="18" charset="0"/>
                          </a:rPr>
                          <m:t>2</m:t>
                        </m:r>
                        <m:func>
                          <m:funcPr>
                            <m:ctrlPr>
                              <a:rPr lang="en-AU" i="1" smtClean="0">
                                <a:latin typeface="Cambria Math" panose="02040503050406030204" pitchFamily="18" charset="0"/>
                              </a:rPr>
                            </m:ctrlPr>
                          </m:funcPr>
                          <m:fName>
                            <m:r>
                              <m:rPr>
                                <m:sty m:val="p"/>
                              </m:rPr>
                              <a:rPr lang="en-AU" smtClean="0">
                                <a:latin typeface="Cambria Math" panose="02040503050406030204" pitchFamily="18" charset="0"/>
                              </a:rPr>
                              <m:t>sin</m:t>
                            </m:r>
                          </m:fName>
                          <m:e>
                            <m:r>
                              <a:rPr lang="en-AU" i="1" smtClean="0">
                                <a:latin typeface="Cambria Math" panose="02040503050406030204" pitchFamily="18" charset="0"/>
                              </a:rPr>
                              <m:t>𝐴</m:t>
                            </m:r>
                          </m:e>
                        </m:func>
                        <m:func>
                          <m:funcPr>
                            <m:ctrlPr>
                              <a:rPr lang="en-AU" i="1" smtClean="0">
                                <a:latin typeface="Cambria Math" panose="02040503050406030204" pitchFamily="18" charset="0"/>
                              </a:rPr>
                            </m:ctrlPr>
                          </m:funcPr>
                          <m:fName>
                            <m:r>
                              <m:rPr>
                                <m:sty m:val="p"/>
                              </m:rPr>
                              <a:rPr lang="en-AU" smtClean="0">
                                <a:latin typeface="Cambria Math" panose="02040503050406030204" pitchFamily="18" charset="0"/>
                              </a:rPr>
                              <m:t>cos</m:t>
                            </m:r>
                          </m:fName>
                          <m:e>
                            <m:r>
                              <a:rPr lang="en-AU" b="0" i="1" smtClean="0">
                                <a:latin typeface="Cambria Math" panose="02040503050406030204" pitchFamily="18" charset="0"/>
                              </a:rPr>
                              <m:t>𝐴</m:t>
                            </m:r>
                          </m:e>
                        </m:func>
                      </m:e>
                    </m:func>
                  </m:oMath>
                </a14:m>
                <a:endParaRPr lang="en-AU" dirty="0">
                  <a:latin typeface="+mn-lt"/>
                </a:endParaRPr>
              </a:p>
            </p:txBody>
          </p:sp>
        </mc:Choice>
        <mc:Fallback xmlns="">
          <p:sp>
            <p:nvSpPr>
              <p:cNvPr id="5" name="Text Placeholder 11">
                <a:extLst>
                  <a:ext uri="{FF2B5EF4-FFF2-40B4-BE49-F238E27FC236}">
                    <a16:creationId xmlns:a16="http://schemas.microsoft.com/office/drawing/2014/main" id="{E79BA40B-CF10-5263-ABAC-D979F0555682}"/>
                  </a:ext>
                </a:extLst>
              </p:cNvPr>
              <p:cNvSpPr txBox="1">
                <a:spLocks noRot="1" noChangeAspect="1" noMove="1" noResize="1" noEditPoints="1" noAdjustHandles="1" noChangeArrowheads="1" noChangeShapeType="1" noTextEdit="1"/>
              </p:cNvSpPr>
              <p:nvPr/>
            </p:nvSpPr>
            <p:spPr>
              <a:xfrm>
                <a:off x="360000" y="1648814"/>
                <a:ext cx="3453464" cy="703228"/>
              </a:xfrm>
              <a:prstGeom prst="roundRect">
                <a:avLst/>
              </a:prstGeom>
              <a:blipFill>
                <a:blip r:embed="rId3"/>
                <a:stretch>
                  <a:fillRect/>
                </a:stretch>
              </a:blipFill>
              <a:ln>
                <a:solidFill>
                  <a:schemeClr val="accent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 Placeholder 11">
                <a:extLst>
                  <a:ext uri="{FF2B5EF4-FFF2-40B4-BE49-F238E27FC236}">
                    <a16:creationId xmlns:a16="http://schemas.microsoft.com/office/drawing/2014/main" id="{FC512FFE-C7AB-8D85-3422-DC220BC4FCDC}"/>
                  </a:ext>
                </a:extLst>
              </p:cNvPr>
              <p:cNvSpPr txBox="1">
                <a:spLocks/>
              </p:cNvSpPr>
              <p:nvPr/>
            </p:nvSpPr>
            <p:spPr>
              <a:xfrm>
                <a:off x="4369268" y="1637790"/>
                <a:ext cx="3707932" cy="1791210"/>
              </a:xfrm>
              <a:prstGeom prst="roundRect">
                <a:avLst/>
              </a:prstGeom>
              <a:noFill/>
              <a:ln>
                <a:solidFill>
                  <a:schemeClr val="accent1"/>
                </a:solidFill>
              </a:ln>
            </p:spPr>
            <p:style>
              <a:lnRef idx="3">
                <a:schemeClr val="lt1"/>
              </a:lnRef>
              <a:fillRef idx="1">
                <a:schemeClr val="accent4"/>
              </a:fillRef>
              <a:effectRef idx="1">
                <a:schemeClr val="accent4"/>
              </a:effectRef>
              <a:fontRef idx="minor">
                <a:schemeClr val="lt1"/>
              </a:fontRef>
            </p:style>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6213"/>
                <a14:m>
                  <m:oMathPara xmlns:m="http://schemas.openxmlformats.org/officeDocument/2006/math">
                    <m:oMathParaPr>
                      <m:jc m:val="centerGroup"/>
                    </m:oMathParaPr>
                    <m:oMath xmlns:m="http://schemas.openxmlformats.org/officeDocument/2006/math">
                      <m:func>
                        <m:funcPr>
                          <m:ctrlPr>
                            <a:rPr lang="en-AU" i="1" smtClean="0">
                              <a:latin typeface="Cambria Math" panose="02040503050406030204" pitchFamily="18" charset="0"/>
                            </a:rPr>
                          </m:ctrlPr>
                        </m:funcPr>
                        <m:fName>
                          <m:r>
                            <m:rPr>
                              <m:sty m:val="p"/>
                            </m:rPr>
                            <a:rPr lang="en-AU" b="0" i="0" smtClean="0">
                              <a:latin typeface="Cambria Math" panose="02040503050406030204" pitchFamily="18" charset="0"/>
                            </a:rPr>
                            <m:t>cos</m:t>
                          </m:r>
                        </m:fName>
                        <m:e>
                          <m:d>
                            <m:dPr>
                              <m:ctrlPr>
                                <a:rPr lang="en-AU" i="1" smtClean="0">
                                  <a:latin typeface="Cambria Math" panose="02040503050406030204" pitchFamily="18" charset="0"/>
                                </a:rPr>
                              </m:ctrlPr>
                            </m:dPr>
                            <m:e>
                              <m:r>
                                <a:rPr lang="en-AU" b="0" i="1" smtClean="0">
                                  <a:latin typeface="Cambria Math" panose="02040503050406030204" pitchFamily="18" charset="0"/>
                                </a:rPr>
                                <m:t>2</m:t>
                              </m:r>
                              <m:r>
                                <a:rPr lang="en-AU" i="1" smtClean="0">
                                  <a:latin typeface="Cambria Math" panose="02040503050406030204" pitchFamily="18" charset="0"/>
                                </a:rPr>
                                <m:t>𝐴</m:t>
                              </m:r>
                            </m:e>
                          </m:d>
                          <m:r>
                            <a:rPr lang="en-AU" i="1" smtClean="0">
                              <a:latin typeface="Cambria Math" panose="02040503050406030204" pitchFamily="18" charset="0"/>
                            </a:rPr>
                            <m:t>=</m:t>
                          </m:r>
                          <m:func>
                            <m:funcPr>
                              <m:ctrlPr>
                                <a:rPr lang="en-AU" i="1">
                                  <a:latin typeface="Cambria Math" panose="02040503050406030204" pitchFamily="18" charset="0"/>
                                </a:rPr>
                              </m:ctrlPr>
                            </m:funcPr>
                            <m:fName>
                              <m:sSup>
                                <m:sSupPr>
                                  <m:ctrlPr>
                                    <a:rPr lang="en-AU" i="1">
                                      <a:latin typeface="Cambria Math" panose="02040503050406030204" pitchFamily="18" charset="0"/>
                                    </a:rPr>
                                  </m:ctrlPr>
                                </m:sSupPr>
                                <m:e>
                                  <m:r>
                                    <m:rPr>
                                      <m:sty m:val="p"/>
                                    </m:rPr>
                                    <a:rPr lang="en-AU">
                                      <a:latin typeface="Cambria Math" panose="02040503050406030204" pitchFamily="18" charset="0"/>
                                    </a:rPr>
                                    <m:t>cos</m:t>
                                  </m:r>
                                </m:e>
                                <m:sup>
                                  <m:r>
                                    <a:rPr lang="en-AU" i="1">
                                      <a:latin typeface="Cambria Math" panose="02040503050406030204" pitchFamily="18" charset="0"/>
                                    </a:rPr>
                                    <m:t>2</m:t>
                                  </m:r>
                                </m:sup>
                              </m:sSup>
                            </m:fName>
                            <m:e>
                              <m:r>
                                <a:rPr lang="en-AU" i="1">
                                  <a:latin typeface="Cambria Math" panose="02040503050406030204" pitchFamily="18" charset="0"/>
                                </a:rPr>
                                <m:t>𝐴</m:t>
                              </m:r>
                            </m:e>
                          </m:func>
                          <m:r>
                            <a:rPr lang="en-AU" i="1">
                              <a:latin typeface="Cambria Math" panose="02040503050406030204" pitchFamily="18" charset="0"/>
                            </a:rPr>
                            <m:t>−</m:t>
                          </m:r>
                          <m:func>
                            <m:funcPr>
                              <m:ctrlPr>
                                <a:rPr lang="en-AU" i="1">
                                  <a:latin typeface="Cambria Math" panose="02040503050406030204" pitchFamily="18" charset="0"/>
                                </a:rPr>
                              </m:ctrlPr>
                            </m:funcPr>
                            <m:fName>
                              <m:sSup>
                                <m:sSupPr>
                                  <m:ctrlPr>
                                    <a:rPr lang="en-AU" i="1">
                                      <a:latin typeface="Cambria Math" panose="02040503050406030204" pitchFamily="18" charset="0"/>
                                    </a:rPr>
                                  </m:ctrlPr>
                                </m:sSupPr>
                                <m:e>
                                  <m:r>
                                    <m:rPr>
                                      <m:sty m:val="p"/>
                                    </m:rPr>
                                    <a:rPr lang="en-AU">
                                      <a:latin typeface="Cambria Math" panose="02040503050406030204" pitchFamily="18" charset="0"/>
                                    </a:rPr>
                                    <m:t>sin</m:t>
                                  </m:r>
                                </m:e>
                                <m:sup>
                                  <m:r>
                                    <a:rPr lang="en-AU" i="1">
                                      <a:latin typeface="Cambria Math" panose="02040503050406030204" pitchFamily="18" charset="0"/>
                                    </a:rPr>
                                    <m:t>2</m:t>
                                  </m:r>
                                </m:sup>
                              </m:sSup>
                            </m:fName>
                            <m:e>
                              <m:r>
                                <a:rPr lang="en-AU" i="1">
                                  <a:latin typeface="Cambria Math" panose="02040503050406030204" pitchFamily="18" charset="0"/>
                                </a:rPr>
                                <m:t>𝐴</m:t>
                              </m:r>
                            </m:e>
                          </m:func>
                        </m:e>
                      </m:func>
                    </m:oMath>
                  </m:oMathPara>
                </a14:m>
                <a:endParaRPr lang="en-AU" i="1" dirty="0">
                  <a:latin typeface="Cambria Math" panose="02040503050406030204" pitchFamily="18" charset="0"/>
                </a:endParaRPr>
              </a:p>
              <a:p>
                <a:pPr marL="176213"/>
                <a14:m>
                  <m:oMathPara xmlns:m="http://schemas.openxmlformats.org/officeDocument/2006/math">
                    <m:oMathParaPr>
                      <m:jc m:val="left"/>
                    </m:oMathParaPr>
                    <m:oMath xmlns:m="http://schemas.openxmlformats.org/officeDocument/2006/math">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cos</m:t>
                          </m:r>
                        </m:fName>
                        <m:e>
                          <m:d>
                            <m:dPr>
                              <m:ctrlPr>
                                <a:rPr lang="en-AU" b="0" i="1" smtClean="0">
                                  <a:latin typeface="Cambria Math" panose="02040503050406030204" pitchFamily="18" charset="0"/>
                                </a:rPr>
                              </m:ctrlPr>
                            </m:dPr>
                            <m:e>
                              <m:r>
                                <a:rPr lang="en-AU" b="0" i="1" smtClean="0">
                                  <a:latin typeface="Cambria Math" panose="02040503050406030204" pitchFamily="18" charset="0"/>
                                </a:rPr>
                                <m:t>2</m:t>
                              </m:r>
                              <m:r>
                                <a:rPr lang="en-AU" b="0" i="1" smtClean="0">
                                  <a:latin typeface="Cambria Math" panose="02040503050406030204" pitchFamily="18" charset="0"/>
                                </a:rPr>
                                <m:t>𝐴</m:t>
                              </m:r>
                            </m:e>
                          </m:d>
                        </m:e>
                      </m:func>
                      <m:r>
                        <a:rPr lang="en-AU" b="0" i="1" smtClean="0">
                          <a:latin typeface="Cambria Math" panose="02040503050406030204" pitchFamily="18" charset="0"/>
                        </a:rPr>
                        <m:t>=</m:t>
                      </m:r>
                      <m:r>
                        <a:rPr lang="en-AU" i="1">
                          <a:latin typeface="Cambria Math" panose="02040503050406030204" pitchFamily="18" charset="0"/>
                        </a:rPr>
                        <m:t>2</m:t>
                      </m:r>
                      <m:func>
                        <m:funcPr>
                          <m:ctrlPr>
                            <a:rPr lang="en-AU" i="1">
                              <a:latin typeface="Cambria Math" panose="02040503050406030204" pitchFamily="18" charset="0"/>
                            </a:rPr>
                          </m:ctrlPr>
                        </m:funcPr>
                        <m:fName>
                          <m:sSup>
                            <m:sSupPr>
                              <m:ctrlPr>
                                <a:rPr lang="en-AU" i="1">
                                  <a:latin typeface="Cambria Math" panose="02040503050406030204" pitchFamily="18" charset="0"/>
                                </a:rPr>
                              </m:ctrlPr>
                            </m:sSupPr>
                            <m:e>
                              <m:r>
                                <m:rPr>
                                  <m:sty m:val="p"/>
                                </m:rPr>
                                <a:rPr lang="en-AU">
                                  <a:latin typeface="Cambria Math" panose="02040503050406030204" pitchFamily="18" charset="0"/>
                                </a:rPr>
                                <m:t>cos</m:t>
                              </m:r>
                            </m:e>
                            <m:sup>
                              <m:r>
                                <a:rPr lang="en-AU" i="1">
                                  <a:latin typeface="Cambria Math" panose="02040503050406030204" pitchFamily="18" charset="0"/>
                                </a:rPr>
                                <m:t>2</m:t>
                              </m:r>
                            </m:sup>
                          </m:sSup>
                        </m:fName>
                        <m:e>
                          <m:r>
                            <a:rPr lang="en-AU" i="1">
                              <a:latin typeface="Cambria Math" panose="02040503050406030204" pitchFamily="18" charset="0"/>
                            </a:rPr>
                            <m:t>𝐴</m:t>
                          </m:r>
                        </m:e>
                      </m:func>
                      <m:r>
                        <a:rPr lang="en-AU" i="1">
                          <a:latin typeface="Cambria Math" panose="02040503050406030204" pitchFamily="18" charset="0"/>
                        </a:rPr>
                        <m:t>−1</m:t>
                      </m:r>
                    </m:oMath>
                  </m:oMathPara>
                </a14:m>
                <a:endParaRPr lang="en-AU" dirty="0">
                  <a:latin typeface="+mn-lt"/>
                </a:endParaRPr>
              </a:p>
              <a:p>
                <a:pPr marL="176213"/>
                <a14:m>
                  <m:oMathPara xmlns:m="http://schemas.openxmlformats.org/officeDocument/2006/math">
                    <m:oMathParaPr>
                      <m:jc m:val="left"/>
                    </m:oMathParaPr>
                    <m:oMath xmlns:m="http://schemas.openxmlformats.org/officeDocument/2006/math">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cos</m:t>
                          </m:r>
                        </m:fName>
                        <m:e>
                          <m:r>
                            <a:rPr lang="en-AU" b="0" i="1" smtClean="0">
                              <a:latin typeface="Cambria Math" panose="02040503050406030204" pitchFamily="18" charset="0"/>
                            </a:rPr>
                            <m:t>(2</m:t>
                          </m:r>
                          <m:r>
                            <a:rPr lang="en-AU" b="0" i="1" smtClean="0">
                              <a:latin typeface="Cambria Math" panose="02040503050406030204" pitchFamily="18" charset="0"/>
                            </a:rPr>
                            <m:t>𝐴</m:t>
                          </m:r>
                          <m:r>
                            <a:rPr lang="en-AU" b="0" i="1" smtClean="0">
                              <a:latin typeface="Cambria Math" panose="02040503050406030204" pitchFamily="18" charset="0"/>
                            </a:rPr>
                            <m:t>)</m:t>
                          </m:r>
                        </m:e>
                      </m:func>
                      <m:r>
                        <a:rPr lang="en-AU" b="0" i="1" smtClean="0">
                          <a:latin typeface="Cambria Math" panose="02040503050406030204" pitchFamily="18" charset="0"/>
                        </a:rPr>
                        <m:t>=</m:t>
                      </m:r>
                      <m:r>
                        <a:rPr lang="en-AU" i="1">
                          <a:latin typeface="Cambria Math" panose="02040503050406030204" pitchFamily="18" charset="0"/>
                        </a:rPr>
                        <m:t>1−2</m:t>
                      </m:r>
                      <m:func>
                        <m:funcPr>
                          <m:ctrlPr>
                            <a:rPr lang="en-AU" i="1">
                              <a:latin typeface="Cambria Math" panose="02040503050406030204" pitchFamily="18" charset="0"/>
                            </a:rPr>
                          </m:ctrlPr>
                        </m:funcPr>
                        <m:fName>
                          <m:sSup>
                            <m:sSupPr>
                              <m:ctrlPr>
                                <a:rPr lang="en-AU" i="1">
                                  <a:latin typeface="Cambria Math" panose="02040503050406030204" pitchFamily="18" charset="0"/>
                                </a:rPr>
                              </m:ctrlPr>
                            </m:sSupPr>
                            <m:e>
                              <m:r>
                                <m:rPr>
                                  <m:sty m:val="p"/>
                                </m:rPr>
                                <a:rPr lang="en-AU">
                                  <a:latin typeface="Cambria Math" panose="02040503050406030204" pitchFamily="18" charset="0"/>
                                </a:rPr>
                                <m:t>sin</m:t>
                              </m:r>
                            </m:e>
                            <m:sup>
                              <m:r>
                                <a:rPr lang="en-AU" i="1">
                                  <a:latin typeface="Cambria Math" panose="02040503050406030204" pitchFamily="18" charset="0"/>
                                </a:rPr>
                                <m:t>2</m:t>
                              </m:r>
                            </m:sup>
                          </m:sSup>
                        </m:fName>
                        <m:e>
                          <m:r>
                            <a:rPr lang="en-AU" i="1">
                              <a:latin typeface="Cambria Math" panose="02040503050406030204" pitchFamily="18" charset="0"/>
                            </a:rPr>
                            <m:t>𝐴</m:t>
                          </m:r>
                        </m:e>
                      </m:func>
                    </m:oMath>
                  </m:oMathPara>
                </a14:m>
                <a:endParaRPr lang="en-AU" dirty="0">
                  <a:latin typeface="+mn-lt"/>
                </a:endParaRPr>
              </a:p>
            </p:txBody>
          </p:sp>
        </mc:Choice>
        <mc:Fallback xmlns="">
          <p:sp>
            <p:nvSpPr>
              <p:cNvPr id="7" name="Text Placeholder 11">
                <a:extLst>
                  <a:ext uri="{FF2B5EF4-FFF2-40B4-BE49-F238E27FC236}">
                    <a16:creationId xmlns:a16="http://schemas.microsoft.com/office/drawing/2014/main" id="{FC512FFE-C7AB-8D85-3422-DC220BC4FCDC}"/>
                  </a:ext>
                </a:extLst>
              </p:cNvPr>
              <p:cNvSpPr txBox="1">
                <a:spLocks noRot="1" noChangeAspect="1" noMove="1" noResize="1" noEditPoints="1" noAdjustHandles="1" noChangeArrowheads="1" noChangeShapeType="1" noTextEdit="1"/>
              </p:cNvSpPr>
              <p:nvPr/>
            </p:nvSpPr>
            <p:spPr>
              <a:xfrm>
                <a:off x="4369268" y="1637790"/>
                <a:ext cx="3707932" cy="1791210"/>
              </a:xfrm>
              <a:prstGeom prst="roundRect">
                <a:avLst/>
              </a:prstGeom>
              <a:blipFill>
                <a:blip r:embed="rId4"/>
                <a:stretch>
                  <a:fillRect/>
                </a:stretch>
              </a:blipFill>
              <a:ln>
                <a:solidFill>
                  <a:schemeClr val="accent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 Placeholder 11">
                <a:extLst>
                  <a:ext uri="{FF2B5EF4-FFF2-40B4-BE49-F238E27FC236}">
                    <a16:creationId xmlns:a16="http://schemas.microsoft.com/office/drawing/2014/main" id="{D3FBBC33-A001-A2E8-72C5-98548E8C35E2}"/>
                  </a:ext>
                </a:extLst>
              </p:cNvPr>
              <p:cNvSpPr txBox="1">
                <a:spLocks/>
              </p:cNvSpPr>
              <p:nvPr/>
            </p:nvSpPr>
            <p:spPr>
              <a:xfrm>
                <a:off x="8390536" y="1637790"/>
                <a:ext cx="3453464" cy="703228"/>
              </a:xfrm>
              <a:prstGeom prst="roundRect">
                <a:avLst/>
              </a:prstGeom>
              <a:noFill/>
              <a:ln>
                <a:solidFill>
                  <a:schemeClr val="accent1"/>
                </a:solidFill>
              </a:ln>
            </p:spPr>
            <p:style>
              <a:lnRef idx="3">
                <a:schemeClr val="lt1"/>
              </a:lnRef>
              <a:fillRef idx="1">
                <a:schemeClr val="accent4"/>
              </a:fillRef>
              <a:effectRef idx="1">
                <a:schemeClr val="accent4"/>
              </a:effectRef>
              <a:fontRef idx="minor">
                <a:schemeClr val="lt1"/>
              </a:fontRef>
            </p:style>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3663">
                  <a:lnSpc>
                    <a:spcPct val="100000"/>
                  </a:lnSpc>
                  <a:spcAft>
                    <a:spcPts val="300"/>
                  </a:spcAft>
                </a:pPr>
                <a14:m>
                  <m:oMathPara xmlns:m="http://schemas.openxmlformats.org/officeDocument/2006/math">
                    <m:oMathParaPr>
                      <m:jc m:val="left"/>
                    </m:oMathParaPr>
                    <m:oMath xmlns:m="http://schemas.openxmlformats.org/officeDocument/2006/math">
                      <m:func>
                        <m:funcPr>
                          <m:ctrlPr>
                            <a:rPr lang="en-AU" i="1" smtClean="0">
                              <a:latin typeface="Cambria Math" panose="02040503050406030204" pitchFamily="18" charset="0"/>
                            </a:rPr>
                          </m:ctrlPr>
                        </m:funcPr>
                        <m:fName>
                          <m:r>
                            <m:rPr>
                              <m:sty m:val="p"/>
                            </m:rPr>
                            <a:rPr lang="en-AU" b="0" i="0" smtClean="0">
                              <a:latin typeface="Cambria Math" panose="02040503050406030204" pitchFamily="18" charset="0"/>
                            </a:rPr>
                            <m:t>ta</m:t>
                          </m:r>
                          <m:r>
                            <m:rPr>
                              <m:sty m:val="p"/>
                            </m:rPr>
                            <a:rPr lang="en-AU" smtClean="0">
                              <a:latin typeface="Cambria Math" panose="02040503050406030204" pitchFamily="18" charset="0"/>
                            </a:rPr>
                            <m:t>n</m:t>
                          </m:r>
                        </m:fName>
                        <m:e>
                          <m:d>
                            <m:dPr>
                              <m:ctrlPr>
                                <a:rPr lang="en-AU" i="1" smtClean="0">
                                  <a:latin typeface="Cambria Math" panose="02040503050406030204" pitchFamily="18" charset="0"/>
                                </a:rPr>
                              </m:ctrlPr>
                            </m:dPr>
                            <m:e>
                              <m:r>
                                <a:rPr lang="en-AU" b="0" i="1" smtClean="0">
                                  <a:latin typeface="Cambria Math" panose="02040503050406030204" pitchFamily="18" charset="0"/>
                                </a:rPr>
                                <m:t>2</m:t>
                              </m:r>
                              <m:r>
                                <a:rPr lang="en-AU" i="1" smtClean="0">
                                  <a:latin typeface="Cambria Math" panose="02040503050406030204" pitchFamily="18" charset="0"/>
                                </a:rPr>
                                <m:t>𝐴</m:t>
                              </m:r>
                            </m:e>
                          </m:d>
                          <m:r>
                            <a:rPr lang="en-AU" i="1" smtClean="0">
                              <a:latin typeface="Cambria Math" panose="02040503050406030204" pitchFamily="18" charset="0"/>
                            </a:rPr>
                            <m:t>=</m:t>
                          </m:r>
                          <m:f>
                            <m:fPr>
                              <m:ctrlPr>
                                <a:rPr lang="en-AU" i="1">
                                  <a:latin typeface="Cambria Math" panose="02040503050406030204" pitchFamily="18" charset="0"/>
                                </a:rPr>
                              </m:ctrlPr>
                            </m:fPr>
                            <m:num>
                              <m:r>
                                <a:rPr lang="en-AU" i="1">
                                  <a:latin typeface="Cambria Math" panose="02040503050406030204" pitchFamily="18" charset="0"/>
                                </a:rPr>
                                <m:t>2</m:t>
                              </m:r>
                              <m:func>
                                <m:funcPr>
                                  <m:ctrlPr>
                                    <a:rPr lang="en-AU" i="1">
                                      <a:latin typeface="Cambria Math" panose="02040503050406030204" pitchFamily="18" charset="0"/>
                                    </a:rPr>
                                  </m:ctrlPr>
                                </m:funcPr>
                                <m:fName>
                                  <m:r>
                                    <m:rPr>
                                      <m:sty m:val="p"/>
                                    </m:rPr>
                                    <a:rPr lang="en-AU">
                                      <a:latin typeface="Cambria Math" panose="02040503050406030204" pitchFamily="18" charset="0"/>
                                    </a:rPr>
                                    <m:t>tan</m:t>
                                  </m:r>
                                </m:fName>
                                <m:e>
                                  <m:r>
                                    <a:rPr lang="en-AU" i="1">
                                      <a:latin typeface="Cambria Math" panose="02040503050406030204" pitchFamily="18" charset="0"/>
                                    </a:rPr>
                                    <m:t>𝐴</m:t>
                                  </m:r>
                                </m:e>
                              </m:func>
                            </m:num>
                            <m:den>
                              <m:r>
                                <a:rPr lang="en-AU" i="1">
                                  <a:latin typeface="Cambria Math" panose="02040503050406030204" pitchFamily="18" charset="0"/>
                                </a:rPr>
                                <m:t>1−</m:t>
                              </m:r>
                              <m:func>
                                <m:funcPr>
                                  <m:ctrlPr>
                                    <a:rPr lang="en-AU" i="1">
                                      <a:latin typeface="Cambria Math" panose="02040503050406030204" pitchFamily="18" charset="0"/>
                                    </a:rPr>
                                  </m:ctrlPr>
                                </m:funcPr>
                                <m:fName>
                                  <m:sSup>
                                    <m:sSupPr>
                                      <m:ctrlPr>
                                        <a:rPr lang="en-AU" i="1">
                                          <a:latin typeface="Cambria Math" panose="02040503050406030204" pitchFamily="18" charset="0"/>
                                        </a:rPr>
                                      </m:ctrlPr>
                                    </m:sSupPr>
                                    <m:e>
                                      <m:r>
                                        <m:rPr>
                                          <m:sty m:val="p"/>
                                        </m:rPr>
                                        <a:rPr lang="en-AU">
                                          <a:latin typeface="Cambria Math" panose="02040503050406030204" pitchFamily="18" charset="0"/>
                                        </a:rPr>
                                        <m:t>tan</m:t>
                                      </m:r>
                                    </m:e>
                                    <m:sup>
                                      <m:r>
                                        <a:rPr lang="en-AU">
                                          <a:latin typeface="Cambria Math" panose="02040503050406030204" pitchFamily="18" charset="0"/>
                                        </a:rPr>
                                        <m:t>2</m:t>
                                      </m:r>
                                    </m:sup>
                                  </m:sSup>
                                </m:fName>
                                <m:e>
                                  <m:r>
                                    <a:rPr lang="en-AU" i="1">
                                      <a:latin typeface="Cambria Math" panose="02040503050406030204" pitchFamily="18" charset="0"/>
                                    </a:rPr>
                                    <m:t>𝐴</m:t>
                                  </m:r>
                                </m:e>
                              </m:func>
                            </m:den>
                          </m:f>
                        </m:e>
                      </m:func>
                    </m:oMath>
                  </m:oMathPara>
                </a14:m>
                <a:endParaRPr lang="en-AU" dirty="0">
                  <a:latin typeface="+mn-lt"/>
                </a:endParaRPr>
              </a:p>
            </p:txBody>
          </p:sp>
        </mc:Choice>
        <mc:Fallback xmlns="">
          <p:sp>
            <p:nvSpPr>
              <p:cNvPr id="8" name="Text Placeholder 11">
                <a:extLst>
                  <a:ext uri="{FF2B5EF4-FFF2-40B4-BE49-F238E27FC236}">
                    <a16:creationId xmlns:a16="http://schemas.microsoft.com/office/drawing/2014/main" id="{D3FBBC33-A001-A2E8-72C5-98548E8C35E2}"/>
                  </a:ext>
                </a:extLst>
              </p:cNvPr>
              <p:cNvSpPr txBox="1">
                <a:spLocks noRot="1" noChangeAspect="1" noMove="1" noResize="1" noEditPoints="1" noAdjustHandles="1" noChangeArrowheads="1" noChangeShapeType="1" noTextEdit="1"/>
              </p:cNvSpPr>
              <p:nvPr/>
            </p:nvSpPr>
            <p:spPr>
              <a:xfrm>
                <a:off x="8390536" y="1637790"/>
                <a:ext cx="3453464" cy="703228"/>
              </a:xfrm>
              <a:prstGeom prst="roundRect">
                <a:avLst/>
              </a:prstGeom>
              <a:blipFill>
                <a:blip r:embed="rId5"/>
                <a:stretch>
                  <a:fillRect/>
                </a:stretch>
              </a:blipFill>
              <a:ln>
                <a:solidFill>
                  <a:schemeClr val="accent1"/>
                </a:solidFill>
              </a:ln>
            </p:spPr>
            <p:txBody>
              <a:bodyPr/>
              <a:lstStyle/>
              <a:p>
                <a:r>
                  <a:rPr lang="en-US">
                    <a:noFill/>
                  </a:rPr>
                  <a:t> </a:t>
                </a:r>
              </a:p>
            </p:txBody>
          </p:sp>
        </mc:Fallback>
      </mc:AlternateContent>
    </p:spTree>
    <p:extLst>
      <p:ext uri="{BB962C8B-B14F-4D97-AF65-F5344CB8AC3E}">
        <p14:creationId xmlns:p14="http://schemas.microsoft.com/office/powerpoint/2010/main" val="1088949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8A2B4C-7C30-E419-70FB-AC11F1082D3E}"/>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87704CFD-544D-B423-7121-5AEC065EB6B1}"/>
              </a:ext>
            </a:extLst>
          </p:cNvPr>
          <p:cNvSpPr>
            <a:spLocks noGrp="1"/>
          </p:cNvSpPr>
          <p:nvPr>
            <p:ph type="ctrTitle"/>
          </p:nvPr>
        </p:nvSpPr>
        <p:spPr/>
        <p:txBody>
          <a:bodyPr/>
          <a:lstStyle/>
          <a:p>
            <a:r>
              <a:rPr lang="en-AU" dirty="0">
                <a:latin typeface="+mj-lt"/>
              </a:rPr>
              <a:t>Independent practice</a:t>
            </a:r>
          </a:p>
        </p:txBody>
      </p:sp>
    </p:spTree>
    <p:extLst>
      <p:ext uri="{BB962C8B-B14F-4D97-AF65-F5344CB8AC3E}">
        <p14:creationId xmlns:p14="http://schemas.microsoft.com/office/powerpoint/2010/main" val="4123385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87B37E-B591-E198-6DFF-47E304F27BF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98F4948-E1E0-26D7-4030-929683350C45}"/>
              </a:ext>
            </a:extLst>
          </p:cNvPr>
          <p:cNvSpPr>
            <a:spLocks noGrp="1"/>
          </p:cNvSpPr>
          <p:nvPr>
            <p:ph type="title"/>
          </p:nvPr>
        </p:nvSpPr>
        <p:spPr/>
        <p:txBody>
          <a:bodyPr/>
          <a:lstStyle/>
          <a:p>
            <a:r>
              <a:rPr lang="en-AU" dirty="0"/>
              <a:t>Using double angle formulas across contexts (1)</a:t>
            </a:r>
            <a:endParaRPr lang="en-AU" dirty="0">
              <a:latin typeface="+mj-lt"/>
            </a:endParaRPr>
          </a:p>
        </p:txBody>
      </p:sp>
      <p:sp>
        <p:nvSpPr>
          <p:cNvPr id="13" name="Text Placeholder 12">
            <a:extLst>
              <a:ext uri="{FF2B5EF4-FFF2-40B4-BE49-F238E27FC236}">
                <a16:creationId xmlns:a16="http://schemas.microsoft.com/office/drawing/2014/main" id="{38125AA7-2DDC-A7CB-5B71-2CDD4CD0E83E}"/>
              </a:ext>
            </a:extLst>
          </p:cNvPr>
          <p:cNvSpPr>
            <a:spLocks noGrp="1"/>
          </p:cNvSpPr>
          <p:nvPr>
            <p:ph type="body" sz="quarter" idx="18"/>
          </p:nvPr>
        </p:nvSpPr>
        <p:spPr>
          <a:xfrm>
            <a:off x="360000" y="982520"/>
            <a:ext cx="11483998" cy="356423"/>
          </a:xfrm>
        </p:spPr>
        <p:txBody>
          <a:bodyPr/>
          <a:lstStyle/>
          <a:p>
            <a:r>
              <a:rPr lang="en-AU" dirty="0">
                <a:latin typeface="+mj-lt"/>
              </a:rPr>
              <a:t>Questions</a:t>
            </a:r>
          </a:p>
        </p:txBody>
      </p:sp>
      <p:sp>
        <p:nvSpPr>
          <p:cNvPr id="3" name="Slide Number Placeholder 2">
            <a:extLst>
              <a:ext uri="{FF2B5EF4-FFF2-40B4-BE49-F238E27FC236}">
                <a16:creationId xmlns:a16="http://schemas.microsoft.com/office/drawing/2014/main" id="{90D233A7-435F-C248-0D8C-BC5F4142D2CF}"/>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16</a:t>
            </a:fld>
            <a:endParaRPr lang="en-AU" dirty="0"/>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9E56FC52-5669-3276-586E-3BE181474ACE}"/>
                  </a:ext>
                </a:extLst>
              </p:cNvPr>
              <p:cNvSpPr txBox="1"/>
              <p:nvPr/>
            </p:nvSpPr>
            <p:spPr>
              <a:xfrm>
                <a:off x="759598" y="1693672"/>
                <a:ext cx="7054366" cy="4909392"/>
              </a:xfrm>
              <a:prstGeom prst="rect">
                <a:avLst/>
              </a:prstGeom>
              <a:noFill/>
            </p:spPr>
            <p:txBody>
              <a:bodyPr wrap="square" lIns="0" tIns="0" rIns="0" bIns="0" rtlCol="0">
                <a:noAutofit/>
              </a:bodyPr>
              <a:lstStyle/>
              <a:p>
                <a:pPr algn="l"/>
                <a:r>
                  <a:rPr lang="en-AU" sz="1800" dirty="0"/>
                  <a:t>1.	Eliminate </a:t>
                </a:r>
                <a14:m>
                  <m:oMath xmlns:m="http://schemas.openxmlformats.org/officeDocument/2006/math">
                    <m:r>
                      <a:rPr lang="en-AU" sz="1800" b="0" i="1" smtClean="0">
                        <a:latin typeface="Cambria Math" panose="02040503050406030204" pitchFamily="18" charset="0"/>
                      </a:rPr>
                      <m:t>𝜃</m:t>
                    </m:r>
                  </m:oMath>
                </a14:m>
                <a:r>
                  <a:rPr lang="en-AU" sz="1800" dirty="0"/>
                  <a:t> from each pair of parametric equations:</a:t>
                </a:r>
              </a:p>
              <a:p>
                <a:pPr algn="l"/>
                <a:r>
                  <a:rPr lang="en-AU" sz="1800" dirty="0"/>
                  <a:t> </a:t>
                </a:r>
              </a:p>
              <a:p>
                <a:pPr marL="625475" lvl="2"/>
                <a:r>
                  <a:rPr lang="en-AU" sz="1800" b="0" dirty="0"/>
                  <a:t>a) </a:t>
                </a:r>
                <a14:m>
                  <m:oMath xmlns:m="http://schemas.openxmlformats.org/officeDocument/2006/math">
                    <m:r>
                      <a:rPr lang="en-AU" sz="1800" b="0" i="1" smtClean="0">
                        <a:latin typeface="Cambria Math" panose="02040503050406030204" pitchFamily="18" charset="0"/>
                      </a:rPr>
                      <m:t>𝑥</m:t>
                    </m:r>
                    <m:r>
                      <a:rPr lang="en-AU" sz="1800" b="0" i="1" smtClean="0">
                        <a:latin typeface="Cambria Math" panose="02040503050406030204" pitchFamily="18" charset="0"/>
                      </a:rPr>
                      <m:t>=1+</m:t>
                    </m:r>
                    <m:r>
                      <m:rPr>
                        <m:sty m:val="p"/>
                      </m:rPr>
                      <a:rPr lang="en-AU" sz="1800" b="0" i="0" smtClean="0">
                        <a:latin typeface="Cambria Math" panose="02040503050406030204" pitchFamily="18" charset="0"/>
                      </a:rPr>
                      <m:t>sin</m:t>
                    </m:r>
                    <m:r>
                      <a:rPr lang="en-AU" sz="1800" b="0" i="1" smtClean="0">
                        <a:latin typeface="Cambria Math" panose="02040503050406030204" pitchFamily="18" charset="0"/>
                      </a:rPr>
                      <m:t>𝜃</m:t>
                    </m:r>
                    <m:r>
                      <a:rPr lang="en-AU" sz="1800" b="0" i="1" smtClean="0">
                        <a:latin typeface="Cambria Math" panose="02040503050406030204" pitchFamily="18" charset="0"/>
                      </a:rPr>
                      <m:t> </m:t>
                    </m:r>
                    <m:r>
                      <a:rPr lang="en-AU" sz="1800" b="0" i="0" smtClean="0">
                        <a:latin typeface="Cambria Math" panose="02040503050406030204" pitchFamily="18" charset="0"/>
                      </a:rPr>
                      <m:t>, </m:t>
                    </m:r>
                  </m:oMath>
                </a14:m>
                <a:r>
                  <a:rPr lang="en-AU" sz="1800" dirty="0"/>
                  <a:t>		</a:t>
                </a:r>
                <a14:m>
                  <m:oMath xmlns:m="http://schemas.openxmlformats.org/officeDocument/2006/math">
                    <m:r>
                      <a:rPr lang="en-AU" sz="1800" b="0" i="1" smtClean="0">
                        <a:latin typeface="Cambria Math" panose="02040503050406030204" pitchFamily="18" charset="0"/>
                      </a:rPr>
                      <m:t>𝑦</m:t>
                    </m:r>
                    <m:r>
                      <a:rPr lang="en-AU" sz="1800" b="0" i="1" smtClean="0">
                        <a:latin typeface="Cambria Math" panose="02040503050406030204" pitchFamily="18" charset="0"/>
                      </a:rPr>
                      <m:t>=</m:t>
                    </m:r>
                    <m:r>
                      <m:rPr>
                        <m:sty m:val="p"/>
                      </m:rPr>
                      <a:rPr lang="en-AU" sz="1800" b="0" i="0" smtClean="0">
                        <a:latin typeface="Cambria Math" panose="02040503050406030204" pitchFamily="18" charset="0"/>
                      </a:rPr>
                      <m:t>sin</m:t>
                    </m:r>
                    <m:r>
                      <a:rPr lang="en-AU" sz="1800" b="0" i="1" smtClean="0">
                        <a:latin typeface="Cambria Math" panose="02040503050406030204" pitchFamily="18" charset="0"/>
                      </a:rPr>
                      <m:t>2</m:t>
                    </m:r>
                    <m:r>
                      <a:rPr lang="en-AU" sz="1800" b="0" i="1" smtClean="0">
                        <a:latin typeface="Cambria Math" panose="02040503050406030204" pitchFamily="18" charset="0"/>
                      </a:rPr>
                      <m:t>𝜃</m:t>
                    </m:r>
                  </m:oMath>
                </a14:m>
                <a:r>
                  <a:rPr lang="en-AU" sz="1800" b="0" dirty="0"/>
                  <a:t> 	</a:t>
                </a:r>
                <a:r>
                  <a:rPr lang="en-AU" sz="1800" dirty="0"/>
                  <a:t>	</a:t>
                </a:r>
                <a14:m>
                  <m:oMath xmlns:m="http://schemas.openxmlformats.org/officeDocument/2006/math">
                    <m:r>
                      <m:rPr>
                        <m:sty m:val="p"/>
                      </m:rPr>
                      <a:rPr lang="en-AU" sz="1800" b="0" i="0" smtClean="0">
                        <a:latin typeface="Cambria Math" panose="02040503050406030204" pitchFamily="18" charset="0"/>
                      </a:rPr>
                      <m:t>for</m:t>
                    </m:r>
                    <m:r>
                      <a:rPr lang="en-AU" sz="1800" b="0" i="0" smtClean="0">
                        <a:latin typeface="Cambria Math" panose="02040503050406030204" pitchFamily="18" charset="0"/>
                      </a:rPr>
                      <m:t> 0</m:t>
                    </m:r>
                    <m:r>
                      <a:rPr lang="en-AU" sz="1800" b="0" i="1" smtClean="0">
                        <a:latin typeface="Cambria Math" panose="02040503050406030204" pitchFamily="18" charset="0"/>
                        <a:ea typeface="Cambria Math" panose="02040503050406030204" pitchFamily="18" charset="0"/>
                      </a:rPr>
                      <m:t>≤</m:t>
                    </m:r>
                    <m:r>
                      <a:rPr lang="en-AU" sz="1800" b="0" i="1" smtClean="0">
                        <a:latin typeface="Cambria Math" panose="02040503050406030204" pitchFamily="18" charset="0"/>
                        <a:ea typeface="Cambria Math" panose="02040503050406030204" pitchFamily="18" charset="0"/>
                      </a:rPr>
                      <m:t>𝜃</m:t>
                    </m:r>
                    <m:r>
                      <a:rPr lang="en-AU" sz="1800" b="0" i="1" smtClean="0">
                        <a:latin typeface="Cambria Math" panose="02040503050406030204" pitchFamily="18" charset="0"/>
                        <a:ea typeface="Cambria Math" panose="02040503050406030204" pitchFamily="18" charset="0"/>
                      </a:rPr>
                      <m:t>≤</m:t>
                    </m:r>
                    <m:f>
                      <m:fPr>
                        <m:ctrlPr>
                          <a:rPr lang="en-AU" sz="1800" b="0" i="1" smtClean="0">
                            <a:latin typeface="Cambria Math" panose="02040503050406030204" pitchFamily="18" charset="0"/>
                            <a:ea typeface="Cambria Math" panose="02040503050406030204" pitchFamily="18" charset="0"/>
                          </a:rPr>
                        </m:ctrlPr>
                      </m:fPr>
                      <m:num>
                        <m:r>
                          <a:rPr lang="en-AU" sz="1800" b="0" i="1" smtClean="0">
                            <a:latin typeface="Cambria Math" panose="02040503050406030204" pitchFamily="18" charset="0"/>
                            <a:ea typeface="Cambria Math" panose="02040503050406030204" pitchFamily="18" charset="0"/>
                          </a:rPr>
                          <m:t>𝜋</m:t>
                        </m:r>
                      </m:num>
                      <m:den>
                        <m:r>
                          <a:rPr lang="en-AU" sz="1800" b="0" i="1" smtClean="0">
                            <a:latin typeface="Cambria Math" panose="02040503050406030204" pitchFamily="18" charset="0"/>
                            <a:ea typeface="Cambria Math" panose="02040503050406030204" pitchFamily="18" charset="0"/>
                          </a:rPr>
                          <m:t>2</m:t>
                        </m:r>
                      </m:den>
                    </m:f>
                  </m:oMath>
                </a14:m>
                <a:endParaRPr lang="en-AU" sz="1800" b="0" dirty="0"/>
              </a:p>
              <a:p>
                <a:pPr lvl="2"/>
                <a:endParaRPr lang="en-AU" sz="1800" b="0" dirty="0"/>
              </a:p>
              <a:p>
                <a:pPr marL="625475" lvl="2"/>
                <a:r>
                  <a:rPr lang="en-AU" sz="1800" b="0" dirty="0"/>
                  <a:t>b) </a:t>
                </a:r>
                <a14:m>
                  <m:oMath xmlns:m="http://schemas.openxmlformats.org/officeDocument/2006/math">
                    <m:r>
                      <a:rPr lang="en-AU" sz="1800" b="0" i="1" smtClean="0">
                        <a:latin typeface="Cambria Math" panose="02040503050406030204" pitchFamily="18" charset="0"/>
                      </a:rPr>
                      <m:t>𝑥</m:t>
                    </m:r>
                    <m:r>
                      <a:rPr lang="en-AU" sz="1800" b="0" i="1" smtClean="0">
                        <a:latin typeface="Cambria Math" panose="02040503050406030204" pitchFamily="18" charset="0"/>
                      </a:rPr>
                      <m:t>=</m:t>
                    </m:r>
                    <m:r>
                      <m:rPr>
                        <m:sty m:val="p"/>
                      </m:rPr>
                      <a:rPr lang="en-AU" sz="1800" b="0" i="0" smtClean="0">
                        <a:latin typeface="Cambria Math" panose="02040503050406030204" pitchFamily="18" charset="0"/>
                      </a:rPr>
                      <m:t>cot</m:t>
                    </m:r>
                    <m:r>
                      <a:rPr lang="en-AU" sz="1800" b="0" i="1" smtClean="0">
                        <a:latin typeface="Cambria Math" panose="02040503050406030204" pitchFamily="18" charset="0"/>
                      </a:rPr>
                      <m:t>𝜃</m:t>
                    </m:r>
                    <m:r>
                      <a:rPr lang="en-AU" sz="1800" b="0" i="1" smtClean="0">
                        <a:latin typeface="Cambria Math" panose="02040503050406030204" pitchFamily="18" charset="0"/>
                      </a:rPr>
                      <m:t>−1 ,</m:t>
                    </m:r>
                  </m:oMath>
                </a14:m>
                <a:r>
                  <a:rPr lang="en-AU" sz="1800" b="0" dirty="0"/>
                  <a:t>		</a:t>
                </a:r>
                <a14:m>
                  <m:oMath xmlns:m="http://schemas.openxmlformats.org/officeDocument/2006/math">
                    <m:r>
                      <a:rPr lang="en-AU" sz="1800" b="0" i="1" smtClean="0">
                        <a:latin typeface="Cambria Math" panose="02040503050406030204" pitchFamily="18" charset="0"/>
                      </a:rPr>
                      <m:t>𝑦</m:t>
                    </m:r>
                    <m:r>
                      <a:rPr lang="en-AU" sz="1800" b="0" i="1" smtClean="0">
                        <a:latin typeface="Cambria Math" panose="02040503050406030204" pitchFamily="18" charset="0"/>
                      </a:rPr>
                      <m:t>=</m:t>
                    </m:r>
                    <m:r>
                      <m:rPr>
                        <m:sty m:val="p"/>
                      </m:rPr>
                      <a:rPr lang="en-AU" sz="1800" b="0" i="0" smtClean="0">
                        <a:latin typeface="Cambria Math" panose="02040503050406030204" pitchFamily="18" charset="0"/>
                      </a:rPr>
                      <m:t>cot</m:t>
                    </m:r>
                    <m:r>
                      <a:rPr lang="en-AU" sz="1800" b="0" i="1" smtClean="0">
                        <a:latin typeface="Cambria Math" panose="02040503050406030204" pitchFamily="18" charset="0"/>
                      </a:rPr>
                      <m:t>2</m:t>
                    </m:r>
                    <m:r>
                      <a:rPr lang="en-AU" sz="1800" b="0" i="1" smtClean="0">
                        <a:latin typeface="Cambria Math" panose="02040503050406030204" pitchFamily="18" charset="0"/>
                      </a:rPr>
                      <m:t>𝜃</m:t>
                    </m:r>
                  </m:oMath>
                </a14:m>
                <a:r>
                  <a:rPr lang="en-AU" sz="1800" dirty="0"/>
                  <a:t>		 </a:t>
                </a:r>
                <a14:m>
                  <m:oMath xmlns:m="http://schemas.openxmlformats.org/officeDocument/2006/math">
                    <m:r>
                      <m:rPr>
                        <m:sty m:val="p"/>
                      </m:rPr>
                      <a:rPr lang="en-AU" sz="1800">
                        <a:latin typeface="Cambria Math" panose="02040503050406030204" pitchFamily="18" charset="0"/>
                      </a:rPr>
                      <m:t>for</m:t>
                    </m:r>
                    <m:r>
                      <a:rPr lang="en-AU" sz="1800">
                        <a:latin typeface="Cambria Math" panose="02040503050406030204" pitchFamily="18" charset="0"/>
                      </a:rPr>
                      <m:t> 0</m:t>
                    </m:r>
                    <m:r>
                      <a:rPr lang="en-AU" sz="1800" i="1">
                        <a:latin typeface="Cambria Math" panose="02040503050406030204" pitchFamily="18" charset="0"/>
                        <a:ea typeface="Cambria Math" panose="02040503050406030204" pitchFamily="18" charset="0"/>
                      </a:rPr>
                      <m:t>≤</m:t>
                    </m:r>
                    <m:r>
                      <a:rPr lang="en-AU" sz="1800" i="1">
                        <a:latin typeface="Cambria Math" panose="02040503050406030204" pitchFamily="18" charset="0"/>
                        <a:ea typeface="Cambria Math" panose="02040503050406030204" pitchFamily="18" charset="0"/>
                      </a:rPr>
                      <m:t>𝜃</m:t>
                    </m:r>
                    <m:r>
                      <a:rPr lang="en-AU" sz="1800" i="1">
                        <a:latin typeface="Cambria Math" panose="02040503050406030204" pitchFamily="18" charset="0"/>
                        <a:ea typeface="Cambria Math" panose="02040503050406030204" pitchFamily="18" charset="0"/>
                      </a:rPr>
                      <m:t>≤</m:t>
                    </m:r>
                    <m:f>
                      <m:fPr>
                        <m:ctrlPr>
                          <a:rPr lang="en-AU" sz="1800" i="1">
                            <a:latin typeface="Cambria Math" panose="02040503050406030204" pitchFamily="18" charset="0"/>
                            <a:ea typeface="Cambria Math" panose="02040503050406030204" pitchFamily="18" charset="0"/>
                          </a:rPr>
                        </m:ctrlPr>
                      </m:fPr>
                      <m:num>
                        <m:r>
                          <a:rPr lang="en-AU" sz="1800" i="1">
                            <a:latin typeface="Cambria Math" panose="02040503050406030204" pitchFamily="18" charset="0"/>
                            <a:ea typeface="Cambria Math" panose="02040503050406030204" pitchFamily="18" charset="0"/>
                          </a:rPr>
                          <m:t>𝜋</m:t>
                        </m:r>
                      </m:num>
                      <m:den>
                        <m:r>
                          <a:rPr lang="en-AU" sz="1800" i="1">
                            <a:latin typeface="Cambria Math" panose="02040503050406030204" pitchFamily="18" charset="0"/>
                            <a:ea typeface="Cambria Math" panose="02040503050406030204" pitchFamily="18" charset="0"/>
                          </a:rPr>
                          <m:t>2</m:t>
                        </m:r>
                      </m:den>
                    </m:f>
                  </m:oMath>
                </a14:m>
                <a:endParaRPr lang="en-AU" sz="1800" b="0" dirty="0"/>
              </a:p>
              <a:p>
                <a:pPr algn="l"/>
                <a:endParaRPr lang="en-AU" sz="1800" dirty="0"/>
              </a:p>
              <a:p>
                <a:pPr algn="l"/>
                <a:endParaRPr lang="en-AU" sz="1800" b="0" dirty="0"/>
              </a:p>
              <a:p>
                <a:pPr algn="l"/>
                <a:r>
                  <a:rPr lang="en-AU" sz="1800" dirty="0"/>
                  <a:t>2. 		</a:t>
                </a:r>
              </a:p>
              <a:p>
                <a:pPr marL="952485" lvl="1" indent="-342900">
                  <a:buFont typeface="+mj-lt"/>
                  <a:buAutoNum type="alphaLcParenR"/>
                </a:pPr>
                <a:r>
                  <a:rPr lang="en-AU" sz="1800" dirty="0"/>
                  <a:t>By writing </a:t>
                </a:r>
                <a14:m>
                  <m:oMath xmlns:m="http://schemas.openxmlformats.org/officeDocument/2006/math">
                    <m:r>
                      <a:rPr lang="en-AU" sz="1800" b="0" i="1" smtClean="0">
                        <a:latin typeface="Cambria Math" panose="02040503050406030204" pitchFamily="18" charset="0"/>
                      </a:rPr>
                      <m:t>3</m:t>
                    </m:r>
                    <m:r>
                      <a:rPr lang="en-AU" sz="1800" b="0" i="1" smtClean="0">
                        <a:latin typeface="Cambria Math" panose="02040503050406030204" pitchFamily="18" charset="0"/>
                      </a:rPr>
                      <m:t>𝜃</m:t>
                    </m:r>
                  </m:oMath>
                </a14:m>
                <a:r>
                  <a:rPr lang="en-AU" sz="1800" b="0" dirty="0"/>
                  <a:t> as </a:t>
                </a:r>
                <a14:m>
                  <m:oMath xmlns:m="http://schemas.openxmlformats.org/officeDocument/2006/math">
                    <m:r>
                      <a:rPr lang="en-AU" sz="1800" b="0" i="1" smtClean="0">
                        <a:latin typeface="Cambria Math" panose="02040503050406030204" pitchFamily="18" charset="0"/>
                      </a:rPr>
                      <m:t>2</m:t>
                    </m:r>
                    <m:r>
                      <a:rPr lang="en-AU" sz="1800" b="0" i="1" smtClean="0">
                        <a:latin typeface="Cambria Math" panose="02040503050406030204" pitchFamily="18" charset="0"/>
                      </a:rPr>
                      <m:t>𝜃</m:t>
                    </m:r>
                    <m:r>
                      <a:rPr lang="en-AU" sz="1800" b="0" i="1" smtClean="0">
                        <a:latin typeface="Cambria Math" panose="02040503050406030204" pitchFamily="18" charset="0"/>
                      </a:rPr>
                      <m:t>+</m:t>
                    </m:r>
                    <m:r>
                      <a:rPr lang="en-AU" sz="1800" b="0" i="1" smtClean="0">
                        <a:latin typeface="Cambria Math" panose="02040503050406030204" pitchFamily="18" charset="0"/>
                      </a:rPr>
                      <m:t>𝜃</m:t>
                    </m:r>
                  </m:oMath>
                </a14:m>
                <a:r>
                  <a:rPr lang="en-AU" sz="1800" b="0" dirty="0"/>
                  <a:t>, show that: </a:t>
                </a:r>
              </a:p>
              <a:p>
                <a:pPr algn="l"/>
                <a:endParaRPr lang="en-AU" sz="1800" b="0" dirty="0"/>
              </a:p>
              <a:p>
                <a:pPr algn="l"/>
                <a14:m>
                  <m:oMathPara xmlns:m="http://schemas.openxmlformats.org/officeDocument/2006/math">
                    <m:oMathParaPr>
                      <m:jc m:val="centerGroup"/>
                    </m:oMathParaPr>
                    <m:oMath xmlns:m="http://schemas.openxmlformats.org/officeDocument/2006/math">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sin</m:t>
                          </m:r>
                        </m:fName>
                        <m:e>
                          <m:d>
                            <m:dPr>
                              <m:ctrlPr>
                                <a:rPr lang="en-AU" sz="1800" b="0" i="1" smtClean="0">
                                  <a:latin typeface="Cambria Math" panose="02040503050406030204" pitchFamily="18" charset="0"/>
                                </a:rPr>
                              </m:ctrlPr>
                            </m:dPr>
                            <m:e>
                              <m:r>
                                <a:rPr lang="en-AU" sz="1800" b="0" i="1" smtClean="0">
                                  <a:latin typeface="Cambria Math" panose="02040503050406030204" pitchFamily="18" charset="0"/>
                                </a:rPr>
                                <m:t>3</m:t>
                              </m:r>
                              <m:r>
                                <a:rPr lang="en-AU" sz="1800" b="0" i="1" smtClean="0">
                                  <a:latin typeface="Cambria Math" panose="02040503050406030204" pitchFamily="18" charset="0"/>
                                </a:rPr>
                                <m:t>𝜃</m:t>
                              </m:r>
                            </m:e>
                          </m:d>
                        </m:e>
                      </m:func>
                      <m:r>
                        <a:rPr lang="en-AU" sz="1800" b="0" i="1" smtClean="0">
                          <a:latin typeface="Cambria Math" panose="02040503050406030204" pitchFamily="18" charset="0"/>
                        </a:rPr>
                        <m:t>=3</m:t>
                      </m:r>
                      <m:r>
                        <m:rPr>
                          <m:sty m:val="p"/>
                        </m:rPr>
                        <a:rPr lang="en-AU" sz="1800" b="0" i="0" smtClean="0">
                          <a:latin typeface="Cambria Math" panose="02040503050406030204" pitchFamily="18" charset="0"/>
                        </a:rPr>
                        <m:t>sin</m:t>
                      </m:r>
                      <m:r>
                        <a:rPr lang="en-AU" sz="1800" b="0" i="1" smtClean="0">
                          <a:latin typeface="Cambria Math" panose="02040503050406030204" pitchFamily="18" charset="0"/>
                        </a:rPr>
                        <m:t>𝜃</m:t>
                      </m:r>
                      <m:r>
                        <a:rPr lang="en-AU" sz="1800" b="0" i="1" smtClean="0">
                          <a:latin typeface="Cambria Math" panose="02040503050406030204" pitchFamily="18" charset="0"/>
                        </a:rPr>
                        <m:t>−4</m:t>
                      </m:r>
                      <m:sSup>
                        <m:sSupPr>
                          <m:ctrlPr>
                            <a:rPr lang="en-AU" sz="1800" b="0" i="1" smtClean="0">
                              <a:latin typeface="Cambria Math" panose="02040503050406030204" pitchFamily="18" charset="0"/>
                            </a:rPr>
                          </m:ctrlPr>
                        </m:sSupPr>
                        <m:e>
                          <m:r>
                            <m:rPr>
                              <m:sty m:val="p"/>
                            </m:rPr>
                            <a:rPr lang="en-AU" sz="1800" b="0" i="0" smtClean="0">
                              <a:latin typeface="Cambria Math" panose="02040503050406030204" pitchFamily="18" charset="0"/>
                            </a:rPr>
                            <m:t>sin</m:t>
                          </m:r>
                        </m:e>
                        <m:sup>
                          <m:r>
                            <a:rPr lang="en-AU" sz="1800" b="0" i="1" smtClean="0">
                              <a:latin typeface="Cambria Math" panose="02040503050406030204" pitchFamily="18" charset="0"/>
                            </a:rPr>
                            <m:t>3</m:t>
                          </m:r>
                        </m:sup>
                      </m:sSup>
                      <m:r>
                        <a:rPr lang="en-AU" sz="1800" b="0" i="1" smtClean="0">
                          <a:latin typeface="Cambria Math" panose="02040503050406030204" pitchFamily="18" charset="0"/>
                        </a:rPr>
                        <m:t>𝜃</m:t>
                      </m:r>
                    </m:oMath>
                  </m:oMathPara>
                </a14:m>
                <a:endParaRPr lang="en-AU" sz="1800" b="0" dirty="0"/>
              </a:p>
              <a:p>
                <a:pPr algn="l"/>
                <a:endParaRPr lang="en-AU" sz="1800" dirty="0"/>
              </a:p>
              <a:p>
                <a:pPr marL="952485" lvl="1" indent="-342900">
                  <a:buFont typeface="+mj-lt"/>
                  <a:buAutoNum type="alphaLcParenR" startAt="2"/>
                </a:pPr>
                <a:r>
                  <a:rPr lang="en-AU" sz="1800" b="0" dirty="0"/>
                  <a:t>Hence show that </a:t>
                </a:r>
                <a14:m>
                  <m:oMath xmlns:m="http://schemas.openxmlformats.org/officeDocument/2006/math">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sin</m:t>
                        </m:r>
                      </m:fName>
                      <m:e>
                        <m:d>
                          <m:dPr>
                            <m:ctrlPr>
                              <a:rPr lang="en-AU" sz="1800" b="0" i="1" smtClean="0">
                                <a:latin typeface="Cambria Math" panose="02040503050406030204" pitchFamily="18" charset="0"/>
                              </a:rPr>
                            </m:ctrlPr>
                          </m:dPr>
                          <m:e>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𝜋</m:t>
                                </m:r>
                              </m:num>
                              <m:den>
                                <m:r>
                                  <a:rPr lang="en-AU" sz="1800" b="0" i="1" smtClean="0">
                                    <a:latin typeface="Cambria Math" panose="02040503050406030204" pitchFamily="18" charset="0"/>
                                  </a:rPr>
                                  <m:t>9</m:t>
                                </m:r>
                              </m:den>
                            </m:f>
                          </m:e>
                        </m:d>
                      </m:e>
                    </m:func>
                  </m:oMath>
                </a14:m>
                <a:r>
                  <a:rPr lang="en-AU" sz="1800" b="0" dirty="0"/>
                  <a:t> is a root of the equation: </a:t>
                </a:r>
              </a:p>
              <a:p>
                <a:pPr algn="l"/>
                <a14:m>
                  <m:oMathPara xmlns:m="http://schemas.openxmlformats.org/officeDocument/2006/math">
                    <m:oMathParaPr>
                      <m:jc m:val="centerGroup"/>
                    </m:oMathParaPr>
                    <m:oMath xmlns:m="http://schemas.openxmlformats.org/officeDocument/2006/math">
                      <m:r>
                        <a:rPr lang="en-AU" sz="1800" b="0" i="1" smtClean="0">
                          <a:latin typeface="Cambria Math" panose="02040503050406030204" pitchFamily="18" charset="0"/>
                        </a:rPr>
                        <m:t>4</m:t>
                      </m:r>
                      <m:sSup>
                        <m:sSupPr>
                          <m:ctrlPr>
                            <a:rPr lang="en-AU" sz="1800" b="0" i="1" smtClean="0">
                              <a:latin typeface="Cambria Math" panose="02040503050406030204" pitchFamily="18" charset="0"/>
                            </a:rPr>
                          </m:ctrlPr>
                        </m:sSupPr>
                        <m:e>
                          <m:r>
                            <a:rPr lang="en-AU" sz="1800" b="0" i="1" smtClean="0">
                              <a:latin typeface="Cambria Math" panose="02040503050406030204" pitchFamily="18" charset="0"/>
                            </a:rPr>
                            <m:t>𝑥</m:t>
                          </m:r>
                        </m:e>
                        <m:sup>
                          <m:r>
                            <a:rPr lang="en-AU" sz="1800" b="0" i="1" smtClean="0">
                              <a:latin typeface="Cambria Math" panose="02040503050406030204" pitchFamily="18" charset="0"/>
                            </a:rPr>
                            <m:t>3</m:t>
                          </m:r>
                        </m:sup>
                      </m:sSup>
                      <m:r>
                        <a:rPr lang="en-AU" sz="1800" b="0" i="1" smtClean="0">
                          <a:latin typeface="Cambria Math" panose="02040503050406030204" pitchFamily="18" charset="0"/>
                        </a:rPr>
                        <m:t>−3</m:t>
                      </m:r>
                      <m:r>
                        <a:rPr lang="en-AU" sz="1800" b="0" i="1" smtClean="0">
                          <a:latin typeface="Cambria Math" panose="02040503050406030204" pitchFamily="18" charset="0"/>
                        </a:rPr>
                        <m:t>𝑥</m:t>
                      </m:r>
                      <m:r>
                        <a:rPr lang="en-AU" sz="1800" b="0" i="1" smtClean="0">
                          <a:latin typeface="Cambria Math" panose="02040503050406030204" pitchFamily="18" charset="0"/>
                        </a:rPr>
                        <m:t>+</m:t>
                      </m:r>
                      <m:f>
                        <m:fPr>
                          <m:ctrlPr>
                            <a:rPr lang="en-AU" sz="1800" b="0" i="1" smtClean="0">
                              <a:latin typeface="Cambria Math" panose="02040503050406030204" pitchFamily="18" charset="0"/>
                            </a:rPr>
                          </m:ctrlPr>
                        </m:fPr>
                        <m:num>
                          <m:rad>
                            <m:radPr>
                              <m:degHide m:val="on"/>
                              <m:ctrlPr>
                                <a:rPr lang="en-AU" sz="1800" b="0" i="1" smtClean="0">
                                  <a:latin typeface="Cambria Math" panose="02040503050406030204" pitchFamily="18" charset="0"/>
                                </a:rPr>
                              </m:ctrlPr>
                            </m:radPr>
                            <m:deg/>
                            <m:e>
                              <m:r>
                                <a:rPr lang="en-AU" sz="1800" b="0" i="1" smtClean="0">
                                  <a:latin typeface="Cambria Math" panose="02040503050406030204" pitchFamily="18" charset="0"/>
                                </a:rPr>
                                <m:t>3</m:t>
                              </m:r>
                            </m:e>
                          </m:rad>
                        </m:num>
                        <m:den>
                          <m:r>
                            <a:rPr lang="en-AU" sz="1800" b="0" i="1" smtClean="0">
                              <a:latin typeface="Cambria Math" panose="02040503050406030204" pitchFamily="18" charset="0"/>
                            </a:rPr>
                            <m:t>2</m:t>
                          </m:r>
                        </m:den>
                      </m:f>
                      <m:r>
                        <a:rPr lang="en-AU" sz="1800" b="0" i="1" smtClean="0">
                          <a:latin typeface="Cambria Math" panose="02040503050406030204" pitchFamily="18" charset="0"/>
                        </a:rPr>
                        <m:t>=0</m:t>
                      </m:r>
                    </m:oMath>
                  </m:oMathPara>
                </a14:m>
                <a:endParaRPr lang="en-AU" sz="1800" b="0" dirty="0"/>
              </a:p>
              <a:p>
                <a:pPr algn="l"/>
                <a:endParaRPr lang="en-AU" sz="1800" dirty="0"/>
              </a:p>
            </p:txBody>
          </p:sp>
        </mc:Choice>
        <mc:Fallback xmlns="">
          <p:sp>
            <p:nvSpPr>
              <p:cNvPr id="2" name="TextBox 1">
                <a:extLst>
                  <a:ext uri="{FF2B5EF4-FFF2-40B4-BE49-F238E27FC236}">
                    <a16:creationId xmlns:a16="http://schemas.microsoft.com/office/drawing/2014/main" id="{9E56FC52-5669-3276-586E-3BE181474ACE}"/>
                  </a:ext>
                </a:extLst>
              </p:cNvPr>
              <p:cNvSpPr txBox="1">
                <a:spLocks noRot="1" noChangeAspect="1" noMove="1" noResize="1" noEditPoints="1" noAdjustHandles="1" noChangeArrowheads="1" noChangeShapeType="1" noTextEdit="1"/>
              </p:cNvSpPr>
              <p:nvPr/>
            </p:nvSpPr>
            <p:spPr>
              <a:xfrm>
                <a:off x="759598" y="1693672"/>
                <a:ext cx="7054366" cy="4909392"/>
              </a:xfrm>
              <a:prstGeom prst="rect">
                <a:avLst/>
              </a:prstGeom>
              <a:blipFill>
                <a:blip r:embed="rId3"/>
                <a:stretch>
                  <a:fillRect l="-2074" t="-1615"/>
                </a:stretch>
              </a:blipFill>
            </p:spPr>
            <p:txBody>
              <a:bodyPr/>
              <a:lstStyle/>
              <a:p>
                <a:r>
                  <a:rPr lang="en-AU">
                    <a:noFill/>
                  </a:rPr>
                  <a:t> </a:t>
                </a:r>
              </a:p>
            </p:txBody>
          </p:sp>
        </mc:Fallback>
      </mc:AlternateContent>
    </p:spTree>
    <p:extLst>
      <p:ext uri="{BB962C8B-B14F-4D97-AF65-F5344CB8AC3E}">
        <p14:creationId xmlns:p14="http://schemas.microsoft.com/office/powerpoint/2010/main" val="1645194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C876F8-D78F-EEC8-C3C9-5C38309299F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E498558-2F3D-4485-629D-4A09D4A43604}"/>
              </a:ext>
            </a:extLst>
          </p:cNvPr>
          <p:cNvSpPr>
            <a:spLocks noGrp="1"/>
          </p:cNvSpPr>
          <p:nvPr>
            <p:ph type="title"/>
          </p:nvPr>
        </p:nvSpPr>
        <p:spPr/>
        <p:txBody>
          <a:bodyPr/>
          <a:lstStyle/>
          <a:p>
            <a:r>
              <a:rPr lang="en-AU" dirty="0"/>
              <a:t>Using double angle formulas across contexts (2)</a:t>
            </a:r>
            <a:endParaRPr lang="en-AU" dirty="0">
              <a:latin typeface="+mj-lt"/>
            </a:endParaRPr>
          </a:p>
        </p:txBody>
      </p:sp>
      <p:sp>
        <p:nvSpPr>
          <p:cNvPr id="13" name="Text Placeholder 12">
            <a:extLst>
              <a:ext uri="{FF2B5EF4-FFF2-40B4-BE49-F238E27FC236}">
                <a16:creationId xmlns:a16="http://schemas.microsoft.com/office/drawing/2014/main" id="{E86410C1-E276-E76D-3AAE-F18945BDD4F9}"/>
              </a:ext>
            </a:extLst>
          </p:cNvPr>
          <p:cNvSpPr>
            <a:spLocks noGrp="1"/>
          </p:cNvSpPr>
          <p:nvPr>
            <p:ph type="body" sz="quarter" idx="18"/>
          </p:nvPr>
        </p:nvSpPr>
        <p:spPr>
          <a:xfrm>
            <a:off x="360000" y="982520"/>
            <a:ext cx="11483998" cy="356423"/>
          </a:xfrm>
        </p:spPr>
        <p:txBody>
          <a:bodyPr/>
          <a:lstStyle/>
          <a:p>
            <a:r>
              <a:rPr lang="en-AU" dirty="0">
                <a:latin typeface="+mj-lt"/>
              </a:rPr>
              <a:t>Question 1 solutions</a:t>
            </a:r>
          </a:p>
        </p:txBody>
      </p:sp>
      <p:sp>
        <p:nvSpPr>
          <p:cNvPr id="3" name="Slide Number Placeholder 2">
            <a:extLst>
              <a:ext uri="{FF2B5EF4-FFF2-40B4-BE49-F238E27FC236}">
                <a16:creationId xmlns:a16="http://schemas.microsoft.com/office/drawing/2014/main" id="{FBF127BE-1993-349B-3F64-C1617578BA0B}"/>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17</a:t>
            </a:fld>
            <a:endParaRPr lang="en-AU" dirty="0"/>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638BCAEF-E30D-C95A-A76E-9B5BAF2191BC}"/>
                  </a:ext>
                </a:extLst>
              </p:cNvPr>
              <p:cNvSpPr txBox="1"/>
              <p:nvPr/>
            </p:nvSpPr>
            <p:spPr>
              <a:xfrm>
                <a:off x="348000" y="1433489"/>
                <a:ext cx="5183004" cy="5159816"/>
              </a:xfrm>
              <a:prstGeom prst="rect">
                <a:avLst/>
              </a:prstGeom>
              <a:noFill/>
            </p:spPr>
            <p:txBody>
              <a:bodyPr wrap="square" lIns="0" tIns="0" rIns="0" bIns="0" rtlCol="0">
                <a:noAutofit/>
              </a:bodyPr>
              <a:lstStyle/>
              <a:p>
                <a:r>
                  <a:rPr lang="en-AU" sz="1200" dirty="0"/>
                  <a:t>1 a) </a:t>
                </a:r>
              </a:p>
              <a:p>
                <a:pPr lvl="1"/>
                <a14:m>
                  <m:oMath xmlns:m="http://schemas.openxmlformats.org/officeDocument/2006/math">
                    <m:r>
                      <a:rPr lang="en-AU" sz="1400" i="1">
                        <a:latin typeface="Cambria Math" panose="02040503050406030204" pitchFamily="18" charset="0"/>
                      </a:rPr>
                      <m:t>𝑥</m:t>
                    </m:r>
                    <m:r>
                      <a:rPr lang="en-AU" sz="1400" i="1">
                        <a:latin typeface="Cambria Math" panose="02040503050406030204" pitchFamily="18" charset="0"/>
                      </a:rPr>
                      <m:t>=1+</m:t>
                    </m:r>
                    <m:r>
                      <m:rPr>
                        <m:sty m:val="p"/>
                      </m:rPr>
                      <a:rPr lang="en-AU" sz="1400">
                        <a:latin typeface="Cambria Math" panose="02040503050406030204" pitchFamily="18" charset="0"/>
                      </a:rPr>
                      <m:t>sin</m:t>
                    </m:r>
                    <m:r>
                      <a:rPr lang="en-AU" sz="1400" i="1">
                        <a:latin typeface="Cambria Math" panose="02040503050406030204" pitchFamily="18" charset="0"/>
                      </a:rPr>
                      <m:t>𝜃</m:t>
                    </m:r>
                    <m:r>
                      <a:rPr lang="en-AU" sz="1400" i="1">
                        <a:latin typeface="Cambria Math" panose="02040503050406030204" pitchFamily="18" charset="0"/>
                      </a:rPr>
                      <m:t> …(1)</m:t>
                    </m:r>
                    <m:r>
                      <a:rPr lang="en-AU" sz="1400">
                        <a:latin typeface="Cambria Math" panose="02040503050406030204" pitchFamily="18" charset="0"/>
                      </a:rPr>
                      <m:t> </m:t>
                    </m:r>
                  </m:oMath>
                </a14:m>
                <a:r>
                  <a:rPr lang="en-AU" sz="1400" dirty="0"/>
                  <a:t>	</a:t>
                </a:r>
                <a14:m>
                  <m:oMath xmlns:m="http://schemas.openxmlformats.org/officeDocument/2006/math">
                    <m:r>
                      <a:rPr lang="en-AU" sz="1400" i="1">
                        <a:latin typeface="Cambria Math" panose="02040503050406030204" pitchFamily="18" charset="0"/>
                      </a:rPr>
                      <m:t>𝑦</m:t>
                    </m:r>
                    <m:r>
                      <a:rPr lang="en-AU" sz="1400" i="1">
                        <a:latin typeface="Cambria Math" panose="02040503050406030204" pitchFamily="18" charset="0"/>
                      </a:rPr>
                      <m:t>=</m:t>
                    </m:r>
                    <m:r>
                      <m:rPr>
                        <m:sty m:val="p"/>
                      </m:rPr>
                      <a:rPr lang="en-AU" sz="1400">
                        <a:latin typeface="Cambria Math" panose="02040503050406030204" pitchFamily="18" charset="0"/>
                      </a:rPr>
                      <m:t>sin</m:t>
                    </m:r>
                    <m:r>
                      <a:rPr lang="en-AU" sz="1400" i="1">
                        <a:latin typeface="Cambria Math" panose="02040503050406030204" pitchFamily="18" charset="0"/>
                      </a:rPr>
                      <m:t>2</m:t>
                    </m:r>
                    <m:r>
                      <a:rPr lang="en-AU" sz="1400" i="1">
                        <a:latin typeface="Cambria Math" panose="02040503050406030204" pitchFamily="18" charset="0"/>
                      </a:rPr>
                      <m:t>𝜃</m:t>
                    </m:r>
                    <m:r>
                      <a:rPr lang="en-AU" sz="1400" b="0" i="0" smtClean="0">
                        <a:latin typeface="Cambria Math" panose="02040503050406030204" pitchFamily="18" charset="0"/>
                      </a:rPr>
                      <m:t> …(2)</m:t>
                    </m:r>
                  </m:oMath>
                </a14:m>
                <a:r>
                  <a:rPr lang="en-AU" sz="1400" dirty="0"/>
                  <a:t>       </a:t>
                </a:r>
                <a14:m>
                  <m:oMath xmlns:m="http://schemas.openxmlformats.org/officeDocument/2006/math">
                    <m:r>
                      <m:rPr>
                        <m:sty m:val="p"/>
                      </m:rPr>
                      <a:rPr lang="en-AU" sz="1400">
                        <a:latin typeface="Cambria Math" panose="02040503050406030204" pitchFamily="18" charset="0"/>
                      </a:rPr>
                      <m:t>for</m:t>
                    </m:r>
                    <m:r>
                      <a:rPr lang="en-AU" sz="1400">
                        <a:latin typeface="Cambria Math" panose="02040503050406030204" pitchFamily="18" charset="0"/>
                      </a:rPr>
                      <m:t> 0</m:t>
                    </m:r>
                    <m:r>
                      <a:rPr lang="en-AU" sz="1400" i="1">
                        <a:latin typeface="Cambria Math" panose="02040503050406030204" pitchFamily="18" charset="0"/>
                        <a:ea typeface="Cambria Math" panose="02040503050406030204" pitchFamily="18" charset="0"/>
                      </a:rPr>
                      <m:t>≤</m:t>
                    </m:r>
                    <m:r>
                      <a:rPr lang="en-AU" sz="1400" i="1">
                        <a:latin typeface="Cambria Math" panose="02040503050406030204" pitchFamily="18" charset="0"/>
                        <a:ea typeface="Cambria Math" panose="02040503050406030204" pitchFamily="18" charset="0"/>
                      </a:rPr>
                      <m:t>𝜃</m:t>
                    </m:r>
                    <m:r>
                      <a:rPr lang="en-AU" sz="1400" i="1">
                        <a:latin typeface="Cambria Math" panose="02040503050406030204" pitchFamily="18" charset="0"/>
                        <a:ea typeface="Cambria Math" panose="02040503050406030204" pitchFamily="18" charset="0"/>
                      </a:rPr>
                      <m:t>≤</m:t>
                    </m:r>
                    <m:f>
                      <m:fPr>
                        <m:ctrlPr>
                          <a:rPr lang="en-AU" sz="1400" i="1">
                            <a:latin typeface="Cambria Math" panose="02040503050406030204" pitchFamily="18" charset="0"/>
                            <a:ea typeface="Cambria Math" panose="02040503050406030204" pitchFamily="18" charset="0"/>
                          </a:rPr>
                        </m:ctrlPr>
                      </m:fPr>
                      <m:num>
                        <m:r>
                          <a:rPr lang="en-AU" sz="1400" i="1">
                            <a:latin typeface="Cambria Math" panose="02040503050406030204" pitchFamily="18" charset="0"/>
                            <a:ea typeface="Cambria Math" panose="02040503050406030204" pitchFamily="18" charset="0"/>
                          </a:rPr>
                          <m:t>𝜋</m:t>
                        </m:r>
                      </m:num>
                      <m:den>
                        <m:r>
                          <a:rPr lang="en-AU" sz="1400" i="1">
                            <a:latin typeface="Cambria Math" panose="02040503050406030204" pitchFamily="18" charset="0"/>
                            <a:ea typeface="Cambria Math" panose="02040503050406030204" pitchFamily="18" charset="0"/>
                          </a:rPr>
                          <m:t>2</m:t>
                        </m:r>
                      </m:den>
                    </m:f>
                  </m:oMath>
                </a14:m>
                <a:endParaRPr lang="en-AU" sz="1400" dirty="0"/>
              </a:p>
              <a:p>
                <a:pPr lvl="1"/>
                <a:endParaRPr lang="en-AU" sz="1400" dirty="0"/>
              </a:p>
              <a:p>
                <a:pPr lvl="1"/>
                <a:r>
                  <a:rPr lang="en-AU" sz="1400" dirty="0"/>
                  <a:t>In </a:t>
                </a:r>
                <a14:m>
                  <m:oMath xmlns:m="http://schemas.openxmlformats.org/officeDocument/2006/math">
                    <m:r>
                      <a:rPr lang="en-AU" sz="1400" b="0" i="1" smtClean="0">
                        <a:latin typeface="Cambria Math" panose="02040503050406030204" pitchFamily="18" charset="0"/>
                      </a:rPr>
                      <m:t>(1)</m:t>
                    </m:r>
                  </m:oMath>
                </a14:m>
                <a:r>
                  <a:rPr lang="en-AU" sz="1400" dirty="0"/>
                  <a:t>, express </a:t>
                </a:r>
                <a14:m>
                  <m:oMath xmlns:m="http://schemas.openxmlformats.org/officeDocument/2006/math">
                    <m:r>
                      <m:rPr>
                        <m:sty m:val="p"/>
                      </m:rPr>
                      <a:rPr lang="en-AU" sz="1400" b="0" i="0" smtClean="0">
                        <a:latin typeface="Cambria Math" panose="02040503050406030204" pitchFamily="18" charset="0"/>
                      </a:rPr>
                      <m:t>sin</m:t>
                    </m:r>
                    <m:r>
                      <a:rPr lang="en-AU" sz="1400" b="0" i="1" smtClean="0">
                        <a:latin typeface="Cambria Math" panose="02040503050406030204" pitchFamily="18" charset="0"/>
                      </a:rPr>
                      <m:t>𝜃</m:t>
                    </m:r>
                  </m:oMath>
                </a14:m>
                <a:r>
                  <a:rPr lang="en-AU" sz="1400" dirty="0"/>
                  <a:t> in terms of </a:t>
                </a:r>
                <a14:m>
                  <m:oMath xmlns:m="http://schemas.openxmlformats.org/officeDocument/2006/math">
                    <m:r>
                      <a:rPr lang="en-AU" sz="1400" b="0" i="1" smtClean="0">
                        <a:latin typeface="Cambria Math" panose="02040503050406030204" pitchFamily="18" charset="0"/>
                      </a:rPr>
                      <m:t>𝑥</m:t>
                    </m:r>
                  </m:oMath>
                </a14:m>
                <a:endParaRPr lang="en-AU" sz="1400" dirty="0"/>
              </a:p>
              <a:p>
                <a:pPr lvl="1"/>
                <a14:m>
                  <m:oMathPara xmlns:m="http://schemas.openxmlformats.org/officeDocument/2006/math">
                    <m:oMathParaPr>
                      <m:jc m:val="centerGroup"/>
                    </m:oMathParaPr>
                    <m:oMath xmlns:m="http://schemas.openxmlformats.org/officeDocument/2006/math">
                      <m:r>
                        <m:rPr>
                          <m:sty m:val="p"/>
                        </m:rPr>
                        <a:rPr lang="en-AU" sz="1400">
                          <a:latin typeface="Cambria Math" panose="02040503050406030204" pitchFamily="18" charset="0"/>
                        </a:rPr>
                        <m:t>sin</m:t>
                      </m:r>
                      <m:r>
                        <a:rPr lang="en-AU" sz="1400" i="1">
                          <a:latin typeface="Cambria Math" panose="02040503050406030204" pitchFamily="18" charset="0"/>
                        </a:rPr>
                        <m:t>𝜃</m:t>
                      </m:r>
                      <m:r>
                        <a:rPr lang="en-AU" sz="1400" b="0" i="1" smtClean="0">
                          <a:latin typeface="Cambria Math" panose="02040503050406030204" pitchFamily="18" charset="0"/>
                        </a:rPr>
                        <m:t>=</m:t>
                      </m:r>
                      <m:r>
                        <a:rPr lang="en-AU" sz="1400" b="0" i="1" smtClean="0">
                          <a:latin typeface="Cambria Math" panose="02040503050406030204" pitchFamily="18" charset="0"/>
                        </a:rPr>
                        <m:t>𝑥</m:t>
                      </m:r>
                      <m:r>
                        <a:rPr lang="en-AU" sz="1400" b="0" i="1" smtClean="0">
                          <a:latin typeface="Cambria Math" panose="02040503050406030204" pitchFamily="18" charset="0"/>
                        </a:rPr>
                        <m:t>−1</m:t>
                      </m:r>
                      <m:r>
                        <a:rPr lang="en-AU" sz="1400">
                          <a:latin typeface="Cambria Math" panose="02040503050406030204" pitchFamily="18" charset="0"/>
                        </a:rPr>
                        <m:t> </m:t>
                      </m:r>
                      <m:r>
                        <a:rPr lang="en-AU" sz="1400" i="1">
                          <a:latin typeface="Cambria Math" panose="02040503050406030204" pitchFamily="18" charset="0"/>
                        </a:rPr>
                        <m:t>…(1)</m:t>
                      </m:r>
                      <m:r>
                        <a:rPr lang="en-AU" sz="1400">
                          <a:latin typeface="Cambria Math" panose="02040503050406030204" pitchFamily="18" charset="0"/>
                        </a:rPr>
                        <m:t> </m:t>
                      </m:r>
                    </m:oMath>
                  </m:oMathPara>
                </a14:m>
                <a:endParaRPr lang="en-AU" sz="1400" dirty="0"/>
              </a:p>
              <a:p>
                <a:pPr lvl="1"/>
                <a:endParaRPr lang="en-AU" sz="1400" dirty="0"/>
              </a:p>
              <a:p>
                <a:pPr lvl="1"/>
                <a:r>
                  <a:rPr lang="en-AU" sz="1400" dirty="0"/>
                  <a:t>In </a:t>
                </a:r>
                <a14:m>
                  <m:oMath xmlns:m="http://schemas.openxmlformats.org/officeDocument/2006/math">
                    <m:r>
                      <a:rPr lang="en-AU" sz="1400" b="0" i="1" smtClean="0">
                        <a:latin typeface="Cambria Math" panose="02040503050406030204" pitchFamily="18" charset="0"/>
                      </a:rPr>
                      <m:t>(2)</m:t>
                    </m:r>
                  </m:oMath>
                </a14:m>
                <a:r>
                  <a:rPr lang="en-AU" sz="1400" dirty="0"/>
                  <a:t>, use the double angle formula for sine</a:t>
                </a:r>
              </a:p>
              <a:p>
                <a:pPr lvl="1"/>
                <a14:m>
                  <m:oMathPara xmlns:m="http://schemas.openxmlformats.org/officeDocument/2006/math">
                    <m:oMathParaPr>
                      <m:jc m:val="centerGroup"/>
                    </m:oMathParaPr>
                    <m:oMath xmlns:m="http://schemas.openxmlformats.org/officeDocument/2006/math">
                      <m:r>
                        <m:rPr>
                          <m:sty m:val="p"/>
                        </m:rPr>
                        <a:rPr lang="en-AU" sz="1400" smtClean="0">
                          <a:latin typeface="Cambria Math" panose="02040503050406030204" pitchFamily="18" charset="0"/>
                        </a:rPr>
                        <m:t>y</m:t>
                      </m:r>
                      <m:r>
                        <a:rPr lang="en-AU" sz="1400" b="0" i="1" smtClean="0">
                          <a:latin typeface="Cambria Math" panose="02040503050406030204" pitchFamily="18" charset="0"/>
                        </a:rPr>
                        <m:t>=2</m:t>
                      </m:r>
                      <m:r>
                        <m:rPr>
                          <m:sty m:val="p"/>
                        </m:rPr>
                        <a:rPr lang="en-AU" sz="1400" b="0" i="0" smtClean="0">
                          <a:latin typeface="Cambria Math" panose="02040503050406030204" pitchFamily="18" charset="0"/>
                        </a:rPr>
                        <m:t>sin</m:t>
                      </m:r>
                      <m:r>
                        <a:rPr lang="en-AU" sz="1400" b="0" i="1" smtClean="0">
                          <a:latin typeface="Cambria Math" panose="02040503050406030204" pitchFamily="18" charset="0"/>
                        </a:rPr>
                        <m:t>𝜃</m:t>
                      </m:r>
                      <m:r>
                        <m:rPr>
                          <m:sty m:val="p"/>
                        </m:rPr>
                        <a:rPr lang="en-AU" sz="1400" b="0" i="0" smtClean="0">
                          <a:latin typeface="Cambria Math" panose="02040503050406030204" pitchFamily="18" charset="0"/>
                        </a:rPr>
                        <m:t>cos</m:t>
                      </m:r>
                      <m:r>
                        <a:rPr lang="en-AU" sz="1400" b="0" i="1" smtClean="0">
                          <a:latin typeface="Cambria Math" panose="02040503050406030204" pitchFamily="18" charset="0"/>
                        </a:rPr>
                        <m:t>𝜃</m:t>
                      </m:r>
                      <m:r>
                        <a:rPr lang="en-AU" sz="1400" b="0" i="1" smtClean="0">
                          <a:latin typeface="Cambria Math" panose="02040503050406030204" pitchFamily="18" charset="0"/>
                        </a:rPr>
                        <m:t> </m:t>
                      </m:r>
                      <m:r>
                        <a:rPr lang="en-AU" sz="1400">
                          <a:latin typeface="Cambria Math" panose="02040503050406030204" pitchFamily="18" charset="0"/>
                        </a:rPr>
                        <m:t>…(2)</m:t>
                      </m:r>
                    </m:oMath>
                  </m:oMathPara>
                </a14:m>
                <a:endParaRPr lang="en-AU" sz="1400" dirty="0"/>
              </a:p>
              <a:p>
                <a:pPr lvl="1"/>
                <a:endParaRPr lang="en-AU" sz="1400" dirty="0"/>
              </a:p>
              <a:p>
                <a:pPr lvl="1"/>
                <a:r>
                  <a:rPr lang="en-AU" sz="1400" dirty="0"/>
                  <a:t>Substitute </a:t>
                </a:r>
                <a14:m>
                  <m:oMath xmlns:m="http://schemas.openxmlformats.org/officeDocument/2006/math">
                    <m:r>
                      <a:rPr lang="en-AU" sz="1400" b="0" i="1" smtClean="0">
                        <a:latin typeface="Cambria Math" panose="02040503050406030204" pitchFamily="18" charset="0"/>
                      </a:rPr>
                      <m:t>(1)</m:t>
                    </m:r>
                  </m:oMath>
                </a14:m>
                <a:r>
                  <a:rPr lang="en-AU" sz="1400" dirty="0"/>
                  <a:t> into </a:t>
                </a:r>
                <a14:m>
                  <m:oMath xmlns:m="http://schemas.openxmlformats.org/officeDocument/2006/math">
                    <m:d>
                      <m:dPr>
                        <m:ctrlPr>
                          <a:rPr lang="en-AU" sz="1400" b="0" i="1" smtClean="0">
                            <a:latin typeface="Cambria Math" panose="02040503050406030204" pitchFamily="18" charset="0"/>
                          </a:rPr>
                        </m:ctrlPr>
                      </m:dPr>
                      <m:e>
                        <m:r>
                          <a:rPr lang="en-AU" sz="1400" b="0" i="1" smtClean="0">
                            <a:latin typeface="Cambria Math" panose="02040503050406030204" pitchFamily="18" charset="0"/>
                          </a:rPr>
                          <m:t>2</m:t>
                        </m:r>
                      </m:e>
                    </m:d>
                  </m:oMath>
                </a14:m>
                <a:endParaRPr lang="en-AU" sz="1400" b="0" dirty="0"/>
              </a:p>
              <a:p>
                <a:pPr lvl="1"/>
                <a14:m>
                  <m:oMathPara xmlns:m="http://schemas.openxmlformats.org/officeDocument/2006/math">
                    <m:oMathParaPr>
                      <m:jc m:val="centerGroup"/>
                    </m:oMathParaPr>
                    <m:oMath xmlns:m="http://schemas.openxmlformats.org/officeDocument/2006/math">
                      <m:r>
                        <a:rPr lang="en-AU" sz="1400" b="0" i="1" smtClean="0">
                          <a:latin typeface="Cambria Math" panose="02040503050406030204" pitchFamily="18" charset="0"/>
                        </a:rPr>
                        <m:t>𝑦</m:t>
                      </m:r>
                      <m:r>
                        <a:rPr lang="en-AU" sz="1400" b="0" i="1" smtClean="0">
                          <a:latin typeface="Cambria Math" panose="02040503050406030204" pitchFamily="18" charset="0"/>
                        </a:rPr>
                        <m:t>=2</m:t>
                      </m:r>
                      <m:d>
                        <m:dPr>
                          <m:ctrlPr>
                            <a:rPr lang="en-AU" sz="1400" b="0" i="1" smtClean="0">
                              <a:latin typeface="Cambria Math" panose="02040503050406030204" pitchFamily="18" charset="0"/>
                            </a:rPr>
                          </m:ctrlPr>
                        </m:dPr>
                        <m:e>
                          <m:r>
                            <a:rPr lang="en-AU" sz="1400" b="0" i="1" smtClean="0">
                              <a:latin typeface="Cambria Math" panose="02040503050406030204" pitchFamily="18" charset="0"/>
                            </a:rPr>
                            <m:t>𝑥</m:t>
                          </m:r>
                          <m:r>
                            <a:rPr lang="en-AU" sz="1400" b="0" i="1" smtClean="0">
                              <a:latin typeface="Cambria Math" panose="02040503050406030204" pitchFamily="18" charset="0"/>
                            </a:rPr>
                            <m:t>−1</m:t>
                          </m:r>
                        </m:e>
                      </m:d>
                      <m:r>
                        <m:rPr>
                          <m:sty m:val="p"/>
                        </m:rPr>
                        <a:rPr lang="en-AU" sz="1400" b="0" i="0" smtClean="0">
                          <a:latin typeface="Cambria Math" panose="02040503050406030204" pitchFamily="18" charset="0"/>
                        </a:rPr>
                        <m:t>cos</m:t>
                      </m:r>
                      <m:r>
                        <a:rPr lang="en-AU" sz="1400" b="0" i="1" smtClean="0">
                          <a:latin typeface="Cambria Math" panose="02040503050406030204" pitchFamily="18" charset="0"/>
                        </a:rPr>
                        <m:t>𝜃</m:t>
                      </m:r>
                    </m:oMath>
                  </m:oMathPara>
                </a14:m>
                <a:endParaRPr lang="en-AU" sz="1400" b="0" dirty="0"/>
              </a:p>
              <a:p>
                <a:pPr lvl="1"/>
                <a:endParaRPr lang="en-AU" sz="1400" b="0" dirty="0"/>
              </a:p>
              <a:p>
                <a:pPr lvl="1"/>
                <a:r>
                  <a:rPr lang="en-AU" sz="1400" dirty="0"/>
                  <a:t>Express </a:t>
                </a:r>
                <a14:m>
                  <m:oMath xmlns:m="http://schemas.openxmlformats.org/officeDocument/2006/math">
                    <m:r>
                      <m:rPr>
                        <m:sty m:val="p"/>
                      </m:rPr>
                      <a:rPr lang="en-AU" sz="1400">
                        <a:latin typeface="Cambria Math" panose="02040503050406030204" pitchFamily="18" charset="0"/>
                      </a:rPr>
                      <m:t>cos</m:t>
                    </m:r>
                    <m:r>
                      <a:rPr lang="en-AU" sz="1400" i="1">
                        <a:latin typeface="Cambria Math" panose="02040503050406030204" pitchFamily="18" charset="0"/>
                      </a:rPr>
                      <m:t>𝜃</m:t>
                    </m:r>
                  </m:oMath>
                </a14:m>
                <a:r>
                  <a:rPr lang="en-AU" sz="1400" dirty="0"/>
                  <a:t> in terms of </a:t>
                </a:r>
                <a14:m>
                  <m:oMath xmlns:m="http://schemas.openxmlformats.org/officeDocument/2006/math">
                    <m:r>
                      <m:rPr>
                        <m:sty m:val="p"/>
                      </m:rPr>
                      <a:rPr lang="en-AU" sz="1400" dirty="0" smtClean="0">
                        <a:latin typeface="Cambria Math" panose="02040503050406030204" pitchFamily="18" charset="0"/>
                      </a:rPr>
                      <m:t>s</m:t>
                    </m:r>
                    <m:r>
                      <m:rPr>
                        <m:sty m:val="p"/>
                      </m:rPr>
                      <a:rPr lang="en-AU" sz="1400" b="0" i="0" dirty="0" smtClean="0">
                        <a:latin typeface="Cambria Math" panose="02040503050406030204" pitchFamily="18" charset="0"/>
                      </a:rPr>
                      <m:t>in</m:t>
                    </m:r>
                    <m:r>
                      <a:rPr lang="en-AU" sz="1400" i="1">
                        <a:latin typeface="Cambria Math" panose="02040503050406030204" pitchFamily="18" charset="0"/>
                      </a:rPr>
                      <m:t>𝜃</m:t>
                    </m:r>
                  </m:oMath>
                </a14:m>
                <a:r>
                  <a:rPr lang="en-AU" sz="1400" dirty="0"/>
                  <a:t> and then in terms of </a:t>
                </a:r>
                <a14:m>
                  <m:oMath xmlns:m="http://schemas.openxmlformats.org/officeDocument/2006/math">
                    <m:r>
                      <a:rPr lang="en-AU" sz="1400" b="0" i="1" smtClean="0">
                        <a:latin typeface="Cambria Math" panose="02040503050406030204" pitchFamily="18" charset="0"/>
                      </a:rPr>
                      <m:t>𝑥</m:t>
                    </m:r>
                  </m:oMath>
                </a14:m>
                <a:endParaRPr lang="en-AU" sz="1400" dirty="0"/>
              </a:p>
              <a:p>
                <a:pPr lvl="2"/>
                <a14:m>
                  <m:oMathPara xmlns:m="http://schemas.openxmlformats.org/officeDocument/2006/math">
                    <m:oMathParaPr>
                      <m:jc m:val="centerGroup"/>
                    </m:oMathParaPr>
                    <m:oMath xmlns:m="http://schemas.openxmlformats.org/officeDocument/2006/math">
                      <m:sSup>
                        <m:sSupPr>
                          <m:ctrlPr>
                            <a:rPr lang="en-AU" sz="1400" i="1" smtClean="0">
                              <a:latin typeface="Cambria Math" panose="02040503050406030204" pitchFamily="18" charset="0"/>
                            </a:rPr>
                          </m:ctrlPr>
                        </m:sSupPr>
                        <m:e>
                          <m:r>
                            <m:rPr>
                              <m:sty m:val="p"/>
                            </m:rPr>
                            <a:rPr lang="en-AU" sz="1400" b="0" i="0" smtClean="0">
                              <a:latin typeface="Cambria Math" panose="02040503050406030204" pitchFamily="18" charset="0"/>
                            </a:rPr>
                            <m:t>cos</m:t>
                          </m:r>
                        </m:e>
                        <m:sup>
                          <m:r>
                            <a:rPr lang="en-AU" sz="1400" b="0" i="1" smtClean="0">
                              <a:latin typeface="Cambria Math" panose="02040503050406030204" pitchFamily="18" charset="0"/>
                            </a:rPr>
                            <m:t>2</m:t>
                          </m:r>
                        </m:sup>
                      </m:sSup>
                      <m:r>
                        <a:rPr lang="en-AU" sz="1400" b="0" i="1" smtClean="0">
                          <a:latin typeface="Cambria Math" panose="02040503050406030204" pitchFamily="18" charset="0"/>
                        </a:rPr>
                        <m:t>𝜃</m:t>
                      </m:r>
                      <m:r>
                        <a:rPr lang="en-AU" sz="1400" b="0" i="1" smtClean="0">
                          <a:latin typeface="Cambria Math" panose="02040503050406030204" pitchFamily="18" charset="0"/>
                        </a:rPr>
                        <m:t>=1−</m:t>
                      </m:r>
                      <m:sSup>
                        <m:sSupPr>
                          <m:ctrlPr>
                            <a:rPr lang="en-AU" sz="1400" b="0" i="1" smtClean="0">
                              <a:latin typeface="Cambria Math" panose="02040503050406030204" pitchFamily="18" charset="0"/>
                            </a:rPr>
                          </m:ctrlPr>
                        </m:sSupPr>
                        <m:e>
                          <m:r>
                            <m:rPr>
                              <m:sty m:val="p"/>
                            </m:rPr>
                            <a:rPr lang="en-AU" sz="1400" b="0" i="0" smtClean="0">
                              <a:latin typeface="Cambria Math" panose="02040503050406030204" pitchFamily="18" charset="0"/>
                            </a:rPr>
                            <m:t>sin</m:t>
                          </m:r>
                        </m:e>
                        <m:sup>
                          <m:r>
                            <a:rPr lang="en-AU" sz="1400" b="0" i="1" smtClean="0">
                              <a:latin typeface="Cambria Math" panose="02040503050406030204" pitchFamily="18" charset="0"/>
                            </a:rPr>
                            <m:t>2</m:t>
                          </m:r>
                        </m:sup>
                      </m:sSup>
                      <m:r>
                        <a:rPr lang="en-AU" sz="1400" b="0" i="1" smtClean="0">
                          <a:latin typeface="Cambria Math" panose="02040503050406030204" pitchFamily="18" charset="0"/>
                        </a:rPr>
                        <m:t>𝜃</m:t>
                      </m:r>
                    </m:oMath>
                    <m:oMath xmlns:m="http://schemas.openxmlformats.org/officeDocument/2006/math">
                      <m:r>
                        <m:rPr>
                          <m:sty m:val="p"/>
                        </m:rPr>
                        <a:rPr lang="en-AU" sz="1400" b="0" i="0" smtClean="0">
                          <a:latin typeface="Cambria Math" panose="02040503050406030204" pitchFamily="18" charset="0"/>
                        </a:rPr>
                        <m:t>cos</m:t>
                      </m:r>
                      <m:r>
                        <a:rPr lang="en-AU" sz="1400" b="0" i="1" smtClean="0">
                          <a:latin typeface="Cambria Math" panose="02040503050406030204" pitchFamily="18" charset="0"/>
                        </a:rPr>
                        <m:t>𝜃</m:t>
                      </m:r>
                      <m:r>
                        <a:rPr lang="en-AU" sz="1400" b="0" i="1" smtClean="0">
                          <a:latin typeface="Cambria Math" panose="02040503050406030204" pitchFamily="18" charset="0"/>
                        </a:rPr>
                        <m:t>= </m:t>
                      </m:r>
                      <m:rad>
                        <m:radPr>
                          <m:degHide m:val="on"/>
                          <m:ctrlPr>
                            <a:rPr lang="en-AU" sz="1400" b="0" i="1" smtClean="0">
                              <a:latin typeface="Cambria Math" panose="02040503050406030204" pitchFamily="18" charset="0"/>
                              <a:ea typeface="Cambria Math" panose="02040503050406030204" pitchFamily="18" charset="0"/>
                            </a:rPr>
                          </m:ctrlPr>
                        </m:radPr>
                        <m:deg/>
                        <m:e>
                          <m:r>
                            <a:rPr lang="en-AU" sz="1400" b="0" i="1" smtClean="0">
                              <a:latin typeface="Cambria Math" panose="02040503050406030204" pitchFamily="18" charset="0"/>
                              <a:ea typeface="Cambria Math" panose="02040503050406030204" pitchFamily="18" charset="0"/>
                            </a:rPr>
                            <m:t>1−</m:t>
                          </m:r>
                          <m:sSup>
                            <m:sSupPr>
                              <m:ctrlPr>
                                <a:rPr lang="en-AU" sz="1400" b="0" i="1" smtClean="0">
                                  <a:latin typeface="Cambria Math" panose="02040503050406030204" pitchFamily="18" charset="0"/>
                                  <a:ea typeface="Cambria Math" panose="02040503050406030204" pitchFamily="18" charset="0"/>
                                </a:rPr>
                              </m:ctrlPr>
                            </m:sSupPr>
                            <m:e>
                              <m:r>
                                <m:rPr>
                                  <m:sty m:val="p"/>
                                </m:rPr>
                                <a:rPr lang="en-AU" sz="1400" b="0" i="0" smtClean="0">
                                  <a:latin typeface="Cambria Math" panose="02040503050406030204" pitchFamily="18" charset="0"/>
                                  <a:ea typeface="Cambria Math" panose="02040503050406030204" pitchFamily="18" charset="0"/>
                                </a:rPr>
                                <m:t>sin</m:t>
                              </m:r>
                            </m:e>
                            <m:sup>
                              <m:r>
                                <a:rPr lang="en-AU" sz="1400" b="0" i="1" smtClean="0">
                                  <a:latin typeface="Cambria Math" panose="02040503050406030204" pitchFamily="18" charset="0"/>
                                  <a:ea typeface="Cambria Math" panose="02040503050406030204" pitchFamily="18" charset="0"/>
                                </a:rPr>
                                <m:t>2</m:t>
                              </m:r>
                            </m:sup>
                          </m:sSup>
                          <m:r>
                            <a:rPr lang="en-AU" sz="1400" b="0" i="1" smtClean="0">
                              <a:latin typeface="Cambria Math" panose="02040503050406030204" pitchFamily="18" charset="0"/>
                              <a:ea typeface="Cambria Math" panose="02040503050406030204" pitchFamily="18" charset="0"/>
                            </a:rPr>
                            <m:t>𝜃</m:t>
                          </m:r>
                        </m:e>
                      </m:rad>
                      <m:r>
                        <a:rPr lang="en-AU" sz="1400" b="0" i="0" smtClean="0">
                          <a:latin typeface="Cambria Math" panose="02040503050406030204" pitchFamily="18" charset="0"/>
                          <a:ea typeface="Cambria Math" panose="02040503050406030204" pitchFamily="18" charset="0"/>
                        </a:rPr>
                        <m:t>    </m:t>
                      </m:r>
                      <m:d>
                        <m:dPr>
                          <m:ctrlPr>
                            <a:rPr lang="en-AU" sz="1400" b="0" i="1" smtClean="0">
                              <a:latin typeface="Cambria Math" panose="02040503050406030204" pitchFamily="18" charset="0"/>
                              <a:ea typeface="Cambria Math" panose="02040503050406030204" pitchFamily="18" charset="0"/>
                            </a:rPr>
                          </m:ctrlPr>
                        </m:dPr>
                        <m:e>
                          <m:r>
                            <a:rPr lang="en-AU" sz="1400">
                              <a:latin typeface="Cambria Math" panose="02040503050406030204" pitchFamily="18" charset="0"/>
                            </a:rPr>
                            <m:t>0</m:t>
                          </m:r>
                          <m:r>
                            <a:rPr lang="en-AU" sz="1400" i="1">
                              <a:latin typeface="Cambria Math" panose="02040503050406030204" pitchFamily="18" charset="0"/>
                              <a:ea typeface="Cambria Math" panose="02040503050406030204" pitchFamily="18" charset="0"/>
                            </a:rPr>
                            <m:t>≤</m:t>
                          </m:r>
                          <m:r>
                            <a:rPr lang="en-AU" sz="1400" i="1">
                              <a:latin typeface="Cambria Math" panose="02040503050406030204" pitchFamily="18" charset="0"/>
                              <a:ea typeface="Cambria Math" panose="02040503050406030204" pitchFamily="18" charset="0"/>
                            </a:rPr>
                            <m:t>𝜃</m:t>
                          </m:r>
                          <m:r>
                            <a:rPr lang="en-AU" sz="1400" i="1">
                              <a:latin typeface="Cambria Math" panose="02040503050406030204" pitchFamily="18" charset="0"/>
                              <a:ea typeface="Cambria Math" panose="02040503050406030204" pitchFamily="18" charset="0"/>
                            </a:rPr>
                            <m:t>≤</m:t>
                          </m:r>
                          <m:f>
                            <m:fPr>
                              <m:ctrlPr>
                                <a:rPr lang="en-AU" sz="1400" i="1">
                                  <a:latin typeface="Cambria Math" panose="02040503050406030204" pitchFamily="18" charset="0"/>
                                  <a:ea typeface="Cambria Math" panose="02040503050406030204" pitchFamily="18" charset="0"/>
                                </a:rPr>
                              </m:ctrlPr>
                            </m:fPr>
                            <m:num>
                              <m:r>
                                <a:rPr lang="en-AU" sz="1400" i="1">
                                  <a:latin typeface="Cambria Math" panose="02040503050406030204" pitchFamily="18" charset="0"/>
                                  <a:ea typeface="Cambria Math" panose="02040503050406030204" pitchFamily="18" charset="0"/>
                                </a:rPr>
                                <m:t>𝜋</m:t>
                              </m:r>
                            </m:num>
                            <m:den>
                              <m:r>
                                <a:rPr lang="en-AU" sz="1400" i="1">
                                  <a:latin typeface="Cambria Math" panose="02040503050406030204" pitchFamily="18" charset="0"/>
                                  <a:ea typeface="Cambria Math" panose="02040503050406030204" pitchFamily="18" charset="0"/>
                                </a:rPr>
                                <m:t>2</m:t>
                              </m:r>
                            </m:den>
                          </m:f>
                        </m:e>
                      </m:d>
                    </m:oMath>
                    <m:oMath xmlns:m="http://schemas.openxmlformats.org/officeDocument/2006/math">
                      <m:r>
                        <m:rPr>
                          <m:sty m:val="p"/>
                        </m:rPr>
                        <a:rPr lang="en-AU" sz="1400">
                          <a:latin typeface="Cambria Math" panose="02040503050406030204" pitchFamily="18" charset="0"/>
                        </a:rPr>
                        <m:t>cos</m:t>
                      </m:r>
                      <m:r>
                        <a:rPr lang="en-AU" sz="1400" i="1">
                          <a:latin typeface="Cambria Math" panose="02040503050406030204" pitchFamily="18" charset="0"/>
                        </a:rPr>
                        <m:t>𝜃</m:t>
                      </m:r>
                      <m:r>
                        <a:rPr lang="en-AU" sz="1400" i="1">
                          <a:latin typeface="Cambria Math" panose="02040503050406030204" pitchFamily="18" charset="0"/>
                        </a:rPr>
                        <m:t>= </m:t>
                      </m:r>
                      <m:rad>
                        <m:radPr>
                          <m:degHide m:val="on"/>
                          <m:ctrlPr>
                            <a:rPr lang="en-AU" sz="1400" i="1">
                              <a:latin typeface="Cambria Math" panose="02040503050406030204" pitchFamily="18" charset="0"/>
                              <a:ea typeface="Cambria Math" panose="02040503050406030204" pitchFamily="18" charset="0"/>
                            </a:rPr>
                          </m:ctrlPr>
                        </m:radPr>
                        <m:deg/>
                        <m:e>
                          <m:r>
                            <a:rPr lang="en-AU" sz="1400" i="1">
                              <a:latin typeface="Cambria Math" panose="02040503050406030204" pitchFamily="18" charset="0"/>
                              <a:ea typeface="Cambria Math" panose="02040503050406030204" pitchFamily="18" charset="0"/>
                            </a:rPr>
                            <m:t>1−</m:t>
                          </m:r>
                          <m:sSup>
                            <m:sSupPr>
                              <m:ctrlPr>
                                <a:rPr lang="en-AU" sz="1400" i="1">
                                  <a:latin typeface="Cambria Math" panose="02040503050406030204" pitchFamily="18" charset="0"/>
                                  <a:ea typeface="Cambria Math" panose="02040503050406030204" pitchFamily="18" charset="0"/>
                                </a:rPr>
                              </m:ctrlPr>
                            </m:sSupPr>
                            <m:e>
                              <m:r>
                                <a:rPr lang="en-AU" sz="1400" b="0" i="1" smtClean="0">
                                  <a:latin typeface="Cambria Math" panose="02040503050406030204" pitchFamily="18" charset="0"/>
                                  <a:ea typeface="Cambria Math" panose="02040503050406030204" pitchFamily="18" charset="0"/>
                                </a:rPr>
                                <m:t>(</m:t>
                              </m:r>
                              <m:r>
                                <a:rPr lang="en-AU" sz="1400" b="0" i="1" smtClean="0">
                                  <a:latin typeface="Cambria Math" panose="02040503050406030204" pitchFamily="18" charset="0"/>
                                  <a:ea typeface="Cambria Math" panose="02040503050406030204" pitchFamily="18" charset="0"/>
                                </a:rPr>
                                <m:t>𝑥</m:t>
                              </m:r>
                              <m:r>
                                <a:rPr lang="en-AU" sz="1400" b="0" i="1" smtClean="0">
                                  <a:latin typeface="Cambria Math" panose="02040503050406030204" pitchFamily="18" charset="0"/>
                                  <a:ea typeface="Cambria Math" panose="02040503050406030204" pitchFamily="18" charset="0"/>
                                </a:rPr>
                                <m:t>−1)</m:t>
                              </m:r>
                            </m:e>
                            <m:sup>
                              <m:r>
                                <a:rPr lang="en-AU" sz="1400" i="1">
                                  <a:latin typeface="Cambria Math" panose="02040503050406030204" pitchFamily="18" charset="0"/>
                                  <a:ea typeface="Cambria Math" panose="02040503050406030204" pitchFamily="18" charset="0"/>
                                </a:rPr>
                                <m:t>2</m:t>
                              </m:r>
                            </m:sup>
                          </m:sSup>
                        </m:e>
                      </m:rad>
                    </m:oMath>
                  </m:oMathPara>
                </a14:m>
                <a:endParaRPr lang="en-AU" sz="1400" i="1" dirty="0">
                  <a:latin typeface="Cambria Math" panose="02040503050406030204" pitchFamily="18" charset="0"/>
                  <a:ea typeface="Cambria Math" panose="02040503050406030204" pitchFamily="18" charset="0"/>
                </a:endParaRPr>
              </a:p>
              <a:p>
                <a:pPr lvl="2"/>
                <a:endParaRPr lang="en-AU" sz="1400" i="1" dirty="0">
                  <a:latin typeface="Cambria Math" panose="02040503050406030204" pitchFamily="18" charset="0"/>
                  <a:ea typeface="Cambria Math" panose="02040503050406030204" pitchFamily="18" charset="0"/>
                </a:endParaRPr>
              </a:p>
              <a:p>
                <a:pPr lvl="1"/>
                <a:r>
                  <a:rPr lang="en-AU" sz="1400" dirty="0"/>
                  <a:t>Replace </a:t>
                </a:r>
                <a14:m>
                  <m:oMath xmlns:m="http://schemas.openxmlformats.org/officeDocument/2006/math">
                    <m:func>
                      <m:funcPr>
                        <m:ctrlPr>
                          <a:rPr lang="en-AU" sz="1400" b="0" i="1" smtClean="0">
                            <a:latin typeface="Cambria Math" panose="02040503050406030204" pitchFamily="18" charset="0"/>
                          </a:rPr>
                        </m:ctrlPr>
                      </m:funcPr>
                      <m:fName>
                        <m:r>
                          <m:rPr>
                            <m:sty m:val="p"/>
                          </m:rPr>
                          <a:rPr lang="en-AU" sz="1400" b="0" i="0" smtClean="0">
                            <a:latin typeface="Cambria Math" panose="02040503050406030204" pitchFamily="18" charset="0"/>
                          </a:rPr>
                          <m:t>cos</m:t>
                        </m:r>
                      </m:fName>
                      <m:e>
                        <m:r>
                          <a:rPr lang="en-AU" sz="1400" b="0" i="1" smtClean="0">
                            <a:latin typeface="Cambria Math" panose="02040503050406030204" pitchFamily="18" charset="0"/>
                          </a:rPr>
                          <m:t>𝜃</m:t>
                        </m:r>
                      </m:e>
                    </m:func>
                  </m:oMath>
                </a14:m>
                <a:r>
                  <a:rPr lang="en-AU" sz="1400" dirty="0"/>
                  <a:t> in </a:t>
                </a:r>
                <a14:m>
                  <m:oMath xmlns:m="http://schemas.openxmlformats.org/officeDocument/2006/math">
                    <m:d>
                      <m:dPr>
                        <m:ctrlPr>
                          <a:rPr lang="en-AU" sz="1400" b="0" i="1" smtClean="0">
                            <a:latin typeface="Cambria Math" panose="02040503050406030204" pitchFamily="18" charset="0"/>
                          </a:rPr>
                        </m:ctrlPr>
                      </m:dPr>
                      <m:e>
                        <m:r>
                          <a:rPr lang="en-AU" sz="1400" b="0" i="1" smtClean="0">
                            <a:latin typeface="Cambria Math" panose="02040503050406030204" pitchFamily="18" charset="0"/>
                          </a:rPr>
                          <m:t>2</m:t>
                        </m:r>
                      </m:e>
                    </m:d>
                  </m:oMath>
                </a14:m>
                <a:endParaRPr lang="en-AU" sz="1400" dirty="0"/>
              </a:p>
              <a:p>
                <a:pPr lvl="1"/>
                <a:endParaRPr lang="en-AU" sz="1400" dirty="0"/>
              </a:p>
              <a:p>
                <a:pPr lvl="1"/>
                <a14:m>
                  <m:oMathPara xmlns:m="http://schemas.openxmlformats.org/officeDocument/2006/math">
                    <m:oMathParaPr>
                      <m:jc m:val="centerGroup"/>
                    </m:oMathParaPr>
                    <m:oMath xmlns:m="http://schemas.openxmlformats.org/officeDocument/2006/math">
                      <m:r>
                        <a:rPr lang="en-AU" sz="1400" b="0" i="1" smtClean="0">
                          <a:latin typeface="Cambria Math" panose="02040503050406030204" pitchFamily="18" charset="0"/>
                        </a:rPr>
                        <m:t>𝑦</m:t>
                      </m:r>
                      <m:r>
                        <a:rPr lang="en-AU" sz="1400" b="0" i="1" smtClean="0">
                          <a:latin typeface="Cambria Math" panose="02040503050406030204" pitchFamily="18" charset="0"/>
                        </a:rPr>
                        <m:t>=2</m:t>
                      </m:r>
                      <m:d>
                        <m:dPr>
                          <m:ctrlPr>
                            <a:rPr lang="en-AU" sz="1400" b="0" i="1" smtClean="0">
                              <a:latin typeface="Cambria Math" panose="02040503050406030204" pitchFamily="18" charset="0"/>
                            </a:rPr>
                          </m:ctrlPr>
                        </m:dPr>
                        <m:e>
                          <m:r>
                            <a:rPr lang="en-AU" sz="1400" b="0" i="1" smtClean="0">
                              <a:latin typeface="Cambria Math" panose="02040503050406030204" pitchFamily="18" charset="0"/>
                            </a:rPr>
                            <m:t>𝑥</m:t>
                          </m:r>
                          <m:r>
                            <a:rPr lang="en-AU" sz="1400" b="0" i="1" smtClean="0">
                              <a:latin typeface="Cambria Math" panose="02040503050406030204" pitchFamily="18" charset="0"/>
                            </a:rPr>
                            <m:t>−1</m:t>
                          </m:r>
                        </m:e>
                      </m:d>
                      <m:rad>
                        <m:radPr>
                          <m:degHide m:val="on"/>
                          <m:ctrlPr>
                            <a:rPr lang="en-AU" sz="1400" b="0" i="1" smtClean="0">
                              <a:latin typeface="Cambria Math" panose="02040503050406030204" pitchFamily="18" charset="0"/>
                            </a:rPr>
                          </m:ctrlPr>
                        </m:radPr>
                        <m:deg/>
                        <m:e>
                          <m:r>
                            <a:rPr lang="en-AU" sz="1400" b="0" i="1" smtClean="0">
                              <a:latin typeface="Cambria Math" panose="02040503050406030204" pitchFamily="18" charset="0"/>
                            </a:rPr>
                            <m:t>1−</m:t>
                          </m:r>
                          <m:sSup>
                            <m:sSupPr>
                              <m:ctrlPr>
                                <a:rPr lang="en-AU" sz="1400" b="0" i="1" smtClean="0">
                                  <a:latin typeface="Cambria Math" panose="02040503050406030204" pitchFamily="18" charset="0"/>
                                </a:rPr>
                              </m:ctrlPr>
                            </m:sSupPr>
                            <m:e>
                              <m:d>
                                <m:dPr>
                                  <m:ctrlPr>
                                    <a:rPr lang="en-AU" sz="1400" b="0" i="1" smtClean="0">
                                      <a:latin typeface="Cambria Math" panose="02040503050406030204" pitchFamily="18" charset="0"/>
                                    </a:rPr>
                                  </m:ctrlPr>
                                </m:dPr>
                                <m:e>
                                  <m:r>
                                    <a:rPr lang="en-AU" sz="1400" b="0" i="1" smtClean="0">
                                      <a:latin typeface="Cambria Math" panose="02040503050406030204" pitchFamily="18" charset="0"/>
                                    </a:rPr>
                                    <m:t>𝑥</m:t>
                                  </m:r>
                                  <m:r>
                                    <a:rPr lang="en-AU" sz="1400" b="0" i="1" smtClean="0">
                                      <a:latin typeface="Cambria Math" panose="02040503050406030204" pitchFamily="18" charset="0"/>
                                    </a:rPr>
                                    <m:t>−1</m:t>
                                  </m:r>
                                </m:e>
                              </m:d>
                            </m:e>
                            <m:sup>
                              <m:r>
                                <a:rPr lang="en-AU" sz="1400" b="0" i="1" smtClean="0">
                                  <a:latin typeface="Cambria Math" panose="02040503050406030204" pitchFamily="18" charset="0"/>
                                </a:rPr>
                                <m:t>2</m:t>
                              </m:r>
                            </m:sup>
                          </m:sSup>
                        </m:e>
                      </m:rad>
                    </m:oMath>
                  </m:oMathPara>
                </a14:m>
                <a:endParaRPr lang="en-AU" sz="1400" dirty="0"/>
              </a:p>
              <a:p>
                <a:pPr lvl="1"/>
                <a:endParaRPr lang="en-AU" sz="1200" dirty="0"/>
              </a:p>
              <a:p>
                <a:pPr lvl="1"/>
                <a:endParaRPr lang="en-AU" sz="1800" dirty="0"/>
              </a:p>
              <a:p>
                <a:endParaRPr lang="en-AU" sz="1800" b="0" dirty="0"/>
              </a:p>
              <a:p>
                <a:r>
                  <a:rPr lang="en-AU" sz="1800" dirty="0"/>
                  <a:t> </a:t>
                </a:r>
              </a:p>
              <a:p>
                <a:r>
                  <a:rPr lang="en-AU" sz="1800" dirty="0"/>
                  <a:t>		</a:t>
                </a:r>
              </a:p>
              <a:p>
                <a:pPr algn="l"/>
                <a:endParaRPr lang="en-AU" sz="1800" dirty="0"/>
              </a:p>
            </p:txBody>
          </p:sp>
        </mc:Choice>
        <mc:Fallback xmlns="">
          <p:sp>
            <p:nvSpPr>
              <p:cNvPr id="2" name="TextBox 1">
                <a:extLst>
                  <a:ext uri="{FF2B5EF4-FFF2-40B4-BE49-F238E27FC236}">
                    <a16:creationId xmlns:a16="http://schemas.microsoft.com/office/drawing/2014/main" id="{638BCAEF-E30D-C95A-A76E-9B5BAF2191BC}"/>
                  </a:ext>
                </a:extLst>
              </p:cNvPr>
              <p:cNvSpPr txBox="1">
                <a:spLocks noRot="1" noChangeAspect="1" noMove="1" noResize="1" noEditPoints="1" noAdjustHandles="1" noChangeArrowheads="1" noChangeShapeType="1" noTextEdit="1"/>
              </p:cNvSpPr>
              <p:nvPr/>
            </p:nvSpPr>
            <p:spPr>
              <a:xfrm>
                <a:off x="348000" y="1433489"/>
                <a:ext cx="5183004" cy="5159816"/>
              </a:xfrm>
              <a:prstGeom prst="rect">
                <a:avLst/>
              </a:prstGeom>
              <a:blipFill>
                <a:blip r:embed="rId3"/>
                <a:stretch>
                  <a:fillRect l="-1765" t="-1063"/>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E0321C68-5490-E0E6-A6A2-B7917F569873}"/>
                  </a:ext>
                </a:extLst>
              </p:cNvPr>
              <p:cNvSpPr txBox="1"/>
              <p:nvPr/>
            </p:nvSpPr>
            <p:spPr>
              <a:xfrm>
                <a:off x="6522495" y="1039198"/>
                <a:ext cx="4961505" cy="4593289"/>
              </a:xfrm>
              <a:prstGeom prst="rect">
                <a:avLst/>
              </a:prstGeom>
              <a:noFill/>
            </p:spPr>
            <p:txBody>
              <a:bodyPr wrap="square" lIns="0" tIns="0" rIns="0" bIns="0" rtlCol="0">
                <a:noAutofit/>
              </a:bodyPr>
              <a:lstStyle/>
              <a:p>
                <a:r>
                  <a:rPr lang="en-AU" sz="1200" dirty="0"/>
                  <a:t>1 b) </a:t>
                </a:r>
              </a:p>
              <a:p>
                <a:pPr lvl="1"/>
                <a14:m>
                  <m:oMath xmlns:m="http://schemas.openxmlformats.org/officeDocument/2006/math">
                    <m:r>
                      <a:rPr lang="en-AU" sz="1400" i="1">
                        <a:latin typeface="Cambria Math" panose="02040503050406030204" pitchFamily="18" charset="0"/>
                      </a:rPr>
                      <m:t>𝑥</m:t>
                    </m:r>
                    <m:r>
                      <a:rPr lang="en-AU" sz="1400" i="1">
                        <a:latin typeface="Cambria Math" panose="02040503050406030204" pitchFamily="18" charset="0"/>
                      </a:rPr>
                      <m:t>=</m:t>
                    </m:r>
                    <m:r>
                      <m:rPr>
                        <m:sty m:val="p"/>
                      </m:rPr>
                      <a:rPr lang="en-AU" sz="1400">
                        <a:latin typeface="Cambria Math" panose="02040503050406030204" pitchFamily="18" charset="0"/>
                      </a:rPr>
                      <m:t>cot</m:t>
                    </m:r>
                    <m:r>
                      <a:rPr lang="en-AU" sz="1400" i="1">
                        <a:latin typeface="Cambria Math" panose="02040503050406030204" pitchFamily="18" charset="0"/>
                      </a:rPr>
                      <m:t>𝜃</m:t>
                    </m:r>
                    <m:r>
                      <a:rPr lang="en-AU" sz="1400" i="1">
                        <a:latin typeface="Cambria Math" panose="02040503050406030204" pitchFamily="18" charset="0"/>
                      </a:rPr>
                      <m:t>−1 …(1)</m:t>
                    </m:r>
                  </m:oMath>
                </a14:m>
                <a:r>
                  <a:rPr lang="en-AU" sz="1400" dirty="0"/>
                  <a:t>	</a:t>
                </a:r>
                <a14:m>
                  <m:oMath xmlns:m="http://schemas.openxmlformats.org/officeDocument/2006/math">
                    <m:r>
                      <a:rPr lang="en-AU" sz="1400" i="1">
                        <a:latin typeface="Cambria Math" panose="02040503050406030204" pitchFamily="18" charset="0"/>
                      </a:rPr>
                      <m:t>𝑦</m:t>
                    </m:r>
                    <m:r>
                      <a:rPr lang="en-AU" sz="1400" i="1">
                        <a:latin typeface="Cambria Math" panose="02040503050406030204" pitchFamily="18" charset="0"/>
                      </a:rPr>
                      <m:t>=</m:t>
                    </m:r>
                    <m:r>
                      <m:rPr>
                        <m:sty m:val="p"/>
                      </m:rPr>
                      <a:rPr lang="en-AU" sz="1400">
                        <a:latin typeface="Cambria Math" panose="02040503050406030204" pitchFamily="18" charset="0"/>
                      </a:rPr>
                      <m:t>cot</m:t>
                    </m:r>
                    <m:r>
                      <a:rPr lang="en-AU" sz="1400" i="1">
                        <a:latin typeface="Cambria Math" panose="02040503050406030204" pitchFamily="18" charset="0"/>
                      </a:rPr>
                      <m:t>2</m:t>
                    </m:r>
                    <m:r>
                      <a:rPr lang="en-AU" sz="1400" i="1">
                        <a:latin typeface="Cambria Math" panose="02040503050406030204" pitchFamily="18" charset="0"/>
                      </a:rPr>
                      <m:t>𝜃</m:t>
                    </m:r>
                    <m:r>
                      <a:rPr lang="en-AU" sz="1400" i="1">
                        <a:latin typeface="Cambria Math" panose="02040503050406030204" pitchFamily="18" charset="0"/>
                      </a:rPr>
                      <m:t> …(2)</m:t>
                    </m:r>
                  </m:oMath>
                </a14:m>
                <a:endParaRPr lang="en-AU" sz="1400" dirty="0"/>
              </a:p>
              <a:p>
                <a:pPr lvl="1"/>
                <a:endParaRPr lang="en-AU" sz="1400" dirty="0"/>
              </a:p>
              <a:p>
                <a:pPr lvl="1"/>
                <a:r>
                  <a:rPr lang="en-AU" sz="1400" dirty="0"/>
                  <a:t>In </a:t>
                </a:r>
                <a14:m>
                  <m:oMath xmlns:m="http://schemas.openxmlformats.org/officeDocument/2006/math">
                    <m:r>
                      <a:rPr lang="en-AU" sz="1400" b="0" i="1" smtClean="0">
                        <a:latin typeface="Cambria Math" panose="02040503050406030204" pitchFamily="18" charset="0"/>
                      </a:rPr>
                      <m:t>(1)</m:t>
                    </m:r>
                  </m:oMath>
                </a14:m>
                <a:r>
                  <a:rPr lang="en-AU" sz="1400" dirty="0"/>
                  <a:t>, express in terms of </a:t>
                </a:r>
                <a14:m>
                  <m:oMath xmlns:m="http://schemas.openxmlformats.org/officeDocument/2006/math">
                    <m:r>
                      <a:rPr lang="en-AU" sz="1400" b="0" i="1" smtClean="0">
                        <a:latin typeface="Cambria Math" panose="02040503050406030204" pitchFamily="18" charset="0"/>
                      </a:rPr>
                      <m:t>𝑥</m:t>
                    </m:r>
                  </m:oMath>
                </a14:m>
                <a:r>
                  <a:rPr lang="en-AU" sz="1400" dirty="0"/>
                  <a:t> and convert to </a:t>
                </a:r>
                <a14:m>
                  <m:oMath xmlns:m="http://schemas.openxmlformats.org/officeDocument/2006/math">
                    <m:r>
                      <m:rPr>
                        <m:sty m:val="p"/>
                      </m:rPr>
                      <a:rPr lang="en-AU" sz="1400" b="0" i="0" smtClean="0">
                        <a:latin typeface="Cambria Math" panose="02040503050406030204" pitchFamily="18" charset="0"/>
                      </a:rPr>
                      <m:t>tan</m:t>
                    </m:r>
                    <m:r>
                      <a:rPr lang="en-AU" sz="1400" b="0" i="1" smtClean="0">
                        <a:latin typeface="Cambria Math" panose="02040503050406030204" pitchFamily="18" charset="0"/>
                      </a:rPr>
                      <m:t>𝜃</m:t>
                    </m:r>
                  </m:oMath>
                </a14:m>
                <a:endParaRPr lang="en-AU" sz="1400" dirty="0"/>
              </a:p>
              <a:p>
                <a:pPr lvl="1"/>
                <a14:m>
                  <m:oMathPara xmlns:m="http://schemas.openxmlformats.org/officeDocument/2006/math">
                    <m:oMathParaPr>
                      <m:jc m:val="centerGroup"/>
                    </m:oMathParaPr>
                    <m:oMath xmlns:m="http://schemas.openxmlformats.org/officeDocument/2006/math">
                      <m:r>
                        <m:rPr>
                          <m:sty m:val="p"/>
                        </m:rPr>
                        <a:rPr lang="en-AU" sz="1400" smtClean="0">
                          <a:latin typeface="Cambria Math" panose="02040503050406030204" pitchFamily="18" charset="0"/>
                        </a:rPr>
                        <m:t>c</m:t>
                      </m:r>
                      <m:r>
                        <m:rPr>
                          <m:sty m:val="p"/>
                        </m:rPr>
                        <a:rPr lang="en-AU" sz="1400" b="0" i="0" smtClean="0">
                          <a:latin typeface="Cambria Math" panose="02040503050406030204" pitchFamily="18" charset="0"/>
                        </a:rPr>
                        <m:t>ot</m:t>
                      </m:r>
                      <m:r>
                        <a:rPr lang="en-AU" sz="1400" i="1">
                          <a:latin typeface="Cambria Math" panose="02040503050406030204" pitchFamily="18" charset="0"/>
                        </a:rPr>
                        <m:t>𝜃</m:t>
                      </m:r>
                      <m:r>
                        <a:rPr lang="en-AU" sz="1400" b="0" i="1" smtClean="0">
                          <a:latin typeface="Cambria Math" panose="02040503050406030204" pitchFamily="18" charset="0"/>
                        </a:rPr>
                        <m:t>=</m:t>
                      </m:r>
                      <m:r>
                        <a:rPr lang="en-AU" sz="1400" b="0" i="1" smtClean="0">
                          <a:latin typeface="Cambria Math" panose="02040503050406030204" pitchFamily="18" charset="0"/>
                        </a:rPr>
                        <m:t>𝑥</m:t>
                      </m:r>
                      <m:r>
                        <a:rPr lang="en-AU" sz="1400" b="0" i="1" smtClean="0">
                          <a:latin typeface="Cambria Math" panose="02040503050406030204" pitchFamily="18" charset="0"/>
                        </a:rPr>
                        <m:t>+</m:t>
                      </m:r>
                      <m:r>
                        <a:rPr lang="en-AU" sz="1400" b="0" i="0" smtClean="0">
                          <a:latin typeface="Cambria Math" panose="02040503050406030204" pitchFamily="18" charset="0"/>
                        </a:rPr>
                        <m:t>1</m:t>
                      </m:r>
                    </m:oMath>
                    <m:oMath xmlns:m="http://schemas.openxmlformats.org/officeDocument/2006/math">
                      <m:r>
                        <m:rPr>
                          <m:sty m:val="p"/>
                        </m:rPr>
                        <a:rPr lang="en-AU" sz="1400" b="0" i="0" smtClean="0">
                          <a:latin typeface="Cambria Math" panose="02040503050406030204" pitchFamily="18" charset="0"/>
                        </a:rPr>
                        <m:t>tan</m:t>
                      </m:r>
                      <m:r>
                        <a:rPr lang="en-AU" sz="1400" b="0" i="1" smtClean="0">
                          <a:latin typeface="Cambria Math" panose="02040503050406030204" pitchFamily="18" charset="0"/>
                        </a:rPr>
                        <m:t>𝜃</m:t>
                      </m:r>
                      <m:r>
                        <a:rPr lang="en-AU" sz="1400" b="0" i="1" smtClean="0">
                          <a:latin typeface="Cambria Math" panose="02040503050406030204" pitchFamily="18" charset="0"/>
                        </a:rPr>
                        <m:t>=</m:t>
                      </m:r>
                      <m:f>
                        <m:fPr>
                          <m:ctrlPr>
                            <a:rPr lang="en-AU" sz="1400" b="0" i="1" smtClean="0">
                              <a:latin typeface="Cambria Math" panose="02040503050406030204" pitchFamily="18" charset="0"/>
                            </a:rPr>
                          </m:ctrlPr>
                        </m:fPr>
                        <m:num>
                          <m:r>
                            <a:rPr lang="en-AU" sz="1400" b="0" i="1" smtClean="0">
                              <a:latin typeface="Cambria Math" panose="02040503050406030204" pitchFamily="18" charset="0"/>
                            </a:rPr>
                            <m:t>1</m:t>
                          </m:r>
                        </m:num>
                        <m:den>
                          <m:r>
                            <a:rPr lang="en-AU" sz="1400" b="0" i="1" smtClean="0">
                              <a:latin typeface="Cambria Math" panose="02040503050406030204" pitchFamily="18" charset="0"/>
                            </a:rPr>
                            <m:t>𝑥</m:t>
                          </m:r>
                          <m:r>
                            <a:rPr lang="en-AU" sz="1400" b="0" i="1" smtClean="0">
                              <a:latin typeface="Cambria Math" panose="02040503050406030204" pitchFamily="18" charset="0"/>
                            </a:rPr>
                            <m:t>+1</m:t>
                          </m:r>
                        </m:den>
                      </m:f>
                      <m:r>
                        <a:rPr lang="en-AU" sz="1400">
                          <a:latin typeface="Cambria Math" panose="02040503050406030204" pitchFamily="18" charset="0"/>
                        </a:rPr>
                        <m:t> </m:t>
                      </m:r>
                      <m:r>
                        <a:rPr lang="en-AU" sz="1400" b="0" i="0" smtClean="0">
                          <a:latin typeface="Cambria Math" panose="02040503050406030204" pitchFamily="18" charset="0"/>
                        </a:rPr>
                        <m:t>…</m:t>
                      </m:r>
                      <m:d>
                        <m:dPr>
                          <m:ctrlPr>
                            <a:rPr lang="en-AU" sz="1400" b="0" i="1" smtClean="0">
                              <a:latin typeface="Cambria Math" panose="02040503050406030204" pitchFamily="18" charset="0"/>
                            </a:rPr>
                          </m:ctrlPr>
                        </m:dPr>
                        <m:e>
                          <m:r>
                            <a:rPr lang="en-AU" sz="1400" b="0" i="0" smtClean="0">
                              <a:latin typeface="Cambria Math" panose="02040503050406030204" pitchFamily="18" charset="0"/>
                            </a:rPr>
                            <m:t>1</m:t>
                          </m:r>
                        </m:e>
                      </m:d>
                    </m:oMath>
                  </m:oMathPara>
                </a14:m>
                <a:endParaRPr lang="en-AU" sz="1400" dirty="0"/>
              </a:p>
              <a:p>
                <a:pPr lvl="1"/>
                <a:endParaRPr lang="en-AU" sz="1400" dirty="0"/>
              </a:p>
              <a:p>
                <a:pPr lvl="1"/>
                <a:r>
                  <a:rPr lang="en-AU" sz="1400" dirty="0"/>
                  <a:t>In </a:t>
                </a:r>
                <a14:m>
                  <m:oMath xmlns:m="http://schemas.openxmlformats.org/officeDocument/2006/math">
                    <m:r>
                      <a:rPr lang="en-AU" sz="1400" b="0" i="1" smtClean="0">
                        <a:latin typeface="Cambria Math" panose="02040503050406030204" pitchFamily="18" charset="0"/>
                      </a:rPr>
                      <m:t>(2)</m:t>
                    </m:r>
                  </m:oMath>
                </a14:m>
                <a:r>
                  <a:rPr lang="en-AU" sz="1400" dirty="0"/>
                  <a:t>, convert to </a:t>
                </a:r>
                <a14:m>
                  <m:oMath xmlns:m="http://schemas.openxmlformats.org/officeDocument/2006/math">
                    <m:r>
                      <m:rPr>
                        <m:sty m:val="p"/>
                      </m:rPr>
                      <a:rPr lang="en-AU" sz="1400" b="0" i="0" smtClean="0">
                        <a:latin typeface="Cambria Math" panose="02040503050406030204" pitchFamily="18" charset="0"/>
                      </a:rPr>
                      <m:t>tan</m:t>
                    </m:r>
                    <m:r>
                      <a:rPr lang="en-AU" sz="1400" b="0" i="1" smtClean="0">
                        <a:latin typeface="Cambria Math" panose="02040503050406030204" pitchFamily="18" charset="0"/>
                      </a:rPr>
                      <m:t>𝜃</m:t>
                    </m:r>
                    <m:r>
                      <a:rPr lang="en-AU" sz="1400" b="0" i="1" smtClean="0">
                        <a:latin typeface="Cambria Math" panose="02040503050406030204" pitchFamily="18" charset="0"/>
                      </a:rPr>
                      <m:t> </m:t>
                    </m:r>
                  </m:oMath>
                </a14:m>
                <a:r>
                  <a:rPr lang="en-AU" sz="1400" dirty="0"/>
                  <a:t>and use the double angle formula</a:t>
                </a:r>
              </a:p>
              <a:p>
                <a:pPr lvl="1"/>
                <a14:m>
                  <m:oMathPara xmlns:m="http://schemas.openxmlformats.org/officeDocument/2006/math">
                    <m:oMathParaPr>
                      <m:jc m:val="centerGroup"/>
                    </m:oMathParaPr>
                    <m:oMath xmlns:m="http://schemas.openxmlformats.org/officeDocument/2006/math">
                      <m:r>
                        <m:rPr>
                          <m:sty m:val="p"/>
                        </m:rPr>
                        <a:rPr lang="en-AU" sz="1400" smtClean="0">
                          <a:latin typeface="Cambria Math" panose="02040503050406030204" pitchFamily="18" charset="0"/>
                        </a:rPr>
                        <m:t>y</m:t>
                      </m:r>
                      <m:r>
                        <a:rPr lang="en-AU" sz="1400" b="0" i="1" smtClean="0">
                          <a:latin typeface="Cambria Math" panose="02040503050406030204" pitchFamily="18" charset="0"/>
                        </a:rPr>
                        <m:t>=</m:t>
                      </m:r>
                      <m:f>
                        <m:fPr>
                          <m:ctrlPr>
                            <a:rPr lang="en-AU" sz="1400" b="0" i="1" smtClean="0">
                              <a:latin typeface="Cambria Math" panose="02040503050406030204" pitchFamily="18" charset="0"/>
                            </a:rPr>
                          </m:ctrlPr>
                        </m:fPr>
                        <m:num>
                          <m:r>
                            <a:rPr lang="en-AU" sz="1400" b="0" i="1" smtClean="0">
                              <a:latin typeface="Cambria Math" panose="02040503050406030204" pitchFamily="18" charset="0"/>
                            </a:rPr>
                            <m:t>1</m:t>
                          </m:r>
                        </m:num>
                        <m:den>
                          <m:r>
                            <m:rPr>
                              <m:sty m:val="p"/>
                            </m:rPr>
                            <a:rPr lang="en-AU" sz="1400" b="0" i="0" smtClean="0">
                              <a:latin typeface="Cambria Math" panose="02040503050406030204" pitchFamily="18" charset="0"/>
                            </a:rPr>
                            <m:t>tan</m:t>
                          </m:r>
                          <m:r>
                            <a:rPr lang="en-AU" sz="1400" b="0" i="1" smtClean="0">
                              <a:latin typeface="Cambria Math" panose="02040503050406030204" pitchFamily="18" charset="0"/>
                            </a:rPr>
                            <m:t>2</m:t>
                          </m:r>
                          <m:r>
                            <a:rPr lang="en-AU" sz="1400" b="0" i="1" smtClean="0">
                              <a:latin typeface="Cambria Math" panose="02040503050406030204" pitchFamily="18" charset="0"/>
                            </a:rPr>
                            <m:t>𝜃</m:t>
                          </m:r>
                        </m:den>
                      </m:f>
                    </m:oMath>
                    <m:oMath xmlns:m="http://schemas.openxmlformats.org/officeDocument/2006/math">
                      <m:r>
                        <a:rPr lang="en-AU" sz="1400" b="0" i="1" smtClean="0">
                          <a:latin typeface="Cambria Math" panose="02040503050406030204" pitchFamily="18" charset="0"/>
                        </a:rPr>
                        <m:t>𝑦</m:t>
                      </m:r>
                      <m:r>
                        <a:rPr lang="en-AU" sz="1400" b="0" i="1" smtClean="0">
                          <a:latin typeface="Cambria Math" panose="02040503050406030204" pitchFamily="18" charset="0"/>
                        </a:rPr>
                        <m:t>=</m:t>
                      </m:r>
                      <m:f>
                        <m:fPr>
                          <m:ctrlPr>
                            <a:rPr lang="en-AU" sz="1400" b="0" i="1" smtClean="0">
                              <a:latin typeface="Cambria Math" panose="02040503050406030204" pitchFamily="18" charset="0"/>
                            </a:rPr>
                          </m:ctrlPr>
                        </m:fPr>
                        <m:num>
                          <m:r>
                            <a:rPr lang="en-AU" sz="1400" i="1">
                              <a:latin typeface="Cambria Math" panose="02040503050406030204" pitchFamily="18" charset="0"/>
                            </a:rPr>
                            <m:t>1−</m:t>
                          </m:r>
                          <m:sSup>
                            <m:sSupPr>
                              <m:ctrlPr>
                                <a:rPr lang="en-AU" sz="1400" i="1">
                                  <a:latin typeface="Cambria Math" panose="02040503050406030204" pitchFamily="18" charset="0"/>
                                </a:rPr>
                              </m:ctrlPr>
                            </m:sSupPr>
                            <m:e>
                              <m:r>
                                <m:rPr>
                                  <m:sty m:val="p"/>
                                </m:rPr>
                                <a:rPr lang="en-AU" sz="1400">
                                  <a:latin typeface="Cambria Math" panose="02040503050406030204" pitchFamily="18" charset="0"/>
                                </a:rPr>
                                <m:t>tan</m:t>
                              </m:r>
                            </m:e>
                            <m:sup>
                              <m:r>
                                <a:rPr lang="en-AU" sz="1400" i="1">
                                  <a:latin typeface="Cambria Math" panose="02040503050406030204" pitchFamily="18" charset="0"/>
                                </a:rPr>
                                <m:t>2</m:t>
                              </m:r>
                            </m:sup>
                          </m:sSup>
                          <m:r>
                            <a:rPr lang="en-AU" sz="1400" b="0" i="1" smtClean="0">
                              <a:latin typeface="Cambria Math" panose="02040503050406030204" pitchFamily="18" charset="0"/>
                            </a:rPr>
                            <m:t>𝜃</m:t>
                          </m:r>
                        </m:num>
                        <m:den>
                          <m:r>
                            <a:rPr lang="en-AU" sz="1400" b="0" i="1" smtClean="0">
                              <a:latin typeface="Cambria Math" panose="02040503050406030204" pitchFamily="18" charset="0"/>
                            </a:rPr>
                            <m:t>2</m:t>
                          </m:r>
                          <m:r>
                            <m:rPr>
                              <m:sty m:val="p"/>
                            </m:rPr>
                            <a:rPr lang="en-AU" sz="1400" b="0" i="0" smtClean="0">
                              <a:latin typeface="Cambria Math" panose="02040503050406030204" pitchFamily="18" charset="0"/>
                            </a:rPr>
                            <m:t>tan</m:t>
                          </m:r>
                          <m:r>
                            <a:rPr lang="en-AU" sz="1400" b="0" i="1" smtClean="0">
                              <a:latin typeface="Cambria Math" panose="02040503050406030204" pitchFamily="18" charset="0"/>
                            </a:rPr>
                            <m:t>𝜃</m:t>
                          </m:r>
                        </m:den>
                      </m:f>
                      <m:r>
                        <a:rPr lang="en-AU" sz="1400" b="0" i="1" smtClean="0">
                          <a:latin typeface="Cambria Math" panose="02040503050406030204" pitchFamily="18" charset="0"/>
                        </a:rPr>
                        <m:t> …(2)</m:t>
                      </m:r>
                    </m:oMath>
                  </m:oMathPara>
                </a14:m>
                <a:endParaRPr lang="en-AU" sz="1400" dirty="0"/>
              </a:p>
              <a:p>
                <a:pPr lvl="1"/>
                <a:endParaRPr lang="en-AU" sz="1400" dirty="0"/>
              </a:p>
              <a:p>
                <a:pPr lvl="1"/>
                <a:r>
                  <a:rPr lang="en-AU" sz="1400" dirty="0"/>
                  <a:t>Substitute </a:t>
                </a:r>
                <a14:m>
                  <m:oMath xmlns:m="http://schemas.openxmlformats.org/officeDocument/2006/math">
                    <m:r>
                      <a:rPr lang="en-AU" sz="1400" b="0" i="1" smtClean="0">
                        <a:latin typeface="Cambria Math" panose="02040503050406030204" pitchFamily="18" charset="0"/>
                      </a:rPr>
                      <m:t>(1)</m:t>
                    </m:r>
                  </m:oMath>
                </a14:m>
                <a:r>
                  <a:rPr lang="en-AU" sz="1400" dirty="0"/>
                  <a:t> into </a:t>
                </a:r>
                <a14:m>
                  <m:oMath xmlns:m="http://schemas.openxmlformats.org/officeDocument/2006/math">
                    <m:d>
                      <m:dPr>
                        <m:ctrlPr>
                          <a:rPr lang="en-AU" sz="1400" b="0" i="1" smtClean="0">
                            <a:latin typeface="Cambria Math" panose="02040503050406030204" pitchFamily="18" charset="0"/>
                          </a:rPr>
                        </m:ctrlPr>
                      </m:dPr>
                      <m:e>
                        <m:r>
                          <a:rPr lang="en-AU" sz="1400" b="0" i="1" smtClean="0">
                            <a:latin typeface="Cambria Math" panose="02040503050406030204" pitchFamily="18" charset="0"/>
                          </a:rPr>
                          <m:t>2</m:t>
                        </m:r>
                      </m:e>
                    </m:d>
                  </m:oMath>
                </a14:m>
                <a:endParaRPr lang="en-AU" sz="1400" b="0" dirty="0"/>
              </a:p>
              <a:p>
                <a:pPr lvl="1"/>
                <a14:m>
                  <m:oMathPara xmlns:m="http://schemas.openxmlformats.org/officeDocument/2006/math">
                    <m:oMathParaPr>
                      <m:jc m:val="centerGroup"/>
                    </m:oMathParaPr>
                    <m:oMath xmlns:m="http://schemas.openxmlformats.org/officeDocument/2006/math">
                      <m:r>
                        <a:rPr lang="en-AU" sz="1400" b="0" i="1" smtClean="0">
                          <a:latin typeface="Cambria Math" panose="02040503050406030204" pitchFamily="18" charset="0"/>
                        </a:rPr>
                        <m:t>𝑦</m:t>
                      </m:r>
                      <m:r>
                        <a:rPr lang="en-AU" sz="1400" b="0" i="1" smtClean="0">
                          <a:latin typeface="Cambria Math" panose="02040503050406030204" pitchFamily="18" charset="0"/>
                        </a:rPr>
                        <m:t>=</m:t>
                      </m:r>
                      <m:f>
                        <m:fPr>
                          <m:ctrlPr>
                            <a:rPr lang="en-AU" sz="1400" i="1">
                              <a:latin typeface="Cambria Math" panose="02040503050406030204" pitchFamily="18" charset="0"/>
                            </a:rPr>
                          </m:ctrlPr>
                        </m:fPr>
                        <m:num>
                          <m:r>
                            <a:rPr lang="en-AU" sz="1400" i="1">
                              <a:latin typeface="Cambria Math" panose="02040503050406030204" pitchFamily="18" charset="0"/>
                            </a:rPr>
                            <m:t>1−</m:t>
                          </m:r>
                          <m:sSup>
                            <m:sSupPr>
                              <m:ctrlPr>
                                <a:rPr lang="en-AU" sz="1400" i="1">
                                  <a:latin typeface="Cambria Math" panose="02040503050406030204" pitchFamily="18" charset="0"/>
                                </a:rPr>
                              </m:ctrlPr>
                            </m:sSupPr>
                            <m:e>
                              <m:d>
                                <m:dPr>
                                  <m:ctrlPr>
                                    <a:rPr lang="en-AU" sz="1400" i="1">
                                      <a:latin typeface="Cambria Math" panose="02040503050406030204" pitchFamily="18" charset="0"/>
                                    </a:rPr>
                                  </m:ctrlPr>
                                </m:dPr>
                                <m:e>
                                  <m:f>
                                    <m:fPr>
                                      <m:ctrlPr>
                                        <a:rPr lang="en-AU" sz="1400" i="1">
                                          <a:latin typeface="Cambria Math" panose="02040503050406030204" pitchFamily="18" charset="0"/>
                                        </a:rPr>
                                      </m:ctrlPr>
                                    </m:fPr>
                                    <m:num>
                                      <m:r>
                                        <a:rPr lang="en-AU" sz="1400" i="1">
                                          <a:latin typeface="Cambria Math" panose="02040503050406030204" pitchFamily="18" charset="0"/>
                                        </a:rPr>
                                        <m:t>1</m:t>
                                      </m:r>
                                    </m:num>
                                    <m:den>
                                      <m:r>
                                        <a:rPr lang="en-AU" sz="1400" i="1">
                                          <a:latin typeface="Cambria Math" panose="02040503050406030204" pitchFamily="18" charset="0"/>
                                        </a:rPr>
                                        <m:t>𝑥</m:t>
                                      </m:r>
                                      <m:r>
                                        <a:rPr lang="en-AU" sz="1400" i="1">
                                          <a:latin typeface="Cambria Math" panose="02040503050406030204" pitchFamily="18" charset="0"/>
                                        </a:rPr>
                                        <m:t>+1</m:t>
                                      </m:r>
                                    </m:den>
                                  </m:f>
                                </m:e>
                              </m:d>
                            </m:e>
                            <m:sup>
                              <m:r>
                                <a:rPr lang="en-AU" sz="1400" i="1">
                                  <a:latin typeface="Cambria Math" panose="02040503050406030204" pitchFamily="18" charset="0"/>
                                </a:rPr>
                                <m:t>2</m:t>
                              </m:r>
                            </m:sup>
                          </m:sSup>
                        </m:num>
                        <m:den>
                          <m:r>
                            <a:rPr lang="en-AU" sz="1400" i="1">
                              <a:latin typeface="Cambria Math" panose="02040503050406030204" pitchFamily="18" charset="0"/>
                            </a:rPr>
                            <m:t>2</m:t>
                          </m:r>
                          <m:d>
                            <m:dPr>
                              <m:ctrlPr>
                                <a:rPr lang="en-AU" sz="1400" i="1">
                                  <a:latin typeface="Cambria Math" panose="02040503050406030204" pitchFamily="18" charset="0"/>
                                </a:rPr>
                              </m:ctrlPr>
                            </m:dPr>
                            <m:e>
                              <m:f>
                                <m:fPr>
                                  <m:ctrlPr>
                                    <a:rPr lang="en-AU" sz="1400" i="1">
                                      <a:latin typeface="Cambria Math" panose="02040503050406030204" pitchFamily="18" charset="0"/>
                                    </a:rPr>
                                  </m:ctrlPr>
                                </m:fPr>
                                <m:num>
                                  <m:r>
                                    <a:rPr lang="en-AU" sz="1400" i="1">
                                      <a:latin typeface="Cambria Math" panose="02040503050406030204" pitchFamily="18" charset="0"/>
                                    </a:rPr>
                                    <m:t>1</m:t>
                                  </m:r>
                                </m:num>
                                <m:den>
                                  <m:r>
                                    <a:rPr lang="en-AU" sz="1400" i="1">
                                      <a:latin typeface="Cambria Math" panose="02040503050406030204" pitchFamily="18" charset="0"/>
                                    </a:rPr>
                                    <m:t>𝑥</m:t>
                                  </m:r>
                                  <m:r>
                                    <a:rPr lang="en-AU" sz="1400" i="1">
                                      <a:latin typeface="Cambria Math" panose="02040503050406030204" pitchFamily="18" charset="0"/>
                                    </a:rPr>
                                    <m:t>+1</m:t>
                                  </m:r>
                                </m:den>
                              </m:f>
                            </m:e>
                          </m:d>
                        </m:den>
                      </m:f>
                      <m:r>
                        <a:rPr lang="en-AU" sz="1400" b="0" i="1" smtClean="0">
                          <a:latin typeface="Cambria Math" panose="02040503050406030204" pitchFamily="18" charset="0"/>
                        </a:rPr>
                        <m:t>   </m:t>
                      </m:r>
                      <m:r>
                        <a:rPr lang="en-AU" sz="1400" b="0" i="1" smtClean="0">
                          <a:latin typeface="Cambria Math" panose="02040503050406030204" pitchFamily="18" charset="0"/>
                          <a:ea typeface="Cambria Math" panose="02040503050406030204" pitchFamily="18" charset="0"/>
                        </a:rPr>
                        <m:t>×</m:t>
                      </m:r>
                      <m:f>
                        <m:fPr>
                          <m:ctrlPr>
                            <a:rPr lang="en-AU" sz="1400" b="0" i="1" smtClean="0">
                              <a:latin typeface="Cambria Math" panose="02040503050406030204" pitchFamily="18" charset="0"/>
                              <a:ea typeface="Cambria Math" panose="02040503050406030204" pitchFamily="18" charset="0"/>
                            </a:rPr>
                          </m:ctrlPr>
                        </m:fPr>
                        <m:num>
                          <m:sSup>
                            <m:sSupPr>
                              <m:ctrlPr>
                                <a:rPr lang="en-AU" sz="1400" b="0" i="1" smtClean="0">
                                  <a:latin typeface="Cambria Math" panose="02040503050406030204" pitchFamily="18" charset="0"/>
                                  <a:ea typeface="Cambria Math" panose="02040503050406030204" pitchFamily="18" charset="0"/>
                                </a:rPr>
                              </m:ctrlPr>
                            </m:sSupPr>
                            <m:e>
                              <m:r>
                                <a:rPr lang="en-AU" sz="1400" b="0" i="1" smtClean="0">
                                  <a:latin typeface="Cambria Math" panose="02040503050406030204" pitchFamily="18" charset="0"/>
                                  <a:ea typeface="Cambria Math" panose="02040503050406030204" pitchFamily="18" charset="0"/>
                                </a:rPr>
                                <m:t>(</m:t>
                              </m:r>
                              <m:r>
                                <a:rPr lang="en-AU" sz="1400" b="0" i="1" smtClean="0">
                                  <a:latin typeface="Cambria Math" panose="02040503050406030204" pitchFamily="18" charset="0"/>
                                  <a:ea typeface="Cambria Math" panose="02040503050406030204" pitchFamily="18" charset="0"/>
                                </a:rPr>
                                <m:t>𝑥</m:t>
                              </m:r>
                              <m:r>
                                <a:rPr lang="en-AU" sz="1400" b="0" i="1" smtClean="0">
                                  <a:latin typeface="Cambria Math" panose="02040503050406030204" pitchFamily="18" charset="0"/>
                                  <a:ea typeface="Cambria Math" panose="02040503050406030204" pitchFamily="18" charset="0"/>
                                </a:rPr>
                                <m:t>+1)</m:t>
                              </m:r>
                            </m:e>
                            <m:sup>
                              <m:r>
                                <a:rPr lang="en-AU" sz="1400" b="0" i="1" smtClean="0">
                                  <a:latin typeface="Cambria Math" panose="02040503050406030204" pitchFamily="18" charset="0"/>
                                  <a:ea typeface="Cambria Math" panose="02040503050406030204" pitchFamily="18" charset="0"/>
                                </a:rPr>
                                <m:t>2</m:t>
                              </m:r>
                            </m:sup>
                          </m:sSup>
                        </m:num>
                        <m:den>
                          <m:sSup>
                            <m:sSupPr>
                              <m:ctrlPr>
                                <a:rPr lang="en-AU" sz="1400" b="0" i="1" smtClean="0">
                                  <a:latin typeface="Cambria Math" panose="02040503050406030204" pitchFamily="18" charset="0"/>
                                  <a:ea typeface="Cambria Math" panose="02040503050406030204" pitchFamily="18" charset="0"/>
                                </a:rPr>
                              </m:ctrlPr>
                            </m:sSupPr>
                            <m:e>
                              <m:r>
                                <a:rPr lang="en-AU" sz="1400" b="0" i="1" smtClean="0">
                                  <a:latin typeface="Cambria Math" panose="02040503050406030204" pitchFamily="18" charset="0"/>
                                  <a:ea typeface="Cambria Math" panose="02040503050406030204" pitchFamily="18" charset="0"/>
                                </a:rPr>
                                <m:t>(</m:t>
                              </m:r>
                              <m:r>
                                <a:rPr lang="en-AU" sz="1400" b="0" i="1" smtClean="0">
                                  <a:latin typeface="Cambria Math" panose="02040503050406030204" pitchFamily="18" charset="0"/>
                                  <a:ea typeface="Cambria Math" panose="02040503050406030204" pitchFamily="18" charset="0"/>
                                </a:rPr>
                                <m:t>𝑥</m:t>
                              </m:r>
                              <m:r>
                                <a:rPr lang="en-AU" sz="1400" b="0" i="1" smtClean="0">
                                  <a:latin typeface="Cambria Math" panose="02040503050406030204" pitchFamily="18" charset="0"/>
                                  <a:ea typeface="Cambria Math" panose="02040503050406030204" pitchFamily="18" charset="0"/>
                                </a:rPr>
                                <m:t>+1)</m:t>
                              </m:r>
                            </m:e>
                            <m:sup>
                              <m:r>
                                <a:rPr lang="en-AU" sz="1400" b="0" i="1" smtClean="0">
                                  <a:latin typeface="Cambria Math" panose="02040503050406030204" pitchFamily="18" charset="0"/>
                                  <a:ea typeface="Cambria Math" panose="02040503050406030204" pitchFamily="18" charset="0"/>
                                </a:rPr>
                                <m:t>2</m:t>
                              </m:r>
                            </m:sup>
                          </m:sSup>
                        </m:den>
                      </m:f>
                    </m:oMath>
                    <m:oMath xmlns:m="http://schemas.openxmlformats.org/officeDocument/2006/math">
                      <m:r>
                        <a:rPr lang="en-AU" sz="1400" b="0" i="1" smtClean="0">
                          <a:latin typeface="Cambria Math" panose="02040503050406030204" pitchFamily="18" charset="0"/>
                        </a:rPr>
                        <m:t>𝑦</m:t>
                      </m:r>
                      <m:r>
                        <a:rPr lang="en-AU" sz="1400" b="0" i="1" smtClean="0">
                          <a:latin typeface="Cambria Math" panose="02040503050406030204" pitchFamily="18" charset="0"/>
                        </a:rPr>
                        <m:t>=</m:t>
                      </m:r>
                      <m:f>
                        <m:fPr>
                          <m:ctrlPr>
                            <a:rPr lang="en-AU" sz="1400" b="0" i="1" smtClean="0">
                              <a:latin typeface="Cambria Math" panose="02040503050406030204" pitchFamily="18" charset="0"/>
                            </a:rPr>
                          </m:ctrlPr>
                        </m:fPr>
                        <m:num>
                          <m:sSup>
                            <m:sSupPr>
                              <m:ctrlPr>
                                <a:rPr lang="en-AU" sz="1400" i="1">
                                  <a:latin typeface="Cambria Math" panose="02040503050406030204" pitchFamily="18" charset="0"/>
                                </a:rPr>
                              </m:ctrlPr>
                            </m:sSupPr>
                            <m:e>
                              <m:r>
                                <a:rPr lang="en-AU" sz="1400" i="1">
                                  <a:latin typeface="Cambria Math" panose="02040503050406030204" pitchFamily="18" charset="0"/>
                                </a:rPr>
                                <m:t>(</m:t>
                              </m:r>
                              <m:r>
                                <a:rPr lang="en-AU" sz="1400" i="1">
                                  <a:latin typeface="Cambria Math" panose="02040503050406030204" pitchFamily="18" charset="0"/>
                                </a:rPr>
                                <m:t>𝑥</m:t>
                              </m:r>
                              <m:r>
                                <a:rPr lang="en-AU" sz="1400" i="1">
                                  <a:latin typeface="Cambria Math" panose="02040503050406030204" pitchFamily="18" charset="0"/>
                                </a:rPr>
                                <m:t>+1)</m:t>
                              </m:r>
                            </m:e>
                            <m:sup>
                              <m:r>
                                <a:rPr lang="en-AU" sz="1400" i="1">
                                  <a:latin typeface="Cambria Math" panose="02040503050406030204" pitchFamily="18" charset="0"/>
                                </a:rPr>
                                <m:t>2</m:t>
                              </m:r>
                            </m:sup>
                          </m:sSup>
                          <m:r>
                            <a:rPr lang="en-AU" sz="1400" i="1">
                              <a:latin typeface="Cambria Math" panose="02040503050406030204" pitchFamily="18" charset="0"/>
                            </a:rPr>
                            <m:t>−1</m:t>
                          </m:r>
                        </m:num>
                        <m:den>
                          <m:r>
                            <a:rPr lang="en-AU" sz="1400" i="1">
                              <a:latin typeface="Cambria Math" panose="02040503050406030204" pitchFamily="18" charset="0"/>
                            </a:rPr>
                            <m:t>2(</m:t>
                          </m:r>
                          <m:r>
                            <a:rPr lang="en-AU" sz="1400" i="1">
                              <a:latin typeface="Cambria Math" panose="02040503050406030204" pitchFamily="18" charset="0"/>
                            </a:rPr>
                            <m:t>𝑥</m:t>
                          </m:r>
                          <m:r>
                            <a:rPr lang="en-AU" sz="1400" i="1">
                              <a:latin typeface="Cambria Math" panose="02040503050406030204" pitchFamily="18" charset="0"/>
                            </a:rPr>
                            <m:t>+1)</m:t>
                          </m:r>
                        </m:den>
                      </m:f>
                    </m:oMath>
                    <m:oMath xmlns:m="http://schemas.openxmlformats.org/officeDocument/2006/math">
                      <m:r>
                        <a:rPr lang="en-AU" sz="1400" b="0" i="1" smtClean="0">
                          <a:latin typeface="Cambria Math" panose="02040503050406030204" pitchFamily="18" charset="0"/>
                        </a:rPr>
                        <m:t>𝑦</m:t>
                      </m:r>
                      <m:r>
                        <a:rPr lang="en-AU" sz="1400" b="0" i="1" smtClean="0">
                          <a:latin typeface="Cambria Math" panose="02040503050406030204" pitchFamily="18" charset="0"/>
                        </a:rPr>
                        <m:t>=</m:t>
                      </m:r>
                      <m:f>
                        <m:fPr>
                          <m:ctrlPr>
                            <a:rPr lang="en-AU" sz="1400" b="0" i="1" smtClean="0">
                              <a:latin typeface="Cambria Math" panose="02040503050406030204" pitchFamily="18" charset="0"/>
                            </a:rPr>
                          </m:ctrlPr>
                        </m:fPr>
                        <m:num>
                          <m:sSup>
                            <m:sSupPr>
                              <m:ctrlPr>
                                <a:rPr lang="en-AU" sz="1400" b="0" i="1" smtClean="0">
                                  <a:latin typeface="Cambria Math" panose="02040503050406030204" pitchFamily="18" charset="0"/>
                                </a:rPr>
                              </m:ctrlPr>
                            </m:sSupPr>
                            <m:e>
                              <m:r>
                                <a:rPr lang="en-AU" sz="1400" b="0" i="1" smtClean="0">
                                  <a:latin typeface="Cambria Math" panose="02040503050406030204" pitchFamily="18" charset="0"/>
                                </a:rPr>
                                <m:t>𝑥</m:t>
                              </m:r>
                            </m:e>
                            <m:sup>
                              <m:r>
                                <a:rPr lang="en-AU" sz="1400" b="0" i="1" smtClean="0">
                                  <a:latin typeface="Cambria Math" panose="02040503050406030204" pitchFamily="18" charset="0"/>
                                </a:rPr>
                                <m:t>2</m:t>
                              </m:r>
                            </m:sup>
                          </m:sSup>
                          <m:r>
                            <a:rPr lang="en-AU" sz="1400" b="0" i="1" smtClean="0">
                              <a:latin typeface="Cambria Math" panose="02040503050406030204" pitchFamily="18" charset="0"/>
                            </a:rPr>
                            <m:t>+2</m:t>
                          </m:r>
                          <m:r>
                            <a:rPr lang="en-AU" sz="1400" b="0" i="1" smtClean="0">
                              <a:latin typeface="Cambria Math" panose="02040503050406030204" pitchFamily="18" charset="0"/>
                            </a:rPr>
                            <m:t>𝑥</m:t>
                          </m:r>
                        </m:num>
                        <m:den>
                          <m:r>
                            <a:rPr lang="en-AU" sz="1400" b="0" i="1" smtClean="0">
                              <a:latin typeface="Cambria Math" panose="02040503050406030204" pitchFamily="18" charset="0"/>
                            </a:rPr>
                            <m:t>2(</m:t>
                          </m:r>
                          <m:r>
                            <a:rPr lang="en-AU" sz="1400" b="0" i="1" smtClean="0">
                              <a:latin typeface="Cambria Math" panose="02040503050406030204" pitchFamily="18" charset="0"/>
                            </a:rPr>
                            <m:t>𝑥</m:t>
                          </m:r>
                          <m:r>
                            <a:rPr lang="en-AU" sz="1400" b="0" i="1" smtClean="0">
                              <a:latin typeface="Cambria Math" panose="02040503050406030204" pitchFamily="18" charset="0"/>
                            </a:rPr>
                            <m:t>+1)</m:t>
                          </m:r>
                        </m:den>
                      </m:f>
                    </m:oMath>
                    <m:oMath xmlns:m="http://schemas.openxmlformats.org/officeDocument/2006/math">
                      <m:r>
                        <a:rPr lang="en-AU" sz="1400" i="1">
                          <a:latin typeface="Cambria Math" panose="02040503050406030204" pitchFamily="18" charset="0"/>
                        </a:rPr>
                        <m:t>𝑦</m:t>
                      </m:r>
                      <m:r>
                        <a:rPr lang="en-AU" sz="1400" i="1">
                          <a:latin typeface="Cambria Math" panose="02040503050406030204" pitchFamily="18" charset="0"/>
                        </a:rPr>
                        <m:t>=</m:t>
                      </m:r>
                      <m:f>
                        <m:fPr>
                          <m:ctrlPr>
                            <a:rPr lang="en-AU" sz="1400" i="1">
                              <a:latin typeface="Cambria Math" panose="02040503050406030204" pitchFamily="18" charset="0"/>
                            </a:rPr>
                          </m:ctrlPr>
                        </m:fPr>
                        <m:num>
                          <m:r>
                            <a:rPr lang="en-AU" sz="1400" b="0" i="1" smtClean="0">
                              <a:latin typeface="Cambria Math" panose="02040503050406030204" pitchFamily="18" charset="0"/>
                            </a:rPr>
                            <m:t>𝑥</m:t>
                          </m:r>
                          <m:r>
                            <a:rPr lang="en-AU" sz="1400" b="0" i="1" smtClean="0">
                              <a:latin typeface="Cambria Math" panose="02040503050406030204" pitchFamily="18" charset="0"/>
                            </a:rPr>
                            <m:t>(</m:t>
                          </m:r>
                          <m:r>
                            <a:rPr lang="en-AU" sz="1400" b="0" i="1" smtClean="0">
                              <a:latin typeface="Cambria Math" panose="02040503050406030204" pitchFamily="18" charset="0"/>
                            </a:rPr>
                            <m:t>𝑥</m:t>
                          </m:r>
                          <m:r>
                            <a:rPr lang="en-AU" sz="1400" i="1">
                              <a:latin typeface="Cambria Math" panose="02040503050406030204" pitchFamily="18" charset="0"/>
                            </a:rPr>
                            <m:t>+2</m:t>
                          </m:r>
                          <m:r>
                            <a:rPr lang="en-AU" sz="1400" b="0" i="1" smtClean="0">
                              <a:latin typeface="Cambria Math" panose="02040503050406030204" pitchFamily="18" charset="0"/>
                            </a:rPr>
                            <m:t>)</m:t>
                          </m:r>
                        </m:num>
                        <m:den>
                          <m:r>
                            <a:rPr lang="en-AU" sz="1400" i="1">
                              <a:latin typeface="Cambria Math" panose="02040503050406030204" pitchFamily="18" charset="0"/>
                            </a:rPr>
                            <m:t>2(</m:t>
                          </m:r>
                          <m:r>
                            <a:rPr lang="en-AU" sz="1400" i="1">
                              <a:latin typeface="Cambria Math" panose="02040503050406030204" pitchFamily="18" charset="0"/>
                            </a:rPr>
                            <m:t>𝑥</m:t>
                          </m:r>
                          <m:r>
                            <a:rPr lang="en-AU" sz="1400" i="1">
                              <a:latin typeface="Cambria Math" panose="02040503050406030204" pitchFamily="18" charset="0"/>
                            </a:rPr>
                            <m:t>+1)</m:t>
                          </m:r>
                        </m:den>
                      </m:f>
                    </m:oMath>
                  </m:oMathPara>
                </a14:m>
                <a:endParaRPr lang="en-AU" sz="1400" b="0" dirty="0"/>
              </a:p>
              <a:p>
                <a:pPr lvl="1"/>
                <a:endParaRPr lang="en-AU" sz="1200" b="0" dirty="0"/>
              </a:p>
              <a:p>
                <a:pPr lvl="2"/>
                <a:endParaRPr lang="en-AU" sz="1200" dirty="0"/>
              </a:p>
              <a:p>
                <a:pPr lvl="1"/>
                <a:endParaRPr lang="en-AU" sz="1200" dirty="0"/>
              </a:p>
              <a:p>
                <a:pPr lvl="1"/>
                <a:endParaRPr lang="en-AU" sz="1200" dirty="0"/>
              </a:p>
              <a:p>
                <a:pPr lvl="1"/>
                <a:endParaRPr lang="en-AU" sz="1800" dirty="0"/>
              </a:p>
              <a:p>
                <a:endParaRPr lang="en-AU" sz="1800" b="0" dirty="0"/>
              </a:p>
              <a:p>
                <a:r>
                  <a:rPr lang="en-AU" sz="1800" dirty="0"/>
                  <a:t> </a:t>
                </a:r>
              </a:p>
              <a:p>
                <a:r>
                  <a:rPr lang="en-AU" sz="1800" dirty="0"/>
                  <a:t>		</a:t>
                </a:r>
              </a:p>
              <a:p>
                <a:pPr algn="l"/>
                <a:endParaRPr lang="en-AU" sz="1800" dirty="0"/>
              </a:p>
            </p:txBody>
          </p:sp>
        </mc:Choice>
        <mc:Fallback xmlns="">
          <p:sp>
            <p:nvSpPr>
              <p:cNvPr id="6" name="TextBox 5">
                <a:extLst>
                  <a:ext uri="{FF2B5EF4-FFF2-40B4-BE49-F238E27FC236}">
                    <a16:creationId xmlns:a16="http://schemas.microsoft.com/office/drawing/2014/main" id="{E0321C68-5490-E0E6-A6A2-B7917F569873}"/>
                  </a:ext>
                </a:extLst>
              </p:cNvPr>
              <p:cNvSpPr txBox="1">
                <a:spLocks noRot="1" noChangeAspect="1" noMove="1" noResize="1" noEditPoints="1" noAdjustHandles="1" noChangeArrowheads="1" noChangeShapeType="1" noTextEdit="1"/>
              </p:cNvSpPr>
              <p:nvPr/>
            </p:nvSpPr>
            <p:spPr>
              <a:xfrm>
                <a:off x="6522495" y="1039198"/>
                <a:ext cx="4961505" cy="4593289"/>
              </a:xfrm>
              <a:prstGeom prst="rect">
                <a:avLst/>
              </a:prstGeom>
              <a:blipFill>
                <a:blip r:embed="rId4"/>
                <a:stretch>
                  <a:fillRect l="-1966" t="-1194" b="-20955"/>
                </a:stretch>
              </a:blipFill>
            </p:spPr>
            <p:txBody>
              <a:bodyPr/>
              <a:lstStyle/>
              <a:p>
                <a:r>
                  <a:rPr lang="en-AU">
                    <a:noFill/>
                  </a:rPr>
                  <a:t> </a:t>
                </a:r>
              </a:p>
            </p:txBody>
          </p:sp>
        </mc:Fallback>
      </mc:AlternateContent>
      <p:cxnSp>
        <p:nvCxnSpPr>
          <p:cNvPr id="7" name="Straight Connector 6">
            <a:extLst>
              <a:ext uri="{FF2B5EF4-FFF2-40B4-BE49-F238E27FC236}">
                <a16:creationId xmlns:a16="http://schemas.microsoft.com/office/drawing/2014/main" id="{D566439F-6DDF-1DEA-9DFE-11E69D892513}"/>
              </a:ext>
              <a:ext uri="{C183D7F6-B498-43B3-948B-1728B52AA6E4}">
                <adec:decorative xmlns:adec="http://schemas.microsoft.com/office/drawing/2017/decorative" val="1"/>
              </a:ext>
            </a:extLst>
          </p:cNvPr>
          <p:cNvCxnSpPr>
            <a:cxnSpLocks/>
            <a:stCxn id="13" idx="0"/>
          </p:cNvCxnSpPr>
          <p:nvPr/>
        </p:nvCxnSpPr>
        <p:spPr>
          <a:xfrm>
            <a:off x="6101999" y="982520"/>
            <a:ext cx="1" cy="5392401"/>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1366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76A73F-FE0C-FB8F-09FD-AC9AF05C9F3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2680595-4CE2-3AD2-FF23-901F28FB2EC9}"/>
              </a:ext>
            </a:extLst>
          </p:cNvPr>
          <p:cNvSpPr>
            <a:spLocks noGrp="1"/>
          </p:cNvSpPr>
          <p:nvPr>
            <p:ph type="title"/>
          </p:nvPr>
        </p:nvSpPr>
        <p:spPr/>
        <p:txBody>
          <a:bodyPr/>
          <a:lstStyle/>
          <a:p>
            <a:r>
              <a:rPr lang="en-AU" dirty="0"/>
              <a:t>Using double angle formulas across contexts (3)</a:t>
            </a:r>
            <a:endParaRPr lang="en-AU" dirty="0">
              <a:latin typeface="+mj-lt"/>
            </a:endParaRPr>
          </a:p>
        </p:txBody>
      </p:sp>
      <p:sp>
        <p:nvSpPr>
          <p:cNvPr id="13" name="Text Placeholder 12">
            <a:extLst>
              <a:ext uri="{FF2B5EF4-FFF2-40B4-BE49-F238E27FC236}">
                <a16:creationId xmlns:a16="http://schemas.microsoft.com/office/drawing/2014/main" id="{CEB667AC-FEE1-4519-519A-C973ACF93085}"/>
              </a:ext>
            </a:extLst>
          </p:cNvPr>
          <p:cNvSpPr>
            <a:spLocks noGrp="1"/>
          </p:cNvSpPr>
          <p:nvPr>
            <p:ph type="body" sz="quarter" idx="18"/>
          </p:nvPr>
        </p:nvSpPr>
        <p:spPr>
          <a:xfrm>
            <a:off x="360000" y="982520"/>
            <a:ext cx="11483998" cy="356423"/>
          </a:xfrm>
        </p:spPr>
        <p:txBody>
          <a:bodyPr/>
          <a:lstStyle/>
          <a:p>
            <a:r>
              <a:rPr lang="en-AU" dirty="0">
                <a:latin typeface="+mj-lt"/>
              </a:rPr>
              <a:t>Question 2 solutions</a:t>
            </a:r>
          </a:p>
        </p:txBody>
      </p:sp>
      <p:sp>
        <p:nvSpPr>
          <p:cNvPr id="3" name="Slide Number Placeholder 2">
            <a:extLst>
              <a:ext uri="{FF2B5EF4-FFF2-40B4-BE49-F238E27FC236}">
                <a16:creationId xmlns:a16="http://schemas.microsoft.com/office/drawing/2014/main" id="{0ECA56F0-F2A2-43CB-1A91-543B5DFD0138}"/>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18</a:t>
            </a:fld>
            <a:endParaRPr lang="en-AU" dirty="0"/>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0A886296-8981-98A2-6B21-2B42A8DD570C}"/>
                  </a:ext>
                </a:extLst>
              </p:cNvPr>
              <p:cNvSpPr txBox="1"/>
              <p:nvPr/>
            </p:nvSpPr>
            <p:spPr>
              <a:xfrm>
                <a:off x="360000" y="1648784"/>
                <a:ext cx="5053248" cy="4586904"/>
              </a:xfrm>
              <a:prstGeom prst="rect">
                <a:avLst/>
              </a:prstGeom>
              <a:noFill/>
            </p:spPr>
            <p:txBody>
              <a:bodyPr wrap="square" lIns="0" tIns="0" rIns="0" bIns="0" rtlCol="0">
                <a:noAutofit/>
              </a:bodyPr>
              <a:lstStyle/>
              <a:p>
                <a:r>
                  <a:rPr lang="en-AU" sz="1400" dirty="0"/>
                  <a:t>2a) </a:t>
                </a:r>
              </a:p>
              <a:p>
                <a:pPr lvl="1"/>
                <a:r>
                  <a:rPr lang="en-AU" sz="1400" dirty="0"/>
                  <a:t>By writing </a:t>
                </a:r>
                <a14:m>
                  <m:oMath xmlns:m="http://schemas.openxmlformats.org/officeDocument/2006/math">
                    <m:r>
                      <a:rPr lang="en-AU" sz="1400" i="1">
                        <a:latin typeface="Cambria Math" panose="02040503050406030204" pitchFamily="18" charset="0"/>
                      </a:rPr>
                      <m:t>3</m:t>
                    </m:r>
                    <m:r>
                      <a:rPr lang="en-AU" sz="1400" i="1">
                        <a:latin typeface="Cambria Math" panose="02040503050406030204" pitchFamily="18" charset="0"/>
                      </a:rPr>
                      <m:t>𝜃</m:t>
                    </m:r>
                  </m:oMath>
                </a14:m>
                <a:r>
                  <a:rPr lang="en-AU" sz="1400" dirty="0"/>
                  <a:t> as </a:t>
                </a:r>
                <a14:m>
                  <m:oMath xmlns:m="http://schemas.openxmlformats.org/officeDocument/2006/math">
                    <m:r>
                      <a:rPr lang="en-AU" sz="1400" i="1">
                        <a:latin typeface="Cambria Math" panose="02040503050406030204" pitchFamily="18" charset="0"/>
                      </a:rPr>
                      <m:t>2</m:t>
                    </m:r>
                    <m:r>
                      <a:rPr lang="en-AU" sz="1400" i="1">
                        <a:latin typeface="Cambria Math" panose="02040503050406030204" pitchFamily="18" charset="0"/>
                      </a:rPr>
                      <m:t>𝜃</m:t>
                    </m:r>
                    <m:r>
                      <a:rPr lang="en-AU" sz="1400" i="1">
                        <a:latin typeface="Cambria Math" panose="02040503050406030204" pitchFamily="18" charset="0"/>
                      </a:rPr>
                      <m:t>+</m:t>
                    </m:r>
                    <m:r>
                      <a:rPr lang="en-AU" sz="1400" i="1">
                        <a:latin typeface="Cambria Math" panose="02040503050406030204" pitchFamily="18" charset="0"/>
                      </a:rPr>
                      <m:t>𝜃</m:t>
                    </m:r>
                  </m:oMath>
                </a14:m>
                <a:r>
                  <a:rPr lang="en-AU" sz="1400" dirty="0"/>
                  <a:t>, show that: </a:t>
                </a:r>
              </a:p>
              <a:p>
                <a:pPr lvl="1"/>
                <a:endParaRPr lang="en-AU" sz="1400" dirty="0"/>
              </a:p>
              <a:p>
                <a:pPr/>
                <a14:m>
                  <m:oMathPara xmlns:m="http://schemas.openxmlformats.org/officeDocument/2006/math">
                    <m:oMathParaPr>
                      <m:jc m:val="centerGroup"/>
                    </m:oMathParaPr>
                    <m:oMath xmlns:m="http://schemas.openxmlformats.org/officeDocument/2006/math">
                      <m:func>
                        <m:funcPr>
                          <m:ctrlPr>
                            <a:rPr lang="en-AU" sz="1400" i="1">
                              <a:latin typeface="Cambria Math" panose="02040503050406030204" pitchFamily="18" charset="0"/>
                            </a:rPr>
                          </m:ctrlPr>
                        </m:funcPr>
                        <m:fName>
                          <m:r>
                            <m:rPr>
                              <m:sty m:val="p"/>
                            </m:rPr>
                            <a:rPr lang="en-AU" sz="1400">
                              <a:latin typeface="Cambria Math" panose="02040503050406030204" pitchFamily="18" charset="0"/>
                            </a:rPr>
                            <m:t>sin</m:t>
                          </m:r>
                        </m:fName>
                        <m:e>
                          <m:d>
                            <m:dPr>
                              <m:ctrlPr>
                                <a:rPr lang="en-AU" sz="1400" i="1">
                                  <a:latin typeface="Cambria Math" panose="02040503050406030204" pitchFamily="18" charset="0"/>
                                </a:rPr>
                              </m:ctrlPr>
                            </m:dPr>
                            <m:e>
                              <m:r>
                                <a:rPr lang="en-AU" sz="1400" i="1">
                                  <a:latin typeface="Cambria Math" panose="02040503050406030204" pitchFamily="18" charset="0"/>
                                </a:rPr>
                                <m:t>3</m:t>
                              </m:r>
                              <m:r>
                                <a:rPr lang="en-AU" sz="1400" i="1">
                                  <a:latin typeface="Cambria Math" panose="02040503050406030204" pitchFamily="18" charset="0"/>
                                </a:rPr>
                                <m:t>𝜃</m:t>
                              </m:r>
                            </m:e>
                          </m:d>
                        </m:e>
                      </m:func>
                      <m:r>
                        <a:rPr lang="en-AU" sz="1400" i="1">
                          <a:latin typeface="Cambria Math" panose="02040503050406030204" pitchFamily="18" charset="0"/>
                        </a:rPr>
                        <m:t>=</m:t>
                      </m:r>
                      <m:r>
                        <a:rPr lang="en-AU" sz="1400" i="1">
                          <a:latin typeface="Cambria Math" panose="02040503050406030204" pitchFamily="18" charset="0"/>
                        </a:rPr>
                        <m:t>3</m:t>
                      </m:r>
                      <m:r>
                        <m:rPr>
                          <m:sty m:val="p"/>
                        </m:rPr>
                        <a:rPr lang="en-AU" sz="1400" i="0">
                          <a:latin typeface="Cambria Math" panose="02040503050406030204" pitchFamily="18" charset="0"/>
                        </a:rPr>
                        <m:t>sin</m:t>
                      </m:r>
                      <m:r>
                        <a:rPr lang="en-AU" sz="1400" i="1">
                          <a:latin typeface="Cambria Math" panose="02040503050406030204" pitchFamily="18" charset="0"/>
                        </a:rPr>
                        <m:t>𝜃</m:t>
                      </m:r>
                      <m:r>
                        <a:rPr lang="en-AU" sz="1400" i="1">
                          <a:latin typeface="Cambria Math" panose="02040503050406030204" pitchFamily="18" charset="0"/>
                        </a:rPr>
                        <m:t>−</m:t>
                      </m:r>
                      <m:r>
                        <a:rPr lang="en-AU" sz="1400" i="1">
                          <a:latin typeface="Cambria Math" panose="02040503050406030204" pitchFamily="18" charset="0"/>
                        </a:rPr>
                        <m:t>4</m:t>
                      </m:r>
                      <m:sSup>
                        <m:sSupPr>
                          <m:ctrlPr>
                            <a:rPr lang="en-AU" sz="1400" i="1">
                              <a:latin typeface="Cambria Math" panose="02040503050406030204" pitchFamily="18" charset="0"/>
                            </a:rPr>
                          </m:ctrlPr>
                        </m:sSupPr>
                        <m:e>
                          <m:r>
                            <m:rPr>
                              <m:sty m:val="p"/>
                            </m:rPr>
                            <a:rPr lang="en-AU" sz="1400" i="0">
                              <a:latin typeface="Cambria Math" panose="02040503050406030204" pitchFamily="18" charset="0"/>
                            </a:rPr>
                            <m:t>sin</m:t>
                          </m:r>
                        </m:e>
                        <m:sup>
                          <m:r>
                            <a:rPr lang="en-AU" sz="1400" i="1">
                              <a:latin typeface="Cambria Math" panose="02040503050406030204" pitchFamily="18" charset="0"/>
                            </a:rPr>
                            <m:t>3</m:t>
                          </m:r>
                        </m:sup>
                      </m:sSup>
                      <m:r>
                        <a:rPr lang="en-AU" sz="1400" i="1">
                          <a:latin typeface="Cambria Math" panose="02040503050406030204" pitchFamily="18" charset="0"/>
                        </a:rPr>
                        <m:t>𝜃</m:t>
                      </m:r>
                    </m:oMath>
                  </m:oMathPara>
                </a14:m>
                <a:endParaRPr lang="en-AU" sz="1400" dirty="0"/>
              </a:p>
              <a:p>
                <a:endParaRPr lang="en-AU" sz="1400" dirty="0"/>
              </a:p>
              <a:p>
                <a:pPr lvl="1"/>
                <a:r>
                  <a:rPr lang="en-AU" sz="1400" dirty="0"/>
                  <a:t>Let </a:t>
                </a:r>
                <a14:m>
                  <m:oMath xmlns:m="http://schemas.openxmlformats.org/officeDocument/2006/math">
                    <m:r>
                      <a:rPr lang="en-AU" sz="1400" i="1">
                        <a:latin typeface="Cambria Math" panose="02040503050406030204" pitchFamily="18" charset="0"/>
                      </a:rPr>
                      <m:t>3</m:t>
                    </m:r>
                    <m:r>
                      <a:rPr lang="en-AU" sz="1400" i="1">
                        <a:latin typeface="Cambria Math" panose="02040503050406030204" pitchFamily="18" charset="0"/>
                      </a:rPr>
                      <m:t>𝜃</m:t>
                    </m:r>
                    <m:r>
                      <a:rPr lang="en-AU" sz="1400" b="0" i="0" smtClean="0">
                        <a:latin typeface="Cambria Math" panose="02040503050406030204" pitchFamily="18" charset="0"/>
                      </a:rPr>
                      <m:t>=</m:t>
                    </m:r>
                    <m:r>
                      <a:rPr lang="en-AU" sz="1400" i="1">
                        <a:latin typeface="Cambria Math" panose="02040503050406030204" pitchFamily="18" charset="0"/>
                      </a:rPr>
                      <m:t>2</m:t>
                    </m:r>
                    <m:r>
                      <a:rPr lang="en-AU" sz="1400" i="1">
                        <a:latin typeface="Cambria Math" panose="02040503050406030204" pitchFamily="18" charset="0"/>
                      </a:rPr>
                      <m:t>𝜃</m:t>
                    </m:r>
                    <m:r>
                      <a:rPr lang="en-AU" sz="1400" i="1">
                        <a:latin typeface="Cambria Math" panose="02040503050406030204" pitchFamily="18" charset="0"/>
                      </a:rPr>
                      <m:t>+</m:t>
                    </m:r>
                    <m:r>
                      <a:rPr lang="en-AU" sz="1400" i="1">
                        <a:latin typeface="Cambria Math" panose="02040503050406030204" pitchFamily="18" charset="0"/>
                      </a:rPr>
                      <m:t>𝜃</m:t>
                    </m:r>
                  </m:oMath>
                </a14:m>
                <a:r>
                  <a:rPr lang="en-AU" sz="1400" dirty="0"/>
                  <a:t> in the sum formula for sine:</a:t>
                </a:r>
              </a:p>
              <a:p>
                <a:pPr lvl="1"/>
                <a:endParaRPr lang="en-AU" sz="1400" dirty="0"/>
              </a:p>
              <a:p>
                <a:pPr/>
                <a14:m>
                  <m:oMathPara xmlns:m="http://schemas.openxmlformats.org/officeDocument/2006/math">
                    <m:oMathParaPr>
                      <m:jc m:val="centerGroup"/>
                    </m:oMathParaPr>
                    <m:oMath xmlns:m="http://schemas.openxmlformats.org/officeDocument/2006/math">
                      <m:func>
                        <m:funcPr>
                          <m:ctrlPr>
                            <a:rPr lang="en-AU" sz="1400" i="1">
                              <a:latin typeface="Cambria Math" panose="02040503050406030204" pitchFamily="18" charset="0"/>
                            </a:rPr>
                          </m:ctrlPr>
                        </m:funcPr>
                        <m:fName>
                          <m:r>
                            <m:rPr>
                              <m:sty m:val="p"/>
                            </m:rPr>
                            <a:rPr lang="en-AU" sz="1400">
                              <a:latin typeface="Cambria Math" panose="02040503050406030204" pitchFamily="18" charset="0"/>
                            </a:rPr>
                            <m:t>sin</m:t>
                          </m:r>
                        </m:fName>
                        <m:e>
                          <m:d>
                            <m:dPr>
                              <m:ctrlPr>
                                <a:rPr lang="en-AU" sz="1400" i="1">
                                  <a:latin typeface="Cambria Math" panose="02040503050406030204" pitchFamily="18" charset="0"/>
                                </a:rPr>
                              </m:ctrlPr>
                            </m:dPr>
                            <m:e>
                              <m:r>
                                <a:rPr lang="en-AU" sz="1400" b="0" i="1" smtClean="0">
                                  <a:latin typeface="Cambria Math" panose="02040503050406030204" pitchFamily="18" charset="0"/>
                                </a:rPr>
                                <m:t>2</m:t>
                              </m:r>
                              <m:r>
                                <a:rPr lang="en-AU" sz="1400" i="1">
                                  <a:latin typeface="Cambria Math" panose="02040503050406030204" pitchFamily="18" charset="0"/>
                                </a:rPr>
                                <m:t>𝜃</m:t>
                              </m:r>
                              <m:r>
                                <a:rPr lang="en-AU" sz="1400" b="0" i="1" smtClean="0">
                                  <a:latin typeface="Cambria Math" panose="02040503050406030204" pitchFamily="18" charset="0"/>
                                </a:rPr>
                                <m:t>+</m:t>
                              </m:r>
                              <m:r>
                                <a:rPr lang="en-AU" sz="1400" b="0" i="1" smtClean="0">
                                  <a:latin typeface="Cambria Math" panose="02040503050406030204" pitchFamily="18" charset="0"/>
                                </a:rPr>
                                <m:t>𝜃</m:t>
                              </m:r>
                            </m:e>
                          </m:d>
                        </m:e>
                      </m:func>
                      <m:r>
                        <a:rPr lang="en-AU" sz="1400" i="1">
                          <a:latin typeface="Cambria Math" panose="02040503050406030204" pitchFamily="18" charset="0"/>
                        </a:rPr>
                        <m:t>=</m:t>
                      </m:r>
                      <m:r>
                        <m:rPr>
                          <m:sty m:val="p"/>
                        </m:rPr>
                        <a:rPr lang="en-AU" sz="1400" i="0">
                          <a:latin typeface="Cambria Math" panose="02040503050406030204" pitchFamily="18" charset="0"/>
                        </a:rPr>
                        <m:t>sin</m:t>
                      </m:r>
                      <m:r>
                        <a:rPr lang="en-AU" sz="1400" b="0" i="1" smtClean="0">
                          <a:latin typeface="Cambria Math" panose="02040503050406030204" pitchFamily="18" charset="0"/>
                        </a:rPr>
                        <m:t>2</m:t>
                      </m:r>
                      <m:r>
                        <a:rPr lang="en-AU" sz="1400" i="1">
                          <a:latin typeface="Cambria Math" panose="02040503050406030204" pitchFamily="18" charset="0"/>
                        </a:rPr>
                        <m:t>𝜃</m:t>
                      </m:r>
                      <m:r>
                        <m:rPr>
                          <m:sty m:val="p"/>
                        </m:rPr>
                        <a:rPr lang="en-AU" sz="1400" b="0" i="0" smtClean="0">
                          <a:latin typeface="Cambria Math" panose="02040503050406030204" pitchFamily="18" charset="0"/>
                        </a:rPr>
                        <m:t>cos</m:t>
                      </m:r>
                      <m:r>
                        <a:rPr lang="en-AU" sz="1400" b="0" i="1" smtClean="0">
                          <a:latin typeface="Cambria Math" panose="02040503050406030204" pitchFamily="18" charset="0"/>
                        </a:rPr>
                        <m:t>𝜃</m:t>
                      </m:r>
                      <m:r>
                        <a:rPr lang="en-AU" sz="1400" b="0" i="1" smtClean="0">
                          <a:latin typeface="Cambria Math" panose="02040503050406030204" pitchFamily="18" charset="0"/>
                        </a:rPr>
                        <m:t>+</m:t>
                      </m:r>
                      <m:r>
                        <m:rPr>
                          <m:sty m:val="p"/>
                        </m:rPr>
                        <a:rPr lang="en-AU" sz="1400" b="0" i="0" smtClean="0">
                          <a:latin typeface="Cambria Math" panose="02040503050406030204" pitchFamily="18" charset="0"/>
                        </a:rPr>
                        <m:t>cos</m:t>
                      </m:r>
                      <m:r>
                        <a:rPr lang="en-AU" sz="1400" b="0" i="1" smtClean="0">
                          <a:latin typeface="Cambria Math" panose="02040503050406030204" pitchFamily="18" charset="0"/>
                        </a:rPr>
                        <m:t>2</m:t>
                      </m:r>
                      <m:r>
                        <a:rPr lang="en-AU" sz="1400" b="0" i="1" smtClean="0">
                          <a:latin typeface="Cambria Math" panose="02040503050406030204" pitchFamily="18" charset="0"/>
                        </a:rPr>
                        <m:t>𝜃</m:t>
                      </m:r>
                      <m:r>
                        <m:rPr>
                          <m:sty m:val="p"/>
                        </m:rPr>
                        <a:rPr lang="en-AU" sz="1400" b="0" i="0" smtClean="0">
                          <a:latin typeface="Cambria Math" panose="02040503050406030204" pitchFamily="18" charset="0"/>
                        </a:rPr>
                        <m:t>sin</m:t>
                      </m:r>
                      <m:r>
                        <a:rPr lang="en-AU" sz="1400" b="0" i="1" smtClean="0">
                          <a:latin typeface="Cambria Math" panose="02040503050406030204" pitchFamily="18" charset="0"/>
                        </a:rPr>
                        <m:t>𝜃</m:t>
                      </m:r>
                    </m:oMath>
                  </m:oMathPara>
                </a14:m>
                <a:endParaRPr lang="en-AU" sz="1400" dirty="0"/>
              </a:p>
              <a:p>
                <a:endParaRPr lang="en-AU" sz="1400" dirty="0"/>
              </a:p>
              <a:p>
                <a:pPr lvl="1"/>
                <a:r>
                  <a:rPr lang="en-AU" sz="1400" dirty="0"/>
                  <a:t>Expand using the double angle formulas for sine and cosine:</a:t>
                </a:r>
              </a:p>
              <a:p>
                <a:pPr lvl="1"/>
                <a:endParaRPr lang="en-AU" sz="1400" dirty="0"/>
              </a:p>
              <a:p>
                <a:pPr/>
                <a14:m>
                  <m:oMathPara xmlns:m="http://schemas.openxmlformats.org/officeDocument/2006/math">
                    <m:oMathParaPr>
                      <m:jc m:val="centerGroup"/>
                    </m:oMathParaPr>
                    <m:oMath xmlns:m="http://schemas.openxmlformats.org/officeDocument/2006/math">
                      <m:func>
                        <m:funcPr>
                          <m:ctrlPr>
                            <a:rPr lang="en-AU" sz="1400" i="1">
                              <a:latin typeface="Cambria Math" panose="02040503050406030204" pitchFamily="18" charset="0"/>
                            </a:rPr>
                          </m:ctrlPr>
                        </m:funcPr>
                        <m:fName>
                          <m:r>
                            <m:rPr>
                              <m:sty m:val="p"/>
                            </m:rPr>
                            <a:rPr lang="en-AU" sz="1400">
                              <a:latin typeface="Cambria Math" panose="02040503050406030204" pitchFamily="18" charset="0"/>
                            </a:rPr>
                            <m:t>sin</m:t>
                          </m:r>
                        </m:fName>
                        <m:e>
                          <m:d>
                            <m:dPr>
                              <m:ctrlPr>
                                <a:rPr lang="en-AU" sz="1400" i="1">
                                  <a:latin typeface="Cambria Math" panose="02040503050406030204" pitchFamily="18" charset="0"/>
                                </a:rPr>
                              </m:ctrlPr>
                            </m:dPr>
                            <m:e>
                              <m:r>
                                <a:rPr lang="en-AU" sz="1400" i="1">
                                  <a:latin typeface="Cambria Math" panose="02040503050406030204" pitchFamily="18" charset="0"/>
                                </a:rPr>
                                <m:t>2</m:t>
                              </m:r>
                              <m:r>
                                <a:rPr lang="en-AU" sz="1400" i="1">
                                  <a:latin typeface="Cambria Math" panose="02040503050406030204" pitchFamily="18" charset="0"/>
                                </a:rPr>
                                <m:t>𝜃</m:t>
                              </m:r>
                              <m:r>
                                <a:rPr lang="en-AU" sz="1400" i="1">
                                  <a:latin typeface="Cambria Math" panose="02040503050406030204" pitchFamily="18" charset="0"/>
                                </a:rPr>
                                <m:t>+</m:t>
                              </m:r>
                              <m:r>
                                <a:rPr lang="en-AU" sz="1400" i="1">
                                  <a:latin typeface="Cambria Math" panose="02040503050406030204" pitchFamily="18" charset="0"/>
                                </a:rPr>
                                <m:t>𝜃</m:t>
                              </m:r>
                            </m:e>
                          </m:d>
                        </m:e>
                      </m:func>
                      <m:r>
                        <a:rPr lang="en-AU" sz="1400" i="1">
                          <a:latin typeface="Cambria Math" panose="02040503050406030204" pitchFamily="18" charset="0"/>
                        </a:rPr>
                        <m:t>=</m:t>
                      </m:r>
                      <m:d>
                        <m:dPr>
                          <m:ctrlPr>
                            <a:rPr lang="en-AU" sz="1400" b="0" i="1" smtClean="0">
                              <a:latin typeface="Cambria Math" panose="02040503050406030204" pitchFamily="18" charset="0"/>
                            </a:rPr>
                          </m:ctrlPr>
                        </m:dPr>
                        <m:e>
                          <m:r>
                            <a:rPr lang="en-AU" sz="1400" b="0" i="0" smtClean="0">
                              <a:latin typeface="Cambria Math" panose="02040503050406030204" pitchFamily="18" charset="0"/>
                            </a:rPr>
                            <m:t>2</m:t>
                          </m:r>
                          <m:r>
                            <m:rPr>
                              <m:sty m:val="p"/>
                            </m:rPr>
                            <a:rPr lang="en-AU" sz="1400">
                              <a:latin typeface="Cambria Math" panose="02040503050406030204" pitchFamily="18" charset="0"/>
                            </a:rPr>
                            <m:t>sin</m:t>
                          </m:r>
                          <m:r>
                            <a:rPr lang="en-AU" sz="1400" i="1">
                              <a:latin typeface="Cambria Math" panose="02040503050406030204" pitchFamily="18" charset="0"/>
                            </a:rPr>
                            <m:t>𝜃</m:t>
                          </m:r>
                          <m:r>
                            <m:rPr>
                              <m:sty m:val="p"/>
                            </m:rPr>
                            <a:rPr lang="en-AU" sz="1400">
                              <a:latin typeface="Cambria Math" panose="02040503050406030204" pitchFamily="18" charset="0"/>
                            </a:rPr>
                            <m:t>cos</m:t>
                          </m:r>
                          <m:r>
                            <a:rPr lang="en-AU" sz="1400" i="1" smtClean="0">
                              <a:latin typeface="Cambria Math" panose="02040503050406030204" pitchFamily="18" charset="0"/>
                            </a:rPr>
                            <m:t>𝜃</m:t>
                          </m:r>
                        </m:e>
                      </m:d>
                      <m:r>
                        <m:rPr>
                          <m:sty m:val="p"/>
                        </m:rPr>
                        <a:rPr lang="en-AU" sz="1400" b="0" i="0" smtClean="0">
                          <a:latin typeface="Cambria Math" panose="02040503050406030204" pitchFamily="18" charset="0"/>
                        </a:rPr>
                        <m:t>cos</m:t>
                      </m:r>
                      <m:r>
                        <a:rPr lang="en-AU" sz="1400" b="0" i="1" smtClean="0">
                          <a:latin typeface="Cambria Math" panose="02040503050406030204" pitchFamily="18" charset="0"/>
                        </a:rPr>
                        <m:t>𝜃</m:t>
                      </m:r>
                      <m:r>
                        <a:rPr lang="en-AU" sz="1400" i="0">
                          <a:latin typeface="Cambria Math" panose="02040503050406030204" pitchFamily="18" charset="0"/>
                        </a:rPr>
                        <m:t>+</m:t>
                      </m:r>
                      <m:d>
                        <m:dPr>
                          <m:ctrlPr>
                            <a:rPr lang="en-AU" sz="1400" b="0" i="1" smtClean="0">
                              <a:latin typeface="Cambria Math" panose="02040503050406030204" pitchFamily="18" charset="0"/>
                            </a:rPr>
                          </m:ctrlPr>
                        </m:dPr>
                        <m:e>
                          <m:r>
                            <a:rPr lang="en-AU" sz="1400" b="0" i="0" smtClean="0">
                              <a:latin typeface="Cambria Math" panose="02040503050406030204" pitchFamily="18" charset="0"/>
                            </a:rPr>
                            <m:t>1</m:t>
                          </m:r>
                          <m:r>
                            <a:rPr lang="en-AU" sz="1400" b="0" i="0" smtClean="0">
                              <a:latin typeface="Cambria Math" panose="02040503050406030204" pitchFamily="18" charset="0"/>
                            </a:rPr>
                            <m:t>−</m:t>
                          </m:r>
                          <m:sSup>
                            <m:sSupPr>
                              <m:ctrlPr>
                                <a:rPr lang="en-AU" sz="1400" b="0" i="1" smtClean="0">
                                  <a:latin typeface="Cambria Math" panose="02040503050406030204" pitchFamily="18" charset="0"/>
                                </a:rPr>
                              </m:ctrlPr>
                            </m:sSupPr>
                            <m:e>
                              <m:r>
                                <a:rPr lang="en-AU" sz="1400" b="0" i="1" smtClean="0">
                                  <a:latin typeface="Cambria Math" panose="02040503050406030204" pitchFamily="18" charset="0"/>
                                </a:rPr>
                                <m:t>2</m:t>
                              </m:r>
                              <m:r>
                                <m:rPr>
                                  <m:sty m:val="p"/>
                                </m:rPr>
                                <a:rPr lang="en-AU" sz="1400" b="0" i="0" smtClean="0">
                                  <a:latin typeface="Cambria Math" panose="02040503050406030204" pitchFamily="18" charset="0"/>
                                </a:rPr>
                                <m:t>sin</m:t>
                              </m:r>
                            </m:e>
                            <m:sup>
                              <m:r>
                                <a:rPr lang="en-AU" sz="1400" b="0" i="1" smtClean="0">
                                  <a:latin typeface="Cambria Math" panose="02040503050406030204" pitchFamily="18" charset="0"/>
                                </a:rPr>
                                <m:t>2</m:t>
                              </m:r>
                            </m:sup>
                          </m:sSup>
                          <m:r>
                            <a:rPr lang="en-AU" sz="1400" i="1">
                              <a:latin typeface="Cambria Math" panose="02040503050406030204" pitchFamily="18" charset="0"/>
                            </a:rPr>
                            <m:t>𝜃</m:t>
                          </m:r>
                        </m:e>
                      </m:d>
                      <m:r>
                        <m:rPr>
                          <m:sty m:val="p"/>
                        </m:rPr>
                        <a:rPr lang="en-AU" sz="1400">
                          <a:latin typeface="Cambria Math" panose="02040503050406030204" pitchFamily="18" charset="0"/>
                        </a:rPr>
                        <m:t>sin</m:t>
                      </m:r>
                      <m:r>
                        <a:rPr lang="en-AU" sz="1400" i="1">
                          <a:latin typeface="Cambria Math" panose="02040503050406030204" pitchFamily="18" charset="0"/>
                        </a:rPr>
                        <m:t>𝜃</m:t>
                      </m:r>
                    </m:oMath>
                  </m:oMathPara>
                </a14:m>
                <a:endParaRPr lang="en-AU" sz="1400" dirty="0"/>
              </a:p>
              <a:p>
                <a:endParaRPr lang="en-AU" sz="1400" dirty="0"/>
              </a:p>
              <a:p>
                <a:pPr lvl="1"/>
                <a:r>
                  <a:rPr lang="en-AU" sz="1400" dirty="0"/>
                  <a:t>Simplify:</a:t>
                </a:r>
              </a:p>
              <a:p>
                <a:pPr lvl="2">
                  <a:lnSpc>
                    <a:spcPct val="150000"/>
                  </a:lnSpc>
                </a:pPr>
                <a:br>
                  <a:rPr lang="en-AU" sz="1400" dirty="0"/>
                </a:br>
                <a14:m>
                  <m:oMathPara xmlns:m="http://schemas.openxmlformats.org/officeDocument/2006/math">
                    <m:oMathParaPr>
                      <m:jc m:val="centerGroup"/>
                    </m:oMathParaPr>
                    <m:oMath xmlns:m="http://schemas.openxmlformats.org/officeDocument/2006/math">
                      <m:func>
                        <m:funcPr>
                          <m:ctrlPr>
                            <a:rPr lang="en-AU" sz="1400" i="1" smtClean="0">
                              <a:latin typeface="Cambria Math" panose="02040503050406030204" pitchFamily="18" charset="0"/>
                            </a:rPr>
                          </m:ctrlPr>
                        </m:funcPr>
                        <m:fName>
                          <m:r>
                            <m:rPr>
                              <m:sty m:val="p"/>
                            </m:rPr>
                            <a:rPr lang="en-AU" sz="1400">
                              <a:latin typeface="Cambria Math" panose="02040503050406030204" pitchFamily="18" charset="0"/>
                            </a:rPr>
                            <m:t>sin</m:t>
                          </m:r>
                        </m:fName>
                        <m:e>
                          <m:d>
                            <m:dPr>
                              <m:ctrlPr>
                                <a:rPr lang="en-AU" sz="1400" i="1" smtClean="0">
                                  <a:latin typeface="Cambria Math" panose="02040503050406030204" pitchFamily="18" charset="0"/>
                                </a:rPr>
                              </m:ctrlPr>
                            </m:dPr>
                            <m:e>
                              <m:r>
                                <a:rPr lang="en-AU" sz="1400" b="0" i="1" smtClean="0">
                                  <a:latin typeface="Cambria Math" panose="02040503050406030204" pitchFamily="18" charset="0"/>
                                </a:rPr>
                                <m:t>3</m:t>
                              </m:r>
                              <m:r>
                                <a:rPr lang="en-AU" sz="1400" i="1">
                                  <a:latin typeface="Cambria Math" panose="02040503050406030204" pitchFamily="18" charset="0"/>
                                </a:rPr>
                                <m:t>𝜃</m:t>
                              </m:r>
                            </m:e>
                          </m:d>
                        </m:e>
                      </m:func>
                      <m:r>
                        <m:rPr>
                          <m:aln/>
                        </m:rPr>
                        <a:rPr lang="en-AU" sz="1400" i="1">
                          <a:latin typeface="Cambria Math" panose="02040503050406030204" pitchFamily="18" charset="0"/>
                        </a:rPr>
                        <m:t>=</m:t>
                      </m:r>
                      <m:r>
                        <a:rPr lang="en-AU" sz="1400" b="0" i="0" smtClean="0">
                          <a:latin typeface="Cambria Math" panose="02040503050406030204" pitchFamily="18" charset="0"/>
                        </a:rPr>
                        <m:t>2</m:t>
                      </m:r>
                      <m:r>
                        <m:rPr>
                          <m:sty m:val="p"/>
                        </m:rPr>
                        <a:rPr lang="en-AU" sz="1400">
                          <a:latin typeface="Cambria Math" panose="02040503050406030204" pitchFamily="18" charset="0"/>
                        </a:rPr>
                        <m:t>sin</m:t>
                      </m:r>
                      <m:r>
                        <a:rPr lang="en-AU" sz="1400" i="1">
                          <a:latin typeface="Cambria Math" panose="02040503050406030204" pitchFamily="18" charset="0"/>
                        </a:rPr>
                        <m:t>𝜃</m:t>
                      </m:r>
                      <m:sSup>
                        <m:sSupPr>
                          <m:ctrlPr>
                            <a:rPr lang="en-AU" sz="1400" i="1" smtClean="0">
                              <a:latin typeface="Cambria Math" panose="02040503050406030204" pitchFamily="18" charset="0"/>
                            </a:rPr>
                          </m:ctrlPr>
                        </m:sSupPr>
                        <m:e>
                          <m:r>
                            <m:rPr>
                              <m:sty m:val="p"/>
                            </m:rPr>
                            <a:rPr lang="en-AU" sz="1400" b="0" i="0" smtClean="0">
                              <a:latin typeface="Cambria Math" panose="02040503050406030204" pitchFamily="18" charset="0"/>
                            </a:rPr>
                            <m:t>cos</m:t>
                          </m:r>
                        </m:e>
                        <m:sup>
                          <m:r>
                            <a:rPr lang="en-AU" sz="1400" b="0" i="1" smtClean="0">
                              <a:latin typeface="Cambria Math" panose="02040503050406030204" pitchFamily="18" charset="0"/>
                            </a:rPr>
                            <m:t>2</m:t>
                          </m:r>
                        </m:sup>
                      </m:sSup>
                      <m:r>
                        <a:rPr lang="en-AU" sz="1400" i="1">
                          <a:latin typeface="Cambria Math" panose="02040503050406030204" pitchFamily="18" charset="0"/>
                        </a:rPr>
                        <m:t>𝜃</m:t>
                      </m:r>
                      <m:r>
                        <a:rPr lang="en-AU" sz="1400" i="1">
                          <a:latin typeface="Cambria Math" panose="02040503050406030204" pitchFamily="18" charset="0"/>
                        </a:rPr>
                        <m:t>+</m:t>
                      </m:r>
                      <m:r>
                        <m:rPr>
                          <m:sty m:val="p"/>
                        </m:rPr>
                        <a:rPr lang="en-AU" sz="1400">
                          <a:latin typeface="Cambria Math" panose="02040503050406030204" pitchFamily="18" charset="0"/>
                        </a:rPr>
                        <m:t>sin</m:t>
                      </m:r>
                      <m:r>
                        <a:rPr lang="en-AU" sz="1400" i="1">
                          <a:latin typeface="Cambria Math" panose="02040503050406030204" pitchFamily="18" charset="0"/>
                        </a:rPr>
                        <m:t>𝜃</m:t>
                      </m:r>
                      <m:r>
                        <a:rPr lang="en-AU" sz="1400" b="0" i="1" smtClean="0">
                          <a:latin typeface="Cambria Math" panose="02040503050406030204" pitchFamily="18" charset="0"/>
                        </a:rPr>
                        <m:t>−</m:t>
                      </m:r>
                      <m:r>
                        <a:rPr lang="en-AU" sz="1400" b="0" i="1" smtClean="0">
                          <a:latin typeface="Cambria Math" panose="02040503050406030204" pitchFamily="18" charset="0"/>
                        </a:rPr>
                        <m:t>2</m:t>
                      </m:r>
                      <m:sSup>
                        <m:sSupPr>
                          <m:ctrlPr>
                            <a:rPr lang="en-AU" sz="1400" b="0" i="1" smtClean="0">
                              <a:latin typeface="Cambria Math" panose="02040503050406030204" pitchFamily="18" charset="0"/>
                            </a:rPr>
                          </m:ctrlPr>
                        </m:sSupPr>
                        <m:e>
                          <m:r>
                            <m:rPr>
                              <m:sty m:val="p"/>
                            </m:rPr>
                            <a:rPr lang="en-AU" sz="1400" b="0" i="0" smtClean="0">
                              <a:latin typeface="Cambria Math" panose="02040503050406030204" pitchFamily="18" charset="0"/>
                            </a:rPr>
                            <m:t>sin</m:t>
                          </m:r>
                        </m:e>
                        <m:sup>
                          <m:r>
                            <a:rPr lang="en-AU" sz="1400" b="0" i="1" smtClean="0">
                              <a:latin typeface="Cambria Math" panose="02040503050406030204" pitchFamily="18" charset="0"/>
                            </a:rPr>
                            <m:t>3</m:t>
                          </m:r>
                        </m:sup>
                      </m:sSup>
                      <m:r>
                        <a:rPr lang="en-AU" sz="1400" b="0" i="1" smtClean="0">
                          <a:latin typeface="Cambria Math" panose="02040503050406030204" pitchFamily="18" charset="0"/>
                        </a:rPr>
                        <m:t>𝜃</m:t>
                      </m:r>
                    </m:oMath>
                    <m:oMath xmlns:m="http://schemas.openxmlformats.org/officeDocument/2006/math">
                      <m:func>
                        <m:funcPr>
                          <m:ctrlPr>
                            <a:rPr lang="en-AU" sz="1400" i="1" smtClean="0">
                              <a:latin typeface="Cambria Math" panose="02040503050406030204" pitchFamily="18" charset="0"/>
                            </a:rPr>
                          </m:ctrlPr>
                        </m:funcPr>
                        <m:fName>
                          <m:r>
                            <m:rPr>
                              <m:sty m:val="p"/>
                            </m:rPr>
                            <a:rPr lang="en-AU" sz="1400">
                              <a:latin typeface="Cambria Math" panose="02040503050406030204" pitchFamily="18" charset="0"/>
                            </a:rPr>
                            <m:t>sin</m:t>
                          </m:r>
                        </m:fName>
                        <m:e>
                          <m:d>
                            <m:dPr>
                              <m:ctrlPr>
                                <a:rPr lang="en-AU" sz="1400" i="1" smtClean="0">
                                  <a:latin typeface="Cambria Math" panose="02040503050406030204" pitchFamily="18" charset="0"/>
                                </a:rPr>
                              </m:ctrlPr>
                            </m:dPr>
                            <m:e>
                              <m:r>
                                <a:rPr lang="en-AU" sz="1400" b="0" i="1" smtClean="0">
                                  <a:latin typeface="Cambria Math" panose="02040503050406030204" pitchFamily="18" charset="0"/>
                                </a:rPr>
                                <m:t>3</m:t>
                              </m:r>
                              <m:r>
                                <a:rPr lang="en-AU" sz="1400" i="1">
                                  <a:latin typeface="Cambria Math" panose="02040503050406030204" pitchFamily="18" charset="0"/>
                                </a:rPr>
                                <m:t>𝜃</m:t>
                              </m:r>
                            </m:e>
                          </m:d>
                        </m:e>
                      </m:func>
                      <m:r>
                        <m:rPr>
                          <m:aln/>
                        </m:rPr>
                        <a:rPr lang="en-AU" sz="1400" i="1">
                          <a:latin typeface="Cambria Math" panose="02040503050406030204" pitchFamily="18" charset="0"/>
                        </a:rPr>
                        <m:t>=</m:t>
                      </m:r>
                      <m:r>
                        <a:rPr lang="en-AU" sz="1400" b="0" i="0" smtClean="0">
                          <a:latin typeface="Cambria Math" panose="02040503050406030204" pitchFamily="18" charset="0"/>
                        </a:rPr>
                        <m:t>2</m:t>
                      </m:r>
                      <m:r>
                        <m:rPr>
                          <m:sty m:val="p"/>
                        </m:rPr>
                        <a:rPr lang="en-AU" sz="1400">
                          <a:latin typeface="Cambria Math" panose="02040503050406030204" pitchFamily="18" charset="0"/>
                        </a:rPr>
                        <m:t>sin</m:t>
                      </m:r>
                      <m:r>
                        <a:rPr lang="en-AU" sz="1400" i="1">
                          <a:latin typeface="Cambria Math" panose="02040503050406030204" pitchFamily="18" charset="0"/>
                        </a:rPr>
                        <m:t>𝜃</m:t>
                      </m:r>
                      <m:d>
                        <m:dPr>
                          <m:ctrlPr>
                            <a:rPr lang="en-AU" sz="1400" b="0" i="1" smtClean="0">
                              <a:latin typeface="Cambria Math" panose="02040503050406030204" pitchFamily="18" charset="0"/>
                            </a:rPr>
                          </m:ctrlPr>
                        </m:dPr>
                        <m:e>
                          <m:r>
                            <a:rPr lang="en-AU" sz="1400" b="0" i="1" smtClean="0">
                              <a:latin typeface="Cambria Math" panose="02040503050406030204" pitchFamily="18" charset="0"/>
                            </a:rPr>
                            <m:t>1</m:t>
                          </m:r>
                          <m:r>
                            <a:rPr lang="en-AU" sz="1400" b="0" i="1" smtClean="0">
                              <a:latin typeface="Cambria Math" panose="02040503050406030204" pitchFamily="18" charset="0"/>
                            </a:rPr>
                            <m:t>−</m:t>
                          </m:r>
                          <m:sSup>
                            <m:sSupPr>
                              <m:ctrlPr>
                                <a:rPr lang="en-AU" sz="1400" b="0" i="1" smtClean="0">
                                  <a:latin typeface="Cambria Math" panose="02040503050406030204" pitchFamily="18" charset="0"/>
                                </a:rPr>
                              </m:ctrlPr>
                            </m:sSupPr>
                            <m:e>
                              <m:r>
                                <m:rPr>
                                  <m:sty m:val="p"/>
                                </m:rPr>
                                <a:rPr lang="en-AU" sz="1400" b="0" i="0" smtClean="0">
                                  <a:latin typeface="Cambria Math" panose="02040503050406030204" pitchFamily="18" charset="0"/>
                                </a:rPr>
                                <m:t>sin</m:t>
                              </m:r>
                            </m:e>
                            <m:sup>
                              <m:r>
                                <a:rPr lang="en-AU" sz="1400" b="0" i="1" smtClean="0">
                                  <a:latin typeface="Cambria Math" panose="02040503050406030204" pitchFamily="18" charset="0"/>
                                </a:rPr>
                                <m:t>2</m:t>
                              </m:r>
                            </m:sup>
                          </m:sSup>
                          <m:r>
                            <a:rPr lang="en-AU" sz="1400" i="1">
                              <a:latin typeface="Cambria Math" panose="02040503050406030204" pitchFamily="18" charset="0"/>
                            </a:rPr>
                            <m:t>𝜃</m:t>
                          </m:r>
                        </m:e>
                      </m:d>
                      <m:r>
                        <a:rPr lang="en-AU" sz="1400" i="1">
                          <a:latin typeface="Cambria Math" panose="02040503050406030204" pitchFamily="18" charset="0"/>
                        </a:rPr>
                        <m:t>+</m:t>
                      </m:r>
                      <m:r>
                        <m:rPr>
                          <m:sty m:val="p"/>
                        </m:rPr>
                        <a:rPr lang="en-AU" sz="1400">
                          <a:latin typeface="Cambria Math" panose="02040503050406030204" pitchFamily="18" charset="0"/>
                        </a:rPr>
                        <m:t>sin</m:t>
                      </m:r>
                      <m:r>
                        <a:rPr lang="en-AU" sz="1400" i="1">
                          <a:latin typeface="Cambria Math" panose="02040503050406030204" pitchFamily="18" charset="0"/>
                        </a:rPr>
                        <m:t>𝜃</m:t>
                      </m:r>
                      <m:r>
                        <a:rPr lang="en-AU" sz="1400" b="0" i="1" smtClean="0">
                          <a:latin typeface="Cambria Math" panose="02040503050406030204" pitchFamily="18" charset="0"/>
                        </a:rPr>
                        <m:t>−</m:t>
                      </m:r>
                      <m:r>
                        <a:rPr lang="en-AU" sz="1400" b="0" i="1" smtClean="0">
                          <a:latin typeface="Cambria Math" panose="02040503050406030204" pitchFamily="18" charset="0"/>
                        </a:rPr>
                        <m:t>2</m:t>
                      </m:r>
                      <m:sSup>
                        <m:sSupPr>
                          <m:ctrlPr>
                            <a:rPr lang="en-AU" sz="1400" b="0" i="1" smtClean="0">
                              <a:latin typeface="Cambria Math" panose="02040503050406030204" pitchFamily="18" charset="0"/>
                            </a:rPr>
                          </m:ctrlPr>
                        </m:sSupPr>
                        <m:e>
                          <m:r>
                            <m:rPr>
                              <m:sty m:val="p"/>
                            </m:rPr>
                            <a:rPr lang="en-AU" sz="1400" b="0" i="0" smtClean="0">
                              <a:latin typeface="Cambria Math" panose="02040503050406030204" pitchFamily="18" charset="0"/>
                            </a:rPr>
                            <m:t>sin</m:t>
                          </m:r>
                        </m:e>
                        <m:sup>
                          <m:r>
                            <a:rPr lang="en-AU" sz="1400" b="0" i="1" smtClean="0">
                              <a:latin typeface="Cambria Math" panose="02040503050406030204" pitchFamily="18" charset="0"/>
                            </a:rPr>
                            <m:t>3</m:t>
                          </m:r>
                        </m:sup>
                      </m:sSup>
                      <m:r>
                        <a:rPr lang="en-AU" sz="1400" b="0" i="1" smtClean="0">
                          <a:latin typeface="Cambria Math" panose="02040503050406030204" pitchFamily="18" charset="0"/>
                        </a:rPr>
                        <m:t>𝜃</m:t>
                      </m:r>
                    </m:oMath>
                    <m:oMath xmlns:m="http://schemas.openxmlformats.org/officeDocument/2006/math">
                      <m:r>
                        <a:rPr lang="en-AU" sz="1400" b="0" i="1" smtClean="0">
                          <a:latin typeface="Cambria Math" panose="02040503050406030204" pitchFamily="18" charset="0"/>
                        </a:rPr>
                        <m:t>∴</m:t>
                      </m:r>
                      <m:func>
                        <m:funcPr>
                          <m:ctrlPr>
                            <a:rPr lang="en-AU" sz="1400" b="0" i="1" smtClean="0">
                              <a:latin typeface="Cambria Math" panose="02040503050406030204" pitchFamily="18" charset="0"/>
                            </a:rPr>
                          </m:ctrlPr>
                        </m:funcPr>
                        <m:fName>
                          <m:r>
                            <m:rPr>
                              <m:sty m:val="p"/>
                            </m:rPr>
                            <a:rPr lang="en-AU" sz="1400" b="0" i="0" smtClean="0">
                              <a:latin typeface="Cambria Math" panose="02040503050406030204" pitchFamily="18" charset="0"/>
                            </a:rPr>
                            <m:t>sin</m:t>
                          </m:r>
                        </m:fName>
                        <m:e>
                          <m:d>
                            <m:dPr>
                              <m:ctrlPr>
                                <a:rPr lang="en-AU" sz="1400" b="0" i="1" smtClean="0">
                                  <a:latin typeface="Cambria Math" panose="02040503050406030204" pitchFamily="18" charset="0"/>
                                </a:rPr>
                              </m:ctrlPr>
                            </m:dPr>
                            <m:e>
                              <m:r>
                                <a:rPr lang="en-AU" sz="1400" b="0" i="1" smtClean="0">
                                  <a:latin typeface="Cambria Math" panose="02040503050406030204" pitchFamily="18" charset="0"/>
                                </a:rPr>
                                <m:t>3</m:t>
                              </m:r>
                              <m:r>
                                <a:rPr lang="en-AU" sz="1400" b="0" i="1" smtClean="0">
                                  <a:latin typeface="Cambria Math" panose="02040503050406030204" pitchFamily="18" charset="0"/>
                                </a:rPr>
                                <m:t>𝜃</m:t>
                              </m:r>
                            </m:e>
                          </m:d>
                        </m:e>
                      </m:func>
                      <m:r>
                        <m:rPr>
                          <m:aln/>
                        </m:rPr>
                        <a:rPr lang="en-AU" sz="1400" b="0" i="1" smtClean="0">
                          <a:latin typeface="Cambria Math" panose="02040503050406030204" pitchFamily="18" charset="0"/>
                        </a:rPr>
                        <m:t>=</m:t>
                      </m:r>
                      <m:r>
                        <a:rPr lang="en-AU" sz="1400" b="0" i="1" smtClean="0">
                          <a:latin typeface="Cambria Math" panose="02040503050406030204" pitchFamily="18" charset="0"/>
                        </a:rPr>
                        <m:t>3</m:t>
                      </m:r>
                      <m:func>
                        <m:funcPr>
                          <m:ctrlPr>
                            <a:rPr lang="en-AU" sz="1400" b="0" i="1" smtClean="0">
                              <a:latin typeface="Cambria Math" panose="02040503050406030204" pitchFamily="18" charset="0"/>
                            </a:rPr>
                          </m:ctrlPr>
                        </m:funcPr>
                        <m:fName>
                          <m:r>
                            <m:rPr>
                              <m:sty m:val="p"/>
                            </m:rPr>
                            <a:rPr lang="en-AU" sz="1400" b="0" i="0" smtClean="0">
                              <a:latin typeface="Cambria Math" panose="02040503050406030204" pitchFamily="18" charset="0"/>
                            </a:rPr>
                            <m:t>sin</m:t>
                          </m:r>
                        </m:fName>
                        <m:e>
                          <m:r>
                            <a:rPr lang="en-AU" sz="1400" b="0" i="1" smtClean="0">
                              <a:latin typeface="Cambria Math" panose="02040503050406030204" pitchFamily="18" charset="0"/>
                            </a:rPr>
                            <m:t>𝜃</m:t>
                          </m:r>
                        </m:e>
                      </m:func>
                      <m:r>
                        <a:rPr lang="en-AU" sz="1400" b="0" i="1" smtClean="0">
                          <a:latin typeface="Cambria Math" panose="02040503050406030204" pitchFamily="18" charset="0"/>
                        </a:rPr>
                        <m:t>−</m:t>
                      </m:r>
                      <m:r>
                        <a:rPr lang="en-AU" sz="1400" b="0" i="1" smtClean="0">
                          <a:latin typeface="Cambria Math" panose="02040503050406030204" pitchFamily="18" charset="0"/>
                        </a:rPr>
                        <m:t>4</m:t>
                      </m:r>
                      <m:func>
                        <m:funcPr>
                          <m:ctrlPr>
                            <a:rPr lang="en-AU" sz="1400" b="0" i="1" smtClean="0">
                              <a:latin typeface="Cambria Math" panose="02040503050406030204" pitchFamily="18" charset="0"/>
                            </a:rPr>
                          </m:ctrlPr>
                        </m:funcPr>
                        <m:fName>
                          <m:sSup>
                            <m:sSupPr>
                              <m:ctrlPr>
                                <a:rPr lang="en-AU" sz="1400" b="0" i="1" smtClean="0">
                                  <a:latin typeface="Cambria Math" panose="02040503050406030204" pitchFamily="18" charset="0"/>
                                </a:rPr>
                              </m:ctrlPr>
                            </m:sSupPr>
                            <m:e>
                              <m:r>
                                <m:rPr>
                                  <m:sty m:val="p"/>
                                </m:rPr>
                                <a:rPr lang="en-AU" sz="1400" b="0" i="0" smtClean="0">
                                  <a:latin typeface="Cambria Math" panose="02040503050406030204" pitchFamily="18" charset="0"/>
                                </a:rPr>
                                <m:t>sin</m:t>
                              </m:r>
                            </m:e>
                            <m:sup>
                              <m:r>
                                <a:rPr lang="en-AU" sz="1400" b="0" i="1" smtClean="0">
                                  <a:latin typeface="Cambria Math" panose="02040503050406030204" pitchFamily="18" charset="0"/>
                                </a:rPr>
                                <m:t>3</m:t>
                              </m:r>
                            </m:sup>
                          </m:sSup>
                        </m:fName>
                        <m:e>
                          <m:r>
                            <a:rPr lang="en-AU" sz="1400" b="0" i="1" smtClean="0">
                              <a:latin typeface="Cambria Math" panose="02040503050406030204" pitchFamily="18" charset="0"/>
                            </a:rPr>
                            <m:t>𝜃</m:t>
                          </m:r>
                        </m:e>
                      </m:func>
                    </m:oMath>
                  </m:oMathPara>
                </a14:m>
                <a:br>
                  <a:rPr lang="en-AU" sz="1400" b="0" i="1" dirty="0">
                    <a:latin typeface="Cambria Math" panose="02040503050406030204" pitchFamily="18" charset="0"/>
                  </a:rPr>
                </a:br>
                <a:endParaRPr lang="en-AU" sz="1400" dirty="0"/>
              </a:p>
            </p:txBody>
          </p:sp>
        </mc:Choice>
        <mc:Fallback xmlns="">
          <p:sp>
            <p:nvSpPr>
              <p:cNvPr id="2" name="TextBox 1">
                <a:extLst>
                  <a:ext uri="{FF2B5EF4-FFF2-40B4-BE49-F238E27FC236}">
                    <a16:creationId xmlns:a16="http://schemas.microsoft.com/office/drawing/2014/main" id="{0A886296-8981-98A2-6B21-2B42A8DD570C}"/>
                  </a:ext>
                </a:extLst>
              </p:cNvPr>
              <p:cNvSpPr txBox="1">
                <a:spLocks noRot="1" noChangeAspect="1" noMove="1" noResize="1" noEditPoints="1" noAdjustHandles="1" noChangeArrowheads="1" noChangeShapeType="1" noTextEdit="1"/>
              </p:cNvSpPr>
              <p:nvPr/>
            </p:nvSpPr>
            <p:spPr>
              <a:xfrm>
                <a:off x="360000" y="1648784"/>
                <a:ext cx="5053248" cy="4586904"/>
              </a:xfrm>
              <a:prstGeom prst="rect">
                <a:avLst/>
              </a:prstGeom>
              <a:blipFill>
                <a:blip r:embed="rId3"/>
                <a:stretch>
                  <a:fillRect l="-2171" t="-1195"/>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41E9333A-80CD-B859-EB66-924ED1AA9BCE}"/>
                  </a:ext>
                </a:extLst>
              </p:cNvPr>
              <p:cNvSpPr txBox="1"/>
              <p:nvPr/>
            </p:nvSpPr>
            <p:spPr>
              <a:xfrm>
                <a:off x="6070752" y="1567086"/>
                <a:ext cx="5053248" cy="4586904"/>
              </a:xfrm>
              <a:prstGeom prst="rect">
                <a:avLst/>
              </a:prstGeom>
              <a:noFill/>
            </p:spPr>
            <p:txBody>
              <a:bodyPr wrap="square" lIns="0" tIns="0" rIns="0" bIns="0" rtlCol="0">
                <a:noAutofit/>
              </a:bodyPr>
              <a:lstStyle/>
              <a:p>
                <a:r>
                  <a:rPr lang="en-AU" sz="1400" dirty="0"/>
                  <a:t>b) </a:t>
                </a:r>
              </a:p>
              <a:p>
                <a:pPr lvl="1"/>
                <a:r>
                  <a:rPr lang="en-AU" sz="1400" dirty="0"/>
                  <a:t>Hence show that </a:t>
                </a:r>
                <a14:m>
                  <m:oMath xmlns:m="http://schemas.openxmlformats.org/officeDocument/2006/math">
                    <m:func>
                      <m:funcPr>
                        <m:ctrlPr>
                          <a:rPr lang="en-AU" sz="1400" i="1">
                            <a:latin typeface="Cambria Math" panose="02040503050406030204" pitchFamily="18" charset="0"/>
                          </a:rPr>
                        </m:ctrlPr>
                      </m:funcPr>
                      <m:fName>
                        <m:r>
                          <m:rPr>
                            <m:sty m:val="p"/>
                          </m:rPr>
                          <a:rPr lang="en-AU" sz="1400">
                            <a:latin typeface="Cambria Math" panose="02040503050406030204" pitchFamily="18" charset="0"/>
                          </a:rPr>
                          <m:t>sin</m:t>
                        </m:r>
                      </m:fName>
                      <m:e>
                        <m:d>
                          <m:dPr>
                            <m:ctrlPr>
                              <a:rPr lang="en-AU" sz="1400" i="1">
                                <a:latin typeface="Cambria Math" panose="02040503050406030204" pitchFamily="18" charset="0"/>
                              </a:rPr>
                            </m:ctrlPr>
                          </m:dPr>
                          <m:e>
                            <m:f>
                              <m:fPr>
                                <m:ctrlPr>
                                  <a:rPr lang="en-AU" sz="1400" i="1">
                                    <a:latin typeface="Cambria Math" panose="02040503050406030204" pitchFamily="18" charset="0"/>
                                  </a:rPr>
                                </m:ctrlPr>
                              </m:fPr>
                              <m:num>
                                <m:r>
                                  <a:rPr lang="en-AU" sz="1400" i="1">
                                    <a:latin typeface="Cambria Math" panose="02040503050406030204" pitchFamily="18" charset="0"/>
                                  </a:rPr>
                                  <m:t>𝜋</m:t>
                                </m:r>
                              </m:num>
                              <m:den>
                                <m:r>
                                  <a:rPr lang="en-AU" sz="1400" i="1">
                                    <a:latin typeface="Cambria Math" panose="02040503050406030204" pitchFamily="18" charset="0"/>
                                  </a:rPr>
                                  <m:t>9</m:t>
                                </m:r>
                              </m:den>
                            </m:f>
                          </m:e>
                        </m:d>
                      </m:e>
                    </m:func>
                  </m:oMath>
                </a14:m>
                <a:r>
                  <a:rPr lang="en-AU" sz="1400" dirty="0"/>
                  <a:t> is a root of the equation: </a:t>
                </a:r>
              </a:p>
              <a:p>
                <a:pPr lvl="1"/>
                <a14:m>
                  <m:oMathPara xmlns:m="http://schemas.openxmlformats.org/officeDocument/2006/math">
                    <m:oMathParaPr>
                      <m:jc m:val="centerGroup"/>
                    </m:oMathParaPr>
                    <m:oMath xmlns:m="http://schemas.openxmlformats.org/officeDocument/2006/math">
                      <m:r>
                        <a:rPr lang="en-AU" sz="1400" i="1">
                          <a:latin typeface="Cambria Math" panose="02040503050406030204" pitchFamily="18" charset="0"/>
                        </a:rPr>
                        <m:t>4</m:t>
                      </m:r>
                      <m:sSup>
                        <m:sSupPr>
                          <m:ctrlPr>
                            <a:rPr lang="en-AU" sz="1400" i="1">
                              <a:latin typeface="Cambria Math" panose="02040503050406030204" pitchFamily="18" charset="0"/>
                            </a:rPr>
                          </m:ctrlPr>
                        </m:sSupPr>
                        <m:e>
                          <m:r>
                            <a:rPr lang="en-AU" sz="1400" i="1">
                              <a:latin typeface="Cambria Math" panose="02040503050406030204" pitchFamily="18" charset="0"/>
                            </a:rPr>
                            <m:t>𝑥</m:t>
                          </m:r>
                        </m:e>
                        <m:sup>
                          <m:r>
                            <a:rPr lang="en-AU" sz="1400" i="1">
                              <a:latin typeface="Cambria Math" panose="02040503050406030204" pitchFamily="18" charset="0"/>
                            </a:rPr>
                            <m:t>3</m:t>
                          </m:r>
                        </m:sup>
                      </m:sSup>
                      <m:r>
                        <a:rPr lang="en-AU" sz="1400" i="1">
                          <a:latin typeface="Cambria Math" panose="02040503050406030204" pitchFamily="18" charset="0"/>
                        </a:rPr>
                        <m:t>−</m:t>
                      </m:r>
                      <m:r>
                        <a:rPr lang="en-AU" sz="1400" i="1">
                          <a:latin typeface="Cambria Math" panose="02040503050406030204" pitchFamily="18" charset="0"/>
                        </a:rPr>
                        <m:t>3</m:t>
                      </m:r>
                      <m:r>
                        <a:rPr lang="en-AU" sz="1400" i="1">
                          <a:latin typeface="Cambria Math" panose="02040503050406030204" pitchFamily="18" charset="0"/>
                        </a:rPr>
                        <m:t>𝑥</m:t>
                      </m:r>
                      <m:r>
                        <a:rPr lang="en-AU" sz="1400" i="1">
                          <a:latin typeface="Cambria Math" panose="02040503050406030204" pitchFamily="18" charset="0"/>
                        </a:rPr>
                        <m:t>+</m:t>
                      </m:r>
                      <m:f>
                        <m:fPr>
                          <m:ctrlPr>
                            <a:rPr lang="en-AU" sz="1400" i="1">
                              <a:latin typeface="Cambria Math" panose="02040503050406030204" pitchFamily="18" charset="0"/>
                            </a:rPr>
                          </m:ctrlPr>
                        </m:fPr>
                        <m:num>
                          <m:rad>
                            <m:radPr>
                              <m:degHide m:val="on"/>
                              <m:ctrlPr>
                                <a:rPr lang="en-AU" sz="1400" i="1">
                                  <a:latin typeface="Cambria Math" panose="02040503050406030204" pitchFamily="18" charset="0"/>
                                </a:rPr>
                              </m:ctrlPr>
                            </m:radPr>
                            <m:deg/>
                            <m:e>
                              <m:r>
                                <a:rPr lang="en-AU" sz="1400" i="1">
                                  <a:latin typeface="Cambria Math" panose="02040503050406030204" pitchFamily="18" charset="0"/>
                                </a:rPr>
                                <m:t>3</m:t>
                              </m:r>
                            </m:e>
                          </m:rad>
                        </m:num>
                        <m:den>
                          <m:r>
                            <a:rPr lang="en-AU" sz="1400" i="1">
                              <a:latin typeface="Cambria Math" panose="02040503050406030204" pitchFamily="18" charset="0"/>
                            </a:rPr>
                            <m:t>2</m:t>
                          </m:r>
                        </m:den>
                      </m:f>
                      <m:r>
                        <a:rPr lang="en-AU" sz="1400" i="1">
                          <a:latin typeface="Cambria Math" panose="02040503050406030204" pitchFamily="18" charset="0"/>
                        </a:rPr>
                        <m:t>=</m:t>
                      </m:r>
                      <m:r>
                        <a:rPr lang="en-AU" sz="1400" i="1">
                          <a:latin typeface="Cambria Math" panose="02040503050406030204" pitchFamily="18" charset="0"/>
                        </a:rPr>
                        <m:t>0</m:t>
                      </m:r>
                    </m:oMath>
                  </m:oMathPara>
                </a14:m>
                <a:endParaRPr lang="en-AU" sz="1400" dirty="0"/>
              </a:p>
              <a:p>
                <a:pPr lvl="1"/>
                <a:endParaRPr lang="en-AU" sz="1400" dirty="0"/>
              </a:p>
              <a:p>
                <a:pPr lvl="1"/>
                <a:r>
                  <a:rPr lang="en-AU" sz="1400" dirty="0"/>
                  <a:t>Let </a:t>
                </a:r>
                <a14:m>
                  <m:oMath xmlns:m="http://schemas.openxmlformats.org/officeDocument/2006/math">
                    <m:r>
                      <a:rPr lang="en-AU" sz="1400" b="0" i="1" smtClean="0">
                        <a:latin typeface="Cambria Math" panose="02040503050406030204" pitchFamily="18" charset="0"/>
                      </a:rPr>
                      <m:t>𝜃</m:t>
                    </m:r>
                    <m:r>
                      <a:rPr lang="en-AU" sz="1400" b="0" i="1" smtClean="0">
                        <a:latin typeface="Cambria Math" panose="02040503050406030204" pitchFamily="18" charset="0"/>
                      </a:rPr>
                      <m:t>=</m:t>
                    </m:r>
                    <m:f>
                      <m:fPr>
                        <m:ctrlPr>
                          <a:rPr lang="en-AU" sz="1400" b="0" i="1" smtClean="0">
                            <a:latin typeface="Cambria Math" panose="02040503050406030204" pitchFamily="18" charset="0"/>
                          </a:rPr>
                        </m:ctrlPr>
                      </m:fPr>
                      <m:num>
                        <m:r>
                          <a:rPr lang="en-AU" sz="1400" b="0" i="1" smtClean="0">
                            <a:latin typeface="Cambria Math" panose="02040503050406030204" pitchFamily="18" charset="0"/>
                          </a:rPr>
                          <m:t>𝜋</m:t>
                        </m:r>
                      </m:num>
                      <m:den>
                        <m:r>
                          <a:rPr lang="en-AU" sz="1400" b="0" i="1" smtClean="0">
                            <a:latin typeface="Cambria Math" panose="02040503050406030204" pitchFamily="18" charset="0"/>
                          </a:rPr>
                          <m:t>9</m:t>
                        </m:r>
                      </m:den>
                    </m:f>
                  </m:oMath>
                </a14:m>
                <a:r>
                  <a:rPr lang="en-AU" sz="1400" dirty="0"/>
                  <a:t>   in  </a:t>
                </a:r>
                <a14:m>
                  <m:oMath xmlns:m="http://schemas.openxmlformats.org/officeDocument/2006/math">
                    <m:func>
                      <m:funcPr>
                        <m:ctrlPr>
                          <a:rPr lang="en-AU" sz="1400" i="1">
                            <a:latin typeface="Cambria Math" panose="02040503050406030204" pitchFamily="18" charset="0"/>
                          </a:rPr>
                        </m:ctrlPr>
                      </m:funcPr>
                      <m:fName>
                        <m:r>
                          <m:rPr>
                            <m:sty m:val="p"/>
                          </m:rPr>
                          <a:rPr lang="en-AU" sz="1400">
                            <a:latin typeface="Cambria Math" panose="02040503050406030204" pitchFamily="18" charset="0"/>
                          </a:rPr>
                          <m:t>sin</m:t>
                        </m:r>
                      </m:fName>
                      <m:e>
                        <m:d>
                          <m:dPr>
                            <m:ctrlPr>
                              <a:rPr lang="en-AU" sz="1400" i="1">
                                <a:latin typeface="Cambria Math" panose="02040503050406030204" pitchFamily="18" charset="0"/>
                              </a:rPr>
                            </m:ctrlPr>
                          </m:dPr>
                          <m:e>
                            <m:r>
                              <a:rPr lang="en-AU" sz="1400" b="0" i="1" smtClean="0">
                                <a:latin typeface="Cambria Math" panose="02040503050406030204" pitchFamily="18" charset="0"/>
                              </a:rPr>
                              <m:t>3</m:t>
                            </m:r>
                            <m:r>
                              <a:rPr lang="en-AU" sz="1400" i="1">
                                <a:latin typeface="Cambria Math" panose="02040503050406030204" pitchFamily="18" charset="0"/>
                              </a:rPr>
                              <m:t>𝜃</m:t>
                            </m:r>
                          </m:e>
                        </m:d>
                      </m:e>
                    </m:func>
                    <m:r>
                      <a:rPr lang="en-AU" sz="1400" i="1">
                        <a:latin typeface="Cambria Math" panose="02040503050406030204" pitchFamily="18" charset="0"/>
                      </a:rPr>
                      <m:t>=</m:t>
                    </m:r>
                    <m:r>
                      <a:rPr lang="en-AU" sz="1400" b="0" i="0" smtClean="0">
                        <a:latin typeface="Cambria Math" panose="02040503050406030204" pitchFamily="18" charset="0"/>
                      </a:rPr>
                      <m:t>3</m:t>
                    </m:r>
                    <m:r>
                      <m:rPr>
                        <m:sty m:val="p"/>
                      </m:rPr>
                      <a:rPr lang="en-AU" sz="1400">
                        <a:latin typeface="Cambria Math" panose="02040503050406030204" pitchFamily="18" charset="0"/>
                      </a:rPr>
                      <m:t>sin</m:t>
                    </m:r>
                    <m:r>
                      <a:rPr lang="en-AU" sz="1400" i="1">
                        <a:latin typeface="Cambria Math" panose="02040503050406030204" pitchFamily="18" charset="0"/>
                      </a:rPr>
                      <m:t>𝜃</m:t>
                    </m:r>
                    <m:r>
                      <a:rPr lang="en-AU" sz="1400" b="0" i="1" smtClean="0">
                        <a:latin typeface="Cambria Math" panose="02040503050406030204" pitchFamily="18" charset="0"/>
                      </a:rPr>
                      <m:t>−</m:t>
                    </m:r>
                    <m:r>
                      <a:rPr lang="en-AU" sz="1400" b="0" i="1" smtClean="0">
                        <a:latin typeface="Cambria Math" panose="02040503050406030204" pitchFamily="18" charset="0"/>
                      </a:rPr>
                      <m:t>4</m:t>
                    </m:r>
                    <m:sSup>
                      <m:sSupPr>
                        <m:ctrlPr>
                          <a:rPr lang="en-AU" sz="1400" i="1" smtClean="0">
                            <a:latin typeface="Cambria Math" panose="02040503050406030204" pitchFamily="18" charset="0"/>
                          </a:rPr>
                        </m:ctrlPr>
                      </m:sSupPr>
                      <m:e>
                        <m:r>
                          <m:rPr>
                            <m:sty m:val="p"/>
                          </m:rPr>
                          <a:rPr lang="en-AU" sz="1400" b="0" i="0" smtClean="0">
                            <a:latin typeface="Cambria Math" panose="02040503050406030204" pitchFamily="18" charset="0"/>
                          </a:rPr>
                          <m:t>sin</m:t>
                        </m:r>
                      </m:e>
                      <m:sup>
                        <m:r>
                          <a:rPr lang="en-AU" sz="1400" b="0" i="1" smtClean="0">
                            <a:latin typeface="Cambria Math" panose="02040503050406030204" pitchFamily="18" charset="0"/>
                          </a:rPr>
                          <m:t>3</m:t>
                        </m:r>
                      </m:sup>
                    </m:sSup>
                    <m:r>
                      <a:rPr lang="en-AU" sz="1400" i="1">
                        <a:latin typeface="Cambria Math" panose="02040503050406030204" pitchFamily="18" charset="0"/>
                      </a:rPr>
                      <m:t>𝜃</m:t>
                    </m:r>
                  </m:oMath>
                </a14:m>
                <a:endParaRPr lang="en-AU" sz="1400" dirty="0"/>
              </a:p>
              <a:p>
                <a:pPr lvl="2"/>
                <a:br>
                  <a:rPr lang="en-AU" sz="1400" dirty="0"/>
                </a:br>
                <a14:m>
                  <m:oMathPara xmlns:m="http://schemas.openxmlformats.org/officeDocument/2006/math">
                    <m:oMathParaPr>
                      <m:jc m:val="left"/>
                    </m:oMathParaPr>
                    <m:oMath xmlns:m="http://schemas.openxmlformats.org/officeDocument/2006/math">
                      <m:func>
                        <m:funcPr>
                          <m:ctrlPr>
                            <a:rPr lang="en-AU" sz="1400" i="1">
                              <a:latin typeface="Cambria Math" panose="02040503050406030204" pitchFamily="18" charset="0"/>
                            </a:rPr>
                          </m:ctrlPr>
                        </m:funcPr>
                        <m:fName>
                          <m:r>
                            <m:rPr>
                              <m:sty m:val="p"/>
                            </m:rPr>
                            <a:rPr lang="en-AU" sz="1400">
                              <a:latin typeface="Cambria Math" panose="02040503050406030204" pitchFamily="18" charset="0"/>
                            </a:rPr>
                            <m:t>sin</m:t>
                          </m:r>
                        </m:fName>
                        <m:e>
                          <m:d>
                            <m:dPr>
                              <m:ctrlPr>
                                <a:rPr lang="en-AU" sz="1400" i="1">
                                  <a:latin typeface="Cambria Math" panose="02040503050406030204" pitchFamily="18" charset="0"/>
                                </a:rPr>
                              </m:ctrlPr>
                            </m:dPr>
                            <m:e>
                              <m:r>
                                <a:rPr lang="en-AU" sz="1400" i="1">
                                  <a:latin typeface="Cambria Math" panose="02040503050406030204" pitchFamily="18" charset="0"/>
                                </a:rPr>
                                <m:t>3</m:t>
                              </m:r>
                              <m:r>
                                <a:rPr lang="en-AU" sz="1400" i="1" smtClean="0">
                                  <a:latin typeface="Cambria Math" panose="02040503050406030204" pitchFamily="18" charset="0"/>
                                  <a:ea typeface="Cambria Math" panose="02040503050406030204" pitchFamily="18" charset="0"/>
                                </a:rPr>
                                <m:t>×</m:t>
                              </m:r>
                              <m:f>
                                <m:fPr>
                                  <m:ctrlPr>
                                    <a:rPr lang="en-AU" sz="1400" i="1">
                                      <a:latin typeface="Cambria Math" panose="02040503050406030204" pitchFamily="18" charset="0"/>
                                    </a:rPr>
                                  </m:ctrlPr>
                                </m:fPr>
                                <m:num>
                                  <m:r>
                                    <a:rPr lang="en-AU" sz="1400" i="1">
                                      <a:latin typeface="Cambria Math" panose="02040503050406030204" pitchFamily="18" charset="0"/>
                                    </a:rPr>
                                    <m:t>𝜋</m:t>
                                  </m:r>
                                </m:num>
                                <m:den>
                                  <m:r>
                                    <a:rPr lang="en-AU" sz="1400" i="1">
                                      <a:latin typeface="Cambria Math" panose="02040503050406030204" pitchFamily="18" charset="0"/>
                                    </a:rPr>
                                    <m:t>9</m:t>
                                  </m:r>
                                </m:den>
                              </m:f>
                            </m:e>
                          </m:d>
                        </m:e>
                      </m:func>
                      <m:r>
                        <a:rPr lang="en-AU" sz="1400" i="1">
                          <a:latin typeface="Cambria Math" panose="02040503050406030204" pitchFamily="18" charset="0"/>
                        </a:rPr>
                        <m:t>=</m:t>
                      </m:r>
                      <m:r>
                        <a:rPr lang="en-AU" sz="1400">
                          <a:latin typeface="Cambria Math" panose="02040503050406030204" pitchFamily="18" charset="0"/>
                        </a:rPr>
                        <m:t>3</m:t>
                      </m:r>
                      <m:r>
                        <m:rPr>
                          <m:sty m:val="p"/>
                        </m:rPr>
                        <a:rPr lang="en-AU" sz="1400">
                          <a:latin typeface="Cambria Math" panose="02040503050406030204" pitchFamily="18" charset="0"/>
                        </a:rPr>
                        <m:t>sin</m:t>
                      </m:r>
                      <m:d>
                        <m:dPr>
                          <m:ctrlPr>
                            <a:rPr lang="en-AU" sz="1400" b="0" i="1" smtClean="0">
                              <a:latin typeface="Cambria Math" panose="02040503050406030204" pitchFamily="18" charset="0"/>
                            </a:rPr>
                          </m:ctrlPr>
                        </m:dPr>
                        <m:e>
                          <m:f>
                            <m:fPr>
                              <m:ctrlPr>
                                <a:rPr lang="en-AU" sz="1400" i="1">
                                  <a:latin typeface="Cambria Math" panose="02040503050406030204" pitchFamily="18" charset="0"/>
                                </a:rPr>
                              </m:ctrlPr>
                            </m:fPr>
                            <m:num>
                              <m:r>
                                <a:rPr lang="en-AU" sz="1400" i="1">
                                  <a:latin typeface="Cambria Math" panose="02040503050406030204" pitchFamily="18" charset="0"/>
                                </a:rPr>
                                <m:t>𝜋</m:t>
                              </m:r>
                            </m:num>
                            <m:den>
                              <m:r>
                                <a:rPr lang="en-AU" sz="1400" i="1">
                                  <a:latin typeface="Cambria Math" panose="02040503050406030204" pitchFamily="18" charset="0"/>
                                </a:rPr>
                                <m:t>9</m:t>
                              </m:r>
                            </m:den>
                          </m:f>
                        </m:e>
                      </m:d>
                      <m:r>
                        <a:rPr lang="en-AU" sz="1400" b="0" i="1" smtClean="0">
                          <a:latin typeface="Cambria Math" panose="02040503050406030204" pitchFamily="18" charset="0"/>
                        </a:rPr>
                        <m:t>−</m:t>
                      </m:r>
                      <m:r>
                        <a:rPr lang="en-AU" sz="1400" i="1">
                          <a:latin typeface="Cambria Math" panose="02040503050406030204" pitchFamily="18" charset="0"/>
                        </a:rPr>
                        <m:t>4</m:t>
                      </m:r>
                      <m:sSup>
                        <m:sSupPr>
                          <m:ctrlPr>
                            <a:rPr lang="en-AU" sz="1400" i="1">
                              <a:latin typeface="Cambria Math" panose="02040503050406030204" pitchFamily="18" charset="0"/>
                            </a:rPr>
                          </m:ctrlPr>
                        </m:sSupPr>
                        <m:e>
                          <m:r>
                            <m:rPr>
                              <m:sty m:val="p"/>
                            </m:rPr>
                            <a:rPr lang="en-AU" sz="1400">
                              <a:latin typeface="Cambria Math" panose="02040503050406030204" pitchFamily="18" charset="0"/>
                            </a:rPr>
                            <m:t>sin</m:t>
                          </m:r>
                        </m:e>
                        <m:sup>
                          <m:r>
                            <a:rPr lang="en-AU" sz="1400" i="1">
                              <a:latin typeface="Cambria Math" panose="02040503050406030204" pitchFamily="18" charset="0"/>
                            </a:rPr>
                            <m:t>3</m:t>
                          </m:r>
                        </m:sup>
                      </m:sSup>
                      <m:d>
                        <m:dPr>
                          <m:ctrlPr>
                            <a:rPr lang="en-AU" sz="1400" b="0" i="1" smtClean="0">
                              <a:latin typeface="Cambria Math" panose="02040503050406030204" pitchFamily="18" charset="0"/>
                            </a:rPr>
                          </m:ctrlPr>
                        </m:dPr>
                        <m:e>
                          <m:f>
                            <m:fPr>
                              <m:ctrlPr>
                                <a:rPr lang="en-AU" sz="1400" i="1">
                                  <a:latin typeface="Cambria Math" panose="02040503050406030204" pitchFamily="18" charset="0"/>
                                </a:rPr>
                              </m:ctrlPr>
                            </m:fPr>
                            <m:num>
                              <m:r>
                                <a:rPr lang="en-AU" sz="1400" i="1">
                                  <a:latin typeface="Cambria Math" panose="02040503050406030204" pitchFamily="18" charset="0"/>
                                </a:rPr>
                                <m:t>𝜋</m:t>
                              </m:r>
                            </m:num>
                            <m:den>
                              <m:r>
                                <a:rPr lang="en-AU" sz="1400" i="1">
                                  <a:latin typeface="Cambria Math" panose="02040503050406030204" pitchFamily="18" charset="0"/>
                                </a:rPr>
                                <m:t>9</m:t>
                              </m:r>
                            </m:den>
                          </m:f>
                        </m:e>
                      </m:d>
                    </m:oMath>
                    <m:oMath xmlns:m="http://schemas.openxmlformats.org/officeDocument/2006/math">
                      <m:r>
                        <a:rPr lang="en-AU" sz="1400" b="0" i="0" smtClean="0">
                          <a:latin typeface="Cambria Math" panose="02040503050406030204" pitchFamily="18" charset="0"/>
                        </a:rPr>
                        <m:t>            </m:t>
                      </m:r>
                      <m:func>
                        <m:funcPr>
                          <m:ctrlPr>
                            <a:rPr lang="en-AU" sz="1400" i="1">
                              <a:latin typeface="Cambria Math" panose="02040503050406030204" pitchFamily="18" charset="0"/>
                            </a:rPr>
                          </m:ctrlPr>
                        </m:funcPr>
                        <m:fName>
                          <m:r>
                            <m:rPr>
                              <m:sty m:val="p"/>
                            </m:rPr>
                            <a:rPr lang="en-AU" sz="1400">
                              <a:latin typeface="Cambria Math" panose="02040503050406030204" pitchFamily="18" charset="0"/>
                            </a:rPr>
                            <m:t>sin</m:t>
                          </m:r>
                        </m:fName>
                        <m:e>
                          <m:f>
                            <m:fPr>
                              <m:ctrlPr>
                                <a:rPr lang="en-AU" sz="1400" i="1">
                                  <a:latin typeface="Cambria Math" panose="02040503050406030204" pitchFamily="18" charset="0"/>
                                </a:rPr>
                              </m:ctrlPr>
                            </m:fPr>
                            <m:num>
                              <m:r>
                                <a:rPr lang="en-AU" sz="1400" i="1">
                                  <a:latin typeface="Cambria Math" panose="02040503050406030204" pitchFamily="18" charset="0"/>
                                </a:rPr>
                                <m:t>𝜋</m:t>
                              </m:r>
                            </m:num>
                            <m:den>
                              <m:r>
                                <a:rPr lang="en-AU" sz="1400" b="0" i="1" smtClean="0">
                                  <a:latin typeface="Cambria Math" panose="02040503050406030204" pitchFamily="18" charset="0"/>
                                </a:rPr>
                                <m:t>3</m:t>
                              </m:r>
                            </m:den>
                          </m:f>
                        </m:e>
                      </m:func>
                      <m:r>
                        <a:rPr lang="en-AU" sz="1400" i="1">
                          <a:latin typeface="Cambria Math" panose="02040503050406030204" pitchFamily="18" charset="0"/>
                        </a:rPr>
                        <m:t>=</m:t>
                      </m:r>
                      <m:r>
                        <a:rPr lang="en-AU" sz="1400">
                          <a:latin typeface="Cambria Math" panose="02040503050406030204" pitchFamily="18" charset="0"/>
                        </a:rPr>
                        <m:t>3</m:t>
                      </m:r>
                      <m:r>
                        <m:rPr>
                          <m:sty m:val="p"/>
                        </m:rPr>
                        <a:rPr lang="en-AU" sz="1400">
                          <a:latin typeface="Cambria Math" panose="02040503050406030204" pitchFamily="18" charset="0"/>
                        </a:rPr>
                        <m:t>sin</m:t>
                      </m:r>
                      <m:d>
                        <m:dPr>
                          <m:ctrlPr>
                            <a:rPr lang="en-AU" sz="1400" i="1">
                              <a:latin typeface="Cambria Math" panose="02040503050406030204" pitchFamily="18" charset="0"/>
                            </a:rPr>
                          </m:ctrlPr>
                        </m:dPr>
                        <m:e>
                          <m:f>
                            <m:fPr>
                              <m:ctrlPr>
                                <a:rPr lang="en-AU" sz="1400" i="1">
                                  <a:latin typeface="Cambria Math" panose="02040503050406030204" pitchFamily="18" charset="0"/>
                                </a:rPr>
                              </m:ctrlPr>
                            </m:fPr>
                            <m:num>
                              <m:r>
                                <a:rPr lang="en-AU" sz="1400" i="1">
                                  <a:latin typeface="Cambria Math" panose="02040503050406030204" pitchFamily="18" charset="0"/>
                                </a:rPr>
                                <m:t>𝜋</m:t>
                              </m:r>
                            </m:num>
                            <m:den>
                              <m:r>
                                <a:rPr lang="en-AU" sz="1400" i="1">
                                  <a:latin typeface="Cambria Math" panose="02040503050406030204" pitchFamily="18" charset="0"/>
                                </a:rPr>
                                <m:t>9</m:t>
                              </m:r>
                            </m:den>
                          </m:f>
                        </m:e>
                      </m:d>
                      <m:r>
                        <a:rPr lang="en-AU" sz="1400" b="0" i="1" smtClean="0">
                          <a:latin typeface="Cambria Math" panose="02040503050406030204" pitchFamily="18" charset="0"/>
                        </a:rPr>
                        <m:t>−</m:t>
                      </m:r>
                      <m:r>
                        <a:rPr lang="en-AU" sz="1400" i="1">
                          <a:latin typeface="Cambria Math" panose="02040503050406030204" pitchFamily="18" charset="0"/>
                        </a:rPr>
                        <m:t>4</m:t>
                      </m:r>
                      <m:sSup>
                        <m:sSupPr>
                          <m:ctrlPr>
                            <a:rPr lang="en-AU" sz="1400" i="1">
                              <a:latin typeface="Cambria Math" panose="02040503050406030204" pitchFamily="18" charset="0"/>
                            </a:rPr>
                          </m:ctrlPr>
                        </m:sSupPr>
                        <m:e>
                          <m:r>
                            <m:rPr>
                              <m:sty m:val="p"/>
                            </m:rPr>
                            <a:rPr lang="en-AU" sz="1400">
                              <a:latin typeface="Cambria Math" panose="02040503050406030204" pitchFamily="18" charset="0"/>
                            </a:rPr>
                            <m:t>sin</m:t>
                          </m:r>
                        </m:e>
                        <m:sup>
                          <m:r>
                            <a:rPr lang="en-AU" sz="1400" i="1">
                              <a:latin typeface="Cambria Math" panose="02040503050406030204" pitchFamily="18" charset="0"/>
                            </a:rPr>
                            <m:t>3</m:t>
                          </m:r>
                        </m:sup>
                      </m:sSup>
                      <m:d>
                        <m:dPr>
                          <m:ctrlPr>
                            <a:rPr lang="en-AU" sz="1400" i="1">
                              <a:latin typeface="Cambria Math" panose="02040503050406030204" pitchFamily="18" charset="0"/>
                            </a:rPr>
                          </m:ctrlPr>
                        </m:dPr>
                        <m:e>
                          <m:f>
                            <m:fPr>
                              <m:ctrlPr>
                                <a:rPr lang="en-AU" sz="1400" i="1">
                                  <a:latin typeface="Cambria Math" panose="02040503050406030204" pitchFamily="18" charset="0"/>
                                </a:rPr>
                              </m:ctrlPr>
                            </m:fPr>
                            <m:num>
                              <m:r>
                                <a:rPr lang="en-AU" sz="1400" i="1">
                                  <a:latin typeface="Cambria Math" panose="02040503050406030204" pitchFamily="18" charset="0"/>
                                </a:rPr>
                                <m:t>𝜋</m:t>
                              </m:r>
                            </m:num>
                            <m:den>
                              <m:r>
                                <a:rPr lang="en-AU" sz="1400" i="1">
                                  <a:latin typeface="Cambria Math" panose="02040503050406030204" pitchFamily="18" charset="0"/>
                                </a:rPr>
                                <m:t>9</m:t>
                              </m:r>
                            </m:den>
                          </m:f>
                        </m:e>
                      </m:d>
                    </m:oMath>
                    <m:oMath xmlns:m="http://schemas.openxmlformats.org/officeDocument/2006/math">
                      <m:r>
                        <a:rPr lang="en-AU" sz="1400" b="0" i="0" smtClean="0">
                          <a:latin typeface="Cambria Math" panose="02040503050406030204" pitchFamily="18" charset="0"/>
                        </a:rPr>
                        <m:t>                </m:t>
                      </m:r>
                      <m:f>
                        <m:fPr>
                          <m:ctrlPr>
                            <a:rPr lang="en-AU" sz="1400" i="1" smtClean="0">
                              <a:latin typeface="Cambria Math" panose="02040503050406030204" pitchFamily="18" charset="0"/>
                            </a:rPr>
                          </m:ctrlPr>
                        </m:fPr>
                        <m:num>
                          <m:rad>
                            <m:radPr>
                              <m:degHide m:val="on"/>
                              <m:ctrlPr>
                                <a:rPr lang="en-AU" sz="1400" i="1" smtClean="0">
                                  <a:latin typeface="Cambria Math" panose="02040503050406030204" pitchFamily="18" charset="0"/>
                                </a:rPr>
                              </m:ctrlPr>
                            </m:radPr>
                            <m:deg/>
                            <m:e>
                              <m:r>
                                <a:rPr lang="en-AU" sz="1400" b="0" i="1" smtClean="0">
                                  <a:latin typeface="Cambria Math" panose="02040503050406030204" pitchFamily="18" charset="0"/>
                                </a:rPr>
                                <m:t>3</m:t>
                              </m:r>
                            </m:e>
                          </m:rad>
                        </m:num>
                        <m:den>
                          <m:r>
                            <a:rPr lang="en-AU" sz="1400" b="0" i="1" smtClean="0">
                              <a:latin typeface="Cambria Math" panose="02040503050406030204" pitchFamily="18" charset="0"/>
                            </a:rPr>
                            <m:t>2</m:t>
                          </m:r>
                        </m:den>
                      </m:f>
                      <m:r>
                        <a:rPr lang="en-AU" sz="1400" i="1">
                          <a:latin typeface="Cambria Math" panose="02040503050406030204" pitchFamily="18" charset="0"/>
                        </a:rPr>
                        <m:t>=</m:t>
                      </m:r>
                      <m:r>
                        <a:rPr lang="en-AU" sz="1400">
                          <a:latin typeface="Cambria Math" panose="02040503050406030204" pitchFamily="18" charset="0"/>
                        </a:rPr>
                        <m:t>3</m:t>
                      </m:r>
                      <m:r>
                        <m:rPr>
                          <m:sty m:val="p"/>
                        </m:rPr>
                        <a:rPr lang="en-AU" sz="1400">
                          <a:latin typeface="Cambria Math" panose="02040503050406030204" pitchFamily="18" charset="0"/>
                        </a:rPr>
                        <m:t>sin</m:t>
                      </m:r>
                      <m:d>
                        <m:dPr>
                          <m:ctrlPr>
                            <a:rPr lang="en-AU" sz="1400" i="1">
                              <a:latin typeface="Cambria Math" panose="02040503050406030204" pitchFamily="18" charset="0"/>
                            </a:rPr>
                          </m:ctrlPr>
                        </m:dPr>
                        <m:e>
                          <m:f>
                            <m:fPr>
                              <m:ctrlPr>
                                <a:rPr lang="en-AU" sz="1400" i="1">
                                  <a:latin typeface="Cambria Math" panose="02040503050406030204" pitchFamily="18" charset="0"/>
                                </a:rPr>
                              </m:ctrlPr>
                            </m:fPr>
                            <m:num>
                              <m:r>
                                <a:rPr lang="en-AU" sz="1400" i="1">
                                  <a:latin typeface="Cambria Math" panose="02040503050406030204" pitchFamily="18" charset="0"/>
                                </a:rPr>
                                <m:t>𝜋</m:t>
                              </m:r>
                            </m:num>
                            <m:den>
                              <m:r>
                                <a:rPr lang="en-AU" sz="1400" i="1">
                                  <a:latin typeface="Cambria Math" panose="02040503050406030204" pitchFamily="18" charset="0"/>
                                </a:rPr>
                                <m:t>9</m:t>
                              </m:r>
                            </m:den>
                          </m:f>
                        </m:e>
                      </m:d>
                      <m:r>
                        <a:rPr lang="en-AU" sz="1400" b="0" i="1" smtClean="0">
                          <a:latin typeface="Cambria Math" panose="02040503050406030204" pitchFamily="18" charset="0"/>
                        </a:rPr>
                        <m:t>−</m:t>
                      </m:r>
                      <m:r>
                        <a:rPr lang="en-AU" sz="1400" i="1">
                          <a:latin typeface="Cambria Math" panose="02040503050406030204" pitchFamily="18" charset="0"/>
                        </a:rPr>
                        <m:t>4</m:t>
                      </m:r>
                      <m:sSup>
                        <m:sSupPr>
                          <m:ctrlPr>
                            <a:rPr lang="en-AU" sz="1400" i="1">
                              <a:latin typeface="Cambria Math" panose="02040503050406030204" pitchFamily="18" charset="0"/>
                            </a:rPr>
                          </m:ctrlPr>
                        </m:sSupPr>
                        <m:e>
                          <m:r>
                            <m:rPr>
                              <m:sty m:val="p"/>
                            </m:rPr>
                            <a:rPr lang="en-AU" sz="1400">
                              <a:latin typeface="Cambria Math" panose="02040503050406030204" pitchFamily="18" charset="0"/>
                            </a:rPr>
                            <m:t>sin</m:t>
                          </m:r>
                        </m:e>
                        <m:sup>
                          <m:r>
                            <a:rPr lang="en-AU" sz="1400" i="1">
                              <a:latin typeface="Cambria Math" panose="02040503050406030204" pitchFamily="18" charset="0"/>
                            </a:rPr>
                            <m:t>3</m:t>
                          </m:r>
                        </m:sup>
                      </m:sSup>
                      <m:d>
                        <m:dPr>
                          <m:ctrlPr>
                            <a:rPr lang="en-AU" sz="1400" i="1">
                              <a:latin typeface="Cambria Math" panose="02040503050406030204" pitchFamily="18" charset="0"/>
                            </a:rPr>
                          </m:ctrlPr>
                        </m:dPr>
                        <m:e>
                          <m:f>
                            <m:fPr>
                              <m:ctrlPr>
                                <a:rPr lang="en-AU" sz="1400" i="1">
                                  <a:latin typeface="Cambria Math" panose="02040503050406030204" pitchFamily="18" charset="0"/>
                                </a:rPr>
                              </m:ctrlPr>
                            </m:fPr>
                            <m:num>
                              <m:r>
                                <a:rPr lang="en-AU" sz="1400" i="1">
                                  <a:latin typeface="Cambria Math" panose="02040503050406030204" pitchFamily="18" charset="0"/>
                                </a:rPr>
                                <m:t>𝜋</m:t>
                              </m:r>
                            </m:num>
                            <m:den>
                              <m:r>
                                <a:rPr lang="en-AU" sz="1400" i="1">
                                  <a:latin typeface="Cambria Math" panose="02040503050406030204" pitchFamily="18" charset="0"/>
                                </a:rPr>
                                <m:t>9</m:t>
                              </m:r>
                            </m:den>
                          </m:f>
                        </m:e>
                      </m:d>
                    </m:oMath>
                  </m:oMathPara>
                </a14:m>
                <a:endParaRPr lang="en-AU" sz="1400" dirty="0"/>
              </a:p>
              <a:p>
                <a:pPr lvl="1"/>
                <a:endParaRPr lang="en-AU" sz="1400" dirty="0"/>
              </a:p>
              <a:p>
                <a:pPr lvl="1"/>
                <a:r>
                  <a:rPr lang="en-AU" sz="1400" dirty="0"/>
                  <a:t>Let </a:t>
                </a:r>
                <a14:m>
                  <m:oMath xmlns:m="http://schemas.openxmlformats.org/officeDocument/2006/math">
                    <m:r>
                      <a:rPr lang="en-AU" sz="1400" b="0" i="1" smtClean="0">
                        <a:latin typeface="Cambria Math" panose="02040503050406030204" pitchFamily="18" charset="0"/>
                      </a:rPr>
                      <m:t>𝑥</m:t>
                    </m:r>
                    <m:r>
                      <a:rPr lang="en-AU" sz="1400" i="1" smtClean="0">
                        <a:latin typeface="Cambria Math" panose="02040503050406030204" pitchFamily="18" charset="0"/>
                      </a:rPr>
                      <m:t>=</m:t>
                    </m:r>
                    <m:r>
                      <m:rPr>
                        <m:sty m:val="p"/>
                      </m:rPr>
                      <a:rPr lang="en-AU" sz="1400" b="0" i="0" smtClean="0">
                        <a:latin typeface="Cambria Math" panose="02040503050406030204" pitchFamily="18" charset="0"/>
                      </a:rPr>
                      <m:t>sin</m:t>
                    </m:r>
                    <m:f>
                      <m:fPr>
                        <m:ctrlPr>
                          <a:rPr lang="en-AU" sz="1400" i="1">
                            <a:latin typeface="Cambria Math" panose="02040503050406030204" pitchFamily="18" charset="0"/>
                          </a:rPr>
                        </m:ctrlPr>
                      </m:fPr>
                      <m:num>
                        <m:r>
                          <a:rPr lang="en-AU" sz="1400" i="1">
                            <a:latin typeface="Cambria Math" panose="02040503050406030204" pitchFamily="18" charset="0"/>
                          </a:rPr>
                          <m:t>𝜋</m:t>
                        </m:r>
                      </m:num>
                      <m:den>
                        <m:r>
                          <a:rPr lang="en-AU" sz="1400" i="1">
                            <a:latin typeface="Cambria Math" panose="02040503050406030204" pitchFamily="18" charset="0"/>
                          </a:rPr>
                          <m:t>9</m:t>
                        </m:r>
                      </m:den>
                    </m:f>
                  </m:oMath>
                </a14:m>
                <a:endParaRPr lang="en-AU" sz="1400" dirty="0"/>
              </a:p>
              <a:p>
                <a:pPr lvl="1"/>
                <a14:m>
                  <m:oMathPara xmlns:m="http://schemas.openxmlformats.org/officeDocument/2006/math">
                    <m:oMathParaPr>
                      <m:jc m:val="center"/>
                    </m:oMathParaPr>
                    <m:oMath xmlns:m="http://schemas.openxmlformats.org/officeDocument/2006/math">
                      <m:f>
                        <m:fPr>
                          <m:ctrlPr>
                            <a:rPr lang="en-AU" sz="1400" i="1">
                              <a:latin typeface="Cambria Math" panose="02040503050406030204" pitchFamily="18" charset="0"/>
                            </a:rPr>
                          </m:ctrlPr>
                        </m:fPr>
                        <m:num>
                          <m:rad>
                            <m:radPr>
                              <m:degHide m:val="on"/>
                              <m:ctrlPr>
                                <a:rPr lang="en-AU" sz="1400" i="1">
                                  <a:latin typeface="Cambria Math" panose="02040503050406030204" pitchFamily="18" charset="0"/>
                                </a:rPr>
                              </m:ctrlPr>
                            </m:radPr>
                            <m:deg/>
                            <m:e>
                              <m:r>
                                <a:rPr lang="en-AU" sz="1400" i="1">
                                  <a:latin typeface="Cambria Math" panose="02040503050406030204" pitchFamily="18" charset="0"/>
                                </a:rPr>
                                <m:t>3</m:t>
                              </m:r>
                            </m:e>
                          </m:rad>
                        </m:num>
                        <m:den>
                          <m:r>
                            <a:rPr lang="en-AU" sz="1400" i="1">
                              <a:latin typeface="Cambria Math" panose="02040503050406030204" pitchFamily="18" charset="0"/>
                            </a:rPr>
                            <m:t>2</m:t>
                          </m:r>
                        </m:den>
                      </m:f>
                      <m:r>
                        <a:rPr lang="en-AU" sz="1400" i="1">
                          <a:latin typeface="Cambria Math" panose="02040503050406030204" pitchFamily="18" charset="0"/>
                        </a:rPr>
                        <m:t>=</m:t>
                      </m:r>
                      <m:r>
                        <a:rPr lang="en-AU" sz="1400">
                          <a:latin typeface="Cambria Math" panose="02040503050406030204" pitchFamily="18" charset="0"/>
                        </a:rPr>
                        <m:t>3</m:t>
                      </m:r>
                      <m:r>
                        <a:rPr lang="en-AU" sz="1400" b="0" i="1" smtClean="0">
                          <a:latin typeface="Cambria Math" panose="02040503050406030204" pitchFamily="18" charset="0"/>
                        </a:rPr>
                        <m:t>𝑥</m:t>
                      </m:r>
                      <m:r>
                        <a:rPr lang="en-AU" sz="1400" i="1">
                          <a:latin typeface="Cambria Math" panose="02040503050406030204" pitchFamily="18" charset="0"/>
                        </a:rPr>
                        <m:t>−</m:t>
                      </m:r>
                      <m:r>
                        <a:rPr lang="en-AU" sz="1400" i="1">
                          <a:latin typeface="Cambria Math" panose="02040503050406030204" pitchFamily="18" charset="0"/>
                        </a:rPr>
                        <m:t>4</m:t>
                      </m:r>
                      <m:sSup>
                        <m:sSupPr>
                          <m:ctrlPr>
                            <a:rPr lang="en-AU" sz="1400" i="1" smtClean="0">
                              <a:latin typeface="Cambria Math" panose="02040503050406030204" pitchFamily="18" charset="0"/>
                            </a:rPr>
                          </m:ctrlPr>
                        </m:sSupPr>
                        <m:e>
                          <m:r>
                            <a:rPr lang="en-AU" sz="1400" b="0" i="1" smtClean="0">
                              <a:latin typeface="Cambria Math" panose="02040503050406030204" pitchFamily="18" charset="0"/>
                            </a:rPr>
                            <m:t>𝑥</m:t>
                          </m:r>
                        </m:e>
                        <m:sup>
                          <m:r>
                            <a:rPr lang="en-AU" sz="1400" b="0" i="1" smtClean="0">
                              <a:latin typeface="Cambria Math" panose="02040503050406030204" pitchFamily="18" charset="0"/>
                            </a:rPr>
                            <m:t>3</m:t>
                          </m:r>
                        </m:sup>
                      </m:sSup>
                    </m:oMath>
                  </m:oMathPara>
                </a14:m>
                <a:endParaRPr lang="en-AU" sz="1400" dirty="0"/>
              </a:p>
              <a:p>
                <a:pPr lvl="1"/>
                <a:endParaRPr lang="en-AU" sz="1400" dirty="0"/>
              </a:p>
              <a:p>
                <a:pPr lvl="2"/>
                <a14:m>
                  <m:oMathPara xmlns:m="http://schemas.openxmlformats.org/officeDocument/2006/math">
                    <m:oMathParaPr>
                      <m:jc m:val="left"/>
                    </m:oMathParaPr>
                    <m:oMath xmlns:m="http://schemas.openxmlformats.org/officeDocument/2006/math">
                      <m:r>
                        <a:rPr lang="en-AU" sz="1400" b="0" i="1" smtClean="0">
                          <a:latin typeface="Cambria Math" panose="02040503050406030204" pitchFamily="18" charset="0"/>
                        </a:rPr>
                        <m:t>    ∴   </m:t>
                      </m:r>
                      <m:r>
                        <a:rPr lang="en-AU" sz="1400" i="1">
                          <a:latin typeface="Cambria Math" panose="02040503050406030204" pitchFamily="18" charset="0"/>
                        </a:rPr>
                        <m:t>4</m:t>
                      </m:r>
                      <m:sSup>
                        <m:sSupPr>
                          <m:ctrlPr>
                            <a:rPr lang="en-AU" sz="1400" i="1">
                              <a:latin typeface="Cambria Math" panose="02040503050406030204" pitchFamily="18" charset="0"/>
                            </a:rPr>
                          </m:ctrlPr>
                        </m:sSupPr>
                        <m:e>
                          <m:r>
                            <a:rPr lang="en-AU" sz="1400" i="1">
                              <a:latin typeface="Cambria Math" panose="02040503050406030204" pitchFamily="18" charset="0"/>
                            </a:rPr>
                            <m:t>𝑥</m:t>
                          </m:r>
                        </m:e>
                        <m:sup>
                          <m:r>
                            <a:rPr lang="en-AU" sz="1400" i="1">
                              <a:latin typeface="Cambria Math" panose="02040503050406030204" pitchFamily="18" charset="0"/>
                            </a:rPr>
                            <m:t>3</m:t>
                          </m:r>
                        </m:sup>
                      </m:sSup>
                      <m:r>
                        <a:rPr lang="en-AU" sz="1400" i="1">
                          <a:latin typeface="Cambria Math" panose="02040503050406030204" pitchFamily="18" charset="0"/>
                        </a:rPr>
                        <m:t>−</m:t>
                      </m:r>
                      <m:r>
                        <a:rPr lang="en-AU" sz="1400" i="1">
                          <a:latin typeface="Cambria Math" panose="02040503050406030204" pitchFamily="18" charset="0"/>
                        </a:rPr>
                        <m:t>3</m:t>
                      </m:r>
                      <m:r>
                        <a:rPr lang="en-AU" sz="1400" i="1">
                          <a:latin typeface="Cambria Math" panose="02040503050406030204" pitchFamily="18" charset="0"/>
                        </a:rPr>
                        <m:t>𝑥</m:t>
                      </m:r>
                      <m:r>
                        <a:rPr lang="en-AU" sz="1400" i="1">
                          <a:latin typeface="Cambria Math" panose="02040503050406030204" pitchFamily="18" charset="0"/>
                        </a:rPr>
                        <m:t>+</m:t>
                      </m:r>
                      <m:f>
                        <m:fPr>
                          <m:ctrlPr>
                            <a:rPr lang="en-AU" sz="1400" i="1">
                              <a:latin typeface="Cambria Math" panose="02040503050406030204" pitchFamily="18" charset="0"/>
                            </a:rPr>
                          </m:ctrlPr>
                        </m:fPr>
                        <m:num>
                          <m:rad>
                            <m:radPr>
                              <m:degHide m:val="on"/>
                              <m:ctrlPr>
                                <a:rPr lang="en-AU" sz="1400" i="1">
                                  <a:latin typeface="Cambria Math" panose="02040503050406030204" pitchFamily="18" charset="0"/>
                                </a:rPr>
                              </m:ctrlPr>
                            </m:radPr>
                            <m:deg/>
                            <m:e>
                              <m:r>
                                <a:rPr lang="en-AU" sz="1400" i="1">
                                  <a:latin typeface="Cambria Math" panose="02040503050406030204" pitchFamily="18" charset="0"/>
                                </a:rPr>
                                <m:t>3</m:t>
                              </m:r>
                            </m:e>
                          </m:rad>
                        </m:num>
                        <m:den>
                          <m:r>
                            <a:rPr lang="en-AU" sz="1400" i="1">
                              <a:latin typeface="Cambria Math" panose="02040503050406030204" pitchFamily="18" charset="0"/>
                            </a:rPr>
                            <m:t>2</m:t>
                          </m:r>
                        </m:den>
                      </m:f>
                      <m:r>
                        <a:rPr lang="en-AU" sz="1400" i="1">
                          <a:latin typeface="Cambria Math" panose="02040503050406030204" pitchFamily="18" charset="0"/>
                        </a:rPr>
                        <m:t>=</m:t>
                      </m:r>
                      <m:r>
                        <a:rPr lang="en-AU" sz="1400" i="1">
                          <a:latin typeface="Cambria Math" panose="02040503050406030204" pitchFamily="18" charset="0"/>
                        </a:rPr>
                        <m:t>0</m:t>
                      </m:r>
                    </m:oMath>
                  </m:oMathPara>
                </a14:m>
                <a:endParaRPr lang="en-AU" sz="1400" dirty="0"/>
              </a:p>
              <a:p>
                <a:pPr lvl="1"/>
                <a:endParaRPr lang="en-AU" sz="1400" dirty="0"/>
              </a:p>
              <a:p>
                <a:endParaRPr lang="en-AU" sz="1400" dirty="0"/>
              </a:p>
              <a:p>
                <a:endParaRPr lang="en-AU" sz="1400" dirty="0"/>
              </a:p>
              <a:p>
                <a:endParaRPr lang="en-AU" sz="1400" dirty="0"/>
              </a:p>
              <a:p>
                <a:endParaRPr lang="en-AU" sz="1400" dirty="0"/>
              </a:p>
            </p:txBody>
          </p:sp>
        </mc:Choice>
        <mc:Fallback xmlns="">
          <p:sp>
            <p:nvSpPr>
              <p:cNvPr id="5" name="TextBox 4">
                <a:extLst>
                  <a:ext uri="{FF2B5EF4-FFF2-40B4-BE49-F238E27FC236}">
                    <a16:creationId xmlns:a16="http://schemas.microsoft.com/office/drawing/2014/main" id="{41E9333A-80CD-B859-EB66-924ED1AA9BCE}"/>
                  </a:ext>
                </a:extLst>
              </p:cNvPr>
              <p:cNvSpPr txBox="1">
                <a:spLocks noRot="1" noChangeAspect="1" noMove="1" noResize="1" noEditPoints="1" noAdjustHandles="1" noChangeArrowheads="1" noChangeShapeType="1" noTextEdit="1"/>
              </p:cNvSpPr>
              <p:nvPr/>
            </p:nvSpPr>
            <p:spPr>
              <a:xfrm>
                <a:off x="6070752" y="1567086"/>
                <a:ext cx="5053248" cy="4586904"/>
              </a:xfrm>
              <a:prstGeom prst="rect">
                <a:avLst/>
              </a:prstGeom>
              <a:blipFill>
                <a:blip r:embed="rId4"/>
                <a:stretch>
                  <a:fillRect l="-2171" t="-1195"/>
                </a:stretch>
              </a:blipFill>
            </p:spPr>
            <p:txBody>
              <a:bodyPr/>
              <a:lstStyle/>
              <a:p>
                <a:r>
                  <a:rPr lang="en-US">
                    <a:noFill/>
                  </a:rPr>
                  <a:t> </a:t>
                </a:r>
              </a:p>
            </p:txBody>
          </p:sp>
        </mc:Fallback>
      </mc:AlternateContent>
      <p:cxnSp>
        <p:nvCxnSpPr>
          <p:cNvPr id="6" name="Straight Connector 5">
            <a:extLst>
              <a:ext uri="{FF2B5EF4-FFF2-40B4-BE49-F238E27FC236}">
                <a16:creationId xmlns:a16="http://schemas.microsoft.com/office/drawing/2014/main" id="{0AC26325-BE89-92AC-521A-D3D1F38710B4}"/>
              </a:ext>
              <a:ext uri="{C183D7F6-B498-43B3-948B-1728B52AA6E4}">
                <adec:decorative xmlns:adec="http://schemas.microsoft.com/office/drawing/2017/decorative" val="1"/>
              </a:ext>
            </a:extLst>
          </p:cNvPr>
          <p:cNvCxnSpPr/>
          <p:nvPr/>
        </p:nvCxnSpPr>
        <p:spPr>
          <a:xfrm>
            <a:off x="5584295" y="982520"/>
            <a:ext cx="1" cy="5392401"/>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4300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8966FD-9600-3EC7-EF10-06492353388E}"/>
              </a:ext>
            </a:extLst>
          </p:cNvPr>
          <p:cNvSpPr>
            <a:spLocks noGrp="1"/>
          </p:cNvSpPr>
          <p:nvPr>
            <p:ph type="title"/>
          </p:nvPr>
        </p:nvSpPr>
        <p:spPr/>
        <p:txBody>
          <a:bodyPr/>
          <a:lstStyle/>
          <a:p>
            <a:r>
              <a:rPr lang="en-AU" dirty="0">
                <a:latin typeface="+mj-lt"/>
              </a:rPr>
              <a:t>References</a:t>
            </a:r>
          </a:p>
        </p:txBody>
      </p:sp>
      <p:sp>
        <p:nvSpPr>
          <p:cNvPr id="6" name="TextBox 5">
            <a:extLst>
              <a:ext uri="{FF2B5EF4-FFF2-40B4-BE49-F238E27FC236}">
                <a16:creationId xmlns:a16="http://schemas.microsoft.com/office/drawing/2014/main" id="{EABCE76F-41B1-7EE2-14F1-DC744150DE0C}"/>
              </a:ext>
            </a:extLst>
          </p:cNvPr>
          <p:cNvSpPr txBox="1"/>
          <p:nvPr/>
        </p:nvSpPr>
        <p:spPr>
          <a:xfrm>
            <a:off x="335826" y="1397263"/>
            <a:ext cx="11471999" cy="1597297"/>
          </a:xfrm>
          <a:prstGeom prst="rect">
            <a:avLst/>
          </a:prstGeom>
          <a:noFill/>
        </p:spPr>
        <p:txBody>
          <a:bodyPr wrap="square">
            <a:spAutoFit/>
          </a:bodyPr>
          <a:lstStyle/>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dirty="0">
                <a:ln>
                  <a:noFill/>
                </a:ln>
                <a:solidFill>
                  <a:srgbClr val="FFFFFF"/>
                </a:solidFill>
                <a:effectLst/>
                <a:uLnTx/>
                <a:uFillTx/>
                <a:ea typeface="+mn-ea"/>
                <a:cs typeface="+mn-cs"/>
              </a:rPr>
              <a:t>This presentation contains NSW Curriculum and syllabus content. The NSW Curriculum is developed by the NSW Education Standards Authority. This content is prepared by NESA for and on behalf of the Crown in the right of the State of New South Wales. The material is protected by Crown copyright.</a:t>
            </a:r>
          </a:p>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dirty="0">
                <a:ln>
                  <a:noFill/>
                </a:ln>
                <a:solidFill>
                  <a:srgbClr val="FFFFFF"/>
                </a:solidFill>
                <a:effectLst/>
                <a:uLnTx/>
                <a:uFillTx/>
                <a:ea typeface="+mn-ea"/>
                <a:cs typeface="+mn-cs"/>
              </a:rPr>
              <a:t>Please refer to the NESA Copyright Disclaimer for more information </a:t>
            </a:r>
            <a:r>
              <a:rPr kumimoji="0" lang="en-AU" sz="1200" b="0" i="0" u="none" strike="noStrike" kern="1200" cap="none" spc="0" normalizeH="0" baseline="0" noProof="0" dirty="0">
                <a:ln>
                  <a:noFill/>
                </a:ln>
                <a:solidFill>
                  <a:srgbClr val="CBEDFD"/>
                </a:solidFill>
                <a:effectLst/>
                <a:uLnTx/>
                <a:uFillTx/>
                <a:ea typeface="+mn-ea"/>
                <a:cs typeface="+mn-cs"/>
                <a:hlinkClick r:id="rId3">
                  <a:extLst>
                    <a:ext uri="{A12FA001-AC4F-418D-AE19-62706E023703}">
                      <ahyp:hlinkClr xmlns:ahyp="http://schemas.microsoft.com/office/drawing/2018/hyperlinkcolor" val="tx"/>
                    </a:ext>
                  </a:extLst>
                </a:hlinkClick>
              </a:rPr>
              <a:t>https://educationstandards.nsw.edu.au/wps/portal/nesa/mini-footer/copyright</a:t>
            </a:r>
            <a:r>
              <a:rPr kumimoji="0" lang="en-AU" sz="1200" b="0" i="0" u="none" strike="noStrike" kern="1200" cap="none" spc="0" normalizeH="0" baseline="0" noProof="0" dirty="0">
                <a:ln>
                  <a:noFill/>
                </a:ln>
                <a:solidFill>
                  <a:srgbClr val="FFFFFF"/>
                </a:solidFill>
                <a:effectLst/>
                <a:uLnTx/>
                <a:uFillTx/>
                <a:ea typeface="+mn-ea"/>
                <a:cs typeface="+mn-cs"/>
              </a:rPr>
              <a:t>. </a:t>
            </a:r>
          </a:p>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dirty="0">
                <a:ln>
                  <a:noFill/>
                </a:ln>
                <a:solidFill>
                  <a:srgbClr val="FFFFFF"/>
                </a:solidFill>
                <a:effectLst/>
                <a:uLnTx/>
                <a:uFillTx/>
                <a:ea typeface="+mn-ea"/>
                <a:cs typeface="+mn-cs"/>
              </a:rPr>
              <a:t>NESA holds the only official and up-to-date versions of the NSW Curriculum and syllabus documents. Please visit the NSW Education Standards Authority (NESA) website </a:t>
            </a:r>
            <a:r>
              <a:rPr kumimoji="0" lang="en-AU" sz="1200" b="0" i="0" u="none" strike="noStrike" kern="1200" cap="none" spc="0" normalizeH="0" baseline="0" noProof="0" dirty="0">
                <a:ln>
                  <a:noFill/>
                </a:ln>
                <a:solidFill>
                  <a:srgbClr val="CBEDFD"/>
                </a:solidFill>
                <a:effectLst/>
                <a:uLnTx/>
                <a:uFillTx/>
                <a:ea typeface="+mn-ea"/>
                <a:cs typeface="+mn-cs"/>
                <a:hlinkClick r:id="rId4">
                  <a:extLst>
                    <a:ext uri="{A12FA001-AC4F-418D-AE19-62706E023703}">
                      <ahyp:hlinkClr xmlns:ahyp="http://schemas.microsoft.com/office/drawing/2018/hyperlinkcolor" val="tx"/>
                    </a:ext>
                  </a:extLst>
                </a:hlinkClick>
              </a:rPr>
              <a:t>https://educationstandards.nsw.edu.au/wps/portal/nesa/home</a:t>
            </a:r>
            <a:r>
              <a:rPr kumimoji="0" lang="en-AU" sz="1200" b="0" i="0" u="none" strike="noStrike" kern="1200" cap="none" spc="0" normalizeH="0" baseline="0" noProof="0" dirty="0">
                <a:ln>
                  <a:noFill/>
                </a:ln>
                <a:solidFill>
                  <a:srgbClr val="CBEDFD"/>
                </a:solidFill>
                <a:effectLst/>
                <a:uLnTx/>
                <a:uFillTx/>
                <a:ea typeface="+mn-ea"/>
                <a:cs typeface="+mn-cs"/>
              </a:rPr>
              <a:t> </a:t>
            </a:r>
            <a:r>
              <a:rPr kumimoji="0" lang="en-AU" sz="1200" b="0" i="0" u="none" strike="noStrike" kern="1200" cap="none" spc="0" normalizeH="0" baseline="0" noProof="0" dirty="0">
                <a:ln>
                  <a:noFill/>
                </a:ln>
                <a:solidFill>
                  <a:srgbClr val="FFFFFF"/>
                </a:solidFill>
                <a:effectLst/>
                <a:uLnTx/>
                <a:uFillTx/>
                <a:ea typeface="+mn-ea"/>
                <a:cs typeface="+mn-cs"/>
              </a:rPr>
              <a:t>and the NSW Curriculum website </a:t>
            </a:r>
            <a:r>
              <a:rPr kumimoji="0" lang="en-AU" sz="1200" b="0" i="0" u="none" strike="noStrike" kern="1200" cap="none" spc="0" normalizeH="0" baseline="0" noProof="0" dirty="0">
                <a:ln>
                  <a:noFill/>
                </a:ln>
                <a:solidFill>
                  <a:srgbClr val="CBEDFD"/>
                </a:solidFill>
                <a:effectLst/>
                <a:uLnTx/>
                <a:uFillTx/>
                <a:ea typeface="+mn-ea"/>
                <a:cs typeface="+mn-cs"/>
                <a:hlinkClick r:id="rId5">
                  <a:extLst>
                    <a:ext uri="{A12FA001-AC4F-418D-AE19-62706E023703}">
                      <ahyp:hlinkClr xmlns:ahyp="http://schemas.microsoft.com/office/drawing/2018/hyperlinkcolor" val="tx"/>
                    </a:ext>
                  </a:extLst>
                </a:hlinkClick>
              </a:rPr>
              <a:t>https://curriculum.nsw.edu.au</a:t>
            </a:r>
            <a:r>
              <a:rPr kumimoji="0" lang="en-AU" sz="1200" b="0" i="0" u="none" strike="noStrike" kern="1200" cap="none" spc="0" normalizeH="0" baseline="0" noProof="0" dirty="0">
                <a:ln>
                  <a:noFill/>
                </a:ln>
                <a:solidFill>
                  <a:srgbClr val="FFFFFF"/>
                </a:solidFill>
                <a:effectLst/>
                <a:uLnTx/>
                <a:uFillTx/>
                <a:ea typeface="+mn-ea"/>
                <a:cs typeface="+mn-cs"/>
              </a:rPr>
              <a:t>.</a:t>
            </a:r>
          </a:p>
        </p:txBody>
      </p:sp>
      <p:sp>
        <p:nvSpPr>
          <p:cNvPr id="4" name="Content Placeholder 3">
            <a:extLst>
              <a:ext uri="{FF2B5EF4-FFF2-40B4-BE49-F238E27FC236}">
                <a16:creationId xmlns:a16="http://schemas.microsoft.com/office/drawing/2014/main" id="{B7C07B50-96D9-2E35-E2CE-3139F6377F08}"/>
              </a:ext>
            </a:extLst>
          </p:cNvPr>
          <p:cNvSpPr>
            <a:spLocks noGrp="1"/>
          </p:cNvSpPr>
          <p:nvPr>
            <p:ph idx="1"/>
          </p:nvPr>
        </p:nvSpPr>
        <p:spPr/>
        <p:txBody>
          <a:bodyPr/>
          <a:lstStyle/>
          <a:p>
            <a:pPr>
              <a:spcBef>
                <a:spcPts val="1200"/>
              </a:spcBef>
              <a:spcAft>
                <a:spcPts val="600"/>
              </a:spcAft>
            </a:pPr>
            <a:r>
              <a:rPr lang="en-US" u="sng" dirty="0">
                <a:solidFill>
                  <a:srgbClr val="2F5496"/>
                </a:solidFill>
                <a:ea typeface="Arial" panose="020B0604020202020204" pitchFamily="34" charset="0"/>
                <a:hlinkClick r:id="rId6"/>
              </a:rPr>
              <a:t>Mathematics Extension 1 11-12 Syllabus</a:t>
            </a:r>
            <a:r>
              <a:rPr lang="en-AU" dirty="0">
                <a:solidFill>
                  <a:srgbClr val="000000"/>
                </a:solidFill>
                <a:ea typeface="Arial" panose="020B0604020202020204" pitchFamily="34" charset="0"/>
              </a:rPr>
              <a:t> </a:t>
            </a:r>
            <a:r>
              <a:rPr lang="en-AU" dirty="0">
                <a:ea typeface="Calibri" panose="020F0502020204030204" pitchFamily="34" charset="0"/>
              </a:rPr>
              <a:t>© NSW Education Standards Authority (NESA) for and on behalf of the Crown in right of the State of New South Wales, 2024.</a:t>
            </a:r>
            <a:endParaRPr lang="en-AU" sz="1800" dirty="0">
              <a:ea typeface="Calibri" panose="020F0502020204030204" pitchFamily="34" charset="0"/>
            </a:endParaRPr>
          </a:p>
        </p:txBody>
      </p:sp>
      <p:sp>
        <p:nvSpPr>
          <p:cNvPr id="2" name="Slide Number Placeholder 1">
            <a:extLst>
              <a:ext uri="{FF2B5EF4-FFF2-40B4-BE49-F238E27FC236}">
                <a16:creationId xmlns:a16="http://schemas.microsoft.com/office/drawing/2014/main" id="{48223418-AC99-D403-B6BA-7F5E5111A87A}"/>
              </a:ext>
              <a:ext uri="{C183D7F6-B498-43B3-948B-1728B52AA6E4}">
                <adec:decorative xmlns:adec="http://schemas.microsoft.com/office/drawing/2017/decorative" val="1"/>
              </a:ext>
            </a:extLst>
          </p:cNvPr>
          <p:cNvSpPr>
            <a:spLocks noGrp="1"/>
          </p:cNvSpPr>
          <p:nvPr>
            <p:ph type="sldNum" sz="quarter" idx="10"/>
          </p:nvPr>
        </p:nvSpPr>
        <p:spPr/>
        <p:txBody>
          <a:bodyPr/>
          <a:lstStyle/>
          <a:p>
            <a:fld id="{10A01DC5-1685-4615-8240-15192985C6A2}" type="slidenum">
              <a:rPr lang="en-AU" smtClean="0"/>
              <a:pPr/>
              <a:t>19</a:t>
            </a:fld>
            <a:endParaRPr lang="en-AU" dirty="0"/>
          </a:p>
        </p:txBody>
      </p:sp>
    </p:spTree>
    <p:extLst>
      <p:ext uri="{BB962C8B-B14F-4D97-AF65-F5344CB8AC3E}">
        <p14:creationId xmlns:p14="http://schemas.microsoft.com/office/powerpoint/2010/main" val="1181014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7E6A87E-8352-0E8F-5677-2D3F86A4C16A}"/>
              </a:ext>
            </a:extLst>
          </p:cNvPr>
          <p:cNvSpPr>
            <a:spLocks noGrp="1"/>
          </p:cNvSpPr>
          <p:nvPr>
            <p:ph type="title"/>
          </p:nvPr>
        </p:nvSpPr>
        <p:spPr/>
        <p:txBody>
          <a:bodyPr/>
          <a:lstStyle/>
          <a:p>
            <a:r>
              <a:rPr lang="en-AU" dirty="0">
                <a:latin typeface="+mj-lt"/>
              </a:rPr>
              <a:t>Learning intentions and success criteria</a:t>
            </a:r>
          </a:p>
        </p:txBody>
      </p:sp>
      <p:sp>
        <p:nvSpPr>
          <p:cNvPr id="3" name="TextBox 2">
            <a:extLst>
              <a:ext uri="{FF2B5EF4-FFF2-40B4-BE49-F238E27FC236}">
                <a16:creationId xmlns:a16="http://schemas.microsoft.com/office/drawing/2014/main" id="{DF637BA9-DB5E-2457-A795-0B300DBA6F82}"/>
              </a:ext>
            </a:extLst>
          </p:cNvPr>
          <p:cNvSpPr txBox="1"/>
          <p:nvPr/>
        </p:nvSpPr>
        <p:spPr>
          <a:xfrm>
            <a:off x="370416" y="1894417"/>
            <a:ext cx="11303000" cy="380559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150000"/>
              </a:lnSpc>
              <a:spcAft>
                <a:spcPts val="600"/>
              </a:spcAft>
            </a:pPr>
            <a:r>
              <a:rPr lang="en-AU" sz="2000" b="1" dirty="0">
                <a:solidFill>
                  <a:schemeClr val="accent1"/>
                </a:solidFill>
                <a:cs typeface="Arial" panose="020B0604020202020204" pitchFamily="34" charset="0"/>
              </a:rPr>
              <a:t>Learning intentions</a:t>
            </a:r>
            <a:endParaRPr lang="en-AU" sz="2000" b="1" dirty="0">
              <a:solidFill>
                <a:schemeClr val="accent1"/>
              </a:solidFill>
              <a:ea typeface="+mn-lt"/>
              <a:cs typeface="Arial" panose="020B0604020202020204" pitchFamily="34" charset="0"/>
            </a:endParaRPr>
          </a:p>
          <a:p>
            <a:pPr marL="342900" lvl="0" indent="-342900">
              <a:lnSpc>
                <a:spcPct val="150000"/>
              </a:lnSpc>
              <a:buFont typeface="Arial" panose="020B0604020202020204" pitchFamily="34" charset="0"/>
              <a:buChar char="•"/>
            </a:pPr>
            <a:r>
              <a:rPr lang="en-AU" sz="2000" dirty="0"/>
              <a:t>To understand how double angle formulas are connected to the sum and difference expansion formulas.</a:t>
            </a:r>
          </a:p>
          <a:p>
            <a:pPr marL="342900" indent="-342900">
              <a:lnSpc>
                <a:spcPct val="150000"/>
              </a:lnSpc>
              <a:buFont typeface="Arial" panose="020B0604020202020204" pitchFamily="34" charset="0"/>
              <a:buChar char="•"/>
            </a:pPr>
            <a:r>
              <a:rPr lang="en-AU" sz="2000" dirty="0"/>
              <a:t>To be able to apply the formulas to solve problems</a:t>
            </a:r>
          </a:p>
          <a:p>
            <a:pPr>
              <a:lnSpc>
                <a:spcPct val="150000"/>
              </a:lnSpc>
            </a:pPr>
            <a:r>
              <a:rPr lang="en-AU" sz="2000" b="1" dirty="0">
                <a:solidFill>
                  <a:schemeClr val="accent1"/>
                </a:solidFill>
                <a:cs typeface="Arial" panose="020B0604020202020204" pitchFamily="34" charset="0"/>
              </a:rPr>
              <a:t>Success criteria</a:t>
            </a:r>
            <a:endParaRPr lang="en-US" sz="2000" dirty="0">
              <a:solidFill>
                <a:schemeClr val="accent1"/>
              </a:solidFill>
              <a:cs typeface="Arial" panose="020B0604020202020204" pitchFamily="34" charset="0"/>
            </a:endParaRPr>
          </a:p>
          <a:p>
            <a:pPr marL="342900" lvl="0" indent="-342900">
              <a:lnSpc>
                <a:spcPct val="150000"/>
              </a:lnSpc>
              <a:buFont typeface="Arial" panose="020B0604020202020204" pitchFamily="34" charset="0"/>
              <a:buChar char="•"/>
            </a:pPr>
            <a:r>
              <a:rPr lang="en-AU" sz="2000" dirty="0"/>
              <a:t>I can use the sum expansion formulas to derive the double angle formulas.</a:t>
            </a:r>
          </a:p>
          <a:p>
            <a:pPr marL="342900" lvl="0" indent="-342900">
              <a:lnSpc>
                <a:spcPct val="150000"/>
              </a:lnSpc>
              <a:buFont typeface="Arial" panose="020B0604020202020204" pitchFamily="34" charset="0"/>
              <a:buChar char="•"/>
            </a:pPr>
            <a:r>
              <a:rPr lang="en-AU" sz="2000" dirty="0"/>
              <a:t>I can use double angle formulas to solve problems. </a:t>
            </a:r>
          </a:p>
          <a:p>
            <a:pPr marL="342900" lvl="0" indent="-342900">
              <a:lnSpc>
                <a:spcPct val="150000"/>
              </a:lnSpc>
              <a:buFont typeface="Arial" panose="020B0604020202020204" pitchFamily="34" charset="0"/>
              <a:buChar char="•"/>
            </a:pPr>
            <a:r>
              <a:rPr lang="en-AU" sz="2000" dirty="0"/>
              <a:t>I can choose efficient strategies to simplify expressions and justify my approach.</a:t>
            </a:r>
          </a:p>
        </p:txBody>
      </p:sp>
      <p:sp>
        <p:nvSpPr>
          <p:cNvPr id="2" name="Slide Number Placeholder 1">
            <a:extLst>
              <a:ext uri="{FF2B5EF4-FFF2-40B4-BE49-F238E27FC236}">
                <a16:creationId xmlns:a16="http://schemas.microsoft.com/office/drawing/2014/main" id="{19C0759C-7815-62EE-E606-EBC3C273B189}"/>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2</a:t>
            </a:fld>
            <a:endParaRPr lang="en-AU" dirty="0"/>
          </a:p>
        </p:txBody>
      </p:sp>
    </p:spTree>
    <p:extLst>
      <p:ext uri="{BB962C8B-B14F-4D97-AF65-F5344CB8AC3E}">
        <p14:creationId xmlns:p14="http://schemas.microsoft.com/office/powerpoint/2010/main" val="36489671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146F84-0A22-2DEF-978C-013AB2B0CDA6}"/>
              </a:ext>
            </a:extLst>
          </p:cNvPr>
          <p:cNvSpPr>
            <a:spLocks noGrp="1"/>
          </p:cNvSpPr>
          <p:nvPr>
            <p:ph type="title"/>
          </p:nvPr>
        </p:nvSpPr>
        <p:spPr>
          <a:xfrm>
            <a:off x="360000" y="360000"/>
            <a:ext cx="10080000" cy="537467"/>
          </a:xfrm>
        </p:spPr>
        <p:txBody>
          <a:bodyPr/>
          <a:lstStyle/>
          <a:p>
            <a:r>
              <a:rPr lang="en-AU" dirty="0">
                <a:latin typeface="+mj-lt"/>
              </a:rPr>
              <a:t>Copyright</a:t>
            </a:r>
          </a:p>
        </p:txBody>
      </p:sp>
      <p:sp>
        <p:nvSpPr>
          <p:cNvPr id="7" name="Text Placeholder 6">
            <a:extLst>
              <a:ext uri="{FF2B5EF4-FFF2-40B4-BE49-F238E27FC236}">
                <a16:creationId xmlns:a16="http://schemas.microsoft.com/office/drawing/2014/main" id="{E762E711-B51D-9854-C2DD-A164FE59F882}"/>
              </a:ext>
            </a:extLst>
          </p:cNvPr>
          <p:cNvSpPr>
            <a:spLocks noGrp="1"/>
          </p:cNvSpPr>
          <p:nvPr>
            <p:ph type="body" sz="quarter" idx="18"/>
          </p:nvPr>
        </p:nvSpPr>
        <p:spPr/>
        <p:txBody>
          <a:bodyPr/>
          <a:lstStyle/>
          <a:p>
            <a:r>
              <a:rPr lang="en-AU" dirty="0">
                <a:latin typeface="+mj-lt"/>
              </a:rPr>
              <a:t>© State of New South Wales (Department of Education), 2026</a:t>
            </a:r>
          </a:p>
        </p:txBody>
      </p:sp>
      <p:sp>
        <p:nvSpPr>
          <p:cNvPr id="8" name="TextBox 7">
            <a:extLst>
              <a:ext uri="{FF2B5EF4-FFF2-40B4-BE49-F238E27FC236}">
                <a16:creationId xmlns:a16="http://schemas.microsoft.com/office/drawing/2014/main" id="{F70BB973-8437-BE43-4C71-6089E7F934FA}"/>
              </a:ext>
            </a:extLst>
          </p:cNvPr>
          <p:cNvSpPr txBox="1"/>
          <p:nvPr/>
        </p:nvSpPr>
        <p:spPr>
          <a:xfrm>
            <a:off x="360000" y="1453575"/>
            <a:ext cx="11484338" cy="5067724"/>
          </a:xfrm>
          <a:prstGeom prst="rect">
            <a:avLst/>
          </a:prstGeom>
          <a:noFill/>
        </p:spPr>
        <p:txBody>
          <a:bodyPr wrap="square" lIns="0" tIns="0" rIns="0" bIns="0" rtlCol="0">
            <a:noAutofit/>
          </a:bodyPr>
          <a:lstStyle/>
          <a:p>
            <a:pPr algn="l">
              <a:lnSpc>
                <a:spcPct val="150000"/>
              </a:lnSpc>
              <a:spcAft>
                <a:spcPts val="600"/>
              </a:spcAft>
            </a:pPr>
            <a:r>
              <a:rPr lang="en-AU" sz="1200" dirty="0">
                <a:solidFill>
                  <a:schemeClr val="bg1"/>
                </a:solidFill>
              </a:rPr>
              <a:t>The copyright material published in this resource is subject to the </a:t>
            </a:r>
            <a:r>
              <a:rPr lang="en-AU" sz="1200" i="1" dirty="0">
                <a:solidFill>
                  <a:schemeClr val="bg1"/>
                </a:solidFill>
              </a:rPr>
              <a:t>Copyright Act 1968</a:t>
            </a:r>
            <a:r>
              <a:rPr lang="en-AU" sz="1200" dirty="0">
                <a:solidFill>
                  <a:schemeClr val="bg1"/>
                </a:solidFill>
              </a:rPr>
              <a:t> (Cth) and is owned by the NSW Department of Education or, where indicated, by a party other than the NSW Department of Education (third-party material).</a:t>
            </a:r>
          </a:p>
          <a:p>
            <a:pPr algn="l">
              <a:lnSpc>
                <a:spcPct val="150000"/>
              </a:lnSpc>
              <a:spcAft>
                <a:spcPts val="600"/>
              </a:spcAft>
            </a:pPr>
            <a:r>
              <a:rPr lang="en-AU" sz="1200" dirty="0">
                <a:solidFill>
                  <a:schemeClr val="bg1"/>
                </a:solidFill>
              </a:rPr>
              <a:t>Copyright material available in this resource and owned by the NSW Department of Education is licensed under a </a:t>
            </a:r>
            <a:r>
              <a:rPr lang="en-AU" sz="1200" dirty="0">
                <a:solidFill>
                  <a:schemeClr val="accent4"/>
                </a:solidFill>
                <a:hlinkClick r:id="rId3">
                  <a:extLst>
                    <a:ext uri="{A12FA001-AC4F-418D-AE19-62706E023703}">
                      <ahyp:hlinkClr xmlns:ahyp="http://schemas.microsoft.com/office/drawing/2018/hyperlinkcolor" val="tx"/>
                    </a:ext>
                  </a:extLst>
                </a:hlinkClick>
              </a:rPr>
              <a:t>Creative Commons Attribution 4.0 International (CC BY 4.0) license</a:t>
            </a:r>
            <a:r>
              <a:rPr lang="en-AU" sz="1200" dirty="0">
                <a:solidFill>
                  <a:schemeClr val="bg1"/>
                </a:solidFill>
              </a:rPr>
              <a:t>.</a:t>
            </a:r>
          </a:p>
          <a:p>
            <a:pPr algn="l">
              <a:lnSpc>
                <a:spcPct val="150000"/>
              </a:lnSpc>
              <a:spcAft>
                <a:spcPts val="600"/>
              </a:spcAft>
            </a:pPr>
            <a:r>
              <a:rPr lang="en-AU" sz="1200" dirty="0">
                <a:solidFill>
                  <a:schemeClr val="bg1"/>
                </a:solidFill>
              </a:rPr>
              <a:t>This license allows you to share and adapt the material for any purpose, even commercially.</a:t>
            </a:r>
          </a:p>
          <a:p>
            <a:pPr algn="l">
              <a:lnSpc>
                <a:spcPct val="150000"/>
              </a:lnSpc>
              <a:spcAft>
                <a:spcPts val="600"/>
              </a:spcAft>
            </a:pPr>
            <a:r>
              <a:rPr lang="en-AU" sz="1200" dirty="0">
                <a:solidFill>
                  <a:schemeClr val="bg1"/>
                </a:solidFill>
              </a:rPr>
              <a:t>Attribution should be given to © State of New South Wales (Department of Education), 2026.</a:t>
            </a:r>
          </a:p>
          <a:p>
            <a:pPr algn="l">
              <a:lnSpc>
                <a:spcPct val="150000"/>
              </a:lnSpc>
            </a:pPr>
            <a:r>
              <a:rPr lang="en-AU" sz="1200" dirty="0">
                <a:solidFill>
                  <a:schemeClr val="bg1"/>
                </a:solidFill>
              </a:rPr>
              <a:t>Material in this resource not available under a Creative Commons license:</a:t>
            </a:r>
          </a:p>
          <a:p>
            <a:pPr marL="171450" indent="-171450" algn="l">
              <a:lnSpc>
                <a:spcPct val="150000"/>
              </a:lnSpc>
              <a:buFont typeface="Arial" panose="020B0604020202020204" pitchFamily="34" charset="0"/>
              <a:buChar char="•"/>
            </a:pPr>
            <a:r>
              <a:rPr lang="en-AU" sz="1200" dirty="0">
                <a:solidFill>
                  <a:schemeClr val="bg1"/>
                </a:solidFill>
              </a:rPr>
              <a:t>the NSW Department of Education logo, other logos and trademark-protected material</a:t>
            </a:r>
          </a:p>
          <a:p>
            <a:pPr marL="171450" indent="-171450" algn="l">
              <a:lnSpc>
                <a:spcPct val="150000"/>
              </a:lnSpc>
              <a:buFont typeface="Arial" panose="020B0604020202020204" pitchFamily="34" charset="0"/>
              <a:buChar char="•"/>
            </a:pPr>
            <a:r>
              <a:rPr lang="en-AU" sz="1200" dirty="0">
                <a:solidFill>
                  <a:schemeClr val="bg1"/>
                </a:solidFill>
              </a:rPr>
              <a:t>Material owned by a third party that has been reproduced with permission. You will need to obtain permission from the third party to reuse its material. </a:t>
            </a:r>
          </a:p>
          <a:p>
            <a:pPr algn="l">
              <a:lnSpc>
                <a:spcPct val="150000"/>
              </a:lnSpc>
              <a:spcBef>
                <a:spcPts val="1200"/>
              </a:spcBef>
              <a:spcAft>
                <a:spcPts val="600"/>
              </a:spcAft>
            </a:pPr>
            <a:r>
              <a:rPr lang="en-AU" sz="1200" b="1" dirty="0">
                <a:solidFill>
                  <a:schemeClr val="bg1"/>
                </a:solidFill>
                <a:latin typeface="+mj-lt"/>
              </a:rPr>
              <a:t>Links to third-party material and websites</a:t>
            </a:r>
          </a:p>
          <a:p>
            <a:pPr algn="l">
              <a:lnSpc>
                <a:spcPct val="150000"/>
              </a:lnSpc>
              <a:spcAft>
                <a:spcPts val="600"/>
              </a:spcAft>
            </a:pPr>
            <a:r>
              <a:rPr lang="en-AU" sz="1200" dirty="0">
                <a:solidFill>
                  <a:schemeClr val="bg1"/>
                </a:solidFill>
              </a:rPr>
              <a:t>Please note that the provided (reading/viewing material/list/links/texts) are a suggestion only and implies no endorsement, by the New South Wales Department of Education, of any author, publisher, or book title. School principals and teachers are best placed to assess the suitability of resources that would complement the curriculum and reflect the needs and interests of their students.</a:t>
            </a:r>
          </a:p>
          <a:p>
            <a:pPr algn="l">
              <a:lnSpc>
                <a:spcPct val="150000"/>
              </a:lnSpc>
              <a:spcAft>
                <a:spcPts val="600"/>
              </a:spcAft>
            </a:pPr>
            <a:r>
              <a:rPr lang="en-AU" sz="1200" dirty="0">
                <a:solidFill>
                  <a:schemeClr val="bg1"/>
                </a:solidFill>
              </a:rPr>
              <a:t>If you use the links provided in this document to access a third-party’s website, you acknowledge that the terms of use, including licence terms set out on the third-party’s website apply to the use which may be made of the materials on that third-party website or where permitted by the </a:t>
            </a:r>
            <a:r>
              <a:rPr lang="en-AU" sz="1200" i="1" dirty="0">
                <a:solidFill>
                  <a:schemeClr val="bg1"/>
                </a:solidFill>
              </a:rPr>
              <a:t>Copyright Act 1968 </a:t>
            </a:r>
            <a:r>
              <a:rPr lang="en-AU" sz="1200" dirty="0">
                <a:solidFill>
                  <a:schemeClr val="bg1"/>
                </a:solidFill>
              </a:rPr>
              <a:t>(Cth). The department accepts no responsibility for content on third-party websites. </a:t>
            </a:r>
          </a:p>
        </p:txBody>
      </p:sp>
    </p:spTree>
    <p:extLst>
      <p:ext uri="{BB962C8B-B14F-4D97-AF65-F5344CB8AC3E}">
        <p14:creationId xmlns:p14="http://schemas.microsoft.com/office/powerpoint/2010/main" val="3820411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9800255-62C7-52FC-7626-3B3FEBADF4CA}"/>
              </a:ext>
            </a:extLst>
          </p:cNvPr>
          <p:cNvSpPr>
            <a:spLocks noGrp="1"/>
          </p:cNvSpPr>
          <p:nvPr>
            <p:ph type="ctrTitle"/>
          </p:nvPr>
        </p:nvSpPr>
        <p:spPr/>
        <p:txBody>
          <a:bodyPr/>
          <a:lstStyle/>
          <a:p>
            <a:r>
              <a:rPr lang="en-AU" dirty="0">
                <a:latin typeface="+mj-lt"/>
              </a:rPr>
              <a:t>Activating prior knowledge</a:t>
            </a:r>
          </a:p>
        </p:txBody>
      </p:sp>
    </p:spTree>
    <p:extLst>
      <p:ext uri="{BB962C8B-B14F-4D97-AF65-F5344CB8AC3E}">
        <p14:creationId xmlns:p14="http://schemas.microsoft.com/office/powerpoint/2010/main" val="2028193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CF6B04-29EE-AC15-4D22-5531060EB517}"/>
              </a:ext>
            </a:extLst>
          </p:cNvPr>
          <p:cNvSpPr>
            <a:spLocks noGrp="1"/>
          </p:cNvSpPr>
          <p:nvPr>
            <p:ph type="title"/>
          </p:nvPr>
        </p:nvSpPr>
        <p:spPr/>
        <p:txBody>
          <a:bodyPr/>
          <a:lstStyle/>
          <a:p>
            <a:r>
              <a:rPr lang="en-AU" dirty="0">
                <a:latin typeface="+mj-lt"/>
              </a:rPr>
              <a:t>True or false?</a:t>
            </a:r>
          </a:p>
        </p:txBody>
      </p:sp>
      <mc:AlternateContent xmlns:mc="http://schemas.openxmlformats.org/markup-compatibility/2006" xmlns:a14="http://schemas.microsoft.com/office/drawing/2010/main">
        <mc:Choice Requires="a14">
          <p:sp>
            <p:nvSpPr>
              <p:cNvPr id="12" name="Text Placeholder 11">
                <a:extLst>
                  <a:ext uri="{FF2B5EF4-FFF2-40B4-BE49-F238E27FC236}">
                    <a16:creationId xmlns:a16="http://schemas.microsoft.com/office/drawing/2014/main" id="{02C3478F-FB08-D7AF-5F27-8D143FA97D4C}"/>
                  </a:ext>
                </a:extLst>
              </p:cNvPr>
              <p:cNvSpPr>
                <a:spLocks noGrp="1"/>
              </p:cNvSpPr>
              <p:nvPr>
                <p:ph type="body" sz="quarter" idx="17"/>
              </p:nvPr>
            </p:nvSpPr>
            <p:spPr>
              <a:xfrm>
                <a:off x="360000" y="1567086"/>
                <a:ext cx="5736000" cy="4807835"/>
              </a:xfrm>
            </p:spPr>
            <p:txBody>
              <a:bodyPr/>
              <a:lstStyle/>
              <a:p>
                <a:pPr marL="457200" lvl="0" indent="-457200">
                  <a:lnSpc>
                    <a:spcPct val="300000"/>
                  </a:lnSpc>
                  <a:buFont typeface="+mj-lt"/>
                  <a:buAutoNum type="arabicPeriod"/>
                </a:pPr>
                <a:r>
                  <a:rPr lang="en-AU" dirty="0">
                    <a:latin typeface="+mn-lt"/>
                  </a:rPr>
                  <a:t> </a:t>
                </a:r>
                <a14:m>
                  <m:oMath xmlns:m="http://schemas.openxmlformats.org/officeDocument/2006/math">
                    <m:func>
                      <m:funcPr>
                        <m:ctrlPr>
                          <a:rPr lang="en-AU" i="1">
                            <a:latin typeface="Cambria Math" panose="02040503050406030204" pitchFamily="18" charset="0"/>
                          </a:rPr>
                        </m:ctrlPr>
                      </m:funcPr>
                      <m:fName>
                        <m:r>
                          <m:rPr>
                            <m:sty m:val="p"/>
                          </m:rPr>
                          <a:rPr lang="en-AU">
                            <a:latin typeface="Cambria Math" panose="02040503050406030204" pitchFamily="18" charset="0"/>
                          </a:rPr>
                          <m:t>sin</m:t>
                        </m:r>
                      </m:fName>
                      <m:e>
                        <m:r>
                          <a:rPr lang="en-AU" b="0" i="0" smtClean="0">
                            <a:latin typeface="Cambria Math" panose="02040503050406030204" pitchFamily="18" charset="0"/>
                          </a:rPr>
                          <m:t>(30</m:t>
                        </m:r>
                        <m:r>
                          <a:rPr lang="en-AU" b="0" i="1" smtClean="0">
                            <a:latin typeface="Cambria Math" panose="02040503050406030204" pitchFamily="18" charset="0"/>
                          </a:rPr>
                          <m:t>°+</m:t>
                        </m:r>
                        <m:r>
                          <a:rPr lang="en-AU" b="0" i="0" smtClean="0">
                            <a:latin typeface="Cambria Math" panose="02040503050406030204" pitchFamily="18" charset="0"/>
                          </a:rPr>
                          <m:t>3</m:t>
                        </m:r>
                        <m:r>
                          <a:rPr lang="en-AU">
                            <a:latin typeface="Cambria Math" panose="02040503050406030204" pitchFamily="18" charset="0"/>
                          </a:rPr>
                          <m:t>0°</m:t>
                        </m:r>
                        <m:r>
                          <a:rPr lang="en-AU" b="0" i="0" smtClean="0">
                            <a:latin typeface="Cambria Math" panose="02040503050406030204" pitchFamily="18" charset="0"/>
                          </a:rPr>
                          <m:t>)</m:t>
                        </m:r>
                      </m:e>
                    </m:func>
                    <m:r>
                      <a:rPr lang="en-AU">
                        <a:latin typeface="Cambria Math" panose="02040503050406030204" pitchFamily="18" charset="0"/>
                      </a:rPr>
                      <m:t>=2×</m:t>
                    </m:r>
                    <m:func>
                      <m:funcPr>
                        <m:ctrlPr>
                          <a:rPr lang="en-AU" i="1">
                            <a:latin typeface="Cambria Math" panose="02040503050406030204" pitchFamily="18" charset="0"/>
                          </a:rPr>
                        </m:ctrlPr>
                      </m:funcPr>
                      <m:fName>
                        <m:r>
                          <m:rPr>
                            <m:sty m:val="p"/>
                          </m:rPr>
                          <a:rPr lang="en-AU">
                            <a:latin typeface="Cambria Math" panose="02040503050406030204" pitchFamily="18" charset="0"/>
                          </a:rPr>
                          <m:t>sin</m:t>
                        </m:r>
                      </m:fName>
                      <m:e>
                        <m:r>
                          <a:rPr lang="en-AU">
                            <a:latin typeface="Cambria Math" panose="02040503050406030204" pitchFamily="18" charset="0"/>
                          </a:rPr>
                          <m:t>30°</m:t>
                        </m:r>
                      </m:e>
                    </m:func>
                  </m:oMath>
                </a14:m>
                <a:endParaRPr lang="en-AU" dirty="0"/>
              </a:p>
              <a:p>
                <a:pPr marL="457200" lvl="0" indent="-457200">
                  <a:lnSpc>
                    <a:spcPct val="300000"/>
                  </a:lnSpc>
                  <a:buFont typeface="+mj-lt"/>
                  <a:buAutoNum type="arabicPeriod"/>
                </a:pPr>
                <a:r>
                  <a:rPr lang="en-AU" dirty="0"/>
                  <a:t> </a:t>
                </a:r>
                <a14:m>
                  <m:oMath xmlns:m="http://schemas.openxmlformats.org/officeDocument/2006/math">
                    <m:func>
                      <m:funcPr>
                        <m:ctrlPr>
                          <a:rPr lang="en-AU" i="1">
                            <a:latin typeface="Cambria Math" panose="02040503050406030204" pitchFamily="18" charset="0"/>
                          </a:rPr>
                        </m:ctrlPr>
                      </m:funcPr>
                      <m:fName>
                        <m:r>
                          <m:rPr>
                            <m:sty m:val="p"/>
                          </m:rPr>
                          <a:rPr lang="en-AU">
                            <a:latin typeface="Cambria Math" panose="02040503050406030204" pitchFamily="18" charset="0"/>
                          </a:rPr>
                          <m:t>cos</m:t>
                        </m:r>
                      </m:fName>
                      <m:e>
                        <m:r>
                          <a:rPr lang="en-AU" b="0" i="0" smtClean="0">
                            <a:latin typeface="Cambria Math" panose="02040503050406030204" pitchFamily="18" charset="0"/>
                          </a:rPr>
                          <m:t>(</m:t>
                        </m:r>
                        <m:r>
                          <a:rPr lang="en-AU" b="0" i="1" smtClean="0">
                            <a:latin typeface="Cambria Math" panose="02040503050406030204" pitchFamily="18" charset="0"/>
                          </a:rPr>
                          <m:t>2×45</m:t>
                        </m:r>
                        <m:r>
                          <a:rPr lang="en-AU">
                            <a:latin typeface="Cambria Math" panose="02040503050406030204" pitchFamily="18" charset="0"/>
                          </a:rPr>
                          <m:t>°</m:t>
                        </m:r>
                        <m:r>
                          <a:rPr lang="en-AU" b="0" i="0" smtClean="0">
                            <a:latin typeface="Cambria Math" panose="02040503050406030204" pitchFamily="18" charset="0"/>
                          </a:rPr>
                          <m:t>)</m:t>
                        </m:r>
                      </m:e>
                    </m:func>
                    <m:r>
                      <a:rPr lang="en-AU">
                        <a:latin typeface="Cambria Math" panose="02040503050406030204" pitchFamily="18" charset="0"/>
                      </a:rPr>
                      <m:t>=2×</m:t>
                    </m:r>
                    <m:func>
                      <m:funcPr>
                        <m:ctrlPr>
                          <a:rPr lang="en-AU" i="1">
                            <a:latin typeface="Cambria Math" panose="02040503050406030204" pitchFamily="18" charset="0"/>
                          </a:rPr>
                        </m:ctrlPr>
                      </m:funcPr>
                      <m:fName>
                        <m:r>
                          <m:rPr>
                            <m:sty m:val="p"/>
                          </m:rPr>
                          <a:rPr lang="en-AU">
                            <a:latin typeface="Cambria Math" panose="02040503050406030204" pitchFamily="18" charset="0"/>
                          </a:rPr>
                          <m:t>cos</m:t>
                        </m:r>
                      </m:fName>
                      <m:e>
                        <m:r>
                          <a:rPr lang="en-AU">
                            <a:latin typeface="Cambria Math" panose="02040503050406030204" pitchFamily="18" charset="0"/>
                          </a:rPr>
                          <m:t>45°</m:t>
                        </m:r>
                      </m:e>
                    </m:func>
                  </m:oMath>
                </a14:m>
                <a:endParaRPr lang="en-AU" dirty="0"/>
              </a:p>
              <a:p>
                <a:pPr marL="457200" lvl="0" indent="-457200">
                  <a:lnSpc>
                    <a:spcPct val="300000"/>
                  </a:lnSpc>
                  <a:buFont typeface="+mj-lt"/>
                  <a:buAutoNum type="arabicPeriod"/>
                </a:pPr>
                <a:r>
                  <a:rPr lang="en-AU" dirty="0"/>
                  <a:t> </a:t>
                </a:r>
                <a14:m>
                  <m:oMath xmlns:m="http://schemas.openxmlformats.org/officeDocument/2006/math">
                    <m:func>
                      <m:funcPr>
                        <m:ctrlPr>
                          <a:rPr lang="en-AU" i="1">
                            <a:latin typeface="Cambria Math" panose="02040503050406030204" pitchFamily="18" charset="0"/>
                          </a:rPr>
                        </m:ctrlPr>
                      </m:funcPr>
                      <m:fName>
                        <m:r>
                          <m:rPr>
                            <m:sty m:val="p"/>
                          </m:rPr>
                          <a:rPr lang="en-AU">
                            <a:latin typeface="Cambria Math" panose="02040503050406030204" pitchFamily="18" charset="0"/>
                          </a:rPr>
                          <m:t>tan</m:t>
                        </m:r>
                      </m:fName>
                      <m:e>
                        <m:r>
                          <a:rPr lang="en-AU">
                            <a:latin typeface="Cambria Math" panose="02040503050406030204" pitchFamily="18" charset="0"/>
                          </a:rPr>
                          <m:t>120°</m:t>
                        </m:r>
                      </m:e>
                    </m:func>
                    <m:r>
                      <a:rPr lang="en-AU">
                        <a:latin typeface="Cambria Math" panose="02040503050406030204" pitchFamily="18" charset="0"/>
                      </a:rPr>
                      <m:t>=2×</m:t>
                    </m:r>
                    <m:func>
                      <m:funcPr>
                        <m:ctrlPr>
                          <a:rPr lang="en-AU" i="1">
                            <a:latin typeface="Cambria Math" panose="02040503050406030204" pitchFamily="18" charset="0"/>
                          </a:rPr>
                        </m:ctrlPr>
                      </m:funcPr>
                      <m:fName>
                        <m:r>
                          <m:rPr>
                            <m:sty m:val="p"/>
                          </m:rPr>
                          <a:rPr lang="en-AU">
                            <a:latin typeface="Cambria Math" panose="02040503050406030204" pitchFamily="18" charset="0"/>
                          </a:rPr>
                          <m:t>tan</m:t>
                        </m:r>
                      </m:fName>
                      <m:e>
                        <m:r>
                          <a:rPr lang="en-AU">
                            <a:latin typeface="Cambria Math" panose="02040503050406030204" pitchFamily="18" charset="0"/>
                          </a:rPr>
                          <m:t>60°</m:t>
                        </m:r>
                      </m:e>
                    </m:func>
                  </m:oMath>
                </a14:m>
                <a:endParaRPr lang="en-AU" dirty="0"/>
              </a:p>
              <a:p>
                <a:endParaRPr lang="en-AU" dirty="0">
                  <a:latin typeface="+mn-lt"/>
                </a:endParaRPr>
              </a:p>
            </p:txBody>
          </p:sp>
        </mc:Choice>
        <mc:Fallback xmlns="">
          <p:sp>
            <p:nvSpPr>
              <p:cNvPr id="12" name="Text Placeholder 11">
                <a:extLst>
                  <a:ext uri="{FF2B5EF4-FFF2-40B4-BE49-F238E27FC236}">
                    <a16:creationId xmlns:a16="http://schemas.microsoft.com/office/drawing/2014/main" id="{02C3478F-FB08-D7AF-5F27-8D143FA97D4C}"/>
                  </a:ext>
                </a:extLst>
              </p:cNvPr>
              <p:cNvSpPr>
                <a:spLocks noGrp="1" noRot="1" noChangeAspect="1" noMove="1" noResize="1" noEditPoints="1" noAdjustHandles="1" noChangeArrowheads="1" noChangeShapeType="1" noTextEdit="1"/>
              </p:cNvSpPr>
              <p:nvPr>
                <p:ph type="body" sz="quarter" idx="17"/>
              </p:nvPr>
            </p:nvSpPr>
            <p:spPr>
              <a:xfrm>
                <a:off x="360000" y="1567086"/>
                <a:ext cx="5736000" cy="4807835"/>
              </a:xfrm>
              <a:blipFill>
                <a:blip r:embed="rId4"/>
                <a:stretch>
                  <a:fillRect l="-2550"/>
                </a:stretch>
              </a:blipFill>
            </p:spPr>
            <p:txBody>
              <a:bodyPr/>
              <a:lstStyle/>
              <a:p>
                <a:r>
                  <a:rPr lang="en-AU">
                    <a:noFill/>
                  </a:rPr>
                  <a:t> </a:t>
                </a:r>
              </a:p>
            </p:txBody>
          </p:sp>
        </mc:Fallback>
      </mc:AlternateContent>
      <p:sp>
        <p:nvSpPr>
          <p:cNvPr id="3" name="Slide Number Placeholder 2">
            <a:extLst>
              <a:ext uri="{FF2B5EF4-FFF2-40B4-BE49-F238E27FC236}">
                <a16:creationId xmlns:a16="http://schemas.microsoft.com/office/drawing/2014/main" id="{29857EE9-3066-32FD-277A-0349DC739562}"/>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4</a:t>
            </a:fld>
            <a:endParaRPr lang="en-AU" dirty="0"/>
          </a:p>
        </p:txBody>
      </p:sp>
      <p:pic>
        <p:nvPicPr>
          <p:cNvPr id="5" name="Picture 4" descr="A screenshot of the exact trangles from the HSC reference sheet. Showing a right angled triangle with 45 degrees and another with 30 and 60 degrees. ">
            <a:extLst>
              <a:ext uri="{FF2B5EF4-FFF2-40B4-BE49-F238E27FC236}">
                <a16:creationId xmlns:a16="http://schemas.microsoft.com/office/drawing/2014/main" id="{39E7340F-7F66-2EA7-B7F4-07D15CC025E9}"/>
              </a:ext>
            </a:extLst>
          </p:cNvPr>
          <p:cNvPicPr>
            <a:picLocks noChangeAspect="1"/>
          </p:cNvPicPr>
          <p:nvPr/>
        </p:nvPicPr>
        <p:blipFill>
          <a:blip r:embed="rId5"/>
          <a:stretch>
            <a:fillRect/>
          </a:stretch>
        </p:blipFill>
        <p:spPr>
          <a:xfrm>
            <a:off x="5436388" y="1495188"/>
            <a:ext cx="1717609" cy="3997882"/>
          </a:xfrm>
          <a:prstGeom prst="rect">
            <a:avLst/>
          </a:prstGeom>
        </p:spPr>
      </p:pic>
      <mc:AlternateContent xmlns:mc="http://schemas.openxmlformats.org/markup-compatibility/2006" xmlns:a14="http://schemas.microsoft.com/office/drawing/2010/main">
        <mc:Choice Requires="a14">
          <p:sp>
            <p:nvSpPr>
              <p:cNvPr id="6" name="Text Placeholder 11">
                <a:extLst>
                  <a:ext uri="{FF2B5EF4-FFF2-40B4-BE49-F238E27FC236}">
                    <a16:creationId xmlns:a16="http://schemas.microsoft.com/office/drawing/2014/main" id="{9D06CF14-9E2C-F50A-2FAB-6C8FEEBA2A90}"/>
                  </a:ext>
                </a:extLst>
              </p:cNvPr>
              <p:cNvSpPr txBox="1">
                <a:spLocks/>
              </p:cNvSpPr>
              <p:nvPr/>
            </p:nvSpPr>
            <p:spPr>
              <a:xfrm>
                <a:off x="315400" y="4719584"/>
                <a:ext cx="2639674" cy="1142660"/>
              </a:xfrm>
              <a:prstGeom prst="rect">
                <a:avLst/>
              </a:prstGeom>
              <a:solidFill>
                <a:schemeClr val="accent4"/>
              </a:solidFill>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34988" indent="-457200">
                  <a:lnSpc>
                    <a:spcPct val="300000"/>
                  </a:lnSpc>
                  <a:buFont typeface="+mj-lt"/>
                  <a:buAutoNum type="arabicPeriod" startAt="4"/>
                </a:pPr>
                <a:r>
                  <a:rPr lang="en-AU" dirty="0">
                    <a:latin typeface="+mn-lt"/>
                  </a:rPr>
                  <a:t> </a:t>
                </a:r>
                <a14:m>
                  <m:oMath xmlns:m="http://schemas.openxmlformats.org/officeDocument/2006/math">
                    <m:func>
                      <m:funcPr>
                        <m:ctrlPr>
                          <a:rPr lang="en-AU" i="1">
                            <a:latin typeface="Cambria Math" panose="02040503050406030204" pitchFamily="18" charset="0"/>
                          </a:rPr>
                        </m:ctrlPr>
                      </m:funcPr>
                      <m:fName>
                        <m:r>
                          <m:rPr>
                            <m:sty m:val="p"/>
                          </m:rPr>
                          <a:rPr lang="en-AU">
                            <a:latin typeface="Cambria Math" panose="02040503050406030204" pitchFamily="18" charset="0"/>
                          </a:rPr>
                          <m:t>sin</m:t>
                        </m:r>
                      </m:fName>
                      <m:e>
                        <m:r>
                          <a:rPr lang="en-AU">
                            <a:latin typeface="Cambria Math" panose="02040503050406030204" pitchFamily="18" charset="0"/>
                          </a:rPr>
                          <m:t>2</m:t>
                        </m:r>
                        <m:r>
                          <a:rPr lang="en-AU" b="0" i="1" smtClean="0">
                            <a:latin typeface="Cambria Math" panose="02040503050406030204" pitchFamily="18" charset="0"/>
                          </a:rPr>
                          <m:t>𝐴</m:t>
                        </m:r>
                      </m:e>
                    </m:func>
                    <m:r>
                      <a:rPr lang="en-AU">
                        <a:latin typeface="Cambria Math" panose="02040503050406030204" pitchFamily="18" charset="0"/>
                      </a:rPr>
                      <m:t>=2</m:t>
                    </m:r>
                    <m:func>
                      <m:funcPr>
                        <m:ctrlPr>
                          <a:rPr lang="en-AU" i="1">
                            <a:latin typeface="Cambria Math" panose="02040503050406030204" pitchFamily="18" charset="0"/>
                          </a:rPr>
                        </m:ctrlPr>
                      </m:funcPr>
                      <m:fName>
                        <m:r>
                          <m:rPr>
                            <m:sty m:val="p"/>
                          </m:rPr>
                          <a:rPr lang="en-AU">
                            <a:latin typeface="Cambria Math" panose="02040503050406030204" pitchFamily="18" charset="0"/>
                          </a:rPr>
                          <m:t>sin</m:t>
                        </m:r>
                      </m:fName>
                      <m:e>
                        <m:r>
                          <a:rPr lang="en-AU" b="0" i="1" smtClean="0">
                            <a:latin typeface="Cambria Math" panose="02040503050406030204" pitchFamily="18" charset="0"/>
                          </a:rPr>
                          <m:t>𝐴</m:t>
                        </m:r>
                      </m:e>
                    </m:func>
                  </m:oMath>
                </a14:m>
                <a:endParaRPr lang="en-AU" i="1" dirty="0"/>
              </a:p>
            </p:txBody>
          </p:sp>
        </mc:Choice>
        <mc:Fallback xmlns="">
          <p:sp>
            <p:nvSpPr>
              <p:cNvPr id="6" name="Text Placeholder 11">
                <a:extLst>
                  <a:ext uri="{FF2B5EF4-FFF2-40B4-BE49-F238E27FC236}">
                    <a16:creationId xmlns:a16="http://schemas.microsoft.com/office/drawing/2014/main" id="{9D06CF14-9E2C-F50A-2FAB-6C8FEEBA2A90}"/>
                  </a:ext>
                </a:extLst>
              </p:cNvPr>
              <p:cNvSpPr txBox="1">
                <a:spLocks noRot="1" noChangeAspect="1" noMove="1" noResize="1" noEditPoints="1" noAdjustHandles="1" noChangeArrowheads="1" noChangeShapeType="1" noTextEdit="1"/>
              </p:cNvSpPr>
              <p:nvPr/>
            </p:nvSpPr>
            <p:spPr>
              <a:xfrm>
                <a:off x="315400" y="4719584"/>
                <a:ext cx="2639674" cy="1142660"/>
              </a:xfrm>
              <a:prstGeom prst="rect">
                <a:avLst/>
              </a:prstGeom>
              <a:blipFill>
                <a:blip r:embed="rId6"/>
                <a:stretch>
                  <a:fillRect l="-2540"/>
                </a:stretch>
              </a:blipFill>
            </p:spPr>
            <p:txBody>
              <a:bodyPr/>
              <a:lstStyle/>
              <a:p>
                <a:r>
                  <a:rPr lang="en-AU">
                    <a:noFill/>
                  </a:rPr>
                  <a:t> </a:t>
                </a:r>
              </a:p>
            </p:txBody>
          </p:sp>
        </mc:Fallback>
      </mc:AlternateContent>
      <p:pic>
        <p:nvPicPr>
          <p:cNvPr id="7" name="Graphic 6" descr="Close with solid fill">
            <a:extLst>
              <a:ext uri="{FF2B5EF4-FFF2-40B4-BE49-F238E27FC236}">
                <a16:creationId xmlns:a16="http://schemas.microsoft.com/office/drawing/2014/main" id="{4A499E37-A3AC-F443-F8FB-4C9D670FBA33}"/>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130213" y="1818408"/>
            <a:ext cx="747791" cy="747791"/>
          </a:xfrm>
          <a:prstGeom prst="rect">
            <a:avLst/>
          </a:prstGeom>
        </p:spPr>
      </p:pic>
      <p:pic>
        <p:nvPicPr>
          <p:cNvPr id="8" name="Graphic 7" descr="Close with solid fill">
            <a:extLst>
              <a:ext uri="{FF2B5EF4-FFF2-40B4-BE49-F238E27FC236}">
                <a16:creationId xmlns:a16="http://schemas.microsoft.com/office/drawing/2014/main" id="{37179DD2-AB97-6217-9431-73DDABF40DD6}"/>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130213" y="2818236"/>
            <a:ext cx="747791" cy="747791"/>
          </a:xfrm>
          <a:prstGeom prst="rect">
            <a:avLst/>
          </a:prstGeom>
        </p:spPr>
      </p:pic>
      <p:pic>
        <p:nvPicPr>
          <p:cNvPr id="9" name="Graphic 8" descr="Close with solid fill">
            <a:extLst>
              <a:ext uri="{FF2B5EF4-FFF2-40B4-BE49-F238E27FC236}">
                <a16:creationId xmlns:a16="http://schemas.microsoft.com/office/drawing/2014/main" id="{8FD92861-FE2C-A16C-0D27-5940547B477C}"/>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130213" y="3818064"/>
            <a:ext cx="747791" cy="747791"/>
          </a:xfrm>
          <a:prstGeom prst="rect">
            <a:avLst/>
          </a:prstGeom>
        </p:spPr>
      </p:pic>
      <p:sp>
        <p:nvSpPr>
          <p:cNvPr id="2" name="Speech Bubble: Rectangle with Corners Rounded 1">
            <a:extLst>
              <a:ext uri="{FF2B5EF4-FFF2-40B4-BE49-F238E27FC236}">
                <a16:creationId xmlns:a16="http://schemas.microsoft.com/office/drawing/2014/main" id="{9A06D1B4-7F68-69B5-3B3B-F29D12967332}"/>
              </a:ext>
            </a:extLst>
          </p:cNvPr>
          <p:cNvSpPr/>
          <p:nvPr/>
        </p:nvSpPr>
        <p:spPr>
          <a:xfrm>
            <a:off x="3351942" y="5549001"/>
            <a:ext cx="2347190" cy="930248"/>
          </a:xfrm>
          <a:prstGeom prst="wedgeRoundRectCallout">
            <a:avLst>
              <a:gd name="adj1" fmla="val -81418"/>
              <a:gd name="adj2" fmla="val -38241"/>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nchorCtr="1"/>
          <a:lstStyle/>
          <a:p>
            <a:pPr>
              <a:lnSpc>
                <a:spcPct val="150000"/>
              </a:lnSpc>
            </a:pPr>
            <a:r>
              <a:rPr lang="en-AU" sz="1600" dirty="0"/>
              <a:t>How can we show if this is true or false?</a:t>
            </a:r>
          </a:p>
        </p:txBody>
      </p:sp>
    </p:spTree>
    <p:extLst>
      <p:ext uri="{BB962C8B-B14F-4D97-AF65-F5344CB8AC3E}">
        <p14:creationId xmlns:p14="http://schemas.microsoft.com/office/powerpoint/2010/main" val="2031742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325DC0-A78B-9C20-510F-F88FE757CC15}"/>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20030C1D-752A-AD32-B228-695EEA3063DA}"/>
              </a:ext>
            </a:extLst>
          </p:cNvPr>
          <p:cNvSpPr>
            <a:spLocks noGrp="1"/>
          </p:cNvSpPr>
          <p:nvPr>
            <p:ph type="ctrTitle"/>
          </p:nvPr>
        </p:nvSpPr>
        <p:spPr/>
        <p:txBody>
          <a:bodyPr/>
          <a:lstStyle/>
          <a:p>
            <a:r>
              <a:rPr lang="en-AU" dirty="0">
                <a:latin typeface="+mj-lt"/>
              </a:rPr>
              <a:t>Connecting learning</a:t>
            </a:r>
          </a:p>
        </p:txBody>
      </p:sp>
    </p:spTree>
    <p:extLst>
      <p:ext uri="{BB962C8B-B14F-4D97-AF65-F5344CB8AC3E}">
        <p14:creationId xmlns:p14="http://schemas.microsoft.com/office/powerpoint/2010/main" val="1932127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81E2D-E6D2-08D2-9557-C6C7E7A6D00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50DC40F-FA1B-E56D-C0C9-246F80420400}"/>
              </a:ext>
            </a:extLst>
          </p:cNvPr>
          <p:cNvSpPr>
            <a:spLocks noGrp="1"/>
          </p:cNvSpPr>
          <p:nvPr>
            <p:ph type="title"/>
          </p:nvPr>
        </p:nvSpPr>
        <p:spPr/>
        <p:txBody>
          <a:bodyPr/>
          <a:lstStyle/>
          <a:p>
            <a:r>
              <a:rPr lang="en-AU" dirty="0">
                <a:latin typeface="+mj-lt"/>
              </a:rPr>
              <a:t>Deriving the double angle formulas (1)</a:t>
            </a:r>
          </a:p>
        </p:txBody>
      </p:sp>
      <mc:AlternateContent xmlns:mc="http://schemas.openxmlformats.org/markup-compatibility/2006" xmlns:a14="http://schemas.microsoft.com/office/drawing/2010/main">
        <mc:Choice Requires="a14">
          <p:sp>
            <p:nvSpPr>
              <p:cNvPr id="13" name="Text Placeholder 12">
                <a:extLst>
                  <a:ext uri="{FF2B5EF4-FFF2-40B4-BE49-F238E27FC236}">
                    <a16:creationId xmlns:a16="http://schemas.microsoft.com/office/drawing/2014/main" id="{F8DE0A53-BCC7-0C8D-D06A-AC95B7946046}"/>
                  </a:ext>
                </a:extLst>
              </p:cNvPr>
              <p:cNvSpPr>
                <a:spLocks noGrp="1"/>
              </p:cNvSpPr>
              <p:nvPr>
                <p:ph type="body" sz="quarter" idx="18"/>
              </p:nvPr>
            </p:nvSpPr>
            <p:spPr>
              <a:xfrm>
                <a:off x="360000" y="982520"/>
                <a:ext cx="11483998" cy="356423"/>
              </a:xfrm>
            </p:spPr>
            <p:txBody>
              <a:bodyPr/>
              <a:lstStyle/>
              <a:p>
                <a14:m>
                  <m:oMath xmlns:m="http://schemas.openxmlformats.org/officeDocument/2006/math">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sin</m:t>
                        </m:r>
                      </m:fName>
                      <m:e>
                        <m:r>
                          <a:rPr lang="en-AU" b="0" i="1" smtClean="0">
                            <a:latin typeface="Cambria Math" panose="02040503050406030204" pitchFamily="18" charset="0"/>
                          </a:rPr>
                          <m:t>2</m:t>
                        </m:r>
                        <m:r>
                          <a:rPr lang="en-AU" b="0" i="1" smtClean="0">
                            <a:latin typeface="Cambria Math" panose="02040503050406030204" pitchFamily="18" charset="0"/>
                          </a:rPr>
                          <m:t>𝐴</m:t>
                        </m:r>
                      </m:e>
                    </m:func>
                  </m:oMath>
                </a14:m>
                <a:r>
                  <a:rPr lang="en-AU" dirty="0">
                    <a:latin typeface="+mj-lt"/>
                  </a:rPr>
                  <a:t> and </a:t>
                </a:r>
                <a14:m>
                  <m:oMath xmlns:m="http://schemas.openxmlformats.org/officeDocument/2006/math">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cos</m:t>
                        </m:r>
                      </m:fName>
                      <m:e>
                        <m:r>
                          <a:rPr lang="en-AU" b="0" i="1" smtClean="0">
                            <a:latin typeface="Cambria Math" panose="02040503050406030204" pitchFamily="18" charset="0"/>
                          </a:rPr>
                          <m:t>2</m:t>
                        </m:r>
                        <m:r>
                          <a:rPr lang="en-AU" b="0" i="1" smtClean="0">
                            <a:latin typeface="Cambria Math" panose="02040503050406030204" pitchFamily="18" charset="0"/>
                          </a:rPr>
                          <m:t>𝐴</m:t>
                        </m:r>
                      </m:e>
                    </m:func>
                  </m:oMath>
                </a14:m>
                <a:endParaRPr lang="en-AU" dirty="0">
                  <a:latin typeface="+mj-lt"/>
                </a:endParaRPr>
              </a:p>
            </p:txBody>
          </p:sp>
        </mc:Choice>
        <mc:Fallback xmlns="">
          <p:sp>
            <p:nvSpPr>
              <p:cNvPr id="13" name="Text Placeholder 12">
                <a:extLst>
                  <a:ext uri="{FF2B5EF4-FFF2-40B4-BE49-F238E27FC236}">
                    <a16:creationId xmlns:a16="http://schemas.microsoft.com/office/drawing/2014/main" id="{F8DE0A53-BCC7-0C8D-D06A-AC95B7946046}"/>
                  </a:ext>
                </a:extLst>
              </p:cNvPr>
              <p:cNvSpPr>
                <a:spLocks noGrp="1" noRot="1" noChangeAspect="1" noMove="1" noResize="1" noEditPoints="1" noAdjustHandles="1" noChangeArrowheads="1" noChangeShapeType="1" noTextEdit="1"/>
              </p:cNvSpPr>
              <p:nvPr>
                <p:ph type="body" sz="quarter" idx="18"/>
              </p:nvPr>
            </p:nvSpPr>
            <p:spPr>
              <a:xfrm>
                <a:off x="360000" y="982520"/>
                <a:ext cx="11483998" cy="356423"/>
              </a:xfrm>
              <a:blipFill>
                <a:blip r:embed="rId4"/>
                <a:stretch>
                  <a:fillRect l="-743" t="-6780" b="-4237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 Placeholder 11">
                <a:extLst>
                  <a:ext uri="{FF2B5EF4-FFF2-40B4-BE49-F238E27FC236}">
                    <a16:creationId xmlns:a16="http://schemas.microsoft.com/office/drawing/2014/main" id="{41D3DD55-1B62-7094-2745-F38909DA2EB1}"/>
                  </a:ext>
                </a:extLst>
              </p:cNvPr>
              <p:cNvSpPr>
                <a:spLocks noGrp="1"/>
              </p:cNvSpPr>
              <p:nvPr>
                <p:ph type="body" sz="quarter" idx="17"/>
              </p:nvPr>
            </p:nvSpPr>
            <p:spPr>
              <a:xfrm>
                <a:off x="447518" y="2419470"/>
                <a:ext cx="5485691" cy="2871443"/>
              </a:xfrm>
            </p:spPr>
            <p:txBody>
              <a:bodyPr/>
              <a:lstStyle/>
              <a:p>
                <a:r>
                  <a:rPr lang="en-AU" dirty="0">
                    <a:latin typeface="+mn-lt"/>
                  </a:rPr>
                  <a:t> Let </a:t>
                </a:r>
                <a14:m>
                  <m:oMath xmlns:m="http://schemas.openxmlformats.org/officeDocument/2006/math">
                    <m:r>
                      <a:rPr lang="en-AU" b="0" i="1" smtClean="0">
                        <a:latin typeface="Cambria Math" panose="02040503050406030204" pitchFamily="18" charset="0"/>
                      </a:rPr>
                      <m:t>𝐵</m:t>
                    </m:r>
                    <m:r>
                      <a:rPr lang="en-AU" b="0" i="1" smtClean="0">
                        <a:latin typeface="Cambria Math" panose="02040503050406030204" pitchFamily="18" charset="0"/>
                      </a:rPr>
                      <m:t>=</m:t>
                    </m:r>
                    <m:r>
                      <a:rPr lang="en-AU" b="0" i="1" smtClean="0">
                        <a:latin typeface="Cambria Math" panose="02040503050406030204" pitchFamily="18" charset="0"/>
                      </a:rPr>
                      <m:t>𝐴</m:t>
                    </m:r>
                  </m:oMath>
                </a14:m>
                <a:endParaRPr lang="en-AU" b="0" i="1" dirty="0">
                  <a:latin typeface="Cambria Math" panose="02040503050406030204" pitchFamily="18" charset="0"/>
                </a:endParaRPr>
              </a:p>
              <a:p>
                <a:pPr/>
                <a14:m>
                  <m:oMathPara xmlns:m="http://schemas.openxmlformats.org/officeDocument/2006/math">
                    <m:oMathParaPr>
                      <m:jc m:val="left"/>
                    </m:oMathParaPr>
                    <m:oMath xmlns:m="http://schemas.openxmlformats.org/officeDocument/2006/math">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sin</m:t>
                          </m:r>
                        </m:fName>
                        <m:e>
                          <m:r>
                            <a:rPr lang="en-AU" b="0" i="1" smtClean="0">
                              <a:latin typeface="Cambria Math" panose="02040503050406030204" pitchFamily="18" charset="0"/>
                            </a:rPr>
                            <m:t>2</m:t>
                          </m:r>
                          <m:r>
                            <a:rPr lang="en-AU" b="0" i="1" smtClean="0">
                              <a:latin typeface="Cambria Math" panose="02040503050406030204" pitchFamily="18" charset="0"/>
                            </a:rPr>
                            <m:t>𝐴</m:t>
                          </m:r>
                          <m:r>
                            <a:rPr lang="en-AU" b="0" i="1" smtClean="0">
                              <a:latin typeface="Cambria Math" panose="02040503050406030204" pitchFamily="18" charset="0"/>
                            </a:rPr>
                            <m:t>=</m:t>
                          </m:r>
                        </m:e>
                      </m:func>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sin</m:t>
                          </m:r>
                        </m:fName>
                        <m:e>
                          <m:r>
                            <a:rPr lang="en-AU" b="0" i="1" smtClean="0">
                              <a:latin typeface="Cambria Math" panose="02040503050406030204" pitchFamily="18" charset="0"/>
                            </a:rPr>
                            <m:t>(</m:t>
                          </m:r>
                          <m:r>
                            <a:rPr lang="en-AU" b="0" i="1" smtClean="0">
                              <a:latin typeface="Cambria Math" panose="02040503050406030204" pitchFamily="18" charset="0"/>
                            </a:rPr>
                            <m:t>𝐴</m:t>
                          </m:r>
                          <m:r>
                            <a:rPr lang="en-AU" b="0" i="1" smtClean="0">
                              <a:latin typeface="Cambria Math" panose="02040503050406030204" pitchFamily="18" charset="0"/>
                            </a:rPr>
                            <m:t>+</m:t>
                          </m:r>
                          <m:r>
                            <a:rPr lang="en-AU" b="0" i="1" smtClean="0">
                              <a:latin typeface="Cambria Math" panose="02040503050406030204" pitchFamily="18" charset="0"/>
                            </a:rPr>
                            <m:t>𝐴</m:t>
                          </m:r>
                          <m:r>
                            <a:rPr lang="en-AU" b="0" i="1" smtClean="0">
                              <a:latin typeface="Cambria Math" panose="02040503050406030204" pitchFamily="18" charset="0"/>
                            </a:rPr>
                            <m:t>)</m:t>
                          </m:r>
                        </m:e>
                      </m:func>
                    </m:oMath>
                  </m:oMathPara>
                </a14:m>
                <a:endParaRPr lang="en-AU" b="0" dirty="0">
                  <a:latin typeface="+mn-lt"/>
                </a:endParaRPr>
              </a:p>
              <a:p>
                <a:pPr marL="717550"/>
                <a14:m>
                  <m:oMathPara xmlns:m="http://schemas.openxmlformats.org/officeDocument/2006/math">
                    <m:oMathParaPr>
                      <m:jc m:val="left"/>
                    </m:oMathParaPr>
                    <m:oMath xmlns:m="http://schemas.openxmlformats.org/officeDocument/2006/math">
                      <m:r>
                        <a:rPr lang="en-AU" b="0" i="1" smtClean="0">
                          <a:latin typeface="Cambria Math" panose="02040503050406030204" pitchFamily="18" charset="0"/>
                        </a:rPr>
                        <m:t>=</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sin</m:t>
                          </m:r>
                        </m:fName>
                        <m:e>
                          <m:r>
                            <a:rPr lang="en-AU" b="0" i="1" smtClean="0">
                              <a:latin typeface="Cambria Math" panose="02040503050406030204" pitchFamily="18" charset="0"/>
                            </a:rPr>
                            <m:t>𝐴</m:t>
                          </m:r>
                        </m:e>
                      </m:func>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cos</m:t>
                          </m:r>
                        </m:fName>
                        <m:e>
                          <m:r>
                            <a:rPr lang="en-AU" b="0" i="1" smtClean="0">
                              <a:latin typeface="Cambria Math" panose="02040503050406030204" pitchFamily="18" charset="0"/>
                            </a:rPr>
                            <m:t>𝐴</m:t>
                          </m:r>
                        </m:e>
                      </m:func>
                      <m:r>
                        <a:rPr lang="en-AU" b="0" i="1" smtClean="0">
                          <a:latin typeface="Cambria Math" panose="02040503050406030204" pitchFamily="18" charset="0"/>
                        </a:rPr>
                        <m:t>+</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cos</m:t>
                          </m:r>
                        </m:fName>
                        <m:e>
                          <m:r>
                            <a:rPr lang="en-AU" b="0" i="1" smtClean="0">
                              <a:latin typeface="Cambria Math" panose="02040503050406030204" pitchFamily="18" charset="0"/>
                            </a:rPr>
                            <m:t>𝐴</m:t>
                          </m:r>
                        </m:e>
                      </m:func>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sin</m:t>
                          </m:r>
                        </m:fName>
                        <m:e>
                          <m:r>
                            <a:rPr lang="en-AU" b="0" i="1" smtClean="0">
                              <a:latin typeface="Cambria Math" panose="02040503050406030204" pitchFamily="18" charset="0"/>
                            </a:rPr>
                            <m:t>𝐴</m:t>
                          </m:r>
                        </m:e>
                      </m:func>
                    </m:oMath>
                  </m:oMathPara>
                </a14:m>
                <a:endParaRPr lang="en-AU" b="0" dirty="0">
                  <a:latin typeface="+mn-lt"/>
                </a:endParaRPr>
              </a:p>
              <a:p>
                <a:pPr marL="717550"/>
                <a14:m>
                  <m:oMathPara xmlns:m="http://schemas.openxmlformats.org/officeDocument/2006/math">
                    <m:oMathParaPr>
                      <m:jc m:val="left"/>
                    </m:oMathParaPr>
                    <m:oMath xmlns:m="http://schemas.openxmlformats.org/officeDocument/2006/math">
                      <m:r>
                        <a:rPr lang="en-AU" b="0" i="1" smtClean="0">
                          <a:latin typeface="Cambria Math" panose="02040503050406030204" pitchFamily="18" charset="0"/>
                        </a:rPr>
                        <m:t>=2</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sin</m:t>
                          </m:r>
                        </m:fName>
                        <m:e>
                          <m:r>
                            <a:rPr lang="en-AU" b="0" i="1" smtClean="0">
                              <a:latin typeface="Cambria Math" panose="02040503050406030204" pitchFamily="18" charset="0"/>
                            </a:rPr>
                            <m:t>𝐴</m:t>
                          </m:r>
                        </m:e>
                      </m:func>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cos</m:t>
                          </m:r>
                        </m:fName>
                        <m:e>
                          <m:r>
                            <a:rPr lang="en-AU" b="0" i="1" smtClean="0">
                              <a:latin typeface="Cambria Math" panose="02040503050406030204" pitchFamily="18" charset="0"/>
                            </a:rPr>
                            <m:t>𝐴</m:t>
                          </m:r>
                        </m:e>
                      </m:func>
                    </m:oMath>
                  </m:oMathPara>
                </a14:m>
                <a:endParaRPr lang="en-AU" dirty="0">
                  <a:latin typeface="+mn-lt"/>
                </a:endParaRPr>
              </a:p>
            </p:txBody>
          </p:sp>
        </mc:Choice>
        <mc:Fallback xmlns="">
          <p:sp>
            <p:nvSpPr>
              <p:cNvPr id="12" name="Text Placeholder 11">
                <a:extLst>
                  <a:ext uri="{FF2B5EF4-FFF2-40B4-BE49-F238E27FC236}">
                    <a16:creationId xmlns:a16="http://schemas.microsoft.com/office/drawing/2014/main" id="{41D3DD55-1B62-7094-2745-F38909DA2EB1}"/>
                  </a:ext>
                </a:extLst>
              </p:cNvPr>
              <p:cNvSpPr>
                <a:spLocks noGrp="1" noRot="1" noChangeAspect="1" noMove="1" noResize="1" noEditPoints="1" noAdjustHandles="1" noChangeArrowheads="1" noChangeShapeType="1" noTextEdit="1"/>
              </p:cNvSpPr>
              <p:nvPr>
                <p:ph type="body" sz="quarter" idx="17"/>
              </p:nvPr>
            </p:nvSpPr>
            <p:spPr>
              <a:xfrm>
                <a:off x="447518" y="2419470"/>
                <a:ext cx="5485691" cy="2871443"/>
              </a:xfrm>
              <a:blipFill>
                <a:blip r:embed="rId5"/>
                <a:stretch>
                  <a:fillRect l="-1556"/>
                </a:stretch>
              </a:blipFill>
            </p:spPr>
            <p:txBody>
              <a:bodyPr/>
              <a:lstStyle/>
              <a:p>
                <a:r>
                  <a:rPr lang="en-US">
                    <a:noFill/>
                  </a:rPr>
                  <a:t> </a:t>
                </a:r>
              </a:p>
            </p:txBody>
          </p:sp>
        </mc:Fallback>
      </mc:AlternateContent>
      <p:sp>
        <p:nvSpPr>
          <p:cNvPr id="3" name="Slide Number Placeholder 2">
            <a:extLst>
              <a:ext uri="{FF2B5EF4-FFF2-40B4-BE49-F238E27FC236}">
                <a16:creationId xmlns:a16="http://schemas.microsoft.com/office/drawing/2014/main" id="{5B42F153-8B83-734C-B32B-AAB3ED87DEA5}"/>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6</a:t>
            </a:fld>
            <a:endParaRPr lang="en-AU" dirty="0"/>
          </a:p>
        </p:txBody>
      </p:sp>
      <mc:AlternateContent xmlns:mc="http://schemas.openxmlformats.org/markup-compatibility/2006" xmlns:a14="http://schemas.microsoft.com/office/drawing/2010/main">
        <mc:Choice Requires="a14">
          <p:sp>
            <p:nvSpPr>
              <p:cNvPr id="6" name="Text Placeholder 11">
                <a:extLst>
                  <a:ext uri="{FF2B5EF4-FFF2-40B4-BE49-F238E27FC236}">
                    <a16:creationId xmlns:a16="http://schemas.microsoft.com/office/drawing/2014/main" id="{412B6416-9A15-AF64-C68A-58530D898420}"/>
                  </a:ext>
                </a:extLst>
              </p:cNvPr>
              <p:cNvSpPr txBox="1">
                <a:spLocks/>
              </p:cNvSpPr>
              <p:nvPr/>
            </p:nvSpPr>
            <p:spPr>
              <a:xfrm>
                <a:off x="360000" y="1567087"/>
                <a:ext cx="4523727" cy="703228"/>
              </a:xfrm>
              <a:prstGeom prst="roundRect">
                <a:avLst/>
              </a:prstGeom>
              <a:noFill/>
              <a:ln>
                <a:solidFill>
                  <a:schemeClr val="accent1"/>
                </a:solidFill>
              </a:ln>
            </p:spPr>
            <p:style>
              <a:lnRef idx="3">
                <a:schemeClr val="lt1"/>
              </a:lnRef>
              <a:fillRef idx="1">
                <a:schemeClr val="accent4"/>
              </a:fillRef>
              <a:effectRef idx="1">
                <a:schemeClr val="accent4"/>
              </a:effectRef>
              <a:fontRef idx="minor">
                <a:schemeClr val="lt1"/>
              </a:fontRef>
            </p:style>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3663"/>
                <a:r>
                  <a:rPr lang="en-AU" dirty="0">
                    <a:latin typeface="+mn-lt"/>
                  </a:rPr>
                  <a:t> </a:t>
                </a:r>
                <a14:m>
                  <m:oMath xmlns:m="http://schemas.openxmlformats.org/officeDocument/2006/math">
                    <m:func>
                      <m:funcPr>
                        <m:ctrlPr>
                          <a:rPr lang="en-AU" i="1" smtClean="0">
                            <a:latin typeface="Cambria Math" panose="02040503050406030204" pitchFamily="18" charset="0"/>
                          </a:rPr>
                        </m:ctrlPr>
                      </m:funcPr>
                      <m:fName>
                        <m:r>
                          <m:rPr>
                            <m:sty m:val="p"/>
                          </m:rPr>
                          <a:rPr lang="en-AU" smtClean="0">
                            <a:latin typeface="Cambria Math" panose="02040503050406030204" pitchFamily="18" charset="0"/>
                          </a:rPr>
                          <m:t>sin</m:t>
                        </m:r>
                      </m:fName>
                      <m:e>
                        <m:d>
                          <m:dPr>
                            <m:ctrlPr>
                              <a:rPr lang="en-AU" i="1" smtClean="0">
                                <a:latin typeface="Cambria Math" panose="02040503050406030204" pitchFamily="18" charset="0"/>
                              </a:rPr>
                            </m:ctrlPr>
                          </m:dPr>
                          <m:e>
                            <m:r>
                              <a:rPr lang="en-AU" i="1" smtClean="0">
                                <a:latin typeface="Cambria Math" panose="02040503050406030204" pitchFamily="18" charset="0"/>
                              </a:rPr>
                              <m:t>𝐴</m:t>
                            </m:r>
                            <m:r>
                              <a:rPr lang="en-AU" i="1" smtClean="0">
                                <a:latin typeface="Cambria Math" panose="02040503050406030204" pitchFamily="18" charset="0"/>
                              </a:rPr>
                              <m:t>+</m:t>
                            </m:r>
                            <m:r>
                              <a:rPr lang="en-AU" i="1" smtClean="0">
                                <a:latin typeface="Cambria Math" panose="02040503050406030204" pitchFamily="18" charset="0"/>
                              </a:rPr>
                              <m:t>𝐵</m:t>
                            </m:r>
                          </m:e>
                        </m:d>
                        <m:r>
                          <a:rPr lang="en-AU" i="1" smtClean="0">
                            <a:latin typeface="Cambria Math" panose="02040503050406030204" pitchFamily="18" charset="0"/>
                          </a:rPr>
                          <m:t>=</m:t>
                        </m:r>
                        <m:func>
                          <m:funcPr>
                            <m:ctrlPr>
                              <a:rPr lang="en-AU" i="1" smtClean="0">
                                <a:latin typeface="Cambria Math" panose="02040503050406030204" pitchFamily="18" charset="0"/>
                              </a:rPr>
                            </m:ctrlPr>
                          </m:funcPr>
                          <m:fName>
                            <m:r>
                              <m:rPr>
                                <m:sty m:val="p"/>
                              </m:rPr>
                              <a:rPr lang="en-AU" smtClean="0">
                                <a:latin typeface="Cambria Math" panose="02040503050406030204" pitchFamily="18" charset="0"/>
                              </a:rPr>
                              <m:t>sin</m:t>
                            </m:r>
                          </m:fName>
                          <m:e>
                            <m:r>
                              <a:rPr lang="en-AU" i="1" smtClean="0">
                                <a:latin typeface="Cambria Math" panose="02040503050406030204" pitchFamily="18" charset="0"/>
                              </a:rPr>
                              <m:t>𝐴</m:t>
                            </m:r>
                          </m:e>
                        </m:func>
                        <m:func>
                          <m:funcPr>
                            <m:ctrlPr>
                              <a:rPr lang="en-AU" i="1" smtClean="0">
                                <a:latin typeface="Cambria Math" panose="02040503050406030204" pitchFamily="18" charset="0"/>
                              </a:rPr>
                            </m:ctrlPr>
                          </m:funcPr>
                          <m:fName>
                            <m:r>
                              <m:rPr>
                                <m:sty m:val="p"/>
                              </m:rPr>
                              <a:rPr lang="en-AU" smtClean="0">
                                <a:latin typeface="Cambria Math" panose="02040503050406030204" pitchFamily="18" charset="0"/>
                              </a:rPr>
                              <m:t>cos</m:t>
                            </m:r>
                          </m:fName>
                          <m:e>
                            <m:r>
                              <a:rPr lang="en-AU" i="1" smtClean="0">
                                <a:latin typeface="Cambria Math" panose="02040503050406030204" pitchFamily="18" charset="0"/>
                              </a:rPr>
                              <m:t>𝐵</m:t>
                            </m:r>
                          </m:e>
                        </m:func>
                        <m:r>
                          <a:rPr lang="en-AU" i="1" smtClean="0">
                            <a:latin typeface="Cambria Math" panose="02040503050406030204" pitchFamily="18" charset="0"/>
                          </a:rPr>
                          <m:t>+</m:t>
                        </m:r>
                        <m:func>
                          <m:funcPr>
                            <m:ctrlPr>
                              <a:rPr lang="en-AU" i="1" smtClean="0">
                                <a:latin typeface="Cambria Math" panose="02040503050406030204" pitchFamily="18" charset="0"/>
                              </a:rPr>
                            </m:ctrlPr>
                          </m:funcPr>
                          <m:fName>
                            <m:r>
                              <m:rPr>
                                <m:sty m:val="p"/>
                              </m:rPr>
                              <a:rPr lang="en-AU" smtClean="0">
                                <a:latin typeface="Cambria Math" panose="02040503050406030204" pitchFamily="18" charset="0"/>
                              </a:rPr>
                              <m:t>cos</m:t>
                            </m:r>
                          </m:fName>
                          <m:e>
                            <m:r>
                              <a:rPr lang="en-AU" i="1" smtClean="0">
                                <a:latin typeface="Cambria Math" panose="02040503050406030204" pitchFamily="18" charset="0"/>
                              </a:rPr>
                              <m:t>𝐴</m:t>
                            </m:r>
                          </m:e>
                        </m:func>
                        <m:func>
                          <m:funcPr>
                            <m:ctrlPr>
                              <a:rPr lang="en-AU" i="1" smtClean="0">
                                <a:latin typeface="Cambria Math" panose="02040503050406030204" pitchFamily="18" charset="0"/>
                              </a:rPr>
                            </m:ctrlPr>
                          </m:funcPr>
                          <m:fName>
                            <m:r>
                              <m:rPr>
                                <m:sty m:val="p"/>
                              </m:rPr>
                              <a:rPr lang="en-AU" smtClean="0">
                                <a:latin typeface="Cambria Math" panose="02040503050406030204" pitchFamily="18" charset="0"/>
                              </a:rPr>
                              <m:t>sin</m:t>
                            </m:r>
                          </m:fName>
                          <m:e>
                            <m:r>
                              <a:rPr lang="en-AU" i="1" smtClean="0">
                                <a:latin typeface="Cambria Math" panose="02040503050406030204" pitchFamily="18" charset="0"/>
                              </a:rPr>
                              <m:t>𝐵</m:t>
                            </m:r>
                          </m:e>
                        </m:func>
                      </m:e>
                    </m:func>
                  </m:oMath>
                </a14:m>
                <a:endParaRPr lang="en-AU" dirty="0">
                  <a:latin typeface="+mn-lt"/>
                </a:endParaRPr>
              </a:p>
            </p:txBody>
          </p:sp>
        </mc:Choice>
        <mc:Fallback xmlns="">
          <p:sp>
            <p:nvSpPr>
              <p:cNvPr id="6" name="Text Placeholder 11">
                <a:extLst>
                  <a:ext uri="{FF2B5EF4-FFF2-40B4-BE49-F238E27FC236}">
                    <a16:creationId xmlns:a16="http://schemas.microsoft.com/office/drawing/2014/main" id="{412B6416-9A15-AF64-C68A-58530D898420}"/>
                  </a:ext>
                </a:extLst>
              </p:cNvPr>
              <p:cNvSpPr txBox="1">
                <a:spLocks noRot="1" noChangeAspect="1" noMove="1" noResize="1" noEditPoints="1" noAdjustHandles="1" noChangeArrowheads="1" noChangeShapeType="1" noTextEdit="1"/>
              </p:cNvSpPr>
              <p:nvPr/>
            </p:nvSpPr>
            <p:spPr>
              <a:xfrm>
                <a:off x="360000" y="1567087"/>
                <a:ext cx="4523727" cy="703228"/>
              </a:xfrm>
              <a:prstGeom prst="roundRect">
                <a:avLst/>
              </a:prstGeom>
              <a:blipFill>
                <a:blip r:embed="rId6"/>
                <a:stretch>
                  <a:fillRect/>
                </a:stretch>
              </a:blipFill>
              <a:ln>
                <a:solidFill>
                  <a:schemeClr val="accent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Speech Bubble: Rectangle with Corners Rounded 6">
                <a:extLst>
                  <a:ext uri="{FF2B5EF4-FFF2-40B4-BE49-F238E27FC236}">
                    <a16:creationId xmlns:a16="http://schemas.microsoft.com/office/drawing/2014/main" id="{96E2A7FF-92C2-06CD-CBC0-9C7A8588E379}"/>
                  </a:ext>
                </a:extLst>
              </p:cNvPr>
              <p:cNvSpPr/>
              <p:nvPr/>
            </p:nvSpPr>
            <p:spPr>
              <a:xfrm>
                <a:off x="3398984" y="2350487"/>
                <a:ext cx="2534225" cy="1360313"/>
              </a:xfrm>
              <a:prstGeom prst="wedgeRoundRectCallout">
                <a:avLst>
                  <a:gd name="adj1" fmla="val -79993"/>
                  <a:gd name="adj2" fmla="val -68209"/>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nchorCtr="1"/>
              <a:lstStyle/>
              <a:p>
                <a:pPr>
                  <a:lnSpc>
                    <a:spcPct val="150000"/>
                  </a:lnSpc>
                </a:pPr>
                <a:r>
                  <a:rPr lang="en-AU" sz="1800" dirty="0"/>
                  <a:t>How can we use this formula to find the formula for </a:t>
                </a:r>
                <a14:m>
                  <m:oMath xmlns:m="http://schemas.openxmlformats.org/officeDocument/2006/math">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sin</m:t>
                        </m:r>
                      </m:fName>
                      <m:e>
                        <m:r>
                          <a:rPr lang="en-AU" sz="1800" b="0" i="1" smtClean="0">
                            <a:latin typeface="Cambria Math" panose="02040503050406030204" pitchFamily="18" charset="0"/>
                          </a:rPr>
                          <m:t>2</m:t>
                        </m:r>
                        <m:r>
                          <a:rPr lang="en-AU" sz="1800" b="0" i="1" smtClean="0">
                            <a:latin typeface="Cambria Math" panose="02040503050406030204" pitchFamily="18" charset="0"/>
                          </a:rPr>
                          <m:t>𝐴</m:t>
                        </m:r>
                      </m:e>
                    </m:func>
                  </m:oMath>
                </a14:m>
                <a:r>
                  <a:rPr lang="en-AU" sz="1800" dirty="0"/>
                  <a:t>?</a:t>
                </a:r>
              </a:p>
            </p:txBody>
          </p:sp>
        </mc:Choice>
        <mc:Fallback xmlns="">
          <p:sp>
            <p:nvSpPr>
              <p:cNvPr id="7" name="Speech Bubble: Rectangle with Corners Rounded 6">
                <a:extLst>
                  <a:ext uri="{FF2B5EF4-FFF2-40B4-BE49-F238E27FC236}">
                    <a16:creationId xmlns:a16="http://schemas.microsoft.com/office/drawing/2014/main" id="{96E2A7FF-92C2-06CD-CBC0-9C7A8588E379}"/>
                  </a:ext>
                </a:extLst>
              </p:cNvPr>
              <p:cNvSpPr>
                <a:spLocks noRot="1" noChangeAspect="1" noMove="1" noResize="1" noEditPoints="1" noAdjustHandles="1" noChangeArrowheads="1" noChangeShapeType="1" noTextEdit="1"/>
              </p:cNvSpPr>
              <p:nvPr/>
            </p:nvSpPr>
            <p:spPr>
              <a:xfrm>
                <a:off x="3398984" y="2350487"/>
                <a:ext cx="2534225" cy="1360313"/>
              </a:xfrm>
              <a:prstGeom prst="wedgeRoundRectCallout">
                <a:avLst>
                  <a:gd name="adj1" fmla="val -79993"/>
                  <a:gd name="adj2" fmla="val -68209"/>
                  <a:gd name="adj3" fmla="val 16667"/>
                </a:avLst>
              </a:prstGeom>
              <a:blipFill>
                <a:blip r:embed="rId7"/>
                <a:stretch>
                  <a:fillRect b="-3333"/>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8" name="Text Placeholder 11">
                <a:extLst>
                  <a:ext uri="{FF2B5EF4-FFF2-40B4-BE49-F238E27FC236}">
                    <a16:creationId xmlns:a16="http://schemas.microsoft.com/office/drawing/2014/main" id="{18A1FCF2-B93F-6B23-A106-1411DDD7D867}"/>
                  </a:ext>
                </a:extLst>
              </p:cNvPr>
              <p:cNvSpPr txBox="1">
                <a:spLocks/>
              </p:cNvSpPr>
              <p:nvPr/>
            </p:nvSpPr>
            <p:spPr>
              <a:xfrm>
                <a:off x="360001" y="4939299"/>
                <a:ext cx="3453464" cy="703228"/>
              </a:xfrm>
              <a:prstGeom prst="roundRect">
                <a:avLst/>
              </a:prstGeom>
              <a:noFill/>
              <a:ln>
                <a:solidFill>
                  <a:schemeClr val="accent1"/>
                </a:solidFill>
              </a:ln>
            </p:spPr>
            <p:style>
              <a:lnRef idx="3">
                <a:schemeClr val="lt1"/>
              </a:lnRef>
              <a:fillRef idx="1">
                <a:schemeClr val="accent4"/>
              </a:fillRef>
              <a:effectRef idx="1">
                <a:schemeClr val="accent4"/>
              </a:effectRef>
              <a:fontRef idx="minor">
                <a:schemeClr val="lt1"/>
              </a:fontRef>
            </p:style>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3663"/>
                <a:r>
                  <a:rPr lang="en-AU" dirty="0">
                    <a:latin typeface="+mn-lt"/>
                  </a:rPr>
                  <a:t> </a:t>
                </a:r>
                <a14:m>
                  <m:oMath xmlns:m="http://schemas.openxmlformats.org/officeDocument/2006/math">
                    <m:func>
                      <m:funcPr>
                        <m:ctrlPr>
                          <a:rPr lang="en-AU" i="1" smtClean="0">
                            <a:latin typeface="Cambria Math" panose="02040503050406030204" pitchFamily="18" charset="0"/>
                          </a:rPr>
                        </m:ctrlPr>
                      </m:funcPr>
                      <m:fName>
                        <m:r>
                          <a:rPr lang="en-AU" b="0" i="1" smtClean="0">
                            <a:latin typeface="Cambria Math" panose="02040503050406030204" pitchFamily="18" charset="0"/>
                          </a:rPr>
                          <m:t>∴</m:t>
                        </m:r>
                        <m:r>
                          <m:rPr>
                            <m:sty m:val="p"/>
                          </m:rPr>
                          <a:rPr lang="en-AU" smtClean="0">
                            <a:latin typeface="Cambria Math" panose="02040503050406030204" pitchFamily="18" charset="0"/>
                          </a:rPr>
                          <m:t>sin</m:t>
                        </m:r>
                      </m:fName>
                      <m:e>
                        <m:d>
                          <m:dPr>
                            <m:ctrlPr>
                              <a:rPr lang="en-AU" i="1" smtClean="0">
                                <a:latin typeface="Cambria Math" panose="02040503050406030204" pitchFamily="18" charset="0"/>
                              </a:rPr>
                            </m:ctrlPr>
                          </m:dPr>
                          <m:e>
                            <m:r>
                              <a:rPr lang="en-AU" b="0" i="1" smtClean="0">
                                <a:latin typeface="Cambria Math" panose="02040503050406030204" pitchFamily="18" charset="0"/>
                              </a:rPr>
                              <m:t>2</m:t>
                            </m:r>
                            <m:r>
                              <a:rPr lang="en-AU" i="1" smtClean="0">
                                <a:latin typeface="Cambria Math" panose="02040503050406030204" pitchFamily="18" charset="0"/>
                              </a:rPr>
                              <m:t>𝐴</m:t>
                            </m:r>
                          </m:e>
                        </m:d>
                        <m:r>
                          <a:rPr lang="en-AU" i="1" smtClean="0">
                            <a:latin typeface="Cambria Math" panose="02040503050406030204" pitchFamily="18" charset="0"/>
                          </a:rPr>
                          <m:t>=</m:t>
                        </m:r>
                        <m:r>
                          <a:rPr lang="en-AU" b="0" i="1" smtClean="0">
                            <a:latin typeface="Cambria Math" panose="02040503050406030204" pitchFamily="18" charset="0"/>
                          </a:rPr>
                          <m:t>2</m:t>
                        </m:r>
                        <m:func>
                          <m:funcPr>
                            <m:ctrlPr>
                              <a:rPr lang="en-AU" i="1" smtClean="0">
                                <a:latin typeface="Cambria Math" panose="02040503050406030204" pitchFamily="18" charset="0"/>
                              </a:rPr>
                            </m:ctrlPr>
                          </m:funcPr>
                          <m:fName>
                            <m:r>
                              <m:rPr>
                                <m:sty m:val="p"/>
                              </m:rPr>
                              <a:rPr lang="en-AU" smtClean="0">
                                <a:latin typeface="Cambria Math" panose="02040503050406030204" pitchFamily="18" charset="0"/>
                              </a:rPr>
                              <m:t>sin</m:t>
                            </m:r>
                          </m:fName>
                          <m:e>
                            <m:r>
                              <a:rPr lang="en-AU" i="1" smtClean="0">
                                <a:latin typeface="Cambria Math" panose="02040503050406030204" pitchFamily="18" charset="0"/>
                              </a:rPr>
                              <m:t>𝐴</m:t>
                            </m:r>
                          </m:e>
                        </m:func>
                        <m:func>
                          <m:funcPr>
                            <m:ctrlPr>
                              <a:rPr lang="en-AU" i="1" smtClean="0">
                                <a:latin typeface="Cambria Math" panose="02040503050406030204" pitchFamily="18" charset="0"/>
                              </a:rPr>
                            </m:ctrlPr>
                          </m:funcPr>
                          <m:fName>
                            <m:r>
                              <m:rPr>
                                <m:sty m:val="p"/>
                              </m:rPr>
                              <a:rPr lang="en-AU" smtClean="0">
                                <a:latin typeface="Cambria Math" panose="02040503050406030204" pitchFamily="18" charset="0"/>
                              </a:rPr>
                              <m:t>cos</m:t>
                            </m:r>
                          </m:fName>
                          <m:e>
                            <m:r>
                              <a:rPr lang="en-AU" b="0" i="1" smtClean="0">
                                <a:latin typeface="Cambria Math" panose="02040503050406030204" pitchFamily="18" charset="0"/>
                              </a:rPr>
                              <m:t>𝐴</m:t>
                            </m:r>
                          </m:e>
                        </m:func>
                      </m:e>
                    </m:func>
                  </m:oMath>
                </a14:m>
                <a:endParaRPr lang="en-AU" dirty="0">
                  <a:latin typeface="+mn-lt"/>
                </a:endParaRPr>
              </a:p>
            </p:txBody>
          </p:sp>
        </mc:Choice>
        <mc:Fallback xmlns="">
          <p:sp>
            <p:nvSpPr>
              <p:cNvPr id="8" name="Text Placeholder 11">
                <a:extLst>
                  <a:ext uri="{FF2B5EF4-FFF2-40B4-BE49-F238E27FC236}">
                    <a16:creationId xmlns:a16="http://schemas.microsoft.com/office/drawing/2014/main" id="{18A1FCF2-B93F-6B23-A106-1411DDD7D867}"/>
                  </a:ext>
                </a:extLst>
              </p:cNvPr>
              <p:cNvSpPr txBox="1">
                <a:spLocks noRot="1" noChangeAspect="1" noMove="1" noResize="1" noEditPoints="1" noAdjustHandles="1" noChangeArrowheads="1" noChangeShapeType="1" noTextEdit="1"/>
              </p:cNvSpPr>
              <p:nvPr/>
            </p:nvSpPr>
            <p:spPr>
              <a:xfrm>
                <a:off x="360001" y="4939299"/>
                <a:ext cx="3453464" cy="703228"/>
              </a:xfrm>
              <a:prstGeom prst="roundRect">
                <a:avLst/>
              </a:prstGeom>
              <a:blipFill>
                <a:blip r:embed="rId8"/>
                <a:stretch>
                  <a:fillRect/>
                </a:stretch>
              </a:blipFill>
              <a:ln>
                <a:solidFill>
                  <a:schemeClr val="accent1"/>
                </a:solidFill>
              </a:ln>
            </p:spPr>
            <p:txBody>
              <a:bodyPr/>
              <a:lstStyle/>
              <a:p>
                <a:r>
                  <a:rPr lang="en-US">
                    <a:noFill/>
                  </a:rPr>
                  <a:t> </a:t>
                </a:r>
              </a:p>
            </p:txBody>
          </p:sp>
        </mc:Fallback>
      </mc:AlternateContent>
      <p:cxnSp>
        <p:nvCxnSpPr>
          <p:cNvPr id="9" name="Straight Connector 8">
            <a:extLst>
              <a:ext uri="{FF2B5EF4-FFF2-40B4-BE49-F238E27FC236}">
                <a16:creationId xmlns:a16="http://schemas.microsoft.com/office/drawing/2014/main" id="{DA95653A-6F80-7436-9D84-085141EF2624}"/>
              </a:ext>
              <a:ext uri="{C183D7F6-B498-43B3-948B-1728B52AA6E4}">
                <adec:decorative xmlns:adec="http://schemas.microsoft.com/office/drawing/2017/decorative" val="1"/>
              </a:ext>
            </a:extLst>
          </p:cNvPr>
          <p:cNvCxnSpPr/>
          <p:nvPr/>
        </p:nvCxnSpPr>
        <p:spPr>
          <a:xfrm>
            <a:off x="6096000" y="1338943"/>
            <a:ext cx="0" cy="4615048"/>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0" name="Text Placeholder 11">
                <a:extLst>
                  <a:ext uri="{FF2B5EF4-FFF2-40B4-BE49-F238E27FC236}">
                    <a16:creationId xmlns:a16="http://schemas.microsoft.com/office/drawing/2014/main" id="{92056E4D-CD0D-4073-EE63-C3FA9F638FE4}"/>
                  </a:ext>
                </a:extLst>
              </p:cNvPr>
              <p:cNvSpPr txBox="1">
                <a:spLocks/>
              </p:cNvSpPr>
              <p:nvPr/>
            </p:nvSpPr>
            <p:spPr>
              <a:xfrm>
                <a:off x="7042287" y="2419470"/>
                <a:ext cx="4523728" cy="2519829"/>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dirty="0">
                    <a:latin typeface="+mn-lt"/>
                  </a:rPr>
                  <a:t> Let </a:t>
                </a:r>
                <a14:m>
                  <m:oMath xmlns:m="http://schemas.openxmlformats.org/officeDocument/2006/math">
                    <m:r>
                      <a:rPr lang="en-AU" i="1" smtClean="0">
                        <a:latin typeface="Cambria Math" panose="02040503050406030204" pitchFamily="18" charset="0"/>
                      </a:rPr>
                      <m:t>𝐵</m:t>
                    </m:r>
                    <m:r>
                      <a:rPr lang="en-AU" i="1" smtClean="0">
                        <a:latin typeface="Cambria Math" panose="02040503050406030204" pitchFamily="18" charset="0"/>
                      </a:rPr>
                      <m:t>=</m:t>
                    </m:r>
                    <m:r>
                      <a:rPr lang="en-AU" i="1" smtClean="0">
                        <a:latin typeface="Cambria Math" panose="02040503050406030204" pitchFamily="18" charset="0"/>
                      </a:rPr>
                      <m:t>𝐴</m:t>
                    </m:r>
                  </m:oMath>
                </a14:m>
                <a:endParaRPr lang="en-AU" i="1" dirty="0">
                  <a:latin typeface="Cambria Math" panose="02040503050406030204" pitchFamily="18" charset="0"/>
                </a:endParaRPr>
              </a:p>
              <a:p>
                <a:pPr/>
                <a14:m>
                  <m:oMathPara xmlns:m="http://schemas.openxmlformats.org/officeDocument/2006/math">
                    <m:oMathParaPr>
                      <m:jc m:val="left"/>
                    </m:oMathParaPr>
                    <m:oMath xmlns:m="http://schemas.openxmlformats.org/officeDocument/2006/math">
                      <m:func>
                        <m:funcPr>
                          <m:ctrlPr>
                            <a:rPr lang="en-AU" i="1" smtClean="0">
                              <a:latin typeface="Cambria Math" panose="02040503050406030204" pitchFamily="18" charset="0"/>
                            </a:rPr>
                          </m:ctrlPr>
                        </m:funcPr>
                        <m:fName>
                          <m:r>
                            <m:rPr>
                              <m:sty m:val="p"/>
                            </m:rPr>
                            <a:rPr lang="en-AU" b="0" i="0" smtClean="0">
                              <a:latin typeface="Cambria Math" panose="02040503050406030204" pitchFamily="18" charset="0"/>
                            </a:rPr>
                            <m:t>co</m:t>
                          </m:r>
                          <m:r>
                            <m:rPr>
                              <m:sty m:val="p"/>
                            </m:rPr>
                            <a:rPr lang="en-AU" smtClean="0">
                              <a:latin typeface="Cambria Math" panose="02040503050406030204" pitchFamily="18" charset="0"/>
                            </a:rPr>
                            <m:t>s</m:t>
                          </m:r>
                        </m:fName>
                        <m:e>
                          <m:r>
                            <a:rPr lang="en-AU" i="1" smtClean="0">
                              <a:latin typeface="Cambria Math" panose="02040503050406030204" pitchFamily="18" charset="0"/>
                            </a:rPr>
                            <m:t>2</m:t>
                          </m:r>
                          <m:r>
                            <a:rPr lang="en-AU" i="1" smtClean="0">
                              <a:latin typeface="Cambria Math" panose="02040503050406030204" pitchFamily="18" charset="0"/>
                            </a:rPr>
                            <m:t>𝐴</m:t>
                          </m:r>
                          <m:r>
                            <a:rPr lang="en-AU" i="1" smtClean="0">
                              <a:latin typeface="Cambria Math" panose="02040503050406030204" pitchFamily="18" charset="0"/>
                            </a:rPr>
                            <m:t>=</m:t>
                          </m:r>
                        </m:e>
                      </m:func>
                      <m:func>
                        <m:funcPr>
                          <m:ctrlPr>
                            <a:rPr lang="en-AU" i="1" smtClean="0">
                              <a:latin typeface="Cambria Math" panose="02040503050406030204" pitchFamily="18" charset="0"/>
                            </a:rPr>
                          </m:ctrlPr>
                        </m:funcPr>
                        <m:fName>
                          <m:r>
                            <m:rPr>
                              <m:sty m:val="p"/>
                            </m:rPr>
                            <a:rPr lang="en-AU" b="0" i="0" smtClean="0">
                              <a:latin typeface="Cambria Math" panose="02040503050406030204" pitchFamily="18" charset="0"/>
                            </a:rPr>
                            <m:t>co</m:t>
                          </m:r>
                          <m:r>
                            <m:rPr>
                              <m:sty m:val="p"/>
                            </m:rPr>
                            <a:rPr lang="en-AU" smtClean="0">
                              <a:latin typeface="Cambria Math" panose="02040503050406030204" pitchFamily="18" charset="0"/>
                            </a:rPr>
                            <m:t>s</m:t>
                          </m:r>
                        </m:fName>
                        <m:e>
                          <m:r>
                            <a:rPr lang="en-AU" i="1" smtClean="0">
                              <a:latin typeface="Cambria Math" panose="02040503050406030204" pitchFamily="18" charset="0"/>
                            </a:rPr>
                            <m:t>(</m:t>
                          </m:r>
                          <m:r>
                            <a:rPr lang="en-AU" i="1" smtClean="0">
                              <a:latin typeface="Cambria Math" panose="02040503050406030204" pitchFamily="18" charset="0"/>
                            </a:rPr>
                            <m:t>𝐴</m:t>
                          </m:r>
                          <m:r>
                            <a:rPr lang="en-AU" i="1" smtClean="0">
                              <a:latin typeface="Cambria Math" panose="02040503050406030204" pitchFamily="18" charset="0"/>
                            </a:rPr>
                            <m:t>+</m:t>
                          </m:r>
                          <m:r>
                            <a:rPr lang="en-AU" i="1" smtClean="0">
                              <a:latin typeface="Cambria Math" panose="02040503050406030204" pitchFamily="18" charset="0"/>
                            </a:rPr>
                            <m:t>𝐴</m:t>
                          </m:r>
                          <m:r>
                            <a:rPr lang="en-AU" i="1" smtClean="0">
                              <a:latin typeface="Cambria Math" panose="02040503050406030204" pitchFamily="18" charset="0"/>
                            </a:rPr>
                            <m:t>)</m:t>
                          </m:r>
                        </m:e>
                      </m:func>
                    </m:oMath>
                  </m:oMathPara>
                </a14:m>
                <a:endParaRPr lang="en-AU" dirty="0">
                  <a:latin typeface="+mn-lt"/>
                </a:endParaRPr>
              </a:p>
              <a:p>
                <a:pPr marL="717550"/>
                <a14:m>
                  <m:oMathPara xmlns:m="http://schemas.openxmlformats.org/officeDocument/2006/math">
                    <m:oMathParaPr>
                      <m:jc m:val="left"/>
                    </m:oMathParaPr>
                    <m:oMath xmlns:m="http://schemas.openxmlformats.org/officeDocument/2006/math">
                      <m:r>
                        <a:rPr lang="en-AU" i="1" smtClean="0">
                          <a:latin typeface="Cambria Math" panose="02040503050406030204" pitchFamily="18" charset="0"/>
                        </a:rPr>
                        <m:t>=</m:t>
                      </m:r>
                      <m:func>
                        <m:funcPr>
                          <m:ctrlPr>
                            <a:rPr lang="en-AU" i="1" smtClean="0">
                              <a:latin typeface="Cambria Math" panose="02040503050406030204" pitchFamily="18" charset="0"/>
                            </a:rPr>
                          </m:ctrlPr>
                        </m:funcPr>
                        <m:fName>
                          <m:r>
                            <m:rPr>
                              <m:sty m:val="p"/>
                            </m:rPr>
                            <a:rPr lang="en-AU" b="0" i="0" smtClean="0">
                              <a:latin typeface="Cambria Math" panose="02040503050406030204" pitchFamily="18" charset="0"/>
                            </a:rPr>
                            <m:t>cos</m:t>
                          </m:r>
                        </m:fName>
                        <m:e>
                          <m:r>
                            <a:rPr lang="en-AU" i="1" smtClean="0">
                              <a:latin typeface="Cambria Math" panose="02040503050406030204" pitchFamily="18" charset="0"/>
                            </a:rPr>
                            <m:t>𝐴</m:t>
                          </m:r>
                        </m:e>
                      </m:func>
                      <m:func>
                        <m:funcPr>
                          <m:ctrlPr>
                            <a:rPr lang="en-AU" i="1" smtClean="0">
                              <a:latin typeface="Cambria Math" panose="02040503050406030204" pitchFamily="18" charset="0"/>
                            </a:rPr>
                          </m:ctrlPr>
                        </m:funcPr>
                        <m:fName>
                          <m:r>
                            <m:rPr>
                              <m:sty m:val="p"/>
                            </m:rPr>
                            <a:rPr lang="en-AU" smtClean="0">
                              <a:latin typeface="Cambria Math" panose="02040503050406030204" pitchFamily="18" charset="0"/>
                            </a:rPr>
                            <m:t>cos</m:t>
                          </m:r>
                        </m:fName>
                        <m:e>
                          <m:r>
                            <a:rPr lang="en-AU" i="1" smtClean="0">
                              <a:latin typeface="Cambria Math" panose="02040503050406030204" pitchFamily="18" charset="0"/>
                            </a:rPr>
                            <m:t>𝐴</m:t>
                          </m:r>
                        </m:e>
                      </m:func>
                      <m:r>
                        <a:rPr lang="en-AU" b="0" i="1" smtClean="0">
                          <a:latin typeface="Cambria Math" panose="02040503050406030204" pitchFamily="18" charset="0"/>
                        </a:rPr>
                        <m:t>−</m:t>
                      </m:r>
                      <m:func>
                        <m:funcPr>
                          <m:ctrlPr>
                            <a:rPr lang="en-AU" i="1" smtClean="0">
                              <a:latin typeface="Cambria Math" panose="02040503050406030204" pitchFamily="18" charset="0"/>
                            </a:rPr>
                          </m:ctrlPr>
                        </m:funcPr>
                        <m:fName>
                          <m:r>
                            <m:rPr>
                              <m:sty m:val="p"/>
                            </m:rPr>
                            <a:rPr lang="en-AU" b="0" i="0" smtClean="0">
                              <a:latin typeface="Cambria Math" panose="02040503050406030204" pitchFamily="18" charset="0"/>
                            </a:rPr>
                            <m:t>sin</m:t>
                          </m:r>
                        </m:fName>
                        <m:e>
                          <m:r>
                            <a:rPr lang="en-AU" i="1" smtClean="0">
                              <a:latin typeface="Cambria Math" panose="02040503050406030204" pitchFamily="18" charset="0"/>
                            </a:rPr>
                            <m:t>𝐴</m:t>
                          </m:r>
                        </m:e>
                      </m:func>
                      <m:func>
                        <m:funcPr>
                          <m:ctrlPr>
                            <a:rPr lang="en-AU" i="1" smtClean="0">
                              <a:latin typeface="Cambria Math" panose="02040503050406030204" pitchFamily="18" charset="0"/>
                            </a:rPr>
                          </m:ctrlPr>
                        </m:funcPr>
                        <m:fName>
                          <m:r>
                            <m:rPr>
                              <m:sty m:val="p"/>
                            </m:rPr>
                            <a:rPr lang="en-AU" smtClean="0">
                              <a:latin typeface="Cambria Math" panose="02040503050406030204" pitchFamily="18" charset="0"/>
                            </a:rPr>
                            <m:t>sin</m:t>
                          </m:r>
                        </m:fName>
                        <m:e>
                          <m:r>
                            <a:rPr lang="en-AU" i="1" smtClean="0">
                              <a:latin typeface="Cambria Math" panose="02040503050406030204" pitchFamily="18" charset="0"/>
                            </a:rPr>
                            <m:t>𝐴</m:t>
                          </m:r>
                        </m:e>
                      </m:func>
                    </m:oMath>
                  </m:oMathPara>
                </a14:m>
                <a:endParaRPr lang="en-AU" dirty="0">
                  <a:latin typeface="+mn-lt"/>
                </a:endParaRPr>
              </a:p>
              <a:p>
                <a:pPr marL="717550"/>
                <a14:m>
                  <m:oMathPara xmlns:m="http://schemas.openxmlformats.org/officeDocument/2006/math">
                    <m:oMathParaPr>
                      <m:jc m:val="left"/>
                    </m:oMathParaPr>
                    <m:oMath xmlns:m="http://schemas.openxmlformats.org/officeDocument/2006/math">
                      <m:r>
                        <a:rPr lang="en-AU" i="1" smtClean="0">
                          <a:latin typeface="Cambria Math" panose="02040503050406030204" pitchFamily="18" charset="0"/>
                        </a:rPr>
                        <m:t>=</m:t>
                      </m:r>
                      <m:func>
                        <m:funcPr>
                          <m:ctrlPr>
                            <a:rPr lang="en-AU" b="0" i="1" smtClean="0">
                              <a:latin typeface="Cambria Math" panose="02040503050406030204" pitchFamily="18" charset="0"/>
                            </a:rPr>
                          </m:ctrlPr>
                        </m:funcPr>
                        <m:fName>
                          <m:sSup>
                            <m:sSupPr>
                              <m:ctrlPr>
                                <a:rPr lang="en-AU" b="0" i="1" smtClean="0">
                                  <a:latin typeface="Cambria Math" panose="02040503050406030204" pitchFamily="18" charset="0"/>
                                </a:rPr>
                              </m:ctrlPr>
                            </m:sSupPr>
                            <m:e>
                              <m:r>
                                <m:rPr>
                                  <m:sty m:val="p"/>
                                </m:rPr>
                                <a:rPr lang="en-AU" b="0" i="0" smtClean="0">
                                  <a:latin typeface="Cambria Math" panose="02040503050406030204" pitchFamily="18" charset="0"/>
                                </a:rPr>
                                <m:t>cos</m:t>
                              </m:r>
                            </m:e>
                            <m:sup>
                              <m:r>
                                <a:rPr lang="en-AU" b="0" i="1" smtClean="0">
                                  <a:latin typeface="Cambria Math" panose="02040503050406030204" pitchFamily="18" charset="0"/>
                                </a:rPr>
                                <m:t>2</m:t>
                              </m:r>
                            </m:sup>
                          </m:sSup>
                        </m:fName>
                        <m:e>
                          <m:r>
                            <a:rPr lang="en-AU" b="0" i="1" smtClean="0">
                              <a:latin typeface="Cambria Math" panose="02040503050406030204" pitchFamily="18" charset="0"/>
                            </a:rPr>
                            <m:t>𝐴</m:t>
                          </m:r>
                        </m:e>
                      </m:func>
                      <m:r>
                        <a:rPr lang="en-AU" b="0" i="1" smtClean="0">
                          <a:latin typeface="Cambria Math" panose="02040503050406030204" pitchFamily="18" charset="0"/>
                        </a:rPr>
                        <m:t>−</m:t>
                      </m:r>
                      <m:func>
                        <m:funcPr>
                          <m:ctrlPr>
                            <a:rPr lang="en-AU" b="0" i="1" smtClean="0">
                              <a:latin typeface="Cambria Math" panose="02040503050406030204" pitchFamily="18" charset="0"/>
                            </a:rPr>
                          </m:ctrlPr>
                        </m:funcPr>
                        <m:fName>
                          <m:sSup>
                            <m:sSupPr>
                              <m:ctrlPr>
                                <a:rPr lang="en-AU" b="0" i="1" smtClean="0">
                                  <a:latin typeface="Cambria Math" panose="02040503050406030204" pitchFamily="18" charset="0"/>
                                </a:rPr>
                              </m:ctrlPr>
                            </m:sSupPr>
                            <m:e>
                              <m:r>
                                <m:rPr>
                                  <m:sty m:val="p"/>
                                </m:rPr>
                                <a:rPr lang="en-AU" b="0" i="0" smtClean="0">
                                  <a:latin typeface="Cambria Math" panose="02040503050406030204" pitchFamily="18" charset="0"/>
                                </a:rPr>
                                <m:t>sin</m:t>
                              </m:r>
                            </m:e>
                            <m:sup>
                              <m:r>
                                <a:rPr lang="en-AU" b="0" i="1" smtClean="0">
                                  <a:latin typeface="Cambria Math" panose="02040503050406030204" pitchFamily="18" charset="0"/>
                                </a:rPr>
                                <m:t>2</m:t>
                              </m:r>
                            </m:sup>
                          </m:sSup>
                        </m:fName>
                        <m:e>
                          <m:r>
                            <a:rPr lang="en-AU" b="0" i="1" smtClean="0">
                              <a:latin typeface="Cambria Math" panose="02040503050406030204" pitchFamily="18" charset="0"/>
                            </a:rPr>
                            <m:t>𝐴</m:t>
                          </m:r>
                        </m:e>
                      </m:func>
                    </m:oMath>
                  </m:oMathPara>
                </a14:m>
                <a:endParaRPr lang="en-AU" dirty="0">
                  <a:latin typeface="+mn-lt"/>
                </a:endParaRPr>
              </a:p>
            </p:txBody>
          </p:sp>
        </mc:Choice>
        <mc:Fallback xmlns="">
          <p:sp>
            <p:nvSpPr>
              <p:cNvPr id="10" name="Text Placeholder 11">
                <a:extLst>
                  <a:ext uri="{FF2B5EF4-FFF2-40B4-BE49-F238E27FC236}">
                    <a16:creationId xmlns:a16="http://schemas.microsoft.com/office/drawing/2014/main" id="{92056E4D-CD0D-4073-EE63-C3FA9F638FE4}"/>
                  </a:ext>
                </a:extLst>
              </p:cNvPr>
              <p:cNvSpPr txBox="1">
                <a:spLocks noRot="1" noChangeAspect="1" noMove="1" noResize="1" noEditPoints="1" noAdjustHandles="1" noChangeArrowheads="1" noChangeShapeType="1" noTextEdit="1"/>
              </p:cNvSpPr>
              <p:nvPr/>
            </p:nvSpPr>
            <p:spPr>
              <a:xfrm>
                <a:off x="7042287" y="2419470"/>
                <a:ext cx="4523728" cy="2519829"/>
              </a:xfrm>
              <a:prstGeom prst="rect">
                <a:avLst/>
              </a:prstGeom>
              <a:blipFill>
                <a:blip r:embed="rId9"/>
                <a:stretch>
                  <a:fillRect l="-188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 Placeholder 11">
                <a:extLst>
                  <a:ext uri="{FF2B5EF4-FFF2-40B4-BE49-F238E27FC236}">
                    <a16:creationId xmlns:a16="http://schemas.microsoft.com/office/drawing/2014/main" id="{62AAFDC4-D06A-E313-F1EF-5DBD0BABE0E5}"/>
                  </a:ext>
                </a:extLst>
              </p:cNvPr>
              <p:cNvSpPr txBox="1">
                <a:spLocks/>
              </p:cNvSpPr>
              <p:nvPr/>
            </p:nvSpPr>
            <p:spPr>
              <a:xfrm>
                <a:off x="6954768" y="1567087"/>
                <a:ext cx="4523727" cy="703228"/>
              </a:xfrm>
              <a:prstGeom prst="roundRect">
                <a:avLst/>
              </a:prstGeom>
              <a:noFill/>
              <a:ln>
                <a:solidFill>
                  <a:schemeClr val="accent1"/>
                </a:solidFill>
              </a:ln>
            </p:spPr>
            <p:style>
              <a:lnRef idx="3">
                <a:schemeClr val="lt1"/>
              </a:lnRef>
              <a:fillRef idx="1">
                <a:schemeClr val="accent4"/>
              </a:fillRef>
              <a:effectRef idx="1">
                <a:schemeClr val="accent4"/>
              </a:effectRef>
              <a:fontRef idx="minor">
                <a:schemeClr val="lt1"/>
              </a:fontRef>
            </p:style>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3663"/>
                <a:r>
                  <a:rPr lang="en-AU" dirty="0">
                    <a:latin typeface="+mn-lt"/>
                  </a:rPr>
                  <a:t> </a:t>
                </a:r>
                <a14:m>
                  <m:oMath xmlns:m="http://schemas.openxmlformats.org/officeDocument/2006/math">
                    <m:func>
                      <m:funcPr>
                        <m:ctrlPr>
                          <a:rPr lang="en-AU" i="1" smtClean="0">
                            <a:latin typeface="Cambria Math" panose="02040503050406030204" pitchFamily="18" charset="0"/>
                          </a:rPr>
                        </m:ctrlPr>
                      </m:funcPr>
                      <m:fName>
                        <m:r>
                          <m:rPr>
                            <m:sty m:val="p"/>
                          </m:rPr>
                          <a:rPr lang="en-AU" b="0" i="0" smtClean="0">
                            <a:latin typeface="Cambria Math" panose="02040503050406030204" pitchFamily="18" charset="0"/>
                          </a:rPr>
                          <m:t>co</m:t>
                        </m:r>
                        <m:r>
                          <m:rPr>
                            <m:sty m:val="p"/>
                          </m:rPr>
                          <a:rPr lang="en-AU" smtClean="0">
                            <a:latin typeface="Cambria Math" panose="02040503050406030204" pitchFamily="18" charset="0"/>
                          </a:rPr>
                          <m:t>s</m:t>
                        </m:r>
                      </m:fName>
                      <m:e>
                        <m:d>
                          <m:dPr>
                            <m:ctrlPr>
                              <a:rPr lang="en-AU" i="1" smtClean="0">
                                <a:latin typeface="Cambria Math" panose="02040503050406030204" pitchFamily="18" charset="0"/>
                              </a:rPr>
                            </m:ctrlPr>
                          </m:dPr>
                          <m:e>
                            <m:r>
                              <a:rPr lang="en-AU" i="1" smtClean="0">
                                <a:latin typeface="Cambria Math" panose="02040503050406030204" pitchFamily="18" charset="0"/>
                              </a:rPr>
                              <m:t>𝐴</m:t>
                            </m:r>
                            <m:r>
                              <a:rPr lang="en-AU" i="1" smtClean="0">
                                <a:latin typeface="Cambria Math" panose="02040503050406030204" pitchFamily="18" charset="0"/>
                              </a:rPr>
                              <m:t>+</m:t>
                            </m:r>
                            <m:r>
                              <a:rPr lang="en-AU" i="1" smtClean="0">
                                <a:latin typeface="Cambria Math" panose="02040503050406030204" pitchFamily="18" charset="0"/>
                              </a:rPr>
                              <m:t>𝐵</m:t>
                            </m:r>
                          </m:e>
                        </m:d>
                        <m:r>
                          <a:rPr lang="en-AU" i="1" smtClean="0">
                            <a:latin typeface="Cambria Math" panose="02040503050406030204" pitchFamily="18" charset="0"/>
                          </a:rPr>
                          <m:t>=</m:t>
                        </m:r>
                        <m:func>
                          <m:funcPr>
                            <m:ctrlPr>
                              <a:rPr lang="en-AU" i="1" smtClean="0">
                                <a:latin typeface="Cambria Math" panose="02040503050406030204" pitchFamily="18" charset="0"/>
                              </a:rPr>
                            </m:ctrlPr>
                          </m:funcPr>
                          <m:fName>
                            <m:r>
                              <m:rPr>
                                <m:sty m:val="p"/>
                              </m:rPr>
                              <a:rPr lang="en-AU" b="0" i="0" smtClean="0">
                                <a:latin typeface="Cambria Math" panose="02040503050406030204" pitchFamily="18" charset="0"/>
                              </a:rPr>
                              <m:t>cos</m:t>
                            </m:r>
                          </m:fName>
                          <m:e>
                            <m:r>
                              <a:rPr lang="en-AU" i="1" smtClean="0">
                                <a:latin typeface="Cambria Math" panose="02040503050406030204" pitchFamily="18" charset="0"/>
                              </a:rPr>
                              <m:t>𝐴</m:t>
                            </m:r>
                          </m:e>
                        </m:func>
                        <m:func>
                          <m:funcPr>
                            <m:ctrlPr>
                              <a:rPr lang="en-AU" i="1" smtClean="0">
                                <a:latin typeface="Cambria Math" panose="02040503050406030204" pitchFamily="18" charset="0"/>
                              </a:rPr>
                            </m:ctrlPr>
                          </m:funcPr>
                          <m:fName>
                            <m:r>
                              <m:rPr>
                                <m:sty m:val="p"/>
                              </m:rPr>
                              <a:rPr lang="en-AU" smtClean="0">
                                <a:latin typeface="Cambria Math" panose="02040503050406030204" pitchFamily="18" charset="0"/>
                              </a:rPr>
                              <m:t>cos</m:t>
                            </m:r>
                          </m:fName>
                          <m:e>
                            <m:r>
                              <a:rPr lang="en-AU" i="1" smtClean="0">
                                <a:latin typeface="Cambria Math" panose="02040503050406030204" pitchFamily="18" charset="0"/>
                              </a:rPr>
                              <m:t>𝐵</m:t>
                            </m:r>
                          </m:e>
                        </m:func>
                        <m:r>
                          <a:rPr lang="en-AU" b="0" i="1" smtClean="0">
                            <a:latin typeface="Cambria Math" panose="02040503050406030204" pitchFamily="18" charset="0"/>
                          </a:rPr>
                          <m:t>−</m:t>
                        </m:r>
                        <m:func>
                          <m:funcPr>
                            <m:ctrlPr>
                              <a:rPr lang="en-AU" i="1" smtClean="0">
                                <a:latin typeface="Cambria Math" panose="02040503050406030204" pitchFamily="18" charset="0"/>
                              </a:rPr>
                            </m:ctrlPr>
                          </m:funcPr>
                          <m:fName>
                            <m:r>
                              <m:rPr>
                                <m:sty m:val="p"/>
                              </m:rPr>
                              <a:rPr lang="en-AU" smtClean="0">
                                <a:latin typeface="Cambria Math" panose="02040503050406030204" pitchFamily="18" charset="0"/>
                              </a:rPr>
                              <m:t>s</m:t>
                            </m:r>
                            <m:r>
                              <m:rPr>
                                <m:sty m:val="p"/>
                              </m:rPr>
                              <a:rPr lang="en-AU" b="0" i="0" smtClean="0">
                                <a:latin typeface="Cambria Math" panose="02040503050406030204" pitchFamily="18" charset="0"/>
                              </a:rPr>
                              <m:t>in</m:t>
                            </m:r>
                          </m:fName>
                          <m:e>
                            <m:r>
                              <a:rPr lang="en-AU" i="1" smtClean="0">
                                <a:latin typeface="Cambria Math" panose="02040503050406030204" pitchFamily="18" charset="0"/>
                              </a:rPr>
                              <m:t>𝐴</m:t>
                            </m:r>
                          </m:e>
                        </m:func>
                        <m:func>
                          <m:funcPr>
                            <m:ctrlPr>
                              <a:rPr lang="en-AU" i="1" smtClean="0">
                                <a:latin typeface="Cambria Math" panose="02040503050406030204" pitchFamily="18" charset="0"/>
                              </a:rPr>
                            </m:ctrlPr>
                          </m:funcPr>
                          <m:fName>
                            <m:r>
                              <m:rPr>
                                <m:sty m:val="p"/>
                              </m:rPr>
                              <a:rPr lang="en-AU" smtClean="0">
                                <a:latin typeface="Cambria Math" panose="02040503050406030204" pitchFamily="18" charset="0"/>
                              </a:rPr>
                              <m:t>sin</m:t>
                            </m:r>
                          </m:fName>
                          <m:e>
                            <m:r>
                              <a:rPr lang="en-AU" i="1" smtClean="0">
                                <a:latin typeface="Cambria Math" panose="02040503050406030204" pitchFamily="18" charset="0"/>
                              </a:rPr>
                              <m:t>𝐵</m:t>
                            </m:r>
                          </m:e>
                        </m:func>
                      </m:e>
                    </m:func>
                  </m:oMath>
                </a14:m>
                <a:endParaRPr lang="en-AU" dirty="0">
                  <a:latin typeface="+mn-lt"/>
                </a:endParaRPr>
              </a:p>
            </p:txBody>
          </p:sp>
        </mc:Choice>
        <mc:Fallback xmlns="">
          <p:sp>
            <p:nvSpPr>
              <p:cNvPr id="11" name="Text Placeholder 11">
                <a:extLst>
                  <a:ext uri="{FF2B5EF4-FFF2-40B4-BE49-F238E27FC236}">
                    <a16:creationId xmlns:a16="http://schemas.microsoft.com/office/drawing/2014/main" id="{62AAFDC4-D06A-E313-F1EF-5DBD0BABE0E5}"/>
                  </a:ext>
                </a:extLst>
              </p:cNvPr>
              <p:cNvSpPr txBox="1">
                <a:spLocks noRot="1" noChangeAspect="1" noMove="1" noResize="1" noEditPoints="1" noAdjustHandles="1" noChangeArrowheads="1" noChangeShapeType="1" noTextEdit="1"/>
              </p:cNvSpPr>
              <p:nvPr/>
            </p:nvSpPr>
            <p:spPr>
              <a:xfrm>
                <a:off x="6954768" y="1567087"/>
                <a:ext cx="4523727" cy="703228"/>
              </a:xfrm>
              <a:prstGeom prst="roundRect">
                <a:avLst/>
              </a:prstGeom>
              <a:blipFill>
                <a:blip r:embed="rId10"/>
                <a:stretch>
                  <a:fillRect/>
                </a:stretch>
              </a:blipFill>
              <a:ln>
                <a:solidFill>
                  <a:schemeClr val="accent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 Placeholder 11">
                <a:extLst>
                  <a:ext uri="{FF2B5EF4-FFF2-40B4-BE49-F238E27FC236}">
                    <a16:creationId xmlns:a16="http://schemas.microsoft.com/office/drawing/2014/main" id="{0D3E078D-FF00-83FD-C160-7860EF01ABC4}"/>
                  </a:ext>
                </a:extLst>
              </p:cNvPr>
              <p:cNvSpPr txBox="1">
                <a:spLocks/>
              </p:cNvSpPr>
              <p:nvPr/>
            </p:nvSpPr>
            <p:spPr>
              <a:xfrm>
                <a:off x="6954769" y="4939299"/>
                <a:ext cx="3453464" cy="703228"/>
              </a:xfrm>
              <a:prstGeom prst="roundRect">
                <a:avLst/>
              </a:prstGeom>
              <a:noFill/>
              <a:ln>
                <a:solidFill>
                  <a:schemeClr val="accent1"/>
                </a:solidFill>
              </a:ln>
            </p:spPr>
            <p:style>
              <a:lnRef idx="3">
                <a:schemeClr val="lt1"/>
              </a:lnRef>
              <a:fillRef idx="1">
                <a:schemeClr val="accent4"/>
              </a:fillRef>
              <a:effectRef idx="1">
                <a:schemeClr val="accent4"/>
              </a:effectRef>
              <a:fontRef idx="minor">
                <a:schemeClr val="lt1"/>
              </a:fontRef>
            </p:style>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3663"/>
                <a:r>
                  <a:rPr lang="en-AU" dirty="0">
                    <a:latin typeface="+mn-lt"/>
                  </a:rPr>
                  <a:t> </a:t>
                </a:r>
                <a14:m>
                  <m:oMath xmlns:m="http://schemas.openxmlformats.org/officeDocument/2006/math">
                    <m:func>
                      <m:funcPr>
                        <m:ctrlPr>
                          <a:rPr lang="en-AU" i="1" smtClean="0">
                            <a:latin typeface="Cambria Math" panose="02040503050406030204" pitchFamily="18" charset="0"/>
                          </a:rPr>
                        </m:ctrlPr>
                      </m:funcPr>
                      <m:fName>
                        <m:r>
                          <a:rPr lang="en-AU" b="0" i="1" smtClean="0">
                            <a:latin typeface="Cambria Math" panose="02040503050406030204" pitchFamily="18" charset="0"/>
                          </a:rPr>
                          <m:t>∴</m:t>
                        </m:r>
                        <m:r>
                          <m:rPr>
                            <m:sty m:val="p"/>
                          </m:rPr>
                          <a:rPr lang="en-AU" b="0" i="0" smtClean="0">
                            <a:latin typeface="Cambria Math" panose="02040503050406030204" pitchFamily="18" charset="0"/>
                          </a:rPr>
                          <m:t>cos</m:t>
                        </m:r>
                      </m:fName>
                      <m:e>
                        <m:d>
                          <m:dPr>
                            <m:ctrlPr>
                              <a:rPr lang="en-AU" i="1" smtClean="0">
                                <a:latin typeface="Cambria Math" panose="02040503050406030204" pitchFamily="18" charset="0"/>
                              </a:rPr>
                            </m:ctrlPr>
                          </m:dPr>
                          <m:e>
                            <m:r>
                              <a:rPr lang="en-AU" b="0" i="1" smtClean="0">
                                <a:latin typeface="Cambria Math" panose="02040503050406030204" pitchFamily="18" charset="0"/>
                              </a:rPr>
                              <m:t>2</m:t>
                            </m:r>
                            <m:r>
                              <a:rPr lang="en-AU" i="1" smtClean="0">
                                <a:latin typeface="Cambria Math" panose="02040503050406030204" pitchFamily="18" charset="0"/>
                              </a:rPr>
                              <m:t>𝐴</m:t>
                            </m:r>
                          </m:e>
                        </m:d>
                        <m:r>
                          <a:rPr lang="en-AU" i="1" smtClean="0">
                            <a:latin typeface="Cambria Math" panose="02040503050406030204" pitchFamily="18" charset="0"/>
                          </a:rPr>
                          <m:t>=</m:t>
                        </m:r>
                        <m:func>
                          <m:funcPr>
                            <m:ctrlPr>
                              <a:rPr lang="en-AU" i="1">
                                <a:latin typeface="Cambria Math" panose="02040503050406030204" pitchFamily="18" charset="0"/>
                              </a:rPr>
                            </m:ctrlPr>
                          </m:funcPr>
                          <m:fName>
                            <m:sSup>
                              <m:sSupPr>
                                <m:ctrlPr>
                                  <a:rPr lang="en-AU" i="1">
                                    <a:latin typeface="Cambria Math" panose="02040503050406030204" pitchFamily="18" charset="0"/>
                                  </a:rPr>
                                </m:ctrlPr>
                              </m:sSupPr>
                              <m:e>
                                <m:r>
                                  <m:rPr>
                                    <m:sty m:val="p"/>
                                  </m:rPr>
                                  <a:rPr lang="en-AU">
                                    <a:latin typeface="Cambria Math" panose="02040503050406030204" pitchFamily="18" charset="0"/>
                                  </a:rPr>
                                  <m:t>cos</m:t>
                                </m:r>
                              </m:e>
                              <m:sup>
                                <m:r>
                                  <a:rPr lang="en-AU" i="1">
                                    <a:latin typeface="Cambria Math" panose="02040503050406030204" pitchFamily="18" charset="0"/>
                                  </a:rPr>
                                  <m:t>2</m:t>
                                </m:r>
                              </m:sup>
                            </m:sSup>
                          </m:fName>
                          <m:e>
                            <m:r>
                              <a:rPr lang="en-AU" i="1">
                                <a:latin typeface="Cambria Math" panose="02040503050406030204" pitchFamily="18" charset="0"/>
                              </a:rPr>
                              <m:t>𝐴</m:t>
                            </m:r>
                          </m:e>
                        </m:func>
                        <m:r>
                          <a:rPr lang="en-AU" i="1">
                            <a:latin typeface="Cambria Math" panose="02040503050406030204" pitchFamily="18" charset="0"/>
                          </a:rPr>
                          <m:t>−</m:t>
                        </m:r>
                        <m:func>
                          <m:funcPr>
                            <m:ctrlPr>
                              <a:rPr lang="en-AU" i="1">
                                <a:latin typeface="Cambria Math" panose="02040503050406030204" pitchFamily="18" charset="0"/>
                              </a:rPr>
                            </m:ctrlPr>
                          </m:funcPr>
                          <m:fName>
                            <m:sSup>
                              <m:sSupPr>
                                <m:ctrlPr>
                                  <a:rPr lang="en-AU" i="1">
                                    <a:latin typeface="Cambria Math" panose="02040503050406030204" pitchFamily="18" charset="0"/>
                                  </a:rPr>
                                </m:ctrlPr>
                              </m:sSupPr>
                              <m:e>
                                <m:r>
                                  <m:rPr>
                                    <m:sty m:val="p"/>
                                  </m:rPr>
                                  <a:rPr lang="en-AU">
                                    <a:latin typeface="Cambria Math" panose="02040503050406030204" pitchFamily="18" charset="0"/>
                                  </a:rPr>
                                  <m:t>sin</m:t>
                                </m:r>
                              </m:e>
                              <m:sup>
                                <m:r>
                                  <a:rPr lang="en-AU" i="1">
                                    <a:latin typeface="Cambria Math" panose="02040503050406030204" pitchFamily="18" charset="0"/>
                                  </a:rPr>
                                  <m:t>2</m:t>
                                </m:r>
                              </m:sup>
                            </m:sSup>
                          </m:fName>
                          <m:e>
                            <m:r>
                              <a:rPr lang="en-AU" i="1">
                                <a:latin typeface="Cambria Math" panose="02040503050406030204" pitchFamily="18" charset="0"/>
                              </a:rPr>
                              <m:t>𝐴</m:t>
                            </m:r>
                          </m:e>
                        </m:func>
                      </m:e>
                    </m:func>
                  </m:oMath>
                </a14:m>
                <a:endParaRPr lang="en-AU" dirty="0">
                  <a:latin typeface="+mn-lt"/>
                </a:endParaRPr>
              </a:p>
            </p:txBody>
          </p:sp>
        </mc:Choice>
        <mc:Fallback xmlns="">
          <p:sp>
            <p:nvSpPr>
              <p:cNvPr id="14" name="Text Placeholder 11">
                <a:extLst>
                  <a:ext uri="{FF2B5EF4-FFF2-40B4-BE49-F238E27FC236}">
                    <a16:creationId xmlns:a16="http://schemas.microsoft.com/office/drawing/2014/main" id="{0D3E078D-FF00-83FD-C160-7860EF01ABC4}"/>
                  </a:ext>
                </a:extLst>
              </p:cNvPr>
              <p:cNvSpPr txBox="1">
                <a:spLocks noRot="1" noChangeAspect="1" noMove="1" noResize="1" noEditPoints="1" noAdjustHandles="1" noChangeArrowheads="1" noChangeShapeType="1" noTextEdit="1"/>
              </p:cNvSpPr>
              <p:nvPr/>
            </p:nvSpPr>
            <p:spPr>
              <a:xfrm>
                <a:off x="6954769" y="4939299"/>
                <a:ext cx="3453464" cy="703228"/>
              </a:xfrm>
              <a:prstGeom prst="roundRect">
                <a:avLst/>
              </a:prstGeom>
              <a:blipFill>
                <a:blip r:embed="rId11"/>
                <a:stretch>
                  <a:fillRect/>
                </a:stretch>
              </a:blipFill>
              <a:ln>
                <a:solidFill>
                  <a:schemeClr val="accent1"/>
                </a:solidFill>
              </a:ln>
            </p:spPr>
            <p:txBody>
              <a:bodyPr/>
              <a:lstStyle/>
              <a:p>
                <a:r>
                  <a:rPr lang="en-US">
                    <a:noFill/>
                  </a:rPr>
                  <a:t> </a:t>
                </a:r>
              </a:p>
            </p:txBody>
          </p:sp>
        </mc:Fallback>
      </mc:AlternateContent>
    </p:spTree>
    <p:extLst>
      <p:ext uri="{BB962C8B-B14F-4D97-AF65-F5344CB8AC3E}">
        <p14:creationId xmlns:p14="http://schemas.microsoft.com/office/powerpoint/2010/main" val="21789570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p:bldP spid="11" grpId="0" animBg="1"/>
      <p:bldP spid="1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F3F182-990D-6870-1750-EC335749B0D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96CC305-1E98-FB0A-3EA0-B3CA71624764}"/>
              </a:ext>
            </a:extLst>
          </p:cNvPr>
          <p:cNvSpPr>
            <a:spLocks noGrp="1"/>
          </p:cNvSpPr>
          <p:nvPr>
            <p:ph type="title"/>
          </p:nvPr>
        </p:nvSpPr>
        <p:spPr/>
        <p:txBody>
          <a:bodyPr/>
          <a:lstStyle/>
          <a:p>
            <a:r>
              <a:rPr lang="en-AU" dirty="0">
                <a:latin typeface="+mj-lt"/>
              </a:rPr>
              <a:t>Deriving the double angle formulas (2)</a:t>
            </a:r>
          </a:p>
        </p:txBody>
      </p:sp>
      <mc:AlternateContent xmlns:mc="http://schemas.openxmlformats.org/markup-compatibility/2006" xmlns:a14="http://schemas.microsoft.com/office/drawing/2010/main">
        <mc:Choice Requires="a14">
          <p:sp>
            <p:nvSpPr>
              <p:cNvPr id="13" name="Text Placeholder 12">
                <a:extLst>
                  <a:ext uri="{FF2B5EF4-FFF2-40B4-BE49-F238E27FC236}">
                    <a16:creationId xmlns:a16="http://schemas.microsoft.com/office/drawing/2014/main" id="{5B953966-FD71-5928-B2ED-4EBCB8E3CD53}"/>
                  </a:ext>
                </a:extLst>
              </p:cNvPr>
              <p:cNvSpPr>
                <a:spLocks noGrp="1"/>
              </p:cNvSpPr>
              <p:nvPr>
                <p:ph type="body" sz="quarter" idx="18"/>
              </p:nvPr>
            </p:nvSpPr>
            <p:spPr>
              <a:xfrm>
                <a:off x="360000" y="982520"/>
                <a:ext cx="11483998" cy="356423"/>
              </a:xfrm>
            </p:spPr>
            <p:txBody>
              <a:bodyPr/>
              <a:lstStyle/>
              <a:p>
                <a:r>
                  <a:rPr lang="en-AU" dirty="0">
                    <a:latin typeface="+mj-lt"/>
                  </a:rPr>
                  <a:t> </a:t>
                </a:r>
                <a14:m>
                  <m:oMath xmlns:m="http://schemas.openxmlformats.org/officeDocument/2006/math">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tan</m:t>
                        </m:r>
                      </m:fName>
                      <m:e>
                        <m:r>
                          <a:rPr lang="en-AU" b="0" i="1" smtClean="0">
                            <a:latin typeface="Cambria Math" panose="02040503050406030204" pitchFamily="18" charset="0"/>
                          </a:rPr>
                          <m:t>2</m:t>
                        </m:r>
                        <m:r>
                          <a:rPr lang="en-AU" b="0" i="1" smtClean="0">
                            <a:latin typeface="Cambria Math" panose="02040503050406030204" pitchFamily="18" charset="0"/>
                          </a:rPr>
                          <m:t>𝐴</m:t>
                        </m:r>
                      </m:e>
                    </m:func>
                  </m:oMath>
                </a14:m>
                <a:endParaRPr lang="en-AU" dirty="0">
                  <a:latin typeface="+mj-lt"/>
                </a:endParaRPr>
              </a:p>
            </p:txBody>
          </p:sp>
        </mc:Choice>
        <mc:Fallback xmlns="">
          <p:sp>
            <p:nvSpPr>
              <p:cNvPr id="13" name="Text Placeholder 12">
                <a:extLst>
                  <a:ext uri="{FF2B5EF4-FFF2-40B4-BE49-F238E27FC236}">
                    <a16:creationId xmlns:a16="http://schemas.microsoft.com/office/drawing/2014/main" id="{5B953966-FD71-5928-B2ED-4EBCB8E3CD53}"/>
                  </a:ext>
                </a:extLst>
              </p:cNvPr>
              <p:cNvSpPr>
                <a:spLocks noGrp="1" noRot="1" noChangeAspect="1" noMove="1" noResize="1" noEditPoints="1" noAdjustHandles="1" noChangeArrowheads="1" noChangeShapeType="1" noTextEdit="1"/>
              </p:cNvSpPr>
              <p:nvPr>
                <p:ph type="body" sz="quarter" idx="18"/>
              </p:nvPr>
            </p:nvSpPr>
            <p:spPr>
              <a:xfrm>
                <a:off x="360000" y="982520"/>
                <a:ext cx="11483998" cy="356423"/>
              </a:xfrm>
              <a:blipFill>
                <a:blip r:embed="rId4"/>
                <a:stretch>
                  <a:fillRect l="-106" b="-678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 Placeholder 11">
                <a:extLst>
                  <a:ext uri="{FF2B5EF4-FFF2-40B4-BE49-F238E27FC236}">
                    <a16:creationId xmlns:a16="http://schemas.microsoft.com/office/drawing/2014/main" id="{2D40FFF5-A492-DD41-572D-2EB8E5C8B0F6}"/>
                  </a:ext>
                </a:extLst>
              </p:cNvPr>
              <p:cNvSpPr txBox="1">
                <a:spLocks/>
              </p:cNvSpPr>
              <p:nvPr/>
            </p:nvSpPr>
            <p:spPr>
              <a:xfrm>
                <a:off x="360001" y="1567087"/>
                <a:ext cx="3453464" cy="791650"/>
              </a:xfrm>
              <a:prstGeom prst="roundRect">
                <a:avLst/>
              </a:prstGeom>
              <a:noFill/>
              <a:ln>
                <a:solidFill>
                  <a:schemeClr val="accent1"/>
                </a:solidFill>
              </a:ln>
            </p:spPr>
            <p:style>
              <a:lnRef idx="3">
                <a:schemeClr val="lt1"/>
              </a:lnRef>
              <a:fillRef idx="1">
                <a:schemeClr val="accent4"/>
              </a:fillRef>
              <a:effectRef idx="1">
                <a:schemeClr val="accent4"/>
              </a:effectRef>
              <a:fontRef idx="minor">
                <a:schemeClr val="lt1"/>
              </a:fontRef>
            </p:style>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3663">
                  <a:lnSpc>
                    <a:spcPct val="100000"/>
                  </a:lnSpc>
                  <a:spcAft>
                    <a:spcPts val="0"/>
                  </a:spcAft>
                </a:pPr>
                <a14:m>
                  <m:oMathPara xmlns:m="http://schemas.openxmlformats.org/officeDocument/2006/math">
                    <m:oMathParaPr>
                      <m:jc m:val="centerGroup"/>
                    </m:oMathParaPr>
                    <m:oMath xmlns:m="http://schemas.openxmlformats.org/officeDocument/2006/math">
                      <m:func>
                        <m:funcPr>
                          <m:ctrlPr>
                            <a:rPr lang="en-AU" i="1" smtClean="0">
                              <a:latin typeface="Cambria Math" panose="02040503050406030204" pitchFamily="18" charset="0"/>
                            </a:rPr>
                          </m:ctrlPr>
                        </m:funcPr>
                        <m:fName>
                          <m:r>
                            <m:rPr>
                              <m:sty m:val="p"/>
                            </m:rPr>
                            <a:rPr lang="en-AU" b="0" i="0" smtClean="0">
                              <a:latin typeface="Cambria Math" panose="02040503050406030204" pitchFamily="18" charset="0"/>
                            </a:rPr>
                            <m:t>ta</m:t>
                          </m:r>
                          <m:r>
                            <m:rPr>
                              <m:sty m:val="p"/>
                            </m:rPr>
                            <a:rPr lang="en-AU" smtClean="0">
                              <a:latin typeface="Cambria Math" panose="02040503050406030204" pitchFamily="18" charset="0"/>
                            </a:rPr>
                            <m:t>n</m:t>
                          </m:r>
                        </m:fName>
                        <m:e>
                          <m:d>
                            <m:dPr>
                              <m:ctrlPr>
                                <a:rPr lang="en-AU" i="1" smtClean="0">
                                  <a:latin typeface="Cambria Math" panose="02040503050406030204" pitchFamily="18" charset="0"/>
                                </a:rPr>
                              </m:ctrlPr>
                            </m:dPr>
                            <m:e>
                              <m:r>
                                <a:rPr lang="en-AU" i="1" smtClean="0">
                                  <a:latin typeface="Cambria Math" panose="02040503050406030204" pitchFamily="18" charset="0"/>
                                </a:rPr>
                                <m:t>𝐴</m:t>
                              </m:r>
                              <m:r>
                                <a:rPr lang="en-AU" i="1" smtClean="0">
                                  <a:latin typeface="Cambria Math" panose="02040503050406030204" pitchFamily="18" charset="0"/>
                                </a:rPr>
                                <m:t>+</m:t>
                              </m:r>
                              <m:r>
                                <a:rPr lang="en-AU" i="1" smtClean="0">
                                  <a:latin typeface="Cambria Math" panose="02040503050406030204" pitchFamily="18" charset="0"/>
                                </a:rPr>
                                <m:t>𝐵</m:t>
                              </m:r>
                            </m:e>
                          </m:d>
                          <m:r>
                            <a:rPr lang="en-AU" i="1" smtClean="0">
                              <a:latin typeface="Cambria Math" panose="02040503050406030204" pitchFamily="18" charset="0"/>
                            </a:rPr>
                            <m:t>=</m:t>
                          </m:r>
                          <m:f>
                            <m:fPr>
                              <m:ctrlPr>
                                <a:rPr lang="en-AU" i="1" smtClean="0">
                                  <a:latin typeface="Cambria Math" panose="02040503050406030204" pitchFamily="18" charset="0"/>
                                </a:rPr>
                              </m:ctrlPr>
                            </m:fPr>
                            <m:num>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tan</m:t>
                                  </m:r>
                                </m:fName>
                                <m:e>
                                  <m:r>
                                    <a:rPr lang="en-AU" b="0" i="1" smtClean="0">
                                      <a:latin typeface="Cambria Math" panose="02040503050406030204" pitchFamily="18" charset="0"/>
                                    </a:rPr>
                                    <m:t>𝐴</m:t>
                                  </m:r>
                                </m:e>
                              </m:func>
                              <m:r>
                                <a:rPr lang="en-AU" b="0" i="1" smtClean="0">
                                  <a:latin typeface="Cambria Math" panose="02040503050406030204" pitchFamily="18" charset="0"/>
                                </a:rPr>
                                <m:t>+</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tan</m:t>
                                  </m:r>
                                </m:fName>
                                <m:e>
                                  <m:r>
                                    <a:rPr lang="en-AU" b="0" i="1" smtClean="0">
                                      <a:latin typeface="Cambria Math" panose="02040503050406030204" pitchFamily="18" charset="0"/>
                                    </a:rPr>
                                    <m:t>𝐵</m:t>
                                  </m:r>
                                </m:e>
                              </m:func>
                            </m:num>
                            <m:den>
                              <m:r>
                                <a:rPr lang="en-AU" b="0" i="1" smtClean="0">
                                  <a:latin typeface="Cambria Math" panose="02040503050406030204" pitchFamily="18" charset="0"/>
                                </a:rPr>
                                <m:t>1−</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tan</m:t>
                                  </m:r>
                                </m:fName>
                                <m:e>
                                  <m:r>
                                    <a:rPr lang="en-AU" b="0" i="1" smtClean="0">
                                      <a:latin typeface="Cambria Math" panose="02040503050406030204" pitchFamily="18" charset="0"/>
                                    </a:rPr>
                                    <m:t>𝐴</m:t>
                                  </m:r>
                                </m:e>
                              </m:func>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tan</m:t>
                                  </m:r>
                                </m:fName>
                                <m:e>
                                  <m:r>
                                    <a:rPr lang="en-AU" b="0" i="1" smtClean="0">
                                      <a:latin typeface="Cambria Math" panose="02040503050406030204" pitchFamily="18" charset="0"/>
                                    </a:rPr>
                                    <m:t>𝐵</m:t>
                                  </m:r>
                                </m:e>
                              </m:func>
                            </m:den>
                          </m:f>
                        </m:e>
                      </m:func>
                    </m:oMath>
                  </m:oMathPara>
                </a14:m>
                <a:endParaRPr lang="en-AU" dirty="0">
                  <a:latin typeface="+mn-lt"/>
                </a:endParaRPr>
              </a:p>
            </p:txBody>
          </p:sp>
        </mc:Choice>
        <mc:Fallback xmlns="">
          <p:sp>
            <p:nvSpPr>
              <p:cNvPr id="6" name="Text Placeholder 11">
                <a:extLst>
                  <a:ext uri="{FF2B5EF4-FFF2-40B4-BE49-F238E27FC236}">
                    <a16:creationId xmlns:a16="http://schemas.microsoft.com/office/drawing/2014/main" id="{2D40FFF5-A492-DD41-572D-2EB8E5C8B0F6}"/>
                  </a:ext>
                </a:extLst>
              </p:cNvPr>
              <p:cNvSpPr txBox="1">
                <a:spLocks noRot="1" noChangeAspect="1" noMove="1" noResize="1" noEditPoints="1" noAdjustHandles="1" noChangeArrowheads="1" noChangeShapeType="1" noTextEdit="1"/>
              </p:cNvSpPr>
              <p:nvPr/>
            </p:nvSpPr>
            <p:spPr>
              <a:xfrm>
                <a:off x="360001" y="1567087"/>
                <a:ext cx="3453464" cy="791650"/>
              </a:xfrm>
              <a:prstGeom prst="roundRect">
                <a:avLst/>
              </a:prstGeom>
              <a:blipFill>
                <a:blip r:embed="rId5"/>
                <a:stretch>
                  <a:fillRect/>
                </a:stretch>
              </a:blipFill>
              <a:ln>
                <a:solidFill>
                  <a:schemeClr val="accent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 Placeholder 11">
                <a:extLst>
                  <a:ext uri="{FF2B5EF4-FFF2-40B4-BE49-F238E27FC236}">
                    <a16:creationId xmlns:a16="http://schemas.microsoft.com/office/drawing/2014/main" id="{FA37F51C-F13C-4015-C00B-B3774AEBA21D}"/>
                  </a:ext>
                </a:extLst>
              </p:cNvPr>
              <p:cNvSpPr>
                <a:spLocks noGrp="1"/>
              </p:cNvSpPr>
              <p:nvPr>
                <p:ph type="body" sz="quarter" idx="17"/>
              </p:nvPr>
            </p:nvSpPr>
            <p:spPr>
              <a:xfrm>
                <a:off x="360000" y="2419470"/>
                <a:ext cx="4450991" cy="3310426"/>
              </a:xfrm>
            </p:spPr>
            <p:txBody>
              <a:bodyPr/>
              <a:lstStyle/>
              <a:p>
                <a:r>
                  <a:rPr lang="en-AU" dirty="0">
                    <a:latin typeface="+mn-lt"/>
                  </a:rPr>
                  <a:t> Let </a:t>
                </a:r>
                <a14:m>
                  <m:oMath xmlns:m="http://schemas.openxmlformats.org/officeDocument/2006/math">
                    <m:r>
                      <a:rPr lang="en-AU" b="0" i="1" smtClean="0">
                        <a:latin typeface="Cambria Math" panose="02040503050406030204" pitchFamily="18" charset="0"/>
                      </a:rPr>
                      <m:t>𝐵</m:t>
                    </m:r>
                    <m:r>
                      <a:rPr lang="en-AU" b="0" i="1" smtClean="0">
                        <a:latin typeface="Cambria Math" panose="02040503050406030204" pitchFamily="18" charset="0"/>
                      </a:rPr>
                      <m:t>=</m:t>
                    </m:r>
                    <m:r>
                      <a:rPr lang="en-AU" b="0" i="1" smtClean="0">
                        <a:latin typeface="Cambria Math" panose="02040503050406030204" pitchFamily="18" charset="0"/>
                      </a:rPr>
                      <m:t>𝐴</m:t>
                    </m:r>
                  </m:oMath>
                </a14:m>
                <a:endParaRPr lang="en-AU" b="0" i="1" dirty="0">
                  <a:latin typeface="Cambria Math" panose="02040503050406030204" pitchFamily="18" charset="0"/>
                </a:endParaRPr>
              </a:p>
              <a:p>
                <a:pPr/>
                <a14:m>
                  <m:oMathPara xmlns:m="http://schemas.openxmlformats.org/officeDocument/2006/math">
                    <m:oMathParaPr>
                      <m:jc m:val="left"/>
                    </m:oMathParaPr>
                    <m:oMath xmlns:m="http://schemas.openxmlformats.org/officeDocument/2006/math">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tan</m:t>
                          </m:r>
                        </m:fName>
                        <m:e>
                          <m:r>
                            <a:rPr lang="en-AU" b="0" i="1" smtClean="0">
                              <a:latin typeface="Cambria Math" panose="02040503050406030204" pitchFamily="18" charset="0"/>
                            </a:rPr>
                            <m:t>2</m:t>
                          </m:r>
                          <m:r>
                            <a:rPr lang="en-AU" b="0" i="1" smtClean="0">
                              <a:latin typeface="Cambria Math" panose="02040503050406030204" pitchFamily="18" charset="0"/>
                            </a:rPr>
                            <m:t>𝐴</m:t>
                          </m:r>
                          <m:r>
                            <a:rPr lang="en-AU" b="0" i="1" smtClean="0">
                              <a:latin typeface="Cambria Math" panose="02040503050406030204" pitchFamily="18" charset="0"/>
                            </a:rPr>
                            <m:t>=</m:t>
                          </m:r>
                        </m:e>
                      </m:func>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tan</m:t>
                          </m:r>
                        </m:fName>
                        <m:e>
                          <m:r>
                            <a:rPr lang="en-AU" b="0" i="1" smtClean="0">
                              <a:latin typeface="Cambria Math" panose="02040503050406030204" pitchFamily="18" charset="0"/>
                            </a:rPr>
                            <m:t>(</m:t>
                          </m:r>
                          <m:r>
                            <a:rPr lang="en-AU" b="0" i="1" smtClean="0">
                              <a:latin typeface="Cambria Math" panose="02040503050406030204" pitchFamily="18" charset="0"/>
                            </a:rPr>
                            <m:t>𝐴</m:t>
                          </m:r>
                          <m:r>
                            <a:rPr lang="en-AU" b="0" i="1" smtClean="0">
                              <a:latin typeface="Cambria Math" panose="02040503050406030204" pitchFamily="18" charset="0"/>
                            </a:rPr>
                            <m:t>+</m:t>
                          </m:r>
                          <m:r>
                            <a:rPr lang="en-AU" b="0" i="1" smtClean="0">
                              <a:latin typeface="Cambria Math" panose="02040503050406030204" pitchFamily="18" charset="0"/>
                            </a:rPr>
                            <m:t>𝐴</m:t>
                          </m:r>
                          <m:r>
                            <a:rPr lang="en-AU" b="0" i="1" smtClean="0">
                              <a:latin typeface="Cambria Math" panose="02040503050406030204" pitchFamily="18" charset="0"/>
                            </a:rPr>
                            <m:t>)</m:t>
                          </m:r>
                        </m:e>
                      </m:func>
                    </m:oMath>
                  </m:oMathPara>
                </a14:m>
                <a:endParaRPr lang="en-AU" b="0" dirty="0">
                  <a:latin typeface="+mn-lt"/>
                </a:endParaRPr>
              </a:p>
              <a:p>
                <a:pPr marL="717550"/>
                <a14:m>
                  <m:oMathPara xmlns:m="http://schemas.openxmlformats.org/officeDocument/2006/math">
                    <m:oMathParaPr>
                      <m:jc m:val="left"/>
                    </m:oMathParaPr>
                    <m:oMath xmlns:m="http://schemas.openxmlformats.org/officeDocument/2006/math">
                      <m:r>
                        <a:rPr lang="en-AU" b="0" i="1" smtClean="0">
                          <a:latin typeface="Cambria Math" panose="02040503050406030204" pitchFamily="18" charset="0"/>
                        </a:rPr>
                        <m:t>=</m:t>
                      </m:r>
                      <m:f>
                        <m:fPr>
                          <m:ctrlPr>
                            <a:rPr lang="en-AU" i="1">
                              <a:latin typeface="Cambria Math" panose="02040503050406030204" pitchFamily="18" charset="0"/>
                            </a:rPr>
                          </m:ctrlPr>
                        </m:fPr>
                        <m:num>
                          <m:func>
                            <m:funcPr>
                              <m:ctrlPr>
                                <a:rPr lang="en-AU" i="1">
                                  <a:latin typeface="Cambria Math" panose="02040503050406030204" pitchFamily="18" charset="0"/>
                                </a:rPr>
                              </m:ctrlPr>
                            </m:funcPr>
                            <m:fName>
                              <m:r>
                                <m:rPr>
                                  <m:sty m:val="p"/>
                                </m:rPr>
                                <a:rPr lang="en-AU">
                                  <a:latin typeface="Cambria Math" panose="02040503050406030204" pitchFamily="18" charset="0"/>
                                </a:rPr>
                                <m:t>tan</m:t>
                              </m:r>
                            </m:fName>
                            <m:e>
                              <m:r>
                                <a:rPr lang="en-AU" i="1">
                                  <a:latin typeface="Cambria Math" panose="02040503050406030204" pitchFamily="18" charset="0"/>
                                </a:rPr>
                                <m:t>𝐴</m:t>
                              </m:r>
                            </m:e>
                          </m:func>
                          <m:r>
                            <a:rPr lang="en-AU" i="1">
                              <a:latin typeface="Cambria Math" panose="02040503050406030204" pitchFamily="18" charset="0"/>
                            </a:rPr>
                            <m:t>+</m:t>
                          </m:r>
                          <m:func>
                            <m:funcPr>
                              <m:ctrlPr>
                                <a:rPr lang="en-AU" i="1">
                                  <a:latin typeface="Cambria Math" panose="02040503050406030204" pitchFamily="18" charset="0"/>
                                </a:rPr>
                              </m:ctrlPr>
                            </m:funcPr>
                            <m:fName>
                              <m:r>
                                <m:rPr>
                                  <m:sty m:val="p"/>
                                </m:rPr>
                                <a:rPr lang="en-AU">
                                  <a:latin typeface="Cambria Math" panose="02040503050406030204" pitchFamily="18" charset="0"/>
                                </a:rPr>
                                <m:t>tan</m:t>
                              </m:r>
                            </m:fName>
                            <m:e>
                              <m:r>
                                <a:rPr lang="en-AU" b="0" i="1" smtClean="0">
                                  <a:latin typeface="Cambria Math" panose="02040503050406030204" pitchFamily="18" charset="0"/>
                                </a:rPr>
                                <m:t>𝐴</m:t>
                              </m:r>
                            </m:e>
                          </m:func>
                        </m:num>
                        <m:den>
                          <m:r>
                            <a:rPr lang="en-AU" i="1">
                              <a:latin typeface="Cambria Math" panose="02040503050406030204" pitchFamily="18" charset="0"/>
                            </a:rPr>
                            <m:t>1−</m:t>
                          </m:r>
                          <m:func>
                            <m:funcPr>
                              <m:ctrlPr>
                                <a:rPr lang="en-AU" i="1">
                                  <a:latin typeface="Cambria Math" panose="02040503050406030204" pitchFamily="18" charset="0"/>
                                </a:rPr>
                              </m:ctrlPr>
                            </m:funcPr>
                            <m:fName>
                              <m:r>
                                <m:rPr>
                                  <m:sty m:val="p"/>
                                </m:rPr>
                                <a:rPr lang="en-AU">
                                  <a:latin typeface="Cambria Math" panose="02040503050406030204" pitchFamily="18" charset="0"/>
                                </a:rPr>
                                <m:t>tan</m:t>
                              </m:r>
                            </m:fName>
                            <m:e>
                              <m:r>
                                <a:rPr lang="en-AU" i="1">
                                  <a:latin typeface="Cambria Math" panose="02040503050406030204" pitchFamily="18" charset="0"/>
                                </a:rPr>
                                <m:t>𝐴</m:t>
                              </m:r>
                            </m:e>
                          </m:func>
                          <m:func>
                            <m:funcPr>
                              <m:ctrlPr>
                                <a:rPr lang="en-AU" i="1">
                                  <a:latin typeface="Cambria Math" panose="02040503050406030204" pitchFamily="18" charset="0"/>
                                </a:rPr>
                              </m:ctrlPr>
                            </m:funcPr>
                            <m:fName>
                              <m:r>
                                <m:rPr>
                                  <m:sty m:val="p"/>
                                </m:rPr>
                                <a:rPr lang="en-AU">
                                  <a:latin typeface="Cambria Math" panose="02040503050406030204" pitchFamily="18" charset="0"/>
                                </a:rPr>
                                <m:t>tan</m:t>
                              </m:r>
                            </m:fName>
                            <m:e>
                              <m:r>
                                <a:rPr lang="en-AU" b="0" i="1" smtClean="0">
                                  <a:latin typeface="Cambria Math" panose="02040503050406030204" pitchFamily="18" charset="0"/>
                                </a:rPr>
                                <m:t>𝐴</m:t>
                              </m:r>
                            </m:e>
                          </m:func>
                        </m:den>
                      </m:f>
                    </m:oMath>
                  </m:oMathPara>
                </a14:m>
                <a:endParaRPr lang="en-AU" b="0" dirty="0">
                  <a:latin typeface="+mn-lt"/>
                </a:endParaRPr>
              </a:p>
              <a:p>
                <a:pPr marL="717550"/>
                <a14:m>
                  <m:oMathPara xmlns:m="http://schemas.openxmlformats.org/officeDocument/2006/math">
                    <m:oMathParaPr>
                      <m:jc m:val="left"/>
                    </m:oMathParaPr>
                    <m:oMath xmlns:m="http://schemas.openxmlformats.org/officeDocument/2006/math">
                      <m:r>
                        <a:rPr lang="en-AU" b="0" i="1" smtClean="0">
                          <a:latin typeface="Cambria Math" panose="02040503050406030204" pitchFamily="18" charset="0"/>
                        </a:rPr>
                        <m:t>=</m:t>
                      </m:r>
                      <m:f>
                        <m:fPr>
                          <m:ctrlPr>
                            <a:rPr lang="en-AU" i="1">
                              <a:latin typeface="Cambria Math" panose="02040503050406030204" pitchFamily="18" charset="0"/>
                            </a:rPr>
                          </m:ctrlPr>
                        </m:fPr>
                        <m:num>
                          <m:r>
                            <a:rPr lang="en-AU" b="0" i="1" smtClean="0">
                              <a:latin typeface="Cambria Math" panose="02040503050406030204" pitchFamily="18" charset="0"/>
                            </a:rPr>
                            <m:t>2</m:t>
                          </m:r>
                          <m:func>
                            <m:funcPr>
                              <m:ctrlPr>
                                <a:rPr lang="en-AU" i="1">
                                  <a:latin typeface="Cambria Math" panose="02040503050406030204" pitchFamily="18" charset="0"/>
                                </a:rPr>
                              </m:ctrlPr>
                            </m:funcPr>
                            <m:fName>
                              <m:r>
                                <m:rPr>
                                  <m:sty m:val="p"/>
                                </m:rPr>
                                <a:rPr lang="en-AU">
                                  <a:latin typeface="Cambria Math" panose="02040503050406030204" pitchFamily="18" charset="0"/>
                                </a:rPr>
                                <m:t>tan</m:t>
                              </m:r>
                            </m:fName>
                            <m:e>
                              <m:r>
                                <a:rPr lang="en-AU" i="1">
                                  <a:latin typeface="Cambria Math" panose="02040503050406030204" pitchFamily="18" charset="0"/>
                                </a:rPr>
                                <m:t>𝐴</m:t>
                              </m:r>
                            </m:e>
                          </m:func>
                        </m:num>
                        <m:den>
                          <m:r>
                            <a:rPr lang="en-AU" i="1">
                              <a:latin typeface="Cambria Math" panose="02040503050406030204" pitchFamily="18" charset="0"/>
                            </a:rPr>
                            <m:t>1−</m:t>
                          </m:r>
                          <m:func>
                            <m:funcPr>
                              <m:ctrlPr>
                                <a:rPr lang="en-AU" i="1">
                                  <a:latin typeface="Cambria Math" panose="02040503050406030204" pitchFamily="18" charset="0"/>
                                </a:rPr>
                              </m:ctrlPr>
                            </m:funcPr>
                            <m:fName>
                              <m:sSup>
                                <m:sSupPr>
                                  <m:ctrlPr>
                                    <a:rPr lang="en-AU" b="0" i="1" smtClean="0">
                                      <a:latin typeface="Cambria Math" panose="02040503050406030204" pitchFamily="18" charset="0"/>
                                    </a:rPr>
                                  </m:ctrlPr>
                                </m:sSupPr>
                                <m:e>
                                  <m:r>
                                    <m:rPr>
                                      <m:sty m:val="p"/>
                                    </m:rPr>
                                    <a:rPr lang="en-AU">
                                      <a:latin typeface="Cambria Math" panose="02040503050406030204" pitchFamily="18" charset="0"/>
                                    </a:rPr>
                                    <m:t>tan</m:t>
                                  </m:r>
                                </m:e>
                                <m:sup>
                                  <m:r>
                                    <a:rPr lang="en-AU" b="0" i="0" smtClean="0">
                                      <a:latin typeface="Cambria Math" panose="02040503050406030204" pitchFamily="18" charset="0"/>
                                    </a:rPr>
                                    <m:t>2</m:t>
                                  </m:r>
                                </m:sup>
                              </m:sSup>
                            </m:fName>
                            <m:e>
                              <m:r>
                                <a:rPr lang="en-AU" i="1">
                                  <a:latin typeface="Cambria Math" panose="02040503050406030204" pitchFamily="18" charset="0"/>
                                </a:rPr>
                                <m:t>𝐴</m:t>
                              </m:r>
                            </m:e>
                          </m:func>
                        </m:den>
                      </m:f>
                    </m:oMath>
                  </m:oMathPara>
                </a14:m>
                <a:endParaRPr lang="en-AU" dirty="0">
                  <a:latin typeface="+mn-lt"/>
                </a:endParaRPr>
              </a:p>
            </p:txBody>
          </p:sp>
        </mc:Choice>
        <mc:Fallback xmlns="">
          <p:sp>
            <p:nvSpPr>
              <p:cNvPr id="12" name="Text Placeholder 11">
                <a:extLst>
                  <a:ext uri="{FF2B5EF4-FFF2-40B4-BE49-F238E27FC236}">
                    <a16:creationId xmlns:a16="http://schemas.microsoft.com/office/drawing/2014/main" id="{FA37F51C-F13C-4015-C00B-B3774AEBA21D}"/>
                  </a:ext>
                </a:extLst>
              </p:cNvPr>
              <p:cNvSpPr>
                <a:spLocks noGrp="1" noRot="1" noChangeAspect="1" noMove="1" noResize="1" noEditPoints="1" noAdjustHandles="1" noChangeArrowheads="1" noChangeShapeType="1" noTextEdit="1"/>
              </p:cNvSpPr>
              <p:nvPr>
                <p:ph type="body" sz="quarter" idx="17"/>
              </p:nvPr>
            </p:nvSpPr>
            <p:spPr>
              <a:xfrm>
                <a:off x="360000" y="2419470"/>
                <a:ext cx="4450991" cy="3310426"/>
              </a:xfrm>
              <a:blipFill>
                <a:blip r:embed="rId6"/>
                <a:stretch>
                  <a:fillRect l="-191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 Placeholder 11">
                <a:extLst>
                  <a:ext uri="{FF2B5EF4-FFF2-40B4-BE49-F238E27FC236}">
                    <a16:creationId xmlns:a16="http://schemas.microsoft.com/office/drawing/2014/main" id="{59705A35-6539-5842-1C2C-A1CFFA879584}"/>
                  </a:ext>
                </a:extLst>
              </p:cNvPr>
              <p:cNvSpPr txBox="1">
                <a:spLocks/>
              </p:cNvSpPr>
              <p:nvPr/>
            </p:nvSpPr>
            <p:spPr>
              <a:xfrm>
                <a:off x="348000" y="5729896"/>
                <a:ext cx="3453464" cy="703228"/>
              </a:xfrm>
              <a:prstGeom prst="roundRect">
                <a:avLst/>
              </a:prstGeom>
              <a:noFill/>
              <a:ln>
                <a:solidFill>
                  <a:schemeClr val="accent1"/>
                </a:solidFill>
              </a:ln>
            </p:spPr>
            <p:style>
              <a:lnRef idx="3">
                <a:schemeClr val="lt1"/>
              </a:lnRef>
              <a:fillRef idx="1">
                <a:schemeClr val="accent4"/>
              </a:fillRef>
              <a:effectRef idx="1">
                <a:schemeClr val="accent4"/>
              </a:effectRef>
              <a:fontRef idx="minor">
                <a:schemeClr val="lt1"/>
              </a:fontRef>
            </p:style>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3663">
                  <a:lnSpc>
                    <a:spcPct val="100000"/>
                  </a:lnSpc>
                  <a:spcAft>
                    <a:spcPts val="300"/>
                  </a:spcAft>
                </a:pPr>
                <a14:m>
                  <m:oMathPara xmlns:m="http://schemas.openxmlformats.org/officeDocument/2006/math">
                    <m:oMathParaPr>
                      <m:jc m:val="left"/>
                    </m:oMathParaPr>
                    <m:oMath xmlns:m="http://schemas.openxmlformats.org/officeDocument/2006/math">
                      <m:func>
                        <m:funcPr>
                          <m:ctrlPr>
                            <a:rPr lang="en-AU" i="1" smtClean="0">
                              <a:latin typeface="Cambria Math" panose="02040503050406030204" pitchFamily="18" charset="0"/>
                            </a:rPr>
                          </m:ctrlPr>
                        </m:funcPr>
                        <m:fName>
                          <m:r>
                            <a:rPr lang="en-AU" b="0" i="1" smtClean="0">
                              <a:latin typeface="Cambria Math" panose="02040503050406030204" pitchFamily="18" charset="0"/>
                            </a:rPr>
                            <m:t>∴</m:t>
                          </m:r>
                          <m:r>
                            <m:rPr>
                              <m:sty m:val="p"/>
                            </m:rPr>
                            <a:rPr lang="en-AU" b="0" i="0" smtClean="0">
                              <a:latin typeface="Cambria Math" panose="02040503050406030204" pitchFamily="18" charset="0"/>
                            </a:rPr>
                            <m:t>ta</m:t>
                          </m:r>
                          <m:r>
                            <m:rPr>
                              <m:sty m:val="p"/>
                            </m:rPr>
                            <a:rPr lang="en-AU" smtClean="0">
                              <a:latin typeface="Cambria Math" panose="02040503050406030204" pitchFamily="18" charset="0"/>
                            </a:rPr>
                            <m:t>n</m:t>
                          </m:r>
                        </m:fName>
                        <m:e>
                          <m:d>
                            <m:dPr>
                              <m:ctrlPr>
                                <a:rPr lang="en-AU" i="1" smtClean="0">
                                  <a:latin typeface="Cambria Math" panose="02040503050406030204" pitchFamily="18" charset="0"/>
                                </a:rPr>
                              </m:ctrlPr>
                            </m:dPr>
                            <m:e>
                              <m:r>
                                <a:rPr lang="en-AU" b="0" i="1" smtClean="0">
                                  <a:latin typeface="Cambria Math" panose="02040503050406030204" pitchFamily="18" charset="0"/>
                                </a:rPr>
                                <m:t>2</m:t>
                              </m:r>
                              <m:r>
                                <a:rPr lang="en-AU" i="1" smtClean="0">
                                  <a:latin typeface="Cambria Math" panose="02040503050406030204" pitchFamily="18" charset="0"/>
                                </a:rPr>
                                <m:t>𝐴</m:t>
                              </m:r>
                            </m:e>
                          </m:d>
                          <m:r>
                            <a:rPr lang="en-AU" i="1" smtClean="0">
                              <a:latin typeface="Cambria Math" panose="02040503050406030204" pitchFamily="18" charset="0"/>
                            </a:rPr>
                            <m:t>=</m:t>
                          </m:r>
                          <m:f>
                            <m:fPr>
                              <m:ctrlPr>
                                <a:rPr lang="en-AU" i="1">
                                  <a:latin typeface="Cambria Math" panose="02040503050406030204" pitchFamily="18" charset="0"/>
                                </a:rPr>
                              </m:ctrlPr>
                            </m:fPr>
                            <m:num>
                              <m:r>
                                <a:rPr lang="en-AU" i="1">
                                  <a:latin typeface="Cambria Math" panose="02040503050406030204" pitchFamily="18" charset="0"/>
                                </a:rPr>
                                <m:t>2</m:t>
                              </m:r>
                              <m:func>
                                <m:funcPr>
                                  <m:ctrlPr>
                                    <a:rPr lang="en-AU" i="1">
                                      <a:latin typeface="Cambria Math" panose="02040503050406030204" pitchFamily="18" charset="0"/>
                                    </a:rPr>
                                  </m:ctrlPr>
                                </m:funcPr>
                                <m:fName>
                                  <m:r>
                                    <m:rPr>
                                      <m:sty m:val="p"/>
                                    </m:rPr>
                                    <a:rPr lang="en-AU">
                                      <a:latin typeface="Cambria Math" panose="02040503050406030204" pitchFamily="18" charset="0"/>
                                    </a:rPr>
                                    <m:t>tan</m:t>
                                  </m:r>
                                </m:fName>
                                <m:e>
                                  <m:r>
                                    <a:rPr lang="en-AU" i="1">
                                      <a:latin typeface="Cambria Math" panose="02040503050406030204" pitchFamily="18" charset="0"/>
                                    </a:rPr>
                                    <m:t>𝐴</m:t>
                                  </m:r>
                                </m:e>
                              </m:func>
                            </m:num>
                            <m:den>
                              <m:r>
                                <a:rPr lang="en-AU" i="1">
                                  <a:latin typeface="Cambria Math" panose="02040503050406030204" pitchFamily="18" charset="0"/>
                                </a:rPr>
                                <m:t>1−</m:t>
                              </m:r>
                              <m:func>
                                <m:funcPr>
                                  <m:ctrlPr>
                                    <a:rPr lang="en-AU" i="1">
                                      <a:latin typeface="Cambria Math" panose="02040503050406030204" pitchFamily="18" charset="0"/>
                                    </a:rPr>
                                  </m:ctrlPr>
                                </m:funcPr>
                                <m:fName>
                                  <m:sSup>
                                    <m:sSupPr>
                                      <m:ctrlPr>
                                        <a:rPr lang="en-AU" i="1">
                                          <a:latin typeface="Cambria Math" panose="02040503050406030204" pitchFamily="18" charset="0"/>
                                        </a:rPr>
                                      </m:ctrlPr>
                                    </m:sSupPr>
                                    <m:e>
                                      <m:r>
                                        <m:rPr>
                                          <m:sty m:val="p"/>
                                        </m:rPr>
                                        <a:rPr lang="en-AU">
                                          <a:latin typeface="Cambria Math" panose="02040503050406030204" pitchFamily="18" charset="0"/>
                                        </a:rPr>
                                        <m:t>tan</m:t>
                                      </m:r>
                                    </m:e>
                                    <m:sup>
                                      <m:r>
                                        <a:rPr lang="en-AU">
                                          <a:latin typeface="Cambria Math" panose="02040503050406030204" pitchFamily="18" charset="0"/>
                                        </a:rPr>
                                        <m:t>2</m:t>
                                      </m:r>
                                    </m:sup>
                                  </m:sSup>
                                </m:fName>
                                <m:e>
                                  <m:r>
                                    <a:rPr lang="en-AU" i="1">
                                      <a:latin typeface="Cambria Math" panose="02040503050406030204" pitchFamily="18" charset="0"/>
                                    </a:rPr>
                                    <m:t>𝐴</m:t>
                                  </m:r>
                                </m:e>
                              </m:func>
                            </m:den>
                          </m:f>
                        </m:e>
                      </m:func>
                    </m:oMath>
                  </m:oMathPara>
                </a14:m>
                <a:endParaRPr lang="en-AU" dirty="0">
                  <a:latin typeface="+mn-lt"/>
                </a:endParaRPr>
              </a:p>
            </p:txBody>
          </p:sp>
        </mc:Choice>
        <mc:Fallback xmlns="">
          <p:sp>
            <p:nvSpPr>
              <p:cNvPr id="8" name="Text Placeholder 11">
                <a:extLst>
                  <a:ext uri="{FF2B5EF4-FFF2-40B4-BE49-F238E27FC236}">
                    <a16:creationId xmlns:a16="http://schemas.microsoft.com/office/drawing/2014/main" id="{59705A35-6539-5842-1C2C-A1CFFA879584}"/>
                  </a:ext>
                </a:extLst>
              </p:cNvPr>
              <p:cNvSpPr txBox="1">
                <a:spLocks noRot="1" noChangeAspect="1" noMove="1" noResize="1" noEditPoints="1" noAdjustHandles="1" noChangeArrowheads="1" noChangeShapeType="1" noTextEdit="1"/>
              </p:cNvSpPr>
              <p:nvPr/>
            </p:nvSpPr>
            <p:spPr>
              <a:xfrm>
                <a:off x="348000" y="5729896"/>
                <a:ext cx="3453464" cy="703228"/>
              </a:xfrm>
              <a:prstGeom prst="roundRect">
                <a:avLst/>
              </a:prstGeom>
              <a:blipFill>
                <a:blip r:embed="rId7"/>
                <a:stretch>
                  <a:fillRect/>
                </a:stretch>
              </a:blipFill>
              <a:ln>
                <a:solidFill>
                  <a:schemeClr val="accent1"/>
                </a:solidFill>
              </a:ln>
            </p:spPr>
            <p:txBody>
              <a:bodyPr/>
              <a:lstStyle/>
              <a:p>
                <a:r>
                  <a:rPr lang="en-US">
                    <a:noFill/>
                  </a:rPr>
                  <a:t> </a:t>
                </a:r>
              </a:p>
            </p:txBody>
          </p:sp>
        </mc:Fallback>
      </mc:AlternateContent>
      <p:sp>
        <p:nvSpPr>
          <p:cNvPr id="7" name="Speech Bubble: Rectangle with Corners Rounded 6">
            <a:extLst>
              <a:ext uri="{FF2B5EF4-FFF2-40B4-BE49-F238E27FC236}">
                <a16:creationId xmlns:a16="http://schemas.microsoft.com/office/drawing/2014/main" id="{6CE7C32D-361C-6CEC-B4D7-AD84D83D7E09}"/>
              </a:ext>
            </a:extLst>
          </p:cNvPr>
          <p:cNvSpPr/>
          <p:nvPr/>
        </p:nvSpPr>
        <p:spPr>
          <a:xfrm>
            <a:off x="4209713" y="2265788"/>
            <a:ext cx="2596572" cy="1280300"/>
          </a:xfrm>
          <a:prstGeom prst="wedgeRoundRectCallout">
            <a:avLst>
              <a:gd name="adj1" fmla="val -2671"/>
              <a:gd name="adj2" fmla="val 131591"/>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nchorCtr="1"/>
          <a:lstStyle/>
          <a:p>
            <a:pPr>
              <a:lnSpc>
                <a:spcPct val="150000"/>
              </a:lnSpc>
            </a:pPr>
            <a:r>
              <a:rPr lang="en-AU" sz="1800" dirty="0"/>
              <a:t>Compare the 2 methods. How are they different?</a:t>
            </a:r>
          </a:p>
        </p:txBody>
      </p:sp>
      <mc:AlternateContent xmlns:mc="http://schemas.openxmlformats.org/markup-compatibility/2006" xmlns:a14="http://schemas.microsoft.com/office/drawing/2010/main">
        <mc:Choice Requires="a14">
          <p:sp>
            <p:nvSpPr>
              <p:cNvPr id="11" name="Text Placeholder 11">
                <a:extLst>
                  <a:ext uri="{FF2B5EF4-FFF2-40B4-BE49-F238E27FC236}">
                    <a16:creationId xmlns:a16="http://schemas.microsoft.com/office/drawing/2014/main" id="{4F6959DA-802D-649A-F188-4CE1A5DE479F}"/>
                  </a:ext>
                </a:extLst>
              </p:cNvPr>
              <p:cNvSpPr txBox="1">
                <a:spLocks/>
              </p:cNvSpPr>
              <p:nvPr/>
            </p:nvSpPr>
            <p:spPr>
              <a:xfrm>
                <a:off x="7214535" y="1567087"/>
                <a:ext cx="3453464" cy="791650"/>
              </a:xfrm>
              <a:prstGeom prst="roundRect">
                <a:avLst/>
              </a:prstGeom>
              <a:noFill/>
              <a:ln>
                <a:solidFill>
                  <a:schemeClr val="accent1"/>
                </a:solidFill>
              </a:ln>
            </p:spPr>
            <p:style>
              <a:lnRef idx="3">
                <a:schemeClr val="lt1"/>
              </a:lnRef>
              <a:fillRef idx="1">
                <a:schemeClr val="accent4"/>
              </a:fillRef>
              <a:effectRef idx="1">
                <a:schemeClr val="accent4"/>
              </a:effectRef>
              <a:fontRef idx="minor">
                <a:schemeClr val="lt1"/>
              </a:fontRef>
            </p:style>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3663">
                  <a:lnSpc>
                    <a:spcPct val="100000"/>
                  </a:lnSpc>
                  <a:spcAft>
                    <a:spcPts val="0"/>
                  </a:spcAft>
                </a:pPr>
                <a14:m>
                  <m:oMathPara xmlns:m="http://schemas.openxmlformats.org/officeDocument/2006/math">
                    <m:oMathParaPr>
                      <m:jc m:val="centerGroup"/>
                    </m:oMathParaPr>
                    <m:oMath xmlns:m="http://schemas.openxmlformats.org/officeDocument/2006/math">
                      <m:func>
                        <m:funcPr>
                          <m:ctrlPr>
                            <a:rPr lang="en-AU" i="1" smtClean="0">
                              <a:latin typeface="Cambria Math" panose="02040503050406030204" pitchFamily="18" charset="0"/>
                            </a:rPr>
                          </m:ctrlPr>
                        </m:funcPr>
                        <m:fName>
                          <m:r>
                            <m:rPr>
                              <m:sty m:val="p"/>
                            </m:rPr>
                            <a:rPr lang="en-AU" b="0" i="0" smtClean="0">
                              <a:latin typeface="Cambria Math" panose="02040503050406030204" pitchFamily="18" charset="0"/>
                            </a:rPr>
                            <m:t>ta</m:t>
                          </m:r>
                          <m:r>
                            <m:rPr>
                              <m:sty m:val="p"/>
                            </m:rPr>
                            <a:rPr lang="en-AU" smtClean="0">
                              <a:latin typeface="Cambria Math" panose="02040503050406030204" pitchFamily="18" charset="0"/>
                            </a:rPr>
                            <m:t>n</m:t>
                          </m:r>
                        </m:fName>
                        <m:e>
                          <m:d>
                            <m:dPr>
                              <m:ctrlPr>
                                <a:rPr lang="en-AU" i="1" smtClean="0">
                                  <a:latin typeface="Cambria Math" panose="02040503050406030204" pitchFamily="18" charset="0"/>
                                </a:rPr>
                              </m:ctrlPr>
                            </m:dPr>
                            <m:e>
                              <m:r>
                                <a:rPr lang="en-AU" b="0" i="1" smtClean="0">
                                  <a:latin typeface="Cambria Math" panose="02040503050406030204" pitchFamily="18" charset="0"/>
                                </a:rPr>
                                <m:t>2</m:t>
                              </m:r>
                              <m:r>
                                <a:rPr lang="en-AU" b="0" i="1" smtClean="0">
                                  <a:latin typeface="Cambria Math" panose="02040503050406030204" pitchFamily="18" charset="0"/>
                                </a:rPr>
                                <m:t>𝐴</m:t>
                              </m:r>
                            </m:e>
                          </m:d>
                          <m:r>
                            <a:rPr lang="en-AU" i="1" smtClean="0">
                              <a:latin typeface="Cambria Math" panose="02040503050406030204" pitchFamily="18" charset="0"/>
                            </a:rPr>
                            <m:t>=</m:t>
                          </m:r>
                          <m:f>
                            <m:fPr>
                              <m:ctrlPr>
                                <a:rPr lang="en-AU" i="1" smtClean="0">
                                  <a:latin typeface="Cambria Math" panose="02040503050406030204" pitchFamily="18" charset="0"/>
                                </a:rPr>
                              </m:ctrlPr>
                            </m:fPr>
                            <m:num>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sin</m:t>
                                  </m:r>
                                </m:fName>
                                <m:e>
                                  <m:r>
                                    <a:rPr lang="en-AU" b="0" i="1" smtClean="0">
                                      <a:latin typeface="Cambria Math" panose="02040503050406030204" pitchFamily="18" charset="0"/>
                                    </a:rPr>
                                    <m:t>(2</m:t>
                                  </m:r>
                                  <m:r>
                                    <a:rPr lang="en-AU" b="0" i="1" smtClean="0">
                                      <a:latin typeface="Cambria Math" panose="02040503050406030204" pitchFamily="18" charset="0"/>
                                    </a:rPr>
                                    <m:t>𝐴</m:t>
                                  </m:r>
                                  <m:r>
                                    <a:rPr lang="en-AU" b="0" i="1" smtClean="0">
                                      <a:latin typeface="Cambria Math" panose="02040503050406030204" pitchFamily="18" charset="0"/>
                                    </a:rPr>
                                    <m:t>)</m:t>
                                  </m:r>
                                </m:e>
                              </m:func>
                            </m:num>
                            <m:den>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cos</m:t>
                                  </m:r>
                                </m:fName>
                                <m:e>
                                  <m:r>
                                    <a:rPr lang="en-AU" b="0" i="1" smtClean="0">
                                      <a:latin typeface="Cambria Math" panose="02040503050406030204" pitchFamily="18" charset="0"/>
                                    </a:rPr>
                                    <m:t>(2</m:t>
                                  </m:r>
                                  <m:r>
                                    <a:rPr lang="en-AU" b="0" i="1" smtClean="0">
                                      <a:latin typeface="Cambria Math" panose="02040503050406030204" pitchFamily="18" charset="0"/>
                                    </a:rPr>
                                    <m:t>𝐴</m:t>
                                  </m:r>
                                  <m:r>
                                    <a:rPr lang="en-AU" b="0" i="1" smtClean="0">
                                      <a:latin typeface="Cambria Math" panose="02040503050406030204" pitchFamily="18" charset="0"/>
                                    </a:rPr>
                                    <m:t>)</m:t>
                                  </m:r>
                                </m:e>
                              </m:func>
                            </m:den>
                          </m:f>
                        </m:e>
                      </m:func>
                    </m:oMath>
                  </m:oMathPara>
                </a14:m>
                <a:endParaRPr lang="en-AU" dirty="0">
                  <a:latin typeface="+mn-lt"/>
                </a:endParaRPr>
              </a:p>
            </p:txBody>
          </p:sp>
        </mc:Choice>
        <mc:Fallback xmlns="">
          <p:sp>
            <p:nvSpPr>
              <p:cNvPr id="11" name="Text Placeholder 11">
                <a:extLst>
                  <a:ext uri="{FF2B5EF4-FFF2-40B4-BE49-F238E27FC236}">
                    <a16:creationId xmlns:a16="http://schemas.microsoft.com/office/drawing/2014/main" id="{4F6959DA-802D-649A-F188-4CE1A5DE479F}"/>
                  </a:ext>
                </a:extLst>
              </p:cNvPr>
              <p:cNvSpPr txBox="1">
                <a:spLocks noRot="1" noChangeAspect="1" noMove="1" noResize="1" noEditPoints="1" noAdjustHandles="1" noChangeArrowheads="1" noChangeShapeType="1" noTextEdit="1"/>
              </p:cNvSpPr>
              <p:nvPr/>
            </p:nvSpPr>
            <p:spPr>
              <a:xfrm>
                <a:off x="7214535" y="1567087"/>
                <a:ext cx="3453464" cy="791650"/>
              </a:xfrm>
              <a:prstGeom prst="roundRect">
                <a:avLst/>
              </a:prstGeom>
              <a:blipFill>
                <a:blip r:embed="rId8"/>
                <a:stretch>
                  <a:fillRect/>
                </a:stretch>
              </a:blipFill>
              <a:ln>
                <a:solidFill>
                  <a:schemeClr val="accent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 Placeholder 11">
                <a:extLst>
                  <a:ext uri="{FF2B5EF4-FFF2-40B4-BE49-F238E27FC236}">
                    <a16:creationId xmlns:a16="http://schemas.microsoft.com/office/drawing/2014/main" id="{AE7BF476-9D1B-0565-5604-C50DE98E76BF}"/>
                  </a:ext>
                </a:extLst>
              </p:cNvPr>
              <p:cNvSpPr txBox="1">
                <a:spLocks/>
              </p:cNvSpPr>
              <p:nvPr/>
            </p:nvSpPr>
            <p:spPr>
              <a:xfrm>
                <a:off x="7214534" y="2419470"/>
                <a:ext cx="3727091" cy="4338224"/>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4000"/>
                  </a:lnSpc>
                  <a:spcBef>
                    <a:spcPts val="600"/>
                  </a:spcBef>
                  <a:spcAft>
                    <a:spcPts val="600"/>
                  </a:spcAft>
                </a:pPr>
                <a14:m>
                  <m:oMathPara xmlns:m="http://schemas.openxmlformats.org/officeDocument/2006/math">
                    <m:oMathParaPr>
                      <m:jc m:val="left"/>
                    </m:oMathParaPr>
                    <m:oMath xmlns:m="http://schemas.openxmlformats.org/officeDocument/2006/math">
                      <m:func>
                        <m:funcPr>
                          <m:ctrlPr>
                            <a:rPr lang="en-AU" i="1" smtClean="0">
                              <a:latin typeface="Cambria Math" panose="02040503050406030204" pitchFamily="18" charset="0"/>
                            </a:rPr>
                          </m:ctrlPr>
                        </m:funcPr>
                        <m:fName>
                          <m:r>
                            <m:rPr>
                              <m:sty m:val="p"/>
                            </m:rPr>
                            <a:rPr lang="en-AU" smtClean="0">
                              <a:latin typeface="Cambria Math" panose="02040503050406030204" pitchFamily="18" charset="0"/>
                            </a:rPr>
                            <m:t>tan</m:t>
                          </m:r>
                        </m:fName>
                        <m:e>
                          <m:r>
                            <a:rPr lang="en-AU" i="1" smtClean="0">
                              <a:latin typeface="Cambria Math" panose="02040503050406030204" pitchFamily="18" charset="0"/>
                            </a:rPr>
                            <m:t>2</m:t>
                          </m:r>
                          <m:r>
                            <a:rPr lang="en-AU" i="1" smtClean="0">
                              <a:latin typeface="Cambria Math" panose="02040503050406030204" pitchFamily="18" charset="0"/>
                            </a:rPr>
                            <m:t>𝐴</m:t>
                          </m:r>
                          <m:r>
                            <a:rPr lang="en-AU" i="1" smtClean="0">
                              <a:latin typeface="Cambria Math" panose="02040503050406030204" pitchFamily="18" charset="0"/>
                            </a:rPr>
                            <m:t>=</m:t>
                          </m:r>
                        </m:e>
                      </m:func>
                      <m:f>
                        <m:fPr>
                          <m:ctrlPr>
                            <a:rPr lang="en-AU" i="1" smtClean="0">
                              <a:latin typeface="Cambria Math" panose="02040503050406030204" pitchFamily="18" charset="0"/>
                            </a:rPr>
                          </m:ctrlPr>
                        </m:fPr>
                        <m:num>
                          <m:r>
                            <a:rPr lang="en-AU" i="1">
                              <a:latin typeface="Cambria Math" panose="02040503050406030204" pitchFamily="18" charset="0"/>
                            </a:rPr>
                            <m:t>2</m:t>
                          </m:r>
                          <m:func>
                            <m:funcPr>
                              <m:ctrlPr>
                                <a:rPr lang="en-AU" i="1">
                                  <a:latin typeface="Cambria Math" panose="02040503050406030204" pitchFamily="18" charset="0"/>
                                </a:rPr>
                              </m:ctrlPr>
                            </m:funcPr>
                            <m:fName>
                              <m:r>
                                <m:rPr>
                                  <m:sty m:val="p"/>
                                </m:rPr>
                                <a:rPr lang="en-AU">
                                  <a:latin typeface="Cambria Math" panose="02040503050406030204" pitchFamily="18" charset="0"/>
                                </a:rPr>
                                <m:t>sin</m:t>
                              </m:r>
                            </m:fName>
                            <m:e>
                              <m:r>
                                <a:rPr lang="en-AU" i="1">
                                  <a:latin typeface="Cambria Math" panose="02040503050406030204" pitchFamily="18" charset="0"/>
                                </a:rPr>
                                <m:t>𝐴</m:t>
                              </m:r>
                            </m:e>
                          </m:func>
                          <m:func>
                            <m:funcPr>
                              <m:ctrlPr>
                                <a:rPr lang="en-AU" i="1">
                                  <a:latin typeface="Cambria Math" panose="02040503050406030204" pitchFamily="18" charset="0"/>
                                </a:rPr>
                              </m:ctrlPr>
                            </m:funcPr>
                            <m:fName>
                              <m:r>
                                <m:rPr>
                                  <m:sty m:val="p"/>
                                </m:rPr>
                                <a:rPr lang="en-AU">
                                  <a:latin typeface="Cambria Math" panose="02040503050406030204" pitchFamily="18" charset="0"/>
                                </a:rPr>
                                <m:t>cos</m:t>
                              </m:r>
                            </m:fName>
                            <m:e>
                              <m:r>
                                <a:rPr lang="en-AU" i="1">
                                  <a:latin typeface="Cambria Math" panose="02040503050406030204" pitchFamily="18" charset="0"/>
                                </a:rPr>
                                <m:t>𝐴</m:t>
                              </m:r>
                            </m:e>
                          </m:func>
                        </m:num>
                        <m:den>
                          <m:func>
                            <m:funcPr>
                              <m:ctrlPr>
                                <a:rPr lang="en-AU" i="1">
                                  <a:latin typeface="Cambria Math" panose="02040503050406030204" pitchFamily="18" charset="0"/>
                                </a:rPr>
                              </m:ctrlPr>
                            </m:funcPr>
                            <m:fName>
                              <m:sSup>
                                <m:sSupPr>
                                  <m:ctrlPr>
                                    <a:rPr lang="en-AU" i="1">
                                      <a:latin typeface="Cambria Math" panose="02040503050406030204" pitchFamily="18" charset="0"/>
                                    </a:rPr>
                                  </m:ctrlPr>
                                </m:sSupPr>
                                <m:e>
                                  <m:r>
                                    <m:rPr>
                                      <m:sty m:val="p"/>
                                    </m:rPr>
                                    <a:rPr lang="en-AU">
                                      <a:latin typeface="Cambria Math" panose="02040503050406030204" pitchFamily="18" charset="0"/>
                                    </a:rPr>
                                    <m:t>cos</m:t>
                                  </m:r>
                                </m:e>
                                <m:sup>
                                  <m:r>
                                    <a:rPr lang="en-AU" i="1">
                                      <a:latin typeface="Cambria Math" panose="02040503050406030204" pitchFamily="18" charset="0"/>
                                    </a:rPr>
                                    <m:t>2</m:t>
                                  </m:r>
                                </m:sup>
                              </m:sSup>
                            </m:fName>
                            <m:e>
                              <m:r>
                                <a:rPr lang="en-AU" i="1">
                                  <a:latin typeface="Cambria Math" panose="02040503050406030204" pitchFamily="18" charset="0"/>
                                </a:rPr>
                                <m:t>𝐴</m:t>
                              </m:r>
                            </m:e>
                          </m:func>
                          <m:r>
                            <a:rPr lang="en-AU" i="1">
                              <a:latin typeface="Cambria Math" panose="02040503050406030204" pitchFamily="18" charset="0"/>
                            </a:rPr>
                            <m:t>−</m:t>
                          </m:r>
                          <m:func>
                            <m:funcPr>
                              <m:ctrlPr>
                                <a:rPr lang="en-AU" i="1">
                                  <a:latin typeface="Cambria Math" panose="02040503050406030204" pitchFamily="18" charset="0"/>
                                </a:rPr>
                              </m:ctrlPr>
                            </m:funcPr>
                            <m:fName>
                              <m:sSup>
                                <m:sSupPr>
                                  <m:ctrlPr>
                                    <a:rPr lang="en-AU" i="1">
                                      <a:latin typeface="Cambria Math" panose="02040503050406030204" pitchFamily="18" charset="0"/>
                                    </a:rPr>
                                  </m:ctrlPr>
                                </m:sSupPr>
                                <m:e>
                                  <m:r>
                                    <m:rPr>
                                      <m:sty m:val="p"/>
                                    </m:rPr>
                                    <a:rPr lang="en-AU">
                                      <a:latin typeface="Cambria Math" panose="02040503050406030204" pitchFamily="18" charset="0"/>
                                    </a:rPr>
                                    <m:t>sin</m:t>
                                  </m:r>
                                </m:e>
                                <m:sup>
                                  <m:r>
                                    <a:rPr lang="en-AU" i="1">
                                      <a:latin typeface="Cambria Math" panose="02040503050406030204" pitchFamily="18" charset="0"/>
                                    </a:rPr>
                                    <m:t>2</m:t>
                                  </m:r>
                                </m:sup>
                              </m:sSup>
                            </m:fName>
                            <m:e>
                              <m:r>
                                <a:rPr lang="en-AU" i="1">
                                  <a:latin typeface="Cambria Math" panose="02040503050406030204" pitchFamily="18" charset="0"/>
                                </a:rPr>
                                <m:t>𝐴</m:t>
                              </m:r>
                            </m:e>
                          </m:func>
                        </m:den>
                      </m:f>
                    </m:oMath>
                  </m:oMathPara>
                </a14:m>
                <a:endParaRPr lang="en-AU" dirty="0">
                  <a:latin typeface="+mn-lt"/>
                </a:endParaRPr>
              </a:p>
              <a:p>
                <a:pPr marL="717550">
                  <a:lnSpc>
                    <a:spcPct val="114000"/>
                  </a:lnSpc>
                  <a:spcBef>
                    <a:spcPts val="600"/>
                  </a:spcBef>
                  <a:spcAft>
                    <a:spcPts val="600"/>
                  </a:spcAft>
                </a:pPr>
                <a14:m>
                  <m:oMathPara xmlns:m="http://schemas.openxmlformats.org/officeDocument/2006/math">
                    <m:oMathParaPr>
                      <m:jc m:val="left"/>
                    </m:oMathParaPr>
                    <m:oMath xmlns:m="http://schemas.openxmlformats.org/officeDocument/2006/math">
                      <m:r>
                        <a:rPr lang="en-AU" i="1" smtClean="0">
                          <a:latin typeface="Cambria Math" panose="02040503050406030204" pitchFamily="18" charset="0"/>
                        </a:rPr>
                        <m:t>=</m:t>
                      </m:r>
                      <m:f>
                        <m:fPr>
                          <m:ctrlPr>
                            <a:rPr lang="en-AU" i="1">
                              <a:latin typeface="Cambria Math" panose="02040503050406030204" pitchFamily="18" charset="0"/>
                            </a:rPr>
                          </m:ctrlPr>
                        </m:fPr>
                        <m:num>
                          <m:f>
                            <m:fPr>
                              <m:ctrlPr>
                                <a:rPr lang="en-AU" b="0" i="1" smtClean="0">
                                  <a:latin typeface="Cambria Math" panose="02040503050406030204" pitchFamily="18" charset="0"/>
                                </a:rPr>
                              </m:ctrlPr>
                            </m:fPr>
                            <m:num>
                              <m:r>
                                <a:rPr lang="en-AU" i="1">
                                  <a:latin typeface="Cambria Math" panose="02040503050406030204" pitchFamily="18" charset="0"/>
                                </a:rPr>
                                <m:t>2</m:t>
                              </m:r>
                              <m:func>
                                <m:funcPr>
                                  <m:ctrlPr>
                                    <a:rPr lang="en-AU" i="1">
                                      <a:latin typeface="Cambria Math" panose="02040503050406030204" pitchFamily="18" charset="0"/>
                                    </a:rPr>
                                  </m:ctrlPr>
                                </m:funcPr>
                                <m:fName>
                                  <m:r>
                                    <m:rPr>
                                      <m:sty m:val="p"/>
                                    </m:rPr>
                                    <a:rPr lang="en-AU">
                                      <a:latin typeface="Cambria Math" panose="02040503050406030204" pitchFamily="18" charset="0"/>
                                    </a:rPr>
                                    <m:t>sin</m:t>
                                  </m:r>
                                </m:fName>
                                <m:e>
                                  <m:r>
                                    <a:rPr lang="en-AU" i="1">
                                      <a:latin typeface="Cambria Math" panose="02040503050406030204" pitchFamily="18" charset="0"/>
                                    </a:rPr>
                                    <m:t>𝐴</m:t>
                                  </m:r>
                                </m:e>
                              </m:func>
                              <m:func>
                                <m:funcPr>
                                  <m:ctrlPr>
                                    <a:rPr lang="en-AU" i="1">
                                      <a:latin typeface="Cambria Math" panose="02040503050406030204" pitchFamily="18" charset="0"/>
                                    </a:rPr>
                                  </m:ctrlPr>
                                </m:funcPr>
                                <m:fName>
                                  <m:r>
                                    <m:rPr>
                                      <m:sty m:val="p"/>
                                    </m:rPr>
                                    <a:rPr lang="en-AU">
                                      <a:latin typeface="Cambria Math" panose="02040503050406030204" pitchFamily="18" charset="0"/>
                                    </a:rPr>
                                    <m:t>cos</m:t>
                                  </m:r>
                                </m:fName>
                                <m:e>
                                  <m:r>
                                    <a:rPr lang="en-AU" i="1">
                                      <a:latin typeface="Cambria Math" panose="02040503050406030204" pitchFamily="18" charset="0"/>
                                    </a:rPr>
                                    <m:t>𝐴</m:t>
                                  </m:r>
                                </m:e>
                              </m:func>
                            </m:num>
                            <m:den>
                              <m:func>
                                <m:funcPr>
                                  <m:ctrlPr>
                                    <a:rPr lang="en-AU" b="0" i="1" smtClean="0">
                                      <a:latin typeface="Cambria Math" panose="02040503050406030204" pitchFamily="18" charset="0"/>
                                    </a:rPr>
                                  </m:ctrlPr>
                                </m:funcPr>
                                <m:fName>
                                  <m:sSup>
                                    <m:sSupPr>
                                      <m:ctrlPr>
                                        <a:rPr lang="en-AU" b="0" i="1" smtClean="0">
                                          <a:latin typeface="Cambria Math" panose="02040503050406030204" pitchFamily="18" charset="0"/>
                                        </a:rPr>
                                      </m:ctrlPr>
                                    </m:sSupPr>
                                    <m:e>
                                      <m:r>
                                        <m:rPr>
                                          <m:sty m:val="p"/>
                                        </m:rPr>
                                        <a:rPr lang="en-AU" b="0" i="0" smtClean="0">
                                          <a:latin typeface="Cambria Math" panose="02040503050406030204" pitchFamily="18" charset="0"/>
                                        </a:rPr>
                                        <m:t>cos</m:t>
                                      </m:r>
                                    </m:e>
                                    <m:sup>
                                      <m:r>
                                        <a:rPr lang="en-AU" b="0" i="1" smtClean="0">
                                          <a:latin typeface="Cambria Math" panose="02040503050406030204" pitchFamily="18" charset="0"/>
                                        </a:rPr>
                                        <m:t>2</m:t>
                                      </m:r>
                                    </m:sup>
                                  </m:sSup>
                                </m:fName>
                                <m:e>
                                  <m:r>
                                    <a:rPr lang="en-AU" b="0" i="1" smtClean="0">
                                      <a:latin typeface="Cambria Math" panose="02040503050406030204" pitchFamily="18" charset="0"/>
                                    </a:rPr>
                                    <m:t>𝐴</m:t>
                                  </m:r>
                                </m:e>
                              </m:func>
                            </m:den>
                          </m:f>
                        </m:num>
                        <m:den>
                          <m:f>
                            <m:fPr>
                              <m:ctrlPr>
                                <a:rPr lang="en-AU" i="1">
                                  <a:latin typeface="Cambria Math" panose="02040503050406030204" pitchFamily="18" charset="0"/>
                                </a:rPr>
                              </m:ctrlPr>
                            </m:fPr>
                            <m:num>
                              <m:func>
                                <m:funcPr>
                                  <m:ctrlPr>
                                    <a:rPr lang="en-AU" i="1">
                                      <a:latin typeface="Cambria Math" panose="02040503050406030204" pitchFamily="18" charset="0"/>
                                    </a:rPr>
                                  </m:ctrlPr>
                                </m:funcPr>
                                <m:fName>
                                  <m:sSup>
                                    <m:sSupPr>
                                      <m:ctrlPr>
                                        <a:rPr lang="en-AU" i="1">
                                          <a:latin typeface="Cambria Math" panose="02040503050406030204" pitchFamily="18" charset="0"/>
                                        </a:rPr>
                                      </m:ctrlPr>
                                    </m:sSupPr>
                                    <m:e>
                                      <m:r>
                                        <m:rPr>
                                          <m:sty m:val="p"/>
                                        </m:rPr>
                                        <a:rPr lang="en-AU">
                                          <a:latin typeface="Cambria Math" panose="02040503050406030204" pitchFamily="18" charset="0"/>
                                        </a:rPr>
                                        <m:t>cos</m:t>
                                      </m:r>
                                    </m:e>
                                    <m:sup>
                                      <m:r>
                                        <a:rPr lang="en-AU" i="1">
                                          <a:latin typeface="Cambria Math" panose="02040503050406030204" pitchFamily="18" charset="0"/>
                                        </a:rPr>
                                        <m:t>2</m:t>
                                      </m:r>
                                    </m:sup>
                                  </m:sSup>
                                </m:fName>
                                <m:e>
                                  <m:r>
                                    <a:rPr lang="en-AU" i="1">
                                      <a:latin typeface="Cambria Math" panose="02040503050406030204" pitchFamily="18" charset="0"/>
                                    </a:rPr>
                                    <m:t>𝐴</m:t>
                                  </m:r>
                                </m:e>
                              </m:func>
                              <m:r>
                                <a:rPr lang="en-AU" i="1">
                                  <a:latin typeface="Cambria Math" panose="02040503050406030204" pitchFamily="18" charset="0"/>
                                </a:rPr>
                                <m:t>−</m:t>
                              </m:r>
                              <m:func>
                                <m:funcPr>
                                  <m:ctrlPr>
                                    <a:rPr lang="en-AU" i="1">
                                      <a:latin typeface="Cambria Math" panose="02040503050406030204" pitchFamily="18" charset="0"/>
                                    </a:rPr>
                                  </m:ctrlPr>
                                </m:funcPr>
                                <m:fName>
                                  <m:sSup>
                                    <m:sSupPr>
                                      <m:ctrlPr>
                                        <a:rPr lang="en-AU" i="1">
                                          <a:latin typeface="Cambria Math" panose="02040503050406030204" pitchFamily="18" charset="0"/>
                                        </a:rPr>
                                      </m:ctrlPr>
                                    </m:sSupPr>
                                    <m:e>
                                      <m:r>
                                        <m:rPr>
                                          <m:sty m:val="p"/>
                                        </m:rPr>
                                        <a:rPr lang="en-AU">
                                          <a:latin typeface="Cambria Math" panose="02040503050406030204" pitchFamily="18" charset="0"/>
                                        </a:rPr>
                                        <m:t>sin</m:t>
                                      </m:r>
                                    </m:e>
                                    <m:sup>
                                      <m:r>
                                        <a:rPr lang="en-AU" i="1">
                                          <a:latin typeface="Cambria Math" panose="02040503050406030204" pitchFamily="18" charset="0"/>
                                        </a:rPr>
                                        <m:t>2</m:t>
                                      </m:r>
                                    </m:sup>
                                  </m:sSup>
                                </m:fName>
                                <m:e>
                                  <m:r>
                                    <a:rPr lang="en-AU" i="1">
                                      <a:latin typeface="Cambria Math" panose="02040503050406030204" pitchFamily="18" charset="0"/>
                                    </a:rPr>
                                    <m:t>𝐴</m:t>
                                  </m:r>
                                </m:e>
                              </m:func>
                            </m:num>
                            <m:den>
                              <m:func>
                                <m:funcPr>
                                  <m:ctrlPr>
                                    <a:rPr lang="en-AU" i="1">
                                      <a:latin typeface="Cambria Math" panose="02040503050406030204" pitchFamily="18" charset="0"/>
                                    </a:rPr>
                                  </m:ctrlPr>
                                </m:funcPr>
                                <m:fName>
                                  <m:sSup>
                                    <m:sSupPr>
                                      <m:ctrlPr>
                                        <a:rPr lang="en-AU" i="1">
                                          <a:latin typeface="Cambria Math" panose="02040503050406030204" pitchFamily="18" charset="0"/>
                                        </a:rPr>
                                      </m:ctrlPr>
                                    </m:sSupPr>
                                    <m:e>
                                      <m:r>
                                        <m:rPr>
                                          <m:sty m:val="p"/>
                                        </m:rPr>
                                        <a:rPr lang="en-AU">
                                          <a:latin typeface="Cambria Math" panose="02040503050406030204" pitchFamily="18" charset="0"/>
                                        </a:rPr>
                                        <m:t>cos</m:t>
                                      </m:r>
                                    </m:e>
                                    <m:sup>
                                      <m:r>
                                        <a:rPr lang="en-AU" i="1">
                                          <a:latin typeface="Cambria Math" panose="02040503050406030204" pitchFamily="18" charset="0"/>
                                        </a:rPr>
                                        <m:t>2</m:t>
                                      </m:r>
                                    </m:sup>
                                  </m:sSup>
                                </m:fName>
                                <m:e>
                                  <m:r>
                                    <a:rPr lang="en-AU" i="1">
                                      <a:latin typeface="Cambria Math" panose="02040503050406030204" pitchFamily="18" charset="0"/>
                                    </a:rPr>
                                    <m:t>𝐴</m:t>
                                  </m:r>
                                </m:e>
                              </m:func>
                            </m:den>
                          </m:f>
                        </m:den>
                      </m:f>
                    </m:oMath>
                  </m:oMathPara>
                </a14:m>
                <a:endParaRPr lang="en-AU" dirty="0">
                  <a:latin typeface="+mn-lt"/>
                </a:endParaRPr>
              </a:p>
              <a:p>
                <a:pPr marL="717550">
                  <a:lnSpc>
                    <a:spcPct val="114000"/>
                  </a:lnSpc>
                  <a:spcBef>
                    <a:spcPts val="600"/>
                  </a:spcBef>
                  <a:spcAft>
                    <a:spcPts val="600"/>
                  </a:spcAft>
                </a:pPr>
                <a14:m>
                  <m:oMathPara xmlns:m="http://schemas.openxmlformats.org/officeDocument/2006/math">
                    <m:oMathParaPr>
                      <m:jc m:val="left"/>
                    </m:oMathParaPr>
                    <m:oMath xmlns:m="http://schemas.openxmlformats.org/officeDocument/2006/math">
                      <m:r>
                        <a:rPr lang="en-AU" i="1" smtClean="0">
                          <a:latin typeface="Cambria Math" panose="02040503050406030204" pitchFamily="18" charset="0"/>
                        </a:rPr>
                        <m:t>=</m:t>
                      </m:r>
                      <m:f>
                        <m:fPr>
                          <m:ctrlPr>
                            <a:rPr lang="en-AU" i="1" smtClean="0">
                              <a:latin typeface="Cambria Math" panose="02040503050406030204" pitchFamily="18" charset="0"/>
                            </a:rPr>
                          </m:ctrlPr>
                        </m:fPr>
                        <m:num>
                          <m:f>
                            <m:fPr>
                              <m:ctrlPr>
                                <a:rPr lang="en-AU" b="0" i="1" smtClean="0">
                                  <a:latin typeface="Cambria Math" panose="02040503050406030204" pitchFamily="18" charset="0"/>
                                </a:rPr>
                              </m:ctrlPr>
                            </m:fPr>
                            <m:num>
                              <m:r>
                                <a:rPr lang="en-AU" b="0" i="1" smtClean="0">
                                  <a:latin typeface="Cambria Math" panose="02040503050406030204" pitchFamily="18" charset="0"/>
                                </a:rPr>
                                <m:t>2</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sin</m:t>
                                  </m:r>
                                </m:fName>
                                <m:e>
                                  <m:r>
                                    <a:rPr lang="en-AU" b="0" i="1" smtClean="0">
                                      <a:latin typeface="Cambria Math" panose="02040503050406030204" pitchFamily="18" charset="0"/>
                                    </a:rPr>
                                    <m:t>𝐴</m:t>
                                  </m:r>
                                </m:e>
                              </m:func>
                            </m:num>
                            <m:den>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cos</m:t>
                                  </m:r>
                                </m:fName>
                                <m:e>
                                  <m:r>
                                    <a:rPr lang="en-AU" b="0" i="1" smtClean="0">
                                      <a:latin typeface="Cambria Math" panose="02040503050406030204" pitchFamily="18" charset="0"/>
                                    </a:rPr>
                                    <m:t>𝐴</m:t>
                                  </m:r>
                                </m:e>
                              </m:func>
                            </m:den>
                          </m:f>
                        </m:num>
                        <m:den>
                          <m:r>
                            <a:rPr lang="en-AU" b="0" i="1" smtClean="0">
                              <a:latin typeface="Cambria Math" panose="02040503050406030204" pitchFamily="18" charset="0"/>
                            </a:rPr>
                            <m:t>1−</m:t>
                          </m:r>
                          <m:f>
                            <m:fPr>
                              <m:ctrlPr>
                                <a:rPr lang="en-AU" b="0" i="1" smtClean="0">
                                  <a:latin typeface="Cambria Math" panose="02040503050406030204" pitchFamily="18" charset="0"/>
                                </a:rPr>
                              </m:ctrlPr>
                            </m:fPr>
                            <m:num>
                              <m:func>
                                <m:funcPr>
                                  <m:ctrlPr>
                                    <a:rPr lang="en-AU" b="0" i="1" smtClean="0">
                                      <a:latin typeface="Cambria Math" panose="02040503050406030204" pitchFamily="18" charset="0"/>
                                    </a:rPr>
                                  </m:ctrlPr>
                                </m:funcPr>
                                <m:fName>
                                  <m:sSup>
                                    <m:sSupPr>
                                      <m:ctrlPr>
                                        <a:rPr lang="en-AU" b="0" i="1" smtClean="0">
                                          <a:latin typeface="Cambria Math" panose="02040503050406030204" pitchFamily="18" charset="0"/>
                                        </a:rPr>
                                      </m:ctrlPr>
                                    </m:sSupPr>
                                    <m:e>
                                      <m:r>
                                        <m:rPr>
                                          <m:sty m:val="p"/>
                                        </m:rPr>
                                        <a:rPr lang="en-AU" b="0" i="0" smtClean="0">
                                          <a:latin typeface="Cambria Math" panose="02040503050406030204" pitchFamily="18" charset="0"/>
                                        </a:rPr>
                                        <m:t>sin</m:t>
                                      </m:r>
                                    </m:e>
                                    <m:sup>
                                      <m:r>
                                        <a:rPr lang="en-AU" b="0" i="1" smtClean="0">
                                          <a:latin typeface="Cambria Math" panose="02040503050406030204" pitchFamily="18" charset="0"/>
                                        </a:rPr>
                                        <m:t>2</m:t>
                                      </m:r>
                                    </m:sup>
                                  </m:sSup>
                                </m:fName>
                                <m:e>
                                  <m:r>
                                    <a:rPr lang="en-AU" b="0" i="1" smtClean="0">
                                      <a:latin typeface="Cambria Math" panose="02040503050406030204" pitchFamily="18" charset="0"/>
                                    </a:rPr>
                                    <m:t>𝐴</m:t>
                                  </m:r>
                                </m:e>
                              </m:func>
                            </m:num>
                            <m:den>
                              <m:func>
                                <m:funcPr>
                                  <m:ctrlPr>
                                    <a:rPr lang="en-AU" b="0" i="1" smtClean="0">
                                      <a:latin typeface="Cambria Math" panose="02040503050406030204" pitchFamily="18" charset="0"/>
                                    </a:rPr>
                                  </m:ctrlPr>
                                </m:funcPr>
                                <m:fName>
                                  <m:sSup>
                                    <m:sSupPr>
                                      <m:ctrlPr>
                                        <a:rPr lang="en-AU" b="0" i="1" smtClean="0">
                                          <a:latin typeface="Cambria Math" panose="02040503050406030204" pitchFamily="18" charset="0"/>
                                        </a:rPr>
                                      </m:ctrlPr>
                                    </m:sSupPr>
                                    <m:e>
                                      <m:r>
                                        <m:rPr>
                                          <m:sty m:val="p"/>
                                        </m:rPr>
                                        <a:rPr lang="en-AU" b="0" i="0" smtClean="0">
                                          <a:latin typeface="Cambria Math" panose="02040503050406030204" pitchFamily="18" charset="0"/>
                                        </a:rPr>
                                        <m:t>cos</m:t>
                                      </m:r>
                                    </m:e>
                                    <m:sup>
                                      <m:r>
                                        <a:rPr lang="en-AU" b="0" i="1" smtClean="0">
                                          <a:latin typeface="Cambria Math" panose="02040503050406030204" pitchFamily="18" charset="0"/>
                                        </a:rPr>
                                        <m:t>2</m:t>
                                      </m:r>
                                    </m:sup>
                                  </m:sSup>
                                </m:fName>
                                <m:e>
                                  <m:r>
                                    <a:rPr lang="en-AU" b="0" i="1" smtClean="0">
                                      <a:latin typeface="Cambria Math" panose="02040503050406030204" pitchFamily="18" charset="0"/>
                                    </a:rPr>
                                    <m:t>𝐴</m:t>
                                  </m:r>
                                </m:e>
                              </m:func>
                            </m:den>
                          </m:f>
                        </m:den>
                      </m:f>
                    </m:oMath>
                  </m:oMathPara>
                </a14:m>
                <a:endParaRPr lang="en-AU" dirty="0">
                  <a:latin typeface="+mn-lt"/>
                </a:endParaRPr>
              </a:p>
              <a:p>
                <a:pPr marL="717550">
                  <a:lnSpc>
                    <a:spcPct val="114000"/>
                  </a:lnSpc>
                  <a:spcBef>
                    <a:spcPts val="600"/>
                  </a:spcBef>
                  <a:spcAft>
                    <a:spcPts val="600"/>
                  </a:spcAft>
                </a:pPr>
                <a14:m>
                  <m:oMathPara xmlns:m="http://schemas.openxmlformats.org/officeDocument/2006/math">
                    <m:oMathParaPr>
                      <m:jc m:val="left"/>
                    </m:oMathParaPr>
                    <m:oMath xmlns:m="http://schemas.openxmlformats.org/officeDocument/2006/math">
                      <m:r>
                        <a:rPr lang="en-AU" b="0" i="1" smtClean="0">
                          <a:latin typeface="Cambria Math" panose="02040503050406030204" pitchFamily="18" charset="0"/>
                        </a:rPr>
                        <m:t>=</m:t>
                      </m:r>
                      <m:f>
                        <m:fPr>
                          <m:ctrlPr>
                            <a:rPr lang="en-AU" i="1">
                              <a:latin typeface="Cambria Math" panose="02040503050406030204" pitchFamily="18" charset="0"/>
                            </a:rPr>
                          </m:ctrlPr>
                        </m:fPr>
                        <m:num>
                          <m:r>
                            <a:rPr lang="en-AU" i="1">
                              <a:latin typeface="Cambria Math" panose="02040503050406030204" pitchFamily="18" charset="0"/>
                            </a:rPr>
                            <m:t>2</m:t>
                          </m:r>
                          <m:func>
                            <m:funcPr>
                              <m:ctrlPr>
                                <a:rPr lang="en-AU" i="1">
                                  <a:latin typeface="Cambria Math" panose="02040503050406030204" pitchFamily="18" charset="0"/>
                                </a:rPr>
                              </m:ctrlPr>
                            </m:funcPr>
                            <m:fName>
                              <m:r>
                                <m:rPr>
                                  <m:sty m:val="p"/>
                                </m:rPr>
                                <a:rPr lang="en-AU">
                                  <a:latin typeface="Cambria Math" panose="02040503050406030204" pitchFamily="18" charset="0"/>
                                </a:rPr>
                                <m:t>tan</m:t>
                              </m:r>
                            </m:fName>
                            <m:e>
                              <m:r>
                                <a:rPr lang="en-AU" i="1">
                                  <a:latin typeface="Cambria Math" panose="02040503050406030204" pitchFamily="18" charset="0"/>
                                </a:rPr>
                                <m:t>𝐴</m:t>
                              </m:r>
                            </m:e>
                          </m:func>
                        </m:num>
                        <m:den>
                          <m:r>
                            <a:rPr lang="en-AU" i="1">
                              <a:latin typeface="Cambria Math" panose="02040503050406030204" pitchFamily="18" charset="0"/>
                            </a:rPr>
                            <m:t>1−</m:t>
                          </m:r>
                          <m:func>
                            <m:funcPr>
                              <m:ctrlPr>
                                <a:rPr lang="en-AU" i="1">
                                  <a:latin typeface="Cambria Math" panose="02040503050406030204" pitchFamily="18" charset="0"/>
                                </a:rPr>
                              </m:ctrlPr>
                            </m:funcPr>
                            <m:fName>
                              <m:sSup>
                                <m:sSupPr>
                                  <m:ctrlPr>
                                    <a:rPr lang="en-AU" i="1">
                                      <a:latin typeface="Cambria Math" panose="02040503050406030204" pitchFamily="18" charset="0"/>
                                    </a:rPr>
                                  </m:ctrlPr>
                                </m:sSupPr>
                                <m:e>
                                  <m:r>
                                    <m:rPr>
                                      <m:sty m:val="p"/>
                                    </m:rPr>
                                    <a:rPr lang="en-AU">
                                      <a:latin typeface="Cambria Math" panose="02040503050406030204" pitchFamily="18" charset="0"/>
                                    </a:rPr>
                                    <m:t>tan</m:t>
                                  </m:r>
                                </m:e>
                                <m:sup>
                                  <m:r>
                                    <a:rPr lang="en-AU">
                                      <a:latin typeface="Cambria Math" panose="02040503050406030204" pitchFamily="18" charset="0"/>
                                    </a:rPr>
                                    <m:t>2</m:t>
                                  </m:r>
                                </m:sup>
                              </m:sSup>
                            </m:fName>
                            <m:e>
                              <m:r>
                                <a:rPr lang="en-AU" i="1">
                                  <a:latin typeface="Cambria Math" panose="02040503050406030204" pitchFamily="18" charset="0"/>
                                </a:rPr>
                                <m:t>𝐴</m:t>
                              </m:r>
                            </m:e>
                          </m:func>
                        </m:den>
                      </m:f>
                    </m:oMath>
                  </m:oMathPara>
                </a14:m>
                <a:endParaRPr lang="en-AU" dirty="0">
                  <a:latin typeface="+mn-lt"/>
                </a:endParaRPr>
              </a:p>
            </p:txBody>
          </p:sp>
        </mc:Choice>
        <mc:Fallback xmlns="">
          <p:sp>
            <p:nvSpPr>
              <p:cNvPr id="10" name="Text Placeholder 11">
                <a:extLst>
                  <a:ext uri="{FF2B5EF4-FFF2-40B4-BE49-F238E27FC236}">
                    <a16:creationId xmlns:a16="http://schemas.microsoft.com/office/drawing/2014/main" id="{AE7BF476-9D1B-0565-5604-C50DE98E76BF}"/>
                  </a:ext>
                </a:extLst>
              </p:cNvPr>
              <p:cNvSpPr txBox="1">
                <a:spLocks noRot="1" noChangeAspect="1" noMove="1" noResize="1" noEditPoints="1" noAdjustHandles="1" noChangeArrowheads="1" noChangeShapeType="1" noTextEdit="1"/>
              </p:cNvSpPr>
              <p:nvPr/>
            </p:nvSpPr>
            <p:spPr>
              <a:xfrm>
                <a:off x="7214534" y="2419470"/>
                <a:ext cx="3727091" cy="4338224"/>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68BBB9CC-9994-55B3-B3A3-3AF11D5F7639}"/>
                  </a:ext>
                </a:extLst>
              </p:cNvPr>
              <p:cNvSpPr txBox="1"/>
              <p:nvPr/>
            </p:nvSpPr>
            <p:spPr>
              <a:xfrm>
                <a:off x="10219355" y="3404547"/>
                <a:ext cx="1767236" cy="1227088"/>
              </a:xfrm>
              <a:prstGeom prst="rect">
                <a:avLst/>
              </a:prstGeom>
            </p:spPr>
            <p:style>
              <a:lnRef idx="3">
                <a:schemeClr val="lt1"/>
              </a:lnRef>
              <a:fillRef idx="1">
                <a:schemeClr val="accent6"/>
              </a:fillRef>
              <a:effectRef idx="1">
                <a:schemeClr val="accent6"/>
              </a:effectRef>
              <a:fontRef idx="minor">
                <a:schemeClr val="lt1"/>
              </a:fontRef>
            </p:style>
            <p:txBody>
              <a:bodyPr wrap="square" lIns="0" tIns="0" rIns="0" bIns="0" rtlCol="0">
                <a:noAutofit/>
              </a:bodyPr>
              <a:lstStyle/>
              <a:p>
                <a:pPr marL="93663" algn="l"/>
                <a:r>
                  <a:rPr lang="en-AU" sz="1800" dirty="0">
                    <a:solidFill>
                      <a:schemeClr val="tx1"/>
                    </a:solidFill>
                  </a:rPr>
                  <a:t>Divide the numerator and denominator by </a:t>
                </a:r>
                <a14:m>
                  <m:oMath xmlns:m="http://schemas.openxmlformats.org/officeDocument/2006/math">
                    <m:func>
                      <m:funcPr>
                        <m:ctrlPr>
                          <a:rPr lang="en-AU" sz="1800" b="0" i="1" smtClean="0">
                            <a:solidFill>
                              <a:schemeClr val="tx1"/>
                            </a:solidFill>
                            <a:latin typeface="Cambria Math" panose="02040503050406030204" pitchFamily="18" charset="0"/>
                          </a:rPr>
                        </m:ctrlPr>
                      </m:funcPr>
                      <m:fName>
                        <m:sSup>
                          <m:sSupPr>
                            <m:ctrlPr>
                              <a:rPr lang="en-AU" sz="1800" b="0" i="1" smtClean="0">
                                <a:solidFill>
                                  <a:schemeClr val="tx1"/>
                                </a:solidFill>
                                <a:latin typeface="Cambria Math" panose="02040503050406030204" pitchFamily="18" charset="0"/>
                              </a:rPr>
                            </m:ctrlPr>
                          </m:sSupPr>
                          <m:e>
                            <m:r>
                              <m:rPr>
                                <m:sty m:val="p"/>
                              </m:rPr>
                              <a:rPr lang="en-AU" sz="1800" b="0" i="0" smtClean="0">
                                <a:solidFill>
                                  <a:schemeClr val="tx1"/>
                                </a:solidFill>
                                <a:latin typeface="Cambria Math" panose="02040503050406030204" pitchFamily="18" charset="0"/>
                              </a:rPr>
                              <m:t>cos</m:t>
                            </m:r>
                          </m:e>
                          <m:sup>
                            <m:r>
                              <a:rPr lang="en-AU" sz="1800" b="0" i="0" smtClean="0">
                                <a:solidFill>
                                  <a:schemeClr val="tx1"/>
                                </a:solidFill>
                                <a:latin typeface="Cambria Math" panose="02040503050406030204" pitchFamily="18" charset="0"/>
                              </a:rPr>
                              <m:t>2</m:t>
                            </m:r>
                          </m:sup>
                        </m:sSup>
                      </m:fName>
                      <m:e>
                        <m:r>
                          <m:rPr>
                            <m:sty m:val="p"/>
                          </m:rPr>
                          <a:rPr lang="en-AU" sz="1800" b="0" i="0" smtClean="0">
                            <a:solidFill>
                              <a:schemeClr val="tx1"/>
                            </a:solidFill>
                            <a:latin typeface="Cambria Math" panose="02040503050406030204" pitchFamily="18" charset="0"/>
                          </a:rPr>
                          <m:t>A</m:t>
                        </m:r>
                      </m:e>
                    </m:func>
                  </m:oMath>
                </a14:m>
                <a:r>
                  <a:rPr lang="en-AU" sz="1800" dirty="0">
                    <a:solidFill>
                      <a:schemeClr val="tx1"/>
                    </a:solidFill>
                  </a:rPr>
                  <a:t> </a:t>
                </a:r>
              </a:p>
            </p:txBody>
          </p:sp>
        </mc:Choice>
        <mc:Fallback xmlns="">
          <p:sp>
            <p:nvSpPr>
              <p:cNvPr id="15" name="TextBox 14">
                <a:extLst>
                  <a:ext uri="{FF2B5EF4-FFF2-40B4-BE49-F238E27FC236}">
                    <a16:creationId xmlns:a16="http://schemas.microsoft.com/office/drawing/2014/main" id="{68BBB9CC-9994-55B3-B3A3-3AF11D5F7639}"/>
                  </a:ext>
                </a:extLst>
              </p:cNvPr>
              <p:cNvSpPr txBox="1">
                <a:spLocks noRot="1" noChangeAspect="1" noMove="1" noResize="1" noEditPoints="1" noAdjustHandles="1" noChangeArrowheads="1" noChangeShapeType="1" noTextEdit="1"/>
              </p:cNvSpPr>
              <p:nvPr/>
            </p:nvSpPr>
            <p:spPr>
              <a:xfrm>
                <a:off x="10219355" y="3404547"/>
                <a:ext cx="1767236" cy="1227088"/>
              </a:xfrm>
              <a:prstGeom prst="rect">
                <a:avLst/>
              </a:prstGeom>
              <a:blipFill>
                <a:blip r:embed="rId10"/>
                <a:stretch>
                  <a:fillRect l="-2389" t="-5854" r="-5461"/>
                </a:stretch>
              </a:blipFill>
            </p:spPr>
            <p:txBody>
              <a:bodyPr/>
              <a:lstStyle/>
              <a:p>
                <a:r>
                  <a:rPr lang="en-AU">
                    <a:noFill/>
                  </a:rPr>
                  <a:t> </a:t>
                </a:r>
              </a:p>
            </p:txBody>
          </p:sp>
        </mc:Fallback>
      </mc:AlternateContent>
      <p:sp>
        <p:nvSpPr>
          <p:cNvPr id="3" name="Slide Number Placeholder 2">
            <a:extLst>
              <a:ext uri="{FF2B5EF4-FFF2-40B4-BE49-F238E27FC236}">
                <a16:creationId xmlns:a16="http://schemas.microsoft.com/office/drawing/2014/main" id="{394AAF77-5A98-9051-4116-376780A6196C}"/>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7</a:t>
            </a:fld>
            <a:endParaRPr lang="en-AU" dirty="0"/>
          </a:p>
        </p:txBody>
      </p:sp>
    </p:spTree>
    <p:extLst>
      <p:ext uri="{BB962C8B-B14F-4D97-AF65-F5344CB8AC3E}">
        <p14:creationId xmlns:p14="http://schemas.microsoft.com/office/powerpoint/2010/main" val="2454984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542A7F-86DC-E96D-D7AA-2C592EDE94E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D444B74-82DE-3C49-A917-F7B0A368FE66}"/>
              </a:ext>
            </a:extLst>
          </p:cNvPr>
          <p:cNvSpPr>
            <a:spLocks noGrp="1"/>
          </p:cNvSpPr>
          <p:nvPr>
            <p:ph type="title"/>
          </p:nvPr>
        </p:nvSpPr>
        <p:spPr/>
        <p:txBody>
          <a:bodyPr/>
          <a:lstStyle/>
          <a:p>
            <a:r>
              <a:rPr lang="en-AU" dirty="0">
                <a:latin typeface="+mj-lt"/>
              </a:rPr>
              <a:t>The cosine double angle formula</a:t>
            </a:r>
          </a:p>
        </p:txBody>
      </p:sp>
      <mc:AlternateContent xmlns:mc="http://schemas.openxmlformats.org/markup-compatibility/2006" xmlns:a14="http://schemas.microsoft.com/office/drawing/2010/main">
        <mc:Choice Requires="a14">
          <p:sp>
            <p:nvSpPr>
              <p:cNvPr id="13" name="Text Placeholder 12">
                <a:extLst>
                  <a:ext uri="{FF2B5EF4-FFF2-40B4-BE49-F238E27FC236}">
                    <a16:creationId xmlns:a16="http://schemas.microsoft.com/office/drawing/2014/main" id="{BB240A6E-8A84-A555-ECD8-9F13A20462FD}"/>
                  </a:ext>
                </a:extLst>
              </p:cNvPr>
              <p:cNvSpPr>
                <a:spLocks noGrp="1"/>
              </p:cNvSpPr>
              <p:nvPr>
                <p:ph type="body" sz="quarter" idx="18"/>
              </p:nvPr>
            </p:nvSpPr>
            <p:spPr>
              <a:xfrm>
                <a:off x="360000" y="982520"/>
                <a:ext cx="11483998" cy="356423"/>
              </a:xfrm>
            </p:spPr>
            <p:txBody>
              <a:bodyPr/>
              <a:lstStyle/>
              <a:p>
                <a:r>
                  <a:rPr lang="en-AU" b="0" dirty="0"/>
                  <a:t> </a:t>
                </a:r>
                <a14:m>
                  <m:oMath xmlns:m="http://schemas.openxmlformats.org/officeDocument/2006/math">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cos</m:t>
                        </m:r>
                      </m:fName>
                      <m:e>
                        <m:r>
                          <a:rPr lang="en-AU" b="0" i="1" smtClean="0">
                            <a:latin typeface="Cambria Math" panose="02040503050406030204" pitchFamily="18" charset="0"/>
                          </a:rPr>
                          <m:t>2</m:t>
                        </m:r>
                        <m:r>
                          <a:rPr lang="en-AU" b="0" i="1" smtClean="0">
                            <a:latin typeface="Cambria Math" panose="02040503050406030204" pitchFamily="18" charset="0"/>
                          </a:rPr>
                          <m:t>𝐴</m:t>
                        </m:r>
                      </m:e>
                    </m:func>
                    <m:r>
                      <a:rPr lang="en-AU" b="0" i="1" smtClean="0">
                        <a:latin typeface="Cambria Math" panose="02040503050406030204" pitchFamily="18" charset="0"/>
                      </a:rPr>
                      <m:t>=</m:t>
                    </m:r>
                    <m:func>
                      <m:funcPr>
                        <m:ctrlPr>
                          <a:rPr lang="en-AU" b="0" i="1" smtClean="0">
                            <a:latin typeface="Cambria Math" panose="02040503050406030204" pitchFamily="18" charset="0"/>
                          </a:rPr>
                        </m:ctrlPr>
                      </m:funcPr>
                      <m:fName>
                        <m:sSup>
                          <m:sSupPr>
                            <m:ctrlPr>
                              <a:rPr lang="en-AU" b="0" i="1" smtClean="0">
                                <a:latin typeface="Cambria Math" panose="02040503050406030204" pitchFamily="18" charset="0"/>
                              </a:rPr>
                            </m:ctrlPr>
                          </m:sSupPr>
                          <m:e>
                            <m:r>
                              <m:rPr>
                                <m:sty m:val="p"/>
                              </m:rPr>
                              <a:rPr lang="en-AU" b="0" i="0" smtClean="0">
                                <a:latin typeface="Cambria Math" panose="02040503050406030204" pitchFamily="18" charset="0"/>
                              </a:rPr>
                              <m:t>cos</m:t>
                            </m:r>
                          </m:e>
                          <m:sup>
                            <m:r>
                              <a:rPr lang="en-AU" b="0" i="1" smtClean="0">
                                <a:latin typeface="Cambria Math" panose="02040503050406030204" pitchFamily="18" charset="0"/>
                              </a:rPr>
                              <m:t>2</m:t>
                            </m:r>
                          </m:sup>
                        </m:sSup>
                      </m:fName>
                      <m:e>
                        <m:r>
                          <a:rPr lang="en-AU" b="0" i="1" smtClean="0">
                            <a:latin typeface="Cambria Math" panose="02040503050406030204" pitchFamily="18" charset="0"/>
                          </a:rPr>
                          <m:t>𝐴</m:t>
                        </m:r>
                      </m:e>
                    </m:func>
                    <m:r>
                      <a:rPr lang="en-AU" b="0" i="1" smtClean="0">
                        <a:latin typeface="Cambria Math" panose="02040503050406030204" pitchFamily="18" charset="0"/>
                      </a:rPr>
                      <m:t>−</m:t>
                    </m:r>
                    <m:func>
                      <m:funcPr>
                        <m:ctrlPr>
                          <a:rPr lang="en-AU" b="0" i="1" smtClean="0">
                            <a:latin typeface="Cambria Math" panose="02040503050406030204" pitchFamily="18" charset="0"/>
                          </a:rPr>
                        </m:ctrlPr>
                      </m:funcPr>
                      <m:fName>
                        <m:sSup>
                          <m:sSupPr>
                            <m:ctrlPr>
                              <a:rPr lang="en-AU" b="0" i="1" smtClean="0">
                                <a:latin typeface="Cambria Math" panose="02040503050406030204" pitchFamily="18" charset="0"/>
                              </a:rPr>
                            </m:ctrlPr>
                          </m:sSupPr>
                          <m:e>
                            <m:r>
                              <m:rPr>
                                <m:sty m:val="p"/>
                              </m:rPr>
                              <a:rPr lang="en-AU" b="0" i="0" smtClean="0">
                                <a:latin typeface="Cambria Math" panose="02040503050406030204" pitchFamily="18" charset="0"/>
                              </a:rPr>
                              <m:t>sin</m:t>
                            </m:r>
                          </m:e>
                          <m:sup>
                            <m:r>
                              <a:rPr lang="en-AU" b="0" i="1" smtClean="0">
                                <a:latin typeface="Cambria Math" panose="02040503050406030204" pitchFamily="18" charset="0"/>
                              </a:rPr>
                              <m:t>2</m:t>
                            </m:r>
                          </m:sup>
                        </m:sSup>
                      </m:fName>
                      <m:e>
                        <m:r>
                          <a:rPr lang="en-AU" b="0" i="1" smtClean="0">
                            <a:latin typeface="Cambria Math" panose="02040503050406030204" pitchFamily="18" charset="0"/>
                          </a:rPr>
                          <m:t>𝐴</m:t>
                        </m:r>
                      </m:e>
                    </m:func>
                  </m:oMath>
                </a14:m>
                <a:endParaRPr lang="en-AU" dirty="0">
                  <a:latin typeface="+mj-lt"/>
                </a:endParaRPr>
              </a:p>
            </p:txBody>
          </p:sp>
        </mc:Choice>
        <mc:Fallback xmlns="">
          <p:sp>
            <p:nvSpPr>
              <p:cNvPr id="13" name="Text Placeholder 12">
                <a:extLst>
                  <a:ext uri="{FF2B5EF4-FFF2-40B4-BE49-F238E27FC236}">
                    <a16:creationId xmlns:a16="http://schemas.microsoft.com/office/drawing/2014/main" id="{BB240A6E-8A84-A555-ECD8-9F13A20462FD}"/>
                  </a:ext>
                </a:extLst>
              </p:cNvPr>
              <p:cNvSpPr>
                <a:spLocks noGrp="1" noRot="1" noChangeAspect="1" noMove="1" noResize="1" noEditPoints="1" noAdjustHandles="1" noChangeArrowheads="1" noChangeShapeType="1" noTextEdit="1"/>
              </p:cNvSpPr>
              <p:nvPr>
                <p:ph type="body" sz="quarter" idx="18"/>
              </p:nvPr>
            </p:nvSpPr>
            <p:spPr>
              <a:xfrm>
                <a:off x="360000" y="982520"/>
                <a:ext cx="11483998" cy="356423"/>
              </a:xfrm>
              <a:blipFill>
                <a:blip r:embed="rId4"/>
                <a:stretch>
                  <a:fillRect b="-678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 Placeholder 11">
                <a:extLst>
                  <a:ext uri="{FF2B5EF4-FFF2-40B4-BE49-F238E27FC236}">
                    <a16:creationId xmlns:a16="http://schemas.microsoft.com/office/drawing/2014/main" id="{6C988EFE-CC0E-425E-0AA6-B920F3A1C8F7}"/>
                  </a:ext>
                </a:extLst>
              </p:cNvPr>
              <p:cNvSpPr>
                <a:spLocks noGrp="1"/>
              </p:cNvSpPr>
              <p:nvPr>
                <p:ph type="body" sz="quarter" idx="17"/>
              </p:nvPr>
            </p:nvSpPr>
            <p:spPr>
              <a:xfrm>
                <a:off x="360000" y="1601596"/>
                <a:ext cx="5485691" cy="2871443"/>
              </a:xfrm>
            </p:spPr>
            <p:txBody>
              <a:bodyPr/>
              <a:lstStyle/>
              <a:p>
                <a:r>
                  <a:rPr lang="en-AU" dirty="0">
                    <a:latin typeface="+mn-lt"/>
                  </a:rPr>
                  <a:t> </a:t>
                </a:r>
                <a14:m>
                  <m:oMath xmlns:m="http://schemas.openxmlformats.org/officeDocument/2006/math">
                    <m:func>
                      <m:funcPr>
                        <m:ctrlPr>
                          <a:rPr lang="en-AU" b="0" i="1" smtClean="0">
                            <a:latin typeface="Cambria Math" panose="02040503050406030204" pitchFamily="18" charset="0"/>
                          </a:rPr>
                        </m:ctrlPr>
                      </m:funcPr>
                      <m:fName>
                        <m:sSup>
                          <m:sSupPr>
                            <m:ctrlPr>
                              <a:rPr lang="en-AU" b="0" i="1" smtClean="0">
                                <a:latin typeface="Cambria Math" panose="02040503050406030204" pitchFamily="18" charset="0"/>
                              </a:rPr>
                            </m:ctrlPr>
                          </m:sSupPr>
                          <m:e>
                            <m:r>
                              <m:rPr>
                                <m:sty m:val="p"/>
                              </m:rPr>
                              <a:rPr lang="en-AU" b="0" i="0" smtClean="0">
                                <a:latin typeface="Cambria Math" panose="02040503050406030204" pitchFamily="18" charset="0"/>
                              </a:rPr>
                              <m:t>cos</m:t>
                            </m:r>
                          </m:e>
                          <m:sup>
                            <m:r>
                              <a:rPr lang="en-AU" b="0" i="1" smtClean="0">
                                <a:latin typeface="Cambria Math" panose="02040503050406030204" pitchFamily="18" charset="0"/>
                              </a:rPr>
                              <m:t>2</m:t>
                            </m:r>
                          </m:sup>
                        </m:sSup>
                      </m:fName>
                      <m:e>
                        <m:r>
                          <a:rPr lang="en-AU" b="0" i="1" smtClean="0">
                            <a:latin typeface="Cambria Math" panose="02040503050406030204" pitchFamily="18" charset="0"/>
                          </a:rPr>
                          <m:t>𝑥</m:t>
                        </m:r>
                      </m:e>
                    </m:func>
                    <m:r>
                      <a:rPr lang="en-AU" b="0" i="1" smtClean="0">
                        <a:latin typeface="Cambria Math" panose="02040503050406030204" pitchFamily="18" charset="0"/>
                      </a:rPr>
                      <m:t>+</m:t>
                    </m:r>
                    <m:func>
                      <m:funcPr>
                        <m:ctrlPr>
                          <a:rPr lang="en-AU" b="0" i="1" smtClean="0">
                            <a:latin typeface="Cambria Math" panose="02040503050406030204" pitchFamily="18" charset="0"/>
                          </a:rPr>
                        </m:ctrlPr>
                      </m:funcPr>
                      <m:fName>
                        <m:sSup>
                          <m:sSupPr>
                            <m:ctrlPr>
                              <a:rPr lang="en-AU" b="0" i="1" smtClean="0">
                                <a:latin typeface="Cambria Math" panose="02040503050406030204" pitchFamily="18" charset="0"/>
                              </a:rPr>
                            </m:ctrlPr>
                          </m:sSupPr>
                          <m:e>
                            <m:r>
                              <m:rPr>
                                <m:sty m:val="p"/>
                              </m:rPr>
                              <a:rPr lang="en-AU" b="0" i="0" smtClean="0">
                                <a:latin typeface="Cambria Math" panose="02040503050406030204" pitchFamily="18" charset="0"/>
                              </a:rPr>
                              <m:t>sin</m:t>
                            </m:r>
                          </m:e>
                          <m:sup>
                            <m:r>
                              <a:rPr lang="en-AU" b="0" i="1" smtClean="0">
                                <a:latin typeface="Cambria Math" panose="02040503050406030204" pitchFamily="18" charset="0"/>
                              </a:rPr>
                              <m:t>2</m:t>
                            </m:r>
                          </m:sup>
                        </m:sSup>
                      </m:fName>
                      <m:e>
                        <m:r>
                          <a:rPr lang="en-AU" b="0" i="1" smtClean="0">
                            <a:latin typeface="Cambria Math" panose="02040503050406030204" pitchFamily="18" charset="0"/>
                          </a:rPr>
                          <m:t>𝑥</m:t>
                        </m:r>
                      </m:e>
                    </m:func>
                    <m:r>
                      <a:rPr lang="en-AU" b="0" i="1" smtClean="0">
                        <a:latin typeface="Cambria Math" panose="02040503050406030204" pitchFamily="18" charset="0"/>
                      </a:rPr>
                      <m:t>=1</m:t>
                    </m:r>
                  </m:oMath>
                </a14:m>
                <a:endParaRPr lang="en-AU" b="0" dirty="0">
                  <a:latin typeface="+mn-lt"/>
                </a:endParaRPr>
              </a:p>
              <a:p>
                <a:pPr marL="987425" indent="-987425"/>
                <a14:m>
                  <m:oMathPara xmlns:m="http://schemas.openxmlformats.org/officeDocument/2006/math">
                    <m:oMathParaPr>
                      <m:jc m:val="left"/>
                    </m:oMathParaPr>
                    <m:oMath xmlns:m="http://schemas.openxmlformats.org/officeDocument/2006/math">
                      <m:func>
                        <m:funcPr>
                          <m:ctrlPr>
                            <a:rPr lang="en-AU" b="0" i="1" smtClean="0">
                              <a:latin typeface="Cambria Math" panose="02040503050406030204" pitchFamily="18" charset="0"/>
                            </a:rPr>
                          </m:ctrlPr>
                        </m:funcPr>
                        <m:fName>
                          <m:sSup>
                            <m:sSupPr>
                              <m:ctrlPr>
                                <a:rPr lang="en-AU" b="0" i="1" smtClean="0">
                                  <a:latin typeface="Cambria Math" panose="02040503050406030204" pitchFamily="18" charset="0"/>
                                </a:rPr>
                              </m:ctrlPr>
                            </m:sSupPr>
                            <m:e>
                              <m:r>
                                <m:rPr>
                                  <m:sty m:val="p"/>
                                </m:rPr>
                                <a:rPr lang="en-AU" b="0" i="0" smtClean="0">
                                  <a:latin typeface="Cambria Math" panose="02040503050406030204" pitchFamily="18" charset="0"/>
                                </a:rPr>
                                <m:t>sin</m:t>
                              </m:r>
                            </m:e>
                            <m:sup>
                              <m:r>
                                <a:rPr lang="en-AU" b="0" i="1" smtClean="0">
                                  <a:latin typeface="Cambria Math" panose="02040503050406030204" pitchFamily="18" charset="0"/>
                                </a:rPr>
                                <m:t>2</m:t>
                              </m:r>
                            </m:sup>
                          </m:sSup>
                        </m:fName>
                        <m:e>
                          <m:r>
                            <a:rPr lang="en-AU" b="0" i="1" smtClean="0">
                              <a:latin typeface="Cambria Math" panose="02040503050406030204" pitchFamily="18" charset="0"/>
                            </a:rPr>
                            <m:t>𝑥</m:t>
                          </m:r>
                          <m:r>
                            <a:rPr lang="en-AU" b="0" i="1" smtClean="0">
                              <a:latin typeface="Cambria Math" panose="02040503050406030204" pitchFamily="18" charset="0"/>
                            </a:rPr>
                            <m:t>=1−</m:t>
                          </m:r>
                          <m:func>
                            <m:funcPr>
                              <m:ctrlPr>
                                <a:rPr lang="en-AU" b="0" i="1" smtClean="0">
                                  <a:latin typeface="Cambria Math" panose="02040503050406030204" pitchFamily="18" charset="0"/>
                                </a:rPr>
                              </m:ctrlPr>
                            </m:funcPr>
                            <m:fName>
                              <m:sSup>
                                <m:sSupPr>
                                  <m:ctrlPr>
                                    <a:rPr lang="en-AU" b="0" i="1" smtClean="0">
                                      <a:latin typeface="Cambria Math" panose="02040503050406030204" pitchFamily="18" charset="0"/>
                                    </a:rPr>
                                  </m:ctrlPr>
                                </m:sSupPr>
                                <m:e>
                                  <m:r>
                                    <m:rPr>
                                      <m:sty m:val="p"/>
                                    </m:rPr>
                                    <a:rPr lang="en-AU" b="0" i="0" smtClean="0">
                                      <a:latin typeface="Cambria Math" panose="02040503050406030204" pitchFamily="18" charset="0"/>
                                    </a:rPr>
                                    <m:t>cos</m:t>
                                  </m:r>
                                </m:e>
                                <m:sup>
                                  <m:r>
                                    <a:rPr lang="en-AU" b="0" i="1" smtClean="0">
                                      <a:latin typeface="Cambria Math" panose="02040503050406030204" pitchFamily="18" charset="0"/>
                                    </a:rPr>
                                    <m:t>2</m:t>
                                  </m:r>
                                </m:sup>
                              </m:sSup>
                            </m:fName>
                            <m:e>
                              <m:r>
                                <a:rPr lang="en-AU" b="0" i="1" smtClean="0">
                                  <a:latin typeface="Cambria Math" panose="02040503050406030204" pitchFamily="18" charset="0"/>
                                </a:rPr>
                                <m:t>𝑥</m:t>
                              </m:r>
                            </m:e>
                          </m:func>
                        </m:e>
                      </m:func>
                    </m:oMath>
                  </m:oMathPara>
                </a14:m>
                <a:endParaRPr lang="en-AU" b="0" i="1" dirty="0">
                  <a:latin typeface="Cambria Math" panose="02040503050406030204" pitchFamily="18" charset="0"/>
                </a:endParaRPr>
              </a:p>
              <a:p>
                <a:pPr/>
                <a14:m>
                  <m:oMathPara xmlns:m="http://schemas.openxmlformats.org/officeDocument/2006/math">
                    <m:oMathParaPr>
                      <m:jc m:val="left"/>
                    </m:oMathParaPr>
                    <m:oMath xmlns:m="http://schemas.openxmlformats.org/officeDocument/2006/math">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cos</m:t>
                          </m:r>
                        </m:fName>
                        <m:e>
                          <m:r>
                            <a:rPr lang="en-AU" b="0" i="1" smtClean="0">
                              <a:latin typeface="Cambria Math" panose="02040503050406030204" pitchFamily="18" charset="0"/>
                            </a:rPr>
                            <m:t>2</m:t>
                          </m:r>
                          <m:r>
                            <a:rPr lang="en-AU" b="0" i="1" smtClean="0">
                              <a:latin typeface="Cambria Math" panose="02040503050406030204" pitchFamily="18" charset="0"/>
                            </a:rPr>
                            <m:t>𝐴</m:t>
                          </m:r>
                          <m:r>
                            <a:rPr lang="en-AU" b="0" i="1" smtClean="0">
                              <a:latin typeface="Cambria Math" panose="02040503050406030204" pitchFamily="18" charset="0"/>
                            </a:rPr>
                            <m:t>=</m:t>
                          </m:r>
                        </m:e>
                      </m:func>
                      <m:func>
                        <m:funcPr>
                          <m:ctrlPr>
                            <a:rPr lang="en-AU" b="0" i="1" smtClean="0">
                              <a:latin typeface="Cambria Math" panose="02040503050406030204" pitchFamily="18" charset="0"/>
                            </a:rPr>
                          </m:ctrlPr>
                        </m:funcPr>
                        <m:fName>
                          <m:sSup>
                            <m:sSupPr>
                              <m:ctrlPr>
                                <a:rPr lang="en-AU" b="0" i="1" smtClean="0">
                                  <a:latin typeface="Cambria Math" panose="02040503050406030204" pitchFamily="18" charset="0"/>
                                </a:rPr>
                              </m:ctrlPr>
                            </m:sSupPr>
                            <m:e>
                              <m:r>
                                <m:rPr>
                                  <m:sty m:val="p"/>
                                </m:rPr>
                                <a:rPr lang="en-AU" b="0" i="0" smtClean="0">
                                  <a:latin typeface="Cambria Math" panose="02040503050406030204" pitchFamily="18" charset="0"/>
                                </a:rPr>
                                <m:t>cos</m:t>
                              </m:r>
                            </m:e>
                            <m:sup>
                              <m:r>
                                <a:rPr lang="en-AU" b="0" i="1" smtClean="0">
                                  <a:latin typeface="Cambria Math" panose="02040503050406030204" pitchFamily="18" charset="0"/>
                                </a:rPr>
                                <m:t>2</m:t>
                              </m:r>
                            </m:sup>
                          </m:sSup>
                        </m:fName>
                        <m:e>
                          <m:r>
                            <a:rPr lang="en-AU" b="0" i="1" smtClean="0">
                              <a:latin typeface="Cambria Math" panose="02040503050406030204" pitchFamily="18" charset="0"/>
                            </a:rPr>
                            <m:t>𝐴</m:t>
                          </m:r>
                        </m:e>
                      </m:func>
                      <m:r>
                        <a:rPr lang="en-AU" b="0" i="1" smtClean="0">
                          <a:latin typeface="Cambria Math" panose="02040503050406030204" pitchFamily="18" charset="0"/>
                        </a:rPr>
                        <m:t>−(1−</m:t>
                      </m:r>
                      <m:func>
                        <m:funcPr>
                          <m:ctrlPr>
                            <a:rPr lang="en-AU" b="0" i="1" smtClean="0">
                              <a:latin typeface="Cambria Math" panose="02040503050406030204" pitchFamily="18" charset="0"/>
                            </a:rPr>
                          </m:ctrlPr>
                        </m:funcPr>
                        <m:fName>
                          <m:sSup>
                            <m:sSupPr>
                              <m:ctrlPr>
                                <a:rPr lang="en-AU" b="0" i="1" smtClean="0">
                                  <a:latin typeface="Cambria Math" panose="02040503050406030204" pitchFamily="18" charset="0"/>
                                </a:rPr>
                              </m:ctrlPr>
                            </m:sSupPr>
                            <m:e>
                              <m:r>
                                <m:rPr>
                                  <m:sty m:val="p"/>
                                </m:rPr>
                                <a:rPr lang="en-AU" b="0" i="0" smtClean="0">
                                  <a:latin typeface="Cambria Math" panose="02040503050406030204" pitchFamily="18" charset="0"/>
                                </a:rPr>
                                <m:t>cos</m:t>
                              </m:r>
                            </m:e>
                            <m:sup>
                              <m:r>
                                <a:rPr lang="en-AU" b="0" i="1" smtClean="0">
                                  <a:latin typeface="Cambria Math" panose="02040503050406030204" pitchFamily="18" charset="0"/>
                                </a:rPr>
                                <m:t>2</m:t>
                              </m:r>
                            </m:sup>
                          </m:sSup>
                        </m:fName>
                        <m:e>
                          <m:r>
                            <a:rPr lang="en-AU" b="0" i="1" smtClean="0">
                              <a:latin typeface="Cambria Math" panose="02040503050406030204" pitchFamily="18" charset="0"/>
                            </a:rPr>
                            <m:t>𝐴</m:t>
                          </m:r>
                        </m:e>
                      </m:func>
                      <m:r>
                        <a:rPr lang="en-AU" b="0" i="1" smtClean="0">
                          <a:latin typeface="Cambria Math" panose="02040503050406030204" pitchFamily="18" charset="0"/>
                        </a:rPr>
                        <m:t>)</m:t>
                      </m:r>
                    </m:oMath>
                  </m:oMathPara>
                </a14:m>
                <a:endParaRPr lang="en-AU" b="0" dirty="0">
                  <a:latin typeface="+mn-lt"/>
                </a:endParaRPr>
              </a:p>
              <a:p>
                <a:pPr marL="717550"/>
                <a14:m>
                  <m:oMathPara xmlns:m="http://schemas.openxmlformats.org/officeDocument/2006/math">
                    <m:oMathParaPr>
                      <m:jc m:val="left"/>
                    </m:oMathParaPr>
                    <m:oMath xmlns:m="http://schemas.openxmlformats.org/officeDocument/2006/math">
                      <m:r>
                        <a:rPr lang="en-AU" b="0" i="1" smtClean="0">
                          <a:latin typeface="Cambria Math" panose="02040503050406030204" pitchFamily="18" charset="0"/>
                        </a:rPr>
                        <m:t>=</m:t>
                      </m:r>
                      <m:func>
                        <m:funcPr>
                          <m:ctrlPr>
                            <a:rPr lang="en-AU" b="0" i="1" smtClean="0">
                              <a:latin typeface="Cambria Math" panose="02040503050406030204" pitchFamily="18" charset="0"/>
                            </a:rPr>
                          </m:ctrlPr>
                        </m:funcPr>
                        <m:fName>
                          <m:sSup>
                            <m:sSupPr>
                              <m:ctrlPr>
                                <a:rPr lang="en-AU" b="0" i="1" smtClean="0">
                                  <a:latin typeface="Cambria Math" panose="02040503050406030204" pitchFamily="18" charset="0"/>
                                </a:rPr>
                              </m:ctrlPr>
                            </m:sSupPr>
                            <m:e>
                              <m:r>
                                <m:rPr>
                                  <m:sty m:val="p"/>
                                </m:rPr>
                                <a:rPr lang="en-AU" b="0" i="0" smtClean="0">
                                  <a:latin typeface="Cambria Math" panose="02040503050406030204" pitchFamily="18" charset="0"/>
                                </a:rPr>
                                <m:t>cos</m:t>
                              </m:r>
                            </m:e>
                            <m:sup>
                              <m:r>
                                <a:rPr lang="en-AU" b="0" i="1" smtClean="0">
                                  <a:latin typeface="Cambria Math" panose="02040503050406030204" pitchFamily="18" charset="0"/>
                                </a:rPr>
                                <m:t>2</m:t>
                              </m:r>
                            </m:sup>
                          </m:sSup>
                        </m:fName>
                        <m:e>
                          <m:r>
                            <a:rPr lang="en-AU" b="0" i="1" smtClean="0">
                              <a:latin typeface="Cambria Math" panose="02040503050406030204" pitchFamily="18" charset="0"/>
                            </a:rPr>
                            <m:t>𝐴</m:t>
                          </m:r>
                        </m:e>
                      </m:func>
                      <m:r>
                        <a:rPr lang="en-AU" b="0" i="1" smtClean="0">
                          <a:latin typeface="Cambria Math" panose="02040503050406030204" pitchFamily="18" charset="0"/>
                        </a:rPr>
                        <m:t>−1+</m:t>
                      </m:r>
                      <m:func>
                        <m:funcPr>
                          <m:ctrlPr>
                            <a:rPr lang="en-AU" b="0" i="1" smtClean="0">
                              <a:latin typeface="Cambria Math" panose="02040503050406030204" pitchFamily="18" charset="0"/>
                            </a:rPr>
                          </m:ctrlPr>
                        </m:funcPr>
                        <m:fName>
                          <m:sSup>
                            <m:sSupPr>
                              <m:ctrlPr>
                                <a:rPr lang="en-AU" b="0" i="1" smtClean="0">
                                  <a:latin typeface="Cambria Math" panose="02040503050406030204" pitchFamily="18" charset="0"/>
                                </a:rPr>
                              </m:ctrlPr>
                            </m:sSupPr>
                            <m:e>
                              <m:r>
                                <m:rPr>
                                  <m:sty m:val="p"/>
                                </m:rPr>
                                <a:rPr lang="en-AU" b="0" i="0" smtClean="0">
                                  <a:latin typeface="Cambria Math" panose="02040503050406030204" pitchFamily="18" charset="0"/>
                                </a:rPr>
                                <m:t>cos</m:t>
                              </m:r>
                            </m:e>
                            <m:sup>
                              <m:r>
                                <a:rPr lang="en-AU" b="0" i="1" smtClean="0">
                                  <a:latin typeface="Cambria Math" panose="02040503050406030204" pitchFamily="18" charset="0"/>
                                </a:rPr>
                                <m:t>2</m:t>
                              </m:r>
                            </m:sup>
                          </m:sSup>
                        </m:fName>
                        <m:e>
                          <m:r>
                            <a:rPr lang="en-AU" b="0" i="1" smtClean="0">
                              <a:latin typeface="Cambria Math" panose="02040503050406030204" pitchFamily="18" charset="0"/>
                            </a:rPr>
                            <m:t>𝐴</m:t>
                          </m:r>
                        </m:e>
                      </m:func>
                    </m:oMath>
                  </m:oMathPara>
                </a14:m>
                <a:endParaRPr lang="en-AU" b="0" dirty="0">
                  <a:latin typeface="+mn-lt"/>
                </a:endParaRPr>
              </a:p>
              <a:p>
                <a:pPr marL="717550"/>
                <a14:m>
                  <m:oMathPara xmlns:m="http://schemas.openxmlformats.org/officeDocument/2006/math">
                    <m:oMathParaPr>
                      <m:jc m:val="left"/>
                    </m:oMathParaPr>
                    <m:oMath xmlns:m="http://schemas.openxmlformats.org/officeDocument/2006/math">
                      <m:r>
                        <a:rPr lang="en-AU" b="0" i="1" smtClean="0">
                          <a:latin typeface="Cambria Math" panose="02040503050406030204" pitchFamily="18" charset="0"/>
                        </a:rPr>
                        <m:t>=2</m:t>
                      </m:r>
                      <m:func>
                        <m:funcPr>
                          <m:ctrlPr>
                            <a:rPr lang="en-AU" b="0" i="1" smtClean="0">
                              <a:latin typeface="Cambria Math" panose="02040503050406030204" pitchFamily="18" charset="0"/>
                            </a:rPr>
                          </m:ctrlPr>
                        </m:funcPr>
                        <m:fName>
                          <m:sSup>
                            <m:sSupPr>
                              <m:ctrlPr>
                                <a:rPr lang="en-AU" b="0" i="1" smtClean="0">
                                  <a:latin typeface="Cambria Math" panose="02040503050406030204" pitchFamily="18" charset="0"/>
                                </a:rPr>
                              </m:ctrlPr>
                            </m:sSupPr>
                            <m:e>
                              <m:r>
                                <m:rPr>
                                  <m:sty m:val="p"/>
                                </m:rPr>
                                <a:rPr lang="en-AU" b="0" i="0" smtClean="0">
                                  <a:latin typeface="Cambria Math" panose="02040503050406030204" pitchFamily="18" charset="0"/>
                                </a:rPr>
                                <m:t>cos</m:t>
                              </m:r>
                            </m:e>
                            <m:sup>
                              <m:r>
                                <a:rPr lang="en-AU" b="0" i="1" smtClean="0">
                                  <a:latin typeface="Cambria Math" panose="02040503050406030204" pitchFamily="18" charset="0"/>
                                </a:rPr>
                                <m:t>2</m:t>
                              </m:r>
                            </m:sup>
                          </m:sSup>
                        </m:fName>
                        <m:e>
                          <m:r>
                            <a:rPr lang="en-AU" b="0" i="1" smtClean="0">
                              <a:latin typeface="Cambria Math" panose="02040503050406030204" pitchFamily="18" charset="0"/>
                            </a:rPr>
                            <m:t>𝐴</m:t>
                          </m:r>
                        </m:e>
                      </m:func>
                      <m:r>
                        <a:rPr lang="en-AU" b="0" i="1" smtClean="0">
                          <a:latin typeface="Cambria Math" panose="02040503050406030204" pitchFamily="18" charset="0"/>
                        </a:rPr>
                        <m:t>−1</m:t>
                      </m:r>
                    </m:oMath>
                  </m:oMathPara>
                </a14:m>
                <a:endParaRPr lang="en-AU" dirty="0">
                  <a:latin typeface="+mn-lt"/>
                </a:endParaRPr>
              </a:p>
            </p:txBody>
          </p:sp>
        </mc:Choice>
        <mc:Fallback xmlns="">
          <p:sp>
            <p:nvSpPr>
              <p:cNvPr id="12" name="Text Placeholder 11">
                <a:extLst>
                  <a:ext uri="{FF2B5EF4-FFF2-40B4-BE49-F238E27FC236}">
                    <a16:creationId xmlns:a16="http://schemas.microsoft.com/office/drawing/2014/main" id="{6C988EFE-CC0E-425E-0AA6-B920F3A1C8F7}"/>
                  </a:ext>
                </a:extLst>
              </p:cNvPr>
              <p:cNvSpPr>
                <a:spLocks noGrp="1" noRot="1" noChangeAspect="1" noMove="1" noResize="1" noEditPoints="1" noAdjustHandles="1" noChangeArrowheads="1" noChangeShapeType="1" noTextEdit="1"/>
              </p:cNvSpPr>
              <p:nvPr>
                <p:ph type="body" sz="quarter" idx="17"/>
              </p:nvPr>
            </p:nvSpPr>
            <p:spPr>
              <a:xfrm>
                <a:off x="360000" y="1601596"/>
                <a:ext cx="5485691" cy="2871443"/>
              </a:xfrm>
              <a:blipFill>
                <a:blip r:embed="rId5"/>
                <a:stretch>
                  <a:fillRect/>
                </a:stretch>
              </a:blipFill>
            </p:spPr>
            <p:txBody>
              <a:bodyPr/>
              <a:lstStyle/>
              <a:p>
                <a:r>
                  <a:rPr lang="en-US">
                    <a:noFill/>
                  </a:rPr>
                  <a:t> </a:t>
                </a:r>
              </a:p>
            </p:txBody>
          </p:sp>
        </mc:Fallback>
      </mc:AlternateContent>
      <p:sp>
        <p:nvSpPr>
          <p:cNvPr id="3" name="Slide Number Placeholder 2">
            <a:extLst>
              <a:ext uri="{FF2B5EF4-FFF2-40B4-BE49-F238E27FC236}">
                <a16:creationId xmlns:a16="http://schemas.microsoft.com/office/drawing/2014/main" id="{57112918-575A-3C3B-78C1-599464B7E116}"/>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8</a:t>
            </a:fld>
            <a:endParaRPr lang="en-AU" dirty="0"/>
          </a:p>
        </p:txBody>
      </p:sp>
      <p:cxnSp>
        <p:nvCxnSpPr>
          <p:cNvPr id="9" name="Straight Connector 8">
            <a:extLst>
              <a:ext uri="{FF2B5EF4-FFF2-40B4-BE49-F238E27FC236}">
                <a16:creationId xmlns:a16="http://schemas.microsoft.com/office/drawing/2014/main" id="{C6CF4B9B-A908-358C-D2F4-45D55EA58A8F}"/>
              </a:ext>
              <a:ext uri="{C183D7F6-B498-43B3-948B-1728B52AA6E4}">
                <adec:decorative xmlns:adec="http://schemas.microsoft.com/office/drawing/2017/decorative" val="1"/>
              </a:ext>
            </a:extLst>
          </p:cNvPr>
          <p:cNvCxnSpPr>
            <a:cxnSpLocks/>
          </p:cNvCxnSpPr>
          <p:nvPr/>
        </p:nvCxnSpPr>
        <p:spPr>
          <a:xfrm>
            <a:off x="5701145" y="1494808"/>
            <a:ext cx="0" cy="3035630"/>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4" name="Text Placeholder 11">
                <a:extLst>
                  <a:ext uri="{FF2B5EF4-FFF2-40B4-BE49-F238E27FC236}">
                    <a16:creationId xmlns:a16="http://schemas.microsoft.com/office/drawing/2014/main" id="{F54F3A99-7773-A1BB-B1AA-F5FF40EA6B88}"/>
                  </a:ext>
                </a:extLst>
              </p:cNvPr>
              <p:cNvSpPr txBox="1">
                <a:spLocks/>
              </p:cNvSpPr>
              <p:nvPr/>
            </p:nvSpPr>
            <p:spPr>
              <a:xfrm>
                <a:off x="3974413" y="4686303"/>
                <a:ext cx="3453464" cy="1791210"/>
              </a:xfrm>
              <a:prstGeom prst="roundRect">
                <a:avLst/>
              </a:prstGeom>
              <a:noFill/>
              <a:ln>
                <a:solidFill>
                  <a:schemeClr val="accent1"/>
                </a:solidFill>
              </a:ln>
            </p:spPr>
            <p:style>
              <a:lnRef idx="3">
                <a:schemeClr val="lt1"/>
              </a:lnRef>
              <a:fillRef idx="1">
                <a:schemeClr val="accent4"/>
              </a:fillRef>
              <a:effectRef idx="1">
                <a:schemeClr val="accent4"/>
              </a:effectRef>
              <a:fontRef idx="minor">
                <a:schemeClr val="lt1"/>
              </a:fontRef>
            </p:style>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3663"/>
                <a:r>
                  <a:rPr lang="en-AU" dirty="0">
                    <a:latin typeface="+mn-lt"/>
                  </a:rPr>
                  <a:t> </a:t>
                </a:r>
                <a14:m>
                  <m:oMath xmlns:m="http://schemas.openxmlformats.org/officeDocument/2006/math">
                    <m:func>
                      <m:funcPr>
                        <m:ctrlPr>
                          <a:rPr lang="en-AU" i="1" smtClean="0">
                            <a:latin typeface="Cambria Math" panose="02040503050406030204" pitchFamily="18" charset="0"/>
                          </a:rPr>
                        </m:ctrlPr>
                      </m:funcPr>
                      <m:fName>
                        <m:r>
                          <m:rPr>
                            <m:sty m:val="p"/>
                          </m:rPr>
                          <a:rPr lang="en-AU" b="0" i="0" smtClean="0">
                            <a:latin typeface="Cambria Math" panose="02040503050406030204" pitchFamily="18" charset="0"/>
                          </a:rPr>
                          <m:t>cos</m:t>
                        </m:r>
                      </m:fName>
                      <m:e>
                        <m:d>
                          <m:dPr>
                            <m:ctrlPr>
                              <a:rPr lang="en-AU" i="1" smtClean="0">
                                <a:latin typeface="Cambria Math" panose="02040503050406030204" pitchFamily="18" charset="0"/>
                              </a:rPr>
                            </m:ctrlPr>
                          </m:dPr>
                          <m:e>
                            <m:r>
                              <a:rPr lang="en-AU" b="0" i="1" smtClean="0">
                                <a:latin typeface="Cambria Math" panose="02040503050406030204" pitchFamily="18" charset="0"/>
                              </a:rPr>
                              <m:t>2</m:t>
                            </m:r>
                            <m:r>
                              <a:rPr lang="en-AU" i="1" smtClean="0">
                                <a:latin typeface="Cambria Math" panose="02040503050406030204" pitchFamily="18" charset="0"/>
                              </a:rPr>
                              <m:t>𝐴</m:t>
                            </m:r>
                          </m:e>
                        </m:d>
                        <m:r>
                          <a:rPr lang="en-AU" i="1" smtClean="0">
                            <a:latin typeface="Cambria Math" panose="02040503050406030204" pitchFamily="18" charset="0"/>
                          </a:rPr>
                          <m:t>=</m:t>
                        </m:r>
                        <m:func>
                          <m:funcPr>
                            <m:ctrlPr>
                              <a:rPr lang="en-AU" i="1">
                                <a:latin typeface="Cambria Math" panose="02040503050406030204" pitchFamily="18" charset="0"/>
                              </a:rPr>
                            </m:ctrlPr>
                          </m:funcPr>
                          <m:fName>
                            <m:sSup>
                              <m:sSupPr>
                                <m:ctrlPr>
                                  <a:rPr lang="en-AU" i="1">
                                    <a:latin typeface="Cambria Math" panose="02040503050406030204" pitchFamily="18" charset="0"/>
                                  </a:rPr>
                                </m:ctrlPr>
                              </m:sSupPr>
                              <m:e>
                                <m:r>
                                  <m:rPr>
                                    <m:sty m:val="p"/>
                                  </m:rPr>
                                  <a:rPr lang="en-AU">
                                    <a:latin typeface="Cambria Math" panose="02040503050406030204" pitchFamily="18" charset="0"/>
                                  </a:rPr>
                                  <m:t>cos</m:t>
                                </m:r>
                              </m:e>
                              <m:sup>
                                <m:r>
                                  <a:rPr lang="en-AU" i="1">
                                    <a:latin typeface="Cambria Math" panose="02040503050406030204" pitchFamily="18" charset="0"/>
                                  </a:rPr>
                                  <m:t>2</m:t>
                                </m:r>
                              </m:sup>
                            </m:sSup>
                          </m:fName>
                          <m:e>
                            <m:r>
                              <a:rPr lang="en-AU" i="1">
                                <a:latin typeface="Cambria Math" panose="02040503050406030204" pitchFamily="18" charset="0"/>
                              </a:rPr>
                              <m:t>𝐴</m:t>
                            </m:r>
                          </m:e>
                        </m:func>
                        <m:r>
                          <a:rPr lang="en-AU" i="1">
                            <a:latin typeface="Cambria Math" panose="02040503050406030204" pitchFamily="18" charset="0"/>
                          </a:rPr>
                          <m:t>−</m:t>
                        </m:r>
                        <m:func>
                          <m:funcPr>
                            <m:ctrlPr>
                              <a:rPr lang="en-AU" i="1">
                                <a:latin typeface="Cambria Math" panose="02040503050406030204" pitchFamily="18" charset="0"/>
                              </a:rPr>
                            </m:ctrlPr>
                          </m:funcPr>
                          <m:fName>
                            <m:sSup>
                              <m:sSupPr>
                                <m:ctrlPr>
                                  <a:rPr lang="en-AU" i="1">
                                    <a:latin typeface="Cambria Math" panose="02040503050406030204" pitchFamily="18" charset="0"/>
                                  </a:rPr>
                                </m:ctrlPr>
                              </m:sSupPr>
                              <m:e>
                                <m:r>
                                  <m:rPr>
                                    <m:sty m:val="p"/>
                                  </m:rPr>
                                  <a:rPr lang="en-AU">
                                    <a:latin typeface="Cambria Math" panose="02040503050406030204" pitchFamily="18" charset="0"/>
                                  </a:rPr>
                                  <m:t>sin</m:t>
                                </m:r>
                              </m:e>
                              <m:sup>
                                <m:r>
                                  <a:rPr lang="en-AU" i="1">
                                    <a:latin typeface="Cambria Math" panose="02040503050406030204" pitchFamily="18" charset="0"/>
                                  </a:rPr>
                                  <m:t>2</m:t>
                                </m:r>
                              </m:sup>
                            </m:sSup>
                          </m:fName>
                          <m:e>
                            <m:r>
                              <a:rPr lang="en-AU" i="1">
                                <a:latin typeface="Cambria Math" panose="02040503050406030204" pitchFamily="18" charset="0"/>
                              </a:rPr>
                              <m:t>𝐴</m:t>
                            </m:r>
                          </m:e>
                        </m:func>
                      </m:e>
                    </m:func>
                  </m:oMath>
                </a14:m>
                <a:endParaRPr lang="en-AU" dirty="0">
                  <a:latin typeface="+mn-lt"/>
                </a:endParaRPr>
              </a:p>
              <a:p>
                <a:pPr marL="1081088"/>
                <a14:m>
                  <m:oMathPara xmlns:m="http://schemas.openxmlformats.org/officeDocument/2006/math">
                    <m:oMathParaPr>
                      <m:jc m:val="left"/>
                    </m:oMathParaPr>
                    <m:oMath xmlns:m="http://schemas.openxmlformats.org/officeDocument/2006/math">
                      <m:r>
                        <a:rPr lang="en-AU" b="0" i="1" smtClean="0">
                          <a:latin typeface="Cambria Math" panose="02040503050406030204" pitchFamily="18" charset="0"/>
                        </a:rPr>
                        <m:t>=</m:t>
                      </m:r>
                      <m:r>
                        <a:rPr lang="en-AU" i="1">
                          <a:latin typeface="Cambria Math" panose="02040503050406030204" pitchFamily="18" charset="0"/>
                        </a:rPr>
                        <m:t>2</m:t>
                      </m:r>
                      <m:func>
                        <m:funcPr>
                          <m:ctrlPr>
                            <a:rPr lang="en-AU" i="1">
                              <a:latin typeface="Cambria Math" panose="02040503050406030204" pitchFamily="18" charset="0"/>
                            </a:rPr>
                          </m:ctrlPr>
                        </m:funcPr>
                        <m:fName>
                          <m:sSup>
                            <m:sSupPr>
                              <m:ctrlPr>
                                <a:rPr lang="en-AU" i="1">
                                  <a:latin typeface="Cambria Math" panose="02040503050406030204" pitchFamily="18" charset="0"/>
                                </a:rPr>
                              </m:ctrlPr>
                            </m:sSupPr>
                            <m:e>
                              <m:r>
                                <m:rPr>
                                  <m:sty m:val="p"/>
                                </m:rPr>
                                <a:rPr lang="en-AU">
                                  <a:latin typeface="Cambria Math" panose="02040503050406030204" pitchFamily="18" charset="0"/>
                                </a:rPr>
                                <m:t>cos</m:t>
                              </m:r>
                            </m:e>
                            <m:sup>
                              <m:r>
                                <a:rPr lang="en-AU" i="1">
                                  <a:latin typeface="Cambria Math" panose="02040503050406030204" pitchFamily="18" charset="0"/>
                                </a:rPr>
                                <m:t>2</m:t>
                              </m:r>
                            </m:sup>
                          </m:sSup>
                        </m:fName>
                        <m:e>
                          <m:r>
                            <a:rPr lang="en-AU" i="1">
                              <a:latin typeface="Cambria Math" panose="02040503050406030204" pitchFamily="18" charset="0"/>
                            </a:rPr>
                            <m:t>𝐴</m:t>
                          </m:r>
                        </m:e>
                      </m:func>
                      <m:r>
                        <a:rPr lang="en-AU" i="1">
                          <a:latin typeface="Cambria Math" panose="02040503050406030204" pitchFamily="18" charset="0"/>
                        </a:rPr>
                        <m:t>−1</m:t>
                      </m:r>
                    </m:oMath>
                  </m:oMathPara>
                </a14:m>
                <a:endParaRPr lang="en-AU" dirty="0">
                  <a:latin typeface="+mn-lt"/>
                </a:endParaRPr>
              </a:p>
              <a:p>
                <a:pPr marL="1081088"/>
                <a14:m>
                  <m:oMathPara xmlns:m="http://schemas.openxmlformats.org/officeDocument/2006/math">
                    <m:oMathParaPr>
                      <m:jc m:val="left"/>
                    </m:oMathParaPr>
                    <m:oMath xmlns:m="http://schemas.openxmlformats.org/officeDocument/2006/math">
                      <m:r>
                        <a:rPr lang="en-AU" b="0" i="1" smtClean="0">
                          <a:latin typeface="Cambria Math" panose="02040503050406030204" pitchFamily="18" charset="0"/>
                        </a:rPr>
                        <m:t>=</m:t>
                      </m:r>
                      <m:r>
                        <a:rPr lang="en-AU" i="1">
                          <a:latin typeface="Cambria Math" panose="02040503050406030204" pitchFamily="18" charset="0"/>
                        </a:rPr>
                        <m:t>1−2</m:t>
                      </m:r>
                      <m:func>
                        <m:funcPr>
                          <m:ctrlPr>
                            <a:rPr lang="en-AU" i="1">
                              <a:latin typeface="Cambria Math" panose="02040503050406030204" pitchFamily="18" charset="0"/>
                            </a:rPr>
                          </m:ctrlPr>
                        </m:funcPr>
                        <m:fName>
                          <m:sSup>
                            <m:sSupPr>
                              <m:ctrlPr>
                                <a:rPr lang="en-AU" i="1">
                                  <a:latin typeface="Cambria Math" panose="02040503050406030204" pitchFamily="18" charset="0"/>
                                </a:rPr>
                              </m:ctrlPr>
                            </m:sSupPr>
                            <m:e>
                              <m:r>
                                <m:rPr>
                                  <m:sty m:val="p"/>
                                </m:rPr>
                                <a:rPr lang="en-AU">
                                  <a:latin typeface="Cambria Math" panose="02040503050406030204" pitchFamily="18" charset="0"/>
                                </a:rPr>
                                <m:t>sin</m:t>
                              </m:r>
                            </m:e>
                            <m:sup>
                              <m:r>
                                <a:rPr lang="en-AU" i="1">
                                  <a:latin typeface="Cambria Math" panose="02040503050406030204" pitchFamily="18" charset="0"/>
                                </a:rPr>
                                <m:t>2</m:t>
                              </m:r>
                            </m:sup>
                          </m:sSup>
                        </m:fName>
                        <m:e>
                          <m:r>
                            <a:rPr lang="en-AU" i="1">
                              <a:latin typeface="Cambria Math" panose="02040503050406030204" pitchFamily="18" charset="0"/>
                            </a:rPr>
                            <m:t>𝐴</m:t>
                          </m:r>
                        </m:e>
                      </m:func>
                    </m:oMath>
                  </m:oMathPara>
                </a14:m>
                <a:endParaRPr lang="en-AU" dirty="0">
                  <a:latin typeface="+mn-lt"/>
                </a:endParaRPr>
              </a:p>
            </p:txBody>
          </p:sp>
        </mc:Choice>
        <mc:Fallback xmlns="">
          <p:sp>
            <p:nvSpPr>
              <p:cNvPr id="14" name="Text Placeholder 11">
                <a:extLst>
                  <a:ext uri="{FF2B5EF4-FFF2-40B4-BE49-F238E27FC236}">
                    <a16:creationId xmlns:a16="http://schemas.microsoft.com/office/drawing/2014/main" id="{F54F3A99-7773-A1BB-B1AA-F5FF40EA6B88}"/>
                  </a:ext>
                </a:extLst>
              </p:cNvPr>
              <p:cNvSpPr txBox="1">
                <a:spLocks noRot="1" noChangeAspect="1" noMove="1" noResize="1" noEditPoints="1" noAdjustHandles="1" noChangeArrowheads="1" noChangeShapeType="1" noTextEdit="1"/>
              </p:cNvSpPr>
              <p:nvPr/>
            </p:nvSpPr>
            <p:spPr>
              <a:xfrm>
                <a:off x="3974413" y="4686303"/>
                <a:ext cx="3453464" cy="1791210"/>
              </a:xfrm>
              <a:prstGeom prst="roundRect">
                <a:avLst/>
              </a:prstGeom>
              <a:blipFill>
                <a:blip r:embed="rId6"/>
                <a:stretch>
                  <a:fillRect/>
                </a:stretch>
              </a:blipFill>
              <a:ln>
                <a:solidFill>
                  <a:schemeClr val="accent1"/>
                </a:solidFill>
              </a:ln>
            </p:spPr>
            <p:txBody>
              <a:bodyPr/>
              <a:lstStyle/>
              <a:p>
                <a:r>
                  <a:rPr lang="en-US">
                    <a:noFill/>
                  </a:rPr>
                  <a:t> </a:t>
                </a:r>
              </a:p>
            </p:txBody>
          </p:sp>
        </mc:Fallback>
      </mc:AlternateContent>
      <p:sp>
        <p:nvSpPr>
          <p:cNvPr id="5" name="Rectangle: Rounded Corners 4">
            <a:extLst>
              <a:ext uri="{FF2B5EF4-FFF2-40B4-BE49-F238E27FC236}">
                <a16:creationId xmlns:a16="http://schemas.microsoft.com/office/drawing/2014/main" id="{57978A80-7595-8AEB-D248-2B965B62F43C}"/>
              </a:ext>
              <a:ext uri="{C183D7F6-B498-43B3-948B-1728B52AA6E4}">
                <adec:decorative xmlns:adec="http://schemas.microsoft.com/office/drawing/2017/decorative" val="1"/>
              </a:ext>
            </a:extLst>
          </p:cNvPr>
          <p:cNvSpPr/>
          <p:nvPr/>
        </p:nvSpPr>
        <p:spPr>
          <a:xfrm>
            <a:off x="348003" y="1598505"/>
            <a:ext cx="3262037" cy="1123830"/>
          </a:xfrm>
          <a:prstGeom prst="round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mc:AlternateContent xmlns:mc="http://schemas.openxmlformats.org/markup-compatibility/2006" xmlns:a14="http://schemas.microsoft.com/office/drawing/2010/main">
        <mc:Choice Requires="a14">
          <p:sp>
            <p:nvSpPr>
              <p:cNvPr id="15" name="Text Placeholder 11">
                <a:extLst>
                  <a:ext uri="{FF2B5EF4-FFF2-40B4-BE49-F238E27FC236}">
                    <a16:creationId xmlns:a16="http://schemas.microsoft.com/office/drawing/2014/main" id="{733B219E-C4A5-F0ED-1B55-B5E982C01DD0}"/>
                  </a:ext>
                </a:extLst>
              </p:cNvPr>
              <p:cNvSpPr txBox="1">
                <a:spLocks/>
              </p:cNvSpPr>
              <p:nvPr/>
            </p:nvSpPr>
            <p:spPr>
              <a:xfrm>
                <a:off x="6476782" y="1601596"/>
                <a:ext cx="5485691" cy="2871443"/>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dirty="0">
                    <a:latin typeface="+mn-lt"/>
                  </a:rPr>
                  <a:t> </a:t>
                </a:r>
                <a14:m>
                  <m:oMath xmlns:m="http://schemas.openxmlformats.org/officeDocument/2006/math">
                    <m:func>
                      <m:funcPr>
                        <m:ctrlPr>
                          <a:rPr lang="en-AU" i="1" smtClean="0">
                            <a:latin typeface="Cambria Math" panose="02040503050406030204" pitchFamily="18" charset="0"/>
                          </a:rPr>
                        </m:ctrlPr>
                      </m:funcPr>
                      <m:fName>
                        <m:sSup>
                          <m:sSupPr>
                            <m:ctrlPr>
                              <a:rPr lang="en-AU" i="1" smtClean="0">
                                <a:latin typeface="Cambria Math" panose="02040503050406030204" pitchFamily="18" charset="0"/>
                              </a:rPr>
                            </m:ctrlPr>
                          </m:sSupPr>
                          <m:e>
                            <m:r>
                              <m:rPr>
                                <m:sty m:val="p"/>
                              </m:rPr>
                              <a:rPr lang="en-AU" smtClean="0">
                                <a:latin typeface="Cambria Math" panose="02040503050406030204" pitchFamily="18" charset="0"/>
                              </a:rPr>
                              <m:t>cos</m:t>
                            </m:r>
                          </m:e>
                          <m:sup>
                            <m:r>
                              <a:rPr lang="en-AU" i="1" smtClean="0">
                                <a:latin typeface="Cambria Math" panose="02040503050406030204" pitchFamily="18" charset="0"/>
                              </a:rPr>
                              <m:t>2</m:t>
                            </m:r>
                          </m:sup>
                        </m:sSup>
                      </m:fName>
                      <m:e>
                        <m:r>
                          <a:rPr lang="en-AU" i="1" smtClean="0">
                            <a:latin typeface="Cambria Math" panose="02040503050406030204" pitchFamily="18" charset="0"/>
                          </a:rPr>
                          <m:t>𝑥</m:t>
                        </m:r>
                      </m:e>
                    </m:func>
                    <m:r>
                      <a:rPr lang="en-AU" i="1" smtClean="0">
                        <a:latin typeface="Cambria Math" panose="02040503050406030204" pitchFamily="18" charset="0"/>
                      </a:rPr>
                      <m:t>+</m:t>
                    </m:r>
                    <m:func>
                      <m:funcPr>
                        <m:ctrlPr>
                          <a:rPr lang="en-AU" i="1" smtClean="0">
                            <a:latin typeface="Cambria Math" panose="02040503050406030204" pitchFamily="18" charset="0"/>
                          </a:rPr>
                        </m:ctrlPr>
                      </m:funcPr>
                      <m:fName>
                        <m:sSup>
                          <m:sSupPr>
                            <m:ctrlPr>
                              <a:rPr lang="en-AU" i="1" smtClean="0">
                                <a:latin typeface="Cambria Math" panose="02040503050406030204" pitchFamily="18" charset="0"/>
                              </a:rPr>
                            </m:ctrlPr>
                          </m:sSupPr>
                          <m:e>
                            <m:r>
                              <m:rPr>
                                <m:sty m:val="p"/>
                              </m:rPr>
                              <a:rPr lang="en-AU" smtClean="0">
                                <a:latin typeface="Cambria Math" panose="02040503050406030204" pitchFamily="18" charset="0"/>
                              </a:rPr>
                              <m:t>sin</m:t>
                            </m:r>
                          </m:e>
                          <m:sup>
                            <m:r>
                              <a:rPr lang="en-AU" i="1" smtClean="0">
                                <a:latin typeface="Cambria Math" panose="02040503050406030204" pitchFamily="18" charset="0"/>
                              </a:rPr>
                              <m:t>2</m:t>
                            </m:r>
                          </m:sup>
                        </m:sSup>
                      </m:fName>
                      <m:e>
                        <m:r>
                          <a:rPr lang="en-AU" i="1" smtClean="0">
                            <a:latin typeface="Cambria Math" panose="02040503050406030204" pitchFamily="18" charset="0"/>
                          </a:rPr>
                          <m:t>𝑥</m:t>
                        </m:r>
                      </m:e>
                    </m:func>
                    <m:r>
                      <a:rPr lang="en-AU" i="1" smtClean="0">
                        <a:latin typeface="Cambria Math" panose="02040503050406030204" pitchFamily="18" charset="0"/>
                      </a:rPr>
                      <m:t>=1</m:t>
                    </m:r>
                  </m:oMath>
                </a14:m>
                <a:endParaRPr lang="en-AU" dirty="0">
                  <a:latin typeface="+mn-lt"/>
                </a:endParaRPr>
              </a:p>
              <a:p>
                <a:pPr marL="987425" indent="-987425"/>
                <a14:m>
                  <m:oMathPara xmlns:m="http://schemas.openxmlformats.org/officeDocument/2006/math">
                    <m:oMathParaPr>
                      <m:jc m:val="left"/>
                    </m:oMathParaPr>
                    <m:oMath xmlns:m="http://schemas.openxmlformats.org/officeDocument/2006/math">
                      <m:func>
                        <m:funcPr>
                          <m:ctrlPr>
                            <a:rPr lang="en-AU" i="1" smtClean="0">
                              <a:latin typeface="Cambria Math" panose="02040503050406030204" pitchFamily="18" charset="0"/>
                            </a:rPr>
                          </m:ctrlPr>
                        </m:funcPr>
                        <m:fName>
                          <m:sSup>
                            <m:sSupPr>
                              <m:ctrlPr>
                                <a:rPr lang="en-AU" i="1" smtClean="0">
                                  <a:latin typeface="Cambria Math" panose="02040503050406030204" pitchFamily="18" charset="0"/>
                                </a:rPr>
                              </m:ctrlPr>
                            </m:sSupPr>
                            <m:e>
                              <m:r>
                                <m:rPr>
                                  <m:sty m:val="p"/>
                                </m:rPr>
                                <a:rPr lang="en-AU" b="0" i="0" smtClean="0">
                                  <a:latin typeface="Cambria Math" panose="02040503050406030204" pitchFamily="18" charset="0"/>
                                </a:rPr>
                                <m:t>cos</m:t>
                              </m:r>
                            </m:e>
                            <m:sup>
                              <m:r>
                                <a:rPr lang="en-AU" i="1" smtClean="0">
                                  <a:latin typeface="Cambria Math" panose="02040503050406030204" pitchFamily="18" charset="0"/>
                                </a:rPr>
                                <m:t>2</m:t>
                              </m:r>
                            </m:sup>
                          </m:sSup>
                        </m:fName>
                        <m:e>
                          <m:r>
                            <a:rPr lang="en-AU" i="1" smtClean="0">
                              <a:latin typeface="Cambria Math" panose="02040503050406030204" pitchFamily="18" charset="0"/>
                            </a:rPr>
                            <m:t>𝑥</m:t>
                          </m:r>
                          <m:r>
                            <a:rPr lang="en-AU" i="1" smtClean="0">
                              <a:latin typeface="Cambria Math" panose="02040503050406030204" pitchFamily="18" charset="0"/>
                            </a:rPr>
                            <m:t>=1−</m:t>
                          </m:r>
                          <m:func>
                            <m:funcPr>
                              <m:ctrlPr>
                                <a:rPr lang="en-AU" i="1" smtClean="0">
                                  <a:latin typeface="Cambria Math" panose="02040503050406030204" pitchFamily="18" charset="0"/>
                                </a:rPr>
                              </m:ctrlPr>
                            </m:funcPr>
                            <m:fName>
                              <m:sSup>
                                <m:sSupPr>
                                  <m:ctrlPr>
                                    <a:rPr lang="en-AU" i="1" smtClean="0">
                                      <a:latin typeface="Cambria Math" panose="02040503050406030204" pitchFamily="18" charset="0"/>
                                    </a:rPr>
                                  </m:ctrlPr>
                                </m:sSupPr>
                                <m:e>
                                  <m:r>
                                    <m:rPr>
                                      <m:sty m:val="p"/>
                                    </m:rPr>
                                    <a:rPr lang="en-AU" smtClean="0">
                                      <a:latin typeface="Cambria Math" panose="02040503050406030204" pitchFamily="18" charset="0"/>
                                    </a:rPr>
                                    <m:t>s</m:t>
                                  </m:r>
                                  <m:r>
                                    <m:rPr>
                                      <m:sty m:val="p"/>
                                    </m:rPr>
                                    <a:rPr lang="en-AU" b="0" i="0" smtClean="0">
                                      <a:latin typeface="Cambria Math" panose="02040503050406030204" pitchFamily="18" charset="0"/>
                                    </a:rPr>
                                    <m:t>in</m:t>
                                  </m:r>
                                </m:e>
                                <m:sup>
                                  <m:r>
                                    <a:rPr lang="en-AU" i="1" smtClean="0">
                                      <a:latin typeface="Cambria Math" panose="02040503050406030204" pitchFamily="18" charset="0"/>
                                    </a:rPr>
                                    <m:t>2</m:t>
                                  </m:r>
                                </m:sup>
                              </m:sSup>
                            </m:fName>
                            <m:e>
                              <m:r>
                                <a:rPr lang="en-AU" i="1" smtClean="0">
                                  <a:latin typeface="Cambria Math" panose="02040503050406030204" pitchFamily="18" charset="0"/>
                                </a:rPr>
                                <m:t>𝑥</m:t>
                              </m:r>
                            </m:e>
                          </m:func>
                        </m:e>
                      </m:func>
                    </m:oMath>
                  </m:oMathPara>
                </a14:m>
                <a:endParaRPr lang="en-AU" i="1" dirty="0">
                  <a:latin typeface="Cambria Math" panose="02040503050406030204" pitchFamily="18" charset="0"/>
                </a:endParaRPr>
              </a:p>
              <a:p>
                <a:pPr/>
                <a14:m>
                  <m:oMathPara xmlns:m="http://schemas.openxmlformats.org/officeDocument/2006/math">
                    <m:oMathParaPr>
                      <m:jc m:val="left"/>
                    </m:oMathParaPr>
                    <m:oMath xmlns:m="http://schemas.openxmlformats.org/officeDocument/2006/math">
                      <m:func>
                        <m:funcPr>
                          <m:ctrlPr>
                            <a:rPr lang="en-AU" i="1" smtClean="0">
                              <a:latin typeface="Cambria Math" panose="02040503050406030204" pitchFamily="18" charset="0"/>
                            </a:rPr>
                          </m:ctrlPr>
                        </m:funcPr>
                        <m:fName>
                          <m:r>
                            <m:rPr>
                              <m:sty m:val="p"/>
                            </m:rPr>
                            <a:rPr lang="en-AU" smtClean="0">
                              <a:latin typeface="Cambria Math" panose="02040503050406030204" pitchFamily="18" charset="0"/>
                            </a:rPr>
                            <m:t>cos</m:t>
                          </m:r>
                        </m:fName>
                        <m:e>
                          <m:r>
                            <a:rPr lang="en-AU" i="1" smtClean="0">
                              <a:latin typeface="Cambria Math" panose="02040503050406030204" pitchFamily="18" charset="0"/>
                            </a:rPr>
                            <m:t>2</m:t>
                          </m:r>
                          <m:r>
                            <a:rPr lang="en-AU" i="1" smtClean="0">
                              <a:latin typeface="Cambria Math" panose="02040503050406030204" pitchFamily="18" charset="0"/>
                            </a:rPr>
                            <m:t>𝐴</m:t>
                          </m:r>
                          <m:r>
                            <a:rPr lang="en-AU" i="1" smtClean="0">
                              <a:latin typeface="Cambria Math" panose="02040503050406030204" pitchFamily="18" charset="0"/>
                            </a:rPr>
                            <m:t>=</m:t>
                          </m:r>
                        </m:e>
                      </m:func>
                      <m:r>
                        <a:rPr lang="en-AU" i="1" smtClean="0">
                          <a:latin typeface="Cambria Math" panose="02040503050406030204" pitchFamily="18" charset="0"/>
                        </a:rPr>
                        <m:t> </m:t>
                      </m:r>
                      <m:d>
                        <m:dPr>
                          <m:ctrlPr>
                            <a:rPr lang="en-AU" i="1" smtClean="0">
                              <a:latin typeface="Cambria Math" panose="02040503050406030204" pitchFamily="18" charset="0"/>
                            </a:rPr>
                          </m:ctrlPr>
                        </m:dPr>
                        <m:e>
                          <m:r>
                            <a:rPr lang="en-AU" i="1" smtClean="0">
                              <a:latin typeface="Cambria Math" panose="02040503050406030204" pitchFamily="18" charset="0"/>
                            </a:rPr>
                            <m:t>1−</m:t>
                          </m:r>
                          <m:func>
                            <m:funcPr>
                              <m:ctrlPr>
                                <a:rPr lang="en-AU" i="1" smtClean="0">
                                  <a:latin typeface="Cambria Math" panose="02040503050406030204" pitchFamily="18" charset="0"/>
                                </a:rPr>
                              </m:ctrlPr>
                            </m:funcPr>
                            <m:fName>
                              <m:sSup>
                                <m:sSupPr>
                                  <m:ctrlPr>
                                    <a:rPr lang="en-AU" i="1" smtClean="0">
                                      <a:latin typeface="Cambria Math" panose="02040503050406030204" pitchFamily="18" charset="0"/>
                                    </a:rPr>
                                  </m:ctrlPr>
                                </m:sSupPr>
                                <m:e>
                                  <m:r>
                                    <m:rPr>
                                      <m:sty m:val="p"/>
                                    </m:rPr>
                                    <a:rPr lang="en-AU" smtClean="0">
                                      <a:latin typeface="Cambria Math" panose="02040503050406030204" pitchFamily="18" charset="0"/>
                                    </a:rPr>
                                    <m:t>s</m:t>
                                  </m:r>
                                  <m:r>
                                    <m:rPr>
                                      <m:sty m:val="p"/>
                                    </m:rPr>
                                    <a:rPr lang="en-AU" b="0" i="0" smtClean="0">
                                      <a:latin typeface="Cambria Math" panose="02040503050406030204" pitchFamily="18" charset="0"/>
                                    </a:rPr>
                                    <m:t>in</m:t>
                                  </m:r>
                                </m:e>
                                <m:sup>
                                  <m:r>
                                    <a:rPr lang="en-AU" i="1" smtClean="0">
                                      <a:latin typeface="Cambria Math" panose="02040503050406030204" pitchFamily="18" charset="0"/>
                                    </a:rPr>
                                    <m:t>2</m:t>
                                  </m:r>
                                </m:sup>
                              </m:sSup>
                            </m:fName>
                            <m:e>
                              <m:r>
                                <a:rPr lang="en-AU" i="1" smtClean="0">
                                  <a:latin typeface="Cambria Math" panose="02040503050406030204" pitchFamily="18" charset="0"/>
                                </a:rPr>
                                <m:t>𝐴</m:t>
                              </m:r>
                            </m:e>
                          </m:func>
                        </m:e>
                      </m:d>
                      <m:r>
                        <a:rPr lang="en-AU" b="0" i="1" smtClean="0">
                          <a:latin typeface="Cambria Math" panose="02040503050406030204" pitchFamily="18" charset="0"/>
                        </a:rPr>
                        <m:t>−</m:t>
                      </m:r>
                      <m:func>
                        <m:funcPr>
                          <m:ctrlPr>
                            <a:rPr lang="en-AU" b="0" i="1" smtClean="0">
                              <a:latin typeface="Cambria Math" panose="02040503050406030204" pitchFamily="18" charset="0"/>
                            </a:rPr>
                          </m:ctrlPr>
                        </m:funcPr>
                        <m:fName>
                          <m:sSup>
                            <m:sSupPr>
                              <m:ctrlPr>
                                <a:rPr lang="en-AU" b="0" i="1" smtClean="0">
                                  <a:latin typeface="Cambria Math" panose="02040503050406030204" pitchFamily="18" charset="0"/>
                                </a:rPr>
                              </m:ctrlPr>
                            </m:sSupPr>
                            <m:e>
                              <m:r>
                                <m:rPr>
                                  <m:sty m:val="p"/>
                                </m:rPr>
                                <a:rPr lang="en-AU" b="0" i="0" smtClean="0">
                                  <a:latin typeface="Cambria Math" panose="02040503050406030204" pitchFamily="18" charset="0"/>
                                </a:rPr>
                                <m:t>sin</m:t>
                              </m:r>
                            </m:e>
                            <m:sup>
                              <m:r>
                                <a:rPr lang="en-AU" b="0" i="1" smtClean="0">
                                  <a:latin typeface="Cambria Math" panose="02040503050406030204" pitchFamily="18" charset="0"/>
                                </a:rPr>
                                <m:t>2</m:t>
                              </m:r>
                            </m:sup>
                          </m:sSup>
                        </m:fName>
                        <m:e>
                          <m:r>
                            <a:rPr lang="en-AU" b="0" i="1" smtClean="0">
                              <a:latin typeface="Cambria Math" panose="02040503050406030204" pitchFamily="18" charset="0"/>
                            </a:rPr>
                            <m:t>𝐴</m:t>
                          </m:r>
                        </m:e>
                      </m:func>
                    </m:oMath>
                  </m:oMathPara>
                </a14:m>
                <a:endParaRPr lang="en-AU" dirty="0">
                  <a:latin typeface="+mn-lt"/>
                </a:endParaRPr>
              </a:p>
              <a:p>
                <a:pPr marL="717550"/>
                <a14:m>
                  <m:oMathPara xmlns:m="http://schemas.openxmlformats.org/officeDocument/2006/math">
                    <m:oMathParaPr>
                      <m:jc m:val="left"/>
                    </m:oMathParaPr>
                    <m:oMath xmlns:m="http://schemas.openxmlformats.org/officeDocument/2006/math">
                      <m:r>
                        <a:rPr lang="en-AU" i="1" smtClean="0">
                          <a:latin typeface="Cambria Math" panose="02040503050406030204" pitchFamily="18" charset="0"/>
                        </a:rPr>
                        <m:t>=</m:t>
                      </m:r>
                      <m:r>
                        <a:rPr lang="en-AU" b="0" i="1" smtClean="0">
                          <a:latin typeface="Cambria Math" panose="02040503050406030204" pitchFamily="18" charset="0"/>
                        </a:rPr>
                        <m:t>1−2</m:t>
                      </m:r>
                      <m:func>
                        <m:funcPr>
                          <m:ctrlPr>
                            <a:rPr lang="en-AU" b="0" i="1" smtClean="0">
                              <a:latin typeface="Cambria Math" panose="02040503050406030204" pitchFamily="18" charset="0"/>
                            </a:rPr>
                          </m:ctrlPr>
                        </m:funcPr>
                        <m:fName>
                          <m:sSup>
                            <m:sSupPr>
                              <m:ctrlPr>
                                <a:rPr lang="en-AU" b="0" i="1" smtClean="0">
                                  <a:latin typeface="Cambria Math" panose="02040503050406030204" pitchFamily="18" charset="0"/>
                                </a:rPr>
                              </m:ctrlPr>
                            </m:sSupPr>
                            <m:e>
                              <m:r>
                                <m:rPr>
                                  <m:sty m:val="p"/>
                                </m:rPr>
                                <a:rPr lang="en-AU" b="0" i="0" smtClean="0">
                                  <a:latin typeface="Cambria Math" panose="02040503050406030204" pitchFamily="18" charset="0"/>
                                </a:rPr>
                                <m:t>sin</m:t>
                              </m:r>
                            </m:e>
                            <m:sup>
                              <m:r>
                                <a:rPr lang="en-AU" b="0" i="1" smtClean="0">
                                  <a:latin typeface="Cambria Math" panose="02040503050406030204" pitchFamily="18" charset="0"/>
                                </a:rPr>
                                <m:t>2</m:t>
                              </m:r>
                            </m:sup>
                          </m:sSup>
                        </m:fName>
                        <m:e>
                          <m:r>
                            <a:rPr lang="en-AU" b="0" i="1" smtClean="0">
                              <a:latin typeface="Cambria Math" panose="02040503050406030204" pitchFamily="18" charset="0"/>
                            </a:rPr>
                            <m:t>𝐴</m:t>
                          </m:r>
                        </m:e>
                      </m:func>
                    </m:oMath>
                  </m:oMathPara>
                </a14:m>
                <a:endParaRPr lang="en-AU" dirty="0">
                  <a:latin typeface="+mn-lt"/>
                </a:endParaRPr>
              </a:p>
            </p:txBody>
          </p:sp>
        </mc:Choice>
        <mc:Fallback xmlns="">
          <p:sp>
            <p:nvSpPr>
              <p:cNvPr id="15" name="Text Placeholder 11">
                <a:extLst>
                  <a:ext uri="{FF2B5EF4-FFF2-40B4-BE49-F238E27FC236}">
                    <a16:creationId xmlns:a16="http://schemas.microsoft.com/office/drawing/2014/main" id="{733B219E-C4A5-F0ED-1B55-B5E982C01DD0}"/>
                  </a:ext>
                </a:extLst>
              </p:cNvPr>
              <p:cNvSpPr txBox="1">
                <a:spLocks noRot="1" noChangeAspect="1" noMove="1" noResize="1" noEditPoints="1" noAdjustHandles="1" noChangeArrowheads="1" noChangeShapeType="1" noTextEdit="1"/>
              </p:cNvSpPr>
              <p:nvPr/>
            </p:nvSpPr>
            <p:spPr>
              <a:xfrm>
                <a:off x="6476782" y="1601596"/>
                <a:ext cx="5485691" cy="2871443"/>
              </a:xfrm>
              <a:prstGeom prst="rect">
                <a:avLst/>
              </a:prstGeom>
              <a:blipFill>
                <a:blip r:embed="rId7"/>
                <a:stretch>
                  <a:fillRect/>
                </a:stretch>
              </a:blipFill>
            </p:spPr>
            <p:txBody>
              <a:bodyPr/>
              <a:lstStyle/>
              <a:p>
                <a:r>
                  <a:rPr lang="en-US">
                    <a:noFill/>
                  </a:rPr>
                  <a:t> </a:t>
                </a:r>
              </a:p>
            </p:txBody>
          </p:sp>
        </mc:Fallback>
      </mc:AlternateContent>
      <p:sp>
        <p:nvSpPr>
          <p:cNvPr id="16" name="Rectangle: Rounded Corners 15">
            <a:extLst>
              <a:ext uri="{FF2B5EF4-FFF2-40B4-BE49-F238E27FC236}">
                <a16:creationId xmlns:a16="http://schemas.microsoft.com/office/drawing/2014/main" id="{18A06F9D-B4A3-8BD2-9FC1-1A4E92EA9D78}"/>
              </a:ext>
              <a:ext uri="{C183D7F6-B498-43B3-948B-1728B52AA6E4}">
                <adec:decorative xmlns:adec="http://schemas.microsoft.com/office/drawing/2017/decorative" val="1"/>
              </a:ext>
            </a:extLst>
          </p:cNvPr>
          <p:cNvSpPr/>
          <p:nvPr/>
        </p:nvSpPr>
        <p:spPr>
          <a:xfrm>
            <a:off x="6464785" y="1598505"/>
            <a:ext cx="3262037" cy="1123830"/>
          </a:xfrm>
          <a:prstGeom prst="round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3851358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5">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5">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5">
                                            <p:txEl>
                                              <p:pRg st="3" end="3"/>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38DBC6-0507-6286-B452-B22EFEA410E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063EFA2-358A-BB1D-A32D-72B75C0E6520}"/>
              </a:ext>
            </a:extLst>
          </p:cNvPr>
          <p:cNvSpPr>
            <a:spLocks noGrp="1"/>
          </p:cNvSpPr>
          <p:nvPr>
            <p:ph type="title"/>
          </p:nvPr>
        </p:nvSpPr>
        <p:spPr/>
        <p:txBody>
          <a:bodyPr/>
          <a:lstStyle/>
          <a:p>
            <a:r>
              <a:rPr lang="en-AU" dirty="0">
                <a:latin typeface="+mj-lt"/>
              </a:rPr>
              <a:t>Manipulating the double angle formulas</a:t>
            </a:r>
            <a:endParaRPr lang="en-AU" dirty="0"/>
          </a:p>
        </p:txBody>
      </p:sp>
      <mc:AlternateContent xmlns:mc="http://schemas.openxmlformats.org/markup-compatibility/2006" xmlns:a14="http://schemas.microsoft.com/office/drawing/2010/main">
        <mc:Choice Requires="a14">
          <p:sp>
            <p:nvSpPr>
              <p:cNvPr id="5" name="Text Placeholder 4">
                <a:extLst>
                  <a:ext uri="{FF2B5EF4-FFF2-40B4-BE49-F238E27FC236}">
                    <a16:creationId xmlns:a16="http://schemas.microsoft.com/office/drawing/2014/main" id="{9DB3AAD6-B0C8-9913-4AB6-4AD32E0E200F}"/>
                  </a:ext>
                </a:extLst>
              </p:cNvPr>
              <p:cNvSpPr>
                <a:spLocks noGrp="1"/>
              </p:cNvSpPr>
              <p:nvPr>
                <p:ph type="body" sz="quarter" idx="17"/>
              </p:nvPr>
            </p:nvSpPr>
            <p:spPr>
              <a:xfrm>
                <a:off x="359999" y="1567086"/>
                <a:ext cx="6092755" cy="4807835"/>
              </a:xfrm>
            </p:spPr>
            <p:txBody>
              <a:bodyPr/>
              <a:lstStyle/>
              <a:p>
                <a:pPr marL="457200" indent="-457200">
                  <a:buFont typeface="+mj-lt"/>
                  <a:buAutoNum type="arabicPeriod"/>
                </a:pPr>
                <a:r>
                  <a:rPr lang="en-AU" sz="1800" dirty="0"/>
                  <a:t> Write an expression for </a:t>
                </a:r>
                <a14:m>
                  <m:oMath xmlns:m="http://schemas.openxmlformats.org/officeDocument/2006/math">
                    <m:sSup>
                      <m:sSupPr>
                        <m:ctrlPr>
                          <a:rPr lang="en-AU" sz="1800" b="0" i="1" smtClean="0">
                            <a:latin typeface="Cambria Math" panose="02040503050406030204" pitchFamily="18" charset="0"/>
                          </a:rPr>
                        </m:ctrlPr>
                      </m:sSupPr>
                      <m:e>
                        <m:r>
                          <m:rPr>
                            <m:sty m:val="p"/>
                          </m:rPr>
                          <a:rPr lang="en-AU" sz="1800" b="0" i="0" smtClean="0">
                            <a:latin typeface="Cambria Math" panose="02040503050406030204" pitchFamily="18" charset="0"/>
                          </a:rPr>
                          <m:t>sin</m:t>
                        </m:r>
                      </m:e>
                      <m:sup>
                        <m:r>
                          <a:rPr lang="en-AU" sz="1800" b="0" i="0" smtClean="0">
                            <a:latin typeface="Cambria Math" panose="02040503050406030204" pitchFamily="18" charset="0"/>
                          </a:rPr>
                          <m:t>2</m:t>
                        </m:r>
                      </m:sup>
                    </m:sSup>
                    <m:r>
                      <a:rPr lang="en-AU" sz="1800" b="0" i="0" smtClean="0">
                        <a:latin typeface="Cambria Math" panose="02040503050406030204" pitchFamily="18" charset="0"/>
                      </a:rPr>
                      <m:t> </m:t>
                    </m:r>
                    <m:r>
                      <a:rPr lang="en-AU" sz="1800" b="0" i="1" smtClean="0">
                        <a:latin typeface="Cambria Math" panose="02040503050406030204" pitchFamily="18" charset="0"/>
                      </a:rPr>
                      <m:t>𝑥</m:t>
                    </m:r>
                  </m:oMath>
                </a14:m>
                <a:r>
                  <a:rPr lang="en-AU" sz="1800" b="0" i="0" dirty="0">
                    <a:latin typeface="+mj-lt"/>
                  </a:rPr>
                  <a:t> in terms of </a:t>
                </a:r>
                <a14:m>
                  <m:oMath xmlns:m="http://schemas.openxmlformats.org/officeDocument/2006/math">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cos</m:t>
                        </m:r>
                      </m:fName>
                      <m:e>
                        <m:r>
                          <a:rPr lang="en-AU" sz="1800" b="0" i="1" smtClean="0">
                            <a:latin typeface="Cambria Math" panose="02040503050406030204" pitchFamily="18" charset="0"/>
                          </a:rPr>
                          <m:t>2</m:t>
                        </m:r>
                        <m:r>
                          <a:rPr lang="en-AU" sz="1800" b="0" i="1" smtClean="0">
                            <a:latin typeface="Cambria Math" panose="02040503050406030204" pitchFamily="18" charset="0"/>
                          </a:rPr>
                          <m:t>𝑥</m:t>
                        </m:r>
                      </m:e>
                    </m:func>
                    <m:r>
                      <a:rPr lang="en-AU" sz="1800" b="0" i="1" smtClean="0">
                        <a:latin typeface="Cambria Math" panose="02040503050406030204" pitchFamily="18" charset="0"/>
                      </a:rPr>
                      <m:t>.</m:t>
                    </m:r>
                  </m:oMath>
                </a14:m>
                <a:r>
                  <a:rPr lang="en-AU" sz="1800" b="0" i="0" dirty="0">
                    <a:latin typeface="+mj-lt"/>
                  </a:rPr>
                  <a:t> </a:t>
                </a:r>
              </a:p>
              <a:p>
                <a:pPr marL="176213"/>
                <a14:m>
                  <m:oMathPara xmlns:m="http://schemas.openxmlformats.org/officeDocument/2006/math">
                    <m:oMathParaPr>
                      <m:jc m:val="left"/>
                    </m:oMathParaPr>
                    <m:oMath xmlns:m="http://schemas.openxmlformats.org/officeDocument/2006/math">
                      <m:func>
                        <m:funcPr>
                          <m:ctrlPr>
                            <a:rPr lang="en-AU" sz="1800" i="1">
                              <a:latin typeface="Cambria Math" panose="02040503050406030204" pitchFamily="18" charset="0"/>
                            </a:rPr>
                          </m:ctrlPr>
                        </m:funcPr>
                        <m:fName>
                          <m:r>
                            <m:rPr>
                              <m:sty m:val="p"/>
                            </m:rPr>
                            <a:rPr lang="en-AU" sz="1800">
                              <a:latin typeface="Cambria Math" panose="02040503050406030204" pitchFamily="18" charset="0"/>
                            </a:rPr>
                            <m:t>cos</m:t>
                          </m:r>
                        </m:fName>
                        <m:e>
                          <m:r>
                            <a:rPr lang="en-AU" sz="1800" i="1">
                              <a:latin typeface="Cambria Math" panose="02040503050406030204" pitchFamily="18" charset="0"/>
                            </a:rPr>
                            <m:t>2</m:t>
                          </m:r>
                          <m:r>
                            <a:rPr lang="en-AU" sz="1800" i="1">
                              <a:latin typeface="Cambria Math" panose="02040503050406030204" pitchFamily="18" charset="0"/>
                            </a:rPr>
                            <m:t>𝑥</m:t>
                          </m:r>
                        </m:e>
                      </m:func>
                      <m:r>
                        <a:rPr lang="en-AU" sz="1800" i="1">
                          <a:latin typeface="Cambria Math" panose="02040503050406030204" pitchFamily="18" charset="0"/>
                        </a:rPr>
                        <m:t>=</m:t>
                      </m:r>
                      <m:func>
                        <m:funcPr>
                          <m:ctrlPr>
                            <a:rPr lang="en-AU" sz="1800" i="1">
                              <a:latin typeface="Cambria Math" panose="02040503050406030204" pitchFamily="18" charset="0"/>
                            </a:rPr>
                          </m:ctrlPr>
                        </m:funcPr>
                        <m:fName>
                          <m:sSup>
                            <m:sSupPr>
                              <m:ctrlPr>
                                <a:rPr lang="en-AU" sz="1800" i="1">
                                  <a:latin typeface="Cambria Math" panose="02040503050406030204" pitchFamily="18" charset="0"/>
                                </a:rPr>
                              </m:ctrlPr>
                            </m:sSupPr>
                            <m:e>
                              <m:r>
                                <m:rPr>
                                  <m:sty m:val="p"/>
                                </m:rPr>
                                <a:rPr lang="en-AU" sz="1800">
                                  <a:latin typeface="Cambria Math" panose="02040503050406030204" pitchFamily="18" charset="0"/>
                                </a:rPr>
                                <m:t>cos</m:t>
                              </m:r>
                            </m:e>
                            <m:sup>
                              <m:r>
                                <a:rPr lang="en-AU" sz="1800">
                                  <a:latin typeface="Cambria Math" panose="02040503050406030204" pitchFamily="18" charset="0"/>
                                </a:rPr>
                                <m:t>2</m:t>
                              </m:r>
                            </m:sup>
                          </m:sSup>
                        </m:fName>
                        <m:e>
                          <m:r>
                            <a:rPr lang="en-AU" sz="1800" i="1">
                              <a:latin typeface="Cambria Math" panose="02040503050406030204" pitchFamily="18" charset="0"/>
                            </a:rPr>
                            <m:t>𝑥</m:t>
                          </m:r>
                        </m:e>
                      </m:func>
                      <m:r>
                        <a:rPr lang="en-AU" sz="1800" i="1">
                          <a:latin typeface="Cambria Math" panose="02040503050406030204" pitchFamily="18" charset="0"/>
                        </a:rPr>
                        <m:t>−</m:t>
                      </m:r>
                      <m:func>
                        <m:funcPr>
                          <m:ctrlPr>
                            <a:rPr lang="en-AU" sz="1800" i="1">
                              <a:latin typeface="Cambria Math" panose="02040503050406030204" pitchFamily="18" charset="0"/>
                            </a:rPr>
                          </m:ctrlPr>
                        </m:funcPr>
                        <m:fName>
                          <m:sSup>
                            <m:sSupPr>
                              <m:ctrlPr>
                                <a:rPr lang="en-AU" sz="1800" i="1">
                                  <a:latin typeface="Cambria Math" panose="02040503050406030204" pitchFamily="18" charset="0"/>
                                </a:rPr>
                              </m:ctrlPr>
                            </m:sSupPr>
                            <m:e>
                              <m:r>
                                <m:rPr>
                                  <m:sty m:val="p"/>
                                </m:rPr>
                                <a:rPr lang="en-AU" sz="1800">
                                  <a:latin typeface="Cambria Math" panose="02040503050406030204" pitchFamily="18" charset="0"/>
                                </a:rPr>
                                <m:t>sin</m:t>
                              </m:r>
                            </m:e>
                            <m:sup>
                              <m:r>
                                <a:rPr lang="en-AU" sz="1800">
                                  <a:latin typeface="Cambria Math" panose="02040503050406030204" pitchFamily="18" charset="0"/>
                                </a:rPr>
                                <m:t>2</m:t>
                              </m:r>
                            </m:sup>
                          </m:sSup>
                        </m:fName>
                        <m:e>
                          <m:r>
                            <a:rPr lang="en-AU" sz="1800" i="1">
                              <a:latin typeface="Cambria Math" panose="02040503050406030204" pitchFamily="18" charset="0"/>
                            </a:rPr>
                            <m:t>𝑥</m:t>
                          </m:r>
                        </m:e>
                      </m:func>
                    </m:oMath>
                  </m:oMathPara>
                </a14:m>
                <a:endParaRPr lang="en-AU" sz="1800" dirty="0"/>
              </a:p>
              <a:p>
                <a:pPr marL="893763"/>
                <a14:m>
                  <m:oMathPara xmlns:m="http://schemas.openxmlformats.org/officeDocument/2006/math">
                    <m:oMathParaPr>
                      <m:jc m:val="left"/>
                    </m:oMathParaPr>
                    <m:oMath xmlns:m="http://schemas.openxmlformats.org/officeDocument/2006/math">
                      <m:r>
                        <a:rPr lang="en-AU" sz="1800" b="0" i="1" smtClean="0">
                          <a:latin typeface="Cambria Math" panose="02040503050406030204" pitchFamily="18" charset="0"/>
                        </a:rPr>
                        <m:t>=</m:t>
                      </m:r>
                      <m:d>
                        <m:dPr>
                          <m:ctrlPr>
                            <a:rPr lang="en-AU" sz="1800" b="0" i="1" smtClean="0">
                              <a:latin typeface="Cambria Math" panose="02040503050406030204" pitchFamily="18" charset="0"/>
                            </a:rPr>
                          </m:ctrlPr>
                        </m:dPr>
                        <m:e>
                          <m:r>
                            <a:rPr lang="en-AU" sz="1800" b="0" i="1" smtClean="0">
                              <a:latin typeface="Cambria Math" panose="02040503050406030204" pitchFamily="18" charset="0"/>
                            </a:rPr>
                            <m:t>1−</m:t>
                          </m:r>
                          <m:func>
                            <m:funcPr>
                              <m:ctrlPr>
                                <a:rPr lang="en-AU" sz="1800" b="0" i="1" smtClean="0">
                                  <a:latin typeface="Cambria Math" panose="02040503050406030204" pitchFamily="18" charset="0"/>
                                </a:rPr>
                              </m:ctrlPr>
                            </m:funcPr>
                            <m:fName>
                              <m:sSup>
                                <m:sSupPr>
                                  <m:ctrlPr>
                                    <a:rPr lang="en-AU" sz="1800" b="0" i="1" smtClean="0">
                                      <a:latin typeface="Cambria Math" panose="02040503050406030204" pitchFamily="18" charset="0"/>
                                    </a:rPr>
                                  </m:ctrlPr>
                                </m:sSupPr>
                                <m:e>
                                  <m:r>
                                    <m:rPr>
                                      <m:sty m:val="p"/>
                                    </m:rPr>
                                    <a:rPr lang="en-AU" sz="1800" b="0" i="0" smtClean="0">
                                      <a:latin typeface="Cambria Math" panose="02040503050406030204" pitchFamily="18" charset="0"/>
                                    </a:rPr>
                                    <m:t>sin</m:t>
                                  </m:r>
                                </m:e>
                                <m:sup>
                                  <m:r>
                                    <a:rPr lang="en-AU" sz="1800" b="0" i="1" smtClean="0">
                                      <a:latin typeface="Cambria Math" panose="02040503050406030204" pitchFamily="18" charset="0"/>
                                    </a:rPr>
                                    <m:t>2</m:t>
                                  </m:r>
                                </m:sup>
                              </m:sSup>
                            </m:fName>
                            <m:e>
                              <m:r>
                                <a:rPr lang="en-AU" sz="1800" b="0" i="1" smtClean="0">
                                  <a:latin typeface="Cambria Math" panose="02040503050406030204" pitchFamily="18" charset="0"/>
                                </a:rPr>
                                <m:t>𝑥</m:t>
                              </m:r>
                            </m:e>
                          </m:func>
                        </m:e>
                      </m:d>
                      <m:r>
                        <a:rPr lang="en-AU" sz="1800" b="0" i="1" smtClean="0">
                          <a:latin typeface="Cambria Math" panose="02040503050406030204" pitchFamily="18" charset="0"/>
                        </a:rPr>
                        <m:t>−</m:t>
                      </m:r>
                      <m:func>
                        <m:funcPr>
                          <m:ctrlPr>
                            <a:rPr lang="en-AU" sz="1800" b="0" i="1" smtClean="0">
                              <a:latin typeface="Cambria Math" panose="02040503050406030204" pitchFamily="18" charset="0"/>
                            </a:rPr>
                          </m:ctrlPr>
                        </m:funcPr>
                        <m:fName>
                          <m:sSup>
                            <m:sSupPr>
                              <m:ctrlPr>
                                <a:rPr lang="en-AU" sz="1800" b="0" i="1" smtClean="0">
                                  <a:latin typeface="Cambria Math" panose="02040503050406030204" pitchFamily="18" charset="0"/>
                                </a:rPr>
                              </m:ctrlPr>
                            </m:sSupPr>
                            <m:e>
                              <m:r>
                                <m:rPr>
                                  <m:sty m:val="p"/>
                                </m:rPr>
                                <a:rPr lang="en-AU" sz="1800" b="0" i="0" smtClean="0">
                                  <a:latin typeface="Cambria Math" panose="02040503050406030204" pitchFamily="18" charset="0"/>
                                </a:rPr>
                                <m:t>sin</m:t>
                              </m:r>
                            </m:e>
                            <m:sup>
                              <m:r>
                                <a:rPr lang="en-AU" sz="1800" b="0" i="1" smtClean="0">
                                  <a:latin typeface="Cambria Math" panose="02040503050406030204" pitchFamily="18" charset="0"/>
                                </a:rPr>
                                <m:t>2</m:t>
                              </m:r>
                            </m:sup>
                          </m:sSup>
                        </m:fName>
                        <m:e>
                          <m:r>
                            <a:rPr lang="en-AU" sz="1800" b="0" i="1" smtClean="0">
                              <a:latin typeface="Cambria Math" panose="02040503050406030204" pitchFamily="18" charset="0"/>
                            </a:rPr>
                            <m:t>𝑥</m:t>
                          </m:r>
                        </m:e>
                      </m:func>
                    </m:oMath>
                  </m:oMathPara>
                </a14:m>
                <a:endParaRPr lang="en-AU" sz="1800" dirty="0"/>
              </a:p>
              <a:p>
                <a:pPr marL="893763"/>
                <a14:m>
                  <m:oMathPara xmlns:m="http://schemas.openxmlformats.org/officeDocument/2006/math">
                    <m:oMathParaPr>
                      <m:jc m:val="left"/>
                    </m:oMathParaPr>
                    <m:oMath xmlns:m="http://schemas.openxmlformats.org/officeDocument/2006/math">
                      <m:r>
                        <a:rPr lang="en-AU" sz="1800" b="0" i="1" smtClean="0">
                          <a:latin typeface="Cambria Math" panose="02040503050406030204" pitchFamily="18" charset="0"/>
                        </a:rPr>
                        <m:t>=1−2</m:t>
                      </m:r>
                      <m:func>
                        <m:funcPr>
                          <m:ctrlPr>
                            <a:rPr lang="en-AU" sz="1800" b="0" i="1" smtClean="0">
                              <a:latin typeface="Cambria Math" panose="02040503050406030204" pitchFamily="18" charset="0"/>
                            </a:rPr>
                          </m:ctrlPr>
                        </m:funcPr>
                        <m:fName>
                          <m:sSup>
                            <m:sSupPr>
                              <m:ctrlPr>
                                <a:rPr lang="en-AU" sz="1800" b="0" i="1" smtClean="0">
                                  <a:latin typeface="Cambria Math" panose="02040503050406030204" pitchFamily="18" charset="0"/>
                                </a:rPr>
                              </m:ctrlPr>
                            </m:sSupPr>
                            <m:e>
                              <m:r>
                                <m:rPr>
                                  <m:sty m:val="p"/>
                                </m:rPr>
                                <a:rPr lang="en-AU" sz="1800" b="0" i="0" smtClean="0">
                                  <a:latin typeface="Cambria Math" panose="02040503050406030204" pitchFamily="18" charset="0"/>
                                </a:rPr>
                                <m:t>sin</m:t>
                              </m:r>
                            </m:e>
                            <m:sup>
                              <m:r>
                                <a:rPr lang="en-AU" sz="1800" b="0" i="1" smtClean="0">
                                  <a:latin typeface="Cambria Math" panose="02040503050406030204" pitchFamily="18" charset="0"/>
                                </a:rPr>
                                <m:t>2</m:t>
                              </m:r>
                            </m:sup>
                          </m:sSup>
                        </m:fName>
                        <m:e>
                          <m:r>
                            <a:rPr lang="en-AU" sz="1800" b="0" i="1" smtClean="0">
                              <a:latin typeface="Cambria Math" panose="02040503050406030204" pitchFamily="18" charset="0"/>
                            </a:rPr>
                            <m:t>𝑥</m:t>
                          </m:r>
                        </m:e>
                      </m:func>
                    </m:oMath>
                  </m:oMathPara>
                </a14:m>
                <a:endParaRPr lang="en-AU" sz="1800" b="0" dirty="0"/>
              </a:p>
              <a:p>
                <a:pPr/>
                <a14:m>
                  <m:oMathPara xmlns:m="http://schemas.openxmlformats.org/officeDocument/2006/math">
                    <m:oMathParaPr>
                      <m:jc m:val="left"/>
                    </m:oMathParaPr>
                    <m:oMath xmlns:m="http://schemas.openxmlformats.org/officeDocument/2006/math">
                      <m:r>
                        <a:rPr lang="en-AU" sz="1800" b="0" i="1" smtClean="0">
                          <a:latin typeface="Cambria Math" panose="02040503050406030204" pitchFamily="18" charset="0"/>
                        </a:rPr>
                        <m:t>2</m:t>
                      </m:r>
                      <m:func>
                        <m:funcPr>
                          <m:ctrlPr>
                            <a:rPr lang="en-AU" sz="1800" b="0" i="1" smtClean="0">
                              <a:latin typeface="Cambria Math" panose="02040503050406030204" pitchFamily="18" charset="0"/>
                            </a:rPr>
                          </m:ctrlPr>
                        </m:funcPr>
                        <m:fName>
                          <m:sSup>
                            <m:sSupPr>
                              <m:ctrlPr>
                                <a:rPr lang="en-AU" sz="1800" b="0" i="1" smtClean="0">
                                  <a:latin typeface="Cambria Math" panose="02040503050406030204" pitchFamily="18" charset="0"/>
                                </a:rPr>
                              </m:ctrlPr>
                            </m:sSupPr>
                            <m:e>
                              <m:r>
                                <m:rPr>
                                  <m:sty m:val="p"/>
                                </m:rPr>
                                <a:rPr lang="en-AU" sz="1800" b="0" i="0" smtClean="0">
                                  <a:latin typeface="Cambria Math" panose="02040503050406030204" pitchFamily="18" charset="0"/>
                                </a:rPr>
                                <m:t>sin</m:t>
                              </m:r>
                            </m:e>
                            <m:sup>
                              <m:r>
                                <a:rPr lang="en-AU" sz="1800" b="0" i="1" smtClean="0">
                                  <a:latin typeface="Cambria Math" panose="02040503050406030204" pitchFamily="18" charset="0"/>
                                </a:rPr>
                                <m:t>2</m:t>
                              </m:r>
                            </m:sup>
                          </m:sSup>
                        </m:fName>
                        <m:e>
                          <m:r>
                            <a:rPr lang="en-AU" sz="1800" b="0" i="1" smtClean="0">
                              <a:latin typeface="Cambria Math" panose="02040503050406030204" pitchFamily="18" charset="0"/>
                            </a:rPr>
                            <m:t>𝑥</m:t>
                          </m:r>
                        </m:e>
                      </m:func>
                      <m:r>
                        <a:rPr lang="en-AU" sz="1800" b="0" i="1" smtClean="0">
                          <a:latin typeface="Cambria Math" panose="02040503050406030204" pitchFamily="18" charset="0"/>
                        </a:rPr>
                        <m:t>=1−</m:t>
                      </m:r>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cos</m:t>
                          </m:r>
                        </m:fName>
                        <m:e>
                          <m:r>
                            <a:rPr lang="en-AU" sz="1800" b="0" i="1" smtClean="0">
                              <a:latin typeface="Cambria Math" panose="02040503050406030204" pitchFamily="18" charset="0"/>
                            </a:rPr>
                            <m:t>2</m:t>
                          </m:r>
                          <m:r>
                            <a:rPr lang="en-AU" sz="1800" b="0" i="1" smtClean="0">
                              <a:latin typeface="Cambria Math" panose="02040503050406030204" pitchFamily="18" charset="0"/>
                            </a:rPr>
                            <m:t>𝑥</m:t>
                          </m:r>
                        </m:e>
                      </m:func>
                    </m:oMath>
                  </m:oMathPara>
                </a14:m>
                <a:endParaRPr lang="en-AU" sz="1800" dirty="0"/>
              </a:p>
              <a:p>
                <a:pPr marL="176213"/>
                <a14:m>
                  <m:oMathPara xmlns:m="http://schemas.openxmlformats.org/officeDocument/2006/math">
                    <m:oMathParaPr>
                      <m:jc m:val="left"/>
                    </m:oMathParaPr>
                    <m:oMath xmlns:m="http://schemas.openxmlformats.org/officeDocument/2006/math">
                      <m:func>
                        <m:funcPr>
                          <m:ctrlPr>
                            <a:rPr lang="en-AU" sz="1800" b="0" i="1" smtClean="0">
                              <a:latin typeface="Cambria Math" panose="02040503050406030204" pitchFamily="18" charset="0"/>
                            </a:rPr>
                          </m:ctrlPr>
                        </m:funcPr>
                        <m:fName>
                          <m:sSup>
                            <m:sSupPr>
                              <m:ctrlPr>
                                <a:rPr lang="en-AU" sz="1800" b="0" i="1" smtClean="0">
                                  <a:latin typeface="Cambria Math" panose="02040503050406030204" pitchFamily="18" charset="0"/>
                                </a:rPr>
                              </m:ctrlPr>
                            </m:sSupPr>
                            <m:e>
                              <m:r>
                                <m:rPr>
                                  <m:sty m:val="p"/>
                                </m:rPr>
                                <a:rPr lang="en-AU" sz="1800" b="0" i="0" smtClean="0">
                                  <a:latin typeface="Cambria Math" panose="02040503050406030204" pitchFamily="18" charset="0"/>
                                </a:rPr>
                                <m:t>sin</m:t>
                              </m:r>
                            </m:e>
                            <m:sup>
                              <m:r>
                                <a:rPr lang="en-AU" sz="1800" b="0" i="1" smtClean="0">
                                  <a:latin typeface="Cambria Math" panose="02040503050406030204" pitchFamily="18" charset="0"/>
                                </a:rPr>
                                <m:t>2</m:t>
                              </m:r>
                            </m:sup>
                          </m:sSup>
                        </m:fName>
                        <m:e>
                          <m:r>
                            <a:rPr lang="en-AU" sz="1800" b="0" i="1" smtClean="0">
                              <a:latin typeface="Cambria Math" panose="02040503050406030204" pitchFamily="18" charset="0"/>
                            </a:rPr>
                            <m:t>𝑥</m:t>
                          </m:r>
                        </m:e>
                      </m:func>
                      <m:r>
                        <a:rPr lang="en-AU" sz="1800" b="0" i="1" smtClean="0">
                          <a:latin typeface="Cambria Math" panose="02040503050406030204" pitchFamily="18" charset="0"/>
                        </a:rPr>
                        <m:t>=</m:t>
                      </m:r>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1</m:t>
                          </m:r>
                        </m:num>
                        <m:den>
                          <m:r>
                            <a:rPr lang="en-AU" sz="1800" b="0" i="1" smtClean="0">
                              <a:latin typeface="Cambria Math" panose="02040503050406030204" pitchFamily="18" charset="0"/>
                            </a:rPr>
                            <m:t>2</m:t>
                          </m:r>
                        </m:den>
                      </m:f>
                      <m:d>
                        <m:dPr>
                          <m:ctrlPr>
                            <a:rPr lang="en-AU" sz="1800" b="0" i="1" smtClean="0">
                              <a:latin typeface="Cambria Math" panose="02040503050406030204" pitchFamily="18" charset="0"/>
                            </a:rPr>
                          </m:ctrlPr>
                        </m:dPr>
                        <m:e>
                          <m:r>
                            <a:rPr lang="en-AU" sz="1800" b="0" i="0" smtClean="0">
                              <a:latin typeface="Cambria Math" panose="02040503050406030204" pitchFamily="18" charset="0"/>
                            </a:rPr>
                            <m:t>1−</m:t>
                          </m:r>
                          <m:func>
                            <m:funcPr>
                              <m:ctrlPr>
                                <a:rPr lang="en-AU" sz="1800" i="1">
                                  <a:latin typeface="Cambria Math" panose="02040503050406030204" pitchFamily="18" charset="0"/>
                                </a:rPr>
                              </m:ctrlPr>
                            </m:funcPr>
                            <m:fName>
                              <m:r>
                                <m:rPr>
                                  <m:sty m:val="p"/>
                                </m:rPr>
                                <a:rPr lang="en-AU" sz="1800">
                                  <a:latin typeface="Cambria Math" panose="02040503050406030204" pitchFamily="18" charset="0"/>
                                </a:rPr>
                                <m:t>cos</m:t>
                              </m:r>
                            </m:fName>
                            <m:e>
                              <m:r>
                                <a:rPr lang="en-AU" sz="1800" i="1">
                                  <a:latin typeface="Cambria Math" panose="02040503050406030204" pitchFamily="18" charset="0"/>
                                </a:rPr>
                                <m:t>2</m:t>
                              </m:r>
                              <m:r>
                                <a:rPr lang="en-AU" sz="1800" i="1">
                                  <a:latin typeface="Cambria Math" panose="02040503050406030204" pitchFamily="18" charset="0"/>
                                </a:rPr>
                                <m:t>𝑥</m:t>
                              </m:r>
                            </m:e>
                          </m:func>
                        </m:e>
                      </m:d>
                    </m:oMath>
                  </m:oMathPara>
                </a14:m>
                <a:endParaRPr lang="en-AU" sz="1800" dirty="0"/>
              </a:p>
            </p:txBody>
          </p:sp>
        </mc:Choice>
        <mc:Fallback xmlns="">
          <p:sp>
            <p:nvSpPr>
              <p:cNvPr id="5" name="Text Placeholder 4">
                <a:extLst>
                  <a:ext uri="{FF2B5EF4-FFF2-40B4-BE49-F238E27FC236}">
                    <a16:creationId xmlns:a16="http://schemas.microsoft.com/office/drawing/2014/main" id="{9DB3AAD6-B0C8-9913-4AB6-4AD32E0E200F}"/>
                  </a:ext>
                </a:extLst>
              </p:cNvPr>
              <p:cNvSpPr>
                <a:spLocks noGrp="1" noRot="1" noChangeAspect="1" noMove="1" noResize="1" noEditPoints="1" noAdjustHandles="1" noChangeArrowheads="1" noChangeShapeType="1" noTextEdit="1"/>
              </p:cNvSpPr>
              <p:nvPr>
                <p:ph type="body" sz="quarter" idx="17"/>
              </p:nvPr>
            </p:nvSpPr>
            <p:spPr>
              <a:xfrm>
                <a:off x="359999" y="1567086"/>
                <a:ext cx="6092755" cy="4807835"/>
              </a:xfrm>
              <a:blipFill>
                <a:blip r:embed="rId2"/>
                <a:stretch>
                  <a:fillRect l="-21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 Placeholder 4">
                <a:extLst>
                  <a:ext uri="{FF2B5EF4-FFF2-40B4-BE49-F238E27FC236}">
                    <a16:creationId xmlns:a16="http://schemas.microsoft.com/office/drawing/2014/main" id="{162FFD16-21A3-23CD-BDFD-8B23337237D7}"/>
                  </a:ext>
                </a:extLst>
              </p:cNvPr>
              <p:cNvSpPr txBox="1">
                <a:spLocks/>
              </p:cNvSpPr>
              <p:nvPr/>
            </p:nvSpPr>
            <p:spPr>
              <a:xfrm>
                <a:off x="6452754" y="1567085"/>
                <a:ext cx="5502329" cy="1692043"/>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ct val="200000"/>
                  </a:lnSpc>
                  <a:buFont typeface="+mj-lt"/>
                  <a:buAutoNum type="arabicPeriod" startAt="2"/>
                </a:pPr>
                <a:r>
                  <a:rPr lang="en-AU" sz="1800" dirty="0"/>
                  <a:t>Write an expression for </a:t>
                </a:r>
                <a14:m>
                  <m:oMath xmlns:m="http://schemas.openxmlformats.org/officeDocument/2006/math">
                    <m:sSup>
                      <m:sSupPr>
                        <m:ctrlPr>
                          <a:rPr lang="en-AU" sz="1800" i="1" smtClean="0">
                            <a:latin typeface="Cambria Math" panose="02040503050406030204" pitchFamily="18" charset="0"/>
                          </a:rPr>
                        </m:ctrlPr>
                      </m:sSupPr>
                      <m:e>
                        <m:r>
                          <m:rPr>
                            <m:sty m:val="p"/>
                          </m:rPr>
                          <a:rPr lang="en-AU" sz="1800" b="0" i="0" smtClean="0">
                            <a:latin typeface="Cambria Math" panose="02040503050406030204" pitchFamily="18" charset="0"/>
                          </a:rPr>
                          <m:t>cos</m:t>
                        </m:r>
                      </m:e>
                      <m:sup>
                        <m:r>
                          <a:rPr lang="en-AU" sz="1800" smtClean="0">
                            <a:latin typeface="Cambria Math" panose="02040503050406030204" pitchFamily="18" charset="0"/>
                          </a:rPr>
                          <m:t>2</m:t>
                        </m:r>
                      </m:sup>
                    </m:sSup>
                    <m:r>
                      <a:rPr lang="en-AU" sz="1800" smtClean="0">
                        <a:latin typeface="Cambria Math" panose="02040503050406030204" pitchFamily="18" charset="0"/>
                      </a:rPr>
                      <m:t> </m:t>
                    </m:r>
                    <m:r>
                      <a:rPr lang="en-AU" sz="1800" i="1" smtClean="0">
                        <a:latin typeface="Cambria Math" panose="02040503050406030204" pitchFamily="18" charset="0"/>
                      </a:rPr>
                      <m:t>𝑥</m:t>
                    </m:r>
                  </m:oMath>
                </a14:m>
                <a:r>
                  <a:rPr lang="en-AU" sz="1800" dirty="0">
                    <a:latin typeface="+mj-lt"/>
                  </a:rPr>
                  <a:t> in terms of </a:t>
                </a:r>
                <a14:m>
                  <m:oMath xmlns:m="http://schemas.openxmlformats.org/officeDocument/2006/math">
                    <m:func>
                      <m:funcPr>
                        <m:ctrlPr>
                          <a:rPr lang="en-AU" sz="1800" i="1" smtClean="0">
                            <a:latin typeface="Cambria Math" panose="02040503050406030204" pitchFamily="18" charset="0"/>
                          </a:rPr>
                        </m:ctrlPr>
                      </m:funcPr>
                      <m:fName>
                        <m:r>
                          <m:rPr>
                            <m:sty m:val="p"/>
                          </m:rPr>
                          <a:rPr lang="en-AU" sz="1800" smtClean="0">
                            <a:latin typeface="Cambria Math" panose="02040503050406030204" pitchFamily="18" charset="0"/>
                          </a:rPr>
                          <m:t>cos</m:t>
                        </m:r>
                      </m:fName>
                      <m:e>
                        <m:r>
                          <a:rPr lang="en-AU" sz="1800" i="1" smtClean="0">
                            <a:latin typeface="Cambria Math" panose="02040503050406030204" pitchFamily="18" charset="0"/>
                          </a:rPr>
                          <m:t>2</m:t>
                        </m:r>
                        <m:r>
                          <a:rPr lang="en-AU" sz="1800" i="1" smtClean="0">
                            <a:latin typeface="Cambria Math" panose="02040503050406030204" pitchFamily="18" charset="0"/>
                          </a:rPr>
                          <m:t>𝑥</m:t>
                        </m:r>
                      </m:e>
                    </m:func>
                    <m:r>
                      <a:rPr lang="en-AU" sz="1800" b="0" i="1" smtClean="0">
                        <a:latin typeface="Cambria Math" panose="02040503050406030204" pitchFamily="18" charset="0"/>
                      </a:rPr>
                      <m:t>.</m:t>
                    </m:r>
                  </m:oMath>
                </a14:m>
                <a:r>
                  <a:rPr lang="en-AU" sz="1800" dirty="0">
                    <a:latin typeface="+mj-lt"/>
                  </a:rPr>
                  <a:t> </a:t>
                </a:r>
              </a:p>
              <a:p>
                <a:pPr marL="457200" indent="-457200">
                  <a:lnSpc>
                    <a:spcPct val="200000"/>
                  </a:lnSpc>
                  <a:buFont typeface="+mj-lt"/>
                  <a:buAutoNum type="arabicPeriod" startAt="2"/>
                </a:pPr>
                <a:r>
                  <a:rPr lang="en-AU" sz="1800" dirty="0">
                    <a:latin typeface="+mj-lt"/>
                  </a:rPr>
                  <a:t>Write an expression for </a:t>
                </a:r>
                <a14:m>
                  <m:oMath xmlns:m="http://schemas.openxmlformats.org/officeDocument/2006/math">
                    <m:func>
                      <m:funcPr>
                        <m:ctrlPr>
                          <a:rPr lang="en-AU" sz="1800" b="0" i="1" smtClean="0">
                            <a:latin typeface="Cambria Math" panose="02040503050406030204" pitchFamily="18" charset="0"/>
                          </a:rPr>
                        </m:ctrlPr>
                      </m:funcPr>
                      <m:fName>
                        <m:sSup>
                          <m:sSupPr>
                            <m:ctrlPr>
                              <a:rPr lang="en-AU" sz="1800" b="0" i="1" smtClean="0">
                                <a:latin typeface="Cambria Math" panose="02040503050406030204" pitchFamily="18" charset="0"/>
                              </a:rPr>
                            </m:ctrlPr>
                          </m:sSupPr>
                          <m:e>
                            <m:r>
                              <m:rPr>
                                <m:sty m:val="p"/>
                              </m:rPr>
                              <a:rPr lang="en-AU" sz="1800" b="0" i="0" smtClean="0">
                                <a:latin typeface="Cambria Math" panose="02040503050406030204" pitchFamily="18" charset="0"/>
                              </a:rPr>
                              <m:t>cos</m:t>
                            </m:r>
                          </m:e>
                          <m:sup>
                            <m:r>
                              <a:rPr lang="en-AU" sz="1800" b="0" i="1" smtClean="0">
                                <a:latin typeface="Cambria Math" panose="02040503050406030204" pitchFamily="18" charset="0"/>
                              </a:rPr>
                              <m:t>2</m:t>
                            </m:r>
                          </m:sup>
                        </m:sSup>
                      </m:fName>
                      <m:e>
                        <m:r>
                          <a:rPr lang="en-AU" sz="1800" b="0" i="1" smtClean="0">
                            <a:latin typeface="Cambria Math" panose="02040503050406030204" pitchFamily="18" charset="0"/>
                          </a:rPr>
                          <m:t>2</m:t>
                        </m:r>
                        <m:r>
                          <a:rPr lang="en-AU" sz="1800" b="0" i="1" smtClean="0">
                            <a:latin typeface="Cambria Math" panose="02040503050406030204" pitchFamily="18" charset="0"/>
                          </a:rPr>
                          <m:t>𝑥</m:t>
                        </m:r>
                      </m:e>
                    </m:func>
                  </m:oMath>
                </a14:m>
                <a:r>
                  <a:rPr lang="en-AU" sz="1800" dirty="0">
                    <a:latin typeface="+mj-lt"/>
                  </a:rPr>
                  <a:t> in terms of </a:t>
                </a:r>
                <a14:m>
                  <m:oMath xmlns:m="http://schemas.openxmlformats.org/officeDocument/2006/math">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cos</m:t>
                        </m:r>
                      </m:fName>
                      <m:e>
                        <m:r>
                          <a:rPr lang="en-AU" sz="1800" b="0" i="1" smtClean="0">
                            <a:latin typeface="Cambria Math" panose="02040503050406030204" pitchFamily="18" charset="0"/>
                          </a:rPr>
                          <m:t>4</m:t>
                        </m:r>
                        <m:r>
                          <a:rPr lang="en-AU" sz="1800" b="0" i="1" smtClean="0">
                            <a:latin typeface="Cambria Math" panose="02040503050406030204" pitchFamily="18" charset="0"/>
                          </a:rPr>
                          <m:t>𝑥</m:t>
                        </m:r>
                      </m:e>
                    </m:func>
                    <m:r>
                      <a:rPr lang="en-AU" sz="1800" b="0" i="1" smtClean="0">
                        <a:latin typeface="Cambria Math" panose="02040503050406030204" pitchFamily="18" charset="0"/>
                      </a:rPr>
                      <m:t>.</m:t>
                    </m:r>
                  </m:oMath>
                </a14:m>
                <a:endParaRPr lang="en-AU" sz="1800" dirty="0">
                  <a:latin typeface="+mj-lt"/>
                </a:endParaRPr>
              </a:p>
            </p:txBody>
          </p:sp>
        </mc:Choice>
        <mc:Fallback xmlns="">
          <p:sp>
            <p:nvSpPr>
              <p:cNvPr id="8" name="Text Placeholder 4">
                <a:extLst>
                  <a:ext uri="{FF2B5EF4-FFF2-40B4-BE49-F238E27FC236}">
                    <a16:creationId xmlns:a16="http://schemas.microsoft.com/office/drawing/2014/main" id="{162FFD16-21A3-23CD-BDFD-8B23337237D7}"/>
                  </a:ext>
                </a:extLst>
              </p:cNvPr>
              <p:cNvSpPr txBox="1">
                <a:spLocks noRot="1" noChangeAspect="1" noMove="1" noResize="1" noEditPoints="1" noAdjustHandles="1" noChangeArrowheads="1" noChangeShapeType="1" noTextEdit="1"/>
              </p:cNvSpPr>
              <p:nvPr/>
            </p:nvSpPr>
            <p:spPr>
              <a:xfrm>
                <a:off x="6452754" y="1567085"/>
                <a:ext cx="5502329" cy="1692043"/>
              </a:xfrm>
              <a:prstGeom prst="rect">
                <a:avLst/>
              </a:prstGeom>
              <a:blipFill>
                <a:blip r:embed="rId3"/>
                <a:stretch>
                  <a:fillRect l="-243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 Placeholder 4">
                <a:extLst>
                  <a:ext uri="{FF2B5EF4-FFF2-40B4-BE49-F238E27FC236}">
                    <a16:creationId xmlns:a16="http://schemas.microsoft.com/office/drawing/2014/main" id="{BB83DACF-4C94-327F-7AE4-F827CE478ACC}"/>
                  </a:ext>
                </a:extLst>
              </p:cNvPr>
              <p:cNvSpPr txBox="1">
                <a:spLocks/>
              </p:cNvSpPr>
              <p:nvPr/>
            </p:nvSpPr>
            <p:spPr>
              <a:xfrm>
                <a:off x="6452754" y="3199821"/>
                <a:ext cx="4880482" cy="1237098"/>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mj-lt"/>
                  <a:buAutoNum type="arabicPeriod" startAt="4"/>
                </a:pPr>
                <a:r>
                  <a:rPr lang="en-AU" sz="1800" dirty="0"/>
                  <a:t>Write a generalised expression for </a:t>
                </a:r>
                <a14:m>
                  <m:oMath xmlns:m="http://schemas.openxmlformats.org/officeDocument/2006/math">
                    <m:func>
                      <m:funcPr>
                        <m:ctrlPr>
                          <a:rPr lang="en-AU" sz="1800" b="0" i="1" smtClean="0">
                            <a:latin typeface="Cambria Math" panose="02040503050406030204" pitchFamily="18" charset="0"/>
                          </a:rPr>
                        </m:ctrlPr>
                      </m:funcPr>
                      <m:fName>
                        <m:sSup>
                          <m:sSupPr>
                            <m:ctrlPr>
                              <a:rPr lang="en-AU" sz="1800" b="0" i="1" smtClean="0">
                                <a:latin typeface="Cambria Math" panose="02040503050406030204" pitchFamily="18" charset="0"/>
                              </a:rPr>
                            </m:ctrlPr>
                          </m:sSupPr>
                          <m:e>
                            <m:r>
                              <m:rPr>
                                <m:sty m:val="p"/>
                              </m:rPr>
                              <a:rPr lang="en-AU" sz="1800" b="0" i="0" smtClean="0">
                                <a:latin typeface="Cambria Math" panose="02040503050406030204" pitchFamily="18" charset="0"/>
                              </a:rPr>
                              <m:t>sin</m:t>
                            </m:r>
                          </m:e>
                          <m:sup>
                            <m:r>
                              <a:rPr lang="en-AU" sz="1800" b="0" i="1" smtClean="0">
                                <a:latin typeface="Cambria Math" panose="02040503050406030204" pitchFamily="18" charset="0"/>
                              </a:rPr>
                              <m:t>2</m:t>
                            </m:r>
                          </m:sup>
                        </m:sSup>
                      </m:fName>
                      <m:e>
                        <m:r>
                          <a:rPr lang="en-AU" sz="1800" b="0" i="1" smtClean="0">
                            <a:latin typeface="Cambria Math" panose="02040503050406030204" pitchFamily="18" charset="0"/>
                          </a:rPr>
                          <m:t>(</m:t>
                        </m:r>
                        <m:r>
                          <a:rPr lang="en-AU" sz="1800" b="0" i="1" smtClean="0">
                            <a:latin typeface="Cambria Math" panose="02040503050406030204" pitchFamily="18" charset="0"/>
                          </a:rPr>
                          <m:t>𝑛𝑥</m:t>
                        </m:r>
                        <m:r>
                          <a:rPr lang="en-AU" sz="1800" b="0" i="1" smtClean="0">
                            <a:latin typeface="Cambria Math" panose="02040503050406030204" pitchFamily="18" charset="0"/>
                          </a:rPr>
                          <m:t>)</m:t>
                        </m:r>
                      </m:e>
                    </m:func>
                  </m:oMath>
                </a14:m>
                <a:r>
                  <a:rPr lang="en-AU" sz="1800" dirty="0"/>
                  <a:t> and </a:t>
                </a:r>
                <a14:m>
                  <m:oMath xmlns:m="http://schemas.openxmlformats.org/officeDocument/2006/math">
                    <m:func>
                      <m:funcPr>
                        <m:ctrlPr>
                          <a:rPr lang="en-AU" sz="1800" b="0" i="1" smtClean="0">
                            <a:latin typeface="Cambria Math" panose="02040503050406030204" pitchFamily="18" charset="0"/>
                          </a:rPr>
                        </m:ctrlPr>
                      </m:funcPr>
                      <m:fName>
                        <m:sSup>
                          <m:sSupPr>
                            <m:ctrlPr>
                              <a:rPr lang="en-AU" sz="1800" b="0" i="1" smtClean="0">
                                <a:latin typeface="Cambria Math" panose="02040503050406030204" pitchFamily="18" charset="0"/>
                              </a:rPr>
                            </m:ctrlPr>
                          </m:sSupPr>
                          <m:e>
                            <m:r>
                              <m:rPr>
                                <m:sty m:val="p"/>
                              </m:rPr>
                              <a:rPr lang="en-AU" sz="1800" b="0" i="0" smtClean="0">
                                <a:latin typeface="Cambria Math" panose="02040503050406030204" pitchFamily="18" charset="0"/>
                              </a:rPr>
                              <m:t>cos</m:t>
                            </m:r>
                          </m:e>
                          <m:sup>
                            <m:r>
                              <a:rPr lang="en-AU" sz="1800" b="0" i="1" smtClean="0">
                                <a:latin typeface="Cambria Math" panose="02040503050406030204" pitchFamily="18" charset="0"/>
                              </a:rPr>
                              <m:t>2</m:t>
                            </m:r>
                          </m:sup>
                        </m:sSup>
                      </m:fName>
                      <m:e>
                        <m:r>
                          <a:rPr lang="en-AU" sz="1800" b="0" i="1" smtClean="0">
                            <a:latin typeface="Cambria Math" panose="02040503050406030204" pitchFamily="18" charset="0"/>
                          </a:rPr>
                          <m:t>(</m:t>
                        </m:r>
                        <m:r>
                          <a:rPr lang="en-AU" sz="1800" b="0" i="1" smtClean="0">
                            <a:latin typeface="Cambria Math" panose="02040503050406030204" pitchFamily="18" charset="0"/>
                          </a:rPr>
                          <m:t>𝑛𝑥</m:t>
                        </m:r>
                        <m:r>
                          <a:rPr lang="en-AU" sz="1800" b="0" i="1" smtClean="0">
                            <a:latin typeface="Cambria Math" panose="02040503050406030204" pitchFamily="18" charset="0"/>
                          </a:rPr>
                          <m:t>)</m:t>
                        </m:r>
                      </m:e>
                    </m:func>
                  </m:oMath>
                </a14:m>
                <a:r>
                  <a:rPr lang="en-AU" sz="1800" dirty="0">
                    <a:latin typeface="+mj-lt"/>
                  </a:rPr>
                  <a:t> for some constant </a:t>
                </a:r>
                <a14:m>
                  <m:oMath xmlns:m="http://schemas.openxmlformats.org/officeDocument/2006/math">
                    <m:r>
                      <a:rPr lang="en-AU" sz="1800" b="0" i="1" smtClean="0">
                        <a:latin typeface="Cambria Math" panose="02040503050406030204" pitchFamily="18" charset="0"/>
                      </a:rPr>
                      <m:t>𝑛</m:t>
                    </m:r>
                  </m:oMath>
                </a14:m>
                <a:r>
                  <a:rPr lang="en-AU" sz="1800" dirty="0">
                    <a:latin typeface="+mj-lt"/>
                  </a:rPr>
                  <a:t>.</a:t>
                </a:r>
              </a:p>
            </p:txBody>
          </p:sp>
        </mc:Choice>
        <mc:Fallback xmlns="">
          <p:sp>
            <p:nvSpPr>
              <p:cNvPr id="11" name="Text Placeholder 4">
                <a:extLst>
                  <a:ext uri="{FF2B5EF4-FFF2-40B4-BE49-F238E27FC236}">
                    <a16:creationId xmlns:a16="http://schemas.microsoft.com/office/drawing/2014/main" id="{BB83DACF-4C94-327F-7AE4-F827CE478ACC}"/>
                  </a:ext>
                </a:extLst>
              </p:cNvPr>
              <p:cNvSpPr txBox="1">
                <a:spLocks noRot="1" noChangeAspect="1" noMove="1" noResize="1" noEditPoints="1" noAdjustHandles="1" noChangeArrowheads="1" noChangeShapeType="1" noTextEdit="1"/>
              </p:cNvSpPr>
              <p:nvPr/>
            </p:nvSpPr>
            <p:spPr>
              <a:xfrm>
                <a:off x="6452754" y="3199821"/>
                <a:ext cx="4880482" cy="1237098"/>
              </a:xfrm>
              <a:prstGeom prst="rect">
                <a:avLst/>
              </a:prstGeom>
              <a:blipFill>
                <a:blip r:embed="rId4"/>
                <a:stretch>
                  <a:fillRect l="-2750" r="-13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 Placeholder 4">
                <a:extLst>
                  <a:ext uri="{FF2B5EF4-FFF2-40B4-BE49-F238E27FC236}">
                    <a16:creationId xmlns:a16="http://schemas.microsoft.com/office/drawing/2014/main" id="{205937ED-6ED3-38F2-8B82-28C05DFDB435}"/>
                  </a:ext>
                </a:extLst>
              </p:cNvPr>
              <p:cNvSpPr txBox="1">
                <a:spLocks/>
              </p:cNvSpPr>
              <p:nvPr/>
            </p:nvSpPr>
            <p:spPr>
              <a:xfrm>
                <a:off x="6650182" y="4355078"/>
                <a:ext cx="4473818" cy="2169517"/>
              </a:xfrm>
              <a:prstGeom prst="roundRect">
                <a:avLst/>
              </a:prstGeom>
            </p:spPr>
            <p:style>
              <a:lnRef idx="3">
                <a:schemeClr val="lt1"/>
              </a:lnRef>
              <a:fillRef idx="1">
                <a:schemeClr val="accent4"/>
              </a:fillRef>
              <a:effectRef idx="1">
                <a:schemeClr val="accent4"/>
              </a:effectRef>
              <a:fontRef idx="minor">
                <a:schemeClr val="lt1"/>
              </a:fontRef>
            </p:style>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func>
                        <m:funcPr>
                          <m:ctrlPr>
                            <a:rPr lang="en-AU" i="1" smtClean="0">
                              <a:latin typeface="Cambria Math" panose="02040503050406030204" pitchFamily="18" charset="0"/>
                            </a:rPr>
                          </m:ctrlPr>
                        </m:funcPr>
                        <m:fName>
                          <m:sSup>
                            <m:sSupPr>
                              <m:ctrlPr>
                                <a:rPr lang="en-AU" i="1">
                                  <a:latin typeface="Cambria Math" panose="02040503050406030204" pitchFamily="18" charset="0"/>
                                </a:rPr>
                              </m:ctrlPr>
                            </m:sSupPr>
                            <m:e>
                              <m:r>
                                <m:rPr>
                                  <m:sty m:val="p"/>
                                </m:rPr>
                                <a:rPr lang="en-AU">
                                  <a:latin typeface="Cambria Math" panose="02040503050406030204" pitchFamily="18" charset="0"/>
                                </a:rPr>
                                <m:t>sin</m:t>
                              </m:r>
                            </m:e>
                            <m:sup>
                              <m:r>
                                <a:rPr lang="en-AU" i="1">
                                  <a:latin typeface="Cambria Math" panose="02040503050406030204" pitchFamily="18" charset="0"/>
                                </a:rPr>
                                <m:t>2</m:t>
                              </m:r>
                            </m:sup>
                          </m:sSup>
                        </m:fName>
                        <m:e>
                          <m:r>
                            <a:rPr lang="en-AU" b="0" i="1" smtClean="0">
                              <a:latin typeface="Cambria Math" panose="02040503050406030204" pitchFamily="18" charset="0"/>
                            </a:rPr>
                            <m:t>(</m:t>
                          </m:r>
                          <m:r>
                            <a:rPr lang="en-AU" b="0" i="1" smtClean="0">
                              <a:latin typeface="Cambria Math" panose="02040503050406030204" pitchFamily="18" charset="0"/>
                            </a:rPr>
                            <m:t>𝑛𝑥</m:t>
                          </m:r>
                          <m:r>
                            <a:rPr lang="en-AU" b="0" i="1" smtClean="0">
                              <a:latin typeface="Cambria Math" panose="02040503050406030204" pitchFamily="18" charset="0"/>
                            </a:rPr>
                            <m:t>)</m:t>
                          </m:r>
                        </m:e>
                      </m:func>
                      <m:r>
                        <a:rPr lang="en-AU" i="1">
                          <a:latin typeface="Cambria Math" panose="02040503050406030204" pitchFamily="18" charset="0"/>
                        </a:rPr>
                        <m:t>=</m:t>
                      </m:r>
                      <m:f>
                        <m:fPr>
                          <m:ctrlPr>
                            <a:rPr lang="en-AU" i="1">
                              <a:latin typeface="Cambria Math" panose="02040503050406030204" pitchFamily="18" charset="0"/>
                            </a:rPr>
                          </m:ctrlPr>
                        </m:fPr>
                        <m:num>
                          <m:r>
                            <a:rPr lang="en-AU" i="1">
                              <a:latin typeface="Cambria Math" panose="02040503050406030204" pitchFamily="18" charset="0"/>
                            </a:rPr>
                            <m:t>1</m:t>
                          </m:r>
                        </m:num>
                        <m:den>
                          <m:r>
                            <a:rPr lang="en-AU" i="1">
                              <a:latin typeface="Cambria Math" panose="02040503050406030204" pitchFamily="18" charset="0"/>
                            </a:rPr>
                            <m:t>2</m:t>
                          </m:r>
                        </m:den>
                      </m:f>
                      <m:d>
                        <m:dPr>
                          <m:ctrlPr>
                            <a:rPr lang="en-AU" i="1">
                              <a:latin typeface="Cambria Math" panose="02040503050406030204" pitchFamily="18" charset="0"/>
                            </a:rPr>
                          </m:ctrlPr>
                        </m:dPr>
                        <m:e>
                          <m:r>
                            <a:rPr lang="en-AU">
                              <a:latin typeface="Cambria Math" panose="02040503050406030204" pitchFamily="18" charset="0"/>
                            </a:rPr>
                            <m:t>1−</m:t>
                          </m:r>
                          <m:func>
                            <m:funcPr>
                              <m:ctrlPr>
                                <a:rPr lang="en-AU" i="1">
                                  <a:latin typeface="Cambria Math" panose="02040503050406030204" pitchFamily="18" charset="0"/>
                                </a:rPr>
                              </m:ctrlPr>
                            </m:funcPr>
                            <m:fName>
                              <m:r>
                                <m:rPr>
                                  <m:sty m:val="p"/>
                                </m:rPr>
                                <a:rPr lang="en-AU">
                                  <a:latin typeface="Cambria Math" panose="02040503050406030204" pitchFamily="18" charset="0"/>
                                </a:rPr>
                                <m:t>cos</m:t>
                              </m:r>
                            </m:fName>
                            <m:e>
                              <m:r>
                                <a:rPr lang="en-AU" i="1">
                                  <a:latin typeface="Cambria Math" panose="02040503050406030204" pitchFamily="18" charset="0"/>
                                </a:rPr>
                                <m:t>2</m:t>
                              </m:r>
                              <m:r>
                                <a:rPr lang="en-AU" b="0" i="1" smtClean="0">
                                  <a:latin typeface="Cambria Math" panose="02040503050406030204" pitchFamily="18" charset="0"/>
                                </a:rPr>
                                <m:t>𝑛</m:t>
                              </m:r>
                              <m:r>
                                <a:rPr lang="en-AU" i="1">
                                  <a:latin typeface="Cambria Math" panose="02040503050406030204" pitchFamily="18" charset="0"/>
                                </a:rPr>
                                <m:t>𝑥</m:t>
                              </m:r>
                            </m:e>
                          </m:func>
                        </m:e>
                      </m:d>
                    </m:oMath>
                  </m:oMathPara>
                </a14:m>
                <a:endParaRPr lang="en-AU" dirty="0">
                  <a:latin typeface="+mj-lt"/>
                </a:endParaRPr>
              </a:p>
              <a:p>
                <a:pPr/>
                <a14:m>
                  <m:oMathPara xmlns:m="http://schemas.openxmlformats.org/officeDocument/2006/math">
                    <m:oMathParaPr>
                      <m:jc m:val="centerGroup"/>
                    </m:oMathParaPr>
                    <m:oMath xmlns:m="http://schemas.openxmlformats.org/officeDocument/2006/math">
                      <m:func>
                        <m:funcPr>
                          <m:ctrlPr>
                            <a:rPr lang="en-AU" i="1">
                              <a:latin typeface="Cambria Math" panose="02040503050406030204" pitchFamily="18" charset="0"/>
                            </a:rPr>
                          </m:ctrlPr>
                        </m:funcPr>
                        <m:fName>
                          <m:sSup>
                            <m:sSupPr>
                              <m:ctrlPr>
                                <a:rPr lang="en-AU" i="1">
                                  <a:latin typeface="Cambria Math" panose="02040503050406030204" pitchFamily="18" charset="0"/>
                                </a:rPr>
                              </m:ctrlPr>
                            </m:sSupPr>
                            <m:e>
                              <m:r>
                                <m:rPr>
                                  <m:sty m:val="p"/>
                                </m:rPr>
                                <a:rPr lang="en-AU" b="0" i="0" smtClean="0">
                                  <a:latin typeface="Cambria Math" panose="02040503050406030204" pitchFamily="18" charset="0"/>
                                </a:rPr>
                                <m:t>cos</m:t>
                              </m:r>
                            </m:e>
                            <m:sup>
                              <m:r>
                                <a:rPr lang="en-AU" i="1">
                                  <a:latin typeface="Cambria Math" panose="02040503050406030204" pitchFamily="18" charset="0"/>
                                </a:rPr>
                                <m:t>2</m:t>
                              </m:r>
                            </m:sup>
                          </m:sSup>
                        </m:fName>
                        <m:e>
                          <m:r>
                            <a:rPr lang="en-AU" i="1">
                              <a:latin typeface="Cambria Math" panose="02040503050406030204" pitchFamily="18" charset="0"/>
                            </a:rPr>
                            <m:t>(</m:t>
                          </m:r>
                          <m:r>
                            <a:rPr lang="en-AU" i="1">
                              <a:latin typeface="Cambria Math" panose="02040503050406030204" pitchFamily="18" charset="0"/>
                            </a:rPr>
                            <m:t>𝑛𝑥</m:t>
                          </m:r>
                          <m:r>
                            <a:rPr lang="en-AU" i="1">
                              <a:latin typeface="Cambria Math" panose="02040503050406030204" pitchFamily="18" charset="0"/>
                            </a:rPr>
                            <m:t>)</m:t>
                          </m:r>
                        </m:e>
                      </m:func>
                      <m:r>
                        <a:rPr lang="en-AU" i="1">
                          <a:latin typeface="Cambria Math" panose="02040503050406030204" pitchFamily="18" charset="0"/>
                        </a:rPr>
                        <m:t>=</m:t>
                      </m:r>
                      <m:f>
                        <m:fPr>
                          <m:ctrlPr>
                            <a:rPr lang="en-AU" i="1">
                              <a:latin typeface="Cambria Math" panose="02040503050406030204" pitchFamily="18" charset="0"/>
                            </a:rPr>
                          </m:ctrlPr>
                        </m:fPr>
                        <m:num>
                          <m:r>
                            <a:rPr lang="en-AU" i="1">
                              <a:latin typeface="Cambria Math" panose="02040503050406030204" pitchFamily="18" charset="0"/>
                            </a:rPr>
                            <m:t>1</m:t>
                          </m:r>
                        </m:num>
                        <m:den>
                          <m:r>
                            <a:rPr lang="en-AU" i="1">
                              <a:latin typeface="Cambria Math" panose="02040503050406030204" pitchFamily="18" charset="0"/>
                            </a:rPr>
                            <m:t>2</m:t>
                          </m:r>
                        </m:den>
                      </m:f>
                      <m:d>
                        <m:dPr>
                          <m:ctrlPr>
                            <a:rPr lang="en-AU" i="1">
                              <a:latin typeface="Cambria Math" panose="02040503050406030204" pitchFamily="18" charset="0"/>
                            </a:rPr>
                          </m:ctrlPr>
                        </m:dPr>
                        <m:e>
                          <m:r>
                            <a:rPr lang="en-AU">
                              <a:latin typeface="Cambria Math" panose="02040503050406030204" pitchFamily="18" charset="0"/>
                            </a:rPr>
                            <m:t>1</m:t>
                          </m:r>
                          <m:r>
                            <a:rPr lang="en-AU" b="0" i="1" smtClean="0">
                              <a:latin typeface="Cambria Math" panose="02040503050406030204" pitchFamily="18" charset="0"/>
                            </a:rPr>
                            <m:t>+</m:t>
                          </m:r>
                          <m:func>
                            <m:funcPr>
                              <m:ctrlPr>
                                <a:rPr lang="en-AU" i="1">
                                  <a:latin typeface="Cambria Math" panose="02040503050406030204" pitchFamily="18" charset="0"/>
                                </a:rPr>
                              </m:ctrlPr>
                            </m:funcPr>
                            <m:fName>
                              <m:r>
                                <m:rPr>
                                  <m:sty m:val="p"/>
                                </m:rPr>
                                <a:rPr lang="en-AU">
                                  <a:latin typeface="Cambria Math" panose="02040503050406030204" pitchFamily="18" charset="0"/>
                                </a:rPr>
                                <m:t>cos</m:t>
                              </m:r>
                            </m:fName>
                            <m:e>
                              <m:r>
                                <a:rPr lang="en-AU" i="1">
                                  <a:latin typeface="Cambria Math" panose="02040503050406030204" pitchFamily="18" charset="0"/>
                                </a:rPr>
                                <m:t>2</m:t>
                              </m:r>
                              <m:r>
                                <a:rPr lang="en-AU" i="1">
                                  <a:latin typeface="Cambria Math" panose="02040503050406030204" pitchFamily="18" charset="0"/>
                                </a:rPr>
                                <m:t>𝑛𝑥</m:t>
                              </m:r>
                            </m:e>
                          </m:func>
                        </m:e>
                      </m:d>
                    </m:oMath>
                  </m:oMathPara>
                </a14:m>
                <a:endParaRPr lang="en-AU" dirty="0">
                  <a:latin typeface="+mj-lt"/>
                </a:endParaRPr>
              </a:p>
            </p:txBody>
          </p:sp>
        </mc:Choice>
        <mc:Fallback xmlns="">
          <p:sp>
            <p:nvSpPr>
              <p:cNvPr id="12" name="Text Placeholder 4">
                <a:extLst>
                  <a:ext uri="{FF2B5EF4-FFF2-40B4-BE49-F238E27FC236}">
                    <a16:creationId xmlns:a16="http://schemas.microsoft.com/office/drawing/2014/main" id="{205937ED-6ED3-38F2-8B82-28C05DFDB435}"/>
                  </a:ext>
                </a:extLst>
              </p:cNvPr>
              <p:cNvSpPr txBox="1">
                <a:spLocks noRot="1" noChangeAspect="1" noMove="1" noResize="1" noEditPoints="1" noAdjustHandles="1" noChangeArrowheads="1" noChangeShapeType="1" noTextEdit="1"/>
              </p:cNvSpPr>
              <p:nvPr/>
            </p:nvSpPr>
            <p:spPr>
              <a:xfrm>
                <a:off x="6650182" y="4355078"/>
                <a:ext cx="4473818" cy="2169517"/>
              </a:xfrm>
              <a:prstGeom prst="round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Speech Bubble: Rectangle with Corners Rounded 3">
                <a:extLst>
                  <a:ext uri="{FF2B5EF4-FFF2-40B4-BE49-F238E27FC236}">
                    <a16:creationId xmlns:a16="http://schemas.microsoft.com/office/drawing/2014/main" id="{B26D2574-6712-6CFA-23AE-218944FDA077}"/>
                  </a:ext>
                </a:extLst>
              </p:cNvPr>
              <p:cNvSpPr/>
              <p:nvPr/>
            </p:nvSpPr>
            <p:spPr>
              <a:xfrm>
                <a:off x="3346380" y="3511658"/>
                <a:ext cx="2945265" cy="918690"/>
              </a:xfrm>
              <a:prstGeom prst="wedgeRoundRectCallout">
                <a:avLst>
                  <a:gd name="adj1" fmla="val -76637"/>
                  <a:gd name="adj2" fmla="val -85816"/>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nchorCtr="1"/>
              <a:lstStyle/>
              <a:p>
                <a:pPr>
                  <a:lnSpc>
                    <a:spcPct val="150000"/>
                  </a:lnSpc>
                </a:pPr>
                <a:r>
                  <a:rPr lang="en-AU" sz="1600" dirty="0"/>
                  <a:t>Why has </a:t>
                </a:r>
                <a14:m>
                  <m:oMath xmlns:m="http://schemas.openxmlformats.org/officeDocument/2006/math">
                    <m:func>
                      <m:funcPr>
                        <m:ctrlPr>
                          <a:rPr lang="en-AU" sz="1600" b="0" i="1" smtClean="0">
                            <a:latin typeface="Cambria Math" panose="02040503050406030204" pitchFamily="18" charset="0"/>
                          </a:rPr>
                        </m:ctrlPr>
                      </m:funcPr>
                      <m:fName>
                        <m:sSup>
                          <m:sSupPr>
                            <m:ctrlPr>
                              <a:rPr lang="en-AU" sz="1600" b="0" i="1" smtClean="0">
                                <a:latin typeface="Cambria Math" panose="02040503050406030204" pitchFamily="18" charset="0"/>
                              </a:rPr>
                            </m:ctrlPr>
                          </m:sSupPr>
                          <m:e>
                            <m:r>
                              <m:rPr>
                                <m:sty m:val="p"/>
                              </m:rPr>
                              <a:rPr lang="en-AU" sz="1600" b="0" i="0" smtClean="0">
                                <a:latin typeface="Cambria Math" panose="02040503050406030204" pitchFamily="18" charset="0"/>
                              </a:rPr>
                              <m:t>cos</m:t>
                            </m:r>
                          </m:e>
                          <m:sup>
                            <m:r>
                              <a:rPr lang="en-AU" sz="1600" b="0" i="1" smtClean="0">
                                <a:latin typeface="Cambria Math" panose="02040503050406030204" pitchFamily="18" charset="0"/>
                              </a:rPr>
                              <m:t>2</m:t>
                            </m:r>
                          </m:sup>
                        </m:sSup>
                      </m:fName>
                      <m:e>
                        <m:r>
                          <a:rPr lang="en-AU" sz="1600" b="0" i="1" smtClean="0">
                            <a:latin typeface="Cambria Math" panose="02040503050406030204" pitchFamily="18" charset="0"/>
                          </a:rPr>
                          <m:t>𝑥</m:t>
                        </m:r>
                      </m:e>
                    </m:func>
                  </m:oMath>
                </a14:m>
                <a:r>
                  <a:rPr lang="en-AU" sz="1600" dirty="0"/>
                  <a:t> been replaced and not </a:t>
                </a:r>
                <a14:m>
                  <m:oMath xmlns:m="http://schemas.openxmlformats.org/officeDocument/2006/math">
                    <m:func>
                      <m:funcPr>
                        <m:ctrlPr>
                          <a:rPr lang="en-AU" sz="1600" b="0" i="1" smtClean="0">
                            <a:latin typeface="Cambria Math" panose="02040503050406030204" pitchFamily="18" charset="0"/>
                          </a:rPr>
                        </m:ctrlPr>
                      </m:funcPr>
                      <m:fName>
                        <m:sSup>
                          <m:sSupPr>
                            <m:ctrlPr>
                              <a:rPr lang="en-AU" sz="1600" b="0" i="1" smtClean="0">
                                <a:latin typeface="Cambria Math" panose="02040503050406030204" pitchFamily="18" charset="0"/>
                              </a:rPr>
                            </m:ctrlPr>
                          </m:sSupPr>
                          <m:e>
                            <m:r>
                              <m:rPr>
                                <m:sty m:val="p"/>
                              </m:rPr>
                              <a:rPr lang="en-AU" sz="1600" b="0" i="0" smtClean="0">
                                <a:latin typeface="Cambria Math" panose="02040503050406030204" pitchFamily="18" charset="0"/>
                              </a:rPr>
                              <m:t>sin</m:t>
                            </m:r>
                          </m:e>
                          <m:sup>
                            <m:r>
                              <a:rPr lang="en-AU" sz="1600" b="0" i="1" smtClean="0">
                                <a:latin typeface="Cambria Math" panose="02040503050406030204" pitchFamily="18" charset="0"/>
                              </a:rPr>
                              <m:t>2</m:t>
                            </m:r>
                          </m:sup>
                        </m:sSup>
                      </m:fName>
                      <m:e>
                        <m:r>
                          <a:rPr lang="en-AU" sz="1600" b="0" i="1" smtClean="0">
                            <a:latin typeface="Cambria Math" panose="02040503050406030204" pitchFamily="18" charset="0"/>
                          </a:rPr>
                          <m:t>𝑥</m:t>
                        </m:r>
                      </m:e>
                    </m:func>
                  </m:oMath>
                </a14:m>
                <a:r>
                  <a:rPr lang="en-AU" sz="1600" dirty="0"/>
                  <a:t>?</a:t>
                </a:r>
              </a:p>
            </p:txBody>
          </p:sp>
        </mc:Choice>
        <mc:Fallback xmlns="">
          <p:sp>
            <p:nvSpPr>
              <p:cNvPr id="4" name="Speech Bubble: Rectangle with Corners Rounded 3">
                <a:extLst>
                  <a:ext uri="{FF2B5EF4-FFF2-40B4-BE49-F238E27FC236}">
                    <a16:creationId xmlns:a16="http://schemas.microsoft.com/office/drawing/2014/main" id="{B26D2574-6712-6CFA-23AE-218944FDA077}"/>
                  </a:ext>
                </a:extLst>
              </p:cNvPr>
              <p:cNvSpPr>
                <a:spLocks noRot="1" noChangeAspect="1" noMove="1" noResize="1" noEditPoints="1" noAdjustHandles="1" noChangeArrowheads="1" noChangeShapeType="1" noTextEdit="1"/>
              </p:cNvSpPr>
              <p:nvPr/>
            </p:nvSpPr>
            <p:spPr>
              <a:xfrm>
                <a:off x="3346380" y="3511658"/>
                <a:ext cx="2945265" cy="918690"/>
              </a:xfrm>
              <a:prstGeom prst="wedgeRoundRectCallout">
                <a:avLst>
                  <a:gd name="adj1" fmla="val -76637"/>
                  <a:gd name="adj2" fmla="val -85816"/>
                  <a:gd name="adj3" fmla="val 16667"/>
                </a:avLst>
              </a:prstGeom>
              <a:blipFill>
                <a:blip r:embed="rId6"/>
                <a:stretch>
                  <a:fillRect b="-478"/>
                </a:stretch>
              </a:blipFill>
            </p:spPr>
            <p:txBody>
              <a:bodyPr/>
              <a:lstStyle/>
              <a:p>
                <a:r>
                  <a:rPr lang="en-US">
                    <a:noFill/>
                  </a:rPr>
                  <a:t> </a:t>
                </a:r>
              </a:p>
            </p:txBody>
          </p:sp>
        </mc:Fallback>
      </mc:AlternateContent>
      <p:sp>
        <p:nvSpPr>
          <p:cNvPr id="2" name="Slide Number Placeholder 1">
            <a:extLst>
              <a:ext uri="{FF2B5EF4-FFF2-40B4-BE49-F238E27FC236}">
                <a16:creationId xmlns:a16="http://schemas.microsoft.com/office/drawing/2014/main" id="{7F7D52CF-0D04-4C28-A198-DE1CBF2BBB01}"/>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9</a:t>
            </a:fld>
            <a:endParaRPr lang="en-AU" dirty="0"/>
          </a:p>
        </p:txBody>
      </p:sp>
    </p:spTree>
    <p:extLst>
      <p:ext uri="{BB962C8B-B14F-4D97-AF65-F5344CB8AC3E}">
        <p14:creationId xmlns:p14="http://schemas.microsoft.com/office/powerpoint/2010/main" val="829122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P spid="12" grpId="0" animBg="1"/>
    </p:bldLst>
  </p:timing>
</p:sld>
</file>

<file path=ppt/theme/theme1.xml><?xml version="1.0" encoding="utf-8"?>
<a:theme xmlns:a="http://schemas.openxmlformats.org/drawingml/2006/main" name="NSWG Corporate">
  <a:themeElements>
    <a:clrScheme name="Custom 14">
      <a:dk1>
        <a:srgbClr val="22272B"/>
      </a:dk1>
      <a:lt1>
        <a:srgbClr val="FFFFFF"/>
      </a:lt1>
      <a:dk2>
        <a:srgbClr val="D7153A"/>
      </a:dk2>
      <a:lt2>
        <a:srgbClr val="EBEBEB"/>
      </a:lt2>
      <a:accent1>
        <a:srgbClr val="002664"/>
      </a:accent1>
      <a:accent2>
        <a:srgbClr val="146CFD"/>
      </a:accent2>
      <a:accent3>
        <a:srgbClr val="8CE0FF"/>
      </a:accent3>
      <a:accent4>
        <a:srgbClr val="CBEDFD"/>
      </a:accent4>
      <a:accent5>
        <a:srgbClr val="495054"/>
      </a:accent5>
      <a:accent6>
        <a:srgbClr val="FFE6EA"/>
      </a:accent6>
      <a:hlink>
        <a:srgbClr val="146CFD"/>
      </a:hlink>
      <a:folHlink>
        <a:srgbClr val="146CF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noAutofit/>
      </a:bodyPr>
      <a:lstStyle>
        <a:defPPr algn="l">
          <a:defRPr sz="1800" dirty="0"/>
        </a:defPPr>
      </a:lstStyle>
    </a:txDef>
  </a:objectDefaults>
  <a:extraClrSchemeLst/>
  <a:extLst>
    <a:ext uri="{05A4C25C-085E-4340-85A3-A5531E510DB2}">
      <thm15:themeFamily xmlns:thm15="http://schemas.microsoft.com/office/thememl/2012/main" name="Presentation1" id="{98D72BBF-9DFB-4703-A10A-3D04BF39C611}" vid="{E5DF0675-1073-40E7-AE87-3170FA1911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Readytopublish xmlns="95386ad3-46d6-4eb6-bbc1-9b19b13a5756">false</Readytopublish>
    <Migrated xmlns="95386ad3-46d6-4eb6-bbc1-9b19b13a5756">true</Migrated>
    <Description2 xmlns="95386ad3-46d6-4eb6-bbc1-9b19b13a5756" xsi:nil="true"/>
    <lcf76f155ced4ddcb4097134ff3c332f xmlns="95386ad3-46d6-4eb6-bbc1-9b19b13a5756">
      <Terms xmlns="http://schemas.microsoft.com/office/infopath/2007/PartnerControls"/>
    </lcf76f155ced4ddcb4097134ff3c332f>
    <TaxCatchAll xmlns="9191b990-ddf9-46cb-8ffe-20db9d3a58aa" xsi:nil="true"/>
    <InDAM xmlns="95386ad3-46d6-4eb6-bbc1-9b19b13a5756">false</InDAM>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A1D8124FFB2A1438B815462E05615AB" ma:contentTypeVersion="26" ma:contentTypeDescription="Create a new document." ma:contentTypeScope="" ma:versionID="7cb0b11152a3c969d12f475c424a3b6d">
  <xsd:schema xmlns:xsd="http://www.w3.org/2001/XMLSchema" xmlns:xs="http://www.w3.org/2001/XMLSchema" xmlns:p="http://schemas.microsoft.com/office/2006/metadata/properties" xmlns:ns2="95386ad3-46d6-4eb6-bbc1-9b19b13a5756" xmlns:ns3="9191b990-ddf9-46cb-8ffe-20db9d3a58aa" targetNamespace="http://schemas.microsoft.com/office/2006/metadata/properties" ma:root="true" ma:fieldsID="e73936c6d6eb0e273fb7b7b26ec1bc31" ns2:_="" ns3:_="">
    <xsd:import namespace="95386ad3-46d6-4eb6-bbc1-9b19b13a5756"/>
    <xsd:import namespace="9191b990-ddf9-46cb-8ffe-20db9d3a58aa"/>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InDAM" minOccurs="0"/>
                <xsd:element ref="ns2:Readytopublish" minOccurs="0"/>
                <xsd:element ref="ns2:MediaServiceObjectDetectorVersions" minOccurs="0"/>
                <xsd:element ref="ns2:MediaServiceSearchProperties" minOccurs="0"/>
                <xsd:element ref="ns2:Migrated" minOccurs="0"/>
                <xsd:element ref="ns2:Description2"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5386ad3-46d6-4eb6-bbc1-9b19b13a575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1f47cd6-212f-4ea2-b6af-f1d1e47bdbaf" ma:termSetId="09814cd3-568e-fe90-9814-8d621ff8fb84" ma:anchorId="fba54fb3-c3e1-fe81-a776-ca4b69148c4d" ma:open="true" ma:isKeyword="false">
      <xsd:complexType>
        <xsd:sequence>
          <xsd:element ref="pc:Terms" minOccurs="0" maxOccurs="1"/>
        </xsd:sequence>
      </xsd:complexType>
    </xsd:element>
    <xsd:element name="InDAM" ma:index="24" nillable="true" ma:displayName="In DAM" ma:default="0" ma:format="Dropdown" ma:internalName="InDAM">
      <xsd:simpleType>
        <xsd:restriction base="dms:Boolean"/>
      </xsd:simpleType>
    </xsd:element>
    <xsd:element name="Readytopublish" ma:index="25" nillable="true" ma:displayName="Ready to publish" ma:default="0" ma:format="Dropdown" ma:internalName="Readytopublish">
      <xsd:simpleType>
        <xsd:restriction base="dms:Boolean"/>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igrated" ma:index="28" nillable="true" ma:displayName="Migrated" ma:default="1" ma:format="Dropdown" ma:internalName="Migrated">
      <xsd:simpleType>
        <xsd:restriction base="dms:Boolean"/>
      </xsd:simpleType>
    </xsd:element>
    <xsd:element name="Description2" ma:index="29" nillable="true" ma:displayName="Description" ma:format="Dropdown" ma:internalName="Description2">
      <xsd:simpleType>
        <xsd:restriction base="dms:Note">
          <xsd:maxLength value="255"/>
        </xsd:restriction>
      </xsd:simpleType>
    </xsd:element>
    <xsd:element name="MediaServiceBillingMetadata" ma:index="3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191b990-ddf9-46cb-8ffe-20db9d3a58aa"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063c910-61e7-482c-9a48-4fe9d05e06db}" ma:internalName="TaxCatchAll" ma:showField="CatchAllData" ma:web="9191b990-ddf9-46cb-8ffe-20db9d3a58a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AA91438-E7F6-4EFC-AF69-2CF0A5AC15ED}">
  <ds:schemaRefs>
    <ds:schemaRef ds:uri="http://schemas.microsoft.com/sharepoint/v3/contenttype/forms"/>
  </ds:schemaRefs>
</ds:datastoreItem>
</file>

<file path=customXml/itemProps2.xml><?xml version="1.0" encoding="utf-8"?>
<ds:datastoreItem xmlns:ds="http://schemas.openxmlformats.org/officeDocument/2006/customXml" ds:itemID="{F59A4E54-0F02-4089-9DA2-0D14A887EEDB}">
  <ds:schemaRefs>
    <ds:schemaRef ds:uri="http://purl.org/dc/dcmitype/"/>
    <ds:schemaRef ds:uri="95386ad3-46d6-4eb6-bbc1-9b19b13a5756"/>
    <ds:schemaRef ds:uri="http://schemas.microsoft.com/office/infopath/2007/PartnerControls"/>
    <ds:schemaRef ds:uri="http://www.w3.org/XML/1998/namespace"/>
    <ds:schemaRef ds:uri="http://schemas.microsoft.com/office/2006/documentManagement/types"/>
    <ds:schemaRef ds:uri="http://schemas.microsoft.com/office/2006/metadata/properties"/>
    <ds:schemaRef ds:uri="http://purl.org/dc/elements/1.1/"/>
    <ds:schemaRef ds:uri="9191b990-ddf9-46cb-8ffe-20db9d3a58aa"/>
    <ds:schemaRef ds:uri="http://schemas.openxmlformats.org/package/2006/metadata/core-properties"/>
    <ds:schemaRef ds:uri="http://purl.org/dc/terms/"/>
  </ds:schemaRefs>
</ds:datastoreItem>
</file>

<file path=customXml/itemProps3.xml><?xml version="1.0" encoding="utf-8"?>
<ds:datastoreItem xmlns:ds="http://schemas.openxmlformats.org/officeDocument/2006/customXml" ds:itemID="{95DF43E9-D24A-4506-814F-132B9C257F7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5386ad3-46d6-4eb6-bbc1-9b19b13a5756"/>
    <ds:schemaRef ds:uri="9191b990-ddf9-46cb-8ffe-20db9d3a58a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b603dfd7-d93a-4381-a340-2995d8282205}" enabled="1" method="Standard" siteId="{05a0e69a-418a-47c1-9c25-9387261bf991}" removed="0"/>
</clbl:labelList>
</file>

<file path=docProps/app.xml><?xml version="1.0" encoding="utf-8"?>
<Properties xmlns="http://schemas.openxmlformats.org/officeDocument/2006/extended-properties" xmlns:vt="http://schemas.openxmlformats.org/officeDocument/2006/docPropsVTypes">
  <Template/>
  <TotalTime>2</TotalTime>
  <Words>1753</Words>
  <Application>Microsoft Office PowerPoint</Application>
  <PresentationFormat>Widescreen</PresentationFormat>
  <Paragraphs>268</Paragraphs>
  <Slides>20</Slides>
  <Notes>17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Cambria Math</vt:lpstr>
      <vt:lpstr>Public Sans</vt:lpstr>
      <vt:lpstr>Times New Roman</vt:lpstr>
      <vt:lpstr>Calibri</vt:lpstr>
      <vt:lpstr>NSWG Corporate</vt:lpstr>
      <vt:lpstr>Double angle formulas</vt:lpstr>
      <vt:lpstr>Learning intentions and success criteria</vt:lpstr>
      <vt:lpstr>Activating prior knowledge</vt:lpstr>
      <vt:lpstr>True or false?</vt:lpstr>
      <vt:lpstr>Connecting learning</vt:lpstr>
      <vt:lpstr>Deriving the double angle formulas (1)</vt:lpstr>
      <vt:lpstr>Deriving the double angle formulas (2)</vt:lpstr>
      <vt:lpstr>The cosine double angle formula</vt:lpstr>
      <vt:lpstr>Manipulating the double angle formulas</vt:lpstr>
      <vt:lpstr>Releasing responsibility</vt:lpstr>
      <vt:lpstr>Applying the double angle formulas (1)</vt:lpstr>
      <vt:lpstr>Applying the double angle formulas (2)</vt:lpstr>
      <vt:lpstr>Alternative solution</vt:lpstr>
      <vt:lpstr>All double angle formulas</vt:lpstr>
      <vt:lpstr>Independent practice</vt:lpstr>
      <vt:lpstr>Using double angle formulas across contexts (1)</vt:lpstr>
      <vt:lpstr>Using double angle formulas across contexts (2)</vt:lpstr>
      <vt:lpstr>Using double angle formulas across contexts (3)</vt:lpstr>
      <vt:lpstr>References</vt:lpstr>
      <vt:lpstr>Copyright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7 – Double angle formulas – Stage 6, extension</dc:title>
  <dc:creator>NSW Department of Education</dc:creator>
  <dcterms:created xsi:type="dcterms:W3CDTF">2026-04-20T00:29:59Z</dcterms:created>
  <dcterms:modified xsi:type="dcterms:W3CDTF">2026-05-04T01:11:59Z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603dfd7-d93a-4381-a340-2995d8282205_Enabled">
    <vt:lpwstr>true</vt:lpwstr>
  </property>
  <property fmtid="{D5CDD505-2E9C-101B-9397-08002B2CF9AE}" pid="3" name="MSIP_Label_b603dfd7-d93a-4381-a340-2995d8282205_SetDate">
    <vt:lpwstr>2026-04-20T00:30:31Z</vt:lpwstr>
  </property>
  <property fmtid="{D5CDD505-2E9C-101B-9397-08002B2CF9AE}" pid="4" name="MSIP_Label_b603dfd7-d93a-4381-a340-2995d8282205_Method">
    <vt:lpwstr>Standard</vt:lpwstr>
  </property>
  <property fmtid="{D5CDD505-2E9C-101B-9397-08002B2CF9AE}" pid="5" name="MSIP_Label_b603dfd7-d93a-4381-a340-2995d8282205_Name">
    <vt:lpwstr>OFFICIAL</vt:lpwstr>
  </property>
  <property fmtid="{D5CDD505-2E9C-101B-9397-08002B2CF9AE}" pid="6" name="MSIP_Label_b603dfd7-d93a-4381-a340-2995d8282205_SiteId">
    <vt:lpwstr>05a0e69a-418a-47c1-9c25-9387261bf991</vt:lpwstr>
  </property>
  <property fmtid="{D5CDD505-2E9C-101B-9397-08002B2CF9AE}" pid="7" name="MSIP_Label_b603dfd7-d93a-4381-a340-2995d8282205_ActionId">
    <vt:lpwstr>0835b18a-0f60-432d-96df-9d2ba9bcf9b0</vt:lpwstr>
  </property>
  <property fmtid="{D5CDD505-2E9C-101B-9397-08002B2CF9AE}" pid="8" name="MSIP_Label_b603dfd7-d93a-4381-a340-2995d8282205_ContentBits">
    <vt:lpwstr>0</vt:lpwstr>
  </property>
  <property fmtid="{D5CDD505-2E9C-101B-9397-08002B2CF9AE}" pid="9" name="MSIP_Label_b603dfd7-d93a-4381-a340-2995d8282205_Tag">
    <vt:lpwstr>10, 3, 0, 1</vt:lpwstr>
  </property>
  <property fmtid="{D5CDD505-2E9C-101B-9397-08002B2CF9AE}" pid="10" name="MediaServiceImageTags">
    <vt:lpwstr/>
  </property>
  <property fmtid="{D5CDD505-2E9C-101B-9397-08002B2CF9AE}" pid="11" name="ContentTypeId">
    <vt:lpwstr>0x0101004A1D8124FFB2A1438B815462E05615AB</vt:lpwstr>
  </property>
</Properties>
</file>