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60" r:id="rId1"/>
  </p:sldMasterIdLst>
  <p:notesMasterIdLst>
    <p:notesMasterId r:id="rId22"/>
  </p:notesMasterIdLst>
  <p:handoutMasterIdLst>
    <p:handoutMasterId r:id="rId23"/>
  </p:handoutMasterIdLst>
  <p:sldIdLst>
    <p:sldId id="26505" r:id="rId2"/>
    <p:sldId id="26383" r:id="rId3"/>
    <p:sldId id="271" r:id="rId4"/>
    <p:sldId id="289" r:id="rId5"/>
    <p:sldId id="26525" r:id="rId6"/>
    <p:sldId id="26526" r:id="rId7"/>
    <p:sldId id="26506" r:id="rId8"/>
    <p:sldId id="26531" r:id="rId9"/>
    <p:sldId id="26508" r:id="rId10"/>
    <p:sldId id="26513" r:id="rId11"/>
    <p:sldId id="26527" r:id="rId12"/>
    <p:sldId id="26528" r:id="rId13"/>
    <p:sldId id="26529" r:id="rId14"/>
    <p:sldId id="26510" r:id="rId15"/>
    <p:sldId id="26522" r:id="rId16"/>
    <p:sldId id="26511" r:id="rId17"/>
    <p:sldId id="26530" r:id="rId18"/>
    <p:sldId id="26532" r:id="rId19"/>
    <p:sldId id="360" r:id="rId20"/>
    <p:sldId id="361" r:id="rId21"/>
  </p:sldIdLst>
  <p:sldSz cx="12192000" cy="6858000"/>
  <p:notesSz cx="6858000" cy="9144000"/>
  <p:embeddedFontLst>
    <p:embeddedFont>
      <p:font typeface="Cambria Math" panose="02040503050406030204" pitchFamily="18" charset="0"/>
      <p:regular r:id="rId24"/>
    </p:embeddedFont>
    <p:embeddedFont>
      <p:font typeface="Public Sans" pitchFamily="2" charset="0"/>
      <p:regular r:id="rId25"/>
      <p:bold r:id="rId26"/>
      <p:italic r:id="rId27"/>
      <p:boldItalic r:id="rId28"/>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Absoulte value" id="{37641C72-2B0D-4DA7-863C-82465FA72A95}">
          <p14:sldIdLst>
            <p14:sldId id="26505"/>
            <p14:sldId id="26383"/>
            <p14:sldId id="271"/>
            <p14:sldId id="289"/>
            <p14:sldId id="26525"/>
            <p14:sldId id="26526"/>
            <p14:sldId id="26506"/>
            <p14:sldId id="26531"/>
            <p14:sldId id="26508"/>
            <p14:sldId id="26513"/>
            <p14:sldId id="26527"/>
            <p14:sldId id="26528"/>
            <p14:sldId id="26529"/>
            <p14:sldId id="26510"/>
            <p14:sldId id="26522"/>
            <p14:sldId id="26511"/>
            <p14:sldId id="26530"/>
            <p14:sldId id="26532"/>
            <p14:sldId id="360"/>
            <p14:sldId id="361"/>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0" y="84"/>
      </p:cViewPr>
      <p:guideLst>
        <p:guide orient="horz" pos="2160"/>
        <p:guide pos="3863"/>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25/02/2026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25/02/2026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aitsl.edu.au/docs/default-source/feedback/aitsl-learning-intentions-and-success-criteria-strategy.pdf?sfvrsn=382dec3c_2"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education.nsw.gov.au/teaching-and-learning/curriculum/explicit-teaching/explicit-teaching-strategies/sharing-success-criteria" TargetMode="External"/><Relationship Id="rId4" Type="http://schemas.openxmlformats.org/officeDocument/2006/relationships/hyperlink" Target="https://education.nsw.gov.au/teaching-and-learning/curriculum/explicit-teaching/explicit-teaching-strategies/sharing-learning-intention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Notes for teachers:</a:t>
            </a:r>
            <a:endParaRPr lang="en-AU" dirty="0">
              <a:latin typeface="Arial" panose="020B0604020202020204" pitchFamily="34" charset="0"/>
              <a:cs typeface="Arial" panose="020B0604020202020204" pitchFamily="34" charset="0"/>
            </a:endParaRPr>
          </a:p>
          <a:p>
            <a:pPr marL="171450" indent="-171450">
              <a:buFont typeface="Arial"/>
              <a:buChar char="•"/>
            </a:pPr>
            <a:r>
              <a:rPr lang="en-AU" dirty="0">
                <a:latin typeface="Arial" panose="020B0604020202020204" pitchFamily="34" charset="0"/>
                <a:cs typeface="Arial" panose="020B0604020202020204" pitchFamily="34" charset="0"/>
              </a:rPr>
              <a:t>Learning intentions and success criteria are best co-constructed with students. Adapt the learning intention as required and add matching success criteria.</a:t>
            </a:r>
          </a:p>
          <a:p>
            <a:pPr marL="171450" indent="-171450">
              <a:buFont typeface="Arial"/>
              <a:buChar char="•"/>
            </a:pPr>
            <a:r>
              <a:rPr lang="en-AU" dirty="0">
                <a:latin typeface="Arial" panose="020B0604020202020204" pitchFamily="34" charset="0"/>
                <a:cs typeface="Arial" panose="020B0604020202020204" pitchFamily="34" charset="0"/>
              </a:rPr>
              <a:t>For more information See ⁠</a:t>
            </a:r>
            <a:r>
              <a:rPr lang="en-AU" dirty="0">
                <a:latin typeface="Arial" panose="020B0604020202020204" pitchFamily="34" charset="0"/>
                <a:cs typeface="Arial" panose="020B0604020202020204" pitchFamily="34" charset="0"/>
                <a:hlinkClick r:id="rId3" tooltip="https://www.aitsl.edu.au/docs/default-source/feedback/aitsl-learning-intentions-and-success-criteria-strategy.pdf?sfvrsn=382dec3c_2"/>
              </a:rPr>
              <a:t>AITSL</a:t>
            </a:r>
            <a:r>
              <a:rPr lang="en-AU" dirty="0">
                <a:latin typeface="Arial" panose="020B0604020202020204" pitchFamily="34" charset="0"/>
                <a:cs typeface="Arial" panose="020B0604020202020204" pitchFamily="34" charset="0"/>
              </a:rPr>
              <a:t> or the NSW Department of Education explicit teaching strategies, ⁠</a:t>
            </a:r>
            <a:r>
              <a:rPr lang="en-AU" dirty="0">
                <a:latin typeface="Arial" panose="020B0604020202020204" pitchFamily="34" charset="0"/>
                <a:cs typeface="Arial" panose="020B0604020202020204" pitchFamily="34" charset="0"/>
                <a:hlinkClick r:id="rId4" tooltip="https://education.nsw.gov.au/teaching-and-learning/curriculum/explicit-teaching/explicit-teaching-strategies/sharing-learning-intentions"/>
              </a:rPr>
              <a:t>Sharing learning intentions</a:t>
            </a:r>
            <a:r>
              <a:rPr lang="en-AU" dirty="0">
                <a:latin typeface="Arial" panose="020B0604020202020204" pitchFamily="34" charset="0"/>
                <a:cs typeface="Arial" panose="020B0604020202020204" pitchFamily="34" charset="0"/>
              </a:rPr>
              <a:t> and ⁠</a:t>
            </a:r>
            <a:r>
              <a:rPr lang="en-AU" dirty="0">
                <a:latin typeface="Arial" panose="020B0604020202020204" pitchFamily="34" charset="0"/>
                <a:cs typeface="Arial" panose="020B0604020202020204" pitchFamily="34" charset="0"/>
                <a:hlinkClick r:id="rId5" tooltip="https://education.nsw.gov.au/teaching-and-learning/curriculum/explicit-teaching/explicit-teaching-strategies/sharing-success-criteria"/>
              </a:rPr>
              <a:t>Sharing success criteria</a:t>
            </a:r>
            <a:endParaRPr lang="en-AU" dirty="0">
              <a:latin typeface="Arial" panose="020B0604020202020204" pitchFamily="34" charset="0"/>
              <a:cs typeface="Arial" panose="020B0604020202020204" pitchFamily="34" charset="0"/>
            </a:endParaRPr>
          </a:p>
          <a:p>
            <a:pPr marL="171450" indent="-171450">
              <a:buFont typeface="Arial"/>
              <a:buChar char="•"/>
            </a:pPr>
            <a:r>
              <a:rPr lang="en-AU" dirty="0">
                <a:latin typeface="Arial" panose="020B0604020202020204" pitchFamily="34" charset="0"/>
                <a:cs typeface="Arial" panose="020B0604020202020204" pitchFamily="34" charset="0"/>
              </a:rPr>
              <a:t>LISC is not necessarily presented at the beginning of the lesson. Teacher needs to consider most effectual time to introduce </a:t>
            </a:r>
          </a:p>
          <a:p>
            <a:pPr marL="171450" indent="-171450">
              <a:buFont typeface="Arial"/>
              <a:buChar char="•"/>
            </a:pPr>
            <a:r>
              <a:rPr lang="en-AU" dirty="0">
                <a:latin typeface="Arial" panose="020B0604020202020204" pitchFamily="34" charset="0"/>
                <a:cs typeface="Arial" panose="020B0604020202020204" pitchFamily="34" charset="0"/>
              </a:rPr>
              <a:t>LISC should be revisited during the lesson to support students' evaluation of their learning</a:t>
            </a:r>
          </a:p>
          <a:p>
            <a:endParaRPr lang="en-AU" b="1"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96141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22094-6A9D-0FBF-3BA3-69A19EEF26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EE345-561A-1EE9-69E2-1766DFF58D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FE741F-A380-3C49-022E-BC1F82A42F0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B5A3B52-A631-29C6-9686-A43BF39945E6}"/>
              </a:ext>
            </a:extLst>
          </p:cNvPr>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2317992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BE470-A204-17B6-01BA-396FAF05C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45653C-8C28-EAC9-1BF5-3CA07CBC12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8BAAA4-8A72-0759-E793-377B60DCDB3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E19CB8CE-33F3-AB77-B43F-5696DD3004F1}"/>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3822082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2801426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14</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6E49E-9E01-C633-E9C3-19C502F0A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8F8A4-5F33-BB46-C152-7B2FAB4D7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34824-CB21-D8A7-1F84-37DA2FD78CF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511ACA4-C441-E4EF-92EF-EB5FE39426C1}"/>
              </a:ext>
            </a:extLst>
          </p:cNvPr>
          <p:cNvSpPr>
            <a:spLocks noGrp="1"/>
          </p:cNvSpPr>
          <p:nvPr>
            <p:ph type="sldNum" sz="quarter" idx="5"/>
          </p:nvPr>
        </p:nvSpPr>
        <p:spPr/>
        <p:txBody>
          <a:bodyPr/>
          <a:lstStyle/>
          <a:p>
            <a:fld id="{B07158C4-A119-4B78-9DE8-A50001BC31DC}" type="slidenum">
              <a:rPr lang="en-AU" smtClean="0"/>
              <a:pPr/>
              <a:t>16</a:t>
            </a:fld>
            <a:endParaRPr lang="en-AU" dirty="0"/>
          </a:p>
        </p:txBody>
      </p:sp>
    </p:spTree>
    <p:extLst>
      <p:ext uri="{BB962C8B-B14F-4D97-AF65-F5344CB8AC3E}">
        <p14:creationId xmlns:p14="http://schemas.microsoft.com/office/powerpoint/2010/main" val="3231249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20</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GB"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GB"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GB"/>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GB"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GB"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GB"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a:t>Click to edit Master title style</a:t>
            </a:r>
            <a:endParaRPr lang="en-US"/>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19.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4.png"/><Relationship Id="rId7"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26.png"/><Relationship Id="rId10" Type="http://schemas.openxmlformats.org/officeDocument/2006/relationships/image" Target="../media/image27.png"/><Relationship Id="rId9" Type="http://schemas.openxmlformats.org/officeDocument/2006/relationships/image" Target="../media/image240.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19.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4.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extension-1-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Absolute value</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Extension 1 – Stage 6 (Year 11)</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Further work with functions</a:t>
            </a:r>
          </a:p>
        </p:txBody>
      </p:sp>
      <p:pic>
        <p:nvPicPr>
          <p:cNvPr id="4" name="Picture Placeholder 4">
            <a:extLst>
              <a:ext uri="{FF2B5EF4-FFF2-40B4-BE49-F238E27FC236}">
                <a16:creationId xmlns:a16="http://schemas.microsoft.com/office/drawing/2014/main" id="{204FF211-1F80-38D2-B100-2BB656CFF02B}"/>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 and success criteria</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302076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understand the relationship between the graph pf </a:t>
                </a:r>
                <a14:m>
                  <m:oMath xmlns:m="http://schemas.openxmlformats.org/officeDocument/2006/math">
                    <m:r>
                      <a:rPr lang="en-AU" sz="2000" b="0" i="1" smtClean="0">
                        <a:latin typeface="Cambria Math" panose="02040503050406030204" pitchFamily="18" charset="0"/>
                        <a:cs typeface="Arial" panose="020B0604020202020204" pitchFamily="34" charset="0"/>
                      </a:rPr>
                      <m:t>𝑦</m:t>
                    </m:r>
                    <m:r>
                      <a:rPr lang="en-AU" sz="2000" b="0" i="1" smtClean="0">
                        <a:latin typeface="Cambria Math" panose="02040503050406030204" pitchFamily="18" charset="0"/>
                        <a:cs typeface="Arial" panose="020B0604020202020204" pitchFamily="34" charset="0"/>
                      </a:rPr>
                      <m:t>=</m:t>
                    </m:r>
                    <m:r>
                      <a:rPr lang="en-AU" sz="2000" b="0" i="1" smtClean="0">
                        <a:latin typeface="Cambria Math" panose="02040503050406030204" pitchFamily="18" charset="0"/>
                        <a:cs typeface="Arial" panose="020B0604020202020204" pitchFamily="34" charset="0"/>
                      </a:rPr>
                      <m:t>𝑓</m:t>
                    </m:r>
                    <m:r>
                      <a:rPr lang="en-AU" sz="2000" b="0" i="1" smtClean="0">
                        <a:latin typeface="Cambria Math" panose="02040503050406030204" pitchFamily="18" charset="0"/>
                        <a:cs typeface="Arial" panose="020B0604020202020204" pitchFamily="34" charset="0"/>
                      </a:rPr>
                      <m:t>(</m:t>
                    </m:r>
                    <m:r>
                      <a:rPr lang="en-AU" sz="2000" b="0" i="1" smtClean="0">
                        <a:latin typeface="Cambria Math" panose="02040503050406030204" pitchFamily="18" charset="0"/>
                        <a:cs typeface="Arial" panose="020B0604020202020204" pitchFamily="34" charset="0"/>
                      </a:rPr>
                      <m:t>𝑥</m:t>
                    </m:r>
                    <m:r>
                      <a:rPr lang="en-AU" sz="2000" b="0" i="1" smtClean="0">
                        <a:latin typeface="Cambria Math" panose="02040503050406030204" pitchFamily="18" charset="0"/>
                        <a:cs typeface="Arial" panose="020B0604020202020204" pitchFamily="34" charset="0"/>
                      </a:rPr>
                      <m:t>)</m:t>
                    </m:r>
                  </m:oMath>
                </a14:m>
                <a:r>
                  <a:rPr lang="en-AU" sz="2000" dirty="0">
                    <a:cs typeface="Arial" panose="020B0604020202020204" pitchFamily="34" charset="0"/>
                  </a:rPr>
                  <a:t> and the graphs of </a:t>
                </a:r>
                <a14:m>
                  <m:oMath xmlns:m="http://schemas.openxmlformats.org/officeDocument/2006/math">
                    <m:r>
                      <a:rPr lang="en-AU" sz="2000" b="0" i="1" smtClean="0">
                        <a:latin typeface="Cambria Math" panose="02040503050406030204" pitchFamily="18" charset="0"/>
                        <a:cs typeface="Arial" panose="020B0604020202020204" pitchFamily="34" charset="0"/>
                      </a:rPr>
                      <m:t>𝑦</m:t>
                    </m:r>
                    <m:r>
                      <a:rPr lang="en-AU" sz="2000" b="0" i="1" smtClean="0">
                        <a:latin typeface="Cambria Math" panose="02040503050406030204" pitchFamily="18" charset="0"/>
                        <a:cs typeface="Arial" panose="020B0604020202020204" pitchFamily="34" charset="0"/>
                      </a:rPr>
                      <m:t>=|</m:t>
                    </m:r>
                    <m:r>
                      <a:rPr lang="en-AU" sz="2000" b="0" i="1" smtClean="0">
                        <a:latin typeface="Cambria Math" panose="02040503050406030204" pitchFamily="18" charset="0"/>
                        <a:cs typeface="Arial" panose="020B0604020202020204" pitchFamily="34" charset="0"/>
                      </a:rPr>
                      <m:t>𝑓</m:t>
                    </m:r>
                    <m:d>
                      <m:dPr>
                        <m:ctrlPr>
                          <a:rPr lang="en-AU" sz="2000" b="0" i="1" smtClean="0">
                            <a:latin typeface="Cambria Math" panose="02040503050406030204" pitchFamily="18" charset="0"/>
                            <a:cs typeface="Arial" panose="020B0604020202020204" pitchFamily="34" charset="0"/>
                          </a:rPr>
                        </m:ctrlPr>
                      </m:dPr>
                      <m:e>
                        <m:r>
                          <a:rPr lang="en-AU" sz="2000" b="0" i="1" smtClean="0">
                            <a:latin typeface="Cambria Math" panose="02040503050406030204" pitchFamily="18" charset="0"/>
                            <a:cs typeface="Arial" panose="020B0604020202020204" pitchFamily="34" charset="0"/>
                          </a:rPr>
                          <m:t>𝑥</m:t>
                        </m:r>
                      </m:e>
                    </m:d>
                    <m:r>
                      <a:rPr lang="en-AU" sz="2000" b="0" i="1" smtClean="0">
                        <a:latin typeface="Cambria Math" panose="02040503050406030204" pitchFamily="18" charset="0"/>
                        <a:cs typeface="Arial" panose="020B0604020202020204" pitchFamily="34" charset="0"/>
                      </a:rPr>
                      <m:t>|</m:t>
                    </m:r>
                  </m:oMath>
                </a14:m>
                <a:r>
                  <a:rPr lang="en-AU" sz="2000" dirty="0">
                    <a:cs typeface="Arial" panose="020B0604020202020204" pitchFamily="34" charset="0"/>
                  </a:rPr>
                  <a:t> and </a:t>
                </a:r>
                <a14:m>
                  <m:oMath xmlns:m="http://schemas.openxmlformats.org/officeDocument/2006/math">
                    <m:r>
                      <a:rPr lang="en-AU" sz="2000" b="0" i="1" smtClean="0">
                        <a:latin typeface="Cambria Math" panose="02040503050406030204" pitchFamily="18" charset="0"/>
                        <a:cs typeface="Arial" panose="020B0604020202020204" pitchFamily="34" charset="0"/>
                      </a:rPr>
                      <m:t>𝑦</m:t>
                    </m:r>
                    <m:r>
                      <a:rPr lang="en-AU" sz="2000" b="0" i="1" smtClean="0">
                        <a:latin typeface="Cambria Math" panose="02040503050406030204" pitchFamily="18" charset="0"/>
                        <a:cs typeface="Arial" panose="020B0604020202020204" pitchFamily="34" charset="0"/>
                      </a:rPr>
                      <m:t>=</m:t>
                    </m:r>
                    <m:r>
                      <a:rPr lang="en-AU" sz="2000" b="0" i="1" smtClean="0">
                        <a:latin typeface="Cambria Math" panose="02040503050406030204" pitchFamily="18" charset="0"/>
                        <a:cs typeface="Arial" panose="020B0604020202020204" pitchFamily="34" charset="0"/>
                      </a:rPr>
                      <m:t>𝑓</m:t>
                    </m:r>
                    <m:d>
                      <m:dPr>
                        <m:ctrlPr>
                          <a:rPr lang="en-AU" sz="2000" b="0" i="1" smtClean="0">
                            <a:latin typeface="Cambria Math" panose="02040503050406030204" pitchFamily="18" charset="0"/>
                            <a:cs typeface="Arial" panose="020B0604020202020204" pitchFamily="34" charset="0"/>
                          </a:rPr>
                        </m:ctrlPr>
                      </m:dPr>
                      <m:e>
                        <m:d>
                          <m:dPr>
                            <m:begChr m:val="|"/>
                            <m:endChr m:val="|"/>
                            <m:ctrlPr>
                              <a:rPr lang="en-AU" sz="2000" b="0" i="1" smtClean="0">
                                <a:latin typeface="Cambria Math" panose="02040503050406030204" pitchFamily="18" charset="0"/>
                                <a:cs typeface="Arial" panose="020B0604020202020204" pitchFamily="34" charset="0"/>
                              </a:rPr>
                            </m:ctrlPr>
                          </m:dPr>
                          <m:e>
                            <m:r>
                              <a:rPr lang="en-AU" sz="2000" b="0" i="1" smtClean="0">
                                <a:latin typeface="Cambria Math" panose="02040503050406030204" pitchFamily="18" charset="0"/>
                                <a:cs typeface="Arial" panose="020B0604020202020204" pitchFamily="34" charset="0"/>
                              </a:rPr>
                              <m:t>𝑥</m:t>
                            </m:r>
                          </m:e>
                        </m:d>
                      </m:e>
                    </m:d>
                  </m:oMath>
                </a14:m>
                <a:r>
                  <a:rPr lang="en-AU" sz="2000" dirty="0">
                    <a:cs typeface="Arial" panose="020B0604020202020204" pitchFamily="34" charset="0"/>
                  </a:rPr>
                  <a:t>.</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2000" dirty="0">
                    <a:cs typeface="Arial" panose="020B0604020202020204" pitchFamily="34" charset="0"/>
                  </a:rPr>
                  <a:t>I can sketch </a:t>
                </a:r>
                <a14:m>
                  <m:oMath xmlns:m="http://schemas.openxmlformats.org/officeDocument/2006/math">
                    <m:r>
                      <a:rPr lang="en-AU" sz="2000" b="0" i="1" smtClean="0">
                        <a:latin typeface="Cambria Math" panose="02040503050406030204" pitchFamily="18" charset="0"/>
                        <a:cs typeface="Arial" panose="020B0604020202020204" pitchFamily="34" charset="0"/>
                      </a:rPr>
                      <m:t>𝑦</m:t>
                    </m:r>
                    <m:r>
                      <a:rPr lang="en-AU" sz="2000" b="0" i="1" smtClean="0">
                        <a:latin typeface="Cambria Math" panose="02040503050406030204" pitchFamily="18" charset="0"/>
                        <a:cs typeface="Arial" panose="020B0604020202020204" pitchFamily="34" charset="0"/>
                      </a:rPr>
                      <m:t>=|</m:t>
                    </m:r>
                    <m:r>
                      <a:rPr lang="en-AU" sz="2000" b="0" i="1" smtClean="0">
                        <a:latin typeface="Cambria Math" panose="02040503050406030204" pitchFamily="18" charset="0"/>
                        <a:cs typeface="Arial" panose="020B0604020202020204" pitchFamily="34" charset="0"/>
                      </a:rPr>
                      <m:t>𝑓</m:t>
                    </m:r>
                    <m:d>
                      <m:dPr>
                        <m:ctrlPr>
                          <a:rPr lang="en-AU" sz="2000" b="0" i="1" smtClean="0">
                            <a:latin typeface="Cambria Math" panose="02040503050406030204" pitchFamily="18" charset="0"/>
                            <a:cs typeface="Arial" panose="020B0604020202020204" pitchFamily="34" charset="0"/>
                          </a:rPr>
                        </m:ctrlPr>
                      </m:dPr>
                      <m:e>
                        <m:r>
                          <a:rPr lang="en-AU" sz="2000" b="0" i="1" smtClean="0">
                            <a:latin typeface="Cambria Math" panose="02040503050406030204" pitchFamily="18" charset="0"/>
                            <a:cs typeface="Arial" panose="020B0604020202020204" pitchFamily="34" charset="0"/>
                          </a:rPr>
                          <m:t>𝑥</m:t>
                        </m:r>
                      </m:e>
                    </m:d>
                    <m:r>
                      <a:rPr lang="en-AU" sz="2000" b="0" i="1" smtClean="0">
                        <a:latin typeface="Cambria Math" panose="02040503050406030204" pitchFamily="18" charset="0"/>
                        <a:cs typeface="Arial" panose="020B0604020202020204" pitchFamily="34" charset="0"/>
                      </a:rPr>
                      <m:t>|</m:t>
                    </m:r>
                  </m:oMath>
                </a14:m>
                <a:r>
                  <a:rPr lang="en-US" sz="2000" dirty="0">
                    <a:cs typeface="Arial" panose="020B0604020202020204" pitchFamily="34" charset="0"/>
                  </a:rPr>
                  <a:t> if given </a:t>
                </a:r>
                <a14:m>
                  <m:oMath xmlns:m="http://schemas.openxmlformats.org/officeDocument/2006/math">
                    <m:r>
                      <a:rPr lang="en-AU" sz="2000" b="0" i="1" smtClean="0">
                        <a:latin typeface="Cambria Math" panose="02040503050406030204" pitchFamily="18" charset="0"/>
                        <a:cs typeface="Arial" panose="020B0604020202020204" pitchFamily="34" charset="0"/>
                      </a:rPr>
                      <m:t>𝑦</m:t>
                    </m:r>
                    <m:r>
                      <a:rPr lang="en-AU" sz="2000" b="0" i="1" smtClean="0">
                        <a:latin typeface="Cambria Math" panose="02040503050406030204" pitchFamily="18" charset="0"/>
                        <a:cs typeface="Arial" panose="020B0604020202020204" pitchFamily="34" charset="0"/>
                      </a:rPr>
                      <m:t>=</m:t>
                    </m:r>
                    <m:r>
                      <a:rPr lang="en-AU" sz="2000" b="0" i="1" smtClean="0">
                        <a:latin typeface="Cambria Math" panose="02040503050406030204" pitchFamily="18" charset="0"/>
                        <a:cs typeface="Arial" panose="020B0604020202020204" pitchFamily="34" charset="0"/>
                      </a:rPr>
                      <m:t>𝑓</m:t>
                    </m:r>
                    <m:r>
                      <a:rPr lang="en-AU" sz="2000" b="0" i="1" smtClean="0">
                        <a:latin typeface="Cambria Math" panose="02040503050406030204" pitchFamily="18" charset="0"/>
                        <a:cs typeface="Arial" panose="020B0604020202020204" pitchFamily="34" charset="0"/>
                      </a:rPr>
                      <m:t>(</m:t>
                    </m:r>
                    <m:r>
                      <a:rPr lang="en-AU" sz="2000" b="0" i="1" smtClean="0">
                        <a:latin typeface="Cambria Math" panose="02040503050406030204" pitchFamily="18" charset="0"/>
                        <a:cs typeface="Arial" panose="020B0604020202020204" pitchFamily="34" charset="0"/>
                      </a:rPr>
                      <m:t>𝑥</m:t>
                    </m:r>
                    <m:r>
                      <a:rPr lang="en-AU" sz="2000" b="0" i="1" smtClean="0">
                        <a:latin typeface="Cambria Math" panose="02040503050406030204" pitchFamily="18" charset="0"/>
                        <a:cs typeface="Arial" panose="020B0604020202020204" pitchFamily="34" charset="0"/>
                      </a:rPr>
                      <m:t>)</m:t>
                    </m:r>
                  </m:oMath>
                </a14:m>
                <a:r>
                  <a:rPr lang="en-US" sz="2000" dirty="0">
                    <a:cs typeface="Arial" panose="020B0604020202020204" pitchFamily="34" charset="0"/>
                  </a:rPr>
                  <a:t>.</a:t>
                </a:r>
              </a:p>
              <a:p>
                <a:pPr marL="342900" indent="-342900">
                  <a:lnSpc>
                    <a:spcPct val="150000"/>
                  </a:lnSpc>
                  <a:spcAft>
                    <a:spcPts val="600"/>
                  </a:spcAft>
                  <a:buFont typeface="Arial"/>
                  <a:buChar char="•"/>
                </a:pPr>
                <a:r>
                  <a:rPr lang="en-AU" sz="2000" dirty="0">
                    <a:ea typeface="+mn-lt"/>
                    <a:cs typeface="Arial" panose="020B0604020202020204" pitchFamily="34" charset="0"/>
                  </a:rPr>
                  <a:t>I can sketch </a:t>
                </a:r>
                <a14:m>
                  <m:oMath xmlns:m="http://schemas.openxmlformats.org/officeDocument/2006/math">
                    <m:r>
                      <a:rPr lang="en-AU" sz="2000" b="0" i="1" smtClean="0">
                        <a:latin typeface="Cambria Math" panose="02040503050406030204" pitchFamily="18" charset="0"/>
                        <a:ea typeface="+mn-lt"/>
                        <a:cs typeface="Arial" panose="020B0604020202020204" pitchFamily="34" charset="0"/>
                      </a:rPr>
                      <m:t>𝑦</m:t>
                    </m:r>
                    <m:r>
                      <a:rPr lang="en-AU" sz="2000" b="0" i="1" smtClean="0">
                        <a:latin typeface="Cambria Math" panose="02040503050406030204" pitchFamily="18" charset="0"/>
                        <a:ea typeface="+mn-lt"/>
                        <a:cs typeface="Arial" panose="020B0604020202020204" pitchFamily="34" charset="0"/>
                      </a:rPr>
                      <m:t>=</m:t>
                    </m:r>
                    <m:r>
                      <a:rPr lang="en-AU" sz="2000" b="0" i="1" smtClean="0">
                        <a:latin typeface="Cambria Math" panose="02040503050406030204" pitchFamily="18" charset="0"/>
                        <a:ea typeface="+mn-lt"/>
                        <a:cs typeface="Arial" panose="020B0604020202020204" pitchFamily="34" charset="0"/>
                      </a:rPr>
                      <m:t>𝑓</m:t>
                    </m:r>
                    <m:r>
                      <a:rPr lang="en-AU" sz="2000" b="0" i="1" smtClean="0">
                        <a:latin typeface="Cambria Math" panose="02040503050406030204" pitchFamily="18" charset="0"/>
                        <a:ea typeface="+mn-lt"/>
                        <a:cs typeface="Arial" panose="020B0604020202020204" pitchFamily="34" charset="0"/>
                      </a:rPr>
                      <m:t>(</m:t>
                    </m:r>
                    <m:d>
                      <m:dPr>
                        <m:begChr m:val="|"/>
                        <m:endChr m:val="|"/>
                        <m:ctrlPr>
                          <a:rPr lang="en-AU" sz="2000" b="0" i="1" smtClean="0">
                            <a:latin typeface="Cambria Math" panose="02040503050406030204" pitchFamily="18" charset="0"/>
                            <a:ea typeface="+mn-lt"/>
                            <a:cs typeface="Arial" panose="020B0604020202020204" pitchFamily="34" charset="0"/>
                          </a:rPr>
                        </m:ctrlPr>
                      </m:dPr>
                      <m:e>
                        <m:r>
                          <a:rPr lang="en-AU" sz="2000" b="0" i="1" smtClean="0">
                            <a:latin typeface="Cambria Math" panose="02040503050406030204" pitchFamily="18" charset="0"/>
                            <a:ea typeface="+mn-lt"/>
                            <a:cs typeface="Arial" panose="020B0604020202020204" pitchFamily="34" charset="0"/>
                          </a:rPr>
                          <m:t>𝑥</m:t>
                        </m:r>
                      </m:e>
                    </m:d>
                    <m:r>
                      <a:rPr lang="en-AU" sz="2000" b="0" i="1" smtClean="0">
                        <a:latin typeface="Cambria Math" panose="02040503050406030204" pitchFamily="18" charset="0"/>
                        <a:ea typeface="+mn-lt"/>
                        <a:cs typeface="Arial" panose="020B0604020202020204" pitchFamily="34" charset="0"/>
                      </a:rPr>
                      <m:t>)</m:t>
                    </m:r>
                  </m:oMath>
                </a14:m>
                <a:r>
                  <a:rPr lang="en-US" sz="2000" dirty="0">
                    <a:ea typeface="+mn-lt"/>
                    <a:cs typeface="Arial" panose="020B0604020202020204" pitchFamily="34" charset="0"/>
                  </a:rPr>
                  <a:t> if given </a:t>
                </a:r>
                <a14:m>
                  <m:oMath xmlns:m="http://schemas.openxmlformats.org/officeDocument/2006/math">
                    <m:r>
                      <a:rPr lang="en-AU" sz="2000" b="0" i="1" smtClean="0">
                        <a:latin typeface="Cambria Math" panose="02040503050406030204" pitchFamily="18" charset="0"/>
                        <a:ea typeface="+mn-lt"/>
                        <a:cs typeface="Arial" panose="020B0604020202020204" pitchFamily="34" charset="0"/>
                      </a:rPr>
                      <m:t>𝑦</m:t>
                    </m:r>
                    <m:r>
                      <a:rPr lang="en-AU" sz="2000" b="0" i="1" smtClean="0">
                        <a:latin typeface="Cambria Math" panose="02040503050406030204" pitchFamily="18" charset="0"/>
                        <a:ea typeface="+mn-lt"/>
                        <a:cs typeface="Arial" panose="020B0604020202020204" pitchFamily="34" charset="0"/>
                      </a:rPr>
                      <m:t>=</m:t>
                    </m:r>
                    <m:r>
                      <a:rPr lang="en-AU" sz="2000" b="0" i="1" smtClean="0">
                        <a:latin typeface="Cambria Math" panose="02040503050406030204" pitchFamily="18" charset="0"/>
                        <a:ea typeface="+mn-lt"/>
                        <a:cs typeface="Arial" panose="020B0604020202020204" pitchFamily="34" charset="0"/>
                      </a:rPr>
                      <m:t>𝑓</m:t>
                    </m:r>
                    <m:r>
                      <a:rPr lang="en-AU" sz="2000" b="0" i="1" smtClean="0">
                        <a:latin typeface="Cambria Math" panose="02040503050406030204" pitchFamily="18" charset="0"/>
                        <a:ea typeface="+mn-lt"/>
                        <a:cs typeface="Arial" panose="020B0604020202020204" pitchFamily="34" charset="0"/>
                      </a:rPr>
                      <m:t>(</m:t>
                    </m:r>
                    <m:r>
                      <a:rPr lang="en-AU" sz="2000" b="0" i="1" smtClean="0">
                        <a:latin typeface="Cambria Math" panose="02040503050406030204" pitchFamily="18" charset="0"/>
                        <a:ea typeface="+mn-lt"/>
                        <a:cs typeface="Arial" panose="020B0604020202020204" pitchFamily="34" charset="0"/>
                      </a:rPr>
                      <m:t>𝑥</m:t>
                    </m:r>
                    <m:r>
                      <a:rPr lang="en-AU" sz="2000" b="0" i="1" smtClean="0">
                        <a:latin typeface="Cambria Math" panose="02040503050406030204" pitchFamily="18" charset="0"/>
                        <a:ea typeface="+mn-lt"/>
                        <a:cs typeface="Arial" panose="020B0604020202020204" pitchFamily="34" charset="0"/>
                      </a:rPr>
                      <m:t>)</m:t>
                    </m:r>
                  </m:oMath>
                </a14:m>
                <a:r>
                  <a:rPr lang="en-US" sz="2000" dirty="0">
                    <a:ea typeface="+mn-lt"/>
                    <a:cs typeface="Arial" panose="020B0604020202020204" pitchFamily="34" charset="0"/>
                  </a:rPr>
                  <a:t>.</a:t>
                </a:r>
              </a:p>
            </p:txBody>
          </p:sp>
        </mc:Choice>
        <mc:Fallback xmlns="">
          <p:sp>
            <p:nvSpPr>
              <p:cNvPr id="3" name="TextBox 2">
                <a:extLst>
                  <a:ext uri="{FF2B5EF4-FFF2-40B4-BE49-F238E27FC236}">
                    <a16:creationId xmlns:a16="http://schemas.microsoft.com/office/drawing/2014/main" id="{DF637BA9-DB5E-2457-A795-0B300DBA6F82}"/>
                  </a:ext>
                </a:extLst>
              </p:cNvPr>
              <p:cNvSpPr txBox="1">
                <a:spLocks noRot="1" noChangeAspect="1" noMove="1" noResize="1" noEditPoints="1" noAdjustHandles="1" noChangeArrowheads="1" noChangeShapeType="1" noTextEdit="1"/>
              </p:cNvSpPr>
              <p:nvPr/>
            </p:nvSpPr>
            <p:spPr>
              <a:xfrm>
                <a:off x="370416" y="1894417"/>
                <a:ext cx="11303000" cy="3020763"/>
              </a:xfrm>
              <a:prstGeom prst="rect">
                <a:avLst/>
              </a:prstGeom>
              <a:blipFill>
                <a:blip r:embed="rId3"/>
                <a:stretch>
                  <a:fillRect l="-1402" b="-4242"/>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Retrieval practice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dirty="0">
                <a:latin typeface="+mj-lt"/>
              </a:rPr>
              <a:t>Sketching graphs</a:t>
            </a:r>
          </a:p>
        </p:txBody>
      </p:sp>
      <p:sp>
        <p:nvSpPr>
          <p:cNvPr id="13" name="Text Placeholder 12">
            <a:extLst>
              <a:ext uri="{FF2B5EF4-FFF2-40B4-BE49-F238E27FC236}">
                <a16:creationId xmlns:a16="http://schemas.microsoft.com/office/drawing/2014/main" id="{8AAB25FA-A5B5-093F-A0C9-EAE7963EEB09}"/>
              </a:ext>
            </a:extLst>
          </p:cNvPr>
          <p:cNvSpPr>
            <a:spLocks noGrp="1"/>
          </p:cNvSpPr>
          <p:nvPr>
            <p:ph type="body" sz="quarter" idx="18"/>
          </p:nvPr>
        </p:nvSpPr>
        <p:spPr>
          <a:xfrm>
            <a:off x="360000" y="982520"/>
            <a:ext cx="11483998" cy="356423"/>
          </a:xfrm>
        </p:spPr>
        <p:txBody>
          <a:bodyPr/>
          <a:lstStyle/>
          <a:p>
            <a:r>
              <a:rPr lang="en-AU" dirty="0">
                <a:latin typeface="+mj-lt"/>
              </a:rPr>
              <a:t>Sketch the following functions</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02C3478F-FB08-D7AF-5F27-8D143FA97D4C}"/>
                  </a:ext>
                </a:extLst>
              </p:cNvPr>
              <p:cNvSpPr>
                <a:spLocks noGrp="1"/>
              </p:cNvSpPr>
              <p:nvPr>
                <p:ph type="body" sz="quarter" idx="17"/>
              </p:nvPr>
            </p:nvSpPr>
            <p:spPr>
              <a:xfrm>
                <a:off x="360000" y="1690165"/>
                <a:ext cx="2545125" cy="4807835"/>
              </a:xfrm>
            </p:spPr>
            <p:txBody>
              <a:bodyPr/>
              <a:lstStyle/>
              <a:p>
                <a:pPr marL="457200" indent="-457200">
                  <a:buFont typeface="+mj-lt"/>
                  <a:buAutoNum type="arabicPeriod"/>
                </a:pPr>
                <a:r>
                  <a:rPr lang="en-AU" dirty="0">
                    <a:latin typeface="+mn-lt"/>
                  </a:rPr>
                  <a:t>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=4</m:t>
                    </m:r>
                    <m:r>
                      <a:rPr lang="en-AU" b="0" i="1" smtClean="0">
                        <a:latin typeface="Cambria Math" panose="02040503050406030204" pitchFamily="18" charset="0"/>
                      </a:rPr>
                      <m:t>𝑥</m:t>
                    </m:r>
                    <m:r>
                      <a:rPr lang="en-AU" b="0" i="1" smtClean="0">
                        <a:latin typeface="Cambria Math" panose="02040503050406030204" pitchFamily="18" charset="0"/>
                      </a:rPr>
                      <m:t>+8</m:t>
                    </m:r>
                  </m:oMath>
                </a14:m>
                <a:endParaRPr lang="en-AU" b="0" dirty="0">
                  <a:latin typeface="+mn-lt"/>
                </a:endParaRPr>
              </a:p>
              <a:p>
                <a:pPr marL="457200" indent="-457200">
                  <a:buFont typeface="+mj-lt"/>
                  <a:buAutoNum type="arabicPeriod"/>
                </a:pPr>
                <a:r>
                  <a:rPr lang="en-AU" dirty="0">
                    <a:latin typeface="+mn-lt"/>
                  </a:rPr>
                  <a:t>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−1)</m:t>
                        </m:r>
                      </m:e>
                      <m:sup>
                        <m:r>
                          <a:rPr lang="en-AU" b="0" i="1" smtClean="0">
                            <a:latin typeface="Cambria Math" panose="02040503050406030204" pitchFamily="18" charset="0"/>
                          </a:rPr>
                          <m:t>2</m:t>
                        </m:r>
                      </m:sup>
                    </m:sSup>
                    <m:r>
                      <a:rPr lang="en-AU" b="0" i="1" smtClean="0">
                        <a:latin typeface="Cambria Math" panose="02040503050406030204" pitchFamily="18" charset="0"/>
                      </a:rPr>
                      <m:t> + 3</m:t>
                    </m:r>
                  </m:oMath>
                </a14:m>
                <a:endParaRPr lang="en-AU" b="0" dirty="0">
                  <a:latin typeface="+mn-lt"/>
                </a:endParaRPr>
              </a:p>
              <a:p>
                <a:pPr marL="457200" indent="-457200">
                  <a:buFont typeface="+mj-lt"/>
                  <a:buAutoNum type="arabicPeriod"/>
                </a:pPr>
                <a:r>
                  <a:rPr lang="en-AU" dirty="0">
                    <a:latin typeface="+mn-lt"/>
                  </a:rPr>
                  <a:t>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2−</m:t>
                        </m:r>
                        <m:d>
                          <m:dPr>
                            <m:ctrlPr>
                              <a:rPr lang="en-AU" b="0" i="1" smtClean="0">
                                <a:latin typeface="Cambria Math" panose="02040503050406030204" pitchFamily="18" charset="0"/>
                              </a:rPr>
                            </m:ctrlPr>
                          </m:dPr>
                          <m:e>
                            <m:f>
                              <m:fPr>
                                <m:ctrlPr>
                                  <a:rPr lang="en-AU" b="0" i="1" smtClean="0">
                                    <a:latin typeface="Cambria Math" panose="02040503050406030204" pitchFamily="18" charset="0"/>
                                  </a:rPr>
                                </m:ctrlPr>
                              </m:fPr>
                              <m:num>
                                <m:r>
                                  <a:rPr lang="en-AU" b="0" i="1" smtClean="0">
                                    <a:latin typeface="Cambria Math" panose="02040503050406030204" pitchFamily="18" charset="0"/>
                                  </a:rPr>
                                  <m:t>𝑥</m:t>
                                </m:r>
                              </m:num>
                              <m:den>
                                <m:r>
                                  <a:rPr lang="en-AU" b="0" i="1" smtClean="0">
                                    <a:latin typeface="Cambria Math" panose="02040503050406030204" pitchFamily="18" charset="0"/>
                                  </a:rPr>
                                  <m:t>6</m:t>
                                </m:r>
                              </m:den>
                            </m:f>
                          </m:e>
                        </m:d>
                      </m:e>
                      <m:sup>
                        <m:r>
                          <a:rPr lang="en-AU" b="0" i="1" smtClean="0">
                            <a:latin typeface="Cambria Math" panose="02040503050406030204" pitchFamily="18" charset="0"/>
                          </a:rPr>
                          <m:t>3</m:t>
                        </m:r>
                      </m:sup>
                    </m:sSup>
                  </m:oMath>
                </a14:m>
                <a:endParaRPr lang="en-AU" b="0" dirty="0">
                  <a:latin typeface="+mn-lt"/>
                </a:endParaRPr>
              </a:p>
              <a:p>
                <a:pPr marL="457200" indent="-457200">
                  <a:buFont typeface="+mj-lt"/>
                  <a:buAutoNum type="arabicPeriod"/>
                </a:pPr>
                <a:r>
                  <a:rPr lang="en-AU" dirty="0">
                    <a:latin typeface="+mn-lt"/>
                  </a:rPr>
                  <a:t>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3</m:t>
                        </m:r>
                      </m:num>
                      <m:den>
                        <m:r>
                          <a:rPr lang="en-AU" b="0" i="1" smtClean="0">
                            <a:latin typeface="Cambria Math" panose="02040503050406030204" pitchFamily="18" charset="0"/>
                          </a:rPr>
                          <m:t>𝑥</m:t>
                        </m:r>
                      </m:den>
                    </m:f>
                    <m:r>
                      <a:rPr lang="en-AU" b="0" i="1" smtClean="0">
                        <a:latin typeface="Cambria Math" panose="02040503050406030204" pitchFamily="18" charset="0"/>
                      </a:rPr>
                      <m:t>+4</m:t>
                    </m:r>
                  </m:oMath>
                </a14:m>
                <a:endParaRPr lang="en-AU" b="0" dirty="0">
                  <a:latin typeface="+mn-lt"/>
                </a:endParaRPr>
              </a:p>
              <a:p>
                <a:pPr marL="457200" indent="-457200">
                  <a:buFont typeface="+mj-lt"/>
                  <a:buAutoNum type="arabicPeriod"/>
                </a:pPr>
                <a:r>
                  <a:rPr lang="en-AU" dirty="0">
                    <a:latin typeface="+mn-lt"/>
                  </a:rPr>
                  <a:t>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ad>
                      <m:radPr>
                        <m:degHide m:val="on"/>
                        <m:ctrlPr>
                          <a:rPr lang="en-AU" b="0" i="1" smtClean="0">
                            <a:latin typeface="Cambria Math" panose="02040503050406030204" pitchFamily="18" charset="0"/>
                          </a:rPr>
                        </m:ctrlPr>
                      </m:radPr>
                      <m:deg/>
                      <m:e>
                        <m:r>
                          <a:rPr lang="en-AU" b="0" i="1" smtClean="0">
                            <a:latin typeface="Cambria Math" panose="02040503050406030204" pitchFamily="18" charset="0"/>
                          </a:rPr>
                          <m:t>16−</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e>
                    </m:rad>
                  </m:oMath>
                </a14:m>
                <a:endParaRPr lang="en-AU" dirty="0">
                  <a:latin typeface="+mn-lt"/>
                </a:endParaRPr>
              </a:p>
              <a:p>
                <a:pPr marL="457200" indent="-457200">
                  <a:buFont typeface="+mj-lt"/>
                  <a:buAutoNum type="arabicPeriod"/>
                </a:pPr>
                <a:r>
                  <a:rPr lang="en-AU" dirty="0">
                    <a:latin typeface="+mn-lt"/>
                  </a:rPr>
                  <a:t>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−5</m:t>
                        </m:r>
                      </m:e>
                      <m:sup>
                        <m:r>
                          <a:rPr lang="en-AU" b="0" i="1" smtClean="0">
                            <a:latin typeface="Cambria Math" panose="02040503050406030204" pitchFamily="18" charset="0"/>
                          </a:rPr>
                          <m:t>𝑥</m:t>
                        </m:r>
                      </m:sup>
                    </m:sSup>
                  </m:oMath>
                </a14:m>
                <a:endParaRPr lang="en-AU" dirty="0">
                  <a:latin typeface="+mn-lt"/>
                </a:endParaRPr>
              </a:p>
            </p:txBody>
          </p:sp>
        </mc:Choice>
        <mc:Fallback xmlns="">
          <p:sp>
            <p:nvSpPr>
              <p:cNvPr id="12" name="Text Placeholder 11">
                <a:extLst>
                  <a:ext uri="{FF2B5EF4-FFF2-40B4-BE49-F238E27FC236}">
                    <a16:creationId xmlns:a16="http://schemas.microsoft.com/office/drawing/2014/main" id="{02C3478F-FB08-D7AF-5F27-8D143FA97D4C}"/>
                  </a:ext>
                </a:extLst>
              </p:cNvPr>
              <p:cNvSpPr>
                <a:spLocks noGrp="1" noRot="1" noChangeAspect="1" noMove="1" noResize="1" noEditPoints="1" noAdjustHandles="1" noChangeArrowheads="1" noChangeShapeType="1" noTextEdit="1"/>
              </p:cNvSpPr>
              <p:nvPr>
                <p:ph type="body" sz="quarter" idx="17"/>
              </p:nvPr>
            </p:nvSpPr>
            <p:spPr>
              <a:xfrm>
                <a:off x="360000" y="1690165"/>
                <a:ext cx="2545125" cy="4807835"/>
              </a:xfrm>
              <a:blipFill>
                <a:blip r:embed="rId3"/>
                <a:stretch>
                  <a:fillRect l="-5742"/>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1D255-7181-8617-89E8-3E123B17CC1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26605CE-20BA-A42E-43FB-3EBD03365159}"/>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4052287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F93EA-931C-B418-3628-8D7F762AF3F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a:extLst>
                  <a:ext uri="{FF2B5EF4-FFF2-40B4-BE49-F238E27FC236}">
                    <a16:creationId xmlns:a16="http://schemas.microsoft.com/office/drawing/2014/main" id="{A924F64A-CD9F-97DD-9F78-6328E34022F8}"/>
                  </a:ext>
                </a:extLst>
              </p:cNvPr>
              <p:cNvSpPr>
                <a:spLocks noGrp="1"/>
              </p:cNvSpPr>
              <p:nvPr>
                <p:ph type="title"/>
              </p:nvPr>
            </p:nvSpPr>
            <p:spPr/>
            <p:txBody>
              <a:bodyPr/>
              <a:lstStyle/>
              <a:p>
                <a:r>
                  <a:rPr lang="en-AU" dirty="0">
                    <a:latin typeface="+mj-lt"/>
                  </a:rPr>
                  <a:t>Sketch the graph of </a:t>
                </a:r>
                <a14:m>
                  <m:oMath xmlns:m="http://schemas.openxmlformats.org/officeDocument/2006/math">
                    <m:r>
                      <m:rPr>
                        <m:sty m:val="p"/>
                      </m:rPr>
                      <a:rPr lang="en-AU" b="0" i="0" smtClean="0">
                        <a:latin typeface="Cambria Math" panose="02040503050406030204" pitchFamily="18" charset="0"/>
                      </a:rPr>
                      <m:t>f</m:t>
                    </m:r>
                    <m:r>
                      <a:rPr lang="en-AU" b="0" i="0"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2</m:t>
                        </m:r>
                      </m:den>
                    </m:f>
                    <m:r>
                      <a:rPr lang="en-AU" b="0" i="1" smtClean="0">
                        <a:latin typeface="Cambria Math" panose="02040503050406030204" pitchFamily="18" charset="0"/>
                      </a:rPr>
                      <m:t>𝑥</m:t>
                    </m:r>
                    <m:r>
                      <a:rPr lang="en-AU" b="0" i="1" smtClean="0">
                        <a:latin typeface="Cambria Math" panose="02040503050406030204" pitchFamily="18" charset="0"/>
                      </a:rPr>
                      <m:t>−3</m:t>
                    </m:r>
                  </m:oMath>
                </a14:m>
                <a:endParaRPr lang="en-AU" dirty="0">
                  <a:latin typeface="+mj-lt"/>
                </a:endParaRPr>
              </a:p>
            </p:txBody>
          </p:sp>
        </mc:Choice>
        <mc:Fallback xmlns="">
          <p:sp>
            <p:nvSpPr>
              <p:cNvPr id="4" name="Title 3">
                <a:extLst>
                  <a:ext uri="{FF2B5EF4-FFF2-40B4-BE49-F238E27FC236}">
                    <a16:creationId xmlns:a16="http://schemas.microsoft.com/office/drawing/2014/main" id="{A924F64A-CD9F-97DD-9F78-6328E34022F8}"/>
                  </a:ext>
                </a:extLst>
              </p:cNvPr>
              <p:cNvSpPr>
                <a:spLocks noGrp="1" noRot="1" noChangeAspect="1" noMove="1" noResize="1" noEditPoints="1" noAdjustHandles="1" noChangeArrowheads="1" noChangeShapeType="1" noTextEdit="1"/>
              </p:cNvSpPr>
              <p:nvPr>
                <p:ph type="title"/>
              </p:nvPr>
            </p:nvSpPr>
            <p:spPr>
              <a:blipFill>
                <a:blip r:embed="rId5"/>
                <a:stretch>
                  <a:fillRect l="-2389" t="-17778" b="-58889"/>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D8A8A383-16C7-53F6-EBF7-1E32C856F9D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dirty="0"/>
          </a:p>
        </p:txBody>
      </p:sp>
      <p:pic>
        <p:nvPicPr>
          <p:cNvPr id="2" name="20260208-2211-54.4642323" descr="Graph of f(x)=1/2x-3 in blue and f(x)=|1/2 x-3) in red. When the animation is played, a green graph showing f(x)=1/2|x|-3 is also shown.">
            <a:hlinkClick r:id="" action="ppaction://media"/>
            <a:extLst>
              <a:ext uri="{FF2B5EF4-FFF2-40B4-BE49-F238E27FC236}">
                <a16:creationId xmlns:a16="http://schemas.microsoft.com/office/drawing/2014/main" id="{70881D7D-73E9-427F-936C-8E623E516C9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88831" y="1164474"/>
            <a:ext cx="9014338" cy="5531526"/>
          </a:xfrm>
          <a:prstGeom prst="rect">
            <a:avLst/>
          </a:prstGeom>
        </p:spPr>
      </p:pic>
    </p:spTree>
    <p:extLst>
      <p:ext uri="{BB962C8B-B14F-4D97-AF65-F5344CB8AC3E}">
        <p14:creationId xmlns:p14="http://schemas.microsoft.com/office/powerpoint/2010/main" val="2819521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0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281925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A17B9E9F-8A0D-E2F5-798B-61BE05A37379}"/>
                  </a:ext>
                </a:extLst>
              </p:cNvPr>
              <p:cNvSpPr>
                <a:spLocks noGrp="1"/>
              </p:cNvSpPr>
              <p:nvPr>
                <p:ph type="title"/>
              </p:nvPr>
            </p:nvSpPr>
            <p:spPr/>
            <p:txBody>
              <a:bodyPr/>
              <a:lstStyle/>
              <a:p>
                <a:r>
                  <a:rPr lang="en-AU" dirty="0"/>
                  <a:t>For the given graph, sketch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e>
                    </m:d>
                  </m:oMath>
                </a14:m>
                <a:r>
                  <a:rPr lang="en-AU" dirty="0"/>
                  <a:t> and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𝑓</m:t>
                    </m:r>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oMath>
                </a14:m>
                <a:endParaRPr lang="en-AU" dirty="0"/>
              </a:p>
            </p:txBody>
          </p:sp>
        </mc:Choice>
        <mc:Fallback xmlns="">
          <p:sp>
            <p:nvSpPr>
              <p:cNvPr id="3" name="Title 2">
                <a:extLst>
                  <a:ext uri="{FF2B5EF4-FFF2-40B4-BE49-F238E27FC236}">
                    <a16:creationId xmlns:a16="http://schemas.microsoft.com/office/drawing/2014/main" id="{A17B9E9F-8A0D-E2F5-798B-61BE05A37379}"/>
                  </a:ext>
                </a:extLst>
              </p:cNvPr>
              <p:cNvSpPr>
                <a:spLocks noGrp="1" noRot="1" noChangeAspect="1" noMove="1" noResize="1" noEditPoints="1" noAdjustHandles="1" noChangeArrowheads="1" noChangeShapeType="1" noTextEdit="1"/>
              </p:cNvSpPr>
              <p:nvPr>
                <p:ph type="title"/>
              </p:nvPr>
            </p:nvSpPr>
            <p:spPr>
              <a:blipFill>
                <a:blip r:embed="rId2"/>
                <a:stretch>
                  <a:fillRect l="-2389" t="-35556" b="-41111"/>
                </a:stretch>
              </a:blipFill>
            </p:spPr>
            <p:txBody>
              <a:bodyPr/>
              <a:lstStyle/>
              <a:p>
                <a:r>
                  <a:rPr lang="en-AU">
                    <a:noFill/>
                  </a:rPr>
                  <a:t> </a:t>
                </a:r>
              </a:p>
            </p:txBody>
          </p:sp>
        </mc:Fallback>
      </mc:AlternateContent>
      <p:pic>
        <p:nvPicPr>
          <p:cNvPr id="7" name="Picture 6" descr="Graph of a quadratic function that is in above the x-axis in the first and second quadrant">
            <a:extLst>
              <a:ext uri="{FF2B5EF4-FFF2-40B4-BE49-F238E27FC236}">
                <a16:creationId xmlns:a16="http://schemas.microsoft.com/office/drawing/2014/main" id="{5B247E2D-200F-6F2D-25FF-2B3E20148886}"/>
              </a:ext>
            </a:extLst>
          </p:cNvPr>
          <p:cNvPicPr>
            <a:picLocks noChangeAspect="1"/>
          </p:cNvPicPr>
          <p:nvPr/>
        </p:nvPicPr>
        <p:blipFill>
          <a:blip r:embed="rId3"/>
          <a:stretch>
            <a:fillRect/>
          </a:stretch>
        </p:blipFill>
        <p:spPr>
          <a:xfrm>
            <a:off x="2549342" y="1292535"/>
            <a:ext cx="7093315" cy="5289822"/>
          </a:xfrm>
          <a:prstGeom prst="rect">
            <a:avLst/>
          </a:prstGeom>
        </p:spPr>
      </p:pic>
      <p:sp>
        <p:nvSpPr>
          <p:cNvPr id="2" name="Slide Number Placeholder 1">
            <a:extLst>
              <a:ext uri="{FF2B5EF4-FFF2-40B4-BE49-F238E27FC236}">
                <a16:creationId xmlns:a16="http://schemas.microsoft.com/office/drawing/2014/main" id="{83B2C8C5-2705-706A-42FB-36543F7CCA4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dirty="0"/>
          </a:p>
        </p:txBody>
      </p:sp>
    </p:spTree>
    <p:extLst>
      <p:ext uri="{BB962C8B-B14F-4D97-AF65-F5344CB8AC3E}">
        <p14:creationId xmlns:p14="http://schemas.microsoft.com/office/powerpoint/2010/main" val="3910820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EB3133E1-BB75-4767-3CCE-D43014F20BFA}"/>
                  </a:ext>
                </a:extLst>
              </p:cNvPr>
              <p:cNvSpPr>
                <a:spLocks noGrp="1"/>
              </p:cNvSpPr>
              <p:nvPr>
                <p:ph type="title"/>
              </p:nvPr>
            </p:nvSpPr>
            <p:spPr>
              <a:xfrm>
                <a:off x="360000" y="369525"/>
                <a:ext cx="11484000" cy="545601"/>
              </a:xfrm>
            </p:spPr>
            <p:txBody>
              <a:bodyPr/>
              <a:lstStyle/>
              <a:p>
                <a:r>
                  <a:rPr lang="en-AU" dirty="0"/>
                  <a:t>Sketching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oMath>
                </a14:m>
                <a:r>
                  <a:rPr lang="en-AU" dirty="0"/>
                  <a:t>  (1)</a:t>
                </a:r>
              </a:p>
            </p:txBody>
          </p:sp>
        </mc:Choice>
        <mc:Fallback xmlns="">
          <p:sp>
            <p:nvSpPr>
              <p:cNvPr id="3" name="Title 2">
                <a:extLst>
                  <a:ext uri="{FF2B5EF4-FFF2-40B4-BE49-F238E27FC236}">
                    <a16:creationId xmlns:a16="http://schemas.microsoft.com/office/drawing/2014/main" id="{EB3133E1-BB75-4767-3CCE-D43014F20BFA}"/>
                  </a:ext>
                </a:extLst>
              </p:cNvPr>
              <p:cNvSpPr>
                <a:spLocks noGrp="1" noRot="1" noChangeAspect="1" noMove="1" noResize="1" noEditPoints="1" noAdjustHandles="1" noChangeArrowheads="1" noChangeShapeType="1" noTextEdit="1"/>
              </p:cNvSpPr>
              <p:nvPr>
                <p:ph type="title"/>
              </p:nvPr>
            </p:nvSpPr>
            <p:spPr>
              <a:xfrm>
                <a:off x="360000" y="369525"/>
                <a:ext cx="11484000" cy="545601"/>
              </a:xfrm>
              <a:blipFill>
                <a:blip r:embed="rId2"/>
                <a:stretch>
                  <a:fillRect l="-2389" t="-35955" b="-41573"/>
                </a:stretch>
              </a:blipFill>
            </p:spPr>
            <p:txBody>
              <a:bodyPr/>
              <a:lstStyle/>
              <a:p>
                <a:r>
                  <a:rPr lang="en-AU">
                    <a:noFill/>
                  </a:rPr>
                  <a:t> </a:t>
                </a:r>
              </a:p>
            </p:txBody>
          </p:sp>
        </mc:Fallback>
      </mc:AlternateContent>
      <p:sp>
        <p:nvSpPr>
          <p:cNvPr id="4" name="Text Placeholder 3">
            <a:extLst>
              <a:ext uri="{FF2B5EF4-FFF2-40B4-BE49-F238E27FC236}">
                <a16:creationId xmlns:a16="http://schemas.microsoft.com/office/drawing/2014/main" id="{07703A8A-1FC2-6B8C-5045-40ED27D26856}"/>
              </a:ext>
            </a:extLst>
          </p:cNvPr>
          <p:cNvSpPr>
            <a:spLocks noGrp="1"/>
          </p:cNvSpPr>
          <p:nvPr>
            <p:ph type="body" sz="quarter" idx="18"/>
          </p:nvPr>
        </p:nvSpPr>
        <p:spPr/>
        <p:txBody>
          <a:bodyPr/>
          <a:lstStyle/>
          <a:p>
            <a:r>
              <a:rPr lang="en-AU" dirty="0"/>
              <a:t>Worked example</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A5408906-2AD5-7E7E-1A82-95497E60EA9E}"/>
                  </a:ext>
                </a:extLst>
              </p:cNvPr>
              <p:cNvSpPr>
                <a:spLocks noGrp="1"/>
              </p:cNvSpPr>
              <p:nvPr>
                <p:ph type="body" sz="quarter" idx="17"/>
              </p:nvPr>
            </p:nvSpPr>
            <p:spPr>
              <a:xfrm>
                <a:off x="360000" y="1567086"/>
                <a:ext cx="3956819" cy="545601"/>
              </a:xfrm>
            </p:spPr>
            <p:txBody>
              <a:bodyPr/>
              <a:lstStyle/>
              <a:p>
                <a:r>
                  <a:rPr lang="en-AU" dirty="0"/>
                  <a:t>If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r>
                      <a:rPr lang="en-AU" b="0" i="1" smtClean="0">
                        <a:latin typeface="Cambria Math" panose="02040503050406030204" pitchFamily="18" charset="0"/>
                      </a:rPr>
                      <m:t>−</m:t>
                    </m:r>
                    <m:r>
                      <a:rPr lang="en-AU" b="0" i="1" smtClean="0">
                        <a:latin typeface="Cambria Math" panose="02040503050406030204" pitchFamily="18" charset="0"/>
                      </a:rPr>
                      <m:t>𝑥</m:t>
                    </m:r>
                  </m:oMath>
                </a14:m>
                <a:r>
                  <a:rPr lang="en-AU" dirty="0"/>
                  <a:t>, sketch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oMath>
                </a14:m>
                <a:endParaRPr lang="en-AU" dirty="0"/>
              </a:p>
            </p:txBody>
          </p:sp>
        </mc:Choice>
        <mc:Fallback xmlns="">
          <p:sp>
            <p:nvSpPr>
              <p:cNvPr id="5" name="Text Placeholder 4">
                <a:extLst>
                  <a:ext uri="{FF2B5EF4-FFF2-40B4-BE49-F238E27FC236}">
                    <a16:creationId xmlns:a16="http://schemas.microsoft.com/office/drawing/2014/main" id="{A5408906-2AD5-7E7E-1A82-95497E60EA9E}"/>
                  </a:ext>
                </a:extLst>
              </p:cNvPr>
              <p:cNvSpPr>
                <a:spLocks noGrp="1" noRot="1" noChangeAspect="1" noMove="1" noResize="1" noEditPoints="1" noAdjustHandles="1" noChangeArrowheads="1" noChangeShapeType="1" noTextEdit="1"/>
              </p:cNvSpPr>
              <p:nvPr>
                <p:ph type="body" sz="quarter" idx="17"/>
              </p:nvPr>
            </p:nvSpPr>
            <p:spPr>
              <a:xfrm>
                <a:off x="360000" y="1567086"/>
                <a:ext cx="3956819" cy="545601"/>
              </a:xfrm>
              <a:blipFill>
                <a:blip r:embed="rId3"/>
                <a:stretch>
                  <a:fillRect l="-3852" r="-154" b="-222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6DD8AA39-39B5-7D5C-4050-D60810F606F9}"/>
                  </a:ext>
                </a:extLst>
              </p:cNvPr>
              <p:cNvSpPr txBox="1">
                <a:spLocks/>
              </p:cNvSpPr>
              <p:nvPr/>
            </p:nvSpPr>
            <p:spPr>
              <a:xfrm>
                <a:off x="360000" y="2114437"/>
                <a:ext cx="3956819" cy="96900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m:rPr>
                          <m:aln/>
                        </m:rP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r>
                        <a:rPr lang="en-AU" b="0" i="1" smtClean="0">
                          <a:latin typeface="Cambria Math" panose="02040503050406030204" pitchFamily="18" charset="0"/>
                        </a:rPr>
                        <m:t>−</m:t>
                      </m:r>
                      <m:r>
                        <a:rPr lang="en-AU" b="0" i="1" smtClean="0">
                          <a:latin typeface="Cambria Math" panose="02040503050406030204" pitchFamily="18" charset="0"/>
                        </a:rPr>
                        <m:t>𝑥</m:t>
                      </m:r>
                    </m:oMath>
                    <m:oMath xmlns:m="http://schemas.openxmlformats.org/officeDocument/2006/math">
                      <m:r>
                        <m:rPr>
                          <m:aln/>
                        </m:rP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−1)</m:t>
                      </m:r>
                    </m:oMath>
                  </m:oMathPara>
                </a14:m>
                <a:endParaRPr lang="en-AU" dirty="0"/>
              </a:p>
            </p:txBody>
          </p:sp>
        </mc:Choice>
        <mc:Fallback xmlns="">
          <p:sp>
            <p:nvSpPr>
              <p:cNvPr id="6" name="Text Placeholder 4">
                <a:extLst>
                  <a:ext uri="{FF2B5EF4-FFF2-40B4-BE49-F238E27FC236}">
                    <a16:creationId xmlns:a16="http://schemas.microsoft.com/office/drawing/2014/main" id="{6DD8AA39-39B5-7D5C-4050-D60810F606F9}"/>
                  </a:ext>
                </a:extLst>
              </p:cNvPr>
              <p:cNvSpPr txBox="1">
                <a:spLocks noRot="1" noChangeAspect="1" noMove="1" noResize="1" noEditPoints="1" noAdjustHandles="1" noChangeArrowheads="1" noChangeShapeType="1" noTextEdit="1"/>
              </p:cNvSpPr>
              <p:nvPr/>
            </p:nvSpPr>
            <p:spPr>
              <a:xfrm>
                <a:off x="360000" y="2114437"/>
                <a:ext cx="3956819" cy="969005"/>
              </a:xfrm>
              <a:prstGeom prst="rect">
                <a:avLst/>
              </a:prstGeom>
              <a:blipFill>
                <a:blip r:embed="rId4"/>
                <a:stretch>
                  <a:fillRect/>
                </a:stretch>
              </a:blipFill>
            </p:spPr>
            <p:txBody>
              <a:bodyPr/>
              <a:lstStyle/>
              <a:p>
                <a:r>
                  <a:rPr lang="en-AU">
                    <a:noFill/>
                  </a:rPr>
                  <a:t> </a:t>
                </a:r>
              </a:p>
            </p:txBody>
          </p:sp>
        </mc:Fallback>
      </mc:AlternateContent>
      <p:pic>
        <p:nvPicPr>
          <p:cNvPr id="8" name="Picture 7" descr="Graph of f(x)=x^3-x">
            <a:extLst>
              <a:ext uri="{FF2B5EF4-FFF2-40B4-BE49-F238E27FC236}">
                <a16:creationId xmlns:a16="http://schemas.microsoft.com/office/drawing/2014/main" id="{B741D568-29C0-1330-0964-19B6A68B8D84}"/>
              </a:ext>
            </a:extLst>
          </p:cNvPr>
          <p:cNvPicPr>
            <a:picLocks noChangeAspect="1"/>
          </p:cNvPicPr>
          <p:nvPr/>
        </p:nvPicPr>
        <p:blipFill>
          <a:blip r:embed="rId5"/>
          <a:stretch>
            <a:fillRect/>
          </a:stretch>
        </p:blipFill>
        <p:spPr>
          <a:xfrm>
            <a:off x="359999" y="3083442"/>
            <a:ext cx="4275796" cy="3196320"/>
          </a:xfrm>
          <a:prstGeom prst="rect">
            <a:avLst/>
          </a:prstGeom>
        </p:spPr>
      </p:pic>
      <p:pic>
        <p:nvPicPr>
          <p:cNvPr id="12" name="Picture 11" descr="Graph of f(x)=|x^3-x|">
            <a:extLst>
              <a:ext uri="{FF2B5EF4-FFF2-40B4-BE49-F238E27FC236}">
                <a16:creationId xmlns:a16="http://schemas.microsoft.com/office/drawing/2014/main" id="{26AECC9F-CBD3-0E56-781A-924613757258}"/>
              </a:ext>
            </a:extLst>
          </p:cNvPr>
          <p:cNvPicPr>
            <a:picLocks noChangeAspect="1"/>
          </p:cNvPicPr>
          <p:nvPr/>
        </p:nvPicPr>
        <p:blipFill>
          <a:blip r:embed="rId6"/>
          <a:stretch>
            <a:fillRect/>
          </a:stretch>
        </p:blipFill>
        <p:spPr>
          <a:xfrm>
            <a:off x="5718247" y="2003917"/>
            <a:ext cx="5892508" cy="4394323"/>
          </a:xfrm>
          <a:prstGeom prst="rect">
            <a:avLst/>
          </a:prstGeom>
        </p:spPr>
      </p:pic>
      <p:sp>
        <p:nvSpPr>
          <p:cNvPr id="7" name="Speech Bubble: Rectangle with Corners Rounded 6">
            <a:extLst>
              <a:ext uri="{FF2B5EF4-FFF2-40B4-BE49-F238E27FC236}">
                <a16:creationId xmlns:a16="http://schemas.microsoft.com/office/drawing/2014/main" id="{49BB6768-BCA6-26F1-9EC2-CD30CA3E874A}"/>
              </a:ext>
            </a:extLst>
          </p:cNvPr>
          <p:cNvSpPr/>
          <p:nvPr/>
        </p:nvSpPr>
        <p:spPr>
          <a:xfrm>
            <a:off x="5181904" y="822096"/>
            <a:ext cx="2265513" cy="1181821"/>
          </a:xfrm>
          <a:prstGeom prst="wedgeRoundRectCallout">
            <a:avLst>
              <a:gd name="adj1" fmla="val -131397"/>
              <a:gd name="adj2" fmla="val 8442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600" dirty="0"/>
              <a:t>How do we know what sort of graph this is?</a:t>
            </a:r>
          </a:p>
        </p:txBody>
      </p:sp>
      <p:sp>
        <p:nvSpPr>
          <p:cNvPr id="13" name="Speech Bubble: Rectangle with Corners Rounded 12">
            <a:extLst>
              <a:ext uri="{FF2B5EF4-FFF2-40B4-BE49-F238E27FC236}">
                <a16:creationId xmlns:a16="http://schemas.microsoft.com/office/drawing/2014/main" id="{D02E58E3-40FD-4CA5-EA5A-6004E1FC923F}"/>
              </a:ext>
            </a:extLst>
          </p:cNvPr>
          <p:cNvSpPr/>
          <p:nvPr/>
        </p:nvSpPr>
        <p:spPr>
          <a:xfrm>
            <a:off x="4585490" y="2245652"/>
            <a:ext cx="2265513" cy="920761"/>
          </a:xfrm>
          <a:prstGeom prst="wedgeRoundRectCallout">
            <a:avLst>
              <a:gd name="adj1" fmla="val -95423"/>
              <a:gd name="adj2" fmla="val 2050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600" dirty="0"/>
              <a:t>What does factorising help us achieve?</a:t>
            </a:r>
          </a:p>
        </p:txBody>
      </p:sp>
      <mc:AlternateContent xmlns:mc="http://schemas.openxmlformats.org/markup-compatibility/2006" xmlns:a14="http://schemas.microsoft.com/office/drawing/2010/main">
        <mc:Choice Requires="a14">
          <p:sp>
            <p:nvSpPr>
              <p:cNvPr id="14" name="Speech Bubble: Rectangle with Corners Rounded 13">
                <a:extLst>
                  <a:ext uri="{FF2B5EF4-FFF2-40B4-BE49-F238E27FC236}">
                    <a16:creationId xmlns:a16="http://schemas.microsoft.com/office/drawing/2014/main" id="{A62BB807-AC00-D535-B375-D9EB63500593}"/>
                  </a:ext>
                </a:extLst>
              </p:cNvPr>
              <p:cNvSpPr/>
              <p:nvPr/>
            </p:nvSpPr>
            <p:spPr>
              <a:xfrm>
                <a:off x="4904466" y="4810188"/>
                <a:ext cx="2651741" cy="1181821"/>
              </a:xfrm>
              <a:prstGeom prst="wedgeRoundRectCallout">
                <a:avLst>
                  <a:gd name="adj1" fmla="val 57798"/>
                  <a:gd name="adj2" fmla="val -12021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600" dirty="0"/>
                  <a:t>How would this look different if it was a sketch of </a:t>
                </a:r>
                <a14:m>
                  <m:oMath xmlns:m="http://schemas.openxmlformats.org/officeDocument/2006/math">
                    <m:r>
                      <a:rPr lang="en-AU" sz="1600" b="0" i="1" smtClean="0">
                        <a:latin typeface="Cambria Math" panose="02040503050406030204" pitchFamily="18" charset="0"/>
                      </a:rPr>
                      <m:t>𝑦</m:t>
                    </m:r>
                    <m:r>
                      <a:rPr lang="en-AU" sz="1600" b="0" i="1" smtClean="0">
                        <a:latin typeface="Cambria Math" panose="02040503050406030204" pitchFamily="18" charset="0"/>
                      </a:rPr>
                      <m:t>=</m:t>
                    </m:r>
                    <m:r>
                      <a:rPr lang="en-AU" sz="1600" b="0" i="1" smtClean="0">
                        <a:latin typeface="Cambria Math" panose="02040503050406030204" pitchFamily="18" charset="0"/>
                      </a:rPr>
                      <m:t>𝑓</m:t>
                    </m:r>
                    <m:r>
                      <a:rPr lang="en-AU" sz="1600" b="0" i="1" smtClean="0">
                        <a:latin typeface="Cambria Math" panose="02040503050406030204" pitchFamily="18" charset="0"/>
                      </a:rPr>
                      <m:t>(</m:t>
                    </m:r>
                    <m:d>
                      <m:dPr>
                        <m:begChr m:val="|"/>
                        <m:endChr m:val="|"/>
                        <m:ctrlPr>
                          <a:rPr lang="en-AU" sz="1600" b="0" i="1" smtClean="0">
                            <a:latin typeface="Cambria Math" panose="02040503050406030204" pitchFamily="18" charset="0"/>
                          </a:rPr>
                        </m:ctrlPr>
                      </m:dPr>
                      <m:e>
                        <m:r>
                          <a:rPr lang="en-AU" sz="1600" b="0" i="1" smtClean="0">
                            <a:latin typeface="Cambria Math" panose="02040503050406030204" pitchFamily="18" charset="0"/>
                          </a:rPr>
                          <m:t>𝑥</m:t>
                        </m:r>
                      </m:e>
                    </m:d>
                    <m:r>
                      <a:rPr lang="en-AU" sz="1600" b="0" i="1" smtClean="0">
                        <a:latin typeface="Cambria Math" panose="02040503050406030204" pitchFamily="18" charset="0"/>
                      </a:rPr>
                      <m:t>)</m:t>
                    </m:r>
                  </m:oMath>
                </a14:m>
                <a:r>
                  <a:rPr lang="en-AU" sz="1600" dirty="0"/>
                  <a:t>?</a:t>
                </a:r>
              </a:p>
            </p:txBody>
          </p:sp>
        </mc:Choice>
        <mc:Fallback xmlns="">
          <p:sp>
            <p:nvSpPr>
              <p:cNvPr id="14" name="Speech Bubble: Rectangle with Corners Rounded 13">
                <a:extLst>
                  <a:ext uri="{FF2B5EF4-FFF2-40B4-BE49-F238E27FC236}">
                    <a16:creationId xmlns:a16="http://schemas.microsoft.com/office/drawing/2014/main" id="{A62BB807-AC00-D535-B375-D9EB63500593}"/>
                  </a:ext>
                </a:extLst>
              </p:cNvPr>
              <p:cNvSpPr>
                <a:spLocks noRot="1" noChangeAspect="1" noMove="1" noResize="1" noEditPoints="1" noAdjustHandles="1" noChangeArrowheads="1" noChangeShapeType="1" noTextEdit="1"/>
              </p:cNvSpPr>
              <p:nvPr/>
            </p:nvSpPr>
            <p:spPr>
              <a:xfrm>
                <a:off x="4904466" y="4810188"/>
                <a:ext cx="2651741" cy="1181821"/>
              </a:xfrm>
              <a:prstGeom prst="wedgeRoundRectCallout">
                <a:avLst>
                  <a:gd name="adj1" fmla="val 57798"/>
                  <a:gd name="adj2" fmla="val -120218"/>
                  <a:gd name="adj3" fmla="val 16667"/>
                </a:avLst>
              </a:prstGeom>
              <a:blipFill>
                <a:blip r:embed="rId7"/>
                <a:stretch>
                  <a:fillRect b="-2679"/>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03AAE85B-CAA5-7C80-1AEA-DC73EFF5E5A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dirty="0"/>
          </a:p>
        </p:txBody>
      </p:sp>
    </p:spTree>
    <p:extLst>
      <p:ext uri="{BB962C8B-B14F-4D97-AF65-F5344CB8AC3E}">
        <p14:creationId xmlns:p14="http://schemas.microsoft.com/office/powerpoint/2010/main" val="262201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328828EF-3F46-44B0-D2E4-727A565D384A}"/>
                  </a:ext>
                </a:extLst>
              </p:cNvPr>
              <p:cNvSpPr>
                <a:spLocks noGrp="1"/>
              </p:cNvSpPr>
              <p:nvPr>
                <p:ph type="title"/>
              </p:nvPr>
            </p:nvSpPr>
            <p:spPr/>
            <p:txBody>
              <a:bodyPr/>
              <a:lstStyle/>
              <a:p>
                <a:r>
                  <a:rPr lang="en-AU" dirty="0"/>
                  <a:t>Sketching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e>
                    </m:d>
                  </m:oMath>
                </a14:m>
                <a:r>
                  <a:rPr lang="en-AU" dirty="0"/>
                  <a:t>  (2)</a:t>
                </a:r>
              </a:p>
            </p:txBody>
          </p:sp>
        </mc:Choice>
        <mc:Fallback xmlns="">
          <p:sp>
            <p:nvSpPr>
              <p:cNvPr id="3" name="Title 2">
                <a:extLst>
                  <a:ext uri="{FF2B5EF4-FFF2-40B4-BE49-F238E27FC236}">
                    <a16:creationId xmlns:a16="http://schemas.microsoft.com/office/drawing/2014/main" id="{328828EF-3F46-44B0-D2E4-727A565D384A}"/>
                  </a:ext>
                </a:extLst>
              </p:cNvPr>
              <p:cNvSpPr>
                <a:spLocks noGrp="1" noRot="1" noChangeAspect="1" noMove="1" noResize="1" noEditPoints="1" noAdjustHandles="1" noChangeArrowheads="1" noChangeShapeType="1" noTextEdit="1"/>
              </p:cNvSpPr>
              <p:nvPr>
                <p:ph type="title"/>
              </p:nvPr>
            </p:nvSpPr>
            <p:spPr>
              <a:blipFill>
                <a:blip r:embed="rId2"/>
                <a:stretch>
                  <a:fillRect l="-2389" t="-35556" b="-41111"/>
                </a:stretch>
              </a:blipFill>
            </p:spPr>
            <p:txBody>
              <a:bodyPr/>
              <a:lstStyle/>
              <a:p>
                <a:r>
                  <a:rPr lang="en-AU">
                    <a:noFill/>
                  </a:rPr>
                  <a:t> </a:t>
                </a:r>
              </a:p>
            </p:txBody>
          </p:sp>
        </mc:Fallback>
      </mc:AlternateContent>
      <p:sp>
        <p:nvSpPr>
          <p:cNvPr id="4" name="Text Placeholder 3">
            <a:extLst>
              <a:ext uri="{FF2B5EF4-FFF2-40B4-BE49-F238E27FC236}">
                <a16:creationId xmlns:a16="http://schemas.microsoft.com/office/drawing/2014/main" id="{FBAEFEB5-2B26-E7F5-4C5F-5E9351E9BBEE}"/>
              </a:ext>
            </a:extLst>
          </p:cNvPr>
          <p:cNvSpPr>
            <a:spLocks noGrp="1"/>
          </p:cNvSpPr>
          <p:nvPr>
            <p:ph type="body" sz="quarter" idx="18"/>
          </p:nvPr>
        </p:nvSpPr>
        <p:spPr/>
        <p:txBody>
          <a:bodyPr/>
          <a:lstStyle/>
          <a:p>
            <a:r>
              <a:rPr lang="en-AU" dirty="0"/>
              <a:t>Your turn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29244B86-F123-6AC8-5B39-6A21F0AB0E72}"/>
                  </a:ext>
                </a:extLst>
              </p:cNvPr>
              <p:cNvSpPr>
                <a:spLocks noGrp="1"/>
              </p:cNvSpPr>
              <p:nvPr>
                <p:ph type="body" sz="quarter" idx="17"/>
              </p:nvPr>
            </p:nvSpPr>
            <p:spPr>
              <a:xfrm>
                <a:off x="360000" y="1567086"/>
                <a:ext cx="4148205" cy="545601"/>
              </a:xfrm>
            </p:spPr>
            <p:txBody>
              <a:bodyPr/>
              <a:lstStyle/>
              <a:p>
                <a:r>
                  <a:rPr lang="en-AU" dirty="0"/>
                  <a:t>If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−2</m:t>
                    </m:r>
                    <m:r>
                      <a:rPr lang="en-AU" b="0" i="1" smtClean="0">
                        <a:latin typeface="Cambria Math" panose="02040503050406030204" pitchFamily="18" charset="0"/>
                      </a:rPr>
                      <m:t>𝑥</m:t>
                    </m:r>
                  </m:oMath>
                </a14:m>
                <a:r>
                  <a:rPr lang="en-AU" dirty="0"/>
                  <a:t>, sketch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oMath>
                </a14:m>
                <a:r>
                  <a:rPr lang="en-AU" dirty="0"/>
                  <a:t>.</a:t>
                </a:r>
              </a:p>
            </p:txBody>
          </p:sp>
        </mc:Choice>
        <mc:Fallback xmlns="">
          <p:sp>
            <p:nvSpPr>
              <p:cNvPr id="5" name="Text Placeholder 4">
                <a:extLst>
                  <a:ext uri="{FF2B5EF4-FFF2-40B4-BE49-F238E27FC236}">
                    <a16:creationId xmlns:a16="http://schemas.microsoft.com/office/drawing/2014/main" id="{29244B86-F123-6AC8-5B39-6A21F0AB0E72}"/>
                  </a:ext>
                </a:extLst>
              </p:cNvPr>
              <p:cNvSpPr>
                <a:spLocks noGrp="1" noRot="1" noChangeAspect="1" noMove="1" noResize="1" noEditPoints="1" noAdjustHandles="1" noChangeArrowheads="1" noChangeShapeType="1" noTextEdit="1"/>
              </p:cNvSpPr>
              <p:nvPr>
                <p:ph type="body" sz="quarter" idx="17"/>
              </p:nvPr>
            </p:nvSpPr>
            <p:spPr>
              <a:xfrm>
                <a:off x="360000" y="1567086"/>
                <a:ext cx="4148205" cy="545601"/>
              </a:xfrm>
              <a:blipFill>
                <a:blip r:embed="rId3"/>
                <a:stretch>
                  <a:fillRect l="-3671" r="-1468" b="-222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8FEF2B9D-35E8-CE0A-D0E9-30EED8CC1B54}"/>
                  </a:ext>
                </a:extLst>
              </p:cNvPr>
              <p:cNvSpPr txBox="1">
                <a:spLocks/>
              </p:cNvSpPr>
              <p:nvPr/>
            </p:nvSpPr>
            <p:spPr>
              <a:xfrm>
                <a:off x="359999" y="2112687"/>
                <a:ext cx="4148205" cy="54560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rPr>
                        <m:t>𝑓</m:t>
                      </m:r>
                      <m:d>
                        <m:dPr>
                          <m:ctrlPr>
                            <a:rPr lang="en-AU" i="1" smtClean="0">
                              <a:latin typeface="Cambria Math" panose="02040503050406030204" pitchFamily="18" charset="0"/>
                            </a:rPr>
                          </m:ctrlPr>
                        </m:dPr>
                        <m:e>
                          <m:r>
                            <a:rPr lang="en-AU" i="1" smtClean="0">
                              <a:latin typeface="Cambria Math" panose="02040503050406030204" pitchFamily="18" charset="0"/>
                            </a:rPr>
                            <m:t>𝑥</m:t>
                          </m:r>
                        </m:e>
                      </m:d>
                      <m:r>
                        <m:rPr>
                          <m:aln/>
                        </m:rPr>
                        <a:rPr lang="en-AU" i="1" smtClean="0">
                          <a:latin typeface="Cambria Math" panose="02040503050406030204" pitchFamily="18" charset="0"/>
                        </a:rPr>
                        <m:t>=</m:t>
                      </m:r>
                      <m:sSup>
                        <m:sSupPr>
                          <m:ctrlPr>
                            <a:rPr lang="en-AU" i="1" smtClean="0">
                              <a:latin typeface="Cambria Math" panose="02040503050406030204" pitchFamily="18" charset="0"/>
                            </a:rPr>
                          </m:ctrlPr>
                        </m:sSupPr>
                        <m:e>
                          <m:r>
                            <a:rPr lang="en-AU" i="1" smtClean="0">
                              <a:latin typeface="Cambria Math" panose="02040503050406030204" pitchFamily="18" charset="0"/>
                            </a:rPr>
                            <m:t>𝑥</m:t>
                          </m:r>
                        </m:e>
                        <m:sup>
                          <m:r>
                            <a:rPr lang="en-AU" i="1" smtClean="0">
                              <a:latin typeface="Cambria Math" panose="02040503050406030204" pitchFamily="18" charset="0"/>
                            </a:rPr>
                            <m:t>2</m:t>
                          </m:r>
                        </m:sup>
                      </m:sSup>
                      <m:r>
                        <a:rPr lang="en-AU" i="1" smtClean="0">
                          <a:latin typeface="Cambria Math" panose="02040503050406030204" pitchFamily="18" charset="0"/>
                        </a:rPr>
                        <m:t>−2</m:t>
                      </m:r>
                      <m:r>
                        <a:rPr lang="en-AU" i="1" smtClean="0">
                          <a:latin typeface="Cambria Math" panose="02040503050406030204" pitchFamily="18" charset="0"/>
                        </a:rPr>
                        <m:t>𝑥</m:t>
                      </m:r>
                    </m:oMath>
                    <m:oMath xmlns:m="http://schemas.openxmlformats.org/officeDocument/2006/math">
                      <m:r>
                        <m:rPr>
                          <m:aln/>
                        </m:rP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−2)</m:t>
                      </m:r>
                    </m:oMath>
                  </m:oMathPara>
                </a14:m>
                <a:endParaRPr lang="en-AU" dirty="0"/>
              </a:p>
            </p:txBody>
          </p:sp>
        </mc:Choice>
        <mc:Fallback xmlns="">
          <p:sp>
            <p:nvSpPr>
              <p:cNvPr id="6" name="Text Placeholder 4">
                <a:extLst>
                  <a:ext uri="{FF2B5EF4-FFF2-40B4-BE49-F238E27FC236}">
                    <a16:creationId xmlns:a16="http://schemas.microsoft.com/office/drawing/2014/main" id="{8FEF2B9D-35E8-CE0A-D0E9-30EED8CC1B54}"/>
                  </a:ext>
                </a:extLst>
              </p:cNvPr>
              <p:cNvSpPr txBox="1">
                <a:spLocks noRot="1" noChangeAspect="1" noMove="1" noResize="1" noEditPoints="1" noAdjustHandles="1" noChangeArrowheads="1" noChangeShapeType="1" noTextEdit="1"/>
              </p:cNvSpPr>
              <p:nvPr/>
            </p:nvSpPr>
            <p:spPr>
              <a:xfrm>
                <a:off x="359999" y="2112687"/>
                <a:ext cx="4148205" cy="545601"/>
              </a:xfrm>
              <a:prstGeom prst="rect">
                <a:avLst/>
              </a:prstGeom>
              <a:blipFill>
                <a:blip r:embed="rId4"/>
                <a:stretch>
                  <a:fillRect b="-57303"/>
                </a:stretch>
              </a:blipFill>
            </p:spPr>
            <p:txBody>
              <a:bodyPr/>
              <a:lstStyle/>
              <a:p>
                <a:r>
                  <a:rPr lang="en-AU">
                    <a:noFill/>
                  </a:rPr>
                  <a:t> </a:t>
                </a:r>
              </a:p>
            </p:txBody>
          </p:sp>
        </mc:Fallback>
      </mc:AlternateContent>
      <p:pic>
        <p:nvPicPr>
          <p:cNvPr id="8" name="Picture 7" descr="Graph of f(x)=x^2-2x">
            <a:extLst>
              <a:ext uri="{FF2B5EF4-FFF2-40B4-BE49-F238E27FC236}">
                <a16:creationId xmlns:a16="http://schemas.microsoft.com/office/drawing/2014/main" id="{AD588D42-8D11-80A3-3CBE-E17DDFE3934F}"/>
              </a:ext>
            </a:extLst>
          </p:cNvPr>
          <p:cNvPicPr>
            <a:picLocks noChangeAspect="1"/>
          </p:cNvPicPr>
          <p:nvPr/>
        </p:nvPicPr>
        <p:blipFill>
          <a:blip r:embed="rId5"/>
          <a:stretch>
            <a:fillRect/>
          </a:stretch>
        </p:blipFill>
        <p:spPr>
          <a:xfrm>
            <a:off x="348000" y="2972215"/>
            <a:ext cx="4755225" cy="3546197"/>
          </a:xfrm>
          <a:prstGeom prst="rect">
            <a:avLst/>
          </a:prstGeom>
        </p:spPr>
      </p:pic>
      <p:pic>
        <p:nvPicPr>
          <p:cNvPr id="10" name="Picture 9" descr="Graph of f(x)=|x^2-2x|">
            <a:extLst>
              <a:ext uri="{FF2B5EF4-FFF2-40B4-BE49-F238E27FC236}">
                <a16:creationId xmlns:a16="http://schemas.microsoft.com/office/drawing/2014/main" id="{02642ACE-E786-22E6-70F6-917DEFC0BF73}"/>
              </a:ext>
            </a:extLst>
          </p:cNvPr>
          <p:cNvPicPr>
            <a:picLocks noChangeAspect="1"/>
          </p:cNvPicPr>
          <p:nvPr/>
        </p:nvPicPr>
        <p:blipFill>
          <a:blip r:embed="rId6"/>
          <a:stretch>
            <a:fillRect/>
          </a:stretch>
        </p:blipFill>
        <p:spPr>
          <a:xfrm>
            <a:off x="5263605" y="1733107"/>
            <a:ext cx="6413556" cy="4782893"/>
          </a:xfrm>
          <a:prstGeom prst="rect">
            <a:avLst/>
          </a:prstGeom>
        </p:spPr>
      </p:pic>
      <p:sp>
        <p:nvSpPr>
          <p:cNvPr id="2" name="Slide Number Placeholder 1">
            <a:extLst>
              <a:ext uri="{FF2B5EF4-FFF2-40B4-BE49-F238E27FC236}">
                <a16:creationId xmlns:a16="http://schemas.microsoft.com/office/drawing/2014/main" id="{CFB8B118-6C97-1248-7019-5B1BC1F91774}"/>
              </a:ext>
            </a:extLst>
          </p:cNvPr>
          <p:cNvSpPr>
            <a:spLocks noGrp="1"/>
          </p:cNvSpPr>
          <p:nvPr>
            <p:ph type="sldNum" sz="quarter" idx="12"/>
          </p:nvPr>
        </p:nvSpPr>
        <p:spPr/>
        <p:txBody>
          <a:bodyPr/>
          <a:lstStyle/>
          <a:p>
            <a:fld id="{10A01DC5-1685-4615-8240-15192985C6A2}" type="slidenum">
              <a:rPr lang="en-AU" smtClean="0"/>
              <a:t>11</a:t>
            </a:fld>
            <a:endParaRPr lang="en-AU" dirty="0"/>
          </a:p>
        </p:txBody>
      </p:sp>
    </p:spTree>
    <p:extLst>
      <p:ext uri="{BB962C8B-B14F-4D97-AF65-F5344CB8AC3E}">
        <p14:creationId xmlns:p14="http://schemas.microsoft.com/office/powerpoint/2010/main" val="274514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9E3A3-41C1-6A02-6660-AA481F058E8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0A708D60-DBC8-A74D-DDCC-8648208E926F}"/>
                  </a:ext>
                </a:extLst>
              </p:cNvPr>
              <p:cNvSpPr>
                <a:spLocks noGrp="1"/>
              </p:cNvSpPr>
              <p:nvPr>
                <p:ph type="title"/>
              </p:nvPr>
            </p:nvSpPr>
            <p:spPr/>
            <p:txBody>
              <a:bodyPr/>
              <a:lstStyle/>
              <a:p>
                <a:r>
                  <a:rPr lang="en-AU" dirty="0"/>
                  <a:t>Sketching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e>
                    </m:d>
                  </m:oMath>
                </a14:m>
                <a:r>
                  <a:rPr lang="en-AU" dirty="0"/>
                  <a:t>  (1)</a:t>
                </a:r>
              </a:p>
            </p:txBody>
          </p:sp>
        </mc:Choice>
        <mc:Fallback xmlns="">
          <p:sp>
            <p:nvSpPr>
              <p:cNvPr id="3" name="Title 2">
                <a:extLst>
                  <a:ext uri="{FF2B5EF4-FFF2-40B4-BE49-F238E27FC236}">
                    <a16:creationId xmlns:a16="http://schemas.microsoft.com/office/drawing/2014/main" id="{0A708D60-DBC8-A74D-DDCC-8648208E926F}"/>
                  </a:ext>
                </a:extLst>
              </p:cNvPr>
              <p:cNvSpPr>
                <a:spLocks noGrp="1" noRot="1" noChangeAspect="1" noMove="1" noResize="1" noEditPoints="1" noAdjustHandles="1" noChangeArrowheads="1" noChangeShapeType="1" noTextEdit="1"/>
              </p:cNvSpPr>
              <p:nvPr>
                <p:ph type="title"/>
              </p:nvPr>
            </p:nvSpPr>
            <p:spPr>
              <a:blipFill>
                <a:blip r:embed="rId3"/>
                <a:stretch>
                  <a:fillRect l="-2389" t="-35556" b="-41111"/>
                </a:stretch>
              </a:blipFill>
            </p:spPr>
            <p:txBody>
              <a:bodyPr/>
              <a:lstStyle/>
              <a:p>
                <a:r>
                  <a:rPr lang="en-AU">
                    <a:noFill/>
                  </a:rPr>
                  <a:t> </a:t>
                </a:r>
              </a:p>
            </p:txBody>
          </p:sp>
        </mc:Fallback>
      </mc:AlternateContent>
      <p:sp>
        <p:nvSpPr>
          <p:cNvPr id="4" name="Text Placeholder 3">
            <a:extLst>
              <a:ext uri="{FF2B5EF4-FFF2-40B4-BE49-F238E27FC236}">
                <a16:creationId xmlns:a16="http://schemas.microsoft.com/office/drawing/2014/main" id="{62559D57-5D9B-8522-4503-7D9F4EC0AB4D}"/>
              </a:ext>
            </a:extLst>
          </p:cNvPr>
          <p:cNvSpPr>
            <a:spLocks noGrp="1"/>
          </p:cNvSpPr>
          <p:nvPr>
            <p:ph type="body" sz="quarter" idx="18"/>
          </p:nvPr>
        </p:nvSpPr>
        <p:spPr/>
        <p:txBody>
          <a:bodyPr/>
          <a:lstStyle/>
          <a:p>
            <a:r>
              <a:rPr lang="en-AU" dirty="0"/>
              <a:t>Worked example</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07C25693-CBA3-50C0-0534-4E44ACD08507}"/>
                  </a:ext>
                </a:extLst>
              </p:cNvPr>
              <p:cNvSpPr>
                <a:spLocks noGrp="1"/>
              </p:cNvSpPr>
              <p:nvPr>
                <p:ph type="body" sz="quarter" idx="17"/>
              </p:nvPr>
            </p:nvSpPr>
            <p:spPr>
              <a:xfrm>
                <a:off x="360000" y="1567086"/>
                <a:ext cx="3956819" cy="545601"/>
              </a:xfrm>
            </p:spPr>
            <p:txBody>
              <a:bodyPr/>
              <a:lstStyle/>
              <a:p>
                <a:r>
                  <a:rPr lang="en-AU" dirty="0"/>
                  <a:t>If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r>
                      <a:rPr lang="en-AU" b="0" i="1" smtClean="0">
                        <a:latin typeface="Cambria Math" panose="02040503050406030204" pitchFamily="18" charset="0"/>
                      </a:rPr>
                      <m:t>−</m:t>
                    </m:r>
                    <m:r>
                      <a:rPr lang="en-AU" b="0" i="1" smtClean="0">
                        <a:latin typeface="Cambria Math" panose="02040503050406030204" pitchFamily="18" charset="0"/>
                      </a:rPr>
                      <m:t>𝑥</m:t>
                    </m:r>
                  </m:oMath>
                </a14:m>
                <a:r>
                  <a:rPr lang="en-AU" dirty="0"/>
                  <a:t>, sketch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e>
                    </m:d>
                  </m:oMath>
                </a14:m>
                <a:r>
                  <a:rPr lang="en-AU" dirty="0"/>
                  <a:t>.</a:t>
                </a:r>
              </a:p>
            </p:txBody>
          </p:sp>
        </mc:Choice>
        <mc:Fallback xmlns="">
          <p:sp>
            <p:nvSpPr>
              <p:cNvPr id="5" name="Text Placeholder 4">
                <a:extLst>
                  <a:ext uri="{FF2B5EF4-FFF2-40B4-BE49-F238E27FC236}">
                    <a16:creationId xmlns:a16="http://schemas.microsoft.com/office/drawing/2014/main" id="{07C25693-CBA3-50C0-0534-4E44ACD08507}"/>
                  </a:ext>
                </a:extLst>
              </p:cNvPr>
              <p:cNvSpPr>
                <a:spLocks noGrp="1" noRot="1" noChangeAspect="1" noMove="1" noResize="1" noEditPoints="1" noAdjustHandles="1" noChangeArrowheads="1" noChangeShapeType="1" noTextEdit="1"/>
              </p:cNvSpPr>
              <p:nvPr>
                <p:ph type="body" sz="quarter" idx="17"/>
              </p:nvPr>
            </p:nvSpPr>
            <p:spPr>
              <a:xfrm>
                <a:off x="360000" y="1567086"/>
                <a:ext cx="3956819" cy="545601"/>
              </a:xfrm>
              <a:blipFill>
                <a:blip r:embed="rId5"/>
                <a:stretch>
                  <a:fillRect l="-3852" r="-2928" b="-222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9287F8B2-CB84-FD28-1976-0F2EB6B454B9}"/>
                  </a:ext>
                </a:extLst>
              </p:cNvPr>
              <p:cNvSpPr txBox="1">
                <a:spLocks/>
              </p:cNvSpPr>
              <p:nvPr/>
            </p:nvSpPr>
            <p:spPr>
              <a:xfrm>
                <a:off x="360000" y="2114437"/>
                <a:ext cx="3956819" cy="96900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m:rPr>
                          <m:aln/>
                        </m:rP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r>
                        <a:rPr lang="en-AU" b="0" i="1" smtClean="0">
                          <a:latin typeface="Cambria Math" panose="02040503050406030204" pitchFamily="18" charset="0"/>
                        </a:rPr>
                        <m:t>−</m:t>
                      </m:r>
                      <m:r>
                        <a:rPr lang="en-AU" b="0" i="1" smtClean="0">
                          <a:latin typeface="Cambria Math" panose="02040503050406030204" pitchFamily="18" charset="0"/>
                        </a:rPr>
                        <m:t>𝑥</m:t>
                      </m:r>
                    </m:oMath>
                    <m:oMath xmlns:m="http://schemas.openxmlformats.org/officeDocument/2006/math">
                      <m:r>
                        <m:rPr>
                          <m:aln/>
                        </m:rP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−1)</m:t>
                      </m:r>
                    </m:oMath>
                  </m:oMathPara>
                </a14:m>
                <a:endParaRPr lang="en-AU" dirty="0"/>
              </a:p>
            </p:txBody>
          </p:sp>
        </mc:Choice>
        <mc:Fallback xmlns="">
          <p:sp>
            <p:nvSpPr>
              <p:cNvPr id="6" name="Text Placeholder 4">
                <a:extLst>
                  <a:ext uri="{FF2B5EF4-FFF2-40B4-BE49-F238E27FC236}">
                    <a16:creationId xmlns:a16="http://schemas.microsoft.com/office/drawing/2014/main" id="{9287F8B2-CB84-FD28-1976-0F2EB6B454B9}"/>
                  </a:ext>
                </a:extLst>
              </p:cNvPr>
              <p:cNvSpPr txBox="1">
                <a:spLocks noRot="1" noChangeAspect="1" noMove="1" noResize="1" noEditPoints="1" noAdjustHandles="1" noChangeArrowheads="1" noChangeShapeType="1" noTextEdit="1"/>
              </p:cNvSpPr>
              <p:nvPr/>
            </p:nvSpPr>
            <p:spPr>
              <a:xfrm>
                <a:off x="360000" y="2114437"/>
                <a:ext cx="3956819" cy="969005"/>
              </a:xfrm>
              <a:prstGeom prst="rect">
                <a:avLst/>
              </a:prstGeom>
              <a:blipFill>
                <a:blip r:embed="rId6"/>
                <a:stretch>
                  <a:fillRect/>
                </a:stretch>
              </a:blipFill>
            </p:spPr>
            <p:txBody>
              <a:bodyPr/>
              <a:lstStyle/>
              <a:p>
                <a:r>
                  <a:rPr lang="en-AU">
                    <a:noFill/>
                  </a:rPr>
                  <a:t> </a:t>
                </a:r>
              </a:p>
            </p:txBody>
          </p:sp>
        </mc:Fallback>
      </mc:AlternateContent>
      <p:pic>
        <p:nvPicPr>
          <p:cNvPr id="8" name="Picture 7" descr="Graph of f(x)=x^3-x">
            <a:extLst>
              <a:ext uri="{FF2B5EF4-FFF2-40B4-BE49-F238E27FC236}">
                <a16:creationId xmlns:a16="http://schemas.microsoft.com/office/drawing/2014/main" id="{5104D63D-841D-8A7D-376E-08668E960DCA}"/>
              </a:ext>
            </a:extLst>
          </p:cNvPr>
          <p:cNvPicPr>
            <a:picLocks noChangeAspect="1"/>
          </p:cNvPicPr>
          <p:nvPr/>
        </p:nvPicPr>
        <p:blipFill>
          <a:blip r:embed="rId7"/>
          <a:stretch>
            <a:fillRect/>
          </a:stretch>
        </p:blipFill>
        <p:spPr>
          <a:xfrm>
            <a:off x="359999" y="3083442"/>
            <a:ext cx="4275796" cy="3196320"/>
          </a:xfrm>
          <a:prstGeom prst="rect">
            <a:avLst/>
          </a:prstGeom>
        </p:spPr>
      </p:pic>
      <p:pic>
        <p:nvPicPr>
          <p:cNvPr id="9" name="Picture 8" descr="Graph of f(x)=|x|^3-|x|.">
            <a:extLst>
              <a:ext uri="{FF2B5EF4-FFF2-40B4-BE49-F238E27FC236}">
                <a16:creationId xmlns:a16="http://schemas.microsoft.com/office/drawing/2014/main" id="{111BFCBB-7771-53CB-9F3F-0964E63095C3}"/>
              </a:ext>
            </a:extLst>
          </p:cNvPr>
          <p:cNvPicPr>
            <a:picLocks noChangeAspect="1"/>
          </p:cNvPicPr>
          <p:nvPr/>
        </p:nvPicPr>
        <p:blipFill>
          <a:blip r:embed="rId8"/>
          <a:stretch>
            <a:fillRect/>
          </a:stretch>
        </p:blipFill>
        <p:spPr>
          <a:xfrm>
            <a:off x="5251704" y="1253147"/>
            <a:ext cx="6740370" cy="5026615"/>
          </a:xfrm>
          <a:prstGeom prst="rect">
            <a:avLst/>
          </a:prstGeom>
        </p:spPr>
      </p:pic>
      <mc:AlternateContent xmlns:mc="http://schemas.openxmlformats.org/markup-compatibility/2006" xmlns:a14="http://schemas.microsoft.com/office/drawing/2010/main">
        <mc:Choice Requires="a14">
          <p:sp>
            <p:nvSpPr>
              <p:cNvPr id="13" name="Speech Bubble: Rectangle with Corners Rounded 12">
                <a:extLst>
                  <a:ext uri="{FF2B5EF4-FFF2-40B4-BE49-F238E27FC236}">
                    <a16:creationId xmlns:a16="http://schemas.microsoft.com/office/drawing/2014/main" id="{3421052D-3CE4-70F0-92EE-0CCC80C94004}"/>
                  </a:ext>
                </a:extLst>
              </p:cNvPr>
              <p:cNvSpPr/>
              <p:nvPr/>
            </p:nvSpPr>
            <p:spPr>
              <a:xfrm>
                <a:off x="4464895" y="1127051"/>
                <a:ext cx="2431054" cy="1250389"/>
              </a:xfrm>
              <a:prstGeom prst="wedgeRoundRectCallout">
                <a:avLst>
                  <a:gd name="adj1" fmla="val -86356"/>
                  <a:gd name="adj2" fmla="val 12916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600" dirty="0"/>
                  <a:t>How does factorising </a:t>
                </a:r>
                <a14:m>
                  <m:oMath xmlns:m="http://schemas.openxmlformats.org/officeDocument/2006/math">
                    <m:r>
                      <a:rPr lang="en-AU" sz="1600" b="0" i="1" smtClean="0">
                        <a:latin typeface="Cambria Math" panose="02040503050406030204" pitchFamily="18" charset="0"/>
                      </a:rPr>
                      <m:t>𝑓</m:t>
                    </m:r>
                    <m:r>
                      <a:rPr lang="en-AU" sz="1600" b="0" i="1" smtClean="0">
                        <a:latin typeface="Cambria Math" panose="02040503050406030204" pitchFamily="18" charset="0"/>
                      </a:rPr>
                      <m:t>(</m:t>
                    </m:r>
                    <m:r>
                      <a:rPr lang="en-AU" sz="1600" b="0" i="1" smtClean="0">
                        <a:latin typeface="Cambria Math" panose="02040503050406030204" pitchFamily="18" charset="0"/>
                      </a:rPr>
                      <m:t>𝑥</m:t>
                    </m:r>
                    <m:r>
                      <a:rPr lang="en-AU" sz="1600" b="0" i="1" smtClean="0">
                        <a:latin typeface="Cambria Math" panose="02040503050406030204" pitchFamily="18" charset="0"/>
                      </a:rPr>
                      <m:t>)</m:t>
                    </m:r>
                  </m:oMath>
                </a14:m>
                <a:r>
                  <a:rPr lang="en-AU" sz="1600" dirty="0"/>
                  <a:t> help with the sketch?</a:t>
                </a:r>
              </a:p>
            </p:txBody>
          </p:sp>
        </mc:Choice>
        <mc:Fallback xmlns="">
          <p:sp>
            <p:nvSpPr>
              <p:cNvPr id="13" name="Speech Bubble: Rectangle with Corners Rounded 12">
                <a:extLst>
                  <a:ext uri="{FF2B5EF4-FFF2-40B4-BE49-F238E27FC236}">
                    <a16:creationId xmlns:a16="http://schemas.microsoft.com/office/drawing/2014/main" id="{3421052D-3CE4-70F0-92EE-0CCC80C94004}"/>
                  </a:ext>
                </a:extLst>
              </p:cNvPr>
              <p:cNvSpPr>
                <a:spLocks noRot="1" noChangeAspect="1" noMove="1" noResize="1" noEditPoints="1" noAdjustHandles="1" noChangeArrowheads="1" noChangeShapeType="1" noTextEdit="1"/>
              </p:cNvSpPr>
              <p:nvPr/>
            </p:nvSpPr>
            <p:spPr>
              <a:xfrm>
                <a:off x="4464895" y="1127051"/>
                <a:ext cx="2431054" cy="1250389"/>
              </a:xfrm>
              <a:prstGeom prst="wedgeRoundRectCallout">
                <a:avLst>
                  <a:gd name="adj1" fmla="val -86356"/>
                  <a:gd name="adj2" fmla="val 129168"/>
                  <a:gd name="adj3" fmla="val 16667"/>
                </a:avLst>
              </a:prstGeom>
              <a:blipFill>
                <a:blip r:embed="rId9"/>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0" name="Speech Bubble: Rectangle with Corners Rounded 9">
                <a:extLst>
                  <a:ext uri="{FF2B5EF4-FFF2-40B4-BE49-F238E27FC236}">
                    <a16:creationId xmlns:a16="http://schemas.microsoft.com/office/drawing/2014/main" id="{94894007-91E0-8924-74DB-54C7993AE4D0}"/>
                  </a:ext>
                </a:extLst>
              </p:cNvPr>
              <p:cNvSpPr/>
              <p:nvPr/>
            </p:nvSpPr>
            <p:spPr>
              <a:xfrm>
                <a:off x="4904466" y="4810187"/>
                <a:ext cx="2431054" cy="1250389"/>
              </a:xfrm>
              <a:prstGeom prst="wedgeRoundRectCallout">
                <a:avLst>
                  <a:gd name="adj1" fmla="val 73214"/>
                  <a:gd name="adj2" fmla="val -13296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600" dirty="0"/>
                  <a:t>How does the graph differ from </a:t>
                </a:r>
                <a14:m>
                  <m:oMath xmlns:m="http://schemas.openxmlformats.org/officeDocument/2006/math">
                    <m:r>
                      <a:rPr lang="en-AU" sz="1600" b="0" i="1" smtClean="0">
                        <a:latin typeface="Cambria Math" panose="02040503050406030204" pitchFamily="18" charset="0"/>
                      </a:rPr>
                      <m:t>𝑦</m:t>
                    </m:r>
                    <m:r>
                      <a:rPr lang="en-AU" sz="1600" b="0" i="1" smtClean="0">
                        <a:latin typeface="Cambria Math" panose="02040503050406030204" pitchFamily="18" charset="0"/>
                      </a:rPr>
                      <m:t>=|</m:t>
                    </m:r>
                    <m:r>
                      <a:rPr lang="en-AU" sz="1600" b="0" i="1" smtClean="0">
                        <a:latin typeface="Cambria Math" panose="02040503050406030204" pitchFamily="18" charset="0"/>
                      </a:rPr>
                      <m:t>𝑓</m:t>
                    </m:r>
                    <m:d>
                      <m:dPr>
                        <m:ctrlPr>
                          <a:rPr lang="en-AU" sz="1600" b="0" i="1" smtClean="0">
                            <a:latin typeface="Cambria Math" panose="02040503050406030204" pitchFamily="18" charset="0"/>
                          </a:rPr>
                        </m:ctrlPr>
                      </m:dPr>
                      <m:e>
                        <m:r>
                          <a:rPr lang="en-AU" sz="1600" b="0" i="1" smtClean="0">
                            <a:latin typeface="Cambria Math" panose="02040503050406030204" pitchFamily="18" charset="0"/>
                          </a:rPr>
                          <m:t>𝑥</m:t>
                        </m:r>
                      </m:e>
                    </m:d>
                    <m:r>
                      <a:rPr lang="en-AU" sz="1600" b="0" i="1" smtClean="0">
                        <a:latin typeface="Cambria Math" panose="02040503050406030204" pitchFamily="18" charset="0"/>
                      </a:rPr>
                      <m:t>|</m:t>
                    </m:r>
                  </m:oMath>
                </a14:m>
                <a:r>
                  <a:rPr lang="en-AU" sz="1600" dirty="0"/>
                  <a:t>?</a:t>
                </a:r>
              </a:p>
            </p:txBody>
          </p:sp>
        </mc:Choice>
        <mc:Fallback xmlns="">
          <p:sp>
            <p:nvSpPr>
              <p:cNvPr id="10" name="Speech Bubble: Rectangle with Corners Rounded 9">
                <a:extLst>
                  <a:ext uri="{FF2B5EF4-FFF2-40B4-BE49-F238E27FC236}">
                    <a16:creationId xmlns:a16="http://schemas.microsoft.com/office/drawing/2014/main" id="{94894007-91E0-8924-74DB-54C7993AE4D0}"/>
                  </a:ext>
                </a:extLst>
              </p:cNvPr>
              <p:cNvSpPr>
                <a:spLocks noRot="1" noChangeAspect="1" noMove="1" noResize="1" noEditPoints="1" noAdjustHandles="1" noChangeArrowheads="1" noChangeShapeType="1" noTextEdit="1"/>
              </p:cNvSpPr>
              <p:nvPr/>
            </p:nvSpPr>
            <p:spPr>
              <a:xfrm>
                <a:off x="4904466" y="4810187"/>
                <a:ext cx="2431054" cy="1250389"/>
              </a:xfrm>
              <a:prstGeom prst="wedgeRoundRectCallout">
                <a:avLst>
                  <a:gd name="adj1" fmla="val 73214"/>
                  <a:gd name="adj2" fmla="val -132962"/>
                  <a:gd name="adj3" fmla="val 16667"/>
                </a:avLst>
              </a:prstGeom>
              <a:blipFill>
                <a:blip r:embed="rId10"/>
                <a:stretch>
                  <a:fillRect/>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00FF44BD-10E0-F60B-A341-0B2F6179F53C}"/>
              </a:ext>
            </a:extLst>
          </p:cNvPr>
          <p:cNvSpPr>
            <a:spLocks noGrp="1"/>
          </p:cNvSpPr>
          <p:nvPr>
            <p:ph type="sldNum" sz="quarter" idx="12"/>
          </p:nvPr>
        </p:nvSpPr>
        <p:spPr/>
        <p:txBody>
          <a:bodyPr/>
          <a:lstStyle/>
          <a:p>
            <a:fld id="{10A01DC5-1685-4615-8240-15192985C6A2}" type="slidenum">
              <a:rPr lang="en-AU" smtClean="0"/>
              <a:t>12</a:t>
            </a:fld>
            <a:endParaRPr lang="en-AU" dirty="0"/>
          </a:p>
        </p:txBody>
      </p:sp>
    </p:spTree>
    <p:extLst>
      <p:ext uri="{BB962C8B-B14F-4D97-AF65-F5344CB8AC3E}">
        <p14:creationId xmlns:p14="http://schemas.microsoft.com/office/powerpoint/2010/main" val="931897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39198-0289-3EF9-761C-B1867789404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0F805FEA-5822-E519-09B4-DD0E6A9C7068}"/>
                  </a:ext>
                </a:extLst>
              </p:cNvPr>
              <p:cNvSpPr>
                <a:spLocks noGrp="1"/>
              </p:cNvSpPr>
              <p:nvPr>
                <p:ph type="title"/>
              </p:nvPr>
            </p:nvSpPr>
            <p:spPr/>
            <p:txBody>
              <a:bodyPr/>
              <a:lstStyle/>
              <a:p>
                <a:r>
                  <a:rPr lang="en-AU" dirty="0"/>
                  <a:t>Sketching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𝑓</m:t>
                    </m:r>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oMath>
                </a14:m>
                <a:r>
                  <a:rPr lang="en-AU" dirty="0"/>
                  <a:t>  (2)</a:t>
                </a:r>
              </a:p>
            </p:txBody>
          </p:sp>
        </mc:Choice>
        <mc:Fallback xmlns="">
          <p:sp>
            <p:nvSpPr>
              <p:cNvPr id="3" name="Title 2">
                <a:extLst>
                  <a:ext uri="{FF2B5EF4-FFF2-40B4-BE49-F238E27FC236}">
                    <a16:creationId xmlns:a16="http://schemas.microsoft.com/office/drawing/2014/main" id="{0F805FEA-5822-E519-09B4-DD0E6A9C7068}"/>
                  </a:ext>
                </a:extLst>
              </p:cNvPr>
              <p:cNvSpPr>
                <a:spLocks noGrp="1" noRot="1" noChangeAspect="1" noMove="1" noResize="1" noEditPoints="1" noAdjustHandles="1" noChangeArrowheads="1" noChangeShapeType="1" noTextEdit="1"/>
              </p:cNvSpPr>
              <p:nvPr>
                <p:ph type="title"/>
              </p:nvPr>
            </p:nvSpPr>
            <p:spPr>
              <a:blipFill>
                <a:blip r:embed="rId2"/>
                <a:stretch>
                  <a:fillRect l="-2389" t="-35556" b="-41111"/>
                </a:stretch>
              </a:blipFill>
            </p:spPr>
            <p:txBody>
              <a:bodyPr/>
              <a:lstStyle/>
              <a:p>
                <a:r>
                  <a:rPr lang="en-AU">
                    <a:noFill/>
                  </a:rPr>
                  <a:t> </a:t>
                </a:r>
              </a:p>
            </p:txBody>
          </p:sp>
        </mc:Fallback>
      </mc:AlternateContent>
      <p:sp>
        <p:nvSpPr>
          <p:cNvPr id="4" name="Text Placeholder 3">
            <a:extLst>
              <a:ext uri="{FF2B5EF4-FFF2-40B4-BE49-F238E27FC236}">
                <a16:creationId xmlns:a16="http://schemas.microsoft.com/office/drawing/2014/main" id="{8365E5BA-0754-8293-748A-B07471D0A9A7}"/>
              </a:ext>
            </a:extLst>
          </p:cNvPr>
          <p:cNvSpPr>
            <a:spLocks noGrp="1"/>
          </p:cNvSpPr>
          <p:nvPr>
            <p:ph type="body" sz="quarter" idx="18"/>
          </p:nvPr>
        </p:nvSpPr>
        <p:spPr/>
        <p:txBody>
          <a:bodyPr/>
          <a:lstStyle/>
          <a:p>
            <a:r>
              <a:rPr lang="en-AU" dirty="0"/>
              <a:t>Your turn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0EDB1A29-A548-BD76-29DB-4CE61C2CB409}"/>
                  </a:ext>
                </a:extLst>
              </p:cNvPr>
              <p:cNvSpPr>
                <a:spLocks noGrp="1"/>
              </p:cNvSpPr>
              <p:nvPr>
                <p:ph type="body" sz="quarter" idx="17"/>
              </p:nvPr>
            </p:nvSpPr>
            <p:spPr>
              <a:xfrm>
                <a:off x="360000" y="1567086"/>
                <a:ext cx="4148205" cy="545601"/>
              </a:xfrm>
            </p:spPr>
            <p:txBody>
              <a:bodyPr/>
              <a:lstStyle/>
              <a:p>
                <a:r>
                  <a:rPr lang="en-AU" dirty="0"/>
                  <a:t>If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−2</m:t>
                    </m:r>
                    <m:r>
                      <a:rPr lang="en-AU" b="0" i="1" smtClean="0">
                        <a:latin typeface="Cambria Math" panose="02040503050406030204" pitchFamily="18" charset="0"/>
                      </a:rPr>
                      <m:t>𝑥</m:t>
                    </m:r>
                  </m:oMath>
                </a14:m>
                <a:r>
                  <a:rPr lang="en-AU" dirty="0"/>
                  <a:t>, sketch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𝑓</m:t>
                    </m:r>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oMath>
                </a14:m>
                <a:r>
                  <a:rPr lang="en-AU" dirty="0"/>
                  <a:t>.</a:t>
                </a:r>
              </a:p>
            </p:txBody>
          </p:sp>
        </mc:Choice>
        <mc:Fallback xmlns="">
          <p:sp>
            <p:nvSpPr>
              <p:cNvPr id="5" name="Text Placeholder 4">
                <a:extLst>
                  <a:ext uri="{FF2B5EF4-FFF2-40B4-BE49-F238E27FC236}">
                    <a16:creationId xmlns:a16="http://schemas.microsoft.com/office/drawing/2014/main" id="{0EDB1A29-A548-BD76-29DB-4CE61C2CB409}"/>
                  </a:ext>
                </a:extLst>
              </p:cNvPr>
              <p:cNvSpPr>
                <a:spLocks noGrp="1" noRot="1" noChangeAspect="1" noMove="1" noResize="1" noEditPoints="1" noAdjustHandles="1" noChangeArrowheads="1" noChangeShapeType="1" noTextEdit="1"/>
              </p:cNvSpPr>
              <p:nvPr>
                <p:ph type="body" sz="quarter" idx="17"/>
              </p:nvPr>
            </p:nvSpPr>
            <p:spPr>
              <a:xfrm>
                <a:off x="360000" y="1567086"/>
                <a:ext cx="4148205" cy="545601"/>
              </a:xfrm>
              <a:blipFill>
                <a:blip r:embed="rId3"/>
                <a:stretch>
                  <a:fillRect l="-3671" r="-1468" b="-222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11A48FE0-33AE-2277-D1F5-1F1C6590A851}"/>
                  </a:ext>
                </a:extLst>
              </p:cNvPr>
              <p:cNvSpPr txBox="1">
                <a:spLocks/>
              </p:cNvSpPr>
              <p:nvPr/>
            </p:nvSpPr>
            <p:spPr>
              <a:xfrm>
                <a:off x="359999" y="2112687"/>
                <a:ext cx="4148205" cy="54560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rPr>
                        <m:t>𝑓</m:t>
                      </m:r>
                      <m:d>
                        <m:dPr>
                          <m:ctrlPr>
                            <a:rPr lang="en-AU" i="1" smtClean="0">
                              <a:latin typeface="Cambria Math" panose="02040503050406030204" pitchFamily="18" charset="0"/>
                            </a:rPr>
                          </m:ctrlPr>
                        </m:dPr>
                        <m:e>
                          <m:r>
                            <a:rPr lang="en-AU" i="1" smtClean="0">
                              <a:latin typeface="Cambria Math" panose="02040503050406030204" pitchFamily="18" charset="0"/>
                            </a:rPr>
                            <m:t>𝑥</m:t>
                          </m:r>
                        </m:e>
                      </m:d>
                      <m:r>
                        <m:rPr>
                          <m:aln/>
                        </m:rPr>
                        <a:rPr lang="en-AU" i="1" smtClean="0">
                          <a:latin typeface="Cambria Math" panose="02040503050406030204" pitchFamily="18" charset="0"/>
                        </a:rPr>
                        <m:t>=</m:t>
                      </m:r>
                      <m:sSup>
                        <m:sSupPr>
                          <m:ctrlPr>
                            <a:rPr lang="en-AU" i="1" smtClean="0">
                              <a:latin typeface="Cambria Math" panose="02040503050406030204" pitchFamily="18" charset="0"/>
                            </a:rPr>
                          </m:ctrlPr>
                        </m:sSupPr>
                        <m:e>
                          <m:r>
                            <a:rPr lang="en-AU" i="1" smtClean="0">
                              <a:latin typeface="Cambria Math" panose="02040503050406030204" pitchFamily="18" charset="0"/>
                            </a:rPr>
                            <m:t>𝑥</m:t>
                          </m:r>
                        </m:e>
                        <m:sup>
                          <m:r>
                            <a:rPr lang="en-AU" i="1" smtClean="0">
                              <a:latin typeface="Cambria Math" panose="02040503050406030204" pitchFamily="18" charset="0"/>
                            </a:rPr>
                            <m:t>2</m:t>
                          </m:r>
                        </m:sup>
                      </m:sSup>
                      <m:r>
                        <a:rPr lang="en-AU" i="1" smtClean="0">
                          <a:latin typeface="Cambria Math" panose="02040503050406030204" pitchFamily="18" charset="0"/>
                        </a:rPr>
                        <m:t>−2</m:t>
                      </m:r>
                      <m:r>
                        <a:rPr lang="en-AU" i="1" smtClean="0">
                          <a:latin typeface="Cambria Math" panose="02040503050406030204" pitchFamily="18" charset="0"/>
                        </a:rPr>
                        <m:t>𝑥</m:t>
                      </m:r>
                    </m:oMath>
                    <m:oMath xmlns:m="http://schemas.openxmlformats.org/officeDocument/2006/math">
                      <m:r>
                        <m:rPr>
                          <m:aln/>
                        </m:rP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−2)</m:t>
                      </m:r>
                    </m:oMath>
                  </m:oMathPara>
                </a14:m>
                <a:endParaRPr lang="en-AU" dirty="0"/>
              </a:p>
            </p:txBody>
          </p:sp>
        </mc:Choice>
        <mc:Fallback xmlns="">
          <p:sp>
            <p:nvSpPr>
              <p:cNvPr id="6" name="Text Placeholder 4">
                <a:extLst>
                  <a:ext uri="{FF2B5EF4-FFF2-40B4-BE49-F238E27FC236}">
                    <a16:creationId xmlns:a16="http://schemas.microsoft.com/office/drawing/2014/main" id="{11A48FE0-33AE-2277-D1F5-1F1C6590A851}"/>
                  </a:ext>
                </a:extLst>
              </p:cNvPr>
              <p:cNvSpPr txBox="1">
                <a:spLocks noRot="1" noChangeAspect="1" noMove="1" noResize="1" noEditPoints="1" noAdjustHandles="1" noChangeArrowheads="1" noChangeShapeType="1" noTextEdit="1"/>
              </p:cNvSpPr>
              <p:nvPr/>
            </p:nvSpPr>
            <p:spPr>
              <a:xfrm>
                <a:off x="359999" y="2112687"/>
                <a:ext cx="4148205" cy="545601"/>
              </a:xfrm>
              <a:prstGeom prst="rect">
                <a:avLst/>
              </a:prstGeom>
              <a:blipFill>
                <a:blip r:embed="rId4"/>
                <a:stretch>
                  <a:fillRect b="-57303"/>
                </a:stretch>
              </a:blipFill>
            </p:spPr>
            <p:txBody>
              <a:bodyPr/>
              <a:lstStyle/>
              <a:p>
                <a:r>
                  <a:rPr lang="en-AU">
                    <a:noFill/>
                  </a:rPr>
                  <a:t> </a:t>
                </a:r>
              </a:p>
            </p:txBody>
          </p:sp>
        </mc:Fallback>
      </mc:AlternateContent>
      <p:pic>
        <p:nvPicPr>
          <p:cNvPr id="8" name="Picture 7" descr="Graph of f(x)=x^2-2x">
            <a:extLst>
              <a:ext uri="{FF2B5EF4-FFF2-40B4-BE49-F238E27FC236}">
                <a16:creationId xmlns:a16="http://schemas.microsoft.com/office/drawing/2014/main" id="{26FA7248-A1F6-4395-F53C-078411FC73DD}"/>
              </a:ext>
            </a:extLst>
          </p:cNvPr>
          <p:cNvPicPr>
            <a:picLocks noChangeAspect="1"/>
          </p:cNvPicPr>
          <p:nvPr/>
        </p:nvPicPr>
        <p:blipFill>
          <a:blip r:embed="rId5"/>
          <a:stretch>
            <a:fillRect/>
          </a:stretch>
        </p:blipFill>
        <p:spPr>
          <a:xfrm>
            <a:off x="348000" y="2972215"/>
            <a:ext cx="4755225" cy="3546197"/>
          </a:xfrm>
          <a:prstGeom prst="rect">
            <a:avLst/>
          </a:prstGeom>
        </p:spPr>
      </p:pic>
      <p:pic>
        <p:nvPicPr>
          <p:cNvPr id="9" name="Picture 8" descr="Graph of f(x)=|x|^2-2|x|">
            <a:extLst>
              <a:ext uri="{FF2B5EF4-FFF2-40B4-BE49-F238E27FC236}">
                <a16:creationId xmlns:a16="http://schemas.microsoft.com/office/drawing/2014/main" id="{99F5D578-913A-CA76-7C3E-43BD92B55921}"/>
              </a:ext>
            </a:extLst>
          </p:cNvPr>
          <p:cNvPicPr>
            <a:picLocks noChangeAspect="1"/>
          </p:cNvPicPr>
          <p:nvPr/>
        </p:nvPicPr>
        <p:blipFill>
          <a:blip r:embed="rId6"/>
          <a:stretch>
            <a:fillRect/>
          </a:stretch>
        </p:blipFill>
        <p:spPr>
          <a:xfrm>
            <a:off x="5309408" y="1754372"/>
            <a:ext cx="6385041" cy="4761628"/>
          </a:xfrm>
          <a:prstGeom prst="rect">
            <a:avLst/>
          </a:prstGeom>
        </p:spPr>
      </p:pic>
      <p:sp>
        <p:nvSpPr>
          <p:cNvPr id="2" name="Slide Number Placeholder 1">
            <a:extLst>
              <a:ext uri="{FF2B5EF4-FFF2-40B4-BE49-F238E27FC236}">
                <a16:creationId xmlns:a16="http://schemas.microsoft.com/office/drawing/2014/main" id="{1D9A5188-8113-B00C-528F-2E991CDC6C30}"/>
              </a:ext>
            </a:extLst>
          </p:cNvPr>
          <p:cNvSpPr>
            <a:spLocks noGrp="1"/>
          </p:cNvSpPr>
          <p:nvPr>
            <p:ph type="sldNum" sz="quarter" idx="12"/>
          </p:nvPr>
        </p:nvSpPr>
        <p:spPr/>
        <p:txBody>
          <a:bodyPr/>
          <a:lstStyle/>
          <a:p>
            <a:fld id="{10A01DC5-1685-4615-8240-15192985C6A2}" type="slidenum">
              <a:rPr lang="en-AU" smtClean="0"/>
              <a:t>13</a:t>
            </a:fld>
            <a:endParaRPr lang="en-AU" dirty="0"/>
          </a:p>
        </p:txBody>
      </p:sp>
    </p:spTree>
    <p:extLst>
      <p:ext uri="{BB962C8B-B14F-4D97-AF65-F5344CB8AC3E}">
        <p14:creationId xmlns:p14="http://schemas.microsoft.com/office/powerpoint/2010/main" val="894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A33BF4-0EF9-EB3A-6C69-263BFD49507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dirty="0"/>
              <a:t>Approaching questions scaffold </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E0057C8-9960-6F82-7845-9FB18E18C70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a:t>
            </a:fld>
            <a:endParaRPr lang="en-AU" dirty="0"/>
          </a:p>
        </p:txBody>
      </p:sp>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17F95-B4D9-6710-E24C-500FB204C3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7DB02D-DDF1-422C-870D-DB3924A8FF1C}"/>
              </a:ext>
            </a:extLst>
          </p:cNvPr>
          <p:cNvSpPr>
            <a:spLocks noGrp="1"/>
          </p:cNvSpPr>
          <p:nvPr>
            <p:ph type="title"/>
          </p:nvPr>
        </p:nvSpPr>
        <p:spPr/>
        <p:txBody>
          <a:bodyPr/>
          <a:lstStyle/>
          <a:p>
            <a:r>
              <a:rPr lang="en-AU" dirty="0">
                <a:latin typeface="+mj-lt"/>
              </a:rPr>
              <a:t>HSC style questions</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ECFBF847-A998-2CB6-59D8-BC9692D751B4}"/>
                  </a:ext>
                </a:extLst>
              </p:cNvPr>
              <p:cNvSpPr>
                <a:spLocks noGrp="1"/>
              </p:cNvSpPr>
              <p:nvPr>
                <p:ph type="body" sz="quarter" idx="17"/>
              </p:nvPr>
            </p:nvSpPr>
            <p:spPr>
              <a:xfrm>
                <a:off x="360000" y="1567086"/>
                <a:ext cx="5541070" cy="4807835"/>
              </a:xfrm>
            </p:spPr>
            <p:txBody>
              <a:bodyPr/>
              <a:lstStyle/>
              <a:p>
                <a:r>
                  <a:rPr lang="en-AU" dirty="0">
                    <a:latin typeface="+mn-lt"/>
                  </a:rPr>
                  <a:t>1. The diagram shows the graph of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a14:m>
                <a:r>
                  <a:rPr lang="en-AU" dirty="0">
                    <a:latin typeface="+mn-lt"/>
                  </a:rPr>
                  <a:t>. Draw a sketch of </a:t>
                </a:r>
                <a14:m>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d>
                      <m:dPr>
                        <m:begChr m:val="|"/>
                        <m:endChr m:val="|"/>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oMath>
                </a14:m>
                <a:r>
                  <a:rPr lang="en-AU" dirty="0">
                    <a:latin typeface="+mn-lt"/>
                  </a:rPr>
                  <a:t>. (2 marks)</a:t>
                </a:r>
              </a:p>
              <a:p>
                <a:endParaRPr lang="en-AU" dirty="0">
                  <a:latin typeface="+mn-lt"/>
                </a:endParaRPr>
              </a:p>
              <a:p>
                <a:endParaRPr lang="en-AU" dirty="0">
                  <a:latin typeface="+mn-lt"/>
                </a:endParaRPr>
              </a:p>
            </p:txBody>
          </p:sp>
        </mc:Choice>
        <mc:Fallback xmlns="">
          <p:sp>
            <p:nvSpPr>
              <p:cNvPr id="12" name="Text Placeholder 11">
                <a:extLst>
                  <a:ext uri="{FF2B5EF4-FFF2-40B4-BE49-F238E27FC236}">
                    <a16:creationId xmlns:a16="http://schemas.microsoft.com/office/drawing/2014/main" id="{ECFBF847-A998-2CB6-59D8-BC9692D751B4}"/>
                  </a:ext>
                </a:extLst>
              </p:cNvPr>
              <p:cNvSpPr>
                <a:spLocks noGrp="1" noRot="1" noChangeAspect="1" noMove="1" noResize="1" noEditPoints="1" noAdjustHandles="1" noChangeArrowheads="1" noChangeShapeType="1" noTextEdit="1"/>
              </p:cNvSpPr>
              <p:nvPr>
                <p:ph type="body" sz="quarter" idx="17"/>
              </p:nvPr>
            </p:nvSpPr>
            <p:spPr>
              <a:xfrm>
                <a:off x="360000" y="1567086"/>
                <a:ext cx="5541070" cy="4807835"/>
              </a:xfrm>
              <a:blipFill>
                <a:blip r:embed="rId3"/>
                <a:stretch>
                  <a:fillRect l="-2750"/>
                </a:stretch>
              </a:blipFill>
            </p:spPr>
            <p:txBody>
              <a:bodyPr/>
              <a:lstStyle/>
              <a:p>
                <a:r>
                  <a:rPr lang="en-AU">
                    <a:noFill/>
                  </a:rPr>
                  <a:t> </a:t>
                </a:r>
              </a:p>
            </p:txBody>
          </p:sp>
        </mc:Fallback>
      </mc:AlternateContent>
      <p:pic>
        <p:nvPicPr>
          <p:cNvPr id="11" name="Picture 10" descr="Graph of a function that has two turning points. One at (-1,1) and the other at (0,0). ">
            <a:extLst>
              <a:ext uri="{FF2B5EF4-FFF2-40B4-BE49-F238E27FC236}">
                <a16:creationId xmlns:a16="http://schemas.microsoft.com/office/drawing/2014/main" id="{21C58C55-60E8-8331-2730-CA6F6B2F7F35}"/>
              </a:ext>
            </a:extLst>
          </p:cNvPr>
          <p:cNvPicPr>
            <a:picLocks noChangeAspect="1"/>
          </p:cNvPicPr>
          <p:nvPr/>
        </p:nvPicPr>
        <p:blipFill>
          <a:blip r:embed="rId4"/>
          <a:stretch>
            <a:fillRect/>
          </a:stretch>
        </p:blipFill>
        <p:spPr>
          <a:xfrm>
            <a:off x="360000" y="2921000"/>
            <a:ext cx="5263425" cy="3685000"/>
          </a:xfrm>
          <a:prstGeom prst="rect">
            <a:avLst/>
          </a:prstGeom>
        </p:spPr>
      </p:pic>
      <mc:AlternateContent xmlns:mc="http://schemas.openxmlformats.org/markup-compatibility/2006" xmlns:a14="http://schemas.microsoft.com/office/drawing/2010/main">
        <mc:Choice Requires="a14">
          <p:sp>
            <p:nvSpPr>
              <p:cNvPr id="2" name="Text Placeholder 11">
                <a:extLst>
                  <a:ext uri="{FF2B5EF4-FFF2-40B4-BE49-F238E27FC236}">
                    <a16:creationId xmlns:a16="http://schemas.microsoft.com/office/drawing/2014/main" id="{63DDC366-B607-FCFA-A4DC-A213AE8551AD}"/>
                  </a:ext>
                </a:extLst>
              </p:cNvPr>
              <p:cNvSpPr txBox="1">
                <a:spLocks/>
              </p:cNvSpPr>
              <p:nvPr/>
            </p:nvSpPr>
            <p:spPr>
              <a:xfrm>
                <a:off x="6290930" y="1567086"/>
                <a:ext cx="5541070"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latin typeface="+mn-lt"/>
                  </a:rPr>
                  <a:t>2. Consider the function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r>
                      <a:rPr lang="en-AU" b="0" i="1" smtClean="0">
                        <a:latin typeface="Cambria Math" panose="02040503050406030204" pitchFamily="18" charset="0"/>
                      </a:rPr>
                      <m:t>+1</m:t>
                    </m:r>
                  </m:oMath>
                </a14:m>
                <a:r>
                  <a:rPr lang="en-AU" dirty="0">
                    <a:latin typeface="+mn-lt"/>
                  </a:rPr>
                  <a:t>.</a:t>
                </a:r>
              </a:p>
              <a:p>
                <a:r>
                  <a:rPr lang="en-AU" dirty="0">
                    <a:latin typeface="+mn-lt"/>
                  </a:rPr>
                  <a:t>Sketch the graph of </a:t>
                </a:r>
                <a14:m>
                  <m:oMath xmlns:m="http://schemas.openxmlformats.org/officeDocument/2006/math">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oMath>
                </a14:m>
                <a:r>
                  <a:rPr lang="en-AU" dirty="0">
                    <a:latin typeface="+mn-lt"/>
                  </a:rPr>
                  <a:t>. (1 mark)</a:t>
                </a:r>
              </a:p>
              <a:p>
                <a:endParaRPr lang="en-AU" dirty="0">
                  <a:latin typeface="+mn-lt"/>
                </a:endParaRPr>
              </a:p>
              <a:p>
                <a:endParaRPr lang="en-AU" dirty="0">
                  <a:latin typeface="+mn-lt"/>
                </a:endParaRPr>
              </a:p>
            </p:txBody>
          </p:sp>
        </mc:Choice>
        <mc:Fallback xmlns="">
          <p:sp>
            <p:nvSpPr>
              <p:cNvPr id="2" name="Text Placeholder 11">
                <a:extLst>
                  <a:ext uri="{FF2B5EF4-FFF2-40B4-BE49-F238E27FC236}">
                    <a16:creationId xmlns:a16="http://schemas.microsoft.com/office/drawing/2014/main" id="{63DDC366-B607-FCFA-A4DC-A213AE8551AD}"/>
                  </a:ext>
                </a:extLst>
              </p:cNvPr>
              <p:cNvSpPr txBox="1">
                <a:spLocks noRot="1" noChangeAspect="1" noMove="1" noResize="1" noEditPoints="1" noAdjustHandles="1" noChangeArrowheads="1" noChangeShapeType="1" noTextEdit="1"/>
              </p:cNvSpPr>
              <p:nvPr/>
            </p:nvSpPr>
            <p:spPr>
              <a:xfrm>
                <a:off x="6290930" y="1567086"/>
                <a:ext cx="5541070" cy="4807835"/>
              </a:xfrm>
              <a:prstGeom prst="rect">
                <a:avLst/>
              </a:prstGeom>
              <a:blipFill>
                <a:blip r:embed="rId6"/>
                <a:stretch>
                  <a:fillRect l="-2860"/>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34C52F5F-FBF5-8430-A240-CB9CD80A242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a:t>
            </a:fld>
            <a:endParaRPr lang="en-AU" dirty="0"/>
          </a:p>
        </p:txBody>
      </p:sp>
    </p:spTree>
    <p:extLst>
      <p:ext uri="{BB962C8B-B14F-4D97-AF65-F5344CB8AC3E}">
        <p14:creationId xmlns:p14="http://schemas.microsoft.com/office/powerpoint/2010/main" val="317668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812ED2-3043-99EF-5E80-B298A4E04225}"/>
              </a:ext>
            </a:extLst>
          </p:cNvPr>
          <p:cNvSpPr>
            <a:spLocks noGrp="1"/>
          </p:cNvSpPr>
          <p:nvPr>
            <p:ph type="title"/>
          </p:nvPr>
        </p:nvSpPr>
        <p:spPr/>
        <p:txBody>
          <a:bodyPr/>
          <a:lstStyle/>
          <a:p>
            <a:r>
              <a:rPr lang="en-AU" dirty="0"/>
              <a:t>Solutions (1)</a:t>
            </a:r>
          </a:p>
        </p:txBody>
      </p:sp>
      <p:sp>
        <p:nvSpPr>
          <p:cNvPr id="5" name="Text Placeholder 4">
            <a:extLst>
              <a:ext uri="{FF2B5EF4-FFF2-40B4-BE49-F238E27FC236}">
                <a16:creationId xmlns:a16="http://schemas.microsoft.com/office/drawing/2014/main" id="{AD0FDF77-A377-28A6-A106-8AF44D336545}"/>
              </a:ext>
            </a:extLst>
          </p:cNvPr>
          <p:cNvSpPr>
            <a:spLocks noGrp="1"/>
          </p:cNvSpPr>
          <p:nvPr>
            <p:ph type="body" sz="quarter" idx="17"/>
          </p:nvPr>
        </p:nvSpPr>
        <p:spPr>
          <a:xfrm>
            <a:off x="359999" y="1567086"/>
            <a:ext cx="5548159" cy="4807835"/>
          </a:xfrm>
        </p:spPr>
        <p:txBody>
          <a:bodyPr/>
          <a:lstStyle/>
          <a:p>
            <a:r>
              <a:rPr lang="en-AU" dirty="0"/>
              <a:t>1.</a:t>
            </a:r>
          </a:p>
        </p:txBody>
      </p:sp>
      <p:pic>
        <p:nvPicPr>
          <p:cNvPr id="21" name="Picture 20" descr="Solution graph to Question1. This shows the original graph as a dotted line. The new graph is a reflection of the positive x values across the y-axis.">
            <a:extLst>
              <a:ext uri="{FF2B5EF4-FFF2-40B4-BE49-F238E27FC236}">
                <a16:creationId xmlns:a16="http://schemas.microsoft.com/office/drawing/2014/main" id="{6115481B-8E27-6FB3-F089-055667F13E49}"/>
              </a:ext>
            </a:extLst>
          </p:cNvPr>
          <p:cNvPicPr>
            <a:picLocks noChangeAspect="1"/>
          </p:cNvPicPr>
          <p:nvPr/>
        </p:nvPicPr>
        <p:blipFill>
          <a:blip r:embed="rId2"/>
          <a:stretch>
            <a:fillRect/>
          </a:stretch>
        </p:blipFill>
        <p:spPr>
          <a:xfrm>
            <a:off x="362651" y="2132921"/>
            <a:ext cx="5733349" cy="4014000"/>
          </a:xfrm>
          <a:prstGeom prst="rect">
            <a:avLst/>
          </a:prstGeom>
        </p:spPr>
      </p:pic>
      <p:sp>
        <p:nvSpPr>
          <p:cNvPr id="6" name="Text Placeholder 4" descr="Graph of f(x)=x^3+1 shown as a dotted line and then y=|f(x)| as a solid line with points (-1,0) and (0,1) labelled.">
            <a:extLst>
              <a:ext uri="{FF2B5EF4-FFF2-40B4-BE49-F238E27FC236}">
                <a16:creationId xmlns:a16="http://schemas.microsoft.com/office/drawing/2014/main" id="{25EA70CD-2D0A-487E-D65B-14F47F19BBE7}"/>
              </a:ext>
            </a:extLst>
          </p:cNvPr>
          <p:cNvSpPr txBox="1">
            <a:spLocks/>
          </p:cNvSpPr>
          <p:nvPr/>
        </p:nvSpPr>
        <p:spPr>
          <a:xfrm>
            <a:off x="6283842" y="1567086"/>
            <a:ext cx="5560158"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2.</a:t>
            </a:r>
          </a:p>
        </p:txBody>
      </p:sp>
      <p:pic>
        <p:nvPicPr>
          <p:cNvPr id="19" name="Picture 18" descr="Graph of f(x)=x^3+1 shown as a dotted line and then y=|f(x)| as a solid line with points (-1,0) and (0,1) labelled.">
            <a:extLst>
              <a:ext uri="{FF2B5EF4-FFF2-40B4-BE49-F238E27FC236}">
                <a16:creationId xmlns:a16="http://schemas.microsoft.com/office/drawing/2014/main" id="{B0F78D66-30FF-C6BA-B138-E461ED77D713}"/>
              </a:ext>
            </a:extLst>
          </p:cNvPr>
          <p:cNvPicPr>
            <a:picLocks noChangeAspect="1"/>
          </p:cNvPicPr>
          <p:nvPr/>
        </p:nvPicPr>
        <p:blipFill>
          <a:blip r:embed="rId3"/>
          <a:stretch>
            <a:fillRect/>
          </a:stretch>
        </p:blipFill>
        <p:spPr>
          <a:xfrm>
            <a:off x="6444246" y="2050080"/>
            <a:ext cx="5239350" cy="4014000"/>
          </a:xfrm>
          <a:prstGeom prst="rect">
            <a:avLst/>
          </a:prstGeom>
        </p:spPr>
      </p:pic>
      <p:sp>
        <p:nvSpPr>
          <p:cNvPr id="2" name="Slide Number Placeholder 1">
            <a:extLst>
              <a:ext uri="{FF2B5EF4-FFF2-40B4-BE49-F238E27FC236}">
                <a16:creationId xmlns:a16="http://schemas.microsoft.com/office/drawing/2014/main" id="{7EF8189F-D094-EA9A-CF44-6865BAF589C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a:t>
            </a:fld>
            <a:endParaRPr lang="en-AU" dirty="0"/>
          </a:p>
        </p:txBody>
      </p:sp>
    </p:spTree>
    <p:extLst>
      <p:ext uri="{BB962C8B-B14F-4D97-AF65-F5344CB8AC3E}">
        <p14:creationId xmlns:p14="http://schemas.microsoft.com/office/powerpoint/2010/main" val="170984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9D1660-073C-C965-754B-CBC3F1CBFAEF}"/>
              </a:ext>
            </a:extLst>
          </p:cNvPr>
          <p:cNvSpPr>
            <a:spLocks noGrp="1"/>
          </p:cNvSpPr>
          <p:nvPr>
            <p:ph type="title"/>
          </p:nvPr>
        </p:nvSpPr>
        <p:spPr/>
        <p:txBody>
          <a:bodyPr/>
          <a:lstStyle/>
          <a:p>
            <a:r>
              <a:rPr lang="en-AU" dirty="0"/>
              <a:t>Solutions (2)</a:t>
            </a:r>
          </a:p>
        </p:txBody>
      </p:sp>
      <p:sp>
        <p:nvSpPr>
          <p:cNvPr id="4" name="Text Placeholder 3">
            <a:extLst>
              <a:ext uri="{FF2B5EF4-FFF2-40B4-BE49-F238E27FC236}">
                <a16:creationId xmlns:a16="http://schemas.microsoft.com/office/drawing/2014/main" id="{845F07A4-2B03-A4CB-4F79-1C3AA197AD72}"/>
              </a:ext>
            </a:extLst>
          </p:cNvPr>
          <p:cNvSpPr>
            <a:spLocks noGrp="1"/>
          </p:cNvSpPr>
          <p:nvPr>
            <p:ph type="body" sz="quarter" idx="18"/>
          </p:nvPr>
        </p:nvSpPr>
        <p:spPr/>
        <p:txBody>
          <a:bodyPr/>
          <a:lstStyle/>
          <a:p>
            <a:endParaRPr lang="en-AU" dirty="0"/>
          </a:p>
        </p:txBody>
      </p:sp>
      <p:sp>
        <p:nvSpPr>
          <p:cNvPr id="5" name="Text Placeholder 4">
            <a:extLst>
              <a:ext uri="{FF2B5EF4-FFF2-40B4-BE49-F238E27FC236}">
                <a16:creationId xmlns:a16="http://schemas.microsoft.com/office/drawing/2014/main" id="{DCB39214-9F8C-1E5A-E703-6E979DE177DB}"/>
              </a:ext>
            </a:extLst>
          </p:cNvPr>
          <p:cNvSpPr>
            <a:spLocks noGrp="1"/>
          </p:cNvSpPr>
          <p:nvPr>
            <p:ph type="body" sz="quarter" idx="17"/>
          </p:nvPr>
        </p:nvSpPr>
        <p:spPr>
          <a:xfrm>
            <a:off x="360000" y="1567086"/>
            <a:ext cx="5387657" cy="4807835"/>
          </a:xfrm>
        </p:spPr>
        <p:txBody>
          <a:bodyPr/>
          <a:lstStyle/>
          <a:p>
            <a:r>
              <a:rPr lang="en-AU" dirty="0"/>
              <a:t>1.</a:t>
            </a:r>
          </a:p>
        </p:txBody>
      </p:sp>
      <p:pic>
        <p:nvPicPr>
          <p:cNvPr id="8" name="Picture 7" descr="Graph of solution to HSC style question where the function is reflected above the x-axis">
            <a:extLst>
              <a:ext uri="{FF2B5EF4-FFF2-40B4-BE49-F238E27FC236}">
                <a16:creationId xmlns:a16="http://schemas.microsoft.com/office/drawing/2014/main" id="{2CAA7B0F-0208-F46C-B706-66EB53F1BF21}"/>
              </a:ext>
            </a:extLst>
          </p:cNvPr>
          <p:cNvPicPr>
            <a:picLocks noChangeAspect="1"/>
          </p:cNvPicPr>
          <p:nvPr/>
        </p:nvPicPr>
        <p:blipFill>
          <a:blip r:embed="rId2"/>
          <a:stretch>
            <a:fillRect/>
          </a:stretch>
        </p:blipFill>
        <p:spPr>
          <a:xfrm>
            <a:off x="359999" y="1964003"/>
            <a:ext cx="5733349" cy="4014000"/>
          </a:xfrm>
          <a:prstGeom prst="rect">
            <a:avLst/>
          </a:prstGeom>
        </p:spPr>
      </p:pic>
      <p:sp>
        <p:nvSpPr>
          <p:cNvPr id="10" name="Text Placeholder 4" descr="Graph of y=f(|x|) where f(x)=x^3+1.">
            <a:extLst>
              <a:ext uri="{FF2B5EF4-FFF2-40B4-BE49-F238E27FC236}">
                <a16:creationId xmlns:a16="http://schemas.microsoft.com/office/drawing/2014/main" id="{C937D501-D5BC-EBF9-F6F7-81532F58125A}"/>
              </a:ext>
            </a:extLst>
          </p:cNvPr>
          <p:cNvSpPr txBox="1">
            <a:spLocks/>
          </p:cNvSpPr>
          <p:nvPr/>
        </p:nvSpPr>
        <p:spPr>
          <a:xfrm>
            <a:off x="6279437" y="1500349"/>
            <a:ext cx="5387657"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2.</a:t>
            </a:r>
          </a:p>
        </p:txBody>
      </p:sp>
      <p:pic>
        <p:nvPicPr>
          <p:cNvPr id="12" name="Picture 11" descr="Graph of solution to HSC style question where the function 𝑦=|𝑓(𝑥)| has been sketched.">
            <a:extLst>
              <a:ext uri="{FF2B5EF4-FFF2-40B4-BE49-F238E27FC236}">
                <a16:creationId xmlns:a16="http://schemas.microsoft.com/office/drawing/2014/main" id="{A227F853-B2A8-7526-EB6E-EE14E1D3263A}"/>
              </a:ext>
            </a:extLst>
          </p:cNvPr>
          <p:cNvPicPr>
            <a:picLocks noChangeAspect="1"/>
          </p:cNvPicPr>
          <p:nvPr/>
        </p:nvPicPr>
        <p:blipFill>
          <a:blip r:embed="rId3"/>
          <a:stretch>
            <a:fillRect/>
          </a:stretch>
        </p:blipFill>
        <p:spPr>
          <a:xfrm>
            <a:off x="7046937" y="1964003"/>
            <a:ext cx="3852655" cy="4014000"/>
          </a:xfrm>
          <a:prstGeom prst="rect">
            <a:avLst/>
          </a:prstGeom>
        </p:spPr>
      </p:pic>
      <p:sp>
        <p:nvSpPr>
          <p:cNvPr id="2" name="Slide Number Placeholder 1">
            <a:extLst>
              <a:ext uri="{FF2B5EF4-FFF2-40B4-BE49-F238E27FC236}">
                <a16:creationId xmlns:a16="http://schemas.microsoft.com/office/drawing/2014/main" id="{296A5FAB-1849-3297-C2CF-4A6081346C1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18</a:t>
            </a:fld>
            <a:endParaRPr lang="en-AU" dirty="0"/>
          </a:p>
        </p:txBody>
      </p:sp>
    </p:spTree>
    <p:extLst>
      <p:ext uri="{BB962C8B-B14F-4D97-AF65-F5344CB8AC3E}">
        <p14:creationId xmlns:p14="http://schemas.microsoft.com/office/powerpoint/2010/main" val="3316311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US" u="sng" dirty="0">
                <a:solidFill>
                  <a:srgbClr val="2F5496"/>
                </a:solidFill>
                <a:effectLst/>
                <a:latin typeface="Arial" panose="020B0604020202020204" pitchFamily="34" charset="0"/>
                <a:ea typeface="Arial" panose="020B0604020202020204" pitchFamily="34" charset="0"/>
                <a:hlinkClick r:id="rId6"/>
              </a:rPr>
              <a:t>Mathematics Extension 1 Stage 6 Syllabus</a:t>
            </a:r>
            <a:r>
              <a:rPr lang="en-AU" dirty="0">
                <a:solidFill>
                  <a:srgbClr val="000000"/>
                </a:solidFill>
                <a:effectLst/>
                <a:latin typeface="Arial" panose="020B0604020202020204" pitchFamily="34" charset="0"/>
                <a:ea typeface="Arial" panose="020B0604020202020204" pitchFamily="34" charset="0"/>
              </a:rPr>
              <a:t> </a:t>
            </a:r>
            <a:r>
              <a:rPr lang="en-AU" dirty="0">
                <a:effectLst/>
                <a:latin typeface="Arial" panose="020B0604020202020204" pitchFamily="34" charset="0"/>
                <a:ea typeface="Calibri" panose="020F0502020204030204" pitchFamily="34" charset="0"/>
              </a:rPr>
              <a:t>© NSW Education Standards Authority (NESA) for and on behalf of the Crown in right of the State of New South Wales, 2024.</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19</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2025</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2025.</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Mathematics MASTER 11-12 PowerPoint template 2025 September</Template>
  <TotalTime>0</TotalTime>
  <Words>1069</Words>
  <Application>Microsoft Office PowerPoint</Application>
  <PresentationFormat>Widescreen</PresentationFormat>
  <Paragraphs>103</Paragraphs>
  <Slides>20</Slides>
  <Notes>12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Calibri</vt:lpstr>
      <vt:lpstr>Public Sans</vt:lpstr>
      <vt:lpstr>Arial</vt:lpstr>
      <vt:lpstr>Cambria Math</vt:lpstr>
      <vt:lpstr>Times New Roman</vt:lpstr>
      <vt:lpstr>NSWG Corporate</vt:lpstr>
      <vt:lpstr>Absolute value</vt:lpstr>
      <vt:lpstr>Learning intention and success criteria</vt:lpstr>
      <vt:lpstr>Retrieval practice</vt:lpstr>
      <vt:lpstr>Sketching graphs</vt:lpstr>
      <vt:lpstr>Activating prior knowledge</vt:lpstr>
      <vt:lpstr>Sketch the graph of f(x)=1/2 x-3</vt:lpstr>
      <vt:lpstr>Connecting learning</vt:lpstr>
      <vt:lpstr>For the given graph, sketch y=|f(x)| and y=f(|x|)</vt:lpstr>
      <vt:lpstr>Releasing responsibility</vt:lpstr>
      <vt:lpstr>Sketching y=|f(x)|  (1)</vt:lpstr>
      <vt:lpstr>Sketching y=|f(x)|  (2)</vt:lpstr>
      <vt:lpstr>Sketching y=f(|x|)  (1)</vt:lpstr>
      <vt:lpstr>Sketching y=f(|x|)  (2)</vt:lpstr>
      <vt:lpstr>Independent practice</vt:lpstr>
      <vt:lpstr>Approaching questions scaffold </vt:lpstr>
      <vt:lpstr>HSC style questions</vt:lpstr>
      <vt:lpstr>Solutions (1)</vt:lpstr>
      <vt:lpstr>Solutions (2)</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Mathematics Extension 1 – Unit 6 – Lesson 1 – Absolute value</dc:title>
  <dc:creator>NSW Department of Education</dc:creator>
  <cp:lastModifiedBy/>
  <cp:revision>1</cp:revision>
  <dcterms:created xsi:type="dcterms:W3CDTF">2026-02-25T02:36:11Z</dcterms:created>
  <dcterms:modified xsi:type="dcterms:W3CDTF">2026-02-25T02:36:53Z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2026-02-25T02:36:40Z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975981f3-10c6-4ff3-b69d-4e5cf26128c4</vt:lpwstr>
  </property>
  <property fmtid="{D5CDD505-2E9C-101B-9397-08002B2CF9AE}" pid="8" name="MSIP_Label_b603dfd7-d93a-4381-a340-2995d8282205_ContentBits">
    <vt:lpwstr>0</vt:lpwstr>
  </property>
  <property fmtid="{D5CDD505-2E9C-101B-9397-08002B2CF9AE}" pid="9" name="MSIP_Label_b603dfd7-d93a-4381-a340-2995d8282205_Tag">
    <vt:lpwstr>10, 3, 0, 1</vt:lpwstr>
  </property>
</Properties>
</file>