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1"/>
  </p:notesMasterIdLst>
  <p:handoutMasterIdLst>
    <p:handoutMasterId r:id="rId22"/>
  </p:handoutMasterIdLst>
  <p:sldIdLst>
    <p:sldId id="26505" r:id="rId5"/>
    <p:sldId id="26383" r:id="rId6"/>
    <p:sldId id="271" r:id="rId7"/>
    <p:sldId id="289" r:id="rId8"/>
    <p:sldId id="26506" r:id="rId9"/>
    <p:sldId id="26507" r:id="rId10"/>
    <p:sldId id="26508" r:id="rId11"/>
    <p:sldId id="26509" r:id="rId12"/>
    <p:sldId id="26525" r:id="rId13"/>
    <p:sldId id="26526" r:id="rId14"/>
    <p:sldId id="26510" r:id="rId15"/>
    <p:sldId id="26522" r:id="rId16"/>
    <p:sldId id="26511" r:id="rId17"/>
    <p:sldId id="26527" r:id="rId18"/>
    <p:sldId id="26532" r:id="rId19"/>
    <p:sldId id="26533" r:id="rId20"/>
  </p:sldIdLst>
  <p:sldSz cx="12192000" cy="6858000"/>
  <p:notesSz cx="6858000" cy="9144000"/>
  <p:embeddedFontLst>
    <p:embeddedFont>
      <p:font typeface="Cambria Math" panose="02040503050406030204" pitchFamily="18" charset="0"/>
      <p:regular r:id="rId23"/>
    </p:embeddedFont>
    <p:embeddedFont>
      <p:font typeface="Public Sans" pitchFamily="2" charset="0"/>
      <p:regular r:id="rId24"/>
      <p:bold r:id="rId25"/>
      <p:italic r:id="rId26"/>
      <p:boldItalic r:id="rId27"/>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955F0-CA55-413C-9811-812686521179}" v="4" dt="2026-07-03T05:56:50.95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70" autoAdjust="0"/>
    <p:restoredTop sz="86438" autoAdjust="0"/>
  </p:normalViewPr>
  <p:slideViewPr>
    <p:cSldViewPr snapToGrid="0">
      <p:cViewPr varScale="1">
        <p:scale>
          <a:sx n="81" d="100"/>
          <a:sy n="81" d="100"/>
        </p:scale>
        <p:origin x="90" y="204"/>
      </p:cViewPr>
      <p:guideLst>
        <p:guide orient="horz" pos="2160"/>
        <p:guide pos="3863"/>
      </p:guideLst>
    </p:cSldViewPr>
  </p:slideViewPr>
  <p:outlineViewPr>
    <p:cViewPr>
      <p:scale>
        <a:sx n="33" d="100"/>
        <a:sy n="33" d="100"/>
      </p:scale>
      <p:origin x="0" y="-1960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5082" y="16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v Howard" userId="e43a82a0-9159-4f0f-aa14-ac7f95b5b562" providerId="ADAL" clId="{C87B0BC5-BEF9-4006-98BC-9F1FAB210A8B}"/>
    <pc:docChg chg="mod">
      <pc:chgData name="Liv Howard" userId="e43a82a0-9159-4f0f-aa14-ac7f95b5b562" providerId="ADAL" clId="{C87B0BC5-BEF9-4006-98BC-9F1FAB210A8B}" dt="2026-07-03T05:55:53.608"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3/07/2026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3/07/2026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3763294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3138858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4055024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E49E-9E01-C633-E9C3-19C502F0A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8F8A4-5F33-BB46-C152-7B2FAB4D760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0134824-CB21-D8A7-1F84-37DA2FD78CF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511ACA4-C441-E4EF-92EF-EB5FE39426C1}"/>
              </a:ext>
            </a:extLst>
          </p:cNvPr>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3231249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CE6EE-1E6D-7295-E493-478E11C52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17E6E-86D3-B14C-5A0C-E7E9FC75D99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6EE54F-D38C-89EE-9CF9-02B106D6941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D04BDC8-7BEF-2FE9-3B2B-7F9D6F8EB790}"/>
              </a:ext>
            </a:extLst>
          </p:cNvPr>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1524177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299819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4152033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6883A-8319-B198-4B71-71D099153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2E061-A7B9-4472-A421-6703AAC48A0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BD1D061-1E57-4926-9649-F6733CFA0FD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19E07EF-A2F7-BDA5-A122-0AE677BFB281}"/>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2312804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dirty="0"/>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dirty="0"/>
              <a:t>Presenter name</a:t>
            </a:r>
            <a:endParaRPr lang="en-AU" dirty="0"/>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dirty="0"/>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dirty="0"/>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dirty="0"/>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25" r:id="rId5"/>
    <p:sldLayoutId id="2147483743" r:id="rId6"/>
    <p:sldLayoutId id="2147483744"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https://curriculum.nsw.edu.au/learning-areas/mathematics/mathematics-extension-1-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Circle parametric form</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Extension 1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Parametric form</a:t>
            </a:r>
          </a:p>
        </p:txBody>
      </p:sp>
      <p:pic>
        <p:nvPicPr>
          <p:cNvPr id="4" name="Picture Placeholder 5">
            <a:extLst>
              <a:ext uri="{FF2B5EF4-FFF2-40B4-BE49-F238E27FC236}">
                <a16:creationId xmlns:a16="http://schemas.microsoft.com/office/drawing/2014/main" id="{22B55C98-79ED-400E-A4C6-4F0926991DE1}"/>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8CA47F-D165-2161-FE6B-C1A6D18CD40A}"/>
              </a:ext>
            </a:extLst>
          </p:cNvPr>
          <p:cNvSpPr>
            <a:spLocks noGrp="1"/>
          </p:cNvSpPr>
          <p:nvPr>
            <p:ph type="title"/>
          </p:nvPr>
        </p:nvSpPr>
        <p:spPr/>
        <p:txBody>
          <a:bodyPr/>
          <a:lstStyle/>
          <a:p>
            <a:r>
              <a:rPr lang="en-AU" dirty="0"/>
              <a:t>Working backwards</a:t>
            </a:r>
          </a:p>
        </p:txBody>
      </p:sp>
      <p:sp>
        <p:nvSpPr>
          <p:cNvPr id="4" name="Text Placeholder 3">
            <a:extLst>
              <a:ext uri="{FF2B5EF4-FFF2-40B4-BE49-F238E27FC236}">
                <a16:creationId xmlns:a16="http://schemas.microsoft.com/office/drawing/2014/main" id="{CD4DA8B4-633F-E803-17EE-06E9C110902A}"/>
              </a:ext>
            </a:extLst>
          </p:cNvPr>
          <p:cNvSpPr>
            <a:spLocks noGrp="1"/>
          </p:cNvSpPr>
          <p:nvPr>
            <p:ph type="body" sz="quarter" idx="18"/>
          </p:nvPr>
        </p:nvSpPr>
        <p:spPr/>
        <p:txBody>
          <a:bodyPr/>
          <a:lstStyle/>
          <a:p>
            <a:r>
              <a:rPr lang="en-AU" dirty="0"/>
              <a:t>Write the following Cartesian equations in parametric form.</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A73D199-2E63-CC5F-8449-CEF07B9E571C}"/>
                  </a:ext>
                </a:extLst>
              </p:cNvPr>
              <p:cNvSpPr txBox="1"/>
              <p:nvPr/>
            </p:nvSpPr>
            <p:spPr>
              <a:xfrm>
                <a:off x="397007" y="1447591"/>
                <a:ext cx="1941038" cy="484094"/>
              </a:xfrm>
              <a:prstGeom prst="rect">
                <a:avLst/>
              </a:prstGeom>
              <a:noFill/>
            </p:spPr>
            <p:txBody>
              <a:bodyPr wrap="square" lIns="0" tIns="0" rIns="0" bIns="0" rtlCol="0">
                <a:noAutofit/>
              </a:bodyPr>
              <a:lstStyle/>
              <a:p>
                <a:pPr algn="l"/>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𝑦</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=16</m:t>
                      </m:r>
                    </m:oMath>
                  </m:oMathPara>
                </a14:m>
                <a:endParaRPr lang="en-AU" sz="1800" dirty="0"/>
              </a:p>
            </p:txBody>
          </p:sp>
        </mc:Choice>
        <mc:Fallback xmlns="">
          <p:sp>
            <p:nvSpPr>
              <p:cNvPr id="6" name="TextBox 5">
                <a:extLst>
                  <a:ext uri="{FF2B5EF4-FFF2-40B4-BE49-F238E27FC236}">
                    <a16:creationId xmlns:a16="http://schemas.microsoft.com/office/drawing/2014/main" id="{0A73D199-2E63-CC5F-8449-CEF07B9E571C}"/>
                  </a:ext>
                </a:extLst>
              </p:cNvPr>
              <p:cNvSpPr txBox="1">
                <a:spLocks noRot="1" noChangeAspect="1" noMove="1" noResize="1" noEditPoints="1" noAdjustHandles="1" noChangeArrowheads="1" noChangeShapeType="1" noTextEdit="1"/>
              </p:cNvSpPr>
              <p:nvPr/>
            </p:nvSpPr>
            <p:spPr>
              <a:xfrm>
                <a:off x="397007" y="1447591"/>
                <a:ext cx="1941038" cy="484094"/>
              </a:xfrm>
              <a:prstGeom prst="rect">
                <a:avLst/>
              </a:prstGeom>
              <a:blipFill>
                <a:blip r:embed="rId3"/>
                <a:stretch>
                  <a:fillRect l="-313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E3900E8-84F9-82D0-A1C9-44EADD06DD6A}"/>
                  </a:ext>
                </a:extLst>
              </p:cNvPr>
              <p:cNvSpPr txBox="1"/>
              <p:nvPr/>
            </p:nvSpPr>
            <p:spPr>
              <a:xfrm>
                <a:off x="341425" y="2086741"/>
                <a:ext cx="3177872" cy="4189545"/>
              </a:xfrm>
              <a:prstGeom prst="rect">
                <a:avLst/>
              </a:prstGeom>
              <a:noFill/>
            </p:spPr>
            <p:txBody>
              <a:bodyPr wrap="square">
                <a:spAutoFit/>
              </a:bodyPr>
              <a:lstStyle/>
              <a:p>
                <a:pPr>
                  <a:lnSpc>
                    <a:spcPct val="130000"/>
                  </a:lnSpc>
                </a:pPr>
                <a14:m>
                  <m:oMath xmlns:m="http://schemas.openxmlformats.org/officeDocument/2006/math">
                    <m:sSup>
                      <m:sSupPr>
                        <m:ctrlPr>
                          <a:rPr lang="en-AU" sz="1800" i="1" smtClean="0">
                            <a:latin typeface="Cambria Math" panose="02040503050406030204" pitchFamily="18" charset="0"/>
                          </a:rPr>
                        </m:ctrlPr>
                      </m:sSupPr>
                      <m:e>
                        <m:r>
                          <a:rPr lang="en-AU" sz="1800" i="1">
                            <a:latin typeface="Cambria Math" panose="02040503050406030204" pitchFamily="18" charset="0"/>
                          </a:rPr>
                          <m:t>𝑥</m:t>
                        </m:r>
                      </m:e>
                      <m:sup>
                        <m:r>
                          <a:rPr lang="en-AU" sz="1800" i="1">
                            <a:latin typeface="Cambria Math" panose="02040503050406030204" pitchFamily="18" charset="0"/>
                          </a:rPr>
                          <m:t>2</m:t>
                        </m:r>
                      </m:sup>
                    </m:sSup>
                    <m:r>
                      <a:rPr lang="en-AU" sz="1800" i="1">
                        <a:latin typeface="Cambria Math" panose="02040503050406030204" pitchFamily="18" charset="0"/>
                      </a:rPr>
                      <m:t>+</m:t>
                    </m:r>
                    <m:sSup>
                      <m:sSupPr>
                        <m:ctrlPr>
                          <a:rPr lang="en-AU" sz="1800" i="1">
                            <a:latin typeface="Cambria Math" panose="02040503050406030204" pitchFamily="18" charset="0"/>
                          </a:rPr>
                        </m:ctrlPr>
                      </m:sSupPr>
                      <m:e>
                        <m:r>
                          <a:rPr lang="en-AU" sz="1800" i="1">
                            <a:latin typeface="Cambria Math" panose="02040503050406030204" pitchFamily="18" charset="0"/>
                          </a:rPr>
                          <m:t>𝑦</m:t>
                        </m:r>
                      </m:e>
                      <m:sup>
                        <m:r>
                          <a:rPr lang="en-AU" sz="1800" i="1">
                            <a:latin typeface="Cambria Math" panose="02040503050406030204" pitchFamily="18" charset="0"/>
                          </a:rPr>
                          <m:t>2</m:t>
                        </m:r>
                      </m:sup>
                    </m:sSup>
                    <m:r>
                      <a:rPr lang="en-AU" sz="1800" i="1">
                        <a:latin typeface="Cambria Math" panose="02040503050406030204" pitchFamily="18" charset="0"/>
                      </a:rPr>
                      <m:t>=16</m:t>
                    </m:r>
                  </m:oMath>
                </a14:m>
                <a:r>
                  <a:rPr lang="en-AU" sz="1800" dirty="0"/>
                  <a:t> …(1)</a:t>
                </a:r>
              </a:p>
              <a:p>
                <a:pPr>
                  <a:lnSpc>
                    <a:spcPct val="130000"/>
                  </a:lnSpc>
                </a:pPr>
                <a14:m>
                  <m:oMath xmlns:m="http://schemas.openxmlformats.org/officeDocument/2006/math">
                    <m:func>
                      <m:funcPr>
                        <m:ctrlPr>
                          <a:rPr lang="en-AU" sz="1800" i="1" smtClean="0">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sin</m:t>
                            </m:r>
                          </m:e>
                          <m:sup>
                            <m:r>
                              <a:rPr lang="en-AU" sz="1800" i="1">
                                <a:latin typeface="Cambria Math" panose="02040503050406030204" pitchFamily="18" charset="0"/>
                              </a:rPr>
                              <m:t>2</m:t>
                            </m:r>
                          </m:sup>
                        </m:sSup>
                      </m:fName>
                      <m:e>
                        <m:r>
                          <a:rPr lang="en-AU" sz="1800" i="1">
                            <a:latin typeface="Cambria Math" panose="02040503050406030204" pitchFamily="18" charset="0"/>
                          </a:rPr>
                          <m:t>𝜃</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cos</m:t>
                            </m:r>
                          </m:e>
                          <m:sup>
                            <m:r>
                              <a:rPr lang="en-AU" sz="1800" i="1">
                                <a:latin typeface="Cambria Math" panose="02040503050406030204" pitchFamily="18" charset="0"/>
                              </a:rPr>
                              <m:t>2</m:t>
                            </m:r>
                          </m:sup>
                        </m:sSup>
                      </m:fName>
                      <m:e>
                        <m:r>
                          <a:rPr lang="en-AU" sz="1800" i="1">
                            <a:latin typeface="Cambria Math" panose="02040503050406030204" pitchFamily="18" charset="0"/>
                          </a:rPr>
                          <m:t>𝜃</m:t>
                        </m:r>
                      </m:e>
                    </m:func>
                    <m:r>
                      <m:rPr>
                        <m:aln/>
                      </m:rPr>
                      <a:rPr lang="en-AU" sz="1800" i="1">
                        <a:latin typeface="Cambria Math" panose="02040503050406030204" pitchFamily="18" charset="0"/>
                      </a:rPr>
                      <m:t>=</m:t>
                    </m:r>
                    <m:r>
                      <a:rPr lang="en-AU" sz="1800" i="1">
                        <a:latin typeface="Cambria Math" panose="02040503050406030204" pitchFamily="18" charset="0"/>
                      </a:rPr>
                      <m:t>1</m:t>
                    </m:r>
                  </m:oMath>
                </a14:m>
                <a:r>
                  <a:rPr lang="en-AU" sz="1800" i="1" dirty="0">
                    <a:latin typeface="Cambria Math" panose="02040503050406030204" pitchFamily="18" charset="0"/>
                  </a:rPr>
                  <a:t> </a:t>
                </a:r>
                <a:r>
                  <a:rPr lang="en-AU" sz="1800" dirty="0">
                    <a:latin typeface="+mj-lt"/>
                  </a:rPr>
                  <a:t>… (2)</a:t>
                </a:r>
              </a:p>
              <a:p>
                <a:pPr>
                  <a:lnSpc>
                    <a:spcPct val="130000"/>
                  </a:lnSpc>
                </a:pPr>
                <a:r>
                  <a:rPr lang="en-AU" sz="1800" b="1" dirty="0"/>
                  <a:t>Rearrange (1)</a:t>
                </a:r>
              </a:p>
              <a:p>
                <a:pPr>
                  <a:lnSpc>
                    <a:spcPct val="130000"/>
                  </a:lnSpc>
                </a:pPr>
                <a14:m>
                  <m:oMathPara xmlns:m="http://schemas.openxmlformats.org/officeDocument/2006/math">
                    <m:oMathParaPr>
                      <m:jc m:val="left"/>
                    </m:oMathParaPr>
                    <m:oMath xmlns:m="http://schemas.openxmlformats.org/officeDocument/2006/math">
                      <m:sSup>
                        <m:sSupPr>
                          <m:ctrlPr>
                            <a:rPr lang="en-AU" sz="1800" i="1">
                              <a:latin typeface="Cambria Math" panose="02040503050406030204" pitchFamily="18" charset="0"/>
                            </a:rPr>
                          </m:ctrlPr>
                        </m:sSupPr>
                        <m:e>
                          <m:d>
                            <m:dPr>
                              <m:ctrlPr>
                                <a:rPr lang="en-AU" sz="1800" i="1">
                                  <a:latin typeface="Cambria Math" panose="02040503050406030204" pitchFamily="18" charset="0"/>
                                </a:rPr>
                              </m:ctrlPr>
                            </m:dPr>
                            <m:e>
                              <m:f>
                                <m:fPr>
                                  <m:ctrlPr>
                                    <a:rPr lang="en-AU" sz="1800" i="1">
                                      <a:latin typeface="Cambria Math" panose="02040503050406030204" pitchFamily="18" charset="0"/>
                                    </a:rPr>
                                  </m:ctrlPr>
                                </m:fPr>
                                <m:num>
                                  <m:r>
                                    <a:rPr lang="en-AU" sz="1800" i="1">
                                      <a:latin typeface="Cambria Math" panose="02040503050406030204" pitchFamily="18" charset="0"/>
                                    </a:rPr>
                                    <m:t>𝑥</m:t>
                                  </m:r>
                                </m:num>
                                <m:den>
                                  <m:r>
                                    <a:rPr lang="en-AU" sz="1800" i="1">
                                      <a:latin typeface="Cambria Math" panose="02040503050406030204" pitchFamily="18" charset="0"/>
                                    </a:rPr>
                                    <m:t>4</m:t>
                                  </m:r>
                                </m:den>
                              </m:f>
                            </m:e>
                          </m:d>
                        </m:e>
                        <m:sup>
                          <m:r>
                            <a:rPr lang="en-AU" sz="1800" i="1">
                              <a:latin typeface="Cambria Math" panose="02040503050406030204" pitchFamily="18" charset="0"/>
                            </a:rPr>
                            <m:t>2</m:t>
                          </m:r>
                        </m:sup>
                      </m:sSup>
                      <m:r>
                        <a:rPr lang="en-AU" sz="1800" i="1">
                          <a:latin typeface="Cambria Math" panose="02040503050406030204" pitchFamily="18" charset="0"/>
                        </a:rPr>
                        <m:t>+</m:t>
                      </m:r>
                      <m:sSup>
                        <m:sSupPr>
                          <m:ctrlPr>
                            <a:rPr lang="en-AU" sz="1800" i="1">
                              <a:latin typeface="Cambria Math" panose="02040503050406030204" pitchFamily="18" charset="0"/>
                            </a:rPr>
                          </m:ctrlPr>
                        </m:sSupPr>
                        <m:e>
                          <m:d>
                            <m:dPr>
                              <m:ctrlPr>
                                <a:rPr lang="en-AU" sz="1800" i="1">
                                  <a:latin typeface="Cambria Math" panose="02040503050406030204" pitchFamily="18" charset="0"/>
                                </a:rPr>
                              </m:ctrlPr>
                            </m:dPr>
                            <m:e>
                              <m:f>
                                <m:fPr>
                                  <m:ctrlPr>
                                    <a:rPr lang="en-AU" sz="1800" i="1">
                                      <a:latin typeface="Cambria Math" panose="02040503050406030204" pitchFamily="18" charset="0"/>
                                    </a:rPr>
                                  </m:ctrlPr>
                                </m:fPr>
                                <m:num>
                                  <m:r>
                                    <a:rPr lang="en-AU" sz="1800" i="1">
                                      <a:latin typeface="Cambria Math" panose="02040503050406030204" pitchFamily="18" charset="0"/>
                                    </a:rPr>
                                    <m:t>𝑦</m:t>
                                  </m:r>
                                </m:num>
                                <m:den>
                                  <m:r>
                                    <a:rPr lang="en-AU" sz="1800" i="1">
                                      <a:latin typeface="Cambria Math" panose="02040503050406030204" pitchFamily="18" charset="0"/>
                                    </a:rPr>
                                    <m:t>4</m:t>
                                  </m:r>
                                </m:den>
                              </m:f>
                            </m:e>
                          </m:d>
                        </m:e>
                        <m:sup>
                          <m:r>
                            <a:rPr lang="en-AU" sz="1800" i="1">
                              <a:latin typeface="Cambria Math" panose="02040503050406030204" pitchFamily="18" charset="0"/>
                            </a:rPr>
                            <m:t>2</m:t>
                          </m:r>
                        </m:sup>
                      </m:sSup>
                      <m:r>
                        <m:rPr>
                          <m:aln/>
                        </m:rPr>
                        <a:rPr lang="en-AU" sz="1800" i="1">
                          <a:latin typeface="Cambria Math" panose="02040503050406030204" pitchFamily="18" charset="0"/>
                        </a:rPr>
                        <m:t>=</m:t>
                      </m:r>
                      <m:r>
                        <a:rPr lang="en-AU" sz="1800" i="1">
                          <a:latin typeface="Cambria Math" panose="02040503050406030204" pitchFamily="18" charset="0"/>
                        </a:rPr>
                        <m:t>1</m:t>
                      </m:r>
                      <m:r>
                        <a:rPr lang="en-AU" sz="1800" b="0" i="1" smtClean="0">
                          <a:latin typeface="Cambria Math" panose="02040503050406030204" pitchFamily="18" charset="0"/>
                        </a:rPr>
                        <m:t> …(3)</m:t>
                      </m:r>
                    </m:oMath>
                  </m:oMathPara>
                </a14:m>
                <a:endParaRPr lang="en-AU" sz="1800" b="0" i="1" dirty="0">
                  <a:latin typeface="Cambria Math" panose="02040503050406030204" pitchFamily="18" charset="0"/>
                </a:endParaRPr>
              </a:p>
              <a:p>
                <a:pPr>
                  <a:lnSpc>
                    <a:spcPct val="130000"/>
                  </a:lnSpc>
                </a:pPr>
                <a:r>
                  <a:rPr lang="en-AU" sz="1800" b="1" dirty="0"/>
                  <a:t>Equating (2) and (3)</a:t>
                </a:r>
                <a:br>
                  <a:rPr lang="en-AU" sz="1800" b="0" i="1" dirty="0">
                    <a:latin typeface="Cambria Math" panose="02040503050406030204" pitchFamily="18" charset="0"/>
                  </a:rPr>
                </a:br>
                <a14:m>
                  <m:oMathPara xmlns:m="http://schemas.openxmlformats.org/officeDocument/2006/math">
                    <m:oMathParaPr>
                      <m:jc m:val="left"/>
                    </m:oMathParaPr>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𝑥</m:t>
                          </m:r>
                        </m:num>
                        <m:den>
                          <m:r>
                            <a:rPr lang="en-AU" sz="1800" b="0" i="1" smtClean="0">
                              <a:latin typeface="Cambria Math" panose="02040503050406030204" pitchFamily="18" charset="0"/>
                            </a:rPr>
                            <m:t>4</m:t>
                          </m:r>
                        </m:den>
                      </m:f>
                      <m:r>
                        <m:rPr>
                          <m:aln/>
                        </m:rP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𝜃</m:t>
                          </m:r>
                        </m:e>
                      </m:func>
                    </m:oMath>
                    <m:oMath xmlns:m="http://schemas.openxmlformats.org/officeDocument/2006/math">
                      <m:r>
                        <a:rPr lang="en-AU" sz="1800" b="0" i="1" smtClean="0">
                          <a:latin typeface="Cambria Math" panose="02040503050406030204" pitchFamily="18" charset="0"/>
                        </a:rPr>
                        <m:t>𝑥</m:t>
                      </m:r>
                      <m:r>
                        <m:rPr>
                          <m:aln/>
                        </m:rPr>
                        <a:rPr lang="en-AU" sz="1800" b="0" i="1" smtClean="0">
                          <a:latin typeface="Cambria Math" panose="02040503050406030204" pitchFamily="18" charset="0"/>
                        </a:rPr>
                        <m:t>=</m:t>
                      </m:r>
                      <m:r>
                        <a:rPr lang="en-AU" sz="1800" b="0" i="1" smtClean="0">
                          <a:latin typeface="Cambria Math" panose="02040503050406030204" pitchFamily="18" charset="0"/>
                        </a:rPr>
                        <m:t>4</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𝜃</m:t>
                          </m:r>
                        </m:e>
                      </m:func>
                      <m:r>
                        <a:rPr lang="en-AU" sz="1800" i="1">
                          <a:latin typeface="Cambria Math" panose="02040503050406030204" pitchFamily="18" charset="0"/>
                        </a:rPr>
                        <m:t> </m:t>
                      </m:r>
                    </m:oMath>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𝑦</m:t>
                          </m:r>
                        </m:num>
                        <m:den>
                          <m:r>
                            <a:rPr lang="en-AU" sz="1800" i="1">
                              <a:latin typeface="Cambria Math" panose="02040503050406030204" pitchFamily="18" charset="0"/>
                            </a:rPr>
                            <m:t> 4</m:t>
                          </m:r>
                        </m:den>
                      </m:f>
                      <m:r>
                        <m:rPr>
                          <m:aln/>
                        </m:rP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𝜃</m:t>
                          </m:r>
                        </m:e>
                      </m:func>
                      <m:r>
                        <a:rPr lang="en-AU" sz="1800" b="0" i="1" smtClean="0">
                          <a:latin typeface="Cambria Math" panose="02040503050406030204" pitchFamily="18" charset="0"/>
                        </a:rPr>
                        <m:t> </m:t>
                      </m:r>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r>
                        <a:rPr lang="en-AU" sz="1800" b="0" i="1" smtClean="0">
                          <a:latin typeface="Cambria Math" panose="02040503050406030204" pitchFamily="18" charset="0"/>
                        </a:rPr>
                        <m:t>4</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𝜃</m:t>
                          </m:r>
                        </m:e>
                      </m:func>
                    </m:oMath>
                  </m:oMathPara>
                </a14:m>
                <a:endParaRPr lang="en-AU" sz="1800" b="0" i="1" dirty="0">
                  <a:latin typeface="Cambria Math" panose="02040503050406030204" pitchFamily="18" charset="0"/>
                </a:endParaRPr>
              </a:p>
            </p:txBody>
          </p:sp>
        </mc:Choice>
        <mc:Fallback xmlns="">
          <p:sp>
            <p:nvSpPr>
              <p:cNvPr id="11" name="TextBox 10">
                <a:extLst>
                  <a:ext uri="{FF2B5EF4-FFF2-40B4-BE49-F238E27FC236}">
                    <a16:creationId xmlns:a16="http://schemas.microsoft.com/office/drawing/2014/main" id="{CE3900E8-84F9-82D0-A1C9-44EADD06DD6A}"/>
                  </a:ext>
                </a:extLst>
              </p:cNvPr>
              <p:cNvSpPr txBox="1">
                <a:spLocks noRot="1" noChangeAspect="1" noMove="1" noResize="1" noEditPoints="1" noAdjustHandles="1" noChangeArrowheads="1" noChangeShapeType="1" noTextEdit="1"/>
              </p:cNvSpPr>
              <p:nvPr/>
            </p:nvSpPr>
            <p:spPr>
              <a:xfrm>
                <a:off x="341425" y="2086741"/>
                <a:ext cx="3177872" cy="4189545"/>
              </a:xfrm>
              <a:prstGeom prst="rect">
                <a:avLst/>
              </a:prstGeom>
              <a:blipFill>
                <a:blip r:embed="rId4"/>
                <a:stretch>
                  <a:fillRect l="-153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07EE3FC-A1E1-21FF-D119-649518717C20}"/>
                  </a:ext>
                </a:extLst>
              </p:cNvPr>
              <p:cNvSpPr txBox="1"/>
              <p:nvPr/>
            </p:nvSpPr>
            <p:spPr>
              <a:xfrm>
                <a:off x="4174744" y="1447591"/>
                <a:ext cx="2415987" cy="484094"/>
              </a:xfrm>
              <a:prstGeom prst="rect">
                <a:avLst/>
              </a:prstGeom>
              <a:noFill/>
            </p:spPr>
            <p:txBody>
              <a:bodyPr wrap="square" lIns="0" tIns="0" rIns="0" bIns="0" rtlCol="0">
                <a:noAutofit/>
              </a:bodyPr>
              <a:lstStyle/>
              <a:p>
                <a:pPr algn="l"/>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+2)</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m:t>
                          </m:r>
                          <m:r>
                            <a:rPr lang="en-AU" sz="1800" b="0" i="1" smtClean="0">
                              <a:latin typeface="Cambria Math" panose="02040503050406030204" pitchFamily="18" charset="0"/>
                            </a:rPr>
                            <m:t>𝑦</m:t>
                          </m:r>
                          <m:r>
                            <a:rPr lang="en-AU" sz="1800" b="0" i="1" smtClean="0">
                              <a:latin typeface="Cambria Math" panose="02040503050406030204" pitchFamily="18" charset="0"/>
                            </a:rPr>
                            <m:t>−3)</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=9</m:t>
                      </m:r>
                    </m:oMath>
                  </m:oMathPara>
                </a14:m>
                <a:endParaRPr lang="en-AU" sz="1800" dirty="0"/>
              </a:p>
            </p:txBody>
          </p:sp>
        </mc:Choice>
        <mc:Fallback xmlns="">
          <p:sp>
            <p:nvSpPr>
              <p:cNvPr id="7" name="TextBox 6">
                <a:extLst>
                  <a:ext uri="{FF2B5EF4-FFF2-40B4-BE49-F238E27FC236}">
                    <a16:creationId xmlns:a16="http://schemas.microsoft.com/office/drawing/2014/main" id="{A07EE3FC-A1E1-21FF-D119-649518717C20}"/>
                  </a:ext>
                </a:extLst>
              </p:cNvPr>
              <p:cNvSpPr txBox="1">
                <a:spLocks noRot="1" noChangeAspect="1" noMove="1" noResize="1" noEditPoints="1" noAdjustHandles="1" noChangeArrowheads="1" noChangeShapeType="1" noTextEdit="1"/>
              </p:cNvSpPr>
              <p:nvPr/>
            </p:nvSpPr>
            <p:spPr>
              <a:xfrm>
                <a:off x="4174744" y="1447591"/>
                <a:ext cx="2415987" cy="484094"/>
              </a:xfrm>
              <a:prstGeom prst="rect">
                <a:avLst/>
              </a:prstGeom>
              <a:blipFill>
                <a:blip r:embed="rId5"/>
                <a:stretch>
                  <a:fillRect l="-454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F786ABC-7FEF-3F4C-A1F5-BFAA1746538F}"/>
                  </a:ext>
                </a:extLst>
              </p:cNvPr>
              <p:cNvSpPr txBox="1"/>
              <p:nvPr/>
            </p:nvSpPr>
            <p:spPr>
              <a:xfrm>
                <a:off x="4166752" y="2086741"/>
                <a:ext cx="3533480" cy="4215962"/>
              </a:xfrm>
              <a:prstGeom prst="rect">
                <a:avLst/>
              </a:prstGeom>
              <a:noFill/>
            </p:spPr>
            <p:txBody>
              <a:bodyPr wrap="square">
                <a:spAutoFit/>
              </a:bodyPr>
              <a:lstStyle/>
              <a:p>
                <a:pPr>
                  <a:lnSpc>
                    <a:spcPct val="130000"/>
                  </a:lnSpc>
                </a:pPr>
                <a14:m>
                  <m:oMath xmlns:m="http://schemas.openxmlformats.org/officeDocument/2006/math">
                    <m:sSup>
                      <m:sSupPr>
                        <m:ctrlPr>
                          <a:rPr lang="en-AU" sz="1800" i="1">
                            <a:latin typeface="Cambria Math" panose="02040503050406030204" pitchFamily="18" charset="0"/>
                          </a:rPr>
                        </m:ctrlPr>
                      </m:sSupPr>
                      <m:e>
                        <m:r>
                          <a:rPr lang="en-AU" sz="1800" i="1">
                            <a:latin typeface="Cambria Math" panose="02040503050406030204" pitchFamily="18" charset="0"/>
                          </a:rPr>
                          <m:t>(</m:t>
                        </m:r>
                        <m:r>
                          <a:rPr lang="en-AU" sz="1800" i="1">
                            <a:latin typeface="Cambria Math" panose="02040503050406030204" pitchFamily="18" charset="0"/>
                          </a:rPr>
                          <m:t>𝑥</m:t>
                        </m:r>
                        <m:r>
                          <a:rPr lang="en-AU" sz="1800" i="1">
                            <a:latin typeface="Cambria Math" panose="02040503050406030204" pitchFamily="18" charset="0"/>
                          </a:rPr>
                          <m:t>+2)</m:t>
                        </m:r>
                      </m:e>
                      <m:sup>
                        <m:r>
                          <a:rPr lang="en-AU" sz="1800" i="1">
                            <a:latin typeface="Cambria Math" panose="02040503050406030204" pitchFamily="18" charset="0"/>
                          </a:rPr>
                          <m:t>2</m:t>
                        </m:r>
                      </m:sup>
                    </m:sSup>
                    <m:r>
                      <a:rPr lang="en-AU" sz="1800" i="1">
                        <a:latin typeface="Cambria Math" panose="02040503050406030204" pitchFamily="18" charset="0"/>
                      </a:rPr>
                      <m:t>+</m:t>
                    </m:r>
                    <m:sSup>
                      <m:sSupPr>
                        <m:ctrlPr>
                          <a:rPr lang="en-AU" sz="1800" i="1">
                            <a:latin typeface="Cambria Math" panose="02040503050406030204" pitchFamily="18" charset="0"/>
                          </a:rPr>
                        </m:ctrlPr>
                      </m:sSupPr>
                      <m:e>
                        <m:r>
                          <a:rPr lang="en-AU" sz="1800" i="1">
                            <a:latin typeface="Cambria Math" panose="02040503050406030204" pitchFamily="18" charset="0"/>
                          </a:rPr>
                          <m:t>(</m:t>
                        </m:r>
                        <m:r>
                          <a:rPr lang="en-AU" sz="1800" i="1">
                            <a:latin typeface="Cambria Math" panose="02040503050406030204" pitchFamily="18" charset="0"/>
                          </a:rPr>
                          <m:t>𝑦</m:t>
                        </m:r>
                        <m:r>
                          <a:rPr lang="en-AU" sz="1800" i="1">
                            <a:latin typeface="Cambria Math" panose="02040503050406030204" pitchFamily="18" charset="0"/>
                          </a:rPr>
                          <m:t>−3)</m:t>
                        </m:r>
                      </m:e>
                      <m:sup>
                        <m:r>
                          <a:rPr lang="en-AU" sz="1800" i="1">
                            <a:latin typeface="Cambria Math" panose="02040503050406030204" pitchFamily="18" charset="0"/>
                          </a:rPr>
                          <m:t>2</m:t>
                        </m:r>
                      </m:sup>
                    </m:sSup>
                    <m:r>
                      <a:rPr lang="en-AU" sz="1800" i="1">
                        <a:latin typeface="Cambria Math" panose="02040503050406030204" pitchFamily="18" charset="0"/>
                      </a:rPr>
                      <m:t>=9</m:t>
                    </m:r>
                  </m:oMath>
                </a14:m>
                <a:r>
                  <a:rPr lang="en-AU" sz="1800" i="1" dirty="0">
                    <a:latin typeface="Cambria Math" panose="02040503050406030204" pitchFamily="18" charset="0"/>
                  </a:rPr>
                  <a:t> </a:t>
                </a:r>
                <a:r>
                  <a:rPr lang="en-AU" sz="1800" dirty="0">
                    <a:latin typeface="Cambria Math" panose="02040503050406030204" pitchFamily="18" charset="0"/>
                  </a:rPr>
                  <a:t>… (1)</a:t>
                </a:r>
              </a:p>
              <a:p>
                <a:pPr>
                  <a:lnSpc>
                    <a:spcPct val="130000"/>
                  </a:lnSpc>
                </a:pPr>
                <a14:m>
                  <m:oMath xmlns:m="http://schemas.openxmlformats.org/officeDocument/2006/math">
                    <m:func>
                      <m:funcPr>
                        <m:ctrlPr>
                          <a:rPr lang="en-AU" sz="1800" i="1" smtClean="0">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sin</m:t>
                            </m:r>
                          </m:e>
                          <m:sup>
                            <m:r>
                              <a:rPr lang="en-AU" sz="1800" i="1">
                                <a:latin typeface="Cambria Math" panose="02040503050406030204" pitchFamily="18" charset="0"/>
                              </a:rPr>
                              <m:t>2</m:t>
                            </m:r>
                          </m:sup>
                        </m:sSup>
                      </m:fName>
                      <m:e>
                        <m:r>
                          <a:rPr lang="en-AU" sz="1800" i="1">
                            <a:latin typeface="Cambria Math" panose="02040503050406030204" pitchFamily="18" charset="0"/>
                          </a:rPr>
                          <m:t>𝜃</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cos</m:t>
                            </m:r>
                          </m:e>
                          <m:sup>
                            <m:r>
                              <a:rPr lang="en-AU" sz="1800" i="1">
                                <a:latin typeface="Cambria Math" panose="02040503050406030204" pitchFamily="18" charset="0"/>
                              </a:rPr>
                              <m:t>2</m:t>
                            </m:r>
                          </m:sup>
                        </m:sSup>
                      </m:fName>
                      <m:e>
                        <m:r>
                          <a:rPr lang="en-AU" sz="1800" i="1">
                            <a:latin typeface="Cambria Math" panose="02040503050406030204" pitchFamily="18" charset="0"/>
                          </a:rPr>
                          <m:t>𝜃</m:t>
                        </m:r>
                      </m:e>
                    </m:func>
                    <m:r>
                      <m:rPr>
                        <m:aln/>
                      </m:rPr>
                      <a:rPr lang="en-AU" sz="1800" i="1">
                        <a:latin typeface="Cambria Math" panose="02040503050406030204" pitchFamily="18" charset="0"/>
                      </a:rPr>
                      <m:t>=</m:t>
                    </m:r>
                    <m:r>
                      <a:rPr lang="en-AU" sz="1800" i="1">
                        <a:latin typeface="Cambria Math" panose="02040503050406030204" pitchFamily="18" charset="0"/>
                      </a:rPr>
                      <m:t>1</m:t>
                    </m:r>
                  </m:oMath>
                </a14:m>
                <a:r>
                  <a:rPr lang="en-AU" sz="1800" i="1" dirty="0">
                    <a:latin typeface="Cambria Math" panose="02040503050406030204" pitchFamily="18" charset="0"/>
                  </a:rPr>
                  <a:t> </a:t>
                </a:r>
                <a:r>
                  <a:rPr lang="en-AU" sz="1800" dirty="0">
                    <a:latin typeface="Cambria Math" panose="02040503050406030204" pitchFamily="18" charset="0"/>
                  </a:rPr>
                  <a:t>… (2)</a:t>
                </a:r>
              </a:p>
              <a:p>
                <a:pPr>
                  <a:lnSpc>
                    <a:spcPct val="130000"/>
                  </a:lnSpc>
                </a:pPr>
                <a:r>
                  <a:rPr lang="en-AU" sz="1800" b="1" dirty="0"/>
                  <a:t>Rearrange (1)</a:t>
                </a:r>
                <a:br>
                  <a:rPr lang="en-AU" sz="1800" i="1" dirty="0">
                    <a:latin typeface="Cambria Math" panose="02040503050406030204" pitchFamily="18" charset="0"/>
                  </a:rPr>
                </a:br>
                <a14:m>
                  <m:oMath xmlns:m="http://schemas.openxmlformats.org/officeDocument/2006/math">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𝑥</m:t>
                                </m:r>
                                <m:r>
                                  <a:rPr lang="en-AU" sz="1800" b="0" i="1" smtClean="0">
                                    <a:latin typeface="Cambria Math" panose="02040503050406030204" pitchFamily="18" charset="0"/>
                                  </a:rPr>
                                  <m:t>+2</m:t>
                                </m:r>
                              </m:num>
                              <m:den>
                                <m:r>
                                  <a:rPr lang="en-AU" sz="1800" b="0" i="1" smtClean="0">
                                    <a:latin typeface="Cambria Math" panose="02040503050406030204" pitchFamily="18" charset="0"/>
                                  </a:rPr>
                                  <m:t>3</m:t>
                                </m:r>
                              </m:den>
                            </m:f>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𝑦</m:t>
                                </m:r>
                                <m:r>
                                  <a:rPr lang="en-AU" sz="1800" b="0" i="1" smtClean="0">
                                    <a:latin typeface="Cambria Math" panose="02040503050406030204" pitchFamily="18" charset="0"/>
                                  </a:rPr>
                                  <m:t>−3</m:t>
                                </m:r>
                              </m:num>
                              <m:den>
                                <m:r>
                                  <a:rPr lang="en-AU" sz="1800" b="0" i="1" smtClean="0">
                                    <a:latin typeface="Cambria Math" panose="02040503050406030204" pitchFamily="18" charset="0"/>
                                  </a:rPr>
                                  <m:t>3</m:t>
                                </m:r>
                              </m:den>
                            </m:f>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=1</m:t>
                    </m:r>
                  </m:oMath>
                </a14:m>
                <a:r>
                  <a:rPr lang="en-AU" sz="1800" b="0" i="1" dirty="0">
                    <a:latin typeface="Cambria Math" panose="02040503050406030204" pitchFamily="18" charset="0"/>
                  </a:rPr>
                  <a:t> </a:t>
                </a:r>
                <a:r>
                  <a:rPr lang="en-AU" sz="1800" b="0" dirty="0"/>
                  <a:t>… (3)</a:t>
                </a:r>
              </a:p>
              <a:p>
                <a:pPr>
                  <a:lnSpc>
                    <a:spcPct val="130000"/>
                  </a:lnSpc>
                </a:pPr>
                <a:r>
                  <a:rPr lang="en-AU" sz="1800" b="1" dirty="0"/>
                  <a:t>Equating (2) and (3)</a:t>
                </a:r>
                <a:br>
                  <a:rPr lang="en-AU" sz="1800" b="0" i="1" dirty="0">
                    <a:latin typeface="Cambria Math" panose="02040503050406030204" pitchFamily="18" charset="0"/>
                  </a:rPr>
                </a:br>
                <a14:m>
                  <m:oMathPara xmlns:m="http://schemas.openxmlformats.org/officeDocument/2006/math">
                    <m:oMathParaPr>
                      <m:jc m:val="left"/>
                    </m:oMathParaPr>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𝑥</m:t>
                          </m:r>
                          <m:r>
                            <a:rPr lang="en-AU" sz="1800" b="0" i="1" smtClean="0">
                              <a:latin typeface="Cambria Math" panose="02040503050406030204" pitchFamily="18" charset="0"/>
                            </a:rPr>
                            <m:t>+2</m:t>
                          </m:r>
                        </m:num>
                        <m:den>
                          <m:r>
                            <a:rPr lang="en-AU" sz="1800" b="0" i="1" smtClean="0">
                              <a:latin typeface="Cambria Math" panose="02040503050406030204" pitchFamily="18" charset="0"/>
                            </a:rPr>
                            <m:t>3</m:t>
                          </m:r>
                        </m:den>
                      </m:f>
                      <m:r>
                        <m:rPr>
                          <m:aln/>
                        </m:rP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𝜃</m:t>
                          </m:r>
                        </m:e>
                      </m:func>
                    </m:oMath>
                    <m:oMath xmlns:m="http://schemas.openxmlformats.org/officeDocument/2006/math">
                      <m:r>
                        <a:rPr lang="en-AU" sz="1800" i="1">
                          <a:latin typeface="Cambria Math" panose="02040503050406030204" pitchFamily="18" charset="0"/>
                        </a:rPr>
                        <m:t>𝑥</m:t>
                      </m:r>
                      <m:r>
                        <m:rPr>
                          <m:aln/>
                        </m:rPr>
                        <a:rPr lang="en-AU" sz="1800" i="1">
                          <a:latin typeface="Cambria Math" panose="02040503050406030204" pitchFamily="18" charset="0"/>
                        </a:rPr>
                        <m:t>=</m:t>
                      </m:r>
                      <m:r>
                        <a:rPr lang="en-AU" sz="1800" b="0" i="1" smtClean="0">
                          <a:latin typeface="Cambria Math" panose="02040503050406030204" pitchFamily="18" charset="0"/>
                        </a:rPr>
                        <m:t>3</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𝜃</m:t>
                          </m:r>
                        </m:e>
                      </m:func>
                      <m:r>
                        <a:rPr lang="en-AU" sz="1800" i="1">
                          <a:latin typeface="Cambria Math" panose="02040503050406030204" pitchFamily="18" charset="0"/>
                        </a:rPr>
                        <m:t> </m:t>
                      </m:r>
                      <m:r>
                        <a:rPr lang="en-AU" sz="1800" b="0" i="1" smtClean="0">
                          <a:latin typeface="Cambria Math" panose="02040503050406030204" pitchFamily="18" charset="0"/>
                        </a:rPr>
                        <m:t>−2</m:t>
                      </m:r>
                    </m:oMath>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𝑦</m:t>
                          </m:r>
                          <m:r>
                            <a:rPr lang="en-AU" sz="1800" b="0" i="1" smtClean="0">
                              <a:latin typeface="Cambria Math" panose="02040503050406030204" pitchFamily="18" charset="0"/>
                            </a:rPr>
                            <m:t>−3</m:t>
                          </m:r>
                        </m:num>
                        <m:den>
                          <m:r>
                            <a:rPr lang="en-AU" sz="1800" i="1">
                              <a:latin typeface="Cambria Math" panose="02040503050406030204" pitchFamily="18" charset="0"/>
                            </a:rPr>
                            <m:t> </m:t>
                          </m:r>
                          <m:r>
                            <a:rPr lang="en-AU" sz="1800" b="0" i="1" smtClean="0">
                              <a:latin typeface="Cambria Math" panose="02040503050406030204" pitchFamily="18" charset="0"/>
                            </a:rPr>
                            <m:t>3</m:t>
                          </m:r>
                        </m:den>
                      </m:f>
                      <m:r>
                        <m:rPr>
                          <m:aln/>
                        </m:rP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𝜃</m:t>
                          </m:r>
                        </m:e>
                      </m:func>
                      <m:r>
                        <a:rPr lang="en-AU" sz="1800" i="1">
                          <a:latin typeface="Cambria Math" panose="02040503050406030204" pitchFamily="18" charset="0"/>
                        </a:rPr>
                        <m:t> </m:t>
                      </m:r>
                    </m:oMath>
                    <m:oMath xmlns:m="http://schemas.openxmlformats.org/officeDocument/2006/math">
                      <m:r>
                        <a:rPr lang="en-AU" sz="1800" i="1">
                          <a:latin typeface="Cambria Math" panose="02040503050406030204" pitchFamily="18" charset="0"/>
                        </a:rPr>
                        <m:t>𝑦</m:t>
                      </m:r>
                      <m:r>
                        <m:rPr>
                          <m:aln/>
                        </m:rPr>
                        <a:rPr lang="en-AU" sz="1800" i="1">
                          <a:latin typeface="Cambria Math" panose="02040503050406030204" pitchFamily="18" charset="0"/>
                        </a:rPr>
                        <m:t>=</m:t>
                      </m:r>
                      <m:r>
                        <a:rPr lang="en-AU" sz="1800" b="0" i="1" smtClean="0">
                          <a:latin typeface="Cambria Math" panose="02040503050406030204" pitchFamily="18" charset="0"/>
                        </a:rPr>
                        <m:t>3</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𝜃</m:t>
                          </m:r>
                          <m:r>
                            <a:rPr lang="en-AU" sz="1800" b="0" i="1" smtClean="0">
                              <a:latin typeface="Cambria Math" panose="02040503050406030204" pitchFamily="18" charset="0"/>
                            </a:rPr>
                            <m:t>+3</m:t>
                          </m:r>
                        </m:e>
                      </m:func>
                    </m:oMath>
                  </m:oMathPara>
                </a14:m>
                <a:endParaRPr lang="en-AU" sz="1800" b="0" i="1" dirty="0">
                  <a:latin typeface="Cambria Math" panose="02040503050406030204" pitchFamily="18" charset="0"/>
                </a:endParaRPr>
              </a:p>
            </p:txBody>
          </p:sp>
        </mc:Choice>
        <mc:Fallback xmlns="">
          <p:sp>
            <p:nvSpPr>
              <p:cNvPr id="10" name="TextBox 9">
                <a:extLst>
                  <a:ext uri="{FF2B5EF4-FFF2-40B4-BE49-F238E27FC236}">
                    <a16:creationId xmlns:a16="http://schemas.microsoft.com/office/drawing/2014/main" id="{CF786ABC-7FEF-3F4C-A1F5-BFAA1746538F}"/>
                  </a:ext>
                </a:extLst>
              </p:cNvPr>
              <p:cNvSpPr txBox="1">
                <a:spLocks noRot="1" noChangeAspect="1" noMove="1" noResize="1" noEditPoints="1" noAdjustHandles="1" noChangeArrowheads="1" noChangeShapeType="1" noTextEdit="1"/>
              </p:cNvSpPr>
              <p:nvPr/>
            </p:nvSpPr>
            <p:spPr>
              <a:xfrm>
                <a:off x="4166752" y="2086741"/>
                <a:ext cx="3533480" cy="4215962"/>
              </a:xfrm>
              <a:prstGeom prst="rect">
                <a:avLst/>
              </a:prstGeom>
              <a:blipFill>
                <a:blip r:embed="rId6"/>
                <a:stretch>
                  <a:fillRect l="-155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AADFFFA-A225-585F-D182-27B1E55FB2FC}"/>
                  </a:ext>
                </a:extLst>
              </p:cNvPr>
              <p:cNvSpPr txBox="1"/>
              <p:nvPr/>
            </p:nvSpPr>
            <p:spPr>
              <a:xfrm>
                <a:off x="8637494" y="1447591"/>
                <a:ext cx="2953869" cy="484094"/>
              </a:xfrm>
              <a:prstGeom prst="rect">
                <a:avLst/>
              </a:prstGeom>
              <a:noFill/>
            </p:spPr>
            <p:txBody>
              <a:bodyPr wrap="square" lIns="0" tIns="0" rIns="0" bIns="0" rtlCol="0">
                <a:noAutofit/>
              </a:bodyPr>
              <a:lstStyle/>
              <a:p>
                <a:pPr algn="l"/>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+6</m:t>
                      </m:r>
                      <m:r>
                        <a:rPr lang="en-AU" sz="1800" b="0" i="1" smtClean="0">
                          <a:latin typeface="Cambria Math" panose="02040503050406030204" pitchFamily="18" charset="0"/>
                        </a:rPr>
                        <m:t>𝑥</m:t>
                      </m:r>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𝑦</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−4</m:t>
                      </m:r>
                      <m:r>
                        <a:rPr lang="en-AU" sz="1800" b="0" i="1" smtClean="0">
                          <a:latin typeface="Cambria Math" panose="02040503050406030204" pitchFamily="18" charset="0"/>
                        </a:rPr>
                        <m:t>𝑦</m:t>
                      </m:r>
                      <m:r>
                        <a:rPr lang="en-AU" sz="1800" b="0" i="1" smtClean="0">
                          <a:latin typeface="Cambria Math" panose="02040503050406030204" pitchFamily="18" charset="0"/>
                        </a:rPr>
                        <m:t>−23=0</m:t>
                      </m:r>
                    </m:oMath>
                  </m:oMathPara>
                </a14:m>
                <a:endParaRPr lang="en-AU" sz="1800" dirty="0"/>
              </a:p>
            </p:txBody>
          </p:sp>
        </mc:Choice>
        <mc:Fallback xmlns="">
          <p:sp>
            <p:nvSpPr>
              <p:cNvPr id="9" name="TextBox 8">
                <a:extLst>
                  <a:ext uri="{FF2B5EF4-FFF2-40B4-BE49-F238E27FC236}">
                    <a16:creationId xmlns:a16="http://schemas.microsoft.com/office/drawing/2014/main" id="{EAADFFFA-A225-585F-D182-27B1E55FB2FC}"/>
                  </a:ext>
                </a:extLst>
              </p:cNvPr>
              <p:cNvSpPr txBox="1">
                <a:spLocks noRot="1" noChangeAspect="1" noMove="1" noResize="1" noEditPoints="1" noAdjustHandles="1" noChangeArrowheads="1" noChangeShapeType="1" noTextEdit="1"/>
              </p:cNvSpPr>
              <p:nvPr/>
            </p:nvSpPr>
            <p:spPr>
              <a:xfrm>
                <a:off x="8637494" y="1447591"/>
                <a:ext cx="2953869" cy="484094"/>
              </a:xfrm>
              <a:prstGeom prst="rect">
                <a:avLst/>
              </a:prstGeom>
              <a:blipFill>
                <a:blip r:embed="rId7"/>
                <a:stretch>
                  <a:fillRect l="-206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4D1C9AA9-A92E-6FEC-1C78-225AD1520CCC}"/>
                  </a:ext>
                </a:extLst>
              </p:cNvPr>
              <p:cNvSpPr txBox="1"/>
              <p:nvPr/>
            </p:nvSpPr>
            <p:spPr>
              <a:xfrm>
                <a:off x="8180294" y="1786392"/>
                <a:ext cx="3411069" cy="914400"/>
              </a:xfrm>
              <a:prstGeom prst="rect">
                <a:avLst/>
              </a:prstGeom>
              <a:noFill/>
            </p:spPr>
            <p:txBody>
              <a:bodyPr wrap="none" lIns="0" tIns="0" rIns="0" bIns="0" rtlCol="0">
                <a:noAutofit/>
              </a:bodyPr>
              <a:lstStyle/>
              <a:p>
                <a:pPr algn="l">
                  <a:lnSpc>
                    <a:spcPct val="130000"/>
                  </a:lnSpc>
                </a:pPr>
                <a:r>
                  <a:rPr lang="en-AU" sz="1800" b="1" dirty="0"/>
                  <a:t>Completing the square</a:t>
                </a:r>
              </a:p>
              <a:p>
                <a:pPr algn="l">
                  <a:lnSpc>
                    <a:spcPct val="130000"/>
                  </a:lnSpc>
                </a:pPr>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+3</m:t>
                              </m:r>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−9+</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𝑦</m:t>
                              </m:r>
                              <m:r>
                                <a:rPr lang="en-AU" sz="1800" b="0" i="1" smtClean="0">
                                  <a:latin typeface="Cambria Math" panose="02040503050406030204" pitchFamily="18" charset="0"/>
                                </a:rPr>
                                <m:t>−2</m:t>
                              </m:r>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−4−23</m:t>
                      </m:r>
                      <m:r>
                        <m:rPr>
                          <m:aln/>
                        </m:rPr>
                        <a:rPr lang="en-AU" sz="1800" b="0" i="1" smtClean="0">
                          <a:latin typeface="Cambria Math" panose="02040503050406030204" pitchFamily="18" charset="0"/>
                        </a:rPr>
                        <m:t>=</m:t>
                      </m:r>
                      <m:r>
                        <a:rPr lang="en-AU" sz="1800" b="0" i="1" smtClean="0">
                          <a:latin typeface="Cambria Math" panose="02040503050406030204" pitchFamily="18" charset="0"/>
                        </a:rPr>
                        <m:t>0</m:t>
                      </m:r>
                    </m:oMath>
                  </m:oMathPara>
                </a14:m>
                <a:br>
                  <a:rPr lang="en-AU" sz="1800" b="0" i="1" dirty="0">
                    <a:latin typeface="Cambria Math" panose="02040503050406030204" pitchFamily="18" charset="0"/>
                  </a:rPr>
                </a:br>
                <a14:m>
                  <m:oMath xmlns:m="http://schemas.openxmlformats.org/officeDocument/2006/math">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+3</m:t>
                            </m:r>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𝑦</m:t>
                            </m:r>
                            <m:r>
                              <a:rPr lang="en-AU" sz="1800" b="0" i="1" smtClean="0">
                                <a:latin typeface="Cambria Math" panose="02040503050406030204" pitchFamily="18" charset="0"/>
                              </a:rPr>
                              <m:t>−2</m:t>
                            </m:r>
                          </m:e>
                        </m:d>
                      </m:e>
                      <m:sup>
                        <m:r>
                          <a:rPr lang="en-AU" sz="1800" b="0" i="1" smtClean="0">
                            <a:latin typeface="Cambria Math" panose="02040503050406030204" pitchFamily="18" charset="0"/>
                          </a:rPr>
                          <m:t>2</m:t>
                        </m:r>
                      </m:sup>
                    </m:sSup>
                    <m:r>
                      <m:rPr>
                        <m:aln/>
                      </m:rPr>
                      <a:rPr lang="en-AU" sz="1800" b="0" i="1" smtClean="0">
                        <a:latin typeface="Cambria Math" panose="02040503050406030204" pitchFamily="18" charset="0"/>
                      </a:rPr>
                      <m:t>=</m:t>
                    </m:r>
                    <m:r>
                      <a:rPr lang="en-AU" sz="1800" b="0" i="1" smtClean="0">
                        <a:latin typeface="Cambria Math" panose="02040503050406030204" pitchFamily="18" charset="0"/>
                      </a:rPr>
                      <m:t>36</m:t>
                    </m:r>
                  </m:oMath>
                </a14:m>
                <a:r>
                  <a:rPr lang="en-AU" sz="1800" dirty="0"/>
                  <a:t> …(1)</a:t>
                </a:r>
              </a:p>
            </p:txBody>
          </p:sp>
        </mc:Choice>
        <mc:Fallback xmlns="">
          <p:sp>
            <p:nvSpPr>
              <p:cNvPr id="20" name="TextBox 19">
                <a:extLst>
                  <a:ext uri="{FF2B5EF4-FFF2-40B4-BE49-F238E27FC236}">
                    <a16:creationId xmlns:a16="http://schemas.microsoft.com/office/drawing/2014/main" id="{4D1C9AA9-A92E-6FEC-1C78-225AD1520CCC}"/>
                  </a:ext>
                </a:extLst>
              </p:cNvPr>
              <p:cNvSpPr txBox="1">
                <a:spLocks noRot="1" noChangeAspect="1" noMove="1" noResize="1" noEditPoints="1" noAdjustHandles="1" noChangeArrowheads="1" noChangeShapeType="1" noTextEdit="1"/>
              </p:cNvSpPr>
              <p:nvPr/>
            </p:nvSpPr>
            <p:spPr>
              <a:xfrm>
                <a:off x="8180294" y="1786392"/>
                <a:ext cx="3411069" cy="914400"/>
              </a:xfrm>
              <a:prstGeom prst="rect">
                <a:avLst/>
              </a:prstGeom>
              <a:blipFill>
                <a:blip r:embed="rId8"/>
                <a:stretch>
                  <a:fillRect l="-4293" t="-3333" r="-10376" b="-29333"/>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EBF637B-10C6-0EFF-2284-A1DE5B0C0799}"/>
                  </a:ext>
                </a:extLst>
              </p:cNvPr>
              <p:cNvSpPr txBox="1"/>
              <p:nvPr/>
            </p:nvSpPr>
            <p:spPr>
              <a:xfrm>
                <a:off x="8180294" y="2859040"/>
                <a:ext cx="3533480" cy="3855864"/>
              </a:xfrm>
              <a:prstGeom prst="rect">
                <a:avLst/>
              </a:prstGeom>
              <a:noFill/>
            </p:spPr>
            <p:txBody>
              <a:bodyPr wrap="square">
                <a:spAutoFit/>
              </a:bodyPr>
              <a:lstStyle/>
              <a:p>
                <a:pPr>
                  <a:lnSpc>
                    <a:spcPct val="130000"/>
                  </a:lnSpc>
                </a:pPr>
                <a14:m>
                  <m:oMath xmlns:m="http://schemas.openxmlformats.org/officeDocument/2006/math">
                    <m:func>
                      <m:funcPr>
                        <m:ctrlPr>
                          <a:rPr lang="en-AU" sz="1800" i="1" smtClean="0">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sin</m:t>
                            </m:r>
                          </m:e>
                          <m:sup>
                            <m:r>
                              <a:rPr lang="en-AU" sz="1800" i="1">
                                <a:latin typeface="Cambria Math" panose="02040503050406030204" pitchFamily="18" charset="0"/>
                              </a:rPr>
                              <m:t>2</m:t>
                            </m:r>
                          </m:sup>
                        </m:sSup>
                      </m:fName>
                      <m:e>
                        <m:r>
                          <a:rPr lang="en-AU" sz="1800" i="1">
                            <a:latin typeface="Cambria Math" panose="02040503050406030204" pitchFamily="18" charset="0"/>
                          </a:rPr>
                          <m:t>𝜃</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sSup>
                          <m:sSupPr>
                            <m:ctrlPr>
                              <a:rPr lang="en-AU" sz="1800" i="1">
                                <a:latin typeface="Cambria Math" panose="02040503050406030204" pitchFamily="18" charset="0"/>
                              </a:rPr>
                            </m:ctrlPr>
                          </m:sSupPr>
                          <m:e>
                            <m:r>
                              <m:rPr>
                                <m:sty m:val="p"/>
                              </m:rPr>
                              <a:rPr lang="en-AU" sz="1800">
                                <a:latin typeface="Cambria Math" panose="02040503050406030204" pitchFamily="18" charset="0"/>
                              </a:rPr>
                              <m:t>cos</m:t>
                            </m:r>
                          </m:e>
                          <m:sup>
                            <m:r>
                              <a:rPr lang="en-AU" sz="1800" i="1">
                                <a:latin typeface="Cambria Math" panose="02040503050406030204" pitchFamily="18" charset="0"/>
                              </a:rPr>
                              <m:t>2</m:t>
                            </m:r>
                          </m:sup>
                        </m:sSup>
                      </m:fName>
                      <m:e>
                        <m:r>
                          <a:rPr lang="en-AU" sz="1800" i="1">
                            <a:latin typeface="Cambria Math" panose="02040503050406030204" pitchFamily="18" charset="0"/>
                          </a:rPr>
                          <m:t>𝜃</m:t>
                        </m:r>
                      </m:e>
                    </m:func>
                    <m:r>
                      <m:rPr>
                        <m:aln/>
                      </m:rPr>
                      <a:rPr lang="en-AU" sz="1800" i="1">
                        <a:latin typeface="Cambria Math" panose="02040503050406030204" pitchFamily="18" charset="0"/>
                      </a:rPr>
                      <m:t>=</m:t>
                    </m:r>
                    <m:r>
                      <a:rPr lang="en-AU" sz="1800" i="1">
                        <a:latin typeface="Cambria Math" panose="02040503050406030204" pitchFamily="18" charset="0"/>
                      </a:rPr>
                      <m:t>1</m:t>
                    </m:r>
                  </m:oMath>
                </a14:m>
                <a:r>
                  <a:rPr lang="en-AU" sz="1800" i="1" dirty="0">
                    <a:latin typeface="Cambria Math" panose="02040503050406030204" pitchFamily="18" charset="0"/>
                  </a:rPr>
                  <a:t> </a:t>
                </a:r>
                <a:r>
                  <a:rPr lang="en-AU" sz="1800" dirty="0"/>
                  <a:t>…(2)</a:t>
                </a:r>
              </a:p>
              <a:p>
                <a:pPr>
                  <a:lnSpc>
                    <a:spcPct val="130000"/>
                  </a:lnSpc>
                </a:pPr>
                <a:r>
                  <a:rPr lang="en-AU" sz="1800" b="1" dirty="0"/>
                  <a:t>Rearrange (1)</a:t>
                </a:r>
                <a:br>
                  <a:rPr lang="en-AU" sz="1800" i="1" dirty="0">
                    <a:latin typeface="Cambria Math" panose="02040503050406030204" pitchFamily="18" charset="0"/>
                  </a:rPr>
                </a:br>
                <a14:m>
                  <m:oMath xmlns:m="http://schemas.openxmlformats.org/officeDocument/2006/math">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𝑥</m:t>
                                </m:r>
                                <m:r>
                                  <a:rPr lang="en-AU" sz="1800" b="0" i="1" smtClean="0">
                                    <a:latin typeface="Cambria Math" panose="02040503050406030204" pitchFamily="18" charset="0"/>
                                  </a:rPr>
                                  <m:t>+3</m:t>
                                </m:r>
                              </m:num>
                              <m:den>
                                <m:r>
                                  <a:rPr lang="en-AU" sz="1800" b="0" i="1" smtClean="0">
                                    <a:latin typeface="Cambria Math" panose="02040503050406030204" pitchFamily="18" charset="0"/>
                                  </a:rPr>
                                  <m:t>6</m:t>
                                </m:r>
                              </m:den>
                            </m:f>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𝑦</m:t>
                                </m:r>
                                <m:r>
                                  <a:rPr lang="en-AU" sz="1800" b="0" i="1" smtClean="0">
                                    <a:latin typeface="Cambria Math" panose="02040503050406030204" pitchFamily="18" charset="0"/>
                                  </a:rPr>
                                  <m:t>−2</m:t>
                                </m:r>
                              </m:num>
                              <m:den>
                                <m:r>
                                  <a:rPr lang="en-AU" sz="1800" b="0" i="1" smtClean="0">
                                    <a:latin typeface="Cambria Math" panose="02040503050406030204" pitchFamily="18" charset="0"/>
                                  </a:rPr>
                                  <m:t>6</m:t>
                                </m:r>
                              </m:den>
                            </m:f>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=1</m:t>
                    </m:r>
                  </m:oMath>
                </a14:m>
                <a:r>
                  <a:rPr lang="en-AU" sz="1800" b="0" i="1" dirty="0">
                    <a:latin typeface="Cambria Math" panose="02040503050406030204" pitchFamily="18" charset="0"/>
                  </a:rPr>
                  <a:t> </a:t>
                </a:r>
                <a:r>
                  <a:rPr lang="en-AU" sz="1800" dirty="0"/>
                  <a:t>… (3)</a:t>
                </a:r>
                <a:endParaRPr lang="en-AU" sz="1800" b="0" i="1" dirty="0">
                  <a:latin typeface="Cambria Math" panose="02040503050406030204" pitchFamily="18" charset="0"/>
                </a:endParaRPr>
              </a:p>
              <a:p>
                <a:pPr>
                  <a:lnSpc>
                    <a:spcPct val="130000"/>
                  </a:lnSpc>
                </a:pPr>
                <a:r>
                  <a:rPr lang="en-AU" sz="1800" b="1" dirty="0"/>
                  <a:t>Equating (2) and (3)</a:t>
                </a:r>
                <a:br>
                  <a:rPr lang="en-AU" sz="1800" b="0" i="1" dirty="0">
                    <a:latin typeface="Cambria Math" panose="02040503050406030204" pitchFamily="18" charset="0"/>
                  </a:rPr>
                </a:br>
                <a14:m>
                  <m:oMathPara xmlns:m="http://schemas.openxmlformats.org/officeDocument/2006/math">
                    <m:oMathParaPr>
                      <m:jc m:val="left"/>
                    </m:oMathParaPr>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𝑥</m:t>
                          </m:r>
                          <m:r>
                            <a:rPr lang="en-AU" sz="1800" b="0" i="1" smtClean="0">
                              <a:latin typeface="Cambria Math" panose="02040503050406030204" pitchFamily="18" charset="0"/>
                            </a:rPr>
                            <m:t>+3</m:t>
                          </m:r>
                        </m:num>
                        <m:den>
                          <m:r>
                            <a:rPr lang="en-AU" sz="1800" b="0" i="1" smtClean="0">
                              <a:latin typeface="Cambria Math" panose="02040503050406030204" pitchFamily="18" charset="0"/>
                            </a:rPr>
                            <m:t>6</m:t>
                          </m:r>
                        </m:den>
                      </m:f>
                      <m:r>
                        <m:rPr>
                          <m:aln/>
                        </m:rP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𝜃</m:t>
                          </m:r>
                        </m:e>
                      </m:func>
                    </m:oMath>
                    <m:oMath xmlns:m="http://schemas.openxmlformats.org/officeDocument/2006/math">
                      <m:r>
                        <a:rPr lang="en-AU" sz="1800" i="1">
                          <a:latin typeface="Cambria Math" panose="02040503050406030204" pitchFamily="18" charset="0"/>
                        </a:rPr>
                        <m:t>𝑥</m:t>
                      </m:r>
                      <m:r>
                        <m:rPr>
                          <m:aln/>
                        </m:rPr>
                        <a:rPr lang="en-AU" sz="1800" i="1">
                          <a:latin typeface="Cambria Math" panose="02040503050406030204" pitchFamily="18" charset="0"/>
                        </a:rPr>
                        <m:t>=</m:t>
                      </m:r>
                      <m:r>
                        <a:rPr lang="en-AU" sz="1800" b="0" i="1" smtClean="0">
                          <a:latin typeface="Cambria Math" panose="02040503050406030204" pitchFamily="18" charset="0"/>
                        </a:rPr>
                        <m:t>6</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𝜃</m:t>
                          </m:r>
                        </m:e>
                      </m:func>
                      <m:r>
                        <a:rPr lang="en-AU" sz="1800" b="0" i="1" smtClean="0">
                          <a:latin typeface="Cambria Math" panose="02040503050406030204" pitchFamily="18" charset="0"/>
                        </a:rPr>
                        <m:t>−3</m:t>
                      </m:r>
                    </m:oMath>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𝑦</m:t>
                          </m:r>
                          <m:r>
                            <a:rPr lang="en-AU" sz="1800" b="0" i="1" smtClean="0">
                              <a:latin typeface="Cambria Math" panose="02040503050406030204" pitchFamily="18" charset="0"/>
                            </a:rPr>
                            <m:t>−2</m:t>
                          </m:r>
                        </m:num>
                        <m:den>
                          <m:r>
                            <a:rPr lang="en-AU" sz="1800" i="1">
                              <a:latin typeface="Cambria Math" panose="02040503050406030204" pitchFamily="18" charset="0"/>
                            </a:rPr>
                            <m:t> </m:t>
                          </m:r>
                          <m:r>
                            <a:rPr lang="en-AU" sz="1800" b="0" i="1" smtClean="0">
                              <a:latin typeface="Cambria Math" panose="02040503050406030204" pitchFamily="18" charset="0"/>
                            </a:rPr>
                            <m:t>6</m:t>
                          </m:r>
                        </m:den>
                      </m:f>
                      <m:r>
                        <m:rPr>
                          <m:aln/>
                        </m:rP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𝜃</m:t>
                          </m:r>
                        </m:e>
                      </m:func>
                      <m:r>
                        <a:rPr lang="en-AU" sz="1800" i="1">
                          <a:latin typeface="Cambria Math" panose="02040503050406030204" pitchFamily="18" charset="0"/>
                        </a:rPr>
                        <m:t> </m:t>
                      </m:r>
                    </m:oMath>
                    <m:oMath xmlns:m="http://schemas.openxmlformats.org/officeDocument/2006/math">
                      <m:r>
                        <a:rPr lang="en-AU" sz="1800" i="1">
                          <a:latin typeface="Cambria Math" panose="02040503050406030204" pitchFamily="18" charset="0"/>
                        </a:rPr>
                        <m:t>𝑦</m:t>
                      </m:r>
                      <m:r>
                        <m:rPr>
                          <m:aln/>
                        </m:rPr>
                        <a:rPr lang="en-AU" sz="1800" i="1">
                          <a:latin typeface="Cambria Math" panose="02040503050406030204" pitchFamily="18" charset="0"/>
                        </a:rPr>
                        <m:t>=</m:t>
                      </m:r>
                      <m:r>
                        <a:rPr lang="en-AU" sz="1800" b="0" i="1" smtClean="0">
                          <a:latin typeface="Cambria Math" panose="02040503050406030204" pitchFamily="18" charset="0"/>
                        </a:rPr>
                        <m:t>6</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𝜃</m:t>
                          </m:r>
                          <m:r>
                            <a:rPr lang="en-AU" sz="1800" b="0" i="1" smtClean="0">
                              <a:latin typeface="Cambria Math" panose="02040503050406030204" pitchFamily="18" charset="0"/>
                            </a:rPr>
                            <m:t>+2</m:t>
                          </m:r>
                        </m:e>
                      </m:func>
                    </m:oMath>
                  </m:oMathPara>
                </a14:m>
                <a:endParaRPr lang="en-AU" sz="1800" b="0" i="1" dirty="0">
                  <a:latin typeface="Cambria Math" panose="02040503050406030204" pitchFamily="18" charset="0"/>
                </a:endParaRPr>
              </a:p>
            </p:txBody>
          </p:sp>
        </mc:Choice>
        <mc:Fallback xmlns="">
          <p:sp>
            <p:nvSpPr>
              <p:cNvPr id="12" name="TextBox 11">
                <a:extLst>
                  <a:ext uri="{FF2B5EF4-FFF2-40B4-BE49-F238E27FC236}">
                    <a16:creationId xmlns:a16="http://schemas.microsoft.com/office/drawing/2014/main" id="{3EBF637B-10C6-0EFF-2284-A1DE5B0C0799}"/>
                  </a:ext>
                </a:extLst>
              </p:cNvPr>
              <p:cNvSpPr txBox="1">
                <a:spLocks noRot="1" noChangeAspect="1" noMove="1" noResize="1" noEditPoints="1" noAdjustHandles="1" noChangeArrowheads="1" noChangeShapeType="1" noTextEdit="1"/>
              </p:cNvSpPr>
              <p:nvPr/>
            </p:nvSpPr>
            <p:spPr>
              <a:xfrm>
                <a:off x="8180294" y="2859040"/>
                <a:ext cx="3533480" cy="3855864"/>
              </a:xfrm>
              <a:prstGeom prst="rect">
                <a:avLst/>
              </a:prstGeom>
              <a:blipFill>
                <a:blip r:embed="rId9"/>
                <a:stretch>
                  <a:fillRect l="-1552"/>
                </a:stretch>
              </a:blipFill>
            </p:spPr>
            <p:txBody>
              <a:bodyPr/>
              <a:lstStyle/>
              <a:p>
                <a:r>
                  <a:rPr lang="en-AU">
                    <a:noFill/>
                  </a:rPr>
                  <a:t> </a:t>
                </a:r>
              </a:p>
            </p:txBody>
          </p:sp>
        </mc:Fallback>
      </mc:AlternateContent>
      <p:cxnSp>
        <p:nvCxnSpPr>
          <p:cNvPr id="8" name="Straight Connector 7">
            <a:extLst>
              <a:ext uri="{FF2B5EF4-FFF2-40B4-BE49-F238E27FC236}">
                <a16:creationId xmlns:a16="http://schemas.microsoft.com/office/drawing/2014/main" id="{83B6639F-2EFF-0335-78EA-2B046E46448B}"/>
              </a:ext>
              <a:ext uri="{C183D7F6-B498-43B3-948B-1728B52AA6E4}">
                <adec:decorative xmlns:adec="http://schemas.microsoft.com/office/drawing/2017/decorative" val="1"/>
              </a:ext>
            </a:extLst>
          </p:cNvPr>
          <p:cNvCxnSpPr/>
          <p:nvPr/>
        </p:nvCxnSpPr>
        <p:spPr>
          <a:xfrm>
            <a:off x="3839029" y="1473200"/>
            <a:ext cx="0" cy="476068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BBE2607-7F9A-8F35-6502-4A897EDE6AEB}"/>
              </a:ext>
              <a:ext uri="{C183D7F6-B498-43B3-948B-1728B52AA6E4}">
                <adec:decorative xmlns:adec="http://schemas.microsoft.com/office/drawing/2017/decorative" val="1"/>
              </a:ext>
            </a:extLst>
          </p:cNvPr>
          <p:cNvCxnSpPr/>
          <p:nvPr/>
        </p:nvCxnSpPr>
        <p:spPr>
          <a:xfrm>
            <a:off x="8091715" y="1473200"/>
            <a:ext cx="0" cy="476068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4DCB48BD-0D49-ACCF-EC66-6F058F4050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dirty="0"/>
          </a:p>
        </p:txBody>
      </p:sp>
    </p:spTree>
    <p:extLst>
      <p:ext uri="{BB962C8B-B14F-4D97-AF65-F5344CB8AC3E}">
        <p14:creationId xmlns:p14="http://schemas.microsoft.com/office/powerpoint/2010/main" val="411105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dirty="0"/>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7F95-B4D9-6710-E24C-500FB204C3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7DB02D-DDF1-422C-870D-DB3924A8FF1C}"/>
              </a:ext>
            </a:extLst>
          </p:cNvPr>
          <p:cNvSpPr>
            <a:spLocks noGrp="1"/>
          </p:cNvSpPr>
          <p:nvPr>
            <p:ph type="title"/>
          </p:nvPr>
        </p:nvSpPr>
        <p:spPr/>
        <p:txBody>
          <a:bodyPr/>
          <a:lstStyle/>
          <a:p>
            <a:r>
              <a:rPr lang="en-AU" dirty="0">
                <a:latin typeface="+mj-lt"/>
              </a:rPr>
              <a:t>HSC style question (1) </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ECFBF847-A998-2CB6-59D8-BC9692D751B4}"/>
                  </a:ext>
                </a:extLst>
              </p:cNvPr>
              <p:cNvSpPr>
                <a:spLocks noGrp="1"/>
              </p:cNvSpPr>
              <p:nvPr>
                <p:ph type="body" sz="quarter" idx="17"/>
              </p:nvPr>
            </p:nvSpPr>
            <p:spPr>
              <a:xfrm>
                <a:off x="360000" y="1211944"/>
                <a:ext cx="11484000" cy="5162978"/>
              </a:xfrm>
            </p:spPr>
            <p:txBody>
              <a:bodyPr/>
              <a:lstStyle/>
              <a:p>
                <a:r>
                  <a:rPr lang="en-AU" dirty="0">
                    <a:latin typeface="+mn-lt"/>
                  </a:rPr>
                  <a:t> A function is defined parametrically by </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𝑥</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e>
                      </m:func>
                      <m:r>
                        <a:rPr lang="en-AU" b="0" i="1" smtClean="0">
                          <a:latin typeface="Cambria Math" panose="02040503050406030204" pitchFamily="18" charset="0"/>
                        </a:rPr>
                        <m:t>−2</m:t>
                      </m:r>
                    </m:oMath>
                    <m:oMath xmlns:m="http://schemas.openxmlformats.org/officeDocument/2006/math">
                      <m:r>
                        <a:rPr lang="en-AU" b="0" i="1" smtClean="0">
                          <a:latin typeface="Cambria Math" panose="02040503050406030204" pitchFamily="18" charset="0"/>
                        </a:rPr>
                        <m:t>𝑦</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e>
                      </m:func>
                      <m:r>
                        <a:rPr lang="en-AU" b="0" i="1" smtClean="0">
                          <a:latin typeface="Cambria Math" panose="02040503050406030204" pitchFamily="18" charset="0"/>
                        </a:rPr>
                        <m:t>+5</m:t>
                      </m:r>
                    </m:oMath>
                  </m:oMathPara>
                </a14:m>
                <a:endParaRPr lang="en-AU" b="0" dirty="0">
                  <a:latin typeface="+mn-lt"/>
                </a:endParaRPr>
              </a:p>
              <a:p>
                <a:r>
                  <a:rPr lang="en-AU" dirty="0">
                    <a:latin typeface="+mn-lt"/>
                  </a:rPr>
                  <a:t>The points </a:t>
                </a:r>
                <a14:m>
                  <m:oMath xmlns:m="http://schemas.openxmlformats.org/officeDocument/2006/math">
                    <m:r>
                      <a:rPr lang="en-AU" i="1" dirty="0" smtClean="0">
                        <a:latin typeface="Cambria Math" panose="02040503050406030204" pitchFamily="18" charset="0"/>
                      </a:rPr>
                      <m:t>𝐴</m:t>
                    </m:r>
                    <m:r>
                      <a:rPr lang="en-AU" i="1" dirty="0">
                        <a:latin typeface="Cambria Math" panose="02040503050406030204" pitchFamily="18" charset="0"/>
                      </a:rPr>
                      <m:t> </m:t>
                    </m:r>
                    <m:r>
                      <a:rPr lang="en-AU" i="1" dirty="0" smtClean="0">
                        <a:latin typeface="Cambria Math" panose="02040503050406030204" pitchFamily="18" charset="0"/>
                      </a:rPr>
                      <m:t>(2,5)</m:t>
                    </m:r>
                    <m:r>
                      <a:rPr lang="en-AU" i="1" dirty="0">
                        <a:latin typeface="Cambria Math" panose="02040503050406030204" pitchFamily="18" charset="0"/>
                      </a:rPr>
                      <m:t> </m:t>
                    </m:r>
                  </m:oMath>
                </a14:m>
                <a:r>
                  <a:rPr lang="en-AU" dirty="0">
                    <a:latin typeface="+mn-lt"/>
                  </a:rPr>
                  <a:t>and </a:t>
                </a:r>
                <a14:m>
                  <m:oMath xmlns:m="http://schemas.openxmlformats.org/officeDocument/2006/math">
                    <m:r>
                      <a:rPr lang="en-AU" i="1" dirty="0" smtClean="0">
                        <a:latin typeface="Cambria Math" panose="02040503050406030204" pitchFamily="18" charset="0"/>
                      </a:rPr>
                      <m:t>𝐵</m:t>
                    </m:r>
                    <m:r>
                      <a:rPr lang="en-AU" i="1" dirty="0" smtClean="0">
                        <a:latin typeface="Cambria Math" panose="02040503050406030204" pitchFamily="18" charset="0"/>
                      </a:rPr>
                      <m:t>(−2,9) </m:t>
                    </m:r>
                  </m:oMath>
                </a14:m>
                <a:r>
                  <a:rPr lang="en-AU" dirty="0">
                    <a:latin typeface="+mn-lt"/>
                  </a:rPr>
                  <a:t>lie on the graph. </a:t>
                </a:r>
              </a:p>
              <a:p>
                <a:r>
                  <a:rPr lang="en-AU" dirty="0">
                    <a:latin typeface="+mn-lt"/>
                  </a:rPr>
                  <a:t>Show that the shortest distance along the graph from A to B is </a:t>
                </a:r>
                <a14:m>
                  <m:oMath xmlns:m="http://schemas.openxmlformats.org/officeDocument/2006/math">
                    <m:r>
                      <a:rPr lang="en-AU" b="0" i="1" smtClean="0">
                        <a:latin typeface="Cambria Math" panose="02040503050406030204" pitchFamily="18" charset="0"/>
                      </a:rPr>
                      <m:t>2</m:t>
                    </m:r>
                    <m:r>
                      <a:rPr lang="en-AU" b="0" i="1" smtClean="0">
                        <a:latin typeface="Cambria Math" panose="02040503050406030204" pitchFamily="18" charset="0"/>
                      </a:rPr>
                      <m:t>𝜋</m:t>
                    </m:r>
                    <m:r>
                      <a:rPr lang="en-AU" b="0" i="1" smtClean="0">
                        <a:latin typeface="Cambria Math" panose="02040503050406030204" pitchFamily="18" charset="0"/>
                      </a:rPr>
                      <m:t>.</m:t>
                    </m:r>
                  </m:oMath>
                </a14:m>
                <a:endParaRPr lang="en-AU" b="0" dirty="0">
                  <a:latin typeface="+mn-lt"/>
                </a:endParaRPr>
              </a:p>
            </p:txBody>
          </p:sp>
        </mc:Choice>
        <mc:Fallback xmlns="">
          <p:sp>
            <p:nvSpPr>
              <p:cNvPr id="12" name="Text Placeholder 11">
                <a:extLst>
                  <a:ext uri="{FF2B5EF4-FFF2-40B4-BE49-F238E27FC236}">
                    <a16:creationId xmlns:a16="http://schemas.microsoft.com/office/drawing/2014/main" id="{ECFBF847-A998-2CB6-59D8-BC9692D751B4}"/>
                  </a:ext>
                </a:extLst>
              </p:cNvPr>
              <p:cNvSpPr>
                <a:spLocks noGrp="1" noRot="1" noChangeAspect="1" noMove="1" noResize="1" noEditPoints="1" noAdjustHandles="1" noChangeArrowheads="1" noChangeShapeType="1" noTextEdit="1"/>
              </p:cNvSpPr>
              <p:nvPr>
                <p:ph type="body" sz="quarter" idx="17"/>
              </p:nvPr>
            </p:nvSpPr>
            <p:spPr>
              <a:xfrm>
                <a:off x="360000" y="1211944"/>
                <a:ext cx="11484000" cy="5162978"/>
              </a:xfrm>
              <a:blipFill>
                <a:blip r:embed="rId3"/>
                <a:stretch>
                  <a:fillRect l="-1327"/>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4C52F5F-FBF5-8430-A240-CB9CD80A242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13</a:t>
            </a:fld>
            <a:endParaRPr lang="en-AU" dirty="0"/>
          </a:p>
        </p:txBody>
      </p:sp>
    </p:spTree>
    <p:extLst>
      <p:ext uri="{BB962C8B-B14F-4D97-AF65-F5344CB8AC3E}">
        <p14:creationId xmlns:p14="http://schemas.microsoft.com/office/powerpoint/2010/main" val="317668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B4BFD-0E6A-BC90-C050-E17DA5630F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94A8E9E-3BAC-1202-A8B1-8BF97905F54E}"/>
              </a:ext>
            </a:extLst>
          </p:cNvPr>
          <p:cNvSpPr>
            <a:spLocks noGrp="1"/>
          </p:cNvSpPr>
          <p:nvPr>
            <p:ph type="title"/>
          </p:nvPr>
        </p:nvSpPr>
        <p:spPr/>
        <p:txBody>
          <a:bodyPr/>
          <a:lstStyle/>
          <a:p>
            <a:r>
              <a:rPr lang="en-AU" dirty="0">
                <a:latin typeface="+mj-lt"/>
              </a:rPr>
              <a:t>HSC style question (2)</a:t>
            </a:r>
          </a:p>
        </p:txBody>
      </p:sp>
      <p:sp>
        <p:nvSpPr>
          <p:cNvPr id="5" name="Text Placeholder 4">
            <a:extLst>
              <a:ext uri="{FF2B5EF4-FFF2-40B4-BE49-F238E27FC236}">
                <a16:creationId xmlns:a16="http://schemas.microsoft.com/office/drawing/2014/main" id="{78D51D01-A2F5-821C-6015-95545DD5AA12}"/>
              </a:ext>
            </a:extLst>
          </p:cNvPr>
          <p:cNvSpPr>
            <a:spLocks noGrp="1"/>
          </p:cNvSpPr>
          <p:nvPr>
            <p:ph type="body" sz="quarter" idx="18"/>
          </p:nvPr>
        </p:nvSpPr>
        <p:spPr/>
        <p:txBody>
          <a:bodyPr/>
          <a:lstStyle/>
          <a:p>
            <a:r>
              <a:rPr lang="en-AU" dirty="0"/>
              <a:t>Solution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6924690-8F2D-54AB-E920-75752D9247E1}"/>
                  </a:ext>
                </a:extLst>
              </p:cNvPr>
              <p:cNvSpPr>
                <a:spLocks noGrp="1"/>
              </p:cNvSpPr>
              <p:nvPr>
                <p:ph type="body" sz="quarter" idx="17"/>
              </p:nvPr>
            </p:nvSpPr>
            <p:spPr>
              <a:xfrm>
                <a:off x="299675" y="1500350"/>
                <a:ext cx="4648841" cy="4807835"/>
              </a:xfrm>
            </p:spPr>
            <p:txBody>
              <a:bodyPr/>
              <a:lstStyle/>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𝑥</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e>
                      </m:func>
                      <m:r>
                        <a:rPr lang="en-AU" b="0" i="1" smtClean="0">
                          <a:latin typeface="Cambria Math" panose="02040503050406030204" pitchFamily="18" charset="0"/>
                        </a:rPr>
                        <m:t>−2</m:t>
                      </m:r>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𝑥</m:t>
                          </m:r>
                          <m:r>
                            <a:rPr lang="en-AU" b="0" i="1" smtClean="0">
                              <a:latin typeface="Cambria Math" panose="02040503050406030204" pitchFamily="18" charset="0"/>
                            </a:rPr>
                            <m:t>+2</m:t>
                          </m:r>
                        </m:num>
                        <m:den>
                          <m:r>
                            <a:rPr lang="en-AU" b="0" i="1" smtClean="0">
                              <a:latin typeface="Cambria Math" panose="02040503050406030204" pitchFamily="18" charset="0"/>
                            </a:rPr>
                            <m:t>4</m:t>
                          </m:r>
                        </m:den>
                      </m:f>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e>
                      </m:func>
                    </m:oMath>
                    <m:oMath xmlns:m="http://schemas.openxmlformats.org/officeDocument/2006/math">
                      <m:r>
                        <a:rPr lang="en-AU" b="0" i="1" smtClean="0">
                          <a:latin typeface="Cambria Math" panose="02040503050406030204" pitchFamily="18" charset="0"/>
                        </a:rPr>
                        <m:t>𝑦</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e>
                      </m:func>
                      <m:r>
                        <a:rPr lang="en-AU" b="0" i="1" smtClean="0">
                          <a:latin typeface="Cambria Math" panose="02040503050406030204" pitchFamily="18" charset="0"/>
                        </a:rPr>
                        <m:t>+5</m:t>
                      </m:r>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𝑦</m:t>
                          </m:r>
                          <m:r>
                            <a:rPr lang="en-AU" b="0" i="1" smtClean="0">
                              <a:latin typeface="Cambria Math" panose="02040503050406030204" pitchFamily="18" charset="0"/>
                            </a:rPr>
                            <m:t>−5</m:t>
                          </m:r>
                        </m:num>
                        <m:den>
                          <m:r>
                            <a:rPr lang="en-AU" b="0" i="1" smtClean="0">
                              <a:latin typeface="Cambria Math" panose="02040503050406030204" pitchFamily="18" charset="0"/>
                            </a:rPr>
                            <m:t>4</m:t>
                          </m:r>
                        </m:den>
                      </m:f>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e>
                      </m:func>
                    </m:oMath>
                    <m:oMath xmlns:m="http://schemas.openxmlformats.org/officeDocument/2006/math">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sin</m:t>
                              </m:r>
                            </m:e>
                            <m:sup>
                              <m:r>
                                <a:rPr lang="en-AU" b="0" i="1" smtClean="0">
                                  <a:latin typeface="Cambria Math" panose="02040503050406030204" pitchFamily="18" charset="0"/>
                                </a:rPr>
                                <m:t>2</m:t>
                              </m:r>
                            </m:sup>
                          </m:sSup>
                        </m:fName>
                        <m:e>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cos</m:t>
                              </m:r>
                            </m:e>
                            <m:sup>
                              <m:r>
                                <a:rPr lang="en-AU" b="0" i="1" smtClean="0">
                                  <a:latin typeface="Cambria Math" panose="02040503050406030204" pitchFamily="18" charset="0"/>
                                </a:rPr>
                                <m:t>2</m:t>
                              </m:r>
                            </m:sup>
                          </m:sSup>
                        </m:fName>
                        <m:e>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e>
                      </m:func>
                      <m:r>
                        <a:rPr lang="en-AU" b="0" i="1" smtClean="0">
                          <a:latin typeface="Cambria Math" panose="02040503050406030204" pitchFamily="18" charset="0"/>
                        </a:rPr>
                        <m:t>=1</m:t>
                      </m:r>
                    </m:oMath>
                    <m:oMath xmlns:m="http://schemas.openxmlformats.org/officeDocument/2006/math">
                      <m:sSup>
                        <m:sSupPr>
                          <m:ctrlPr>
                            <a:rPr lang="en-AU" i="1">
                              <a:latin typeface="Cambria Math" panose="02040503050406030204" pitchFamily="18" charset="0"/>
                            </a:rPr>
                          </m:ctrlPr>
                        </m:sSupPr>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b="0" i="1" smtClean="0">
                                      <a:latin typeface="Cambria Math" panose="02040503050406030204" pitchFamily="18" charset="0"/>
                                    </a:rPr>
                                    <m:t>𝑥</m:t>
                                  </m:r>
                                  <m:r>
                                    <a:rPr lang="en-AU" b="0" i="1" smtClean="0">
                                      <a:latin typeface="Cambria Math" panose="02040503050406030204" pitchFamily="18" charset="0"/>
                                    </a:rPr>
                                    <m:t>+2</m:t>
                                  </m:r>
                                </m:num>
                                <m:den>
                                  <m:r>
                                    <a:rPr lang="en-AU" i="1">
                                      <a:latin typeface="Cambria Math" panose="02040503050406030204" pitchFamily="18" charset="0"/>
                                    </a:rPr>
                                    <m:t>4</m:t>
                                  </m:r>
                                </m:den>
                              </m:f>
                            </m:e>
                          </m:d>
                        </m:e>
                        <m:sup>
                          <m:r>
                            <a:rPr lang="en-AU" i="1">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𝑦</m:t>
                                  </m:r>
                                  <m:r>
                                    <a:rPr lang="en-AU" b="0" i="1" smtClean="0">
                                      <a:latin typeface="Cambria Math" panose="02040503050406030204" pitchFamily="18" charset="0"/>
                                    </a:rPr>
                                    <m:t>−5</m:t>
                                  </m:r>
                                </m:num>
                                <m:den>
                                  <m:r>
                                    <a:rPr lang="en-AU" b="0" i="1" smtClean="0">
                                      <a:latin typeface="Cambria Math" panose="02040503050406030204" pitchFamily="18" charset="0"/>
                                    </a:rPr>
                                    <m:t>4</m:t>
                                  </m:r>
                                </m:den>
                              </m:f>
                            </m:e>
                          </m:d>
                        </m:e>
                        <m:sup>
                          <m:r>
                            <a:rPr lang="en-AU" b="0" i="1" smtClean="0">
                              <a:latin typeface="Cambria Math" panose="02040503050406030204" pitchFamily="18" charset="0"/>
                            </a:rPr>
                            <m:t>2</m:t>
                          </m:r>
                        </m:sup>
                      </m:sSup>
                      <m:r>
                        <a:rPr lang="en-AU" b="0" i="1" smtClean="0">
                          <a:latin typeface="Cambria Math" panose="02040503050406030204" pitchFamily="18" charset="0"/>
                        </a:rPr>
                        <m:t>=1 </m:t>
                      </m:r>
                    </m:oMath>
                    <m:oMath xmlns:m="http://schemas.openxmlformats.org/officeDocument/2006/math">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+2</m:t>
                              </m:r>
                            </m:e>
                          </m:d>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𝑦</m:t>
                              </m:r>
                              <m:r>
                                <a:rPr lang="en-AU" b="0" i="1" smtClean="0">
                                  <a:latin typeface="Cambria Math" panose="02040503050406030204" pitchFamily="18" charset="0"/>
                                </a:rPr>
                                <m:t>−5</m:t>
                              </m:r>
                            </m:e>
                          </m:d>
                        </m:e>
                        <m:sup>
                          <m:r>
                            <a:rPr lang="en-AU" b="0" i="1" smtClean="0">
                              <a:latin typeface="Cambria Math" panose="02040503050406030204" pitchFamily="18" charset="0"/>
                            </a:rPr>
                            <m:t>2</m:t>
                          </m:r>
                        </m:sup>
                      </m:sSup>
                      <m:r>
                        <a:rPr lang="en-AU" b="0" i="1" smtClean="0">
                          <a:latin typeface="Cambria Math" panose="02040503050406030204" pitchFamily="18" charset="0"/>
                        </a:rPr>
                        <m:t>=16</m:t>
                      </m:r>
                    </m:oMath>
                    <m:oMath xmlns:m="http://schemas.openxmlformats.org/officeDocument/2006/math">
                      <m:r>
                        <a:rPr lang="en-AU" b="0" i="1" smtClean="0">
                          <a:latin typeface="Cambria Math" panose="02040503050406030204" pitchFamily="18" charset="0"/>
                        </a:rPr>
                        <m:t> </m:t>
                      </m:r>
                    </m:oMath>
                  </m:oMathPara>
                </a14:m>
                <a:endParaRPr lang="en-AU" b="0" dirty="0">
                  <a:latin typeface="+mn-lt"/>
                </a:endParaRPr>
              </a:p>
            </p:txBody>
          </p:sp>
        </mc:Choice>
        <mc:Fallback xmlns="">
          <p:sp>
            <p:nvSpPr>
              <p:cNvPr id="12" name="Text Placeholder 11">
                <a:extLst>
                  <a:ext uri="{FF2B5EF4-FFF2-40B4-BE49-F238E27FC236}">
                    <a16:creationId xmlns:a16="http://schemas.microsoft.com/office/drawing/2014/main" id="{96924690-8F2D-54AB-E920-75752D9247E1}"/>
                  </a:ext>
                </a:extLst>
              </p:cNvPr>
              <p:cNvSpPr>
                <a:spLocks noGrp="1" noRot="1" noChangeAspect="1" noMove="1" noResize="1" noEditPoints="1" noAdjustHandles="1" noChangeArrowheads="1" noChangeShapeType="1" noTextEdit="1"/>
              </p:cNvSpPr>
              <p:nvPr>
                <p:ph type="body" sz="quarter" idx="17"/>
              </p:nvPr>
            </p:nvSpPr>
            <p:spPr>
              <a:xfrm>
                <a:off x="299675" y="1500350"/>
                <a:ext cx="4648841" cy="4807835"/>
              </a:xfrm>
              <a:blipFill>
                <a:blip r:embed="rId3"/>
                <a:stretch>
                  <a:fillRect/>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67AFCFA1-9824-F298-E05A-5CAB13052A1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14</a:t>
            </a:fld>
            <a:endParaRPr lang="en-AU" dirty="0"/>
          </a:p>
        </p:txBody>
      </p:sp>
      <p:pic>
        <p:nvPicPr>
          <p:cNvPr id="10" name="Picture 9" descr="Circle with centre (-2,5) and radius 4. Points (-2,9) and (2,5) are marked on the circumference. ">
            <a:extLst>
              <a:ext uri="{FF2B5EF4-FFF2-40B4-BE49-F238E27FC236}">
                <a16:creationId xmlns:a16="http://schemas.microsoft.com/office/drawing/2014/main" id="{48D150B6-F6B2-9CA2-44EE-7859F8C223EA}"/>
              </a:ext>
            </a:extLst>
          </p:cNvPr>
          <p:cNvPicPr>
            <a:picLocks noChangeAspect="1"/>
          </p:cNvPicPr>
          <p:nvPr/>
        </p:nvPicPr>
        <p:blipFill>
          <a:blip r:embed="rId4"/>
          <a:stretch>
            <a:fillRect/>
          </a:stretch>
        </p:blipFill>
        <p:spPr>
          <a:xfrm>
            <a:off x="7243485" y="442802"/>
            <a:ext cx="3947840" cy="3796872"/>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72F892B-D5ED-F86B-C3D1-245437BE5E46}"/>
                  </a:ext>
                </a:extLst>
              </p:cNvPr>
              <p:cNvSpPr txBox="1"/>
              <p:nvPr/>
            </p:nvSpPr>
            <p:spPr>
              <a:xfrm>
                <a:off x="7071872" y="4280007"/>
                <a:ext cx="4354285" cy="1480213"/>
              </a:xfrm>
              <a:prstGeom prst="rect">
                <a:avLst/>
              </a:prstGeom>
              <a:noFill/>
            </p:spPr>
            <p:txBody>
              <a:bodyPr wrap="square" lIns="0" tIns="0" rIns="0" bIns="0" rtlCol="0">
                <a:noAutofit/>
              </a:bodyPr>
              <a:lstStyle/>
              <a:p>
                <a:pPr algn="l"/>
                <a:r>
                  <a:rPr lang="en-AU" sz="1800" dirty="0"/>
                  <a:t>Shortest distance is </a:t>
                </a:r>
                <a14:m>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4</m:t>
                        </m:r>
                      </m:den>
                    </m:f>
                  </m:oMath>
                </a14:m>
                <a:r>
                  <a:rPr lang="en-AU" sz="1800" dirty="0"/>
                  <a:t> of the circumference.</a:t>
                </a:r>
                <a:br>
                  <a:rPr lang="en-AU" sz="1800" dirty="0"/>
                </a:br>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𝑑</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4</m:t>
                          </m:r>
                        </m:den>
                      </m:f>
                      <m:r>
                        <a:rPr lang="en-AU" sz="1800" b="0" i="1" smtClean="0">
                          <a:latin typeface="Cambria Math" panose="02040503050406030204" pitchFamily="18" charset="0"/>
                        </a:rPr>
                        <m:t>×2×</m:t>
                      </m:r>
                      <m:r>
                        <a:rPr lang="en-AU" sz="1800" b="0" i="1" smtClean="0">
                          <a:latin typeface="Cambria Math" panose="02040503050406030204" pitchFamily="18" charset="0"/>
                        </a:rPr>
                        <m:t>𝜋</m:t>
                      </m:r>
                      <m:r>
                        <a:rPr lang="en-AU" sz="1800" b="0" i="1" smtClean="0">
                          <a:latin typeface="Cambria Math" panose="02040503050406030204" pitchFamily="18" charset="0"/>
                        </a:rPr>
                        <m:t>×4</m:t>
                      </m:r>
                    </m:oMath>
                    <m:oMath xmlns:m="http://schemas.openxmlformats.org/officeDocument/2006/math">
                      <m:r>
                        <a:rPr lang="en-AU" sz="1800" b="0" i="1" smtClean="0">
                          <a:latin typeface="Cambria Math" panose="02040503050406030204" pitchFamily="18" charset="0"/>
                        </a:rPr>
                        <m:t>=2</m:t>
                      </m:r>
                      <m:r>
                        <a:rPr lang="en-AU" sz="1800" b="0" i="1" smtClean="0">
                          <a:latin typeface="Cambria Math" panose="02040503050406030204" pitchFamily="18" charset="0"/>
                        </a:rPr>
                        <m:t>𝜋</m:t>
                      </m:r>
                    </m:oMath>
                  </m:oMathPara>
                </a14:m>
                <a:endParaRPr lang="en-AU" sz="1800" b="0" dirty="0"/>
              </a:p>
              <a:p>
                <a:pPr algn="l"/>
                <a:endParaRPr lang="en-AU" sz="1800" dirty="0"/>
              </a:p>
            </p:txBody>
          </p:sp>
        </mc:Choice>
        <mc:Fallback xmlns="">
          <p:sp>
            <p:nvSpPr>
              <p:cNvPr id="9" name="TextBox 8">
                <a:extLst>
                  <a:ext uri="{FF2B5EF4-FFF2-40B4-BE49-F238E27FC236}">
                    <a16:creationId xmlns:a16="http://schemas.microsoft.com/office/drawing/2014/main" id="{A72F892B-D5ED-F86B-C3D1-245437BE5E46}"/>
                  </a:ext>
                </a:extLst>
              </p:cNvPr>
              <p:cNvSpPr txBox="1">
                <a:spLocks noRot="1" noChangeAspect="1" noMove="1" noResize="1" noEditPoints="1" noAdjustHandles="1" noChangeArrowheads="1" noChangeShapeType="1" noTextEdit="1"/>
              </p:cNvSpPr>
              <p:nvPr/>
            </p:nvSpPr>
            <p:spPr>
              <a:xfrm>
                <a:off x="7071872" y="4280007"/>
                <a:ext cx="4354285" cy="1480213"/>
              </a:xfrm>
              <a:prstGeom prst="rect">
                <a:avLst/>
              </a:prstGeom>
              <a:blipFill>
                <a:blip r:embed="rId5"/>
                <a:stretch>
                  <a:fillRect l="-3221" t="-1646" r="-3361"/>
                </a:stretch>
              </a:blipFill>
            </p:spPr>
            <p:txBody>
              <a:bodyPr/>
              <a:lstStyle/>
              <a:p>
                <a:r>
                  <a:rPr lang="en-AU">
                    <a:noFill/>
                  </a:rPr>
                  <a:t> </a:t>
                </a:r>
              </a:p>
            </p:txBody>
          </p:sp>
        </mc:Fallback>
      </mc:AlternateContent>
    </p:spTree>
    <p:extLst>
      <p:ext uri="{BB962C8B-B14F-4D97-AF65-F5344CB8AC3E}">
        <p14:creationId xmlns:p14="http://schemas.microsoft.com/office/powerpoint/2010/main" val="50825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040"/>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resource contains NSW Curriculum and syllabus content. The NSW Curriculum is developed by the NSW Education Standards Authority (NESA). This content is prepared by NESA for and on behalf of the Crown in the right of the State of New South Wales. The material is protected by Crown copyright.</a:t>
            </a:r>
          </a:p>
          <a:p>
            <a:pPr lvl="0">
              <a:lnSpc>
                <a:spcPct val="150000"/>
              </a:lnSpc>
              <a:spcAft>
                <a:spcPts val="600"/>
              </a:spcAf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lang="en-AU" sz="1200" u="sng" dirty="0">
                <a:solidFill>
                  <a:srgbClr val="CBEDF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https://www.nsw.gov.au/education-and-training/nesa/copyright</a:t>
            </a:r>
            <a:r>
              <a:rPr kumimoji="0" lang="en-AU" sz="1200" b="0" i="0" u="none" strike="noStrike" kern="1200" cap="none" spc="0" normalizeH="0" baseline="0" noProof="0" dirty="0">
                <a:ln>
                  <a:noFill/>
                </a:ln>
                <a:solidFill>
                  <a:srgbClr val="FFFFFF"/>
                </a:solidFill>
                <a:effectLst/>
                <a:uLnTx/>
                <a:uFillTx/>
                <a:ea typeface="+mn-ea"/>
                <a:cs typeface="+mn-cs"/>
              </a:rPr>
              <a:t>. </a:t>
            </a:r>
          </a:p>
          <a:p>
            <a:pPr lvl="0">
              <a:lnSpc>
                <a:spcPct val="150000"/>
              </a:lnSpc>
              <a:spcAft>
                <a:spcPts val="600"/>
              </a:spcAf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NESA </a:t>
            </a:r>
            <a:r>
              <a:rPr lang="en-AU" sz="1200" u="sng" dirty="0">
                <a:solidFill>
                  <a:srgbClr val="CBEDFD"/>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https://www.nsw.gov.au/education-and-training/nesa</a:t>
            </a:r>
            <a:r>
              <a:rPr lang="en-AU" sz="1200" dirty="0">
                <a:solidFill>
                  <a:srgbClr val="CBEDFD"/>
                </a:solidFill>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US" u="sng" dirty="0">
                <a:solidFill>
                  <a:srgbClr val="2F5496"/>
                </a:solidFill>
                <a:effectLst/>
                <a:latin typeface="Arial" panose="020B0604020202020204" pitchFamily="34" charset="0"/>
                <a:ea typeface="Arial" panose="020B0604020202020204" pitchFamily="34" charset="0"/>
                <a:hlinkClick r:id="rId6"/>
              </a:rPr>
              <a:t>Mathematics Extension 1 11–12 Syllabus</a:t>
            </a:r>
            <a:r>
              <a:rPr lang="en-AU" dirty="0">
                <a:solidFill>
                  <a:srgbClr val="000000"/>
                </a:solidFill>
                <a:effectLst/>
                <a:latin typeface="Arial" panose="020B0604020202020204" pitchFamily="34" charset="0"/>
                <a:ea typeface="Arial" panose="020B0604020202020204" pitchFamily="34" charset="0"/>
              </a:rPr>
              <a:t>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15</a:t>
            </a:fld>
            <a:endParaRPr lang="en-AU" dirty="0"/>
          </a:p>
        </p:txBody>
      </p:sp>
    </p:spTree>
    <p:extLst>
      <p:ext uri="{BB962C8B-B14F-4D97-AF65-F5344CB8AC3E}">
        <p14:creationId xmlns:p14="http://schemas.microsoft.com/office/powerpoint/2010/main" val="147495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48038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60945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indent="-342900">
              <a:lnSpc>
                <a:spcPct val="150000"/>
              </a:lnSpc>
              <a:buFont typeface="Arial" panose="020B0604020202020204" pitchFamily="34" charset="0"/>
              <a:buChar char="•"/>
            </a:pPr>
            <a:r>
              <a:rPr lang="en-AU" dirty="0"/>
              <a:t>To understand how circles can be represented as parametric equations. </a:t>
            </a:r>
          </a:p>
          <a:p>
            <a:pPr>
              <a:lnSpc>
                <a:spcPct val="150000"/>
              </a:lnSpc>
            </a:pPr>
            <a:endParaRPr lang="en-AU" sz="2000" b="1" dirty="0">
              <a:solidFill>
                <a:schemeClr val="accent1"/>
              </a:solidFill>
              <a:latin typeface="+mj-lt"/>
              <a:cs typeface="Arial" panose="020B0604020202020204" pitchFamily="34" charset="0"/>
            </a:endParaRPr>
          </a:p>
          <a:p>
            <a:pPr>
              <a:lnSpc>
                <a:spcPct val="150000"/>
              </a:lnSpc>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buFont typeface="Arial" panose="020B0604020202020204" pitchFamily="34" charset="0"/>
              <a:buChar char="•"/>
            </a:pPr>
            <a:r>
              <a:rPr lang="en-AU" dirty="0"/>
              <a:t>I can link the parametric equations for a circle to the unit circle.</a:t>
            </a:r>
          </a:p>
          <a:p>
            <a:pPr marL="342900" indent="-342900">
              <a:lnSpc>
                <a:spcPct val="150000"/>
              </a:lnSpc>
              <a:buFont typeface="Arial" panose="020B0604020202020204" pitchFamily="34" charset="0"/>
              <a:buChar char="•"/>
            </a:pPr>
            <a:r>
              <a:rPr lang="en-AU" dirty="0"/>
              <a:t>I can convert the parametric equation for a circle to Cartesian form.</a:t>
            </a:r>
          </a:p>
          <a:p>
            <a:pPr marL="342900" indent="-342900">
              <a:lnSpc>
                <a:spcPct val="150000"/>
              </a:lnSpc>
              <a:buFont typeface="Arial" panose="020B0604020202020204" pitchFamily="34" charset="0"/>
              <a:buChar char="•"/>
            </a:pPr>
            <a:r>
              <a:rPr lang="en-AU" dirty="0"/>
              <a:t>I can graph a circle expressed as a pair of parametric equations. </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Sketch each circle	</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r>
              <a:rPr lang="en-AU" dirty="0">
                <a:latin typeface="+mj-lt"/>
              </a:rPr>
              <a:t>Label the radius and centre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4021278-50DC-2B9F-1E34-B93DC5CB6ECF}"/>
                  </a:ext>
                </a:extLst>
              </p:cNvPr>
              <p:cNvSpPr txBox="1"/>
              <p:nvPr/>
            </p:nvSpPr>
            <p:spPr>
              <a:xfrm>
                <a:off x="997124" y="1587649"/>
                <a:ext cx="1896036" cy="484094"/>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𝑦</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=16</m:t>
                      </m:r>
                    </m:oMath>
                  </m:oMathPara>
                </a14:m>
                <a:endParaRPr lang="en-AU" sz="1800" dirty="0"/>
              </a:p>
            </p:txBody>
          </p:sp>
        </mc:Choice>
        <mc:Fallback xmlns="">
          <p:sp>
            <p:nvSpPr>
              <p:cNvPr id="5" name="TextBox 4">
                <a:extLst>
                  <a:ext uri="{FF2B5EF4-FFF2-40B4-BE49-F238E27FC236}">
                    <a16:creationId xmlns:a16="http://schemas.microsoft.com/office/drawing/2014/main" id="{64021278-50DC-2B9F-1E34-B93DC5CB6ECF}"/>
                  </a:ext>
                </a:extLst>
              </p:cNvPr>
              <p:cNvSpPr txBox="1">
                <a:spLocks noRot="1" noChangeAspect="1" noMove="1" noResize="1" noEditPoints="1" noAdjustHandles="1" noChangeArrowheads="1" noChangeShapeType="1" noTextEdit="1"/>
              </p:cNvSpPr>
              <p:nvPr/>
            </p:nvSpPr>
            <p:spPr>
              <a:xfrm>
                <a:off x="997124" y="1587649"/>
                <a:ext cx="1896036" cy="484094"/>
              </a:xfrm>
              <a:prstGeom prst="rect">
                <a:avLst/>
              </a:prstGeom>
              <a:blipFill>
                <a:blip r:embed="rId3"/>
                <a:stretch>
                  <a:fillRect/>
                </a:stretch>
              </a:blipFill>
            </p:spPr>
            <p:txBody>
              <a:bodyPr/>
              <a:lstStyle/>
              <a:p>
                <a:r>
                  <a:rPr lang="en-AU">
                    <a:noFill/>
                  </a:rPr>
                  <a:t> </a:t>
                </a:r>
              </a:p>
            </p:txBody>
          </p:sp>
        </mc:Fallback>
      </mc:AlternateContent>
      <p:pic>
        <p:nvPicPr>
          <p:cNvPr id="6" name="Picture 5" descr="Circle with radius 4 and centre (0,0)">
            <a:extLst>
              <a:ext uri="{FF2B5EF4-FFF2-40B4-BE49-F238E27FC236}">
                <a16:creationId xmlns:a16="http://schemas.microsoft.com/office/drawing/2014/main" id="{A49F465D-B494-0806-9F3B-93821E034C04}"/>
              </a:ext>
            </a:extLst>
          </p:cNvPr>
          <p:cNvPicPr>
            <a:picLocks noChangeAspect="1"/>
          </p:cNvPicPr>
          <p:nvPr/>
        </p:nvPicPr>
        <p:blipFill>
          <a:blip r:embed="rId4"/>
          <a:stretch>
            <a:fillRect/>
          </a:stretch>
        </p:blipFill>
        <p:spPr>
          <a:xfrm>
            <a:off x="652822" y="2752162"/>
            <a:ext cx="2584640" cy="2462261"/>
          </a:xfrm>
          <a:prstGeom prst="rect">
            <a:avLst/>
          </a:prstGeom>
        </p:spPr>
      </p:pic>
      <p:sp>
        <p:nvSpPr>
          <p:cNvPr id="14" name="TextBox 13">
            <a:extLst>
              <a:ext uri="{FF2B5EF4-FFF2-40B4-BE49-F238E27FC236}">
                <a16:creationId xmlns:a16="http://schemas.microsoft.com/office/drawing/2014/main" id="{36660E26-160D-9C17-A564-C48E645874CB}"/>
              </a:ext>
            </a:extLst>
          </p:cNvPr>
          <p:cNvSpPr txBox="1"/>
          <p:nvPr/>
        </p:nvSpPr>
        <p:spPr>
          <a:xfrm>
            <a:off x="914401" y="5670818"/>
            <a:ext cx="1516627" cy="710774"/>
          </a:xfrm>
          <a:prstGeom prst="rect">
            <a:avLst/>
          </a:prstGeom>
          <a:noFill/>
        </p:spPr>
        <p:txBody>
          <a:bodyPr wrap="square" lIns="0" tIns="0" rIns="0" bIns="0" rtlCol="0">
            <a:noAutofit/>
          </a:bodyPr>
          <a:lstStyle/>
          <a:p>
            <a:pPr algn="l"/>
            <a:r>
              <a:rPr lang="en-AU" sz="1800" dirty="0"/>
              <a:t>Radius = 4 </a:t>
            </a:r>
          </a:p>
          <a:p>
            <a:pPr algn="l"/>
            <a:r>
              <a:rPr lang="en-AU" sz="1800" dirty="0"/>
              <a:t>Origin (0,0)</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92CFF1E-E48D-5F2F-E23E-57011DEBF15F}"/>
                  </a:ext>
                </a:extLst>
              </p:cNvPr>
              <p:cNvSpPr txBox="1"/>
              <p:nvPr/>
            </p:nvSpPr>
            <p:spPr>
              <a:xfrm>
                <a:off x="4592509" y="1587649"/>
                <a:ext cx="2415987" cy="484094"/>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+2)</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m:t>
                          </m:r>
                          <m:r>
                            <a:rPr lang="en-AU" sz="1800" b="0" i="1" smtClean="0">
                              <a:latin typeface="Cambria Math" panose="02040503050406030204" pitchFamily="18" charset="0"/>
                            </a:rPr>
                            <m:t>𝑦</m:t>
                          </m:r>
                          <m:r>
                            <a:rPr lang="en-AU" sz="1800" b="0" i="1" smtClean="0">
                              <a:latin typeface="Cambria Math" panose="02040503050406030204" pitchFamily="18" charset="0"/>
                            </a:rPr>
                            <m:t>−3)</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=9</m:t>
                      </m:r>
                    </m:oMath>
                  </m:oMathPara>
                </a14:m>
                <a:endParaRPr lang="en-AU" sz="1800" dirty="0"/>
              </a:p>
            </p:txBody>
          </p:sp>
        </mc:Choice>
        <mc:Fallback xmlns="">
          <p:sp>
            <p:nvSpPr>
              <p:cNvPr id="8" name="TextBox 7">
                <a:extLst>
                  <a:ext uri="{FF2B5EF4-FFF2-40B4-BE49-F238E27FC236}">
                    <a16:creationId xmlns:a16="http://schemas.microsoft.com/office/drawing/2014/main" id="{192CFF1E-E48D-5F2F-E23E-57011DEBF15F}"/>
                  </a:ext>
                </a:extLst>
              </p:cNvPr>
              <p:cNvSpPr txBox="1">
                <a:spLocks noRot="1" noChangeAspect="1" noMove="1" noResize="1" noEditPoints="1" noAdjustHandles="1" noChangeArrowheads="1" noChangeShapeType="1" noTextEdit="1"/>
              </p:cNvSpPr>
              <p:nvPr/>
            </p:nvSpPr>
            <p:spPr>
              <a:xfrm>
                <a:off x="4592509" y="1587649"/>
                <a:ext cx="2415987" cy="484094"/>
              </a:xfrm>
              <a:prstGeom prst="rect">
                <a:avLst/>
              </a:prstGeom>
              <a:blipFill>
                <a:blip r:embed="rId5"/>
                <a:stretch>
                  <a:fillRect/>
                </a:stretch>
              </a:blipFill>
            </p:spPr>
            <p:txBody>
              <a:bodyPr/>
              <a:lstStyle/>
              <a:p>
                <a:r>
                  <a:rPr lang="en-AU">
                    <a:noFill/>
                  </a:rPr>
                  <a:t> </a:t>
                </a:r>
              </a:p>
            </p:txBody>
          </p:sp>
        </mc:Fallback>
      </mc:AlternateContent>
      <p:pic>
        <p:nvPicPr>
          <p:cNvPr id="10" name="Picture 9" descr="Circle with radius 3 and centre (-2,3)">
            <a:extLst>
              <a:ext uri="{FF2B5EF4-FFF2-40B4-BE49-F238E27FC236}">
                <a16:creationId xmlns:a16="http://schemas.microsoft.com/office/drawing/2014/main" id="{6F69C914-1B79-1C67-1C32-9614BCD63012}"/>
              </a:ext>
            </a:extLst>
          </p:cNvPr>
          <p:cNvPicPr>
            <a:picLocks noChangeAspect="1"/>
          </p:cNvPicPr>
          <p:nvPr/>
        </p:nvPicPr>
        <p:blipFill>
          <a:blip r:embed="rId6"/>
          <a:stretch>
            <a:fillRect/>
          </a:stretch>
        </p:blipFill>
        <p:spPr>
          <a:xfrm>
            <a:off x="4508183" y="2752161"/>
            <a:ext cx="2584640" cy="2462262"/>
          </a:xfrm>
          <a:prstGeom prst="rect">
            <a:avLst/>
          </a:prstGeom>
        </p:spPr>
      </p:pic>
      <p:sp>
        <p:nvSpPr>
          <p:cNvPr id="19" name="TextBox 18">
            <a:extLst>
              <a:ext uri="{FF2B5EF4-FFF2-40B4-BE49-F238E27FC236}">
                <a16:creationId xmlns:a16="http://schemas.microsoft.com/office/drawing/2014/main" id="{5944BD0D-3CE3-BA92-30A4-E7EB46450046}"/>
              </a:ext>
            </a:extLst>
          </p:cNvPr>
          <p:cNvSpPr txBox="1"/>
          <p:nvPr/>
        </p:nvSpPr>
        <p:spPr>
          <a:xfrm>
            <a:off x="4795451" y="5622581"/>
            <a:ext cx="1628425" cy="710774"/>
          </a:xfrm>
          <a:prstGeom prst="rect">
            <a:avLst/>
          </a:prstGeom>
          <a:noFill/>
        </p:spPr>
        <p:txBody>
          <a:bodyPr wrap="square" lIns="0" tIns="0" rIns="0" bIns="0" rtlCol="0">
            <a:noAutofit/>
          </a:bodyPr>
          <a:lstStyle/>
          <a:p>
            <a:pPr algn="l"/>
            <a:r>
              <a:rPr lang="en-AU" sz="1800" dirty="0"/>
              <a:t>Radius = 3 </a:t>
            </a:r>
          </a:p>
          <a:p>
            <a:pPr algn="l"/>
            <a:r>
              <a:rPr lang="en-AU" sz="1800" dirty="0"/>
              <a:t>Origin (-2,3)</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DEDB6F7-546F-5EA8-3687-B851A30F65B5}"/>
                  </a:ext>
                </a:extLst>
              </p:cNvPr>
              <p:cNvSpPr txBox="1"/>
              <p:nvPr/>
            </p:nvSpPr>
            <p:spPr>
              <a:xfrm>
                <a:off x="8637494" y="1587649"/>
                <a:ext cx="2953869" cy="484094"/>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+6</m:t>
                      </m:r>
                      <m:r>
                        <a:rPr lang="en-AU" sz="1800" b="0" i="1" smtClean="0">
                          <a:latin typeface="Cambria Math" panose="02040503050406030204" pitchFamily="18" charset="0"/>
                        </a:rPr>
                        <m:t>𝑥</m:t>
                      </m:r>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𝑦</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−4</m:t>
                      </m:r>
                      <m:r>
                        <a:rPr lang="en-AU" sz="1800" b="0" i="1" smtClean="0">
                          <a:latin typeface="Cambria Math" panose="02040503050406030204" pitchFamily="18" charset="0"/>
                        </a:rPr>
                        <m:t>𝑦</m:t>
                      </m:r>
                      <m:r>
                        <a:rPr lang="en-AU" sz="1800" b="0" i="1" smtClean="0">
                          <a:latin typeface="Cambria Math" panose="02040503050406030204" pitchFamily="18" charset="0"/>
                        </a:rPr>
                        <m:t>−23=0</m:t>
                      </m:r>
                    </m:oMath>
                  </m:oMathPara>
                </a14:m>
                <a:endParaRPr lang="en-AU" sz="1800" dirty="0"/>
              </a:p>
            </p:txBody>
          </p:sp>
        </mc:Choice>
        <mc:Fallback xmlns="">
          <p:sp>
            <p:nvSpPr>
              <p:cNvPr id="9" name="TextBox 8">
                <a:extLst>
                  <a:ext uri="{FF2B5EF4-FFF2-40B4-BE49-F238E27FC236}">
                    <a16:creationId xmlns:a16="http://schemas.microsoft.com/office/drawing/2014/main" id="{1DEDB6F7-546F-5EA8-3687-B851A30F65B5}"/>
                  </a:ext>
                </a:extLst>
              </p:cNvPr>
              <p:cNvSpPr txBox="1">
                <a:spLocks noRot="1" noChangeAspect="1" noMove="1" noResize="1" noEditPoints="1" noAdjustHandles="1" noChangeArrowheads="1" noChangeShapeType="1" noTextEdit="1"/>
              </p:cNvSpPr>
              <p:nvPr/>
            </p:nvSpPr>
            <p:spPr>
              <a:xfrm>
                <a:off x="8637494" y="1587649"/>
                <a:ext cx="2953869" cy="484094"/>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0B0161C-BE7A-0A70-BF68-4238FA163BDF}"/>
                  </a:ext>
                </a:extLst>
              </p:cNvPr>
              <p:cNvSpPr txBox="1"/>
              <p:nvPr/>
            </p:nvSpPr>
            <p:spPr>
              <a:xfrm>
                <a:off x="7683818" y="1893998"/>
                <a:ext cx="3982402" cy="914400"/>
              </a:xfrm>
              <a:prstGeom prst="rect">
                <a:avLst/>
              </a:prstGeom>
              <a:noFill/>
            </p:spPr>
            <p:txBody>
              <a:bodyPr wrap="none" lIns="0" tIns="0" rIns="0" bIns="0" rtlCol="0">
                <a:noAutofit/>
              </a:bodyPr>
              <a:lstStyle/>
              <a:p>
                <a:pPr algn="l">
                  <a:lnSpc>
                    <a:spcPct val="150000"/>
                  </a:lnSpc>
                </a:pPr>
                <a14:m>
                  <m:oMathPara xmlns:m="http://schemas.openxmlformats.org/officeDocument/2006/math">
                    <m:oMathParaPr>
                      <m:jc m:val="centerGroup"/>
                    </m:oMathParaPr>
                    <m:oMath xmlns:m="http://schemas.openxmlformats.org/officeDocument/2006/math">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+3</m:t>
                              </m:r>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−9+</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𝑦</m:t>
                              </m:r>
                              <m:r>
                                <a:rPr lang="en-AU" sz="1800" b="0" i="1" smtClean="0">
                                  <a:latin typeface="Cambria Math" panose="02040503050406030204" pitchFamily="18" charset="0"/>
                                </a:rPr>
                                <m:t>−2</m:t>
                              </m:r>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−4−23</m:t>
                      </m:r>
                      <m:r>
                        <m:rPr>
                          <m:aln/>
                        </m:rPr>
                        <a:rPr lang="en-AU" sz="1800" b="0" i="1" smtClean="0">
                          <a:latin typeface="Cambria Math" panose="02040503050406030204" pitchFamily="18" charset="0"/>
                        </a:rPr>
                        <m:t>=</m:t>
                      </m:r>
                      <m:r>
                        <a:rPr lang="en-AU" sz="1800" b="0" i="1" smtClean="0">
                          <a:latin typeface="Cambria Math" panose="02040503050406030204" pitchFamily="18" charset="0"/>
                        </a:rPr>
                        <m:t>0</m:t>
                      </m:r>
                    </m:oMath>
                    <m:oMath xmlns:m="http://schemas.openxmlformats.org/officeDocument/2006/math">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+3</m:t>
                              </m:r>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𝑦</m:t>
                              </m:r>
                              <m:r>
                                <a:rPr lang="en-AU" sz="1800" b="0" i="1" smtClean="0">
                                  <a:latin typeface="Cambria Math" panose="02040503050406030204" pitchFamily="18" charset="0"/>
                                </a:rPr>
                                <m:t>−2</m:t>
                              </m:r>
                            </m:e>
                          </m:d>
                        </m:e>
                        <m:sup>
                          <m:r>
                            <a:rPr lang="en-AU" sz="1800" b="0" i="1" smtClean="0">
                              <a:latin typeface="Cambria Math" panose="02040503050406030204" pitchFamily="18" charset="0"/>
                            </a:rPr>
                            <m:t>2</m:t>
                          </m:r>
                        </m:sup>
                      </m:sSup>
                      <m:r>
                        <m:rPr>
                          <m:aln/>
                        </m:rPr>
                        <a:rPr lang="en-AU" sz="1800" b="0" i="1" smtClean="0">
                          <a:latin typeface="Cambria Math" panose="02040503050406030204" pitchFamily="18" charset="0"/>
                        </a:rPr>
                        <m:t>=</m:t>
                      </m:r>
                      <m:r>
                        <a:rPr lang="en-AU" sz="1800" b="0" i="1" smtClean="0">
                          <a:latin typeface="Cambria Math" panose="02040503050406030204" pitchFamily="18" charset="0"/>
                        </a:rPr>
                        <m:t>36</m:t>
                      </m:r>
                    </m:oMath>
                  </m:oMathPara>
                </a14:m>
                <a:endParaRPr lang="en-AU" sz="1800" dirty="0"/>
              </a:p>
            </p:txBody>
          </p:sp>
        </mc:Choice>
        <mc:Fallback xmlns="">
          <p:sp>
            <p:nvSpPr>
              <p:cNvPr id="20" name="TextBox 19">
                <a:extLst>
                  <a:ext uri="{FF2B5EF4-FFF2-40B4-BE49-F238E27FC236}">
                    <a16:creationId xmlns:a16="http://schemas.microsoft.com/office/drawing/2014/main" id="{E0B0161C-BE7A-0A70-BF68-4238FA163BDF}"/>
                  </a:ext>
                </a:extLst>
              </p:cNvPr>
              <p:cNvSpPr txBox="1">
                <a:spLocks noRot="1" noChangeAspect="1" noMove="1" noResize="1" noEditPoints="1" noAdjustHandles="1" noChangeArrowheads="1" noChangeShapeType="1" noTextEdit="1"/>
              </p:cNvSpPr>
              <p:nvPr/>
            </p:nvSpPr>
            <p:spPr>
              <a:xfrm>
                <a:off x="7683818" y="1893998"/>
                <a:ext cx="3982402" cy="914400"/>
              </a:xfrm>
              <a:prstGeom prst="rect">
                <a:avLst/>
              </a:prstGeom>
              <a:blipFill>
                <a:blip r:embed="rId8"/>
                <a:stretch>
                  <a:fillRect/>
                </a:stretch>
              </a:blipFill>
            </p:spPr>
            <p:txBody>
              <a:bodyPr/>
              <a:lstStyle/>
              <a:p>
                <a:r>
                  <a:rPr lang="en-AU">
                    <a:noFill/>
                  </a:rPr>
                  <a:t> </a:t>
                </a:r>
              </a:p>
            </p:txBody>
          </p:sp>
        </mc:Fallback>
      </mc:AlternateContent>
      <p:pic>
        <p:nvPicPr>
          <p:cNvPr id="15" name="Picture 14" descr="Circle with radius 6 and centre (-3,2)">
            <a:extLst>
              <a:ext uri="{FF2B5EF4-FFF2-40B4-BE49-F238E27FC236}">
                <a16:creationId xmlns:a16="http://schemas.microsoft.com/office/drawing/2014/main" id="{4380B3A8-FC35-4CB0-111B-AD8E4C9B4E89}"/>
              </a:ext>
            </a:extLst>
          </p:cNvPr>
          <p:cNvPicPr>
            <a:picLocks noChangeAspect="1"/>
          </p:cNvPicPr>
          <p:nvPr/>
        </p:nvPicPr>
        <p:blipFill>
          <a:blip r:embed="rId9"/>
          <a:stretch>
            <a:fillRect/>
          </a:stretch>
        </p:blipFill>
        <p:spPr>
          <a:xfrm>
            <a:off x="8637494" y="2808398"/>
            <a:ext cx="2638694" cy="2513756"/>
          </a:xfrm>
          <a:prstGeom prst="rect">
            <a:avLst/>
          </a:prstGeom>
        </p:spPr>
      </p:pic>
      <p:sp>
        <p:nvSpPr>
          <p:cNvPr id="21" name="TextBox 20">
            <a:extLst>
              <a:ext uri="{FF2B5EF4-FFF2-40B4-BE49-F238E27FC236}">
                <a16:creationId xmlns:a16="http://schemas.microsoft.com/office/drawing/2014/main" id="{2D023DF4-0DF0-80D3-BF80-A9D8A77E84E8}"/>
              </a:ext>
            </a:extLst>
          </p:cNvPr>
          <p:cNvSpPr txBox="1"/>
          <p:nvPr/>
        </p:nvSpPr>
        <p:spPr>
          <a:xfrm>
            <a:off x="8988759" y="5622581"/>
            <a:ext cx="1936163" cy="710774"/>
          </a:xfrm>
          <a:prstGeom prst="rect">
            <a:avLst/>
          </a:prstGeom>
          <a:noFill/>
        </p:spPr>
        <p:txBody>
          <a:bodyPr wrap="square" lIns="0" tIns="0" rIns="0" bIns="0" rtlCol="0">
            <a:noAutofit/>
          </a:bodyPr>
          <a:lstStyle/>
          <a:p>
            <a:pPr algn="l"/>
            <a:r>
              <a:rPr lang="en-AU" sz="1800" dirty="0"/>
              <a:t>Radius = 6 </a:t>
            </a:r>
          </a:p>
          <a:p>
            <a:pPr algn="l"/>
            <a:r>
              <a:rPr lang="en-AU" sz="1800" dirty="0"/>
              <a:t>Origin (-3,2)</a:t>
            </a: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19" grpId="0"/>
      <p:bldP spid="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latin typeface="+mj-lt"/>
              </a:rPr>
              <a:t>Different forms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EFA8A61-39F2-2A7F-3764-50301EAE5FF1}"/>
                  </a:ext>
                </a:extLst>
              </p:cNvPr>
              <p:cNvSpPr txBox="1"/>
              <p:nvPr/>
            </p:nvSpPr>
            <p:spPr>
              <a:xfrm>
                <a:off x="4448973" y="1815457"/>
                <a:ext cx="3569963" cy="3227085"/>
              </a:xfrm>
              <a:prstGeom prst="rect">
                <a:avLst/>
              </a:prstGeom>
              <a:noFill/>
            </p:spPr>
            <p:txBody>
              <a:bodyPr wrap="none" lIns="0" tIns="0" rIns="0" bIns="0" rtlCol="0">
                <a:noAutofit/>
              </a:bodyPr>
              <a:lstStyle/>
              <a:p>
                <a:pPr algn="l"/>
                <a:r>
                  <a:rPr lang="en-AU" sz="3200" dirty="0">
                    <a:latin typeface="+mj-lt"/>
                  </a:rPr>
                  <a:t>Parametric form</a:t>
                </a:r>
                <a:endParaRPr lang="en-AU" sz="3200" b="0" dirty="0">
                  <a:latin typeface="+mj-lt"/>
                </a:endParaRPr>
              </a:p>
              <a:p>
                <a:pPr algn="l"/>
                <a14:m>
                  <m:oMathPara xmlns:m="http://schemas.openxmlformats.org/officeDocument/2006/math">
                    <m:oMathParaPr>
                      <m:jc m:val="centerGroup"/>
                    </m:oMathParaPr>
                    <m:oMath xmlns:m="http://schemas.openxmlformats.org/officeDocument/2006/math">
                      <m:r>
                        <a:rPr lang="en-AU" sz="3200" b="0" i="1" smtClean="0">
                          <a:latin typeface="Cambria Math" panose="02040503050406030204" pitchFamily="18" charset="0"/>
                        </a:rPr>
                        <m:t>𝑥</m:t>
                      </m:r>
                      <m:r>
                        <a:rPr lang="en-AU" sz="3200" b="0" i="1" smtClean="0">
                          <a:latin typeface="Cambria Math" panose="02040503050406030204" pitchFamily="18" charset="0"/>
                        </a:rPr>
                        <m:t>=</m:t>
                      </m:r>
                      <m:func>
                        <m:funcPr>
                          <m:ctrlPr>
                            <a:rPr lang="en-AU" sz="3200" b="0" i="1" smtClean="0">
                              <a:latin typeface="Cambria Math" panose="02040503050406030204" pitchFamily="18" charset="0"/>
                            </a:rPr>
                          </m:ctrlPr>
                        </m:funcPr>
                        <m:fName>
                          <m:r>
                            <m:rPr>
                              <m:sty m:val="p"/>
                            </m:rPr>
                            <a:rPr lang="en-AU" sz="3200" b="0" i="0" smtClean="0">
                              <a:latin typeface="Cambria Math" panose="02040503050406030204" pitchFamily="18" charset="0"/>
                            </a:rPr>
                            <m:t>cos</m:t>
                          </m:r>
                        </m:fName>
                        <m:e>
                          <m:r>
                            <a:rPr lang="en-AU" sz="3200" b="0" i="1" smtClean="0">
                              <a:latin typeface="Cambria Math" panose="02040503050406030204" pitchFamily="18" charset="0"/>
                            </a:rPr>
                            <m:t>𝜃</m:t>
                          </m:r>
                        </m:e>
                      </m:func>
                    </m:oMath>
                  </m:oMathPara>
                </a14:m>
                <a:endParaRPr lang="en-AU" sz="3200" b="0" i="1" dirty="0">
                  <a:latin typeface="Cambria Math" panose="02040503050406030204" pitchFamily="18" charset="0"/>
                </a:endParaRPr>
              </a:p>
              <a:p>
                <a:pPr algn="l"/>
                <a14:m>
                  <m:oMathPara xmlns:m="http://schemas.openxmlformats.org/officeDocument/2006/math">
                    <m:oMathParaPr>
                      <m:jc m:val="center"/>
                    </m:oMathParaPr>
                    <m:oMath xmlns:m="http://schemas.openxmlformats.org/officeDocument/2006/math">
                      <m:r>
                        <a:rPr lang="en-AU" sz="3200" b="0" i="1" smtClean="0">
                          <a:latin typeface="Cambria Math" panose="02040503050406030204" pitchFamily="18" charset="0"/>
                        </a:rPr>
                        <m:t>𝑦</m:t>
                      </m:r>
                      <m:r>
                        <a:rPr lang="en-AU" sz="3200" b="0" i="1" smtClean="0">
                          <a:latin typeface="Cambria Math" panose="02040503050406030204" pitchFamily="18" charset="0"/>
                        </a:rPr>
                        <m:t>=</m:t>
                      </m:r>
                      <m:func>
                        <m:funcPr>
                          <m:ctrlPr>
                            <a:rPr lang="en-AU" sz="3200" b="0" i="1" smtClean="0">
                              <a:latin typeface="Cambria Math" panose="02040503050406030204" pitchFamily="18" charset="0"/>
                            </a:rPr>
                          </m:ctrlPr>
                        </m:funcPr>
                        <m:fName>
                          <m:r>
                            <m:rPr>
                              <m:sty m:val="p"/>
                            </m:rPr>
                            <a:rPr lang="en-AU" sz="3200" b="0" i="0" smtClean="0">
                              <a:latin typeface="Cambria Math" panose="02040503050406030204" pitchFamily="18" charset="0"/>
                            </a:rPr>
                            <m:t>sin</m:t>
                          </m:r>
                        </m:fName>
                        <m:e>
                          <m:r>
                            <a:rPr lang="en-AU" sz="3200" b="0" i="1" smtClean="0">
                              <a:latin typeface="Cambria Math" panose="02040503050406030204" pitchFamily="18" charset="0"/>
                            </a:rPr>
                            <m:t>𝜃</m:t>
                          </m:r>
                        </m:e>
                      </m:func>
                    </m:oMath>
                  </m:oMathPara>
                </a14:m>
                <a:endParaRPr lang="en-AU" sz="3200" b="0" i="1" dirty="0">
                  <a:latin typeface="Cambria Math" panose="02040503050406030204" pitchFamily="18" charset="0"/>
                </a:endParaRPr>
              </a:p>
              <a:p>
                <a:pPr algn="l"/>
                <a:endParaRPr lang="en-AU" sz="3200" b="0" i="1" dirty="0">
                  <a:latin typeface="Cambria Math" panose="02040503050406030204" pitchFamily="18" charset="0"/>
                </a:endParaRPr>
              </a:p>
              <a:p>
                <a:pPr algn="l"/>
                <a:r>
                  <a:rPr lang="en-AU" sz="3200" b="0" dirty="0">
                    <a:latin typeface="+mj-lt"/>
                  </a:rPr>
                  <a:t>Cartesian form</a:t>
                </a:r>
                <a:br>
                  <a:rPr lang="en-AU" sz="3200" b="0" i="1" dirty="0">
                    <a:latin typeface="Cambria Math" panose="02040503050406030204" pitchFamily="18" charset="0"/>
                  </a:rPr>
                </a:br>
                <a14:m>
                  <m:oMathPara xmlns:m="http://schemas.openxmlformats.org/officeDocument/2006/math">
                    <m:oMathParaPr>
                      <m:jc m:val="center"/>
                    </m:oMathParaPr>
                    <m:oMath xmlns:m="http://schemas.openxmlformats.org/officeDocument/2006/math">
                      <m:sSup>
                        <m:sSupPr>
                          <m:ctrlPr>
                            <a:rPr lang="en-AU" sz="3200" b="0" i="1" smtClean="0">
                              <a:latin typeface="Cambria Math" panose="02040503050406030204" pitchFamily="18" charset="0"/>
                            </a:rPr>
                          </m:ctrlPr>
                        </m:sSupPr>
                        <m:e>
                          <m:r>
                            <a:rPr lang="en-AU" sz="3200" b="0" i="1" smtClean="0">
                              <a:latin typeface="Cambria Math" panose="02040503050406030204" pitchFamily="18" charset="0"/>
                            </a:rPr>
                            <m:t>𝑥</m:t>
                          </m:r>
                        </m:e>
                        <m:sup>
                          <m:r>
                            <a:rPr lang="en-AU" sz="3200" b="0" i="1" smtClean="0">
                              <a:latin typeface="Cambria Math" panose="02040503050406030204" pitchFamily="18" charset="0"/>
                            </a:rPr>
                            <m:t>2</m:t>
                          </m:r>
                        </m:sup>
                      </m:sSup>
                      <m:r>
                        <a:rPr lang="en-AU" sz="3200" b="0" i="1" smtClean="0">
                          <a:latin typeface="Cambria Math" panose="02040503050406030204" pitchFamily="18" charset="0"/>
                        </a:rPr>
                        <m:t>+</m:t>
                      </m:r>
                      <m:sSup>
                        <m:sSupPr>
                          <m:ctrlPr>
                            <a:rPr lang="en-AU" sz="3200" b="0" i="1" smtClean="0">
                              <a:latin typeface="Cambria Math" panose="02040503050406030204" pitchFamily="18" charset="0"/>
                            </a:rPr>
                          </m:ctrlPr>
                        </m:sSupPr>
                        <m:e>
                          <m:r>
                            <a:rPr lang="en-AU" sz="3200" b="0" i="1" smtClean="0">
                              <a:latin typeface="Cambria Math" panose="02040503050406030204" pitchFamily="18" charset="0"/>
                            </a:rPr>
                            <m:t>𝑦</m:t>
                          </m:r>
                        </m:e>
                        <m:sup>
                          <m:r>
                            <a:rPr lang="en-AU" sz="3200" b="0" i="1" smtClean="0">
                              <a:latin typeface="Cambria Math" panose="02040503050406030204" pitchFamily="18" charset="0"/>
                            </a:rPr>
                            <m:t>2</m:t>
                          </m:r>
                        </m:sup>
                      </m:sSup>
                      <m:r>
                        <a:rPr lang="en-AU" sz="3200" b="0" i="1" smtClean="0">
                          <a:latin typeface="Cambria Math" panose="02040503050406030204" pitchFamily="18" charset="0"/>
                        </a:rPr>
                        <m:t>=1</m:t>
                      </m:r>
                    </m:oMath>
                  </m:oMathPara>
                </a14:m>
                <a:endParaRPr lang="en-AU" sz="3200" dirty="0"/>
              </a:p>
            </p:txBody>
          </p:sp>
        </mc:Choice>
        <mc:Fallback xmlns="">
          <p:sp>
            <p:nvSpPr>
              <p:cNvPr id="7" name="TextBox 6">
                <a:extLst>
                  <a:ext uri="{FF2B5EF4-FFF2-40B4-BE49-F238E27FC236}">
                    <a16:creationId xmlns:a16="http://schemas.microsoft.com/office/drawing/2014/main" id="{CEFA8A61-39F2-2A7F-3764-50301EAE5FF1}"/>
                  </a:ext>
                </a:extLst>
              </p:cNvPr>
              <p:cNvSpPr txBox="1">
                <a:spLocks noRot="1" noChangeAspect="1" noMove="1" noResize="1" noEditPoints="1" noAdjustHandles="1" noChangeArrowheads="1" noChangeShapeType="1" noTextEdit="1"/>
              </p:cNvSpPr>
              <p:nvPr/>
            </p:nvSpPr>
            <p:spPr>
              <a:xfrm>
                <a:off x="4448973" y="1815457"/>
                <a:ext cx="3569963" cy="3227085"/>
              </a:xfrm>
              <a:prstGeom prst="rect">
                <a:avLst/>
              </a:prstGeom>
              <a:blipFill>
                <a:blip r:embed="rId3"/>
                <a:stretch>
                  <a:fillRect l="-7009" t="-3970"/>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dirty="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dirty="0">
                <a:latin typeface="+mj-lt"/>
              </a:rPr>
              <a:t>Parametric form to Cartesian (1) </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82520"/>
            <a:ext cx="11483998" cy="356423"/>
          </a:xfrm>
        </p:spPr>
        <p:txBody>
          <a:bodyPr/>
          <a:lstStyle/>
          <a:p>
            <a:r>
              <a:rPr lang="en-AU" dirty="0">
                <a:latin typeface="+mj-lt"/>
              </a:rPr>
              <a:t>Worked example 1</a:t>
            </a:r>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927C7A87-B836-9DEA-D0D5-C808DDB5AA20}"/>
                  </a:ext>
                </a:extLst>
              </p:cNvPr>
              <p:cNvSpPr txBox="1">
                <a:spLocks/>
              </p:cNvSpPr>
              <p:nvPr/>
            </p:nvSpPr>
            <p:spPr>
              <a:xfrm>
                <a:off x="347998" y="1517071"/>
                <a:ext cx="10436115" cy="412519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mn-lt"/>
                  </a:rPr>
                  <a:t>Convert the parametric equations </a:t>
                </a:r>
                <a14:m>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=3</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i="1">
                            <a:latin typeface="Cambria Math" panose="02040503050406030204" pitchFamily="18" charset="0"/>
                            <a:ea typeface="Cambria Math" panose="02040503050406030204" pitchFamily="18" charset="0"/>
                          </a:rPr>
                          <m:t>𝜃</m:t>
                        </m:r>
                      </m:e>
                    </m:func>
                    <m:r>
                      <a:rPr lang="en-AU" b="0" i="0" smtClean="0">
                        <a:latin typeface="Cambria Math" panose="02040503050406030204" pitchFamily="18" charset="0"/>
                        <a:ea typeface="Cambria Math" panose="02040503050406030204" pitchFamily="18" charset="0"/>
                      </a:rPr>
                      <m:t> </m:t>
                    </m:r>
                    <m:r>
                      <m:rPr>
                        <m:sty m:val="p"/>
                      </m:rPr>
                      <a:rPr lang="en-AU" b="0" i="0" smtClean="0">
                        <a:latin typeface="Cambria Math" panose="02040503050406030204" pitchFamily="18" charset="0"/>
                        <a:ea typeface="Cambria Math" panose="02040503050406030204" pitchFamily="18" charset="0"/>
                      </a:rPr>
                      <m:t>and</m:t>
                    </m:r>
                  </m:oMath>
                </a14:m>
                <a:r>
                  <a:rPr lang="en-AU" dirty="0">
                    <a:latin typeface="+mn-lt"/>
                  </a:rPr>
                  <a:t>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=3</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ea typeface="Cambria Math" panose="02040503050406030204" pitchFamily="18" charset="0"/>
                          </a:rPr>
                          <m:t>𝜃</m:t>
                        </m:r>
                      </m:e>
                    </m:func>
                  </m:oMath>
                </a14:m>
                <a:r>
                  <a:rPr lang="en-AU" dirty="0">
                    <a:latin typeface="+mn-lt"/>
                  </a:rPr>
                  <a:t> into a Cartesian equation. </a:t>
                </a:r>
              </a:p>
              <a:p>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𝑥</m:t>
                      </m:r>
                      <m:r>
                        <a:rPr lang="en-AU" i="1" smtClean="0">
                          <a:latin typeface="Cambria Math" panose="02040503050406030204" pitchFamily="18" charset="0"/>
                        </a:rPr>
                        <m:t>=3</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𝜃</m:t>
                          </m:r>
                        </m:e>
                      </m:func>
                      <m:r>
                        <a:rPr lang="en-AU" i="1" smtClean="0">
                          <a:latin typeface="Cambria Math" panose="02040503050406030204" pitchFamily="18" charset="0"/>
                        </a:rPr>
                        <m:t> </m:t>
                      </m:r>
                      <m:r>
                        <a:rPr lang="en-AU" i="1" smtClean="0">
                          <a:latin typeface="Cambria Math" panose="02040503050406030204" pitchFamily="18" charset="0"/>
                          <a:ea typeface="Cambria Math" panose="02040503050406030204" pitchFamily="18" charset="0"/>
                        </a:rPr>
                        <m:t>→ </m:t>
                      </m:r>
                      <m:func>
                        <m:funcPr>
                          <m:ctrlPr>
                            <a:rPr lang="en-AU" i="1" smtClean="0">
                              <a:latin typeface="Cambria Math" panose="02040503050406030204" pitchFamily="18" charset="0"/>
                              <a:ea typeface="Cambria Math" panose="02040503050406030204" pitchFamily="18" charset="0"/>
                            </a:rPr>
                          </m:ctrlPr>
                        </m:funcPr>
                        <m:fName>
                          <m:r>
                            <m:rPr>
                              <m:sty m:val="p"/>
                            </m:rPr>
                            <a:rPr lang="en-AU" smtClean="0">
                              <a:latin typeface="Cambria Math" panose="02040503050406030204" pitchFamily="18" charset="0"/>
                              <a:ea typeface="Cambria Math" panose="02040503050406030204" pitchFamily="18" charset="0"/>
                            </a:rPr>
                            <m:t>sin</m:t>
                          </m:r>
                        </m:fName>
                        <m:e>
                          <m:r>
                            <a:rPr lang="en-AU" i="1" smtClean="0">
                              <a:latin typeface="Cambria Math" panose="02040503050406030204" pitchFamily="18" charset="0"/>
                              <a:ea typeface="Cambria Math" panose="02040503050406030204" pitchFamily="18" charset="0"/>
                            </a:rPr>
                            <m:t>𝜃</m:t>
                          </m:r>
                        </m:e>
                      </m:func>
                      <m:r>
                        <a:rPr lang="en-AU" i="1" smtClean="0">
                          <a:latin typeface="Cambria Math" panose="02040503050406030204" pitchFamily="18" charset="0"/>
                          <a:ea typeface="Cambria Math" panose="02040503050406030204" pitchFamily="18" charset="0"/>
                        </a:rPr>
                        <m:t>=</m:t>
                      </m:r>
                      <m:f>
                        <m:fPr>
                          <m:ctrlPr>
                            <a:rPr lang="en-AU" i="1" smtClean="0">
                              <a:latin typeface="Cambria Math" panose="02040503050406030204" pitchFamily="18" charset="0"/>
                              <a:ea typeface="Cambria Math" panose="02040503050406030204" pitchFamily="18" charset="0"/>
                            </a:rPr>
                          </m:ctrlPr>
                        </m:fPr>
                        <m:num>
                          <m:r>
                            <a:rPr lang="en-AU" i="1" smtClean="0">
                              <a:latin typeface="Cambria Math" panose="02040503050406030204" pitchFamily="18" charset="0"/>
                              <a:ea typeface="Cambria Math" panose="02040503050406030204" pitchFamily="18" charset="0"/>
                            </a:rPr>
                            <m:t>𝑥</m:t>
                          </m:r>
                        </m:num>
                        <m:den>
                          <m:r>
                            <a:rPr lang="en-AU" b="0" i="1" smtClean="0">
                              <a:latin typeface="Cambria Math" panose="02040503050406030204" pitchFamily="18" charset="0"/>
                              <a:ea typeface="Cambria Math" panose="02040503050406030204" pitchFamily="18" charset="0"/>
                            </a:rPr>
                            <m:t>3</m:t>
                          </m:r>
                        </m:den>
                      </m:f>
                    </m:oMath>
                    <m:oMath xmlns:m="http://schemas.openxmlformats.org/officeDocument/2006/math">
                      <m:r>
                        <a:rPr lang="en-AU" i="1" smtClean="0">
                          <a:latin typeface="Cambria Math" panose="02040503050406030204" pitchFamily="18" charset="0"/>
                        </a:rPr>
                        <m:t>𝑦</m:t>
                      </m:r>
                      <m:r>
                        <a:rPr lang="en-AU" i="1" smtClean="0">
                          <a:latin typeface="Cambria Math" panose="02040503050406030204" pitchFamily="18" charset="0"/>
                        </a:rPr>
                        <m:t>=3</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𝜃</m:t>
                          </m:r>
                        </m:e>
                      </m:func>
                      <m:r>
                        <a:rPr lang="en-AU" i="1" smtClean="0">
                          <a:latin typeface="Cambria Math" panose="02040503050406030204" pitchFamily="18" charset="0"/>
                        </a:rPr>
                        <m:t> </m:t>
                      </m:r>
                      <m:r>
                        <a:rPr lang="en-AU" i="1" smtClean="0">
                          <a:latin typeface="Cambria Math" panose="02040503050406030204" pitchFamily="18" charset="0"/>
                          <a:ea typeface="Cambria Math" panose="02040503050406030204" pitchFamily="18" charset="0"/>
                        </a:rPr>
                        <m:t>→ </m:t>
                      </m:r>
                      <m:func>
                        <m:funcPr>
                          <m:ctrlPr>
                            <a:rPr lang="en-AU" i="1" smtClean="0">
                              <a:latin typeface="Cambria Math" panose="02040503050406030204" pitchFamily="18" charset="0"/>
                              <a:ea typeface="Cambria Math" panose="02040503050406030204" pitchFamily="18" charset="0"/>
                            </a:rPr>
                          </m:ctrlPr>
                        </m:funcPr>
                        <m:fName>
                          <m:r>
                            <m:rPr>
                              <m:sty m:val="p"/>
                            </m:rPr>
                            <a:rPr lang="en-AU" smtClean="0">
                              <a:latin typeface="Cambria Math" panose="02040503050406030204" pitchFamily="18" charset="0"/>
                              <a:ea typeface="Cambria Math" panose="02040503050406030204" pitchFamily="18" charset="0"/>
                            </a:rPr>
                            <m:t>cos</m:t>
                          </m:r>
                        </m:fName>
                        <m:e>
                          <m:r>
                            <a:rPr lang="en-AU" i="1" smtClean="0">
                              <a:latin typeface="Cambria Math" panose="02040503050406030204" pitchFamily="18" charset="0"/>
                              <a:ea typeface="Cambria Math" panose="02040503050406030204" pitchFamily="18" charset="0"/>
                            </a:rPr>
                            <m:t>𝜃</m:t>
                          </m:r>
                        </m:e>
                      </m:func>
                      <m:r>
                        <a:rPr lang="en-AU" i="1" smtClean="0">
                          <a:latin typeface="Cambria Math" panose="02040503050406030204" pitchFamily="18" charset="0"/>
                          <a:ea typeface="Cambria Math" panose="02040503050406030204" pitchFamily="18" charset="0"/>
                        </a:rPr>
                        <m:t>=</m:t>
                      </m:r>
                      <m:f>
                        <m:fPr>
                          <m:ctrlPr>
                            <a:rPr lang="en-AU" i="1" smtClean="0">
                              <a:latin typeface="Cambria Math" panose="02040503050406030204" pitchFamily="18" charset="0"/>
                              <a:ea typeface="Cambria Math" panose="02040503050406030204" pitchFamily="18" charset="0"/>
                            </a:rPr>
                          </m:ctrlPr>
                        </m:fPr>
                        <m:num>
                          <m:r>
                            <a:rPr lang="en-AU" i="1" smtClean="0">
                              <a:latin typeface="Cambria Math" panose="02040503050406030204" pitchFamily="18" charset="0"/>
                              <a:ea typeface="Cambria Math" panose="02040503050406030204" pitchFamily="18" charset="0"/>
                            </a:rPr>
                            <m:t>𝑦</m:t>
                          </m:r>
                        </m:num>
                        <m:den>
                          <m:r>
                            <a:rPr lang="en-AU" b="0" i="1" smtClean="0">
                              <a:latin typeface="Cambria Math" panose="02040503050406030204" pitchFamily="18" charset="0"/>
                              <a:ea typeface="Cambria Math" panose="02040503050406030204" pitchFamily="18" charset="0"/>
                            </a:rPr>
                            <m:t>3</m:t>
                          </m:r>
                        </m:den>
                      </m:f>
                    </m:oMath>
                  </m:oMathPara>
                </a14:m>
                <a:endParaRPr lang="en-AU" dirty="0">
                  <a:latin typeface="+mn-lt"/>
                </a:endParaRPr>
              </a:p>
              <a:p>
                <a:pPr/>
                <a:r>
                  <a:rPr lang="en-AU" dirty="0">
                    <a:latin typeface="Cambria Math" panose="02040503050406030204" pitchFamily="18" charset="0"/>
                  </a:rPr>
                  <a:t>Substitute into </a:t>
                </a:r>
                <a14:m>
                  <m:oMath xmlns:m="http://schemas.openxmlformats.org/officeDocument/2006/math">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𝜃</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𝜃</m:t>
                        </m:r>
                      </m:e>
                    </m:func>
                    <m:r>
                      <m:rPr>
                        <m:aln/>
                      </m:rPr>
                      <a:rPr lang="en-AU" i="1">
                        <a:latin typeface="Cambria Math" panose="02040503050406030204" pitchFamily="18" charset="0"/>
                      </a:rPr>
                      <m:t>=</m:t>
                    </m:r>
                    <m:r>
                      <a:rPr lang="en-AU" i="1">
                        <a:latin typeface="Cambria Math" panose="02040503050406030204" pitchFamily="18" charset="0"/>
                      </a:rPr>
                      <m:t>1</m:t>
                    </m:r>
                  </m:oMath>
                </a14:m>
                <a:br>
                  <a:rPr lang="en-AU" i="1" dirty="0">
                    <a:latin typeface="Cambria Math" panose="02040503050406030204" pitchFamily="18" charset="0"/>
                  </a:rPr>
                </a:br>
                <a14:m>
                  <m:oMathPara xmlns:m="http://schemas.openxmlformats.org/officeDocument/2006/math">
                    <m:oMathParaPr>
                      <m:jc m:val="left"/>
                    </m:oMathParaPr>
                    <m:oMath xmlns:m="http://schemas.openxmlformats.org/officeDocument/2006/math">
                      <m:sSup>
                        <m:sSupPr>
                          <m:ctrlPr>
                            <a:rPr lang="en-AU" i="1" smtClean="0">
                              <a:latin typeface="Cambria Math" panose="02040503050406030204" pitchFamily="18" charset="0"/>
                            </a:rPr>
                          </m:ctrlPr>
                        </m:sSupPr>
                        <m:e>
                          <m:d>
                            <m:dPr>
                              <m:ctrlPr>
                                <a:rPr lang="en-AU" i="1" smtClean="0">
                                  <a:latin typeface="Cambria Math" panose="02040503050406030204" pitchFamily="18" charset="0"/>
                                </a:rPr>
                              </m:ctrlPr>
                            </m:dPr>
                            <m:e>
                              <m:f>
                                <m:fPr>
                                  <m:ctrlPr>
                                    <a:rPr lang="en-AU" i="1" smtClean="0">
                                      <a:latin typeface="Cambria Math" panose="02040503050406030204" pitchFamily="18" charset="0"/>
                                    </a:rPr>
                                  </m:ctrlPr>
                                </m:fPr>
                                <m:num>
                                  <m:r>
                                    <a:rPr lang="en-AU" i="1" smtClean="0">
                                      <a:latin typeface="Cambria Math" panose="02040503050406030204" pitchFamily="18" charset="0"/>
                                    </a:rPr>
                                    <m:t>𝑥</m:t>
                                  </m:r>
                                </m:num>
                                <m:den>
                                  <m:r>
                                    <a:rPr lang="en-AU" b="0" i="1" smtClean="0">
                                      <a:latin typeface="Cambria Math" panose="02040503050406030204" pitchFamily="18" charset="0"/>
                                    </a:rPr>
                                    <m:t>3</m:t>
                                  </m:r>
                                </m:den>
                              </m:f>
                            </m:e>
                          </m:d>
                        </m:e>
                        <m:sup>
                          <m:r>
                            <a:rPr lang="en-AU" i="1" smtClean="0">
                              <a:latin typeface="Cambria Math" panose="02040503050406030204" pitchFamily="18" charset="0"/>
                            </a:rPr>
                            <m:t>2</m:t>
                          </m:r>
                        </m:sup>
                      </m:sSup>
                      <m:r>
                        <a:rPr lang="en-AU" i="1" smtClean="0">
                          <a:latin typeface="Cambria Math" panose="02040503050406030204" pitchFamily="18" charset="0"/>
                        </a:rPr>
                        <m:t>+</m:t>
                      </m:r>
                      <m:sSup>
                        <m:sSupPr>
                          <m:ctrlPr>
                            <a:rPr lang="en-AU" i="1" smtClean="0">
                              <a:latin typeface="Cambria Math" panose="02040503050406030204" pitchFamily="18" charset="0"/>
                            </a:rPr>
                          </m:ctrlPr>
                        </m:sSupPr>
                        <m:e>
                          <m:d>
                            <m:dPr>
                              <m:ctrlPr>
                                <a:rPr lang="en-AU" i="1" smtClean="0">
                                  <a:latin typeface="Cambria Math" panose="02040503050406030204" pitchFamily="18" charset="0"/>
                                </a:rPr>
                              </m:ctrlPr>
                            </m:dPr>
                            <m:e>
                              <m:f>
                                <m:fPr>
                                  <m:ctrlPr>
                                    <a:rPr lang="en-AU" i="1" smtClean="0">
                                      <a:latin typeface="Cambria Math" panose="02040503050406030204" pitchFamily="18" charset="0"/>
                                    </a:rPr>
                                  </m:ctrlPr>
                                </m:fPr>
                                <m:num>
                                  <m:r>
                                    <a:rPr lang="en-AU" i="1" smtClean="0">
                                      <a:latin typeface="Cambria Math" panose="02040503050406030204" pitchFamily="18" charset="0"/>
                                    </a:rPr>
                                    <m:t>𝑦</m:t>
                                  </m:r>
                                </m:num>
                                <m:den>
                                  <m:r>
                                    <a:rPr lang="en-AU" b="0" i="1" smtClean="0">
                                      <a:latin typeface="Cambria Math" panose="02040503050406030204" pitchFamily="18" charset="0"/>
                                    </a:rPr>
                                    <m:t>3</m:t>
                                  </m:r>
                                </m:den>
                              </m:f>
                            </m:e>
                          </m:d>
                        </m:e>
                        <m:sup>
                          <m:r>
                            <a:rPr lang="en-AU" i="1" smtClean="0">
                              <a:latin typeface="Cambria Math" panose="02040503050406030204" pitchFamily="18" charset="0"/>
                            </a:rPr>
                            <m:t>2</m:t>
                          </m:r>
                        </m:sup>
                      </m:sSup>
                      <m:r>
                        <m:rPr>
                          <m:aln/>
                        </m:rPr>
                        <a:rPr lang="en-AU" i="1" smtClean="0">
                          <a:latin typeface="Cambria Math" panose="02040503050406030204" pitchFamily="18" charset="0"/>
                        </a:rPr>
                        <m:t>=</m:t>
                      </m:r>
                      <m:r>
                        <a:rPr lang="en-AU" i="1" smtClean="0">
                          <a:latin typeface="Cambria Math" panose="02040503050406030204" pitchFamily="18" charset="0"/>
                        </a:rPr>
                        <m:t>1</m:t>
                      </m:r>
                    </m:oMath>
                    <m:oMath xmlns:m="http://schemas.openxmlformats.org/officeDocument/2006/math">
                      <m:sSup>
                        <m:sSupPr>
                          <m:ctrlPr>
                            <a:rPr lang="en-AU" i="1" smtClean="0">
                              <a:latin typeface="Cambria Math" panose="02040503050406030204" pitchFamily="18" charset="0"/>
                            </a:rPr>
                          </m:ctrlPr>
                        </m:sSupPr>
                        <m:e>
                          <m:r>
                            <a:rPr lang="en-AU" i="1" smtClean="0">
                              <a:latin typeface="Cambria Math" panose="02040503050406030204" pitchFamily="18" charset="0"/>
                            </a:rPr>
                            <m:t>𝑥</m:t>
                          </m:r>
                        </m:e>
                        <m:sup>
                          <m:r>
                            <a:rPr lang="en-AU" i="1" smtClean="0">
                              <a:latin typeface="Cambria Math" panose="02040503050406030204" pitchFamily="18" charset="0"/>
                            </a:rPr>
                            <m:t>2</m:t>
                          </m:r>
                        </m:sup>
                      </m:sSup>
                      <m:r>
                        <a:rPr lang="en-AU" i="1" smtClean="0">
                          <a:latin typeface="Cambria Math" panose="02040503050406030204" pitchFamily="18" charset="0"/>
                        </a:rPr>
                        <m:t>+</m:t>
                      </m:r>
                      <m:sSup>
                        <m:sSupPr>
                          <m:ctrlPr>
                            <a:rPr lang="en-AU" i="1" smtClean="0">
                              <a:latin typeface="Cambria Math" panose="02040503050406030204" pitchFamily="18" charset="0"/>
                            </a:rPr>
                          </m:ctrlPr>
                        </m:sSupPr>
                        <m:e>
                          <m:r>
                            <a:rPr lang="en-AU" i="1" smtClean="0">
                              <a:latin typeface="Cambria Math" panose="02040503050406030204" pitchFamily="18" charset="0"/>
                            </a:rPr>
                            <m:t>𝑦</m:t>
                          </m:r>
                        </m:e>
                        <m:sup>
                          <m:r>
                            <a:rPr lang="en-AU" i="1" smtClean="0">
                              <a:latin typeface="Cambria Math" panose="02040503050406030204" pitchFamily="18" charset="0"/>
                            </a:rPr>
                            <m:t>2</m:t>
                          </m:r>
                        </m:sup>
                      </m:sSup>
                      <m:r>
                        <m:rPr>
                          <m:aln/>
                        </m:rPr>
                        <a:rPr lang="en-AU" i="1" smtClean="0">
                          <a:latin typeface="Cambria Math" panose="02040503050406030204" pitchFamily="18" charset="0"/>
                        </a:rPr>
                        <m:t>=</m:t>
                      </m:r>
                      <m:r>
                        <a:rPr lang="en-AU" i="1" smtClean="0">
                          <a:latin typeface="Cambria Math" panose="02040503050406030204" pitchFamily="18" charset="0"/>
                        </a:rPr>
                        <m:t>9</m:t>
                      </m:r>
                    </m:oMath>
                  </m:oMathPara>
                </a14:m>
                <a:br>
                  <a:rPr lang="en-AU" dirty="0"/>
                </a:br>
                <a:endParaRPr lang="en-AU" dirty="0">
                  <a:latin typeface="+mn-lt"/>
                </a:endParaRPr>
              </a:p>
            </p:txBody>
          </p:sp>
        </mc:Choice>
        <mc:Fallback xmlns="">
          <p:sp>
            <p:nvSpPr>
              <p:cNvPr id="8" name="Text Placeholder 11">
                <a:extLst>
                  <a:ext uri="{FF2B5EF4-FFF2-40B4-BE49-F238E27FC236}">
                    <a16:creationId xmlns:a16="http://schemas.microsoft.com/office/drawing/2014/main" id="{927C7A87-B836-9DEA-D0D5-C808DDB5AA20}"/>
                  </a:ext>
                </a:extLst>
              </p:cNvPr>
              <p:cNvSpPr txBox="1">
                <a:spLocks noRot="1" noChangeAspect="1" noMove="1" noResize="1" noEditPoints="1" noAdjustHandles="1" noChangeArrowheads="1" noChangeShapeType="1" noTextEdit="1"/>
              </p:cNvSpPr>
              <p:nvPr/>
            </p:nvSpPr>
            <p:spPr>
              <a:xfrm>
                <a:off x="347998" y="1517071"/>
                <a:ext cx="10436115" cy="4125193"/>
              </a:xfrm>
              <a:prstGeom prst="rect">
                <a:avLst/>
              </a:prstGeom>
              <a:blipFill>
                <a:blip r:embed="rId3"/>
                <a:stretch>
                  <a:fillRect l="-146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Speech Bubble: Rectangle with Corners Rounded 5">
                <a:extLst>
                  <a:ext uri="{FF2B5EF4-FFF2-40B4-BE49-F238E27FC236}">
                    <a16:creationId xmlns:a16="http://schemas.microsoft.com/office/drawing/2014/main" id="{84415827-CFA4-400F-07C6-0F67F5927784}"/>
                  </a:ext>
                </a:extLst>
              </p:cNvPr>
              <p:cNvSpPr/>
              <p:nvPr/>
            </p:nvSpPr>
            <p:spPr>
              <a:xfrm>
                <a:off x="4618663" y="2116702"/>
                <a:ext cx="4286346" cy="1062732"/>
              </a:xfrm>
              <a:prstGeom prst="wedgeRoundRectCallout">
                <a:avLst>
                  <a:gd name="adj1" fmla="val -76512"/>
                  <a:gd name="adj2" fmla="val -897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are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𝜃</m:t>
                        </m:r>
                      </m:e>
                    </m:func>
                    <m:r>
                      <a:rPr lang="en-AU" sz="1800" b="0" i="1" smtClean="0">
                        <a:latin typeface="Cambria Math" panose="02040503050406030204" pitchFamily="18" charset="0"/>
                      </a:rPr>
                      <m:t> </m:t>
                    </m:r>
                  </m:oMath>
                </a14:m>
                <a:r>
                  <a:rPr lang="en-AU" sz="1800" dirty="0"/>
                  <a:t>and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𝜃</m:t>
                        </m:r>
                      </m:e>
                    </m:func>
                  </m:oMath>
                </a14:m>
                <a:r>
                  <a:rPr lang="en-AU" sz="1800" dirty="0"/>
                  <a:t> made the subjects of the parametric equations?</a:t>
                </a:r>
              </a:p>
            </p:txBody>
          </p:sp>
        </mc:Choice>
        <mc:Fallback xmlns="">
          <p:sp>
            <p:nvSpPr>
              <p:cNvPr id="6" name="Speech Bubble: Rectangle with Corners Rounded 5">
                <a:extLst>
                  <a:ext uri="{FF2B5EF4-FFF2-40B4-BE49-F238E27FC236}">
                    <a16:creationId xmlns:a16="http://schemas.microsoft.com/office/drawing/2014/main" id="{84415827-CFA4-400F-07C6-0F67F5927784}"/>
                  </a:ext>
                </a:extLst>
              </p:cNvPr>
              <p:cNvSpPr>
                <a:spLocks noRot="1" noChangeAspect="1" noMove="1" noResize="1" noEditPoints="1" noAdjustHandles="1" noChangeArrowheads="1" noChangeShapeType="1" noTextEdit="1"/>
              </p:cNvSpPr>
              <p:nvPr/>
            </p:nvSpPr>
            <p:spPr>
              <a:xfrm>
                <a:off x="4618663" y="2116702"/>
                <a:ext cx="4286346" cy="1062732"/>
              </a:xfrm>
              <a:prstGeom prst="wedgeRoundRectCallout">
                <a:avLst>
                  <a:gd name="adj1" fmla="val -76512"/>
                  <a:gd name="adj2" fmla="val -8976"/>
                  <a:gd name="adj3" fmla="val 16667"/>
                </a:avLst>
              </a:prstGeom>
              <a:blipFill>
                <a:blip r:embed="rId4"/>
                <a:stretch>
                  <a:fillRect/>
                </a:stretch>
              </a:blipFill>
            </p:spPr>
            <p:txBody>
              <a:bodyPr/>
              <a:lstStyle/>
              <a:p>
                <a:r>
                  <a:rPr lang="en-AU">
                    <a:noFill/>
                  </a:rPr>
                  <a:t> </a:t>
                </a:r>
              </a:p>
            </p:txBody>
          </p:sp>
        </mc:Fallback>
      </mc:AlternateContent>
      <p:sp>
        <p:nvSpPr>
          <p:cNvPr id="2" name="Speech Bubble: Rectangle with Corners Rounded 1">
            <a:extLst>
              <a:ext uri="{FF2B5EF4-FFF2-40B4-BE49-F238E27FC236}">
                <a16:creationId xmlns:a16="http://schemas.microsoft.com/office/drawing/2014/main" id="{F0D26F56-45EA-0083-3F56-CF5F84935CAA}"/>
              </a:ext>
            </a:extLst>
          </p:cNvPr>
          <p:cNvSpPr/>
          <p:nvPr/>
        </p:nvSpPr>
        <p:spPr>
          <a:xfrm>
            <a:off x="4730317" y="3792734"/>
            <a:ext cx="2436764" cy="916416"/>
          </a:xfrm>
          <a:prstGeom prst="wedgeRoundRectCallout">
            <a:avLst>
              <a:gd name="adj1" fmla="val -69049"/>
              <a:gd name="adj2" fmla="val -2099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What is this rule and why do we use it? </a:t>
            </a:r>
          </a:p>
        </p:txBody>
      </p:sp>
      <p:sp>
        <p:nvSpPr>
          <p:cNvPr id="7" name="Speech Bubble: Rectangle with Corners Rounded 6">
            <a:extLst>
              <a:ext uri="{FF2B5EF4-FFF2-40B4-BE49-F238E27FC236}">
                <a16:creationId xmlns:a16="http://schemas.microsoft.com/office/drawing/2014/main" id="{C5024276-C424-57AE-D724-869C4C34B507}"/>
              </a:ext>
            </a:extLst>
          </p:cNvPr>
          <p:cNvSpPr/>
          <p:nvPr/>
        </p:nvSpPr>
        <p:spPr>
          <a:xfrm>
            <a:off x="2995034" y="5290646"/>
            <a:ext cx="2945920" cy="1015210"/>
          </a:xfrm>
          <a:prstGeom prst="wedgeRoundRectCallout">
            <a:avLst>
              <a:gd name="adj1" fmla="val -65349"/>
              <a:gd name="adj2" fmla="val -3713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How would you describe this Cartesian equation?</a:t>
            </a:r>
          </a:p>
        </p:txBody>
      </p:sp>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dirty="0"/>
          </a:p>
        </p:txBody>
      </p: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05529-6002-9034-8C8C-D17C46FDB0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02CDF66-C337-A0F5-0560-C8DAE1CB4AE0}"/>
              </a:ext>
            </a:extLst>
          </p:cNvPr>
          <p:cNvSpPr>
            <a:spLocks noGrp="1"/>
          </p:cNvSpPr>
          <p:nvPr>
            <p:ph type="title"/>
          </p:nvPr>
        </p:nvSpPr>
        <p:spPr/>
        <p:txBody>
          <a:bodyPr/>
          <a:lstStyle/>
          <a:p>
            <a:r>
              <a:rPr lang="en-AU" dirty="0">
                <a:latin typeface="+mj-lt"/>
              </a:rPr>
              <a:t>Parametric form to Cartesian (2)</a:t>
            </a:r>
          </a:p>
        </p:txBody>
      </p:sp>
      <p:sp>
        <p:nvSpPr>
          <p:cNvPr id="13" name="Text Placeholder 12">
            <a:extLst>
              <a:ext uri="{FF2B5EF4-FFF2-40B4-BE49-F238E27FC236}">
                <a16:creationId xmlns:a16="http://schemas.microsoft.com/office/drawing/2014/main" id="{D2E3259C-152C-BC8F-9FC1-9554FBD6F1CC}"/>
              </a:ext>
            </a:extLst>
          </p:cNvPr>
          <p:cNvSpPr>
            <a:spLocks noGrp="1"/>
          </p:cNvSpPr>
          <p:nvPr>
            <p:ph type="body" sz="quarter" idx="18"/>
          </p:nvPr>
        </p:nvSpPr>
        <p:spPr>
          <a:xfrm>
            <a:off x="360000" y="982520"/>
            <a:ext cx="11483998" cy="356423"/>
          </a:xfrm>
        </p:spPr>
        <p:txBody>
          <a:bodyPr/>
          <a:lstStyle/>
          <a:p>
            <a:r>
              <a:rPr lang="en-AU" dirty="0">
                <a:latin typeface="+mj-lt"/>
              </a:rPr>
              <a:t>Your turn – question 1 </a:t>
            </a:r>
          </a:p>
        </p:txBody>
      </p:sp>
      <mc:AlternateContent xmlns:mc="http://schemas.openxmlformats.org/markup-compatibility/2006" xmlns:a14="http://schemas.microsoft.com/office/drawing/2010/main">
        <mc:Choice Requires="a14">
          <p:sp>
            <p:nvSpPr>
              <p:cNvPr id="2" name="Text Placeholder 11">
                <a:extLst>
                  <a:ext uri="{FF2B5EF4-FFF2-40B4-BE49-F238E27FC236}">
                    <a16:creationId xmlns:a16="http://schemas.microsoft.com/office/drawing/2014/main" id="{8D31AE4A-536B-B3FB-7177-B6112F91DB0A}"/>
                  </a:ext>
                </a:extLst>
              </p:cNvPr>
              <p:cNvSpPr txBox="1">
                <a:spLocks/>
              </p:cNvSpPr>
              <p:nvPr/>
            </p:nvSpPr>
            <p:spPr>
              <a:xfrm>
                <a:off x="359999" y="1567087"/>
                <a:ext cx="9974171" cy="53187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mn-lt"/>
                  </a:rPr>
                  <a:t> Convert the parametric equations </a:t>
                </a:r>
                <a14:m>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=7</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ea typeface="Cambria Math" panose="02040503050406030204" pitchFamily="18" charset="0"/>
                          </a:rPr>
                          <m:t>𝜃</m:t>
                        </m:r>
                      </m:e>
                    </m:func>
                    <m:r>
                      <a:rPr lang="en-AU" b="0" i="0" smtClean="0">
                        <a:latin typeface="Cambria Math" panose="02040503050406030204" pitchFamily="18" charset="0"/>
                        <a:ea typeface="Cambria Math" panose="02040503050406030204" pitchFamily="18" charset="0"/>
                      </a:rPr>
                      <m:t> </m:t>
                    </m:r>
                    <m:r>
                      <m:rPr>
                        <m:sty m:val="p"/>
                      </m:rPr>
                      <a:rPr lang="en-AU" b="0" i="0" smtClean="0">
                        <a:latin typeface="Cambria Math" panose="02040503050406030204" pitchFamily="18" charset="0"/>
                        <a:ea typeface="Cambria Math" panose="02040503050406030204" pitchFamily="18" charset="0"/>
                      </a:rPr>
                      <m:t>and</m:t>
                    </m:r>
                  </m:oMath>
                </a14:m>
                <a:r>
                  <a:rPr lang="en-AU" dirty="0">
                    <a:latin typeface="+mn-lt"/>
                  </a:rPr>
                  <a:t>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=7</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ea typeface="Cambria Math" panose="02040503050406030204" pitchFamily="18" charset="0"/>
                          </a:rPr>
                          <m:t>𝜃</m:t>
                        </m:r>
                      </m:e>
                    </m:func>
                  </m:oMath>
                </a14:m>
                <a:r>
                  <a:rPr lang="en-AU" dirty="0">
                    <a:latin typeface="+mn-lt"/>
                  </a:rPr>
                  <a:t> into a Cartesian equation. </a:t>
                </a:r>
              </a:p>
            </p:txBody>
          </p:sp>
        </mc:Choice>
        <mc:Fallback xmlns="">
          <p:sp>
            <p:nvSpPr>
              <p:cNvPr id="2" name="Text Placeholder 11">
                <a:extLst>
                  <a:ext uri="{FF2B5EF4-FFF2-40B4-BE49-F238E27FC236}">
                    <a16:creationId xmlns:a16="http://schemas.microsoft.com/office/drawing/2014/main" id="{8D31AE4A-536B-B3FB-7177-B6112F91DB0A}"/>
                  </a:ext>
                </a:extLst>
              </p:cNvPr>
              <p:cNvSpPr txBox="1">
                <a:spLocks noRot="1" noChangeAspect="1" noMove="1" noResize="1" noEditPoints="1" noAdjustHandles="1" noChangeArrowheads="1" noChangeShapeType="1" noTextEdit="1"/>
              </p:cNvSpPr>
              <p:nvPr/>
            </p:nvSpPr>
            <p:spPr>
              <a:xfrm>
                <a:off x="359999" y="1567087"/>
                <a:ext cx="9974171" cy="531878"/>
              </a:xfrm>
              <a:prstGeom prst="rect">
                <a:avLst/>
              </a:prstGeom>
              <a:blipFill>
                <a:blip r:embed="rId3"/>
                <a:stretch>
                  <a:fillRect l="-856" r="-672" b="-574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532832E5-88F6-4F55-9295-52442A3CDB3E}"/>
                  </a:ext>
                </a:extLst>
              </p:cNvPr>
              <p:cNvSpPr>
                <a:spLocks noGrp="1"/>
              </p:cNvSpPr>
              <p:nvPr>
                <p:ph type="body" sz="quarter" idx="17"/>
              </p:nvPr>
            </p:nvSpPr>
            <p:spPr>
              <a:xfrm>
                <a:off x="453518" y="2101639"/>
                <a:ext cx="3931446" cy="3773841"/>
              </a:xfrm>
            </p:spPr>
            <p:txBody>
              <a:bodyPr/>
              <a:lstStyle/>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=7</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b="0" i="1" smtClean="0">
                          <a:latin typeface="Cambria Math" panose="02040503050406030204" pitchFamily="18" charset="0"/>
                        </a:rPr>
                        <m:t> </m:t>
                      </m:r>
                      <m:r>
                        <a:rPr lang="en-AU" b="0" i="1" smtClean="0">
                          <a:latin typeface="Cambria Math" panose="02040503050406030204" pitchFamily="18" charset="0"/>
                          <a:ea typeface="Cambria Math" panose="02040503050406030204" pitchFamily="18" charset="0"/>
                        </a:rPr>
                        <m:t>→ </m:t>
                      </m:r>
                      <m:func>
                        <m:funcPr>
                          <m:ctrlPr>
                            <a:rPr lang="en-AU" b="0" i="1" smtClean="0">
                              <a:latin typeface="Cambria Math" panose="02040503050406030204" pitchFamily="18" charset="0"/>
                              <a:ea typeface="Cambria Math" panose="02040503050406030204" pitchFamily="18" charset="0"/>
                            </a:rPr>
                          </m:ctrlPr>
                        </m:funcPr>
                        <m:fName>
                          <m:r>
                            <m:rPr>
                              <m:sty m:val="p"/>
                            </m:rPr>
                            <a:rPr lang="en-AU" b="0" i="0" smtClean="0">
                              <a:latin typeface="Cambria Math" panose="02040503050406030204" pitchFamily="18" charset="0"/>
                              <a:ea typeface="Cambria Math" panose="02040503050406030204" pitchFamily="18" charset="0"/>
                            </a:rPr>
                            <m:t>sin</m:t>
                          </m:r>
                        </m:fName>
                        <m:e>
                          <m:r>
                            <a:rPr lang="en-AU" b="0" i="1" smtClean="0">
                              <a:latin typeface="Cambria Math" panose="02040503050406030204" pitchFamily="18" charset="0"/>
                              <a:ea typeface="Cambria Math" panose="02040503050406030204" pitchFamily="18" charset="0"/>
                            </a:rPr>
                            <m:t>𝜃</m:t>
                          </m:r>
                        </m:e>
                      </m:func>
                      <m:r>
                        <a:rPr lang="en-AU" b="0" i="1" smtClean="0">
                          <a:latin typeface="Cambria Math" panose="02040503050406030204" pitchFamily="18" charset="0"/>
                          <a:ea typeface="Cambria Math" panose="02040503050406030204" pitchFamily="18" charset="0"/>
                        </a:rPr>
                        <m:t>=</m:t>
                      </m:r>
                      <m:f>
                        <m:fPr>
                          <m:ctrlPr>
                            <a:rPr lang="en-AU" b="0" i="1" smtClean="0">
                              <a:latin typeface="Cambria Math" panose="02040503050406030204" pitchFamily="18" charset="0"/>
                              <a:ea typeface="Cambria Math" panose="02040503050406030204" pitchFamily="18" charset="0"/>
                            </a:rPr>
                          </m:ctrlPr>
                        </m:fPr>
                        <m:num>
                          <m:r>
                            <a:rPr lang="en-AU" b="0" i="1" smtClean="0">
                              <a:latin typeface="Cambria Math" panose="02040503050406030204" pitchFamily="18" charset="0"/>
                              <a:ea typeface="Cambria Math" panose="02040503050406030204" pitchFamily="18" charset="0"/>
                            </a:rPr>
                            <m:t>𝑥</m:t>
                          </m:r>
                        </m:num>
                        <m:den>
                          <m:r>
                            <a:rPr lang="en-AU" b="0" i="1" smtClean="0">
                              <a:latin typeface="Cambria Math" panose="02040503050406030204" pitchFamily="18" charset="0"/>
                              <a:ea typeface="Cambria Math" panose="02040503050406030204" pitchFamily="18" charset="0"/>
                            </a:rPr>
                            <m:t>7</m:t>
                          </m:r>
                        </m:den>
                      </m:f>
                    </m:oMath>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=7</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𝜃</m:t>
                          </m:r>
                        </m:e>
                      </m:func>
                      <m:r>
                        <a:rPr lang="en-AU" b="0" i="1" smtClean="0">
                          <a:latin typeface="Cambria Math" panose="02040503050406030204" pitchFamily="18" charset="0"/>
                        </a:rPr>
                        <m:t> </m:t>
                      </m:r>
                      <m:r>
                        <a:rPr lang="en-AU" b="0" i="1" smtClean="0">
                          <a:latin typeface="Cambria Math" panose="02040503050406030204" pitchFamily="18" charset="0"/>
                          <a:ea typeface="Cambria Math" panose="02040503050406030204" pitchFamily="18" charset="0"/>
                        </a:rPr>
                        <m:t>→ </m:t>
                      </m:r>
                      <m:func>
                        <m:funcPr>
                          <m:ctrlPr>
                            <a:rPr lang="en-AU" b="0" i="1" smtClean="0">
                              <a:latin typeface="Cambria Math" panose="02040503050406030204" pitchFamily="18" charset="0"/>
                              <a:ea typeface="Cambria Math" panose="02040503050406030204" pitchFamily="18" charset="0"/>
                            </a:rPr>
                          </m:ctrlPr>
                        </m:funcPr>
                        <m:fName>
                          <m:r>
                            <m:rPr>
                              <m:sty m:val="p"/>
                            </m:rPr>
                            <a:rPr lang="en-AU" b="0" i="0" smtClean="0">
                              <a:latin typeface="Cambria Math" panose="02040503050406030204" pitchFamily="18" charset="0"/>
                              <a:ea typeface="Cambria Math" panose="02040503050406030204" pitchFamily="18" charset="0"/>
                            </a:rPr>
                            <m:t>cos</m:t>
                          </m:r>
                        </m:fName>
                        <m:e>
                          <m:r>
                            <a:rPr lang="en-AU" b="0" i="1" smtClean="0">
                              <a:latin typeface="Cambria Math" panose="02040503050406030204" pitchFamily="18" charset="0"/>
                              <a:ea typeface="Cambria Math" panose="02040503050406030204" pitchFamily="18" charset="0"/>
                            </a:rPr>
                            <m:t>𝜃</m:t>
                          </m:r>
                        </m:e>
                      </m:func>
                      <m:r>
                        <a:rPr lang="en-AU" b="0" i="1" smtClean="0">
                          <a:latin typeface="Cambria Math" panose="02040503050406030204" pitchFamily="18" charset="0"/>
                          <a:ea typeface="Cambria Math" panose="02040503050406030204" pitchFamily="18" charset="0"/>
                        </a:rPr>
                        <m:t>=</m:t>
                      </m:r>
                      <m:f>
                        <m:fPr>
                          <m:ctrlPr>
                            <a:rPr lang="en-AU" b="0" i="1" smtClean="0">
                              <a:latin typeface="Cambria Math" panose="02040503050406030204" pitchFamily="18" charset="0"/>
                              <a:ea typeface="Cambria Math" panose="02040503050406030204" pitchFamily="18" charset="0"/>
                            </a:rPr>
                          </m:ctrlPr>
                        </m:fPr>
                        <m:num>
                          <m:r>
                            <a:rPr lang="en-AU" b="0" i="1" smtClean="0">
                              <a:latin typeface="Cambria Math" panose="02040503050406030204" pitchFamily="18" charset="0"/>
                              <a:ea typeface="Cambria Math" panose="02040503050406030204" pitchFamily="18" charset="0"/>
                            </a:rPr>
                            <m:t>𝑦</m:t>
                          </m:r>
                        </m:num>
                        <m:den>
                          <m:r>
                            <a:rPr lang="en-AU" b="0" i="1" smtClean="0">
                              <a:latin typeface="Cambria Math" panose="02040503050406030204" pitchFamily="18" charset="0"/>
                              <a:ea typeface="Cambria Math" panose="02040503050406030204" pitchFamily="18" charset="0"/>
                            </a:rPr>
                            <m:t>7</m:t>
                          </m:r>
                        </m:den>
                      </m:f>
                    </m:oMath>
                  </m:oMathPara>
                </a14:m>
                <a:endParaRPr lang="en-AU" b="0" dirty="0">
                  <a:latin typeface="+mn-lt"/>
                </a:endParaRPr>
              </a:p>
              <a:p>
                <a:pPr/>
                <a:r>
                  <a:rPr lang="en-AU" b="0" dirty="0">
                    <a:latin typeface="Cambria Math" panose="02040503050406030204" pitchFamily="18" charset="0"/>
                  </a:rPr>
                  <a:t>Substitute into </a:t>
                </a:r>
                <a14:m>
                  <m:oMath xmlns:m="http://schemas.openxmlformats.org/officeDocument/2006/math">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sin</m:t>
                            </m:r>
                          </m:e>
                          <m:sup>
                            <m:r>
                              <a:rPr lang="en-AU" i="1">
                                <a:latin typeface="Cambria Math" panose="02040503050406030204" pitchFamily="18" charset="0"/>
                              </a:rPr>
                              <m:t>2</m:t>
                            </m:r>
                          </m:sup>
                        </m:sSup>
                      </m:fName>
                      <m:e>
                        <m:r>
                          <a:rPr lang="en-AU" i="1">
                            <a:latin typeface="Cambria Math" panose="02040503050406030204" pitchFamily="18" charset="0"/>
                          </a:rPr>
                          <m:t>𝜃</m:t>
                        </m:r>
                      </m:e>
                    </m:func>
                    <m:r>
                      <a:rPr lang="en-AU" i="1">
                        <a:latin typeface="Cambria Math" panose="02040503050406030204" pitchFamily="18" charset="0"/>
                      </a:rPr>
                      <m:t>+</m:t>
                    </m:r>
                    <m:func>
                      <m:funcPr>
                        <m:ctrlPr>
                          <a:rPr lang="en-AU" i="1">
                            <a:latin typeface="Cambria Math" panose="02040503050406030204" pitchFamily="18" charset="0"/>
                          </a:rPr>
                        </m:ctrlPr>
                      </m:funcPr>
                      <m:fName>
                        <m:sSup>
                          <m:sSupPr>
                            <m:ctrlPr>
                              <a:rPr lang="en-AU" i="1">
                                <a:latin typeface="Cambria Math" panose="02040503050406030204" pitchFamily="18" charset="0"/>
                              </a:rPr>
                            </m:ctrlPr>
                          </m:sSupPr>
                          <m:e>
                            <m:r>
                              <m:rPr>
                                <m:sty m:val="p"/>
                              </m:rPr>
                              <a:rPr lang="en-AU">
                                <a:latin typeface="Cambria Math" panose="02040503050406030204" pitchFamily="18" charset="0"/>
                              </a:rPr>
                              <m:t>cos</m:t>
                            </m:r>
                          </m:e>
                          <m:sup>
                            <m:r>
                              <a:rPr lang="en-AU" i="1">
                                <a:latin typeface="Cambria Math" panose="02040503050406030204" pitchFamily="18" charset="0"/>
                              </a:rPr>
                              <m:t>2</m:t>
                            </m:r>
                          </m:sup>
                        </m:sSup>
                      </m:fName>
                      <m:e>
                        <m:r>
                          <a:rPr lang="en-AU" i="1">
                            <a:latin typeface="Cambria Math" panose="02040503050406030204" pitchFamily="18" charset="0"/>
                          </a:rPr>
                          <m:t>𝜃</m:t>
                        </m:r>
                      </m:e>
                    </m:func>
                    <m:r>
                      <m:rPr>
                        <m:aln/>
                      </m:rPr>
                      <a:rPr lang="en-AU" i="1">
                        <a:latin typeface="Cambria Math" panose="02040503050406030204" pitchFamily="18" charset="0"/>
                      </a:rPr>
                      <m:t>=</m:t>
                    </m:r>
                    <m:r>
                      <a:rPr lang="en-AU" i="1">
                        <a:latin typeface="Cambria Math" panose="02040503050406030204" pitchFamily="18" charset="0"/>
                      </a:rPr>
                      <m:t>1</m:t>
                    </m:r>
                  </m:oMath>
                </a14:m>
                <a:br>
                  <a:rPr lang="en-AU" i="1" dirty="0">
                    <a:latin typeface="Cambria Math" panose="02040503050406030204" pitchFamily="18" charset="0"/>
                  </a:rPr>
                </a:br>
                <a14:m>
                  <m:oMathPara xmlns:m="http://schemas.openxmlformats.org/officeDocument/2006/math">
                    <m:oMathParaPr>
                      <m:jc m:val="left"/>
                    </m:oMathParaPr>
                    <m:oMath xmlns:m="http://schemas.openxmlformats.org/officeDocument/2006/math">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𝑥</m:t>
                                  </m:r>
                                </m:num>
                                <m:den>
                                  <m:r>
                                    <a:rPr lang="en-AU" b="0" i="1" smtClean="0">
                                      <a:latin typeface="Cambria Math" panose="02040503050406030204" pitchFamily="18" charset="0"/>
                                    </a:rPr>
                                    <m:t>7</m:t>
                                  </m:r>
                                </m:den>
                              </m:f>
                            </m:e>
                          </m:d>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𝑦</m:t>
                                  </m:r>
                                </m:num>
                                <m:den>
                                  <m:r>
                                    <a:rPr lang="en-AU" b="0" i="1" smtClean="0">
                                      <a:latin typeface="Cambria Math" panose="02040503050406030204" pitchFamily="18" charset="0"/>
                                    </a:rPr>
                                    <m:t>7</m:t>
                                  </m:r>
                                </m:den>
                              </m:f>
                            </m:e>
                          </m:d>
                        </m:e>
                        <m:sup>
                          <m:r>
                            <a:rPr lang="en-AU" b="0" i="1" smtClean="0">
                              <a:latin typeface="Cambria Math" panose="02040503050406030204" pitchFamily="18" charset="0"/>
                            </a:rPr>
                            <m:t>2</m:t>
                          </m:r>
                        </m:sup>
                      </m:sSup>
                      <m:r>
                        <m:rPr>
                          <m:aln/>
                        </m:rPr>
                        <a:rPr lang="en-AU" b="0" i="1" smtClean="0">
                          <a:latin typeface="Cambria Math" panose="02040503050406030204" pitchFamily="18" charset="0"/>
                        </a:rPr>
                        <m:t>=</m:t>
                      </m:r>
                      <m:r>
                        <a:rPr lang="en-AU" b="0" i="1" smtClean="0">
                          <a:latin typeface="Cambria Math" panose="02040503050406030204" pitchFamily="18" charset="0"/>
                        </a:rPr>
                        <m:t>1</m:t>
                      </m:r>
                    </m:oMath>
                    <m:oMath xmlns:m="http://schemas.openxmlformats.org/officeDocument/2006/math">
                      <m:sSup>
                        <m:sSupPr>
                          <m:ctrlPr>
                            <a:rPr lang="en-AU" b="0" i="1" smtClean="0">
                              <a:latin typeface="Cambria Math" panose="02040503050406030204" pitchFamily="18" charset="0"/>
                            </a:rPr>
                          </m:ctrlPr>
                        </m:sSupPr>
                        <m:e>
                          <m:r>
                            <a:rPr lang="en-AU" b="0" i="1" smtClean="0">
                              <a:latin typeface="Cambria Math" panose="02040503050406030204" pitchFamily="18" charset="0"/>
                            </a:rPr>
                            <m:t>𝑥</m:t>
                          </m:r>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𝑦</m:t>
                          </m:r>
                        </m:e>
                        <m:sup>
                          <m:r>
                            <a:rPr lang="en-AU" b="0" i="1" smtClean="0">
                              <a:latin typeface="Cambria Math" panose="02040503050406030204" pitchFamily="18" charset="0"/>
                            </a:rPr>
                            <m:t>2</m:t>
                          </m:r>
                        </m:sup>
                      </m:sSup>
                      <m:r>
                        <m:rPr>
                          <m:aln/>
                        </m:rPr>
                        <a:rPr lang="en-AU" b="0" i="1" smtClean="0">
                          <a:latin typeface="Cambria Math" panose="02040503050406030204" pitchFamily="18" charset="0"/>
                        </a:rPr>
                        <m:t>=</m:t>
                      </m:r>
                      <m:r>
                        <a:rPr lang="en-AU" b="0" i="1" smtClean="0">
                          <a:latin typeface="Cambria Math" panose="02040503050406030204" pitchFamily="18" charset="0"/>
                        </a:rPr>
                        <m:t>49</m:t>
                      </m:r>
                    </m:oMath>
                  </m:oMathPara>
                </a14:m>
                <a:br>
                  <a:rPr lang="en-AU" dirty="0"/>
                </a:br>
                <a:endParaRPr lang="en-AU" dirty="0">
                  <a:latin typeface="+mn-lt"/>
                </a:endParaRPr>
              </a:p>
            </p:txBody>
          </p:sp>
        </mc:Choice>
        <mc:Fallback xmlns="">
          <p:sp>
            <p:nvSpPr>
              <p:cNvPr id="12" name="Text Placeholder 11">
                <a:extLst>
                  <a:ext uri="{FF2B5EF4-FFF2-40B4-BE49-F238E27FC236}">
                    <a16:creationId xmlns:a16="http://schemas.microsoft.com/office/drawing/2014/main" id="{532832E5-88F6-4F55-9295-52442A3CDB3E}"/>
                  </a:ext>
                </a:extLst>
              </p:cNvPr>
              <p:cNvSpPr>
                <a:spLocks noGrp="1" noRot="1" noChangeAspect="1" noMove="1" noResize="1" noEditPoints="1" noAdjustHandles="1" noChangeArrowheads="1" noChangeShapeType="1" noTextEdit="1"/>
              </p:cNvSpPr>
              <p:nvPr>
                <p:ph type="body" sz="quarter" idx="17"/>
              </p:nvPr>
            </p:nvSpPr>
            <p:spPr>
              <a:xfrm>
                <a:off x="453518" y="2101639"/>
                <a:ext cx="3931446" cy="3773841"/>
              </a:xfrm>
              <a:blipFill>
                <a:blip r:embed="rId4"/>
                <a:stretch>
                  <a:fillRect l="-3876"/>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00CDBA35-386F-939B-8425-2F74FE190CB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dirty="0"/>
          </a:p>
        </p:txBody>
      </p:sp>
    </p:spTree>
    <p:extLst>
      <p:ext uri="{BB962C8B-B14F-4D97-AF65-F5344CB8AC3E}">
        <p14:creationId xmlns:p14="http://schemas.microsoft.com/office/powerpoint/2010/main" val="121113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95386ad3-46d6-4eb6-bbc1-9b19b13a5756">
      <Terms xmlns="http://schemas.microsoft.com/office/infopath/2007/PartnerControls"/>
    </lcf76f155ced4ddcb4097134ff3c332f>
    <TaxCatchAll xmlns="9191b990-ddf9-46cb-8ffe-20db9d3a58aa" xsi:nil="true"/>
    <Description2 xmlns="95386ad3-46d6-4eb6-bbc1-9b19b13a5756" xsi:nil="true"/>
    <Notes xmlns="95386ad3-46d6-4eb6-bbc1-9b19b13a5756" xsi:nil="true"/>
    <Migrated xmlns="95386ad3-46d6-4eb6-bbc1-9b19b13a5756">true</Migrated>
    <Readytopublish xmlns="95386ad3-46d6-4eb6-bbc1-9b19b13a5756">false</Readytopublish>
    <InDAM xmlns="95386ad3-46d6-4eb6-bbc1-9b19b13a5756">false</InDAM>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9" ma:contentTypeDescription="Create a new document." ma:contentTypeScope="" ma:versionID="db09465f9babd3d8136b419077a66f80">
  <xsd:schema xmlns:xsd="http://www.w3.org/2001/XMLSchema" xmlns:xs="http://www.w3.org/2001/XMLSchema" xmlns:p="http://schemas.microsoft.com/office/2006/metadata/properties" xmlns:ns1="http://schemas.microsoft.com/sharepoint/v3" xmlns:ns2="95386ad3-46d6-4eb6-bbc1-9b19b13a5756" xmlns:ns3="9191b990-ddf9-46cb-8ffe-20db9d3a58aa" targetNamespace="http://schemas.microsoft.com/office/2006/metadata/properties" ma:root="true" ma:fieldsID="2328d8c77bc68cff09f947cedbb569bc" ns1:_="" ns2:_="" ns3:_="">
    <xsd:import namespace="http://schemas.microsoft.com/sharepoint/v3"/>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element ref="ns1:_ip_UnifiedCompliancePolicyProperties" minOccurs="0"/>
                <xsd:element ref="ns1:_ip_UnifiedCompliancePolicyUIAction"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1" nillable="true" ma:displayName="Unified Compliance Policy Properties" ma:hidden="true" ma:internalName="_ip_UnifiedCompliancePolicyProperties">
      <xsd:simpleType>
        <xsd:restriction base="dms:Note"/>
      </xsd:simpleType>
    </xsd:element>
    <xsd:element name="_ip_UnifiedCompliancePolicyUIAction" ma:index="3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B857A5-5AC0-475F-AD41-511482BD3451}">
  <ds:schemaRefs>
    <ds:schemaRef ds:uri="9191b990-ddf9-46cb-8ffe-20db9d3a58aa"/>
    <ds:schemaRef ds:uri="http://purl.org/dc/terms/"/>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schemas.microsoft.com/sharepoint/v3"/>
    <ds:schemaRef ds:uri="http://schemas.microsoft.com/office/2006/metadata/properties"/>
    <ds:schemaRef ds:uri="http://purl.org/dc/dcmitype/"/>
    <ds:schemaRef ds:uri="http://www.w3.org/XML/1998/namespace"/>
    <ds:schemaRef ds:uri="95386ad3-46d6-4eb6-bbc1-9b19b13a5756"/>
  </ds:schemaRefs>
</ds:datastoreItem>
</file>

<file path=customXml/itemProps2.xml><?xml version="1.0" encoding="utf-8"?>
<ds:datastoreItem xmlns:ds="http://schemas.openxmlformats.org/officeDocument/2006/customXml" ds:itemID="{12E8A5DB-32D8-46C8-8453-2949AEAA23F4}">
  <ds:schemaRefs>
    <ds:schemaRef ds:uri="http://schemas.microsoft.com/sharepoint/v3/contenttype/forms"/>
  </ds:schemaRefs>
</ds:datastoreItem>
</file>

<file path=customXml/itemProps3.xml><?xml version="1.0" encoding="utf-8"?>
<ds:datastoreItem xmlns:ds="http://schemas.openxmlformats.org/officeDocument/2006/customXml" ds:itemID="{7940E9E7-DDC1-4994-A324-9C3FB38B54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1</TotalTime>
  <Words>1195</Words>
  <Application>Microsoft Office PowerPoint</Application>
  <PresentationFormat>Widescreen</PresentationFormat>
  <Paragraphs>118</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Cambria Math</vt:lpstr>
      <vt:lpstr>Public Sans</vt:lpstr>
      <vt:lpstr>Times New Roman</vt:lpstr>
      <vt:lpstr>NSWG Corporate</vt:lpstr>
      <vt:lpstr>Circle parametric form</vt:lpstr>
      <vt:lpstr>Learning intention and success criteria</vt:lpstr>
      <vt:lpstr>Activating prior knowledge</vt:lpstr>
      <vt:lpstr>Sketch each circle </vt:lpstr>
      <vt:lpstr>Connecting learning</vt:lpstr>
      <vt:lpstr>Different forms</vt:lpstr>
      <vt:lpstr>Releasing responsibility</vt:lpstr>
      <vt:lpstr>Parametric form to Cartesian (1) </vt:lpstr>
      <vt:lpstr>Parametric form to Cartesian (2)</vt:lpstr>
      <vt:lpstr>Working backwards</vt:lpstr>
      <vt:lpstr>Independent practice</vt:lpstr>
      <vt:lpstr>Approaching questions scaffold</vt:lpstr>
      <vt:lpstr>HSC style question (1) </vt:lpstr>
      <vt:lpstr>HSC style question (2)</vt:lpstr>
      <vt:lpstr>References</vt:lpstr>
      <vt:lpstr>Copyright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lesson 3 – Circle parametric form, Mathematics Extension 1</dc:title>
  <dc:subject>Mathematics Extension 1 – Stage 6 (Year 11)  </dc:subject>
  <dc:creator>NSW Department of Education</dc:creator>
  <cp:keywords/>
  <dc:description/>
  <cp:lastModifiedBy>Liv Howard</cp:lastModifiedBy>
  <cp:revision>1</cp:revision>
  <dcterms:created xsi:type="dcterms:W3CDTF">2026-06-04T02:36:15Z</dcterms:created>
  <dcterms:modified xsi:type="dcterms:W3CDTF">2026-07-03T05:57:05Z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0x0101004A1D8124FFB2A1438B815462E05615AB</vt:lpwstr>
  </property>
  <property fmtid="{D5CDD505-2E9C-101B-9397-08002B2CF9AE}" pid="3" name="MediaServiceImageTags">
    <vt:lpwstr/>
  </property>
</Properties>
</file>