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9"/>
  </p:notesMasterIdLst>
  <p:handoutMasterIdLst>
    <p:handoutMasterId r:id="rId20"/>
  </p:handoutMasterIdLst>
  <p:sldIdLst>
    <p:sldId id="26505" r:id="rId5"/>
    <p:sldId id="26383" r:id="rId6"/>
    <p:sldId id="26525" r:id="rId7"/>
    <p:sldId id="26529" r:id="rId8"/>
    <p:sldId id="26526" r:id="rId9"/>
    <p:sldId id="26530" r:id="rId10"/>
    <p:sldId id="26509" r:id="rId11"/>
    <p:sldId id="26528" r:id="rId12"/>
    <p:sldId id="26527" r:id="rId13"/>
    <p:sldId id="26510" r:id="rId14"/>
    <p:sldId id="26522" r:id="rId15"/>
    <p:sldId id="26511" r:id="rId16"/>
    <p:sldId id="360" r:id="rId17"/>
    <p:sldId id="361" r:id="rId18"/>
  </p:sldIdLst>
  <p:sldSz cx="12192000" cy="6858000"/>
  <p:notesSz cx="6858000" cy="9144000"/>
  <p:embeddedFontLst>
    <p:embeddedFont>
      <p:font typeface="Cambria Math" panose="02040503050406030204" pitchFamily="18" charset="0"/>
      <p:regular r:id="rId21"/>
    </p:embeddedFont>
    <p:embeddedFont>
      <p:font typeface="Public Sans" pitchFamily="2" charset="0"/>
      <p:regular r:id="rId22"/>
      <p:bold r:id="rId23"/>
      <p:italic r:id="rId24"/>
      <p:boldItalic r:id="rId25"/>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8CF90F-0D52-40F4-ADB3-D269277FE39B}" v="1" dt="2026-07-03T05:53:59.135"/>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63" autoAdjust="0"/>
    <p:restoredTop sz="86446" autoAdjust="0"/>
  </p:normalViewPr>
  <p:slideViewPr>
    <p:cSldViewPr snapToGrid="0">
      <p:cViewPr varScale="1">
        <p:scale>
          <a:sx n="85" d="100"/>
          <a:sy n="85" d="100"/>
        </p:scale>
        <p:origin x="108" y="114"/>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3/07/2026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B2C5C-BC88-5CA9-7D98-581A352F5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6D97F-CC74-3DCC-4FC5-AAA641514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0A7BAB-38DA-89CD-391E-30292FF26B5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C01B052-F687-3170-C8F5-67479A1C12BA}"/>
              </a:ext>
            </a:extLst>
          </p:cNvPr>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1390671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02918-0C77-D053-5AB3-3B004AD90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F6CD6-4DB6-5460-ABB2-0BA0804F4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0A2AC-77D5-68EF-DEE1-48DB2A384BE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E63840D-4F32-C8F5-8975-5E5736554C6E}"/>
              </a:ext>
            </a:extLst>
          </p:cNvPr>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238312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067E1-A3A0-1926-85A4-1904979DC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46F67-15CD-55BA-8C57-46B4CB78B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49833-9CBC-73C0-0130-0E7ED3442AA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075FC3D-8062-E19C-5801-F5957D78F3A7}"/>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1504653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30A6F-76F7-4225-F51D-FBC0A0786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94012-4A29-3456-823C-BBEEACAD4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5A77F-C748-960C-A3E5-CEE5FC32CD1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F5535A8-F6F3-3840-EAAF-AD98FD8105BF}"/>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718960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C712-B498-78C3-1747-F4085ED33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C11D4-D393-E16B-DF10-16301CFD7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EF2F9-C921-AAF0-3DC6-6A1EFE8125F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1C4111-9699-ED69-1E53-0F2A1A02F40C}"/>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77205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2134166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636075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6746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77665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24" r:id="rId3"/>
    <p:sldLayoutId id="2147483725" r:id="rId4"/>
    <p:sldLayoutId id="2147483765" r:id="rId5"/>
    <p:sldLayoutId id="2147483766" r:id="rId6"/>
    <p:sldLayoutId id="2147483767"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20.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0.png"/><Relationship Id="rId4" Type="http://schemas.openxmlformats.org/officeDocument/2006/relationships/image" Target="../media/image10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Linear and quadratic parametric form</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1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Parametric form</a:t>
            </a:r>
          </a:p>
        </p:txBody>
      </p:sp>
      <p:pic>
        <p:nvPicPr>
          <p:cNvPr id="4" name="Picture Placeholder 5">
            <a:extLst>
              <a:ext uri="{FF2B5EF4-FFF2-40B4-BE49-F238E27FC236}">
                <a16:creationId xmlns:a16="http://schemas.microsoft.com/office/drawing/2014/main" id="{5ACE0104-54EA-96FA-E0ED-BDD66439ACB5}"/>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541000" y="1880969"/>
            <a:ext cx="11303000" cy="408650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lvl="0" indent="-342900">
              <a:buFont typeface="Arial" panose="020B0604020202020204" pitchFamily="34" charset="0"/>
              <a:buChar char="•"/>
            </a:pPr>
            <a:r>
              <a:rPr lang="en-AU" sz="2000" dirty="0"/>
              <a:t>To understand how linear and quadratic functions can be represented as parametric equations.</a:t>
            </a:r>
          </a:p>
          <a:p>
            <a:pPr lvl="0"/>
            <a:endParaRPr lang="en-AU" dirty="0"/>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 can convert a pair of  linear parametric equations to a Cartesian equation.</a:t>
            </a:r>
          </a:p>
          <a:p>
            <a:pPr marL="342900" lvl="0" indent="-342900">
              <a:lnSpc>
                <a:spcPct val="150000"/>
              </a:lnSpc>
              <a:buFont typeface="Arial" panose="020B0604020202020204" pitchFamily="34" charset="0"/>
              <a:buChar char="•"/>
            </a:pPr>
            <a:r>
              <a:rPr lang="en-AU" sz="2000" dirty="0"/>
              <a:t>I can convert a pair of quadratic parametric equations to a Cartesian equation.</a:t>
            </a:r>
          </a:p>
          <a:p>
            <a:pPr marL="342900" lvl="0" indent="-342900">
              <a:lnSpc>
                <a:spcPct val="150000"/>
              </a:lnSpc>
              <a:buFont typeface="Arial" panose="020B0604020202020204" pitchFamily="34" charset="0"/>
              <a:buChar char="•"/>
            </a:pPr>
            <a:r>
              <a:rPr lang="en-AU" sz="2000" dirty="0"/>
              <a:t>I can graph parametric equations in parametric form.</a:t>
            </a:r>
          </a:p>
          <a:p>
            <a:pPr marL="342900" lvl="0" indent="-342900">
              <a:lnSpc>
                <a:spcPct val="150000"/>
              </a:lnSpc>
              <a:buFont typeface="Arial" panose="020B0604020202020204" pitchFamily="34" charset="0"/>
              <a:buChar char="•"/>
            </a:pPr>
            <a:r>
              <a:rPr lang="en-AU" sz="2000" dirty="0"/>
              <a:t>I can graph parametric equations after converting them to Cartesian form.</a:t>
            </a:r>
          </a:p>
          <a:p>
            <a:pPr>
              <a:lnSpc>
                <a:spcPct val="150000"/>
              </a:lnSpc>
              <a:spcAft>
                <a:spcPts val="600"/>
              </a:spcAft>
            </a:pPr>
            <a:endParaRPr lang="en-AU"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0D8B0-D020-B320-3908-F6F808B2D3E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8F5F1AE-D92C-2F2B-2E8F-8E2C51FFA21B}"/>
              </a:ext>
            </a:extLst>
          </p:cNvPr>
          <p:cNvSpPr>
            <a:spLocks noGrp="1"/>
          </p:cNvSpPr>
          <p:nvPr>
            <p:ph type="ctrTitle"/>
          </p:nvPr>
        </p:nvSpPr>
        <p:spPr/>
        <p:txBody>
          <a:bodyPr/>
          <a:lstStyle/>
          <a:p>
            <a:r>
              <a:rPr lang="en-AU" dirty="0">
                <a:latin typeface="+mj-lt"/>
              </a:rPr>
              <a:t>Retrieval practice </a:t>
            </a:r>
          </a:p>
        </p:txBody>
      </p:sp>
    </p:spTree>
    <p:extLst>
      <p:ext uri="{BB962C8B-B14F-4D97-AF65-F5344CB8AC3E}">
        <p14:creationId xmlns:p14="http://schemas.microsoft.com/office/powerpoint/2010/main" val="377476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A862C-82DF-61D8-23F6-4FC0E7ACB8B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BAE5C-620C-1BB1-4706-17BC114DC24B}"/>
              </a:ext>
            </a:extLst>
          </p:cNvPr>
          <p:cNvSpPr>
            <a:spLocks noGrp="1"/>
          </p:cNvSpPr>
          <p:nvPr>
            <p:ph type="title"/>
          </p:nvPr>
        </p:nvSpPr>
        <p:spPr/>
        <p:txBody>
          <a:bodyPr/>
          <a:lstStyle/>
          <a:p>
            <a:r>
              <a:rPr lang="en-AU" dirty="0">
                <a:latin typeface="+mj-lt"/>
              </a:rPr>
              <a:t>Solve each pair of equations(1)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6B4281F5-400B-BB56-D373-AA280846D1C5}"/>
                  </a:ext>
                </a:extLst>
              </p:cNvPr>
              <p:cNvSpPr>
                <a:spLocks noGrp="1"/>
              </p:cNvSpPr>
              <p:nvPr>
                <p:ph type="body" sz="quarter" idx="17"/>
              </p:nvPr>
            </p:nvSpPr>
            <p:spPr>
              <a:xfrm>
                <a:off x="360000" y="1220586"/>
                <a:ext cx="1730057" cy="1058235"/>
              </a:xfrm>
            </p:spPr>
            <p:txBody>
              <a:bodyPr/>
              <a:lstStyle/>
              <a:p>
                <a:pPr/>
                <a:r>
                  <a:rPr lang="en-AU" dirty="0">
                    <a:latin typeface="+mn-lt"/>
                  </a:rPr>
                  <a:t> </a:t>
                </a:r>
                <a14:m>
                  <m:oMath xmlns:m="http://schemas.openxmlformats.org/officeDocument/2006/math">
                    <m:r>
                      <a:rPr lang="en-AU" b="0" i="1" smtClean="0">
                        <a:latin typeface="Cambria Math" panose="02040503050406030204" pitchFamily="18" charset="0"/>
                      </a:rPr>
                      <m:t>3</m:t>
                    </m:r>
                    <m:r>
                      <a:rPr lang="en-AU" b="0" i="1" smtClean="0">
                        <a:latin typeface="Cambria Math" panose="02040503050406030204" pitchFamily="18" charset="0"/>
                      </a:rPr>
                      <m:t>𝑥</m:t>
                    </m:r>
                    <m:r>
                      <a:rPr lang="en-AU" b="0" i="1" smtClean="0">
                        <a:latin typeface="Cambria Math" panose="02040503050406030204" pitchFamily="18" charset="0"/>
                      </a:rPr>
                      <m:t>−2</m:t>
                    </m:r>
                    <m:r>
                      <a:rPr lang="en-AU" b="0" i="1" smtClean="0">
                        <a:latin typeface="Cambria Math" panose="02040503050406030204" pitchFamily="18" charset="0"/>
                      </a:rPr>
                      <m:t>𝑦</m:t>
                    </m:r>
                    <m:r>
                      <a:rPr lang="en-AU" b="0" i="1" smtClean="0">
                        <a:latin typeface="Cambria Math" panose="02040503050406030204" pitchFamily="18" charset="0"/>
                      </a:rPr>
                      <m:t>=0</m:t>
                    </m:r>
                  </m:oMath>
                </a14:m>
                <a:br>
                  <a:rPr lang="en-AU" b="0" dirty="0">
                    <a:latin typeface="+mn-lt"/>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r>
                        <a:rPr lang="en-AU" b="0" i="1" smtClean="0">
                          <a:latin typeface="Cambria Math" panose="02040503050406030204" pitchFamily="18" charset="0"/>
                        </a:rPr>
                        <m:t>𝑦</m:t>
                      </m:r>
                      <m:r>
                        <a:rPr lang="en-AU" b="0" i="1" smtClean="0">
                          <a:latin typeface="Cambria Math" panose="02040503050406030204" pitchFamily="18" charset="0"/>
                        </a:rPr>
                        <m:t>=22</m:t>
                      </m:r>
                    </m:oMath>
                  </m:oMathPara>
                </a14:m>
                <a:endParaRPr lang="en-AU" b="0"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6B4281F5-400B-BB56-D373-AA280846D1C5}"/>
                  </a:ext>
                </a:extLst>
              </p:cNvPr>
              <p:cNvSpPr>
                <a:spLocks noGrp="1" noRot="1" noChangeAspect="1" noMove="1" noResize="1" noEditPoints="1" noAdjustHandles="1" noChangeArrowheads="1" noChangeShapeType="1" noTextEdit="1"/>
              </p:cNvSpPr>
              <p:nvPr>
                <p:ph type="body" sz="quarter" idx="17"/>
              </p:nvPr>
            </p:nvSpPr>
            <p:spPr>
              <a:xfrm>
                <a:off x="360000" y="1220586"/>
                <a:ext cx="1730057" cy="1058235"/>
              </a:xfrm>
              <a:blipFill>
                <a:blip r:embed="rId3"/>
                <a:stretch>
                  <a:fillRect l="-1056"/>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3061D92B-ACD0-903D-25E7-2B28838412D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B843B555-CBE5-B3C3-7C97-EF09FA8DE10B}"/>
                  </a:ext>
                </a:extLst>
              </p:cNvPr>
              <p:cNvSpPr txBox="1">
                <a:spLocks/>
              </p:cNvSpPr>
              <p:nvPr/>
            </p:nvSpPr>
            <p:spPr>
              <a:xfrm>
                <a:off x="6377768" y="1128035"/>
                <a:ext cx="1867943" cy="10582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rPr lang="en-AU" i="1" dirty="0">
                    <a:latin typeface="+mn-lt"/>
                  </a:rPr>
                  <a:t> </a:t>
                </a:r>
                <a14:m>
                  <m:oMath xmlns:m="http://schemas.openxmlformats.org/officeDocument/2006/math">
                    <m:r>
                      <a:rPr lang="en-AU" i="1" dirty="0">
                        <a:latin typeface="Cambria Math" panose="02040503050406030204" pitchFamily="18" charset="0"/>
                      </a:rPr>
                      <m:t>𝑦</m:t>
                    </m:r>
                    <m:r>
                      <a:rPr lang="en-AU"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+2</m:t>
                    </m:r>
                  </m:oMath>
                </a14:m>
                <a:br>
                  <a:rPr lang="en-AU" dirty="0">
                    <a:latin typeface="+mn-lt"/>
                  </a:rPr>
                </a:b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4</m:t>
                          </m:r>
                        </m:den>
                      </m:f>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5</m:t>
                          </m:r>
                        </m:num>
                        <m:den>
                          <m:r>
                            <a:rPr lang="en-AU" b="0" i="1" smtClean="0">
                              <a:latin typeface="Cambria Math" panose="02040503050406030204" pitchFamily="18" charset="0"/>
                            </a:rPr>
                            <m:t>2</m:t>
                          </m:r>
                        </m:den>
                      </m:f>
                      <m:r>
                        <a:rPr lang="en-AU" b="0" i="1" smtClean="0">
                          <a:latin typeface="Cambria Math" panose="02040503050406030204" pitchFamily="18" charset="0"/>
                        </a:rPr>
                        <m:t>𝑥</m:t>
                      </m:r>
                    </m:oMath>
                  </m:oMathPara>
                </a14:m>
                <a:endParaRPr lang="en-AU" dirty="0">
                  <a:latin typeface="+mn-lt"/>
                </a:endParaRPr>
              </a:p>
              <a:p>
                <a:endParaRPr lang="en-AU" dirty="0">
                  <a:latin typeface="+mn-lt"/>
                </a:endParaRPr>
              </a:p>
            </p:txBody>
          </p:sp>
        </mc:Choice>
        <mc:Fallback xmlns="">
          <p:sp>
            <p:nvSpPr>
              <p:cNvPr id="5" name="Text Placeholder 11">
                <a:extLst>
                  <a:ext uri="{FF2B5EF4-FFF2-40B4-BE49-F238E27FC236}">
                    <a16:creationId xmlns:a16="http://schemas.microsoft.com/office/drawing/2014/main" id="{B843B555-CBE5-B3C3-7C97-EF09FA8DE10B}"/>
                  </a:ext>
                </a:extLst>
              </p:cNvPr>
              <p:cNvSpPr txBox="1">
                <a:spLocks noRot="1" noChangeAspect="1" noMove="1" noResize="1" noEditPoints="1" noAdjustHandles="1" noChangeArrowheads="1" noChangeShapeType="1" noTextEdit="1"/>
              </p:cNvSpPr>
              <p:nvPr/>
            </p:nvSpPr>
            <p:spPr>
              <a:xfrm>
                <a:off x="6377768" y="1128035"/>
                <a:ext cx="1867943" cy="1058235"/>
              </a:xfrm>
              <a:prstGeom prst="rect">
                <a:avLst/>
              </a:prstGeom>
              <a:blipFill>
                <a:blip r:embed="rId4"/>
                <a:stretch>
                  <a:fillRect l="-1303" b="-18391"/>
                </a:stretch>
              </a:blipFill>
            </p:spPr>
            <p:txBody>
              <a:bodyPr/>
              <a:lstStyle/>
              <a:p>
                <a:r>
                  <a:rPr lang="en-AU">
                    <a:noFill/>
                  </a:rPr>
                  <a:t> </a:t>
                </a:r>
              </a:p>
            </p:txBody>
          </p:sp>
        </mc:Fallback>
      </mc:AlternateContent>
      <p:cxnSp>
        <p:nvCxnSpPr>
          <p:cNvPr id="6" name="Straight Connector 5">
            <a:extLst>
              <a:ext uri="{FF2B5EF4-FFF2-40B4-BE49-F238E27FC236}">
                <a16:creationId xmlns:a16="http://schemas.microsoft.com/office/drawing/2014/main" id="{15592142-E5A1-4383-36A5-545D1306CCD4}"/>
              </a:ext>
              <a:ext uri="{C183D7F6-B498-43B3-948B-1728B52AA6E4}">
                <adec:decorative xmlns:adec="http://schemas.microsoft.com/office/drawing/2017/decorative" val="1"/>
              </a:ext>
            </a:extLst>
          </p:cNvPr>
          <p:cNvCxnSpPr/>
          <p:nvPr/>
        </p:nvCxnSpPr>
        <p:spPr>
          <a:xfrm>
            <a:off x="5735053" y="1403684"/>
            <a:ext cx="0" cy="4876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62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3DEC0-C0F5-7A50-FCEE-6CC31B9225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A887E0-E4B8-D505-CE76-5CCEB338B2DD}"/>
              </a:ext>
            </a:extLst>
          </p:cNvPr>
          <p:cNvSpPr>
            <a:spLocks noGrp="1"/>
          </p:cNvSpPr>
          <p:nvPr>
            <p:ph type="title"/>
          </p:nvPr>
        </p:nvSpPr>
        <p:spPr/>
        <p:txBody>
          <a:bodyPr/>
          <a:lstStyle/>
          <a:p>
            <a:r>
              <a:rPr lang="en-AU" dirty="0">
                <a:latin typeface="+mj-lt"/>
              </a:rPr>
              <a:t>Solve each pair of equations (2) </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5A2AE1E8-AAAD-360D-C683-069128AF8574}"/>
                  </a:ext>
                </a:extLst>
              </p:cNvPr>
              <p:cNvSpPr>
                <a:spLocks noGrp="1"/>
              </p:cNvSpPr>
              <p:nvPr>
                <p:ph type="body" sz="quarter" idx="17"/>
              </p:nvPr>
            </p:nvSpPr>
            <p:spPr>
              <a:xfrm>
                <a:off x="761339" y="1649403"/>
                <a:ext cx="3371182" cy="1058235"/>
              </a:xfrm>
            </p:spPr>
            <p:txBody>
              <a:bodyPr/>
              <a:lstStyle/>
              <a:p>
                <a:pPr/>
                <a:r>
                  <a:rPr lang="en-AU" dirty="0">
                    <a:latin typeface="+mn-lt"/>
                  </a:rPr>
                  <a:t> </a:t>
                </a:r>
                <a14:m>
                  <m:oMath xmlns:m="http://schemas.openxmlformats.org/officeDocument/2006/math">
                    <m:r>
                      <a:rPr lang="en-AU" b="0" i="1" smtClean="0">
                        <a:latin typeface="Cambria Math" panose="02040503050406030204" pitchFamily="18" charset="0"/>
                      </a:rPr>
                      <m:t>3</m:t>
                    </m:r>
                    <m:r>
                      <a:rPr lang="en-AU" b="0" i="1" smtClean="0">
                        <a:latin typeface="Cambria Math" panose="02040503050406030204" pitchFamily="18" charset="0"/>
                      </a:rPr>
                      <m:t>𝑥</m:t>
                    </m:r>
                    <m:r>
                      <a:rPr lang="en-AU" b="0" i="1" smtClean="0">
                        <a:latin typeface="Cambria Math" panose="02040503050406030204" pitchFamily="18" charset="0"/>
                      </a:rPr>
                      <m:t>−2</m:t>
                    </m:r>
                    <m:r>
                      <a:rPr lang="en-AU" b="0" i="1" smtClean="0">
                        <a:latin typeface="Cambria Math" panose="02040503050406030204" pitchFamily="18" charset="0"/>
                      </a:rPr>
                      <m:t>𝑦</m:t>
                    </m:r>
                    <m:r>
                      <a:rPr lang="en-AU" b="0" i="1" smtClean="0">
                        <a:latin typeface="Cambria Math" panose="02040503050406030204" pitchFamily="18" charset="0"/>
                      </a:rPr>
                      <m:t>=0…</m:t>
                    </m:r>
                    <m:d>
                      <m:dPr>
                        <m:ctrlPr>
                          <a:rPr lang="en-AU" b="0" i="1" smtClean="0">
                            <a:latin typeface="Cambria Math" panose="02040503050406030204" pitchFamily="18" charset="0"/>
                          </a:rPr>
                        </m:ctrlPr>
                      </m:dPr>
                      <m:e>
                        <m:r>
                          <a:rPr lang="en-AU" b="0" i="1" smtClean="0">
                            <a:latin typeface="Cambria Math" panose="02040503050406030204" pitchFamily="18" charset="0"/>
                          </a:rPr>
                          <m:t>1</m:t>
                        </m:r>
                      </m:e>
                    </m:d>
                  </m:oMath>
                </a14:m>
                <a:r>
                  <a:rPr lang="en-AU" b="0" dirty="0">
                    <a:latin typeface="+mn-lt"/>
                  </a:rPr>
                  <a:t> </a:t>
                </a:r>
                <a:br>
                  <a:rPr lang="en-AU" b="0" dirty="0">
                    <a:latin typeface="+mn-lt"/>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r>
                        <a:rPr lang="en-AU" b="0" i="1" smtClean="0">
                          <a:latin typeface="Cambria Math" panose="02040503050406030204" pitchFamily="18" charset="0"/>
                        </a:rPr>
                        <m:t>𝑦</m:t>
                      </m:r>
                      <m:r>
                        <a:rPr lang="en-AU" b="0" i="1" smtClean="0">
                          <a:latin typeface="Cambria Math" panose="02040503050406030204" pitchFamily="18" charset="0"/>
                        </a:rPr>
                        <m:t>=22…</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oMath>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=22−3</m:t>
                      </m:r>
                      <m:r>
                        <a:rPr lang="en-AU" b="0" i="1" smtClean="0">
                          <a:latin typeface="Cambria Math" panose="02040503050406030204" pitchFamily="18" charset="0"/>
                        </a:rPr>
                        <m:t>𝑦</m:t>
                      </m:r>
                      <m:r>
                        <a:rPr lang="en-AU" b="0" i="1" smtClean="0">
                          <a:latin typeface="Cambria Math" panose="02040503050406030204" pitchFamily="18" charset="0"/>
                        </a:rPr>
                        <m:t> …</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oMath>
                  </m:oMathPara>
                </a14:m>
                <a:br>
                  <a:rPr lang="en-AU" b="0" dirty="0">
                    <a:latin typeface="+mn-lt"/>
                  </a:rPr>
                </a:br>
                <a:r>
                  <a:rPr lang="en-AU" b="0" dirty="0">
                    <a:latin typeface="+mn-lt"/>
                  </a:rPr>
                  <a:t>Substitute (2) into (1)</a:t>
                </a:r>
                <a:br>
                  <a:rPr lang="en-AU" b="0" dirty="0">
                    <a:latin typeface="+mn-lt"/>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m:t>
                      </m:r>
                      <m:d>
                        <m:dPr>
                          <m:ctrlPr>
                            <a:rPr lang="en-AU" b="0" i="1" smtClean="0">
                              <a:latin typeface="Cambria Math" panose="02040503050406030204" pitchFamily="18" charset="0"/>
                            </a:rPr>
                          </m:ctrlPr>
                        </m:dPr>
                        <m:e>
                          <m:r>
                            <a:rPr lang="en-AU" b="0" i="1" smtClean="0">
                              <a:latin typeface="Cambria Math" panose="02040503050406030204" pitchFamily="18" charset="0"/>
                            </a:rPr>
                            <m:t>22−3</m:t>
                          </m:r>
                          <m:r>
                            <a:rPr lang="en-AU" b="0" i="1" smtClean="0">
                              <a:latin typeface="Cambria Math" panose="02040503050406030204" pitchFamily="18" charset="0"/>
                            </a:rPr>
                            <m:t>𝑦</m:t>
                          </m:r>
                        </m:e>
                      </m:d>
                      <m:r>
                        <a:rPr lang="en-AU" b="0" i="1" smtClean="0">
                          <a:latin typeface="Cambria Math" panose="02040503050406030204" pitchFamily="18" charset="0"/>
                        </a:rPr>
                        <m:t>−2</m:t>
                      </m:r>
                      <m:r>
                        <a:rPr lang="en-AU" b="0" i="1" smtClean="0">
                          <a:latin typeface="Cambria Math" panose="02040503050406030204" pitchFamily="18" charset="0"/>
                        </a:rPr>
                        <m:t>𝑦</m:t>
                      </m:r>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66−9</m:t>
                      </m:r>
                      <m:r>
                        <a:rPr lang="en-AU" b="0" i="1" smtClean="0">
                          <a:latin typeface="Cambria Math" panose="02040503050406030204" pitchFamily="18" charset="0"/>
                        </a:rPr>
                        <m:t>𝑦</m:t>
                      </m:r>
                      <m:r>
                        <a:rPr lang="en-AU" b="0" i="1" smtClean="0">
                          <a:latin typeface="Cambria Math" panose="02040503050406030204" pitchFamily="18" charset="0"/>
                        </a:rPr>
                        <m:t>−2</m:t>
                      </m:r>
                      <m:r>
                        <a:rPr lang="en-AU" b="0" i="1" smtClean="0">
                          <a:latin typeface="Cambria Math" panose="02040503050406030204" pitchFamily="18" charset="0"/>
                        </a:rPr>
                        <m:t>𝑦</m:t>
                      </m:r>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66</m:t>
                      </m:r>
                      <m:r>
                        <m:rPr>
                          <m:aln/>
                        </m:rPr>
                        <a:rPr lang="en-AU" b="0" i="1" smtClean="0">
                          <a:latin typeface="Cambria Math" panose="02040503050406030204" pitchFamily="18" charset="0"/>
                        </a:rPr>
                        <m:t>=</m:t>
                      </m:r>
                      <m:r>
                        <a:rPr lang="en-AU" b="0" i="1" smtClean="0">
                          <a:latin typeface="Cambria Math" panose="02040503050406030204" pitchFamily="18" charset="0"/>
                        </a:rPr>
                        <m:t>11</m:t>
                      </m:r>
                      <m:r>
                        <a:rPr lang="en-AU" b="0" i="1" smtClean="0">
                          <a:latin typeface="Cambria Math" panose="02040503050406030204" pitchFamily="18" charset="0"/>
                        </a:rPr>
                        <m:t>𝑦</m:t>
                      </m:r>
                    </m:oMath>
                    <m:oMath xmlns:m="http://schemas.openxmlformats.org/officeDocument/2006/math">
                      <m:r>
                        <a:rPr lang="en-AU" b="0" i="1" smtClean="0">
                          <a:latin typeface="Cambria Math" panose="02040503050406030204" pitchFamily="18" charset="0"/>
                        </a:rPr>
                        <m:t>𝑦</m:t>
                      </m:r>
                      <m:r>
                        <m:rPr>
                          <m:aln/>
                        </m:rPr>
                        <a:rPr lang="en-AU" b="0" i="1" smtClean="0">
                          <a:latin typeface="Cambria Math" panose="02040503050406030204" pitchFamily="18" charset="0"/>
                        </a:rPr>
                        <m:t>=</m:t>
                      </m:r>
                      <m:r>
                        <a:rPr lang="en-AU" b="0" i="1" smtClean="0">
                          <a:latin typeface="Cambria Math" panose="02040503050406030204" pitchFamily="18" charset="0"/>
                        </a:rPr>
                        <m:t>6</m:t>
                      </m:r>
                    </m:oMath>
                  </m:oMathPara>
                </a14:m>
                <a:endParaRPr lang="en-AU" b="0" dirty="0">
                  <a:latin typeface="+mn-lt"/>
                </a:endParaRP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22−3</m:t>
                      </m:r>
                      <m:d>
                        <m:dPr>
                          <m:ctrlPr>
                            <a:rPr lang="en-AU" b="0" i="1" smtClean="0">
                              <a:latin typeface="Cambria Math" panose="02040503050406030204" pitchFamily="18" charset="0"/>
                            </a:rPr>
                          </m:ctrlPr>
                        </m:dPr>
                        <m:e>
                          <m:r>
                            <a:rPr lang="en-AU" b="0" i="1" smtClean="0">
                              <a:latin typeface="Cambria Math" panose="02040503050406030204" pitchFamily="18" charset="0"/>
                            </a:rPr>
                            <m:t>6</m:t>
                          </m:r>
                        </m:e>
                      </m:d>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4</m:t>
                      </m:r>
                    </m:oMath>
                  </m:oMathPara>
                </a14:m>
                <a:br>
                  <a:rPr lang="en-AU" b="0" dirty="0">
                    <a:latin typeface="+mn-lt"/>
                  </a:rPr>
                </a:br>
                <a:endParaRPr lang="en-AU" b="0" dirty="0">
                  <a:latin typeface="+mn-lt"/>
                </a:endParaRPr>
              </a:p>
            </p:txBody>
          </p:sp>
        </mc:Choice>
        <mc:Fallback xmlns="">
          <p:sp>
            <p:nvSpPr>
              <p:cNvPr id="12" name="Text Placeholder 11">
                <a:extLst>
                  <a:ext uri="{FF2B5EF4-FFF2-40B4-BE49-F238E27FC236}">
                    <a16:creationId xmlns:a16="http://schemas.microsoft.com/office/drawing/2014/main" id="{5A2AE1E8-AAAD-360D-C683-069128AF8574}"/>
                  </a:ext>
                </a:extLst>
              </p:cNvPr>
              <p:cNvSpPr>
                <a:spLocks noGrp="1" noRot="1" noChangeAspect="1" noMove="1" noResize="1" noEditPoints="1" noAdjustHandles="1" noChangeArrowheads="1" noChangeShapeType="1" noTextEdit="1"/>
              </p:cNvSpPr>
              <p:nvPr>
                <p:ph type="body" sz="quarter" idx="17"/>
              </p:nvPr>
            </p:nvSpPr>
            <p:spPr>
              <a:xfrm>
                <a:off x="761339" y="1649403"/>
                <a:ext cx="3371182" cy="1058235"/>
              </a:xfrm>
              <a:blipFill>
                <a:blip r:embed="rId3"/>
                <a:stretch>
                  <a:fillRect l="-4702" b="-336994"/>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A81A67F7-99E4-B52F-79E7-3F4D5E8DE56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C8FDFCAA-8A3F-0083-A68B-4D4B515C8D5D}"/>
                  </a:ext>
                </a:extLst>
              </p:cNvPr>
              <p:cNvSpPr txBox="1">
                <a:spLocks/>
              </p:cNvSpPr>
              <p:nvPr/>
            </p:nvSpPr>
            <p:spPr>
              <a:xfrm>
                <a:off x="7532155" y="982520"/>
                <a:ext cx="3898506" cy="3561127"/>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r>
                  <a:rPr lang="en-AU" i="1" dirty="0">
                    <a:latin typeface="+mn-lt"/>
                  </a:rPr>
                  <a:t> </a:t>
                </a:r>
                <a:br>
                  <a:rPr lang="en-AU" b="0" i="1" dirty="0">
                    <a:latin typeface="+mn-lt"/>
                  </a:rPr>
                </a:b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m:rPr>
                          <m:aln/>
                        </m:rPr>
                        <a:rPr lang="en-AU" b="0" i="1" smtClean="0">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+2…</m:t>
                      </m:r>
                      <m:d>
                        <m:dPr>
                          <m:ctrlPr>
                            <a:rPr lang="en-AU" i="1">
                              <a:latin typeface="Cambria Math" panose="02040503050406030204" pitchFamily="18" charset="0"/>
                            </a:rPr>
                          </m:ctrlPr>
                        </m:dPr>
                        <m:e>
                          <m:r>
                            <a:rPr lang="en-AU" i="1">
                              <a:latin typeface="Cambria Math" panose="02040503050406030204" pitchFamily="18" charset="0"/>
                            </a:rPr>
                            <m:t>1</m:t>
                          </m:r>
                        </m:e>
                      </m:d>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4</m:t>
                          </m:r>
                        </m:den>
                      </m:f>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5</m:t>
                          </m:r>
                        </m:num>
                        <m:den>
                          <m:r>
                            <a:rPr lang="en-AU" b="0" i="1" smtClean="0">
                              <a:latin typeface="Cambria Math" panose="02040503050406030204" pitchFamily="18" charset="0"/>
                            </a:rPr>
                            <m:t>2</m:t>
                          </m:r>
                        </m:den>
                      </m:f>
                      <m:r>
                        <a:rPr lang="en-AU" b="0" i="1" smtClean="0">
                          <a:latin typeface="Cambria Math" panose="02040503050406030204" pitchFamily="18" charset="0"/>
                        </a:rPr>
                        <m:t>𝑥</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oMath>
                  </m:oMathPara>
                </a14:m>
                <a:endParaRPr lang="en-AU" dirty="0">
                  <a:latin typeface="+mn-lt"/>
                </a:endParaRPr>
              </a:p>
            </p:txBody>
          </p:sp>
        </mc:Choice>
        <mc:Fallback xmlns="">
          <p:sp>
            <p:nvSpPr>
              <p:cNvPr id="5" name="Text Placeholder 11">
                <a:extLst>
                  <a:ext uri="{FF2B5EF4-FFF2-40B4-BE49-F238E27FC236}">
                    <a16:creationId xmlns:a16="http://schemas.microsoft.com/office/drawing/2014/main" id="{C8FDFCAA-8A3F-0083-A68B-4D4B515C8D5D}"/>
                  </a:ext>
                </a:extLst>
              </p:cNvPr>
              <p:cNvSpPr txBox="1">
                <a:spLocks noRot="1" noChangeAspect="1" noMove="1" noResize="1" noEditPoints="1" noAdjustHandles="1" noChangeArrowheads="1" noChangeShapeType="1" noTextEdit="1"/>
              </p:cNvSpPr>
              <p:nvPr/>
            </p:nvSpPr>
            <p:spPr>
              <a:xfrm>
                <a:off x="7532155" y="982520"/>
                <a:ext cx="3898506" cy="3561127"/>
              </a:xfrm>
              <a:prstGeom prst="rect">
                <a:avLst/>
              </a:prstGeom>
              <a:blipFill>
                <a:blip r:embed="rId4"/>
                <a:stretch>
                  <a:fillRect/>
                </a:stretch>
              </a:blipFill>
            </p:spPr>
            <p:txBody>
              <a:bodyPr/>
              <a:lstStyle/>
              <a:p>
                <a:r>
                  <a:rPr lang="en-AU">
                    <a:noFill/>
                  </a:rPr>
                  <a:t> </a:t>
                </a:r>
              </a:p>
            </p:txBody>
          </p:sp>
        </mc:Fallback>
      </mc:AlternateContent>
      <p:sp>
        <p:nvSpPr>
          <p:cNvPr id="2" name="Text Placeholder 12">
            <a:extLst>
              <a:ext uri="{FF2B5EF4-FFF2-40B4-BE49-F238E27FC236}">
                <a16:creationId xmlns:a16="http://schemas.microsoft.com/office/drawing/2014/main" id="{89F504A6-B7C4-2C41-B78B-CE29ECC94503}"/>
              </a:ext>
            </a:extLst>
          </p:cNvPr>
          <p:cNvSpPr>
            <a:spLocks noGrp="1"/>
          </p:cNvSpPr>
          <p:nvPr>
            <p:ph type="body" sz="quarter" idx="18"/>
          </p:nvPr>
        </p:nvSpPr>
        <p:spPr>
          <a:xfrm>
            <a:off x="360000" y="982520"/>
            <a:ext cx="11483998" cy="356423"/>
          </a:xfrm>
        </p:spPr>
        <p:txBody>
          <a:bodyPr/>
          <a:lstStyle/>
          <a:p>
            <a:r>
              <a:rPr lang="en-AU" dirty="0">
                <a:latin typeface="+mj-lt"/>
              </a:rPr>
              <a:t>Solutions </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F9F30E6-9D89-5F44-3D4D-A9E2492D0F83}"/>
                  </a:ext>
                </a:extLst>
              </p:cNvPr>
              <p:cNvSpPr txBox="1"/>
              <p:nvPr/>
            </p:nvSpPr>
            <p:spPr>
              <a:xfrm>
                <a:off x="5747998" y="3129029"/>
                <a:ext cx="6096000" cy="3444789"/>
              </a:xfrm>
              <a:prstGeom prst="rect">
                <a:avLst/>
              </a:prstGeom>
              <a:noFill/>
            </p:spPr>
            <p:txBody>
              <a:bodyPr wrap="square">
                <a:spAutoFit/>
              </a:bodyPr>
              <a:lstStyle/>
              <a:p>
                <a:pPr algn="ctr"/>
                <a:r>
                  <a:rPr lang="en-AU" sz="2000" b="0" dirty="0"/>
                  <a:t>Substitute (2) into (1)</a:t>
                </a:r>
                <a:br>
                  <a:rPr lang="en-AU" sz="2000"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AU" sz="2000" b="0" i="1" smtClean="0">
                          <a:latin typeface="Cambria Math" panose="02040503050406030204" pitchFamily="18" charset="0"/>
                        </a:rPr>
                        <m:t>𝑥</m:t>
                      </m:r>
                      <m:r>
                        <a:rPr lang="en-AU" sz="2000" b="0" i="1" smtClean="0">
                          <a:latin typeface="Cambria Math" panose="02040503050406030204" pitchFamily="18" charset="0"/>
                        </a:rPr>
                        <m:t>+2</m:t>
                      </m:r>
                      <m:r>
                        <m:rPr>
                          <m:aln/>
                        </m:rPr>
                        <a:rPr lang="en-AU" sz="2000" b="0" i="1" smtClean="0">
                          <a:latin typeface="Cambria Math" panose="02040503050406030204" pitchFamily="18" charset="0"/>
                        </a:rPr>
                        <m:t>=</m:t>
                      </m:r>
                      <m: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1</m:t>
                          </m:r>
                        </m:num>
                        <m:den>
                          <m:r>
                            <a:rPr lang="en-AU" sz="2000" b="0" i="1" smtClean="0">
                              <a:latin typeface="Cambria Math" panose="02040503050406030204" pitchFamily="18" charset="0"/>
                            </a:rPr>
                            <m:t>4</m:t>
                          </m:r>
                        </m:den>
                      </m:f>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𝑥</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5</m:t>
                          </m:r>
                        </m:num>
                        <m:den>
                          <m:r>
                            <a:rPr lang="en-AU" sz="2000" b="0" i="1" smtClean="0">
                              <a:latin typeface="Cambria Math" panose="02040503050406030204" pitchFamily="18" charset="0"/>
                            </a:rPr>
                            <m:t>2</m:t>
                          </m:r>
                        </m:den>
                      </m:f>
                      <m:r>
                        <a:rPr lang="en-AU" sz="2000" b="0" i="1" smtClean="0">
                          <a:latin typeface="Cambria Math" panose="02040503050406030204" pitchFamily="18" charset="0"/>
                        </a:rPr>
                        <m:t>𝑥</m:t>
                      </m:r>
                    </m:oMath>
                    <m:oMath xmlns:m="http://schemas.openxmlformats.org/officeDocument/2006/math">
                      <m:r>
                        <a:rPr lang="en-AU" sz="2000" i="1">
                          <a:latin typeface="Cambria Math" panose="02040503050406030204" pitchFamily="18" charset="0"/>
                        </a:rPr>
                        <m:t>4</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𝑥</m:t>
                          </m:r>
                          <m:r>
                            <a:rPr lang="en-AU" sz="2000" b="0" i="1" smtClean="0">
                              <a:latin typeface="Cambria Math" panose="02040503050406030204" pitchFamily="18" charset="0"/>
                            </a:rPr>
                            <m:t>+2</m:t>
                          </m:r>
                        </m:e>
                      </m:d>
                      <m:r>
                        <m:rPr>
                          <m:aln/>
                        </m:rPr>
                        <a:rPr lang="en-AU" sz="2000" b="0" i="1" smtClean="0">
                          <a:latin typeface="Cambria Math" panose="02040503050406030204" pitchFamily="18" charset="0"/>
                        </a:rPr>
                        <m:t>=</m:t>
                      </m:r>
                      <m:r>
                        <a:rPr lang="en-AU" sz="2000" b="0" i="1" smtClean="0">
                          <a:latin typeface="Cambria Math" panose="02040503050406030204" pitchFamily="18" charset="0"/>
                        </a:rPr>
                        <m:t>−</m:t>
                      </m:r>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𝑥</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+10</m:t>
                      </m:r>
                      <m:r>
                        <a:rPr lang="en-AU" sz="2000" b="0" i="1" smtClean="0">
                          <a:latin typeface="Cambria Math" panose="02040503050406030204" pitchFamily="18" charset="0"/>
                        </a:rPr>
                        <m:t>𝑥</m:t>
                      </m:r>
                    </m:oMath>
                    <m:oMath xmlns:m="http://schemas.openxmlformats.org/officeDocument/2006/math">
                      <m:r>
                        <a:rPr lang="en-AU" sz="2000" b="0" i="1" smtClean="0">
                          <a:latin typeface="Cambria Math" panose="02040503050406030204" pitchFamily="18" charset="0"/>
                        </a:rPr>
                        <m:t>4</m:t>
                      </m:r>
                      <m:r>
                        <a:rPr lang="en-AU" sz="2000" b="0" i="1" smtClean="0">
                          <a:latin typeface="Cambria Math" panose="02040503050406030204" pitchFamily="18" charset="0"/>
                        </a:rPr>
                        <m:t>𝑥</m:t>
                      </m:r>
                      <m:r>
                        <a:rPr lang="en-AU" sz="2000" b="0" i="1" smtClean="0">
                          <a:latin typeface="Cambria Math" panose="02040503050406030204" pitchFamily="18" charset="0"/>
                        </a:rPr>
                        <m:t>+8</m:t>
                      </m:r>
                      <m:r>
                        <m:rPr>
                          <m:aln/>
                        </m:rPr>
                        <a:rPr lang="en-AU" sz="2000" b="0" i="1" smtClean="0">
                          <a:latin typeface="Cambria Math" panose="02040503050406030204" pitchFamily="18" charset="0"/>
                        </a:rPr>
                        <m:t>=</m:t>
                      </m:r>
                      <m:r>
                        <a:rPr lang="en-AU" sz="2000" b="0" i="1" smtClean="0">
                          <a:latin typeface="Cambria Math" panose="02040503050406030204" pitchFamily="18" charset="0"/>
                        </a:rPr>
                        <m:t>−</m:t>
                      </m:r>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𝑥</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+10</m:t>
                      </m:r>
                      <m:r>
                        <a:rPr lang="en-AU" sz="2000" b="0" i="1" smtClean="0">
                          <a:latin typeface="Cambria Math" panose="02040503050406030204" pitchFamily="18" charset="0"/>
                        </a:rPr>
                        <m:t>𝑥</m:t>
                      </m:r>
                      <m:r>
                        <a:rPr lang="en-AU" sz="2000" b="0" i="1" smtClean="0">
                          <a:latin typeface="Cambria Math" panose="02040503050406030204" pitchFamily="18" charset="0"/>
                        </a:rPr>
                        <m:t> </m:t>
                      </m:r>
                    </m:oMath>
                    <m:oMath xmlns:m="http://schemas.openxmlformats.org/officeDocument/2006/math">
                      <m:sSup>
                        <m:sSupPr>
                          <m:ctrlPr>
                            <a:rPr lang="en-AU" sz="2000" b="0" i="1" smtClean="0">
                              <a:latin typeface="Cambria Math" panose="02040503050406030204" pitchFamily="18" charset="0"/>
                            </a:rPr>
                          </m:ctrlPr>
                        </m:sSupPr>
                        <m:e>
                          <m:r>
                            <a:rPr lang="en-AU" sz="2000" b="0" i="1" smtClean="0">
                              <a:latin typeface="Cambria Math" panose="02040503050406030204" pitchFamily="18" charset="0"/>
                            </a:rPr>
                            <m:t>𝑥</m:t>
                          </m:r>
                        </m:e>
                        <m:sup>
                          <m:r>
                            <a:rPr lang="en-AU" sz="2000" b="0" i="1" smtClean="0">
                              <a:latin typeface="Cambria Math" panose="02040503050406030204" pitchFamily="18" charset="0"/>
                            </a:rPr>
                            <m:t>2</m:t>
                          </m:r>
                        </m:sup>
                      </m:sSup>
                      <m:r>
                        <a:rPr lang="en-AU" sz="2000" b="0" i="1" smtClean="0">
                          <a:latin typeface="Cambria Math" panose="02040503050406030204" pitchFamily="18" charset="0"/>
                        </a:rPr>
                        <m:t>−6</m:t>
                      </m:r>
                      <m:r>
                        <a:rPr lang="en-AU" sz="2000" b="0" i="1" smtClean="0">
                          <a:latin typeface="Cambria Math" panose="02040503050406030204" pitchFamily="18" charset="0"/>
                        </a:rPr>
                        <m:t>𝑥</m:t>
                      </m:r>
                      <m:r>
                        <a:rPr lang="en-AU" sz="2000" b="0" i="1" smtClean="0">
                          <a:latin typeface="Cambria Math" panose="02040503050406030204" pitchFamily="18" charset="0"/>
                        </a:rPr>
                        <m:t>+8</m:t>
                      </m:r>
                      <m:r>
                        <m:rPr>
                          <m:aln/>
                        </m:rPr>
                        <a:rPr lang="en-AU" sz="2000" b="0" i="1" smtClean="0">
                          <a:latin typeface="Cambria Math" panose="02040503050406030204" pitchFamily="18" charset="0"/>
                        </a:rPr>
                        <m:t>=</m:t>
                      </m:r>
                      <m:r>
                        <a:rPr lang="en-AU" sz="2000" b="0" i="1" smtClean="0">
                          <a:latin typeface="Cambria Math" panose="02040503050406030204" pitchFamily="18" charset="0"/>
                        </a:rPr>
                        <m:t>0</m:t>
                      </m:r>
                    </m:oMath>
                    <m:oMath xmlns:m="http://schemas.openxmlformats.org/officeDocument/2006/math">
                      <m:r>
                        <a:rPr lang="en-AU" sz="2000" b="0" i="1" smtClean="0">
                          <a:latin typeface="Cambria Math" panose="02040503050406030204" pitchFamily="18" charset="0"/>
                        </a:rPr>
                        <m:t>0</m:t>
                      </m:r>
                      <m:r>
                        <m:rPr>
                          <m:aln/>
                        </m:rP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𝑥</m:t>
                          </m:r>
                          <m:r>
                            <a:rPr lang="en-AU" sz="2000" b="0" i="1" smtClean="0">
                              <a:latin typeface="Cambria Math" panose="02040503050406030204" pitchFamily="18" charset="0"/>
                            </a:rPr>
                            <m:t>−2</m:t>
                          </m:r>
                        </m:e>
                      </m:d>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𝑥</m:t>
                          </m:r>
                          <m:r>
                            <a:rPr lang="en-AU" sz="2000" b="0" i="1" smtClean="0">
                              <a:latin typeface="Cambria Math" panose="02040503050406030204" pitchFamily="18" charset="0"/>
                            </a:rPr>
                            <m:t>−4</m:t>
                          </m:r>
                        </m:e>
                      </m:d>
                    </m:oMath>
                    <m:oMath xmlns:m="http://schemas.openxmlformats.org/officeDocument/2006/math">
                      <m:r>
                        <a:rPr lang="en-AU" sz="2000" b="0" i="1" smtClean="0">
                          <a:latin typeface="Cambria Math" panose="02040503050406030204" pitchFamily="18" charset="0"/>
                        </a:rPr>
                        <m:t>𝑥</m:t>
                      </m:r>
                      <m:r>
                        <m:rPr>
                          <m:aln/>
                        </m:rPr>
                        <a:rPr lang="en-AU" sz="2000" b="0" i="1" smtClean="0">
                          <a:latin typeface="Cambria Math" panose="02040503050406030204" pitchFamily="18" charset="0"/>
                        </a:rPr>
                        <m:t>=</m:t>
                      </m:r>
                      <m:r>
                        <a:rPr lang="en-AU" sz="2000" b="0" i="1" smtClean="0">
                          <a:latin typeface="Cambria Math" panose="02040503050406030204" pitchFamily="18" charset="0"/>
                        </a:rPr>
                        <m:t>2, </m:t>
                      </m:r>
                      <m:r>
                        <a:rPr lang="en-AU" sz="2000" b="0" i="1" smtClean="0">
                          <a:latin typeface="Cambria Math" panose="02040503050406030204" pitchFamily="18" charset="0"/>
                        </a:rPr>
                        <m:t>𝑥</m:t>
                      </m:r>
                      <m:r>
                        <a:rPr lang="en-AU" sz="2000" b="0" i="1" smtClean="0">
                          <a:latin typeface="Cambria Math" panose="02040503050406030204" pitchFamily="18" charset="0"/>
                        </a:rPr>
                        <m:t>=4</m:t>
                      </m:r>
                    </m:oMath>
                    <m:oMath xmlns:m="http://schemas.openxmlformats.org/officeDocument/2006/math">
                      <m:r>
                        <a:rPr lang="en-AU" sz="2000" b="0" i="1" smtClean="0">
                          <a:latin typeface="Cambria Math" panose="02040503050406030204" pitchFamily="18" charset="0"/>
                        </a:rPr>
                        <m:t>𝑦</m:t>
                      </m:r>
                      <m:r>
                        <m:rPr>
                          <m:aln/>
                        </m:rPr>
                        <a:rPr lang="en-AU" sz="2000" b="0" i="1" smtClean="0">
                          <a:latin typeface="Cambria Math" panose="02040503050406030204" pitchFamily="18" charset="0"/>
                        </a:rPr>
                        <m:t>=</m:t>
                      </m:r>
                      <m:r>
                        <a:rPr lang="en-AU" sz="2000" b="0" i="1" smtClean="0">
                          <a:latin typeface="Cambria Math" panose="02040503050406030204" pitchFamily="18" charset="0"/>
                        </a:rPr>
                        <m:t>𝑥</m:t>
                      </m:r>
                      <m:r>
                        <a:rPr lang="en-AU" sz="2000" b="0" i="1" smtClean="0">
                          <a:latin typeface="Cambria Math" panose="02040503050406030204" pitchFamily="18" charset="0"/>
                        </a:rPr>
                        <m:t>+2</m:t>
                      </m:r>
                    </m:oMath>
                    <m:oMath xmlns:m="http://schemas.openxmlformats.org/officeDocument/2006/math">
                      <m:r>
                        <a:rPr lang="en-AU" sz="2000" b="0" i="1" smtClean="0">
                          <a:latin typeface="Cambria Math" panose="02040503050406030204" pitchFamily="18" charset="0"/>
                        </a:rPr>
                        <m:t>∴</m:t>
                      </m:r>
                      <m:r>
                        <a:rPr lang="en-AU" sz="2000" b="0" i="1" smtClean="0">
                          <a:latin typeface="Cambria Math" panose="02040503050406030204" pitchFamily="18" charset="0"/>
                        </a:rPr>
                        <m:t>𝑥</m:t>
                      </m:r>
                      <m:r>
                        <a:rPr lang="en-AU" sz="2000" b="0" i="1" smtClean="0">
                          <a:latin typeface="Cambria Math" panose="02040503050406030204" pitchFamily="18" charset="0"/>
                        </a:rPr>
                        <m:t>=2, </m:t>
                      </m:r>
                      <m:r>
                        <a:rPr lang="en-AU" sz="2000" b="0" i="1" smtClean="0">
                          <a:latin typeface="Cambria Math" panose="02040503050406030204" pitchFamily="18" charset="0"/>
                        </a:rPr>
                        <m:t>𝑦</m:t>
                      </m:r>
                      <m:r>
                        <m:rPr>
                          <m:aln/>
                        </m:rPr>
                        <a:rPr lang="en-AU" sz="2000" b="0" i="1" smtClean="0">
                          <a:latin typeface="Cambria Math" panose="02040503050406030204" pitchFamily="18" charset="0"/>
                        </a:rPr>
                        <m:t>=</m:t>
                      </m:r>
                      <m:r>
                        <a:rPr lang="en-AU" sz="2000" b="0" i="1" smtClean="0">
                          <a:latin typeface="Cambria Math" panose="02040503050406030204" pitchFamily="18" charset="0"/>
                        </a:rPr>
                        <m:t>4 </m:t>
                      </m:r>
                    </m:oMath>
                  </m:oMathPara>
                </a14:m>
                <a:endParaRPr lang="en-AU" sz="2000" b="0" i="1" dirty="0">
                  <a:latin typeface="Cambria Math" panose="02040503050406030204" pitchFamily="18" charset="0"/>
                </a:endParaRPr>
              </a:p>
              <a:p>
                <a:pPr algn="ctr"/>
                <a:r>
                  <a:rPr lang="en-AU" sz="2000" b="0" dirty="0"/>
                  <a:t>and</a:t>
                </a:r>
                <a14:m>
                  <m:oMath xmlns:m="http://schemas.openxmlformats.org/officeDocument/2006/math">
                    <m:r>
                      <a:rPr lang="en-AU" sz="2000" b="0" i="0" smtClean="0">
                        <a:latin typeface="Cambria Math" panose="02040503050406030204" pitchFamily="18" charset="0"/>
                      </a:rPr>
                      <m:t> </m:t>
                    </m:r>
                    <m:r>
                      <a:rPr lang="en-AU" sz="2000" b="0" i="1" smtClean="0">
                        <a:latin typeface="Cambria Math" panose="02040503050406030204" pitchFamily="18" charset="0"/>
                      </a:rPr>
                      <m:t>𝑥</m:t>
                    </m:r>
                    <m:r>
                      <a:rPr lang="en-AU" sz="2000" b="0" i="0" smtClean="0">
                        <a:latin typeface="Cambria Math" panose="02040503050406030204" pitchFamily="18" charset="0"/>
                      </a:rPr>
                      <m:t>=4,</m:t>
                    </m:r>
                    <m:r>
                      <a:rPr lang="en-AU" sz="2000" b="0" i="1" smtClean="0">
                        <a:latin typeface="Cambria Math" panose="02040503050406030204" pitchFamily="18" charset="0"/>
                      </a:rPr>
                      <m:t> </m:t>
                    </m:r>
                    <m:r>
                      <a:rPr lang="en-AU" sz="2000" b="0" i="1" smtClean="0">
                        <a:latin typeface="Cambria Math" panose="02040503050406030204" pitchFamily="18" charset="0"/>
                      </a:rPr>
                      <m:t>𝑦</m:t>
                    </m:r>
                    <m:r>
                      <a:rPr lang="en-AU" sz="2000" b="0" i="1" smtClean="0">
                        <a:latin typeface="Cambria Math" panose="02040503050406030204" pitchFamily="18" charset="0"/>
                      </a:rPr>
                      <m:t>=6</m:t>
                    </m:r>
                  </m:oMath>
                </a14:m>
                <a:endParaRPr lang="en-AU" sz="2000" b="0" dirty="0"/>
              </a:p>
            </p:txBody>
          </p:sp>
        </mc:Choice>
        <mc:Fallback xmlns="">
          <p:sp>
            <p:nvSpPr>
              <p:cNvPr id="10" name="TextBox 9">
                <a:extLst>
                  <a:ext uri="{FF2B5EF4-FFF2-40B4-BE49-F238E27FC236}">
                    <a16:creationId xmlns:a16="http://schemas.microsoft.com/office/drawing/2014/main" id="{4F9F30E6-9D89-5F44-3D4D-A9E2492D0F83}"/>
                  </a:ext>
                </a:extLst>
              </p:cNvPr>
              <p:cNvSpPr txBox="1">
                <a:spLocks noRot="1" noChangeAspect="1" noMove="1" noResize="1" noEditPoints="1" noAdjustHandles="1" noChangeArrowheads="1" noChangeShapeType="1" noTextEdit="1"/>
              </p:cNvSpPr>
              <p:nvPr/>
            </p:nvSpPr>
            <p:spPr>
              <a:xfrm>
                <a:off x="5747998" y="3129029"/>
                <a:ext cx="6096000" cy="3444789"/>
              </a:xfrm>
              <a:prstGeom prst="rect">
                <a:avLst/>
              </a:prstGeom>
              <a:blipFill>
                <a:blip r:embed="rId5"/>
                <a:stretch>
                  <a:fillRect t="-708" b="-2301"/>
                </a:stretch>
              </a:blipFill>
            </p:spPr>
            <p:txBody>
              <a:bodyPr/>
              <a:lstStyle/>
              <a:p>
                <a:r>
                  <a:rPr lang="en-AU">
                    <a:noFill/>
                  </a:rPr>
                  <a:t> </a:t>
                </a:r>
              </a:p>
            </p:txBody>
          </p:sp>
        </mc:Fallback>
      </mc:AlternateContent>
      <p:cxnSp>
        <p:nvCxnSpPr>
          <p:cNvPr id="6" name="Straight Connector 5">
            <a:extLst>
              <a:ext uri="{FF2B5EF4-FFF2-40B4-BE49-F238E27FC236}">
                <a16:creationId xmlns:a16="http://schemas.microsoft.com/office/drawing/2014/main" id="{3C35FF5B-6ED8-2261-78BB-E877273A5BAE}"/>
              </a:ext>
              <a:ext uri="{C183D7F6-B498-43B3-948B-1728B52AA6E4}">
                <adec:decorative xmlns:adec="http://schemas.microsoft.com/office/drawing/2017/decorative" val="1"/>
              </a:ext>
            </a:extLst>
          </p:cNvPr>
          <p:cNvCxnSpPr/>
          <p:nvPr/>
        </p:nvCxnSpPr>
        <p:spPr>
          <a:xfrm>
            <a:off x="5735053" y="1403684"/>
            <a:ext cx="0" cy="4876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5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597C0-5120-ADD5-CF7C-E8CD63843E0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188A0E8-AFD2-E12C-1D06-3B3C425EBF52}"/>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192667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Find the Cartesian equation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a:xfrm>
            <a:off x="360000" y="982520"/>
            <a:ext cx="11483998" cy="356423"/>
          </a:xfrm>
        </p:spPr>
        <p:txBody>
          <a:bodyPr/>
          <a:lstStyle/>
          <a:p>
            <a:r>
              <a:rPr lang="en-AU" dirty="0">
                <a:latin typeface="+mj-lt"/>
              </a:rPr>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p:txBody>
              <a:bodyPr/>
              <a:lstStyle/>
              <a:p>
                <a:r>
                  <a:rPr lang="en-AU" dirty="0">
                    <a:latin typeface="+mn-lt"/>
                  </a:rPr>
                  <a:t> Find the Cartesian equation for the curve whose parametric equations are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m:t>
                    </m:r>
                    <m:r>
                      <a:rPr lang="en-AU" b="0" i="1" smtClean="0">
                        <a:latin typeface="Cambria Math" panose="02040503050406030204" pitchFamily="18" charset="0"/>
                      </a:rPr>
                      <m:t>𝑡</m:t>
                    </m:r>
                    <m:r>
                      <a:rPr lang="en-AU" b="0" i="1" smtClean="0">
                        <a:latin typeface="Cambria Math" panose="02040503050406030204" pitchFamily="18" charset="0"/>
                      </a:rPr>
                      <m:t>+3</m:t>
                    </m:r>
                  </m:oMath>
                </a14:m>
                <a:r>
                  <a:rPr lang="en-AU" dirty="0">
                    <a:latin typeface="+mn-lt"/>
                  </a:rPr>
                  <a:t> and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𝑡</m:t>
                    </m:r>
                    <m:r>
                      <a:rPr lang="en-AU" b="0" i="1" smtClean="0">
                        <a:latin typeface="Cambria Math" panose="02040503050406030204" pitchFamily="18" charset="0"/>
                      </a:rPr>
                      <m:t>+2</m:t>
                    </m:r>
                  </m:oMath>
                </a14:m>
                <a:endParaRPr lang="en-AU" dirty="0">
                  <a:latin typeface="+mn-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743"/>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p:sp>
        <p:nvSpPr>
          <p:cNvPr id="6" name="Speech Bubble: Rectangle with Corners Rounded 5">
            <a:extLst>
              <a:ext uri="{FF2B5EF4-FFF2-40B4-BE49-F238E27FC236}">
                <a16:creationId xmlns:a16="http://schemas.microsoft.com/office/drawing/2014/main" id="{7DEE6228-72D7-DBC4-DA76-B3A89C8EC1F2}"/>
              </a:ext>
            </a:extLst>
          </p:cNvPr>
          <p:cNvSpPr/>
          <p:nvPr/>
        </p:nvSpPr>
        <p:spPr>
          <a:xfrm>
            <a:off x="621792" y="3038732"/>
            <a:ext cx="3008376" cy="1487548"/>
          </a:xfrm>
          <a:prstGeom prst="wedgeRoundRectCallout">
            <a:avLst>
              <a:gd name="adj1" fmla="val 84529"/>
              <a:gd name="adj2" fmla="val -8674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dirty="0"/>
              <a:t>What similar mathematics have you used like this?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14E5875-1661-C10D-D5D5-EF962DF50FCB}"/>
                  </a:ext>
                </a:extLst>
              </p:cNvPr>
              <p:cNvSpPr txBox="1"/>
              <p:nvPr/>
            </p:nvSpPr>
            <p:spPr>
              <a:xfrm>
                <a:off x="4243070" y="2260948"/>
                <a:ext cx="2721402" cy="4435052"/>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m:t>
                      </m:r>
                      <m:r>
                        <a:rPr lang="en-AU" sz="1800" b="0" i="1" smtClean="0">
                          <a:latin typeface="Cambria Math" panose="02040503050406030204" pitchFamily="18" charset="0"/>
                        </a:rPr>
                        <m:t>𝑡</m:t>
                      </m:r>
                      <m:r>
                        <a:rPr lang="en-AU" sz="1800" b="0" i="1" smtClean="0">
                          <a:latin typeface="Cambria Math" panose="02040503050406030204" pitchFamily="18" charset="0"/>
                        </a:rPr>
                        <m:t>+3…(1) </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𝑡</m:t>
                      </m:r>
                      <m:r>
                        <a:rPr lang="en-AU" sz="1800" b="0" i="1" smtClean="0">
                          <a:latin typeface="Cambria Math" panose="02040503050406030204" pitchFamily="18" charset="0"/>
                        </a:rPr>
                        <m:t>+2  …(2)</m:t>
                      </m:r>
                    </m:oMath>
                  </m:oMathPara>
                </a14:m>
                <a:endParaRPr lang="en-AU" sz="1800" b="0" dirty="0"/>
              </a:p>
              <a:p>
                <a:pPr algn="l"/>
                <a:endParaRPr lang="en-AU" sz="1800" dirty="0"/>
              </a:p>
              <a:p>
                <a:pPr algn="l"/>
                <a:r>
                  <a:rPr lang="en-AU" sz="1800" dirty="0"/>
                  <a:t>make </a:t>
                </a:r>
                <a14:m>
                  <m:oMath xmlns:m="http://schemas.openxmlformats.org/officeDocument/2006/math">
                    <m:r>
                      <a:rPr lang="en-AU" sz="1800" b="0" i="1" smtClean="0">
                        <a:latin typeface="Cambria Math" panose="02040503050406030204" pitchFamily="18" charset="0"/>
                      </a:rPr>
                      <m:t>𝑡</m:t>
                    </m:r>
                  </m:oMath>
                </a14:m>
                <a:r>
                  <a:rPr lang="en-AU" sz="1800" dirty="0"/>
                  <a:t> the subject in </a:t>
                </a:r>
                <a14:m>
                  <m:oMath xmlns:m="http://schemas.openxmlformats.org/officeDocument/2006/math">
                    <m:d>
                      <m:dPr>
                        <m:ctrlPr>
                          <a:rPr lang="en-AU" sz="1800" i="1" dirty="0" smtClean="0">
                            <a:latin typeface="Cambria Math" panose="02040503050406030204" pitchFamily="18" charset="0"/>
                          </a:rPr>
                        </m:ctrlPr>
                      </m:dPr>
                      <m:e>
                        <m:r>
                          <a:rPr lang="en-AU" sz="1800" b="0" i="1" dirty="0" smtClean="0">
                            <a:latin typeface="Cambria Math" panose="02040503050406030204" pitchFamily="18" charset="0"/>
                          </a:rPr>
                          <m:t>1</m:t>
                        </m:r>
                      </m:e>
                    </m:d>
                  </m:oMath>
                </a14:m>
                <a:endParaRPr lang="en-AU" sz="1800" dirty="0"/>
              </a:p>
              <a:p>
                <a:pPr algn="l"/>
                <a:endParaRPr lang="en-AU" sz="1800" dirty="0"/>
              </a:p>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𝑡</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oMath>
                  </m:oMathPara>
                </a14:m>
                <a:endParaRPr lang="en-AU" sz="1800" dirty="0"/>
              </a:p>
              <a:p>
                <a:pPr algn="l"/>
                <a:endParaRPr lang="en-AU" sz="1800" dirty="0"/>
              </a:p>
              <a:p>
                <a:pPr algn="l"/>
                <a:r>
                  <a:rPr lang="en-AU" sz="1800" dirty="0"/>
                  <a:t>Substitute (2) into (1) </a:t>
                </a:r>
              </a:p>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i="1">
                          <a:latin typeface="Cambria Math" panose="02040503050406030204" pitchFamily="18" charset="0"/>
                        </a:rPr>
                        <m:t>=</m:t>
                      </m:r>
                      <m:r>
                        <a:rPr lang="en-AU" sz="1800" i="1">
                          <a:latin typeface="Cambria Math" panose="02040503050406030204" pitchFamily="18" charset="0"/>
                        </a:rPr>
                        <m:t>𝑡</m:t>
                      </m:r>
                      <m:r>
                        <a:rPr lang="en-AU" sz="1800" i="1">
                          <a:latin typeface="Cambria Math" panose="02040503050406030204" pitchFamily="18" charset="0"/>
                        </a:rPr>
                        <m:t>+2</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+2</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+2</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m:t>
                          </m:r>
                        </m:den>
                      </m:f>
                    </m:oMath>
                  </m:oMathPara>
                </a14:m>
                <a:endParaRPr lang="en-AU" sz="1800" dirty="0"/>
              </a:p>
              <a:p>
                <a:pPr algn="l"/>
                <a:endParaRPr lang="en-AU" sz="1800" dirty="0"/>
              </a:p>
              <a:p>
                <a:pPr algn="l"/>
                <a:endParaRPr lang="en-AU" sz="1800" dirty="0"/>
              </a:p>
              <a:p>
                <a:pPr algn="l"/>
                <a:endParaRPr lang="en-AU" sz="1800" dirty="0"/>
              </a:p>
            </p:txBody>
          </p:sp>
        </mc:Choice>
        <mc:Fallback xmlns="">
          <p:sp>
            <p:nvSpPr>
              <p:cNvPr id="5" name="TextBox 4">
                <a:extLst>
                  <a:ext uri="{FF2B5EF4-FFF2-40B4-BE49-F238E27FC236}">
                    <a16:creationId xmlns:a16="http://schemas.microsoft.com/office/drawing/2014/main" id="{014E5875-1661-C10D-D5D5-EF962DF50FCB}"/>
                  </a:ext>
                </a:extLst>
              </p:cNvPr>
              <p:cNvSpPr txBox="1">
                <a:spLocks noRot="1" noChangeAspect="1" noMove="1" noResize="1" noEditPoints="1" noAdjustHandles="1" noChangeArrowheads="1" noChangeShapeType="1" noTextEdit="1"/>
              </p:cNvSpPr>
              <p:nvPr/>
            </p:nvSpPr>
            <p:spPr>
              <a:xfrm>
                <a:off x="4243070" y="2260948"/>
                <a:ext cx="2721402" cy="4435052"/>
              </a:xfrm>
              <a:prstGeom prst="rect">
                <a:avLst/>
              </a:prstGeom>
              <a:blipFill>
                <a:blip r:embed="rId6"/>
                <a:stretch>
                  <a:fillRect l="-515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7942534" y="2467627"/>
                <a:ext cx="3901464" cy="1222057"/>
              </a:xfrm>
              <a:prstGeom prst="wedgeRoundRectCallout">
                <a:avLst>
                  <a:gd name="adj1" fmla="val -75092"/>
                  <a:gd name="adj2" fmla="val 60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would the solution change if you began by making </a:t>
                </a:r>
                <a14:m>
                  <m:oMath xmlns:m="http://schemas.openxmlformats.org/officeDocument/2006/math">
                    <m:r>
                      <a:rPr lang="en-AU" sz="1800" i="1" dirty="0" smtClean="0">
                        <a:latin typeface="Cambria Math" panose="02040503050406030204" pitchFamily="18" charset="0"/>
                      </a:rPr>
                      <m:t>𝑡</m:t>
                    </m:r>
                    <m:r>
                      <a:rPr lang="en-AU" sz="1800" i="1" dirty="0" smtClean="0">
                        <a:latin typeface="Cambria Math" panose="02040503050406030204" pitchFamily="18" charset="0"/>
                      </a:rPr>
                      <m:t> </m:t>
                    </m:r>
                  </m:oMath>
                </a14:m>
                <a:r>
                  <a:rPr lang="en-AU" sz="1800" dirty="0"/>
                  <a:t>the subject in equation 2?</a:t>
                </a:r>
              </a:p>
            </p:txBody>
          </p:sp>
        </mc:Choice>
        <mc:Fallback xmlns="">
          <p:sp>
            <p:nvSpPr>
              <p:cNvPr id="2" name="Speech Bubble: Rectangle with Corners Rounded 1">
                <a:extLst>
                  <a:ext uri="{FF2B5EF4-FFF2-40B4-BE49-F238E27FC236}">
                    <a16:creationId xmlns:a16="http://schemas.microsoft.com/office/drawing/2014/main" id="{F0D26F56-45EA-0083-3F56-CF5F84935CAA}"/>
                  </a:ext>
                </a:extLst>
              </p:cNvPr>
              <p:cNvSpPr>
                <a:spLocks noRot="1" noChangeAspect="1" noMove="1" noResize="1" noEditPoints="1" noAdjustHandles="1" noChangeArrowheads="1" noChangeShapeType="1" noTextEdit="1"/>
              </p:cNvSpPr>
              <p:nvPr/>
            </p:nvSpPr>
            <p:spPr>
              <a:xfrm>
                <a:off x="7942534" y="2467627"/>
                <a:ext cx="3901464" cy="1222057"/>
              </a:xfrm>
              <a:prstGeom prst="wedgeRoundRectCallout">
                <a:avLst>
                  <a:gd name="adj1" fmla="val -75092"/>
                  <a:gd name="adj2" fmla="val 605"/>
                  <a:gd name="adj3" fmla="val 16667"/>
                </a:avLst>
              </a:prstGeom>
              <a:blipFill>
                <a:blip r:embed="rId7"/>
                <a:stretch>
                  <a:fillRect b="-9901"/>
                </a:stretch>
              </a:blipFill>
            </p:spPr>
            <p:txBody>
              <a:bodyPr/>
              <a:lstStyle/>
              <a:p>
                <a:r>
                  <a:rPr lang="en-AU">
                    <a:noFill/>
                  </a:rPr>
                  <a:t> </a:t>
                </a:r>
              </a:p>
            </p:txBody>
          </p:sp>
        </mc:Fallback>
      </mc:AlternateContent>
      <p:sp>
        <p:nvSpPr>
          <p:cNvPr id="7" name="Speech Bubble: Rectangle with Corners Rounded 6">
            <a:extLst>
              <a:ext uri="{FF2B5EF4-FFF2-40B4-BE49-F238E27FC236}">
                <a16:creationId xmlns:a16="http://schemas.microsoft.com/office/drawing/2014/main" id="{C9FFFFE0-FC02-D66E-EA86-56F158ECD9F6}"/>
              </a:ext>
            </a:extLst>
          </p:cNvPr>
          <p:cNvSpPr/>
          <p:nvPr/>
        </p:nvSpPr>
        <p:spPr>
          <a:xfrm>
            <a:off x="7332012" y="5232710"/>
            <a:ext cx="2570939" cy="1370354"/>
          </a:xfrm>
          <a:prstGeom prst="wedgeRoundRectCallout">
            <a:avLst>
              <a:gd name="adj1" fmla="val -97768"/>
              <a:gd name="adj2" fmla="val 4485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would you describe this Cartesian equation? </a:t>
            </a:r>
          </a:p>
        </p:txBody>
      </p:sp>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00CC6-8D35-7ABB-9C5C-4E3C5D147A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0F493E-B89B-A01D-649C-D4803DE1AAF7}"/>
              </a:ext>
            </a:extLst>
          </p:cNvPr>
          <p:cNvSpPr>
            <a:spLocks noGrp="1"/>
          </p:cNvSpPr>
          <p:nvPr>
            <p:ph type="title"/>
          </p:nvPr>
        </p:nvSpPr>
        <p:spPr/>
        <p:txBody>
          <a:bodyPr/>
          <a:lstStyle/>
          <a:p>
            <a:r>
              <a:rPr lang="en-AU" dirty="0">
                <a:latin typeface="+mj-lt"/>
              </a:rPr>
              <a:t>Find the Cartesian equation (2)</a:t>
            </a:r>
          </a:p>
        </p:txBody>
      </p:sp>
      <p:sp>
        <p:nvSpPr>
          <p:cNvPr id="13" name="Text Placeholder 12">
            <a:extLst>
              <a:ext uri="{FF2B5EF4-FFF2-40B4-BE49-F238E27FC236}">
                <a16:creationId xmlns:a16="http://schemas.microsoft.com/office/drawing/2014/main" id="{2C61741E-93D3-6254-AD48-D8B573CB36A8}"/>
              </a:ext>
            </a:extLst>
          </p:cNvPr>
          <p:cNvSpPr>
            <a:spLocks noGrp="1"/>
          </p:cNvSpPr>
          <p:nvPr>
            <p:ph type="body" sz="quarter" idx="18"/>
          </p:nvPr>
        </p:nvSpPr>
        <p:spPr>
          <a:xfrm>
            <a:off x="360000" y="982520"/>
            <a:ext cx="11483998" cy="356423"/>
          </a:xfrm>
        </p:spPr>
        <p:txBody>
          <a:bodyPr/>
          <a:lstStyle/>
          <a:p>
            <a:r>
              <a:rPr lang="en-AU" dirty="0">
                <a:latin typeface="+mj-lt"/>
              </a:rPr>
              <a:t>Your turn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78D92EFB-0258-8707-4DDB-4DFC8D3F9915}"/>
                  </a:ext>
                </a:extLst>
              </p:cNvPr>
              <p:cNvSpPr>
                <a:spLocks noGrp="1"/>
              </p:cNvSpPr>
              <p:nvPr>
                <p:ph type="body" sz="quarter" idx="17"/>
              </p:nvPr>
            </p:nvSpPr>
            <p:spPr/>
            <p:txBody>
              <a:bodyPr/>
              <a:lstStyle/>
              <a:p>
                <a:r>
                  <a:rPr lang="en-AU" dirty="0">
                    <a:latin typeface="+mn-lt"/>
                  </a:rPr>
                  <a:t> Find the Cartesian equation for the curve whose parametric equations are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=2−3</m:t>
                    </m:r>
                    <m:r>
                      <a:rPr lang="en-AU" b="0" i="1" smtClean="0">
                        <a:latin typeface="Cambria Math" panose="02040503050406030204" pitchFamily="18" charset="0"/>
                      </a:rPr>
                      <m:t>𝑡</m:t>
                    </m:r>
                  </m:oMath>
                </a14:m>
                <a:r>
                  <a:rPr lang="en-AU" dirty="0">
                    <a:latin typeface="+mn-lt"/>
                  </a:rPr>
                  <a:t> and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=3</m:t>
                    </m:r>
                    <m:r>
                      <a:rPr lang="en-AU" b="0" i="1" smtClean="0">
                        <a:latin typeface="Cambria Math" panose="02040503050406030204" pitchFamily="18" charset="0"/>
                      </a:rPr>
                      <m:t>𝑡</m:t>
                    </m:r>
                    <m:r>
                      <a:rPr lang="en-AU" b="0" i="1" smtClean="0">
                        <a:latin typeface="Cambria Math" panose="02040503050406030204" pitchFamily="18" charset="0"/>
                      </a:rPr>
                      <m:t>+1</m:t>
                    </m:r>
                  </m:oMath>
                </a14:m>
                <a:endParaRPr lang="en-AU" dirty="0">
                  <a:latin typeface="+mn-lt"/>
                </a:endParaRPr>
              </a:p>
            </p:txBody>
          </p:sp>
        </mc:Choice>
        <mc:Fallback xmlns="">
          <p:sp>
            <p:nvSpPr>
              <p:cNvPr id="12" name="Text Placeholder 11">
                <a:extLst>
                  <a:ext uri="{FF2B5EF4-FFF2-40B4-BE49-F238E27FC236}">
                    <a16:creationId xmlns:a16="http://schemas.microsoft.com/office/drawing/2014/main" id="{78D92EFB-0258-8707-4DDB-4DFC8D3F9915}"/>
                  </a:ext>
                </a:extLst>
              </p:cNvPr>
              <p:cNvSpPr>
                <a:spLocks noGrp="1" noRot="1" noChangeAspect="1" noMove="1" noResize="1" noEditPoints="1" noAdjustHandles="1" noChangeArrowheads="1" noChangeShapeType="1" noTextEdit="1"/>
              </p:cNvSpPr>
              <p:nvPr>
                <p:ph type="body" sz="quarter" idx="17"/>
              </p:nvPr>
            </p:nvSpPr>
            <p:spPr>
              <a:blipFill>
                <a:blip r:embed="rId4"/>
                <a:stretch>
                  <a:fillRect l="-743"/>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6A6BA3AF-D530-2A21-756E-6BA08478429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11DA0BC-075E-A8F5-8023-86346569EA74}"/>
                  </a:ext>
                </a:extLst>
              </p:cNvPr>
              <p:cNvSpPr txBox="1"/>
              <p:nvPr/>
            </p:nvSpPr>
            <p:spPr>
              <a:xfrm>
                <a:off x="4243070" y="2260948"/>
                <a:ext cx="2721402" cy="4435052"/>
              </a:xfrm>
              <a:prstGeom prst="rect">
                <a:avLst/>
              </a:prstGeom>
              <a:noFill/>
            </p:spPr>
            <p:txBody>
              <a:bodyPr wrap="non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=2−3</m:t>
                      </m:r>
                      <m:r>
                        <a:rPr lang="en-AU" sz="1800" b="0" i="1" smtClean="0">
                          <a:latin typeface="Cambria Math" panose="02040503050406030204" pitchFamily="18" charset="0"/>
                        </a:rPr>
                        <m:t>𝑡</m:t>
                      </m:r>
                      <m:r>
                        <a:rPr lang="en-AU" sz="1800" b="0" i="1" smtClean="0">
                          <a:latin typeface="Cambria Math" panose="02040503050406030204" pitchFamily="18" charset="0"/>
                        </a:rPr>
                        <m:t>…(1) </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=3</m:t>
                      </m:r>
                      <m:r>
                        <a:rPr lang="en-AU" sz="1800" b="0" i="1" smtClean="0">
                          <a:latin typeface="Cambria Math" panose="02040503050406030204" pitchFamily="18" charset="0"/>
                        </a:rPr>
                        <m:t>𝑡</m:t>
                      </m:r>
                      <m:r>
                        <a:rPr lang="en-AU" sz="1800" b="0" i="1" smtClean="0">
                          <a:latin typeface="Cambria Math" panose="02040503050406030204" pitchFamily="18" charset="0"/>
                        </a:rPr>
                        <m:t>+1  …(2)</m:t>
                      </m:r>
                    </m:oMath>
                  </m:oMathPara>
                </a14:m>
                <a:endParaRPr lang="en-AU" sz="1800" b="0" dirty="0"/>
              </a:p>
              <a:p>
                <a:pPr algn="l"/>
                <a:endParaRPr lang="en-AU" sz="1800" dirty="0"/>
              </a:p>
              <a:p>
                <a:pPr algn="l"/>
                <a:r>
                  <a:rPr lang="en-AU" sz="1800" dirty="0"/>
                  <a:t>make </a:t>
                </a:r>
                <a14:m>
                  <m:oMath xmlns:m="http://schemas.openxmlformats.org/officeDocument/2006/math">
                    <m:r>
                      <a:rPr lang="en-AU" sz="1800" b="0" i="1" smtClean="0">
                        <a:latin typeface="Cambria Math" panose="02040503050406030204" pitchFamily="18" charset="0"/>
                      </a:rPr>
                      <m:t>𝑡</m:t>
                    </m:r>
                  </m:oMath>
                </a14:m>
                <a:r>
                  <a:rPr lang="en-AU" sz="1800" dirty="0"/>
                  <a:t> the subject in </a:t>
                </a:r>
                <a14:m>
                  <m:oMath xmlns:m="http://schemas.openxmlformats.org/officeDocument/2006/math">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1</m:t>
                        </m:r>
                      </m:e>
                    </m:d>
                  </m:oMath>
                </a14:m>
                <a:endParaRPr lang="en-AU" sz="1800" dirty="0"/>
              </a:p>
              <a:p>
                <a:pPr algn="l"/>
                <a:endParaRPr lang="en-AU" sz="1800" dirty="0"/>
              </a:p>
              <a:p>
                <a:pPr algn="l"/>
                <a14:m>
                  <m:oMathPara xmlns:m="http://schemas.openxmlformats.org/officeDocument/2006/math">
                    <m:oMathParaPr>
                      <m:jc m:val="centerGroup"/>
                    </m:oMathParaPr>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2−</m:t>
                          </m:r>
                          <m:r>
                            <a:rPr lang="en-AU" sz="1800" b="0" i="1" smtClean="0">
                              <a:latin typeface="Cambria Math" panose="02040503050406030204" pitchFamily="18" charset="0"/>
                            </a:rPr>
                            <m:t>𝑥</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r>
                        <a:rPr lang="en-AU" sz="1800" b="0" i="1" smtClean="0">
                          <a:latin typeface="Cambria Math" panose="02040503050406030204" pitchFamily="18" charset="0"/>
                        </a:rPr>
                        <m:t>𝑡</m:t>
                      </m:r>
                    </m:oMath>
                  </m:oMathPara>
                </a14:m>
                <a:endParaRPr lang="en-AU" sz="1800" dirty="0"/>
              </a:p>
              <a:p>
                <a:pPr algn="l"/>
                <a:endParaRPr lang="en-AU" sz="1800" dirty="0"/>
              </a:p>
              <a:p>
                <a:pPr algn="l"/>
                <a:r>
                  <a:rPr lang="en-AU" sz="1800" dirty="0"/>
                  <a:t>Substitute (1) into (2) </a:t>
                </a:r>
              </a:p>
              <a:p>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𝑦</m:t>
                      </m:r>
                      <m:r>
                        <a:rPr lang="en-AU" sz="1800" i="1">
                          <a:latin typeface="Cambria Math" panose="02040503050406030204" pitchFamily="18" charset="0"/>
                        </a:rPr>
                        <m:t>=3</m:t>
                      </m:r>
                      <m:r>
                        <a:rPr lang="en-AU" sz="1800" i="1">
                          <a:latin typeface="Cambria Math" panose="02040503050406030204" pitchFamily="18" charset="0"/>
                        </a:rPr>
                        <m:t>𝑡</m:t>
                      </m:r>
                      <m:r>
                        <a:rPr lang="en-AU" sz="1800" i="1">
                          <a:latin typeface="Cambria Math" panose="02040503050406030204" pitchFamily="18" charset="0"/>
                        </a:rPr>
                        <m:t>+1</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r>
                                <a:rPr lang="en-AU" sz="1800" b="0" i="1" smtClean="0">
                                  <a:latin typeface="Cambria Math" panose="02040503050406030204" pitchFamily="18" charset="0"/>
                                </a:rPr>
                                <m:t>𝑥</m:t>
                              </m:r>
                            </m:e>
                          </m:d>
                        </m:num>
                        <m:den>
                          <m:r>
                            <a:rPr lang="en-AU" sz="1800" b="0" i="1" smtClean="0">
                              <a:latin typeface="Cambria Math" panose="02040503050406030204" pitchFamily="18" charset="0"/>
                            </a:rPr>
                            <m:t>3</m:t>
                          </m:r>
                        </m:den>
                      </m:f>
                      <m:r>
                        <a:rPr lang="en-AU" sz="1800" b="0" i="1" smtClean="0">
                          <a:latin typeface="Cambria Math" panose="02040503050406030204" pitchFamily="18" charset="0"/>
                        </a:rPr>
                        <m:t>+1</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=3−</m:t>
                      </m:r>
                      <m:r>
                        <a:rPr lang="en-AU" sz="1800" b="0" i="1" smtClean="0">
                          <a:latin typeface="Cambria Math" panose="02040503050406030204" pitchFamily="18" charset="0"/>
                        </a:rPr>
                        <m:t>𝑥</m:t>
                      </m:r>
                    </m:oMath>
                  </m:oMathPara>
                </a14:m>
                <a:endParaRPr lang="en-AU" sz="1800" dirty="0"/>
              </a:p>
              <a:p>
                <a:pPr algn="l"/>
                <a:endParaRPr lang="en-AU" sz="1800" dirty="0"/>
              </a:p>
              <a:p>
                <a:pPr algn="l"/>
                <a:endParaRPr lang="en-AU" sz="1800" dirty="0"/>
              </a:p>
              <a:p>
                <a:pPr algn="l"/>
                <a:endParaRPr lang="en-AU" sz="1800" dirty="0"/>
              </a:p>
            </p:txBody>
          </p:sp>
        </mc:Choice>
        <mc:Fallback xmlns="">
          <p:sp>
            <p:nvSpPr>
              <p:cNvPr id="5" name="TextBox 4">
                <a:extLst>
                  <a:ext uri="{FF2B5EF4-FFF2-40B4-BE49-F238E27FC236}">
                    <a16:creationId xmlns:a16="http://schemas.microsoft.com/office/drawing/2014/main" id="{011DA0BC-075E-A8F5-8023-86346569EA74}"/>
                  </a:ext>
                </a:extLst>
              </p:cNvPr>
              <p:cNvSpPr txBox="1">
                <a:spLocks noRot="1" noChangeAspect="1" noMove="1" noResize="1" noEditPoints="1" noAdjustHandles="1" noChangeArrowheads="1" noChangeShapeType="1" noTextEdit="1"/>
              </p:cNvSpPr>
              <p:nvPr/>
            </p:nvSpPr>
            <p:spPr>
              <a:xfrm>
                <a:off x="4243070" y="2260948"/>
                <a:ext cx="2721402" cy="4435052"/>
              </a:xfrm>
              <a:prstGeom prst="rect">
                <a:avLst/>
              </a:prstGeom>
              <a:blipFill>
                <a:blip r:embed="rId5"/>
                <a:stretch>
                  <a:fillRect l="-5157"/>
                </a:stretch>
              </a:blipFill>
            </p:spPr>
            <p:txBody>
              <a:bodyPr/>
              <a:lstStyle/>
              <a:p>
                <a:r>
                  <a:rPr lang="en-AU">
                    <a:noFill/>
                  </a:rPr>
                  <a:t> </a:t>
                </a:r>
              </a:p>
            </p:txBody>
          </p:sp>
        </mc:Fallback>
      </mc:AlternateContent>
    </p:spTree>
    <p:extLst>
      <p:ext uri="{BB962C8B-B14F-4D97-AF65-F5344CB8AC3E}">
        <p14:creationId xmlns:p14="http://schemas.microsoft.com/office/powerpoint/2010/main" val="333863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E02DA1-462F-99F1-D625-4E87BD3A4546}"/>
              </a:ext>
              <a:ext uri="{C183D7F6-B498-43B3-948B-1728B52AA6E4}">
                <adec:decorative xmlns:adec="http://schemas.microsoft.com/office/drawing/2017/decorative" val="0"/>
              </a:ext>
            </a:extLst>
          </p:cNvPr>
          <p:cNvSpPr>
            <a:spLocks noGrp="1"/>
          </p:cNvSpPr>
          <p:nvPr>
            <p:ph type="title"/>
          </p:nvPr>
        </p:nvSpPr>
        <p:spPr/>
        <p:txBody>
          <a:bodyPr/>
          <a:lstStyle/>
          <a:p>
            <a:r>
              <a:rPr lang="en-AU" dirty="0"/>
              <a:t>Compare the pair </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971599B7-5E5B-EEC3-6201-A67AD5B88031}"/>
                  </a:ext>
                </a:extLst>
              </p:cNvPr>
              <p:cNvSpPr>
                <a:spLocks noGrp="1"/>
              </p:cNvSpPr>
              <p:nvPr>
                <p:ph type="body" sz="quarter" idx="18"/>
              </p:nvPr>
            </p:nvSpPr>
            <p:spPr/>
            <p:txBody>
              <a:bodyPr/>
              <a:lstStyle/>
              <a:p>
                <a:r>
                  <a:rPr lang="en-AU" dirty="0"/>
                  <a:t>Find the Cartesian equation for the following parametric equations: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r>
                      <a:rPr lang="en-AU" b="0" i="1" smtClean="0">
                        <a:latin typeface="Cambria Math" panose="02040503050406030204" pitchFamily="18" charset="0"/>
                      </a:rPr>
                      <m:t>𝑡</m:t>
                    </m:r>
                    <m:r>
                      <a:rPr lang="en-AU" b="0" i="1" smtClean="0">
                        <a:latin typeface="Cambria Math" panose="02040503050406030204" pitchFamily="18" charset="0"/>
                      </a:rPr>
                      <m:t>, </m:t>
                    </m:r>
                    <m:r>
                      <a:rPr lang="en-AU" b="0" i="1" smtClean="0">
                        <a:latin typeface="Cambria Math" panose="02040503050406030204" pitchFamily="18" charset="0"/>
                      </a:rPr>
                      <m:t>𝑦</m:t>
                    </m:r>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𝑡</m:t>
                        </m:r>
                      </m:e>
                      <m:sup>
                        <m:r>
                          <a:rPr lang="en-AU" b="0" i="1" smtClean="0">
                            <a:latin typeface="Cambria Math" panose="02040503050406030204" pitchFamily="18" charset="0"/>
                          </a:rPr>
                          <m:t>2</m:t>
                        </m:r>
                      </m:sup>
                    </m:sSup>
                  </m:oMath>
                </a14:m>
                <a:endParaRPr lang="en-AU" dirty="0"/>
              </a:p>
            </p:txBody>
          </p:sp>
        </mc:Choice>
        <mc:Fallback xmlns="">
          <p:sp>
            <p:nvSpPr>
              <p:cNvPr id="4" name="Text Placeholder 3">
                <a:extLst>
                  <a:ext uri="{FF2B5EF4-FFF2-40B4-BE49-F238E27FC236}">
                    <a16:creationId xmlns:a16="http://schemas.microsoft.com/office/drawing/2014/main" id="{971599B7-5E5B-EEC3-6201-A67AD5B88031}"/>
                  </a:ext>
                </a:extLst>
              </p:cNvPr>
              <p:cNvSpPr>
                <a:spLocks noGrp="1" noRot="1" noChangeAspect="1" noMove="1" noResize="1" noEditPoints="1" noAdjustHandles="1" noChangeArrowheads="1" noChangeShapeType="1" noTextEdit="1"/>
              </p:cNvSpPr>
              <p:nvPr>
                <p:ph type="body" sz="quarter" idx="18"/>
              </p:nvPr>
            </p:nvSpPr>
            <p:spPr>
              <a:blipFill>
                <a:blip r:embed="rId3"/>
                <a:stretch>
                  <a:fillRect l="-1327" t="-23529" b="-5098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290906-5A51-9CD6-C84F-F75C5BAEAF56}"/>
                  </a:ext>
                </a:extLst>
              </p:cNvPr>
              <p:cNvSpPr>
                <a:spLocks noGrp="1"/>
              </p:cNvSpPr>
              <p:nvPr>
                <p:ph type="body" sz="quarter" idx="17"/>
              </p:nvPr>
            </p:nvSpPr>
            <p:spPr>
              <a:xfrm>
                <a:off x="359999" y="1423764"/>
                <a:ext cx="5414499" cy="4807835"/>
              </a:xfrm>
            </p:spPr>
            <p:txBody>
              <a:bodyPr/>
              <a:lstStyle/>
              <a:p>
                <a:pPr algn="ctr">
                  <a:lnSpc>
                    <a:spcPct val="100000"/>
                  </a:lnSpc>
                </a:pPr>
                <a:r>
                  <a:rPr lang="en-AU" b="1" dirty="0">
                    <a:latin typeface="+mj-lt"/>
                  </a:rPr>
                  <a:t>Shane’s solution</a:t>
                </a:r>
              </a:p>
              <a:p>
                <a:pPr>
                  <a:lnSpc>
                    <a:spcPct val="10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=3</m:t>
                      </m:r>
                      <m:r>
                        <a:rPr lang="en-AU" b="0" i="1" smtClean="0">
                          <a:latin typeface="Cambria Math" panose="02040503050406030204" pitchFamily="18" charset="0"/>
                        </a:rPr>
                        <m:t>𝑡</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1</m:t>
                          </m:r>
                        </m:e>
                      </m:d>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𝑡</m:t>
                          </m:r>
                        </m:e>
                        <m:sup>
                          <m:r>
                            <a:rPr lang="en-AU" b="0" i="1" smtClean="0">
                              <a:latin typeface="Cambria Math" panose="02040503050406030204" pitchFamily="18" charset="0"/>
                            </a:rPr>
                            <m:t>2</m:t>
                          </m:r>
                        </m:sup>
                      </m:sSup>
                      <m:r>
                        <a:rPr lang="en-AU" b="0" i="1" smtClean="0">
                          <a:latin typeface="Cambria Math" panose="02040503050406030204" pitchFamily="18" charset="0"/>
                        </a:rPr>
                        <m:t>…(2)</m:t>
                      </m:r>
                    </m:oMath>
                  </m:oMathPara>
                </a14:m>
                <a:endParaRPr lang="en-AU" dirty="0"/>
              </a:p>
              <a:p>
                <a:pPr>
                  <a:lnSpc>
                    <a:spcPct val="100000"/>
                  </a:lnSpc>
                </a:pPr>
                <a:r>
                  <a:rPr lang="en-AU" dirty="0"/>
                  <a:t>Make </a:t>
                </a:r>
                <a14:m>
                  <m:oMath xmlns:m="http://schemas.openxmlformats.org/officeDocument/2006/math">
                    <m:r>
                      <a:rPr lang="en-AU" b="0" i="1" smtClean="0">
                        <a:latin typeface="Cambria Math" panose="02040503050406030204" pitchFamily="18" charset="0"/>
                      </a:rPr>
                      <m:t>𝑡</m:t>
                    </m:r>
                  </m:oMath>
                </a14:m>
                <a:r>
                  <a:rPr lang="en-AU" dirty="0"/>
                  <a:t> the subject</a:t>
                </a:r>
              </a:p>
              <a:p>
                <a:pPr>
                  <a:lnSpc>
                    <a:spcPct val="10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𝑡</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3</m:t>
                          </m:r>
                        </m:den>
                      </m:f>
                    </m:oMath>
                  </m:oMathPara>
                </a14:m>
                <a:br>
                  <a:rPr lang="en-AU" b="0" dirty="0"/>
                </a:br>
                <a:endParaRPr lang="en-AU" b="0" dirty="0"/>
              </a:p>
              <a:p>
                <a:pPr>
                  <a:lnSpc>
                    <a:spcPct val="100000"/>
                  </a:lnSpc>
                </a:pPr>
                <a:r>
                  <a:rPr lang="en-AU" dirty="0"/>
                  <a:t>Substitute </a:t>
                </a:r>
              </a:p>
              <a:p>
                <a:pPr>
                  <a:lnSpc>
                    <a:spcPct val="10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𝑡</m:t>
                          </m:r>
                        </m:e>
                        <m:sup>
                          <m:r>
                            <a:rPr lang="en-AU" b="0" i="1" smtClean="0">
                              <a:latin typeface="Cambria Math" panose="02040503050406030204" pitchFamily="18" charset="0"/>
                            </a:rPr>
                            <m:t>2</m:t>
                          </m:r>
                        </m:sup>
                      </m:sSup>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3</m:t>
                                  </m:r>
                                </m:den>
                              </m:f>
                            </m:e>
                          </m:d>
                        </m:e>
                        <m:sup>
                          <m:r>
                            <a:rPr lang="en-AU" b="0" i="1" smtClean="0">
                              <a:latin typeface="Cambria Math" panose="02040503050406030204" pitchFamily="18" charset="0"/>
                            </a:rPr>
                            <m:t>2</m:t>
                          </m:r>
                        </m:sup>
                      </m:sSup>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num>
                        <m:den>
                          <m:r>
                            <a:rPr lang="en-AU" b="0" i="1" smtClean="0">
                              <a:latin typeface="Cambria Math" panose="02040503050406030204" pitchFamily="18" charset="0"/>
                            </a:rPr>
                            <m:t>9</m:t>
                          </m:r>
                        </m:den>
                      </m:f>
                    </m:oMath>
                  </m:oMathPara>
                </a14:m>
                <a:endParaRPr lang="en-AU" dirty="0"/>
              </a:p>
            </p:txBody>
          </p:sp>
        </mc:Choice>
        <mc:Fallback xmlns="">
          <p:sp>
            <p:nvSpPr>
              <p:cNvPr id="5" name="Text Placeholder 4">
                <a:extLst>
                  <a:ext uri="{FF2B5EF4-FFF2-40B4-BE49-F238E27FC236}">
                    <a16:creationId xmlns:a16="http://schemas.microsoft.com/office/drawing/2014/main" id="{A5290906-5A51-9CD6-C84F-F75C5BAEAF56}"/>
                  </a:ext>
                </a:extLst>
              </p:cNvPr>
              <p:cNvSpPr>
                <a:spLocks noGrp="1" noRot="1" noChangeAspect="1" noMove="1" noResize="1" noEditPoints="1" noAdjustHandles="1" noChangeArrowheads="1" noChangeShapeType="1" noTextEdit="1"/>
              </p:cNvSpPr>
              <p:nvPr>
                <p:ph type="body" sz="quarter" idx="17"/>
              </p:nvPr>
            </p:nvSpPr>
            <p:spPr>
              <a:xfrm>
                <a:off x="359999" y="1423764"/>
                <a:ext cx="5414499" cy="4807835"/>
              </a:xfrm>
              <a:blipFill>
                <a:blip r:embed="rId4"/>
                <a:stretch>
                  <a:fillRect l="-2815" t="-152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 Placeholder 4">
                <a:extLst>
                  <a:ext uri="{FF2B5EF4-FFF2-40B4-BE49-F238E27FC236}">
                    <a16:creationId xmlns:a16="http://schemas.microsoft.com/office/drawing/2014/main" id="{EF71E618-7980-6B6D-2FB4-C5DF170758AD}"/>
                  </a:ext>
                </a:extLst>
              </p:cNvPr>
              <p:cNvSpPr txBox="1">
                <a:spLocks/>
              </p:cNvSpPr>
              <p:nvPr/>
            </p:nvSpPr>
            <p:spPr>
              <a:xfrm>
                <a:off x="6096000" y="1423765"/>
                <a:ext cx="5414499"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AU" b="1" dirty="0">
                    <a:latin typeface="+mj-lt"/>
                  </a:rPr>
                  <a:t>Mark’s solution</a:t>
                </a:r>
              </a:p>
              <a:p>
                <a:pPr>
                  <a:lnSpc>
                    <a:spcPct val="100000"/>
                  </a:lnSpc>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𝑥</m:t>
                      </m:r>
                      <m:r>
                        <a:rPr lang="en-AU" i="1" smtClean="0">
                          <a:latin typeface="Cambria Math" panose="02040503050406030204" pitchFamily="18" charset="0"/>
                        </a:rPr>
                        <m:t>=3</m:t>
                      </m:r>
                      <m:r>
                        <a:rPr lang="en-AU" i="1" smtClean="0">
                          <a:latin typeface="Cambria Math" panose="02040503050406030204" pitchFamily="18" charset="0"/>
                        </a:rPr>
                        <m:t>𝑡</m:t>
                      </m:r>
                      <m:r>
                        <a:rPr lang="en-AU" i="1" smtClean="0">
                          <a:latin typeface="Cambria Math" panose="02040503050406030204" pitchFamily="18" charset="0"/>
                        </a:rPr>
                        <m:t>…</m:t>
                      </m:r>
                      <m:d>
                        <m:dPr>
                          <m:ctrlPr>
                            <a:rPr lang="en-AU" i="1" smtClean="0">
                              <a:latin typeface="Cambria Math" panose="02040503050406030204" pitchFamily="18" charset="0"/>
                            </a:rPr>
                          </m:ctrlPr>
                        </m:dPr>
                        <m:e>
                          <m:r>
                            <a:rPr lang="en-AU" i="1" smtClean="0">
                              <a:latin typeface="Cambria Math" panose="02040503050406030204" pitchFamily="18" charset="0"/>
                            </a:rPr>
                            <m:t>1</m:t>
                          </m:r>
                        </m:e>
                      </m:d>
                    </m:oMath>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=2</m:t>
                      </m:r>
                      <m:sSup>
                        <m:sSupPr>
                          <m:ctrlPr>
                            <a:rPr lang="en-AU" i="1" smtClean="0">
                              <a:latin typeface="Cambria Math" panose="02040503050406030204" pitchFamily="18" charset="0"/>
                            </a:rPr>
                          </m:ctrlPr>
                        </m:sSupPr>
                        <m:e>
                          <m:r>
                            <a:rPr lang="en-AU" i="1" smtClean="0">
                              <a:latin typeface="Cambria Math" panose="02040503050406030204" pitchFamily="18" charset="0"/>
                            </a:rPr>
                            <m:t>𝑡</m:t>
                          </m:r>
                        </m:e>
                        <m:sup>
                          <m:r>
                            <a:rPr lang="en-AU" i="1" smtClean="0">
                              <a:latin typeface="Cambria Math" panose="02040503050406030204" pitchFamily="18" charset="0"/>
                            </a:rPr>
                            <m:t>2</m:t>
                          </m:r>
                        </m:sup>
                      </m:sSup>
                      <m:r>
                        <a:rPr lang="en-AU" i="1" smtClean="0">
                          <a:latin typeface="Cambria Math" panose="02040503050406030204" pitchFamily="18" charset="0"/>
                        </a:rPr>
                        <m:t>…(2)</m:t>
                      </m:r>
                    </m:oMath>
                  </m:oMathPara>
                </a14:m>
                <a:endParaRPr lang="en-AU" dirty="0"/>
              </a:p>
              <a:p>
                <a:pPr>
                  <a:lnSpc>
                    <a:spcPct val="100000"/>
                  </a:lnSpc>
                </a:pPr>
                <a:r>
                  <a:rPr lang="en-AU" dirty="0"/>
                  <a:t>Make </a:t>
                </a:r>
                <a14:m>
                  <m:oMath xmlns:m="http://schemas.openxmlformats.org/officeDocument/2006/math">
                    <m:r>
                      <a:rPr lang="en-AU" i="1" smtClean="0">
                        <a:latin typeface="Cambria Math" panose="02040503050406030204" pitchFamily="18" charset="0"/>
                      </a:rPr>
                      <m:t>𝑡</m:t>
                    </m:r>
                  </m:oMath>
                </a14:m>
                <a:r>
                  <a:rPr lang="en-AU" dirty="0"/>
                  <a:t> the subject</a:t>
                </a:r>
              </a:p>
              <a:p>
                <a:pPr>
                  <a:lnSpc>
                    <a:spcPct val="100000"/>
                  </a:lnSpc>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𝑡</m:t>
                      </m:r>
                      <m:r>
                        <a:rPr lang="en-AU" i="1" smtClean="0">
                          <a:latin typeface="Cambria Math" panose="02040503050406030204" pitchFamily="18" charset="0"/>
                        </a:rPr>
                        <m:t>=±</m:t>
                      </m:r>
                      <m:rad>
                        <m:radPr>
                          <m:degHide m:val="on"/>
                          <m:ctrlPr>
                            <a:rPr lang="en-AU" b="0" i="1" smtClean="0">
                              <a:latin typeface="Cambria Math" panose="02040503050406030204" pitchFamily="18" charset="0"/>
                            </a:rPr>
                          </m:ctrlPr>
                        </m:radPr>
                        <m:deg/>
                        <m:e>
                          <m:f>
                            <m:fPr>
                              <m:ctrlPr>
                                <a:rPr lang="en-AU" i="1">
                                  <a:latin typeface="Cambria Math" panose="02040503050406030204" pitchFamily="18" charset="0"/>
                                </a:rPr>
                              </m:ctrlPr>
                            </m:fPr>
                            <m:num>
                              <m:r>
                                <a:rPr lang="en-AU" i="1">
                                  <a:latin typeface="Cambria Math" panose="02040503050406030204" pitchFamily="18" charset="0"/>
                                </a:rPr>
                                <m:t>𝑦</m:t>
                              </m:r>
                            </m:num>
                            <m:den>
                              <m:r>
                                <a:rPr lang="en-AU" i="1">
                                  <a:latin typeface="Cambria Math" panose="02040503050406030204" pitchFamily="18" charset="0"/>
                                </a:rPr>
                                <m:t>2</m:t>
                              </m:r>
                            </m:den>
                          </m:f>
                        </m:e>
                      </m:rad>
                    </m:oMath>
                  </m:oMathPara>
                </a14:m>
                <a:endParaRPr lang="en-AU" dirty="0"/>
              </a:p>
              <a:p>
                <a:pPr>
                  <a:lnSpc>
                    <a:spcPct val="100000"/>
                  </a:lnSpc>
                </a:pPr>
                <a:r>
                  <a:rPr lang="en-AU" dirty="0"/>
                  <a:t>Substitute </a:t>
                </a:r>
              </a:p>
              <a:p>
                <a:pPr>
                  <a:lnSpc>
                    <a:spcPct val="10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m:rPr>
                          <m:aln/>
                        </m:rPr>
                        <a:rPr lang="en-AU" i="1" smtClean="0">
                          <a:latin typeface="Cambria Math" panose="02040503050406030204" pitchFamily="18" charset="0"/>
                        </a:rPr>
                        <m:t>=</m:t>
                      </m:r>
                      <m:r>
                        <a:rPr lang="en-AU" b="0" i="1" smtClean="0">
                          <a:latin typeface="Cambria Math" panose="02040503050406030204" pitchFamily="18" charset="0"/>
                        </a:rPr>
                        <m:t>±3</m:t>
                      </m:r>
                      <m:rad>
                        <m:radPr>
                          <m:degHide m:val="on"/>
                          <m:ctrlPr>
                            <a:rPr lang="en-AU" i="1">
                              <a:latin typeface="Cambria Math" panose="02040503050406030204" pitchFamily="18" charset="0"/>
                            </a:rPr>
                          </m:ctrlPr>
                        </m:radPr>
                        <m:deg/>
                        <m:e>
                          <m:f>
                            <m:fPr>
                              <m:ctrlPr>
                                <a:rPr lang="en-AU" i="1">
                                  <a:latin typeface="Cambria Math" panose="02040503050406030204" pitchFamily="18" charset="0"/>
                                </a:rPr>
                              </m:ctrlPr>
                            </m:fPr>
                            <m:num>
                              <m:r>
                                <a:rPr lang="en-AU" i="1">
                                  <a:latin typeface="Cambria Math" panose="02040503050406030204" pitchFamily="18" charset="0"/>
                                </a:rPr>
                                <m:t>𝑦</m:t>
                              </m:r>
                            </m:num>
                            <m:den>
                              <m:r>
                                <a:rPr lang="en-AU" i="1">
                                  <a:latin typeface="Cambria Math" panose="02040503050406030204" pitchFamily="18" charset="0"/>
                                </a:rPr>
                                <m:t>2</m:t>
                              </m:r>
                            </m:den>
                          </m:f>
                        </m:e>
                      </m:rad>
                    </m:oMath>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3</m:t>
                          </m:r>
                        </m:den>
                      </m:f>
                      <m:r>
                        <m:rPr>
                          <m:aln/>
                        </m:rPr>
                        <a:rPr lang="en-AU" i="1" smtClean="0">
                          <a:latin typeface="Cambria Math" panose="02040503050406030204" pitchFamily="18" charset="0"/>
                        </a:rPr>
                        <m:t>=</m:t>
                      </m:r>
                      <m:r>
                        <a:rPr lang="en-AU" b="0" i="1" smtClean="0">
                          <a:latin typeface="Cambria Math" panose="02040503050406030204" pitchFamily="18" charset="0"/>
                        </a:rPr>
                        <m:t>±</m:t>
                      </m:r>
                      <m:rad>
                        <m:radPr>
                          <m:degHide m:val="on"/>
                          <m:ctrlPr>
                            <a:rPr lang="en-AU" i="1">
                              <a:latin typeface="Cambria Math" panose="02040503050406030204" pitchFamily="18" charset="0"/>
                            </a:rPr>
                          </m:ctrlPr>
                        </m:radPr>
                        <m:deg/>
                        <m:e>
                          <m:f>
                            <m:fPr>
                              <m:ctrlPr>
                                <a:rPr lang="en-AU" i="1">
                                  <a:latin typeface="Cambria Math" panose="02040503050406030204" pitchFamily="18" charset="0"/>
                                </a:rPr>
                              </m:ctrlPr>
                            </m:fPr>
                            <m:num>
                              <m:r>
                                <a:rPr lang="en-AU" i="1">
                                  <a:latin typeface="Cambria Math" panose="02040503050406030204" pitchFamily="18" charset="0"/>
                                </a:rPr>
                                <m:t>𝑦</m:t>
                              </m:r>
                            </m:num>
                            <m:den>
                              <m:r>
                                <a:rPr lang="en-AU" i="1">
                                  <a:latin typeface="Cambria Math" panose="02040503050406030204" pitchFamily="18" charset="0"/>
                                </a:rPr>
                                <m:t>2</m:t>
                              </m:r>
                            </m:den>
                          </m:f>
                        </m:e>
                      </m:rad>
                    </m:oMath>
                    <m:oMath xmlns:m="http://schemas.openxmlformats.org/officeDocument/2006/math">
                      <m:f>
                        <m:fPr>
                          <m:ctrlPr>
                            <a:rPr lang="en-AU" b="0" i="1" smtClean="0">
                              <a:latin typeface="Cambria Math" panose="02040503050406030204" pitchFamily="18" charset="0"/>
                            </a:rPr>
                          </m:ctrlPr>
                        </m:fPr>
                        <m:num>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num>
                        <m:den>
                          <m:r>
                            <a:rPr lang="en-AU" b="0" i="1" smtClean="0">
                              <a:latin typeface="Cambria Math" panose="02040503050406030204" pitchFamily="18" charset="0"/>
                            </a:rPr>
                            <m:t>9</m:t>
                          </m:r>
                        </m:den>
                      </m:f>
                      <m:r>
                        <m:rPr>
                          <m:aln/>
                        </m:rPr>
                        <a:rPr lang="en-AU" i="1" smtClean="0">
                          <a:latin typeface="Cambria Math" panose="02040503050406030204" pitchFamily="18" charset="0"/>
                        </a:rPr>
                        <m:t>=</m:t>
                      </m:r>
                      <m:f>
                        <m:fPr>
                          <m:ctrlPr>
                            <a:rPr lang="en-AU" i="1" smtClean="0">
                              <a:latin typeface="Cambria Math" panose="02040503050406030204" pitchFamily="18" charset="0"/>
                            </a:rPr>
                          </m:ctrlPr>
                        </m:fPr>
                        <m:num>
                          <m:r>
                            <a:rPr lang="en-AU" b="0" i="1" smtClean="0">
                              <a:latin typeface="Cambria Math" panose="02040503050406030204" pitchFamily="18" charset="0"/>
                            </a:rPr>
                            <m:t>𝑦</m:t>
                          </m:r>
                        </m:num>
                        <m:den>
                          <m:r>
                            <a:rPr lang="en-AU" b="0" i="1" smtClean="0">
                              <a:latin typeface="Cambria Math" panose="02040503050406030204" pitchFamily="18" charset="0"/>
                            </a:rPr>
                            <m:t>2</m:t>
                          </m:r>
                        </m:den>
                      </m:f>
                    </m:oMath>
                    <m:oMath xmlns:m="http://schemas.openxmlformats.org/officeDocument/2006/math">
                      <m:r>
                        <a:rPr lang="en-AU" b="0" i="1" smtClean="0">
                          <a:latin typeface="Cambria Math" panose="02040503050406030204" pitchFamily="18" charset="0"/>
                        </a:rPr>
                        <m:t>𝑦</m:t>
                      </m:r>
                      <m:r>
                        <m:rPr>
                          <m:aln/>
                        </m:rP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num>
                        <m:den>
                          <m:r>
                            <a:rPr lang="en-AU" b="0" i="1" smtClean="0">
                              <a:latin typeface="Cambria Math" panose="02040503050406030204" pitchFamily="18" charset="0"/>
                            </a:rPr>
                            <m:t>9</m:t>
                          </m:r>
                        </m:den>
                      </m:f>
                    </m:oMath>
                  </m:oMathPara>
                </a14:m>
                <a:endParaRPr lang="en-AU" dirty="0"/>
              </a:p>
            </p:txBody>
          </p:sp>
        </mc:Choice>
        <mc:Fallback xmlns="">
          <p:sp>
            <p:nvSpPr>
              <p:cNvPr id="7" name="Text Placeholder 4">
                <a:extLst>
                  <a:ext uri="{FF2B5EF4-FFF2-40B4-BE49-F238E27FC236}">
                    <a16:creationId xmlns:a16="http://schemas.microsoft.com/office/drawing/2014/main" id="{EF71E618-7980-6B6D-2FB4-C5DF170758AD}"/>
                  </a:ext>
                </a:extLst>
              </p:cNvPr>
              <p:cNvSpPr txBox="1">
                <a:spLocks noRot="1" noChangeAspect="1" noMove="1" noResize="1" noEditPoints="1" noAdjustHandles="1" noChangeArrowheads="1" noChangeShapeType="1" noTextEdit="1"/>
              </p:cNvSpPr>
              <p:nvPr/>
            </p:nvSpPr>
            <p:spPr>
              <a:xfrm>
                <a:off x="6096000" y="1423765"/>
                <a:ext cx="5414499" cy="4807835"/>
              </a:xfrm>
              <a:prstGeom prst="rect">
                <a:avLst/>
              </a:prstGeom>
              <a:blipFill>
                <a:blip r:embed="rId5"/>
                <a:stretch>
                  <a:fillRect l="-2815" t="-1523" b="-11802"/>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3B4891CE-9E4D-1596-3E03-5CC4CFE88F73}"/>
              </a:ext>
              <a:ext uri="{C183D7F6-B498-43B3-948B-1728B52AA6E4}">
                <adec:decorative xmlns:adec="http://schemas.microsoft.com/office/drawing/2017/decorative" val="0"/>
              </a:ext>
            </a:extLst>
          </p:cNvPr>
          <p:cNvSpPr/>
          <p:nvPr/>
        </p:nvSpPr>
        <p:spPr>
          <a:xfrm>
            <a:off x="4480813" y="4973510"/>
            <a:ext cx="2381254" cy="1142211"/>
          </a:xfrm>
          <a:prstGeom prst="wedgeRoundRectCallout">
            <a:avLst>
              <a:gd name="adj1" fmla="val -82999"/>
              <a:gd name="adj2" fmla="val -2376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What is the same?</a:t>
            </a:r>
          </a:p>
          <a:p>
            <a:pPr>
              <a:lnSpc>
                <a:spcPct val="150000"/>
              </a:lnSpc>
            </a:pPr>
            <a:r>
              <a:rPr lang="en-AU" sz="1800" dirty="0"/>
              <a:t>What is different? </a:t>
            </a:r>
          </a:p>
        </p:txBody>
      </p:sp>
      <p:sp>
        <p:nvSpPr>
          <p:cNvPr id="8" name="Speech Bubble: Rectangle with Corners Rounded 7">
            <a:extLst>
              <a:ext uri="{FF2B5EF4-FFF2-40B4-BE49-F238E27FC236}">
                <a16:creationId xmlns:a16="http://schemas.microsoft.com/office/drawing/2014/main" id="{2E8FB66B-A50E-BAB7-86B7-4174FC48EAA4}"/>
              </a:ext>
              <a:ext uri="{C183D7F6-B498-43B3-948B-1728B52AA6E4}">
                <adec:decorative xmlns:adec="http://schemas.microsoft.com/office/drawing/2017/decorative" val="1"/>
              </a:ext>
            </a:extLst>
          </p:cNvPr>
          <p:cNvSpPr/>
          <p:nvPr/>
        </p:nvSpPr>
        <p:spPr>
          <a:xfrm>
            <a:off x="4480813" y="4973510"/>
            <a:ext cx="2381254" cy="1142211"/>
          </a:xfrm>
          <a:prstGeom prst="wedgeRoundRectCallout">
            <a:avLst>
              <a:gd name="adj1" fmla="val 103605"/>
              <a:gd name="adj2" fmla="val 4044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What is the same?</a:t>
            </a:r>
          </a:p>
          <a:p>
            <a:pPr>
              <a:lnSpc>
                <a:spcPct val="150000"/>
              </a:lnSpc>
            </a:pPr>
            <a:r>
              <a:rPr lang="en-AU" sz="1800" dirty="0"/>
              <a:t>What is different? </a:t>
            </a:r>
          </a:p>
        </p:txBody>
      </p:sp>
      <p:sp>
        <p:nvSpPr>
          <p:cNvPr id="2" name="Slide Number Placeholder 1">
            <a:extLst>
              <a:ext uri="{FF2B5EF4-FFF2-40B4-BE49-F238E27FC236}">
                <a16:creationId xmlns:a16="http://schemas.microsoft.com/office/drawing/2014/main" id="{305EFAA3-95DD-FDC2-06DB-9B1E0998A90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386071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1">
            <a:extLst>
              <a:ext uri="{FF2B5EF4-FFF2-40B4-BE49-F238E27FC236}">
                <a16:creationId xmlns:a16="http://schemas.microsoft.com/office/drawing/2014/main" id="{15D88563-8CDD-849E-F264-995E558FAF6C}"/>
              </a:ext>
              <a:ext uri="{C183D7F6-B498-43B3-948B-1728B52AA6E4}">
                <adec:decorative xmlns:adec="http://schemas.microsoft.com/office/drawing/2017/decorative" val="1"/>
              </a:ext>
            </a:extLst>
          </p:cNvPr>
          <p:cNvSpPr txBox="1">
            <a:spLocks/>
          </p:cNvSpPr>
          <p:nvPr/>
        </p:nvSpPr>
        <p:spPr>
          <a:xfrm>
            <a:off x="11166888" y="6536320"/>
            <a:ext cx="654545"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11</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a:latin typeface="+mj-lt"/>
              </a:rPr>
              <a:t>HSC-style </a:t>
            </a:r>
            <a:r>
              <a:rPr lang="en-AU" dirty="0">
                <a:latin typeface="+mj-lt"/>
              </a:rPr>
              <a:t>question</a:t>
            </a:r>
          </a:p>
        </p:txBody>
      </p:sp>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a:t>
            </a:fld>
            <a:endParaRPr lang="en-AU"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1D3F32D-5C61-144E-482C-E9B282241CA2}"/>
                  </a:ext>
                </a:extLst>
              </p:cNvPr>
              <p:cNvSpPr txBox="1"/>
              <p:nvPr/>
            </p:nvSpPr>
            <p:spPr>
              <a:xfrm>
                <a:off x="288776" y="1114785"/>
                <a:ext cx="10727158" cy="496996"/>
              </a:xfrm>
              <a:prstGeom prst="rect">
                <a:avLst/>
              </a:prstGeom>
              <a:noFill/>
            </p:spPr>
            <p:txBody>
              <a:bodyPr wrap="square">
                <a:spAutoFit/>
              </a:bodyPr>
              <a:lstStyle/>
              <a:p>
                <a:pPr lvl="0">
                  <a:lnSpc>
                    <a:spcPct val="150000"/>
                  </a:lnSpc>
                  <a:spcBef>
                    <a:spcPts val="600"/>
                  </a:spcBef>
                  <a:spcAft>
                    <a:spcPts val="600"/>
                  </a:spcAft>
                </a:pPr>
                <a:r>
                  <a:rPr lang="en-AU" sz="2000" dirty="0">
                    <a:effectLst/>
                    <a:latin typeface="Arial" panose="020B0604020202020204" pitchFamily="34" charset="0"/>
                    <a:ea typeface="Public Sans Light" pitchFamily="2" charset="0"/>
                  </a:rPr>
                  <a:t>Where does the line </a:t>
                </a:r>
                <a14:m>
                  <m:oMath xmlns:m="http://schemas.openxmlformats.org/officeDocument/2006/math">
                    <m:r>
                      <a:rPr lang="en-AU" sz="2000" i="1">
                        <a:effectLst/>
                        <a:latin typeface="Cambria Math" panose="02040503050406030204" pitchFamily="18" charset="0"/>
                        <a:ea typeface="Public Sans Light" pitchFamily="2" charset="0"/>
                      </a:rPr>
                      <m:t>𝑦</m:t>
                    </m:r>
                    <m:r>
                      <a:rPr lang="en-AU" sz="2000" i="1">
                        <a:effectLst/>
                        <a:latin typeface="Cambria Math" panose="02040503050406030204" pitchFamily="18" charset="0"/>
                        <a:ea typeface="Public Sans Light" pitchFamily="2" charset="0"/>
                      </a:rPr>
                      <m:t>=8</m:t>
                    </m:r>
                    <m:r>
                      <a:rPr lang="en-AU" sz="2000" i="1">
                        <a:effectLst/>
                        <a:latin typeface="Cambria Math" panose="02040503050406030204" pitchFamily="18" charset="0"/>
                        <a:ea typeface="Public Sans Light" pitchFamily="2" charset="0"/>
                      </a:rPr>
                      <m:t>𝑥</m:t>
                    </m:r>
                    <m:r>
                      <a:rPr lang="en-AU" sz="2000" i="1">
                        <a:effectLst/>
                        <a:latin typeface="Cambria Math" panose="02040503050406030204" pitchFamily="18" charset="0"/>
                        <a:ea typeface="Public Sans Light" pitchFamily="2" charset="0"/>
                      </a:rPr>
                      <m:t>+3 </m:t>
                    </m:r>
                  </m:oMath>
                </a14:m>
                <a:r>
                  <a:rPr lang="en-AU" sz="2000" dirty="0">
                    <a:effectLst/>
                    <a:latin typeface="Arial" panose="020B0604020202020204" pitchFamily="34" charset="0"/>
                    <a:ea typeface="Public Sans Light" pitchFamily="2" charset="0"/>
                  </a:rPr>
                  <a:t>intersect the curve defined by </a:t>
                </a:r>
                <a14:m>
                  <m:oMath xmlns:m="http://schemas.openxmlformats.org/officeDocument/2006/math">
                    <m:r>
                      <a:rPr lang="en-AU" sz="2000" i="1">
                        <a:effectLst/>
                        <a:latin typeface="Cambria Math" panose="02040503050406030204" pitchFamily="18" charset="0"/>
                        <a:ea typeface="Public Sans Light" pitchFamily="2" charset="0"/>
                      </a:rPr>
                      <m:t>𝑥</m:t>
                    </m:r>
                    <m:r>
                      <a:rPr lang="en-AU" sz="2000" i="1">
                        <a:effectLst/>
                        <a:latin typeface="Cambria Math" panose="02040503050406030204" pitchFamily="18" charset="0"/>
                        <a:ea typeface="Public Sans Light" pitchFamily="2" charset="0"/>
                      </a:rPr>
                      <m:t>=3</m:t>
                    </m:r>
                    <m:r>
                      <a:rPr lang="en-AU" sz="2000" i="1">
                        <a:effectLst/>
                        <a:latin typeface="Cambria Math" panose="02040503050406030204" pitchFamily="18" charset="0"/>
                        <a:ea typeface="Public Sans Light" pitchFamily="2" charset="0"/>
                      </a:rPr>
                      <m:t>𝑡</m:t>
                    </m:r>
                    <m:r>
                      <a:rPr lang="en-AU" sz="2000" i="1">
                        <a:effectLst/>
                        <a:latin typeface="Cambria Math" panose="02040503050406030204" pitchFamily="18" charset="0"/>
                        <a:ea typeface="Public Sans Light" pitchFamily="2" charset="0"/>
                      </a:rPr>
                      <m:t>+1 </m:t>
                    </m:r>
                  </m:oMath>
                </a14:m>
                <a:r>
                  <a:rPr lang="en-AU" sz="2000" dirty="0">
                    <a:effectLst/>
                    <a:latin typeface="Arial" panose="020B0604020202020204" pitchFamily="34" charset="0"/>
                    <a:ea typeface="Public Sans Light" pitchFamily="2" charset="0"/>
                  </a:rPr>
                  <a:t>and </a:t>
                </a:r>
                <a14:m>
                  <m:oMath xmlns:m="http://schemas.openxmlformats.org/officeDocument/2006/math">
                    <m:r>
                      <a:rPr lang="en-AU" sz="2000" i="1">
                        <a:effectLst/>
                        <a:latin typeface="Cambria Math" panose="02040503050406030204" pitchFamily="18" charset="0"/>
                        <a:ea typeface="Public Sans Light" pitchFamily="2" charset="0"/>
                      </a:rPr>
                      <m:t>𝑦</m:t>
                    </m:r>
                    <m:r>
                      <a:rPr lang="en-AU" sz="2000" i="1">
                        <a:effectLst/>
                        <a:latin typeface="Cambria Math" panose="02040503050406030204" pitchFamily="18" charset="0"/>
                        <a:ea typeface="Public Sans Light" pitchFamily="2" charset="0"/>
                      </a:rPr>
                      <m:t>=</m:t>
                    </m:r>
                    <m:r>
                      <a:rPr lang="en-AU" sz="2000" i="1">
                        <a:effectLst/>
                        <a:latin typeface="Cambria Math" panose="02040503050406030204" pitchFamily="18" charset="0"/>
                        <a:ea typeface="Public Sans Light" pitchFamily="2" charset="0"/>
                      </a:rPr>
                      <m:t>𝑡</m:t>
                    </m:r>
                    <m:r>
                      <a:rPr lang="en-AU" sz="2000" i="1">
                        <a:effectLst/>
                        <a:latin typeface="Cambria Math" panose="02040503050406030204" pitchFamily="18" charset="0"/>
                        <a:ea typeface="Public Sans Light" pitchFamily="2" charset="0"/>
                      </a:rPr>
                      <m:t>+3</m:t>
                    </m:r>
                  </m:oMath>
                </a14:m>
                <a:r>
                  <a:rPr lang="en-AU" sz="2000" dirty="0">
                    <a:effectLst/>
                    <a:latin typeface="Arial" panose="020B0604020202020204" pitchFamily="34" charset="0"/>
                    <a:ea typeface="Public Sans Light" pitchFamily="2" charset="0"/>
                  </a:rPr>
                  <a:t>?</a:t>
                </a:r>
              </a:p>
            </p:txBody>
          </p:sp>
        </mc:Choice>
        <mc:Fallback xmlns="">
          <p:sp>
            <p:nvSpPr>
              <p:cNvPr id="5" name="TextBox 4">
                <a:extLst>
                  <a:ext uri="{FF2B5EF4-FFF2-40B4-BE49-F238E27FC236}">
                    <a16:creationId xmlns:a16="http://schemas.microsoft.com/office/drawing/2014/main" id="{E1D3F32D-5C61-144E-482C-E9B282241CA2}"/>
                  </a:ext>
                </a:extLst>
              </p:cNvPr>
              <p:cNvSpPr txBox="1">
                <a:spLocks noRot="1" noChangeAspect="1" noMove="1" noResize="1" noEditPoints="1" noAdjustHandles="1" noChangeArrowheads="1" noChangeShapeType="1" noTextEdit="1"/>
              </p:cNvSpPr>
              <p:nvPr/>
            </p:nvSpPr>
            <p:spPr>
              <a:xfrm>
                <a:off x="288776" y="1114785"/>
                <a:ext cx="10727158" cy="496996"/>
              </a:xfrm>
              <a:prstGeom prst="rect">
                <a:avLst/>
              </a:prstGeom>
              <a:blipFill>
                <a:blip r:embed="rId3"/>
                <a:stretch>
                  <a:fillRect l="-568" b="-2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7FE2F19-2741-0A17-C823-69C96EB4492E}"/>
                  </a:ext>
                </a:extLst>
              </p:cNvPr>
              <p:cNvSpPr txBox="1"/>
              <p:nvPr/>
            </p:nvSpPr>
            <p:spPr>
              <a:xfrm>
                <a:off x="360000" y="2547851"/>
                <a:ext cx="3408529" cy="3101454"/>
              </a:xfrm>
              <a:prstGeom prst="rect">
                <a:avLst/>
              </a:prstGeom>
              <a:noFill/>
            </p:spPr>
            <p:txBody>
              <a:bodyPr wrap="none" lIns="0" tIns="0" rIns="0" bIns="0" rtlCol="0">
                <a:noAutofit/>
              </a:bodyPr>
              <a:lstStyle/>
              <a:p>
                <a:pPr algn="l">
                  <a:lnSpc>
                    <a:spcPct val="15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m:rPr>
                          <m:aln/>
                        </m:rPr>
                        <a:rPr lang="en-AU" sz="1800" b="0" i="1" smtClean="0">
                          <a:latin typeface="Cambria Math" panose="02040503050406030204" pitchFamily="18" charset="0"/>
                        </a:rPr>
                        <m:t>=</m:t>
                      </m:r>
                      <m:r>
                        <a:rPr lang="en-AU" sz="1800" b="0" i="1" smtClean="0">
                          <a:latin typeface="Cambria Math" panose="02040503050406030204" pitchFamily="18" charset="0"/>
                        </a:rPr>
                        <m:t>3</m:t>
                      </m:r>
                      <m:r>
                        <a:rPr lang="en-AU" sz="1800" b="0" i="1" smtClean="0">
                          <a:latin typeface="Cambria Math" panose="02040503050406030204" pitchFamily="18" charset="0"/>
                        </a:rPr>
                        <m:t>𝑡</m:t>
                      </m:r>
                      <m:r>
                        <a:rPr lang="en-AU" sz="1800" b="0" i="1" smtClean="0">
                          <a:latin typeface="Cambria Math" panose="02040503050406030204" pitchFamily="18" charset="0"/>
                        </a:rPr>
                        <m:t>+1…</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oMath>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r>
                        <a:rPr lang="en-AU" sz="1800" b="0" i="1" smtClean="0">
                          <a:latin typeface="Cambria Math" panose="02040503050406030204" pitchFamily="18" charset="0"/>
                        </a:rPr>
                        <m:t>𝑡</m:t>
                      </m:r>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e>
                      </m:d>
                    </m:oMath>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−1</m:t>
                          </m:r>
                        </m:num>
                        <m:den>
                          <m:r>
                            <a:rPr lang="en-AU" sz="1800" b="0" i="1" smtClean="0">
                              <a:latin typeface="Cambria Math" panose="02040503050406030204" pitchFamily="18" charset="0"/>
                            </a:rPr>
                            <m:t>3</m:t>
                          </m:r>
                        </m:den>
                      </m:f>
                      <m:r>
                        <m:rPr>
                          <m:aln/>
                        </m:rPr>
                        <a:rPr lang="en-AU" sz="1800" b="0" i="1" smtClean="0">
                          <a:latin typeface="Cambria Math" panose="02040503050406030204" pitchFamily="18" charset="0"/>
                        </a:rPr>
                        <m:t>=</m:t>
                      </m:r>
                      <m:r>
                        <a:rPr lang="en-AU" sz="1800" b="0" i="1" smtClean="0">
                          <a:latin typeface="Cambria Math" panose="02040503050406030204" pitchFamily="18" charset="0"/>
                        </a:rPr>
                        <m:t>𝑡</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oMath>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−1</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+3</m:t>
                      </m:r>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−1+9</m:t>
                          </m:r>
                        </m:num>
                        <m:den>
                          <m:r>
                            <a:rPr lang="en-AU" sz="1800" b="0" i="1" smtClean="0">
                              <a:latin typeface="Cambria Math" panose="02040503050406030204" pitchFamily="18" charset="0"/>
                            </a:rPr>
                            <m:t>3</m:t>
                          </m:r>
                        </m:den>
                      </m:f>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r>
                            <a:rPr lang="en-AU" sz="1800" b="0" i="1" smtClean="0">
                              <a:latin typeface="Cambria Math" panose="02040503050406030204" pitchFamily="18" charset="0"/>
                            </a:rPr>
                            <m:t>3</m:t>
                          </m:r>
                        </m:den>
                      </m:f>
                    </m:oMath>
                  </m:oMathPara>
                </a14:m>
                <a:endParaRPr lang="en-AU" sz="1800" dirty="0"/>
              </a:p>
            </p:txBody>
          </p:sp>
        </mc:Choice>
        <mc:Fallback xmlns="">
          <p:sp>
            <p:nvSpPr>
              <p:cNvPr id="6" name="TextBox 5">
                <a:extLst>
                  <a:ext uri="{FF2B5EF4-FFF2-40B4-BE49-F238E27FC236}">
                    <a16:creationId xmlns:a16="http://schemas.microsoft.com/office/drawing/2014/main" id="{77FE2F19-2741-0A17-C823-69C96EB4492E}"/>
                  </a:ext>
                </a:extLst>
              </p:cNvPr>
              <p:cNvSpPr txBox="1">
                <a:spLocks noRot="1" noChangeAspect="1" noMove="1" noResize="1" noEditPoints="1" noAdjustHandles="1" noChangeArrowheads="1" noChangeShapeType="1" noTextEdit="1"/>
              </p:cNvSpPr>
              <p:nvPr/>
            </p:nvSpPr>
            <p:spPr>
              <a:xfrm>
                <a:off x="360000" y="2547851"/>
                <a:ext cx="3408529" cy="3101454"/>
              </a:xfrm>
              <a:prstGeom prst="rect">
                <a:avLst/>
              </a:prstGeom>
              <a:blipFill>
                <a:blip r:embed="rId4"/>
                <a:stretch>
                  <a:fillRect b="-2416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7C45DDD-DA2A-76D5-7A10-040DB25212C9}"/>
                  </a:ext>
                </a:extLst>
              </p:cNvPr>
              <p:cNvSpPr txBox="1"/>
              <p:nvPr/>
            </p:nvSpPr>
            <p:spPr>
              <a:xfrm>
                <a:off x="4330930" y="2315094"/>
                <a:ext cx="2980787" cy="3905236"/>
              </a:xfrm>
              <a:prstGeom prst="rect">
                <a:avLst/>
              </a:prstGeom>
              <a:noFill/>
            </p:spPr>
            <p:txBody>
              <a:bodyPr wrap="square">
                <a:spAutoFit/>
              </a:bodyPr>
              <a:lstStyle/>
              <a:p>
                <a:pPr>
                  <a:lnSpc>
                    <a:spcPct val="150000"/>
                  </a:lnSpc>
                </a:pPr>
                <a:r>
                  <a:rPr lang="en-AU" sz="1800" b="0" dirty="0"/>
                  <a:t>Curve: </a:t>
                </a:r>
                <a14:m>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3</m:t>
                        </m:r>
                      </m:e>
                    </m:d>
                  </m:oMath>
                </a14:m>
                <a:br>
                  <a:rPr lang="en-AU" sz="1800" b="0" i="1" dirty="0">
                    <a:latin typeface="Cambria Math" panose="02040503050406030204" pitchFamily="18" charset="0"/>
                  </a:rPr>
                </a:br>
                <a:r>
                  <a:rPr lang="en-AU" sz="1800" b="0" i="0" dirty="0">
                    <a:latin typeface="+mj-lt"/>
                  </a:rPr>
                  <a:t>Line:</a:t>
                </a:r>
                <a:r>
                  <a:rPr lang="en-AU" sz="1800" b="0" i="1" dirty="0">
                    <a:latin typeface="Cambria Math" panose="02040503050406030204" pitchFamily="18" charset="0"/>
                  </a:rPr>
                  <a:t> </a:t>
                </a:r>
                <a14:m>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r>
                      <a:rPr lang="en-AU" sz="1800" b="0" i="1" smtClean="0">
                        <a:latin typeface="Cambria Math" panose="02040503050406030204" pitchFamily="18" charset="0"/>
                      </a:rPr>
                      <m:t>8</m:t>
                    </m:r>
                    <m:r>
                      <a:rPr lang="en-AU" sz="1800" b="0" i="1" smtClean="0">
                        <a:latin typeface="Cambria Math" panose="02040503050406030204" pitchFamily="18" charset="0"/>
                      </a:rPr>
                      <m:t>𝑥</m:t>
                    </m:r>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4</m:t>
                        </m:r>
                      </m:e>
                    </m:d>
                  </m:oMath>
                </a14:m>
                <a:br>
                  <a:rPr lang="en-AU" sz="1800" b="0" i="1" dirty="0">
                    <a:latin typeface="Cambria Math" panose="02040503050406030204" pitchFamily="18" charset="0"/>
                  </a:rPr>
                </a:br>
                <a:r>
                  <a:rPr lang="en-AU" sz="1800" b="0" i="0" dirty="0">
                    <a:latin typeface="+mj-lt"/>
                  </a:rPr>
                  <a:t>To intersect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3</m:t>
                        </m:r>
                      </m:e>
                    </m:d>
                    <m:r>
                      <m:rPr>
                        <m:aln/>
                      </m:rP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4</m:t>
                        </m:r>
                      </m:e>
                    </m:d>
                  </m:oMath>
                </a14:m>
                <a:br>
                  <a:rPr lang="en-AU" sz="1800" b="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num>
                        <m:den>
                          <m:r>
                            <a:rPr lang="en-AU" sz="1800" b="0" i="1" smtClean="0">
                              <a:latin typeface="Cambria Math" panose="02040503050406030204" pitchFamily="18" charset="0"/>
                            </a:rPr>
                            <m:t>3</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r>
                            <a:rPr lang="en-AU" sz="1800" b="0" i="1" smtClean="0">
                              <a:latin typeface="Cambria Math" panose="02040503050406030204" pitchFamily="18" charset="0"/>
                            </a:rPr>
                            <m:t>3</m:t>
                          </m:r>
                        </m:den>
                      </m:f>
                      <m:r>
                        <m:rPr>
                          <m:aln/>
                        </m:rPr>
                        <a:rPr lang="en-AU" sz="1800" b="0" i="1" smtClean="0">
                          <a:latin typeface="Cambria Math" panose="02040503050406030204" pitchFamily="18" charset="0"/>
                        </a:rPr>
                        <m:t>=</m:t>
                      </m:r>
                      <m:r>
                        <a:rPr lang="en-AU" sz="1800" b="0" i="1" smtClean="0">
                          <a:latin typeface="Cambria Math" panose="02040503050406030204" pitchFamily="18" charset="0"/>
                        </a:rPr>
                        <m:t>8</m:t>
                      </m:r>
                      <m:r>
                        <a:rPr lang="en-AU" sz="1800" b="0" i="1" smtClean="0">
                          <a:latin typeface="Cambria Math" panose="02040503050406030204" pitchFamily="18" charset="0"/>
                        </a:rPr>
                        <m:t>𝑥</m:t>
                      </m:r>
                      <m:r>
                        <a:rPr lang="en-AU" sz="1800" b="0" i="1" smtClean="0">
                          <a:latin typeface="Cambria Math" panose="02040503050406030204" pitchFamily="18" charset="0"/>
                        </a:rPr>
                        <m:t>+3</m:t>
                      </m:r>
                    </m:oMath>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+8</m:t>
                      </m:r>
                      <m:r>
                        <m:rPr>
                          <m:aln/>
                        </m:rPr>
                        <a:rPr lang="en-AU" sz="1800" b="0" i="1" smtClean="0">
                          <a:latin typeface="Cambria Math" panose="02040503050406030204" pitchFamily="18" charset="0"/>
                        </a:rPr>
                        <m:t>=</m:t>
                      </m:r>
                      <m:r>
                        <a:rPr lang="en-AU" sz="1800" b="0" i="1" smtClean="0">
                          <a:latin typeface="Cambria Math" panose="02040503050406030204" pitchFamily="18" charset="0"/>
                        </a:rPr>
                        <m:t>24</m:t>
                      </m:r>
                      <m:r>
                        <a:rPr lang="en-AU" sz="1800" b="0" i="1" smtClean="0">
                          <a:latin typeface="Cambria Math" panose="02040503050406030204" pitchFamily="18" charset="0"/>
                        </a:rPr>
                        <m:t>𝑥</m:t>
                      </m:r>
                      <m:r>
                        <a:rPr lang="en-AU" sz="1800" b="0" i="1" smtClean="0">
                          <a:latin typeface="Cambria Math" panose="02040503050406030204" pitchFamily="18" charset="0"/>
                        </a:rPr>
                        <m:t>+9</m:t>
                      </m:r>
                    </m:oMath>
                    <m:oMath xmlns:m="http://schemas.openxmlformats.org/officeDocument/2006/math">
                      <m:r>
                        <a:rPr lang="en-AU" sz="1800" b="0" i="1" smtClean="0">
                          <a:latin typeface="Cambria Math" panose="02040503050406030204" pitchFamily="18" charset="0"/>
                        </a:rPr>
                        <m:t>−1</m:t>
                      </m:r>
                      <m:r>
                        <m:rPr>
                          <m:aln/>
                        </m:rPr>
                        <a:rPr lang="en-AU" sz="1800" b="0" i="1" smtClean="0">
                          <a:latin typeface="Cambria Math" panose="02040503050406030204" pitchFamily="18" charset="0"/>
                        </a:rPr>
                        <m:t>=</m:t>
                      </m:r>
                      <m:r>
                        <a:rPr lang="en-AU" sz="1800" b="0" i="1" smtClean="0">
                          <a:latin typeface="Cambria Math" panose="02040503050406030204" pitchFamily="18" charset="0"/>
                        </a:rPr>
                        <m:t>23</m:t>
                      </m:r>
                      <m:r>
                        <a:rPr lang="en-AU" sz="1800" b="0" i="1" smtClean="0">
                          <a:latin typeface="Cambria Math" panose="02040503050406030204" pitchFamily="18" charset="0"/>
                        </a:rPr>
                        <m:t>𝑥</m:t>
                      </m:r>
                    </m:oMath>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23</m:t>
                          </m:r>
                        </m:den>
                      </m:f>
                    </m:oMath>
                  </m:oMathPara>
                </a14:m>
                <a:br>
                  <a:rPr lang="en-AU" sz="1800" b="0" i="1" dirty="0">
                    <a:latin typeface="Cambria Math" panose="02040503050406030204" pitchFamily="18" charset="0"/>
                  </a:rPr>
                </a:br>
                <a:endParaRPr lang="en-AU" sz="1800" dirty="0"/>
              </a:p>
            </p:txBody>
          </p:sp>
        </mc:Choice>
        <mc:Fallback xmlns="">
          <p:sp>
            <p:nvSpPr>
              <p:cNvPr id="8" name="TextBox 7">
                <a:extLst>
                  <a:ext uri="{FF2B5EF4-FFF2-40B4-BE49-F238E27FC236}">
                    <a16:creationId xmlns:a16="http://schemas.microsoft.com/office/drawing/2014/main" id="{77C45DDD-DA2A-76D5-7A10-040DB25212C9}"/>
                  </a:ext>
                </a:extLst>
              </p:cNvPr>
              <p:cNvSpPr txBox="1">
                <a:spLocks noRot="1" noChangeAspect="1" noMove="1" noResize="1" noEditPoints="1" noAdjustHandles="1" noChangeArrowheads="1" noChangeShapeType="1" noTextEdit="1"/>
              </p:cNvSpPr>
              <p:nvPr/>
            </p:nvSpPr>
            <p:spPr>
              <a:xfrm>
                <a:off x="4330930" y="2315094"/>
                <a:ext cx="2980787" cy="3905236"/>
              </a:xfrm>
              <a:prstGeom prst="rect">
                <a:avLst/>
              </a:prstGeom>
              <a:blipFill>
                <a:blip r:embed="rId5"/>
                <a:stretch>
                  <a:fillRect l="-163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3F31112-FF6E-87F2-086C-43A9A43B837D}"/>
                  </a:ext>
                </a:extLst>
              </p:cNvPr>
              <p:cNvSpPr txBox="1"/>
              <p:nvPr/>
            </p:nvSpPr>
            <p:spPr>
              <a:xfrm>
                <a:off x="8009782" y="2547851"/>
                <a:ext cx="3822218" cy="152625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8</m:t>
                          </m:r>
                        </m:num>
                        <m:den>
                          <m:r>
                            <a:rPr lang="en-AU" sz="1800" b="0" i="1" smtClean="0">
                              <a:latin typeface="Cambria Math" panose="02040503050406030204" pitchFamily="18" charset="0"/>
                            </a:rPr>
                            <m:t>23</m:t>
                          </m:r>
                        </m:den>
                      </m:f>
                      <m:r>
                        <a:rPr lang="en-AU" sz="1800" b="0" i="1" smtClean="0">
                          <a:latin typeface="Cambria Math" panose="02040503050406030204" pitchFamily="18" charset="0"/>
                        </a:rPr>
                        <m:t>+3</m:t>
                      </m:r>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61</m:t>
                          </m:r>
                        </m:num>
                        <m:den>
                          <m:r>
                            <a:rPr lang="en-AU" sz="1800" b="0" i="1" smtClean="0">
                              <a:latin typeface="Cambria Math" panose="02040503050406030204" pitchFamily="18" charset="0"/>
                            </a:rPr>
                            <m:t>23</m:t>
                          </m:r>
                        </m:den>
                      </m:f>
                    </m:oMath>
                  </m:oMathPara>
                </a14:m>
                <a:br>
                  <a:rPr lang="en-AU" sz="1800" dirty="0"/>
                </a:br>
                <a14:m>
                  <m:oMath xmlns:m="http://schemas.openxmlformats.org/officeDocument/2006/math">
                    <m:r>
                      <a:rPr lang="en-AU" sz="1800" b="0" i="1" smtClean="0">
                        <a:latin typeface="Cambria Math" panose="02040503050406030204" pitchFamily="18" charset="0"/>
                      </a:rPr>
                      <m:t>∴</m:t>
                    </m:r>
                  </m:oMath>
                </a14:m>
                <a:r>
                  <a:rPr lang="en-AU" sz="1800" dirty="0"/>
                  <a:t> point of intersection is </a:t>
                </a:r>
                <a14:m>
                  <m:oMath xmlns:m="http://schemas.openxmlformats.org/officeDocument/2006/math">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23</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61</m:t>
                        </m:r>
                      </m:num>
                      <m:den>
                        <m:r>
                          <a:rPr lang="en-AU" sz="1800" b="0" i="1" smtClean="0">
                            <a:latin typeface="Cambria Math" panose="02040503050406030204" pitchFamily="18" charset="0"/>
                          </a:rPr>
                          <m:t>23</m:t>
                        </m:r>
                      </m:den>
                    </m:f>
                    <m:r>
                      <a:rPr lang="en-AU" sz="1800" b="0" i="1" smtClean="0">
                        <a:latin typeface="Cambria Math" panose="02040503050406030204" pitchFamily="18" charset="0"/>
                      </a:rPr>
                      <m:t>)</m:t>
                    </m:r>
                  </m:oMath>
                </a14:m>
                <a:endParaRPr lang="en-AU" sz="1800" dirty="0"/>
              </a:p>
            </p:txBody>
          </p:sp>
        </mc:Choice>
        <mc:Fallback xmlns="">
          <p:sp>
            <p:nvSpPr>
              <p:cNvPr id="10" name="TextBox 9">
                <a:extLst>
                  <a:ext uri="{FF2B5EF4-FFF2-40B4-BE49-F238E27FC236}">
                    <a16:creationId xmlns:a16="http://schemas.microsoft.com/office/drawing/2014/main" id="{73F31112-FF6E-87F2-086C-43A9A43B837D}"/>
                  </a:ext>
                </a:extLst>
              </p:cNvPr>
              <p:cNvSpPr txBox="1">
                <a:spLocks noRot="1" noChangeAspect="1" noMove="1" noResize="1" noEditPoints="1" noAdjustHandles="1" noChangeArrowheads="1" noChangeShapeType="1" noTextEdit="1"/>
              </p:cNvSpPr>
              <p:nvPr/>
            </p:nvSpPr>
            <p:spPr>
              <a:xfrm>
                <a:off x="8009782" y="2547851"/>
                <a:ext cx="3822218" cy="1526252"/>
              </a:xfrm>
              <a:prstGeom prst="rect">
                <a:avLst/>
              </a:prstGeom>
              <a:blipFill>
                <a:blip r:embed="rId6"/>
                <a:stretch>
                  <a:fillRect b="-1600"/>
                </a:stretch>
              </a:blipFill>
            </p:spPr>
            <p:txBody>
              <a:bodyPr/>
              <a:lstStyle/>
              <a:p>
                <a:r>
                  <a:rPr lang="en-AU">
                    <a:noFill/>
                  </a:rPr>
                  <a:t> </a:t>
                </a:r>
              </a:p>
            </p:txBody>
          </p:sp>
        </mc:Fallback>
      </mc:AlternateContent>
      <p:cxnSp>
        <p:nvCxnSpPr>
          <p:cNvPr id="14" name="Straight Connector 13">
            <a:extLst>
              <a:ext uri="{FF2B5EF4-FFF2-40B4-BE49-F238E27FC236}">
                <a16:creationId xmlns:a16="http://schemas.microsoft.com/office/drawing/2014/main" id="{01DF7425-A527-E936-4632-0C3BDB7E8C4E}"/>
              </a:ext>
              <a:ext uri="{C183D7F6-B498-43B3-948B-1728B52AA6E4}">
                <adec:decorative xmlns:adec="http://schemas.microsoft.com/office/drawing/2017/decorative" val="1"/>
              </a:ext>
            </a:extLst>
          </p:cNvPr>
          <p:cNvCxnSpPr>
            <a:cxnSpLocks/>
          </p:cNvCxnSpPr>
          <p:nvPr/>
        </p:nvCxnSpPr>
        <p:spPr>
          <a:xfrm>
            <a:off x="4045610" y="2547851"/>
            <a:ext cx="0" cy="395014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2" name="Straight Connector 1">
            <a:extLst>
              <a:ext uri="{FF2B5EF4-FFF2-40B4-BE49-F238E27FC236}">
                <a16:creationId xmlns:a16="http://schemas.microsoft.com/office/drawing/2014/main" id="{13674891-B58C-BE69-0C8A-D7FEE0CD3664}"/>
              </a:ext>
              <a:ext uri="{C183D7F6-B498-43B3-948B-1728B52AA6E4}">
                <adec:decorative xmlns:adec="http://schemas.microsoft.com/office/drawing/2017/decorative" val="1"/>
              </a:ext>
            </a:extLst>
          </p:cNvPr>
          <p:cNvCxnSpPr>
            <a:cxnSpLocks/>
          </p:cNvCxnSpPr>
          <p:nvPr/>
        </p:nvCxnSpPr>
        <p:spPr>
          <a:xfrm>
            <a:off x="7649870" y="2547851"/>
            <a:ext cx="0" cy="395014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Extension 1 11-12 Syllabus</a:t>
            </a:r>
            <a:r>
              <a:rPr lang="en-AU" dirty="0">
                <a:solidFill>
                  <a:srgbClr val="000000"/>
                </a:solidFill>
                <a:effectLst/>
                <a:latin typeface="Arial" panose="020B0604020202020204" pitchFamily="34" charset="0"/>
                <a:ea typeface="Arial" panose="020B0604020202020204" pitchFamily="34" charset="0"/>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13</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tudent-facing-secondary-template-2025-v2" id="{99F003DF-8232-8143-89A4-6040FEB636AB}" vid="{7C8CAE53-5C2F-0E42-AA60-E2459FA830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Readytopublish xmlns="95386ad3-46d6-4eb6-bbc1-9b19b13a5756">false</Readytopublish>
    <Migrated xmlns="95386ad3-46d6-4eb6-bbc1-9b19b13a5756">true</Migrated>
    <InDAM xmlns="95386ad3-46d6-4eb6-bbc1-9b19b13a5756">false</InDAM>
    <lcf76f155ced4ddcb4097134ff3c332f xmlns="95386ad3-46d6-4eb6-bbc1-9b19b13a5756">
      <Terms xmlns="http://schemas.microsoft.com/office/infopath/2007/PartnerControls"/>
    </lcf76f155ced4ddcb4097134ff3c332f>
    <Description2 xmlns="95386ad3-46d6-4eb6-bbc1-9b19b13a5756" xsi:nil="true"/>
    <_ip_UnifiedCompliancePolicyUIAction xmlns="http://schemas.microsoft.com/sharepoint/v3" xsi:nil="true"/>
    <Notes xmlns="95386ad3-46d6-4eb6-bbc1-9b19b13a5756" xsi:nil="true"/>
    <_ip_UnifiedCompliancePolicyProperties xmlns="http://schemas.microsoft.com/sharepoint/v3" xsi:nil="true"/>
    <TaxCatchAll xmlns="9191b990-ddf9-46cb-8ffe-20db9d3a58a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db09465f9babd3d8136b419077a66f80">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2328d8c77bc68cff09f947cedbb569bc"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64C9A1-8E12-424A-BCBE-5870975862CE}">
  <ds:schemaRefs>
    <ds:schemaRef ds:uri="http://schemas.microsoft.com/sharepoint/v3/contenttype/forms"/>
  </ds:schemaRefs>
</ds:datastoreItem>
</file>

<file path=customXml/itemProps2.xml><?xml version="1.0" encoding="utf-8"?>
<ds:datastoreItem xmlns:ds="http://schemas.openxmlformats.org/officeDocument/2006/customXml" ds:itemID="{9339109C-4DE8-4962-9750-5BF4115CB3B4}">
  <ds:schemaRefs>
    <ds:schemaRef ds:uri="95386ad3-46d6-4eb6-bbc1-9b19b13a5756"/>
    <ds:schemaRef ds:uri="http://schemas.microsoft.com/office/2006/documentManagement/types"/>
    <ds:schemaRef ds:uri="http://purl.org/dc/dcmitype/"/>
    <ds:schemaRef ds:uri="http://purl.org/dc/elements/1.1/"/>
    <ds:schemaRef ds:uri="http://schemas.microsoft.com/office/2006/metadata/properties"/>
    <ds:schemaRef ds:uri="http://www.w3.org/XML/1998/namespace"/>
    <ds:schemaRef ds:uri="http://schemas.microsoft.com/office/infopath/2007/PartnerControls"/>
    <ds:schemaRef ds:uri="9191b990-ddf9-46cb-8ffe-20db9d3a58aa"/>
    <ds:schemaRef ds:uri="http://schemas.openxmlformats.org/package/2006/metadata/core-properties"/>
    <ds:schemaRef ds:uri="http://schemas.microsoft.com/sharepoint/v3"/>
    <ds:schemaRef ds:uri="http://purl.org/dc/terms/"/>
  </ds:schemaRefs>
</ds:datastoreItem>
</file>

<file path=customXml/itemProps3.xml><?xml version="1.0" encoding="utf-8"?>
<ds:datastoreItem xmlns:ds="http://schemas.openxmlformats.org/officeDocument/2006/customXml" ds:itemID="{6256E0C1-CC31-4574-9E6C-D9A643A5AA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NSWG Corporate</Template>
  <TotalTime>12</TotalTime>
  <Words>1323</Words>
  <Application>Microsoft Office PowerPoint</Application>
  <PresentationFormat>Widescreen</PresentationFormat>
  <Paragraphs>115</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Cambria Math</vt:lpstr>
      <vt:lpstr>Public Sans</vt:lpstr>
      <vt:lpstr>Times New Roman</vt:lpstr>
      <vt:lpstr>NSWG Corporate</vt:lpstr>
      <vt:lpstr>Linear and quadratic parametric form</vt:lpstr>
      <vt:lpstr>Learning intention and success criteria</vt:lpstr>
      <vt:lpstr>Retrieval practice </vt:lpstr>
      <vt:lpstr>Solve each pair of equations(1)</vt:lpstr>
      <vt:lpstr>Solve each pair of equations (2) </vt:lpstr>
      <vt:lpstr>Releasing responsibility</vt:lpstr>
      <vt:lpstr>Find the Cartesian equation (1)</vt:lpstr>
      <vt:lpstr>Find the Cartesian equation (2)</vt:lpstr>
      <vt:lpstr>Compare the pair </vt:lpstr>
      <vt:lpstr>Independent practice</vt:lpstr>
      <vt:lpstr>Approaching questions scaffold</vt:lpstr>
      <vt:lpstr>HSC-style question</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lesson 2 – Linear and quadratic parametric form, Mathematics Extension 1</dc:title>
  <dc:subject>Mathematics Extension 1 – Stage 6 (Year 11)  </dc:subject>
  <dc:creator>NSW Department of Education</dc:creator>
  <cp:keywords/>
  <dc:description/>
  <cp:lastModifiedBy>Liv Howard</cp:lastModifiedBy>
  <cp:revision>5</cp:revision>
  <dcterms:created xsi:type="dcterms:W3CDTF">2026-03-20T05:11:18Z</dcterms:created>
  <dcterms:modified xsi:type="dcterms:W3CDTF">2026-07-03T05:55:31Z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2024-07-31T04:44:31Z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86cc9e70-6da9-4653-95a8-be9aa2ad5056</vt:lpwstr>
  </property>
  <property fmtid="{D5CDD505-2E9C-101B-9397-08002B2CF9AE}" pid="8" name="MSIP_Label_b603dfd7-d93a-4381-a340-2995d8282205_ContentBits">
    <vt:lpwstr>0</vt:lpwstr>
  </property>
  <property fmtid="{D5CDD505-2E9C-101B-9397-08002B2CF9AE}" pid="9" name="ContentTypeId">
    <vt:lpwstr>0x0101004A1D8124FFB2A1438B815462E05615AB</vt:lpwstr>
  </property>
  <property fmtid="{D5CDD505-2E9C-101B-9397-08002B2CF9AE}" pid="10" name="MediaServiceImageTags">
    <vt:lpwstr/>
  </property>
</Properties>
</file>