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9"/>
  </p:notesMasterIdLst>
  <p:handoutMasterIdLst>
    <p:handoutMasterId r:id="rId20"/>
  </p:handoutMasterIdLst>
  <p:sldIdLst>
    <p:sldId id="26505" r:id="rId5"/>
    <p:sldId id="26383" r:id="rId6"/>
    <p:sldId id="271" r:id="rId7"/>
    <p:sldId id="289" r:id="rId8"/>
    <p:sldId id="26525" r:id="rId9"/>
    <p:sldId id="26526" r:id="rId10"/>
    <p:sldId id="26506" r:id="rId11"/>
    <p:sldId id="26529" r:id="rId12"/>
    <p:sldId id="26528" r:id="rId13"/>
    <p:sldId id="26527" r:id="rId14"/>
    <p:sldId id="26531" r:id="rId15"/>
    <p:sldId id="26530" r:id="rId16"/>
    <p:sldId id="26532" r:id="rId17"/>
    <p:sldId id="26533" r:id="rId18"/>
  </p:sldIdLst>
  <p:sldSz cx="12192000" cy="6858000"/>
  <p:notesSz cx="6858000" cy="9144000"/>
  <p:embeddedFontLst>
    <p:embeddedFont>
      <p:font typeface="Cambria Math" panose="02040503050406030204" pitchFamily="18" charset="0"/>
      <p:regular r:id="rId21"/>
    </p:embeddedFont>
    <p:embeddedFont>
      <p:font typeface="Public Sans" pitchFamily="2" charset="0"/>
      <p:regular r:id="rId22"/>
      <p:bold r:id="rId23"/>
      <p:italic r:id="rId24"/>
      <p:boldItalic r:id="rId25"/>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NT" id="{C59D9974-018F-2D4E-A3B7-BFC0FA3A6C8E}">
          <p14:sldIdLst>
            <p14:sldId id="26505"/>
            <p14:sldId id="26383"/>
            <p14:sldId id="271"/>
            <p14:sldId id="289"/>
            <p14:sldId id="26525"/>
            <p14:sldId id="26526"/>
            <p14:sldId id="26506"/>
            <p14:sldId id="26529"/>
            <p14:sldId id="26528"/>
            <p14:sldId id="26527"/>
            <p14:sldId id="26531"/>
            <p14:sldId id="26530"/>
            <p14:sldId id="26532"/>
            <p14:sldId id="26533"/>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1EB2BB-43D3-4C5F-86BA-718292F2AF0B}" v="1" dt="2026-07-03T05:52:23.940"/>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3" autoAdjust="0"/>
    <p:restoredTop sz="86446" autoAdjust="0"/>
  </p:normalViewPr>
  <p:slideViewPr>
    <p:cSldViewPr snapToGrid="0">
      <p:cViewPr varScale="1">
        <p:scale>
          <a:sx n="85" d="100"/>
          <a:sy n="85" d="100"/>
        </p:scale>
        <p:origin x="108" y="114"/>
      </p:cViewPr>
      <p:guideLst>
        <p:guide orient="horz" pos="2160"/>
        <p:guide pos="3863"/>
      </p:guideLst>
    </p:cSldViewPr>
  </p:slideViewPr>
  <p:outlineViewPr>
    <p:cViewPr>
      <p:scale>
        <a:sx n="33" d="100"/>
        <a:sy n="33" d="100"/>
      </p:scale>
      <p:origin x="0" y="-1960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5082" y="16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3/07/2026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3/07/2026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2430635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8A5AC-FB1A-A296-0D87-F47C21A37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F6C21-3382-0C30-1A0B-0D9B03D3C39F}"/>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DF9A3958-6D17-36BD-C6DC-2A75FBEC36D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A95A494-6B60-F1AE-7CE2-FBB7DF2E0DAE}"/>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482539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E57FB-3048-1332-8CAD-BB3A33E8F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D5CC8-F936-8F25-14A5-4E8A159FE236}"/>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962D440A-C57D-92FD-2EBF-18A4BFCBD74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521C3A1-C65F-62E7-3DFF-EBD742D05F64}"/>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3464627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2948682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dirty="0"/>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dirty="0"/>
              <a:t>Presenter name</a:t>
            </a:r>
            <a:endParaRPr lang="en-AU" dirty="0"/>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dirty="0"/>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dirty="0"/>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dirty="0"/>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1267179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dirty="0"/>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24" r:id="rId3"/>
    <p:sldLayoutId id="2147483743" r:id="rId4"/>
    <p:sldLayoutId id="2147483744" r:id="rId5"/>
    <p:sldLayoutId id="2147483765"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curriculum.nsw.edu.au/learning-areas/mathematics/mathematics-extension-1-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commons.wikimedia.org/wiki/Category:CC-BY-SA-2.5,2.0,1.0" TargetMode="External"/><Relationship Id="rId4" Type="http://schemas.openxmlformats.org/officeDocument/2006/relationships/hyperlink" Target="https://commons.wikimedia.org/wiki/File:Guggenheim_museum_Bilbao.jp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ommons.wikimedia.org/wiki/File:Beijing_China_Beijing-National-Stadium-01.jpg" TargetMode="External"/><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hyperlink" Target="https://commons.wikimedia.org/wiki/Category:CC-BY-SA-3.0" TargetMode="External"/><Relationship Id="rId4" Type="http://schemas.openxmlformats.org/officeDocument/2006/relationships/hyperlink" Target="https://commons.wikimedia.org/wiki/User:Cccefal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ommons.wikimedia.org/wiki/Category:CC-BY-SA-4.0" TargetMode="External"/><Relationship Id="rId5" Type="http://schemas.openxmlformats.org/officeDocument/2006/relationships/hyperlink" Target="https://commons.wikimedia.org/wiki/User:Wertuose" TargetMode="External"/><Relationship Id="rId4" Type="http://schemas.openxmlformats.org/officeDocument/2006/relationships/hyperlink" Target="https://commons.wikimedia.org/wiki/File:Right_wing_of_Heydar_Aliyev_Center,_Baku_Azerbaijan.jp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Introduction to Parametric form</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Extension 1–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Parametric form</a:t>
            </a:r>
          </a:p>
        </p:txBody>
      </p:sp>
      <p:pic>
        <p:nvPicPr>
          <p:cNvPr id="4" name="Picture Placeholder 3">
            <a:extLst>
              <a:ext uri="{FF2B5EF4-FFF2-40B4-BE49-F238E27FC236}">
                <a16:creationId xmlns:a16="http://schemas.microsoft.com/office/drawing/2014/main" id="{17D28A95-5627-C88A-EF4D-36E7814A9299}"/>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C10957-F908-DE67-9378-5A12524967EA}"/>
              </a:ext>
            </a:extLst>
          </p:cNvPr>
          <p:cNvSpPr>
            <a:spLocks noGrp="1"/>
          </p:cNvSpPr>
          <p:nvPr>
            <p:ph type="title"/>
          </p:nvPr>
        </p:nvSpPr>
        <p:spPr/>
        <p:txBody>
          <a:bodyPr/>
          <a:lstStyle/>
          <a:p>
            <a:r>
              <a:rPr lang="en-AU" dirty="0"/>
              <a:t>Definition</a:t>
            </a:r>
          </a:p>
        </p:txBody>
      </p:sp>
      <p:sp>
        <p:nvSpPr>
          <p:cNvPr id="5" name="Text Placeholder 4">
            <a:extLst>
              <a:ext uri="{FF2B5EF4-FFF2-40B4-BE49-F238E27FC236}">
                <a16:creationId xmlns:a16="http://schemas.microsoft.com/office/drawing/2014/main" id="{0AA55790-7574-A6CF-0E2F-542A88E99A3D}"/>
              </a:ext>
            </a:extLst>
          </p:cNvPr>
          <p:cNvSpPr>
            <a:spLocks noGrp="1"/>
          </p:cNvSpPr>
          <p:nvPr>
            <p:ph type="body" sz="quarter" idx="17"/>
          </p:nvPr>
        </p:nvSpPr>
        <p:spPr>
          <a:xfrm>
            <a:off x="2620140" y="2305716"/>
            <a:ext cx="6658208" cy="1123284"/>
          </a:xfrm>
        </p:spPr>
        <p:txBody>
          <a:bodyPr/>
          <a:lstStyle/>
          <a:p>
            <a:r>
              <a:rPr lang="en-AU" sz="2400" dirty="0"/>
              <a:t>A parameter is something that affects or controls the relationship between other variables.</a:t>
            </a:r>
          </a:p>
        </p:txBody>
      </p:sp>
      <p:sp>
        <p:nvSpPr>
          <p:cNvPr id="2" name="Slide Number Placeholder 1">
            <a:extLst>
              <a:ext uri="{FF2B5EF4-FFF2-40B4-BE49-F238E27FC236}">
                <a16:creationId xmlns:a16="http://schemas.microsoft.com/office/drawing/2014/main" id="{E1D54734-336E-A35A-3553-641D638FC94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dirty="0"/>
          </a:p>
        </p:txBody>
      </p:sp>
      <p:sp>
        <p:nvSpPr>
          <p:cNvPr id="4" name="Rectangle 3">
            <a:extLst>
              <a:ext uri="{FF2B5EF4-FFF2-40B4-BE49-F238E27FC236}">
                <a16:creationId xmlns:a16="http://schemas.microsoft.com/office/drawing/2014/main" id="{A37A514F-2D27-4973-C159-39C64682F87A}"/>
              </a:ext>
              <a:ext uri="{C183D7F6-B498-43B3-948B-1728B52AA6E4}">
                <adec:decorative xmlns:adec="http://schemas.microsoft.com/office/drawing/2017/decorative" val="1"/>
              </a:ext>
            </a:extLst>
          </p:cNvPr>
          <p:cNvSpPr/>
          <p:nvPr/>
        </p:nvSpPr>
        <p:spPr>
          <a:xfrm>
            <a:off x="2363190" y="2078182"/>
            <a:ext cx="7208670" cy="1710047"/>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233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5A0C6-69A7-FAE8-BA56-49940BA8BD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A4177FC-D8AD-03B1-0CBE-21A5FAC08DED}"/>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3403941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BC7F13-7E1A-3961-769F-D758DD52A244}"/>
              </a:ext>
            </a:extLst>
          </p:cNvPr>
          <p:cNvSpPr>
            <a:spLocks noGrp="1"/>
          </p:cNvSpPr>
          <p:nvPr>
            <p:ph type="title"/>
          </p:nvPr>
        </p:nvSpPr>
        <p:spPr/>
        <p:txBody>
          <a:bodyPr/>
          <a:lstStyle/>
          <a:p>
            <a:r>
              <a:rPr lang="en-AU" dirty="0"/>
              <a:t>Exploring parametric form</a:t>
            </a:r>
          </a:p>
        </p:txBody>
      </p:sp>
      <p:sp>
        <p:nvSpPr>
          <p:cNvPr id="4" name="Text Placeholder 3">
            <a:extLst>
              <a:ext uri="{FF2B5EF4-FFF2-40B4-BE49-F238E27FC236}">
                <a16:creationId xmlns:a16="http://schemas.microsoft.com/office/drawing/2014/main" id="{5FDED735-BA2B-509C-E945-02F6D2926903}"/>
              </a:ext>
            </a:extLst>
          </p:cNvPr>
          <p:cNvSpPr>
            <a:spLocks noGrp="1"/>
          </p:cNvSpPr>
          <p:nvPr>
            <p:ph type="body" sz="quarter" idx="18"/>
          </p:nvPr>
        </p:nvSpPr>
        <p:spPr/>
        <p:txBody>
          <a:bodyPr/>
          <a:lstStyle/>
          <a:p>
            <a:r>
              <a:rPr lang="en-AU" dirty="0"/>
              <a:t>Create a table of values and graph each pair of parametric equations.</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7F4C078F-4EA8-3662-36A5-0939B36D3413}"/>
                  </a:ext>
                  <a:ext uri="{C183D7F6-B498-43B3-948B-1728B52AA6E4}">
                    <adec:decorative xmlns:adec="http://schemas.microsoft.com/office/drawing/2017/decorative" val="0"/>
                  </a:ext>
                </a:extLst>
              </p:cNvPr>
              <p:cNvGraphicFramePr>
                <a:graphicFrameLocks noGrp="1"/>
              </p:cNvGraphicFramePr>
              <p:nvPr/>
            </p:nvGraphicFramePr>
            <p:xfrm>
              <a:off x="2141621" y="2566236"/>
              <a:ext cx="7246218" cy="1428249"/>
            </p:xfrm>
            <a:graphic>
              <a:graphicData uri="http://schemas.openxmlformats.org/drawingml/2006/table">
                <a:tbl>
                  <a:tblPr firstRow="1" firstCol="1" bandRow="1">
                    <a:tableStyleId>{5940675A-B579-460E-94D1-54222C63F5DA}</a:tableStyleId>
                  </a:tblPr>
                  <a:tblGrid>
                    <a:gridCol w="2415155">
                      <a:extLst>
                        <a:ext uri="{9D8B030D-6E8A-4147-A177-3AD203B41FA5}">
                          <a16:colId xmlns:a16="http://schemas.microsoft.com/office/drawing/2014/main" val="2694575608"/>
                        </a:ext>
                      </a:extLst>
                    </a:gridCol>
                    <a:gridCol w="2415155">
                      <a:extLst>
                        <a:ext uri="{9D8B030D-6E8A-4147-A177-3AD203B41FA5}">
                          <a16:colId xmlns:a16="http://schemas.microsoft.com/office/drawing/2014/main" val="4275114365"/>
                        </a:ext>
                      </a:extLst>
                    </a:gridCol>
                    <a:gridCol w="2415908">
                      <a:extLst>
                        <a:ext uri="{9D8B030D-6E8A-4147-A177-3AD203B41FA5}">
                          <a16:colId xmlns:a16="http://schemas.microsoft.com/office/drawing/2014/main" val="808123866"/>
                        </a:ext>
                      </a:extLst>
                    </a:gridCol>
                  </a:tblGrid>
                  <a:tr h="1428249">
                    <a:tc>
                      <a:txBody>
                        <a:bodyPr/>
                        <a:lstStyle/>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2400">
                                    <a:effectLst/>
                                    <a:latin typeface="Cambria Math" panose="02040503050406030204" pitchFamily="18" charset="0"/>
                                  </a:rPr>
                                  <m:t>𝑥</m:t>
                                </m:r>
                                <m:r>
                                  <a:rPr lang="en-AU" sz="2400">
                                    <a:effectLst/>
                                    <a:latin typeface="Cambria Math" panose="02040503050406030204" pitchFamily="18" charset="0"/>
                                  </a:rPr>
                                  <m:t>=</m:t>
                                </m:r>
                                <m:r>
                                  <a:rPr lang="en-AU" sz="2400">
                                    <a:effectLst/>
                                    <a:latin typeface="Cambria Math" panose="02040503050406030204" pitchFamily="18" charset="0"/>
                                  </a:rPr>
                                  <m:t>𝑡</m:t>
                                </m:r>
                              </m:oMath>
                            </m:oMathPara>
                          </a14:m>
                          <a:endParaRPr lang="en-AU" sz="2400" dirty="0">
                            <a:effectLst/>
                          </a:endParaRPr>
                        </a:p>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2400">
                                    <a:effectLst/>
                                    <a:latin typeface="Cambria Math" panose="02040503050406030204" pitchFamily="18" charset="0"/>
                                  </a:rPr>
                                  <m:t>𝑦</m:t>
                                </m:r>
                                <m:r>
                                  <a:rPr lang="en-AU" sz="2400">
                                    <a:effectLst/>
                                    <a:latin typeface="Cambria Math" panose="02040503050406030204" pitchFamily="18" charset="0"/>
                                  </a:rPr>
                                  <m:t>=</m:t>
                                </m:r>
                                <m:sSup>
                                  <m:sSupPr>
                                    <m:ctrlPr>
                                      <a:rPr lang="en-AU" sz="2400" i="1">
                                        <a:effectLst/>
                                        <a:latin typeface="Cambria Math" panose="02040503050406030204" pitchFamily="18" charset="0"/>
                                      </a:rPr>
                                    </m:ctrlPr>
                                  </m:sSupPr>
                                  <m:e>
                                    <m:r>
                                      <a:rPr lang="en-AU" sz="2400">
                                        <a:effectLst/>
                                        <a:latin typeface="Cambria Math" panose="02040503050406030204" pitchFamily="18" charset="0"/>
                                      </a:rPr>
                                      <m:t>𝑡</m:t>
                                    </m:r>
                                  </m:e>
                                  <m:sup>
                                    <m:r>
                                      <a:rPr lang="en-AU" sz="2400">
                                        <a:effectLst/>
                                        <a:latin typeface="Cambria Math" panose="02040503050406030204" pitchFamily="18" charset="0"/>
                                      </a:rPr>
                                      <m:t>2</m:t>
                                    </m:r>
                                  </m:sup>
                                </m:sSup>
                              </m:oMath>
                            </m:oMathPara>
                          </a14:m>
                          <a:endParaRPr lang="en-AU" sz="2400" dirty="0">
                            <a:effectLst/>
                            <a:latin typeface="Arial" panose="020B0604020202020204" pitchFamily="34" charset="0"/>
                            <a:ea typeface="Public Sans Light" pitchFamily="2" charset="0"/>
                          </a:endParaRPr>
                        </a:p>
                      </a:txBody>
                      <a:tcPr marL="68580" marR="68580" marT="0" marB="0"/>
                    </a:tc>
                    <a:tc>
                      <a:txBody>
                        <a:bodyPr/>
                        <a:lstStyle/>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2400">
                                    <a:effectLst/>
                                    <a:latin typeface="Cambria Math" panose="02040503050406030204" pitchFamily="18" charset="0"/>
                                  </a:rPr>
                                  <m:t>𝑥</m:t>
                                </m:r>
                                <m:r>
                                  <a:rPr lang="en-AU" sz="2400">
                                    <a:effectLst/>
                                    <a:latin typeface="Cambria Math" panose="02040503050406030204" pitchFamily="18" charset="0"/>
                                  </a:rPr>
                                  <m:t>=2</m:t>
                                </m:r>
                                <m:r>
                                  <a:rPr lang="en-AU" sz="2400">
                                    <a:effectLst/>
                                    <a:latin typeface="Cambria Math" panose="02040503050406030204" pitchFamily="18" charset="0"/>
                                  </a:rPr>
                                  <m:t>𝑡</m:t>
                                </m:r>
                              </m:oMath>
                            </m:oMathPara>
                          </a14:m>
                          <a:endParaRPr lang="en-AU" sz="2400" dirty="0">
                            <a:effectLst/>
                          </a:endParaRPr>
                        </a:p>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2400">
                                    <a:effectLst/>
                                    <a:latin typeface="Cambria Math" panose="02040503050406030204" pitchFamily="18" charset="0"/>
                                  </a:rPr>
                                  <m:t>𝑦</m:t>
                                </m:r>
                                <m:r>
                                  <a:rPr lang="en-AU" sz="2400">
                                    <a:effectLst/>
                                    <a:latin typeface="Cambria Math" panose="02040503050406030204" pitchFamily="18" charset="0"/>
                                  </a:rPr>
                                  <m:t>=4</m:t>
                                </m:r>
                                <m:sSup>
                                  <m:sSupPr>
                                    <m:ctrlPr>
                                      <a:rPr lang="en-AU" sz="2400" i="1">
                                        <a:effectLst/>
                                        <a:latin typeface="Cambria Math" panose="02040503050406030204" pitchFamily="18" charset="0"/>
                                      </a:rPr>
                                    </m:ctrlPr>
                                  </m:sSupPr>
                                  <m:e>
                                    <m:r>
                                      <a:rPr lang="en-AU" sz="2400">
                                        <a:effectLst/>
                                        <a:latin typeface="Cambria Math" panose="02040503050406030204" pitchFamily="18" charset="0"/>
                                      </a:rPr>
                                      <m:t>𝑡</m:t>
                                    </m:r>
                                  </m:e>
                                  <m:sup>
                                    <m:r>
                                      <a:rPr lang="en-AU" sz="2400">
                                        <a:effectLst/>
                                        <a:latin typeface="Cambria Math" panose="02040503050406030204" pitchFamily="18" charset="0"/>
                                      </a:rPr>
                                      <m:t>2</m:t>
                                    </m:r>
                                  </m:sup>
                                </m:sSup>
                              </m:oMath>
                            </m:oMathPara>
                          </a14:m>
                          <a:endParaRPr lang="en-AU" sz="2400" dirty="0">
                            <a:effectLst/>
                            <a:latin typeface="Arial" panose="020B0604020202020204" pitchFamily="34" charset="0"/>
                            <a:ea typeface="Public Sans Light" pitchFamily="2" charset="0"/>
                          </a:endParaRPr>
                        </a:p>
                      </a:txBody>
                      <a:tcPr marL="68580" marR="68580" marT="0" marB="0"/>
                    </a:tc>
                    <a:tc>
                      <a:txBody>
                        <a:bodyPr/>
                        <a:lstStyle/>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2400">
                                    <a:effectLst/>
                                    <a:latin typeface="Cambria Math" panose="02040503050406030204" pitchFamily="18" charset="0"/>
                                  </a:rPr>
                                  <m:t>𝑥</m:t>
                                </m:r>
                                <m:r>
                                  <a:rPr lang="en-AU" sz="2400">
                                    <a:effectLst/>
                                    <a:latin typeface="Cambria Math" panose="02040503050406030204" pitchFamily="18" charset="0"/>
                                  </a:rPr>
                                  <m:t>=</m:t>
                                </m:r>
                                <m:rad>
                                  <m:radPr>
                                    <m:degHide m:val="on"/>
                                    <m:ctrlPr>
                                      <a:rPr lang="en-AU" sz="2400" i="1">
                                        <a:effectLst/>
                                        <a:latin typeface="Cambria Math" panose="02040503050406030204" pitchFamily="18" charset="0"/>
                                      </a:rPr>
                                    </m:ctrlPr>
                                  </m:radPr>
                                  <m:deg/>
                                  <m:e>
                                    <m:r>
                                      <a:rPr lang="en-AU" sz="2400">
                                        <a:effectLst/>
                                        <a:latin typeface="Cambria Math" panose="02040503050406030204" pitchFamily="18" charset="0"/>
                                      </a:rPr>
                                      <m:t>𝑡</m:t>
                                    </m:r>
                                  </m:e>
                                </m:rad>
                              </m:oMath>
                            </m:oMathPara>
                          </a14:m>
                          <a:endParaRPr lang="en-AU" sz="2400" dirty="0">
                            <a:effectLst/>
                          </a:endParaRPr>
                        </a:p>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2400">
                                    <a:effectLst/>
                                    <a:latin typeface="Cambria Math" panose="02040503050406030204" pitchFamily="18" charset="0"/>
                                  </a:rPr>
                                  <m:t>𝑦</m:t>
                                </m:r>
                                <m:r>
                                  <a:rPr lang="en-AU" sz="2400">
                                    <a:effectLst/>
                                    <a:latin typeface="Cambria Math" panose="02040503050406030204" pitchFamily="18" charset="0"/>
                                  </a:rPr>
                                  <m:t>=</m:t>
                                </m:r>
                                <m:r>
                                  <a:rPr lang="en-AU" sz="2400">
                                    <a:effectLst/>
                                    <a:latin typeface="Cambria Math" panose="02040503050406030204" pitchFamily="18" charset="0"/>
                                  </a:rPr>
                                  <m:t>𝑡</m:t>
                                </m:r>
                                <m:r>
                                  <a:rPr lang="en-AU" sz="2400">
                                    <a:effectLst/>
                                    <a:latin typeface="Cambria Math" panose="02040503050406030204" pitchFamily="18" charset="0"/>
                                  </a:rPr>
                                  <m:t> </m:t>
                                </m:r>
                              </m:oMath>
                            </m:oMathPara>
                          </a14:m>
                          <a:endParaRPr lang="en-AU" sz="2400" dirty="0">
                            <a:effectLst/>
                            <a:latin typeface="Arial" panose="020B0604020202020204" pitchFamily="34" charset="0"/>
                            <a:ea typeface="Public Sans Light" pitchFamily="2" charset="0"/>
                          </a:endParaRPr>
                        </a:p>
                      </a:txBody>
                      <a:tcPr marL="68580" marR="68580" marT="0" marB="0"/>
                    </a:tc>
                    <a:extLst>
                      <a:ext uri="{0D108BD9-81ED-4DB2-BD59-A6C34878D82A}">
                        <a16:rowId xmlns:a16="http://schemas.microsoft.com/office/drawing/2014/main" val="1890305982"/>
                      </a:ext>
                    </a:extLst>
                  </a:tr>
                </a:tbl>
              </a:graphicData>
            </a:graphic>
          </p:graphicFrame>
        </mc:Choice>
        <mc:Fallback xmlns="">
          <p:graphicFrame>
            <p:nvGraphicFramePr>
              <p:cNvPr id="6" name="Table 5">
                <a:extLst>
                  <a:ext uri="{FF2B5EF4-FFF2-40B4-BE49-F238E27FC236}">
                    <a16:creationId xmlns:a16="http://schemas.microsoft.com/office/drawing/2014/main" id="{7F4C078F-4EA8-3662-36A5-0939B36D3413}"/>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8622655"/>
                  </p:ext>
                </p:extLst>
              </p:nvPr>
            </p:nvGraphicFramePr>
            <p:xfrm>
              <a:off x="2141621" y="2566236"/>
              <a:ext cx="7246218" cy="1428249"/>
            </p:xfrm>
            <a:graphic>
              <a:graphicData uri="http://schemas.openxmlformats.org/drawingml/2006/table">
                <a:tbl>
                  <a:tblPr firstRow="1" firstCol="1" bandRow="1">
                    <a:tableStyleId>{5940675A-B579-460E-94D1-54222C63F5DA}</a:tableStyleId>
                  </a:tblPr>
                  <a:tblGrid>
                    <a:gridCol w="2415155">
                      <a:extLst>
                        <a:ext uri="{9D8B030D-6E8A-4147-A177-3AD203B41FA5}">
                          <a16:colId xmlns:a16="http://schemas.microsoft.com/office/drawing/2014/main" val="2694575608"/>
                        </a:ext>
                      </a:extLst>
                    </a:gridCol>
                    <a:gridCol w="2415155">
                      <a:extLst>
                        <a:ext uri="{9D8B030D-6E8A-4147-A177-3AD203B41FA5}">
                          <a16:colId xmlns:a16="http://schemas.microsoft.com/office/drawing/2014/main" val="4275114365"/>
                        </a:ext>
                      </a:extLst>
                    </a:gridCol>
                    <a:gridCol w="2415908">
                      <a:extLst>
                        <a:ext uri="{9D8B030D-6E8A-4147-A177-3AD203B41FA5}">
                          <a16:colId xmlns:a16="http://schemas.microsoft.com/office/drawing/2014/main" val="808123866"/>
                        </a:ext>
                      </a:extLst>
                    </a:gridCol>
                  </a:tblGrid>
                  <a:tr h="1428249">
                    <a:tc>
                      <a:txBody>
                        <a:bodyPr/>
                        <a:lstStyle/>
                        <a:p>
                          <a:endParaRPr lang="en-US"/>
                        </a:p>
                      </a:txBody>
                      <a:tcPr marL="68580" marR="68580" marT="0" marB="0">
                        <a:blipFill>
                          <a:blip r:embed="rId3"/>
                          <a:stretch>
                            <a:fillRect l="-253" t="-424" r="-201010" b="-847"/>
                          </a:stretch>
                        </a:blipFill>
                      </a:tcPr>
                    </a:tc>
                    <a:tc>
                      <a:txBody>
                        <a:bodyPr/>
                        <a:lstStyle/>
                        <a:p>
                          <a:endParaRPr lang="en-US"/>
                        </a:p>
                      </a:txBody>
                      <a:tcPr marL="68580" marR="68580" marT="0" marB="0">
                        <a:blipFill>
                          <a:blip r:embed="rId3"/>
                          <a:stretch>
                            <a:fillRect l="-100000" t="-424" r="-100504" b="-847"/>
                          </a:stretch>
                        </a:blipFill>
                      </a:tcPr>
                    </a:tc>
                    <a:tc>
                      <a:txBody>
                        <a:bodyPr/>
                        <a:lstStyle/>
                        <a:p>
                          <a:endParaRPr lang="en-US"/>
                        </a:p>
                      </a:txBody>
                      <a:tcPr marL="68580" marR="68580" marT="0" marB="0">
                        <a:blipFill>
                          <a:blip r:embed="rId3"/>
                          <a:stretch>
                            <a:fillRect l="-200505" t="-424" r="-758" b="-847"/>
                          </a:stretch>
                        </a:blipFill>
                      </a:tcPr>
                    </a:tc>
                    <a:extLst>
                      <a:ext uri="{0D108BD9-81ED-4DB2-BD59-A6C34878D82A}">
                        <a16:rowId xmlns:a16="http://schemas.microsoft.com/office/drawing/2014/main" val="1890305982"/>
                      </a:ext>
                    </a:extLst>
                  </a:tr>
                </a:tbl>
              </a:graphicData>
            </a:graphic>
          </p:graphicFrame>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599F95-93A1-AE0F-AFA8-E60E086F0513}"/>
                  </a:ext>
                </a:extLst>
              </p:cNvPr>
              <p:cNvSpPr txBox="1"/>
              <p:nvPr/>
            </p:nvSpPr>
            <p:spPr>
              <a:xfrm>
                <a:off x="3721768" y="4451684"/>
                <a:ext cx="3665621" cy="922421"/>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−3≤</m:t>
                      </m:r>
                      <m:r>
                        <a:rPr lang="en-AU" b="0" i="1" smtClean="0">
                          <a:latin typeface="Cambria Math" panose="02040503050406030204" pitchFamily="18" charset="0"/>
                        </a:rPr>
                        <m:t>𝑡</m:t>
                      </m:r>
                      <m:r>
                        <a:rPr lang="en-AU" b="0" i="1" smtClean="0">
                          <a:latin typeface="Cambria Math" panose="02040503050406030204" pitchFamily="18" charset="0"/>
                        </a:rPr>
                        <m:t>≤3</m:t>
                      </m:r>
                    </m:oMath>
                  </m:oMathPara>
                </a14:m>
                <a:endParaRPr lang="en-AU" dirty="0"/>
              </a:p>
            </p:txBody>
          </p:sp>
        </mc:Choice>
        <mc:Fallback xmlns="">
          <p:sp>
            <p:nvSpPr>
              <p:cNvPr id="2" name="TextBox 1">
                <a:extLst>
                  <a:ext uri="{FF2B5EF4-FFF2-40B4-BE49-F238E27FC236}">
                    <a16:creationId xmlns:a16="http://schemas.microsoft.com/office/drawing/2014/main" id="{5F599F95-93A1-AE0F-AFA8-E60E086F0513}"/>
                  </a:ext>
                </a:extLst>
              </p:cNvPr>
              <p:cNvSpPr txBox="1">
                <a:spLocks noRot="1" noChangeAspect="1" noMove="1" noResize="1" noEditPoints="1" noAdjustHandles="1" noChangeArrowheads="1" noChangeShapeType="1" noTextEdit="1"/>
              </p:cNvSpPr>
              <p:nvPr/>
            </p:nvSpPr>
            <p:spPr>
              <a:xfrm>
                <a:off x="3721768" y="4451684"/>
                <a:ext cx="3665621" cy="922421"/>
              </a:xfrm>
              <a:prstGeom prst="rect">
                <a:avLst/>
              </a:prstGeom>
              <a:blipFill>
                <a:blip r:embed="rId4"/>
                <a:stretch>
                  <a:fillRect/>
                </a:stretch>
              </a:blipFill>
            </p:spPr>
            <p:txBody>
              <a:bodyPr/>
              <a:lstStyle/>
              <a:p>
                <a:r>
                  <a:rPr lang="en-AU">
                    <a:noFill/>
                  </a:rPr>
                  <a:t> </a:t>
                </a:r>
              </a:p>
            </p:txBody>
          </p:sp>
        </mc:Fallback>
      </mc:AlternateContent>
      <p:sp>
        <p:nvSpPr>
          <p:cNvPr id="8" name="Slide Number Placeholder 1">
            <a:extLst>
              <a:ext uri="{FF2B5EF4-FFF2-40B4-BE49-F238E27FC236}">
                <a16:creationId xmlns:a16="http://schemas.microsoft.com/office/drawing/2014/main" id="{9648B775-4F74-DE17-4344-16E72A4FE46A}"/>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lstStyle/>
          <a:p>
            <a:fld id="{10A01DC5-1685-4615-8240-15192985C6A2}" type="slidenum">
              <a:rPr lang="en-AU" smtClean="0"/>
              <a:t>12</a:t>
            </a:fld>
            <a:endParaRPr lang="en-AU" dirty="0"/>
          </a:p>
        </p:txBody>
      </p:sp>
    </p:spTree>
    <p:extLst>
      <p:ext uri="{BB962C8B-B14F-4D97-AF65-F5344CB8AC3E}">
        <p14:creationId xmlns:p14="http://schemas.microsoft.com/office/powerpoint/2010/main" val="313673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040"/>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resource contains NSW Curriculum and syllabus content. The NSW Curriculum is developed by the NSW Education Standards Authority (NESA). This content is prepared by NESA for and on behalf of the Crown in the right of the State of New South Wales. The material is protected by Crown copyright.</a:t>
            </a:r>
          </a:p>
          <a:p>
            <a:pPr lvl="0">
              <a:lnSpc>
                <a:spcPct val="150000"/>
              </a:lnSpc>
              <a:spcAft>
                <a:spcPts val="600"/>
              </a:spcAf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lang="en-AU" sz="1200" u="sng" dirty="0">
                <a:solidFill>
                  <a:srgbClr val="CBEDF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https://www.nsw.gov.au/education-and-training/nesa/copyright</a:t>
            </a:r>
            <a:r>
              <a:rPr kumimoji="0" lang="en-AU" sz="1200" b="0" i="0" u="none" strike="noStrike" kern="1200" cap="none" spc="0" normalizeH="0" baseline="0" noProof="0" dirty="0">
                <a:ln>
                  <a:noFill/>
                </a:ln>
                <a:solidFill>
                  <a:srgbClr val="FFFFFF"/>
                </a:solidFill>
                <a:effectLst/>
                <a:uLnTx/>
                <a:uFillTx/>
                <a:ea typeface="+mn-ea"/>
                <a:cs typeface="+mn-cs"/>
              </a:rPr>
              <a:t>. </a:t>
            </a:r>
          </a:p>
          <a:p>
            <a:pPr lvl="0">
              <a:lnSpc>
                <a:spcPct val="150000"/>
              </a:lnSpc>
              <a:spcAft>
                <a:spcPts val="600"/>
              </a:spcAf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NESA </a:t>
            </a:r>
            <a:r>
              <a:rPr lang="en-AU" sz="1200" u="sng" dirty="0">
                <a:solidFill>
                  <a:srgbClr val="CBEDFD"/>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https://www.nsw.gov.au/education-and-training/nesa</a:t>
            </a:r>
            <a:r>
              <a:rPr lang="en-AU" sz="1200" dirty="0">
                <a:solidFill>
                  <a:srgbClr val="CBEDFD"/>
                </a:solidFill>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US" u="sng" dirty="0">
                <a:solidFill>
                  <a:srgbClr val="2F5496"/>
                </a:solidFill>
                <a:effectLst/>
                <a:latin typeface="Arial" panose="020B0604020202020204" pitchFamily="34" charset="0"/>
                <a:ea typeface="Arial" panose="020B0604020202020204" pitchFamily="34" charset="0"/>
                <a:hlinkClick r:id="rId6"/>
              </a:rPr>
              <a:t>Mathematics Extension 1 11–12 Syllabus</a:t>
            </a:r>
            <a:r>
              <a:rPr lang="en-AU" dirty="0">
                <a:solidFill>
                  <a:srgbClr val="000000"/>
                </a:solidFill>
                <a:effectLst/>
                <a:latin typeface="Arial" panose="020B0604020202020204" pitchFamily="34" charset="0"/>
                <a:ea typeface="Arial" panose="020B0604020202020204" pitchFamily="34" charset="0"/>
              </a:rPr>
              <a:t>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13</a:t>
            </a:fld>
            <a:endParaRPr lang="en-AU" dirty="0"/>
          </a:p>
        </p:txBody>
      </p:sp>
    </p:spTree>
    <p:extLst>
      <p:ext uri="{BB962C8B-B14F-4D97-AF65-F5344CB8AC3E}">
        <p14:creationId xmlns:p14="http://schemas.microsoft.com/office/powerpoint/2010/main" val="147495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48038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 and success criteria</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F637BA9-DB5E-2457-A795-0B300DBA6F82}"/>
                  </a:ext>
                </a:extLst>
              </p:cNvPr>
              <p:cNvSpPr txBox="1"/>
              <p:nvPr/>
            </p:nvSpPr>
            <p:spPr>
              <a:xfrm>
                <a:off x="444500" y="1983985"/>
                <a:ext cx="11303000" cy="379020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indent="-342900">
                  <a:lnSpc>
                    <a:spcPct val="150000"/>
                  </a:lnSpc>
                  <a:buFont typeface="Arial" panose="020B0604020202020204" pitchFamily="34" charset="0"/>
                  <a:buChar char="•"/>
                </a:pPr>
                <a:r>
                  <a:rPr lang="en-AU" sz="2000" dirty="0"/>
                  <a:t>To understand how a common parameter links 2 equations to generate points and graphs in Cartesian form. </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2000" dirty="0"/>
                  <a:t>I can explain what a parameter is.</a:t>
                </a:r>
              </a:p>
              <a:p>
                <a:pPr marL="342900" lvl="0" indent="-342900">
                  <a:lnSpc>
                    <a:spcPct val="150000"/>
                  </a:lnSpc>
                  <a:buFont typeface="Arial" panose="020B0604020202020204" pitchFamily="34" charset="0"/>
                  <a:buChar char="•"/>
                </a:pPr>
                <a:r>
                  <a:rPr lang="en-AU" sz="2000" dirty="0"/>
                  <a:t>I can identify a parameter in a pair of parametric equations.</a:t>
                </a:r>
              </a:p>
              <a:p>
                <a:pPr marL="342900" lvl="0" indent="-342900">
                  <a:lnSpc>
                    <a:spcPct val="150000"/>
                  </a:lnSpc>
                  <a:buFont typeface="Arial" panose="020B0604020202020204" pitchFamily="34" charset="0"/>
                  <a:buChar char="•"/>
                </a:pPr>
                <a:r>
                  <a:rPr lang="en-AU" sz="2000" dirty="0"/>
                  <a:t>I can explain how a common parameter generates corresponding </a:t>
                </a:r>
                <a14:m>
                  <m:oMath xmlns:m="http://schemas.openxmlformats.org/officeDocument/2006/math">
                    <m:d>
                      <m:dPr>
                        <m:ctrlPr>
                          <a:rPr lang="en-AU" sz="2000" b="0" i="1" smtClean="0">
                            <a:latin typeface="Cambria Math" panose="02040503050406030204" pitchFamily="18" charset="0"/>
                          </a:rPr>
                        </m:ctrlPr>
                      </m:dPr>
                      <m:e>
                        <m:r>
                          <a:rPr lang="en-AU" sz="2000" b="0" i="1" smtClean="0">
                            <a:latin typeface="Cambria Math" panose="02040503050406030204" pitchFamily="18" charset="0"/>
                          </a:rPr>
                          <m:t>𝑥</m:t>
                        </m:r>
                        <m:r>
                          <a:rPr lang="en-AU" sz="2000" b="0" i="1" smtClean="0">
                            <a:latin typeface="Cambria Math" panose="02040503050406030204" pitchFamily="18" charset="0"/>
                          </a:rPr>
                          <m:t>,</m:t>
                        </m:r>
                        <m:r>
                          <a:rPr lang="en-AU" sz="2000" b="0" i="1" smtClean="0">
                            <a:latin typeface="Cambria Math" panose="02040503050406030204" pitchFamily="18" charset="0"/>
                          </a:rPr>
                          <m:t>𝑦</m:t>
                        </m:r>
                      </m:e>
                    </m:d>
                  </m:oMath>
                </a14:m>
                <a:r>
                  <a:rPr lang="en-AU" sz="2000" dirty="0"/>
                  <a:t> pairs.</a:t>
                </a:r>
              </a:p>
              <a:p>
                <a:pPr marL="342900" lvl="0" indent="-342900">
                  <a:lnSpc>
                    <a:spcPct val="150000"/>
                  </a:lnSpc>
                  <a:buFont typeface="Arial" panose="020B0604020202020204" pitchFamily="34" charset="0"/>
                  <a:buChar char="•"/>
                </a:pPr>
                <a:r>
                  <a:rPr lang="en-AU" sz="2000" dirty="0"/>
                  <a:t>I can graph a pair of parametric equations on a Cartesian plane.</a:t>
                </a:r>
              </a:p>
            </p:txBody>
          </p:sp>
        </mc:Choice>
        <mc:Fallback xmlns="">
          <p:sp>
            <p:nvSpPr>
              <p:cNvPr id="3" name="TextBox 2">
                <a:extLst>
                  <a:ext uri="{FF2B5EF4-FFF2-40B4-BE49-F238E27FC236}">
                    <a16:creationId xmlns:a16="http://schemas.microsoft.com/office/drawing/2014/main" id="{DF637BA9-DB5E-2457-A795-0B300DBA6F82}"/>
                  </a:ext>
                </a:extLst>
              </p:cNvPr>
              <p:cNvSpPr txBox="1">
                <a:spLocks noRot="1" noChangeAspect="1" noMove="1" noResize="1" noEditPoints="1" noAdjustHandles="1" noChangeArrowheads="1" noChangeShapeType="1" noTextEdit="1"/>
              </p:cNvSpPr>
              <p:nvPr/>
            </p:nvSpPr>
            <p:spPr>
              <a:xfrm>
                <a:off x="444500" y="1983985"/>
                <a:ext cx="11303000" cy="3790205"/>
              </a:xfrm>
              <a:prstGeom prst="rect">
                <a:avLst/>
              </a:prstGeom>
              <a:blipFill>
                <a:blip r:embed="rId3"/>
                <a:stretch>
                  <a:fillRect l="-1402" b="-3215"/>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Guggenheim Museum, Bilbao, Spain </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r>
              <a:rPr lang="en-AU" dirty="0"/>
              <a:t>Bilbao, Spain</a:t>
            </a:r>
            <a:endParaRPr lang="en-AU" sz="3600" dirty="0">
              <a:latin typeface="+mj-lt"/>
            </a:endParaRPr>
          </a:p>
        </p:txBody>
      </p:sp>
      <p:pic>
        <p:nvPicPr>
          <p:cNvPr id="1026" name="Picture 2" descr="Image of the Guggenheim Museum in Bilbao, Spain. ">
            <a:extLst>
              <a:ext uri="{FF2B5EF4-FFF2-40B4-BE49-F238E27FC236}">
                <a16:creationId xmlns:a16="http://schemas.microsoft.com/office/drawing/2014/main" id="{BEA2230B-C72B-AD7C-82E3-E7AC7C2E108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85703" y="1187940"/>
            <a:ext cx="5976159" cy="4482119"/>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2685703" y="5809857"/>
            <a:ext cx="7067897" cy="545601"/>
          </a:xfrm>
        </p:spPr>
        <p:txBody>
          <a:bodyPr/>
          <a:lstStyle/>
          <a:p>
            <a:r>
              <a:rPr lang="en-AU" sz="1200" dirty="0">
                <a:hlinkClick r:id="rId4"/>
              </a:rPr>
              <a:t>Guggenheim museum Bilbao</a:t>
            </a:r>
            <a:r>
              <a:rPr lang="en-AU" sz="1200" dirty="0"/>
              <a:t>’ by Riina is licenced under </a:t>
            </a:r>
            <a:r>
              <a:rPr lang="en-AU" sz="1200" dirty="0">
                <a:hlinkClick r:id="rId5"/>
              </a:rPr>
              <a:t>CC-BY-SA-2.5,2.0,1.0</a:t>
            </a:r>
            <a:r>
              <a:rPr lang="en-AU" sz="1200" dirty="0"/>
              <a:t> </a:t>
            </a: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422800-D64F-0255-2B78-CCF8BE5BB247}"/>
              </a:ext>
            </a:extLst>
          </p:cNvPr>
          <p:cNvSpPr>
            <a:spLocks noGrp="1"/>
          </p:cNvSpPr>
          <p:nvPr>
            <p:ph type="title"/>
          </p:nvPr>
        </p:nvSpPr>
        <p:spPr/>
        <p:txBody>
          <a:bodyPr/>
          <a:lstStyle/>
          <a:p>
            <a:r>
              <a:rPr lang="en-AU" dirty="0"/>
              <a:t>Beijing National Stadium</a:t>
            </a:r>
          </a:p>
        </p:txBody>
      </p:sp>
      <p:sp>
        <p:nvSpPr>
          <p:cNvPr id="4" name="Text Placeholder 3">
            <a:extLst>
              <a:ext uri="{FF2B5EF4-FFF2-40B4-BE49-F238E27FC236}">
                <a16:creationId xmlns:a16="http://schemas.microsoft.com/office/drawing/2014/main" id="{7E891A3F-0CBD-6831-5AC7-BB7D6926FDC6}"/>
              </a:ext>
            </a:extLst>
          </p:cNvPr>
          <p:cNvSpPr>
            <a:spLocks noGrp="1"/>
          </p:cNvSpPr>
          <p:nvPr>
            <p:ph type="body" sz="quarter" idx="18"/>
          </p:nvPr>
        </p:nvSpPr>
        <p:spPr/>
        <p:txBody>
          <a:bodyPr/>
          <a:lstStyle/>
          <a:p>
            <a:r>
              <a:rPr lang="en-AU" dirty="0"/>
              <a:t>Beijing, China</a:t>
            </a:r>
          </a:p>
        </p:txBody>
      </p:sp>
      <p:pic>
        <p:nvPicPr>
          <p:cNvPr id="2052" name="Picture 4" descr="Image of the Beijing National stadium, Beijing, China">
            <a:extLst>
              <a:ext uri="{FF2B5EF4-FFF2-40B4-BE49-F238E27FC236}">
                <a16:creationId xmlns:a16="http://schemas.microsoft.com/office/drawing/2014/main" id="{A952006F-A629-EE5D-AC02-DB90EF6E0A2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9700" y="1923184"/>
            <a:ext cx="9144000" cy="41338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6B06DF4-87A3-F201-03AC-BED3414617F6}"/>
              </a:ext>
            </a:extLst>
          </p:cNvPr>
          <p:cNvSpPr txBox="1"/>
          <p:nvPr/>
        </p:nvSpPr>
        <p:spPr>
          <a:xfrm>
            <a:off x="1364543" y="6190907"/>
            <a:ext cx="9032523" cy="276999"/>
          </a:xfrm>
          <a:prstGeom prst="rect">
            <a:avLst/>
          </a:prstGeom>
          <a:noFill/>
        </p:spPr>
        <p:txBody>
          <a:bodyPr wrap="square">
            <a:spAutoFit/>
          </a:bodyPr>
          <a:lstStyle/>
          <a:p>
            <a:r>
              <a:rPr lang="en-AU" sz="1200" dirty="0"/>
              <a:t>‘</a:t>
            </a:r>
            <a:r>
              <a:rPr lang="en-AU" sz="1200" dirty="0">
                <a:hlinkClick r:id="rId3"/>
              </a:rPr>
              <a:t>Beijing China Beijing-National-Stadium-01</a:t>
            </a:r>
            <a:r>
              <a:rPr lang="en-AU" sz="1200" dirty="0"/>
              <a:t>’ by </a:t>
            </a:r>
            <a:r>
              <a:rPr lang="en-AU" sz="1200" dirty="0">
                <a:hlinkClick r:id="rId4"/>
              </a:rPr>
              <a:t>Cephoto, Uwe Aranas</a:t>
            </a:r>
            <a:r>
              <a:rPr lang="en-AU" sz="1200" dirty="0"/>
              <a:t> is licenced under </a:t>
            </a:r>
            <a:r>
              <a:rPr lang="en-AU" sz="1200" dirty="0">
                <a:hlinkClick r:id="rId5"/>
              </a:rPr>
              <a:t>CC-BY-SA-3.0</a:t>
            </a:r>
            <a:endParaRPr lang="en-AU" sz="1200" dirty="0"/>
          </a:p>
        </p:txBody>
      </p:sp>
      <p:sp>
        <p:nvSpPr>
          <p:cNvPr id="2" name="Slide Number Placeholder 1">
            <a:extLst>
              <a:ext uri="{FF2B5EF4-FFF2-40B4-BE49-F238E27FC236}">
                <a16:creationId xmlns:a16="http://schemas.microsoft.com/office/drawing/2014/main" id="{32E97C4A-3875-FEE6-048E-1F9726075DA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a:t>
            </a:fld>
            <a:endParaRPr lang="en-AU" dirty="0"/>
          </a:p>
        </p:txBody>
      </p:sp>
    </p:spTree>
    <p:extLst>
      <p:ext uri="{BB962C8B-B14F-4D97-AF65-F5344CB8AC3E}">
        <p14:creationId xmlns:p14="http://schemas.microsoft.com/office/powerpoint/2010/main" val="1742997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B2BDCA-7118-DFA8-AFF5-F8B44707C450}"/>
              </a:ext>
            </a:extLst>
          </p:cNvPr>
          <p:cNvSpPr>
            <a:spLocks noGrp="1"/>
          </p:cNvSpPr>
          <p:nvPr>
            <p:ph type="title"/>
          </p:nvPr>
        </p:nvSpPr>
        <p:spPr/>
        <p:txBody>
          <a:bodyPr/>
          <a:lstStyle/>
          <a:p>
            <a:r>
              <a:rPr lang="en-AU" dirty="0"/>
              <a:t>Heyder Aliyev Centre</a:t>
            </a:r>
          </a:p>
        </p:txBody>
      </p:sp>
      <p:sp>
        <p:nvSpPr>
          <p:cNvPr id="4" name="Text Placeholder 3">
            <a:extLst>
              <a:ext uri="{FF2B5EF4-FFF2-40B4-BE49-F238E27FC236}">
                <a16:creationId xmlns:a16="http://schemas.microsoft.com/office/drawing/2014/main" id="{271AA568-04D3-D653-B405-6B64EEA8A93D}"/>
              </a:ext>
            </a:extLst>
          </p:cNvPr>
          <p:cNvSpPr>
            <a:spLocks noGrp="1"/>
          </p:cNvSpPr>
          <p:nvPr>
            <p:ph type="body" sz="quarter" idx="18"/>
          </p:nvPr>
        </p:nvSpPr>
        <p:spPr/>
        <p:txBody>
          <a:bodyPr/>
          <a:lstStyle/>
          <a:p>
            <a:r>
              <a:rPr lang="en-AU" dirty="0"/>
              <a:t>Baku, Azerbaijan</a:t>
            </a:r>
          </a:p>
        </p:txBody>
      </p:sp>
      <p:pic>
        <p:nvPicPr>
          <p:cNvPr id="3076" name="Picture 4" descr="Image of the Heyder Aliyev Centre in Baku Azerbaijan.">
            <a:extLst>
              <a:ext uri="{FF2B5EF4-FFF2-40B4-BE49-F238E27FC236}">
                <a16:creationId xmlns:a16="http://schemas.microsoft.com/office/drawing/2014/main" id="{798C8AD0-DADC-9E80-8D50-F4BF81D9093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65867" y="1664163"/>
            <a:ext cx="8106976" cy="45601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46D571B-6D85-8504-57A2-E39C017F9C4E}"/>
              </a:ext>
            </a:extLst>
          </p:cNvPr>
          <p:cNvSpPr txBox="1"/>
          <p:nvPr/>
        </p:nvSpPr>
        <p:spPr>
          <a:xfrm>
            <a:off x="1865866" y="6285167"/>
            <a:ext cx="7684533" cy="276999"/>
          </a:xfrm>
          <a:prstGeom prst="rect">
            <a:avLst/>
          </a:prstGeom>
          <a:noFill/>
        </p:spPr>
        <p:txBody>
          <a:bodyPr wrap="square">
            <a:spAutoFit/>
          </a:bodyPr>
          <a:lstStyle/>
          <a:p>
            <a:r>
              <a:rPr lang="en-AU" sz="1200" dirty="0"/>
              <a:t>‘</a:t>
            </a:r>
            <a:r>
              <a:rPr lang="en-AU" sz="1200" dirty="0">
                <a:hlinkClick r:id="rId4"/>
              </a:rPr>
              <a:t>Right wing of Heydar Aliyev Center, Baku Azerbaijan</a:t>
            </a:r>
            <a:r>
              <a:rPr lang="en-AU" sz="1200" dirty="0"/>
              <a:t>’ by </a:t>
            </a:r>
            <a:r>
              <a:rPr lang="en-AU" sz="1200" dirty="0">
                <a:hlinkClick r:id="rId5"/>
              </a:rPr>
              <a:t>Wertuose</a:t>
            </a:r>
            <a:r>
              <a:rPr lang="en-AU" sz="1200" dirty="0"/>
              <a:t> is licenced under </a:t>
            </a:r>
            <a:r>
              <a:rPr lang="en-AU" sz="1200" dirty="0">
                <a:hlinkClick r:id="rId6"/>
              </a:rPr>
              <a:t>CC-BY-SA-4.0</a:t>
            </a:r>
            <a:endParaRPr lang="en-AU" sz="1200" dirty="0"/>
          </a:p>
        </p:txBody>
      </p:sp>
      <p:sp>
        <p:nvSpPr>
          <p:cNvPr id="2" name="Slide Number Placeholder 1">
            <a:extLst>
              <a:ext uri="{FF2B5EF4-FFF2-40B4-BE49-F238E27FC236}">
                <a16:creationId xmlns:a16="http://schemas.microsoft.com/office/drawing/2014/main" id="{990F05E6-8F06-B3FE-527C-28B3185C7EF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dirty="0"/>
          </a:p>
        </p:txBody>
      </p:sp>
    </p:spTree>
    <p:extLst>
      <p:ext uri="{BB962C8B-B14F-4D97-AF65-F5344CB8AC3E}">
        <p14:creationId xmlns:p14="http://schemas.microsoft.com/office/powerpoint/2010/main" val="321450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BC0EF-269A-54E5-6D97-4E5961FA52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D9775E-583A-E98C-BF9A-9A49E463D737}"/>
              </a:ext>
            </a:extLst>
          </p:cNvPr>
          <p:cNvSpPr>
            <a:spLocks noGrp="1"/>
          </p:cNvSpPr>
          <p:nvPr>
            <p:ph type="title"/>
          </p:nvPr>
        </p:nvSpPr>
        <p:spPr/>
        <p:txBody>
          <a:bodyPr/>
          <a:lstStyle/>
          <a:p>
            <a:r>
              <a:rPr lang="en-AU" dirty="0"/>
              <a:t>Convenience store scenario</a:t>
            </a:r>
          </a:p>
        </p:txBody>
      </p:sp>
      <p:sp>
        <p:nvSpPr>
          <p:cNvPr id="8" name="TextBox 7">
            <a:extLst>
              <a:ext uri="{FF2B5EF4-FFF2-40B4-BE49-F238E27FC236}">
                <a16:creationId xmlns:a16="http://schemas.microsoft.com/office/drawing/2014/main" id="{75D04112-BA7F-3B71-453A-E54E3DDD05E1}"/>
              </a:ext>
            </a:extLst>
          </p:cNvPr>
          <p:cNvSpPr txBox="1"/>
          <p:nvPr/>
        </p:nvSpPr>
        <p:spPr>
          <a:xfrm>
            <a:off x="3980985" y="1873405"/>
            <a:ext cx="4427035" cy="758283"/>
          </a:xfrm>
          <a:prstGeom prst="rect">
            <a:avLst/>
          </a:prstGeom>
          <a:solidFill>
            <a:srgbClr val="FBDBE7"/>
          </a:solidFill>
          <a:ln>
            <a:noFill/>
          </a:ln>
        </p:spPr>
        <p:txBody>
          <a:bodyPr wrap="square" lIns="0" tIns="0" rIns="0" bIns="0" rtlCol="0">
            <a:noAutofit/>
          </a:bodyPr>
          <a:lstStyle/>
          <a:p>
            <a:pPr algn="ctr">
              <a:lnSpc>
                <a:spcPct val="150000"/>
              </a:lnSpc>
              <a:spcBef>
                <a:spcPts val="1200"/>
              </a:spcBef>
              <a:spcAft>
                <a:spcPts val="600"/>
              </a:spcAft>
              <a:buNone/>
            </a:pPr>
            <a:r>
              <a:rPr lang="en-AU" dirty="0"/>
              <a:t>ice-cream = (sunscreen)</a:t>
            </a:r>
            <a:r>
              <a:rPr lang="en-AU" baseline="30000" dirty="0"/>
              <a:t>2</a:t>
            </a:r>
          </a:p>
        </p:txBody>
      </p:sp>
      <p:sp>
        <p:nvSpPr>
          <p:cNvPr id="7" name="TextBox 6">
            <a:extLst>
              <a:ext uri="{FF2B5EF4-FFF2-40B4-BE49-F238E27FC236}">
                <a16:creationId xmlns:a16="http://schemas.microsoft.com/office/drawing/2014/main" id="{DCF75DA6-EF2C-DE8B-3C70-6F12E36E0D10}"/>
              </a:ext>
            </a:extLst>
          </p:cNvPr>
          <p:cNvSpPr txBox="1"/>
          <p:nvPr/>
        </p:nvSpPr>
        <p:spPr>
          <a:xfrm>
            <a:off x="3048802" y="3222927"/>
            <a:ext cx="6097604" cy="1362681"/>
          </a:xfrm>
          <a:prstGeom prst="rect">
            <a:avLst/>
          </a:prstGeom>
          <a:solidFill>
            <a:srgbClr val="FBDBE7"/>
          </a:solidFill>
        </p:spPr>
        <p:txBody>
          <a:bodyPr wrap="square">
            <a:spAutoFit/>
          </a:bodyPr>
          <a:lstStyle/>
          <a:p>
            <a:pPr algn="ctr">
              <a:lnSpc>
                <a:spcPct val="150000"/>
              </a:lnSpc>
              <a:spcBef>
                <a:spcPts val="1200"/>
              </a:spcBef>
              <a:spcAft>
                <a:spcPts val="600"/>
              </a:spcAft>
              <a:buNone/>
            </a:pPr>
            <a:r>
              <a:rPr lang="en-AU" sz="2400" dirty="0">
                <a:solidFill>
                  <a:srgbClr val="000000"/>
                </a:solidFill>
                <a:effectLst/>
                <a:latin typeface="Arial" panose="020B0604020202020204" pitchFamily="34" charset="0"/>
                <a:ea typeface="Public Sans Light" pitchFamily="2" charset="0"/>
              </a:rPr>
              <a:t>sunscreen = temperature – 35</a:t>
            </a:r>
            <a:endParaRPr lang="en-AU" sz="2400" dirty="0">
              <a:effectLst/>
              <a:latin typeface="Arial" panose="020B0604020202020204" pitchFamily="34" charset="0"/>
              <a:ea typeface="Public Sans Light" pitchFamily="2" charset="0"/>
            </a:endParaRPr>
          </a:p>
          <a:p>
            <a:pPr algn="ctr">
              <a:lnSpc>
                <a:spcPct val="150000"/>
              </a:lnSpc>
              <a:spcBef>
                <a:spcPts val="1200"/>
              </a:spcBef>
              <a:spcAft>
                <a:spcPts val="600"/>
              </a:spcAft>
              <a:buNone/>
            </a:pPr>
            <a:r>
              <a:rPr lang="en-AU">
                <a:solidFill>
                  <a:srgbClr val="000000"/>
                </a:solidFill>
                <a:latin typeface="Arial" panose="020B0604020202020204" pitchFamily="34" charset="0"/>
                <a:ea typeface="Public Sans Light" pitchFamily="2" charset="0"/>
              </a:rPr>
              <a:t>i</a:t>
            </a:r>
            <a:r>
              <a:rPr lang="en-AU" sz="2400">
                <a:solidFill>
                  <a:srgbClr val="000000"/>
                </a:solidFill>
                <a:effectLst/>
                <a:latin typeface="Arial" panose="020B0604020202020204" pitchFamily="34" charset="0"/>
                <a:ea typeface="Public Sans Light" pitchFamily="2" charset="0"/>
              </a:rPr>
              <a:t>ce-cream </a:t>
            </a:r>
            <a:r>
              <a:rPr lang="en-AU" sz="2400" dirty="0">
                <a:solidFill>
                  <a:srgbClr val="000000"/>
                </a:solidFill>
                <a:effectLst/>
                <a:latin typeface="Arial" panose="020B0604020202020204" pitchFamily="34" charset="0"/>
                <a:ea typeface="Public Sans Light" pitchFamily="2" charset="0"/>
              </a:rPr>
              <a:t>= (temperature – 35)</a:t>
            </a:r>
            <a:r>
              <a:rPr lang="en-AU" sz="2400" baseline="30000" dirty="0">
                <a:solidFill>
                  <a:srgbClr val="000000"/>
                </a:solidFill>
                <a:effectLst/>
                <a:latin typeface="Arial" panose="020B0604020202020204" pitchFamily="34" charset="0"/>
                <a:ea typeface="Public Sans Light" pitchFamily="2" charset="0"/>
              </a:rPr>
              <a:t>2</a:t>
            </a:r>
            <a:endParaRPr lang="en-AU" sz="2400" dirty="0">
              <a:effectLst/>
              <a:latin typeface="Arial" panose="020B0604020202020204" pitchFamily="34" charset="0"/>
              <a:ea typeface="Public Sans Light" pitchFamily="2" charset="0"/>
            </a:endParaRPr>
          </a:p>
        </p:txBody>
      </p:sp>
      <p:sp>
        <p:nvSpPr>
          <p:cNvPr id="2" name="Slide Number Placeholder 1">
            <a:extLst>
              <a:ext uri="{FF2B5EF4-FFF2-40B4-BE49-F238E27FC236}">
                <a16:creationId xmlns:a16="http://schemas.microsoft.com/office/drawing/2014/main" id="{3832CD68-ECA7-CCD8-5696-690DEC79035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dirty="0"/>
          </a:p>
        </p:txBody>
      </p:sp>
    </p:spTree>
    <p:extLst>
      <p:ext uri="{BB962C8B-B14F-4D97-AF65-F5344CB8AC3E}">
        <p14:creationId xmlns:p14="http://schemas.microsoft.com/office/powerpoint/2010/main" val="41023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C2F5E-5833-E846-F8DE-025E4415BBB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A4CDA97-E483-C826-649D-C37A4EE630BD}"/>
              </a:ext>
            </a:extLst>
          </p:cNvPr>
          <p:cNvSpPr>
            <a:spLocks noGrp="1"/>
          </p:cNvSpPr>
          <p:nvPr>
            <p:ph type="ctrTitle"/>
          </p:nvPr>
        </p:nvSpPr>
        <p:spPr/>
        <p:txBody>
          <a:bodyPr/>
          <a:lstStyle/>
          <a:p>
            <a:r>
              <a:rPr lang="en-AU" dirty="0">
                <a:latin typeface="+mj-lt"/>
              </a:rPr>
              <a:t>Releasing responsibility </a:t>
            </a:r>
          </a:p>
        </p:txBody>
      </p:sp>
    </p:spTree>
    <p:extLst>
      <p:ext uri="{BB962C8B-B14F-4D97-AF65-F5344CB8AC3E}">
        <p14:creationId xmlns:p14="http://schemas.microsoft.com/office/powerpoint/2010/main" val="417768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InDAM xmlns="95386ad3-46d6-4eb6-bbc1-9b19b13a5756">false</InDAM>
    <lcf76f155ced4ddcb4097134ff3c332f xmlns="95386ad3-46d6-4eb6-bbc1-9b19b13a5756">
      <Terms xmlns="http://schemas.microsoft.com/office/infopath/2007/PartnerControls"/>
    </lcf76f155ced4ddcb4097134ff3c332f>
    <Description2 xmlns="95386ad3-46d6-4eb6-bbc1-9b19b13a5756" xsi:nil="true"/>
    <_ip_UnifiedCompliancePolicyUIAction xmlns="http://schemas.microsoft.com/sharepoint/v3" xsi:nil="true"/>
    <Notes xmlns="95386ad3-46d6-4eb6-bbc1-9b19b13a5756" xsi:nil="true"/>
    <_ip_UnifiedCompliancePolicyProperties xmlns="http://schemas.microsoft.com/sharepoint/v3" xsi:nil="true"/>
    <TaxCatchAll xmlns="9191b990-ddf9-46cb-8ffe-20db9d3a58a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9" ma:contentTypeDescription="Create a new document." ma:contentTypeScope="" ma:versionID="db09465f9babd3d8136b419077a66f80">
  <xsd:schema xmlns:xsd="http://www.w3.org/2001/XMLSchema" xmlns:xs="http://www.w3.org/2001/XMLSchema" xmlns:p="http://schemas.microsoft.com/office/2006/metadata/properties" xmlns:ns1="http://schemas.microsoft.com/sharepoint/v3" xmlns:ns2="95386ad3-46d6-4eb6-bbc1-9b19b13a5756" xmlns:ns3="9191b990-ddf9-46cb-8ffe-20db9d3a58aa" targetNamespace="http://schemas.microsoft.com/office/2006/metadata/properties" ma:root="true" ma:fieldsID="2328d8c77bc68cff09f947cedbb569bc" ns1:_="" ns2:_="" ns3:_="">
    <xsd:import namespace="http://schemas.microsoft.com/sharepoint/v3"/>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element ref="ns1:_ip_UnifiedCompliancePolicyProperties" minOccurs="0"/>
                <xsd:element ref="ns1:_ip_UnifiedCompliancePolicyUIAction"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1" nillable="true" ma:displayName="Unified Compliance Policy Properties" ma:hidden="true" ma:internalName="_ip_UnifiedCompliancePolicyProperties">
      <xsd:simpleType>
        <xsd:restriction base="dms:Note"/>
      </xsd:simpleType>
    </xsd:element>
    <xsd:element name="_ip_UnifiedCompliancePolicyUIAction" ma:index="3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DEF497-24AC-4ADF-BCE1-CB6A19158C56}">
  <ds:schemaRefs>
    <ds:schemaRef ds:uri="http://schemas.microsoft.com/sharepoint/v3"/>
    <ds:schemaRef ds:uri="http://schemas.microsoft.com/office/2006/documentManagement/types"/>
    <ds:schemaRef ds:uri="http://schemas.microsoft.com/office/2006/metadata/properties"/>
    <ds:schemaRef ds:uri="http://purl.org/dc/dcmitype/"/>
    <ds:schemaRef ds:uri="http://www.w3.org/XML/1998/namespace"/>
    <ds:schemaRef ds:uri="http://purl.org/dc/terms/"/>
    <ds:schemaRef ds:uri="9191b990-ddf9-46cb-8ffe-20db9d3a58aa"/>
    <ds:schemaRef ds:uri="http://schemas.microsoft.com/office/infopath/2007/PartnerControls"/>
    <ds:schemaRef ds:uri="http://schemas.openxmlformats.org/package/2006/metadata/core-properties"/>
    <ds:schemaRef ds:uri="95386ad3-46d6-4eb6-bbc1-9b19b13a5756"/>
    <ds:schemaRef ds:uri="http://purl.org/dc/elements/1.1/"/>
  </ds:schemaRefs>
</ds:datastoreItem>
</file>

<file path=customXml/itemProps2.xml><?xml version="1.0" encoding="utf-8"?>
<ds:datastoreItem xmlns:ds="http://schemas.openxmlformats.org/officeDocument/2006/customXml" ds:itemID="{9786A492-8C31-4E47-BB1F-29D3A5B436CE}">
  <ds:schemaRefs>
    <ds:schemaRef ds:uri="http://schemas.microsoft.com/sharepoint/v3/contenttype/forms"/>
  </ds:schemaRefs>
</ds:datastoreItem>
</file>

<file path=customXml/itemProps3.xml><?xml version="1.0" encoding="utf-8"?>
<ds:datastoreItem xmlns:ds="http://schemas.openxmlformats.org/officeDocument/2006/customXml" ds:itemID="{6FE6F8A9-C20F-44C7-9751-8976B7B4B0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NSWG Corporate</Template>
  <TotalTime>11</TotalTime>
  <Words>737</Words>
  <Application>Microsoft Office PowerPoint</Application>
  <PresentationFormat>Widescreen</PresentationFormat>
  <Paragraphs>75</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Public Sans</vt:lpstr>
      <vt:lpstr>Cambria Math</vt:lpstr>
      <vt:lpstr>Times New Roman</vt:lpstr>
      <vt:lpstr>NSWG Corporate</vt:lpstr>
      <vt:lpstr>Introduction to Parametric form</vt:lpstr>
      <vt:lpstr>Learning intention and success criteria</vt:lpstr>
      <vt:lpstr>Activating prior knowledge</vt:lpstr>
      <vt:lpstr>Guggenheim Museum, Bilbao, Spain </vt:lpstr>
      <vt:lpstr>Beijing National Stadium</vt:lpstr>
      <vt:lpstr>Heyder Aliyev Centre</vt:lpstr>
      <vt:lpstr>Connecting learning</vt:lpstr>
      <vt:lpstr>Convenience store scenario</vt:lpstr>
      <vt:lpstr>Releasing responsibility </vt:lpstr>
      <vt:lpstr>Definition</vt:lpstr>
      <vt:lpstr>Independent practice</vt:lpstr>
      <vt:lpstr>Exploring parametric form</vt:lpstr>
      <vt:lpstr>References</vt:lpstr>
      <vt:lpstr>Copyright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lesson 1 – Introduction to parametric form, Mathematics Extension 1</dc:title>
  <dc:subject>Mathematics Extension 1 – Stage 6 (Year 11)  </dc:subject>
  <dc:creator>NSW Department of Education</dc:creator>
  <cp:keywords/>
  <dc:description/>
  <cp:lastModifiedBy>Liv Howard</cp:lastModifiedBy>
  <cp:revision>6</cp:revision>
  <dcterms:created xsi:type="dcterms:W3CDTF">2026-03-20T05:11:18Z</dcterms:created>
  <dcterms:modified xsi:type="dcterms:W3CDTF">2026-07-03T05:52:46Z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2024-07-31T04:44:31Z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86cc9e70-6da9-4653-95a8-be9aa2ad5056</vt:lpwstr>
  </property>
  <property fmtid="{D5CDD505-2E9C-101B-9397-08002B2CF9AE}" pid="8" name="MSIP_Label_b603dfd7-d93a-4381-a340-2995d8282205_ContentBits">
    <vt:lpwstr>0</vt:lpwstr>
  </property>
  <property fmtid="{D5CDD505-2E9C-101B-9397-08002B2CF9AE}" pid="9" name="ContentTypeId">
    <vt:lpwstr>0x0101004A1D8124FFB2A1438B815462E05615AB</vt:lpwstr>
  </property>
  <property fmtid="{D5CDD505-2E9C-101B-9397-08002B2CF9AE}" pid="10" name="MediaServiceImageTags">
    <vt:lpwstr/>
  </property>
</Properties>
</file>