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31"/>
  </p:notesMasterIdLst>
  <p:handoutMasterIdLst>
    <p:handoutMasterId r:id="rId32"/>
  </p:handoutMasterIdLst>
  <p:sldIdLst>
    <p:sldId id="26505" r:id="rId5"/>
    <p:sldId id="26383" r:id="rId6"/>
    <p:sldId id="271" r:id="rId7"/>
    <p:sldId id="26526" r:id="rId8"/>
    <p:sldId id="26525" r:id="rId9"/>
    <p:sldId id="26541" r:id="rId10"/>
    <p:sldId id="26506" r:id="rId11"/>
    <p:sldId id="26527" r:id="rId12"/>
    <p:sldId id="26528" r:id="rId13"/>
    <p:sldId id="26529" r:id="rId14"/>
    <p:sldId id="26530" r:id="rId15"/>
    <p:sldId id="26531" r:id="rId16"/>
    <p:sldId id="26532" r:id="rId17"/>
    <p:sldId id="26539" r:id="rId18"/>
    <p:sldId id="26508" r:id="rId19"/>
    <p:sldId id="26509" r:id="rId20"/>
    <p:sldId id="26535" r:id="rId21"/>
    <p:sldId id="26534" r:id="rId22"/>
    <p:sldId id="26536" r:id="rId23"/>
    <p:sldId id="26537" r:id="rId24"/>
    <p:sldId id="26538" r:id="rId25"/>
    <p:sldId id="26510" r:id="rId26"/>
    <p:sldId id="26511" r:id="rId27"/>
    <p:sldId id="26540" r:id="rId28"/>
    <p:sldId id="360" r:id="rId29"/>
    <p:sldId id="361" r:id="rId30"/>
  </p:sldIdLst>
  <p:sldSz cx="12192000" cy="6858000"/>
  <p:notesSz cx="6858000" cy="9144000"/>
  <p:embeddedFontLst>
    <p:embeddedFont>
      <p:font typeface="Cambria Math" panose="02040503050406030204" pitchFamily="18" charset="0"/>
      <p:regular r:id="rId33"/>
    </p:embeddedFont>
    <p:embeddedFont>
      <p:font typeface="Public Sans" pitchFamily="2" charset="0"/>
      <p:regular r:id="rId34"/>
      <p:bold r:id="rId35"/>
      <p:italic r:id="rId36"/>
      <p:boldItalic r:id="rId37"/>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B47"/>
    <a:srgbClr val="B51458"/>
    <a:srgbClr val="00ACC2"/>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293D9E-50FD-4DC3-98FC-729B5428872A}" v="1" dt="2026-09-02T02:30:43.282"/>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0548" autoAdjust="0"/>
  </p:normalViewPr>
  <p:slideViewPr>
    <p:cSldViewPr snapToGrid="0">
      <p:cViewPr varScale="1">
        <p:scale>
          <a:sx n="86" d="100"/>
          <a:sy n="86" d="100"/>
        </p:scale>
        <p:origin x="336" y="78"/>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2.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2/09/2026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37B11-E968-D8B7-60D7-627B3A0AA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24C54-7304-A176-9F7F-C329217F3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1FE671-B51F-F443-F8C9-8FDD3CD0761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2458A87-14A2-055F-61D0-A22E83D882F5}"/>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195143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CA332-1624-F984-8092-B9DA51D85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01F8A-A599-6FB8-AD71-DA5DFE102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A2238-C02B-6DC6-7AB1-E7C6B5EA3FF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E2DE53F-9ACE-D553-EF49-3406C00DC03E}"/>
              </a:ext>
            </a:extLst>
          </p:cNvPr>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2462993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3997742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CD7D-43B2-0799-6C67-7291E2BA5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A0D97-4F53-6DCB-A6B7-93B8FFD8F0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36860-B2FD-49BC-4B05-9522785C85D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79B3F9D-EDF8-11E8-B0C3-56371CC80CD0}"/>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424768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4033956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4135182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4152033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3AB9B-364E-B104-F874-705790AAF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B9D9B-20A7-E438-F40F-43F8E6B50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35F01-66A6-15B0-6259-8EE19DDA3E6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841A9EA-9400-7F9D-7C16-C064937FBBD8}"/>
              </a:ext>
            </a:extLst>
          </p:cNvPr>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67429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16301-53C8-3EB5-6E75-6CED9A1AD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4A426-F3D8-FFD5-51C2-EC8ED4602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ACE65-33C8-EAC2-9479-7545EC799BC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E47863A-4033-8430-A728-7F15A13F3026}"/>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2834939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D15CD-22D0-E6B5-C4ED-33E830378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92FB9-A933-4FB9-E755-4227CCAE9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4F76F-F26E-C7FB-B626-850E29EA7EB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5765ECE-64D8-EB95-86D0-2A6D1A6DE2D0}"/>
              </a:ext>
            </a:extLst>
          </p:cNvPr>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2817220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6F3C3-BE67-2168-747C-E015AC704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59FA2-B79B-07A2-2B87-91B990848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20603-A99E-575B-4C46-9EF9F527943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51B9F38-5A2F-36CA-BCEC-2738C5B640E9}"/>
              </a:ext>
            </a:extLst>
          </p:cNvPr>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4267835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5611-7A0F-D24D-35E7-CC488910A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E3634-9959-3A40-F982-DF5C47C25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8FB44-C267-550F-5A07-F5E929D8C43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2901668-AD34-5894-2436-BFB3DDC85B40}"/>
              </a:ext>
            </a:extLst>
          </p:cNvPr>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4064721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3138858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3231249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710A-AE3E-38AB-F1BF-D2261B289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777D1-B821-303A-0318-9DEF95CF8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E5C19-3BC9-55C3-5B0A-D095C617BA5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10F2AA8-EC5E-B0F4-7248-AA3DC71E8F87}"/>
              </a:ext>
            </a:extLst>
          </p:cNvPr>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774914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26</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Relationships between lines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2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Vector equations of lines and curves</a:t>
            </a:r>
          </a:p>
        </p:txBody>
      </p:sp>
      <p:pic>
        <p:nvPicPr>
          <p:cNvPr id="5" name="Picture Placeholder 4">
            <a:extLst>
              <a:ext uri="{FF2B5EF4-FFF2-40B4-BE49-F238E27FC236}">
                <a16:creationId xmlns:a16="http://schemas.microsoft.com/office/drawing/2014/main" id="{0AEE5FAA-9DD1-050E-8FC9-EF8A5BB57E97}"/>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58587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lvl="0" indent="-342900">
              <a:lnSpc>
                <a:spcPct val="150000"/>
              </a:lnSpc>
              <a:buFont typeface="Arial" panose="020B0604020202020204" pitchFamily="34" charset="0"/>
              <a:buChar char="•"/>
            </a:pPr>
            <a:r>
              <a:rPr lang="en-AU" sz="2000" dirty="0">
                <a:cs typeface="Arial" panose="020B0604020202020204" pitchFamily="34" charset="0"/>
              </a:rPr>
              <a:t>To be able to determine if 2 lines intersect.</a:t>
            </a:r>
          </a:p>
          <a:p>
            <a:pPr marL="342900" lvl="0" indent="-342900">
              <a:lnSpc>
                <a:spcPct val="150000"/>
              </a:lnSpc>
              <a:buFont typeface="Arial" panose="020B0604020202020204" pitchFamily="34" charset="0"/>
              <a:buChar char="•"/>
            </a:pPr>
            <a:r>
              <a:rPr lang="en-AU" sz="2000" dirty="0">
                <a:cs typeface="Arial" panose="020B0604020202020204" pitchFamily="34" charset="0"/>
              </a:rPr>
              <a:t>To be able to find the point of intersection of 2 lines.</a:t>
            </a:r>
          </a:p>
          <a:p>
            <a:pPr marL="342900" lvl="0" indent="-342900">
              <a:lnSpc>
                <a:spcPct val="150000"/>
              </a:lnSpc>
              <a:buFont typeface="Arial" panose="020B0604020202020204" pitchFamily="34" charset="0"/>
              <a:buChar char="•"/>
            </a:pPr>
            <a:r>
              <a:rPr lang="en-AU" sz="2000" dirty="0">
                <a:cs typeface="Arial" panose="020B0604020202020204" pitchFamily="34" charset="0"/>
              </a:rPr>
              <a:t>To understand what skew lines are.</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cs typeface="Arial" panose="020B0604020202020204" pitchFamily="34" charset="0"/>
              </a:rPr>
              <a:t>I can find the point of intersection of 2 non-parallel lines in </a:t>
            </a:r>
            <a:r>
              <a:rPr lang="en-AU" sz="2000">
                <a:cs typeface="Arial" panose="020B0604020202020204" pitchFamily="34" charset="0"/>
              </a:rPr>
              <a:t>2D</a:t>
            </a:r>
            <a:r>
              <a:rPr lang="en-AU" sz="2000" dirty="0">
                <a:cs typeface="Arial" panose="020B0604020202020204" pitchFamily="34" charset="0"/>
              </a:rPr>
              <a:t>.</a:t>
            </a:r>
          </a:p>
          <a:p>
            <a:pPr marL="342900" lvl="0" indent="-342900">
              <a:lnSpc>
                <a:spcPct val="150000"/>
              </a:lnSpc>
              <a:buFont typeface="Arial" panose="020B0604020202020204" pitchFamily="34" charset="0"/>
              <a:buChar char="•"/>
            </a:pPr>
            <a:r>
              <a:rPr lang="en-AU" sz="2000" dirty="0">
                <a:cs typeface="Arial" panose="020B0604020202020204" pitchFamily="34" charset="0"/>
              </a:rPr>
              <a:t>I can determine whether 2 lines intersect in </a:t>
            </a:r>
            <a:r>
              <a:rPr lang="en-AU" sz="2000">
                <a:cs typeface="Arial" panose="020B0604020202020204" pitchFamily="34" charset="0"/>
              </a:rPr>
              <a:t>3D</a:t>
            </a:r>
            <a:r>
              <a:rPr lang="en-AU" sz="2000" dirty="0">
                <a:cs typeface="Arial" panose="020B0604020202020204" pitchFamily="34" charset="0"/>
              </a:rPr>
              <a:t>.</a:t>
            </a:r>
          </a:p>
          <a:p>
            <a:pPr marL="342900" lvl="0" indent="-342900">
              <a:lnSpc>
                <a:spcPct val="150000"/>
              </a:lnSpc>
              <a:buFont typeface="Arial" panose="020B0604020202020204" pitchFamily="34" charset="0"/>
              <a:buChar char="•"/>
            </a:pPr>
            <a:r>
              <a:rPr lang="en-AU" sz="2000" dirty="0">
                <a:cs typeface="Arial" panose="020B0604020202020204" pitchFamily="34" charset="0"/>
              </a:rPr>
              <a:t>I can find the point of intersection of 2 non-parallel lines in </a:t>
            </a:r>
            <a:r>
              <a:rPr lang="en-AU" sz="2000">
                <a:cs typeface="Arial" panose="020B0604020202020204" pitchFamily="34" charset="0"/>
              </a:rPr>
              <a:t>3D</a:t>
            </a:r>
            <a:r>
              <a:rPr lang="en-AU" sz="2000" dirty="0">
                <a:cs typeface="Arial" panose="020B0604020202020204" pitchFamily="34" charset="0"/>
              </a:rPr>
              <a:t>.</a:t>
            </a:r>
          </a:p>
          <a:p>
            <a:br>
              <a:rPr lang="en-AU" dirty="0"/>
            </a:br>
            <a:endParaRPr lang="en-AU"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70C1-88E9-5ABE-5094-0859CC1C34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C45E5C-B4EE-0465-DCD2-0B20BA0E6245}"/>
              </a:ext>
            </a:extLst>
          </p:cNvPr>
          <p:cNvSpPr>
            <a:spLocks noGrp="1"/>
          </p:cNvSpPr>
          <p:nvPr>
            <p:ph type="title"/>
          </p:nvPr>
        </p:nvSpPr>
        <p:spPr/>
        <p:txBody>
          <a:bodyPr/>
          <a:lstStyle/>
          <a:p>
            <a:r>
              <a:rPr lang="en-AU" dirty="0">
                <a:latin typeface="+mj-lt"/>
              </a:rPr>
              <a:t>Solving simultaneous equations </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CE5019F8-B3CC-77E9-0AB4-BEE5A3BC909A}"/>
                  </a:ext>
                </a:extLst>
              </p:cNvPr>
              <p:cNvSpPr>
                <a:spLocks noGrp="1"/>
              </p:cNvSpPr>
              <p:nvPr>
                <p:ph type="body" sz="quarter" idx="17"/>
              </p:nvPr>
            </p:nvSpPr>
            <p:spPr/>
            <p:txBody>
              <a:bodyPr/>
              <a:lstStyle/>
              <a:p>
                <a:r>
                  <a:rPr lang="en-AU" dirty="0">
                    <a:latin typeface="+mn-lt"/>
                  </a:rPr>
                  <a:t> Describe how you would solve the following simultaneous </a:t>
                </a:r>
                <a:r>
                  <a:rPr lang="en-AU">
                    <a:latin typeface="+mn-lt"/>
                  </a:rPr>
                  <a:t>equations</a:t>
                </a:r>
                <a:r>
                  <a:rPr lang="en-AU" dirty="0">
                    <a:latin typeface="+mn-lt"/>
                  </a:rPr>
                  <a:t>.</a:t>
                </a:r>
              </a:p>
              <a:p>
                <a:endParaRPr lang="en-AU" dirty="0">
                  <a:latin typeface="+mn-lt"/>
                </a:endParaRP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=8</m:t>
                      </m:r>
                      <m:r>
                        <a:rPr lang="en-AU" b="0" i="1" smtClean="0">
                          <a:latin typeface="Cambria Math" panose="02040503050406030204" pitchFamily="18" charset="0"/>
                        </a:rPr>
                        <m:t>𝑥</m:t>
                      </m:r>
                      <m:r>
                        <a:rPr lang="en-AU" b="0" i="1" smtClean="0">
                          <a:latin typeface="Cambria Math" panose="02040503050406030204" pitchFamily="18" charset="0"/>
                        </a:rPr>
                        <m:t>−3</m:t>
                      </m:r>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r>
                        <a:rPr lang="en-AU" b="0" i="1" smtClean="0">
                          <a:latin typeface="Cambria Math" panose="02040503050406030204" pitchFamily="18" charset="0"/>
                        </a:rPr>
                        <m:t>𝑥</m:t>
                      </m:r>
                      <m:r>
                        <a:rPr lang="en-AU" b="0" i="1" smtClean="0">
                          <a:latin typeface="Cambria Math" panose="02040503050406030204" pitchFamily="18" charset="0"/>
                        </a:rPr>
                        <m:t>+1</m:t>
                      </m:r>
                    </m:oMath>
                  </m:oMathPara>
                </a14:m>
                <a:endParaRPr lang="en-AU" dirty="0">
                  <a:latin typeface="+mn-lt"/>
                </a:endParaRPr>
              </a:p>
            </p:txBody>
          </p:sp>
        </mc:Choice>
        <mc:Fallback xmlns="">
          <p:sp>
            <p:nvSpPr>
              <p:cNvPr id="12" name="Text Placeholder 11">
                <a:extLst>
                  <a:ext uri="{FF2B5EF4-FFF2-40B4-BE49-F238E27FC236}">
                    <a16:creationId xmlns:a16="http://schemas.microsoft.com/office/drawing/2014/main" id="{CE5019F8-B3CC-77E9-0AB4-BEE5A3BC909A}"/>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743"/>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ED0E8392-7F59-F9B6-A873-A5F9A5C53E7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341613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B99BE-1C25-CCBE-B2F1-BC57C55FDD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DE9E8FF-C823-D776-6A00-FE53067FB1BF}"/>
              </a:ext>
            </a:extLst>
          </p:cNvPr>
          <p:cNvSpPr>
            <a:spLocks noGrp="1"/>
          </p:cNvSpPr>
          <p:nvPr>
            <p:ph type="ctrTitle"/>
          </p:nvPr>
        </p:nvSpPr>
        <p:spPr/>
        <p:txBody>
          <a:bodyPr/>
          <a:lstStyle/>
          <a:p>
            <a:r>
              <a:rPr lang="en-AU" dirty="0">
                <a:latin typeface="+mj-lt"/>
              </a:rPr>
              <a:t>Activating </a:t>
            </a:r>
            <a:r>
              <a:rPr lang="en-AU">
                <a:latin typeface="+mj-lt"/>
              </a:rPr>
              <a:t>prior knowledge</a:t>
            </a:r>
            <a:endParaRPr lang="en-AU" dirty="0">
              <a:latin typeface="+mj-lt"/>
            </a:endParaRPr>
          </a:p>
        </p:txBody>
      </p:sp>
    </p:spTree>
    <p:extLst>
      <p:ext uri="{BB962C8B-B14F-4D97-AF65-F5344CB8AC3E}">
        <p14:creationId xmlns:p14="http://schemas.microsoft.com/office/powerpoint/2010/main" val="368323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5A61B-5382-F77C-F9C3-E96FAA4A155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BC8D07-70CB-0A99-FF7C-EA1DFC3522A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
        <p:nvSpPr>
          <p:cNvPr id="3" name="Title 2">
            <a:extLst>
              <a:ext uri="{FF2B5EF4-FFF2-40B4-BE49-F238E27FC236}">
                <a16:creationId xmlns:a16="http://schemas.microsoft.com/office/drawing/2014/main" id="{E1325728-588E-2776-C85F-E58E60B0DBD1}"/>
              </a:ext>
            </a:extLst>
          </p:cNvPr>
          <p:cNvSpPr>
            <a:spLocks noGrp="1"/>
          </p:cNvSpPr>
          <p:nvPr>
            <p:ph type="title"/>
          </p:nvPr>
        </p:nvSpPr>
        <p:spPr/>
        <p:txBody>
          <a:bodyPr/>
          <a:lstStyle/>
          <a:p>
            <a:r>
              <a:rPr lang="en-AU" dirty="0"/>
              <a:t>Scenario</a:t>
            </a:r>
          </a:p>
        </p:txBody>
      </p:sp>
      <p:sp>
        <p:nvSpPr>
          <p:cNvPr id="4" name="Text Placeholder 3">
            <a:extLst>
              <a:ext uri="{FF2B5EF4-FFF2-40B4-BE49-F238E27FC236}">
                <a16:creationId xmlns:a16="http://schemas.microsoft.com/office/drawing/2014/main" id="{E4DFBF4D-20B7-365B-D9B8-E43EAAEED95D}"/>
              </a:ext>
            </a:extLst>
          </p:cNvPr>
          <p:cNvSpPr>
            <a:spLocks noGrp="1"/>
          </p:cNvSpPr>
          <p:nvPr>
            <p:ph type="body" sz="quarter" idx="18"/>
          </p:nvPr>
        </p:nvSpPr>
        <p:spPr/>
        <p:txBody>
          <a:bodyPr/>
          <a:lstStyle/>
          <a:p>
            <a:r>
              <a:rPr lang="en-AU" dirty="0"/>
              <a:t>Drone and bridge </a:t>
            </a:r>
          </a:p>
        </p:txBody>
      </p:sp>
      <p:grpSp>
        <p:nvGrpSpPr>
          <p:cNvPr id="10" name="Group 9" descr="A photo of the Iron Cove Bridge spanning the Parramatta River in Sydney, Australia, viewed from the water’s edge. The sky is bright blue with scattered clouds, and the bridge extends diagonally from the right foreground toward the distant left. Two thick red arrows are drawn across the image: one from a black drone icon at the upper left, representing the drone’s flight path, and another along the underside of the bridge. Two dark blue boxes display vector equations: 𝑑=(−2&#10;10)+𝜆(333) and 𝑏=(−545)+𝜇(6−3−6)&#10;. The image visually connects the drone’s trajectory with the bridge’s position, illustrating a three-dimensional line intersection problem.">
            <a:extLst>
              <a:ext uri="{FF2B5EF4-FFF2-40B4-BE49-F238E27FC236}">
                <a16:creationId xmlns:a16="http://schemas.microsoft.com/office/drawing/2014/main" id="{C1BF040D-8085-302F-636D-03922088BCE7}"/>
              </a:ext>
            </a:extLst>
          </p:cNvPr>
          <p:cNvGrpSpPr/>
          <p:nvPr/>
        </p:nvGrpSpPr>
        <p:grpSpPr>
          <a:xfrm>
            <a:off x="359999" y="1333284"/>
            <a:ext cx="11483999" cy="5041638"/>
            <a:chOff x="359999" y="1333284"/>
            <a:chExt cx="11483999" cy="5041638"/>
          </a:xfrm>
        </p:grpSpPr>
        <p:pic>
          <p:nvPicPr>
            <p:cNvPr id="7" name="Picture 6">
              <a:extLst>
                <a:ext uri="{FF2B5EF4-FFF2-40B4-BE49-F238E27FC236}">
                  <a16:creationId xmlns:a16="http://schemas.microsoft.com/office/drawing/2014/main" id="{29D1163C-F08D-3F66-0A6B-1DA6A6284D9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59999" y="1333284"/>
              <a:ext cx="11483999" cy="5041638"/>
            </a:xfrm>
            <a:prstGeom prst="rect">
              <a:avLst/>
            </a:prstGeom>
          </p:spPr>
        </p:pic>
        <p:pic>
          <p:nvPicPr>
            <p:cNvPr id="13" name="Graphic 12" descr="Quadcopter with solid fill">
              <a:extLst>
                <a:ext uri="{FF2B5EF4-FFF2-40B4-BE49-F238E27FC236}">
                  <a16:creationId xmlns:a16="http://schemas.microsoft.com/office/drawing/2014/main" id="{00B55AC2-D437-179F-747B-891432876D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9617" y="3524256"/>
              <a:ext cx="1305400" cy="1305400"/>
            </a:xfrm>
            <a:prstGeom prst="rect">
              <a:avLst/>
            </a:prstGeom>
          </p:spPr>
        </p:pic>
      </p:grpSp>
      <p:sp>
        <p:nvSpPr>
          <p:cNvPr id="9" name="TextBox 8">
            <a:extLst>
              <a:ext uri="{FF2B5EF4-FFF2-40B4-BE49-F238E27FC236}">
                <a16:creationId xmlns:a16="http://schemas.microsoft.com/office/drawing/2014/main" id="{13E65F6C-475A-8BFE-1C25-1B44F18A8DD2}"/>
              </a:ext>
              <a:ext uri="{C183D7F6-B498-43B3-948B-1728B52AA6E4}">
                <adec:decorative xmlns:adec="http://schemas.microsoft.com/office/drawing/2017/decorative" val="1"/>
              </a:ext>
            </a:extLst>
          </p:cNvPr>
          <p:cNvSpPr txBox="1"/>
          <p:nvPr/>
        </p:nvSpPr>
        <p:spPr>
          <a:xfrm>
            <a:off x="5157953" y="6442844"/>
            <a:ext cx="6686045" cy="307777"/>
          </a:xfrm>
          <a:prstGeom prst="rect">
            <a:avLst/>
          </a:prstGeom>
          <a:noFill/>
        </p:spPr>
        <p:txBody>
          <a:bodyPr wrap="square">
            <a:spAutoFit/>
          </a:bodyPr>
          <a:lstStyle/>
          <a:p>
            <a:r>
              <a:rPr lang="en-AU" sz="1400" dirty="0"/>
              <a:t>Photo © 2026 Google Street View / Google Maps. Used for educational purposes.</a:t>
            </a:r>
          </a:p>
        </p:txBody>
      </p:sp>
    </p:spTree>
    <p:extLst>
      <p:ext uri="{BB962C8B-B14F-4D97-AF65-F5344CB8AC3E}">
        <p14:creationId xmlns:p14="http://schemas.microsoft.com/office/powerpoint/2010/main" val="38766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318BC-2B10-03D6-E15F-12AF0625E1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8BBCF0-9FE1-4840-2261-CECC9F927BAD}"/>
              </a:ext>
            </a:extLst>
          </p:cNvPr>
          <p:cNvSpPr>
            <a:spLocks noGrp="1"/>
          </p:cNvSpPr>
          <p:nvPr>
            <p:ph type="title"/>
          </p:nvPr>
        </p:nvSpPr>
        <p:spPr/>
        <p:txBody>
          <a:bodyPr/>
          <a:lstStyle/>
          <a:p>
            <a:r>
              <a:rPr lang="en-AU" dirty="0"/>
              <a:t>Drone context (3)</a:t>
            </a:r>
            <a:endParaRPr lang="en-AU" dirty="0">
              <a:latin typeface="+mj-lt"/>
            </a:endParaRPr>
          </a:p>
        </p:txBody>
      </p:sp>
      <p:sp>
        <p:nvSpPr>
          <p:cNvPr id="3" name="Slide Number Placeholder 2">
            <a:extLst>
              <a:ext uri="{FF2B5EF4-FFF2-40B4-BE49-F238E27FC236}">
                <a16:creationId xmlns:a16="http://schemas.microsoft.com/office/drawing/2014/main" id="{3F98294A-79F4-0BF2-1C16-A658D25E53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a:p>
        </p:txBody>
      </p:sp>
      <p:pic>
        <p:nvPicPr>
          <p:cNvPr id="5" name="Picture 4" descr="Satellite map of the Iron Cove Bridge crossing the Parramatta River in Sydney, Australia. Two thick red arrows intersect diagonally over the bridge, forming an X shape. A black drone icon appears at the lower left, near the start of one arrow. Two blue boxes display vector equations: 𝑑=(−21)+𝜆(33)&#10; and 𝑏=(−54)+𝜇(6−3). The image illustrates the intersection of two parametric lines over a real-world map, combining geometry with a drone flight context.">
            <a:extLst>
              <a:ext uri="{FF2B5EF4-FFF2-40B4-BE49-F238E27FC236}">
                <a16:creationId xmlns:a16="http://schemas.microsoft.com/office/drawing/2014/main" id="{CAA212F1-DB97-10D5-F102-3F468874198C}"/>
              </a:ext>
            </a:extLst>
          </p:cNvPr>
          <p:cNvPicPr>
            <a:picLocks noChangeAspect="1"/>
          </p:cNvPicPr>
          <p:nvPr/>
        </p:nvPicPr>
        <p:blipFill>
          <a:blip r:embed="rId3"/>
          <a:stretch>
            <a:fillRect/>
          </a:stretch>
        </p:blipFill>
        <p:spPr>
          <a:xfrm>
            <a:off x="1139463" y="1008315"/>
            <a:ext cx="9984537" cy="5366606"/>
          </a:xfrm>
          <a:prstGeom prst="rect">
            <a:avLst/>
          </a:prstGeom>
        </p:spPr>
      </p:pic>
      <p:cxnSp>
        <p:nvCxnSpPr>
          <p:cNvPr id="7" name="Straight Arrow Connector 6" descr="Vector tracing the road from left to right">
            <a:extLst>
              <a:ext uri="{FF2B5EF4-FFF2-40B4-BE49-F238E27FC236}">
                <a16:creationId xmlns:a16="http://schemas.microsoft.com/office/drawing/2014/main" id="{74A3EE3E-E886-5BB4-B00E-00EF80B5C3A6}"/>
              </a:ext>
            </a:extLst>
          </p:cNvPr>
          <p:cNvCxnSpPr/>
          <p:nvPr/>
        </p:nvCxnSpPr>
        <p:spPr>
          <a:xfrm>
            <a:off x="4689231" y="1906306"/>
            <a:ext cx="3387969" cy="372793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descr="Vector tracing the middle of the river from left to right.">
            <a:extLst>
              <a:ext uri="{FF2B5EF4-FFF2-40B4-BE49-F238E27FC236}">
                <a16:creationId xmlns:a16="http://schemas.microsoft.com/office/drawing/2014/main" id="{9DC04806-AAB2-A19C-C373-708A8CF6815D}"/>
              </a:ext>
            </a:extLst>
          </p:cNvPr>
          <p:cNvCxnSpPr>
            <a:cxnSpLocks/>
          </p:cNvCxnSpPr>
          <p:nvPr/>
        </p:nvCxnSpPr>
        <p:spPr>
          <a:xfrm flipV="1">
            <a:off x="2286000" y="2117321"/>
            <a:ext cx="5581650" cy="320802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Graphic 8" descr="Quadcopter with solid fill">
            <a:extLst>
              <a:ext uri="{FF2B5EF4-FFF2-40B4-BE49-F238E27FC236}">
                <a16:creationId xmlns:a16="http://schemas.microsoft.com/office/drawing/2014/main" id="{1BD08521-D506-2C9F-22CE-616966AADD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75878" y="4230956"/>
            <a:ext cx="1305400" cy="1305400"/>
          </a:xfrm>
          <a:prstGeom prst="rect">
            <a:avLst/>
          </a:prstGeom>
        </p:spPr>
      </p:pic>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EFD45453-4BCB-93F0-E7F5-1E28E2AE0202}"/>
                  </a:ext>
                </a:extLst>
              </p:cNvPr>
              <p:cNvSpPr/>
              <p:nvPr/>
            </p:nvSpPr>
            <p:spPr>
              <a:xfrm>
                <a:off x="3026851" y="5280521"/>
                <a:ext cx="2716723" cy="895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0" smtClean="0">
                          <a:latin typeface="Cambria Math" panose="02040503050406030204" pitchFamily="18" charset="0"/>
                        </a:rPr>
                        <m:t>𝐝</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2</m:t>
                                </m:r>
                              </m:e>
                            </m:mr>
                            <m:mr>
                              <m:e>
                                <m:r>
                                  <a:rPr lang="en-AU" b="0" i="1" smtClean="0">
                                    <a:latin typeface="Cambria Math" panose="02040503050406030204" pitchFamily="18" charset="0"/>
                                  </a:rPr>
                                  <m:t>1</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3</m:t>
                                </m:r>
                              </m:e>
                            </m:mr>
                            <m:mr>
                              <m:e>
                                <m:r>
                                  <a:rPr lang="en-AU" b="0" i="1" smtClean="0">
                                    <a:latin typeface="Cambria Math" panose="02040503050406030204" pitchFamily="18" charset="0"/>
                                  </a:rPr>
                                  <m:t>3</m:t>
                                </m:r>
                              </m:e>
                            </m:mr>
                          </m:m>
                        </m:e>
                      </m:d>
                    </m:oMath>
                  </m:oMathPara>
                </a14:m>
                <a:endParaRPr lang="en-AU" dirty="0"/>
              </a:p>
            </p:txBody>
          </p:sp>
        </mc:Choice>
        <mc:Fallback xmlns="">
          <p:sp>
            <p:nvSpPr>
              <p:cNvPr id="15" name="Rectangle: Rounded Corners 14">
                <a:extLst>
                  <a:ext uri="{FF2B5EF4-FFF2-40B4-BE49-F238E27FC236}">
                    <a16:creationId xmlns:a16="http://schemas.microsoft.com/office/drawing/2014/main" id="{EFD45453-4BCB-93F0-E7F5-1E28E2AE0202}"/>
                  </a:ext>
                </a:extLst>
              </p:cNvPr>
              <p:cNvSpPr>
                <a:spLocks noRot="1" noChangeAspect="1" noMove="1" noResize="1" noEditPoints="1" noAdjustHandles="1" noChangeArrowheads="1" noChangeShapeType="1" noTextEdit="1"/>
              </p:cNvSpPr>
              <p:nvPr/>
            </p:nvSpPr>
            <p:spPr>
              <a:xfrm>
                <a:off x="3026851" y="5280521"/>
                <a:ext cx="2716723" cy="895350"/>
              </a:xfrm>
              <a:prstGeom prst="round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Rounded Corners 15">
                <a:extLst>
                  <a:ext uri="{FF2B5EF4-FFF2-40B4-BE49-F238E27FC236}">
                    <a16:creationId xmlns:a16="http://schemas.microsoft.com/office/drawing/2014/main" id="{EB1980ED-68A3-BA2D-CEA1-B3A15648EC0B}"/>
                  </a:ext>
                </a:extLst>
              </p:cNvPr>
              <p:cNvSpPr/>
              <p:nvPr/>
            </p:nvSpPr>
            <p:spPr>
              <a:xfrm>
                <a:off x="6980348" y="3241271"/>
                <a:ext cx="2925652" cy="9896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0" smtClean="0">
                          <a:latin typeface="Cambria Math" panose="02040503050406030204" pitchFamily="18" charset="0"/>
                        </a:rPr>
                        <m:t>𝐛</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5</m:t>
                                </m:r>
                              </m:e>
                            </m:mr>
                            <m:mr>
                              <m:e>
                                <m:r>
                                  <a:rPr lang="en-AU" b="0" i="1" smtClean="0">
                                    <a:latin typeface="Cambria Math" panose="02040503050406030204" pitchFamily="18" charset="0"/>
                                  </a:rPr>
                                  <m:t>4</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6</m:t>
                                </m:r>
                              </m:e>
                            </m:mr>
                            <m:mr>
                              <m:e>
                                <m:r>
                                  <a:rPr lang="en-AU" b="0" i="1" smtClean="0">
                                    <a:latin typeface="Cambria Math" panose="02040503050406030204" pitchFamily="18" charset="0"/>
                                  </a:rPr>
                                  <m:t>−3</m:t>
                                </m:r>
                              </m:e>
                            </m:mr>
                          </m:m>
                        </m:e>
                      </m:d>
                    </m:oMath>
                  </m:oMathPara>
                </a14:m>
                <a:endParaRPr lang="en-AU" dirty="0"/>
              </a:p>
            </p:txBody>
          </p:sp>
        </mc:Choice>
        <mc:Fallback xmlns="">
          <p:sp>
            <p:nvSpPr>
              <p:cNvPr id="16" name="Rectangle: Rounded Corners 15">
                <a:extLst>
                  <a:ext uri="{FF2B5EF4-FFF2-40B4-BE49-F238E27FC236}">
                    <a16:creationId xmlns:a16="http://schemas.microsoft.com/office/drawing/2014/main" id="{EB1980ED-68A3-BA2D-CEA1-B3A15648EC0B}"/>
                  </a:ext>
                </a:extLst>
              </p:cNvPr>
              <p:cNvSpPr>
                <a:spLocks noRot="1" noChangeAspect="1" noMove="1" noResize="1" noEditPoints="1" noAdjustHandles="1" noChangeArrowheads="1" noChangeShapeType="1" noTextEdit="1"/>
              </p:cNvSpPr>
              <p:nvPr/>
            </p:nvSpPr>
            <p:spPr>
              <a:xfrm>
                <a:off x="6980348" y="3241271"/>
                <a:ext cx="2925652" cy="989685"/>
              </a:xfrm>
              <a:prstGeom prst="roundRect">
                <a:avLst/>
              </a:prstGeom>
              <a:blipFill>
                <a:blip r:embed="rId6"/>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07EBD4AF-CDCA-06D4-1891-687BDAB6FB3C}"/>
              </a:ext>
            </a:extLst>
          </p:cNvPr>
          <p:cNvSpPr txBox="1"/>
          <p:nvPr/>
        </p:nvSpPr>
        <p:spPr>
          <a:xfrm>
            <a:off x="2536610" y="6298540"/>
            <a:ext cx="8947390" cy="461665"/>
          </a:xfrm>
          <a:prstGeom prst="rect">
            <a:avLst/>
          </a:prstGeom>
          <a:noFill/>
        </p:spPr>
        <p:txBody>
          <a:bodyPr wrap="square">
            <a:spAutoFit/>
          </a:bodyPr>
          <a:lstStyle/>
          <a:p>
            <a:r>
              <a:rPr lang="en-AU" sz="1400" dirty="0"/>
              <a:t>Map imagery © 2026 Google Maps. Data © Google and its data providers. Used for educational purposes</a:t>
            </a:r>
            <a:r>
              <a:rPr lang="en-AU" dirty="0"/>
              <a:t>.</a:t>
            </a:r>
          </a:p>
        </p:txBody>
      </p:sp>
    </p:spTree>
    <p:extLst>
      <p:ext uri="{BB962C8B-B14F-4D97-AF65-F5344CB8AC3E}">
        <p14:creationId xmlns:p14="http://schemas.microsoft.com/office/powerpoint/2010/main" val="236576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08C44E-AAF9-0DE9-DE86-FFB0ED7C64CD}"/>
              </a:ext>
            </a:extLst>
          </p:cNvPr>
          <p:cNvSpPr>
            <a:spLocks noGrp="1"/>
          </p:cNvSpPr>
          <p:nvPr>
            <p:ph type="title"/>
          </p:nvPr>
        </p:nvSpPr>
        <p:spPr/>
        <p:txBody>
          <a:bodyPr/>
          <a:lstStyle/>
          <a:p>
            <a:r>
              <a:rPr lang="en-AU" dirty="0"/>
              <a:t>Finding the point of intersection (1)</a:t>
            </a:r>
          </a:p>
        </p:txBody>
      </p:sp>
      <p:sp>
        <p:nvSpPr>
          <p:cNvPr id="6" name="Text Placeholder 3">
            <a:extLst>
              <a:ext uri="{FF2B5EF4-FFF2-40B4-BE49-F238E27FC236}">
                <a16:creationId xmlns:a16="http://schemas.microsoft.com/office/drawing/2014/main" id="{57CA0A74-81C8-26B3-2834-F7FAF1DF0CC8}"/>
              </a:ext>
            </a:extLst>
          </p:cNvPr>
          <p:cNvSpPr>
            <a:spLocks noGrp="1"/>
          </p:cNvSpPr>
          <p:nvPr>
            <p:ph type="body" sz="quarter" idx="18"/>
          </p:nvPr>
        </p:nvSpPr>
        <p:spPr>
          <a:xfrm>
            <a:off x="359999" y="982520"/>
            <a:ext cx="11483999" cy="310015"/>
          </a:xfrm>
        </p:spPr>
        <p:txBody>
          <a:bodyPr/>
          <a:lstStyle/>
          <a:p>
            <a:r>
              <a:rPr lang="en-AU" dirty="0"/>
              <a:t>Select the correct option</a:t>
            </a:r>
          </a:p>
        </p:txBody>
      </p:sp>
      <mc:AlternateContent xmlns:mc="http://schemas.openxmlformats.org/markup-compatibility/2006" xmlns:a14="http://schemas.microsoft.com/office/drawing/2010/main">
        <mc:Choice Requires="a14">
          <p:sp>
            <p:nvSpPr>
              <p:cNvPr id="8" name="Speech Bubble: Rectangle with Corners Rounded 7">
                <a:extLst>
                  <a:ext uri="{FF2B5EF4-FFF2-40B4-BE49-F238E27FC236}">
                    <a16:creationId xmlns:a16="http://schemas.microsoft.com/office/drawing/2014/main" id="{032BB569-DA87-6855-2082-6DB349139E15}"/>
                  </a:ext>
                </a:extLst>
              </p:cNvPr>
              <p:cNvSpPr/>
              <p:nvPr/>
            </p:nvSpPr>
            <p:spPr>
              <a:xfrm>
                <a:off x="257174" y="1801091"/>
                <a:ext cx="4053320" cy="2006115"/>
              </a:xfrm>
              <a:prstGeom prst="wedgeRoundRectCallout">
                <a:avLst>
                  <a:gd name="adj1" fmla="val -31586"/>
                  <a:gd name="adj2" fmla="val 7928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Given</a:t>
                </a:r>
                <a:r>
                  <a:rPr lang="en-AU" sz="2000" b="1"/>
                  <a:t> </a:t>
                </a:r>
                <a14:m>
                  <m:oMath xmlns:m="http://schemas.openxmlformats.org/officeDocument/2006/math">
                    <m:d>
                      <m:dPr>
                        <m:ctrlPr>
                          <a:rPr lang="en-AU" sz="2000" i="1">
                            <a:latin typeface="Cambria Math" panose="02040503050406030204" pitchFamily="18" charset="0"/>
                          </a:rPr>
                        </m:ctrlPr>
                      </m:dPr>
                      <m:e>
                        <m:m>
                          <m:mPr>
                            <m:mcs>
                              <m:mc>
                                <m:mcPr>
                                  <m:count m:val="1"/>
                                  <m:mcJc m:val="center"/>
                                </m:mcPr>
                              </m:mc>
                            </m:mcs>
                            <m:ctrlPr>
                              <a:rPr lang="en-AU" sz="2000" i="1">
                                <a:latin typeface="Cambria Math" panose="02040503050406030204" pitchFamily="18" charset="0"/>
                              </a:rPr>
                            </m:ctrlPr>
                          </m:mPr>
                          <m:mr>
                            <m:e>
                              <m:r>
                                <a:rPr lang="en-AU" sz="2000" i="1">
                                  <a:latin typeface="Cambria Math" panose="02040503050406030204" pitchFamily="18" charset="0"/>
                                </a:rPr>
                                <m:t>−2+3</m:t>
                              </m:r>
                              <m:r>
                                <a:rPr lang="en-AU" sz="2000" i="1">
                                  <a:latin typeface="Cambria Math" panose="02040503050406030204" pitchFamily="18" charset="0"/>
                                </a:rPr>
                                <m:t>𝜆</m:t>
                              </m:r>
                            </m:e>
                          </m:mr>
                          <m:mr>
                            <m:e>
                              <m:r>
                                <a:rPr lang="en-AU" sz="2000" i="1">
                                  <a:latin typeface="Cambria Math" panose="02040503050406030204" pitchFamily="18" charset="0"/>
                                </a:rPr>
                                <m:t>1+3</m:t>
                              </m:r>
                              <m:r>
                                <a:rPr lang="en-AU" sz="2000" i="1">
                                  <a:latin typeface="Cambria Math" panose="02040503050406030204" pitchFamily="18" charset="0"/>
                                </a:rPr>
                                <m:t>𝜆</m:t>
                              </m:r>
                            </m:e>
                          </m:mr>
                        </m:m>
                      </m:e>
                    </m:d>
                    <m:r>
                      <a:rPr lang="en-AU" sz="2000" i="1">
                        <a:latin typeface="Cambria Math" panose="02040503050406030204" pitchFamily="18" charset="0"/>
                      </a:rPr>
                      <m:t>=</m:t>
                    </m:r>
                    <m:d>
                      <m:dPr>
                        <m:ctrlPr>
                          <a:rPr lang="en-AU" sz="2000" i="1">
                            <a:latin typeface="Cambria Math" panose="02040503050406030204" pitchFamily="18" charset="0"/>
                          </a:rPr>
                        </m:ctrlPr>
                      </m:dPr>
                      <m:e>
                        <m:m>
                          <m:mPr>
                            <m:mcs>
                              <m:mc>
                                <m:mcPr>
                                  <m:count m:val="1"/>
                                  <m:mcJc m:val="center"/>
                                </m:mcPr>
                              </m:mc>
                            </m:mcs>
                            <m:ctrlPr>
                              <a:rPr lang="en-AU" sz="2000" i="1">
                                <a:latin typeface="Cambria Math" panose="02040503050406030204" pitchFamily="18" charset="0"/>
                              </a:rPr>
                            </m:ctrlPr>
                          </m:mPr>
                          <m:mr>
                            <m:e>
                              <m:r>
                                <a:rPr lang="en-AU" sz="2000" i="1">
                                  <a:latin typeface="Cambria Math" panose="02040503050406030204" pitchFamily="18" charset="0"/>
                                </a:rPr>
                                <m:t>−5+6</m:t>
                              </m:r>
                              <m:r>
                                <a:rPr lang="en-AU" sz="2000" i="1">
                                  <a:latin typeface="Cambria Math" panose="02040503050406030204" pitchFamily="18" charset="0"/>
                                </a:rPr>
                                <m:t>𝜇</m:t>
                              </m:r>
                            </m:e>
                          </m:mr>
                          <m:mr>
                            <m:e>
                              <m:r>
                                <a:rPr lang="en-AU" sz="2000" i="1">
                                  <a:latin typeface="Cambria Math" panose="02040503050406030204" pitchFamily="18" charset="0"/>
                                </a:rPr>
                                <m:t>4−3</m:t>
                              </m:r>
                              <m:r>
                                <a:rPr lang="en-AU" sz="2000" i="1">
                                  <a:latin typeface="Cambria Math" panose="02040503050406030204" pitchFamily="18" charset="0"/>
                                </a:rPr>
                                <m:t>𝜇</m:t>
                              </m:r>
                            </m:e>
                          </m:mr>
                        </m:m>
                      </m:e>
                    </m:d>
                  </m:oMath>
                </a14:m>
                <a:br>
                  <a:rPr lang="en-AU" sz="2000"/>
                </a:br>
                <a:endParaRPr lang="en-AU" sz="2000"/>
              </a:p>
              <a:p>
                <a:pPr algn="ctr"/>
                <a:r>
                  <a:rPr lang="en-AU" sz="2000"/>
                  <a:t>Which method correctly determines </a:t>
                </a:r>
                <a14:m>
                  <m:oMath xmlns:m="http://schemas.openxmlformats.org/officeDocument/2006/math">
                    <m:r>
                      <a:rPr lang="en-AU" sz="2000" b="0" i="1" smtClean="0">
                        <a:latin typeface="Cambria Math" panose="02040503050406030204" pitchFamily="18" charset="0"/>
                      </a:rPr>
                      <m:t>𝜆</m:t>
                    </m:r>
                  </m:oMath>
                </a14:m>
                <a:r>
                  <a:rPr lang="en-AU" sz="2000"/>
                  <a:t> and </a:t>
                </a:r>
                <a14:m>
                  <m:oMath xmlns:m="http://schemas.openxmlformats.org/officeDocument/2006/math">
                    <m:r>
                      <a:rPr lang="en-AU" sz="2000" b="0" i="1" smtClean="0">
                        <a:latin typeface="Cambria Math" panose="02040503050406030204" pitchFamily="18" charset="0"/>
                      </a:rPr>
                      <m:t>𝜇</m:t>
                    </m:r>
                  </m:oMath>
                </a14:m>
                <a:r>
                  <a:rPr lang="en-AU" sz="2000"/>
                  <a:t> and why?</a:t>
                </a:r>
              </a:p>
            </p:txBody>
          </p:sp>
        </mc:Choice>
        <mc:Fallback xmlns="">
          <p:sp>
            <p:nvSpPr>
              <p:cNvPr id="8" name="Speech Bubble: Rectangle with Corners Rounded 7">
                <a:extLst>
                  <a:ext uri="{FF2B5EF4-FFF2-40B4-BE49-F238E27FC236}">
                    <a16:creationId xmlns:a16="http://schemas.microsoft.com/office/drawing/2014/main" id="{032BB569-DA87-6855-2082-6DB349139E15}"/>
                  </a:ext>
                </a:extLst>
              </p:cNvPr>
              <p:cNvSpPr>
                <a:spLocks noRot="1" noChangeAspect="1" noMove="1" noResize="1" noEditPoints="1" noAdjustHandles="1" noChangeArrowheads="1" noChangeShapeType="1" noTextEdit="1"/>
              </p:cNvSpPr>
              <p:nvPr/>
            </p:nvSpPr>
            <p:spPr>
              <a:xfrm>
                <a:off x="257174" y="1801091"/>
                <a:ext cx="4053320" cy="2006115"/>
              </a:xfrm>
              <a:prstGeom prst="wedgeRoundRectCallout">
                <a:avLst>
                  <a:gd name="adj1" fmla="val -31586"/>
                  <a:gd name="adj2" fmla="val 79287"/>
                  <a:gd name="adj3" fmla="val 16667"/>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4FED8B82-3A84-3E4E-D7B6-DE80A7E1EB4A}"/>
                  </a:ext>
                </a:extLst>
              </p:cNvPr>
              <p:cNvSpPr>
                <a:spLocks noGrp="1"/>
              </p:cNvSpPr>
              <p:nvPr>
                <p:ph type="body" sz="quarter" idx="17"/>
              </p:nvPr>
            </p:nvSpPr>
            <p:spPr>
              <a:xfrm>
                <a:off x="4791450" y="1582404"/>
                <a:ext cx="7258050" cy="4807835"/>
              </a:xfrm>
            </p:spPr>
            <p:txBody>
              <a:bodyPr/>
              <a:lstStyle/>
              <a:p>
                <a:r>
                  <a:rPr lang="en-AU" b="1" dirty="0"/>
                  <a:t>Option A: Solve </a:t>
                </a:r>
                <a14:m>
                  <m:oMath xmlns:m="http://schemas.openxmlformats.org/officeDocument/2006/math">
                    <m:r>
                      <a:rPr lang="en-AU" i="1">
                        <a:latin typeface="Cambria Math" panose="02040503050406030204" pitchFamily="18" charset="0"/>
                      </a:rPr>
                      <m:t>−2+3</m:t>
                    </m:r>
                    <m:r>
                      <a:rPr lang="en-AU" i="1">
                        <a:latin typeface="Cambria Math" panose="02040503050406030204" pitchFamily="18" charset="0"/>
                      </a:rPr>
                      <m:t>𝜆</m:t>
                    </m:r>
                    <m:r>
                      <a:rPr lang="en-AU" b="0" i="1" smtClean="0">
                        <a:latin typeface="Cambria Math" panose="02040503050406030204" pitchFamily="18" charset="0"/>
                      </a:rPr>
                      <m:t>=</m:t>
                    </m:r>
                    <m:r>
                      <a:rPr lang="en-AU" i="1">
                        <a:latin typeface="Cambria Math" panose="02040503050406030204" pitchFamily="18" charset="0"/>
                      </a:rPr>
                      <m:t>1+3</m:t>
                    </m:r>
                    <m:r>
                      <a:rPr lang="en-AU" i="1">
                        <a:latin typeface="Cambria Math" panose="02040503050406030204" pitchFamily="18" charset="0"/>
                      </a:rPr>
                      <m:t>𝜆</m:t>
                    </m:r>
                    <m:r>
                      <a:rPr lang="en-AU" b="0" i="0" smtClean="0">
                        <a:latin typeface="Cambria Math" panose="02040503050406030204" pitchFamily="18" charset="0"/>
                      </a:rPr>
                      <m:t> </m:t>
                    </m:r>
                  </m:oMath>
                </a14:m>
                <a:r>
                  <a:rPr lang="en-AU" dirty="0"/>
                  <a:t>and </a:t>
                </a:r>
                <a14:m>
                  <m:oMath xmlns:m="http://schemas.openxmlformats.org/officeDocument/2006/math">
                    <m:r>
                      <a:rPr lang="en-AU" i="1">
                        <a:latin typeface="Cambria Math" panose="02040503050406030204" pitchFamily="18" charset="0"/>
                      </a:rPr>
                      <m:t>−5+6</m:t>
                    </m:r>
                    <m:r>
                      <a:rPr lang="en-AU" i="1">
                        <a:latin typeface="Cambria Math" panose="02040503050406030204" pitchFamily="18" charset="0"/>
                      </a:rPr>
                      <m:t>𝜇</m:t>
                    </m:r>
                    <m:r>
                      <a:rPr lang="en-AU" b="0" i="1" smtClean="0">
                        <a:latin typeface="Cambria Math" panose="02040503050406030204" pitchFamily="18" charset="0"/>
                      </a:rPr>
                      <m:t>=</m:t>
                    </m:r>
                    <m:r>
                      <a:rPr lang="en-AU" i="1">
                        <a:latin typeface="Cambria Math" panose="02040503050406030204" pitchFamily="18" charset="0"/>
                      </a:rPr>
                      <m:t>4−3</m:t>
                    </m:r>
                    <m:r>
                      <a:rPr lang="en-AU" i="1">
                        <a:latin typeface="Cambria Math" panose="02040503050406030204" pitchFamily="18" charset="0"/>
                      </a:rPr>
                      <m:t>𝜇</m:t>
                    </m:r>
                  </m:oMath>
                </a14:m>
                <a:endParaRPr lang="en-AU" dirty="0"/>
              </a:p>
              <a:p>
                <a:r>
                  <a:rPr lang="en-AU" b="1" dirty="0"/>
                  <a:t>Option B: Solve simultaneously </a:t>
                </a:r>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−2+3</m:t>
                      </m:r>
                      <m:r>
                        <a:rPr lang="en-AU" i="1">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−5+6</m:t>
                      </m:r>
                      <m:r>
                        <a:rPr lang="en-AU" b="0" i="1" smtClean="0">
                          <a:latin typeface="Cambria Math" panose="02040503050406030204" pitchFamily="18" charset="0"/>
                        </a:rPr>
                        <m:t>𝜇</m:t>
                      </m:r>
                    </m:oMath>
                    <m:oMath xmlns:m="http://schemas.openxmlformats.org/officeDocument/2006/math">
                      <m:r>
                        <a:rPr lang="en-AU" b="0" i="1" smtClean="0">
                          <a:latin typeface="Cambria Math" panose="02040503050406030204" pitchFamily="18" charset="0"/>
                        </a:rPr>
                        <m:t>1+3</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4−3</m:t>
                      </m:r>
                      <m:r>
                        <a:rPr lang="en-AU" b="0" i="1" smtClean="0">
                          <a:latin typeface="Cambria Math" panose="02040503050406030204" pitchFamily="18" charset="0"/>
                        </a:rPr>
                        <m:t>𝜇</m:t>
                      </m:r>
                    </m:oMath>
                  </m:oMathPara>
                </a14:m>
                <a:endParaRPr lang="en-AU" b="0" i="1" dirty="0">
                  <a:latin typeface="Cambria Math" panose="02040503050406030204" pitchFamily="18" charset="0"/>
                </a:endParaRPr>
              </a:p>
              <a:p>
                <a:r>
                  <a:rPr lang="en-AU" b="1" dirty="0"/>
                  <a:t>Option C: Solve simultaneously </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−2+3</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4−3</m:t>
                      </m:r>
                      <m:r>
                        <a:rPr lang="en-AU" b="0" i="1" smtClean="0">
                          <a:latin typeface="Cambria Math" panose="02040503050406030204" pitchFamily="18" charset="0"/>
                        </a:rPr>
                        <m:t>𝜇</m:t>
                      </m:r>
                    </m:oMath>
                    <m:oMath xmlns:m="http://schemas.openxmlformats.org/officeDocument/2006/math">
                      <m:r>
                        <a:rPr lang="en-AU" b="0" i="1" smtClean="0">
                          <a:latin typeface="Cambria Math" panose="02040503050406030204" pitchFamily="18" charset="0"/>
                        </a:rPr>
                        <m:t>1+3</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−5+6</m:t>
                      </m:r>
                      <m:r>
                        <a:rPr lang="en-AU" b="0" i="1" smtClean="0">
                          <a:latin typeface="Cambria Math" panose="02040503050406030204" pitchFamily="18" charset="0"/>
                        </a:rPr>
                        <m:t>𝜇</m:t>
                      </m:r>
                    </m:oMath>
                  </m:oMathPara>
                </a14:m>
                <a:endParaRPr lang="en-AU" dirty="0"/>
              </a:p>
              <a:p>
                <a:pPr/>
                <a:br>
                  <a:rPr lang="en-AU"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 </m:t>
                      </m:r>
                    </m:oMath>
                  </m:oMathPara>
                </a14:m>
                <a:endParaRPr lang="en-AU" b="1" dirty="0"/>
              </a:p>
            </p:txBody>
          </p:sp>
        </mc:Choice>
        <mc:Fallback xmlns="">
          <p:sp>
            <p:nvSpPr>
              <p:cNvPr id="5" name="Text Placeholder 4">
                <a:extLst>
                  <a:ext uri="{FF2B5EF4-FFF2-40B4-BE49-F238E27FC236}">
                    <a16:creationId xmlns:a16="http://schemas.microsoft.com/office/drawing/2014/main" id="{4FED8B82-3A84-3E4E-D7B6-DE80A7E1EB4A}"/>
                  </a:ext>
                </a:extLst>
              </p:cNvPr>
              <p:cNvSpPr>
                <a:spLocks noGrp="1" noRot="1" noChangeAspect="1" noMove="1" noResize="1" noEditPoints="1" noAdjustHandles="1" noChangeArrowheads="1" noChangeShapeType="1" noTextEdit="1"/>
              </p:cNvSpPr>
              <p:nvPr>
                <p:ph type="body" sz="quarter" idx="17"/>
              </p:nvPr>
            </p:nvSpPr>
            <p:spPr>
              <a:xfrm>
                <a:off x="4791450" y="1582404"/>
                <a:ext cx="7258050" cy="4807835"/>
              </a:xfrm>
              <a:blipFill>
                <a:blip r:embed="rId4"/>
                <a:stretch>
                  <a:fillRect l="-2183"/>
                </a:stretch>
              </a:blipFill>
            </p:spPr>
            <p:txBody>
              <a:bodyPr/>
              <a:lstStyle/>
              <a:p>
                <a:r>
                  <a:rPr lang="en-US">
                    <a:noFill/>
                  </a:rPr>
                  <a:t> </a:t>
                </a:r>
              </a:p>
            </p:txBody>
          </p:sp>
        </mc:Fallback>
      </mc:AlternateContent>
      <p:sp>
        <p:nvSpPr>
          <p:cNvPr id="11" name="Speech Bubble: Rectangle with Corners Rounded 10">
            <a:extLst>
              <a:ext uri="{FF2B5EF4-FFF2-40B4-BE49-F238E27FC236}">
                <a16:creationId xmlns:a16="http://schemas.microsoft.com/office/drawing/2014/main" id="{BCA4B4FC-FF1D-9149-B6C5-BEC2AE39C08C}"/>
              </a:ext>
            </a:extLst>
          </p:cNvPr>
          <p:cNvSpPr/>
          <p:nvPr/>
        </p:nvSpPr>
        <p:spPr>
          <a:xfrm>
            <a:off x="1781174" y="4384124"/>
            <a:ext cx="4053320" cy="2006115"/>
          </a:xfrm>
          <a:prstGeom prst="wedgeRoundRectCallout">
            <a:avLst>
              <a:gd name="adj1" fmla="val 17057"/>
              <a:gd name="adj2" fmla="val -6457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t>Why is Option B the correct method?</a:t>
            </a:r>
          </a:p>
        </p:txBody>
      </p:sp>
      <p:sp>
        <p:nvSpPr>
          <p:cNvPr id="9" name="Rectangle 8" descr="A green box enclosing option B">
            <a:extLst>
              <a:ext uri="{FF2B5EF4-FFF2-40B4-BE49-F238E27FC236}">
                <a16:creationId xmlns:a16="http://schemas.microsoft.com/office/drawing/2014/main" id="{492CDFCA-1264-8D69-7286-7DB77DB8D68D}"/>
              </a:ext>
            </a:extLst>
          </p:cNvPr>
          <p:cNvSpPr/>
          <p:nvPr/>
        </p:nvSpPr>
        <p:spPr>
          <a:xfrm>
            <a:off x="4676776" y="2209800"/>
            <a:ext cx="7258050" cy="1676400"/>
          </a:xfrm>
          <a:prstGeom prst="rect">
            <a:avLst/>
          </a:prstGeom>
          <a:noFill/>
          <a:ln w="76200">
            <a:solidFill>
              <a:srgbClr val="64B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2BBA5DEC-D1D4-64AF-347D-EC0AB73DAA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8600" y="4143374"/>
            <a:ext cx="735200" cy="2354625"/>
          </a:xfrm>
          <a:prstGeom prst="rect">
            <a:avLst/>
          </a:prstGeom>
        </p:spPr>
      </p:pic>
      <p:sp>
        <p:nvSpPr>
          <p:cNvPr id="2" name="Slide Number Placeholder 1">
            <a:extLst>
              <a:ext uri="{FF2B5EF4-FFF2-40B4-BE49-F238E27FC236}">
                <a16:creationId xmlns:a16="http://schemas.microsoft.com/office/drawing/2014/main" id="{3E01408C-D3C0-CFD1-1C41-5133EA95997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111365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0347-2C60-78CA-1639-E707CE231E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4154D55-6392-5991-7337-C4D93F2C89EF}"/>
              </a:ext>
            </a:extLst>
          </p:cNvPr>
          <p:cNvSpPr>
            <a:spLocks noGrp="1"/>
          </p:cNvSpPr>
          <p:nvPr>
            <p:ph type="title"/>
          </p:nvPr>
        </p:nvSpPr>
        <p:spPr/>
        <p:txBody>
          <a:bodyPr/>
          <a:lstStyle/>
          <a:p>
            <a:r>
              <a:rPr lang="en-AU" dirty="0"/>
              <a:t>Finding the point of intersection (2)</a:t>
            </a:r>
          </a:p>
        </p:txBody>
      </p:sp>
      <p:sp>
        <p:nvSpPr>
          <p:cNvPr id="4" name="Text Placeholder 3">
            <a:extLst>
              <a:ext uri="{FF2B5EF4-FFF2-40B4-BE49-F238E27FC236}">
                <a16:creationId xmlns:a16="http://schemas.microsoft.com/office/drawing/2014/main" id="{D4A98072-188E-0BCB-F596-8D160EDD8300}"/>
              </a:ext>
            </a:extLst>
          </p:cNvPr>
          <p:cNvSpPr>
            <a:spLocks noGrp="1"/>
          </p:cNvSpPr>
          <p:nvPr>
            <p:ph type="body" sz="quarter" idx="18"/>
          </p:nvPr>
        </p:nvSpPr>
        <p:spPr>
          <a:xfrm>
            <a:off x="359999" y="982520"/>
            <a:ext cx="11483999" cy="310015"/>
          </a:xfrm>
        </p:spPr>
        <p:txBody>
          <a:bodyPr/>
          <a:lstStyle/>
          <a:p>
            <a:r>
              <a:rPr lang="en-AU" dirty="0"/>
              <a:t>Select the correct option</a:t>
            </a:r>
          </a:p>
        </p:txBody>
      </p:sp>
      <mc:AlternateContent xmlns:mc="http://schemas.openxmlformats.org/markup-compatibility/2006" xmlns:a14="http://schemas.microsoft.com/office/drawing/2010/main">
        <mc:Choice Requires="a14">
          <p:sp>
            <p:nvSpPr>
              <p:cNvPr id="8" name="Speech Bubble: Rectangle with Corners Rounded 7">
                <a:extLst>
                  <a:ext uri="{FF2B5EF4-FFF2-40B4-BE49-F238E27FC236}">
                    <a16:creationId xmlns:a16="http://schemas.microsoft.com/office/drawing/2014/main" id="{3DF559A0-DC46-461F-9417-3C78662DF414}"/>
                  </a:ext>
                </a:extLst>
              </p:cNvPr>
              <p:cNvSpPr/>
              <p:nvPr/>
            </p:nvSpPr>
            <p:spPr>
              <a:xfrm>
                <a:off x="360000" y="1884750"/>
                <a:ext cx="3797011" cy="1659752"/>
              </a:xfrm>
              <a:prstGeom prst="wedgeRoundRectCallout">
                <a:avLst>
                  <a:gd name="adj1" fmla="val -31586"/>
                  <a:gd name="adj2" fmla="val 7928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Now, if </a:t>
                </a:r>
                <a14:m>
                  <m:oMath xmlns:m="http://schemas.openxmlformats.org/officeDocument/2006/math">
                    <m:r>
                      <a:rPr lang="en-AU" b="0" i="1" smtClean="0">
                        <a:latin typeface="Cambria Math" panose="02040503050406030204" pitchFamily="18" charset="0"/>
                      </a:rPr>
                      <m:t>𝜇</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num>
                      <m:den>
                        <m:r>
                          <a:rPr lang="en-AU" b="0" i="1" smtClean="0">
                            <a:latin typeface="Cambria Math" panose="02040503050406030204" pitchFamily="18" charset="0"/>
                          </a:rPr>
                          <m:t>3</m:t>
                        </m:r>
                      </m:den>
                    </m:f>
                  </m:oMath>
                </a14:m>
                <a:r>
                  <a:rPr lang="en-AU" dirty="0"/>
                  <a:t> and </a:t>
                </a:r>
                <a14:m>
                  <m:oMath xmlns:m="http://schemas.openxmlformats.org/officeDocument/2006/math">
                    <m:r>
                      <a:rPr lang="en-AU" b="0" i="1" smtClean="0">
                        <a:latin typeface="Cambria Math" panose="02040503050406030204" pitchFamily="18" charset="0"/>
                      </a:rPr>
                      <m:t>𝜆</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3</m:t>
                        </m:r>
                      </m:den>
                    </m:f>
                  </m:oMath>
                </a14:m>
                <a:r>
                  <a:rPr lang="en-AU" dirty="0"/>
                  <a:t>.</a:t>
                </a:r>
                <a:br>
                  <a:rPr lang="en-AU" dirty="0"/>
                </a:br>
                <a:r>
                  <a:rPr lang="en-AU" dirty="0"/>
                  <a:t>What do we do now?</a:t>
                </a:r>
              </a:p>
            </p:txBody>
          </p:sp>
        </mc:Choice>
        <mc:Fallback xmlns="">
          <p:sp>
            <p:nvSpPr>
              <p:cNvPr id="8" name="Speech Bubble: Rectangle with Corners Rounded 7">
                <a:extLst>
                  <a:ext uri="{FF2B5EF4-FFF2-40B4-BE49-F238E27FC236}">
                    <a16:creationId xmlns:a16="http://schemas.microsoft.com/office/drawing/2014/main" id="{3DF559A0-DC46-461F-9417-3C78662DF414}"/>
                  </a:ext>
                </a:extLst>
              </p:cNvPr>
              <p:cNvSpPr>
                <a:spLocks noRot="1" noChangeAspect="1" noMove="1" noResize="1" noEditPoints="1" noAdjustHandles="1" noChangeArrowheads="1" noChangeShapeType="1" noTextEdit="1"/>
              </p:cNvSpPr>
              <p:nvPr/>
            </p:nvSpPr>
            <p:spPr>
              <a:xfrm>
                <a:off x="360000" y="1884750"/>
                <a:ext cx="3797011" cy="1659752"/>
              </a:xfrm>
              <a:prstGeom prst="wedgeRoundRectCallout">
                <a:avLst>
                  <a:gd name="adj1" fmla="val -31586"/>
                  <a:gd name="adj2" fmla="val 79287"/>
                  <a:gd name="adj3" fmla="val 16667"/>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6587336B-E2D8-C47E-1846-2D16C6FF841B}"/>
                  </a:ext>
                </a:extLst>
              </p:cNvPr>
              <p:cNvSpPr>
                <a:spLocks noGrp="1"/>
              </p:cNvSpPr>
              <p:nvPr>
                <p:ph type="body" sz="quarter" idx="17"/>
              </p:nvPr>
            </p:nvSpPr>
            <p:spPr>
              <a:xfrm>
                <a:off x="4791450" y="1582404"/>
                <a:ext cx="7219577" cy="4807835"/>
              </a:xfrm>
            </p:spPr>
            <p:txBody>
              <a:bodyPr/>
              <a:lstStyle/>
              <a:p>
                <a:r>
                  <a:rPr lang="en-AU" b="1" dirty="0"/>
                  <a:t>Option A: Read off </a:t>
                </a:r>
                <a14:m>
                  <m:oMath xmlns:m="http://schemas.openxmlformats.org/officeDocument/2006/math">
                    <m:r>
                      <a:rPr lang="en-AU" b="1" i="1" smtClean="0">
                        <a:latin typeface="Cambria Math" panose="02040503050406030204" pitchFamily="18" charset="0"/>
                      </a:rPr>
                      <m:t>𝝁</m:t>
                    </m:r>
                  </m:oMath>
                </a14:m>
                <a:r>
                  <a:rPr lang="en-AU" b="1" dirty="0"/>
                  <a:t> and </a:t>
                </a:r>
                <a14:m>
                  <m:oMath xmlns:m="http://schemas.openxmlformats.org/officeDocument/2006/math">
                    <m:r>
                      <a:rPr lang="en-AU" b="1" i="1" smtClean="0">
                        <a:latin typeface="Cambria Math" panose="02040503050406030204" pitchFamily="18" charset="0"/>
                      </a:rPr>
                      <m:t>𝝀</m:t>
                    </m:r>
                  </m:oMath>
                </a14:m>
                <a:r>
                  <a:rPr lang="en-AU" b="1" dirty="0"/>
                  <a:t>. </a:t>
                </a:r>
                <a:br>
                  <a:rPr lang="en-AU" b="1"/>
                </a:br>
                <a:r>
                  <a:rPr lang="en-AU" b="1" dirty="0"/>
                  <a:t>The point of intersection is </a:t>
                </a:r>
                <a14:m>
                  <m:oMath xmlns:m="http://schemas.openxmlformats.org/officeDocument/2006/math">
                    <m:d>
                      <m:dPr>
                        <m:ctrlPr>
                          <a:rPr lang="en-AU" b="1" i="1" smtClean="0">
                            <a:latin typeface="Cambria Math" panose="02040503050406030204" pitchFamily="18" charset="0"/>
                          </a:rPr>
                        </m:ctrlPr>
                      </m:dPr>
                      <m:e>
                        <m:f>
                          <m:fPr>
                            <m:ctrlPr>
                              <a:rPr lang="en-AU" b="1" i="1" smtClean="0">
                                <a:latin typeface="Cambria Math" panose="02040503050406030204" pitchFamily="18" charset="0"/>
                              </a:rPr>
                            </m:ctrlPr>
                          </m:fPr>
                          <m:num>
                            <m:r>
                              <a:rPr lang="en-AU" b="1" i="1" smtClean="0">
                                <a:latin typeface="Cambria Math" panose="02040503050406030204" pitchFamily="18" charset="0"/>
                              </a:rPr>
                              <m:t>𝟐</m:t>
                            </m:r>
                          </m:num>
                          <m:den>
                            <m:r>
                              <a:rPr lang="en-AU" b="1" i="1" smtClean="0">
                                <a:latin typeface="Cambria Math" panose="02040503050406030204" pitchFamily="18" charset="0"/>
                              </a:rPr>
                              <m:t>𝟑</m:t>
                            </m:r>
                          </m:den>
                        </m:f>
                        <m:r>
                          <a:rPr lang="en-AU" b="1" i="1" smtClean="0">
                            <a:latin typeface="Cambria Math" panose="02040503050406030204" pitchFamily="18" charset="0"/>
                          </a:rPr>
                          <m:t>,</m:t>
                        </m:r>
                        <m:f>
                          <m:fPr>
                            <m:ctrlPr>
                              <a:rPr lang="en-AU" b="1" i="1" smtClean="0">
                                <a:latin typeface="Cambria Math" panose="02040503050406030204" pitchFamily="18" charset="0"/>
                              </a:rPr>
                            </m:ctrlPr>
                          </m:fPr>
                          <m:num>
                            <m:r>
                              <a:rPr lang="en-AU" b="1" i="1" smtClean="0">
                                <a:latin typeface="Cambria Math" panose="02040503050406030204" pitchFamily="18" charset="0"/>
                              </a:rPr>
                              <m:t>𝟏</m:t>
                            </m:r>
                          </m:num>
                          <m:den>
                            <m:r>
                              <a:rPr lang="en-AU" b="1" i="1" smtClean="0">
                                <a:latin typeface="Cambria Math" panose="02040503050406030204" pitchFamily="18" charset="0"/>
                              </a:rPr>
                              <m:t>𝟑</m:t>
                            </m:r>
                          </m:den>
                        </m:f>
                      </m:e>
                    </m:d>
                  </m:oMath>
                </a14:m>
                <a:endParaRPr lang="en-AU" b="1" dirty="0"/>
              </a:p>
              <a:p>
                <a:r>
                  <a:rPr lang="en-AU" b="1" dirty="0"/>
                  <a:t>Option B: Substitute values for </a:t>
                </a:r>
                <a14:m>
                  <m:oMath xmlns:m="http://schemas.openxmlformats.org/officeDocument/2006/math">
                    <m:r>
                      <a:rPr lang="en-AU" b="1" i="1" smtClean="0">
                        <a:latin typeface="Cambria Math" panose="02040503050406030204" pitchFamily="18" charset="0"/>
                      </a:rPr>
                      <m:t>𝝁</m:t>
                    </m:r>
                  </m:oMath>
                </a14:m>
                <a:r>
                  <a:rPr lang="en-AU" b="1" dirty="0"/>
                  <a:t> and </a:t>
                </a:r>
                <a14:m>
                  <m:oMath xmlns:m="http://schemas.openxmlformats.org/officeDocument/2006/math">
                    <m:r>
                      <a:rPr lang="en-AU" b="1" i="1" smtClean="0">
                        <a:latin typeface="Cambria Math" panose="02040503050406030204" pitchFamily="18" charset="0"/>
                      </a:rPr>
                      <m:t>𝝀</m:t>
                    </m:r>
                  </m:oMath>
                </a14:m>
                <a:r>
                  <a:rPr lang="en-AU" b="1" dirty="0"/>
                  <a:t> and solve</a:t>
                </a:r>
              </a:p>
              <a:p>
                <a:pPr algn="ctr"/>
                <a:r>
                  <a:rPr lang="en-AU" b="1" dirty="0"/>
                  <a:t> </a:t>
                </a:r>
                <a14:m>
                  <m:oMath xmlns:m="http://schemas.openxmlformats.org/officeDocument/2006/math">
                    <m:r>
                      <a:rPr lang="en-AU" b="1" i="1">
                        <a:latin typeface="Cambria Math" panose="02040503050406030204" pitchFamily="18" charset="0"/>
                      </a:rPr>
                      <m:t>𝒅</m:t>
                    </m:r>
                    <m:r>
                      <a:rPr lang="en-AU" b="1"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a:latin typeface="Cambria Math" panose="02040503050406030204" pitchFamily="18" charset="0"/>
                                </a:rPr>
                                <m:t>2</m:t>
                              </m:r>
                            </m:e>
                          </m:mr>
                          <m:mr>
                            <m:e>
                              <m:r>
                                <a:rPr lang="en-AU" b="0" i="1">
                                  <a:latin typeface="Cambria Math" panose="02040503050406030204" pitchFamily="18" charset="0"/>
                                </a:rPr>
                                <m:t>1</m:t>
                              </m:r>
                            </m:e>
                          </m:mr>
                        </m:m>
                      </m:e>
                    </m:d>
                    <m:r>
                      <a:rPr lang="en-AU" b="0" i="1">
                        <a:latin typeface="Cambria Math" panose="02040503050406030204" pitchFamily="18" charset="0"/>
                      </a:rPr>
                      <m:t>+</m:t>
                    </m:r>
                    <m:r>
                      <a:rPr lang="en-AU" b="0" i="1">
                        <a:latin typeface="Cambria Math" panose="02040503050406030204" pitchFamily="18" charset="0"/>
                      </a:rPr>
                      <m:t>𝜆</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3</m:t>
                              </m:r>
                            </m:e>
                          </m:mr>
                          <m:mr>
                            <m:e>
                              <m:r>
                                <a:rPr lang="en-AU" b="0" i="1">
                                  <a:latin typeface="Cambria Math" panose="02040503050406030204" pitchFamily="18" charset="0"/>
                                </a:rPr>
                                <m:t>3</m:t>
                              </m:r>
                            </m:e>
                          </m:mr>
                        </m:m>
                      </m:e>
                    </m:d>
                  </m:oMath>
                </a14:m>
                <a:r>
                  <a:rPr lang="en-AU" b="1" dirty="0"/>
                  <a:t> </a:t>
                </a:r>
              </a:p>
              <a:p>
                <a:pP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𝒃</m:t>
                      </m:r>
                      <m:r>
                        <a:rPr lang="en-AU" b="1"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a:latin typeface="Cambria Math" panose="02040503050406030204" pitchFamily="18" charset="0"/>
                                  </a:rPr>
                                  <m:t>5</m:t>
                                </m:r>
                              </m:e>
                            </m:mr>
                            <m:mr>
                              <m:e>
                                <m:r>
                                  <a:rPr lang="en-AU" b="0" i="1">
                                    <a:latin typeface="Cambria Math" panose="02040503050406030204" pitchFamily="18" charset="0"/>
                                  </a:rPr>
                                  <m:t>4</m:t>
                                </m:r>
                              </m:e>
                            </m:mr>
                          </m:m>
                        </m:e>
                      </m:d>
                      <m:r>
                        <a:rPr lang="en-AU" b="0" i="1">
                          <a:latin typeface="Cambria Math" panose="02040503050406030204" pitchFamily="18" charset="0"/>
                        </a:rPr>
                        <m:t>+</m:t>
                      </m:r>
                      <m:r>
                        <a:rPr lang="en-AU" b="0" i="1">
                          <a:latin typeface="Cambria Math" panose="02040503050406030204" pitchFamily="18" charset="0"/>
                        </a:rPr>
                        <m:t>𝜇</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6</m:t>
                                </m:r>
                              </m:e>
                            </m:mr>
                            <m:mr>
                              <m:e>
                                <m:r>
                                  <a:rPr lang="en-AU" b="0" i="1">
                                    <a:latin typeface="Cambria Math" panose="02040503050406030204" pitchFamily="18" charset="0"/>
                                  </a:rPr>
                                  <m:t>−3</m:t>
                                </m:r>
                              </m:e>
                            </m:mr>
                          </m:m>
                        </m:e>
                      </m:d>
                    </m:oMath>
                  </m:oMathPara>
                </a14:m>
                <a:endParaRPr lang="en-AU" dirty="0"/>
              </a:p>
              <a:p>
                <a:endParaRPr lang="en-AU" b="1" dirty="0"/>
              </a:p>
              <a:p>
                <a:endParaRPr lang="en-AU" dirty="0"/>
              </a:p>
              <a:p>
                <a:pPr/>
                <a:br>
                  <a:rPr lang="en-AU"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 </m:t>
                      </m:r>
                    </m:oMath>
                  </m:oMathPara>
                </a14:m>
                <a:endParaRPr lang="en-AU" b="1" dirty="0"/>
              </a:p>
            </p:txBody>
          </p:sp>
        </mc:Choice>
        <mc:Fallback xmlns="">
          <p:sp>
            <p:nvSpPr>
              <p:cNvPr id="5" name="Text Placeholder 4">
                <a:extLst>
                  <a:ext uri="{FF2B5EF4-FFF2-40B4-BE49-F238E27FC236}">
                    <a16:creationId xmlns:a16="http://schemas.microsoft.com/office/drawing/2014/main" id="{6587336B-E2D8-C47E-1846-2D16C6FF841B}"/>
                  </a:ext>
                </a:extLst>
              </p:cNvPr>
              <p:cNvSpPr>
                <a:spLocks noGrp="1" noRot="1" noChangeAspect="1" noMove="1" noResize="1" noEditPoints="1" noAdjustHandles="1" noChangeArrowheads="1" noChangeShapeType="1" noTextEdit="1"/>
              </p:cNvSpPr>
              <p:nvPr>
                <p:ph type="body" sz="quarter" idx="17"/>
              </p:nvPr>
            </p:nvSpPr>
            <p:spPr>
              <a:xfrm>
                <a:off x="4791450" y="1582404"/>
                <a:ext cx="7219577" cy="4807835"/>
              </a:xfrm>
              <a:blipFill>
                <a:blip r:embed="rId4"/>
                <a:stretch>
                  <a:fillRect l="-2196"/>
                </a:stretch>
              </a:blipFill>
            </p:spPr>
            <p:txBody>
              <a:bodyPr/>
              <a:lstStyle/>
              <a:p>
                <a:r>
                  <a:rPr lang="en-US">
                    <a:noFill/>
                  </a:rPr>
                  <a:t> </a:t>
                </a:r>
              </a:p>
            </p:txBody>
          </p:sp>
        </mc:Fallback>
      </mc:AlternateContent>
      <p:sp>
        <p:nvSpPr>
          <p:cNvPr id="9" name="Rectangle 8" descr="A green box enclosing option B">
            <a:extLst>
              <a:ext uri="{FF2B5EF4-FFF2-40B4-BE49-F238E27FC236}">
                <a16:creationId xmlns:a16="http://schemas.microsoft.com/office/drawing/2014/main" id="{B479356E-D1AE-446E-AE1B-B461B0749AC7}"/>
              </a:ext>
            </a:extLst>
          </p:cNvPr>
          <p:cNvSpPr/>
          <p:nvPr/>
        </p:nvSpPr>
        <p:spPr>
          <a:xfrm>
            <a:off x="4705350" y="2843211"/>
            <a:ext cx="7258050" cy="2600325"/>
          </a:xfrm>
          <a:prstGeom prst="rect">
            <a:avLst/>
          </a:prstGeom>
          <a:noFill/>
          <a:ln w="76200">
            <a:solidFill>
              <a:srgbClr val="64B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F903E7F1-0A0C-AE7E-FE00-F99B639C926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8600" y="4143374"/>
            <a:ext cx="735200" cy="2354625"/>
          </a:xfrm>
          <a:prstGeom prst="rect">
            <a:avLst/>
          </a:prstGeom>
        </p:spPr>
      </p:pic>
      <p:sp>
        <p:nvSpPr>
          <p:cNvPr id="2" name="Slide Number Placeholder 1">
            <a:extLst>
              <a:ext uri="{FF2B5EF4-FFF2-40B4-BE49-F238E27FC236}">
                <a16:creationId xmlns:a16="http://schemas.microsoft.com/office/drawing/2014/main" id="{7F1657B3-5780-3BCF-46ED-A0E4B2DC53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Tree>
    <p:extLst>
      <p:ext uri="{BB962C8B-B14F-4D97-AF65-F5344CB8AC3E}">
        <p14:creationId xmlns:p14="http://schemas.microsoft.com/office/powerpoint/2010/main" val="368148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B3F3E-FEB0-287C-9DD2-06D4D12594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4B8F46-E50C-558D-CE58-A3D07812FD5C}"/>
              </a:ext>
            </a:extLst>
          </p:cNvPr>
          <p:cNvSpPr>
            <a:spLocks noGrp="1"/>
          </p:cNvSpPr>
          <p:nvPr>
            <p:ph type="title"/>
          </p:nvPr>
        </p:nvSpPr>
        <p:spPr/>
        <p:txBody>
          <a:bodyPr/>
          <a:lstStyle/>
          <a:p>
            <a:r>
              <a:rPr lang="en-AU" dirty="0"/>
              <a:t>Finding the point of intersection (3)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23BC92B-F527-188C-EC32-4E1136EED024}"/>
                  </a:ext>
                </a:extLst>
              </p:cNvPr>
              <p:cNvSpPr>
                <a:spLocks noGrp="1"/>
              </p:cNvSpPr>
              <p:nvPr>
                <p:ph type="body" sz="quarter" idx="17"/>
              </p:nvPr>
            </p:nvSpPr>
            <p:spPr>
              <a:xfrm>
                <a:off x="359999" y="1500350"/>
                <a:ext cx="5183551" cy="4776625"/>
              </a:xfrm>
            </p:spPr>
            <p:txBody>
              <a:bodyPr/>
              <a:lstStyle/>
              <a:p>
                <a:r>
                  <a:rPr lang="en-AU" dirty="0"/>
                  <a:t>Substitute values for </a:t>
                </a:r>
                <a14:m>
                  <m:oMath xmlns:m="http://schemas.openxmlformats.org/officeDocument/2006/math">
                    <m:r>
                      <a:rPr lang="en-AU" b="0" i="1" smtClean="0">
                        <a:latin typeface="Cambria Math" panose="02040503050406030204" pitchFamily="18" charset="0"/>
                      </a:rPr>
                      <m:t>𝜇</m:t>
                    </m:r>
                  </m:oMath>
                </a14:m>
                <a:r>
                  <a:rPr lang="en-AU" dirty="0"/>
                  <a:t> and </a:t>
                </a:r>
                <a14:m>
                  <m:oMath xmlns:m="http://schemas.openxmlformats.org/officeDocument/2006/math">
                    <m:r>
                      <a:rPr lang="en-AU" b="0" i="1" smtClean="0">
                        <a:latin typeface="Cambria Math" panose="02040503050406030204" pitchFamily="18" charset="0"/>
                      </a:rPr>
                      <m:t>𝜆</m:t>
                    </m:r>
                  </m:oMath>
                </a14:m>
                <a:r>
                  <a:rPr lang="en-AU" dirty="0"/>
                  <a:t> and solve (for </a:t>
                </a:r>
                <a14:m>
                  <m:oMath xmlns:m="http://schemas.openxmlformats.org/officeDocument/2006/math">
                    <m:r>
                      <a:rPr lang="en-AU" b="1" i="1" smtClean="0">
                        <a:latin typeface="Cambria Math" panose="02040503050406030204" pitchFamily="18" charset="0"/>
                      </a:rPr>
                      <m:t>𝒅</m:t>
                    </m:r>
                    <m:r>
                      <a:rPr lang="en-AU" b="0" i="1" smtClean="0">
                        <a:latin typeface="Cambria Math" panose="02040503050406030204" pitchFamily="18" charset="0"/>
                      </a:rPr>
                      <m:t>)</m:t>
                    </m:r>
                  </m:oMath>
                </a14:m>
                <a:endParaRPr lang="en-AU" dirty="0"/>
              </a:p>
              <a:p>
                <a:pPr algn="ctr"/>
                <a:r>
                  <a:rPr lang="en-AU" b="1" dirty="0"/>
                  <a:t> </a:t>
                </a:r>
                <a14:m>
                  <m:oMath xmlns:m="http://schemas.openxmlformats.org/officeDocument/2006/math">
                    <m:r>
                      <a:rPr lang="en-AU" b="1" i="1">
                        <a:latin typeface="Cambria Math" panose="02040503050406030204" pitchFamily="18" charset="0"/>
                      </a:rPr>
                      <m:t>𝒅</m:t>
                    </m:r>
                    <m:r>
                      <a:rPr lang="en-AU" b="1"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a:latin typeface="Cambria Math" panose="02040503050406030204" pitchFamily="18" charset="0"/>
                                </a:rPr>
                                <m:t>2</m:t>
                              </m:r>
                            </m:e>
                          </m:mr>
                          <m:mr>
                            <m:e>
                              <m:r>
                                <a:rPr lang="en-AU" b="0" i="1">
                                  <a:latin typeface="Cambria Math" panose="02040503050406030204" pitchFamily="18" charset="0"/>
                                </a:rPr>
                                <m:t>1</m:t>
                              </m:r>
                            </m:e>
                          </m:mr>
                        </m:m>
                      </m:e>
                    </m:d>
                    <m:r>
                      <a:rPr lang="en-AU" b="0" i="1">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3</m:t>
                        </m:r>
                      </m:den>
                    </m:f>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3</m:t>
                              </m:r>
                            </m:e>
                          </m:mr>
                          <m:mr>
                            <m:e>
                              <m:r>
                                <a:rPr lang="en-AU" b="0" i="1">
                                  <a:latin typeface="Cambria Math" panose="02040503050406030204" pitchFamily="18" charset="0"/>
                                </a:rPr>
                                <m:t>3</m:t>
                              </m:r>
                            </m:e>
                          </m:mr>
                        </m:m>
                      </m:e>
                    </m:d>
                  </m:oMath>
                </a14:m>
                <a:br>
                  <a:rPr lang="en-AU" b="1" dirty="0"/>
                </a:b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𝒅</m:t>
                      </m:r>
                      <m:r>
                        <m:rPr>
                          <m:aln/>
                        </m:rPr>
                        <a:rPr lang="en-AU" b="1"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
                        </m:e>
                      </m:d>
                    </m:oMath>
                  </m:oMathPara>
                </a14:m>
                <a:endParaRPr lang="en-AU" dirty="0"/>
              </a:p>
              <a:p>
                <a:endParaRPr lang="en-AU" b="1" dirty="0"/>
              </a:p>
              <a:p>
                <a:endParaRPr lang="en-AU" dirty="0"/>
              </a:p>
              <a:p>
                <a:pPr/>
                <a:br>
                  <a:rPr lang="en-AU"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 </m:t>
                      </m:r>
                    </m:oMath>
                  </m:oMathPara>
                </a14:m>
                <a:endParaRPr lang="en-AU" b="1" dirty="0"/>
              </a:p>
            </p:txBody>
          </p:sp>
        </mc:Choice>
        <mc:Fallback xmlns="">
          <p:sp>
            <p:nvSpPr>
              <p:cNvPr id="5" name="Text Placeholder 4">
                <a:extLst>
                  <a:ext uri="{FF2B5EF4-FFF2-40B4-BE49-F238E27FC236}">
                    <a16:creationId xmlns:a16="http://schemas.microsoft.com/office/drawing/2014/main" id="{123BC92B-F527-188C-EC32-4E1136EED024}"/>
                  </a:ext>
                </a:extLst>
              </p:cNvPr>
              <p:cNvSpPr>
                <a:spLocks noGrp="1" noRot="1" noChangeAspect="1" noMove="1" noResize="1" noEditPoints="1" noAdjustHandles="1" noChangeArrowheads="1" noChangeShapeType="1" noTextEdit="1"/>
              </p:cNvSpPr>
              <p:nvPr>
                <p:ph type="body" sz="quarter" idx="17"/>
              </p:nvPr>
            </p:nvSpPr>
            <p:spPr>
              <a:xfrm>
                <a:off x="359999" y="1500350"/>
                <a:ext cx="5183551" cy="4776625"/>
              </a:xfrm>
              <a:blipFill>
                <a:blip r:embed="rId2"/>
                <a:stretch>
                  <a:fillRect l="-2941" r="-1882"/>
                </a:stretch>
              </a:blipFill>
            </p:spPr>
            <p:txBody>
              <a:bodyPr/>
              <a:lstStyle/>
              <a:p>
                <a:r>
                  <a:rPr lang="en-US">
                    <a:noFill/>
                  </a:rPr>
                  <a:t> </a:t>
                </a:r>
              </a:p>
            </p:txBody>
          </p:sp>
        </mc:Fallback>
      </mc:AlternateContent>
      <p:grpSp>
        <p:nvGrpSpPr>
          <p:cNvPr id="9" name="Group 8">
            <a:extLst>
              <a:ext uri="{FF2B5EF4-FFF2-40B4-BE49-F238E27FC236}">
                <a16:creationId xmlns:a16="http://schemas.microsoft.com/office/drawing/2014/main" id="{FB21F335-E120-FE23-F1FD-91CCACDE0CF3}"/>
              </a:ext>
              <a:ext uri="{C183D7F6-B498-43B3-948B-1728B52AA6E4}">
                <adec:decorative xmlns:adec="http://schemas.microsoft.com/office/drawing/2017/decorative" val="1"/>
              </a:ext>
            </a:extLst>
          </p:cNvPr>
          <p:cNvGrpSpPr/>
          <p:nvPr/>
        </p:nvGrpSpPr>
        <p:grpSpPr>
          <a:xfrm>
            <a:off x="3192591" y="4099561"/>
            <a:ext cx="5056295" cy="233926"/>
            <a:chOff x="3192591" y="4099561"/>
            <a:chExt cx="5056295" cy="233926"/>
          </a:xfrm>
        </p:grpSpPr>
        <p:sp>
          <p:nvSpPr>
            <p:cNvPr id="8" name="Rectangle 7">
              <a:extLst>
                <a:ext uri="{FF2B5EF4-FFF2-40B4-BE49-F238E27FC236}">
                  <a16:creationId xmlns:a16="http://schemas.microsoft.com/office/drawing/2014/main" id="{66705FB3-F928-7CAC-17F2-7FB0558E1F37}"/>
                </a:ext>
              </a:extLst>
            </p:cNvPr>
            <p:cNvSpPr/>
            <p:nvPr/>
          </p:nvSpPr>
          <p:spPr>
            <a:xfrm rot="8480329">
              <a:off x="6515336" y="4099561"/>
              <a:ext cx="1733550" cy="1482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EFE7065-545B-BE92-0431-EE8E407D557E}"/>
                </a:ext>
              </a:extLst>
            </p:cNvPr>
            <p:cNvSpPr/>
            <p:nvPr/>
          </p:nvSpPr>
          <p:spPr>
            <a:xfrm rot="2560339">
              <a:off x="3192591" y="4185286"/>
              <a:ext cx="1733550" cy="1482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Slide Number Placeholder 1">
            <a:extLst>
              <a:ext uri="{FF2B5EF4-FFF2-40B4-BE49-F238E27FC236}">
                <a16:creationId xmlns:a16="http://schemas.microsoft.com/office/drawing/2014/main" id="{E19A5AD6-3A76-70D0-B7E6-B95215D739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8D2A8607-BC8C-31DF-14A1-D22686F57768}"/>
                  </a:ext>
                </a:extLst>
              </p:cNvPr>
              <p:cNvSpPr txBox="1">
                <a:spLocks/>
              </p:cNvSpPr>
              <p:nvPr/>
            </p:nvSpPr>
            <p:spPr>
              <a:xfrm>
                <a:off x="6300449" y="1500349"/>
                <a:ext cx="5183551" cy="477662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Substitute values for </a:t>
                </a:r>
                <a14:m>
                  <m:oMath xmlns:m="http://schemas.openxmlformats.org/officeDocument/2006/math">
                    <m:r>
                      <a:rPr lang="en-AU" b="0" i="1" smtClean="0">
                        <a:latin typeface="Cambria Math" panose="02040503050406030204" pitchFamily="18" charset="0"/>
                      </a:rPr>
                      <m:t>𝜇</m:t>
                    </m:r>
                  </m:oMath>
                </a14:m>
                <a:r>
                  <a:rPr lang="en-AU" dirty="0"/>
                  <a:t> and </a:t>
                </a:r>
                <a14:m>
                  <m:oMath xmlns:m="http://schemas.openxmlformats.org/officeDocument/2006/math">
                    <m:r>
                      <a:rPr lang="en-AU" b="0" i="1" smtClean="0">
                        <a:latin typeface="Cambria Math" panose="02040503050406030204" pitchFamily="18" charset="0"/>
                      </a:rPr>
                      <m:t>𝜆</m:t>
                    </m:r>
                  </m:oMath>
                </a14:m>
                <a:r>
                  <a:rPr lang="en-AU" dirty="0"/>
                  <a:t> and solve (for </a:t>
                </a:r>
                <a14:m>
                  <m:oMath xmlns:m="http://schemas.openxmlformats.org/officeDocument/2006/math">
                    <m:r>
                      <a:rPr lang="en-AU" b="1" i="1" smtClean="0">
                        <a:latin typeface="Cambria Math" panose="02040503050406030204" pitchFamily="18" charset="0"/>
                      </a:rPr>
                      <m:t>𝒃</m:t>
                    </m:r>
                    <m:r>
                      <a:rPr lang="en-AU" b="0" i="1" smtClean="0">
                        <a:latin typeface="Cambria Math" panose="02040503050406030204" pitchFamily="18" charset="0"/>
                      </a:rPr>
                      <m:t>)</m:t>
                    </m:r>
                  </m:oMath>
                </a14:m>
                <a:endParaRPr lang="en-AU" dirty="0"/>
              </a:p>
              <a:p>
                <a:pP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𝒃</m:t>
                      </m:r>
                      <m:r>
                        <a:rPr lang="en-AU" b="0"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a:latin typeface="Cambria Math" panose="02040503050406030204" pitchFamily="18" charset="0"/>
                                  </a:rPr>
                                  <m:t>5</m:t>
                                </m:r>
                              </m:e>
                            </m:mr>
                            <m:mr>
                              <m:e>
                                <m:r>
                                  <a:rPr lang="en-AU" b="0" i="1">
                                    <a:latin typeface="Cambria Math" panose="02040503050406030204" pitchFamily="18" charset="0"/>
                                  </a:rPr>
                                  <m:t>4</m:t>
                                </m:r>
                              </m:e>
                            </m:mr>
                          </m:m>
                        </m:e>
                      </m:d>
                      <m:r>
                        <a:rPr lang="en-AU" b="0" i="1">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num>
                        <m:den>
                          <m:r>
                            <a:rPr lang="en-AU" b="0" i="1" smtClean="0">
                              <a:latin typeface="Cambria Math" panose="02040503050406030204" pitchFamily="18" charset="0"/>
                            </a:rPr>
                            <m:t>3</m:t>
                          </m:r>
                        </m:den>
                      </m:f>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6</m:t>
                                </m:r>
                              </m:e>
                            </m:mr>
                            <m:mr>
                              <m:e>
                                <m:r>
                                  <a:rPr lang="en-AU" b="0" i="1">
                                    <a:latin typeface="Cambria Math" panose="02040503050406030204" pitchFamily="18" charset="0"/>
                                  </a:rPr>
                                  <m:t>−3</m:t>
                                </m:r>
                              </m:e>
                            </m:mr>
                          </m:m>
                        </m:e>
                      </m:d>
                    </m:oMath>
                    <m:oMath xmlns:m="http://schemas.openxmlformats.org/officeDocument/2006/math">
                      <m:r>
                        <a:rPr lang="en-AU" b="1" i="1" smtClean="0">
                          <a:latin typeface="Cambria Math" panose="02040503050406030204" pitchFamily="18" charset="0"/>
                        </a:rPr>
                        <m:t>𝒃</m:t>
                      </m:r>
                      <m:r>
                        <a:rPr lang="en-AU" b="0"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
                        </m:e>
                      </m:d>
                    </m:oMath>
                  </m:oMathPara>
                </a14:m>
                <a:endParaRPr lang="en-AU" dirty="0"/>
              </a:p>
              <a:p>
                <a:endParaRPr lang="en-AU" b="1" dirty="0"/>
              </a:p>
              <a:p>
                <a:endParaRPr lang="en-AU" dirty="0"/>
              </a:p>
              <a:p>
                <a:pPr/>
                <a:br>
                  <a:rPr lang="en-AU"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 </m:t>
                      </m:r>
                    </m:oMath>
                  </m:oMathPara>
                </a14:m>
                <a:endParaRPr lang="en-AU" b="1" dirty="0"/>
              </a:p>
            </p:txBody>
          </p:sp>
        </mc:Choice>
        <mc:Fallback xmlns="">
          <p:sp>
            <p:nvSpPr>
              <p:cNvPr id="6" name="Text Placeholder 4">
                <a:extLst>
                  <a:ext uri="{FF2B5EF4-FFF2-40B4-BE49-F238E27FC236}">
                    <a16:creationId xmlns:a16="http://schemas.microsoft.com/office/drawing/2014/main" id="{8D2A8607-BC8C-31DF-14A1-D22686F57768}"/>
                  </a:ext>
                </a:extLst>
              </p:cNvPr>
              <p:cNvSpPr txBox="1">
                <a:spLocks noRot="1" noChangeAspect="1" noMove="1" noResize="1" noEditPoints="1" noAdjustHandles="1" noChangeArrowheads="1" noChangeShapeType="1" noTextEdit="1"/>
              </p:cNvSpPr>
              <p:nvPr/>
            </p:nvSpPr>
            <p:spPr>
              <a:xfrm>
                <a:off x="6300449" y="1500349"/>
                <a:ext cx="5183551" cy="4776625"/>
              </a:xfrm>
              <a:prstGeom prst="rect">
                <a:avLst/>
              </a:prstGeom>
              <a:blipFill>
                <a:blip r:embed="rId3"/>
                <a:stretch>
                  <a:fillRect l="-3059" r="-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72D63036-2428-343B-725F-8D30BDF7C9A6}"/>
                  </a:ext>
                </a:extLst>
              </p:cNvPr>
              <p:cNvSpPr/>
              <p:nvPr/>
            </p:nvSpPr>
            <p:spPr>
              <a:xfrm>
                <a:off x="2886075" y="4324350"/>
                <a:ext cx="6943725" cy="14954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a:rPr lang="en-AU" b="0" i="1" smtClean="0">
                        <a:latin typeface="Cambria Math" panose="02040503050406030204" pitchFamily="18" charset="0"/>
                      </a:rPr>
                      <m:t>∴</m:t>
                    </m:r>
                  </m:oMath>
                </a14:m>
                <a:r>
                  <a:rPr lang="en-AU" dirty="0"/>
                  <a:t> the drone intersects the bridge at </a:t>
                </a:r>
                <a14:m>
                  <m:oMath xmlns:m="http://schemas.openxmlformats.org/officeDocument/2006/math">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2</m:t>
                              </m:r>
                            </m:e>
                          </m:mr>
                        </m:m>
                      </m:e>
                    </m:d>
                  </m:oMath>
                </a14:m>
                <a:endParaRPr lang="en-AU" dirty="0"/>
              </a:p>
            </p:txBody>
          </p:sp>
        </mc:Choice>
        <mc:Fallback xmlns="">
          <p:sp>
            <p:nvSpPr>
              <p:cNvPr id="4" name="Rectangle: Rounded Corners 3">
                <a:extLst>
                  <a:ext uri="{FF2B5EF4-FFF2-40B4-BE49-F238E27FC236}">
                    <a16:creationId xmlns:a16="http://schemas.microsoft.com/office/drawing/2014/main" id="{72D63036-2428-343B-725F-8D30BDF7C9A6}"/>
                  </a:ext>
                </a:extLst>
              </p:cNvPr>
              <p:cNvSpPr>
                <a:spLocks noRot="1" noChangeAspect="1" noMove="1" noResize="1" noEditPoints="1" noAdjustHandles="1" noChangeArrowheads="1" noChangeShapeType="1" noTextEdit="1"/>
              </p:cNvSpPr>
              <p:nvPr/>
            </p:nvSpPr>
            <p:spPr>
              <a:xfrm>
                <a:off x="2886075" y="4324350"/>
                <a:ext cx="6943725" cy="149542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4966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6419CE-0256-A6FA-303F-B5F97913B69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
        <p:nvSpPr>
          <p:cNvPr id="3" name="Title 2">
            <a:extLst>
              <a:ext uri="{FF2B5EF4-FFF2-40B4-BE49-F238E27FC236}">
                <a16:creationId xmlns:a16="http://schemas.microsoft.com/office/drawing/2014/main" id="{DB79D864-A594-ECCC-3440-9D36EA32947C}"/>
              </a:ext>
            </a:extLst>
          </p:cNvPr>
          <p:cNvSpPr>
            <a:spLocks noGrp="1"/>
          </p:cNvSpPr>
          <p:nvPr>
            <p:ph type="title"/>
          </p:nvPr>
        </p:nvSpPr>
        <p:spPr/>
        <p:txBody>
          <a:bodyPr/>
          <a:lstStyle/>
          <a:p>
            <a:r>
              <a:rPr lang="en-AU" dirty="0"/>
              <a:t>Finding the point of intersection (4)</a:t>
            </a:r>
          </a:p>
        </p:txBody>
      </p:sp>
      <p:sp>
        <p:nvSpPr>
          <p:cNvPr id="4" name="Text Placeholder 3">
            <a:extLst>
              <a:ext uri="{FF2B5EF4-FFF2-40B4-BE49-F238E27FC236}">
                <a16:creationId xmlns:a16="http://schemas.microsoft.com/office/drawing/2014/main" id="{DAF7CCD4-5857-C06E-330C-9A771FE0B159}"/>
              </a:ext>
            </a:extLst>
          </p:cNvPr>
          <p:cNvSpPr>
            <a:spLocks noGrp="1"/>
          </p:cNvSpPr>
          <p:nvPr>
            <p:ph type="body" sz="quarter" idx="18"/>
          </p:nvPr>
        </p:nvSpPr>
        <p:spPr/>
        <p:txBody>
          <a:bodyPr/>
          <a:lstStyle/>
          <a:p>
            <a:r>
              <a:rPr lang="en-AU" dirty="0"/>
              <a:t>Three dimensions </a:t>
            </a:r>
          </a:p>
        </p:txBody>
      </p:sp>
      <p:grpSp>
        <p:nvGrpSpPr>
          <p:cNvPr id="10" name="Group 9" descr="A photo of the Iron Cove Bridge spanning the Parramatta River in Sydney, Australia, viewed from the water’s edge. The sky is bright blue with scattered clouds, and the bridge extends diagonally from the right foreground toward the distant left. Two thick red arrows are drawn across the image: one from a black drone icon at the upper left, representing the drone’s flight path, and another along the underside of the bridge. Two dark blue boxes display vector equations: 𝑑=(−2&#10;10)+𝜆(333) and 𝑏=(−545)+𝜇(6−3−6)&#10;. The image visually connects the drone’s trajectory with the bridge’s position, illustrating a three-dimensional line intersection problem.">
            <a:extLst>
              <a:ext uri="{FF2B5EF4-FFF2-40B4-BE49-F238E27FC236}">
                <a16:creationId xmlns:a16="http://schemas.microsoft.com/office/drawing/2014/main" id="{C5663956-1C56-F512-3644-A3199E10F530}"/>
              </a:ext>
            </a:extLst>
          </p:cNvPr>
          <p:cNvGrpSpPr/>
          <p:nvPr/>
        </p:nvGrpSpPr>
        <p:grpSpPr>
          <a:xfrm>
            <a:off x="359999" y="1333284"/>
            <a:ext cx="11483999" cy="5041638"/>
            <a:chOff x="359999" y="1333284"/>
            <a:chExt cx="11483999" cy="5041638"/>
          </a:xfrm>
        </p:grpSpPr>
        <p:pic>
          <p:nvPicPr>
            <p:cNvPr id="7" name="Picture 6">
              <a:extLst>
                <a:ext uri="{FF2B5EF4-FFF2-40B4-BE49-F238E27FC236}">
                  <a16:creationId xmlns:a16="http://schemas.microsoft.com/office/drawing/2014/main" id="{6A8BE94E-B82C-8192-677E-3222BDB5565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59999" y="1333284"/>
              <a:ext cx="11483999" cy="5041638"/>
            </a:xfrm>
            <a:prstGeom prst="rect">
              <a:avLst/>
            </a:prstGeom>
          </p:spPr>
        </p:pic>
        <p:cxnSp>
          <p:nvCxnSpPr>
            <p:cNvPr id="8" name="Straight Arrow Connector 7">
              <a:extLst>
                <a:ext uri="{FF2B5EF4-FFF2-40B4-BE49-F238E27FC236}">
                  <a16:creationId xmlns:a16="http://schemas.microsoft.com/office/drawing/2014/main" id="{4E6BCE4B-36C8-EE4F-F69D-132F1FA0428B}"/>
                </a:ext>
              </a:extLst>
            </p:cNvPr>
            <p:cNvCxnSpPr>
              <a:cxnSpLocks/>
            </p:cNvCxnSpPr>
            <p:nvPr/>
          </p:nvCxnSpPr>
          <p:spPr>
            <a:xfrm>
              <a:off x="1009339" y="4081706"/>
              <a:ext cx="825848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Quadcopter with solid fill">
              <a:extLst>
                <a:ext uri="{FF2B5EF4-FFF2-40B4-BE49-F238E27FC236}">
                  <a16:creationId xmlns:a16="http://schemas.microsoft.com/office/drawing/2014/main" id="{F83A9D19-C455-9F54-2752-9FABA9F397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9617" y="3524256"/>
              <a:ext cx="1305400" cy="1305400"/>
            </a:xfrm>
            <a:prstGeom prst="rect">
              <a:avLst/>
            </a:prstGeom>
          </p:spPr>
        </p:pic>
        <p:cxnSp>
          <p:nvCxnSpPr>
            <p:cNvPr id="14" name="Straight Arrow Connector 13">
              <a:extLst>
                <a:ext uri="{FF2B5EF4-FFF2-40B4-BE49-F238E27FC236}">
                  <a16:creationId xmlns:a16="http://schemas.microsoft.com/office/drawing/2014/main" id="{D147D910-F9E6-D934-DD37-C9968F73D348}"/>
                </a:ext>
              </a:extLst>
            </p:cNvPr>
            <p:cNvCxnSpPr>
              <a:cxnSpLocks/>
            </p:cNvCxnSpPr>
            <p:nvPr/>
          </p:nvCxnSpPr>
          <p:spPr>
            <a:xfrm flipV="1">
              <a:off x="5105400" y="3818091"/>
              <a:ext cx="5764771" cy="4545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Rectangle: Rounded Corners 16">
                  <a:extLst>
                    <a:ext uri="{FF2B5EF4-FFF2-40B4-BE49-F238E27FC236}">
                      <a16:creationId xmlns:a16="http://schemas.microsoft.com/office/drawing/2014/main" id="{0B0B35A8-37F1-E24E-804C-58EA524097E8}"/>
                    </a:ext>
                  </a:extLst>
                </p:cNvPr>
                <p:cNvSpPr/>
                <p:nvPr/>
              </p:nvSpPr>
              <p:spPr>
                <a:xfrm>
                  <a:off x="682719" y="4525331"/>
                  <a:ext cx="2917420" cy="999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𝒅</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2</m:t>
                                  </m:r>
                                </m:e>
                              </m:mr>
                              <m:mr>
                                <m:e>
                                  <m:r>
                                    <a:rPr lang="en-AU" b="0" i="1" smtClean="0">
                                      <a:latin typeface="Cambria Math" panose="02040503050406030204" pitchFamily="18" charset="0"/>
                                    </a:rPr>
                                    <m:t>1</m:t>
                                  </m:r>
                                </m:e>
                              </m:mr>
                              <m:mr>
                                <m:e>
                                  <m:r>
                                    <a:rPr lang="en-AU" b="0" i="1" smtClean="0">
                                      <a:latin typeface="Cambria Math" panose="02040503050406030204" pitchFamily="18" charset="0"/>
                                    </a:rPr>
                                    <m:t>0</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3</m:t>
                                  </m:r>
                                </m:e>
                              </m:mr>
                              <m:mr>
                                <m:e>
                                  <m:r>
                                    <a:rPr lang="en-AU" b="0" i="1" smtClean="0">
                                      <a:latin typeface="Cambria Math" panose="02040503050406030204" pitchFamily="18" charset="0"/>
                                    </a:rPr>
                                    <m:t>3</m:t>
                                  </m:r>
                                </m:e>
                              </m:mr>
                              <m:mr>
                                <m:e>
                                  <m:r>
                                    <a:rPr lang="en-AU" b="0" i="1" smtClean="0">
                                      <a:latin typeface="Cambria Math" panose="02040503050406030204" pitchFamily="18" charset="0"/>
                                    </a:rPr>
                                    <m:t>3</m:t>
                                  </m:r>
                                </m:e>
                              </m:mr>
                            </m:m>
                          </m:e>
                        </m:d>
                      </m:oMath>
                    </m:oMathPara>
                  </a14:m>
                  <a:endParaRPr lang="en-AU" dirty="0"/>
                </a:p>
              </p:txBody>
            </p:sp>
          </mc:Choice>
          <mc:Fallback xmlns="">
            <p:sp>
              <p:nvSpPr>
                <p:cNvPr id="17" name="Rectangle: Rounded Corners 16">
                  <a:extLst>
                    <a:ext uri="{FF2B5EF4-FFF2-40B4-BE49-F238E27FC236}">
                      <a16:creationId xmlns:a16="http://schemas.microsoft.com/office/drawing/2014/main" id="{0B0B35A8-37F1-E24E-804C-58EA524097E8}"/>
                    </a:ext>
                  </a:extLst>
                </p:cNvPr>
                <p:cNvSpPr>
                  <a:spLocks noRot="1" noChangeAspect="1" noMove="1" noResize="1" noEditPoints="1" noAdjustHandles="1" noChangeArrowheads="1" noChangeShapeType="1" noTextEdit="1"/>
                </p:cNvSpPr>
                <p:nvPr/>
              </p:nvSpPr>
              <p:spPr>
                <a:xfrm>
                  <a:off x="682719" y="4525331"/>
                  <a:ext cx="2917420" cy="999385"/>
                </a:xfrm>
                <a:prstGeom prst="round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Rounded Corners 17">
                  <a:extLst>
                    <a:ext uri="{FF2B5EF4-FFF2-40B4-BE49-F238E27FC236}">
                      <a16:creationId xmlns:a16="http://schemas.microsoft.com/office/drawing/2014/main" id="{ABF9BC27-4F76-6F31-1929-5826441BA427}"/>
                    </a:ext>
                  </a:extLst>
                </p:cNvPr>
                <p:cNvSpPr/>
                <p:nvPr/>
              </p:nvSpPr>
              <p:spPr>
                <a:xfrm>
                  <a:off x="8334375" y="4743192"/>
                  <a:ext cx="3268008" cy="107543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𝒃</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5</m:t>
                                  </m:r>
                                </m:e>
                              </m:mr>
                              <m:mr>
                                <m:e>
                                  <m:r>
                                    <a:rPr lang="en-AU" b="0" i="1" smtClean="0">
                                      <a:latin typeface="Cambria Math" panose="02040503050406030204" pitchFamily="18" charset="0"/>
                                    </a:rPr>
                                    <m:t>4</m:t>
                                  </m:r>
                                </m:e>
                              </m:mr>
                              <m:mr>
                                <m:e>
                                  <m:r>
                                    <a:rPr lang="en-AU" b="0" i="1" smtClean="0">
                                      <a:latin typeface="Cambria Math" panose="02040503050406030204" pitchFamily="18" charset="0"/>
                                    </a:rPr>
                                    <m:t>5</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6</m:t>
                                  </m:r>
                                </m:e>
                              </m:mr>
                              <m:mr>
                                <m:e>
                                  <m:r>
                                    <a:rPr lang="en-AU" b="0" i="1" smtClean="0">
                                      <a:latin typeface="Cambria Math" panose="02040503050406030204" pitchFamily="18" charset="0"/>
                                    </a:rPr>
                                    <m:t>−3</m:t>
                                  </m:r>
                                </m:e>
                              </m:mr>
                              <m:mr>
                                <m:e>
                                  <m:r>
                                    <a:rPr lang="en-AU" b="0" i="1" smtClean="0">
                                      <a:latin typeface="Cambria Math" panose="02040503050406030204" pitchFamily="18" charset="0"/>
                                    </a:rPr>
                                    <m:t>−6</m:t>
                                  </m:r>
                                </m:e>
                              </m:mr>
                            </m:m>
                          </m:e>
                        </m:d>
                      </m:oMath>
                    </m:oMathPara>
                  </a14:m>
                  <a:endParaRPr lang="en-AU" dirty="0"/>
                </a:p>
              </p:txBody>
            </p:sp>
          </mc:Choice>
          <mc:Fallback xmlns="">
            <p:sp>
              <p:nvSpPr>
                <p:cNvPr id="18" name="Rectangle: Rounded Corners 17">
                  <a:extLst>
                    <a:ext uri="{FF2B5EF4-FFF2-40B4-BE49-F238E27FC236}">
                      <a16:creationId xmlns:a16="http://schemas.microsoft.com/office/drawing/2014/main" id="{ABF9BC27-4F76-6F31-1929-5826441BA427}"/>
                    </a:ext>
                  </a:extLst>
                </p:cNvPr>
                <p:cNvSpPr>
                  <a:spLocks noRot="1" noChangeAspect="1" noMove="1" noResize="1" noEditPoints="1" noAdjustHandles="1" noChangeArrowheads="1" noChangeShapeType="1" noTextEdit="1"/>
                </p:cNvSpPr>
                <p:nvPr/>
              </p:nvSpPr>
              <p:spPr>
                <a:xfrm>
                  <a:off x="8334375" y="4743192"/>
                  <a:ext cx="3268008" cy="1075439"/>
                </a:xfrm>
                <a:prstGeom prst="roundRect">
                  <a:avLst/>
                </a:prstGeom>
                <a:blipFill>
                  <a:blip r:embed="rId5"/>
                  <a:stretch>
                    <a:fillRect/>
                  </a:stretch>
                </a:blipFill>
              </p:spPr>
              <p:txBody>
                <a:bodyPr/>
                <a:lstStyle/>
                <a:p>
                  <a:r>
                    <a:rPr lang="en-US">
                      <a:noFill/>
                    </a:rPr>
                    <a:t> </a:t>
                  </a:r>
                </a:p>
              </p:txBody>
            </p:sp>
          </mc:Fallback>
        </mc:AlternateContent>
      </p:grpSp>
      <p:sp>
        <p:nvSpPr>
          <p:cNvPr id="21" name="Rectangle: Rounded Corners 20">
            <a:extLst>
              <a:ext uri="{FF2B5EF4-FFF2-40B4-BE49-F238E27FC236}">
                <a16:creationId xmlns:a16="http://schemas.microsoft.com/office/drawing/2014/main" id="{DB06CF05-3ECC-2550-5461-4181D162FE84}"/>
              </a:ext>
            </a:extLst>
          </p:cNvPr>
          <p:cNvSpPr/>
          <p:nvPr/>
        </p:nvSpPr>
        <p:spPr>
          <a:xfrm>
            <a:off x="682719" y="1431022"/>
            <a:ext cx="4752975" cy="12096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Does the path of the drone intersect the bridge in three dimensions?</a:t>
            </a:r>
          </a:p>
        </p:txBody>
      </p:sp>
      <p:sp>
        <p:nvSpPr>
          <p:cNvPr id="9" name="TextBox 8">
            <a:extLst>
              <a:ext uri="{FF2B5EF4-FFF2-40B4-BE49-F238E27FC236}">
                <a16:creationId xmlns:a16="http://schemas.microsoft.com/office/drawing/2014/main" id="{21956210-66E8-95D0-0307-B5147977B93A}"/>
              </a:ext>
              <a:ext uri="{C183D7F6-B498-43B3-948B-1728B52AA6E4}">
                <adec:decorative xmlns:adec="http://schemas.microsoft.com/office/drawing/2017/decorative" val="1"/>
              </a:ext>
            </a:extLst>
          </p:cNvPr>
          <p:cNvSpPr txBox="1"/>
          <p:nvPr/>
        </p:nvSpPr>
        <p:spPr>
          <a:xfrm>
            <a:off x="5157953" y="6442844"/>
            <a:ext cx="6686045" cy="307777"/>
          </a:xfrm>
          <a:prstGeom prst="rect">
            <a:avLst/>
          </a:prstGeom>
          <a:noFill/>
        </p:spPr>
        <p:txBody>
          <a:bodyPr wrap="square">
            <a:spAutoFit/>
          </a:bodyPr>
          <a:lstStyle/>
          <a:p>
            <a:r>
              <a:rPr lang="en-AU" sz="1400" dirty="0"/>
              <a:t>Photo © 2026 Google Street View / Google Maps. Used for educational purposes.</a:t>
            </a:r>
          </a:p>
        </p:txBody>
      </p:sp>
    </p:spTree>
    <p:extLst>
      <p:ext uri="{BB962C8B-B14F-4D97-AF65-F5344CB8AC3E}">
        <p14:creationId xmlns:p14="http://schemas.microsoft.com/office/powerpoint/2010/main" val="388286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CC1917-8C73-FA19-3124-DEA38D2875F4}"/>
              </a:ext>
            </a:extLst>
          </p:cNvPr>
          <p:cNvSpPr>
            <a:spLocks noGrp="1"/>
          </p:cNvSpPr>
          <p:nvPr>
            <p:ph type="title"/>
          </p:nvPr>
        </p:nvSpPr>
        <p:spPr/>
        <p:txBody>
          <a:bodyPr/>
          <a:lstStyle/>
          <a:p>
            <a:r>
              <a:rPr lang="en-AU" dirty="0"/>
              <a:t>Relationships between lines in two and three dimensions</a:t>
            </a:r>
          </a:p>
        </p:txBody>
      </p:sp>
      <p:sp>
        <p:nvSpPr>
          <p:cNvPr id="5" name="Rectangle: Rounded Corners 4">
            <a:extLst>
              <a:ext uri="{FF2B5EF4-FFF2-40B4-BE49-F238E27FC236}">
                <a16:creationId xmlns:a16="http://schemas.microsoft.com/office/drawing/2014/main" id="{8DD7A412-8865-8EEC-AEFF-96D571484C4F}"/>
              </a:ext>
            </a:extLst>
          </p:cNvPr>
          <p:cNvSpPr/>
          <p:nvPr/>
        </p:nvSpPr>
        <p:spPr>
          <a:xfrm>
            <a:off x="3438939" y="1396474"/>
            <a:ext cx="5733636" cy="1207786"/>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Do you agree or disagree with each statement? Why/why not?</a:t>
            </a:r>
          </a:p>
        </p:txBody>
      </p:sp>
      <p:sp>
        <p:nvSpPr>
          <p:cNvPr id="9" name="Speech Bubble: Rectangle with Corners Rounded 8">
            <a:extLst>
              <a:ext uri="{FF2B5EF4-FFF2-40B4-BE49-F238E27FC236}">
                <a16:creationId xmlns:a16="http://schemas.microsoft.com/office/drawing/2014/main" id="{DF5D80E5-F68B-F7CB-2719-CCC04D920139}"/>
              </a:ext>
            </a:extLst>
          </p:cNvPr>
          <p:cNvSpPr/>
          <p:nvPr/>
        </p:nvSpPr>
        <p:spPr>
          <a:xfrm>
            <a:off x="2667386" y="3073780"/>
            <a:ext cx="3143250" cy="1485900"/>
          </a:xfrm>
          <a:prstGeom prst="wedgeRoundRectCallout">
            <a:avLst>
              <a:gd name="adj1" fmla="val -93745"/>
              <a:gd name="adj2" fmla="val -3738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‘Vector lines in </a:t>
            </a:r>
            <a:r>
              <a:rPr lang="en-AU"/>
              <a:t>2D</a:t>
            </a:r>
            <a:r>
              <a:rPr lang="en-AU" dirty="0"/>
              <a:t> can only be parallel or intersecting’</a:t>
            </a:r>
          </a:p>
        </p:txBody>
      </p:sp>
      <p:sp>
        <p:nvSpPr>
          <p:cNvPr id="15" name="Speech Bubble: Rectangle with Corners Rounded 14">
            <a:extLst>
              <a:ext uri="{FF2B5EF4-FFF2-40B4-BE49-F238E27FC236}">
                <a16:creationId xmlns:a16="http://schemas.microsoft.com/office/drawing/2014/main" id="{9F5E0158-9F74-54CD-E51F-EA0049BB63ED}"/>
              </a:ext>
            </a:extLst>
          </p:cNvPr>
          <p:cNvSpPr/>
          <p:nvPr/>
        </p:nvSpPr>
        <p:spPr>
          <a:xfrm>
            <a:off x="6705600" y="3073780"/>
            <a:ext cx="3143250" cy="1485900"/>
          </a:xfrm>
          <a:prstGeom prst="wedgeRoundRectCallout">
            <a:avLst>
              <a:gd name="adj1" fmla="val 79167"/>
              <a:gd name="adj2" fmla="val -3301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‘Vector lines in </a:t>
            </a:r>
            <a:r>
              <a:rPr lang="en-AU"/>
              <a:t>3D </a:t>
            </a:r>
            <a:r>
              <a:rPr lang="en-AU" dirty="0"/>
              <a:t> can also only be parallel or intersecting’</a:t>
            </a:r>
          </a:p>
        </p:txBody>
      </p:sp>
      <p:sp>
        <p:nvSpPr>
          <p:cNvPr id="16" name="Rectangle: Rounded Corners 15">
            <a:extLst>
              <a:ext uri="{FF2B5EF4-FFF2-40B4-BE49-F238E27FC236}">
                <a16:creationId xmlns:a16="http://schemas.microsoft.com/office/drawing/2014/main" id="{4397E807-977B-1DF1-4118-49BE7B4C7A79}"/>
              </a:ext>
            </a:extLst>
          </p:cNvPr>
          <p:cNvSpPr/>
          <p:nvPr/>
        </p:nvSpPr>
        <p:spPr>
          <a:xfrm>
            <a:off x="3514725" y="5029200"/>
            <a:ext cx="5657850" cy="12885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In 3D, when 2 lines are not parallel or do not intersect, they are known as ‘skew lines.’</a:t>
            </a:r>
          </a:p>
        </p:txBody>
      </p:sp>
      <p:pic>
        <p:nvPicPr>
          <p:cNvPr id="8" name="Graphic 7">
            <a:extLst>
              <a:ext uri="{FF2B5EF4-FFF2-40B4-BE49-F238E27FC236}">
                <a16:creationId xmlns:a16="http://schemas.microsoft.com/office/drawing/2014/main" id="{3408DAA2-4F54-566F-2D0F-51BEAF15EC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9998" y="2915951"/>
            <a:ext cx="1505203" cy="3401759"/>
          </a:xfrm>
          <a:prstGeom prst="rect">
            <a:avLst/>
          </a:prstGeom>
        </p:spPr>
      </p:pic>
      <p:pic>
        <p:nvPicPr>
          <p:cNvPr id="14" name="Graphic 13">
            <a:extLst>
              <a:ext uri="{FF2B5EF4-FFF2-40B4-BE49-F238E27FC236}">
                <a16:creationId xmlns:a16="http://schemas.microsoft.com/office/drawing/2014/main" id="{36A0F643-80FB-EB86-4E11-1963A6C49B7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71507" y="2915951"/>
            <a:ext cx="1304985" cy="3401759"/>
          </a:xfrm>
          <a:prstGeom prst="rect">
            <a:avLst/>
          </a:prstGeom>
          <a:scene3d>
            <a:camera prst="orthographicFront">
              <a:rot lat="0" lon="10800000" rev="0"/>
            </a:camera>
            <a:lightRig rig="threePt" dir="t"/>
          </a:scene3d>
        </p:spPr>
      </p:pic>
      <p:sp>
        <p:nvSpPr>
          <p:cNvPr id="2" name="Slide Number Placeholder 1">
            <a:extLst>
              <a:ext uri="{FF2B5EF4-FFF2-40B4-BE49-F238E27FC236}">
                <a16:creationId xmlns:a16="http://schemas.microsoft.com/office/drawing/2014/main" id="{43313E3F-C9AC-C892-D0C3-336FEA994AD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a:p>
        </p:txBody>
      </p:sp>
    </p:spTree>
    <p:extLst>
      <p:ext uri="{BB962C8B-B14F-4D97-AF65-F5344CB8AC3E}">
        <p14:creationId xmlns:p14="http://schemas.microsoft.com/office/powerpoint/2010/main" val="427599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EAA0E-6ED8-D5B0-DA33-0283B11413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388CFB-99AF-332A-49BB-8EE5F0B4CE63}"/>
              </a:ext>
            </a:extLst>
          </p:cNvPr>
          <p:cNvSpPr>
            <a:spLocks noGrp="1"/>
          </p:cNvSpPr>
          <p:nvPr>
            <p:ph type="title"/>
          </p:nvPr>
        </p:nvSpPr>
        <p:spPr/>
        <p:txBody>
          <a:bodyPr/>
          <a:lstStyle/>
          <a:p>
            <a:r>
              <a:rPr lang="en-AU" dirty="0"/>
              <a:t>Skew lines</a:t>
            </a:r>
          </a:p>
        </p:txBody>
      </p:sp>
      <p:grpSp>
        <p:nvGrpSpPr>
          <p:cNvPr id="9" name="Group 8" descr="A photo of the Iron Cove Bridge spanning the Parramatta River in Sydney, Australia, viewed from the water’s edge. The sky is clear and blue, with trees visible at the top right. Two thick red arrows are drawn across the image: one extending horizontally from a black drone icon at the upper left, and another running along the underside of the bridge. Each arrow corresponds to a vector equation displayed in dark blue boxes. The first equation near the drone is 𝑑=(−210)+𝜆(3315), and the second near the bridge is 𝑏=(−545)+𝜇&#10;(6−3−6). The image visually represents two lines in three-dimensional space, illustrating a mathematical problem about whether the drone’s path intersects the bridge.">
            <a:extLst>
              <a:ext uri="{FF2B5EF4-FFF2-40B4-BE49-F238E27FC236}">
                <a16:creationId xmlns:a16="http://schemas.microsoft.com/office/drawing/2014/main" id="{E575DC92-1656-BB0C-38C5-C489141FAD6E}"/>
              </a:ext>
            </a:extLst>
          </p:cNvPr>
          <p:cNvGrpSpPr/>
          <p:nvPr/>
        </p:nvGrpSpPr>
        <p:grpSpPr>
          <a:xfrm>
            <a:off x="359999" y="1333284"/>
            <a:ext cx="11483999" cy="5041638"/>
            <a:chOff x="359999" y="1333284"/>
            <a:chExt cx="11483999" cy="5041638"/>
          </a:xfrm>
        </p:grpSpPr>
        <p:pic>
          <p:nvPicPr>
            <p:cNvPr id="7" name="Picture 6" descr="A photo of the Iron Cove Bridge spanning the Parramatta River in Sydney, Australia, viewed from the water’s edge. The sky is clear and blue, with trees visible at the top right. Two thick red arrows are drawn across the image: one extending horizontally from a black drone icon at the upper left, and another running along the underside of the bridge. Each arrow corresponds to a vector equation displayed in dark blue boxes. The first equation near the drone is 𝑑=(−210)+𝜆(3315), and the second near the bridge is 𝑏=(−545)+𝜇&#10;(6−3−6). The image visually represents two lines in three-dimensional space, illustrating a mathematical problem about whether the drone’s path intersects the bridge.">
              <a:extLst>
                <a:ext uri="{FF2B5EF4-FFF2-40B4-BE49-F238E27FC236}">
                  <a16:creationId xmlns:a16="http://schemas.microsoft.com/office/drawing/2014/main" id="{770C5FF0-608C-B6F3-0001-3BBCCCC1B82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9999" y="1333284"/>
              <a:ext cx="11483999" cy="5041638"/>
            </a:xfrm>
            <a:prstGeom prst="rect">
              <a:avLst/>
            </a:prstGeom>
          </p:spPr>
        </p:pic>
        <p:cxnSp>
          <p:nvCxnSpPr>
            <p:cNvPr id="8" name="Straight Arrow Connector 7">
              <a:extLst>
                <a:ext uri="{FF2B5EF4-FFF2-40B4-BE49-F238E27FC236}">
                  <a16:creationId xmlns:a16="http://schemas.microsoft.com/office/drawing/2014/main" id="{DF4411E7-0551-CBB6-E6A3-F22EB7533C70}"/>
                </a:ext>
              </a:extLst>
            </p:cNvPr>
            <p:cNvCxnSpPr>
              <a:cxnSpLocks/>
            </p:cNvCxnSpPr>
            <p:nvPr/>
          </p:nvCxnSpPr>
          <p:spPr>
            <a:xfrm>
              <a:off x="976157" y="2014367"/>
              <a:ext cx="825848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Quadcopter with solid fill">
              <a:extLst>
                <a:ext uri="{FF2B5EF4-FFF2-40B4-BE49-F238E27FC236}">
                  <a16:creationId xmlns:a16="http://schemas.microsoft.com/office/drawing/2014/main" id="{F783CFFF-5BDC-6A11-DB81-CABF581D3C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0347" y="1463455"/>
              <a:ext cx="1305400" cy="1305400"/>
            </a:xfrm>
            <a:prstGeom prst="rect">
              <a:avLst/>
            </a:prstGeom>
          </p:spPr>
        </p:pic>
        <p:cxnSp>
          <p:nvCxnSpPr>
            <p:cNvPr id="14" name="Straight Arrow Connector 13">
              <a:extLst>
                <a:ext uri="{FF2B5EF4-FFF2-40B4-BE49-F238E27FC236}">
                  <a16:creationId xmlns:a16="http://schemas.microsoft.com/office/drawing/2014/main" id="{D6E2F182-55DC-8D22-F857-7BF8D794D310}"/>
                </a:ext>
              </a:extLst>
            </p:cNvPr>
            <p:cNvCxnSpPr>
              <a:cxnSpLocks/>
            </p:cNvCxnSpPr>
            <p:nvPr/>
          </p:nvCxnSpPr>
          <p:spPr>
            <a:xfrm flipV="1">
              <a:off x="5105400" y="3818091"/>
              <a:ext cx="5764771" cy="45456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Rectangle: Rounded Corners 16">
                  <a:extLst>
                    <a:ext uri="{FF2B5EF4-FFF2-40B4-BE49-F238E27FC236}">
                      <a16:creationId xmlns:a16="http://schemas.microsoft.com/office/drawing/2014/main" id="{15D96837-6171-35DB-DE03-756763BFE30E}"/>
                    </a:ext>
                  </a:extLst>
                </p:cNvPr>
                <p:cNvSpPr/>
                <p:nvPr/>
              </p:nvSpPr>
              <p:spPr>
                <a:xfrm>
                  <a:off x="732413" y="2579108"/>
                  <a:ext cx="2984821" cy="999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𝒅</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2</m:t>
                                  </m:r>
                                </m:e>
                              </m:mr>
                              <m:mr>
                                <m:e>
                                  <m:r>
                                    <a:rPr lang="en-AU" b="0" i="1" smtClean="0">
                                      <a:latin typeface="Cambria Math" panose="02040503050406030204" pitchFamily="18" charset="0"/>
                                    </a:rPr>
                                    <m:t>1</m:t>
                                  </m:r>
                                </m:e>
                              </m:mr>
                              <m:mr>
                                <m:e>
                                  <m:r>
                                    <a:rPr lang="en-AU" b="0" i="1" smtClean="0">
                                      <a:latin typeface="Cambria Math" panose="02040503050406030204" pitchFamily="18" charset="0"/>
                                    </a:rPr>
                                    <m:t>0</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3</m:t>
                                  </m:r>
                                </m:e>
                              </m:mr>
                              <m:mr>
                                <m:e>
                                  <m:r>
                                    <a:rPr lang="en-AU" b="0" i="1" smtClean="0">
                                      <a:latin typeface="Cambria Math" panose="02040503050406030204" pitchFamily="18" charset="0"/>
                                    </a:rPr>
                                    <m:t>3</m:t>
                                  </m:r>
                                </m:e>
                              </m:mr>
                              <m:mr>
                                <m:e>
                                  <m:r>
                                    <a:rPr lang="en-AU" b="0" i="1" smtClean="0">
                                      <a:latin typeface="Cambria Math" panose="02040503050406030204" pitchFamily="18" charset="0"/>
                                    </a:rPr>
                                    <m:t>15</m:t>
                                  </m:r>
                                </m:e>
                              </m:mr>
                            </m:m>
                          </m:e>
                        </m:d>
                      </m:oMath>
                    </m:oMathPara>
                  </a14:m>
                  <a:endParaRPr lang="en-AU" dirty="0"/>
                </a:p>
              </p:txBody>
            </p:sp>
          </mc:Choice>
          <mc:Fallback xmlns="">
            <p:sp>
              <p:nvSpPr>
                <p:cNvPr id="17" name="Rectangle: Rounded Corners 16">
                  <a:extLst>
                    <a:ext uri="{FF2B5EF4-FFF2-40B4-BE49-F238E27FC236}">
                      <a16:creationId xmlns:a16="http://schemas.microsoft.com/office/drawing/2014/main" id="{15D96837-6171-35DB-DE03-756763BFE30E}"/>
                    </a:ext>
                  </a:extLst>
                </p:cNvPr>
                <p:cNvSpPr>
                  <a:spLocks noRot="1" noChangeAspect="1" noMove="1" noResize="1" noEditPoints="1" noAdjustHandles="1" noChangeArrowheads="1" noChangeShapeType="1" noTextEdit="1"/>
                </p:cNvSpPr>
                <p:nvPr/>
              </p:nvSpPr>
              <p:spPr>
                <a:xfrm>
                  <a:off x="732413" y="2579108"/>
                  <a:ext cx="2984821" cy="999385"/>
                </a:xfrm>
                <a:prstGeom prst="round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Rounded Corners 17">
                  <a:extLst>
                    <a:ext uri="{FF2B5EF4-FFF2-40B4-BE49-F238E27FC236}">
                      <a16:creationId xmlns:a16="http://schemas.microsoft.com/office/drawing/2014/main" id="{23A1B059-DA92-AEEC-7EC8-824365D42603}"/>
                    </a:ext>
                  </a:extLst>
                </p:cNvPr>
                <p:cNvSpPr/>
                <p:nvPr/>
              </p:nvSpPr>
              <p:spPr>
                <a:xfrm>
                  <a:off x="8334375" y="4743192"/>
                  <a:ext cx="3268008" cy="107543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𝒃</m:t>
                        </m:r>
                        <m:r>
                          <a:rPr lang="en-AU" b="1"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5</m:t>
                                  </m:r>
                                </m:e>
                              </m:mr>
                              <m:mr>
                                <m:e>
                                  <m:r>
                                    <a:rPr lang="en-AU" b="0" i="1" smtClean="0">
                                      <a:latin typeface="Cambria Math" panose="02040503050406030204" pitchFamily="18" charset="0"/>
                                    </a:rPr>
                                    <m:t>4</m:t>
                                  </m:r>
                                </m:e>
                              </m:mr>
                              <m:mr>
                                <m:e>
                                  <m:r>
                                    <a:rPr lang="en-AU" b="0" i="1" smtClean="0">
                                      <a:latin typeface="Cambria Math" panose="02040503050406030204" pitchFamily="18" charset="0"/>
                                    </a:rPr>
                                    <m:t>5</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6</m:t>
                                  </m:r>
                                </m:e>
                              </m:mr>
                              <m:mr>
                                <m:e>
                                  <m:r>
                                    <a:rPr lang="en-AU" b="0" i="1" smtClean="0">
                                      <a:latin typeface="Cambria Math" panose="02040503050406030204" pitchFamily="18" charset="0"/>
                                    </a:rPr>
                                    <m:t>−3</m:t>
                                  </m:r>
                                </m:e>
                              </m:mr>
                              <m:mr>
                                <m:e>
                                  <m:r>
                                    <a:rPr lang="en-AU" b="0" i="1" smtClean="0">
                                      <a:latin typeface="Cambria Math" panose="02040503050406030204" pitchFamily="18" charset="0"/>
                                    </a:rPr>
                                    <m:t>−6</m:t>
                                  </m:r>
                                </m:e>
                              </m:mr>
                            </m:m>
                          </m:e>
                        </m:d>
                      </m:oMath>
                    </m:oMathPara>
                  </a14:m>
                  <a:endParaRPr lang="en-AU" dirty="0"/>
                </a:p>
              </p:txBody>
            </p:sp>
          </mc:Choice>
          <mc:Fallback xmlns="">
            <p:sp>
              <p:nvSpPr>
                <p:cNvPr id="18" name="Rectangle: Rounded Corners 17">
                  <a:extLst>
                    <a:ext uri="{FF2B5EF4-FFF2-40B4-BE49-F238E27FC236}">
                      <a16:creationId xmlns:a16="http://schemas.microsoft.com/office/drawing/2014/main" id="{23A1B059-DA92-AEEC-7EC8-824365D42603}"/>
                    </a:ext>
                  </a:extLst>
                </p:cNvPr>
                <p:cNvSpPr>
                  <a:spLocks noRot="1" noChangeAspect="1" noMove="1" noResize="1" noEditPoints="1" noAdjustHandles="1" noChangeArrowheads="1" noChangeShapeType="1" noTextEdit="1"/>
                </p:cNvSpPr>
                <p:nvPr/>
              </p:nvSpPr>
              <p:spPr>
                <a:xfrm>
                  <a:off x="8334375" y="4743192"/>
                  <a:ext cx="3268008" cy="1075439"/>
                </a:xfrm>
                <a:prstGeom prst="roundRect">
                  <a:avLst/>
                </a:prstGeom>
                <a:blipFill>
                  <a:blip r:embed="rId6"/>
                  <a:stretch>
                    <a:fillRect/>
                  </a:stretch>
                </a:blipFill>
              </p:spPr>
              <p:txBody>
                <a:bodyPr/>
                <a:lstStyle/>
                <a:p>
                  <a:r>
                    <a:rPr lang="en-US">
                      <a:noFill/>
                    </a:rPr>
                    <a:t> </a:t>
                  </a:r>
                </a:p>
              </p:txBody>
            </p:sp>
          </mc:Fallback>
        </mc:AlternateContent>
      </p:grpSp>
      <p:sp>
        <p:nvSpPr>
          <p:cNvPr id="6" name="TextBox 5">
            <a:extLst>
              <a:ext uri="{FF2B5EF4-FFF2-40B4-BE49-F238E27FC236}">
                <a16:creationId xmlns:a16="http://schemas.microsoft.com/office/drawing/2014/main" id="{5D3E0415-B2EF-34FE-B8AD-980E97062681}"/>
              </a:ext>
              <a:ext uri="{C183D7F6-B498-43B3-948B-1728B52AA6E4}">
                <adec:decorative xmlns:adec="http://schemas.microsoft.com/office/drawing/2017/decorative" val="1"/>
              </a:ext>
            </a:extLst>
          </p:cNvPr>
          <p:cNvSpPr txBox="1"/>
          <p:nvPr/>
        </p:nvSpPr>
        <p:spPr>
          <a:xfrm>
            <a:off x="5157953" y="6442844"/>
            <a:ext cx="6686045" cy="307777"/>
          </a:xfrm>
          <a:prstGeom prst="rect">
            <a:avLst/>
          </a:prstGeom>
          <a:noFill/>
        </p:spPr>
        <p:txBody>
          <a:bodyPr wrap="square">
            <a:spAutoFit/>
          </a:bodyPr>
          <a:lstStyle/>
          <a:p>
            <a:r>
              <a:rPr lang="en-AU" sz="1400" dirty="0"/>
              <a:t>Photo © 2026 Google Street View / Google Maps. Used for educational purposes.</a:t>
            </a:r>
          </a:p>
        </p:txBody>
      </p:sp>
      <p:sp>
        <p:nvSpPr>
          <p:cNvPr id="2" name="Slide Number Placeholder 1">
            <a:extLst>
              <a:ext uri="{FF2B5EF4-FFF2-40B4-BE49-F238E27FC236}">
                <a16:creationId xmlns:a16="http://schemas.microsoft.com/office/drawing/2014/main" id="{0B7AD354-1F6B-A0E2-1E67-7B4C5759EE6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a:p>
        </p:txBody>
      </p:sp>
    </p:spTree>
    <p:extLst>
      <p:ext uri="{BB962C8B-B14F-4D97-AF65-F5344CB8AC3E}">
        <p14:creationId xmlns:p14="http://schemas.microsoft.com/office/powerpoint/2010/main" val="160379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a:p>
        </p:txBody>
      </p:sp>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Show that the following lines intersect</a:t>
            </a:r>
            <a:br>
              <a:rPr lang="en-AU" dirty="0">
                <a:latin typeface="+mj-lt"/>
              </a:rPr>
            </a:br>
            <a:endParaRPr lang="en-AU" dirty="0">
              <a:latin typeface="+mj-lt"/>
            </a:endParaRPr>
          </a:p>
        </p:txBody>
      </p:sp>
      <p:sp>
        <p:nvSpPr>
          <p:cNvPr id="7" name="Text Placeholder 6">
            <a:extLst>
              <a:ext uri="{FF2B5EF4-FFF2-40B4-BE49-F238E27FC236}">
                <a16:creationId xmlns:a16="http://schemas.microsoft.com/office/drawing/2014/main" id="{345A9344-0B86-D3E4-50AE-B416A4E157AD}"/>
              </a:ext>
            </a:extLst>
          </p:cNvPr>
          <p:cNvSpPr>
            <a:spLocks noGrp="1"/>
          </p:cNvSpPr>
          <p:nvPr>
            <p:ph type="body" sz="quarter" idx="18"/>
          </p:nvPr>
        </p:nvSpPr>
        <p:spPr/>
        <p:txBody>
          <a:bodyPr/>
          <a:lstStyle/>
          <a:p>
            <a:r>
              <a:rPr lang="en-AU" dirty="0"/>
              <a:t>Worked example</a:t>
            </a:r>
            <a:r>
              <a:rPr lang="en-AU"/>
              <a:t> – part a</a:t>
            </a:r>
            <a:endParaRPr lang="en-AU" dirty="0"/>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a:xfrm>
                <a:off x="359999" y="1278584"/>
                <a:ext cx="11604038" cy="5417416"/>
              </a:xfrm>
            </p:spPr>
            <p:txBody>
              <a:bodyPr/>
              <a:lstStyle/>
              <a:p>
                <a14:m>
                  <m:oMath xmlns:m="http://schemas.openxmlformats.org/officeDocument/2006/math">
                    <m:r>
                      <a:rPr lang="en-AU" b="1" i="0" smtClean="0">
                        <a:latin typeface="Cambria Math" panose="02040503050406030204" pitchFamily="18" charset="0"/>
                      </a:rPr>
                      <m:t>𝐫</m:t>
                    </m:r>
                    <m:r>
                      <a:rPr lang="en-AU" b="0"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0</m:t>
                              </m:r>
                            </m:e>
                          </m:mr>
                          <m:mr>
                            <m:e>
                              <m:r>
                                <a:rPr lang="en-AU" b="0" i="1" smtClean="0">
                                  <a:latin typeface="Cambria Math" panose="02040503050406030204" pitchFamily="18" charset="0"/>
                                </a:rPr>
                                <m:t>3</m:t>
                              </m:r>
                            </m:e>
                          </m:mr>
                          <m:mr>
                            <m:e>
                              <m:r>
                                <a:rPr lang="en-AU" b="0" i="1" smtClean="0">
                                  <a:latin typeface="Cambria Math" panose="02040503050406030204" pitchFamily="18" charset="0"/>
                                </a:rPr>
                                <m:t>−5</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1</m:t>
                              </m:r>
                            </m:e>
                          </m:mr>
                          <m:mr>
                            <m:e>
                              <m:r>
                                <a:rPr lang="en-AU" b="0" i="1" smtClean="0">
                                  <a:latin typeface="Cambria Math" panose="02040503050406030204" pitchFamily="18" charset="0"/>
                                </a:rPr>
                                <m:t>2</m:t>
                              </m:r>
                            </m:e>
                          </m:mr>
                        </m:m>
                      </m:e>
                    </m:d>
                  </m:oMath>
                </a14:m>
                <a:r>
                  <a:rPr lang="en-AU" dirty="0">
                    <a:latin typeface="+mn-lt"/>
                  </a:rPr>
                  <a:t> and </a:t>
                </a:r>
                <a14:m>
                  <m:oMath xmlns:m="http://schemas.openxmlformats.org/officeDocument/2006/math">
                    <m:r>
                      <a:rPr lang="en-AU" b="1" i="0" smtClean="0">
                        <a:latin typeface="Cambria Math" panose="02040503050406030204" pitchFamily="18" charset="0"/>
                      </a:rPr>
                      <m:t>𝐪</m:t>
                    </m:r>
                    <m:r>
                      <a:rPr lang="en-AU" b="0" i="1" smtClean="0">
                        <a:latin typeface="Cambria Math" panose="02040503050406030204" pitchFamily="18" charset="0"/>
                      </a:rPr>
                      <m:t>=</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3</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−1</m:t>
                              </m:r>
                            </m:e>
                          </m:mr>
                        </m:m>
                      </m:e>
                    </m:d>
                  </m:oMath>
                </a14:m>
                <a:endParaRPr lang="en-AU" b="0" dirty="0">
                  <a:latin typeface="+mn-lt"/>
                </a:endParaRPr>
              </a:p>
              <a:p>
                <a:r>
                  <a:rPr lang="en-AU" b="1" dirty="0">
                    <a:latin typeface="+mn-lt"/>
                  </a:rPr>
                  <a:t>Solution</a:t>
                </a:r>
              </a:p>
              <a:p>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−1−</m:t>
                    </m:r>
                    <m:r>
                      <a:rPr lang="en-AU" b="0" i="1" smtClean="0">
                        <a:latin typeface="Cambria Math" panose="02040503050406030204" pitchFamily="18" charset="0"/>
                      </a:rPr>
                      <m:t>𝜇</m:t>
                    </m:r>
                    <m:r>
                      <a:rPr lang="en-AU" b="0" i="1" smtClean="0">
                        <a:latin typeface="Cambria Math" panose="02040503050406030204" pitchFamily="18" charset="0"/>
                      </a:rPr>
                      <m:t> →(1)</m:t>
                    </m:r>
                  </m:oMath>
                </a14:m>
                <a:r>
                  <a:rPr lang="en-AU" b="0" dirty="0">
                    <a:latin typeface="+mn-lt"/>
                  </a:rPr>
                  <a:t> 		</a:t>
                </a:r>
                <a:br>
                  <a:rPr lang="en-AU" b="0" dirty="0">
                    <a:latin typeface="+mn-lt"/>
                  </a:rPr>
                </a:br>
                <a14:m>
                  <m:oMath xmlns:m="http://schemas.openxmlformats.org/officeDocument/2006/math">
                    <m:r>
                      <m:rPr>
                        <m:sty m:val="p"/>
                      </m:rPr>
                      <a:rPr lang="en-AU">
                        <a:latin typeface="Cambria Math" panose="02040503050406030204" pitchFamily="18" charset="0"/>
                      </a:rPr>
                      <m:t>y</m:t>
                    </m:r>
                    <m:r>
                      <a:rPr lang="en-AU" b="0" i="0" smtClean="0">
                        <a:latin typeface="Cambria Math" panose="02040503050406030204" pitchFamily="18" charset="0"/>
                      </a:rPr>
                      <m:t>→</m:t>
                    </m:r>
                    <m:r>
                      <a:rPr lang="en-AU" b="0" i="1" smtClean="0">
                        <a:latin typeface="Cambria Math" panose="02040503050406030204" pitchFamily="18" charset="0"/>
                      </a:rPr>
                      <m:t>3+</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2+2</m:t>
                    </m:r>
                    <m:r>
                      <a:rPr lang="en-AU" b="0" i="1" smtClean="0">
                        <a:latin typeface="Cambria Math" panose="02040503050406030204" pitchFamily="18" charset="0"/>
                      </a:rPr>
                      <m:t>𝜇</m:t>
                    </m:r>
                    <m:r>
                      <a:rPr lang="en-AU" b="0" i="1" smtClean="0">
                        <a:latin typeface="Cambria Math" panose="02040503050406030204" pitchFamily="18" charset="0"/>
                      </a:rPr>
                      <m:t> →(2)</m:t>
                    </m:r>
                  </m:oMath>
                </a14:m>
                <a:r>
                  <a:rPr lang="en-AU" b="0" dirty="0">
                    <a:latin typeface="+mn-lt"/>
                  </a:rPr>
                  <a:t> </a:t>
                </a:r>
                <a:br>
                  <a:rPr lang="en-AU" b="0" dirty="0">
                    <a:latin typeface="+mn-lt"/>
                  </a:rPr>
                </a:br>
                <a14:m>
                  <m:oMath xmlns:m="http://schemas.openxmlformats.org/officeDocument/2006/math">
                    <m:r>
                      <m:rPr>
                        <m:sty m:val="p"/>
                      </m:rPr>
                      <a:rPr lang="en-AU" b="0" i="0" smtClean="0">
                        <a:latin typeface="Cambria Math" panose="02040503050406030204" pitchFamily="18" charset="0"/>
                      </a:rPr>
                      <m:t>z</m:t>
                    </m:r>
                    <m:r>
                      <a:rPr lang="en-AU" b="0" i="0" smtClean="0">
                        <a:latin typeface="Cambria Math" panose="02040503050406030204" pitchFamily="18" charset="0"/>
                      </a:rPr>
                      <m:t>→−5+2</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3−</m:t>
                    </m:r>
                    <m:r>
                      <a:rPr lang="en-AU" b="0" i="1" smtClean="0">
                        <a:latin typeface="Cambria Math" panose="02040503050406030204" pitchFamily="18" charset="0"/>
                      </a:rPr>
                      <m:t>𝜇</m:t>
                    </m:r>
                    <m:r>
                      <a:rPr lang="en-AU" b="0" i="1" smtClean="0">
                        <a:latin typeface="Cambria Math" panose="02040503050406030204" pitchFamily="18" charset="0"/>
                      </a:rPr>
                      <m:t> →</m:t>
                    </m:r>
                    <m:d>
                      <m:dPr>
                        <m:ctrlPr>
                          <a:rPr lang="en-AU" b="0" i="1" smtClean="0">
                            <a:latin typeface="Cambria Math" panose="02040503050406030204" pitchFamily="18" charset="0"/>
                          </a:rPr>
                        </m:ctrlPr>
                      </m:dPr>
                      <m:e>
                        <m:r>
                          <a:rPr lang="en-AU" b="0" i="1" smtClean="0">
                            <a:latin typeface="Cambria Math" panose="02040503050406030204" pitchFamily="18" charset="0"/>
                          </a:rPr>
                          <m:t>3</m:t>
                        </m:r>
                      </m:e>
                    </m:d>
                  </m:oMath>
                </a14:m>
                <a:r>
                  <a:rPr lang="en-AU" b="0" dirty="0">
                    <a:latin typeface="+mn-lt"/>
                  </a:rPr>
                  <a:t> </a:t>
                </a:r>
              </a:p>
              <a:p>
                <a:pPr/>
                <a14:m>
                  <m:oMathPara xmlns:m="http://schemas.openxmlformats.org/officeDocument/2006/math">
                    <m:oMathParaPr>
                      <m:jc m:val="left"/>
                    </m:oMathParaPr>
                    <m:oMath xmlns:m="http://schemas.openxmlformats.org/officeDocument/2006/math">
                      <m:d>
                        <m:dPr>
                          <m:ctrlPr>
                            <a:rPr lang="en-AU" i="1">
                              <a:latin typeface="Cambria Math" panose="02040503050406030204" pitchFamily="18" charset="0"/>
                            </a:rPr>
                          </m:ctrlPr>
                        </m:dPr>
                        <m:e>
                          <m:r>
                            <a:rPr lang="en-AU" i="1">
                              <a:latin typeface="Cambria Math" panose="02040503050406030204" pitchFamily="18" charset="0"/>
                            </a:rPr>
                            <m:t>1</m:t>
                          </m:r>
                        </m:e>
                      </m:d>
                      <m:r>
                        <a:rPr lang="en-AU" i="1">
                          <a:latin typeface="Cambria Math" panose="02040503050406030204" pitchFamily="18" charset="0"/>
                        </a:rPr>
                        <m:t>+(2)</m:t>
                      </m:r>
                    </m:oMath>
                  </m:oMathPara>
                </a14:m>
                <a:endParaRPr lang="en-AU" sz="1600" dirty="0"/>
              </a:p>
              <a:p>
                <a14:m>
                  <m:oMath xmlns:m="http://schemas.openxmlformats.org/officeDocument/2006/math">
                    <m:r>
                      <a:rPr lang="en-AU" i="1">
                        <a:latin typeface="Cambria Math" panose="02040503050406030204" pitchFamily="18" charset="0"/>
                      </a:rPr>
                      <m:t>3=1+</m:t>
                    </m:r>
                    <m:r>
                      <a:rPr lang="en-AU" i="1">
                        <a:latin typeface="Cambria Math" panose="02040503050406030204" pitchFamily="18" charset="0"/>
                      </a:rPr>
                      <m:t>𝜇</m:t>
                    </m:r>
                  </m:oMath>
                </a14:m>
                <a:r>
                  <a:rPr lang="en-AU" sz="1800" dirty="0"/>
                  <a:t> </a:t>
                </a:r>
                <a:br>
                  <a:rPr lang="en-AU" sz="1800" dirty="0"/>
                </a:br>
                <a14:m>
                  <m:oMath xmlns:m="http://schemas.openxmlformats.org/officeDocument/2006/math">
                    <m:r>
                      <a:rPr lang="en-AU" i="1">
                        <a:latin typeface="Cambria Math" panose="02040503050406030204" pitchFamily="18" charset="0"/>
                      </a:rPr>
                      <m:t>𝜇</m:t>
                    </m:r>
                    <m:r>
                      <a:rPr lang="en-AU" i="1">
                        <a:latin typeface="Cambria Math" panose="02040503050406030204" pitchFamily="18" charset="0"/>
                      </a:rPr>
                      <m:t>=2</m:t>
                    </m:r>
                  </m:oMath>
                </a14:m>
                <a:r>
                  <a:rPr lang="en-AU" b="0" dirty="0">
                    <a:latin typeface="+mn-lt"/>
                  </a:rPr>
                  <a:t> </a:t>
                </a:r>
                <a:br>
                  <a:rPr lang="en-AU" b="0" dirty="0">
                    <a:latin typeface="+mn-lt"/>
                  </a:rPr>
                </a:br>
                <a:endParaRPr lang="en-AU" dirty="0">
                  <a:latin typeface="+mn-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xfrm>
                <a:off x="359999" y="1278584"/>
                <a:ext cx="11604038" cy="5417416"/>
              </a:xfrm>
              <a:blipFill>
                <a:blip r:embed="rId3"/>
                <a:stretch>
                  <a:fillRect l="-131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9B765F32-5786-DD43-9FB0-4F80EFFC3691}"/>
                  </a:ext>
                </a:extLst>
              </p:cNvPr>
              <p:cNvSpPr txBox="1">
                <a:spLocks/>
              </p:cNvSpPr>
              <p:nvPr/>
            </p:nvSpPr>
            <p:spPr>
              <a:xfrm>
                <a:off x="7198475" y="1278584"/>
                <a:ext cx="4759350" cy="547149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en-AU" dirty="0">
                    <a:latin typeface="+mn-lt"/>
                  </a:rPr>
                </a:br>
                <a:r>
                  <a:rPr lang="en-AU" dirty="0">
                    <a:latin typeface="+mn-lt"/>
                  </a:rPr>
                  <a:t> Substitute</a:t>
                </a:r>
                <a:r>
                  <a:rPr lang="en-AU" dirty="0"/>
                  <a:t> </a:t>
                </a:r>
                <a14:m>
                  <m:oMath xmlns:m="http://schemas.openxmlformats.org/officeDocument/2006/math">
                    <m:r>
                      <a:rPr lang="en-AU" i="1">
                        <a:latin typeface="Cambria Math" panose="02040503050406030204" pitchFamily="18" charset="0"/>
                      </a:rPr>
                      <m:t>𝜇</m:t>
                    </m:r>
                    <m:r>
                      <m:rPr>
                        <m:nor/>
                      </m:rPr>
                      <a:rPr lang="en-AU" b="0" i="0" smtClean="0">
                        <a:latin typeface="Cambria Math" panose="02040503050406030204" pitchFamily="18" charset="0"/>
                      </a:rPr>
                      <m:t> </m:t>
                    </m:r>
                  </m:oMath>
                </a14:m>
                <a:r>
                  <a:rPr lang="en-AU" dirty="0">
                    <a:latin typeface="+mn-lt"/>
                  </a:rPr>
                  <a:t>into </a:t>
                </a:r>
                <a14:m>
                  <m:oMath xmlns:m="http://schemas.openxmlformats.org/officeDocument/2006/math">
                    <m:r>
                      <m:rPr>
                        <m:nor/>
                      </m:rPr>
                      <a:rPr lang="en-AU" b="0" i="0" smtClean="0">
                        <a:latin typeface="Cambria Math" panose="02040503050406030204" pitchFamily="18" charset="0"/>
                      </a:rPr>
                      <m:t>(1), </m:t>
                    </m:r>
                  </m:oMath>
                </a14:m>
                <a:endParaRPr lang="en-AU" b="0" i="0"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−1−2</m:t>
                      </m:r>
                    </m:oMath>
                    <m:oMath xmlns:m="http://schemas.openxmlformats.org/officeDocument/2006/math">
                      <m:r>
                        <a:rPr lang="en-AU" b="0" i="1" smtClean="0">
                          <a:latin typeface="Cambria Math" panose="02040503050406030204" pitchFamily="18" charset="0"/>
                        </a:rPr>
                        <m:t>∴</m:t>
                      </m:r>
                      <m:r>
                        <a:rPr lang="en-AU" i="1">
                          <a:latin typeface="Cambria Math" panose="02040503050406030204" pitchFamily="18" charset="0"/>
                        </a:rPr>
                        <m:t>𝜆</m:t>
                      </m:r>
                      <m:r>
                        <a:rPr lang="en-AU" b="0" i="1" smtClean="0">
                          <a:latin typeface="Cambria Math" panose="02040503050406030204" pitchFamily="18" charset="0"/>
                        </a:rPr>
                        <m:t>=3</m:t>
                      </m:r>
                    </m:oMath>
                  </m:oMathPara>
                </a14:m>
                <a:endParaRPr lang="en-AU" dirty="0">
                  <a:latin typeface="+mn-lt"/>
                </a:endParaRPr>
              </a:p>
              <a:p>
                <a:r>
                  <a:rPr lang="en-AU" dirty="0">
                    <a:latin typeface="+mn-lt"/>
                  </a:rPr>
                  <a:t>To confirm intersection, substitute </a:t>
                </a:r>
                <a14:m>
                  <m:oMath xmlns:m="http://schemas.openxmlformats.org/officeDocument/2006/math">
                    <m:r>
                      <a:rPr lang="en-AU" b="0" i="1" smtClean="0">
                        <a:latin typeface="Cambria Math" panose="02040503050406030204" pitchFamily="18" charset="0"/>
                      </a:rPr>
                      <m:t>𝜆</m:t>
                    </m:r>
                  </m:oMath>
                </a14:m>
                <a:r>
                  <a:rPr lang="en-AU" dirty="0">
                    <a:latin typeface="+mn-lt"/>
                  </a:rPr>
                  <a:t> and </a:t>
                </a:r>
                <a14:m>
                  <m:oMath xmlns:m="http://schemas.openxmlformats.org/officeDocument/2006/math">
                    <m:r>
                      <a:rPr lang="en-AU" b="0" i="1" smtClean="0">
                        <a:latin typeface="Cambria Math" panose="02040503050406030204" pitchFamily="18" charset="0"/>
                      </a:rPr>
                      <m:t>𝜇</m:t>
                    </m:r>
                  </m:oMath>
                </a14:m>
                <a:r>
                  <a:rPr lang="en-AU" dirty="0">
                    <a:latin typeface="+mn-lt"/>
                  </a:rPr>
                  <a:t> into (3)</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−5+2</m:t>
                      </m:r>
                      <m:d>
                        <m:dPr>
                          <m:ctrlPr>
                            <a:rPr lang="en-AU" b="0" i="1" smtClean="0">
                              <a:latin typeface="Cambria Math" panose="02040503050406030204" pitchFamily="18" charset="0"/>
                            </a:rPr>
                          </m:ctrlPr>
                        </m:dPr>
                        <m:e>
                          <m:r>
                            <a:rPr lang="en-AU" b="0" i="1" smtClean="0">
                              <a:latin typeface="Cambria Math" panose="02040503050406030204" pitchFamily="18" charset="0"/>
                            </a:rPr>
                            <m:t>3</m:t>
                          </m:r>
                        </m:e>
                      </m:d>
                      <m:r>
                        <m:rPr>
                          <m:aln/>
                        </m:rPr>
                        <a:rPr lang="en-AU" b="0" i="1" smtClean="0">
                          <a:latin typeface="Cambria Math" panose="02040503050406030204" pitchFamily="18" charset="0"/>
                        </a:rPr>
                        <m:t>=</m:t>
                      </m:r>
                      <m:r>
                        <a:rPr lang="en-AU" b="0" i="1" smtClean="0">
                          <a:latin typeface="Cambria Math" panose="02040503050406030204" pitchFamily="18" charset="0"/>
                        </a:rPr>
                        <m:t>3−</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oMath>
                    <m:oMath xmlns:m="http://schemas.openxmlformats.org/officeDocument/2006/math">
                      <m:r>
                        <a:rPr lang="en-AU" b="0" i="1" smtClean="0">
                          <a:latin typeface="Cambria Math" panose="02040503050406030204" pitchFamily="18" charset="0"/>
                        </a:rPr>
                        <m:t>𝐿𝐻𝑆</m:t>
                      </m:r>
                      <m:r>
                        <m:rPr>
                          <m:aln/>
                        </m:rPr>
                        <a:rPr lang="en-AU" b="0" i="1" smtClean="0">
                          <a:latin typeface="Cambria Math" panose="02040503050406030204" pitchFamily="18" charset="0"/>
                        </a:rPr>
                        <m:t>=</m:t>
                      </m:r>
                      <m:r>
                        <a:rPr lang="en-AU" b="0" i="1" smtClean="0">
                          <a:latin typeface="Cambria Math" panose="02040503050406030204" pitchFamily="18" charset="0"/>
                        </a:rPr>
                        <m:t>𝑅𝐻𝑆</m:t>
                      </m:r>
                    </m:oMath>
                  </m:oMathPara>
                </a14:m>
                <a:endParaRPr lang="en-AU" dirty="0">
                  <a:latin typeface="+mn-lt"/>
                </a:endParaRPr>
              </a:p>
              <a:p>
                <a14:m>
                  <m:oMath xmlns:m="http://schemas.openxmlformats.org/officeDocument/2006/math">
                    <m:r>
                      <a:rPr lang="en-AU" b="0" i="1" smtClean="0">
                        <a:latin typeface="Cambria Math" panose="02040503050406030204" pitchFamily="18" charset="0"/>
                      </a:rPr>
                      <m:t>𝜆</m:t>
                    </m:r>
                  </m:oMath>
                </a14:m>
                <a:r>
                  <a:rPr lang="en-AU" dirty="0">
                    <a:latin typeface="+mn-lt"/>
                  </a:rPr>
                  <a:t> and </a:t>
                </a:r>
                <a14:m>
                  <m:oMath xmlns:m="http://schemas.openxmlformats.org/officeDocument/2006/math">
                    <m:r>
                      <a:rPr lang="en-AU" b="0" i="1" smtClean="0">
                        <a:latin typeface="Cambria Math" panose="02040503050406030204" pitchFamily="18" charset="0"/>
                      </a:rPr>
                      <m:t>𝜇</m:t>
                    </m:r>
                  </m:oMath>
                </a14:m>
                <a:r>
                  <a:rPr lang="en-AU" dirty="0">
                    <a:latin typeface="+mn-lt"/>
                  </a:rPr>
                  <a:t> are consistent in all equations, hence </a:t>
                </a:r>
                <a14:m>
                  <m:oMath xmlns:m="http://schemas.openxmlformats.org/officeDocument/2006/math">
                    <m:r>
                      <a:rPr lang="en-AU" b="1" i="0" smtClean="0">
                        <a:latin typeface="Cambria Math" panose="02040503050406030204" pitchFamily="18" charset="0"/>
                      </a:rPr>
                      <m:t>𝐫</m:t>
                    </m:r>
                  </m:oMath>
                </a14:m>
                <a:r>
                  <a:rPr lang="en-AU" b="1" dirty="0">
                    <a:latin typeface="+mn-lt"/>
                  </a:rPr>
                  <a:t> </a:t>
                </a:r>
                <a:r>
                  <a:rPr lang="en-AU" dirty="0">
                    <a:latin typeface="+mn-lt"/>
                  </a:rPr>
                  <a:t>and </a:t>
                </a:r>
                <a14:m>
                  <m:oMath xmlns:m="http://schemas.openxmlformats.org/officeDocument/2006/math">
                    <m:r>
                      <a:rPr lang="en-AU" b="1" i="0" smtClean="0">
                        <a:latin typeface="Cambria Math" panose="02040503050406030204" pitchFamily="18" charset="0"/>
                      </a:rPr>
                      <m:t>𝐪</m:t>
                    </m:r>
                  </m:oMath>
                </a14:m>
                <a:r>
                  <a:rPr lang="en-AU" b="1" dirty="0">
                    <a:latin typeface="+mn-lt"/>
                  </a:rPr>
                  <a:t> </a:t>
                </a:r>
                <a:r>
                  <a:rPr lang="en-AU" dirty="0">
                    <a:latin typeface="+mn-lt"/>
                  </a:rPr>
                  <a:t>intersect</a:t>
                </a:r>
                <a:endParaRPr lang="en-AU" b="1" dirty="0">
                  <a:latin typeface="+mn-lt"/>
                </a:endParaRPr>
              </a:p>
            </p:txBody>
          </p:sp>
        </mc:Choice>
        <mc:Fallback xmlns="">
          <p:sp>
            <p:nvSpPr>
              <p:cNvPr id="5" name="Text Placeholder 11">
                <a:extLst>
                  <a:ext uri="{FF2B5EF4-FFF2-40B4-BE49-F238E27FC236}">
                    <a16:creationId xmlns:a16="http://schemas.microsoft.com/office/drawing/2014/main" id="{9B765F32-5786-DD43-9FB0-4F80EFFC3691}"/>
                  </a:ext>
                </a:extLst>
              </p:cNvPr>
              <p:cNvSpPr txBox="1">
                <a:spLocks noRot="1" noChangeAspect="1" noMove="1" noResize="1" noEditPoints="1" noAdjustHandles="1" noChangeArrowheads="1" noChangeShapeType="1" noTextEdit="1"/>
              </p:cNvSpPr>
              <p:nvPr/>
            </p:nvSpPr>
            <p:spPr>
              <a:xfrm>
                <a:off x="7198475" y="1278584"/>
                <a:ext cx="4759350" cy="5471497"/>
              </a:xfrm>
              <a:prstGeom prst="rect">
                <a:avLst/>
              </a:prstGeom>
              <a:blipFill>
                <a:blip r:embed="rId4"/>
                <a:stretch>
                  <a:fillRect l="-3329"/>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652583D7-8D50-DF35-F23C-7A807C4D4AF7}"/>
              </a:ext>
            </a:extLst>
          </p:cNvPr>
          <p:cNvSpPr/>
          <p:nvPr/>
        </p:nvSpPr>
        <p:spPr>
          <a:xfrm>
            <a:off x="3888853" y="2913820"/>
            <a:ext cx="2160443" cy="1073472"/>
          </a:xfrm>
          <a:prstGeom prst="wedgeRoundRectCallout">
            <a:avLst>
              <a:gd name="adj1" fmla="val -74486"/>
              <a:gd name="adj2" fmla="val 2849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Why do we form simultaneous equations here?</a:t>
            </a:r>
          </a:p>
        </p:txBody>
      </p:sp>
      <mc:AlternateContent xmlns:mc="http://schemas.openxmlformats.org/markup-compatibility/2006" xmlns:a14="http://schemas.microsoft.com/office/drawing/2010/main">
        <mc:Choice Requires="a14">
          <p:sp>
            <p:nvSpPr>
              <p:cNvPr id="2" name="Speech Bubble: Rectangle with Corners Rounded 1">
                <a:extLst>
                  <a:ext uri="{FF2B5EF4-FFF2-40B4-BE49-F238E27FC236}">
                    <a16:creationId xmlns:a16="http://schemas.microsoft.com/office/drawing/2014/main" id="{9B2FC552-86E3-1546-DA4F-4FD4AD0DFDFC}"/>
                  </a:ext>
                </a:extLst>
              </p:cNvPr>
              <p:cNvSpPr/>
              <p:nvPr/>
            </p:nvSpPr>
            <p:spPr>
              <a:xfrm>
                <a:off x="5597237" y="4436159"/>
                <a:ext cx="1831184" cy="1073473"/>
              </a:xfrm>
              <a:prstGeom prst="wedgeRoundRectCallout">
                <a:avLst>
                  <a:gd name="adj1" fmla="val 91560"/>
                  <a:gd name="adj2" fmla="val -568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What does it mean if </a:t>
                </a:r>
                <a:br>
                  <a:rPr lang="en-AU" sz="1800"/>
                </a:b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𝐿𝐻𝑆</m:t>
                      </m:r>
                      <m:r>
                        <a:rPr lang="en-AU" sz="1800" b="0" i="1" smtClean="0">
                          <a:latin typeface="Cambria Math" panose="02040503050406030204" pitchFamily="18" charset="0"/>
                        </a:rPr>
                        <m:t>≠</m:t>
                      </m:r>
                      <m:r>
                        <a:rPr lang="en-AU" sz="1800" b="0" i="1" smtClean="0">
                          <a:latin typeface="Cambria Math" panose="02040503050406030204" pitchFamily="18" charset="0"/>
                        </a:rPr>
                        <m:t>𝑅𝐻𝑆</m:t>
                      </m:r>
                      <m:r>
                        <a:rPr lang="en-AU" sz="1800" b="0" i="1" smtClean="0">
                          <a:latin typeface="Cambria Math" panose="02040503050406030204" pitchFamily="18" charset="0"/>
                        </a:rPr>
                        <m:t>?</m:t>
                      </m:r>
                    </m:oMath>
                  </m:oMathPara>
                </a14:m>
                <a:endParaRPr lang="en-AU" sz="1800"/>
              </a:p>
            </p:txBody>
          </p:sp>
        </mc:Choice>
        <mc:Fallback xmlns="">
          <p:sp>
            <p:nvSpPr>
              <p:cNvPr id="2" name="Speech Bubble: Rectangle with Corners Rounded 1">
                <a:extLst>
                  <a:ext uri="{FF2B5EF4-FFF2-40B4-BE49-F238E27FC236}">
                    <a16:creationId xmlns:a16="http://schemas.microsoft.com/office/drawing/2014/main" id="{9B2FC552-86E3-1546-DA4F-4FD4AD0DFDFC}"/>
                  </a:ext>
                </a:extLst>
              </p:cNvPr>
              <p:cNvSpPr>
                <a:spLocks noRot="1" noChangeAspect="1" noMove="1" noResize="1" noEditPoints="1" noAdjustHandles="1" noChangeArrowheads="1" noChangeShapeType="1" noTextEdit="1"/>
              </p:cNvSpPr>
              <p:nvPr/>
            </p:nvSpPr>
            <p:spPr>
              <a:xfrm>
                <a:off x="5597237" y="4436159"/>
                <a:ext cx="1831184" cy="1073473"/>
              </a:xfrm>
              <a:prstGeom prst="wedgeRoundRectCallout">
                <a:avLst>
                  <a:gd name="adj1" fmla="val 91560"/>
                  <a:gd name="adj2" fmla="val -5682"/>
                  <a:gd name="adj3" fmla="val 16667"/>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E8A7E-FFA5-8CF5-9474-5779DB7B69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0DE461-9CB6-DB80-3738-61CBF477C3E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a:t>
            </a:fld>
            <a:endParaRPr lang="en-AU"/>
          </a:p>
        </p:txBody>
      </p:sp>
      <p:sp>
        <p:nvSpPr>
          <p:cNvPr id="4" name="Title 3">
            <a:extLst>
              <a:ext uri="{FF2B5EF4-FFF2-40B4-BE49-F238E27FC236}">
                <a16:creationId xmlns:a16="http://schemas.microsoft.com/office/drawing/2014/main" id="{E47CA83E-43BB-2474-6F44-A640F22DC906}"/>
              </a:ext>
            </a:extLst>
          </p:cNvPr>
          <p:cNvSpPr>
            <a:spLocks noGrp="1"/>
          </p:cNvSpPr>
          <p:nvPr>
            <p:ph type="title"/>
          </p:nvPr>
        </p:nvSpPr>
        <p:spPr/>
        <p:txBody>
          <a:bodyPr/>
          <a:lstStyle/>
          <a:p>
            <a:r>
              <a:rPr lang="en-AU">
                <a:latin typeface="+mj-lt"/>
              </a:rPr>
              <a:t>Show that the following lines intersect</a:t>
            </a:r>
          </a:p>
        </p:txBody>
      </p:sp>
      <p:sp>
        <p:nvSpPr>
          <p:cNvPr id="2" name="Text Placeholder 1">
            <a:extLst>
              <a:ext uri="{FF2B5EF4-FFF2-40B4-BE49-F238E27FC236}">
                <a16:creationId xmlns:a16="http://schemas.microsoft.com/office/drawing/2014/main" id="{EE982D2C-4CCF-6EE3-5A1E-A4542AD6592C}"/>
              </a:ext>
            </a:extLst>
          </p:cNvPr>
          <p:cNvSpPr>
            <a:spLocks noGrp="1"/>
          </p:cNvSpPr>
          <p:nvPr>
            <p:ph type="body" sz="quarter" idx="18"/>
          </p:nvPr>
        </p:nvSpPr>
        <p:spPr/>
        <p:txBody>
          <a:bodyPr/>
          <a:lstStyle/>
          <a:p>
            <a:r>
              <a:rPr lang="en-AU"/>
              <a:t>Your turn – part a</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E4B03C86-71EA-AB2B-0213-049D207FEA72}"/>
                  </a:ext>
                </a:extLst>
              </p:cNvPr>
              <p:cNvSpPr>
                <a:spLocks noGrp="1"/>
              </p:cNvSpPr>
              <p:nvPr>
                <p:ph type="body" sz="quarter" idx="17"/>
              </p:nvPr>
            </p:nvSpPr>
            <p:spPr>
              <a:xfrm>
                <a:off x="249897" y="1493988"/>
                <a:ext cx="5112517" cy="5004012"/>
              </a:xfrm>
            </p:spPr>
            <p:txBody>
              <a:bodyPr/>
              <a:lstStyle/>
              <a:p>
                <a14:m>
                  <m:oMath xmlns:m="http://schemas.openxmlformats.org/officeDocument/2006/math">
                    <m:r>
                      <a:rPr lang="en-AU" b="1" i="0" smtClean="0">
                        <a:latin typeface="Cambria Math" panose="02040503050406030204" pitchFamily="18" charset="0"/>
                      </a:rPr>
                      <m:t>𝐫</m:t>
                    </m:r>
                    <m:r>
                      <a:rPr lang="en-AU" b="0"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a:rPr lang="en-AU" b="0" i="1" smtClean="0">
                                  <a:latin typeface="Cambria Math" panose="02040503050406030204" pitchFamily="18" charset="0"/>
                                </a:rPr>
                                <m:t>−4</m:t>
                              </m:r>
                            </m:e>
                          </m:mr>
                          <m:mr>
                            <m:e>
                              <m:r>
                                <a:rPr lang="en-AU" b="0" i="1" smtClean="0">
                                  <a:latin typeface="Cambria Math" panose="02040503050406030204" pitchFamily="18" charset="0"/>
                                </a:rPr>
                                <m:t>1</m:t>
                              </m:r>
                            </m:e>
                          </m:mr>
                          <m:mr>
                            <m:e>
                              <m:r>
                                <a:rPr lang="en-AU" b="0" i="1" smtClean="0">
                                  <a:latin typeface="Cambria Math" panose="02040503050406030204" pitchFamily="18" charset="0"/>
                                </a:rPr>
                                <m:t>5</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−1</m:t>
                              </m:r>
                            </m:e>
                          </m:mr>
                        </m:m>
                      </m:e>
                    </m:d>
                  </m:oMath>
                </a14:m>
                <a:r>
                  <a:rPr lang="en-AU">
                    <a:latin typeface="+mn-lt"/>
                  </a:rPr>
                  <a:t> and </a:t>
                </a:r>
                <a14:m>
                  <m:oMath xmlns:m="http://schemas.openxmlformats.org/officeDocument/2006/math">
                    <m:r>
                      <a:rPr lang="en-AU" b="1" i="0" smtClean="0">
                        <a:latin typeface="Cambria Math" panose="02040503050406030204" pitchFamily="18" charset="0"/>
                      </a:rPr>
                      <m:t>𝐪</m:t>
                    </m:r>
                    <m:r>
                      <a:rPr lang="en-AU" b="0" i="1" smtClean="0">
                        <a:latin typeface="Cambria Math" panose="02040503050406030204" pitchFamily="18" charset="0"/>
                      </a:rPr>
                      <m:t>=</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5</m:t>
                              </m:r>
                            </m:e>
                          </m:mr>
                          <m:mr>
                            <m:e>
                              <m:r>
                                <a:rPr lang="en-AU" b="0" i="1" smtClean="0">
                                  <a:latin typeface="Cambria Math" panose="02040503050406030204" pitchFamily="18" charset="0"/>
                                </a:rPr>
                                <m:t>2</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−1</m:t>
                              </m:r>
                            </m:e>
                          </m:mr>
                          <m:mr>
                            <m:e>
                              <m:r>
                                <a:rPr lang="en-AU" b="0" i="1" smtClean="0">
                                  <a:latin typeface="Cambria Math" panose="02040503050406030204" pitchFamily="18" charset="0"/>
                                </a:rPr>
                                <m:t>1</m:t>
                              </m:r>
                            </m:e>
                          </m:mr>
                        </m:m>
                      </m:e>
                    </m:d>
                  </m:oMath>
                </a14:m>
                <a:endParaRPr lang="en-AU" b="0">
                  <a:latin typeface="+mn-lt"/>
                </a:endParaRPr>
              </a:p>
              <a:p>
                <a:r>
                  <a:rPr lang="en-AU" b="1">
                    <a:latin typeface="+mn-lt"/>
                  </a:rPr>
                  <a:t>Solution</a:t>
                </a:r>
              </a:p>
              <a:p>
                <a:pPr/>
                <a14:m>
                  <m:oMath xmlns:m="http://schemas.openxmlformats.org/officeDocument/2006/math">
                    <m:r>
                      <a:rPr lang="en-AU" b="0" i="1" smtClean="0">
                        <a:latin typeface="Cambria Math" panose="02040503050406030204" pitchFamily="18" charset="0"/>
                      </a:rPr>
                      <m:t>−4+</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−1−</m:t>
                    </m:r>
                    <m:r>
                      <a:rPr lang="en-AU" b="0" i="1" smtClean="0">
                        <a:latin typeface="Cambria Math" panose="02040503050406030204" pitchFamily="18" charset="0"/>
                      </a:rPr>
                      <m:t>𝜇</m:t>
                    </m:r>
                    <m:r>
                      <a:rPr lang="en-AU" b="0" i="1" smtClean="0">
                        <a:latin typeface="Cambria Math" panose="02040503050406030204" pitchFamily="18" charset="0"/>
                      </a:rPr>
                      <m:t> →(1)</m:t>
                    </m:r>
                  </m:oMath>
                </a14:m>
                <a:r>
                  <a:rPr lang="en-AU" b="0">
                    <a:latin typeface="+mn-lt"/>
                  </a:rPr>
                  <a:t> 	</a:t>
                </a:r>
                <a:br>
                  <a:rPr lang="en-AU" i="1">
                    <a:latin typeface="Cambria Math" panose="02040503050406030204" pitchFamily="18" charset="0"/>
                  </a:rPr>
                </a:br>
                <a14:m>
                  <m:oMathPara xmlns:m="http://schemas.openxmlformats.org/officeDocument/2006/math">
                    <m:oMathParaPr>
                      <m:jc m:val="left"/>
                    </m:oMathParaPr>
                    <m:oMath xmlns:m="http://schemas.openxmlformats.org/officeDocument/2006/math">
                      <m:r>
                        <a:rPr lang="en-AU" i="1">
                          <a:latin typeface="Cambria Math" panose="02040503050406030204" pitchFamily="18" charset="0"/>
                        </a:rPr>
                        <m:t>1</m:t>
                      </m:r>
                      <m:r>
                        <a:rPr lang="en-AU" b="0" i="1" smtClean="0">
                          <a:latin typeface="Cambria Math" panose="02040503050406030204" pitchFamily="18" charset="0"/>
                        </a:rPr>
                        <m:t>+2</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5−</m:t>
                      </m:r>
                      <m:r>
                        <a:rPr lang="en-AU" b="0" i="1" smtClean="0">
                          <a:latin typeface="Cambria Math" panose="02040503050406030204" pitchFamily="18" charset="0"/>
                        </a:rPr>
                        <m:t>𝜇</m:t>
                      </m:r>
                      <m:r>
                        <a:rPr lang="en-AU" b="0" i="1" smtClean="0">
                          <a:latin typeface="Cambria Math" panose="02040503050406030204" pitchFamily="18" charset="0"/>
                        </a:rPr>
                        <m:t> →</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oMath>
                    <m:oMath xmlns:m="http://schemas.openxmlformats.org/officeDocument/2006/math">
                      <m:r>
                        <a:rPr lang="en-AU" b="0" i="1" smtClean="0">
                          <a:latin typeface="Cambria Math" panose="02040503050406030204" pitchFamily="18" charset="0"/>
                        </a:rPr>
                        <m:t>5−</m:t>
                      </m:r>
                      <m:r>
                        <a:rPr lang="en-AU" b="0" i="1" smtClean="0">
                          <a:latin typeface="Cambria Math" panose="02040503050406030204" pitchFamily="18" charset="0"/>
                        </a:rPr>
                        <m:t>𝜆</m:t>
                      </m:r>
                      <m:r>
                        <m:rPr>
                          <m:aln/>
                        </m:rPr>
                        <a:rPr lang="en-AU" b="0" i="1" smtClean="0">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rPr>
                        <m:t>𝜇</m:t>
                      </m:r>
                      <m:r>
                        <a:rPr lang="en-AU" b="0" i="1" smtClean="0">
                          <a:latin typeface="Cambria Math" panose="02040503050406030204" pitchFamily="18" charset="0"/>
                        </a:rPr>
                        <m:t> →</m:t>
                      </m:r>
                      <m:d>
                        <m:dPr>
                          <m:ctrlPr>
                            <a:rPr lang="en-AU" b="0" i="1" smtClean="0">
                              <a:latin typeface="Cambria Math" panose="02040503050406030204" pitchFamily="18" charset="0"/>
                            </a:rPr>
                          </m:ctrlPr>
                        </m:dPr>
                        <m:e>
                          <m:r>
                            <a:rPr lang="en-AU" b="0" i="1" smtClean="0">
                              <a:latin typeface="Cambria Math" panose="02040503050406030204" pitchFamily="18" charset="0"/>
                            </a:rPr>
                            <m:t>3</m:t>
                          </m:r>
                        </m:e>
                      </m:d>
                    </m:oMath>
                  </m:oMathPara>
                </a14:m>
                <a:endParaRPr lang="en-AU" b="0">
                  <a:latin typeface="+mn-lt"/>
                </a:endParaRPr>
              </a:p>
              <a:p>
                <a:pPr/>
                <a14:m>
                  <m:oMathPara xmlns:m="http://schemas.openxmlformats.org/officeDocument/2006/math">
                    <m:oMathParaPr>
                      <m:jc m:val="centerGroup"/>
                    </m:oMathParaPr>
                    <m:oMath xmlns:m="http://schemas.openxmlformats.org/officeDocument/2006/math">
                      <m:d>
                        <m:dPr>
                          <m:ctrlPr>
                            <a:rPr lang="en-AU" i="1">
                              <a:latin typeface="Cambria Math" panose="02040503050406030204" pitchFamily="18" charset="0"/>
                            </a:rPr>
                          </m:ctrlPr>
                        </m:dPr>
                        <m:e>
                          <m:r>
                            <a:rPr lang="en-AU" i="1">
                              <a:latin typeface="Cambria Math" panose="02040503050406030204" pitchFamily="18" charset="0"/>
                            </a:rPr>
                            <m:t>1</m:t>
                          </m:r>
                        </m:e>
                      </m:d>
                      <m:r>
                        <a:rPr lang="en-AU" i="1">
                          <a:latin typeface="Cambria Math" panose="02040503050406030204" pitchFamily="18" charset="0"/>
                        </a:rPr>
                        <m:t>−(2)</m:t>
                      </m:r>
                    </m:oMath>
                  </m:oMathPara>
                </a14:m>
                <a:endParaRPr lang="en-AU" sz="1600"/>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−5−</m:t>
                      </m:r>
                      <m:r>
                        <a:rPr lang="en-AU" i="1">
                          <a:latin typeface="Cambria Math" panose="02040503050406030204" pitchFamily="18" charset="0"/>
                        </a:rPr>
                        <m:t>𝜆</m:t>
                      </m:r>
                      <m:r>
                        <m:rPr>
                          <m:aln/>
                        </m:rPr>
                        <a:rPr lang="en-AU" i="1">
                          <a:latin typeface="Cambria Math" panose="02040503050406030204" pitchFamily="18" charset="0"/>
                        </a:rPr>
                        <m:t>=</m:t>
                      </m:r>
                      <m:r>
                        <a:rPr lang="en-AU" i="1">
                          <a:latin typeface="Cambria Math" panose="02040503050406030204" pitchFamily="18" charset="0"/>
                        </a:rPr>
                        <m:t>−6</m:t>
                      </m:r>
                    </m:oMath>
                    <m:oMath xmlns:m="http://schemas.openxmlformats.org/officeDocument/2006/math">
                      <m:r>
                        <a:rPr lang="en-AU" i="1">
                          <a:latin typeface="Cambria Math" panose="02040503050406030204" pitchFamily="18" charset="0"/>
                        </a:rPr>
                        <m:t>𝜆</m:t>
                      </m:r>
                      <m:r>
                        <m:rPr>
                          <m:aln/>
                        </m:rPr>
                        <a:rPr lang="en-AU" i="1">
                          <a:latin typeface="Cambria Math" panose="02040503050406030204" pitchFamily="18" charset="0"/>
                        </a:rPr>
                        <m:t>=</m:t>
                      </m:r>
                      <m:r>
                        <a:rPr lang="en-AU" i="1">
                          <a:latin typeface="Cambria Math" panose="02040503050406030204" pitchFamily="18" charset="0"/>
                        </a:rPr>
                        <m:t>1</m:t>
                      </m:r>
                    </m:oMath>
                  </m:oMathPara>
                </a14:m>
                <a:br>
                  <a:rPr lang="en-AU" b="0">
                    <a:latin typeface="+mn-lt"/>
                  </a:rPr>
                </a:br>
                <a:endParaRPr lang="en-AU">
                  <a:latin typeface="+mn-lt"/>
                </a:endParaRPr>
              </a:p>
            </p:txBody>
          </p:sp>
        </mc:Choice>
        <mc:Fallback xmlns="">
          <p:sp>
            <p:nvSpPr>
              <p:cNvPr id="12" name="Text Placeholder 11">
                <a:extLst>
                  <a:ext uri="{FF2B5EF4-FFF2-40B4-BE49-F238E27FC236}">
                    <a16:creationId xmlns:a16="http://schemas.microsoft.com/office/drawing/2014/main" id="{E4B03C86-71EA-AB2B-0213-049D207FEA72}"/>
                  </a:ext>
                </a:extLst>
              </p:cNvPr>
              <p:cNvSpPr>
                <a:spLocks noGrp="1" noRot="1" noChangeAspect="1" noMove="1" noResize="1" noEditPoints="1" noAdjustHandles="1" noChangeArrowheads="1" noChangeShapeType="1" noTextEdit="1"/>
              </p:cNvSpPr>
              <p:nvPr>
                <p:ph type="body" sz="quarter" idx="17"/>
              </p:nvPr>
            </p:nvSpPr>
            <p:spPr>
              <a:xfrm>
                <a:off x="249897" y="1493988"/>
                <a:ext cx="5112517" cy="5004012"/>
              </a:xfrm>
              <a:blipFill>
                <a:blip r:embed="rId4"/>
                <a:stretch>
                  <a:fillRect l="-30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60C1FE16-BDDF-1773-8D2E-F9C339ABEA9F}"/>
                  </a:ext>
                </a:extLst>
              </p:cNvPr>
              <p:cNvSpPr txBox="1">
                <a:spLocks/>
              </p:cNvSpPr>
              <p:nvPr/>
            </p:nvSpPr>
            <p:spPr>
              <a:xfrm>
                <a:off x="6323308" y="880731"/>
                <a:ext cx="5618794"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en-AU" dirty="0">
                    <a:latin typeface="+mn-lt"/>
                  </a:rPr>
                </a:br>
                <a:r>
                  <a:rPr lang="en-AU" sz="1800" dirty="0"/>
                  <a:t>Substitute</a:t>
                </a:r>
                <a:r>
                  <a:rPr lang="en-AU" dirty="0"/>
                  <a:t> </a:t>
                </a:r>
                <a14:m>
                  <m:oMath xmlns:m="http://schemas.openxmlformats.org/officeDocument/2006/math">
                    <m:r>
                      <a:rPr lang="en-AU" b="0" i="1" smtClean="0">
                        <a:latin typeface="Cambria Math" panose="02040503050406030204" pitchFamily="18" charset="0"/>
                      </a:rPr>
                      <m:t>𝜆</m:t>
                    </m:r>
                    <m:r>
                      <m:rPr>
                        <m:nor/>
                      </m:rPr>
                      <a:rPr lang="en-AU" i="0">
                        <a:latin typeface="Cambria Math" panose="02040503050406030204" pitchFamily="18" charset="0"/>
                      </a:rPr>
                      <m:t> </m:t>
                    </m:r>
                  </m:oMath>
                </a14:m>
                <a:r>
                  <a:rPr lang="en-AU" sz="1800" dirty="0"/>
                  <a:t>into </a:t>
                </a:r>
                <a14:m>
                  <m:oMath xmlns:m="http://schemas.openxmlformats.org/officeDocument/2006/math">
                    <m:r>
                      <m:rPr>
                        <m:nor/>
                      </m:rPr>
                      <a:rPr lang="en-AU" i="0">
                        <a:latin typeface="Cambria Math" panose="02040503050406030204" pitchFamily="18" charset="0"/>
                      </a:rPr>
                      <m:t>(1), </m:t>
                    </m:r>
                  </m:oMath>
                </a14:m>
                <a:endParaRPr lang="en-AU"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m:t>
                      </m:r>
                      <m:r>
                        <a:rPr lang="en-AU" b="0" i="1" smtClean="0">
                          <a:latin typeface="Cambria Math" panose="02040503050406030204" pitchFamily="18" charset="0"/>
                        </a:rPr>
                        <m:t>4+1</m:t>
                      </m:r>
                      <m:r>
                        <m:rPr>
                          <m:aln/>
                        </m:rPr>
                        <a:rPr lang="en-AU" i="1">
                          <a:latin typeface="Cambria Math" panose="02040503050406030204" pitchFamily="18" charset="0"/>
                        </a:rPr>
                        <m:t>=</m:t>
                      </m:r>
                      <m:r>
                        <a:rPr lang="en-AU" i="1">
                          <a:latin typeface="Cambria Math" panose="02040503050406030204" pitchFamily="18" charset="0"/>
                        </a:rPr>
                        <m:t>−1−</m:t>
                      </m:r>
                      <m:r>
                        <a:rPr lang="en-AU" b="0" i="1" smtClean="0">
                          <a:latin typeface="Cambria Math" panose="02040503050406030204" pitchFamily="18" charset="0"/>
                        </a:rPr>
                        <m:t>𝜇</m:t>
                      </m:r>
                    </m:oMath>
                    <m:oMath xmlns:m="http://schemas.openxmlformats.org/officeDocument/2006/math">
                      <m:r>
                        <a:rPr lang="en-AU" i="1">
                          <a:latin typeface="Cambria Math" panose="02040503050406030204" pitchFamily="18" charset="0"/>
                        </a:rPr>
                        <m:t>∴</m:t>
                      </m:r>
                      <m:r>
                        <a:rPr lang="en-AU" b="0" i="1" smtClean="0">
                          <a:latin typeface="Cambria Math" panose="02040503050406030204" pitchFamily="18" charset="0"/>
                        </a:rPr>
                        <m:t>𝜇</m:t>
                      </m:r>
                      <m:r>
                        <m:rPr>
                          <m:aln/>
                        </m:rPr>
                        <a:rPr lang="en-AU" i="1">
                          <a:latin typeface="Cambria Math" panose="02040503050406030204" pitchFamily="18" charset="0"/>
                        </a:rPr>
                        <m:t>=</m:t>
                      </m:r>
                      <m:r>
                        <a:rPr lang="en-AU" b="0" i="1" smtClean="0">
                          <a:latin typeface="Cambria Math" panose="02040503050406030204" pitchFamily="18" charset="0"/>
                        </a:rPr>
                        <m:t>2</m:t>
                      </m:r>
                    </m:oMath>
                  </m:oMathPara>
                </a14:m>
                <a:endParaRPr lang="en-AU" sz="1800" dirty="0"/>
              </a:p>
              <a:p>
                <a:r>
                  <a:rPr lang="en-AU" dirty="0">
                    <a:latin typeface="+mn-lt"/>
                  </a:rPr>
                  <a:t>To confirm intersection, substitute </a:t>
                </a:r>
                <a14:m>
                  <m:oMath xmlns:m="http://schemas.openxmlformats.org/officeDocument/2006/math">
                    <m:r>
                      <a:rPr lang="en-AU" b="0" i="1" smtClean="0">
                        <a:latin typeface="Cambria Math" panose="02040503050406030204" pitchFamily="18" charset="0"/>
                      </a:rPr>
                      <m:t>𝜆</m:t>
                    </m:r>
                  </m:oMath>
                </a14:m>
                <a:r>
                  <a:rPr lang="en-AU" dirty="0">
                    <a:latin typeface="+mn-lt"/>
                  </a:rPr>
                  <a:t> and </a:t>
                </a:r>
                <a14:m>
                  <m:oMath xmlns:m="http://schemas.openxmlformats.org/officeDocument/2006/math">
                    <m:r>
                      <a:rPr lang="en-AU" b="0" i="1" smtClean="0">
                        <a:latin typeface="Cambria Math" panose="02040503050406030204" pitchFamily="18" charset="0"/>
                      </a:rPr>
                      <m:t>𝜇</m:t>
                    </m:r>
                  </m:oMath>
                </a14:m>
                <a:r>
                  <a:rPr lang="en-AU" dirty="0">
                    <a:latin typeface="+mn-lt"/>
                  </a:rPr>
                  <a:t> into (3)</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5−1</m:t>
                      </m:r>
                      <m:r>
                        <m:rPr>
                          <m:aln/>
                        </m:rPr>
                        <a:rPr lang="en-AU" b="0" i="1" smtClean="0">
                          <a:latin typeface="Cambria Math" panose="02040503050406030204" pitchFamily="18" charset="0"/>
                        </a:rPr>
                        <m:t>=</m:t>
                      </m:r>
                      <m:r>
                        <a:rPr lang="en-AU" b="0" i="1" smtClean="0">
                          <a:latin typeface="Cambria Math" panose="02040503050406030204" pitchFamily="18" charset="0"/>
                        </a:rPr>
                        <m:t>2+2</m:t>
                      </m:r>
                    </m:oMath>
                    <m:oMath xmlns:m="http://schemas.openxmlformats.org/officeDocument/2006/math">
                      <m:r>
                        <a:rPr lang="en-AU" b="0" i="1" smtClean="0">
                          <a:latin typeface="Cambria Math" panose="02040503050406030204" pitchFamily="18" charset="0"/>
                        </a:rPr>
                        <m:t>𝐿𝐻𝑆</m:t>
                      </m:r>
                      <m:r>
                        <m:rPr>
                          <m:aln/>
                        </m:rPr>
                        <a:rPr lang="en-AU" b="0" i="1" smtClean="0">
                          <a:latin typeface="Cambria Math" panose="02040503050406030204" pitchFamily="18" charset="0"/>
                        </a:rPr>
                        <m:t>=</m:t>
                      </m:r>
                      <m:r>
                        <a:rPr lang="en-AU" b="0" i="1" smtClean="0">
                          <a:latin typeface="Cambria Math" panose="02040503050406030204" pitchFamily="18" charset="0"/>
                        </a:rPr>
                        <m:t>𝑅𝐻𝑆</m:t>
                      </m:r>
                    </m:oMath>
                  </m:oMathPara>
                </a14:m>
                <a:endParaRPr lang="en-AU" dirty="0">
                  <a:latin typeface="+mn-lt"/>
                </a:endParaRPr>
              </a:p>
              <a:p>
                <a14:m>
                  <m:oMath xmlns:m="http://schemas.openxmlformats.org/officeDocument/2006/math">
                    <m:r>
                      <a:rPr lang="en-AU" b="0" i="1" smtClean="0">
                        <a:latin typeface="Cambria Math" panose="02040503050406030204" pitchFamily="18" charset="0"/>
                      </a:rPr>
                      <m:t>𝜆</m:t>
                    </m:r>
                  </m:oMath>
                </a14:m>
                <a:r>
                  <a:rPr lang="en-AU" dirty="0">
                    <a:latin typeface="+mn-lt"/>
                  </a:rPr>
                  <a:t> and </a:t>
                </a:r>
                <a14:m>
                  <m:oMath xmlns:m="http://schemas.openxmlformats.org/officeDocument/2006/math">
                    <m:r>
                      <a:rPr lang="en-AU" b="0" i="1" smtClean="0">
                        <a:latin typeface="Cambria Math" panose="02040503050406030204" pitchFamily="18" charset="0"/>
                      </a:rPr>
                      <m:t>𝜇</m:t>
                    </m:r>
                  </m:oMath>
                </a14:m>
                <a:r>
                  <a:rPr lang="en-AU" dirty="0">
                    <a:latin typeface="+mn-lt"/>
                  </a:rPr>
                  <a:t> are consistent in all equations, hence </a:t>
                </a:r>
                <a14:m>
                  <m:oMath xmlns:m="http://schemas.openxmlformats.org/officeDocument/2006/math">
                    <m:r>
                      <a:rPr lang="en-AU" b="1" i="1" smtClean="0">
                        <a:latin typeface="Cambria Math" panose="02040503050406030204" pitchFamily="18" charset="0"/>
                      </a:rPr>
                      <m:t>𝒓</m:t>
                    </m:r>
                  </m:oMath>
                </a14:m>
                <a:r>
                  <a:rPr lang="en-AU" b="1" dirty="0">
                    <a:latin typeface="+mn-lt"/>
                  </a:rPr>
                  <a:t> </a:t>
                </a:r>
                <a:r>
                  <a:rPr lang="en-AU" dirty="0">
                    <a:latin typeface="+mn-lt"/>
                  </a:rPr>
                  <a:t>and </a:t>
                </a:r>
                <a14:m>
                  <m:oMath xmlns:m="http://schemas.openxmlformats.org/officeDocument/2006/math">
                    <m:r>
                      <a:rPr lang="en-AU" b="1" i="1" smtClean="0">
                        <a:latin typeface="Cambria Math" panose="02040503050406030204" pitchFamily="18" charset="0"/>
                      </a:rPr>
                      <m:t>𝒒</m:t>
                    </m:r>
                  </m:oMath>
                </a14:m>
                <a:r>
                  <a:rPr lang="en-AU" b="1" dirty="0">
                    <a:latin typeface="+mn-lt"/>
                  </a:rPr>
                  <a:t> </a:t>
                </a:r>
                <a:r>
                  <a:rPr lang="en-AU" dirty="0">
                    <a:latin typeface="+mn-lt"/>
                  </a:rPr>
                  <a:t>intersect</a:t>
                </a:r>
                <a:endParaRPr lang="en-AU" b="1" dirty="0">
                  <a:latin typeface="+mn-lt"/>
                </a:endParaRPr>
              </a:p>
            </p:txBody>
          </p:sp>
        </mc:Choice>
        <mc:Fallback xmlns="">
          <p:sp>
            <p:nvSpPr>
              <p:cNvPr id="5" name="Text Placeholder 11">
                <a:extLst>
                  <a:ext uri="{FF2B5EF4-FFF2-40B4-BE49-F238E27FC236}">
                    <a16:creationId xmlns:a16="http://schemas.microsoft.com/office/drawing/2014/main" id="{60C1FE16-BDDF-1773-8D2E-F9C339ABEA9F}"/>
                  </a:ext>
                </a:extLst>
              </p:cNvPr>
              <p:cNvSpPr txBox="1">
                <a:spLocks noRot="1" noChangeAspect="1" noMove="1" noResize="1" noEditPoints="1" noAdjustHandles="1" noChangeArrowheads="1" noChangeShapeType="1" noTextEdit="1"/>
              </p:cNvSpPr>
              <p:nvPr/>
            </p:nvSpPr>
            <p:spPr>
              <a:xfrm>
                <a:off x="6323308" y="880731"/>
                <a:ext cx="5618794" cy="4807835"/>
              </a:xfrm>
              <a:prstGeom prst="rect">
                <a:avLst/>
              </a:prstGeom>
              <a:blipFill>
                <a:blip r:embed="rId5"/>
                <a:stretch>
                  <a:fillRect l="-2711" r="-1410" b="-380"/>
                </a:stretch>
              </a:blipFill>
            </p:spPr>
            <p:txBody>
              <a:bodyPr/>
              <a:lstStyle/>
              <a:p>
                <a:r>
                  <a:rPr lang="en-AU">
                    <a:noFill/>
                  </a:rPr>
                  <a:t> </a:t>
                </a:r>
              </a:p>
            </p:txBody>
          </p:sp>
        </mc:Fallback>
      </mc:AlternateContent>
    </p:spTree>
    <p:extLst>
      <p:ext uri="{BB962C8B-B14F-4D97-AF65-F5344CB8AC3E}">
        <p14:creationId xmlns:p14="http://schemas.microsoft.com/office/powerpoint/2010/main" val="2424868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par>
                                <p:cTn id="28" presetID="1" presetClass="entr" presetSubtype="0" fill="hold" nodeType="withEffect">
                                  <p:stCondLst>
                                    <p:cond delay="0"/>
                                  </p:stCondLst>
                                  <p:childTnLst>
                                    <p:set>
                                      <p:cBhvr>
                                        <p:cTn id="29" dur="1" fill="hold">
                                          <p:stCondLst>
                                            <p:cond delay="0"/>
                                          </p:stCondLst>
                                        </p:cTn>
                                        <p:tgtEl>
                                          <p:spTgt spid="12">
                                            <p:txEl>
                                              <p:pRg st="1" end="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2">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9E080-BD8D-2F51-C6D8-EAA660DEDA7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21BF8B7-F58F-106E-1F72-2CABB04BDAE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a:p>
        </p:txBody>
      </p:sp>
      <p:sp>
        <p:nvSpPr>
          <p:cNvPr id="4" name="Title 3">
            <a:extLst>
              <a:ext uri="{FF2B5EF4-FFF2-40B4-BE49-F238E27FC236}">
                <a16:creationId xmlns:a16="http://schemas.microsoft.com/office/drawing/2014/main" id="{280C1B6A-FBD0-37A7-424F-816AE2FDCC62}"/>
              </a:ext>
            </a:extLst>
          </p:cNvPr>
          <p:cNvSpPr>
            <a:spLocks noGrp="1"/>
          </p:cNvSpPr>
          <p:nvPr>
            <p:ph type="title"/>
          </p:nvPr>
        </p:nvSpPr>
        <p:spPr/>
        <p:txBody>
          <a:bodyPr/>
          <a:lstStyle/>
          <a:p>
            <a:r>
              <a:rPr lang="en-AU" dirty="0"/>
              <a:t>Find the point of intersection of the lines</a:t>
            </a:r>
            <a:endParaRPr lang="en-AU" dirty="0">
              <a:latin typeface="+mj-lt"/>
            </a:endParaRPr>
          </a:p>
        </p:txBody>
      </p:sp>
      <p:sp>
        <p:nvSpPr>
          <p:cNvPr id="5" name="Text Placeholder 4">
            <a:extLst>
              <a:ext uri="{FF2B5EF4-FFF2-40B4-BE49-F238E27FC236}">
                <a16:creationId xmlns:a16="http://schemas.microsoft.com/office/drawing/2014/main" id="{6AA8B1FD-A581-32D5-1C31-FC2CEBFBBBBB}"/>
              </a:ext>
            </a:extLst>
          </p:cNvPr>
          <p:cNvSpPr>
            <a:spLocks noGrp="1"/>
          </p:cNvSpPr>
          <p:nvPr>
            <p:ph type="body" sz="quarter" idx="18"/>
          </p:nvPr>
        </p:nvSpPr>
        <p:spPr/>
        <p:txBody>
          <a:bodyPr/>
          <a:lstStyle/>
          <a:p>
            <a:r>
              <a:rPr lang="en-AU" dirty="0"/>
              <a:t>Worked example</a:t>
            </a:r>
            <a:r>
              <a:rPr lang="en-AU"/>
              <a:t> – part b</a:t>
            </a:r>
            <a:endParaRPr lang="en-AU" dirty="0"/>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C2E845EA-AFBB-A419-D7AA-9A9643E43DFC}"/>
                  </a:ext>
                </a:extLst>
              </p:cNvPr>
              <p:cNvSpPr>
                <a:spLocks noGrp="1"/>
              </p:cNvSpPr>
              <p:nvPr>
                <p:ph type="body" sz="quarter" idx="17"/>
              </p:nvPr>
            </p:nvSpPr>
            <p:spPr>
              <a:xfrm>
                <a:off x="354000" y="1369454"/>
                <a:ext cx="11484000" cy="4938731"/>
              </a:xfrm>
            </p:spPr>
            <p:txBody>
              <a:bodyPr/>
              <a:lstStyle/>
              <a:p>
                <a14:m>
                  <m:oMath xmlns:m="http://schemas.openxmlformats.org/officeDocument/2006/math">
                    <m:r>
                      <a:rPr lang="en-AU" b="1" i="0" smtClean="0">
                        <a:latin typeface="Cambria Math" panose="02040503050406030204" pitchFamily="18" charset="0"/>
                      </a:rPr>
                      <m:t>𝐫</m:t>
                    </m:r>
                    <m:r>
                      <a:rPr lang="en-AU" b="0"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0</m:t>
                              </m:r>
                            </m:e>
                          </m:mr>
                          <m:mr>
                            <m:e>
                              <m:r>
                                <a:rPr lang="en-AU" b="0" i="1" smtClean="0">
                                  <a:latin typeface="Cambria Math" panose="02040503050406030204" pitchFamily="18" charset="0"/>
                                </a:rPr>
                                <m:t>3</m:t>
                              </m:r>
                            </m:e>
                          </m:mr>
                          <m:mr>
                            <m:e>
                              <m:r>
                                <a:rPr lang="en-AU" b="0" i="1" smtClean="0">
                                  <a:latin typeface="Cambria Math" panose="02040503050406030204" pitchFamily="18" charset="0"/>
                                </a:rPr>
                                <m:t>−5</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1</m:t>
                              </m:r>
                            </m:e>
                          </m:mr>
                          <m:mr>
                            <m:e>
                              <m:r>
                                <a:rPr lang="en-AU" b="0" i="1" smtClean="0">
                                  <a:latin typeface="Cambria Math" panose="02040503050406030204" pitchFamily="18" charset="0"/>
                                </a:rPr>
                                <m:t>2</m:t>
                              </m:r>
                            </m:e>
                          </m:mr>
                        </m:m>
                      </m:e>
                    </m:d>
                  </m:oMath>
                </a14:m>
                <a:r>
                  <a:rPr lang="en-AU" dirty="0">
                    <a:latin typeface="+mn-lt"/>
                  </a:rPr>
                  <a:t> and </a:t>
                </a:r>
                <a14:m>
                  <m:oMath xmlns:m="http://schemas.openxmlformats.org/officeDocument/2006/math">
                    <m:r>
                      <a:rPr lang="en-AU" b="1" i="0" smtClean="0">
                        <a:latin typeface="Cambria Math" panose="02040503050406030204" pitchFamily="18" charset="0"/>
                      </a:rPr>
                      <m:t>𝐪</m:t>
                    </m:r>
                    <m:r>
                      <a:rPr lang="en-AU" b="0" i="1" smtClean="0">
                        <a:latin typeface="Cambria Math" panose="02040503050406030204" pitchFamily="18" charset="0"/>
                      </a:rPr>
                      <m:t>=</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3</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−1</m:t>
                              </m:r>
                            </m:e>
                          </m:mr>
                        </m:m>
                      </m:e>
                    </m:d>
                  </m:oMath>
                </a14:m>
                <a:endParaRPr lang="en-AU" b="0" dirty="0">
                  <a:latin typeface="+mn-lt"/>
                </a:endParaRPr>
              </a:p>
              <a:p>
                <a:r>
                  <a:rPr lang="en-AU" b="1" dirty="0">
                    <a:latin typeface="+mn-lt"/>
                  </a:rPr>
                  <a:t>Solution</a:t>
                </a:r>
              </a:p>
              <a:p>
                <a:pPr>
                  <a:lnSpc>
                    <a:spcPct val="100000"/>
                  </a:lnSpc>
                </a:pPr>
                <a:r>
                  <a:rPr lang="en-AU" dirty="0">
                    <a:latin typeface="+mn-lt"/>
                  </a:rPr>
                  <a:t>Substitute </a:t>
                </a:r>
                <a14:m>
                  <m:oMath xmlns:m="http://schemas.openxmlformats.org/officeDocument/2006/math">
                    <m:r>
                      <a:rPr lang="en-AU" b="0" i="1" smtClean="0">
                        <a:latin typeface="Cambria Math" panose="02040503050406030204" pitchFamily="18" charset="0"/>
                      </a:rPr>
                      <m:t>𝜇</m:t>
                    </m:r>
                    <m:r>
                      <a:rPr lang="en-AU" b="0" i="1" smtClean="0">
                        <a:latin typeface="Cambria Math" panose="02040503050406030204" pitchFamily="18" charset="0"/>
                      </a:rPr>
                      <m:t>=2 </m:t>
                    </m:r>
                  </m:oMath>
                </a14:m>
                <a:r>
                  <a:rPr lang="en-AU" dirty="0">
                    <a:latin typeface="+mn-lt"/>
                  </a:rPr>
                  <a:t>into </a:t>
                </a:r>
                <a14:m>
                  <m:oMath xmlns:m="http://schemas.openxmlformats.org/officeDocument/2006/math">
                    <m:r>
                      <a:rPr lang="en-AU" b="1" i="1" smtClean="0">
                        <a:latin typeface="Cambria Math" panose="02040503050406030204" pitchFamily="18" charset="0"/>
                      </a:rPr>
                      <m:t>𝒒</m:t>
                    </m:r>
                  </m:oMath>
                </a14:m>
                <a:r>
                  <a:rPr lang="en-AU" b="1" dirty="0">
                    <a:latin typeface="+mn-lt"/>
                  </a:rPr>
                  <a:t> </a:t>
                </a:r>
                <a:r>
                  <a:rPr lang="en-AU" dirty="0">
                    <a:latin typeface="+mn-lt"/>
                  </a:rPr>
                  <a:t>to determine the point of intersection</a:t>
                </a:r>
              </a:p>
              <a:p>
                <a:pPr>
                  <a:lnSpc>
                    <a:spcPct val="100000"/>
                  </a:lnSpc>
                </a:pP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𝒒</m:t>
                      </m:r>
                      <m:r>
                        <m:rPr>
                          <m:aln/>
                        </m:rPr>
                        <a:rPr lang="en-AU" b="1"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2</m:t>
                                </m:r>
                              </m:e>
                            </m:mr>
                            <m:mr>
                              <m:e>
                                <m:r>
                                  <a:rPr lang="en-AU" i="1">
                                    <a:latin typeface="Cambria Math" panose="02040503050406030204" pitchFamily="18" charset="0"/>
                                  </a:rPr>
                                  <m:t>3</m:t>
                                </m:r>
                              </m:e>
                            </m:mr>
                          </m:m>
                        </m:e>
                      </m:d>
                      <m:r>
                        <a:rPr lang="en-AU" i="1">
                          <a:latin typeface="Cambria Math" panose="02040503050406030204" pitchFamily="18" charset="0"/>
                        </a:rPr>
                        <m:t>+</m:t>
                      </m:r>
                      <m:d>
                        <m:dPr>
                          <m:ctrlPr>
                            <a:rPr lang="en-AU" i="1">
                              <a:latin typeface="Cambria Math" panose="02040503050406030204" pitchFamily="18" charset="0"/>
                            </a:rPr>
                          </m:ctrlPr>
                        </m:dPr>
                        <m:e>
                          <m:r>
                            <a:rPr lang="en-AU" i="1">
                              <a:latin typeface="Cambria Math" panose="02040503050406030204" pitchFamily="18" charset="0"/>
                            </a:rPr>
                            <m:t>2</m:t>
                          </m:r>
                        </m:e>
                      </m:d>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2</m:t>
                                </m:r>
                              </m:e>
                            </m:mr>
                            <m:mr>
                              <m:e>
                                <m:r>
                                  <a:rPr lang="en-AU" i="1">
                                    <a:latin typeface="Cambria Math" panose="02040503050406030204" pitchFamily="18" charset="0"/>
                                  </a:rPr>
                                  <m:t>−1</m:t>
                                </m:r>
                              </m:e>
                            </m:mr>
                          </m:m>
                        </m:e>
                      </m:d>
                    </m:oMath>
                  </m:oMathPara>
                </a14:m>
                <a:endParaRPr lang="en-AU" i="1" dirty="0">
                  <a:latin typeface="Cambria Math" panose="02040503050406030204" pitchFamily="18" charset="0"/>
                </a:endParaRPr>
              </a:p>
              <a:p>
                <a:pPr>
                  <a:lnSpc>
                    <a:spcPct val="100000"/>
                  </a:lnSpc>
                </a:pPr>
                <a:br>
                  <a:rPr lang="en-AU"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𝒒</m:t>
                      </m:r>
                      <m:r>
                        <m:rPr>
                          <m:aln/>
                        </m:rPr>
                        <a:rPr lang="en-AU" b="1" i="1">
                          <a:latin typeface="Cambria Math" panose="02040503050406030204" pitchFamily="18" charset="0"/>
                        </a:rPr>
                        <m:t>=</m:t>
                      </m:r>
                      <m:r>
                        <a:rPr lang="en-AU" b="0" i="1" smtClean="0">
                          <a:latin typeface="Cambria Math" panose="02040503050406030204" pitchFamily="18" charset="0"/>
                        </a:rPr>
                        <m:t>(−3, 6, 1)</m:t>
                      </m:r>
                    </m:oMath>
                  </m:oMathPara>
                </a14:m>
                <a:endParaRPr lang="en-AU" sz="1800" dirty="0"/>
              </a:p>
            </p:txBody>
          </p:sp>
        </mc:Choice>
        <mc:Fallback xmlns="">
          <p:sp>
            <p:nvSpPr>
              <p:cNvPr id="12" name="Text Placeholder 11">
                <a:extLst>
                  <a:ext uri="{FF2B5EF4-FFF2-40B4-BE49-F238E27FC236}">
                    <a16:creationId xmlns:a16="http://schemas.microsoft.com/office/drawing/2014/main" id="{C2E845EA-AFBB-A419-D7AA-9A9643E43DFC}"/>
                  </a:ext>
                </a:extLst>
              </p:cNvPr>
              <p:cNvSpPr>
                <a:spLocks noGrp="1" noRot="1" noChangeAspect="1" noMove="1" noResize="1" noEditPoints="1" noAdjustHandles="1" noChangeArrowheads="1" noChangeShapeType="1" noTextEdit="1"/>
              </p:cNvSpPr>
              <p:nvPr>
                <p:ph type="body" sz="quarter" idx="17"/>
              </p:nvPr>
            </p:nvSpPr>
            <p:spPr>
              <a:xfrm>
                <a:off x="354000" y="1369454"/>
                <a:ext cx="11484000" cy="4938731"/>
              </a:xfrm>
              <a:blipFill>
                <a:blip r:embed="rId4"/>
                <a:stretch>
                  <a:fillRect l="-1327"/>
                </a:stretch>
              </a:blipFill>
            </p:spPr>
            <p:txBody>
              <a:bodyPr/>
              <a:lstStyle/>
              <a:p>
                <a:r>
                  <a:rPr lang="en-US">
                    <a:noFill/>
                  </a:rPr>
                  <a:t> </a:t>
                </a:r>
              </a:p>
            </p:txBody>
          </p:sp>
        </mc:Fallback>
      </mc:AlternateContent>
      <p:sp>
        <p:nvSpPr>
          <p:cNvPr id="2" name="Speech Bubble: Rectangle with Corners Rounded 1">
            <a:extLst>
              <a:ext uri="{FF2B5EF4-FFF2-40B4-BE49-F238E27FC236}">
                <a16:creationId xmlns:a16="http://schemas.microsoft.com/office/drawing/2014/main" id="{4442FE1E-5B48-0AB9-161A-0FC8FCE4DF8B}"/>
              </a:ext>
            </a:extLst>
          </p:cNvPr>
          <p:cNvSpPr/>
          <p:nvPr/>
        </p:nvSpPr>
        <p:spPr>
          <a:xfrm>
            <a:off x="8452046" y="1137527"/>
            <a:ext cx="2369889" cy="1417903"/>
          </a:xfrm>
          <a:prstGeom prst="wedgeRoundRectCallout">
            <a:avLst>
              <a:gd name="adj1" fmla="val -116372"/>
              <a:gd name="adj2" fmla="val 2118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a:t>Why did we only substitute for one parameter?</a:t>
            </a:r>
          </a:p>
        </p:txBody>
      </p:sp>
      <mc:AlternateContent xmlns:mc="http://schemas.openxmlformats.org/markup-compatibility/2006" xmlns:a14="http://schemas.microsoft.com/office/drawing/2010/main">
        <mc:Choice Requires="a14">
          <p:sp>
            <p:nvSpPr>
              <p:cNvPr id="6" name="Speech Bubble: Rectangle with Corners Rounded 5">
                <a:extLst>
                  <a:ext uri="{FF2B5EF4-FFF2-40B4-BE49-F238E27FC236}">
                    <a16:creationId xmlns:a16="http://schemas.microsoft.com/office/drawing/2014/main" id="{BAC11499-D9CF-4FF2-AA36-52C145AF4C08}"/>
                  </a:ext>
                </a:extLst>
              </p:cNvPr>
              <p:cNvSpPr/>
              <p:nvPr/>
            </p:nvSpPr>
            <p:spPr>
              <a:xfrm>
                <a:off x="2445327" y="5070808"/>
                <a:ext cx="1974944" cy="1329991"/>
              </a:xfrm>
              <a:prstGeom prst="wedgeRoundRectCallout">
                <a:avLst>
                  <a:gd name="adj1" fmla="val 33627"/>
                  <a:gd name="adj2" fmla="val -13361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a:t>Could we have solved for </a:t>
                </a:r>
                <a14:m>
                  <m:oMath xmlns:m="http://schemas.openxmlformats.org/officeDocument/2006/math">
                    <m:r>
                      <a:rPr lang="en-AU" sz="1800" b="0" i="1" smtClean="0">
                        <a:latin typeface="Cambria Math" panose="02040503050406030204" pitchFamily="18" charset="0"/>
                      </a:rPr>
                      <m:t>𝜆</m:t>
                    </m:r>
                  </m:oMath>
                </a14:m>
                <a:r>
                  <a:rPr lang="en-AU" sz="1800"/>
                  <a:t> instead?</a:t>
                </a:r>
              </a:p>
            </p:txBody>
          </p:sp>
        </mc:Choice>
        <mc:Fallback xmlns="">
          <p:sp>
            <p:nvSpPr>
              <p:cNvPr id="6" name="Speech Bubble: Rectangle with Corners Rounded 5">
                <a:extLst>
                  <a:ext uri="{FF2B5EF4-FFF2-40B4-BE49-F238E27FC236}">
                    <a16:creationId xmlns:a16="http://schemas.microsoft.com/office/drawing/2014/main" id="{BAC11499-D9CF-4FF2-AA36-52C145AF4C08}"/>
                  </a:ext>
                </a:extLst>
              </p:cNvPr>
              <p:cNvSpPr>
                <a:spLocks noRot="1" noChangeAspect="1" noMove="1" noResize="1" noEditPoints="1" noAdjustHandles="1" noChangeArrowheads="1" noChangeShapeType="1" noTextEdit="1"/>
              </p:cNvSpPr>
              <p:nvPr/>
            </p:nvSpPr>
            <p:spPr>
              <a:xfrm>
                <a:off x="2445327" y="5070808"/>
                <a:ext cx="1974944" cy="1329991"/>
              </a:xfrm>
              <a:prstGeom prst="wedgeRoundRectCallout">
                <a:avLst>
                  <a:gd name="adj1" fmla="val 33627"/>
                  <a:gd name="adj2" fmla="val -133610"/>
                  <a:gd name="adj3" fmla="val 16667"/>
                </a:avLst>
              </a:prstGeom>
              <a:blipFill>
                <a:blip r:embed="rId5"/>
                <a:stretch>
                  <a:fillRect b="-2709"/>
                </a:stretch>
              </a:blipFill>
            </p:spPr>
            <p:txBody>
              <a:bodyPr/>
              <a:lstStyle/>
              <a:p>
                <a:r>
                  <a:rPr lang="en-US">
                    <a:noFill/>
                  </a:rPr>
                  <a:t> </a:t>
                </a:r>
              </a:p>
            </p:txBody>
          </p:sp>
        </mc:Fallback>
      </mc:AlternateContent>
    </p:spTree>
    <p:extLst>
      <p:ext uri="{BB962C8B-B14F-4D97-AF65-F5344CB8AC3E}">
        <p14:creationId xmlns:p14="http://schemas.microsoft.com/office/powerpoint/2010/main" val="317358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2DC54-0152-C867-01DD-D590BBC9E1E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0DFDF4-18C1-9D6D-4627-7647CA6C7E1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a:t>
            </a:fld>
            <a:endParaRPr lang="en-AU"/>
          </a:p>
        </p:txBody>
      </p:sp>
      <p:sp>
        <p:nvSpPr>
          <p:cNvPr id="4" name="Title 3">
            <a:extLst>
              <a:ext uri="{FF2B5EF4-FFF2-40B4-BE49-F238E27FC236}">
                <a16:creationId xmlns:a16="http://schemas.microsoft.com/office/drawing/2014/main" id="{AE237B06-7D7E-64DD-80B3-029DA71EA6C3}"/>
              </a:ext>
            </a:extLst>
          </p:cNvPr>
          <p:cNvSpPr>
            <a:spLocks noGrp="1"/>
          </p:cNvSpPr>
          <p:nvPr>
            <p:ph type="title"/>
          </p:nvPr>
        </p:nvSpPr>
        <p:spPr/>
        <p:txBody>
          <a:bodyPr/>
          <a:lstStyle/>
          <a:p>
            <a:r>
              <a:rPr lang="en-AU" dirty="0">
                <a:latin typeface="+mj-lt"/>
              </a:rPr>
              <a:t>Find the point of intersection of the lines (2)</a:t>
            </a:r>
          </a:p>
        </p:txBody>
      </p:sp>
      <p:sp>
        <p:nvSpPr>
          <p:cNvPr id="2" name="Text Placeholder 1">
            <a:extLst>
              <a:ext uri="{FF2B5EF4-FFF2-40B4-BE49-F238E27FC236}">
                <a16:creationId xmlns:a16="http://schemas.microsoft.com/office/drawing/2014/main" id="{27223583-A836-1E2F-3EEB-A59E8055D483}"/>
              </a:ext>
            </a:extLst>
          </p:cNvPr>
          <p:cNvSpPr>
            <a:spLocks noGrp="1"/>
          </p:cNvSpPr>
          <p:nvPr>
            <p:ph type="body" sz="quarter" idx="18"/>
          </p:nvPr>
        </p:nvSpPr>
        <p:spPr/>
        <p:txBody>
          <a:bodyPr/>
          <a:lstStyle/>
          <a:p>
            <a:r>
              <a:rPr lang="en-AU"/>
              <a:t>Your turn – part b</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8496425F-95A9-4845-82A4-0D4B98095DE2}"/>
                  </a:ext>
                </a:extLst>
              </p:cNvPr>
              <p:cNvSpPr>
                <a:spLocks noGrp="1"/>
              </p:cNvSpPr>
              <p:nvPr>
                <p:ph type="body" sz="quarter" idx="17"/>
              </p:nvPr>
            </p:nvSpPr>
            <p:spPr>
              <a:xfrm>
                <a:off x="359999" y="1565280"/>
                <a:ext cx="11484000" cy="4499626"/>
              </a:xfrm>
            </p:spPr>
            <p:txBody>
              <a:bodyPr/>
              <a:lstStyle/>
              <a:p>
                <a:r>
                  <a:rPr lang="en-AU">
                    <a:latin typeface="+mn-lt"/>
                  </a:rPr>
                  <a:t> </a:t>
                </a:r>
                <a14:m>
                  <m:oMath xmlns:m="http://schemas.openxmlformats.org/officeDocument/2006/math">
                    <m:r>
                      <a:rPr lang="en-AU" b="1" i="1">
                        <a:latin typeface="Cambria Math" panose="02040503050406030204" pitchFamily="18" charset="0"/>
                      </a:rPr>
                      <m:t>𝒓</m:t>
                    </m:r>
                    <m:r>
                      <a:rPr lang="en-AU"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a:rPr lang="en-AU" i="1">
                                  <a:latin typeface="Cambria Math" panose="02040503050406030204" pitchFamily="18" charset="0"/>
                                </a:rPr>
                                <m:t>−4</m:t>
                              </m:r>
                            </m:e>
                          </m:mr>
                          <m:mr>
                            <m:e>
                              <m:r>
                                <a:rPr lang="en-AU" i="1">
                                  <a:latin typeface="Cambria Math" panose="02040503050406030204" pitchFamily="18" charset="0"/>
                                </a:rPr>
                                <m:t>1</m:t>
                              </m:r>
                            </m:e>
                          </m:mr>
                          <m:mr>
                            <m:e>
                              <m:r>
                                <a:rPr lang="en-AU" i="1">
                                  <a:latin typeface="Cambria Math" panose="02040503050406030204" pitchFamily="18" charset="0"/>
                                </a:rPr>
                                <m:t>5</m:t>
                              </m:r>
                            </m:e>
                          </m:mr>
                        </m:m>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1</m:t>
                              </m:r>
                            </m:e>
                          </m:mr>
                          <m:mr>
                            <m:e>
                              <m:r>
                                <a:rPr lang="en-AU" i="1">
                                  <a:latin typeface="Cambria Math" panose="02040503050406030204" pitchFamily="18" charset="0"/>
                                </a:rPr>
                                <m:t>2</m:t>
                              </m:r>
                            </m:e>
                          </m:mr>
                          <m:mr>
                            <m:e>
                              <m:r>
                                <a:rPr lang="en-AU" i="1">
                                  <a:latin typeface="Cambria Math" panose="02040503050406030204" pitchFamily="18" charset="0"/>
                                </a:rPr>
                                <m:t>−1</m:t>
                              </m:r>
                            </m:e>
                          </m:mr>
                        </m:m>
                      </m:e>
                    </m:d>
                  </m:oMath>
                </a14:m>
                <a:r>
                  <a:rPr lang="en-AU"/>
                  <a:t> and </a:t>
                </a:r>
                <a14:m>
                  <m:oMath xmlns:m="http://schemas.openxmlformats.org/officeDocument/2006/math">
                    <m:r>
                      <a:rPr lang="en-AU" b="1" i="1">
                        <a:latin typeface="Cambria Math" panose="02040503050406030204" pitchFamily="18" charset="0"/>
                      </a:rPr>
                      <m:t>𝒒</m:t>
                    </m:r>
                    <m:r>
                      <a:rPr lang="en-AU"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5</m:t>
                              </m:r>
                            </m:e>
                          </m:mr>
                          <m:mr>
                            <m:e>
                              <m:r>
                                <a:rPr lang="en-AU" i="1">
                                  <a:latin typeface="Cambria Math" panose="02040503050406030204" pitchFamily="18" charset="0"/>
                                </a:rPr>
                                <m:t>2</m:t>
                              </m:r>
                            </m:e>
                          </m:mr>
                        </m:m>
                      </m:e>
                    </m:d>
                    <m:r>
                      <a:rPr lang="en-AU" i="1">
                        <a:latin typeface="Cambria Math" panose="02040503050406030204" pitchFamily="18" charset="0"/>
                      </a:rPr>
                      <m:t>+</m:t>
                    </m:r>
                    <m:r>
                      <a:rPr lang="en-AU" i="1">
                        <a:latin typeface="Cambria Math" panose="02040503050406030204" pitchFamily="18" charset="0"/>
                      </a:rPr>
                      <m:t>𝜇</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−1</m:t>
                              </m:r>
                            </m:e>
                          </m:mr>
                          <m:mr>
                            <m:e>
                              <m:r>
                                <a:rPr lang="en-AU" i="1">
                                  <a:latin typeface="Cambria Math" panose="02040503050406030204" pitchFamily="18" charset="0"/>
                                </a:rPr>
                                <m:t>1</m:t>
                              </m:r>
                            </m:e>
                          </m:mr>
                        </m:m>
                      </m:e>
                    </m:d>
                  </m:oMath>
                </a14:m>
                <a:endParaRPr lang="en-AU" b="0">
                  <a:latin typeface="+mn-lt"/>
                </a:endParaRPr>
              </a:p>
              <a:p>
                <a:r>
                  <a:rPr lang="en-AU" b="1">
                    <a:latin typeface="+mn-lt"/>
                  </a:rPr>
                  <a:t>Solution</a:t>
                </a:r>
              </a:p>
              <a:p>
                <a:pPr>
                  <a:lnSpc>
                    <a:spcPct val="100000"/>
                  </a:lnSpc>
                </a:pPr>
                <a:r>
                  <a:rPr lang="en-AU">
                    <a:latin typeface="+mn-lt"/>
                  </a:rPr>
                  <a:t>Substitute </a:t>
                </a:r>
                <a14:m>
                  <m:oMath xmlns:m="http://schemas.openxmlformats.org/officeDocument/2006/math">
                    <m:r>
                      <a:rPr lang="en-AU" b="0" i="1" smtClean="0">
                        <a:latin typeface="Cambria Math" panose="02040503050406030204" pitchFamily="18" charset="0"/>
                      </a:rPr>
                      <m:t>𝜇</m:t>
                    </m:r>
                    <m:r>
                      <a:rPr lang="en-AU" b="0" i="1" smtClean="0">
                        <a:latin typeface="Cambria Math" panose="02040503050406030204" pitchFamily="18" charset="0"/>
                      </a:rPr>
                      <m:t>=2 </m:t>
                    </m:r>
                  </m:oMath>
                </a14:m>
                <a:r>
                  <a:rPr lang="en-AU">
                    <a:latin typeface="+mn-lt"/>
                  </a:rPr>
                  <a:t>into </a:t>
                </a:r>
                <a14:m>
                  <m:oMath xmlns:m="http://schemas.openxmlformats.org/officeDocument/2006/math">
                    <m:r>
                      <a:rPr lang="en-AU" b="1" i="1" smtClean="0">
                        <a:latin typeface="Cambria Math" panose="02040503050406030204" pitchFamily="18" charset="0"/>
                      </a:rPr>
                      <m:t>𝒒</m:t>
                    </m:r>
                  </m:oMath>
                </a14:m>
                <a:r>
                  <a:rPr lang="en-AU" b="1">
                    <a:latin typeface="+mn-lt"/>
                  </a:rPr>
                  <a:t> </a:t>
                </a:r>
                <a:r>
                  <a:rPr lang="en-AU">
                    <a:latin typeface="+mn-lt"/>
                  </a:rPr>
                  <a:t>to determine the point of intersection</a:t>
                </a:r>
              </a:p>
              <a:p>
                <a:pPr>
                  <a:lnSpc>
                    <a:spcPct val="100000"/>
                  </a:lnSpc>
                </a:pP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𝒒</m:t>
                      </m:r>
                      <m:r>
                        <a:rPr lang="en-AU"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5</m:t>
                                </m:r>
                              </m:e>
                            </m:mr>
                            <m:mr>
                              <m:e>
                                <m:r>
                                  <a:rPr lang="en-AU" i="1">
                                    <a:latin typeface="Cambria Math" panose="02040503050406030204" pitchFamily="18" charset="0"/>
                                  </a:rPr>
                                  <m:t>2</m:t>
                                </m:r>
                              </m:e>
                            </m:mr>
                          </m:m>
                        </m:e>
                      </m:d>
                      <m:r>
                        <a:rPr lang="en-AU" i="1">
                          <a:latin typeface="Cambria Math" panose="02040503050406030204" pitchFamily="18" charset="0"/>
                        </a:rPr>
                        <m:t>+</m:t>
                      </m:r>
                      <m:r>
                        <a:rPr lang="en-AU" b="0" i="1" smtClean="0">
                          <a:latin typeface="Cambria Math" panose="02040503050406030204" pitchFamily="18" charset="0"/>
                        </a:rPr>
                        <m:t>(2)</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1</m:t>
                                </m:r>
                              </m:e>
                            </m:mr>
                            <m:mr>
                              <m:e>
                                <m:r>
                                  <a:rPr lang="en-AU" i="1">
                                    <a:latin typeface="Cambria Math" panose="02040503050406030204" pitchFamily="18" charset="0"/>
                                  </a:rPr>
                                  <m:t>−1</m:t>
                                </m:r>
                              </m:e>
                            </m:mr>
                            <m:mr>
                              <m:e>
                                <m:r>
                                  <a:rPr lang="en-AU" i="1">
                                    <a:latin typeface="Cambria Math" panose="02040503050406030204" pitchFamily="18" charset="0"/>
                                  </a:rPr>
                                  <m:t>1</m:t>
                                </m:r>
                              </m:e>
                            </m:mr>
                          </m:m>
                        </m:e>
                      </m:d>
                    </m:oMath>
                    <m:oMath xmlns:m="http://schemas.openxmlformats.org/officeDocument/2006/math">
                      <m:r>
                        <a:rPr lang="en-AU" b="1" i="1">
                          <a:latin typeface="Cambria Math" panose="02040503050406030204" pitchFamily="18" charset="0"/>
                        </a:rPr>
                        <m:t>𝒒</m:t>
                      </m:r>
                      <m:r>
                        <a:rPr lang="en-AU" b="1"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m:t>
                                </m:r>
                                <m:r>
                                  <a:rPr lang="en-AU" i="1">
                                    <a:latin typeface="Cambria Math" panose="02040503050406030204" pitchFamily="18" charset="0"/>
                                  </a:rPr>
                                  <m:t>3</m:t>
                                </m:r>
                              </m:e>
                            </m:mr>
                            <m:mr>
                              <m:e>
                                <m:r>
                                  <a:rPr lang="en-AU" b="0" i="1" smtClean="0">
                                    <a:latin typeface="Cambria Math" panose="02040503050406030204" pitchFamily="18" charset="0"/>
                                  </a:rPr>
                                  <m:t>3</m:t>
                                </m:r>
                              </m:e>
                            </m:mr>
                            <m:mr>
                              <m:e>
                                <m:r>
                                  <a:rPr lang="en-AU" b="0" i="1" smtClean="0">
                                    <a:latin typeface="Cambria Math" panose="02040503050406030204" pitchFamily="18" charset="0"/>
                                  </a:rPr>
                                  <m:t>4</m:t>
                                </m:r>
                              </m:e>
                            </m:mr>
                          </m:m>
                        </m:e>
                      </m:d>
                    </m:oMath>
                  </m:oMathPara>
                </a14:m>
                <a:endParaRPr lang="en-AU" sz="1800"/>
              </a:p>
              <a:p>
                <a:endParaRPr lang="en-AU" b="1">
                  <a:latin typeface="+mn-lt"/>
                </a:endParaRPr>
              </a:p>
              <a:p>
                <a:endParaRPr lang="en-AU" b="1">
                  <a:latin typeface="+mn-lt"/>
                </a:endParaRPr>
              </a:p>
            </p:txBody>
          </p:sp>
        </mc:Choice>
        <mc:Fallback xmlns="">
          <p:sp>
            <p:nvSpPr>
              <p:cNvPr id="12" name="Text Placeholder 11">
                <a:extLst>
                  <a:ext uri="{FF2B5EF4-FFF2-40B4-BE49-F238E27FC236}">
                    <a16:creationId xmlns:a16="http://schemas.microsoft.com/office/drawing/2014/main" id="{8496425F-95A9-4845-82A4-0D4B98095DE2}"/>
                  </a:ext>
                </a:extLst>
              </p:cNvPr>
              <p:cNvSpPr>
                <a:spLocks noGrp="1" noRot="1" noChangeAspect="1" noMove="1" noResize="1" noEditPoints="1" noAdjustHandles="1" noChangeArrowheads="1" noChangeShapeType="1" noTextEdit="1"/>
              </p:cNvSpPr>
              <p:nvPr>
                <p:ph type="body" sz="quarter" idx="17"/>
              </p:nvPr>
            </p:nvSpPr>
            <p:spPr>
              <a:xfrm>
                <a:off x="359999" y="1565280"/>
                <a:ext cx="11484000" cy="4499626"/>
              </a:xfrm>
              <a:blipFill>
                <a:blip r:embed="rId3"/>
                <a:stretch>
                  <a:fillRect l="-1327"/>
                </a:stretch>
              </a:blipFill>
            </p:spPr>
            <p:txBody>
              <a:bodyPr/>
              <a:lstStyle/>
              <a:p>
                <a:r>
                  <a:rPr lang="en-US">
                    <a:noFill/>
                  </a:rPr>
                  <a:t> </a:t>
                </a:r>
              </a:p>
            </p:txBody>
          </p:sp>
        </mc:Fallback>
      </mc:AlternateContent>
    </p:spTree>
    <p:extLst>
      <p:ext uri="{BB962C8B-B14F-4D97-AF65-F5344CB8AC3E}">
        <p14:creationId xmlns:p14="http://schemas.microsoft.com/office/powerpoint/2010/main" val="370012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2" end="2"/>
                                            </p:txEl>
                                          </p:spTgt>
                                        </p:tgtEl>
                                        <p:attrNameLst>
                                          <p:attrName>style.visibility</p:attrName>
                                        </p:attrNameLst>
                                      </p:cBhvr>
                                      <p:to>
                                        <p:strVal val="visible"/>
                                      </p:to>
                                    </p:set>
                                    <p:animEffect transition="in" filter="fade">
                                      <p:cBhvr>
                                        <p:cTn id="10" dur="500"/>
                                        <p:tgtEl>
                                          <p:spTgt spid="12">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animEffect transition="in" filter="fade">
                                      <p:cBhvr>
                                        <p:cTn id="13"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9D2D-018D-0690-9180-8207044BD61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C858528-E4F0-E18B-D015-1DB8EB2DDDA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20</a:t>
            </a:fld>
            <a:endParaRPr lang="en-AU"/>
          </a:p>
        </p:txBody>
      </p:sp>
      <p:sp>
        <p:nvSpPr>
          <p:cNvPr id="4" name="Title 3">
            <a:extLst>
              <a:ext uri="{FF2B5EF4-FFF2-40B4-BE49-F238E27FC236}">
                <a16:creationId xmlns:a16="http://schemas.microsoft.com/office/drawing/2014/main" id="{B107104D-D2D1-4B0E-8A65-38B752CF1B41}"/>
              </a:ext>
            </a:extLst>
          </p:cNvPr>
          <p:cNvSpPr>
            <a:spLocks noGrp="1"/>
          </p:cNvSpPr>
          <p:nvPr>
            <p:ph type="title"/>
          </p:nvPr>
        </p:nvSpPr>
        <p:spPr/>
        <p:txBody>
          <a:bodyPr/>
          <a:lstStyle/>
          <a:p>
            <a:r>
              <a:rPr lang="en-AU" dirty="0">
                <a:latin typeface="+mj-lt"/>
              </a:rPr>
              <a:t>Prove that the following lines are skew</a:t>
            </a:r>
          </a:p>
        </p:txBody>
      </p:sp>
      <p:sp>
        <p:nvSpPr>
          <p:cNvPr id="6" name="Text Placeholder 5">
            <a:extLst>
              <a:ext uri="{FF2B5EF4-FFF2-40B4-BE49-F238E27FC236}">
                <a16:creationId xmlns:a16="http://schemas.microsoft.com/office/drawing/2014/main" id="{280A570D-9360-17DE-8CA8-C2FBE8DF1D47}"/>
              </a:ext>
            </a:extLst>
          </p:cNvPr>
          <p:cNvSpPr>
            <a:spLocks noGrp="1"/>
          </p:cNvSpPr>
          <p:nvPr>
            <p:ph type="body" sz="quarter" idx="18"/>
          </p:nvPr>
        </p:nvSpPr>
        <p:spPr/>
        <p:txBody>
          <a:bodyPr/>
          <a:lstStyle/>
          <a:p>
            <a:r>
              <a:rPr lang="en-AU" dirty="0"/>
              <a:t>Worked example</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121F6D-3DE4-4E7A-78D0-49827376166D}"/>
                  </a:ext>
                </a:extLst>
              </p:cNvPr>
              <p:cNvSpPr>
                <a:spLocks noGrp="1"/>
              </p:cNvSpPr>
              <p:nvPr>
                <p:ph type="body" sz="quarter" idx="17"/>
              </p:nvPr>
            </p:nvSpPr>
            <p:spPr>
              <a:xfrm>
                <a:off x="360000" y="800100"/>
                <a:ext cx="11484000" cy="5574821"/>
              </a:xfrm>
            </p:spPr>
            <p:txBody>
              <a:bodyPr/>
              <a:lstStyle/>
              <a:p>
                <a:r>
                  <a:rPr lang="en-AU" dirty="0">
                    <a:latin typeface="+mn-lt"/>
                  </a:rPr>
                  <a:t>Prove that the following lines are skew </a:t>
                </a:r>
                <a14:m>
                  <m:oMath xmlns:m="http://schemas.openxmlformats.org/officeDocument/2006/math">
                    <m:r>
                      <a:rPr lang="en-AU" b="1" i="1" smtClean="0">
                        <a:latin typeface="Cambria Math" panose="02040503050406030204" pitchFamily="18" charset="0"/>
                      </a:rPr>
                      <m:t>𝒓</m:t>
                    </m:r>
                    <m:r>
                      <a:rPr lang="en-AU" b="0" i="1" smtClean="0">
                        <a:latin typeface="Cambria Math" panose="02040503050406030204" pitchFamily="18" charset="0"/>
                      </a:rPr>
                      <m:t>=</m:t>
                    </m:r>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a:rPr lang="en-AU" b="0" i="1" smtClean="0">
                                  <a:latin typeface="Cambria Math" panose="02040503050406030204" pitchFamily="18" charset="0"/>
                                </a:rPr>
                                <m:t>1</m:t>
                              </m:r>
                            </m:e>
                          </m:mr>
                          <m:mr>
                            <m:e>
                              <m:r>
                                <a:rPr lang="en-AU" b="0" i="1" smtClean="0">
                                  <a:latin typeface="Cambria Math" panose="02040503050406030204" pitchFamily="18" charset="0"/>
                                </a:rPr>
                                <m:t>−2</m:t>
                              </m:r>
                            </m:e>
                          </m:mr>
                          <m:mr>
                            <m:e>
                              <m:r>
                                <a:rPr lang="en-AU" b="0" i="1" smtClean="0">
                                  <a:latin typeface="Cambria Math" panose="02040503050406030204" pitchFamily="18" charset="0"/>
                                </a:rPr>
                                <m:t>0</m:t>
                              </m:r>
                            </m:e>
                          </m:mr>
                        </m:m>
                      </m:e>
                    </m:d>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2</m:t>
                              </m:r>
                            </m:e>
                          </m:mr>
                          <m:mr>
                            <m:e>
                              <m:r>
                                <a:rPr lang="en-AU" b="0" i="1" smtClean="0">
                                  <a:latin typeface="Cambria Math" panose="02040503050406030204" pitchFamily="18" charset="0"/>
                                </a:rPr>
                                <m:t>1</m:t>
                              </m:r>
                            </m:e>
                          </m:mr>
                          <m:mr>
                            <m:e>
                              <m:r>
                                <a:rPr lang="en-AU" b="0" i="1" smtClean="0">
                                  <a:latin typeface="Cambria Math" panose="02040503050406030204" pitchFamily="18" charset="0"/>
                                </a:rPr>
                                <m:t>3</m:t>
                              </m:r>
                            </m:e>
                          </m:mr>
                        </m:m>
                      </m:e>
                    </m:d>
                  </m:oMath>
                </a14:m>
                <a:r>
                  <a:rPr lang="en-AU" dirty="0">
                    <a:latin typeface="+mn-lt"/>
                  </a:rPr>
                  <a:t> and </a:t>
                </a:r>
                <a14:m>
                  <m:oMath xmlns:m="http://schemas.openxmlformats.org/officeDocument/2006/math">
                    <m:r>
                      <a:rPr lang="en-AU" b="1" i="1" smtClean="0">
                        <a:latin typeface="Cambria Math" panose="02040503050406030204" pitchFamily="18" charset="0"/>
                      </a:rPr>
                      <m:t>𝒒</m:t>
                    </m:r>
                    <m:r>
                      <a:rPr lang="en-AU" b="0" i="1" smtClean="0">
                        <a:latin typeface="Cambria Math" panose="02040503050406030204" pitchFamily="18" charset="0"/>
                      </a:rPr>
                      <m:t>=</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a:rPr lang="en-AU" b="0" i="1" smtClean="0">
                                  <a:latin typeface="Cambria Math" panose="02040503050406030204" pitchFamily="18" charset="0"/>
                                </a:rPr>
                                <m:t>5</m:t>
                              </m:r>
                            </m:e>
                          </m:mr>
                          <m:mr>
                            <m:e>
                              <m:r>
                                <a:rPr lang="en-AU" b="0" i="1" smtClean="0">
                                  <a:latin typeface="Cambria Math" panose="02040503050406030204" pitchFamily="18" charset="0"/>
                                </a:rPr>
                                <m:t>1</m:t>
                              </m:r>
                            </m:e>
                          </m:mr>
                          <m:mr>
                            <m:e>
                              <m:r>
                                <a:rPr lang="en-AU" b="0" i="1" smtClean="0">
                                  <a:latin typeface="Cambria Math" panose="02040503050406030204" pitchFamily="18" charset="0"/>
                                </a:rPr>
                                <m:t>6</m:t>
                              </m:r>
                            </m:e>
                          </m:mr>
                        </m:m>
                      </m:e>
                    </m:d>
                    <m:r>
                      <a:rPr lang="en-AU" b="0" i="1" smtClean="0">
                        <a:latin typeface="Cambria Math" panose="02040503050406030204" pitchFamily="18" charset="0"/>
                      </a:rPr>
                      <m:t>+</m:t>
                    </m:r>
                    <m:r>
                      <a:rPr lang="en-AU" b="0" i="1" smtClean="0">
                        <a:latin typeface="Cambria Math" panose="02040503050406030204" pitchFamily="18" charset="0"/>
                      </a:rPr>
                      <m:t>𝜇</m:t>
                    </m:r>
                    <m:d>
                      <m:dPr>
                        <m:ctrlPr>
                          <a:rPr lang="en-AU" b="0" i="1" smtClean="0">
                            <a:latin typeface="Cambria Math" panose="02040503050406030204" pitchFamily="18" charset="0"/>
                          </a:rPr>
                        </m:ctrlPr>
                      </m:dPr>
                      <m:e>
                        <m:m>
                          <m:mPr>
                            <m:mcs>
                              <m:mc>
                                <m:mcPr>
                                  <m:count m:val="1"/>
                                  <m:mcJc m:val="center"/>
                                </m:mcPr>
                              </m:mc>
                            </m:mcs>
                            <m:ctrlPr>
                              <a:rPr lang="en-AU" b="0" i="1" smtClean="0">
                                <a:latin typeface="Cambria Math" panose="02040503050406030204" pitchFamily="18" charset="0"/>
                              </a:rPr>
                            </m:ctrlPr>
                          </m:mPr>
                          <m:mr>
                            <m:e>
                              <m:r>
                                <m:rPr>
                                  <m:brk m:alnAt="7"/>
                                </m:rPr>
                                <a:rPr lang="en-AU" b="0" i="1" smtClean="0">
                                  <a:latin typeface="Cambria Math" panose="02040503050406030204" pitchFamily="18" charset="0"/>
                                </a:rPr>
                                <m:t>−</m:t>
                              </m:r>
                              <m:r>
                                <a:rPr lang="en-AU" b="0" i="1" smtClean="0">
                                  <a:latin typeface="Cambria Math" panose="02040503050406030204" pitchFamily="18" charset="0"/>
                                </a:rPr>
                                <m:t>2</m:t>
                              </m:r>
                            </m:e>
                          </m:mr>
                          <m:mr>
                            <m:e>
                              <m:r>
                                <a:rPr lang="en-AU" b="0" i="1" smtClean="0">
                                  <a:latin typeface="Cambria Math" panose="02040503050406030204" pitchFamily="18" charset="0"/>
                                </a:rPr>
                                <m:t>−1</m:t>
                              </m:r>
                            </m:e>
                          </m:mr>
                          <m:mr>
                            <m:e>
                              <m:r>
                                <a:rPr lang="en-AU" b="0" i="1" smtClean="0">
                                  <a:latin typeface="Cambria Math" panose="02040503050406030204" pitchFamily="18" charset="0"/>
                                </a:rPr>
                                <m:t>0</m:t>
                              </m:r>
                            </m:e>
                          </m:mr>
                        </m:m>
                      </m:e>
                    </m:d>
                  </m:oMath>
                </a14:m>
                <a:endParaRPr lang="en-AU" b="0" dirty="0">
                  <a:latin typeface="+mn-lt"/>
                </a:endParaRPr>
              </a:p>
              <a:p>
                <a:pPr>
                  <a:lnSpc>
                    <a:spcPct val="100000"/>
                  </a:lnSpc>
                </a:pPr>
                <a:r>
                  <a:rPr lang="en-AU" b="1" dirty="0">
                    <a:latin typeface="+mn-lt"/>
                  </a:rPr>
                  <a:t>Solution</a:t>
                </a:r>
              </a:p>
              <a:p>
                <a:pPr>
                  <a:lnSpc>
                    <a:spcPct val="100000"/>
                  </a:lnSpc>
                </a:pPr>
                <a:r>
                  <a:rPr lang="en-AU" sz="1800" dirty="0">
                    <a:latin typeface="+mn-lt"/>
                  </a:rPr>
                  <a:t>Need to show </a:t>
                </a:r>
                <a14:m>
                  <m:oMath xmlns:m="http://schemas.openxmlformats.org/officeDocument/2006/math">
                    <m:r>
                      <a:rPr lang="en-AU" sz="1800" b="1" i="1">
                        <a:latin typeface="Cambria Math" panose="02040503050406030204" pitchFamily="18" charset="0"/>
                      </a:rPr>
                      <m:t>𝒓</m:t>
                    </m:r>
                    <m:r>
                      <a:rPr lang="en-AU" sz="1800" b="1" i="1">
                        <a:latin typeface="Cambria Math" panose="02040503050406030204" pitchFamily="18" charset="0"/>
                        <a:ea typeface="Cambria Math" panose="02040503050406030204" pitchFamily="18" charset="0"/>
                      </a:rPr>
                      <m:t>∦</m:t>
                    </m:r>
                    <m:r>
                      <a:rPr lang="en-AU" sz="1800" b="1" i="1">
                        <a:latin typeface="Cambria Math" panose="02040503050406030204" pitchFamily="18" charset="0"/>
                        <a:ea typeface="Cambria Math" panose="02040503050406030204" pitchFamily="18" charset="0"/>
                      </a:rPr>
                      <m:t>𝒒</m:t>
                    </m:r>
                    <m:r>
                      <a:rPr lang="en-AU" sz="1800" b="1" i="1">
                        <a:latin typeface="Cambria Math" panose="02040503050406030204" pitchFamily="18" charset="0"/>
                        <a:ea typeface="Cambria Math" panose="02040503050406030204" pitchFamily="18" charset="0"/>
                      </a:rPr>
                      <m:t> </m:t>
                    </m:r>
                  </m:oMath>
                </a14:m>
                <a:r>
                  <a:rPr lang="en-AU" sz="1800" dirty="0">
                    <a:latin typeface="+mn-lt"/>
                  </a:rPr>
                  <a:t>and </a:t>
                </a:r>
                <a14:m>
                  <m:oMath xmlns:m="http://schemas.openxmlformats.org/officeDocument/2006/math">
                    <m:r>
                      <a:rPr lang="en-AU" sz="1800" b="1" i="1" smtClean="0">
                        <a:latin typeface="Cambria Math" panose="02040503050406030204" pitchFamily="18" charset="0"/>
                      </a:rPr>
                      <m:t>𝒓</m:t>
                    </m:r>
                  </m:oMath>
                </a14:m>
                <a:r>
                  <a:rPr lang="en-AU" sz="1800" dirty="0">
                    <a:latin typeface="+mn-lt"/>
                  </a:rPr>
                  <a:t> and </a:t>
                </a:r>
                <a14:m>
                  <m:oMath xmlns:m="http://schemas.openxmlformats.org/officeDocument/2006/math">
                    <m:r>
                      <a:rPr lang="en-AU" sz="1800" b="1" i="1" smtClean="0">
                        <a:latin typeface="Cambria Math" panose="02040503050406030204" pitchFamily="18" charset="0"/>
                      </a:rPr>
                      <m:t>𝒒</m:t>
                    </m:r>
                    <m:r>
                      <a:rPr lang="en-AU" sz="1800" b="1" i="1" smtClean="0">
                        <a:latin typeface="Cambria Math" panose="02040503050406030204" pitchFamily="18" charset="0"/>
                      </a:rPr>
                      <m:t> </m:t>
                    </m:r>
                  </m:oMath>
                </a14:m>
                <a:r>
                  <a:rPr lang="en-AU" sz="1800" dirty="0">
                    <a:latin typeface="+mn-lt"/>
                  </a:rPr>
                  <a:t>do not intersect. </a:t>
                </a:r>
              </a:p>
              <a:p>
                <a:pPr>
                  <a:lnSpc>
                    <a:spcPct val="100000"/>
                  </a:lnSpc>
                </a:pPr>
                <a:br>
                  <a:rPr lang="en-AU" sz="1800" dirty="0">
                    <a:latin typeface="+mn-lt"/>
                  </a:rPr>
                </a:br>
                <a:r>
                  <a:rPr lang="en-AU" sz="1800" b="1" dirty="0">
                    <a:latin typeface="+mn-lt"/>
                  </a:rPr>
                  <a:t>Confirm </a:t>
                </a:r>
                <a14:m>
                  <m:oMath xmlns:m="http://schemas.openxmlformats.org/officeDocument/2006/math">
                    <m:r>
                      <a:rPr lang="en-AU" sz="1800" b="1" i="1">
                        <a:latin typeface="Cambria Math" panose="02040503050406030204" pitchFamily="18" charset="0"/>
                      </a:rPr>
                      <m:t>𝒓</m:t>
                    </m:r>
                    <m:r>
                      <a:rPr lang="en-AU" sz="1800" b="1" i="1">
                        <a:latin typeface="Cambria Math" panose="02040503050406030204" pitchFamily="18" charset="0"/>
                        <a:ea typeface="Cambria Math" panose="02040503050406030204" pitchFamily="18" charset="0"/>
                      </a:rPr>
                      <m:t>∦</m:t>
                    </m:r>
                    <m:r>
                      <a:rPr lang="en-AU" sz="1800" b="1" i="1">
                        <a:latin typeface="Cambria Math" panose="02040503050406030204" pitchFamily="18" charset="0"/>
                        <a:ea typeface="Cambria Math" panose="02040503050406030204" pitchFamily="18" charset="0"/>
                      </a:rPr>
                      <m:t>𝒒</m:t>
                    </m:r>
                    <m:r>
                      <a:rPr lang="en-AU" sz="1800" b="1" i="1">
                        <a:latin typeface="Cambria Math" panose="02040503050406030204" pitchFamily="18" charset="0"/>
                        <a:ea typeface="Cambria Math" panose="02040503050406030204" pitchFamily="18" charset="0"/>
                      </a:rPr>
                      <m:t> </m:t>
                    </m:r>
                  </m:oMath>
                </a14:m>
                <a:endParaRPr lang="en-AU" sz="1800" dirty="0">
                  <a:latin typeface="+mn-lt"/>
                </a:endParaRPr>
              </a:p>
              <a:p>
                <a:pPr>
                  <a:lnSpc>
                    <a:spcPct val="100000"/>
                  </a:lnSpc>
                </a:pPr>
                <a:r>
                  <a:rPr lang="en-AU" sz="1800" dirty="0"/>
                  <a:t>There is no scalar such that </a:t>
                </a:r>
                <a14:m>
                  <m:oMath xmlns:m="http://schemas.openxmlformats.org/officeDocument/2006/math">
                    <m:r>
                      <a:rPr lang="en-AU" sz="1800" i="1">
                        <a:latin typeface="Cambria Math" panose="02040503050406030204" pitchFamily="18" charset="0"/>
                      </a:rPr>
                      <m:t>𝜆</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m:rPr>
                                  <m:brk m:alnAt="7"/>
                                </m:rPr>
                                <a:rPr lang="en-AU" sz="1800" i="1">
                                  <a:latin typeface="Cambria Math" panose="02040503050406030204" pitchFamily="18" charset="0"/>
                                </a:rPr>
                                <m:t>2</m:t>
                              </m:r>
                            </m:e>
                          </m:mr>
                          <m:mr>
                            <m:e>
                              <m:r>
                                <a:rPr lang="en-AU" sz="1800" i="1">
                                  <a:latin typeface="Cambria Math" panose="02040503050406030204" pitchFamily="18" charset="0"/>
                                </a:rPr>
                                <m:t>1</m:t>
                              </m:r>
                            </m:e>
                          </m:mr>
                          <m:mr>
                            <m:e>
                              <m:r>
                                <a:rPr lang="en-AU" sz="1800" i="1">
                                  <a:latin typeface="Cambria Math" panose="02040503050406030204" pitchFamily="18" charset="0"/>
                                </a:rPr>
                                <m:t>3</m:t>
                              </m:r>
                            </m:e>
                          </m:mr>
                        </m:m>
                      </m:e>
                    </m:d>
                    <m:r>
                      <a:rPr lang="en-AU" sz="1800">
                        <a:latin typeface="Cambria Math" panose="02040503050406030204" pitchFamily="18" charset="0"/>
                      </a:rPr>
                      <m:t>=</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m:rPr>
                                  <m:brk m:alnAt="7"/>
                                </m:rPr>
                                <a:rPr lang="en-AU" sz="1800" i="1">
                                  <a:latin typeface="Cambria Math" panose="02040503050406030204" pitchFamily="18" charset="0"/>
                                </a:rPr>
                                <m:t>−</m:t>
                              </m:r>
                              <m:r>
                                <a:rPr lang="en-AU" sz="1800" i="1">
                                  <a:latin typeface="Cambria Math" panose="02040503050406030204" pitchFamily="18" charset="0"/>
                                </a:rPr>
                                <m:t>2</m:t>
                              </m:r>
                            </m:e>
                          </m:mr>
                          <m:mr>
                            <m:e>
                              <m:r>
                                <a:rPr lang="en-AU" sz="1800" i="1">
                                  <a:latin typeface="Cambria Math" panose="02040503050406030204" pitchFamily="18" charset="0"/>
                                </a:rPr>
                                <m:t>−1</m:t>
                              </m:r>
                            </m:e>
                          </m:mr>
                          <m:mr>
                            <m:e>
                              <m:r>
                                <a:rPr lang="en-AU" sz="1800" i="1">
                                  <a:latin typeface="Cambria Math" panose="02040503050406030204" pitchFamily="18" charset="0"/>
                                </a:rPr>
                                <m:t>0</m:t>
                              </m:r>
                            </m:e>
                          </m:mr>
                        </m:m>
                      </m:e>
                    </m:d>
                    <m:r>
                      <a:rPr lang="en-AU" sz="1800" b="0" i="1" smtClean="0">
                        <a:latin typeface="Cambria Math" panose="02040503050406030204" pitchFamily="18" charset="0"/>
                      </a:rPr>
                      <m:t>∴</m:t>
                    </m:r>
                    <m:r>
                      <a:rPr lang="en-AU" sz="1800" b="1" i="1" smtClean="0">
                        <a:latin typeface="Cambria Math" panose="02040503050406030204" pitchFamily="18" charset="0"/>
                      </a:rPr>
                      <m:t>𝒓</m:t>
                    </m:r>
                    <m:r>
                      <a:rPr lang="en-AU" sz="1800" b="1" i="1">
                        <a:latin typeface="Cambria Math" panose="02040503050406030204" pitchFamily="18" charset="0"/>
                        <a:ea typeface="Cambria Math" panose="02040503050406030204" pitchFamily="18" charset="0"/>
                      </a:rPr>
                      <m:t>∦</m:t>
                    </m:r>
                    <m:r>
                      <a:rPr lang="en-AU" sz="1800" b="1" i="1" smtClean="0">
                        <a:latin typeface="Cambria Math" panose="02040503050406030204" pitchFamily="18" charset="0"/>
                        <a:ea typeface="Cambria Math" panose="02040503050406030204" pitchFamily="18" charset="0"/>
                      </a:rPr>
                      <m:t>𝒒</m:t>
                    </m:r>
                  </m:oMath>
                </a14:m>
                <a:br>
                  <a:rPr lang="en-AU" sz="1800" dirty="0"/>
                </a:br>
                <a:br>
                  <a:rPr lang="en-AU" sz="1800" dirty="0"/>
                </a:br>
                <a:r>
                  <a:rPr lang="en-AU" sz="1800" b="1" dirty="0"/>
                  <a:t>Checking for skew</a:t>
                </a:r>
              </a:p>
              <a:p>
                <a:pPr>
                  <a:lnSpc>
                    <a:spcPct val="100000"/>
                  </a:lnSpc>
                </a:pPr>
                <a14:m>
                  <m:oMath xmlns:m="http://schemas.openxmlformats.org/officeDocument/2006/math">
                    <m:r>
                      <a:rPr lang="en-AU" i="1">
                        <a:latin typeface="Cambria Math" panose="02040503050406030204" pitchFamily="18" charset="0"/>
                      </a:rPr>
                      <m:t>1+2</m:t>
                    </m:r>
                    <m:r>
                      <a:rPr lang="en-AU" i="1">
                        <a:latin typeface="Cambria Math" panose="02040503050406030204" pitchFamily="18" charset="0"/>
                      </a:rPr>
                      <m:t>𝜆</m:t>
                    </m:r>
                    <m:r>
                      <a:rPr lang="en-AU" i="1">
                        <a:latin typeface="Cambria Math" panose="02040503050406030204" pitchFamily="18" charset="0"/>
                      </a:rPr>
                      <m:t>=5−2</m:t>
                    </m:r>
                    <m:r>
                      <a:rPr lang="en-AU" i="1">
                        <a:latin typeface="Cambria Math" panose="02040503050406030204" pitchFamily="18" charset="0"/>
                      </a:rPr>
                      <m:t>𝜇</m:t>
                    </m:r>
                    <m:r>
                      <a:rPr lang="en-AU" i="1">
                        <a:latin typeface="Cambria Math" panose="02040503050406030204" pitchFamily="18" charset="0"/>
                      </a:rPr>
                      <m:t>→(1)</m:t>
                    </m:r>
                    <m:r>
                      <m:rPr>
                        <m:nor/>
                      </m:rPr>
                      <a:rPr lang="en-AU" i="0" dirty="0"/>
                      <m:t> 		</m:t>
                    </m:r>
                    <m:r>
                      <m:rPr>
                        <m:nor/>
                      </m:rPr>
                      <a:rPr lang="en-AU" b="0" i="0" dirty="0" smtClean="0"/>
                      <m:t> </m:t>
                    </m:r>
                  </m:oMath>
                </a14:m>
                <a:r>
                  <a:rPr lang="en-AU" dirty="0">
                    <a:latin typeface="Cambria Math" panose="02040503050406030204" pitchFamily="18" charset="0"/>
                  </a:rPr>
                  <a:t> </a:t>
                </a:r>
                <a:br>
                  <a:rPr lang="en-AU" dirty="0">
                    <a:latin typeface="Cambria Math" panose="02040503050406030204" pitchFamily="18" charset="0"/>
                  </a:rPr>
                </a:br>
                <a14:m>
                  <m:oMath xmlns:m="http://schemas.openxmlformats.org/officeDocument/2006/math">
                    <m:r>
                      <a:rPr lang="en-AU">
                        <a:latin typeface="Cambria Math" panose="02040503050406030204" pitchFamily="18" charset="0"/>
                      </a:rPr>
                      <m:t>−2</m:t>
                    </m:r>
                    <m:r>
                      <a:rPr lang="en-AU" i="1">
                        <a:latin typeface="Cambria Math" panose="02040503050406030204" pitchFamily="18" charset="0"/>
                      </a:rPr>
                      <m:t>+</m:t>
                    </m:r>
                    <m:r>
                      <a:rPr lang="en-AU" i="1">
                        <a:latin typeface="Cambria Math" panose="02040503050406030204" pitchFamily="18" charset="0"/>
                      </a:rPr>
                      <m:t>𝜆</m:t>
                    </m:r>
                    <m:r>
                      <m:rPr>
                        <m:aln/>
                      </m:rPr>
                      <a:rPr lang="en-AU" i="1">
                        <a:latin typeface="Cambria Math" panose="02040503050406030204" pitchFamily="18" charset="0"/>
                      </a:rPr>
                      <m:t>=</m:t>
                    </m:r>
                    <m:r>
                      <a:rPr lang="en-AU" i="1">
                        <a:latin typeface="Cambria Math" panose="02040503050406030204" pitchFamily="18" charset="0"/>
                      </a:rPr>
                      <m:t>1−</m:t>
                    </m:r>
                    <m:r>
                      <a:rPr lang="en-AU" i="1">
                        <a:latin typeface="Cambria Math" panose="02040503050406030204" pitchFamily="18" charset="0"/>
                      </a:rPr>
                      <m:t>𝜇</m:t>
                    </m:r>
                    <m:r>
                      <a:rPr lang="en-AU" i="1">
                        <a:latin typeface="Cambria Math" panose="02040503050406030204" pitchFamily="18" charset="0"/>
                      </a:rPr>
                      <m:t> →(2)</m:t>
                    </m:r>
                    <m:r>
                      <m:rPr>
                        <m:nor/>
                      </m:rPr>
                      <a:rPr lang="en-AU" i="0">
                        <a:latin typeface="Cambria Math" panose="02040503050406030204" pitchFamily="18" charset="0"/>
                      </a:rPr>
                      <m:t> </m:t>
                    </m:r>
                    <m:r>
                      <m:rPr>
                        <m:nor/>
                      </m:rPr>
                      <a:rPr lang="en-AU" i="0" dirty="0"/>
                      <m:t> </m:t>
                    </m:r>
                  </m:oMath>
                </a14:m>
                <a:r>
                  <a:rPr lang="en-AU" dirty="0">
                    <a:latin typeface="Cambria Math" panose="02040503050406030204" pitchFamily="18" charset="0"/>
                  </a:rPr>
                  <a:t> </a:t>
                </a:r>
                <a:br>
                  <a:rPr lang="en-AU" dirty="0">
                    <a:latin typeface="Cambria Math" panose="02040503050406030204" pitchFamily="18" charset="0"/>
                  </a:rPr>
                </a:br>
                <a14:m>
                  <m:oMath xmlns:m="http://schemas.openxmlformats.org/officeDocument/2006/math">
                    <m:r>
                      <a:rPr lang="en-AU">
                        <a:latin typeface="Cambria Math" panose="02040503050406030204" pitchFamily="18" charset="0"/>
                      </a:rPr>
                      <m:t>3</m:t>
                    </m:r>
                    <m:r>
                      <a:rPr lang="en-AU" i="1">
                        <a:latin typeface="Cambria Math" panose="02040503050406030204" pitchFamily="18" charset="0"/>
                      </a:rPr>
                      <m:t>𝜆</m:t>
                    </m:r>
                    <m:r>
                      <m:rPr>
                        <m:aln/>
                      </m:rPr>
                      <a:rPr lang="en-AU" i="1">
                        <a:latin typeface="Cambria Math" panose="02040503050406030204" pitchFamily="18" charset="0"/>
                      </a:rPr>
                      <m:t>=</m:t>
                    </m:r>
                    <m:r>
                      <a:rPr lang="en-AU" i="1">
                        <a:latin typeface="Cambria Math" panose="02040503050406030204" pitchFamily="18" charset="0"/>
                      </a:rPr>
                      <m:t>6 →</m:t>
                    </m:r>
                    <m:d>
                      <m:dPr>
                        <m:ctrlPr>
                          <a:rPr lang="en-AU" i="1">
                            <a:latin typeface="Cambria Math" panose="02040503050406030204" pitchFamily="18" charset="0"/>
                          </a:rPr>
                        </m:ctrlPr>
                      </m:dPr>
                      <m:e>
                        <m:r>
                          <a:rPr lang="en-AU" i="1">
                            <a:latin typeface="Cambria Math" panose="02040503050406030204" pitchFamily="18" charset="0"/>
                          </a:rPr>
                          <m:t>3</m:t>
                        </m:r>
                      </m:e>
                    </m:d>
                  </m:oMath>
                </a14:m>
                <a:r>
                  <a:rPr lang="en-AU" b="1" dirty="0">
                    <a:latin typeface="+mn-lt"/>
                  </a:rPr>
                  <a:t> </a:t>
                </a:r>
              </a:p>
              <a:p>
                <a:br>
                  <a:rPr lang="en-AU" i="1" dirty="0">
                    <a:latin typeface="Cambria Math" panose="02040503050406030204" pitchFamily="18" charset="0"/>
                  </a:rPr>
                </a:br>
                <a:endParaRPr lang="en-AU" dirty="0">
                  <a:latin typeface="+mn-lt"/>
                </a:endParaRPr>
              </a:p>
            </p:txBody>
          </p:sp>
        </mc:Choice>
        <mc:Fallback xmlns="">
          <p:sp>
            <p:nvSpPr>
              <p:cNvPr id="12" name="Text Placeholder 11">
                <a:extLst>
                  <a:ext uri="{FF2B5EF4-FFF2-40B4-BE49-F238E27FC236}">
                    <a16:creationId xmlns:a16="http://schemas.microsoft.com/office/drawing/2014/main" id="{FA121F6D-3DE4-4E7A-78D0-49827376166D}"/>
                  </a:ext>
                </a:extLst>
              </p:cNvPr>
              <p:cNvSpPr>
                <a:spLocks noGrp="1" noRot="1" noChangeAspect="1" noMove="1" noResize="1" noEditPoints="1" noAdjustHandles="1" noChangeArrowheads="1" noChangeShapeType="1" noTextEdit="1"/>
              </p:cNvSpPr>
              <p:nvPr>
                <p:ph type="body" sz="quarter" idx="17"/>
              </p:nvPr>
            </p:nvSpPr>
            <p:spPr>
              <a:xfrm>
                <a:off x="360000" y="800100"/>
                <a:ext cx="11484000" cy="5574821"/>
              </a:xfrm>
              <a:blipFill>
                <a:blip r:embed="rId4"/>
                <a:stretch>
                  <a:fillRect l="-13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E960C5A8-2A11-6B26-92E5-BB1DA9DB7897}"/>
                  </a:ext>
                </a:extLst>
              </p:cNvPr>
              <p:cNvSpPr txBox="1">
                <a:spLocks/>
              </p:cNvSpPr>
              <p:nvPr/>
            </p:nvSpPr>
            <p:spPr>
              <a:xfrm>
                <a:off x="6565877" y="2529957"/>
                <a:ext cx="5349898"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AU" sz="1800" dirty="0"/>
                  <a:t>From </a:t>
                </a:r>
                <a14:m>
                  <m:oMath xmlns:m="http://schemas.openxmlformats.org/officeDocument/2006/math">
                    <m:d>
                      <m:dPr>
                        <m:ctrlPr>
                          <a:rPr lang="en-AU" sz="1800" b="0" i="1" smtClean="0">
                            <a:latin typeface="Cambria Math" panose="02040503050406030204" pitchFamily="18" charset="0"/>
                          </a:rPr>
                        </m:ctrlPr>
                      </m:dPr>
                      <m:e>
                        <m:r>
                          <a:rPr lang="en-AU" sz="1800" b="0" i="0" smtClean="0">
                            <a:latin typeface="Cambria Math" panose="02040503050406030204" pitchFamily="18" charset="0"/>
                          </a:rPr>
                          <m:t>3</m:t>
                        </m:r>
                      </m:e>
                    </m:d>
                    <m:r>
                      <a:rPr lang="en-AU" sz="1800" b="0" i="0" smtClean="0">
                        <a:latin typeface="Cambria Math" panose="02040503050406030204" pitchFamily="18" charset="0"/>
                      </a:rPr>
                      <m:t>→ </m:t>
                    </m:r>
                    <m:r>
                      <a:rPr lang="en-AU" sz="1800" i="1">
                        <a:latin typeface="Cambria Math" panose="02040503050406030204" pitchFamily="18" charset="0"/>
                      </a:rPr>
                      <m:t>𝜆</m:t>
                    </m:r>
                    <m:r>
                      <a:rPr lang="en-AU" sz="1800" i="1">
                        <a:latin typeface="Cambria Math" panose="02040503050406030204" pitchFamily="18" charset="0"/>
                      </a:rPr>
                      <m:t> </m:t>
                    </m:r>
                    <m:r>
                      <m:rPr>
                        <m:nor/>
                      </m:rPr>
                      <a:rPr lang="en-AU" sz="1800" b="0" i="0" smtClean="0">
                        <a:latin typeface="Cambria Math" panose="02040503050406030204" pitchFamily="18" charset="0"/>
                      </a:rPr>
                      <m:t>= 2</m:t>
                    </m:r>
                    <m:r>
                      <a:rPr lang="en-AU" sz="1800" i="1">
                        <a:latin typeface="Cambria Math" panose="02040503050406030204" pitchFamily="18" charset="0"/>
                      </a:rPr>
                      <m:t> </m:t>
                    </m:r>
                  </m:oMath>
                </a14:m>
                <a:br>
                  <a:rPr lang="en-AU" sz="1800" i="1" dirty="0">
                    <a:latin typeface="Cambria Math" panose="02040503050406030204" pitchFamily="18" charset="0"/>
                  </a:rPr>
                </a:br>
                <a:r>
                  <a:rPr lang="en-AU" sz="1800" b="0" dirty="0">
                    <a:latin typeface="+mn-lt"/>
                  </a:rPr>
                  <a:t>Substitute into </a:t>
                </a:r>
                <a14:m>
                  <m:oMath xmlns:m="http://schemas.openxmlformats.org/officeDocument/2006/math">
                    <m:r>
                      <a:rPr lang="en-AU" sz="1800" b="0" i="1" smtClean="0">
                        <a:latin typeface="Cambria Math" panose="02040503050406030204" pitchFamily="18" charset="0"/>
                      </a:rPr>
                      <m:t>(2)</m:t>
                    </m:r>
                  </m:oMath>
                </a14:m>
                <a:r>
                  <a:rPr lang="en-AU" sz="1800" b="0" dirty="0">
                    <a:latin typeface="+mn-lt"/>
                  </a:rPr>
                  <a:t> to determine </a:t>
                </a:r>
                <a14:m>
                  <m:oMath xmlns:m="http://schemas.openxmlformats.org/officeDocument/2006/math">
                    <m:r>
                      <a:rPr lang="en-AU" sz="1800" b="0" i="1" smtClean="0">
                        <a:latin typeface="Cambria Math" panose="02040503050406030204" pitchFamily="18" charset="0"/>
                      </a:rPr>
                      <m:t>𝜇</m:t>
                    </m:r>
                  </m:oMath>
                </a14:m>
                <a:br>
                  <a:rPr lang="en-AU" sz="1800" b="0" dirty="0">
                    <a:latin typeface="+mn-lt"/>
                  </a:rPr>
                </a:b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−2+2</m:t>
                      </m:r>
                      <m:r>
                        <m:rPr>
                          <m:aln/>
                        </m:rPr>
                        <a:rPr lang="en-AU" sz="1800" b="0" i="1" smtClean="0">
                          <a:latin typeface="Cambria Math" panose="02040503050406030204" pitchFamily="18" charset="0"/>
                        </a:rPr>
                        <m:t>=</m:t>
                      </m:r>
                      <m:r>
                        <a:rPr lang="en-AU" sz="1800" b="0" i="1" smtClean="0">
                          <a:latin typeface="Cambria Math" panose="02040503050406030204" pitchFamily="18" charset="0"/>
                        </a:rPr>
                        <m:t>1−</m:t>
                      </m:r>
                      <m:r>
                        <a:rPr lang="en-AU" sz="1800" b="0" i="1" smtClean="0">
                          <a:latin typeface="Cambria Math" panose="02040503050406030204" pitchFamily="18" charset="0"/>
                        </a:rPr>
                        <m:t>𝜇</m:t>
                      </m:r>
                    </m:oMath>
                    <m:oMath xmlns:m="http://schemas.openxmlformats.org/officeDocument/2006/math">
                      <m:r>
                        <a:rPr lang="en-AU" sz="1800" b="0" i="1" smtClean="0">
                          <a:latin typeface="Cambria Math" panose="02040503050406030204" pitchFamily="18" charset="0"/>
                        </a:rPr>
                        <m:t>𝜇</m:t>
                      </m:r>
                      <m:r>
                        <m:rPr>
                          <m:aln/>
                        </m:rPr>
                        <a:rPr lang="en-AU" sz="1800" b="0" i="1" smtClean="0">
                          <a:latin typeface="Cambria Math" panose="02040503050406030204" pitchFamily="18" charset="0"/>
                        </a:rPr>
                        <m:t>=</m:t>
                      </m:r>
                      <m:r>
                        <a:rPr lang="en-AU" sz="1800" b="0" i="1" smtClean="0">
                          <a:latin typeface="Cambria Math" panose="02040503050406030204" pitchFamily="18" charset="0"/>
                        </a:rPr>
                        <m:t>1</m:t>
                      </m:r>
                    </m:oMath>
                  </m:oMathPara>
                </a14:m>
                <a:br>
                  <a:rPr lang="en-AU" sz="1800" dirty="0">
                    <a:latin typeface="+mn-lt"/>
                  </a:rPr>
                </a:br>
                <a:r>
                  <a:rPr lang="en-AU" sz="1800" dirty="0">
                    <a:latin typeface="+mn-lt"/>
                  </a:rPr>
                  <a:t>Test </a:t>
                </a:r>
                <a14:m>
                  <m:oMath xmlns:m="http://schemas.openxmlformats.org/officeDocument/2006/math">
                    <m:r>
                      <a:rPr lang="en-AU" sz="1800" b="0" i="1" smtClean="0">
                        <a:latin typeface="Cambria Math" panose="02040503050406030204" pitchFamily="18" charset="0"/>
                      </a:rPr>
                      <m:t>𝜆</m:t>
                    </m:r>
                  </m:oMath>
                </a14:m>
                <a:r>
                  <a:rPr lang="en-AU" sz="1800" dirty="0">
                    <a:latin typeface="+mn-lt"/>
                  </a:rPr>
                  <a:t> and </a:t>
                </a:r>
                <a14:m>
                  <m:oMath xmlns:m="http://schemas.openxmlformats.org/officeDocument/2006/math">
                    <m:r>
                      <a:rPr lang="en-AU" sz="1800" b="0" i="1" smtClean="0">
                        <a:latin typeface="Cambria Math" panose="02040503050406030204" pitchFamily="18" charset="0"/>
                      </a:rPr>
                      <m:t>𝜇</m:t>
                    </m:r>
                  </m:oMath>
                </a14:m>
                <a:r>
                  <a:rPr lang="en-AU" sz="1800" dirty="0">
                    <a:latin typeface="+mn-lt"/>
                  </a:rPr>
                  <a:t> by substituting into </a:t>
                </a:r>
                <a14:m>
                  <m:oMath xmlns:m="http://schemas.openxmlformats.org/officeDocument/2006/math">
                    <m:r>
                      <a:rPr lang="en-AU" sz="1800" b="0" i="1" smtClean="0">
                        <a:latin typeface="Cambria Math" panose="02040503050406030204" pitchFamily="18" charset="0"/>
                      </a:rPr>
                      <m:t>(1)</m:t>
                    </m:r>
                  </m:oMath>
                </a14:m>
                <a:endParaRPr lang="en-AU" sz="1800" dirty="0">
                  <a:latin typeface="+mn-lt"/>
                </a:endParaRPr>
              </a:p>
              <a:p>
                <a:pPr>
                  <a:lnSpc>
                    <a:spcPct val="10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e>
                      </m:d>
                      <m:r>
                        <a:rPr lang="en-AU" sz="1800" b="0" i="1" smtClean="0">
                          <a:latin typeface="Cambria Math" panose="02040503050406030204" pitchFamily="18" charset="0"/>
                        </a:rPr>
                        <m:t>≠5−2(1)</m:t>
                      </m:r>
                    </m:oMath>
                    <m:oMath xmlns:m="http://schemas.openxmlformats.org/officeDocument/2006/math">
                      <m:r>
                        <a:rPr lang="en-AU" sz="1800" b="0" i="1" smtClean="0">
                          <a:latin typeface="Cambria Math" panose="02040503050406030204" pitchFamily="18" charset="0"/>
                        </a:rPr>
                        <m:t>𝐿𝐻𝑆</m:t>
                      </m:r>
                      <m:r>
                        <a:rPr lang="en-AU" sz="1800" b="0" i="1" smtClean="0">
                          <a:latin typeface="Cambria Math" panose="02040503050406030204" pitchFamily="18" charset="0"/>
                        </a:rPr>
                        <m:t>≠ </m:t>
                      </m:r>
                      <m:r>
                        <a:rPr lang="en-AU" sz="1800" b="0" i="1" smtClean="0">
                          <a:latin typeface="Cambria Math" panose="02040503050406030204" pitchFamily="18" charset="0"/>
                        </a:rPr>
                        <m:t>𝑅𝐻𝑆</m:t>
                      </m:r>
                    </m:oMath>
                  </m:oMathPara>
                </a14:m>
                <a:endParaRPr lang="en-AU" sz="1800" b="0" i="1" dirty="0">
                  <a:latin typeface="Cambria Math" panose="02040503050406030204" pitchFamily="18" charset="0"/>
                </a:endParaRPr>
              </a:p>
              <a:p>
                <a:pPr>
                  <a:lnSpc>
                    <a:spcPct val="100000"/>
                  </a:lnSpc>
                </a:pPr>
                <a14:m>
                  <m:oMath xmlns:m="http://schemas.openxmlformats.org/officeDocument/2006/math">
                    <m:r>
                      <a:rPr lang="en-AU" sz="1800" b="1" i="1" smtClean="0">
                        <a:latin typeface="Cambria Math" panose="02040503050406030204" pitchFamily="18" charset="0"/>
                      </a:rPr>
                      <m:t>∴</m:t>
                    </m:r>
                    <m:r>
                      <a:rPr lang="en-AU" sz="1800" b="1" i="0" smtClean="0">
                        <a:latin typeface="Cambria Math" panose="02040503050406030204" pitchFamily="18" charset="0"/>
                      </a:rPr>
                      <m:t>𝐫</m:t>
                    </m:r>
                  </m:oMath>
                </a14:m>
                <a:r>
                  <a:rPr lang="en-AU" sz="1800" b="1" dirty="0">
                    <a:latin typeface="+mn-lt"/>
                  </a:rPr>
                  <a:t> </a:t>
                </a:r>
                <a:r>
                  <a:rPr lang="en-AU" sz="1800" dirty="0">
                    <a:latin typeface="+mn-lt"/>
                  </a:rPr>
                  <a:t>does not intersect</a:t>
                </a:r>
                <a14:m>
                  <m:oMath xmlns:m="http://schemas.openxmlformats.org/officeDocument/2006/math">
                    <m:r>
                      <a:rPr lang="en-AU" sz="1800" b="0" i="0" smtClean="0">
                        <a:latin typeface="Cambria Math" panose="02040503050406030204" pitchFamily="18" charset="0"/>
                      </a:rPr>
                      <m:t> </m:t>
                    </m:r>
                    <m:r>
                      <a:rPr lang="en-AU" sz="1800" b="1" i="0" smtClean="0">
                        <a:latin typeface="Cambria Math" panose="02040503050406030204" pitchFamily="18" charset="0"/>
                      </a:rPr>
                      <m:t>𝐪</m:t>
                    </m:r>
                  </m:oMath>
                </a14:m>
                <a:endParaRPr lang="en-AU" sz="1800" b="1" dirty="0">
                  <a:latin typeface="+mn-lt"/>
                </a:endParaRPr>
              </a:p>
              <a:p>
                <a:pPr>
                  <a:lnSpc>
                    <a:spcPct val="100000"/>
                  </a:lnSpc>
                </a:pPr>
                <a:r>
                  <a:rPr lang="en-AU" sz="1800" dirty="0"/>
                  <a:t>Hence </a:t>
                </a:r>
                <a14:m>
                  <m:oMath xmlns:m="http://schemas.openxmlformats.org/officeDocument/2006/math">
                    <m:r>
                      <a:rPr lang="en-AU" sz="1800" b="1" i="0">
                        <a:latin typeface="Cambria Math" panose="02040503050406030204" pitchFamily="18" charset="0"/>
                      </a:rPr>
                      <m:t>𝐫</m:t>
                    </m:r>
                  </m:oMath>
                </a14:m>
                <a:r>
                  <a:rPr lang="en-AU" sz="1800" b="1" dirty="0"/>
                  <a:t> </a:t>
                </a:r>
                <a:r>
                  <a:rPr lang="en-AU" sz="1800" dirty="0"/>
                  <a:t>and </a:t>
                </a:r>
                <a14:m>
                  <m:oMath xmlns:m="http://schemas.openxmlformats.org/officeDocument/2006/math">
                    <m:r>
                      <a:rPr lang="en-AU" sz="1800" b="1" i="0">
                        <a:latin typeface="Cambria Math" panose="02040503050406030204" pitchFamily="18" charset="0"/>
                      </a:rPr>
                      <m:t>𝐪</m:t>
                    </m:r>
                  </m:oMath>
                </a14:m>
                <a:r>
                  <a:rPr lang="en-AU" sz="1800" b="1" dirty="0"/>
                  <a:t> </a:t>
                </a:r>
                <a:r>
                  <a:rPr lang="en-AU" sz="1800" dirty="0"/>
                  <a:t>are skew</a:t>
                </a:r>
                <a:endParaRPr lang="en-AU" sz="1800" b="1" dirty="0"/>
              </a:p>
            </p:txBody>
          </p:sp>
        </mc:Choice>
        <mc:Fallback xmlns="">
          <p:sp>
            <p:nvSpPr>
              <p:cNvPr id="5" name="Text Placeholder 11">
                <a:extLst>
                  <a:ext uri="{FF2B5EF4-FFF2-40B4-BE49-F238E27FC236}">
                    <a16:creationId xmlns:a16="http://schemas.microsoft.com/office/drawing/2014/main" id="{E960C5A8-2A11-6B26-92E5-BB1DA9DB7897}"/>
                  </a:ext>
                </a:extLst>
              </p:cNvPr>
              <p:cNvSpPr txBox="1">
                <a:spLocks noRot="1" noChangeAspect="1" noMove="1" noResize="1" noEditPoints="1" noAdjustHandles="1" noChangeArrowheads="1" noChangeShapeType="1" noTextEdit="1"/>
              </p:cNvSpPr>
              <p:nvPr/>
            </p:nvSpPr>
            <p:spPr>
              <a:xfrm>
                <a:off x="6565877" y="2529957"/>
                <a:ext cx="5349898" cy="4807835"/>
              </a:xfrm>
              <a:prstGeom prst="rect">
                <a:avLst/>
              </a:prstGeom>
              <a:blipFill>
                <a:blip r:embed="rId5"/>
                <a:stretch>
                  <a:fillRect l="-2620" t="-1648"/>
                </a:stretch>
              </a:blipFill>
            </p:spPr>
            <p:txBody>
              <a:bodyPr/>
              <a:lstStyle/>
              <a:p>
                <a:r>
                  <a:rPr lang="en-US">
                    <a:noFill/>
                  </a:rPr>
                  <a:t> </a:t>
                </a:r>
              </a:p>
            </p:txBody>
          </p:sp>
        </mc:Fallback>
      </mc:AlternateContent>
      <p:sp>
        <p:nvSpPr>
          <p:cNvPr id="2" name="Speech Bubble: Rectangle with Corners Rounded 1">
            <a:extLst>
              <a:ext uri="{FF2B5EF4-FFF2-40B4-BE49-F238E27FC236}">
                <a16:creationId xmlns:a16="http://schemas.microsoft.com/office/drawing/2014/main" id="{870B2EBC-AF50-6768-A5D4-E0143951AE5F}"/>
              </a:ext>
            </a:extLst>
          </p:cNvPr>
          <p:cNvSpPr/>
          <p:nvPr/>
        </p:nvSpPr>
        <p:spPr>
          <a:xfrm>
            <a:off x="3433010" y="4703484"/>
            <a:ext cx="2369577" cy="858723"/>
          </a:xfrm>
          <a:prstGeom prst="wedgeRoundRectCallout">
            <a:avLst>
              <a:gd name="adj1" fmla="val -58690"/>
              <a:gd name="adj2" fmla="val -6931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Why do we consider parallel lines?</a:t>
            </a:r>
          </a:p>
        </p:txBody>
      </p:sp>
      <p:sp>
        <p:nvSpPr>
          <p:cNvPr id="7" name="Speech Bubble: Rectangle with Corners Rounded 6">
            <a:extLst>
              <a:ext uri="{FF2B5EF4-FFF2-40B4-BE49-F238E27FC236}">
                <a16:creationId xmlns:a16="http://schemas.microsoft.com/office/drawing/2014/main" id="{457AFEED-9094-96E4-9472-99EC9C80DA7D}"/>
              </a:ext>
            </a:extLst>
          </p:cNvPr>
          <p:cNvSpPr/>
          <p:nvPr/>
        </p:nvSpPr>
        <p:spPr>
          <a:xfrm>
            <a:off x="8916550" y="5562207"/>
            <a:ext cx="2915450" cy="495693"/>
          </a:xfrm>
          <a:prstGeom prst="wedgeRoundRectCallout">
            <a:avLst>
              <a:gd name="adj1" fmla="val -34894"/>
              <a:gd name="adj2" fmla="val -22928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dirty="0"/>
              <a:t>What if LHS = RHS?</a:t>
            </a:r>
          </a:p>
        </p:txBody>
      </p:sp>
      <p:cxnSp>
        <p:nvCxnSpPr>
          <p:cNvPr id="8" name="Straight Connector 7">
            <a:extLst>
              <a:ext uri="{FF2B5EF4-FFF2-40B4-BE49-F238E27FC236}">
                <a16:creationId xmlns:a16="http://schemas.microsoft.com/office/drawing/2014/main" id="{0F2812AA-FD76-2710-75E5-2F4DA04C2105}"/>
              </a:ext>
              <a:ext uri="{C183D7F6-B498-43B3-948B-1728B52AA6E4}">
                <adec:decorative xmlns:adec="http://schemas.microsoft.com/office/drawing/2017/decorative" val="1"/>
              </a:ext>
            </a:extLst>
          </p:cNvPr>
          <p:cNvCxnSpPr>
            <a:cxnSpLocks/>
          </p:cNvCxnSpPr>
          <p:nvPr/>
        </p:nvCxnSpPr>
        <p:spPr>
          <a:xfrm flipH="1">
            <a:off x="6200775" y="2209799"/>
            <a:ext cx="38100" cy="439620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6446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165B9-2997-17B6-4CBB-9A0573F0520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14A60C9-EF19-5892-D3C6-F190A56AC56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21</a:t>
            </a:fld>
            <a:endParaRPr lang="en-AU"/>
          </a:p>
        </p:txBody>
      </p:sp>
      <p:sp>
        <p:nvSpPr>
          <p:cNvPr id="4" name="Title 3">
            <a:extLst>
              <a:ext uri="{FF2B5EF4-FFF2-40B4-BE49-F238E27FC236}">
                <a16:creationId xmlns:a16="http://schemas.microsoft.com/office/drawing/2014/main" id="{C95D01AB-8392-EDC0-DBC7-0ECE562891BD}"/>
              </a:ext>
            </a:extLst>
          </p:cNvPr>
          <p:cNvSpPr>
            <a:spLocks noGrp="1"/>
          </p:cNvSpPr>
          <p:nvPr>
            <p:ph type="title"/>
          </p:nvPr>
        </p:nvSpPr>
        <p:spPr/>
        <p:txBody>
          <a:bodyPr/>
          <a:lstStyle/>
          <a:p>
            <a:r>
              <a:rPr lang="en-AU" dirty="0">
                <a:latin typeface="+mj-lt"/>
              </a:rPr>
              <a:t>Prove that the following lines are skew (2)</a:t>
            </a:r>
          </a:p>
        </p:txBody>
      </p:sp>
      <p:sp>
        <p:nvSpPr>
          <p:cNvPr id="2" name="Text Placeholder 1">
            <a:extLst>
              <a:ext uri="{FF2B5EF4-FFF2-40B4-BE49-F238E27FC236}">
                <a16:creationId xmlns:a16="http://schemas.microsoft.com/office/drawing/2014/main" id="{CCF4F946-396B-2C38-9F0D-4377FA60EE42}"/>
              </a:ext>
            </a:extLst>
          </p:cNvPr>
          <p:cNvSpPr>
            <a:spLocks noGrp="1"/>
          </p:cNvSpPr>
          <p:nvPr>
            <p:ph type="body" sz="quarter" idx="18"/>
          </p:nvPr>
        </p:nvSpPr>
        <p:spPr/>
        <p:txBody>
          <a:bodyPr/>
          <a:lstStyle/>
          <a:p>
            <a:r>
              <a:rPr lang="en-AU"/>
              <a:t>Your turn</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35331D2D-5587-62EB-7AB1-5096A9D6CF6B}"/>
                  </a:ext>
                </a:extLst>
              </p:cNvPr>
              <p:cNvSpPr>
                <a:spLocks noGrp="1"/>
              </p:cNvSpPr>
              <p:nvPr>
                <p:ph type="body" sz="quarter" idx="17"/>
              </p:nvPr>
            </p:nvSpPr>
            <p:spPr>
              <a:xfrm>
                <a:off x="360000" y="2327564"/>
                <a:ext cx="5916975" cy="4170436"/>
              </a:xfrm>
            </p:spPr>
            <p:txBody>
              <a:bodyPr/>
              <a:lstStyle/>
              <a:p>
                <a:pPr>
                  <a:lnSpc>
                    <a:spcPct val="100000"/>
                  </a:lnSpc>
                </a:pPr>
                <a:r>
                  <a:rPr lang="en-AU" sz="1800">
                    <a:latin typeface="+mn-lt"/>
                  </a:rPr>
                  <a:t>Need to show </a:t>
                </a:r>
                <a14:m>
                  <m:oMath xmlns:m="http://schemas.openxmlformats.org/officeDocument/2006/math">
                    <m:r>
                      <a:rPr lang="en-AU" sz="1800" b="1" i="1">
                        <a:latin typeface="Cambria Math" panose="02040503050406030204" pitchFamily="18" charset="0"/>
                      </a:rPr>
                      <m:t>𝒓</m:t>
                    </m:r>
                    <m:r>
                      <a:rPr lang="en-AU" sz="1800" b="1" i="1">
                        <a:latin typeface="Cambria Math" panose="02040503050406030204" pitchFamily="18" charset="0"/>
                        <a:ea typeface="Cambria Math" panose="02040503050406030204" pitchFamily="18" charset="0"/>
                      </a:rPr>
                      <m:t>∦</m:t>
                    </m:r>
                    <m:r>
                      <a:rPr lang="en-AU" sz="1800" b="1" i="1">
                        <a:latin typeface="Cambria Math" panose="02040503050406030204" pitchFamily="18" charset="0"/>
                        <a:ea typeface="Cambria Math" panose="02040503050406030204" pitchFamily="18" charset="0"/>
                      </a:rPr>
                      <m:t>𝒒</m:t>
                    </m:r>
                    <m:r>
                      <a:rPr lang="en-AU" sz="1800" b="1" i="1">
                        <a:latin typeface="Cambria Math" panose="02040503050406030204" pitchFamily="18" charset="0"/>
                        <a:ea typeface="Cambria Math" panose="02040503050406030204" pitchFamily="18" charset="0"/>
                      </a:rPr>
                      <m:t> </m:t>
                    </m:r>
                  </m:oMath>
                </a14:m>
                <a:r>
                  <a:rPr lang="en-AU" sz="1800">
                    <a:latin typeface="+mn-lt"/>
                  </a:rPr>
                  <a:t>and solutions for </a:t>
                </a:r>
                <a14:m>
                  <m:oMath xmlns:m="http://schemas.openxmlformats.org/officeDocument/2006/math">
                    <m:r>
                      <a:rPr lang="en-AU" sz="1800" b="0" i="1" smtClean="0">
                        <a:latin typeface="Cambria Math" panose="02040503050406030204" pitchFamily="18" charset="0"/>
                      </a:rPr>
                      <m:t>𝜆</m:t>
                    </m:r>
                  </m:oMath>
                </a14:m>
                <a:r>
                  <a:rPr lang="en-AU" sz="1800">
                    <a:latin typeface="+mn-lt"/>
                  </a:rPr>
                  <a:t> and </a:t>
                </a:r>
                <a14:m>
                  <m:oMath xmlns:m="http://schemas.openxmlformats.org/officeDocument/2006/math">
                    <m:r>
                      <a:rPr lang="en-AU" sz="1800" b="0" i="1" smtClean="0">
                        <a:latin typeface="Cambria Math" panose="02040503050406030204" pitchFamily="18" charset="0"/>
                      </a:rPr>
                      <m:t>𝜇</m:t>
                    </m:r>
                  </m:oMath>
                </a14:m>
                <a:r>
                  <a:rPr lang="en-AU" sz="1800">
                    <a:latin typeface="+mn-lt"/>
                  </a:rPr>
                  <a:t> do not satisfy all equations.</a:t>
                </a:r>
                <a:br>
                  <a:rPr lang="en-AU" sz="1800">
                    <a:latin typeface="+mn-lt"/>
                  </a:rPr>
                </a:br>
                <a:r>
                  <a:rPr lang="en-AU" sz="1800"/>
                  <a:t>There is no scalar such that </a:t>
                </a:r>
                <a14:m>
                  <m:oMath xmlns:m="http://schemas.openxmlformats.org/officeDocument/2006/math">
                    <m:r>
                      <a:rPr lang="en-AU" sz="1800" i="1">
                        <a:latin typeface="Cambria Math" panose="02040503050406030204" pitchFamily="18" charset="0"/>
                      </a:rPr>
                      <m:t>𝜆</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m:rPr>
                                  <m:brk m:alnAt="7"/>
                                </m:rPr>
                                <a:rPr lang="en-AU" sz="1800" i="1">
                                  <a:latin typeface="Cambria Math" panose="02040503050406030204" pitchFamily="18" charset="0"/>
                                </a:rPr>
                                <m:t>2</m:t>
                              </m:r>
                            </m:e>
                          </m:mr>
                          <m:mr>
                            <m:e>
                              <m:r>
                                <a:rPr lang="en-AU" sz="1800" i="1">
                                  <a:latin typeface="Cambria Math" panose="02040503050406030204" pitchFamily="18" charset="0"/>
                                </a:rPr>
                                <m:t>3</m:t>
                              </m:r>
                            </m:e>
                          </m:mr>
                          <m:mr>
                            <m:e>
                              <m:r>
                                <a:rPr lang="en-AU" sz="1800" i="1">
                                  <a:latin typeface="Cambria Math" panose="02040503050406030204" pitchFamily="18" charset="0"/>
                                </a:rPr>
                                <m:t>1</m:t>
                              </m:r>
                            </m:e>
                          </m:mr>
                        </m:m>
                      </m:e>
                    </m:d>
                    <m:r>
                      <a:rPr lang="en-AU" sz="1800">
                        <a:latin typeface="Cambria Math" panose="02040503050406030204" pitchFamily="18" charset="0"/>
                      </a:rPr>
                      <m:t>=</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m:rPr>
                                  <m:brk m:alnAt="7"/>
                                </m:rPr>
                                <a:rPr lang="en-AU" sz="1800" i="1">
                                  <a:latin typeface="Cambria Math" panose="02040503050406030204" pitchFamily="18" charset="0"/>
                                </a:rPr>
                                <m:t>−</m:t>
                              </m:r>
                              <m:r>
                                <a:rPr lang="en-AU" sz="1800" i="1">
                                  <a:latin typeface="Cambria Math" panose="02040503050406030204" pitchFamily="18" charset="0"/>
                                </a:rPr>
                                <m:t>1</m:t>
                              </m:r>
                            </m:e>
                          </m:mr>
                          <m:mr>
                            <m:e>
                              <m:r>
                                <a:rPr lang="en-AU" sz="1800" i="1">
                                  <a:latin typeface="Cambria Math" panose="02040503050406030204" pitchFamily="18" charset="0"/>
                                </a:rPr>
                                <m:t>−2</m:t>
                              </m:r>
                            </m:e>
                          </m:mr>
                          <m:mr>
                            <m:e>
                              <m:r>
                                <a:rPr lang="en-AU" sz="1800" i="1">
                                  <a:latin typeface="Cambria Math" panose="02040503050406030204" pitchFamily="18" charset="0"/>
                                </a:rPr>
                                <m:t>2</m:t>
                              </m:r>
                            </m:e>
                          </m:mr>
                        </m:m>
                      </m:e>
                    </m:d>
                  </m:oMath>
                </a14:m>
                <a:br>
                  <a:rPr lang="en-AU" sz="1800"/>
                </a:br>
                <a14:m>
                  <m:oMath xmlns:m="http://schemas.openxmlformats.org/officeDocument/2006/math">
                    <m:r>
                      <a:rPr lang="en-AU" sz="1800" i="1">
                        <a:latin typeface="Cambria Math" panose="02040503050406030204" pitchFamily="18" charset="0"/>
                      </a:rPr>
                      <m:t>∴</m:t>
                    </m:r>
                    <m:r>
                      <a:rPr lang="en-AU" sz="1800" b="1" i="1">
                        <a:latin typeface="Cambria Math" panose="02040503050406030204" pitchFamily="18" charset="0"/>
                      </a:rPr>
                      <m:t>𝒓</m:t>
                    </m:r>
                    <m:r>
                      <a:rPr lang="en-AU" sz="1800" b="1" i="1">
                        <a:latin typeface="Cambria Math" panose="02040503050406030204" pitchFamily="18" charset="0"/>
                        <a:ea typeface="Cambria Math" panose="02040503050406030204" pitchFamily="18" charset="0"/>
                      </a:rPr>
                      <m:t>∦</m:t>
                    </m:r>
                    <m:r>
                      <a:rPr lang="en-AU" sz="1800" b="1" i="1">
                        <a:latin typeface="Cambria Math" panose="02040503050406030204" pitchFamily="18" charset="0"/>
                        <a:ea typeface="Cambria Math" panose="02040503050406030204" pitchFamily="18" charset="0"/>
                      </a:rPr>
                      <m:t>𝒒</m:t>
                    </m:r>
                    <m:r>
                      <a:rPr lang="en-AU" sz="1800" b="0" i="0" smtClean="0">
                        <a:latin typeface="Cambria Math" panose="02040503050406030204" pitchFamily="18" charset="0"/>
                        <a:ea typeface="Cambria Math" panose="02040503050406030204" pitchFamily="18" charset="0"/>
                      </a:rPr>
                      <m:t> </m:t>
                    </m:r>
                  </m:oMath>
                </a14:m>
                <a:r>
                  <a:rPr lang="en-AU" sz="1800"/>
                  <a:t> </a:t>
                </a:r>
                <a:br>
                  <a:rPr lang="en-AU" sz="1800"/>
                </a:br>
                <a:br>
                  <a:rPr lang="en-AU" sz="1800"/>
                </a:b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1+2</m:t>
                      </m:r>
                      <m:r>
                        <a:rPr lang="en-AU" sz="1800" i="1">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5−</m:t>
                      </m:r>
                      <m:r>
                        <a:rPr lang="en-AU" sz="1800" i="1">
                          <a:latin typeface="Cambria Math" panose="02040503050406030204" pitchFamily="18" charset="0"/>
                        </a:rPr>
                        <m:t>𝜇</m:t>
                      </m:r>
                      <m: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1</m:t>
                          </m:r>
                        </m:e>
                      </m:d>
                      <m:r>
                        <m:rPr>
                          <m:nor/>
                        </m:rPr>
                        <a:rPr lang="en-AU" sz="1800" i="0" dirty="0"/>
                        <m:t> 	</m:t>
                      </m:r>
                    </m:oMath>
                    <m:oMath xmlns:m="http://schemas.openxmlformats.org/officeDocument/2006/math">
                      <m:r>
                        <a:rPr lang="en-AU" sz="1800">
                          <a:latin typeface="Cambria Math" panose="02040503050406030204" pitchFamily="18" charset="0"/>
                        </a:rPr>
                        <m:t>−2</m:t>
                      </m:r>
                      <m:r>
                        <a:rPr lang="en-AU" sz="1800" i="1">
                          <a:latin typeface="Cambria Math" panose="02040503050406030204" pitchFamily="18" charset="0"/>
                        </a:rPr>
                        <m:t>+3</m:t>
                      </m:r>
                      <m:r>
                        <a:rPr lang="en-AU" sz="1800" i="1">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4−2</m:t>
                      </m:r>
                      <m:r>
                        <a:rPr lang="en-AU" sz="1800" i="1">
                          <a:latin typeface="Cambria Math" panose="02040503050406030204" pitchFamily="18" charset="0"/>
                        </a:rPr>
                        <m:t>𝜇</m:t>
                      </m:r>
                      <m:r>
                        <a:rPr lang="en-AU" sz="1800" i="1">
                          <a:latin typeface="Cambria Math" panose="02040503050406030204" pitchFamily="18" charset="0"/>
                        </a:rPr>
                        <m:t> →(2)</m:t>
                      </m:r>
                    </m:oMath>
                    <m:oMath xmlns:m="http://schemas.openxmlformats.org/officeDocument/2006/math">
                      <m:r>
                        <a:rPr lang="en-AU" sz="1800">
                          <a:latin typeface="Cambria Math" panose="02040503050406030204" pitchFamily="18" charset="0"/>
                        </a:rPr>
                        <m:t>4+</m:t>
                      </m:r>
                      <m:r>
                        <a:rPr lang="en-AU" sz="1800" i="1">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1+2</m:t>
                      </m:r>
                      <m:r>
                        <a:rPr lang="en-AU" sz="1800" i="1">
                          <a:latin typeface="Cambria Math" panose="02040503050406030204" pitchFamily="18" charset="0"/>
                        </a:rPr>
                        <m:t>𝜇</m:t>
                      </m:r>
                      <m:r>
                        <a:rPr lang="en-AU" sz="1800" i="1">
                          <a:latin typeface="Cambria Math" panose="02040503050406030204" pitchFamily="18" charset="0"/>
                        </a:rPr>
                        <m:t> →</m:t>
                      </m:r>
                      <m:d>
                        <m:dPr>
                          <m:ctrlPr>
                            <a:rPr lang="en-AU" sz="1800" i="1">
                              <a:latin typeface="Cambria Math" panose="02040503050406030204" pitchFamily="18" charset="0"/>
                            </a:rPr>
                          </m:ctrlPr>
                        </m:dPr>
                        <m:e>
                          <m:r>
                            <a:rPr lang="en-AU" sz="1800" i="1">
                              <a:latin typeface="Cambria Math" panose="02040503050406030204" pitchFamily="18" charset="0"/>
                            </a:rPr>
                            <m:t>3</m:t>
                          </m:r>
                        </m:e>
                      </m:d>
                    </m:oMath>
                  </m:oMathPara>
                </a14:m>
                <a:endParaRPr lang="en-AU" sz="1800"/>
              </a:p>
              <a:p>
                <a:pPr>
                  <a:lnSpc>
                    <a:spcPct val="100000"/>
                  </a:lnSpc>
                </a:pPr>
                <a:r>
                  <a:rPr lang="en-AU" sz="1800"/>
                  <a:t>Solving simultaneously to determine a value for </a:t>
                </a:r>
                <a14:m>
                  <m:oMath xmlns:m="http://schemas.openxmlformats.org/officeDocument/2006/math">
                    <m:r>
                      <a:rPr lang="en-AU" sz="1800" i="1">
                        <a:latin typeface="Cambria Math" panose="02040503050406030204" pitchFamily="18" charset="0"/>
                      </a:rPr>
                      <m:t>𝜆</m:t>
                    </m:r>
                    <m:r>
                      <a:rPr lang="en-AU" sz="1800" i="1">
                        <a:latin typeface="Cambria Math" panose="02040503050406030204" pitchFamily="18" charset="0"/>
                      </a:rPr>
                      <m:t> </m:t>
                    </m:r>
                    <m:r>
                      <m:rPr>
                        <m:nor/>
                      </m:rPr>
                      <a:rPr lang="en-AU" sz="1800" i="0">
                        <a:latin typeface="Cambria Math" panose="02040503050406030204" pitchFamily="18" charset="0"/>
                      </a:rPr>
                      <m:t>and</m:t>
                    </m:r>
                    <m:r>
                      <a:rPr lang="en-AU" sz="1800" i="1">
                        <a:latin typeface="Cambria Math" panose="02040503050406030204" pitchFamily="18" charset="0"/>
                      </a:rPr>
                      <m:t> </m:t>
                    </m:r>
                    <m:r>
                      <a:rPr lang="en-AU" sz="1800" i="1">
                        <a:latin typeface="Cambria Math" panose="02040503050406030204" pitchFamily="18" charset="0"/>
                      </a:rPr>
                      <m:t>𝜇</m:t>
                    </m:r>
                    <m:r>
                      <a:rPr lang="en-AU" sz="1800" i="1">
                        <a:latin typeface="Cambria Math" panose="02040503050406030204" pitchFamily="18" charset="0"/>
                      </a:rPr>
                      <m:t> </m:t>
                    </m:r>
                  </m:oMath>
                </a14:m>
                <a:br>
                  <a:rPr lang="en-AU" sz="1800" i="1">
                    <a:latin typeface="Cambria Math" panose="02040503050406030204" pitchFamily="18" charset="0"/>
                  </a:rPr>
                </a:br>
                <a14:m>
                  <m:oMathPara xmlns:m="http://schemas.openxmlformats.org/officeDocument/2006/math">
                    <m:oMathParaPr>
                      <m:jc m:val="left"/>
                    </m:oMathParaPr>
                    <m:oMath xmlns:m="http://schemas.openxmlformats.org/officeDocument/2006/math">
                      <m:d>
                        <m:dPr>
                          <m:ctrlPr>
                            <a:rPr lang="en-AU" sz="1800" i="1">
                              <a:latin typeface="Cambria Math" panose="02040503050406030204" pitchFamily="18" charset="0"/>
                            </a:rPr>
                          </m:ctrlPr>
                        </m:dPr>
                        <m:e>
                          <m:r>
                            <a:rPr lang="en-AU" sz="1800">
                              <a:latin typeface="Cambria Math" panose="02040503050406030204" pitchFamily="18" charset="0"/>
                            </a:rPr>
                            <m:t>2</m:t>
                          </m:r>
                        </m:e>
                      </m:d>
                      <m: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3</m:t>
                          </m:r>
                        </m:e>
                      </m:d>
                      <m:r>
                        <a:rPr lang="en-AU" sz="1800" i="1">
                          <a:latin typeface="Cambria Math" panose="02040503050406030204" pitchFamily="18" charset="0"/>
                        </a:rPr>
                        <m:t> </m:t>
                      </m:r>
                    </m:oMath>
                  </m:oMathPara>
                </a14:m>
                <a:endParaRPr lang="en-AU" sz="1800" i="1">
                  <a:latin typeface="Cambria Math" panose="02040503050406030204" pitchFamily="18" charset="0"/>
                </a:endParaRPr>
              </a:p>
              <a:p>
                <a:pPr>
                  <a:lnSpc>
                    <a:spcPct val="10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2+4</m:t>
                      </m:r>
                      <m:r>
                        <a:rPr lang="en-AU" sz="1800" i="1">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5</m:t>
                      </m:r>
                    </m:oMath>
                    <m:oMath xmlns:m="http://schemas.openxmlformats.org/officeDocument/2006/math">
                      <m:r>
                        <a:rPr lang="en-AU" sz="1800" i="1">
                          <a:latin typeface="Cambria Math" panose="02040503050406030204" pitchFamily="18" charset="0"/>
                        </a:rPr>
                        <m:t>𝜆</m:t>
                      </m:r>
                      <m:r>
                        <m:rPr>
                          <m:aln/>
                        </m:rPr>
                        <a:rPr lang="en-AU" sz="1800" i="1">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3</m:t>
                          </m:r>
                        </m:num>
                        <m:den>
                          <m:r>
                            <a:rPr lang="en-AU" sz="1800" i="1">
                              <a:latin typeface="Cambria Math" panose="02040503050406030204" pitchFamily="18" charset="0"/>
                            </a:rPr>
                            <m:t>4</m:t>
                          </m:r>
                        </m:den>
                      </m:f>
                    </m:oMath>
                  </m:oMathPara>
                </a14:m>
                <a:br>
                  <a:rPr lang="en-AU" sz="1800"/>
                </a:br>
                <a:endParaRPr lang="en-AU" b="1">
                  <a:latin typeface="+mn-lt"/>
                </a:endParaRPr>
              </a:p>
              <a:p>
                <a:br>
                  <a:rPr lang="en-AU" i="1">
                    <a:latin typeface="Cambria Math" panose="02040503050406030204" pitchFamily="18" charset="0"/>
                  </a:rPr>
                </a:br>
                <a:endParaRPr lang="en-AU">
                  <a:latin typeface="+mn-lt"/>
                </a:endParaRPr>
              </a:p>
            </p:txBody>
          </p:sp>
        </mc:Choice>
        <mc:Fallback xmlns="">
          <p:sp>
            <p:nvSpPr>
              <p:cNvPr id="12" name="Text Placeholder 11">
                <a:extLst>
                  <a:ext uri="{FF2B5EF4-FFF2-40B4-BE49-F238E27FC236}">
                    <a16:creationId xmlns:a16="http://schemas.microsoft.com/office/drawing/2014/main" id="{35331D2D-5587-62EB-7AB1-5096A9D6CF6B}"/>
                  </a:ext>
                </a:extLst>
              </p:cNvPr>
              <p:cNvSpPr>
                <a:spLocks noGrp="1" noRot="1" noChangeAspect="1" noMove="1" noResize="1" noEditPoints="1" noAdjustHandles="1" noChangeArrowheads="1" noChangeShapeType="1" noTextEdit="1"/>
              </p:cNvSpPr>
              <p:nvPr>
                <p:ph type="body" sz="quarter" idx="17"/>
              </p:nvPr>
            </p:nvSpPr>
            <p:spPr>
              <a:xfrm>
                <a:off x="360000" y="2327564"/>
                <a:ext cx="5916975" cy="4170436"/>
              </a:xfrm>
              <a:blipFill>
                <a:blip r:embed="rId3"/>
                <a:stretch>
                  <a:fillRect l="-2369" t="-1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7A5C9C91-A7C6-5C94-F5EB-F62A97136FA8}"/>
                  </a:ext>
                </a:extLst>
              </p:cNvPr>
              <p:cNvSpPr txBox="1">
                <a:spLocks/>
              </p:cNvSpPr>
              <p:nvPr/>
            </p:nvSpPr>
            <p:spPr>
              <a:xfrm>
                <a:off x="6411527" y="2376055"/>
                <a:ext cx="5349898" cy="422994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AU" sz="1800" b="0">
                    <a:latin typeface="+mn-lt"/>
                  </a:rPr>
                  <a:t>Substitute into </a:t>
                </a:r>
                <a14:m>
                  <m:oMath xmlns:m="http://schemas.openxmlformats.org/officeDocument/2006/math">
                    <m:r>
                      <a:rPr lang="en-AU" sz="1800" b="0" i="1" smtClean="0">
                        <a:latin typeface="Cambria Math" panose="02040503050406030204" pitchFamily="18" charset="0"/>
                      </a:rPr>
                      <m:t>(2)</m:t>
                    </m:r>
                  </m:oMath>
                </a14:m>
                <a:r>
                  <a:rPr lang="en-AU" sz="1800" b="0">
                    <a:latin typeface="+mn-lt"/>
                  </a:rPr>
                  <a:t> to determine </a:t>
                </a:r>
                <a14:m>
                  <m:oMath xmlns:m="http://schemas.openxmlformats.org/officeDocument/2006/math">
                    <m:r>
                      <a:rPr lang="en-AU" sz="1800" b="0" i="1" smtClean="0">
                        <a:latin typeface="Cambria Math" panose="02040503050406030204" pitchFamily="18" charset="0"/>
                      </a:rPr>
                      <m:t>𝜇</m:t>
                    </m:r>
                  </m:oMath>
                </a14:m>
                <a:br>
                  <a:rPr lang="en-AU" sz="1800" b="0">
                    <a:latin typeface="+mn-lt"/>
                  </a:rPr>
                </a:b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−2+3</m:t>
                      </m:r>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4</m:t>
                              </m:r>
                            </m:den>
                          </m:f>
                        </m:e>
                      </m:d>
                      <m:r>
                        <m:rPr>
                          <m:aln/>
                        </m:rPr>
                        <a:rPr lang="en-AU" sz="1800" b="0" i="1" smtClean="0">
                          <a:latin typeface="Cambria Math" panose="02040503050406030204" pitchFamily="18" charset="0"/>
                        </a:rPr>
                        <m:t>=</m:t>
                      </m:r>
                      <m:r>
                        <a:rPr lang="en-AU" sz="1800" b="0" i="1" smtClean="0">
                          <a:latin typeface="Cambria Math" panose="02040503050406030204" pitchFamily="18" charset="0"/>
                        </a:rPr>
                        <m:t>4−2</m:t>
                      </m:r>
                      <m:r>
                        <a:rPr lang="en-AU" sz="1800" b="0" i="1" smtClean="0">
                          <a:latin typeface="Cambria Math" panose="02040503050406030204" pitchFamily="18" charset="0"/>
                        </a:rPr>
                        <m:t>𝜇</m:t>
                      </m:r>
                    </m:oMath>
                    <m:oMath xmlns:m="http://schemas.openxmlformats.org/officeDocument/2006/math">
                      <m:r>
                        <a:rPr lang="en-AU" sz="1800" b="0" i="1" smtClean="0">
                          <a:latin typeface="Cambria Math" panose="02040503050406030204" pitchFamily="18" charset="0"/>
                        </a:rPr>
                        <m:t>𝜇</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15</m:t>
                          </m:r>
                        </m:num>
                        <m:den>
                          <m:r>
                            <a:rPr lang="en-AU" sz="1800" b="0" i="1" smtClean="0">
                              <a:latin typeface="Cambria Math" panose="02040503050406030204" pitchFamily="18" charset="0"/>
                            </a:rPr>
                            <m:t>8</m:t>
                          </m:r>
                        </m:den>
                      </m:f>
                    </m:oMath>
                  </m:oMathPara>
                </a14:m>
                <a:br>
                  <a:rPr lang="en-AU" sz="1800">
                    <a:latin typeface="+mn-lt"/>
                  </a:rPr>
                </a:br>
                <a:r>
                  <a:rPr lang="en-AU" sz="1800">
                    <a:latin typeface="+mn-lt"/>
                  </a:rPr>
                  <a:t>Test </a:t>
                </a:r>
                <a14:m>
                  <m:oMath xmlns:m="http://schemas.openxmlformats.org/officeDocument/2006/math">
                    <m:r>
                      <a:rPr lang="en-AU" sz="1800" b="0" i="1" smtClean="0">
                        <a:latin typeface="Cambria Math" panose="02040503050406030204" pitchFamily="18" charset="0"/>
                      </a:rPr>
                      <m:t>𝜆</m:t>
                    </m:r>
                  </m:oMath>
                </a14:m>
                <a:r>
                  <a:rPr lang="en-AU" sz="1800">
                    <a:latin typeface="+mn-lt"/>
                  </a:rPr>
                  <a:t> and </a:t>
                </a:r>
                <a14:m>
                  <m:oMath xmlns:m="http://schemas.openxmlformats.org/officeDocument/2006/math">
                    <m:r>
                      <a:rPr lang="en-AU" sz="1800" b="0" i="1" smtClean="0">
                        <a:latin typeface="Cambria Math" panose="02040503050406030204" pitchFamily="18" charset="0"/>
                      </a:rPr>
                      <m:t>𝜇</m:t>
                    </m:r>
                  </m:oMath>
                </a14:m>
                <a:r>
                  <a:rPr lang="en-AU" sz="1800">
                    <a:latin typeface="+mn-lt"/>
                  </a:rPr>
                  <a:t> by substituting into </a:t>
                </a:r>
                <a14:m>
                  <m:oMath xmlns:m="http://schemas.openxmlformats.org/officeDocument/2006/math">
                    <m:r>
                      <a:rPr lang="en-AU" sz="1800" b="0" i="1" smtClean="0">
                        <a:latin typeface="Cambria Math" panose="02040503050406030204" pitchFamily="18" charset="0"/>
                      </a:rPr>
                      <m:t>(1)</m:t>
                    </m:r>
                  </m:oMath>
                </a14:m>
                <a:endParaRPr lang="en-AU" sz="1800">
                  <a:latin typeface="+mn-lt"/>
                </a:endParaRPr>
              </a:p>
              <a:p>
                <a:pPr>
                  <a:lnSpc>
                    <a:spcPct val="10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1+2</m:t>
                      </m:r>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4</m:t>
                              </m:r>
                            </m:den>
                          </m:f>
                        </m:e>
                      </m:d>
                      <m:r>
                        <a:rPr lang="en-AU" sz="1800" b="0" i="1" smtClean="0">
                          <a:latin typeface="Cambria Math" panose="02040503050406030204" pitchFamily="18" charset="0"/>
                        </a:rPr>
                        <m:t>≠ 5−</m:t>
                      </m:r>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15</m:t>
                              </m:r>
                            </m:num>
                            <m:den>
                              <m:r>
                                <a:rPr lang="en-AU" sz="1800" b="0" i="1" smtClean="0">
                                  <a:latin typeface="Cambria Math" panose="02040503050406030204" pitchFamily="18" charset="0"/>
                                </a:rPr>
                                <m:t>8</m:t>
                              </m:r>
                            </m:den>
                          </m:f>
                        </m:e>
                      </m:d>
                    </m:oMath>
                    <m:oMath xmlns:m="http://schemas.openxmlformats.org/officeDocument/2006/math">
                      <m:r>
                        <a:rPr lang="en-AU" sz="1800" b="0" i="1" smtClean="0">
                          <a:latin typeface="Cambria Math" panose="02040503050406030204" pitchFamily="18" charset="0"/>
                        </a:rPr>
                        <m:t>𝐿𝐻𝑆</m:t>
                      </m:r>
                      <m:r>
                        <a:rPr lang="en-AU" sz="1800" b="0" i="1" smtClean="0">
                          <a:latin typeface="Cambria Math" panose="02040503050406030204" pitchFamily="18" charset="0"/>
                        </a:rPr>
                        <m:t>≠ </m:t>
                      </m:r>
                      <m:r>
                        <a:rPr lang="en-AU" sz="1800" b="0" i="1" smtClean="0">
                          <a:latin typeface="Cambria Math" panose="02040503050406030204" pitchFamily="18" charset="0"/>
                        </a:rPr>
                        <m:t>𝑅𝐻𝑆</m:t>
                      </m:r>
                    </m:oMath>
                  </m:oMathPara>
                </a14:m>
                <a:endParaRPr lang="en-AU" sz="1800" b="0" i="1">
                  <a:latin typeface="Cambria Math" panose="02040503050406030204" pitchFamily="18" charset="0"/>
                </a:endParaRPr>
              </a:p>
              <a:p>
                <a:pPr>
                  <a:lnSpc>
                    <a:spcPct val="100000"/>
                  </a:lnSpc>
                </a:pPr>
                <a14:m>
                  <m:oMath xmlns:m="http://schemas.openxmlformats.org/officeDocument/2006/math">
                    <m:r>
                      <a:rPr lang="en-AU" sz="1800" b="1" i="1" smtClean="0">
                        <a:latin typeface="Cambria Math" panose="02040503050406030204" pitchFamily="18" charset="0"/>
                      </a:rPr>
                      <m:t>∴</m:t>
                    </m:r>
                    <m:r>
                      <a:rPr lang="en-AU" sz="1800" b="1" i="1" smtClean="0">
                        <a:latin typeface="Cambria Math" panose="02040503050406030204" pitchFamily="18" charset="0"/>
                      </a:rPr>
                      <m:t>𝒓</m:t>
                    </m:r>
                  </m:oMath>
                </a14:m>
                <a:r>
                  <a:rPr lang="en-AU" sz="1800" b="1">
                    <a:latin typeface="+mn-lt"/>
                  </a:rPr>
                  <a:t> </a:t>
                </a:r>
                <a:r>
                  <a:rPr lang="en-AU" sz="1800">
                    <a:latin typeface="+mn-lt"/>
                  </a:rPr>
                  <a:t>does not intersect</a:t>
                </a:r>
                <a14:m>
                  <m:oMath xmlns:m="http://schemas.openxmlformats.org/officeDocument/2006/math">
                    <m:r>
                      <a:rPr lang="en-AU" sz="1800" b="0" i="0" smtClean="0">
                        <a:latin typeface="Cambria Math" panose="02040503050406030204" pitchFamily="18" charset="0"/>
                      </a:rPr>
                      <m:t> </m:t>
                    </m:r>
                    <m:r>
                      <a:rPr lang="en-AU" sz="1800" b="1" i="1" smtClean="0">
                        <a:latin typeface="Cambria Math" panose="02040503050406030204" pitchFamily="18" charset="0"/>
                      </a:rPr>
                      <m:t>𝒒</m:t>
                    </m:r>
                  </m:oMath>
                </a14:m>
                <a:endParaRPr lang="en-AU" sz="1800" b="1">
                  <a:latin typeface="+mn-lt"/>
                </a:endParaRPr>
              </a:p>
              <a:p>
                <a:pPr>
                  <a:lnSpc>
                    <a:spcPct val="100000"/>
                  </a:lnSpc>
                </a:pPr>
                <a:r>
                  <a:rPr lang="en-AU" sz="1800"/>
                  <a:t>Hence </a:t>
                </a:r>
                <a14:m>
                  <m:oMath xmlns:m="http://schemas.openxmlformats.org/officeDocument/2006/math">
                    <m:r>
                      <a:rPr lang="en-AU" sz="1800" b="1" i="1">
                        <a:latin typeface="Cambria Math" panose="02040503050406030204" pitchFamily="18" charset="0"/>
                      </a:rPr>
                      <m:t>𝒓</m:t>
                    </m:r>
                  </m:oMath>
                </a14:m>
                <a:r>
                  <a:rPr lang="en-AU" sz="1800" b="1"/>
                  <a:t> </a:t>
                </a:r>
                <a:r>
                  <a:rPr lang="en-AU" sz="1800"/>
                  <a:t>and </a:t>
                </a:r>
                <a14:m>
                  <m:oMath xmlns:m="http://schemas.openxmlformats.org/officeDocument/2006/math">
                    <m:r>
                      <a:rPr lang="en-AU" sz="1800" b="1" i="1">
                        <a:latin typeface="Cambria Math" panose="02040503050406030204" pitchFamily="18" charset="0"/>
                      </a:rPr>
                      <m:t>𝒒</m:t>
                    </m:r>
                  </m:oMath>
                </a14:m>
                <a:r>
                  <a:rPr lang="en-AU" sz="1800" b="1"/>
                  <a:t> </a:t>
                </a:r>
                <a:r>
                  <a:rPr lang="en-AU" sz="1800"/>
                  <a:t>are skew</a:t>
                </a:r>
                <a:endParaRPr lang="en-AU" sz="1800" b="1"/>
              </a:p>
            </p:txBody>
          </p:sp>
        </mc:Choice>
        <mc:Fallback xmlns="">
          <p:sp>
            <p:nvSpPr>
              <p:cNvPr id="5" name="Text Placeholder 11">
                <a:extLst>
                  <a:ext uri="{FF2B5EF4-FFF2-40B4-BE49-F238E27FC236}">
                    <a16:creationId xmlns:a16="http://schemas.microsoft.com/office/drawing/2014/main" id="{7A5C9C91-A7C6-5C94-F5EB-F62A97136FA8}"/>
                  </a:ext>
                </a:extLst>
              </p:cNvPr>
              <p:cNvSpPr txBox="1">
                <a:spLocks noRot="1" noChangeAspect="1" noMove="1" noResize="1" noEditPoints="1" noAdjustHandles="1" noChangeArrowheads="1" noChangeShapeType="1" noTextEdit="1"/>
              </p:cNvSpPr>
              <p:nvPr/>
            </p:nvSpPr>
            <p:spPr>
              <a:xfrm>
                <a:off x="6411527" y="2376055"/>
                <a:ext cx="5349898" cy="4229945"/>
              </a:xfrm>
              <a:prstGeom prst="rect">
                <a:avLst/>
              </a:prstGeom>
              <a:blipFill>
                <a:blip r:embed="rId4"/>
                <a:stretch>
                  <a:fillRect l="-2737" t="-18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7BAA82B-F59B-7CE4-0684-B092AE305C04}"/>
                  </a:ext>
                </a:extLst>
              </p:cNvPr>
              <p:cNvSpPr txBox="1"/>
              <p:nvPr/>
            </p:nvSpPr>
            <p:spPr>
              <a:xfrm>
                <a:off x="266699" y="1135722"/>
                <a:ext cx="11401425" cy="910442"/>
              </a:xfrm>
              <a:prstGeom prst="rect">
                <a:avLst/>
              </a:prstGeom>
              <a:noFill/>
            </p:spPr>
            <p:txBody>
              <a:bodyPr wrap="square">
                <a:spAutoFit/>
              </a:bodyPr>
              <a:lstStyle/>
              <a:p>
                <a:r>
                  <a:rPr lang="en-AU" sz="2000"/>
                  <a:t>Prove that the following lines are skew </a:t>
                </a:r>
                <a14:m>
                  <m:oMath xmlns:m="http://schemas.openxmlformats.org/officeDocument/2006/math">
                    <m:r>
                      <a:rPr lang="en-AU" sz="2000" b="1" i="1" smtClean="0">
                        <a:latin typeface="Cambria Math" panose="02040503050406030204" pitchFamily="18" charset="0"/>
                      </a:rPr>
                      <m:t>𝒓</m:t>
                    </m:r>
                    <m:r>
                      <a:rPr lang="en-AU" sz="2000" b="0" i="1" smtClean="0">
                        <a:latin typeface="Cambria Math" panose="02040503050406030204" pitchFamily="18" charset="0"/>
                      </a:rPr>
                      <m:t>=</m:t>
                    </m:r>
                    <m:d>
                      <m:dPr>
                        <m:ctrlPr>
                          <a:rPr lang="en-AU" sz="2000" i="1" smtClean="0">
                            <a:latin typeface="Cambria Math" panose="02040503050406030204" pitchFamily="18" charset="0"/>
                          </a:rPr>
                        </m:ctrlPr>
                      </m:dPr>
                      <m:e>
                        <m:m>
                          <m:mPr>
                            <m:mcs>
                              <m:mc>
                                <m:mcPr>
                                  <m:count m:val="1"/>
                                  <m:mcJc m:val="center"/>
                                </m:mcPr>
                              </m:mc>
                            </m:mcs>
                            <m:ctrlPr>
                              <a:rPr lang="en-AU" sz="2000" i="1" smtClean="0">
                                <a:latin typeface="Cambria Math" panose="02040503050406030204" pitchFamily="18" charset="0"/>
                              </a:rPr>
                            </m:ctrlPr>
                          </m:mPr>
                          <m:mr>
                            <m:e>
                              <m:r>
                                <a:rPr lang="en-AU" sz="2000" b="0" i="1" smtClean="0">
                                  <a:latin typeface="Cambria Math" panose="02040503050406030204" pitchFamily="18" charset="0"/>
                                </a:rPr>
                                <m:t>1</m:t>
                              </m:r>
                            </m:e>
                          </m:mr>
                          <m:mr>
                            <m:e>
                              <m:r>
                                <a:rPr lang="en-AU" sz="2000" b="0" i="1" smtClean="0">
                                  <a:latin typeface="Cambria Math" panose="02040503050406030204" pitchFamily="18" charset="0"/>
                                </a:rPr>
                                <m:t>−2</m:t>
                              </m:r>
                            </m:e>
                          </m:mr>
                          <m:mr>
                            <m:e>
                              <m:r>
                                <a:rPr lang="en-AU" sz="2000" b="0" i="1" smtClean="0">
                                  <a:latin typeface="Cambria Math" panose="02040503050406030204" pitchFamily="18" charset="0"/>
                                </a:rPr>
                                <m:t>4</m:t>
                              </m:r>
                            </m:e>
                          </m:mr>
                        </m:m>
                      </m:e>
                    </m:d>
                    <m:r>
                      <a:rPr lang="en-AU" sz="2000" b="0" i="1" smtClean="0">
                        <a:latin typeface="Cambria Math" panose="02040503050406030204" pitchFamily="18" charset="0"/>
                      </a:rPr>
                      <m:t>+</m:t>
                    </m:r>
                    <m:r>
                      <a:rPr lang="en-AU" sz="2000" b="0" i="1" smtClean="0">
                        <a:latin typeface="Cambria Math" panose="02040503050406030204" pitchFamily="18" charset="0"/>
                      </a:rPr>
                      <m:t>𝜆</m:t>
                    </m:r>
                    <m:d>
                      <m:dPr>
                        <m:ctrlPr>
                          <a:rPr lang="en-AU" sz="2000" b="0" i="1" smtClean="0">
                            <a:latin typeface="Cambria Math" panose="02040503050406030204" pitchFamily="18" charset="0"/>
                          </a:rPr>
                        </m:ctrlPr>
                      </m:dPr>
                      <m:e>
                        <m:m>
                          <m:mPr>
                            <m:mcs>
                              <m:mc>
                                <m:mcPr>
                                  <m:count m:val="1"/>
                                  <m:mcJc m:val="center"/>
                                </m:mcPr>
                              </m:mc>
                            </m:mcs>
                            <m:ctrlPr>
                              <a:rPr lang="en-AU" sz="2000" b="0" i="1" smtClean="0">
                                <a:latin typeface="Cambria Math" panose="02040503050406030204" pitchFamily="18" charset="0"/>
                              </a:rPr>
                            </m:ctrlPr>
                          </m:mPr>
                          <m:mr>
                            <m:e>
                              <m:r>
                                <m:rPr>
                                  <m:brk m:alnAt="7"/>
                                </m:rPr>
                                <a:rPr lang="en-AU" sz="2000" b="0" i="1" smtClean="0">
                                  <a:latin typeface="Cambria Math" panose="02040503050406030204" pitchFamily="18" charset="0"/>
                                </a:rPr>
                                <m:t>2</m:t>
                              </m:r>
                            </m:e>
                          </m:mr>
                          <m:mr>
                            <m:e>
                              <m:r>
                                <a:rPr lang="en-AU" sz="2000" b="0" i="1" smtClean="0">
                                  <a:latin typeface="Cambria Math" panose="02040503050406030204" pitchFamily="18" charset="0"/>
                                </a:rPr>
                                <m:t>3</m:t>
                              </m:r>
                            </m:e>
                          </m:mr>
                          <m:mr>
                            <m:e>
                              <m:r>
                                <a:rPr lang="en-AU" sz="2000" b="0" i="1" smtClean="0">
                                  <a:latin typeface="Cambria Math" panose="02040503050406030204" pitchFamily="18" charset="0"/>
                                </a:rPr>
                                <m:t>1</m:t>
                              </m:r>
                            </m:e>
                          </m:mr>
                        </m:m>
                      </m:e>
                    </m:d>
                  </m:oMath>
                </a14:m>
                <a:r>
                  <a:rPr lang="en-AU" sz="2000"/>
                  <a:t> and </a:t>
                </a:r>
                <a14:m>
                  <m:oMath xmlns:m="http://schemas.openxmlformats.org/officeDocument/2006/math">
                    <m:r>
                      <a:rPr lang="en-AU" sz="2000" b="1" i="1" smtClean="0">
                        <a:latin typeface="Cambria Math" panose="02040503050406030204" pitchFamily="18" charset="0"/>
                      </a:rPr>
                      <m:t>𝒒</m:t>
                    </m:r>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m>
                          <m:mPr>
                            <m:mcs>
                              <m:mc>
                                <m:mcPr>
                                  <m:count m:val="1"/>
                                  <m:mcJc m:val="center"/>
                                </m:mcPr>
                              </m:mc>
                            </m:mcs>
                            <m:ctrlPr>
                              <a:rPr lang="en-AU" sz="2000" b="0" i="1" smtClean="0">
                                <a:latin typeface="Cambria Math" panose="02040503050406030204" pitchFamily="18" charset="0"/>
                              </a:rPr>
                            </m:ctrlPr>
                          </m:mPr>
                          <m:mr>
                            <m:e>
                              <m:r>
                                <a:rPr lang="en-AU" sz="2000" b="0" i="1" smtClean="0">
                                  <a:latin typeface="Cambria Math" panose="02040503050406030204" pitchFamily="18" charset="0"/>
                                </a:rPr>
                                <m:t>5</m:t>
                              </m:r>
                            </m:e>
                          </m:mr>
                          <m:mr>
                            <m:e>
                              <m:r>
                                <a:rPr lang="en-AU" sz="2000" b="0" i="1" smtClean="0">
                                  <a:latin typeface="Cambria Math" panose="02040503050406030204" pitchFamily="18" charset="0"/>
                                </a:rPr>
                                <m:t>4</m:t>
                              </m:r>
                            </m:e>
                          </m:mr>
                          <m:mr>
                            <m:e>
                              <m:r>
                                <a:rPr lang="en-AU" sz="2000" b="0" i="1" smtClean="0">
                                  <a:latin typeface="Cambria Math" panose="02040503050406030204" pitchFamily="18" charset="0"/>
                                </a:rPr>
                                <m:t>1</m:t>
                              </m:r>
                            </m:e>
                          </m:mr>
                        </m:m>
                      </m:e>
                    </m:d>
                    <m:r>
                      <a:rPr lang="en-AU" sz="2000" b="0" i="1" smtClean="0">
                        <a:latin typeface="Cambria Math" panose="02040503050406030204" pitchFamily="18" charset="0"/>
                      </a:rPr>
                      <m:t>+</m:t>
                    </m:r>
                    <m:r>
                      <a:rPr lang="en-AU" sz="2000" b="0" i="1" smtClean="0">
                        <a:latin typeface="Cambria Math" panose="02040503050406030204" pitchFamily="18" charset="0"/>
                      </a:rPr>
                      <m:t>𝜇</m:t>
                    </m:r>
                    <m:d>
                      <m:dPr>
                        <m:ctrlPr>
                          <a:rPr lang="en-AU" sz="2000" b="0" i="1" smtClean="0">
                            <a:latin typeface="Cambria Math" panose="02040503050406030204" pitchFamily="18" charset="0"/>
                          </a:rPr>
                        </m:ctrlPr>
                      </m:dPr>
                      <m:e>
                        <m:m>
                          <m:mPr>
                            <m:mcs>
                              <m:mc>
                                <m:mcPr>
                                  <m:count m:val="1"/>
                                  <m:mcJc m:val="center"/>
                                </m:mcPr>
                              </m:mc>
                            </m:mcs>
                            <m:ctrlPr>
                              <a:rPr lang="en-AU" sz="2000" b="0" i="1" smtClean="0">
                                <a:latin typeface="Cambria Math" panose="02040503050406030204" pitchFamily="18" charset="0"/>
                              </a:rPr>
                            </m:ctrlPr>
                          </m:mPr>
                          <m:mr>
                            <m:e>
                              <m:r>
                                <m:rPr>
                                  <m:brk m:alnAt="7"/>
                                </m:rPr>
                                <a:rPr lang="en-AU" sz="2000" b="0" i="1" smtClean="0">
                                  <a:latin typeface="Cambria Math" panose="02040503050406030204" pitchFamily="18" charset="0"/>
                                </a:rPr>
                                <m:t>−</m:t>
                              </m:r>
                              <m:r>
                                <a:rPr lang="en-AU" sz="2000" b="0" i="1" smtClean="0">
                                  <a:latin typeface="Cambria Math" panose="02040503050406030204" pitchFamily="18" charset="0"/>
                                </a:rPr>
                                <m:t>1</m:t>
                              </m:r>
                            </m:e>
                          </m:mr>
                          <m:mr>
                            <m:e>
                              <m:r>
                                <a:rPr lang="en-AU" sz="2000" b="0" i="1" smtClean="0">
                                  <a:latin typeface="Cambria Math" panose="02040503050406030204" pitchFamily="18" charset="0"/>
                                </a:rPr>
                                <m:t>−2</m:t>
                              </m:r>
                            </m:e>
                          </m:mr>
                          <m:mr>
                            <m:e>
                              <m:r>
                                <a:rPr lang="en-AU" sz="2000" b="0" i="1" smtClean="0">
                                  <a:latin typeface="Cambria Math" panose="02040503050406030204" pitchFamily="18" charset="0"/>
                                </a:rPr>
                                <m:t>2</m:t>
                              </m:r>
                            </m:e>
                          </m:mr>
                        </m:m>
                      </m:e>
                    </m:d>
                  </m:oMath>
                </a14:m>
                <a:endParaRPr lang="en-AU" sz="2000"/>
              </a:p>
            </p:txBody>
          </p:sp>
        </mc:Choice>
        <mc:Fallback xmlns="">
          <p:sp>
            <p:nvSpPr>
              <p:cNvPr id="7" name="TextBox 6">
                <a:extLst>
                  <a:ext uri="{FF2B5EF4-FFF2-40B4-BE49-F238E27FC236}">
                    <a16:creationId xmlns:a16="http://schemas.microsoft.com/office/drawing/2014/main" id="{87BAA82B-F59B-7CE4-0684-B092AE305C04}"/>
                  </a:ext>
                </a:extLst>
              </p:cNvPr>
              <p:cNvSpPr txBox="1">
                <a:spLocks noRot="1" noChangeAspect="1" noMove="1" noResize="1" noEditPoints="1" noAdjustHandles="1" noChangeArrowheads="1" noChangeShapeType="1" noTextEdit="1"/>
              </p:cNvSpPr>
              <p:nvPr/>
            </p:nvSpPr>
            <p:spPr>
              <a:xfrm>
                <a:off x="266699" y="1135722"/>
                <a:ext cx="11401425" cy="910442"/>
              </a:xfrm>
              <a:prstGeom prst="rect">
                <a:avLst/>
              </a:prstGeom>
              <a:blipFill>
                <a:blip r:embed="rId5"/>
                <a:stretch>
                  <a:fillRect l="-588"/>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00C4DDEE-1E63-20C4-4B13-4CCBCEC47F5C}"/>
              </a:ext>
              <a:ext uri="{C183D7F6-B498-43B3-948B-1728B52AA6E4}">
                <adec:decorative xmlns:adec="http://schemas.microsoft.com/office/drawing/2017/decorative" val="1"/>
              </a:ext>
            </a:extLst>
          </p:cNvPr>
          <p:cNvCxnSpPr>
            <a:cxnSpLocks/>
          </p:cNvCxnSpPr>
          <p:nvPr/>
        </p:nvCxnSpPr>
        <p:spPr>
          <a:xfrm flipH="1">
            <a:off x="6200775" y="2209799"/>
            <a:ext cx="38100" cy="439620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0538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latin typeface="+mj-lt"/>
              </a:rPr>
              <a:t>HSC-style questions (1)	</a:t>
            </a:r>
          </a:p>
        </p:txBody>
      </p:sp>
      <p:sp>
        <p:nvSpPr>
          <p:cNvPr id="13" name="Text Placeholder 12">
            <a:extLst>
              <a:ext uri="{FF2B5EF4-FFF2-40B4-BE49-F238E27FC236}">
                <a16:creationId xmlns:a16="http://schemas.microsoft.com/office/drawing/2014/main" id="{A98C3C5E-AA90-77C9-F430-C4D6AD65590D}"/>
              </a:ext>
            </a:extLst>
          </p:cNvPr>
          <p:cNvSpPr>
            <a:spLocks noGrp="1"/>
          </p:cNvSpPr>
          <p:nvPr>
            <p:ph type="body" sz="quarter" idx="18"/>
          </p:nvPr>
        </p:nvSpPr>
        <p:spPr>
          <a:xfrm>
            <a:off x="360000" y="982520"/>
            <a:ext cx="11483998" cy="356423"/>
          </a:xfrm>
        </p:spPr>
        <p:txBody>
          <a:bodyPr/>
          <a:lstStyle/>
          <a:p>
            <a:r>
              <a:rPr lang="en-AU" dirty="0">
                <a:latin typeface="+mj-lt"/>
              </a:rPr>
              <a:t>Solutions – </a:t>
            </a:r>
            <a:r>
              <a:rPr lang="en-AU">
                <a:latin typeface="+mj-lt"/>
              </a:rPr>
              <a:t>question 1</a:t>
            </a:r>
            <a:endParaRPr lang="en-AU" dirty="0">
              <a:latin typeface="+mj-lt"/>
            </a:endParaRP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ECFBF847-A998-2CB6-59D8-BC9692D751B4}"/>
                  </a:ext>
                </a:extLst>
              </p:cNvPr>
              <p:cNvSpPr>
                <a:spLocks noGrp="1"/>
              </p:cNvSpPr>
              <p:nvPr>
                <p:ph type="body" sz="quarter" idx="17"/>
              </p:nvPr>
            </p:nvSpPr>
            <p:spPr>
              <a:xfrm>
                <a:off x="360000" y="1567086"/>
                <a:ext cx="5154975" cy="4807835"/>
              </a:xfrm>
            </p:spPr>
            <p:txBody>
              <a:bodyPr/>
              <a:lstStyle/>
              <a:p>
                <a:pPr lvl="0"/>
                <a:r>
                  <a:rPr lang="en-AU" sz="1800" dirty="0"/>
                  <a:t>Examining the direction vectors, </a:t>
                </a:r>
                <a14:m>
                  <m:oMath xmlns:m="http://schemas.openxmlformats.org/officeDocument/2006/math">
                    <m:sSub>
                      <m:sSubPr>
                        <m:ctrlPr>
                          <a:rPr lang="en-AU" sz="1800" b="1" i="1">
                            <a:latin typeface="Cambria Math" panose="02040503050406030204" pitchFamily="18" charset="0"/>
                          </a:rPr>
                        </m:ctrlPr>
                      </m:sSubPr>
                      <m:e>
                        <m:r>
                          <a:rPr lang="en-AU" sz="1800" b="1" i="0">
                            <a:latin typeface="Cambria Math" panose="02040503050406030204" pitchFamily="18" charset="0"/>
                          </a:rPr>
                          <m:t>𝐝</m:t>
                        </m:r>
                      </m:e>
                      <m:sub>
                        <m:r>
                          <a:rPr lang="en-AU" sz="1800" i="0">
                            <a:latin typeface="Cambria Math" panose="02040503050406030204" pitchFamily="18" charset="0"/>
                          </a:rPr>
                          <m:t>1</m:t>
                        </m:r>
                      </m:sub>
                    </m:sSub>
                    <m:r>
                      <a:rPr lang="en-AU" sz="1800" i="0">
                        <a:latin typeface="Cambria Math" panose="02040503050406030204" pitchFamily="18" charset="0"/>
                      </a:rPr>
                      <m:t> </m:t>
                    </m:r>
                  </m:oMath>
                </a14:m>
                <a:r>
                  <a:rPr lang="en-AU" sz="1800" dirty="0"/>
                  <a:t>and </a:t>
                </a:r>
                <a14:m>
                  <m:oMath xmlns:m="http://schemas.openxmlformats.org/officeDocument/2006/math">
                    <m:sSub>
                      <m:sSubPr>
                        <m:ctrlPr>
                          <a:rPr lang="en-AU" sz="1800" b="1" i="1">
                            <a:latin typeface="Cambria Math" panose="02040503050406030204" pitchFamily="18" charset="0"/>
                          </a:rPr>
                        </m:ctrlPr>
                      </m:sSubPr>
                      <m:e>
                        <m:r>
                          <a:rPr lang="en-AU" sz="1800" b="1" i="0">
                            <a:latin typeface="Cambria Math" panose="02040503050406030204" pitchFamily="18" charset="0"/>
                          </a:rPr>
                          <m:t>𝐝</m:t>
                        </m:r>
                      </m:e>
                      <m:sub>
                        <m:r>
                          <a:rPr lang="en-AU" sz="1800" i="0">
                            <a:latin typeface="Cambria Math" panose="02040503050406030204" pitchFamily="18" charset="0"/>
                          </a:rPr>
                          <m:t>2</m:t>
                        </m:r>
                      </m:sub>
                    </m:sSub>
                  </m:oMath>
                </a14:m>
                <a:r>
                  <a:rPr lang="en-AU" sz="1800" dirty="0"/>
                  <a:t>, of </a:t>
                </a:r>
                <a14:m>
                  <m:oMath xmlns:m="http://schemas.openxmlformats.org/officeDocument/2006/math">
                    <m:r>
                      <a:rPr lang="en-AU" sz="1800" b="1" i="1">
                        <a:latin typeface="Cambria Math" panose="02040503050406030204" pitchFamily="18" charset="0"/>
                      </a:rPr>
                      <m:t>𝒂</m:t>
                    </m:r>
                  </m:oMath>
                </a14:m>
                <a:r>
                  <a:rPr lang="en-AU" sz="1800" b="1" dirty="0"/>
                  <a:t> </a:t>
                </a:r>
                <a:r>
                  <a:rPr lang="en-AU" sz="1800" dirty="0"/>
                  <a:t>and </a:t>
                </a:r>
                <a14:m>
                  <m:oMath xmlns:m="http://schemas.openxmlformats.org/officeDocument/2006/math">
                    <m:r>
                      <a:rPr lang="en-AU" sz="1800" b="1" i="1">
                        <a:latin typeface="Cambria Math" panose="02040503050406030204" pitchFamily="18" charset="0"/>
                      </a:rPr>
                      <m:t>𝒃</m:t>
                    </m:r>
                    <m:r>
                      <a:rPr lang="en-AU" sz="1800" i="1">
                        <a:latin typeface="Cambria Math" panose="02040503050406030204" pitchFamily="18" charset="0"/>
                      </a:rPr>
                      <m:t> </m:t>
                    </m:r>
                  </m:oMath>
                </a14:m>
                <a:r>
                  <a:rPr lang="en-AU" sz="1800" dirty="0"/>
                  <a:t>respectively.</a:t>
                </a:r>
              </a:p>
              <a:p>
                <a:pPr/>
                <a14:m>
                  <m:oMathPara xmlns:m="http://schemas.openxmlformats.org/officeDocument/2006/math">
                    <m:oMathParaPr>
                      <m:jc m:val="centerGroup"/>
                    </m:oMathParaPr>
                    <m:oMath xmlns:m="http://schemas.openxmlformats.org/officeDocument/2006/math">
                      <m:sSub>
                        <m:sSubPr>
                          <m:ctrlPr>
                            <a:rPr lang="en-AU" sz="1800" b="1" i="1">
                              <a:latin typeface="Cambria Math" panose="02040503050406030204" pitchFamily="18" charset="0"/>
                            </a:rPr>
                          </m:ctrlPr>
                        </m:sSubPr>
                        <m:e>
                          <m:r>
                            <a:rPr lang="en-AU" sz="1800" b="1" i="0">
                              <a:latin typeface="Cambria Math" panose="02040503050406030204" pitchFamily="18" charset="0"/>
                            </a:rPr>
                            <m:t>𝐝</m:t>
                          </m:r>
                        </m:e>
                        <m:sub>
                          <m:r>
                            <a:rPr lang="en-AU" sz="1800" i="0">
                              <a:latin typeface="Cambria Math" panose="02040503050406030204" pitchFamily="18" charset="0"/>
                            </a:rPr>
                            <m:t>1</m:t>
                          </m:r>
                        </m:sub>
                      </m:sSub>
                      <m:r>
                        <a:rPr lang="en-AU" sz="1800" i="1">
                          <a:latin typeface="Cambria Math" panose="02040503050406030204" pitchFamily="18" charset="0"/>
                        </a:rPr>
                        <m:t>=−1</m:t>
                      </m:r>
                      <m:sSub>
                        <m:sSubPr>
                          <m:ctrlPr>
                            <a:rPr lang="en-AU" sz="1800" b="1" i="1">
                              <a:latin typeface="Cambria Math" panose="02040503050406030204" pitchFamily="18" charset="0"/>
                            </a:rPr>
                          </m:ctrlPr>
                        </m:sSubPr>
                        <m:e>
                          <m:r>
                            <a:rPr lang="en-AU" sz="1800" b="1" i="0">
                              <a:latin typeface="Cambria Math" panose="02040503050406030204" pitchFamily="18" charset="0"/>
                            </a:rPr>
                            <m:t>𝐝</m:t>
                          </m:r>
                        </m:e>
                        <m:sub>
                          <m:r>
                            <a:rPr lang="en-AU" sz="1800" i="0">
                              <a:latin typeface="Cambria Math" panose="02040503050406030204" pitchFamily="18" charset="0"/>
                            </a:rPr>
                            <m:t>2</m:t>
                          </m:r>
                        </m:sub>
                      </m:sSub>
                    </m:oMath>
                  </m:oMathPara>
                </a14:m>
                <a:endParaRPr lang="en-AU" sz="1800" dirty="0"/>
              </a:p>
              <a:p>
                <a:r>
                  <a:rPr lang="en-AU" sz="1800" dirty="0"/>
                  <a:t>So, the lines are parallel, or possibly the same line. </a:t>
                </a:r>
              </a:p>
              <a:p>
                <a:r>
                  <a:rPr lang="en-AU" sz="1800" dirty="0"/>
                  <a:t>Checking if the lines are the same, we need to see whether the point </a:t>
                </a:r>
                <a14:m>
                  <m:oMath xmlns:m="http://schemas.openxmlformats.org/officeDocument/2006/math">
                    <m:d>
                      <m:dPr>
                        <m:ctrlPr>
                          <a:rPr lang="en-AU" sz="1800" i="1">
                            <a:latin typeface="Cambria Math" panose="02040503050406030204" pitchFamily="18" charset="0"/>
                          </a:rPr>
                        </m:ctrlPr>
                      </m:dPr>
                      <m:e>
                        <m:r>
                          <a:rPr lang="en-AU" sz="1800" i="1">
                            <a:latin typeface="Cambria Math" panose="02040503050406030204" pitchFamily="18" charset="0"/>
                          </a:rPr>
                          <m:t>6, −13, 0</m:t>
                        </m:r>
                      </m:e>
                    </m:d>
                  </m:oMath>
                </a14:m>
                <a:r>
                  <a:rPr lang="en-AU" sz="1800" dirty="0"/>
                  <a:t> from line </a:t>
                </a:r>
                <a14:m>
                  <m:oMath xmlns:m="http://schemas.openxmlformats.org/officeDocument/2006/math">
                    <m:r>
                      <a:rPr lang="en-AU" sz="1800" i="1">
                        <a:latin typeface="Cambria Math" panose="02040503050406030204" pitchFamily="18" charset="0"/>
                      </a:rPr>
                      <m:t>𝑏</m:t>
                    </m:r>
                  </m:oMath>
                </a14:m>
                <a:r>
                  <a:rPr lang="en-AU" sz="1800" dirty="0"/>
                  <a:t> lies on the line </a:t>
                </a:r>
                <a14:m>
                  <m:oMath xmlns:m="http://schemas.openxmlformats.org/officeDocument/2006/math">
                    <m:r>
                      <a:rPr lang="en-AU" sz="1800" i="1">
                        <a:latin typeface="Cambria Math" panose="02040503050406030204" pitchFamily="18" charset="0"/>
                      </a:rPr>
                      <m:t>𝑎</m:t>
                    </m:r>
                  </m:oMath>
                </a14:m>
                <a:endParaRPr lang="en-AU" sz="1800" dirty="0"/>
              </a:p>
              <a:p>
                <a:r>
                  <a:rPr lang="en-AU" sz="1800" dirty="0"/>
                  <a:t> </a:t>
                </a:r>
                <a14:m>
                  <m:oMath xmlns:m="http://schemas.openxmlformats.org/officeDocument/2006/math">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a:rPr lang="en-AU" sz="1800" i="1">
                                  <a:latin typeface="Cambria Math" panose="02040503050406030204" pitchFamily="18" charset="0"/>
                                </a:rPr>
                                <m:t>2</m:t>
                              </m:r>
                            </m:e>
                          </m:mr>
                          <m:mr>
                            <m:e>
                              <m:r>
                                <a:rPr lang="en-AU" sz="1800" i="1">
                                  <a:latin typeface="Cambria Math" panose="02040503050406030204" pitchFamily="18" charset="0"/>
                                </a:rPr>
                                <m:t>−1</m:t>
                              </m:r>
                            </m:e>
                          </m:mr>
                          <m:mr>
                            <m:e>
                              <m:r>
                                <a:rPr lang="en-AU" sz="1800" i="1">
                                  <a:latin typeface="Cambria Math" panose="02040503050406030204" pitchFamily="18" charset="0"/>
                                </a:rPr>
                                <m:t>4</m:t>
                              </m:r>
                            </m:e>
                          </m:mr>
                        </m:m>
                      </m:e>
                    </m:d>
                    <m:r>
                      <a:rPr lang="en-AU" sz="1800" i="1">
                        <a:latin typeface="Cambria Math" panose="02040503050406030204" pitchFamily="18" charset="0"/>
                      </a:rPr>
                      <m:t>+</m:t>
                    </m:r>
                    <m:r>
                      <a:rPr lang="en-AU" sz="1800" i="1">
                        <a:latin typeface="Cambria Math" panose="02040503050406030204" pitchFamily="18" charset="0"/>
                      </a:rPr>
                      <m:t>𝜆</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a:rPr lang="en-AU" sz="1800" i="1">
                                  <a:latin typeface="Cambria Math" panose="02040503050406030204" pitchFamily="18" charset="0"/>
                                </a:rPr>
                                <m:t>−2</m:t>
                              </m:r>
                            </m:e>
                          </m:mr>
                          <m:mr>
                            <m:e>
                              <m:r>
                                <a:rPr lang="en-AU" sz="1800" i="1">
                                  <a:latin typeface="Cambria Math" panose="02040503050406030204" pitchFamily="18" charset="0"/>
                                </a:rPr>
                                <m:t>6</m:t>
                              </m:r>
                            </m:e>
                          </m:mr>
                          <m:mr>
                            <m:e>
                              <m:r>
                                <a:rPr lang="en-AU" sz="1800" i="1">
                                  <a:latin typeface="Cambria Math" panose="02040503050406030204" pitchFamily="18" charset="0"/>
                                </a:rPr>
                                <m:t>2</m:t>
                              </m:r>
                            </m:e>
                          </m:mr>
                        </m:m>
                      </m:e>
                    </m:d>
                    <m:r>
                      <a:rPr lang="en-AU" sz="1800" i="1">
                        <a:latin typeface="Cambria Math" panose="02040503050406030204" pitchFamily="18" charset="0"/>
                      </a:rPr>
                      <m:t>=</m:t>
                    </m:r>
                    <m:d>
                      <m:dPr>
                        <m:ctrlPr>
                          <a:rPr lang="en-AU" sz="1800" i="1">
                            <a:latin typeface="Cambria Math" panose="02040503050406030204" pitchFamily="18" charset="0"/>
                          </a:rPr>
                        </m:ctrlPr>
                      </m:dPr>
                      <m:e>
                        <m:m>
                          <m:mPr>
                            <m:mcs>
                              <m:mc>
                                <m:mcPr>
                                  <m:count m:val="1"/>
                                  <m:mcJc m:val="center"/>
                                </m:mcPr>
                              </m:mc>
                            </m:mcs>
                            <m:ctrlPr>
                              <a:rPr lang="en-AU" sz="1800" i="1">
                                <a:latin typeface="Cambria Math" panose="02040503050406030204" pitchFamily="18" charset="0"/>
                              </a:rPr>
                            </m:ctrlPr>
                          </m:mPr>
                          <m:mr>
                            <m:e>
                              <m:r>
                                <a:rPr lang="en-AU" sz="1800" i="1">
                                  <a:latin typeface="Cambria Math" panose="02040503050406030204" pitchFamily="18" charset="0"/>
                                </a:rPr>
                                <m:t>6</m:t>
                              </m:r>
                            </m:e>
                          </m:mr>
                          <m:mr>
                            <m:e>
                              <m:r>
                                <a:rPr lang="en-AU" sz="1800" i="1">
                                  <a:latin typeface="Cambria Math" panose="02040503050406030204" pitchFamily="18" charset="0"/>
                                </a:rPr>
                                <m:t>−13</m:t>
                              </m:r>
                            </m:e>
                          </m:mr>
                          <m:mr>
                            <m:e>
                              <m:r>
                                <a:rPr lang="en-AU" sz="1800" i="1">
                                  <a:latin typeface="Cambria Math" panose="02040503050406030204" pitchFamily="18" charset="0"/>
                                </a:rPr>
                                <m:t>0</m:t>
                              </m:r>
                            </m:e>
                          </m:mr>
                        </m:m>
                      </m:e>
                    </m:d>
                  </m:oMath>
                </a14:m>
                <a:r>
                  <a:rPr lang="en-AU" sz="1800" dirty="0"/>
                  <a:t>  </a:t>
                </a:r>
              </a:p>
              <a:p>
                <a:endParaRPr lang="en-AU" dirty="0">
                  <a:latin typeface="+mn-lt"/>
                </a:endParaRPr>
              </a:p>
            </p:txBody>
          </p:sp>
        </mc:Choice>
        <mc:Fallback xmlns="">
          <p:sp>
            <p:nvSpPr>
              <p:cNvPr id="12" name="Text Placeholder 11">
                <a:extLst>
                  <a:ext uri="{FF2B5EF4-FFF2-40B4-BE49-F238E27FC236}">
                    <a16:creationId xmlns:a16="http://schemas.microsoft.com/office/drawing/2014/main" id="{ECFBF847-A998-2CB6-59D8-BC9692D751B4}"/>
                  </a:ext>
                </a:extLst>
              </p:cNvPr>
              <p:cNvSpPr>
                <a:spLocks noGrp="1" noRot="1" noChangeAspect="1" noMove="1" noResize="1" noEditPoints="1" noAdjustHandles="1" noChangeArrowheads="1" noChangeShapeType="1" noTextEdit="1"/>
              </p:cNvSpPr>
              <p:nvPr>
                <p:ph type="body" sz="quarter" idx="17"/>
              </p:nvPr>
            </p:nvSpPr>
            <p:spPr>
              <a:xfrm>
                <a:off x="360000" y="1567086"/>
                <a:ext cx="5154975" cy="4807835"/>
              </a:xfrm>
              <a:blipFill>
                <a:blip r:embed="rId4"/>
                <a:stretch>
                  <a:fillRect l="-2719" r="-3310" b="-3802"/>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23</a:t>
            </a:fld>
            <a:endParaRPr lang="en-AU"/>
          </a:p>
        </p:txBody>
      </p:sp>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F4ABB8EB-6F9A-E87A-97BF-ED22D1B24CFC}"/>
                  </a:ext>
                </a:extLst>
              </p:cNvPr>
              <p:cNvSpPr txBox="1">
                <a:spLocks/>
              </p:cNvSpPr>
              <p:nvPr/>
            </p:nvSpPr>
            <p:spPr>
              <a:xfrm>
                <a:off x="6329025" y="1567086"/>
                <a:ext cx="5154975"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sz="1800" i="1" smtClean="0">
                          <a:latin typeface="Cambria Math" panose="02040503050406030204" pitchFamily="18" charset="0"/>
                        </a:rPr>
                        <m:t>2−2</m:t>
                      </m:r>
                      <m:r>
                        <a:rPr lang="en-AU" sz="1800" i="1" smtClean="0">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6→</m:t>
                      </m:r>
                      <m:r>
                        <a:rPr lang="en-AU" sz="1800" i="1">
                          <a:latin typeface="Cambria Math" panose="02040503050406030204" pitchFamily="18" charset="0"/>
                        </a:rPr>
                        <m:t>𝜆</m:t>
                      </m:r>
                      <m:r>
                        <a:rPr lang="en-AU" sz="1800" i="1">
                          <a:latin typeface="Cambria Math" panose="02040503050406030204" pitchFamily="18" charset="0"/>
                        </a:rPr>
                        <m:t>=−2</m:t>
                      </m:r>
                    </m:oMath>
                    <m:oMath xmlns:m="http://schemas.openxmlformats.org/officeDocument/2006/math">
                      <m:r>
                        <a:rPr lang="en-AU" sz="1800" i="1">
                          <a:latin typeface="Cambria Math" panose="02040503050406030204" pitchFamily="18" charset="0"/>
                        </a:rPr>
                        <m:t>−1+6</m:t>
                      </m:r>
                      <m:r>
                        <a:rPr lang="en-AU" sz="1800" i="1">
                          <a:latin typeface="Cambria Math" panose="02040503050406030204" pitchFamily="18" charset="0"/>
                        </a:rPr>
                        <m:t>𝜆</m:t>
                      </m:r>
                      <m:r>
                        <m:rPr>
                          <m:aln/>
                        </m:rPr>
                        <a:rPr lang="en-AU" sz="1800" i="1">
                          <a:latin typeface="Cambria Math" panose="02040503050406030204" pitchFamily="18" charset="0"/>
                        </a:rPr>
                        <m:t>=</m:t>
                      </m:r>
                      <m:r>
                        <a:rPr lang="en-AU" sz="1800" i="1">
                          <a:latin typeface="Cambria Math" panose="02040503050406030204" pitchFamily="18" charset="0"/>
                        </a:rPr>
                        <m:t>−13→</m:t>
                      </m:r>
                      <m:r>
                        <a:rPr lang="en-AU" sz="1800" i="1">
                          <a:latin typeface="Cambria Math" panose="02040503050406030204" pitchFamily="18" charset="0"/>
                        </a:rPr>
                        <m:t>𝜆</m:t>
                      </m:r>
                      <m:r>
                        <a:rPr lang="en-AU" sz="1800" i="1">
                          <a:latin typeface="Cambria Math" panose="02040503050406030204" pitchFamily="18" charset="0"/>
                        </a:rPr>
                        <m:t>=−2</m:t>
                      </m:r>
                    </m:oMath>
                    <m:oMath xmlns:m="http://schemas.openxmlformats.org/officeDocument/2006/math">
                      <m:r>
                        <a:rPr lang="en-AU" sz="1800" i="1">
                          <a:latin typeface="Cambria Math" panose="02040503050406030204" pitchFamily="18" charset="0"/>
                        </a:rPr>
                        <m:t>4+2</m:t>
                      </m:r>
                      <m:r>
                        <a:rPr lang="en-AU" sz="1800" i="1">
                          <a:latin typeface="Cambria Math" panose="02040503050406030204" pitchFamily="18" charset="0"/>
                        </a:rPr>
                        <m:t>𝜆</m:t>
                      </m:r>
                      <m:r>
                        <a:rPr lang="en-AU" sz="1800" i="1">
                          <a:latin typeface="Cambria Math" panose="02040503050406030204" pitchFamily="18" charset="0"/>
                        </a:rPr>
                        <m:t>=0→</m:t>
                      </m:r>
                      <m:r>
                        <a:rPr lang="en-AU" sz="1800" i="1">
                          <a:latin typeface="Cambria Math" panose="02040503050406030204" pitchFamily="18" charset="0"/>
                        </a:rPr>
                        <m:t>𝜆</m:t>
                      </m:r>
                      <m:r>
                        <a:rPr lang="en-AU" sz="1800" i="1">
                          <a:latin typeface="Cambria Math" panose="02040503050406030204" pitchFamily="18" charset="0"/>
                        </a:rPr>
                        <m:t>−2</m:t>
                      </m:r>
                    </m:oMath>
                  </m:oMathPara>
                </a14:m>
                <a:endParaRPr lang="en-AU" sz="1800" dirty="0"/>
              </a:p>
              <a:p>
                <a:r>
                  <a:rPr lang="en-AU" sz="1800" dirty="0"/>
                  <a:t>All </a:t>
                </a:r>
                <a:r>
                  <a:rPr lang="en-AU" sz="1800">
                    <a:latin typeface="+mj-lt"/>
                  </a:rPr>
                  <a:t>c</a:t>
                </a:r>
                <a14:m>
                  <m:oMath xmlns:m="http://schemas.openxmlformats.org/officeDocument/2006/math">
                    <m:r>
                      <m:rPr>
                        <m:nor/>
                      </m:rPr>
                      <a:rPr lang="en-AU" sz="1800" b="0" i="0" smtClean="0">
                        <a:latin typeface="+mj-lt"/>
                      </a:rPr>
                      <m:t>omponents</m:t>
                    </m:r>
                    <m:r>
                      <m:rPr>
                        <m:nor/>
                      </m:rPr>
                      <a:rPr lang="en-AU" sz="1800" b="0" i="0" smtClean="0">
                        <a:latin typeface="+mj-lt"/>
                      </a:rPr>
                      <m:t> </m:t>
                    </m:r>
                    <m:r>
                      <m:rPr>
                        <m:nor/>
                      </m:rPr>
                      <a:rPr lang="en-AU" sz="1800" b="0" i="0" smtClean="0">
                        <a:latin typeface="+mj-lt"/>
                      </a:rPr>
                      <m:t>give</m:t>
                    </m:r>
                    <m:r>
                      <m:rPr>
                        <m:nor/>
                      </m:rPr>
                      <a:rPr lang="en-AU" sz="1800" b="0" i="0" smtClean="0">
                        <a:latin typeface="+mj-lt"/>
                      </a:rPr>
                      <m:t> </m:t>
                    </m:r>
                    <m:r>
                      <m:rPr>
                        <m:nor/>
                      </m:rPr>
                      <a:rPr lang="en-AU" sz="1800" b="0" i="0" smtClean="0">
                        <a:latin typeface="+mj-lt"/>
                      </a:rPr>
                      <m:t>the</m:t>
                    </m:r>
                    <m:r>
                      <m:rPr>
                        <m:nor/>
                      </m:rPr>
                      <a:rPr lang="en-AU" sz="1800" b="0" i="0" smtClean="0">
                        <a:latin typeface="+mj-lt"/>
                      </a:rPr>
                      <m:t> </m:t>
                    </m:r>
                    <m:r>
                      <m:rPr>
                        <m:nor/>
                      </m:rPr>
                      <a:rPr lang="en-AU" sz="1800" b="0" i="0" smtClean="0">
                        <a:latin typeface="+mj-lt"/>
                      </a:rPr>
                      <m:t>same</m:t>
                    </m:r>
                    <m:r>
                      <m:rPr>
                        <m:nor/>
                      </m:rPr>
                      <a:rPr lang="en-AU" sz="1800" b="0" i="0" smtClean="0">
                        <a:latin typeface="+mj-lt"/>
                      </a:rPr>
                      <m:t> </m:t>
                    </m:r>
                    <m:r>
                      <a:rPr lang="en-AU" sz="1800" b="0" i="1" smtClean="0">
                        <a:latin typeface="Cambria Math" panose="02040503050406030204" pitchFamily="18" charset="0"/>
                      </a:rPr>
                      <m:t>𝜆</m:t>
                    </m:r>
                    <m:r>
                      <a:rPr lang="en-AU" sz="1800" b="0" i="1" smtClean="0">
                        <a:latin typeface="Cambria Math" panose="02040503050406030204" pitchFamily="18" charset="0"/>
                      </a:rPr>
                      <m:t> </m:t>
                    </m:r>
                    <m:r>
                      <m:rPr>
                        <m:nor/>
                      </m:rPr>
                      <a:rPr lang="en-AU" sz="1800" b="0" i="0" smtClean="0">
                        <a:latin typeface="+mn-lt"/>
                      </a:rPr>
                      <m:t>value</m:t>
                    </m:r>
                    <m:r>
                      <a:rPr lang="en-AU" sz="1800" i="1">
                        <a:latin typeface="Cambria Math" panose="02040503050406030204" pitchFamily="18" charset="0"/>
                      </a:rPr>
                      <m:t>,</m:t>
                    </m:r>
                  </m:oMath>
                </a14:m>
                <a:r>
                  <a:rPr lang="en-AU" sz="1800">
                    <a:latin typeface="+mn-lt"/>
                  </a:rPr>
                  <a:t> </a:t>
                </a:r>
                <a:r>
                  <a:rPr lang="en-AU" sz="1800" dirty="0"/>
                  <a:t>so </a:t>
                </a:r>
                <a14:m>
                  <m:oMath xmlns:m="http://schemas.openxmlformats.org/officeDocument/2006/math">
                    <m:r>
                      <a:rPr lang="en-AU" sz="1800" i="1">
                        <a:latin typeface="Cambria Math" panose="02040503050406030204" pitchFamily="18" charset="0"/>
                      </a:rPr>
                      <m:t>(6, −13, 0)</m:t>
                    </m:r>
                  </m:oMath>
                </a14:m>
                <a:r>
                  <a:rPr lang="en-AU" sz="1800" dirty="0"/>
                  <a:t> lies on the line </a:t>
                </a:r>
                <a14:m>
                  <m:oMath xmlns:m="http://schemas.openxmlformats.org/officeDocument/2006/math">
                    <m:r>
                      <a:rPr lang="en-AU" sz="1800" i="1">
                        <a:latin typeface="Cambria Math" panose="02040503050406030204" pitchFamily="18" charset="0"/>
                      </a:rPr>
                      <m:t>𝑎</m:t>
                    </m:r>
                    <m:r>
                      <a:rPr lang="en-AU" sz="1800" i="1">
                        <a:latin typeface="Cambria Math" panose="02040503050406030204" pitchFamily="18" charset="0"/>
                      </a:rPr>
                      <m:t>.</m:t>
                    </m:r>
                  </m:oMath>
                </a14:m>
                <a:endParaRPr lang="en-AU" sz="1800" dirty="0"/>
              </a:p>
              <a:p>
                <a:r>
                  <a:rPr lang="en-AU" sz="1800" dirty="0"/>
                  <a:t>Hence, </a:t>
                </a:r>
                <a14:m>
                  <m:oMath xmlns:m="http://schemas.openxmlformats.org/officeDocument/2006/math">
                    <m:r>
                      <a:rPr lang="en-AU" sz="1800" b="1" i="1">
                        <a:latin typeface="Cambria Math" panose="02040503050406030204" pitchFamily="18" charset="0"/>
                      </a:rPr>
                      <m:t>𝒂</m:t>
                    </m:r>
                  </m:oMath>
                </a14:m>
                <a:r>
                  <a:rPr lang="en-AU" sz="1800" dirty="0"/>
                  <a:t> and </a:t>
                </a:r>
                <a14:m>
                  <m:oMath xmlns:m="http://schemas.openxmlformats.org/officeDocument/2006/math">
                    <m:r>
                      <a:rPr lang="en-AU" sz="1800" b="1" i="1">
                        <a:latin typeface="Cambria Math" panose="02040503050406030204" pitchFamily="18" charset="0"/>
                      </a:rPr>
                      <m:t>𝒃</m:t>
                    </m:r>
                  </m:oMath>
                </a14:m>
                <a:r>
                  <a:rPr lang="en-AU" sz="1800" dirty="0"/>
                  <a:t> are on the same line </a:t>
                </a:r>
                <a:r>
                  <a:rPr lang="en-AU" sz="1800" dirty="0">
                    <a:sym typeface="Wingdings" panose="05000000000000000000" pitchFamily="2" charset="2"/>
                  </a:rPr>
                  <a:t></a:t>
                </a:r>
                <a:r>
                  <a:rPr lang="en-AU" sz="1800" dirty="0"/>
                  <a:t> option A.</a:t>
                </a:r>
              </a:p>
            </p:txBody>
          </p:sp>
        </mc:Choice>
        <mc:Fallback xmlns="">
          <p:sp>
            <p:nvSpPr>
              <p:cNvPr id="2" name="Text Placeholder 11">
                <a:extLst>
                  <a:ext uri="{FF2B5EF4-FFF2-40B4-BE49-F238E27FC236}">
                    <a16:creationId xmlns:a16="http://schemas.microsoft.com/office/drawing/2014/main" id="{F4ABB8EB-6F9A-E87A-97BF-ED22D1B24CFC}"/>
                  </a:ext>
                </a:extLst>
              </p:cNvPr>
              <p:cNvSpPr txBox="1">
                <a:spLocks noRot="1" noChangeAspect="1" noMove="1" noResize="1" noEditPoints="1" noAdjustHandles="1" noChangeArrowheads="1" noChangeShapeType="1" noTextEdit="1"/>
              </p:cNvSpPr>
              <p:nvPr/>
            </p:nvSpPr>
            <p:spPr>
              <a:xfrm>
                <a:off x="6329025" y="1567086"/>
                <a:ext cx="5154975" cy="4807835"/>
              </a:xfrm>
              <a:prstGeom prst="rect">
                <a:avLst/>
              </a:prstGeom>
              <a:blipFill>
                <a:blip r:embed="rId5"/>
                <a:stretch>
                  <a:fillRect l="-2719"/>
                </a:stretch>
              </a:blipFill>
            </p:spPr>
            <p:txBody>
              <a:bodyPr/>
              <a:lstStyle/>
              <a:p>
                <a:r>
                  <a:rPr lang="en-US">
                    <a:noFill/>
                  </a:rPr>
                  <a:t> </a:t>
                </a:r>
              </a:p>
            </p:txBody>
          </p:sp>
        </mc:Fallback>
      </mc:AlternateContent>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42830-5EB6-33A6-5F7D-884D15C36A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6F00AF-C585-8A2C-815F-CA5906AEB68B}"/>
              </a:ext>
            </a:extLst>
          </p:cNvPr>
          <p:cNvSpPr>
            <a:spLocks noGrp="1"/>
          </p:cNvSpPr>
          <p:nvPr>
            <p:ph type="title"/>
          </p:nvPr>
        </p:nvSpPr>
        <p:spPr/>
        <p:txBody>
          <a:bodyPr/>
          <a:lstStyle/>
          <a:p>
            <a:r>
              <a:rPr lang="en-AU">
                <a:latin typeface="+mj-lt"/>
              </a:rPr>
              <a:t>HSC-style questions (2)	</a:t>
            </a:r>
          </a:p>
        </p:txBody>
      </p:sp>
      <p:sp>
        <p:nvSpPr>
          <p:cNvPr id="13" name="Text Placeholder 12">
            <a:extLst>
              <a:ext uri="{FF2B5EF4-FFF2-40B4-BE49-F238E27FC236}">
                <a16:creationId xmlns:a16="http://schemas.microsoft.com/office/drawing/2014/main" id="{9C546EF4-E94C-B537-4FCB-4A0C1C73128D}"/>
              </a:ext>
            </a:extLst>
          </p:cNvPr>
          <p:cNvSpPr>
            <a:spLocks noGrp="1"/>
          </p:cNvSpPr>
          <p:nvPr>
            <p:ph type="body" sz="quarter" idx="18"/>
          </p:nvPr>
        </p:nvSpPr>
        <p:spPr>
          <a:xfrm>
            <a:off x="360000" y="982520"/>
            <a:ext cx="11483998" cy="356423"/>
          </a:xfrm>
        </p:spPr>
        <p:txBody>
          <a:bodyPr/>
          <a:lstStyle/>
          <a:p>
            <a:r>
              <a:rPr lang="en-AU">
                <a:latin typeface="+mj-lt"/>
              </a:rPr>
              <a:t>Solutions – question 2</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46FBE57-3C5B-7733-FB57-B5447BBC9758}"/>
                  </a:ext>
                </a:extLst>
              </p:cNvPr>
              <p:cNvSpPr>
                <a:spLocks noGrp="1"/>
              </p:cNvSpPr>
              <p:nvPr>
                <p:ph type="body" sz="quarter" idx="17"/>
              </p:nvPr>
            </p:nvSpPr>
            <p:spPr>
              <a:xfrm>
                <a:off x="360000" y="1567086"/>
                <a:ext cx="5736000" cy="4807835"/>
              </a:xfrm>
            </p:spPr>
            <p:txBody>
              <a:bodyPr/>
              <a:lstStyle/>
              <a:p>
                <a:pPr lvl="0"/>
                <a:r>
                  <a:rPr lang="en-AU" sz="1800" b="1"/>
                  <a:t>Write the vector equation of the line through 2 points </a:t>
                </a:r>
                <a:endParaRPr lang="en-AU" sz="1800"/>
              </a:p>
              <a:p>
                <a:r>
                  <a:rPr lang="en-AU" sz="1800"/>
                  <a:t>Direction vector: </a:t>
                </a:r>
                <a14:m>
                  <m:oMath xmlns:m="http://schemas.openxmlformats.org/officeDocument/2006/math">
                    <m:acc>
                      <m:accPr>
                        <m:chr m:val="⃗"/>
                        <m:ctrlPr>
                          <a:rPr lang="en-AU" sz="1800" i="1">
                            <a:latin typeface="Cambria Math" panose="02040503050406030204" pitchFamily="18" charset="0"/>
                          </a:rPr>
                        </m:ctrlPr>
                      </m:accPr>
                      <m:e>
                        <m:r>
                          <a:rPr lang="en-AU" sz="1800" i="1">
                            <a:latin typeface="Cambria Math" panose="02040503050406030204" pitchFamily="18" charset="0"/>
                          </a:rPr>
                          <m:t>𝐴𝐵</m:t>
                        </m:r>
                      </m:e>
                    </m:acc>
                    <m:r>
                      <a:rPr lang="en-AU" sz="1800" i="1">
                        <a:latin typeface="Cambria Math" panose="02040503050406030204" pitchFamily="18" charset="0"/>
                      </a:rPr>
                      <m:t>=</m:t>
                    </m:r>
                    <m:r>
                      <a:rPr lang="en-AU" sz="1800" i="1">
                        <a:latin typeface="Cambria Math" panose="02040503050406030204" pitchFamily="18" charset="0"/>
                      </a:rPr>
                      <m:t>𝐵</m:t>
                    </m:r>
                    <m:r>
                      <a:rPr lang="en-AU" sz="1800" i="1">
                        <a:latin typeface="Cambria Math" panose="02040503050406030204" pitchFamily="18" charset="0"/>
                      </a:rPr>
                      <m:t>−</m:t>
                    </m:r>
                    <m:r>
                      <a:rPr lang="en-AU" sz="1800" i="1">
                        <a:latin typeface="Cambria Math" panose="02040503050406030204" pitchFamily="18" charset="0"/>
                      </a:rPr>
                      <m:t>𝐴</m:t>
                    </m:r>
                    <m:r>
                      <a:rPr lang="en-AU" sz="1800" i="1">
                        <a:latin typeface="Cambria Math" panose="02040503050406030204" pitchFamily="18" charset="0"/>
                      </a:rPr>
                      <m:t>=(2, 0, −3)</m:t>
                    </m:r>
                  </m:oMath>
                </a14:m>
                <a:endParaRPr lang="en-AU" sz="1800"/>
              </a:p>
              <a:p>
                <a:r>
                  <a:rPr lang="en-AU" sz="1800"/>
                  <a:t>Equation of the line is: </a:t>
                </a:r>
                <a14:m>
                  <m:oMath xmlns:m="http://schemas.openxmlformats.org/officeDocument/2006/math">
                    <m:r>
                      <a:rPr lang="en-AU" sz="1800" i="1">
                        <a:latin typeface="Cambria Math" panose="02040503050406030204" pitchFamily="18" charset="0"/>
                      </a:rPr>
                      <m:t>𝐴</m:t>
                    </m:r>
                    <m:r>
                      <a:rPr lang="en-AU" sz="1800" i="1">
                        <a:latin typeface="Cambria Math" panose="02040503050406030204" pitchFamily="18" charset="0"/>
                      </a:rPr>
                      <m:t>+</m:t>
                    </m:r>
                    <m:r>
                      <a:rPr lang="en-AU" sz="1800" i="1">
                        <a:latin typeface="Cambria Math" panose="02040503050406030204" pitchFamily="18" charset="0"/>
                      </a:rPr>
                      <m:t>𝜆</m:t>
                    </m:r>
                    <m:d>
                      <m:dPr>
                        <m:ctrlPr>
                          <a:rPr lang="en-AU" sz="1800" i="1">
                            <a:latin typeface="Cambria Math" panose="02040503050406030204" pitchFamily="18" charset="0"/>
                          </a:rPr>
                        </m:ctrlPr>
                      </m:dPr>
                      <m:e>
                        <m:acc>
                          <m:accPr>
                            <m:chr m:val="⃗"/>
                            <m:ctrlPr>
                              <a:rPr lang="en-AU" sz="1800" i="1">
                                <a:latin typeface="Cambria Math" panose="02040503050406030204" pitchFamily="18" charset="0"/>
                              </a:rPr>
                            </m:ctrlPr>
                          </m:accPr>
                          <m:e>
                            <m:r>
                              <a:rPr lang="en-AU" sz="1800" i="1">
                                <a:latin typeface="Cambria Math" panose="02040503050406030204" pitchFamily="18" charset="0"/>
                              </a:rPr>
                              <m:t>𝐴𝐵</m:t>
                            </m:r>
                          </m:e>
                        </m:acc>
                      </m:e>
                    </m:d>
                    <m: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1, 2, 3</m:t>
                        </m:r>
                      </m:e>
                    </m:d>
                    <m:r>
                      <a:rPr lang="en-AU" sz="1800" i="1">
                        <a:latin typeface="Cambria Math" panose="02040503050406030204" pitchFamily="18" charset="0"/>
                      </a:rPr>
                      <m:t>+</m:t>
                    </m:r>
                    <m:r>
                      <a:rPr lang="en-AU" sz="1800" i="1">
                        <a:latin typeface="Cambria Math" panose="02040503050406030204" pitchFamily="18" charset="0"/>
                      </a:rPr>
                      <m:t>𝜆</m:t>
                    </m:r>
                    <m:d>
                      <m:dPr>
                        <m:ctrlPr>
                          <a:rPr lang="en-AU" sz="1800" i="1">
                            <a:latin typeface="Cambria Math" panose="02040503050406030204" pitchFamily="18" charset="0"/>
                          </a:rPr>
                        </m:ctrlPr>
                      </m:dPr>
                      <m:e>
                        <m:r>
                          <a:rPr lang="en-AU" sz="1800" i="1">
                            <a:latin typeface="Cambria Math" panose="02040503050406030204" pitchFamily="18" charset="0"/>
                          </a:rPr>
                          <m:t>2, 0, −3</m:t>
                        </m:r>
                      </m:e>
                    </m:d>
                  </m:oMath>
                </a14:m>
                <a:endParaRPr lang="en-AU" sz="1800"/>
              </a:p>
              <a:p>
                <a:r>
                  <a:rPr lang="en-AU" sz="1800"/>
                  <a:t>Hence,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=1+2</m:t>
                    </m:r>
                    <m:r>
                      <a:rPr lang="en-AU" sz="1800" i="1">
                        <a:latin typeface="Cambria Math" panose="02040503050406030204" pitchFamily="18" charset="0"/>
                      </a:rPr>
                      <m:t>𝜆</m:t>
                    </m:r>
                    <m:r>
                      <a:rPr lang="en-AU" sz="1800" i="1">
                        <a:latin typeface="Cambria Math" panose="02040503050406030204" pitchFamily="18" charset="0"/>
                      </a:rPr>
                      <m:t>, </m:t>
                    </m:r>
                    <m:r>
                      <a:rPr lang="en-AU" sz="1800" i="1">
                        <a:latin typeface="Cambria Math" panose="02040503050406030204" pitchFamily="18" charset="0"/>
                      </a:rPr>
                      <m:t>𝑦</m:t>
                    </m:r>
                    <m:r>
                      <a:rPr lang="en-AU" sz="1800" i="1">
                        <a:latin typeface="Cambria Math" panose="02040503050406030204" pitchFamily="18" charset="0"/>
                      </a:rPr>
                      <m:t>=2, </m:t>
                    </m:r>
                    <m:r>
                      <a:rPr lang="en-AU" sz="1800" i="1">
                        <a:latin typeface="Cambria Math" panose="02040503050406030204" pitchFamily="18" charset="0"/>
                      </a:rPr>
                      <m:t>𝑧</m:t>
                    </m:r>
                    <m:r>
                      <a:rPr lang="en-AU" sz="1800" i="1">
                        <a:latin typeface="Cambria Math" panose="02040503050406030204" pitchFamily="18" charset="0"/>
                      </a:rPr>
                      <m:t>=3−3</m:t>
                    </m:r>
                    <m:r>
                      <a:rPr lang="en-AU" sz="1800" i="1">
                        <a:latin typeface="Cambria Math" panose="02040503050406030204" pitchFamily="18" charset="0"/>
                      </a:rPr>
                      <m:t>𝜆</m:t>
                    </m:r>
                  </m:oMath>
                </a14:m>
                <a:endParaRPr lang="en-AU" sz="1800"/>
              </a:p>
              <a:p>
                <a:r>
                  <a:rPr lang="en-AU" sz="1800" b="1"/>
                  <a:t>Intersection with the </a:t>
                </a:r>
                <a14:m>
                  <m:oMath xmlns:m="http://schemas.openxmlformats.org/officeDocument/2006/math">
                    <m:r>
                      <a:rPr lang="en-AU" sz="1800" b="1" i="1">
                        <a:latin typeface="Cambria Math" panose="02040503050406030204" pitchFamily="18" charset="0"/>
                      </a:rPr>
                      <m:t>𝒙𝒚</m:t>
                    </m:r>
                  </m:oMath>
                </a14:m>
                <a:r>
                  <a:rPr lang="en-AU" sz="1800" b="1"/>
                  <a:t>-plane</a:t>
                </a:r>
                <a:endParaRPr lang="en-AU" sz="1800"/>
              </a:p>
              <a:p>
                <a:r>
                  <a:rPr lang="en-AU" sz="1800"/>
                  <a:t>Defined by </a:t>
                </a:r>
                <a14:m>
                  <m:oMath xmlns:m="http://schemas.openxmlformats.org/officeDocument/2006/math">
                    <m:r>
                      <a:rPr lang="en-AU" sz="1800" i="1">
                        <a:latin typeface="Cambria Math" panose="02040503050406030204" pitchFamily="18" charset="0"/>
                      </a:rPr>
                      <m:t>𝑧</m:t>
                    </m:r>
                    <m:r>
                      <a:rPr lang="en-AU" sz="1800" i="1">
                        <a:latin typeface="Cambria Math" panose="02040503050406030204" pitchFamily="18" charset="0"/>
                      </a:rPr>
                      <m:t>=0</m:t>
                    </m:r>
                  </m:oMath>
                </a14:m>
                <a:endParaRPr lang="en-AU" sz="1800"/>
              </a:p>
              <a:p>
                <a:r>
                  <a:rPr lang="en-AU" sz="1800"/>
                  <a:t>Hence, </a:t>
                </a:r>
                <a14:m>
                  <m:oMath xmlns:m="http://schemas.openxmlformats.org/officeDocument/2006/math">
                    <m:r>
                      <a:rPr lang="en-AU" sz="1800" i="1">
                        <a:latin typeface="Cambria Math" panose="02040503050406030204" pitchFamily="18" charset="0"/>
                      </a:rPr>
                      <m:t>0=3−3</m:t>
                    </m:r>
                    <m:r>
                      <a:rPr lang="en-AU" sz="1800" i="1">
                        <a:latin typeface="Cambria Math" panose="02040503050406030204" pitchFamily="18" charset="0"/>
                      </a:rPr>
                      <m:t>𝜆</m:t>
                    </m:r>
                    <m:r>
                      <a:rPr lang="en-AU" sz="1800" i="1">
                        <a:latin typeface="Cambria Math" panose="02040503050406030204" pitchFamily="18" charset="0"/>
                      </a:rPr>
                      <m:t>→</m:t>
                    </m:r>
                    <m:r>
                      <a:rPr lang="en-AU" sz="1800" i="1">
                        <a:latin typeface="Cambria Math" panose="02040503050406030204" pitchFamily="18" charset="0"/>
                      </a:rPr>
                      <m:t>𝜆</m:t>
                    </m:r>
                    <m:r>
                      <a:rPr lang="en-AU" sz="1800" i="1">
                        <a:latin typeface="Cambria Math" panose="02040503050406030204" pitchFamily="18" charset="0"/>
                      </a:rPr>
                      <m:t>=1</m:t>
                    </m:r>
                  </m:oMath>
                </a14:m>
                <a:endParaRPr lang="en-AU" sz="1800"/>
              </a:p>
              <a:p>
                <a:endParaRPr lang="en-AU">
                  <a:latin typeface="+mn-lt"/>
                </a:endParaRPr>
              </a:p>
            </p:txBody>
          </p:sp>
        </mc:Choice>
        <mc:Fallback xmlns="">
          <p:sp>
            <p:nvSpPr>
              <p:cNvPr id="12" name="Text Placeholder 11">
                <a:extLst>
                  <a:ext uri="{FF2B5EF4-FFF2-40B4-BE49-F238E27FC236}">
                    <a16:creationId xmlns:a16="http://schemas.microsoft.com/office/drawing/2014/main" id="{F46FBE57-3C5B-7733-FB57-B5447BBC9758}"/>
                  </a:ext>
                </a:extLst>
              </p:cNvPr>
              <p:cNvSpPr>
                <a:spLocks noGrp="1" noRot="1" noChangeAspect="1" noMove="1" noResize="1" noEditPoints="1" noAdjustHandles="1" noChangeArrowheads="1" noChangeShapeType="1" noTextEdit="1"/>
              </p:cNvSpPr>
              <p:nvPr>
                <p:ph type="body" sz="quarter" idx="17"/>
              </p:nvPr>
            </p:nvSpPr>
            <p:spPr>
              <a:xfrm>
                <a:off x="360000" y="1567086"/>
                <a:ext cx="5736000" cy="4807835"/>
              </a:xfrm>
              <a:blipFill>
                <a:blip r:embed="rId3"/>
                <a:stretch>
                  <a:fillRect l="-2444"/>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7371BDB5-0396-1990-AA50-DF3B14FB612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24</a:t>
            </a:fld>
            <a:endParaRPr lang="en-AU"/>
          </a:p>
        </p:txBody>
      </p:sp>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A7C7F7FA-CE0B-0E50-CF13-B348F3382A84}"/>
                  </a:ext>
                </a:extLst>
              </p:cNvPr>
              <p:cNvSpPr txBox="1">
                <a:spLocks/>
              </p:cNvSpPr>
              <p:nvPr/>
            </p:nvSpPr>
            <p:spPr>
              <a:xfrm>
                <a:off x="6792686" y="1567086"/>
                <a:ext cx="5039314"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a:t>Substitute </a:t>
                </a:r>
                <a14:m>
                  <m:oMath xmlns:m="http://schemas.openxmlformats.org/officeDocument/2006/math">
                    <m:r>
                      <a:rPr lang="en-AU" sz="1800" b="1" i="1">
                        <a:latin typeface="Cambria Math" panose="02040503050406030204" pitchFamily="18" charset="0"/>
                      </a:rPr>
                      <m:t>𝝀</m:t>
                    </m:r>
                    <m:r>
                      <a:rPr lang="en-AU" sz="1800" b="1" i="1">
                        <a:latin typeface="Cambria Math" panose="02040503050406030204" pitchFamily="18" charset="0"/>
                      </a:rPr>
                      <m:t>=</m:t>
                    </m:r>
                    <m:r>
                      <a:rPr lang="en-AU" sz="1800" b="1" i="1">
                        <a:latin typeface="Cambria Math" panose="02040503050406030204" pitchFamily="18" charset="0"/>
                      </a:rPr>
                      <m:t>𝟏</m:t>
                    </m:r>
                  </m:oMath>
                </a14:m>
                <a:r>
                  <a:rPr lang="en-AU" sz="1800" b="1"/>
                  <a:t> into </a:t>
                </a:r>
                <a14:m>
                  <m:oMath xmlns:m="http://schemas.openxmlformats.org/officeDocument/2006/math">
                    <m:r>
                      <a:rPr lang="en-AU" sz="1800" b="1" i="1">
                        <a:latin typeface="Cambria Math" panose="02040503050406030204" pitchFamily="18" charset="0"/>
                      </a:rPr>
                      <m:t>𝒙</m:t>
                    </m:r>
                  </m:oMath>
                </a14:m>
                <a:r>
                  <a:rPr lang="en-AU" sz="1800" b="1"/>
                  <a:t> and </a:t>
                </a:r>
                <a14:m>
                  <m:oMath xmlns:m="http://schemas.openxmlformats.org/officeDocument/2006/math">
                    <m:r>
                      <a:rPr lang="en-AU" sz="1800" b="1" i="1">
                        <a:latin typeface="Cambria Math" panose="02040503050406030204" pitchFamily="18" charset="0"/>
                      </a:rPr>
                      <m:t>𝒚</m:t>
                    </m:r>
                  </m:oMath>
                </a14:m>
                <a:endParaRPr lang="en-AU" sz="1800"/>
              </a:p>
              <a:p>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=3</m:t>
                    </m:r>
                  </m:oMath>
                </a14:m>
                <a:r>
                  <a:rPr lang="en-AU" sz="1800"/>
                  <a:t> </a:t>
                </a:r>
                <a14:m>
                  <m:oMath xmlns:m="http://schemas.openxmlformats.org/officeDocument/2006/math">
                    <m:r>
                      <a:rPr lang="en-AU" sz="1800" i="1">
                        <a:latin typeface="Cambria Math" panose="02040503050406030204" pitchFamily="18" charset="0"/>
                      </a:rPr>
                      <m:t>𝑦</m:t>
                    </m:r>
                    <m:r>
                      <a:rPr lang="en-AU" sz="1800" i="1">
                        <a:latin typeface="Cambria Math" panose="02040503050406030204" pitchFamily="18" charset="0"/>
                      </a:rPr>
                      <m:t>=2 </m:t>
                    </m:r>
                  </m:oMath>
                </a14:m>
                <a:r>
                  <a:rPr lang="en-AU" sz="1800"/>
                  <a:t> </a:t>
                </a:r>
              </a:p>
              <a:p>
                <a:r>
                  <a:rPr lang="en-AU" sz="1800"/>
                  <a:t>Therefore, the point of intersection of the line through </a:t>
                </a:r>
                <a14:m>
                  <m:oMath xmlns:m="http://schemas.openxmlformats.org/officeDocument/2006/math">
                    <m:r>
                      <a:rPr lang="en-AU" sz="1800" i="1">
                        <a:latin typeface="Cambria Math" panose="02040503050406030204" pitchFamily="18" charset="0"/>
                      </a:rPr>
                      <m:t>(1, 2, 3)</m:t>
                    </m:r>
                  </m:oMath>
                </a14:m>
                <a:r>
                  <a:rPr lang="en-AU" sz="1800"/>
                  <a:t> and </a:t>
                </a:r>
                <a14:m>
                  <m:oMath xmlns:m="http://schemas.openxmlformats.org/officeDocument/2006/math">
                    <m:r>
                      <a:rPr lang="en-AU" sz="1800" i="1">
                        <a:latin typeface="Cambria Math" panose="02040503050406030204" pitchFamily="18" charset="0"/>
                      </a:rPr>
                      <m:t>(3, 2, 0)</m:t>
                    </m:r>
                  </m:oMath>
                </a14:m>
                <a:r>
                  <a:rPr lang="en-AU" sz="1800"/>
                  <a:t> and the </a:t>
                </a:r>
                <a14:m>
                  <m:oMath xmlns:m="http://schemas.openxmlformats.org/officeDocument/2006/math">
                    <m:r>
                      <a:rPr lang="en-AU" sz="1800" i="1">
                        <a:latin typeface="Cambria Math" panose="02040503050406030204" pitchFamily="18" charset="0"/>
                      </a:rPr>
                      <m:t>𝑥𝑦</m:t>
                    </m:r>
                  </m:oMath>
                </a14:m>
                <a:r>
                  <a:rPr lang="en-AU" sz="1800"/>
                  <a:t> plane is </a:t>
                </a:r>
                <a14:m>
                  <m:oMath xmlns:m="http://schemas.openxmlformats.org/officeDocument/2006/math">
                    <m:r>
                      <a:rPr lang="en-AU" sz="1800" i="1">
                        <a:latin typeface="Cambria Math" panose="02040503050406030204" pitchFamily="18" charset="0"/>
                      </a:rPr>
                      <m:t>(3, 2, 0)</m:t>
                    </m:r>
                  </m:oMath>
                </a14:m>
                <a:endParaRPr lang="en-AU" sz="1800"/>
              </a:p>
              <a:p>
                <a:endParaRPr lang="en-AU">
                  <a:latin typeface="+mn-lt"/>
                </a:endParaRPr>
              </a:p>
            </p:txBody>
          </p:sp>
        </mc:Choice>
        <mc:Fallback xmlns="">
          <p:sp>
            <p:nvSpPr>
              <p:cNvPr id="2" name="Text Placeholder 11">
                <a:extLst>
                  <a:ext uri="{FF2B5EF4-FFF2-40B4-BE49-F238E27FC236}">
                    <a16:creationId xmlns:a16="http://schemas.microsoft.com/office/drawing/2014/main" id="{A7C7F7FA-CE0B-0E50-CF13-B348F3382A84}"/>
                  </a:ext>
                </a:extLst>
              </p:cNvPr>
              <p:cNvSpPr txBox="1">
                <a:spLocks noRot="1" noChangeAspect="1" noMove="1" noResize="1" noEditPoints="1" noAdjustHandles="1" noChangeArrowheads="1" noChangeShapeType="1" noTextEdit="1"/>
              </p:cNvSpPr>
              <p:nvPr/>
            </p:nvSpPr>
            <p:spPr>
              <a:xfrm>
                <a:off x="6792686" y="1567086"/>
                <a:ext cx="5039314" cy="4807835"/>
              </a:xfrm>
              <a:prstGeom prst="rect">
                <a:avLst/>
              </a:prstGeom>
              <a:blipFill>
                <a:blip r:embed="rId4"/>
                <a:stretch>
                  <a:fillRect l="-2781"/>
                </a:stretch>
              </a:blipFill>
            </p:spPr>
            <p:txBody>
              <a:bodyPr/>
              <a:lstStyle/>
              <a:p>
                <a:r>
                  <a:rPr lang="en-AU">
                    <a:noFill/>
                  </a:rPr>
                  <a:t> </a:t>
                </a:r>
              </a:p>
            </p:txBody>
          </p:sp>
        </mc:Fallback>
      </mc:AlternateContent>
    </p:spTree>
    <p:extLst>
      <p:ext uri="{BB962C8B-B14F-4D97-AF65-F5344CB8AC3E}">
        <p14:creationId xmlns:p14="http://schemas.microsoft.com/office/powerpoint/2010/main" val="300252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Extension 2 11–12 Syllabus</a:t>
            </a:r>
            <a:r>
              <a:rPr lang="en-AU" dirty="0">
                <a:solidFill>
                  <a:srgbClr val="000000"/>
                </a:solidFill>
                <a:effectLst/>
                <a:latin typeface="Arial" panose="020B0604020202020204" pitchFamily="34" charset="0"/>
                <a:ea typeface="Arial" panose="020B0604020202020204" pitchFamily="34" charset="0"/>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25</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a:t>
            </a:r>
            <a:r>
              <a:rPr lang="en-AU" sz="1200">
                <a:solidFill>
                  <a:schemeClr val="bg1"/>
                </a:solidFill>
              </a:rPr>
              <a:t>), 2026.</a:t>
            </a:r>
            <a:endParaRPr lang="en-AU" sz="1200" dirty="0">
              <a:solidFill>
                <a:schemeClr val="bg1"/>
              </a:solidFill>
            </a:endParaRP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Props1.xml><?xml version="1.0" encoding="utf-8"?>
<ds:datastoreItem xmlns:ds="http://schemas.openxmlformats.org/officeDocument/2006/customXml" ds:itemID="{C269AA78-E61E-4E2A-86E4-3D175BBA90C1}">
  <ds:schemaRefs>
    <ds:schemaRef ds:uri="http://schemas.microsoft.com/sharepoint/v3/contenttype/forms"/>
  </ds:schemaRefs>
</ds:datastoreItem>
</file>

<file path=customXml/itemProps2.xml><?xml version="1.0" encoding="utf-8"?>
<ds:datastoreItem xmlns:ds="http://schemas.openxmlformats.org/officeDocument/2006/customXml" ds:itemID="{EBB09E04-8BA9-4F30-B1FE-0605111C96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3AED1A-588E-4C51-82B1-EE988046B564}">
  <ds:schemaRefs>
    <ds:schemaRef ds:uri="http://purl.org/dc/dcmitype/"/>
    <ds:schemaRef ds:uri="http://schemas.microsoft.com/office/2006/documentManagement/types"/>
    <ds:schemaRef ds:uri="http://www.w3.org/XML/1998/namespace"/>
    <ds:schemaRef ds:uri="http://purl.org/dc/elements/1.1/"/>
    <ds:schemaRef ds:uri="95386ad3-46d6-4eb6-bbc1-9b19b13a5756"/>
    <ds:schemaRef ds:uri="http://schemas.microsoft.com/office/infopath/2007/PartnerControls"/>
    <ds:schemaRef ds:uri="http://schemas.microsoft.com/office/2006/metadata/properties"/>
    <ds:schemaRef ds:uri="http://purl.org/dc/terms/"/>
    <ds:schemaRef ds:uri="http://schemas.openxmlformats.org/package/2006/metadata/core-properties"/>
    <ds:schemaRef ds:uri="9191b990-ddf9-46cb-8ffe-20db9d3a58aa"/>
    <ds:schemaRef ds:uri="http://schemas.microsoft.com/sharepoint/v3"/>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TotalTime>
  <Words>2147</Words>
  <Application>Microsoft Office PowerPoint</Application>
  <PresentationFormat>Widescreen</PresentationFormat>
  <Paragraphs>222</Paragraphs>
  <Slides>26</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Cambria Math</vt:lpstr>
      <vt:lpstr>Wingdings</vt:lpstr>
      <vt:lpstr>Public Sans</vt:lpstr>
      <vt:lpstr>Calibri</vt:lpstr>
      <vt:lpstr>Arial</vt:lpstr>
      <vt:lpstr>Times New Roman</vt:lpstr>
      <vt:lpstr>NSWG Corporate</vt:lpstr>
      <vt:lpstr>Relationships between lines</vt:lpstr>
      <vt:lpstr>Learning intentions and success criteria</vt:lpstr>
      <vt:lpstr>Retrieval practice</vt:lpstr>
      <vt:lpstr>Solving simultaneous equations </vt:lpstr>
      <vt:lpstr>Activating prior knowledge</vt:lpstr>
      <vt:lpstr>Scenario</vt:lpstr>
      <vt:lpstr>Connecting learning</vt:lpstr>
      <vt:lpstr>Drone context (3)</vt:lpstr>
      <vt:lpstr>Finding the point of intersection (1)</vt:lpstr>
      <vt:lpstr>Finding the point of intersection (2)</vt:lpstr>
      <vt:lpstr>Finding the point of intersection (3)</vt:lpstr>
      <vt:lpstr>Finding the point of intersection (4)</vt:lpstr>
      <vt:lpstr>Relationships between lines in two and three dimensions</vt:lpstr>
      <vt:lpstr>Skew lines</vt:lpstr>
      <vt:lpstr>Releasing responsibility</vt:lpstr>
      <vt:lpstr>Show that the following lines intersect </vt:lpstr>
      <vt:lpstr>Show that the following lines intersect</vt:lpstr>
      <vt:lpstr>Find the point of intersection of the lines</vt:lpstr>
      <vt:lpstr>Find the point of intersection of the lines (2)</vt:lpstr>
      <vt:lpstr>Prove that the following lines are skew</vt:lpstr>
      <vt:lpstr>Prove that the following lines are skew (2)</vt:lpstr>
      <vt:lpstr>Independent practice</vt:lpstr>
      <vt:lpstr>HSC-style questions (1) </vt:lpstr>
      <vt:lpstr>HSC-style questions (2) </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5 – Relationships between lines – Stage 6, Extension 2</dc:title>
  <dc:subject/>
  <dc:creator>NSW Department of Education</dc:creator>
  <cp:keywords/>
  <dc:description/>
  <dcterms:created xsi:type="dcterms:W3CDTF">2026-07-27T06:20:42Z</dcterms:created>
  <dcterms:modified xsi:type="dcterms:W3CDTF">2026-09-02T02:31:10Z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0x0101004A1D8124FFB2A1438B815462E05615AB</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