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7"/>
  </p:notesMasterIdLst>
  <p:handoutMasterIdLst>
    <p:handoutMasterId r:id="rId28"/>
  </p:handoutMasterIdLst>
  <p:sldIdLst>
    <p:sldId id="26505" r:id="rId5"/>
    <p:sldId id="26383" r:id="rId6"/>
    <p:sldId id="26533" r:id="rId7"/>
    <p:sldId id="26507" r:id="rId8"/>
    <p:sldId id="271" r:id="rId9"/>
    <p:sldId id="289" r:id="rId10"/>
    <p:sldId id="26527" r:id="rId11"/>
    <p:sldId id="26506" r:id="rId12"/>
    <p:sldId id="26528" r:id="rId13"/>
    <p:sldId id="26534" r:id="rId14"/>
    <p:sldId id="26529" r:id="rId15"/>
    <p:sldId id="26508" r:id="rId16"/>
    <p:sldId id="26513" r:id="rId17"/>
    <p:sldId id="26509" r:id="rId18"/>
    <p:sldId id="26524" r:id="rId19"/>
    <p:sldId id="26510" r:id="rId20"/>
    <p:sldId id="26530" r:id="rId21"/>
    <p:sldId id="26531" r:id="rId22"/>
    <p:sldId id="26535" r:id="rId23"/>
    <p:sldId id="26532" r:id="rId24"/>
    <p:sldId id="360" r:id="rId25"/>
    <p:sldId id="361" r:id="rId26"/>
  </p:sldIdLst>
  <p:sldSz cx="12192000" cy="6858000"/>
  <p:notesSz cx="6858000" cy="9144000"/>
  <p:embeddedFontLst>
    <p:embeddedFont>
      <p:font typeface="Cambria Math" panose="02040503050406030204" pitchFamily="18" charset="0"/>
      <p:regular r:id="rId29"/>
    </p:embeddedFont>
    <p:embeddedFont>
      <p:font typeface="Public Sans" pitchFamily="2" charset="0"/>
      <p:regular r:id="rId30"/>
      <p:bold r:id="rId31"/>
      <p:italic r:id="rId32"/>
      <p:boldItalic r:id="rId33"/>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BDC7F6-4696-4761-8E35-595A42FEFDE8}" v="1" dt="2026-09-09T01:34:10.208"/>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7" d="100"/>
          <a:sy n="117" d="100"/>
        </p:scale>
        <p:origin x="102" y="360"/>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9/09/2026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9/09/2026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6827-ABAC-B92D-12BE-BE51DC46E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F9751-B3DC-3B56-FD82-914250213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34CE21-8F2A-DF7D-33FD-9C1511A2C80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ADB43E8-6653-A547-431B-CA6AAEA9B40E}"/>
              </a:ext>
            </a:extLst>
          </p:cNvPr>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406026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1507801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4282895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21</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b="1" dirty="0"/>
              <a:t>Parallel vectors in two and three dimensions</a:t>
            </a: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2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Vector equations of lines and curves </a:t>
            </a:r>
          </a:p>
        </p:txBody>
      </p:sp>
      <p:pic>
        <p:nvPicPr>
          <p:cNvPr id="5" name="Picture Placeholder 4">
            <a:extLst>
              <a:ext uri="{FF2B5EF4-FFF2-40B4-BE49-F238E27FC236}">
                <a16:creationId xmlns:a16="http://schemas.microsoft.com/office/drawing/2014/main" id="{24ECAC86-1586-C12A-827E-A14AC7539C8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25590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be able to determine whether 2 lines in vector form are parallel.</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identify 2 vectors that are scalar multiples of each other.</a:t>
            </a:r>
            <a:endParaRPr lang="en-US" sz="2000" dirty="0">
              <a:cs typeface="Arial" panose="020B0604020202020204" pitchFamily="34" charset="0"/>
            </a:endParaRPr>
          </a:p>
          <a:p>
            <a:pPr marL="342900" indent="-342900">
              <a:lnSpc>
                <a:spcPct val="150000"/>
              </a:lnSpc>
              <a:spcAft>
                <a:spcPts val="600"/>
              </a:spcAft>
              <a:buFont typeface="Arial"/>
              <a:buChar char="•"/>
            </a:pPr>
            <a:r>
              <a:rPr lang="en-AU" sz="2000" dirty="0">
                <a:ea typeface="+mn-lt"/>
                <a:cs typeface="Arial" panose="020B0604020202020204" pitchFamily="34" charset="0"/>
              </a:rPr>
              <a:t>I can justify whether 2 lines are parallel in 2D and 3D. </a:t>
            </a:r>
            <a:endParaRPr lang="en-AU"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A8E65-865E-8E47-76A0-2DF4E668C63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BDC0955-38F5-51E8-60E5-E8231F474B5D}"/>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1367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Retrieval practice (1) </a:t>
            </a:r>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pic>
        <p:nvPicPr>
          <p:cNvPr id="5" name="Picture 4" descr="A straight line is drawn on a two‑dimensional Cartesian coordinate grid passing through two labelled points: A (0, 0) at the origin and B (2, 6) above and to the right. The line rises steeply, showing a slope of 3, meaning for every 1 unit increase in x, y increases by 3. The image visually represents the linear relationship y = 3x, illustrating how two points define a line with constant ">
            <a:extLst>
              <a:ext uri="{FF2B5EF4-FFF2-40B4-BE49-F238E27FC236}">
                <a16:creationId xmlns:a16="http://schemas.microsoft.com/office/drawing/2014/main" id="{3F68A57C-1656-5DD4-A328-87399DD40F9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1181" y="1003093"/>
            <a:ext cx="4777129" cy="5461023"/>
          </a:xfrm>
          <a:prstGeom prst="rect">
            <a:avLst/>
          </a:prstGeom>
        </p:spPr>
      </p:pic>
      <mc:AlternateContent xmlns:mc="http://schemas.openxmlformats.org/markup-compatibility/2006" xmlns:a14="http://schemas.microsoft.com/office/drawing/2010/main">
        <mc:Choice Requires="a14">
          <p:sp>
            <p:nvSpPr>
              <p:cNvPr id="2" name="Speech Bubble: Rectangle with Corners Rounded 1">
                <a:extLst>
                  <a:ext uri="{FF2B5EF4-FFF2-40B4-BE49-F238E27FC236}">
                    <a16:creationId xmlns:a16="http://schemas.microsoft.com/office/drawing/2014/main" id="{2FED3E5B-2878-E3B4-7CB6-E29855B6DED3}"/>
                  </a:ext>
                </a:extLst>
              </p:cNvPr>
              <p:cNvSpPr/>
              <p:nvPr/>
            </p:nvSpPr>
            <p:spPr>
              <a:xfrm>
                <a:off x="7854696" y="905601"/>
                <a:ext cx="3622164" cy="1453661"/>
              </a:xfrm>
              <a:prstGeom prst="wedgeRoundRectCallout">
                <a:avLst>
                  <a:gd name="adj1" fmla="val -104897"/>
                  <a:gd name="adj2" fmla="val 165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dirty="0"/>
                  <a:t>Determine the equation of the line passing through </a:t>
                </a:r>
                <a14:m>
                  <m:oMath xmlns:m="http://schemas.openxmlformats.org/officeDocument/2006/math">
                    <m:r>
                      <a:rPr lang="en-AU" sz="1800" b="0" i="1" smtClean="0">
                        <a:latin typeface="Cambria Math" panose="02040503050406030204" pitchFamily="18" charset="0"/>
                      </a:rPr>
                      <m:t>𝐴𝐵</m:t>
                    </m:r>
                  </m:oMath>
                </a14:m>
                <a:r>
                  <a:rPr lang="en-AU" sz="1800" dirty="0"/>
                  <a:t>.</a:t>
                </a:r>
              </a:p>
            </p:txBody>
          </p:sp>
        </mc:Choice>
        <mc:Fallback xmlns="">
          <p:sp>
            <p:nvSpPr>
              <p:cNvPr id="2" name="Speech Bubble: Rectangle with Corners Rounded 1">
                <a:extLst>
                  <a:ext uri="{FF2B5EF4-FFF2-40B4-BE49-F238E27FC236}">
                    <a16:creationId xmlns:a16="http://schemas.microsoft.com/office/drawing/2014/main" id="{2FED3E5B-2878-E3B4-7CB6-E29855B6DED3}"/>
                  </a:ext>
                </a:extLst>
              </p:cNvPr>
              <p:cNvSpPr>
                <a:spLocks noRot="1" noChangeAspect="1" noMove="1" noResize="1" noEditPoints="1" noAdjustHandles="1" noChangeArrowheads="1" noChangeShapeType="1" noTextEdit="1"/>
              </p:cNvSpPr>
              <p:nvPr/>
            </p:nvSpPr>
            <p:spPr>
              <a:xfrm>
                <a:off x="7854696" y="905601"/>
                <a:ext cx="3622164" cy="1453661"/>
              </a:xfrm>
              <a:prstGeom prst="wedgeRoundRectCallout">
                <a:avLst>
                  <a:gd name="adj1" fmla="val -104897"/>
                  <a:gd name="adj2" fmla="val 16581"/>
                  <a:gd name="adj3" fmla="val 16667"/>
                </a:avLst>
              </a:prstGeom>
              <a:blipFill>
                <a:blip r:embed="rId4"/>
                <a:stretch>
                  <a:fillRect/>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43BD9004-5B28-F9CA-9886-65FCC544C41A}"/>
              </a:ext>
            </a:extLst>
          </p:cNvPr>
          <p:cNvSpPr/>
          <p:nvPr/>
        </p:nvSpPr>
        <p:spPr>
          <a:xfrm>
            <a:off x="7861836" y="3045078"/>
            <a:ext cx="3622164" cy="1453661"/>
          </a:xfrm>
          <a:prstGeom prst="wedgeRoundRectCallout">
            <a:avLst>
              <a:gd name="adj1" fmla="val -91518"/>
              <a:gd name="adj2" fmla="val 1154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dirty="0"/>
              <a:t>State equations of lines that are parallel to the line AB. </a:t>
            </a:r>
          </a:p>
        </p:txBody>
      </p:sp>
    </p:spTree>
    <p:extLst>
      <p:ext uri="{BB962C8B-B14F-4D97-AF65-F5344CB8AC3E}">
        <p14:creationId xmlns:p14="http://schemas.microsoft.com/office/powerpoint/2010/main" val="335468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C689F0-0841-A2E4-5433-E45111754A1E}"/>
              </a:ext>
              <a:ext uri="{C183D7F6-B498-43B3-948B-1728B52AA6E4}">
                <adec:decorative xmlns:adec="http://schemas.microsoft.com/office/drawing/2017/decorative" val="0"/>
              </a:ext>
            </a:extLst>
          </p:cNvPr>
          <p:cNvSpPr>
            <a:spLocks noGrp="1"/>
          </p:cNvSpPr>
          <p:nvPr>
            <p:ph type="title" idx="4294967295"/>
          </p:nvPr>
        </p:nvSpPr>
        <p:spPr>
          <a:xfrm>
            <a:off x="555257" y="-1149563"/>
            <a:ext cx="10080000" cy="1008000"/>
          </a:xfrm>
        </p:spPr>
        <p:txBody>
          <a:bodyPr/>
          <a:lstStyle/>
          <a:p>
            <a:r>
              <a:rPr lang="en-AU" dirty="0"/>
              <a:t>Video showing flight paths</a:t>
            </a:r>
          </a:p>
        </p:txBody>
      </p:sp>
      <p:pic>
        <p:nvPicPr>
          <p:cNvPr id="5" name="20260514-0514-47.2731123" descr="A video of a flight radar showing the flight path of multiple planes with yellow icons. Three planes are selected and on each, a panel is shown with details about the flight.">
            <a:hlinkClick r:id="" action="ppaction://media"/>
            <a:extLst>
              <a:ext uri="{FF2B5EF4-FFF2-40B4-BE49-F238E27FC236}">
                <a16:creationId xmlns:a16="http://schemas.microsoft.com/office/drawing/2014/main" id="{3A8933F3-F5F2-0D4C-7F8D-0AD6B73EDE3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5895" y="1"/>
            <a:ext cx="12161486" cy="6190914"/>
          </a:xfrm>
          <a:prstGeom prst="rect">
            <a:avLst/>
          </a:prstGeom>
        </p:spPr>
      </p:pic>
      <p:sp>
        <p:nvSpPr>
          <p:cNvPr id="4" name="TextBox 3">
            <a:extLst>
              <a:ext uri="{FF2B5EF4-FFF2-40B4-BE49-F238E27FC236}">
                <a16:creationId xmlns:a16="http://schemas.microsoft.com/office/drawing/2014/main" id="{E2EB9F58-5A2B-BD6D-4667-DE94805EAD79}"/>
              </a:ext>
              <a:ext uri="{C183D7F6-B498-43B3-948B-1728B52AA6E4}">
                <adec:decorative xmlns:adec="http://schemas.microsoft.com/office/drawing/2017/decorative" val="1"/>
              </a:ext>
            </a:extLst>
          </p:cNvPr>
          <p:cNvSpPr txBox="1"/>
          <p:nvPr/>
        </p:nvSpPr>
        <p:spPr>
          <a:xfrm>
            <a:off x="2928731" y="6437580"/>
            <a:ext cx="9766852" cy="307777"/>
          </a:xfrm>
          <a:prstGeom prst="rect">
            <a:avLst/>
          </a:prstGeom>
          <a:noFill/>
        </p:spPr>
        <p:txBody>
          <a:bodyPr wrap="square">
            <a:spAutoFit/>
          </a:bodyPr>
          <a:lstStyle/>
          <a:p>
            <a:r>
              <a:rPr lang="en-AU" sz="1400" dirty="0"/>
              <a:t>Map and aircraft data © Flightradar24. Used under the Statutory Education Licence for educational purposes.</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447EFA-67FD-C05C-5508-D54D65234712}"/>
              </a:ext>
            </a:extLst>
          </p:cNvPr>
          <p:cNvSpPr>
            <a:spLocks noGrp="1"/>
          </p:cNvSpPr>
          <p:nvPr>
            <p:ph type="title"/>
          </p:nvPr>
        </p:nvSpPr>
        <p:spPr/>
        <p:txBody>
          <a:bodyPr/>
          <a:lstStyle/>
          <a:p>
            <a:r>
              <a:rPr lang="en-AU" dirty="0"/>
              <a:t>Flight paths </a:t>
            </a:r>
          </a:p>
        </p:txBody>
      </p:sp>
      <p:pic>
        <p:nvPicPr>
          <p:cNvPr id="7" name="Picture 6" descr="A digital map displays part of New South Wales, Australia, with several yellow airplane icons scattered across the region, representing aircraft currently in flight. The background shows green, beige, and grey areas indicating terrain or land cover. Labelled towns include Hillston at the lower left, Condobolin near the centre, and Parkes to the right. A green road marker labelled A39 appears near the bottom. Blue location pins mark Condobolin and Parkes, possibly indicating airports or points of interest. The image visually represents real‑time air traffic activity over inland New South Wales.">
            <a:extLst>
              <a:ext uri="{FF2B5EF4-FFF2-40B4-BE49-F238E27FC236}">
                <a16:creationId xmlns:a16="http://schemas.microsoft.com/office/drawing/2014/main" id="{B5009BB4-1C2E-2D5C-29DC-A678BB427C7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859258" y="1244755"/>
            <a:ext cx="7941888" cy="5130166"/>
          </a:xfrm>
          <a:prstGeom prst="rect">
            <a:avLst/>
          </a:prstGeom>
        </p:spPr>
      </p:pic>
      <p:sp>
        <p:nvSpPr>
          <p:cNvPr id="8" name="Oval 7">
            <a:extLst>
              <a:ext uri="{FF2B5EF4-FFF2-40B4-BE49-F238E27FC236}">
                <a16:creationId xmlns:a16="http://schemas.microsoft.com/office/drawing/2014/main" id="{2E9FA8AA-4067-8406-0358-6254BAD728EF}"/>
              </a:ext>
              <a:ext uri="{C183D7F6-B498-43B3-948B-1728B52AA6E4}">
                <adec:decorative xmlns:adec="http://schemas.microsoft.com/office/drawing/2017/decorative" val="1"/>
              </a:ext>
            </a:extLst>
          </p:cNvPr>
          <p:cNvSpPr/>
          <p:nvPr/>
        </p:nvSpPr>
        <p:spPr>
          <a:xfrm>
            <a:off x="3084185" y="2041545"/>
            <a:ext cx="780176" cy="629174"/>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Oval 8">
            <a:extLst>
              <a:ext uri="{FF2B5EF4-FFF2-40B4-BE49-F238E27FC236}">
                <a16:creationId xmlns:a16="http://schemas.microsoft.com/office/drawing/2014/main" id="{4A22AC33-ACB2-A6CF-F394-4F7A150D7EF9}"/>
              </a:ext>
              <a:ext uri="{C183D7F6-B498-43B3-948B-1728B52AA6E4}">
                <adec:decorative xmlns:adec="http://schemas.microsoft.com/office/drawing/2017/decorative" val="1"/>
              </a:ext>
            </a:extLst>
          </p:cNvPr>
          <p:cNvSpPr/>
          <p:nvPr/>
        </p:nvSpPr>
        <p:spPr>
          <a:xfrm>
            <a:off x="7547465" y="2670719"/>
            <a:ext cx="780176" cy="629174"/>
          </a:xfrm>
          <a:prstGeom prst="ellips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TextBox 10">
            <a:extLst>
              <a:ext uri="{FF2B5EF4-FFF2-40B4-BE49-F238E27FC236}">
                <a16:creationId xmlns:a16="http://schemas.microsoft.com/office/drawing/2014/main" id="{1B585617-068A-7252-CEAB-D8BC894E51B4}"/>
              </a:ext>
            </a:extLst>
          </p:cNvPr>
          <p:cNvSpPr txBox="1"/>
          <p:nvPr/>
        </p:nvSpPr>
        <p:spPr>
          <a:xfrm>
            <a:off x="2928731" y="6437580"/>
            <a:ext cx="9766852" cy="307777"/>
          </a:xfrm>
          <a:prstGeom prst="rect">
            <a:avLst/>
          </a:prstGeom>
          <a:noFill/>
        </p:spPr>
        <p:txBody>
          <a:bodyPr wrap="square">
            <a:spAutoFit/>
          </a:bodyPr>
          <a:lstStyle/>
          <a:p>
            <a:r>
              <a:rPr lang="en-AU" sz="1400" dirty="0"/>
              <a:t>Map and aircraft data © Flightradar24. Used under the Statutory Education Licence for educational purposes.</a:t>
            </a:r>
          </a:p>
        </p:txBody>
      </p:sp>
    </p:spTree>
    <p:extLst>
      <p:ext uri="{BB962C8B-B14F-4D97-AF65-F5344CB8AC3E}">
        <p14:creationId xmlns:p14="http://schemas.microsoft.com/office/powerpoint/2010/main" val="296804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9FC5E0-C612-414D-C862-6FAD56F8B03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
        <p:nvSpPr>
          <p:cNvPr id="3" name="Title 2">
            <a:extLst>
              <a:ext uri="{FF2B5EF4-FFF2-40B4-BE49-F238E27FC236}">
                <a16:creationId xmlns:a16="http://schemas.microsoft.com/office/drawing/2014/main" id="{21702A6F-9A52-E6A3-E785-5812A9F30043}"/>
              </a:ext>
            </a:extLst>
          </p:cNvPr>
          <p:cNvSpPr>
            <a:spLocks noGrp="1"/>
          </p:cNvSpPr>
          <p:nvPr>
            <p:ph type="title"/>
          </p:nvPr>
        </p:nvSpPr>
        <p:spPr/>
        <p:txBody>
          <a:bodyPr/>
          <a:lstStyle/>
          <a:p>
            <a:r>
              <a:rPr lang="en-AU" dirty="0"/>
              <a:t>Parallel lines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D57C723-F514-CCDA-D1A8-3EEDB05C518C}"/>
                  </a:ext>
                </a:extLst>
              </p:cNvPr>
              <p:cNvSpPr>
                <a:spLocks noGrp="1"/>
              </p:cNvSpPr>
              <p:nvPr>
                <p:ph type="body" sz="quarter" idx="17"/>
              </p:nvPr>
            </p:nvSpPr>
            <p:spPr/>
            <p:txBody>
              <a:bodyPr/>
              <a:lstStyle/>
              <a:p>
                <a:r>
                  <a:rPr lang="en-AU" dirty="0"/>
                  <a:t>Justify which 2 of the following lines are parallel. </a:t>
                </a:r>
              </a:p>
              <a:p>
                <a14:m>
                  <m:oMath xmlns:m="http://schemas.openxmlformats.org/officeDocument/2006/math">
                    <m:sSub>
                      <m:sSubPr>
                        <m:ctrlPr>
                          <a:rPr lang="en-AU" b="1" i="1" smtClean="0">
                            <a:latin typeface="Cambria Math" panose="02040503050406030204" pitchFamily="18" charset="0"/>
                          </a:rPr>
                        </m:ctrlPr>
                      </m:sSubPr>
                      <m:e>
                        <m:r>
                          <a:rPr lang="en-AU" b="1" i="1" smtClean="0">
                            <a:latin typeface="Cambria Math" panose="02040503050406030204" pitchFamily="18" charset="0"/>
                          </a:rPr>
                          <m:t>𝒓</m:t>
                        </m:r>
                      </m:e>
                      <m:sub>
                        <m:r>
                          <a:rPr lang="en-AU" b="1" i="1" smtClean="0">
                            <a:latin typeface="Cambria Math" panose="02040503050406030204" pitchFamily="18" charset="0"/>
                          </a:rPr>
                          <m:t>𝟏</m:t>
                        </m:r>
                      </m:sub>
                    </m:sSub>
                    <m:r>
                      <a:rPr lang="en-AU" b="0" i="1" smtClean="0">
                        <a:latin typeface="Cambria Math" panose="02040503050406030204" pitchFamily="18" charset="0"/>
                      </a:rPr>
                      <m:t>= </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7</m:t>
                            </m:r>
                          </m:den>
                        </m:f>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−2</m:t>
                            </m:r>
                          </m:den>
                        </m:f>
                      </m:e>
                    </m:d>
                  </m:oMath>
                </a14:m>
                <a:r>
                  <a:rPr lang="en-AU" dirty="0"/>
                  <a:t> </a:t>
                </a:r>
              </a:p>
              <a:p>
                <a:endParaRPr lang="en-AU" dirty="0"/>
              </a:p>
              <a:p>
                <a14:m>
                  <m:oMath xmlns:m="http://schemas.openxmlformats.org/officeDocument/2006/math">
                    <m:sSub>
                      <m:sSubPr>
                        <m:ctrlPr>
                          <a:rPr lang="en-AU" b="1" i="1">
                            <a:latin typeface="Cambria Math" panose="02040503050406030204" pitchFamily="18" charset="0"/>
                          </a:rPr>
                        </m:ctrlPr>
                      </m:sSubPr>
                      <m:e>
                        <m:r>
                          <a:rPr lang="en-AU" b="1" i="1">
                            <a:latin typeface="Cambria Math" panose="02040503050406030204" pitchFamily="18" charset="0"/>
                          </a:rPr>
                          <m:t>𝒓</m:t>
                        </m:r>
                      </m:e>
                      <m:sub>
                        <m:r>
                          <a:rPr lang="en-AU" b="1" i="1" smtClean="0">
                            <a:latin typeface="Cambria Math" panose="02040503050406030204" pitchFamily="18" charset="0"/>
                          </a:rPr>
                          <m:t>𝟐</m:t>
                        </m:r>
                      </m:sub>
                    </m:sSub>
                    <m:r>
                      <a:rPr lang="en-AU" i="1">
                        <a:latin typeface="Cambria Math" panose="02040503050406030204" pitchFamily="18" charset="0"/>
                      </a:rPr>
                      <m:t>= </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5</m:t>
                            </m:r>
                          </m:num>
                          <m:den>
                            <m:r>
                              <a:rPr lang="en-AU" b="0" i="1" smtClean="0">
                                <a:latin typeface="Cambria Math" panose="02040503050406030204" pitchFamily="18" charset="0"/>
                              </a:rPr>
                              <m:t>1</m:t>
                            </m:r>
                          </m:den>
                        </m:f>
                      </m:e>
                    </m:d>
                    <m:r>
                      <a:rPr lang="en-AU" i="1">
                        <a:latin typeface="Cambria Math" panose="02040503050406030204" pitchFamily="18" charset="0"/>
                      </a:rPr>
                      <m:t>+</m:t>
                    </m:r>
                    <m:r>
                      <a:rPr lang="en-AU" b="0" i="1" smtClean="0">
                        <a:latin typeface="Cambria Math" panose="02040503050406030204" pitchFamily="18" charset="0"/>
                      </a:rPr>
                      <m:t>𝜇</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−8</m:t>
                            </m:r>
                          </m:num>
                          <m:den>
                            <m:r>
                              <a:rPr lang="en-AU" b="0" i="1" smtClean="0">
                                <a:latin typeface="Cambria Math" panose="02040503050406030204" pitchFamily="18" charset="0"/>
                              </a:rPr>
                              <m:t>4</m:t>
                            </m:r>
                          </m:den>
                        </m:f>
                      </m:e>
                    </m:d>
                  </m:oMath>
                </a14:m>
                <a:r>
                  <a:rPr lang="en-AU" dirty="0"/>
                  <a:t> </a:t>
                </a:r>
              </a:p>
              <a:p>
                <a:endParaRPr lang="en-AU" dirty="0"/>
              </a:p>
              <a:p>
                <a14:m>
                  <m:oMath xmlns:m="http://schemas.openxmlformats.org/officeDocument/2006/math">
                    <m:sSub>
                      <m:sSubPr>
                        <m:ctrlPr>
                          <a:rPr lang="en-AU" b="1" i="1">
                            <a:latin typeface="Cambria Math" panose="02040503050406030204" pitchFamily="18" charset="0"/>
                          </a:rPr>
                        </m:ctrlPr>
                      </m:sSubPr>
                      <m:e>
                        <m:r>
                          <a:rPr lang="en-AU" b="1" i="1">
                            <a:latin typeface="Cambria Math" panose="02040503050406030204" pitchFamily="18" charset="0"/>
                          </a:rPr>
                          <m:t>𝒓</m:t>
                        </m:r>
                      </m:e>
                      <m:sub>
                        <m:r>
                          <a:rPr lang="en-AU" b="1" i="1" smtClean="0">
                            <a:latin typeface="Cambria Math" panose="02040503050406030204" pitchFamily="18" charset="0"/>
                          </a:rPr>
                          <m:t>𝟑</m:t>
                        </m:r>
                      </m:sub>
                    </m:sSub>
                    <m:r>
                      <a:rPr lang="en-AU" i="1">
                        <a:latin typeface="Cambria Math" panose="02040503050406030204" pitchFamily="18" charset="0"/>
                      </a:rPr>
                      <m:t>= </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9</m:t>
                            </m:r>
                          </m:num>
                          <m:den>
                            <m:r>
                              <a:rPr lang="en-AU" b="0" i="1" smtClean="0">
                                <a:latin typeface="Cambria Math" panose="02040503050406030204" pitchFamily="18" charset="0"/>
                              </a:rPr>
                              <m:t>−6</m:t>
                            </m:r>
                          </m:den>
                        </m:f>
                      </m:e>
                    </m:d>
                    <m:r>
                      <a:rPr lang="en-AU" i="1">
                        <a:latin typeface="Cambria Math" panose="02040503050406030204" pitchFamily="18" charset="0"/>
                      </a:rPr>
                      <m:t>+</m:t>
                    </m:r>
                    <m:r>
                      <a:rPr lang="en-AU" b="0" i="1" smtClean="0">
                        <a:latin typeface="Cambria Math" panose="02040503050406030204" pitchFamily="18" charset="0"/>
                      </a:rPr>
                      <m:t>𝑡</m:t>
                    </m:r>
                    <m:d>
                      <m:dPr>
                        <m:ctrlPr>
                          <a:rPr lang="en-AU" b="0" i="1" smtClean="0">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5</m:t>
                            </m:r>
                          </m:den>
                        </m:f>
                      </m:e>
                    </m:d>
                  </m:oMath>
                </a14:m>
                <a:r>
                  <a:rPr lang="en-AU" dirty="0"/>
                  <a:t> </a:t>
                </a:r>
              </a:p>
            </p:txBody>
          </p:sp>
        </mc:Choice>
        <mc:Fallback xmlns="">
          <p:sp>
            <p:nvSpPr>
              <p:cNvPr id="5" name="Text Placeholder 4">
                <a:extLst>
                  <a:ext uri="{FF2B5EF4-FFF2-40B4-BE49-F238E27FC236}">
                    <a16:creationId xmlns:a16="http://schemas.microsoft.com/office/drawing/2014/main" id="{1D57C723-F514-CCDA-D1A8-3EEDB05C518C}"/>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p:spTree>
    <p:extLst>
      <p:ext uri="{BB962C8B-B14F-4D97-AF65-F5344CB8AC3E}">
        <p14:creationId xmlns:p14="http://schemas.microsoft.com/office/powerpoint/2010/main" val="131903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1A006-B00D-399A-5F40-B8135A4E3C8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63D59E-3B1C-5B1B-59AD-3E58AF17583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
        <p:nvSpPr>
          <p:cNvPr id="3" name="Title 2">
            <a:extLst>
              <a:ext uri="{FF2B5EF4-FFF2-40B4-BE49-F238E27FC236}">
                <a16:creationId xmlns:a16="http://schemas.microsoft.com/office/drawing/2014/main" id="{E069DB54-1D03-959B-B33E-324D76C5DA8A}"/>
              </a:ext>
            </a:extLst>
          </p:cNvPr>
          <p:cNvSpPr>
            <a:spLocks noGrp="1"/>
          </p:cNvSpPr>
          <p:nvPr>
            <p:ph type="title"/>
          </p:nvPr>
        </p:nvSpPr>
        <p:spPr/>
        <p:txBody>
          <a:bodyPr/>
          <a:lstStyle/>
          <a:p>
            <a:r>
              <a:rPr lang="en-AU" dirty="0"/>
              <a:t>Parallel lines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4C650965-545E-A561-2198-0DDBAE28B8BA}"/>
                  </a:ext>
                </a:extLst>
              </p:cNvPr>
              <p:cNvSpPr>
                <a:spLocks noGrp="1"/>
              </p:cNvSpPr>
              <p:nvPr>
                <p:ph type="body" sz="quarter" idx="17"/>
              </p:nvPr>
            </p:nvSpPr>
            <p:spPr/>
            <p:txBody>
              <a:bodyPr/>
              <a:lstStyle/>
              <a:p>
                <a:r>
                  <a:rPr lang="en-AU" b="0" dirty="0"/>
                  <a:t>Given </a:t>
                </a:r>
                <a14:m>
                  <m:oMath xmlns:m="http://schemas.openxmlformats.org/officeDocument/2006/math">
                    <m:r>
                      <m:rPr>
                        <m:nor/>
                      </m:rPr>
                      <a:rPr lang="en-AU" b="0" i="0" smtClean="0">
                        <a:latin typeface="Cambria Math" panose="02040503050406030204" pitchFamily="18" charset="0"/>
                      </a:rPr>
                      <m:t>u</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4, 3, 9</m:t>
                        </m:r>
                      </m:e>
                    </m:d>
                    <m:r>
                      <a:rPr lang="en-AU" b="0" i="1" smtClean="0">
                        <a:latin typeface="Cambria Math" panose="02040503050406030204" pitchFamily="18" charset="0"/>
                      </a:rPr>
                      <m:t>+</m:t>
                    </m:r>
                    <m:r>
                      <a:rPr lang="en-AU" b="0" i="1" smtClean="0">
                        <a:latin typeface="Cambria Math" panose="02040503050406030204" pitchFamily="18" charset="0"/>
                      </a:rPr>
                      <m:t>𝜆</m:t>
                    </m:r>
                    <m:r>
                      <a:rPr lang="en-AU" b="0" i="1" smtClean="0">
                        <a:latin typeface="Cambria Math" panose="02040503050406030204" pitchFamily="18" charset="0"/>
                      </a:rPr>
                      <m:t>(−2, 5, −3)</m:t>
                    </m:r>
                  </m:oMath>
                </a14:m>
                <a:r>
                  <a:rPr lang="en-AU" dirty="0"/>
                  <a:t>, list 3 vector equations that are parallel to </a:t>
                </a:r>
                <a14:m>
                  <m:oMath xmlns:m="http://schemas.openxmlformats.org/officeDocument/2006/math">
                    <m:r>
                      <m:rPr>
                        <m:nor/>
                      </m:rPr>
                      <a:rPr lang="en-AU" b="0" i="0" smtClean="0">
                        <a:latin typeface="Cambria Math" panose="02040503050406030204" pitchFamily="18" charset="0"/>
                      </a:rPr>
                      <m:t>u</m:t>
                    </m:r>
                    <m:r>
                      <m:rPr>
                        <m:nor/>
                      </m:rPr>
                      <a:rPr lang="en-AU" b="0" i="0" smtClean="0">
                        <a:latin typeface="Cambria Math" panose="02040503050406030204" pitchFamily="18" charset="0"/>
                      </a:rPr>
                      <m:t>.</m:t>
                    </m:r>
                  </m:oMath>
                </a14:m>
                <a:endParaRPr lang="en-AU" b="1" dirty="0"/>
              </a:p>
              <a:p>
                <a:endParaRPr lang="en-AU" b="1" dirty="0"/>
              </a:p>
              <a:p>
                <a:endParaRPr lang="en-AU" dirty="0"/>
              </a:p>
              <a:p>
                <a:endParaRPr lang="en-AU" dirty="0"/>
              </a:p>
              <a:p>
                <a:endParaRPr lang="en-AU" dirty="0"/>
              </a:p>
              <a:p>
                <a:r>
                  <a:rPr lang="en-AU" dirty="0"/>
                  <a:t>If</a:t>
                </a:r>
                <a:r>
                  <a:rPr lang="en-AU" b="1" dirty="0"/>
                  <a:t> </a:t>
                </a:r>
                <a14:m>
                  <m:oMath xmlns:m="http://schemas.openxmlformats.org/officeDocument/2006/math">
                    <m:r>
                      <m:rPr>
                        <m:nor/>
                      </m:rPr>
                      <a:rPr lang="en-AU" b="0" i="0" smtClean="0">
                        <a:latin typeface="Cambria Math" panose="02040503050406030204" pitchFamily="18" charset="0"/>
                      </a:rPr>
                      <m:t>v</m:t>
                    </m:r>
                    <m:r>
                      <a:rPr lang="en-AU" b="0" i="1" smtClean="0">
                        <a:latin typeface="Cambria Math" panose="02040503050406030204" pitchFamily="18" charset="0"/>
                      </a:rPr>
                      <m:t>=</m:t>
                    </m:r>
                    <m:d>
                      <m:dPr>
                        <m:ctrlPr>
                          <a:rPr lang="en-AU" b="0" i="1" smtClean="0">
                            <a:latin typeface="Cambria Math" panose="02040503050406030204" pitchFamily="18" charset="0"/>
                          </a:rPr>
                        </m:ctrlPr>
                      </m:d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𝑎</m:t>
                            </m:r>
                          </m:e>
                          <m:sub>
                            <m:r>
                              <a:rPr lang="en-AU" b="0" i="1" smtClean="0">
                                <a:latin typeface="Cambria Math" panose="02040503050406030204" pitchFamily="18" charset="0"/>
                              </a:rPr>
                              <m:t>1</m:t>
                            </m:r>
                          </m:sub>
                        </m:sSub>
                        <m:r>
                          <a:rPr lang="en-AU" b="0" i="1" smtClean="0">
                            <a:latin typeface="Cambria Math" panose="02040503050406030204" pitchFamily="18" charset="0"/>
                          </a:rPr>
                          <m:t>, </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𝑎</m:t>
                            </m:r>
                          </m:e>
                          <m:sub>
                            <m:r>
                              <a:rPr lang="en-AU" b="0" i="1" smtClean="0">
                                <a:latin typeface="Cambria Math" panose="02040503050406030204" pitchFamily="18" charset="0"/>
                              </a:rPr>
                              <m:t>2</m:t>
                            </m:r>
                          </m:sub>
                        </m:sSub>
                        <m:r>
                          <a:rPr lang="en-AU" b="0"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𝑎</m:t>
                            </m:r>
                          </m:e>
                          <m:sub>
                            <m:r>
                              <a:rPr lang="en-AU" b="0" i="1" smtClean="0">
                                <a:latin typeface="Cambria Math" panose="02040503050406030204" pitchFamily="18" charset="0"/>
                              </a:rPr>
                              <m:t>3</m:t>
                            </m:r>
                          </m:sub>
                        </m:sSub>
                      </m:e>
                    </m:d>
                    <m:r>
                      <a:rPr lang="en-AU" b="0" i="1" smtClean="0">
                        <a:latin typeface="Cambria Math" panose="02040503050406030204" pitchFamily="18" charset="0"/>
                      </a:rPr>
                      <m:t>+</m:t>
                    </m:r>
                    <m:r>
                      <a:rPr lang="en-AU" b="0" i="1" smtClean="0">
                        <a:latin typeface="Cambria Math" panose="02040503050406030204" pitchFamily="18" charset="0"/>
                      </a:rPr>
                      <m:t>𝜆</m:t>
                    </m:r>
                    <m:r>
                      <a:rPr lang="en-AU" b="0"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𝑏</m:t>
                        </m:r>
                      </m:e>
                      <m:sub>
                        <m:r>
                          <a:rPr lang="en-AU" i="1">
                            <a:latin typeface="Cambria Math" panose="02040503050406030204" pitchFamily="18" charset="0"/>
                          </a:rPr>
                          <m:t>1</m:t>
                        </m:r>
                      </m:sub>
                    </m:sSub>
                    <m:r>
                      <a:rPr lang="en-AU" i="1">
                        <a:latin typeface="Cambria Math" panose="02040503050406030204" pitchFamily="18" charset="0"/>
                      </a:rPr>
                      <m:t>, </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𝑏</m:t>
                        </m:r>
                      </m:e>
                      <m:sub>
                        <m:r>
                          <a:rPr lang="en-AU" i="1">
                            <a:latin typeface="Cambria Math" panose="02040503050406030204" pitchFamily="18" charset="0"/>
                          </a:rPr>
                          <m:t>2</m:t>
                        </m:r>
                      </m:sub>
                    </m:sSub>
                    <m:r>
                      <a:rPr lang="en-AU" i="1">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𝑏</m:t>
                        </m:r>
                      </m:e>
                      <m:sub>
                        <m:r>
                          <a:rPr lang="en-AU" i="1">
                            <a:latin typeface="Cambria Math" panose="02040503050406030204" pitchFamily="18" charset="0"/>
                          </a:rPr>
                          <m:t>3</m:t>
                        </m:r>
                      </m:sub>
                    </m:sSub>
                    <m:r>
                      <a:rPr lang="en-AU" b="0" i="1" smtClean="0">
                        <a:latin typeface="Cambria Math" panose="02040503050406030204" pitchFamily="18" charset="0"/>
                      </a:rPr>
                      <m:t>)</m:t>
                    </m:r>
                  </m:oMath>
                </a14:m>
                <a:r>
                  <a:rPr lang="en-AU" dirty="0"/>
                  <a:t> a line that is parallel to </a:t>
                </a:r>
                <a14:m>
                  <m:oMath xmlns:m="http://schemas.openxmlformats.org/officeDocument/2006/math">
                    <m:r>
                      <a:rPr lang="en-AU" b="1" i="1">
                        <a:latin typeface="Cambria Math" panose="02040503050406030204" pitchFamily="18" charset="0"/>
                      </a:rPr>
                      <m:t>𝒗</m:t>
                    </m:r>
                  </m:oMath>
                </a14:m>
                <a:r>
                  <a:rPr lang="en-AU" dirty="0"/>
                  <a:t> has the form. </a:t>
                </a:r>
              </a:p>
              <a:p>
                <a:pPr/>
                <a14:m>
                  <m:oMathPara xmlns:m="http://schemas.openxmlformats.org/officeDocument/2006/math">
                    <m:oMathParaPr>
                      <m:jc m:val="centerGroup"/>
                    </m:oMathParaPr>
                    <m:oMath xmlns:m="http://schemas.openxmlformats.org/officeDocument/2006/math">
                      <m:r>
                        <m:rPr>
                          <m:nor/>
                        </m:rPr>
                        <a:rPr lang="en-AU" b="0" i="0" smtClean="0">
                          <a:latin typeface="Cambria Math" panose="02040503050406030204" pitchFamily="18" charset="0"/>
                        </a:rPr>
                        <m:t>r</m:t>
                      </m:r>
                      <m:r>
                        <a:rPr lang="en-AU" b="0" i="1" smtClean="0">
                          <a:latin typeface="Cambria Math" panose="02040503050406030204" pitchFamily="18" charset="0"/>
                        </a:rPr>
                        <m:t>=</m:t>
                      </m:r>
                      <m:d>
                        <m:dPr>
                          <m:ctrlPr>
                            <a:rPr lang="en-AU" b="0" i="1" smtClean="0">
                              <a:latin typeface="Cambria Math" panose="02040503050406030204" pitchFamily="18" charset="0"/>
                            </a:rPr>
                          </m:ctrlPr>
                        </m:dPr>
                        <m:e>
                          <m:sSub>
                            <m:sSubPr>
                              <m:ctrlPr>
                                <a:rPr lang="en-AU" b="0" i="1" smtClean="0">
                                  <a:latin typeface="Cambria Math" panose="02040503050406030204" pitchFamily="18" charset="0"/>
                                </a:rPr>
                              </m:ctrlPr>
                            </m:sSubPr>
                            <m:e>
                              <m:r>
                                <a:rPr lang="en-AU" b="0" i="1" smtClean="0">
                                  <a:latin typeface="Cambria Math" panose="02040503050406030204" pitchFamily="18" charset="0"/>
                                </a:rPr>
                                <m:t>𝑐</m:t>
                              </m:r>
                            </m:e>
                            <m:sub>
                              <m:r>
                                <a:rPr lang="en-AU" i="1">
                                  <a:latin typeface="Cambria Math" panose="02040503050406030204" pitchFamily="18" charset="0"/>
                                </a:rPr>
                                <m:t>1</m:t>
                              </m:r>
                            </m:sub>
                          </m:sSub>
                          <m:r>
                            <a:rPr lang="en-AU" i="1">
                              <a:latin typeface="Cambria Math" panose="02040503050406030204" pitchFamily="18" charset="0"/>
                            </a:rPr>
                            <m:t>, </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𝑐</m:t>
                              </m:r>
                            </m:e>
                            <m:sub>
                              <m:r>
                                <a:rPr lang="en-AU" i="1">
                                  <a:latin typeface="Cambria Math" panose="02040503050406030204" pitchFamily="18" charset="0"/>
                                </a:rPr>
                                <m:t>2</m:t>
                              </m:r>
                            </m:sub>
                          </m:sSub>
                          <m:r>
                            <a:rPr lang="en-AU" i="1">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𝑐</m:t>
                              </m:r>
                            </m:e>
                            <m:sub>
                              <m:r>
                                <a:rPr lang="en-AU" i="1">
                                  <a:latin typeface="Cambria Math" panose="02040503050406030204" pitchFamily="18" charset="0"/>
                                </a:rPr>
                                <m:t>3</m:t>
                              </m:r>
                            </m:sub>
                          </m:sSub>
                        </m:e>
                      </m:d>
                      <m:r>
                        <a:rPr lang="en-AU" b="0" i="1" smtClean="0">
                          <a:latin typeface="Cambria Math" panose="02040503050406030204" pitchFamily="18" charset="0"/>
                        </a:rPr>
                        <m:t>+</m:t>
                      </m:r>
                      <m:r>
                        <a:rPr lang="en-AU" b="0" i="1" smtClean="0">
                          <a:latin typeface="Cambria Math" panose="02040503050406030204" pitchFamily="18" charset="0"/>
                        </a:rPr>
                        <m:t>𝜇</m:t>
                      </m:r>
                      <m:r>
                        <a:rPr lang="en-AU" b="0" i="1" smtClean="0">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𝑏</m:t>
                          </m:r>
                        </m:e>
                        <m:sub>
                          <m:r>
                            <a:rPr lang="en-AU" i="1">
                              <a:latin typeface="Cambria Math" panose="02040503050406030204" pitchFamily="18" charset="0"/>
                            </a:rPr>
                            <m:t>1</m:t>
                          </m:r>
                        </m:sub>
                      </m:sSub>
                      <m:r>
                        <a:rPr lang="en-AU" i="1">
                          <a:latin typeface="Cambria Math" panose="02040503050406030204" pitchFamily="18" charset="0"/>
                        </a:rPr>
                        <m:t>, </m:t>
                      </m:r>
                      <m:sSub>
                        <m:sSubPr>
                          <m:ctrlPr>
                            <a:rPr lang="en-AU" i="1">
                              <a:latin typeface="Cambria Math" panose="02040503050406030204" pitchFamily="18" charset="0"/>
                            </a:rPr>
                          </m:ctrlPr>
                        </m:sSubPr>
                        <m:e>
                          <m:r>
                            <a:rPr lang="en-AU" i="1">
                              <a:latin typeface="Cambria Math" panose="02040503050406030204" pitchFamily="18" charset="0"/>
                            </a:rPr>
                            <m:t>𝑏</m:t>
                          </m:r>
                        </m:e>
                        <m:sub>
                          <m:r>
                            <a:rPr lang="en-AU" i="1">
                              <a:latin typeface="Cambria Math" panose="02040503050406030204" pitchFamily="18" charset="0"/>
                            </a:rPr>
                            <m:t>2</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𝑏</m:t>
                          </m:r>
                        </m:e>
                        <m:sub>
                          <m:r>
                            <a:rPr lang="en-AU" i="1">
                              <a:latin typeface="Cambria Math" panose="02040503050406030204" pitchFamily="18" charset="0"/>
                            </a:rPr>
                            <m:t>3</m:t>
                          </m:r>
                        </m:sub>
                      </m:sSub>
                      <m:r>
                        <a:rPr lang="en-AU" b="0" i="1" smtClean="0">
                          <a:latin typeface="Cambria Math" panose="02040503050406030204" pitchFamily="18" charset="0"/>
                        </a:rPr>
                        <m:t>)</m:t>
                      </m:r>
                    </m:oMath>
                  </m:oMathPara>
                </a14:m>
                <a:endParaRPr lang="en-AU" b="1" dirty="0"/>
              </a:p>
            </p:txBody>
          </p:sp>
        </mc:Choice>
        <mc:Fallback xmlns="">
          <p:sp>
            <p:nvSpPr>
              <p:cNvPr id="5" name="Text Placeholder 4">
                <a:extLst>
                  <a:ext uri="{FF2B5EF4-FFF2-40B4-BE49-F238E27FC236}">
                    <a16:creationId xmlns:a16="http://schemas.microsoft.com/office/drawing/2014/main" id="{4C650965-545E-A561-2198-0DDBAE28B8BA}"/>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9D66133-05F7-4113-138E-1075406ED87E}"/>
                  </a:ext>
                </a:extLst>
              </p:cNvPr>
              <p:cNvSpPr txBox="1"/>
              <p:nvPr/>
            </p:nvSpPr>
            <p:spPr>
              <a:xfrm>
                <a:off x="2765392" y="2210540"/>
                <a:ext cx="5774925" cy="1218460"/>
              </a:xfrm>
              <a:prstGeom prst="rect">
                <a:avLst/>
              </a:prstGeom>
              <a:noFill/>
            </p:spPr>
            <p:txBody>
              <a:bodyPr wrap="square" lIns="0" tIns="0" rIns="0" bIns="0" rtlCol="0">
                <a:noAutofit/>
              </a:bodyPr>
              <a:lstStyle/>
              <a:p>
                <a:pPr>
                  <a:lnSpc>
                    <a:spcPct val="200000"/>
                  </a:lnSpc>
                </a:pPr>
                <a14:m>
                  <m:oMathPara xmlns:m="http://schemas.openxmlformats.org/officeDocument/2006/math">
                    <m:oMathParaPr>
                      <m:jc m:val="centerGroup"/>
                    </m:oMathParaPr>
                    <m:oMath xmlns:m="http://schemas.openxmlformats.org/officeDocument/2006/math">
                      <m:r>
                        <m:rPr>
                          <m:nor/>
                        </m:rPr>
                        <a:rPr lang="en-AU" sz="1800" b="0" i="0" smtClean="0">
                          <a:latin typeface="Cambria Math" panose="02040503050406030204" pitchFamily="18" charset="0"/>
                        </a:rPr>
                        <m:t>w</m:t>
                      </m:r>
                      <m:r>
                        <a:rPr lang="en-AU" sz="1800" b="1"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1, 2, 3</m:t>
                          </m:r>
                        </m:e>
                      </m:d>
                      <m:r>
                        <a:rPr lang="en-AU" sz="1800" b="0" i="1" smtClean="0">
                          <a:latin typeface="Cambria Math" panose="02040503050406030204" pitchFamily="18" charset="0"/>
                        </a:rPr>
                        <m:t>+</m:t>
                      </m:r>
                      <m:r>
                        <a:rPr lang="en-AU" sz="1800" b="0" i="1" smtClean="0">
                          <a:latin typeface="Cambria Math" panose="02040503050406030204" pitchFamily="18" charset="0"/>
                        </a:rPr>
                        <m:t>𝜆</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 5,−3</m:t>
                          </m:r>
                        </m:e>
                      </m:d>
                    </m:oMath>
                    <m:oMath xmlns:m="http://schemas.openxmlformats.org/officeDocument/2006/math">
                      <m:r>
                        <m:rPr>
                          <m:nor/>
                        </m:rPr>
                        <a:rPr lang="en-AU" sz="1800" b="0" i="0" smtClean="0">
                          <a:latin typeface="Cambria Math" panose="02040503050406030204" pitchFamily="18" charset="0"/>
                        </a:rPr>
                        <m:t>x</m:t>
                      </m:r>
                      <m:r>
                        <a:rPr lang="en-AU" sz="1800" b="1"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0, 0, 0</m:t>
                          </m:r>
                        </m:e>
                      </m:d>
                      <m:r>
                        <a:rPr lang="en-AU" sz="1800" i="1">
                          <a:latin typeface="Cambria Math" panose="02040503050406030204" pitchFamily="18" charset="0"/>
                        </a:rPr>
                        <m:t>+</m:t>
                      </m:r>
                      <m:r>
                        <a:rPr lang="en-AU" sz="1800" i="1">
                          <a:latin typeface="Cambria Math" panose="02040503050406030204" pitchFamily="18" charset="0"/>
                        </a:rPr>
                        <m:t>𝜆</m:t>
                      </m:r>
                      <m:d>
                        <m:dPr>
                          <m:ctrlPr>
                            <a:rPr lang="en-AU" sz="1800" i="1">
                              <a:latin typeface="Cambria Math" panose="02040503050406030204" pitchFamily="18" charset="0"/>
                            </a:rPr>
                          </m:ctrlPr>
                        </m:dPr>
                        <m:e>
                          <m:r>
                            <a:rPr lang="en-AU" sz="1800" i="1">
                              <a:latin typeface="Cambria Math" panose="02040503050406030204" pitchFamily="18" charset="0"/>
                            </a:rPr>
                            <m:t>−2, 5,−3</m:t>
                          </m:r>
                        </m:e>
                      </m:d>
                    </m:oMath>
                    <m:oMath xmlns:m="http://schemas.openxmlformats.org/officeDocument/2006/math">
                      <m:r>
                        <m:rPr>
                          <m:nor/>
                        </m:rPr>
                        <a:rPr lang="en-AU" sz="1800" b="0" i="0" smtClean="0">
                          <a:latin typeface="Cambria Math" panose="02040503050406030204" pitchFamily="18" charset="0"/>
                        </a:rPr>
                        <m:t>y</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6, −1, 4</m:t>
                          </m:r>
                        </m:e>
                      </m:d>
                      <m:r>
                        <a:rPr lang="en-AU" sz="1800" b="0" i="1" smtClean="0">
                          <a:latin typeface="Cambria Math" panose="02040503050406030204" pitchFamily="18" charset="0"/>
                        </a:rPr>
                        <m:t>+</m:t>
                      </m:r>
                      <m:r>
                        <a:rPr lang="en-AU" sz="1800" i="1">
                          <a:latin typeface="Cambria Math" panose="02040503050406030204" pitchFamily="18" charset="0"/>
                        </a:rPr>
                        <m:t>𝜆</m:t>
                      </m:r>
                      <m:d>
                        <m:dPr>
                          <m:ctrlPr>
                            <a:rPr lang="en-AU" sz="1800" i="1">
                              <a:latin typeface="Cambria Math" panose="02040503050406030204" pitchFamily="18" charset="0"/>
                            </a:rPr>
                          </m:ctrlPr>
                        </m:dPr>
                        <m:e>
                          <m:r>
                            <a:rPr lang="en-AU" sz="1800" i="1">
                              <a:latin typeface="Cambria Math" panose="02040503050406030204" pitchFamily="18" charset="0"/>
                            </a:rPr>
                            <m:t>−2, 5,−3</m:t>
                          </m:r>
                        </m:e>
                      </m:d>
                    </m:oMath>
                  </m:oMathPara>
                </a14:m>
                <a:endParaRPr lang="en-AU" sz="1800" b="1" dirty="0"/>
              </a:p>
            </p:txBody>
          </p:sp>
        </mc:Choice>
        <mc:Fallback xmlns="">
          <p:sp>
            <p:nvSpPr>
              <p:cNvPr id="4" name="TextBox 3">
                <a:extLst>
                  <a:ext uri="{FF2B5EF4-FFF2-40B4-BE49-F238E27FC236}">
                    <a16:creationId xmlns:a16="http://schemas.microsoft.com/office/drawing/2014/main" id="{E9D66133-05F7-4113-138E-1075406ED87E}"/>
                  </a:ext>
                </a:extLst>
              </p:cNvPr>
              <p:cNvSpPr txBox="1">
                <a:spLocks noRot="1" noChangeAspect="1" noMove="1" noResize="1" noEditPoints="1" noAdjustHandles="1" noChangeArrowheads="1" noChangeShapeType="1" noTextEdit="1"/>
              </p:cNvSpPr>
              <p:nvPr/>
            </p:nvSpPr>
            <p:spPr>
              <a:xfrm>
                <a:off x="2765392" y="2210540"/>
                <a:ext cx="5774925" cy="1218460"/>
              </a:xfrm>
              <a:prstGeom prst="rect">
                <a:avLst/>
              </a:prstGeom>
              <a:blipFill>
                <a:blip r:embed="rId3"/>
                <a:stretch>
                  <a:fillRect b="-28000"/>
                </a:stretch>
              </a:blipFill>
            </p:spPr>
            <p:txBody>
              <a:bodyPr/>
              <a:lstStyle/>
              <a:p>
                <a:r>
                  <a:rPr lang="en-AU">
                    <a:noFill/>
                  </a:rPr>
                  <a:t> </a:t>
                </a:r>
              </a:p>
            </p:txBody>
          </p:sp>
        </mc:Fallback>
      </mc:AlternateContent>
    </p:spTree>
    <p:extLst>
      <p:ext uri="{BB962C8B-B14F-4D97-AF65-F5344CB8AC3E}">
        <p14:creationId xmlns:p14="http://schemas.microsoft.com/office/powerpoint/2010/main" val="373588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5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357B17-AE29-77E1-CEFB-9AA130DB994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
        <p:nvSpPr>
          <p:cNvPr id="3" name="Title 2">
            <a:extLst>
              <a:ext uri="{FF2B5EF4-FFF2-40B4-BE49-F238E27FC236}">
                <a16:creationId xmlns:a16="http://schemas.microsoft.com/office/drawing/2014/main" id="{D300751C-7BA6-235B-6D8D-837684262446}"/>
              </a:ext>
            </a:extLst>
          </p:cNvPr>
          <p:cNvSpPr>
            <a:spLocks noGrp="1"/>
          </p:cNvSpPr>
          <p:nvPr>
            <p:ph type="title"/>
          </p:nvPr>
        </p:nvSpPr>
        <p:spPr/>
        <p:txBody>
          <a:bodyPr/>
          <a:lstStyle/>
          <a:p>
            <a:r>
              <a:rPr lang="en-AU" dirty="0"/>
              <a:t>Parallel lines (3)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C120F61-4965-3AF1-7E58-161892C619D7}"/>
                  </a:ext>
                </a:extLst>
              </p:cNvPr>
              <p:cNvSpPr>
                <a:spLocks noGrp="1"/>
              </p:cNvSpPr>
              <p:nvPr>
                <p:ph type="body" sz="quarter" idx="17"/>
              </p:nvPr>
            </p:nvSpPr>
            <p:spPr/>
            <p:txBody>
              <a:bodyPr/>
              <a:lstStyle/>
              <a:p>
                <a:r>
                  <a:rPr lang="en-AU" dirty="0"/>
                  <a:t>What can you determine about </a:t>
                </a:r>
                <a14:m>
                  <m:oMath xmlns:m="http://schemas.openxmlformats.org/officeDocument/2006/math">
                    <m:r>
                      <m:rPr>
                        <m:nor/>
                      </m:rPr>
                      <a:rPr lang="en-AU" b="0" i="0" smtClean="0">
                        <a:latin typeface="Cambria Math" panose="02040503050406030204" pitchFamily="18" charset="0"/>
                      </a:rPr>
                      <m:t>u</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2, 3, 4</m:t>
                        </m:r>
                      </m:e>
                    </m:d>
                    <m:r>
                      <a:rPr lang="en-AU" b="0" i="1" smtClean="0">
                        <a:latin typeface="Cambria Math" panose="02040503050406030204" pitchFamily="18" charset="0"/>
                      </a:rPr>
                      <m:t>+</m:t>
                    </m:r>
                    <m:r>
                      <a:rPr lang="en-AU" b="0" i="1" smtClean="0">
                        <a:latin typeface="Cambria Math" panose="02040503050406030204" pitchFamily="18" charset="0"/>
                      </a:rPr>
                      <m:t>𝜆</m:t>
                    </m:r>
                    <m:r>
                      <a:rPr lang="en-AU" b="0" i="1" smtClean="0">
                        <a:latin typeface="Cambria Math" panose="02040503050406030204" pitchFamily="18" charset="0"/>
                      </a:rPr>
                      <m:t>(−5, 6, −7)</m:t>
                    </m:r>
                  </m:oMath>
                </a14:m>
                <a:r>
                  <a:rPr lang="en-AU" dirty="0"/>
                  <a:t> and </a:t>
                </a:r>
                <a14:m>
                  <m:oMath xmlns:m="http://schemas.openxmlformats.org/officeDocument/2006/math">
                    <m:r>
                      <m:rPr>
                        <m:nor/>
                      </m:rPr>
                      <a:rPr lang="en-AU" b="0" i="0" smtClean="0">
                        <a:latin typeface="Cambria Math" panose="02040503050406030204" pitchFamily="18" charset="0"/>
                      </a:rPr>
                      <m:t>v</m:t>
                    </m:r>
                    <m:r>
                      <a:rPr lang="en-AU" i="1">
                        <a:latin typeface="Cambria Math" panose="02040503050406030204" pitchFamily="18" charset="0"/>
                      </a:rPr>
                      <m:t>=</m:t>
                    </m:r>
                    <m:d>
                      <m:dPr>
                        <m:ctrlPr>
                          <a:rPr lang="en-AU" i="1">
                            <a:latin typeface="Cambria Math" panose="02040503050406030204" pitchFamily="18" charset="0"/>
                          </a:rPr>
                        </m:ctrlPr>
                      </m:dPr>
                      <m:e>
                        <m:r>
                          <a:rPr lang="en-AU" i="1">
                            <a:latin typeface="Cambria Math" panose="02040503050406030204" pitchFamily="18" charset="0"/>
                          </a:rPr>
                          <m:t>2, 3, 4</m:t>
                        </m:r>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r>
                          <a:rPr lang="en-AU" i="1">
                            <a:latin typeface="Cambria Math" panose="02040503050406030204" pitchFamily="18" charset="0"/>
                          </a:rPr>
                          <m:t>−</m:t>
                        </m:r>
                        <m:r>
                          <a:rPr lang="en-AU" b="0" i="1" smtClean="0">
                            <a:latin typeface="Cambria Math" panose="02040503050406030204" pitchFamily="18" charset="0"/>
                          </a:rPr>
                          <m:t>10</m:t>
                        </m:r>
                        <m:r>
                          <a:rPr lang="en-AU" i="1">
                            <a:latin typeface="Cambria Math" panose="02040503050406030204" pitchFamily="18" charset="0"/>
                          </a:rPr>
                          <m:t>, </m:t>
                        </m:r>
                        <m:r>
                          <a:rPr lang="en-AU" b="0" i="1" smtClean="0">
                            <a:latin typeface="Cambria Math" panose="02040503050406030204" pitchFamily="18" charset="0"/>
                          </a:rPr>
                          <m:t>12</m:t>
                        </m:r>
                        <m:r>
                          <a:rPr lang="en-AU" i="1">
                            <a:latin typeface="Cambria Math" panose="02040503050406030204" pitchFamily="18" charset="0"/>
                          </a:rPr>
                          <m:t>, −</m:t>
                        </m:r>
                        <m:r>
                          <a:rPr lang="en-AU" b="0" i="1" smtClean="0">
                            <a:latin typeface="Cambria Math" panose="02040503050406030204" pitchFamily="18" charset="0"/>
                          </a:rPr>
                          <m:t>14</m:t>
                        </m:r>
                      </m:e>
                    </m:d>
                    <m:r>
                      <a:rPr lang="en-AU" b="0" i="0" smtClean="0">
                        <a:latin typeface="Cambria Math" panose="02040503050406030204" pitchFamily="18" charset="0"/>
                      </a:rPr>
                      <m:t>?</m:t>
                    </m:r>
                  </m:oMath>
                </a14:m>
                <a:r>
                  <a:rPr lang="en-AU" dirty="0"/>
                  <a:t> </a:t>
                </a:r>
              </a:p>
              <a:p>
                <a:endParaRPr lang="en-AU" b="1" dirty="0"/>
              </a:p>
              <a:p>
                <a:endParaRPr lang="en-AU" b="1" dirty="0"/>
              </a:p>
              <a:p>
                <a:r>
                  <a:rPr lang="en-AU" dirty="0"/>
                  <a:t>The </a:t>
                </a:r>
                <a:r>
                  <a:rPr lang="en-AU" b="1" dirty="0"/>
                  <a:t>direction vectors </a:t>
                </a:r>
                <a:r>
                  <a:rPr lang="en-AU" dirty="0"/>
                  <a:t>are scalar multiples; the lines point in the same direction. The </a:t>
                </a:r>
                <a:r>
                  <a:rPr lang="en-AU" b="1" dirty="0"/>
                  <a:t>position vector </a:t>
                </a:r>
                <a:r>
                  <a:rPr lang="en-AU" dirty="0"/>
                  <a:t>then tells us whether they occupy the same place in space, and </a:t>
                </a:r>
                <a:r>
                  <a:rPr lang="en-AU" b="1" dirty="0"/>
                  <a:t>since both lines begin at the same position vector, they must be coincident rather than just parallel.</a:t>
                </a:r>
              </a:p>
              <a:p>
                <a:endParaRPr lang="en-AU" b="1" dirty="0"/>
              </a:p>
              <a:p>
                <a:endParaRPr lang="en-AU" dirty="0"/>
              </a:p>
              <a:p>
                <a:endParaRPr lang="en-AU" b="1" dirty="0"/>
              </a:p>
            </p:txBody>
          </p:sp>
        </mc:Choice>
        <mc:Fallback xmlns="">
          <p:sp>
            <p:nvSpPr>
              <p:cNvPr id="5" name="Text Placeholder 4">
                <a:extLst>
                  <a:ext uri="{FF2B5EF4-FFF2-40B4-BE49-F238E27FC236}">
                    <a16:creationId xmlns:a16="http://schemas.microsoft.com/office/drawing/2014/main" id="{AC120F61-4965-3AF1-7E58-161892C619D7}"/>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r="-1168"/>
                </a:stretch>
              </a:blipFill>
            </p:spPr>
            <p:txBody>
              <a:bodyPr/>
              <a:lstStyle/>
              <a:p>
                <a:r>
                  <a:rPr lang="en-AU">
                    <a:noFill/>
                  </a:rPr>
                  <a:t> </a:t>
                </a:r>
              </a:p>
            </p:txBody>
          </p:sp>
        </mc:Fallback>
      </mc:AlternateContent>
    </p:spTree>
    <p:extLst>
      <p:ext uri="{BB962C8B-B14F-4D97-AF65-F5344CB8AC3E}">
        <p14:creationId xmlns:p14="http://schemas.microsoft.com/office/powerpoint/2010/main" val="296526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Formal definition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a:xfrm>
                <a:off x="360000" y="1288666"/>
                <a:ext cx="11484000" cy="4807835"/>
              </a:xfrm>
            </p:spPr>
            <p:txBody>
              <a:bodyPr/>
              <a:lstStyle/>
              <a:p>
                <a:r>
                  <a:rPr lang="en-AU" dirty="0"/>
                  <a:t>Two lines </a:t>
                </a:r>
                <a14:m>
                  <m:oMath xmlns:m="http://schemas.openxmlformats.org/officeDocument/2006/math">
                    <m:sSub>
                      <m:sSubPr>
                        <m:ctrlPr>
                          <a:rPr lang="en-AU" b="1" i="1" smtClean="0">
                            <a:latin typeface="Cambria Math" panose="02040503050406030204" pitchFamily="18" charset="0"/>
                          </a:rPr>
                        </m:ctrlPr>
                      </m:sSubPr>
                      <m:e>
                        <m:r>
                          <a:rPr lang="en-AU" b="1" i="1" smtClean="0">
                            <a:latin typeface="Cambria Math" panose="02040503050406030204" pitchFamily="18" charset="0"/>
                          </a:rPr>
                          <m:t>𝒂</m:t>
                        </m:r>
                      </m:e>
                      <m:sub>
                        <m:r>
                          <a:rPr lang="en-AU" b="0" i="1" smtClean="0">
                            <a:latin typeface="Cambria Math" panose="02040503050406030204" pitchFamily="18" charset="0"/>
                          </a:rPr>
                          <m:t>1</m:t>
                        </m:r>
                      </m:sub>
                    </m:sSub>
                    <m:r>
                      <a:rPr lang="en-AU" b="0" i="1" smtClean="0">
                        <a:latin typeface="Cambria Math" panose="02040503050406030204" pitchFamily="18" charset="0"/>
                      </a:rPr>
                      <m:t>+</m:t>
                    </m:r>
                    <m:r>
                      <a:rPr lang="en-AU" b="0" i="1" smtClean="0">
                        <a:latin typeface="Cambria Math" panose="02040503050406030204" pitchFamily="18" charset="0"/>
                      </a:rPr>
                      <m:t>𝜆</m:t>
                    </m:r>
                    <m:sSub>
                      <m:sSubPr>
                        <m:ctrlPr>
                          <a:rPr lang="en-AU" b="1" i="1" smtClean="0">
                            <a:latin typeface="Cambria Math" panose="02040503050406030204" pitchFamily="18" charset="0"/>
                          </a:rPr>
                        </m:ctrlPr>
                      </m:sSubPr>
                      <m:e>
                        <m:r>
                          <a:rPr lang="en-AU" b="1" i="1" smtClean="0">
                            <a:latin typeface="Cambria Math" panose="02040503050406030204" pitchFamily="18" charset="0"/>
                          </a:rPr>
                          <m:t>𝒃</m:t>
                        </m:r>
                      </m:e>
                      <m:sub>
                        <m:r>
                          <a:rPr lang="en-AU" b="0" i="1" smtClean="0">
                            <a:latin typeface="Cambria Math" panose="02040503050406030204" pitchFamily="18" charset="0"/>
                          </a:rPr>
                          <m:t>1</m:t>
                        </m:r>
                      </m:sub>
                    </m:sSub>
                  </m:oMath>
                </a14:m>
                <a:r>
                  <a:rPr lang="en-AU" dirty="0"/>
                  <a:t> and </a:t>
                </a:r>
                <a14:m>
                  <m:oMath xmlns:m="http://schemas.openxmlformats.org/officeDocument/2006/math">
                    <m:sSub>
                      <m:sSubPr>
                        <m:ctrlPr>
                          <a:rPr lang="en-AU" b="1" i="1">
                            <a:latin typeface="Cambria Math" panose="02040503050406030204" pitchFamily="18" charset="0"/>
                          </a:rPr>
                        </m:ctrlPr>
                      </m:sSubPr>
                      <m:e>
                        <m:r>
                          <a:rPr lang="en-AU" b="1" i="1">
                            <a:latin typeface="Cambria Math" panose="02040503050406030204" pitchFamily="18" charset="0"/>
                          </a:rPr>
                          <m:t>𝒂</m:t>
                        </m:r>
                      </m:e>
                      <m:sub>
                        <m:r>
                          <a:rPr lang="en-AU" b="0" i="1" smtClean="0">
                            <a:latin typeface="Cambria Math" panose="02040503050406030204" pitchFamily="18" charset="0"/>
                          </a:rPr>
                          <m:t>2</m:t>
                        </m:r>
                      </m:sub>
                    </m:sSub>
                    <m:r>
                      <a:rPr lang="en-AU" i="1">
                        <a:latin typeface="Cambria Math" panose="02040503050406030204" pitchFamily="18" charset="0"/>
                      </a:rPr>
                      <m:t>+</m:t>
                    </m:r>
                    <m:r>
                      <a:rPr lang="en-AU" i="1">
                        <a:latin typeface="Cambria Math" panose="02040503050406030204" pitchFamily="18" charset="0"/>
                      </a:rPr>
                      <m:t>𝜆</m:t>
                    </m:r>
                    <m:sSub>
                      <m:sSubPr>
                        <m:ctrlPr>
                          <a:rPr lang="en-AU" b="1" i="1">
                            <a:latin typeface="Cambria Math" panose="02040503050406030204" pitchFamily="18" charset="0"/>
                          </a:rPr>
                        </m:ctrlPr>
                      </m:sSubPr>
                      <m:e>
                        <m:r>
                          <a:rPr lang="en-AU" b="1" i="1">
                            <a:latin typeface="Cambria Math" panose="02040503050406030204" pitchFamily="18" charset="0"/>
                          </a:rPr>
                          <m:t>𝒃</m:t>
                        </m:r>
                      </m:e>
                      <m:sub>
                        <m:r>
                          <a:rPr lang="en-AU" b="0" i="1" smtClean="0">
                            <a:latin typeface="Cambria Math" panose="02040503050406030204" pitchFamily="18" charset="0"/>
                          </a:rPr>
                          <m:t>2</m:t>
                        </m:r>
                      </m:sub>
                    </m:sSub>
                  </m:oMath>
                </a14:m>
                <a:r>
                  <a:rPr lang="en-AU" dirty="0"/>
                  <a:t> are parallel if:</a:t>
                </a:r>
              </a:p>
              <a:p>
                <a:pPr/>
                <a14:m>
                  <m:oMathPara xmlns:m="http://schemas.openxmlformats.org/officeDocument/2006/math">
                    <m:oMathParaPr>
                      <m:jc m:val="centerGroup"/>
                    </m:oMathParaPr>
                    <m:oMath xmlns:m="http://schemas.openxmlformats.org/officeDocument/2006/math">
                      <m:sSub>
                        <m:sSubPr>
                          <m:ctrlPr>
                            <a:rPr lang="en-AU" b="1" i="1" smtClean="0">
                              <a:latin typeface="Cambria Math" panose="02040503050406030204" pitchFamily="18" charset="0"/>
                            </a:rPr>
                          </m:ctrlPr>
                        </m:sSubPr>
                        <m:e>
                          <m:r>
                            <a:rPr lang="en-AU" b="1" i="1" smtClean="0">
                              <a:latin typeface="Cambria Math" panose="02040503050406030204" pitchFamily="18" charset="0"/>
                            </a:rPr>
                            <m:t>𝒃</m:t>
                          </m:r>
                        </m:e>
                        <m:sub>
                          <m:r>
                            <a:rPr lang="en-AU" b="0" i="1" smtClean="0">
                              <a:latin typeface="Cambria Math" panose="02040503050406030204" pitchFamily="18" charset="0"/>
                            </a:rPr>
                            <m:t>1</m:t>
                          </m:r>
                        </m:sub>
                      </m:sSub>
                      <m:r>
                        <a:rPr lang="en-AU" b="0" i="1" smtClean="0">
                          <a:latin typeface="Cambria Math" panose="02040503050406030204" pitchFamily="18" charset="0"/>
                        </a:rPr>
                        <m:t>=</m:t>
                      </m:r>
                      <m:sSub>
                        <m:sSubPr>
                          <m:ctrlPr>
                            <a:rPr lang="en-AU" b="0" i="1" smtClean="0">
                              <a:latin typeface="Cambria Math" panose="02040503050406030204" pitchFamily="18" charset="0"/>
                            </a:rPr>
                          </m:ctrlPr>
                        </m:sSubPr>
                        <m:e>
                          <m:r>
                            <a:rPr lang="en-AU" b="0" i="1" smtClean="0">
                              <a:latin typeface="Cambria Math" panose="02040503050406030204" pitchFamily="18" charset="0"/>
                            </a:rPr>
                            <m:t>𝑘</m:t>
                          </m:r>
                          <m:r>
                            <a:rPr lang="en-AU" b="1" i="1" smtClean="0">
                              <a:latin typeface="Cambria Math" panose="02040503050406030204" pitchFamily="18" charset="0"/>
                            </a:rPr>
                            <m:t>𝒃</m:t>
                          </m:r>
                        </m:e>
                        <m:sub>
                          <m:r>
                            <a:rPr lang="en-AU" b="0" i="1" smtClean="0">
                              <a:latin typeface="Cambria Math" panose="02040503050406030204" pitchFamily="18" charset="0"/>
                            </a:rPr>
                            <m:t>2</m:t>
                          </m:r>
                        </m:sub>
                      </m:sSub>
                      <m:r>
                        <a:rPr lang="en-AU" b="0" i="1" smtClean="0">
                          <a:latin typeface="Cambria Math" panose="02040503050406030204" pitchFamily="18" charset="0"/>
                        </a:rPr>
                        <m:t> </m:t>
                      </m:r>
                      <m:r>
                        <m:rPr>
                          <m:nor/>
                        </m:rPr>
                        <a:rPr lang="en-AU" b="0" i="0" smtClean="0">
                          <a:latin typeface="Cambria Math" panose="02040503050406030204" pitchFamily="18" charset="0"/>
                        </a:rPr>
                        <m:t>for</m:t>
                      </m:r>
                      <m:r>
                        <a:rPr lang="en-AU" b="0" i="1" smtClean="0">
                          <a:latin typeface="Cambria Math" panose="02040503050406030204" pitchFamily="18" charset="0"/>
                        </a:rPr>
                        <m:t> </m:t>
                      </m:r>
                      <m:r>
                        <a:rPr lang="en-AU" b="0" i="1" smtClean="0">
                          <a:latin typeface="Cambria Math" panose="02040503050406030204" pitchFamily="18" charset="0"/>
                        </a:rPr>
                        <m:t>𝑘</m:t>
                      </m:r>
                      <m:r>
                        <a:rPr lang="en-AU" b="0" i="1" smtClean="0">
                          <a:latin typeface="Cambria Math" panose="02040503050406030204" pitchFamily="18" charset="0"/>
                        </a:rPr>
                        <m:t>≠0</m:t>
                      </m:r>
                    </m:oMath>
                  </m:oMathPara>
                </a14:m>
                <a:endParaRPr lang="en-AU" dirty="0"/>
              </a:p>
              <a:p>
                <a:pPr algn="ctr"/>
                <a:r>
                  <a:rPr lang="en-AU" i="1" dirty="0"/>
                  <a:t>‘2 lines are parallel when their direction vectors point in the same direction, that is, one direction vector is a scalar multiple of the other and they are not coincident’</a:t>
                </a:r>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xfrm>
                <a:off x="360000" y="1288666"/>
                <a:ext cx="11484000" cy="4807835"/>
              </a:xfrm>
              <a:blipFill>
                <a:blip r:embed="rId3"/>
                <a:stretch>
                  <a:fillRect l="-1327" r="-1964"/>
                </a:stretch>
              </a:blipFill>
            </p:spPr>
            <p:txBody>
              <a:bodyPr/>
              <a:lstStyle/>
              <a:p>
                <a:r>
                  <a:rPr lang="en-AU">
                    <a:noFill/>
                  </a:rPr>
                  <a:t> </a:t>
                </a:r>
              </a:p>
            </p:txBody>
          </p:sp>
        </mc:Fallback>
      </mc:AlternateContent>
      <p:sp>
        <p:nvSpPr>
          <p:cNvPr id="7" name="Speech Bubble: Rectangle with Corners Rounded 6">
            <a:extLst>
              <a:ext uri="{FF2B5EF4-FFF2-40B4-BE49-F238E27FC236}">
                <a16:creationId xmlns:a16="http://schemas.microsoft.com/office/drawing/2014/main" id="{F785E022-3BFF-354C-3490-632861D7412F}"/>
              </a:ext>
            </a:extLst>
          </p:cNvPr>
          <p:cNvSpPr/>
          <p:nvPr/>
        </p:nvSpPr>
        <p:spPr>
          <a:xfrm>
            <a:off x="1695121" y="4411683"/>
            <a:ext cx="3541022" cy="997715"/>
          </a:xfrm>
          <a:prstGeom prst="wedgeRoundRectCallout">
            <a:avLst>
              <a:gd name="adj1" fmla="val 138395"/>
              <a:gd name="adj2" fmla="val -12966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What does ‘coincident’ mean?</a:t>
            </a:r>
          </a:p>
        </p:txBody>
      </p:sp>
      <p:sp>
        <p:nvSpPr>
          <p:cNvPr id="6" name="Speech Bubble: Rectangle with Corners Rounded 5">
            <a:extLst>
              <a:ext uri="{FF2B5EF4-FFF2-40B4-BE49-F238E27FC236}">
                <a16:creationId xmlns:a16="http://schemas.microsoft.com/office/drawing/2014/main" id="{97283FDE-F346-0B85-53E0-28E6797F4E7B}"/>
              </a:ext>
            </a:extLst>
          </p:cNvPr>
          <p:cNvSpPr/>
          <p:nvPr/>
        </p:nvSpPr>
        <p:spPr>
          <a:xfrm>
            <a:off x="7793254" y="4411683"/>
            <a:ext cx="3686880" cy="1265320"/>
          </a:xfrm>
          <a:prstGeom prst="wedgeRoundRectCallout">
            <a:avLst>
              <a:gd name="adj1" fmla="val -34203"/>
              <a:gd name="adj2" fmla="val -9899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Is this statement applicable to vectors in two dimensions and three dimensions?</a:t>
            </a:r>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Worked example</a:t>
            </a:r>
          </a:p>
        </p:txBody>
      </p: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8AE2C6C-3354-F133-A1C5-631D94202D8F}"/>
                  </a:ext>
                </a:extLst>
              </p:cNvPr>
              <p:cNvSpPr txBox="1"/>
              <p:nvPr/>
            </p:nvSpPr>
            <p:spPr>
              <a:xfrm>
                <a:off x="360000" y="1114809"/>
                <a:ext cx="11128139" cy="1624271"/>
              </a:xfrm>
              <a:prstGeom prst="rect">
                <a:avLst/>
              </a:prstGeom>
              <a:noFill/>
            </p:spPr>
            <p:txBody>
              <a:bodyPr wrap="square" lIns="0" tIns="0" rIns="0" bIns="0" rtlCol="0">
                <a:noAutofit/>
              </a:bodyPr>
              <a:lstStyle/>
              <a:p>
                <a:pPr algn="l"/>
                <a:r>
                  <a:rPr lang="en-AU" sz="1800" dirty="0"/>
                  <a:t>Two vector equations</a:t>
                </a:r>
                <a14:m>
                  <m:oMath xmlns:m="http://schemas.openxmlformats.org/officeDocument/2006/math">
                    <m:r>
                      <a:rPr lang="en-AU" sz="1800" b="0" i="0" smtClean="0">
                        <a:latin typeface="Cambria Math" panose="02040503050406030204" pitchFamily="18" charset="0"/>
                      </a:rPr>
                      <m:t> </m:t>
                    </m:r>
                    <m:r>
                      <a:rPr lang="en-AU" sz="1800" b="1" i="0" smtClean="0">
                        <a:latin typeface="Cambria Math" panose="02040503050406030204" pitchFamily="18" charset="0"/>
                      </a:rPr>
                      <m:t>𝐫</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2, 1, 3</m:t>
                        </m:r>
                      </m:e>
                    </m:d>
                    <m:r>
                      <a:rPr lang="en-AU" sz="1800" b="0" i="1" smtClean="0">
                        <a:latin typeface="Cambria Math" panose="02040503050406030204" pitchFamily="18" charset="0"/>
                      </a:rPr>
                      <m:t>+</m:t>
                    </m:r>
                    <m:r>
                      <a:rPr lang="en-AU" sz="1800" b="0" i="1" smtClean="0">
                        <a:latin typeface="Cambria Math" panose="02040503050406030204" pitchFamily="18" charset="0"/>
                      </a:rPr>
                      <m:t>𝜆</m:t>
                    </m:r>
                    <m:r>
                      <a:rPr lang="en-AU" sz="1800" b="0" i="1" smtClean="0">
                        <a:latin typeface="Cambria Math" panose="02040503050406030204" pitchFamily="18" charset="0"/>
                      </a:rPr>
                      <m:t>(4, 0, −2)</m:t>
                    </m:r>
                  </m:oMath>
                </a14:m>
                <a:r>
                  <a:rPr lang="en-AU" sz="1800" b="1" dirty="0"/>
                  <a:t> </a:t>
                </a:r>
                <a:r>
                  <a:rPr lang="en-AU" sz="1800" dirty="0"/>
                  <a:t>and </a:t>
                </a:r>
                <a14:m>
                  <m:oMath xmlns:m="http://schemas.openxmlformats.org/officeDocument/2006/math">
                    <m:r>
                      <a:rPr lang="en-AU" sz="1800" b="1" i="0" smtClean="0">
                        <a:latin typeface="Cambria Math" panose="02040503050406030204" pitchFamily="18" charset="0"/>
                      </a:rPr>
                      <m:t>𝐬</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7, −2, 5</m:t>
                        </m:r>
                      </m:e>
                    </m:d>
                    <m:r>
                      <a:rPr lang="en-AU" sz="1800" b="0" i="1" smtClean="0">
                        <a:latin typeface="Cambria Math" panose="02040503050406030204" pitchFamily="18" charset="0"/>
                      </a:rPr>
                      <m:t>+</m:t>
                    </m:r>
                    <m:r>
                      <a:rPr lang="en-AU" sz="1800" b="0" i="1" smtClean="0">
                        <a:latin typeface="Cambria Math" panose="02040503050406030204" pitchFamily="18" charset="0"/>
                      </a:rPr>
                      <m:t>𝜇</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−8, 0, 4</m:t>
                        </m:r>
                      </m:e>
                    </m:d>
                  </m:oMath>
                </a14:m>
                <a:r>
                  <a:rPr lang="en-AU" sz="1800" b="1" dirty="0"/>
                  <a:t> </a:t>
                </a:r>
                <a:r>
                  <a:rPr lang="en-AU" sz="1800" dirty="0"/>
                  <a:t>are proposed as edges of a rectangle in 3D space. </a:t>
                </a:r>
                <a:endParaRPr lang="en-AU" sz="1800" b="1" dirty="0"/>
              </a:p>
              <a:p>
                <a:pPr algn="l"/>
                <a:endParaRPr lang="en-AU" sz="1800" b="1" dirty="0"/>
              </a:p>
              <a:p>
                <a:pPr algn="l"/>
                <a:r>
                  <a:rPr lang="en-AU" sz="1800" dirty="0"/>
                  <a:t>Determine whether these 2 vector equations could represent parallel edges of the same rectangle.</a:t>
                </a:r>
              </a:p>
              <a:p>
                <a:pPr algn="l"/>
                <a:endParaRPr lang="en-AU" sz="1800" dirty="0"/>
              </a:p>
              <a:p>
                <a:pPr algn="l"/>
                <a:r>
                  <a:rPr lang="en-AU" sz="1800" dirty="0"/>
                  <a:t> </a:t>
                </a:r>
              </a:p>
            </p:txBody>
          </p:sp>
        </mc:Choice>
        <mc:Fallback xmlns="">
          <p:sp>
            <p:nvSpPr>
              <p:cNvPr id="5" name="TextBox 4">
                <a:extLst>
                  <a:ext uri="{FF2B5EF4-FFF2-40B4-BE49-F238E27FC236}">
                    <a16:creationId xmlns:a16="http://schemas.microsoft.com/office/drawing/2014/main" id="{D8AE2C6C-3354-F133-A1C5-631D94202D8F}"/>
                  </a:ext>
                </a:extLst>
              </p:cNvPr>
              <p:cNvSpPr txBox="1">
                <a:spLocks noRot="1" noChangeAspect="1" noMove="1" noResize="1" noEditPoints="1" noAdjustHandles="1" noChangeArrowheads="1" noChangeShapeType="1" noTextEdit="1"/>
              </p:cNvSpPr>
              <p:nvPr/>
            </p:nvSpPr>
            <p:spPr>
              <a:xfrm>
                <a:off x="360000" y="1114809"/>
                <a:ext cx="11128139" cy="1624271"/>
              </a:xfrm>
              <a:prstGeom prst="rect">
                <a:avLst/>
              </a:prstGeom>
              <a:blipFill>
                <a:blip r:embed="rId3"/>
                <a:stretch>
                  <a:fillRect l="-1260" t="-488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6B1D21A-FE39-A494-6EA0-2C77A76982B6}"/>
                  </a:ext>
                </a:extLst>
              </p:cNvPr>
              <p:cNvSpPr txBox="1"/>
              <p:nvPr/>
            </p:nvSpPr>
            <p:spPr>
              <a:xfrm>
                <a:off x="360000" y="2728834"/>
                <a:ext cx="6296832" cy="3415934"/>
              </a:xfrm>
              <a:prstGeom prst="rect">
                <a:avLst/>
              </a:prstGeom>
              <a:noFill/>
            </p:spPr>
            <p:txBody>
              <a:bodyPr wrap="square" lIns="0" tIns="0" rIns="0" bIns="0" rtlCol="0">
                <a:noAutofit/>
              </a:bodyPr>
              <a:lstStyle/>
              <a:p>
                <a:pPr algn="l"/>
                <a:r>
                  <a:rPr lang="en-AU" sz="1800" b="1" dirty="0"/>
                  <a:t>Solution:</a:t>
                </a:r>
              </a:p>
              <a:p>
                <a:pPr algn="l"/>
                <a:r>
                  <a:rPr lang="en-AU" sz="1800" dirty="0"/>
                  <a:t>Examining the direction vector of </a:t>
                </a:r>
                <a:r>
                  <a:rPr lang="en-AU" sz="1800" b="1" dirty="0"/>
                  <a:t>s </a:t>
                </a:r>
              </a:p>
              <a:p>
                <a:pPr algn="l"/>
                <a:endParaRPr lang="en-AU" sz="1800" b="1" dirty="0"/>
              </a:p>
              <a:p>
                <a:pPr algn="l"/>
                <a14:m>
                  <m:oMathPara xmlns:m="http://schemas.openxmlformats.org/officeDocument/2006/math">
                    <m:oMathParaPr>
                      <m:jc m:val="centerGroup"/>
                    </m:oMathParaPr>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−8, 0, 4</m:t>
                          </m:r>
                        </m:e>
                      </m:d>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4, 0, −2</m:t>
                          </m:r>
                        </m:e>
                      </m:d>
                    </m:oMath>
                  </m:oMathPara>
                </a14:m>
                <a:endParaRPr lang="en-AU" sz="1800" b="0" dirty="0"/>
              </a:p>
              <a:p>
                <a:r>
                  <a:rPr lang="en-AU" sz="1800" dirty="0"/>
                  <a:t>Hence </a:t>
                </a:r>
                <a14:m>
                  <m:oMath xmlns:m="http://schemas.openxmlformats.org/officeDocument/2006/math">
                    <m:r>
                      <a:rPr lang="en-AU" sz="1800" b="1">
                        <a:latin typeface="Cambria Math" panose="02040503050406030204" pitchFamily="18" charset="0"/>
                      </a:rPr>
                      <m:t>𝐬</m:t>
                    </m:r>
                    <m:r>
                      <a:rPr lang="en-AU" sz="1800" b="1">
                        <a:latin typeface="Cambria Math" panose="02040503050406030204" pitchFamily="18" charset="0"/>
                      </a:rPr>
                      <m:t>=−2</m:t>
                    </m:r>
                    <m:r>
                      <a:rPr lang="en-AU" sz="1800" b="1">
                        <a:latin typeface="Cambria Math" panose="02040503050406030204" pitchFamily="18" charset="0"/>
                      </a:rPr>
                      <m:t>𝒓</m:t>
                    </m:r>
                  </m:oMath>
                </a14:m>
                <a:endParaRPr lang="en-AU" sz="1800" b="1" dirty="0">
                  <a:latin typeface="Cambria Math" panose="02040503050406030204" pitchFamily="18" charset="0"/>
                </a:endParaRPr>
              </a:p>
              <a:p>
                <a14:m>
                  <m:oMath xmlns:m="http://schemas.openxmlformats.org/officeDocument/2006/math">
                    <m:r>
                      <a:rPr lang="en-AU" sz="1800" b="1">
                        <a:latin typeface="Cambria Math" panose="02040503050406030204" pitchFamily="18" charset="0"/>
                      </a:rPr>
                      <m:t>∴</m:t>
                    </m:r>
                    <m:r>
                      <a:rPr lang="en-AU" sz="1800" b="1">
                        <a:latin typeface="Cambria Math" panose="02040503050406030204" pitchFamily="18" charset="0"/>
                      </a:rPr>
                      <m:t>𝒓</m:t>
                    </m:r>
                  </m:oMath>
                </a14:m>
                <a:r>
                  <a:rPr lang="en-AU" sz="1800" b="0" dirty="0"/>
                  <a:t> and </a:t>
                </a:r>
                <a14:m>
                  <m:oMath xmlns:m="http://schemas.openxmlformats.org/officeDocument/2006/math">
                    <m:r>
                      <a:rPr lang="en-AU" sz="1800" b="1">
                        <a:latin typeface="Cambria Math" panose="02040503050406030204" pitchFamily="18" charset="0"/>
                      </a:rPr>
                      <m:t>𝒔</m:t>
                    </m:r>
                  </m:oMath>
                </a14:m>
                <a:r>
                  <a:rPr lang="en-AU" sz="1800" b="1" dirty="0"/>
                  <a:t> </a:t>
                </a:r>
                <a:r>
                  <a:rPr lang="en-AU" sz="1800" dirty="0"/>
                  <a:t>are parallel because their direction vectors are scalar multiples.</a:t>
                </a:r>
              </a:p>
              <a:p>
                <a:endParaRPr lang="en-AU" sz="1800" dirty="0"/>
              </a:p>
              <a:p>
                <a:r>
                  <a:rPr lang="en-AU" sz="1800" dirty="0"/>
                  <a:t>Since the lines are parallel but not coincident, they could represent opposite edges of the same rectangle in 3D space. </a:t>
                </a:r>
              </a:p>
              <a:p>
                <a:pPr algn="l"/>
                <a:br>
                  <a:rPr lang="en-AU" sz="1800" b="0" dirty="0"/>
                </a:br>
                <a:endParaRPr lang="en-AU" sz="1800" dirty="0"/>
              </a:p>
              <a:p>
                <a:pPr algn="l"/>
                <a:r>
                  <a:rPr lang="en-AU" sz="1800" dirty="0"/>
                  <a:t> </a:t>
                </a:r>
              </a:p>
            </p:txBody>
          </p:sp>
        </mc:Choice>
        <mc:Fallback xmlns="">
          <p:sp>
            <p:nvSpPr>
              <p:cNvPr id="6" name="TextBox 5">
                <a:extLst>
                  <a:ext uri="{FF2B5EF4-FFF2-40B4-BE49-F238E27FC236}">
                    <a16:creationId xmlns:a16="http://schemas.microsoft.com/office/drawing/2014/main" id="{E6B1D21A-FE39-A494-6EA0-2C77A76982B6}"/>
                  </a:ext>
                </a:extLst>
              </p:cNvPr>
              <p:cNvSpPr txBox="1">
                <a:spLocks noRot="1" noChangeAspect="1" noMove="1" noResize="1" noEditPoints="1" noAdjustHandles="1" noChangeArrowheads="1" noChangeShapeType="1" noTextEdit="1"/>
              </p:cNvSpPr>
              <p:nvPr/>
            </p:nvSpPr>
            <p:spPr>
              <a:xfrm>
                <a:off x="360000" y="2728834"/>
                <a:ext cx="6296832" cy="3415934"/>
              </a:xfrm>
              <a:prstGeom prst="rect">
                <a:avLst/>
              </a:prstGeom>
              <a:blipFill>
                <a:blip r:embed="rId4"/>
                <a:stretch>
                  <a:fillRect l="-2227" t="-2321" r="-135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7689294" y="2382973"/>
                <a:ext cx="3541466" cy="1142211"/>
              </a:xfrm>
              <a:prstGeom prst="wedgeRoundRectCallout">
                <a:avLst>
                  <a:gd name="adj1" fmla="val -103235"/>
                  <a:gd name="adj2" fmla="val 432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In geometric terms, what does multiplying a direction vector by </a:t>
                </a:r>
                <a14:m>
                  <m:oMath xmlns:m="http://schemas.openxmlformats.org/officeDocument/2006/math">
                    <m:r>
                      <a:rPr lang="en-AU" sz="1600" b="0" i="1" smtClean="0">
                        <a:latin typeface="Cambria Math" panose="02040503050406030204" pitchFamily="18" charset="0"/>
                      </a:rPr>
                      <m:t>−2</m:t>
                    </m:r>
                  </m:oMath>
                </a14:m>
                <a:r>
                  <a:rPr lang="en-AU" sz="1600" dirty="0"/>
                  <a:t> represent?</a:t>
                </a:r>
              </a:p>
            </p:txBody>
          </p:sp>
        </mc:Choice>
        <mc:Fallback xmlns="">
          <p:sp>
            <p:nvSpPr>
              <p:cNvPr id="2" name="Speech Bubble: Rectangle with Corners Rounded 1">
                <a:extLst>
                  <a:ext uri="{FF2B5EF4-FFF2-40B4-BE49-F238E27FC236}">
                    <a16:creationId xmlns:a16="http://schemas.microsoft.com/office/drawing/2014/main" id="{F0D26F56-45EA-0083-3F56-CF5F84935CAA}"/>
                  </a:ext>
                </a:extLst>
              </p:cNvPr>
              <p:cNvSpPr>
                <a:spLocks noRot="1" noChangeAspect="1" noMove="1" noResize="1" noEditPoints="1" noAdjustHandles="1" noChangeArrowheads="1" noChangeShapeType="1" noTextEdit="1"/>
              </p:cNvSpPr>
              <p:nvPr/>
            </p:nvSpPr>
            <p:spPr>
              <a:xfrm>
                <a:off x="7689294" y="2382973"/>
                <a:ext cx="3541466" cy="1142211"/>
              </a:xfrm>
              <a:prstGeom prst="wedgeRoundRectCallout">
                <a:avLst>
                  <a:gd name="adj1" fmla="val -103235"/>
                  <a:gd name="adj2" fmla="val 43279"/>
                  <a:gd name="adj3" fmla="val 16667"/>
                </a:avLst>
              </a:prstGeom>
              <a:blipFill>
                <a:blip r:embed="rId5"/>
                <a:stretch>
                  <a:fillRect b="-687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Speech Bubble: Rectangle with Corners Rounded 6">
                <a:extLst>
                  <a:ext uri="{FF2B5EF4-FFF2-40B4-BE49-F238E27FC236}">
                    <a16:creationId xmlns:a16="http://schemas.microsoft.com/office/drawing/2014/main" id="{A99F7AF8-B6E2-E8D9-EFDA-BF5270BACE13}"/>
                  </a:ext>
                </a:extLst>
              </p:cNvPr>
              <p:cNvSpPr/>
              <p:nvPr/>
            </p:nvSpPr>
            <p:spPr>
              <a:xfrm>
                <a:off x="7942534" y="5002557"/>
                <a:ext cx="3541466" cy="1142211"/>
              </a:xfrm>
              <a:prstGeom prst="wedgeRoundRectCallout">
                <a:avLst>
                  <a:gd name="adj1" fmla="val -101580"/>
                  <a:gd name="adj2" fmla="val -8398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What would it mean if the scalar linking the vectors were </a:t>
                </a:r>
                <a14:m>
                  <m:oMath xmlns:m="http://schemas.openxmlformats.org/officeDocument/2006/math">
                    <m:r>
                      <a:rPr lang="en-AU" sz="1600" b="0" i="1" smtClean="0">
                        <a:latin typeface="Cambria Math" panose="02040503050406030204" pitchFamily="18" charset="0"/>
                      </a:rPr>
                      <m:t>0?</m:t>
                    </m:r>
                  </m:oMath>
                </a14:m>
                <a:endParaRPr lang="en-AU" sz="1600" dirty="0"/>
              </a:p>
            </p:txBody>
          </p:sp>
        </mc:Choice>
        <mc:Fallback xmlns="">
          <p:sp>
            <p:nvSpPr>
              <p:cNvPr id="7" name="Speech Bubble: Rectangle with Corners Rounded 6">
                <a:extLst>
                  <a:ext uri="{FF2B5EF4-FFF2-40B4-BE49-F238E27FC236}">
                    <a16:creationId xmlns:a16="http://schemas.microsoft.com/office/drawing/2014/main" id="{A99F7AF8-B6E2-E8D9-EFDA-BF5270BACE13}"/>
                  </a:ext>
                </a:extLst>
              </p:cNvPr>
              <p:cNvSpPr>
                <a:spLocks noRot="1" noChangeAspect="1" noMove="1" noResize="1" noEditPoints="1" noAdjustHandles="1" noChangeArrowheads="1" noChangeShapeType="1" noTextEdit="1"/>
              </p:cNvSpPr>
              <p:nvPr/>
            </p:nvSpPr>
            <p:spPr>
              <a:xfrm>
                <a:off x="7942534" y="5002557"/>
                <a:ext cx="3541466" cy="1142211"/>
              </a:xfrm>
              <a:prstGeom prst="wedgeRoundRectCallout">
                <a:avLst>
                  <a:gd name="adj1" fmla="val -101580"/>
                  <a:gd name="adj2" fmla="val -83988"/>
                  <a:gd name="adj3" fmla="val 16667"/>
                </a:avLst>
              </a:prstGeom>
              <a:blipFill>
                <a:blip r:embed="rId6"/>
                <a:stretch>
                  <a:fillRect/>
                </a:stretch>
              </a:blipFill>
            </p:spPr>
            <p:txBody>
              <a:bodyPr/>
              <a:lstStyle/>
              <a:p>
                <a:r>
                  <a:rPr lang="en-AU">
                    <a:noFill/>
                  </a:rPr>
                  <a:t> </a:t>
                </a:r>
              </a:p>
            </p:txBody>
          </p:sp>
        </mc:Fallback>
      </mc:AlternateContent>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DBC6-0507-6286-B452-B22EFEA410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7D52CF-0D04-4C28-A198-DE1CBF2BBB0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
        <p:nvSpPr>
          <p:cNvPr id="3" name="Title 2">
            <a:extLst>
              <a:ext uri="{FF2B5EF4-FFF2-40B4-BE49-F238E27FC236}">
                <a16:creationId xmlns:a16="http://schemas.microsoft.com/office/drawing/2014/main" id="{D063EFA2-358A-BB1D-A32D-72B75C0E6520}"/>
              </a:ext>
            </a:extLst>
          </p:cNvPr>
          <p:cNvSpPr>
            <a:spLocks noGrp="1"/>
          </p:cNvSpPr>
          <p:nvPr>
            <p:ph type="title"/>
          </p:nvPr>
        </p:nvSpPr>
        <p:spPr/>
        <p:txBody>
          <a:bodyPr/>
          <a:lstStyle/>
          <a:p>
            <a:r>
              <a:rPr lang="en-AU" dirty="0">
                <a:latin typeface="+mj-lt"/>
              </a:rPr>
              <a:t>Your turn</a:t>
            </a:r>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DB3AAD6-B0C8-9913-4AB6-4AD32E0E200F}"/>
                  </a:ext>
                </a:extLst>
              </p:cNvPr>
              <p:cNvSpPr>
                <a:spLocks noGrp="1"/>
              </p:cNvSpPr>
              <p:nvPr>
                <p:ph type="body" sz="quarter" idx="17"/>
              </p:nvPr>
            </p:nvSpPr>
            <p:spPr>
              <a:xfrm>
                <a:off x="348001" y="1025082"/>
                <a:ext cx="11484000" cy="2726839"/>
              </a:xfrm>
            </p:spPr>
            <p:txBody>
              <a:bodyPr/>
              <a:lstStyle/>
              <a:p>
                <a:r>
                  <a:rPr lang="en-AU" sz="1800" dirty="0"/>
                  <a:t>Two aircraft are flying along straight-line paths represented by the vector equations </a:t>
                </a:r>
                <a14:m>
                  <m:oMath xmlns:m="http://schemas.openxmlformats.org/officeDocument/2006/math">
                    <m:r>
                      <a:rPr lang="en-AU" sz="1800" b="1">
                        <a:latin typeface="Cambria Math" panose="02040503050406030204" pitchFamily="18" charset="0"/>
                        <a:cs typeface="+mn-cs"/>
                      </a:rPr>
                      <m:t>𝒖</m:t>
                    </m:r>
                  </m:oMath>
                </a14:m>
                <a:r>
                  <a:rPr lang="en-AU" sz="1800" b="1" dirty="0"/>
                  <a:t> </a:t>
                </a:r>
                <a:r>
                  <a:rPr lang="en-AU" sz="1800" dirty="0"/>
                  <a:t>and </a:t>
                </a:r>
                <a14:m>
                  <m:oMath xmlns:m="http://schemas.openxmlformats.org/officeDocument/2006/math">
                    <m:r>
                      <a:rPr lang="en-AU" sz="1800" b="1">
                        <a:latin typeface="Cambria Math" panose="02040503050406030204" pitchFamily="18" charset="0"/>
                        <a:cs typeface="+mn-cs"/>
                      </a:rPr>
                      <m:t>𝒗</m:t>
                    </m:r>
                    <m:r>
                      <a:rPr lang="en-AU" sz="1800" b="1">
                        <a:latin typeface="Cambria Math" panose="02040503050406030204" pitchFamily="18" charset="0"/>
                        <a:cs typeface="+mn-cs"/>
                      </a:rPr>
                      <m:t>.</m:t>
                    </m:r>
                  </m:oMath>
                </a14:m>
                <a:r>
                  <a:rPr lang="en-AU" sz="1800" b="1" dirty="0"/>
                  <a:t> </a:t>
                </a:r>
              </a:p>
              <a:p>
                <a:r>
                  <a:rPr lang="en-AU" sz="1800" dirty="0"/>
                  <a:t>Air-traffic control wants to confirm whether the aircraft are travelling in the same direction. Given,</a:t>
                </a:r>
              </a:p>
              <a:p>
                <a:pPr/>
                <a14:m>
                  <m:oMathPara xmlns:m="http://schemas.openxmlformats.org/officeDocument/2006/math">
                    <m:oMathParaPr>
                      <m:jc m:val="left"/>
                    </m:oMathParaPr>
                    <m:oMath xmlns:m="http://schemas.openxmlformats.org/officeDocument/2006/math">
                      <m:r>
                        <a:rPr lang="en-AU" sz="1800" b="1">
                          <a:latin typeface="Cambria Math" panose="02040503050406030204" pitchFamily="18" charset="0"/>
                          <a:cs typeface="+mn-cs"/>
                        </a:rPr>
                        <m:t>𝒖</m:t>
                      </m:r>
                      <m:r>
                        <a:rPr lang="en-AU" sz="1800" b="1">
                          <a:latin typeface="Cambria Math" panose="02040503050406030204" pitchFamily="18" charset="0"/>
                          <a:cs typeface="+mn-cs"/>
                        </a:rPr>
                        <m:t>=</m:t>
                      </m:r>
                      <m:d>
                        <m:dPr>
                          <m:ctrlPr>
                            <a:rPr lang="en-AU" sz="1800" b="1" i="1">
                              <a:latin typeface="Cambria Math" panose="02040503050406030204" pitchFamily="18" charset="0"/>
                              <a:cs typeface="+mn-cs"/>
                            </a:rPr>
                          </m:ctrlPr>
                        </m:dPr>
                        <m:e>
                          <m:r>
                            <a:rPr lang="en-AU" sz="1800" b="1">
                              <a:latin typeface="Cambria Math" panose="02040503050406030204" pitchFamily="18" charset="0"/>
                              <a:cs typeface="+mn-cs"/>
                            </a:rPr>
                            <m:t>2, 8, 1</m:t>
                          </m:r>
                        </m:e>
                      </m:d>
                      <m:r>
                        <a:rPr lang="en-AU" sz="1800" b="1">
                          <a:latin typeface="Cambria Math" panose="02040503050406030204" pitchFamily="18" charset="0"/>
                          <a:cs typeface="+mn-cs"/>
                        </a:rPr>
                        <m:t>+</m:t>
                      </m:r>
                      <m:r>
                        <a:rPr lang="en-AU" sz="1800" b="1">
                          <a:latin typeface="Cambria Math" panose="02040503050406030204" pitchFamily="18" charset="0"/>
                          <a:cs typeface="+mn-cs"/>
                        </a:rPr>
                        <m:t>𝜆</m:t>
                      </m:r>
                      <m:d>
                        <m:dPr>
                          <m:ctrlPr>
                            <a:rPr lang="en-AU" sz="1800" b="1" i="1">
                              <a:latin typeface="Cambria Math" panose="02040503050406030204" pitchFamily="18" charset="0"/>
                              <a:cs typeface="+mn-cs"/>
                            </a:rPr>
                          </m:ctrlPr>
                        </m:dPr>
                        <m:e>
                          <m:r>
                            <a:rPr lang="en-AU" sz="1800" b="1">
                              <a:latin typeface="Cambria Math" panose="02040503050406030204" pitchFamily="18" charset="0"/>
                              <a:cs typeface="+mn-cs"/>
                            </a:rPr>
                            <m:t>−4, 2, 6</m:t>
                          </m:r>
                        </m:e>
                      </m:d>
                    </m:oMath>
                  </m:oMathPara>
                </a14:m>
                <a:endParaRPr lang="en-AU" sz="1800" b="1" dirty="0">
                  <a:latin typeface="Cambria Math" panose="02040503050406030204" pitchFamily="18" charset="0"/>
                  <a:cs typeface="+mn-cs"/>
                </a:endParaRPr>
              </a:p>
              <a:p>
                <a:pPr/>
                <a14:m>
                  <m:oMathPara xmlns:m="http://schemas.openxmlformats.org/officeDocument/2006/math">
                    <m:oMathParaPr>
                      <m:jc m:val="left"/>
                    </m:oMathParaPr>
                    <m:oMath xmlns:m="http://schemas.openxmlformats.org/officeDocument/2006/math">
                      <m:r>
                        <a:rPr lang="en-AU" sz="1800" b="1">
                          <a:latin typeface="Cambria Math" panose="02040503050406030204" pitchFamily="18" charset="0"/>
                          <a:cs typeface="+mn-cs"/>
                        </a:rPr>
                        <m:t>𝒗</m:t>
                      </m:r>
                      <m:r>
                        <a:rPr lang="en-AU" sz="1800" b="1">
                          <a:latin typeface="Cambria Math" panose="02040503050406030204" pitchFamily="18" charset="0"/>
                          <a:cs typeface="+mn-cs"/>
                        </a:rPr>
                        <m:t>=</m:t>
                      </m:r>
                      <m:d>
                        <m:dPr>
                          <m:ctrlPr>
                            <a:rPr lang="en-AU" sz="1800" b="1" i="1">
                              <a:latin typeface="Cambria Math" panose="02040503050406030204" pitchFamily="18" charset="0"/>
                              <a:cs typeface="+mn-cs"/>
                            </a:rPr>
                          </m:ctrlPr>
                        </m:dPr>
                        <m:e>
                          <m:r>
                            <a:rPr lang="en-AU" sz="1800" b="1">
                              <a:latin typeface="Cambria Math" panose="02040503050406030204" pitchFamily="18" charset="0"/>
                              <a:cs typeface="+mn-cs"/>
                            </a:rPr>
                            <m:t>9, −1, 4</m:t>
                          </m:r>
                        </m:e>
                      </m:d>
                      <m:r>
                        <a:rPr lang="en-AU" sz="1800" b="1">
                          <a:latin typeface="Cambria Math" panose="02040503050406030204" pitchFamily="18" charset="0"/>
                          <a:cs typeface="+mn-cs"/>
                        </a:rPr>
                        <m:t>+</m:t>
                      </m:r>
                      <m:r>
                        <a:rPr lang="en-AU" sz="1800" b="1">
                          <a:latin typeface="Cambria Math" panose="02040503050406030204" pitchFamily="18" charset="0"/>
                          <a:cs typeface="+mn-cs"/>
                        </a:rPr>
                        <m:t>𝜇</m:t>
                      </m:r>
                      <m:r>
                        <a:rPr lang="en-AU" sz="1800" b="1">
                          <a:latin typeface="Cambria Math" panose="02040503050406030204" pitchFamily="18" charset="0"/>
                          <a:cs typeface="+mn-cs"/>
                        </a:rPr>
                        <m:t>(−24, 12, 36)</m:t>
                      </m:r>
                    </m:oMath>
                  </m:oMathPara>
                </a14:m>
                <a:endParaRPr lang="en-AU" sz="1800" b="1" dirty="0">
                  <a:latin typeface="Cambria Math" panose="02040503050406030204" pitchFamily="18" charset="0"/>
                  <a:cs typeface="+mn-cs"/>
                </a:endParaRPr>
              </a:p>
              <a:p>
                <a:r>
                  <a:rPr lang="en-AU" sz="1800" dirty="0"/>
                  <a:t>determine whether the aircraft flight paths are parallel. </a:t>
                </a:r>
                <a14:m>
                  <m:oMath xmlns:m="http://schemas.openxmlformats.org/officeDocument/2006/math">
                    <m:r>
                      <a:rPr lang="en-AU" sz="1800" b="1">
                        <a:latin typeface="Cambria Math" panose="02040503050406030204" pitchFamily="18" charset="0"/>
                      </a:rPr>
                      <m:t>𝒖</m:t>
                    </m:r>
                  </m:oMath>
                </a14:m>
                <a:endParaRPr lang="en-AU" sz="1800" dirty="0"/>
              </a:p>
            </p:txBody>
          </p:sp>
        </mc:Choice>
        <mc:Fallback xmlns="">
          <p:sp>
            <p:nvSpPr>
              <p:cNvPr id="5" name="Text Placeholder 4">
                <a:extLst>
                  <a:ext uri="{FF2B5EF4-FFF2-40B4-BE49-F238E27FC236}">
                    <a16:creationId xmlns:a16="http://schemas.microsoft.com/office/drawing/2014/main" id="{9DB3AAD6-B0C8-9913-4AB6-4AD32E0E200F}"/>
                  </a:ext>
                </a:extLst>
              </p:cNvPr>
              <p:cNvSpPr>
                <a:spLocks noGrp="1" noRot="1" noChangeAspect="1" noMove="1" noResize="1" noEditPoints="1" noAdjustHandles="1" noChangeArrowheads="1" noChangeShapeType="1" noTextEdit="1"/>
              </p:cNvSpPr>
              <p:nvPr>
                <p:ph type="body" sz="quarter" idx="17"/>
              </p:nvPr>
            </p:nvSpPr>
            <p:spPr>
              <a:xfrm>
                <a:off x="348001" y="1025082"/>
                <a:ext cx="11484000" cy="2726839"/>
              </a:xfrm>
              <a:blipFill>
                <a:blip r:embed="rId2"/>
                <a:stretch>
                  <a:fillRect l="-1221" b="-156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73CEA50-7622-FABA-CB3C-536FBA5730BB}"/>
                  </a:ext>
                </a:extLst>
              </p:cNvPr>
              <p:cNvSpPr txBox="1"/>
              <p:nvPr/>
            </p:nvSpPr>
            <p:spPr>
              <a:xfrm>
                <a:off x="359999" y="4013864"/>
                <a:ext cx="6752977" cy="2299014"/>
              </a:xfrm>
              <a:prstGeom prst="rect">
                <a:avLst/>
              </a:prstGeom>
              <a:noFill/>
            </p:spPr>
            <p:txBody>
              <a:bodyPr wrap="square" lIns="0" tIns="0" rIns="0" bIns="0" rtlCol="0">
                <a:noAutofit/>
              </a:bodyPr>
              <a:lstStyle/>
              <a:p>
                <a:pPr algn="l">
                  <a:lnSpc>
                    <a:spcPct val="150000"/>
                  </a:lnSpc>
                </a:pPr>
                <a:r>
                  <a:rPr lang="en-AU" sz="1800" b="1" dirty="0"/>
                  <a:t>Solution:</a:t>
                </a:r>
              </a:p>
              <a:p>
                <a:pPr algn="l">
                  <a:lnSpc>
                    <a:spcPct val="150000"/>
                  </a:lnSpc>
                </a:pPr>
                <a:r>
                  <a:rPr lang="en-AU" sz="1800" dirty="0"/>
                  <a:t>Examining the direction vector of </a:t>
                </a:r>
                <a14:m>
                  <m:oMath xmlns:m="http://schemas.openxmlformats.org/officeDocument/2006/math">
                    <m:r>
                      <a:rPr lang="en-AU" sz="1800" b="1" i="1" smtClean="0">
                        <a:latin typeface="Cambria Math" panose="02040503050406030204" pitchFamily="18" charset="0"/>
                      </a:rPr>
                      <m:t>𝒗</m:t>
                    </m:r>
                  </m:oMath>
                </a14:m>
                <a:r>
                  <a:rPr lang="en-AU" sz="1800" b="1" dirty="0"/>
                  <a:t> </a:t>
                </a:r>
              </a:p>
              <a:p>
                <a:pPr algn="l">
                  <a:lnSpc>
                    <a:spcPct val="150000"/>
                  </a:lnSpc>
                </a:pPr>
                <a14:m>
                  <m:oMathPara xmlns:m="http://schemas.openxmlformats.org/officeDocument/2006/math">
                    <m:oMathParaPr>
                      <m:jc m:val="centerGroup"/>
                    </m:oMathParaPr>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−24, 12, 36</m:t>
                          </m:r>
                        </m:e>
                      </m:d>
                      <m:r>
                        <a:rPr lang="en-AU" sz="1800" b="0" i="1" smtClean="0">
                          <a:latin typeface="Cambria Math" panose="02040503050406030204" pitchFamily="18" charset="0"/>
                        </a:rPr>
                        <m:t>=6</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−4, 2, 6</m:t>
                          </m:r>
                        </m:e>
                      </m:d>
                    </m:oMath>
                  </m:oMathPara>
                </a14:m>
                <a:endParaRPr lang="en-AU" sz="1800" b="0" dirty="0"/>
              </a:p>
              <a:p>
                <a:pPr>
                  <a:lnSpc>
                    <a:spcPct val="150000"/>
                  </a:lnSpc>
                </a:pPr>
                <a:r>
                  <a:rPr lang="en-AU" sz="1800" dirty="0"/>
                  <a:t>Hence, </a:t>
                </a:r>
                <a14:m>
                  <m:oMath xmlns:m="http://schemas.openxmlformats.org/officeDocument/2006/math">
                    <m:r>
                      <a:rPr lang="en-AU" sz="1800" b="1">
                        <a:latin typeface="Cambria Math" panose="02040503050406030204" pitchFamily="18" charset="0"/>
                      </a:rPr>
                      <m:t>𝒗</m:t>
                    </m:r>
                    <m:r>
                      <a:rPr lang="en-AU" sz="1800" b="1">
                        <a:latin typeface="Cambria Math" panose="02040503050406030204" pitchFamily="18" charset="0"/>
                      </a:rPr>
                      <m:t>=6</m:t>
                    </m:r>
                    <m:r>
                      <a:rPr lang="en-AU" sz="1800" b="1">
                        <a:latin typeface="Cambria Math" panose="02040503050406030204" pitchFamily="18" charset="0"/>
                      </a:rPr>
                      <m:t>𝒖</m:t>
                    </m:r>
                  </m:oMath>
                </a14:m>
                <a:endParaRPr lang="en-AU" sz="1800" b="1" dirty="0">
                  <a:latin typeface="Cambria Math" panose="02040503050406030204" pitchFamily="18" charset="0"/>
                </a:endParaRPr>
              </a:p>
              <a:p>
                <a:pPr>
                  <a:lnSpc>
                    <a:spcPct val="150000"/>
                  </a:lnSpc>
                </a:pPr>
                <a14:m>
                  <m:oMath xmlns:m="http://schemas.openxmlformats.org/officeDocument/2006/math">
                    <m:r>
                      <a:rPr lang="en-AU" sz="1800" b="1">
                        <a:latin typeface="Cambria Math" panose="02040503050406030204" pitchFamily="18" charset="0"/>
                      </a:rPr>
                      <m:t>∴</m:t>
                    </m:r>
                    <m:r>
                      <a:rPr lang="en-AU" sz="1800" b="1">
                        <a:latin typeface="Cambria Math" panose="02040503050406030204" pitchFamily="18" charset="0"/>
                      </a:rPr>
                      <m:t>𝒖</m:t>
                    </m:r>
                    <m:r>
                      <a:rPr lang="en-AU" sz="1800" b="1" i="0" smtClean="0">
                        <a:latin typeface="Cambria Math" panose="02040503050406030204" pitchFamily="18" charset="0"/>
                      </a:rPr>
                      <m:t> </m:t>
                    </m:r>
                  </m:oMath>
                </a14:m>
                <a:r>
                  <a:rPr lang="en-AU" sz="1800" b="0" dirty="0"/>
                  <a:t>and </a:t>
                </a:r>
                <a14:m>
                  <m:oMath xmlns:m="http://schemas.openxmlformats.org/officeDocument/2006/math">
                    <m:r>
                      <a:rPr lang="en-AU" sz="1800" b="1">
                        <a:latin typeface="Cambria Math" panose="02040503050406030204" pitchFamily="18" charset="0"/>
                      </a:rPr>
                      <m:t>𝒗</m:t>
                    </m:r>
                  </m:oMath>
                </a14:m>
                <a:r>
                  <a:rPr lang="en-AU" sz="1800" b="1" dirty="0"/>
                  <a:t> </a:t>
                </a:r>
                <a:r>
                  <a:rPr lang="en-AU" sz="1800" dirty="0"/>
                  <a:t>are parallel </a:t>
                </a:r>
                <a:endParaRPr lang="en-AU" sz="1800" b="1" dirty="0"/>
              </a:p>
              <a:p>
                <a:pPr algn="l"/>
                <a:br>
                  <a:rPr lang="en-AU" sz="1800" b="0" dirty="0"/>
                </a:br>
                <a:endParaRPr lang="en-AU" sz="1800" dirty="0"/>
              </a:p>
              <a:p>
                <a:pPr algn="l"/>
                <a:r>
                  <a:rPr lang="en-AU" sz="1800" dirty="0"/>
                  <a:t> </a:t>
                </a:r>
              </a:p>
            </p:txBody>
          </p:sp>
        </mc:Choice>
        <mc:Fallback xmlns="">
          <p:sp>
            <p:nvSpPr>
              <p:cNvPr id="6" name="TextBox 5">
                <a:extLst>
                  <a:ext uri="{FF2B5EF4-FFF2-40B4-BE49-F238E27FC236}">
                    <a16:creationId xmlns:a16="http://schemas.microsoft.com/office/drawing/2014/main" id="{A73CEA50-7622-FABA-CB3C-536FBA5730BB}"/>
                  </a:ext>
                </a:extLst>
              </p:cNvPr>
              <p:cNvSpPr txBox="1">
                <a:spLocks noRot="1" noChangeAspect="1" noMove="1" noResize="1" noEditPoints="1" noAdjustHandles="1" noChangeArrowheads="1" noChangeShapeType="1" noTextEdit="1"/>
              </p:cNvSpPr>
              <p:nvPr/>
            </p:nvSpPr>
            <p:spPr>
              <a:xfrm>
                <a:off x="359999" y="4013864"/>
                <a:ext cx="6752977" cy="2299014"/>
              </a:xfrm>
              <a:prstGeom prst="rect">
                <a:avLst/>
              </a:prstGeom>
              <a:blipFill>
                <a:blip r:embed="rId3"/>
                <a:stretch>
                  <a:fillRect l="-2076"/>
                </a:stretch>
              </a:blipFill>
            </p:spPr>
            <p:txBody>
              <a:bodyPr/>
              <a:lstStyle/>
              <a:p>
                <a:r>
                  <a:rPr lang="en-AU">
                    <a:noFill/>
                  </a:rPr>
                  <a:t> </a:t>
                </a:r>
              </a:p>
            </p:txBody>
          </p:sp>
        </mc:Fallback>
      </mc:AlternateContent>
    </p:spTree>
    <p:extLst>
      <p:ext uri="{BB962C8B-B14F-4D97-AF65-F5344CB8AC3E}">
        <p14:creationId xmlns:p14="http://schemas.microsoft.com/office/powerpoint/2010/main" val="82912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BAC468-812A-D017-6458-CCC3026F060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
        <p:nvSpPr>
          <p:cNvPr id="3" name="Title 2">
            <a:extLst>
              <a:ext uri="{FF2B5EF4-FFF2-40B4-BE49-F238E27FC236}">
                <a16:creationId xmlns:a16="http://schemas.microsoft.com/office/drawing/2014/main" id="{7D879780-F1E5-7E19-A08C-EB0401B00876}"/>
              </a:ext>
            </a:extLst>
          </p:cNvPr>
          <p:cNvSpPr>
            <a:spLocks noGrp="1"/>
          </p:cNvSpPr>
          <p:nvPr>
            <p:ph type="title"/>
          </p:nvPr>
        </p:nvSpPr>
        <p:spPr/>
        <p:txBody>
          <a:bodyPr/>
          <a:lstStyle/>
          <a:p>
            <a:r>
              <a:rPr lang="en-AU" dirty="0"/>
              <a:t>HSC-style question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565B4C05-9FFB-4CBB-3053-5B21B567D67B}"/>
                  </a:ext>
                </a:extLst>
              </p:cNvPr>
              <p:cNvSpPr>
                <a:spLocks noGrp="1"/>
              </p:cNvSpPr>
              <p:nvPr>
                <p:ph type="body" sz="quarter" idx="17"/>
              </p:nvPr>
            </p:nvSpPr>
            <p:spPr>
              <a:xfrm>
                <a:off x="293368" y="1046680"/>
                <a:ext cx="11484000" cy="4807835"/>
              </a:xfrm>
            </p:spPr>
            <p:txBody>
              <a:bodyPr/>
              <a:lstStyle/>
              <a:p>
                <a:r>
                  <a:rPr lang="en-AU" sz="1800" dirty="0"/>
                  <a:t>Evaluate </a:t>
                </a:r>
                <a14:m>
                  <m:oMath xmlns:m="http://schemas.openxmlformats.org/officeDocument/2006/math">
                    <m:r>
                      <a:rPr lang="en-AU" sz="1800" b="0" i="1" smtClean="0">
                        <a:latin typeface="Cambria Math" panose="02040503050406030204" pitchFamily="18" charset="0"/>
                      </a:rPr>
                      <m:t>𝑏</m:t>
                    </m:r>
                    <m:r>
                      <a:rPr lang="en-AU" sz="1800" b="0" i="1" smtClean="0">
                        <a:latin typeface="Cambria Math" panose="02040503050406030204" pitchFamily="18" charset="0"/>
                      </a:rPr>
                      <m:t>,</m:t>
                    </m:r>
                  </m:oMath>
                </a14:m>
                <a:r>
                  <a:rPr lang="en-AU" sz="1800" dirty="0"/>
                  <a:t> given that the vectors </a:t>
                </a:r>
                <a14:m>
                  <m:oMath xmlns:m="http://schemas.openxmlformats.org/officeDocument/2006/math">
                    <m:d>
                      <m:dPr>
                        <m:ctrlPr>
                          <a:rPr lang="en-AU" sz="1800" i="1">
                            <a:latin typeface="Cambria Math" panose="02040503050406030204" pitchFamily="18" charset="0"/>
                          </a:rPr>
                        </m:ctrlPr>
                      </m:dPr>
                      <m:e>
                        <m:f>
                          <m:fPr>
                            <m:type m:val="noBar"/>
                            <m:ctrlPr>
                              <a:rPr lang="en-AU" sz="1800" i="1">
                                <a:latin typeface="Cambria Math" panose="02040503050406030204" pitchFamily="18" charset="0"/>
                              </a:rPr>
                            </m:ctrlPr>
                          </m:fPr>
                          <m:num>
                            <m:r>
                              <a:rPr lang="en-AU" sz="1800" i="1">
                                <a:latin typeface="Cambria Math" panose="02040503050406030204" pitchFamily="18" charset="0"/>
                              </a:rPr>
                              <m:t>3</m:t>
                            </m:r>
                          </m:num>
                          <m:den>
                            <m:r>
                              <a:rPr lang="en-AU" sz="1800" i="1">
                                <a:latin typeface="Cambria Math" panose="02040503050406030204" pitchFamily="18" charset="0"/>
                              </a:rPr>
                              <m:t>−11</m:t>
                            </m:r>
                          </m:den>
                        </m:f>
                      </m:e>
                    </m:d>
                  </m:oMath>
                </a14:m>
                <a:r>
                  <a:rPr lang="en-AU" sz="1800" dirty="0"/>
                  <a:t> </a:t>
                </a:r>
                <a:r>
                  <a:rPr lang="en-AU" dirty="0"/>
                  <a:t>and</a:t>
                </a:r>
                <a:r>
                  <a:rPr lang="en-AU" sz="1100" dirty="0"/>
                  <a:t> </a:t>
                </a:r>
                <a14:m>
                  <m:oMath xmlns:m="http://schemas.openxmlformats.org/officeDocument/2006/math">
                    <m:d>
                      <m:dPr>
                        <m:ctrlPr>
                          <a:rPr lang="en-AU" sz="1800" i="1">
                            <a:latin typeface="Cambria Math" panose="02040503050406030204" pitchFamily="18" charset="0"/>
                          </a:rPr>
                        </m:ctrlPr>
                      </m:dPr>
                      <m:e>
                        <m:f>
                          <m:fPr>
                            <m:type m:val="noBar"/>
                            <m:ctrlPr>
                              <a:rPr lang="en-AU" sz="1800" i="1">
                                <a:latin typeface="Cambria Math" panose="02040503050406030204" pitchFamily="18" charset="0"/>
                              </a:rPr>
                            </m:ctrlPr>
                          </m:fPr>
                          <m:num>
                            <m:r>
                              <a:rPr lang="en-AU" sz="1800" i="1">
                                <a:latin typeface="Cambria Math" panose="02040503050406030204" pitchFamily="18" charset="0"/>
                              </a:rPr>
                              <m:t>−4</m:t>
                            </m:r>
                          </m:num>
                          <m:den>
                            <m:r>
                              <a:rPr lang="en-AU" sz="1800" i="1">
                                <a:latin typeface="Cambria Math" panose="02040503050406030204" pitchFamily="18" charset="0"/>
                              </a:rPr>
                              <m:t>𝑏</m:t>
                            </m:r>
                          </m:den>
                        </m:f>
                      </m:e>
                    </m:d>
                    <m:r>
                      <a:rPr lang="en-AU" sz="1800" i="1">
                        <a:latin typeface="Cambria Math" panose="02040503050406030204" pitchFamily="18" charset="0"/>
                      </a:rPr>
                      <m:t> </m:t>
                    </m:r>
                    <m:r>
                      <a:rPr lang="en-AU" sz="1800" b="0" i="1" smtClean="0">
                        <a:latin typeface="Cambria Math" panose="02040503050406030204" pitchFamily="18" charset="0"/>
                      </a:rPr>
                      <m:t> </m:t>
                    </m:r>
                  </m:oMath>
                </a14:m>
                <a:r>
                  <a:rPr lang="en-AU" sz="1800" dirty="0"/>
                  <a:t>are parallel.</a:t>
                </a:r>
                <a:endParaRPr lang="en-AU" sz="3600" dirty="0"/>
              </a:p>
            </p:txBody>
          </p:sp>
        </mc:Choice>
        <mc:Fallback xmlns="">
          <p:sp>
            <p:nvSpPr>
              <p:cNvPr id="5" name="Text Placeholder 4">
                <a:extLst>
                  <a:ext uri="{FF2B5EF4-FFF2-40B4-BE49-F238E27FC236}">
                    <a16:creationId xmlns:a16="http://schemas.microsoft.com/office/drawing/2014/main" id="{565B4C05-9FFB-4CBB-3053-5B21B567D67B}"/>
                  </a:ext>
                </a:extLst>
              </p:cNvPr>
              <p:cNvSpPr>
                <a:spLocks noGrp="1" noRot="1" noChangeAspect="1" noMove="1" noResize="1" noEditPoints="1" noAdjustHandles="1" noChangeArrowheads="1" noChangeShapeType="1" noTextEdit="1"/>
              </p:cNvSpPr>
              <p:nvPr>
                <p:ph type="body" sz="quarter" idx="17"/>
              </p:nvPr>
            </p:nvSpPr>
            <p:spPr>
              <a:xfrm>
                <a:off x="293368" y="1046680"/>
                <a:ext cx="11484000" cy="4807835"/>
              </a:xfrm>
              <a:blipFill>
                <a:blip r:embed="rId2"/>
                <a:stretch>
                  <a:fillRect l="-122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CBDA766-E60A-108F-C5B9-F133527D6B23}"/>
                  </a:ext>
                </a:extLst>
              </p:cNvPr>
              <p:cNvSpPr txBox="1"/>
              <p:nvPr/>
            </p:nvSpPr>
            <p:spPr>
              <a:xfrm>
                <a:off x="293368" y="2038446"/>
                <a:ext cx="11350738" cy="3663738"/>
              </a:xfrm>
              <a:prstGeom prst="rect">
                <a:avLst/>
              </a:prstGeom>
              <a:noFill/>
            </p:spPr>
            <p:txBody>
              <a:bodyPr wrap="none" lIns="0" tIns="0" rIns="0" bIns="0" rtlCol="0">
                <a:noAutofit/>
              </a:bodyPr>
              <a:lstStyle/>
              <a:p>
                <a:r>
                  <a:rPr lang="en-AU" sz="1800" dirty="0"/>
                  <a:t>Required to find a value for </a:t>
                </a:r>
                <a14:m>
                  <m:oMath xmlns:m="http://schemas.openxmlformats.org/officeDocument/2006/math">
                    <m:r>
                      <a:rPr lang="en-AU" sz="1800" b="0" i="1" smtClean="0">
                        <a:latin typeface="Cambria Math" panose="02040503050406030204" pitchFamily="18" charset="0"/>
                      </a:rPr>
                      <m:t>𝑘</m:t>
                    </m:r>
                  </m:oMath>
                </a14:m>
                <a:r>
                  <a:rPr lang="en-AU" sz="1800" dirty="0"/>
                  <a:t> such that </a:t>
                </a:r>
                <a14:m>
                  <m:oMath xmlns:m="http://schemas.openxmlformats.org/officeDocument/2006/math">
                    <m:d>
                      <m:dPr>
                        <m:ctrlPr>
                          <a:rPr lang="en-AU" sz="1800" i="1">
                            <a:latin typeface="Cambria Math" panose="02040503050406030204" pitchFamily="18" charset="0"/>
                          </a:rPr>
                        </m:ctrlPr>
                      </m:dPr>
                      <m:e>
                        <m:f>
                          <m:fPr>
                            <m:type m:val="noBar"/>
                            <m:ctrlPr>
                              <a:rPr lang="en-AU" sz="1800" i="1">
                                <a:latin typeface="Cambria Math" panose="02040503050406030204" pitchFamily="18" charset="0"/>
                              </a:rPr>
                            </m:ctrlPr>
                          </m:fPr>
                          <m:num>
                            <m:r>
                              <a:rPr lang="en-AU" sz="1800" i="1">
                                <a:latin typeface="Cambria Math" panose="02040503050406030204" pitchFamily="18" charset="0"/>
                              </a:rPr>
                              <m:t>3</m:t>
                            </m:r>
                          </m:num>
                          <m:den>
                            <m:r>
                              <a:rPr lang="en-AU" sz="1800" i="1">
                                <a:latin typeface="Cambria Math" panose="02040503050406030204" pitchFamily="18" charset="0"/>
                              </a:rPr>
                              <m:t>−11</m:t>
                            </m:r>
                          </m:den>
                        </m:f>
                      </m:e>
                    </m:d>
                    <m:r>
                      <a:rPr lang="en-AU" sz="1800" b="0" i="1" smtClean="0">
                        <a:latin typeface="Cambria Math" panose="02040503050406030204" pitchFamily="18" charset="0"/>
                      </a:rPr>
                      <m:t>=</m:t>
                    </m:r>
                    <m:r>
                      <a:rPr lang="en-AU" sz="1800" b="0" i="1" smtClean="0">
                        <a:latin typeface="Cambria Math" panose="02040503050406030204" pitchFamily="18" charset="0"/>
                      </a:rPr>
                      <m:t>𝑘</m:t>
                    </m:r>
                    <m:d>
                      <m:dPr>
                        <m:ctrlPr>
                          <a:rPr lang="en-AU" sz="1800" i="1">
                            <a:latin typeface="Cambria Math" panose="02040503050406030204" pitchFamily="18" charset="0"/>
                          </a:rPr>
                        </m:ctrlPr>
                      </m:dPr>
                      <m:e>
                        <m:f>
                          <m:fPr>
                            <m:type m:val="noBar"/>
                            <m:ctrlPr>
                              <a:rPr lang="en-AU" sz="1800" i="1">
                                <a:latin typeface="Cambria Math" panose="02040503050406030204" pitchFamily="18" charset="0"/>
                              </a:rPr>
                            </m:ctrlPr>
                          </m:fPr>
                          <m:num>
                            <m:r>
                              <a:rPr lang="en-AU" sz="1800" i="1">
                                <a:latin typeface="Cambria Math" panose="02040503050406030204" pitchFamily="18" charset="0"/>
                              </a:rPr>
                              <m:t>−4</m:t>
                            </m:r>
                          </m:num>
                          <m:den>
                            <m:r>
                              <a:rPr lang="en-AU" sz="1800" i="1">
                                <a:latin typeface="Cambria Math" panose="02040503050406030204" pitchFamily="18" charset="0"/>
                              </a:rPr>
                              <m:t>𝑏</m:t>
                            </m:r>
                          </m:den>
                        </m:f>
                      </m:e>
                    </m:d>
                  </m:oMath>
                </a14:m>
                <a:endParaRPr lang="en-AU" sz="1800" dirty="0"/>
              </a:p>
              <a:p>
                <a:endParaRPr lang="en-AU" sz="1800" dirty="0"/>
              </a:p>
              <a:p>
                <a:r>
                  <a:rPr lang="en-AU" sz="1800" dirty="0"/>
                  <a:t>From the first component,</a:t>
                </a:r>
              </a:p>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3=−4</m:t>
                      </m:r>
                      <m:r>
                        <a:rPr lang="en-AU" sz="1800" b="0" i="1" smtClean="0">
                          <a:latin typeface="Cambria Math" panose="02040503050406030204" pitchFamily="18" charset="0"/>
                        </a:rPr>
                        <m:t>𝑘</m:t>
                      </m:r>
                    </m:oMath>
                    <m:oMath xmlns:m="http://schemas.openxmlformats.org/officeDocument/2006/math">
                      <m:r>
                        <a:rPr lang="en-AU" sz="1800" b="0" i="1" smtClean="0">
                          <a:latin typeface="Cambria Math" panose="02040503050406030204" pitchFamily="18" charset="0"/>
                        </a:rPr>
                        <m:t>𝑘</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4</m:t>
                          </m:r>
                        </m:den>
                      </m:f>
                    </m:oMath>
                  </m:oMathPara>
                </a14:m>
                <a:endParaRPr lang="en-AU" sz="1800" dirty="0"/>
              </a:p>
              <a:p>
                <a:endParaRPr lang="en-AU" sz="1800" dirty="0"/>
              </a:p>
              <a:p>
                <a:r>
                  <a:rPr lang="en-AU" sz="1800" dirty="0"/>
                  <a:t>Using this value of </a:t>
                </a:r>
                <a14:m>
                  <m:oMath xmlns:m="http://schemas.openxmlformats.org/officeDocument/2006/math">
                    <m:r>
                      <a:rPr lang="en-AU" sz="1800" b="0" i="1" smtClean="0">
                        <a:latin typeface="Cambria Math" panose="02040503050406030204" pitchFamily="18" charset="0"/>
                      </a:rPr>
                      <m:t>𝑘</m:t>
                    </m:r>
                  </m:oMath>
                </a14:m>
                <a:r>
                  <a:rPr lang="en-AU" sz="1800" dirty="0"/>
                  <a:t> for the second component to find </a:t>
                </a:r>
                <a14:m>
                  <m:oMath xmlns:m="http://schemas.openxmlformats.org/officeDocument/2006/math">
                    <m:r>
                      <a:rPr lang="en-AU" sz="1800" b="0" i="1" smtClean="0">
                        <a:latin typeface="Cambria Math" panose="02040503050406030204" pitchFamily="18" charset="0"/>
                      </a:rPr>
                      <m:t>𝑏</m:t>
                    </m:r>
                  </m:oMath>
                </a14:m>
                <a:endParaRPr lang="en-AU" sz="1800" dirty="0"/>
              </a:p>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−11</m:t>
                      </m:r>
                      <m:r>
                        <m:rPr>
                          <m:aln/>
                        </m:rP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4</m:t>
                              </m:r>
                            </m:den>
                          </m:f>
                        </m:e>
                      </m:d>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𝑏</m:t>
                          </m:r>
                        </m:e>
                      </m:d>
                    </m:oMath>
                    <m:oMath xmlns:m="http://schemas.openxmlformats.org/officeDocument/2006/math">
                      <m:r>
                        <a:rPr lang="en-AU" sz="1800" b="0" i="1" smtClean="0">
                          <a:latin typeface="Cambria Math" panose="02040503050406030204" pitchFamily="18" charset="0"/>
                        </a:rPr>
                        <m:t>𝑏</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44</m:t>
                          </m:r>
                        </m:num>
                        <m:den>
                          <m:r>
                            <a:rPr lang="en-AU" sz="1800" b="0" i="1" smtClean="0">
                              <a:latin typeface="Cambria Math" panose="02040503050406030204" pitchFamily="18" charset="0"/>
                            </a:rPr>
                            <m:t>3</m:t>
                          </m:r>
                        </m:den>
                      </m:f>
                    </m:oMath>
                  </m:oMathPara>
                </a14:m>
                <a:endParaRPr lang="en-AU" sz="1800" dirty="0"/>
              </a:p>
            </p:txBody>
          </p:sp>
        </mc:Choice>
        <mc:Fallback xmlns="">
          <p:sp>
            <p:nvSpPr>
              <p:cNvPr id="6" name="TextBox 5">
                <a:extLst>
                  <a:ext uri="{FF2B5EF4-FFF2-40B4-BE49-F238E27FC236}">
                    <a16:creationId xmlns:a16="http://schemas.microsoft.com/office/drawing/2014/main" id="{0CBDA766-E60A-108F-C5B9-F133527D6B23}"/>
                  </a:ext>
                </a:extLst>
              </p:cNvPr>
              <p:cNvSpPr txBox="1">
                <a:spLocks noRot="1" noChangeAspect="1" noMove="1" noResize="1" noEditPoints="1" noAdjustHandles="1" noChangeArrowheads="1" noChangeShapeType="1" noTextEdit="1"/>
              </p:cNvSpPr>
              <p:nvPr/>
            </p:nvSpPr>
            <p:spPr>
              <a:xfrm>
                <a:off x="293368" y="2038446"/>
                <a:ext cx="11350738" cy="3663738"/>
              </a:xfrm>
              <a:prstGeom prst="rect">
                <a:avLst/>
              </a:prstGeom>
              <a:blipFill>
                <a:blip r:embed="rId3"/>
                <a:stretch>
                  <a:fillRect l="-1235" t="-1498"/>
                </a:stretch>
              </a:blipFill>
            </p:spPr>
            <p:txBody>
              <a:bodyPr/>
              <a:lstStyle/>
              <a:p>
                <a:r>
                  <a:rPr lang="en-AU">
                    <a:noFill/>
                  </a:rPr>
                  <a:t> </a:t>
                </a:r>
              </a:p>
            </p:txBody>
          </p:sp>
        </mc:Fallback>
      </mc:AlternateContent>
    </p:spTree>
    <p:extLst>
      <p:ext uri="{BB962C8B-B14F-4D97-AF65-F5344CB8AC3E}">
        <p14:creationId xmlns:p14="http://schemas.microsoft.com/office/powerpoint/2010/main" val="203274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5" end="5"/>
                                            </p:txEl>
                                          </p:spTgt>
                                        </p:tgtEl>
                                        <p:attrNameLst>
                                          <p:attrName>style.visibility</p:attrName>
                                        </p:attrNameLst>
                                      </p:cBhvr>
                                      <p:to>
                                        <p:strVal val="visible"/>
                                      </p:to>
                                    </p:set>
                                    <p:animEffect transition="in" filter="fade">
                                      <p:cBhvr>
                                        <p:cTn id="16" dur="500"/>
                                        <p:tgtEl>
                                          <p:spTgt spid="6">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3E63F-E728-1D36-B6F7-92F0F3DC35C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74361F-9103-F5A2-78A7-2DF133335C5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dirty="0"/>
          </a:p>
        </p:txBody>
      </p:sp>
      <p:sp>
        <p:nvSpPr>
          <p:cNvPr id="3" name="Title 2">
            <a:extLst>
              <a:ext uri="{FF2B5EF4-FFF2-40B4-BE49-F238E27FC236}">
                <a16:creationId xmlns:a16="http://schemas.microsoft.com/office/drawing/2014/main" id="{DCCF0A01-71B4-5F49-67A5-D2774EC3639C}"/>
              </a:ext>
            </a:extLst>
          </p:cNvPr>
          <p:cNvSpPr>
            <a:spLocks noGrp="1"/>
          </p:cNvSpPr>
          <p:nvPr>
            <p:ph type="title"/>
          </p:nvPr>
        </p:nvSpPr>
        <p:spPr/>
        <p:txBody>
          <a:bodyPr/>
          <a:lstStyle/>
          <a:p>
            <a:r>
              <a:rPr lang="en-AU" dirty="0"/>
              <a:t>Multiple choice question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F0809909-66DB-8932-F35D-CE79C79EEA92}"/>
                  </a:ext>
                </a:extLst>
              </p:cNvPr>
              <p:cNvSpPr>
                <a:spLocks noGrp="1"/>
              </p:cNvSpPr>
              <p:nvPr>
                <p:ph type="body" sz="quarter" idx="17"/>
              </p:nvPr>
            </p:nvSpPr>
            <p:spPr/>
            <p:txBody>
              <a:bodyPr/>
              <a:lstStyle/>
              <a:p>
                <a:r>
                  <a:rPr lang="en-AU" sz="2400" dirty="0"/>
                  <a:t>Which of the following vectors is parallel to </a:t>
                </a:r>
                <a14:m>
                  <m:oMath xmlns:m="http://schemas.openxmlformats.org/officeDocument/2006/math">
                    <m:r>
                      <a:rPr lang="en-AU" sz="2400" b="0" i="1" smtClean="0">
                        <a:latin typeface="Cambria Math" panose="02040503050406030204" pitchFamily="18" charset="0"/>
                      </a:rPr>
                      <m:t>3</m:t>
                    </m:r>
                    <m:r>
                      <a:rPr lang="en-AU" sz="2400" b="1" i="1" smtClean="0">
                        <a:latin typeface="Cambria Math" panose="02040503050406030204" pitchFamily="18" charset="0"/>
                      </a:rPr>
                      <m:t>𝒊</m:t>
                    </m:r>
                    <m:r>
                      <a:rPr lang="en-AU" sz="2400" b="1" i="1" smtClean="0">
                        <a:latin typeface="Cambria Math" panose="02040503050406030204" pitchFamily="18" charset="0"/>
                      </a:rPr>
                      <m:t>+2</m:t>
                    </m:r>
                    <m:r>
                      <a:rPr lang="en-AU" sz="2400" b="1" i="1" smtClean="0">
                        <a:latin typeface="Cambria Math" panose="02040503050406030204" pitchFamily="18" charset="0"/>
                      </a:rPr>
                      <m:t>𝒋</m:t>
                    </m:r>
                    <m:r>
                      <a:rPr lang="en-AU" sz="2400" b="0" i="1" smtClean="0">
                        <a:latin typeface="Cambria Math" panose="02040503050406030204" pitchFamily="18" charset="0"/>
                      </a:rPr>
                      <m:t>−5</m:t>
                    </m:r>
                    <m:r>
                      <a:rPr lang="en-AU" sz="2400" b="1" i="1" smtClean="0">
                        <a:latin typeface="Cambria Math" panose="02040503050406030204" pitchFamily="18" charset="0"/>
                      </a:rPr>
                      <m:t>𝒌</m:t>
                    </m:r>
                    <m:r>
                      <a:rPr lang="en-AU" sz="2400" b="1" i="1" smtClean="0">
                        <a:latin typeface="Cambria Math" panose="02040503050406030204" pitchFamily="18" charset="0"/>
                      </a:rPr>
                      <m:t>?</m:t>
                    </m:r>
                  </m:oMath>
                </a14:m>
                <a:endParaRPr lang="en-AU" sz="2400" dirty="0"/>
              </a:p>
              <a:p>
                <a:pPr marL="742950" indent="-742950">
                  <a:buAutoNum type="alphaUcPeriod"/>
                </a:pPr>
                <a14:m>
                  <m:oMath xmlns:m="http://schemas.openxmlformats.org/officeDocument/2006/math">
                    <m:r>
                      <a:rPr lang="en-AU" sz="2400" b="0" i="1" smtClean="0">
                        <a:latin typeface="Cambria Math" panose="02040503050406030204" pitchFamily="18" charset="0"/>
                      </a:rPr>
                      <m:t>6</m:t>
                    </m:r>
                    <m:r>
                      <a:rPr lang="en-AU" sz="2400" b="1" i="1" smtClean="0">
                        <a:latin typeface="Cambria Math" panose="02040503050406030204" pitchFamily="18" charset="0"/>
                      </a:rPr>
                      <m:t>𝒊</m:t>
                    </m:r>
                    <m:r>
                      <a:rPr lang="en-AU" sz="2400" b="0" i="1" smtClean="0">
                        <a:latin typeface="Cambria Math" panose="02040503050406030204" pitchFamily="18" charset="0"/>
                      </a:rPr>
                      <m:t>+4</m:t>
                    </m:r>
                    <m:r>
                      <a:rPr lang="en-AU" sz="2400" b="1" i="1" smtClean="0">
                        <a:latin typeface="Cambria Math" panose="02040503050406030204" pitchFamily="18" charset="0"/>
                      </a:rPr>
                      <m:t>𝒋</m:t>
                    </m:r>
                    <m:r>
                      <a:rPr lang="en-AU" sz="2400" b="0" i="1" smtClean="0">
                        <a:latin typeface="Cambria Math" panose="02040503050406030204" pitchFamily="18" charset="0"/>
                      </a:rPr>
                      <m:t>−10</m:t>
                    </m:r>
                    <m:r>
                      <a:rPr lang="en-AU" sz="2400" b="1" i="1" smtClean="0">
                        <a:latin typeface="Cambria Math" panose="02040503050406030204" pitchFamily="18" charset="0"/>
                      </a:rPr>
                      <m:t>𝒌</m:t>
                    </m:r>
                  </m:oMath>
                </a14:m>
                <a:endParaRPr lang="en-AU" sz="2400" b="1" dirty="0"/>
              </a:p>
              <a:p>
                <a:pPr marL="742950" indent="-742950">
                  <a:buAutoNum type="alphaUcPeriod"/>
                </a:pPr>
                <a14:m>
                  <m:oMath xmlns:m="http://schemas.openxmlformats.org/officeDocument/2006/math">
                    <m:r>
                      <a:rPr lang="en-AU" sz="2400" b="0" i="1" smtClean="0">
                        <a:latin typeface="Cambria Math" panose="02040503050406030204" pitchFamily="18" charset="0"/>
                      </a:rPr>
                      <m:t>3</m:t>
                    </m:r>
                    <m:r>
                      <a:rPr lang="en-AU" sz="2400" b="1" i="1" smtClean="0">
                        <a:latin typeface="Cambria Math" panose="02040503050406030204" pitchFamily="18" charset="0"/>
                      </a:rPr>
                      <m:t>𝒊</m:t>
                    </m:r>
                    <m:r>
                      <a:rPr lang="en-AU" sz="2400" b="1" i="1" smtClean="0">
                        <a:latin typeface="Cambria Math" panose="02040503050406030204" pitchFamily="18" charset="0"/>
                      </a:rPr>
                      <m:t>−2</m:t>
                    </m:r>
                    <m:r>
                      <a:rPr lang="en-AU" sz="2400" b="1" i="1" smtClean="0">
                        <a:latin typeface="Cambria Math" panose="02040503050406030204" pitchFamily="18" charset="0"/>
                      </a:rPr>
                      <m:t>𝒋</m:t>
                    </m:r>
                    <m:r>
                      <a:rPr lang="en-AU" sz="2400" b="0" i="1" smtClean="0">
                        <a:latin typeface="Cambria Math" panose="02040503050406030204" pitchFamily="18" charset="0"/>
                      </a:rPr>
                      <m:t>−5</m:t>
                    </m:r>
                    <m:r>
                      <a:rPr lang="en-AU" sz="2400" b="1" i="1" smtClean="0">
                        <a:latin typeface="Cambria Math" panose="02040503050406030204" pitchFamily="18" charset="0"/>
                      </a:rPr>
                      <m:t>𝒌</m:t>
                    </m:r>
                  </m:oMath>
                </a14:m>
                <a:endParaRPr lang="en-AU" sz="2400" b="1" dirty="0"/>
              </a:p>
              <a:p>
                <a:pPr marL="742950" indent="-742950">
                  <a:buAutoNum type="alphaUcPeriod"/>
                </a:pPr>
                <a14:m>
                  <m:oMath xmlns:m="http://schemas.openxmlformats.org/officeDocument/2006/math">
                    <m:r>
                      <a:rPr lang="en-AU" sz="2400" b="0" i="1" smtClean="0">
                        <a:latin typeface="Cambria Math" panose="02040503050406030204" pitchFamily="18" charset="0"/>
                      </a:rPr>
                      <m:t>−2</m:t>
                    </m:r>
                    <m:r>
                      <a:rPr lang="en-AU" sz="2400" b="1" i="1" smtClean="0">
                        <a:latin typeface="Cambria Math" panose="02040503050406030204" pitchFamily="18" charset="0"/>
                      </a:rPr>
                      <m:t>𝒊</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4</m:t>
                        </m:r>
                      </m:num>
                      <m:den>
                        <m:r>
                          <a:rPr lang="en-AU" sz="2400" b="0" i="1" smtClean="0">
                            <a:latin typeface="Cambria Math" panose="02040503050406030204" pitchFamily="18" charset="0"/>
                          </a:rPr>
                          <m:t>3</m:t>
                        </m:r>
                      </m:den>
                    </m:f>
                    <m:r>
                      <a:rPr lang="en-AU" sz="2400" b="1" i="1" smtClean="0">
                        <a:latin typeface="Cambria Math" panose="02040503050406030204" pitchFamily="18" charset="0"/>
                      </a:rPr>
                      <m:t>𝒋</m:t>
                    </m:r>
                    <m:r>
                      <a:rPr lang="en-AU" sz="2400" b="0" i="1" smtClean="0">
                        <a:latin typeface="Cambria Math" panose="02040503050406030204" pitchFamily="18" charset="0"/>
                      </a:rPr>
                      <m:t>+</m:t>
                    </m:r>
                    <m:f>
                      <m:fPr>
                        <m:ctrlPr>
                          <a:rPr lang="en-AU" sz="2400" b="0" i="1" smtClean="0">
                            <a:latin typeface="Cambria Math" panose="02040503050406030204" pitchFamily="18" charset="0"/>
                          </a:rPr>
                        </m:ctrlPr>
                      </m:fPr>
                      <m:num>
                        <m:r>
                          <a:rPr lang="en-AU" sz="2400" b="0" i="1" smtClean="0">
                            <a:latin typeface="Cambria Math" panose="02040503050406030204" pitchFamily="18" charset="0"/>
                          </a:rPr>
                          <m:t>10</m:t>
                        </m:r>
                      </m:num>
                      <m:den>
                        <m:r>
                          <a:rPr lang="en-AU" sz="2400" b="0" i="1" smtClean="0">
                            <a:latin typeface="Cambria Math" panose="02040503050406030204" pitchFamily="18" charset="0"/>
                          </a:rPr>
                          <m:t>3</m:t>
                        </m:r>
                      </m:den>
                    </m:f>
                    <m:r>
                      <a:rPr lang="en-AU" sz="2400" b="1" i="1" smtClean="0">
                        <a:latin typeface="Cambria Math" panose="02040503050406030204" pitchFamily="18" charset="0"/>
                      </a:rPr>
                      <m:t>𝒌</m:t>
                    </m:r>
                  </m:oMath>
                </a14:m>
                <a:endParaRPr lang="en-AU" sz="2400" b="1" dirty="0"/>
              </a:p>
              <a:p>
                <a:pPr marL="742950" indent="-742950">
                  <a:buAutoNum type="alphaUcPeriod"/>
                </a:pPr>
                <a14:m>
                  <m:oMath xmlns:m="http://schemas.openxmlformats.org/officeDocument/2006/math">
                    <m:r>
                      <a:rPr lang="en-AU" sz="2400" b="0" i="1" smtClean="0">
                        <a:latin typeface="Cambria Math" panose="02040503050406030204" pitchFamily="18" charset="0"/>
                      </a:rPr>
                      <m:t>2</m:t>
                    </m:r>
                    <m:r>
                      <a:rPr lang="en-AU" sz="2400" b="1" i="1" smtClean="0">
                        <a:latin typeface="Cambria Math" panose="02040503050406030204" pitchFamily="18" charset="0"/>
                      </a:rPr>
                      <m:t>𝒊</m:t>
                    </m:r>
                    <m:r>
                      <a:rPr lang="en-AU" sz="2400" b="0" i="1" smtClean="0">
                        <a:latin typeface="Cambria Math" panose="02040503050406030204" pitchFamily="18" charset="0"/>
                      </a:rPr>
                      <m:t>+3</m:t>
                    </m:r>
                    <m:r>
                      <a:rPr lang="en-AU" sz="2400" b="1" i="1" smtClean="0">
                        <a:latin typeface="Cambria Math" panose="02040503050406030204" pitchFamily="18" charset="0"/>
                      </a:rPr>
                      <m:t>𝒋</m:t>
                    </m:r>
                    <m:r>
                      <a:rPr lang="en-AU" sz="2400" b="0" i="1" smtClean="0">
                        <a:latin typeface="Cambria Math" panose="02040503050406030204" pitchFamily="18" charset="0"/>
                      </a:rPr>
                      <m:t>−5</m:t>
                    </m:r>
                    <m:r>
                      <a:rPr lang="en-AU" sz="2400" b="1" i="1" smtClean="0">
                        <a:latin typeface="Cambria Math" panose="02040503050406030204" pitchFamily="18" charset="0"/>
                      </a:rPr>
                      <m:t>𝒌</m:t>
                    </m:r>
                  </m:oMath>
                </a14:m>
                <a:endParaRPr lang="en-AU" sz="2400" dirty="0"/>
              </a:p>
            </p:txBody>
          </p:sp>
        </mc:Choice>
        <mc:Fallback xmlns="">
          <p:sp>
            <p:nvSpPr>
              <p:cNvPr id="5" name="Text Placeholder 4">
                <a:extLst>
                  <a:ext uri="{FF2B5EF4-FFF2-40B4-BE49-F238E27FC236}">
                    <a16:creationId xmlns:a16="http://schemas.microsoft.com/office/drawing/2014/main" id="{F0809909-66DB-8932-F35D-CE79C79EEA92}"/>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592"/>
                </a:stretch>
              </a:blipFill>
            </p:spPr>
            <p:txBody>
              <a:bodyPr/>
              <a:lstStyle/>
              <a:p>
                <a:r>
                  <a:rPr lang="en-AU">
                    <a:noFill/>
                  </a:rPr>
                  <a:t> </a:t>
                </a:r>
              </a:p>
            </p:txBody>
          </p:sp>
        </mc:Fallback>
      </mc:AlternateContent>
      <p:sp>
        <p:nvSpPr>
          <p:cNvPr id="6" name="Rectangle 5" descr="A green rectangular box surrounding option A">
            <a:extLst>
              <a:ext uri="{FF2B5EF4-FFF2-40B4-BE49-F238E27FC236}">
                <a16:creationId xmlns:a16="http://schemas.microsoft.com/office/drawing/2014/main" id="{4DA62BCA-97CA-EAB1-DA53-A2DA61D2A98F}"/>
              </a:ext>
            </a:extLst>
          </p:cNvPr>
          <p:cNvSpPr/>
          <p:nvPr/>
        </p:nvSpPr>
        <p:spPr>
          <a:xfrm>
            <a:off x="348000" y="2217639"/>
            <a:ext cx="3538233" cy="737937"/>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descr="A green rectangular box surrounding option c">
            <a:extLst>
              <a:ext uri="{FF2B5EF4-FFF2-40B4-BE49-F238E27FC236}">
                <a16:creationId xmlns:a16="http://schemas.microsoft.com/office/drawing/2014/main" id="{8753E822-E755-3513-B5B3-7F761C8E604F}"/>
              </a:ext>
            </a:extLst>
          </p:cNvPr>
          <p:cNvSpPr/>
          <p:nvPr/>
        </p:nvSpPr>
        <p:spPr>
          <a:xfrm>
            <a:off x="360000" y="3792402"/>
            <a:ext cx="3614241" cy="737937"/>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1940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2010C-E1B9-6877-CBD6-7E4F6DA6A9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DD08FD-D89A-0917-A704-BD7C35E3EEC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dirty="0"/>
          </a:p>
        </p:txBody>
      </p:sp>
      <p:sp>
        <p:nvSpPr>
          <p:cNvPr id="3" name="Title 2">
            <a:extLst>
              <a:ext uri="{FF2B5EF4-FFF2-40B4-BE49-F238E27FC236}">
                <a16:creationId xmlns:a16="http://schemas.microsoft.com/office/drawing/2014/main" id="{6F80ED0B-BB68-7395-E739-A78ACE3B8000}"/>
              </a:ext>
            </a:extLst>
          </p:cNvPr>
          <p:cNvSpPr>
            <a:spLocks noGrp="1"/>
          </p:cNvSpPr>
          <p:nvPr>
            <p:ph type="title"/>
          </p:nvPr>
        </p:nvSpPr>
        <p:spPr/>
        <p:txBody>
          <a:bodyPr/>
          <a:lstStyle/>
          <a:p>
            <a:r>
              <a:rPr lang="en-AU" dirty="0">
                <a:latin typeface="+mj-lt"/>
              </a:rPr>
              <a:t>HSC-style question (2)</a:t>
            </a:r>
            <a:endParaRPr lang="en-AU"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7A28E3D0-67E6-67F2-170C-B1A4655824A9}"/>
                  </a:ext>
                </a:extLst>
              </p:cNvPr>
              <p:cNvSpPr>
                <a:spLocks noGrp="1"/>
              </p:cNvSpPr>
              <p:nvPr>
                <p:ph type="body" sz="quarter" idx="17"/>
              </p:nvPr>
            </p:nvSpPr>
            <p:spPr>
              <a:xfrm>
                <a:off x="311688" y="1090000"/>
                <a:ext cx="11484000" cy="4807835"/>
              </a:xfrm>
            </p:spPr>
            <p:txBody>
              <a:bodyPr/>
              <a:lstStyle/>
              <a:p>
                <a:r>
                  <a:rPr lang="en-AU" sz="1800" dirty="0"/>
                  <a:t>Compare the 3 lines, </a:t>
                </a:r>
                <a14:m>
                  <m:oMath xmlns:m="http://schemas.openxmlformats.org/officeDocument/2006/math">
                    <m:r>
                      <a:rPr lang="en-AU" sz="1800" b="1" i="1" smtClean="0">
                        <a:latin typeface="Cambria Math" panose="02040503050406030204" pitchFamily="18" charset="0"/>
                      </a:rPr>
                      <m:t>𝒖</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m>
                          <m:mPr>
                            <m:mcs>
                              <m:mc>
                                <m:mcPr>
                                  <m:count m:val="1"/>
                                  <m:mcJc m:val="center"/>
                                </m:mcPr>
                              </m:mc>
                            </m:mcs>
                            <m:ctrlPr>
                              <a:rPr lang="en-AU" sz="1800" b="0" i="1" smtClean="0">
                                <a:latin typeface="Cambria Math" panose="02040503050406030204" pitchFamily="18" charset="0"/>
                              </a:rPr>
                            </m:ctrlPr>
                          </m:mPr>
                          <m:mr>
                            <m:e>
                              <m:r>
                                <m:rPr>
                                  <m:brk m:alnAt="7"/>
                                </m:rPr>
                                <a:rPr lang="en-AU" sz="1800" b="0" i="1" smtClean="0">
                                  <a:latin typeface="Cambria Math" panose="02040503050406030204" pitchFamily="18" charset="0"/>
                                </a:rPr>
                                <m:t>4</m:t>
                              </m:r>
                            </m:e>
                          </m:mr>
                          <m:mr>
                            <m:e>
                              <m:r>
                                <a:rPr lang="en-AU" sz="1800" b="0" i="1" smtClean="0">
                                  <a:latin typeface="Cambria Math" panose="02040503050406030204" pitchFamily="18" charset="0"/>
                                </a:rPr>
                                <m:t>−2</m:t>
                              </m:r>
                            </m:e>
                          </m:mr>
                          <m:mr>
                            <m:e>
                              <m:r>
                                <a:rPr lang="en-AU" sz="1800" b="0" i="1" smtClean="0">
                                  <a:latin typeface="Cambria Math" panose="02040503050406030204" pitchFamily="18" charset="0"/>
                                </a:rPr>
                                <m:t>−10</m:t>
                              </m:r>
                            </m:e>
                          </m:mr>
                        </m:m>
                      </m:e>
                    </m:d>
                    <m:r>
                      <a:rPr lang="en-AU" sz="1800" b="0" i="1" smtClean="0">
                        <a:latin typeface="Cambria Math" panose="02040503050406030204" pitchFamily="18" charset="0"/>
                      </a:rPr>
                      <m:t>+</m:t>
                    </m:r>
                    <m:r>
                      <a:rPr lang="en-AU" sz="1800" b="0" i="1" smtClean="0">
                        <a:latin typeface="Cambria Math" panose="02040503050406030204" pitchFamily="18" charset="0"/>
                      </a:rPr>
                      <m:t>𝜆</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a:rPr lang="en-AU" sz="1800" b="0" i="1" smtClean="0">
                                  <a:latin typeface="Cambria Math" panose="02040503050406030204" pitchFamily="18" charset="0"/>
                                </a:rPr>
                                <m:t>5</m:t>
                              </m:r>
                            </m:e>
                          </m:mr>
                          <m:mr>
                            <m:e>
                              <m:r>
                                <a:rPr lang="en-AU" sz="1800" i="1">
                                  <a:latin typeface="Cambria Math" panose="02040503050406030204" pitchFamily="18" charset="0"/>
                                </a:rPr>
                                <m:t>−</m:t>
                              </m:r>
                              <m:r>
                                <a:rPr lang="en-AU" sz="1800" b="0" i="1" smtClean="0">
                                  <a:latin typeface="Cambria Math" panose="02040503050406030204" pitchFamily="18" charset="0"/>
                                </a:rPr>
                                <m:t>3</m:t>
                              </m:r>
                            </m:e>
                          </m:mr>
                          <m:mr>
                            <m:e>
                              <m:r>
                                <a:rPr lang="en-AU" sz="1800" i="1">
                                  <a:latin typeface="Cambria Math" panose="02040503050406030204" pitchFamily="18" charset="0"/>
                                </a:rPr>
                                <m:t>−</m:t>
                              </m:r>
                              <m:r>
                                <a:rPr lang="en-AU" sz="1800" b="0" i="1" smtClean="0">
                                  <a:latin typeface="Cambria Math" panose="02040503050406030204" pitchFamily="18" charset="0"/>
                                </a:rPr>
                                <m:t>4</m:t>
                              </m:r>
                            </m:e>
                          </m:mr>
                        </m:m>
                      </m:e>
                    </m:d>
                    <m:r>
                      <a:rPr lang="en-AU" sz="1800" b="1" i="0" smtClean="0">
                        <a:latin typeface="Cambria Math" panose="02040503050406030204" pitchFamily="18" charset="0"/>
                      </a:rPr>
                      <m:t>, </m:t>
                    </m:r>
                    <m:r>
                      <a:rPr lang="en-AU" sz="1800" b="1" i="1" smtClean="0">
                        <a:latin typeface="Cambria Math" panose="02040503050406030204" pitchFamily="18" charset="0"/>
                      </a:rPr>
                      <m:t>𝒗</m:t>
                    </m:r>
                    <m:r>
                      <a:rPr lang="en-AU" sz="1800" i="1">
                        <a:latin typeface="Cambria Math" panose="02040503050406030204" pitchFamily="18" charset="0"/>
                      </a:rPr>
                      <m:t>=</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a:rPr lang="en-AU" sz="1800" b="0" i="1" smtClean="0">
                                  <a:latin typeface="Cambria Math" panose="02040503050406030204" pitchFamily="18" charset="0"/>
                                </a:rPr>
                                <m:t>6</m:t>
                              </m:r>
                            </m:e>
                          </m:mr>
                          <m:mr>
                            <m:e>
                              <m:r>
                                <a:rPr lang="en-AU" sz="1800" b="0" i="1" smtClean="0">
                                  <a:latin typeface="Cambria Math" panose="02040503050406030204" pitchFamily="18" charset="0"/>
                                </a:rPr>
                                <m:t>3</m:t>
                              </m:r>
                            </m:e>
                          </m:mr>
                          <m:mr>
                            <m:e>
                              <m:r>
                                <a:rPr lang="en-AU" sz="1800" i="1">
                                  <a:latin typeface="Cambria Math" panose="02040503050406030204" pitchFamily="18" charset="0"/>
                                </a:rPr>
                                <m:t>−1</m:t>
                              </m:r>
                            </m:e>
                          </m:mr>
                        </m:m>
                      </m:e>
                    </m:d>
                    <m:r>
                      <a:rPr lang="en-AU" sz="1800" i="1">
                        <a:latin typeface="Cambria Math" panose="02040503050406030204" pitchFamily="18" charset="0"/>
                      </a:rPr>
                      <m:t>+</m:t>
                    </m:r>
                    <m:r>
                      <a:rPr lang="en-AU" sz="1800" b="0" i="1" smtClean="0">
                        <a:latin typeface="Cambria Math" panose="02040503050406030204" pitchFamily="18" charset="0"/>
                      </a:rPr>
                      <m:t>𝜇</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m:rPr>
                                  <m:brk m:alnAt="7"/>
                                </m:rPr>
                                <a:rPr lang="en-AU" sz="1800" b="0" i="1" smtClean="0">
                                  <a:latin typeface="Cambria Math" panose="02040503050406030204" pitchFamily="18" charset="0"/>
                                </a:rPr>
                                <m:t>2</m:t>
                              </m:r>
                              <m:r>
                                <a:rPr lang="en-AU" sz="1800" b="0" i="1" smtClean="0">
                                  <a:latin typeface="Cambria Math" panose="02040503050406030204" pitchFamily="18" charset="0"/>
                                </a:rPr>
                                <m:t>5</m:t>
                              </m:r>
                            </m:e>
                          </m:mr>
                          <m:mr>
                            <m:e>
                              <m:r>
                                <a:rPr lang="en-AU" sz="1800" i="1">
                                  <a:latin typeface="Cambria Math" panose="02040503050406030204" pitchFamily="18" charset="0"/>
                                </a:rPr>
                                <m:t>−</m:t>
                              </m:r>
                              <m:r>
                                <a:rPr lang="en-AU" sz="1800" b="0" i="1" smtClean="0">
                                  <a:latin typeface="Cambria Math" panose="02040503050406030204" pitchFamily="18" charset="0"/>
                                </a:rPr>
                                <m:t>15</m:t>
                              </m:r>
                            </m:e>
                          </m:mr>
                          <m:mr>
                            <m:e>
                              <m:r>
                                <a:rPr lang="en-AU" sz="1800" i="1">
                                  <a:latin typeface="Cambria Math" panose="02040503050406030204" pitchFamily="18" charset="0"/>
                                </a:rPr>
                                <m:t>−</m:t>
                              </m:r>
                              <m:r>
                                <a:rPr lang="en-AU" sz="1800" b="0" i="1" smtClean="0">
                                  <a:latin typeface="Cambria Math" panose="02040503050406030204" pitchFamily="18" charset="0"/>
                                </a:rPr>
                                <m:t>20</m:t>
                              </m:r>
                            </m:e>
                          </m:mr>
                        </m:m>
                      </m:e>
                    </m:d>
                  </m:oMath>
                </a14:m>
                <a:r>
                  <a:rPr lang="en-AU" sz="1800" b="1" dirty="0"/>
                  <a:t> </a:t>
                </a:r>
                <a:r>
                  <a:rPr lang="en-AU" sz="1800" dirty="0"/>
                  <a:t>and  </a:t>
                </a:r>
                <a14:m>
                  <m:oMath xmlns:m="http://schemas.openxmlformats.org/officeDocument/2006/math">
                    <m:r>
                      <a:rPr lang="en-AU" sz="1800" b="1">
                        <a:latin typeface="Cambria Math" panose="02040503050406030204" pitchFamily="18" charset="0"/>
                        <a:cs typeface="+mn-cs"/>
                      </a:rPr>
                      <m:t>𝒘</m:t>
                    </m:r>
                    <m:r>
                      <a:rPr lang="en-AU" sz="1800" b="1">
                        <a:latin typeface="Cambria Math" panose="02040503050406030204" pitchFamily="18" charset="0"/>
                        <a:cs typeface="+mn-cs"/>
                      </a:rPr>
                      <m:t>=</m:t>
                    </m:r>
                    <m:d>
                      <m:dPr>
                        <m:ctrlPr>
                          <a:rPr lang="en-AU" sz="1800" b="1" i="1">
                            <a:latin typeface="Cambria Math" panose="02040503050406030204" pitchFamily="18" charset="0"/>
                            <a:cs typeface="+mn-cs"/>
                          </a:rPr>
                        </m:ctrlPr>
                      </m:dPr>
                      <m:e>
                        <m:m>
                          <m:mPr>
                            <m:mcs>
                              <m:mc>
                                <m:mcPr>
                                  <m:count m:val="1"/>
                                  <m:mcJc m:val="center"/>
                                </m:mcPr>
                              </m:mc>
                            </m:mcs>
                            <m:ctrlPr>
                              <a:rPr lang="en-AU" sz="1800" b="1" i="1">
                                <a:latin typeface="Cambria Math" panose="02040503050406030204" pitchFamily="18" charset="0"/>
                                <a:cs typeface="+mn-cs"/>
                              </a:rPr>
                            </m:ctrlPr>
                          </m:mPr>
                          <m:mr>
                            <m:e>
                              <m:r>
                                <a:rPr lang="en-AU" sz="1800" b="1">
                                  <a:latin typeface="Cambria Math" panose="02040503050406030204" pitchFamily="18" charset="0"/>
                                  <a:cs typeface="+mn-cs"/>
                                </a:rPr>
                                <m:t>4</m:t>
                              </m:r>
                            </m:e>
                          </m:mr>
                          <m:mr>
                            <m:e>
                              <m:r>
                                <a:rPr lang="en-AU" sz="1800" b="1">
                                  <a:latin typeface="Cambria Math" panose="02040503050406030204" pitchFamily="18" charset="0"/>
                                  <a:cs typeface="+mn-cs"/>
                                </a:rPr>
                                <m:t>−2</m:t>
                              </m:r>
                            </m:e>
                          </m:mr>
                          <m:mr>
                            <m:e>
                              <m:r>
                                <a:rPr lang="en-AU" sz="1800" b="1">
                                  <a:latin typeface="Cambria Math" panose="02040503050406030204" pitchFamily="18" charset="0"/>
                                  <a:cs typeface="+mn-cs"/>
                                </a:rPr>
                                <m:t>−10</m:t>
                              </m:r>
                            </m:e>
                          </m:mr>
                        </m:m>
                      </m:e>
                    </m:d>
                    <m:r>
                      <a:rPr lang="en-AU" sz="1800" b="1">
                        <a:latin typeface="Cambria Math" panose="02040503050406030204" pitchFamily="18" charset="0"/>
                        <a:cs typeface="+mn-cs"/>
                      </a:rPr>
                      <m:t>+</m:t>
                    </m:r>
                    <m:r>
                      <a:rPr lang="en-AU" sz="1800" b="1">
                        <a:latin typeface="Cambria Math" panose="02040503050406030204" pitchFamily="18" charset="0"/>
                        <a:cs typeface="+mn-cs"/>
                      </a:rPr>
                      <m:t>𝜇</m:t>
                    </m:r>
                    <m:d>
                      <m:dPr>
                        <m:ctrlPr>
                          <a:rPr lang="en-AU" sz="1800" b="1" i="1">
                            <a:latin typeface="Cambria Math" panose="02040503050406030204" pitchFamily="18" charset="0"/>
                            <a:cs typeface="+mn-cs"/>
                          </a:rPr>
                        </m:ctrlPr>
                      </m:dPr>
                      <m:e>
                        <m:m>
                          <m:mPr>
                            <m:mcs>
                              <m:mc>
                                <m:mcPr>
                                  <m:count m:val="1"/>
                                  <m:mcJc m:val="center"/>
                                </m:mcPr>
                              </m:mc>
                            </m:mcs>
                            <m:ctrlPr>
                              <a:rPr lang="en-AU" sz="1800" b="1" i="1">
                                <a:latin typeface="Cambria Math" panose="02040503050406030204" pitchFamily="18" charset="0"/>
                                <a:cs typeface="+mn-cs"/>
                              </a:rPr>
                            </m:ctrlPr>
                          </m:mPr>
                          <m:mr>
                            <m:e>
                              <m:r>
                                <m:rPr>
                                  <m:brk m:alnAt="7"/>
                                </m:rPr>
                                <a:rPr lang="en-AU" sz="1800" b="1">
                                  <a:latin typeface="Cambria Math" panose="02040503050406030204" pitchFamily="18" charset="0"/>
                                  <a:cs typeface="+mn-cs"/>
                                </a:rPr>
                                <m:t>1</m:t>
                              </m:r>
                              <m:r>
                                <a:rPr lang="en-AU" sz="1800" b="1">
                                  <a:latin typeface="Cambria Math" panose="02040503050406030204" pitchFamily="18" charset="0"/>
                                  <a:cs typeface="+mn-cs"/>
                                </a:rPr>
                                <m:t>0</m:t>
                              </m:r>
                            </m:e>
                          </m:mr>
                          <m:mr>
                            <m:e>
                              <m:r>
                                <a:rPr lang="en-AU" sz="1800" b="1">
                                  <a:latin typeface="Cambria Math" panose="02040503050406030204" pitchFamily="18" charset="0"/>
                                  <a:cs typeface="+mn-cs"/>
                                </a:rPr>
                                <m:t>−6</m:t>
                              </m:r>
                            </m:e>
                          </m:mr>
                          <m:mr>
                            <m:e>
                              <m:r>
                                <a:rPr lang="en-AU" sz="1800" b="1">
                                  <a:latin typeface="Cambria Math" panose="02040503050406030204" pitchFamily="18" charset="0"/>
                                  <a:cs typeface="+mn-cs"/>
                                </a:rPr>
                                <m:t>−8</m:t>
                              </m:r>
                            </m:e>
                          </m:mr>
                        </m:m>
                      </m:e>
                    </m:d>
                  </m:oMath>
                </a14:m>
                <a:r>
                  <a:rPr lang="en-AU" sz="1800" b="1" dirty="0"/>
                  <a:t>. </a:t>
                </a:r>
              </a:p>
              <a:p>
                <a:r>
                  <a:rPr lang="en-AU" sz="1800" dirty="0"/>
                  <a:t>Explain the relationship between the 3 lines.</a:t>
                </a:r>
              </a:p>
            </p:txBody>
          </p:sp>
        </mc:Choice>
        <mc:Fallback xmlns="">
          <p:sp>
            <p:nvSpPr>
              <p:cNvPr id="5" name="Text Placeholder 4">
                <a:extLst>
                  <a:ext uri="{FF2B5EF4-FFF2-40B4-BE49-F238E27FC236}">
                    <a16:creationId xmlns:a16="http://schemas.microsoft.com/office/drawing/2014/main" id="{7A28E3D0-67E6-67F2-170C-B1A4655824A9}"/>
                  </a:ext>
                </a:extLst>
              </p:cNvPr>
              <p:cNvSpPr>
                <a:spLocks noGrp="1" noRot="1" noChangeAspect="1" noMove="1" noResize="1" noEditPoints="1" noAdjustHandles="1" noChangeArrowheads="1" noChangeShapeType="1" noTextEdit="1"/>
              </p:cNvSpPr>
              <p:nvPr>
                <p:ph type="body" sz="quarter" idx="17"/>
              </p:nvPr>
            </p:nvSpPr>
            <p:spPr>
              <a:xfrm>
                <a:off x="311688" y="1090000"/>
                <a:ext cx="11484000" cy="4807835"/>
              </a:xfrm>
              <a:blipFill>
                <a:blip r:embed="rId2"/>
                <a:stretch>
                  <a:fillRect l="-122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86C043-2FA8-2110-652C-541BB9A20023}"/>
                  </a:ext>
                </a:extLst>
              </p:cNvPr>
              <p:cNvSpPr txBox="1"/>
              <p:nvPr/>
            </p:nvSpPr>
            <p:spPr>
              <a:xfrm>
                <a:off x="348000" y="3036717"/>
                <a:ext cx="10624800" cy="3145521"/>
              </a:xfrm>
              <a:prstGeom prst="rect">
                <a:avLst/>
              </a:prstGeom>
              <a:noFill/>
            </p:spPr>
            <p:txBody>
              <a:bodyPr wrap="square" lIns="0" tIns="0" rIns="0" bIns="0" rtlCol="0">
                <a:noAutofit/>
              </a:bodyPr>
              <a:lstStyle/>
              <a:p>
                <a:pPr algn="l"/>
                <a:endParaRPr lang="en-AU" sz="1800" b="0" dirty="0"/>
              </a:p>
              <a:p>
                <a:pPr algn="l"/>
                <a14:m>
                  <m:oMath xmlns:m="http://schemas.openxmlformats.org/officeDocument/2006/math">
                    <m:r>
                      <a:rPr lang="en-AU" sz="1800" b="1">
                        <a:latin typeface="Cambria Math" panose="02040503050406030204" pitchFamily="18" charset="0"/>
                      </a:rPr>
                      <m:t>𝒖</m:t>
                    </m:r>
                    <m:r>
                      <a:rPr lang="en-AU" sz="1800" b="1">
                        <a:latin typeface="Cambria Math" panose="02040503050406030204" pitchFamily="18" charset="0"/>
                      </a:rPr>
                      <m:t>, </m:t>
                    </m:r>
                    <m:r>
                      <a:rPr lang="en-AU" sz="1800" b="1">
                        <a:latin typeface="Cambria Math" panose="02040503050406030204" pitchFamily="18" charset="0"/>
                      </a:rPr>
                      <m:t>𝒗</m:t>
                    </m:r>
                  </m:oMath>
                </a14:m>
                <a:r>
                  <a:rPr lang="en-AU" sz="1800" b="0" dirty="0"/>
                  <a:t> and </a:t>
                </a:r>
                <a14:m>
                  <m:oMath xmlns:m="http://schemas.openxmlformats.org/officeDocument/2006/math">
                    <m:r>
                      <a:rPr lang="en-AU" sz="1800" b="1">
                        <a:latin typeface="Cambria Math" panose="02040503050406030204" pitchFamily="18" charset="0"/>
                      </a:rPr>
                      <m:t>𝒘</m:t>
                    </m:r>
                  </m:oMath>
                </a14:m>
                <a:r>
                  <a:rPr lang="en-AU" sz="1800" b="0" dirty="0"/>
                  <a:t> are parallel because their direction vectors are scalar. </a:t>
                </a:r>
              </a:p>
              <a:p>
                <a:pPr algn="l"/>
                <a:endParaRPr lang="en-AU" sz="1800" dirty="0"/>
              </a:p>
              <a:p>
                <a:r>
                  <a:rPr lang="en-AU" sz="1800" dirty="0"/>
                  <a:t>In addition, </a:t>
                </a:r>
                <a14:m>
                  <m:oMath xmlns:m="http://schemas.openxmlformats.org/officeDocument/2006/math">
                    <m:r>
                      <a:rPr lang="en-AU" sz="1800" b="1">
                        <a:latin typeface="Cambria Math" panose="02040503050406030204" pitchFamily="18" charset="0"/>
                      </a:rPr>
                      <m:t>𝒖</m:t>
                    </m:r>
                  </m:oMath>
                </a14:m>
                <a:r>
                  <a:rPr lang="en-AU" sz="1800" b="0" dirty="0"/>
                  <a:t> and </a:t>
                </a:r>
                <a14:m>
                  <m:oMath xmlns:m="http://schemas.openxmlformats.org/officeDocument/2006/math">
                    <m:r>
                      <a:rPr lang="en-AU" sz="1800" b="1">
                        <a:latin typeface="Cambria Math" panose="02040503050406030204" pitchFamily="18" charset="0"/>
                      </a:rPr>
                      <m:t>𝒘</m:t>
                    </m:r>
                  </m:oMath>
                </a14:m>
                <a:r>
                  <a:rPr lang="en-AU" sz="1800" b="0" dirty="0"/>
                  <a:t> share a common position vector, hence vector are </a:t>
                </a:r>
                <a14:m>
                  <m:oMath xmlns:m="http://schemas.openxmlformats.org/officeDocument/2006/math">
                    <m:r>
                      <a:rPr lang="en-AU" sz="1800" b="1">
                        <a:latin typeface="Cambria Math" panose="02040503050406030204" pitchFamily="18" charset="0"/>
                      </a:rPr>
                      <m:t>𝒖</m:t>
                    </m:r>
                  </m:oMath>
                </a14:m>
                <a:r>
                  <a:rPr lang="en-AU" sz="1800" dirty="0"/>
                  <a:t> and </a:t>
                </a:r>
                <a14:m>
                  <m:oMath xmlns:m="http://schemas.openxmlformats.org/officeDocument/2006/math">
                    <m:r>
                      <a:rPr lang="en-AU" sz="1800" b="1">
                        <a:latin typeface="Cambria Math" panose="02040503050406030204" pitchFamily="18" charset="0"/>
                      </a:rPr>
                      <m:t>𝒘</m:t>
                    </m:r>
                  </m:oMath>
                </a14:m>
                <a:r>
                  <a:rPr lang="en-AU" sz="1800" b="0" dirty="0"/>
                  <a:t> coincident. </a:t>
                </a:r>
                <a:br>
                  <a:rPr lang="en-AU" sz="1800" b="0" dirty="0"/>
                </a:br>
                <a:endParaRPr lang="en-AU" sz="1800" dirty="0"/>
              </a:p>
              <a:p>
                <a:pPr algn="l"/>
                <a:r>
                  <a:rPr lang="en-AU" sz="1800" dirty="0"/>
                  <a:t> </a:t>
                </a:r>
              </a:p>
            </p:txBody>
          </p:sp>
        </mc:Choice>
        <mc:Fallback xmlns="">
          <p:sp>
            <p:nvSpPr>
              <p:cNvPr id="6" name="TextBox 5">
                <a:extLst>
                  <a:ext uri="{FF2B5EF4-FFF2-40B4-BE49-F238E27FC236}">
                    <a16:creationId xmlns:a16="http://schemas.microsoft.com/office/drawing/2014/main" id="{B186C043-2FA8-2110-652C-541BB9A20023}"/>
                  </a:ext>
                </a:extLst>
              </p:cNvPr>
              <p:cNvSpPr txBox="1">
                <a:spLocks noRot="1" noChangeAspect="1" noMove="1" noResize="1" noEditPoints="1" noAdjustHandles="1" noChangeArrowheads="1" noChangeShapeType="1" noTextEdit="1"/>
              </p:cNvSpPr>
              <p:nvPr/>
            </p:nvSpPr>
            <p:spPr>
              <a:xfrm>
                <a:off x="348000" y="3036717"/>
                <a:ext cx="10624800" cy="3145521"/>
              </a:xfrm>
              <a:prstGeom prst="rect">
                <a:avLst/>
              </a:prstGeom>
              <a:blipFill>
                <a:blip r:embed="rId3"/>
                <a:stretch>
                  <a:fillRect l="-1320"/>
                </a:stretch>
              </a:blipFill>
            </p:spPr>
            <p:txBody>
              <a:bodyPr/>
              <a:lstStyle/>
              <a:p>
                <a:r>
                  <a:rPr lang="en-AU">
                    <a:noFill/>
                  </a:rPr>
                  <a:t> </a:t>
                </a:r>
              </a:p>
            </p:txBody>
          </p:sp>
        </mc:Fallback>
      </mc:AlternateContent>
    </p:spTree>
    <p:extLst>
      <p:ext uri="{BB962C8B-B14F-4D97-AF65-F5344CB8AC3E}">
        <p14:creationId xmlns:p14="http://schemas.microsoft.com/office/powerpoint/2010/main" val="421466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EB3556-136D-8363-2789-1513E5328E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20</a:t>
            </a:fld>
            <a:endParaRPr lang="en-AU" dirty="0"/>
          </a:p>
        </p:txBody>
      </p:sp>
      <p:sp>
        <p:nvSpPr>
          <p:cNvPr id="3" name="Title 2">
            <a:extLst>
              <a:ext uri="{FF2B5EF4-FFF2-40B4-BE49-F238E27FC236}">
                <a16:creationId xmlns:a16="http://schemas.microsoft.com/office/drawing/2014/main" id="{D31898C3-3AC7-A4D2-CCF6-19EB62A9B220}"/>
              </a:ext>
            </a:extLst>
          </p:cNvPr>
          <p:cNvSpPr>
            <a:spLocks noGrp="1"/>
          </p:cNvSpPr>
          <p:nvPr>
            <p:ph type="title"/>
          </p:nvPr>
        </p:nvSpPr>
        <p:spPr/>
        <p:txBody>
          <a:bodyPr/>
          <a:lstStyle/>
          <a:p>
            <a:r>
              <a:rPr lang="en-AU" dirty="0"/>
              <a:t>HSC-style question (3)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FC544C6-B3C0-DA33-7E0C-CD9A7FDEDDAC}"/>
                  </a:ext>
                </a:extLst>
              </p:cNvPr>
              <p:cNvSpPr>
                <a:spLocks noGrp="1"/>
              </p:cNvSpPr>
              <p:nvPr>
                <p:ph type="body" sz="quarter" idx="17"/>
              </p:nvPr>
            </p:nvSpPr>
            <p:spPr>
              <a:xfrm>
                <a:off x="348001" y="1113898"/>
                <a:ext cx="11484000" cy="4807835"/>
              </a:xfrm>
            </p:spPr>
            <p:txBody>
              <a:bodyPr/>
              <a:lstStyle/>
              <a:p>
                <a:r>
                  <a:rPr lang="en-AU" sz="1800" dirty="0"/>
                  <a:t>Two lines in 3D space are represented by the vector equations,</a:t>
                </a:r>
              </a:p>
              <a:p>
                <a14:m>
                  <m:oMath xmlns:m="http://schemas.openxmlformats.org/officeDocument/2006/math">
                    <m:r>
                      <a:rPr lang="en-AU" sz="1800" b="1" i="1" smtClean="0">
                        <a:latin typeface="Cambria Math" panose="02040503050406030204" pitchFamily="18" charset="0"/>
                      </a:rPr>
                      <m:t>𝒂</m:t>
                    </m:r>
                    <m:r>
                      <a:rPr lang="en-AU" sz="1800" b="1"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0" smtClean="0">
                            <a:latin typeface="Cambria Math" panose="02040503050406030204" pitchFamily="18" charset="0"/>
                          </a:rPr>
                          <m:t>1, 2, 0</m:t>
                        </m:r>
                      </m:e>
                    </m:d>
                    <m:r>
                      <a:rPr lang="en-AU" sz="1800" b="0" i="0" smtClean="0">
                        <a:latin typeface="Cambria Math" panose="02040503050406030204" pitchFamily="18" charset="0"/>
                      </a:rPr>
                      <m:t>+</m:t>
                    </m:r>
                    <m:r>
                      <a:rPr lang="en-AU" sz="1800" b="0" i="1" smtClean="0">
                        <a:latin typeface="Cambria Math" panose="02040503050406030204" pitchFamily="18" charset="0"/>
                      </a:rPr>
                      <m:t>𝜆</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 −1, 3</m:t>
                        </m:r>
                      </m:e>
                    </m:d>
                  </m:oMath>
                </a14:m>
                <a:r>
                  <a:rPr lang="en-AU" sz="1800" b="1" dirty="0"/>
                  <a:t> </a:t>
                </a:r>
                <a:r>
                  <a:rPr lang="en-AU" sz="1800" dirty="0"/>
                  <a:t>and</a:t>
                </a:r>
                <a:r>
                  <a:rPr lang="en-AU" sz="1800" b="1" dirty="0"/>
                  <a:t> </a:t>
                </a:r>
                <a14:m>
                  <m:oMath xmlns:m="http://schemas.openxmlformats.org/officeDocument/2006/math">
                    <m:r>
                      <a:rPr lang="en-AU" sz="1800" b="1">
                        <a:latin typeface="Cambria Math" panose="02040503050406030204" pitchFamily="18" charset="0"/>
                        <a:cs typeface="+mn-cs"/>
                      </a:rPr>
                      <m:t>𝒃</m:t>
                    </m:r>
                    <m:r>
                      <a:rPr lang="en-AU" sz="1800" b="1">
                        <a:latin typeface="Cambria Math" panose="02040503050406030204" pitchFamily="18" charset="0"/>
                        <a:cs typeface="+mn-cs"/>
                      </a:rPr>
                      <m:t>=</m:t>
                    </m:r>
                    <m:d>
                      <m:dPr>
                        <m:ctrlPr>
                          <a:rPr lang="en-AU" sz="1800" b="1" i="1">
                            <a:latin typeface="Cambria Math" panose="02040503050406030204" pitchFamily="18" charset="0"/>
                            <a:cs typeface="+mn-cs"/>
                          </a:rPr>
                        </m:ctrlPr>
                      </m:dPr>
                      <m:e>
                        <m:r>
                          <a:rPr lang="en-AU" sz="1800" b="1">
                            <a:latin typeface="Cambria Math" panose="02040503050406030204" pitchFamily="18" charset="0"/>
                            <a:cs typeface="+mn-cs"/>
                          </a:rPr>
                          <m:t>4, −1, 5</m:t>
                        </m:r>
                      </m:e>
                    </m:d>
                    <m:r>
                      <a:rPr lang="en-AU" sz="1800" b="1">
                        <a:latin typeface="Cambria Math" panose="02040503050406030204" pitchFamily="18" charset="0"/>
                        <a:cs typeface="+mn-cs"/>
                      </a:rPr>
                      <m:t>+</m:t>
                    </m:r>
                    <m:r>
                      <a:rPr lang="en-AU" sz="1800" b="1">
                        <a:latin typeface="Cambria Math" panose="02040503050406030204" pitchFamily="18" charset="0"/>
                        <a:cs typeface="+mn-cs"/>
                      </a:rPr>
                      <m:t>𝜇</m:t>
                    </m:r>
                    <m:r>
                      <a:rPr lang="en-AU" sz="1800" b="1">
                        <a:latin typeface="Cambria Math" panose="02040503050406030204" pitchFamily="18" charset="0"/>
                        <a:cs typeface="+mn-cs"/>
                      </a:rPr>
                      <m:t>(1, 2, 4)</m:t>
                    </m:r>
                  </m:oMath>
                </a14:m>
                <a:endParaRPr lang="en-AU" sz="1800" b="1" dirty="0">
                  <a:latin typeface="Cambria Math" panose="02040503050406030204" pitchFamily="18" charset="0"/>
                  <a:cs typeface="+mn-cs"/>
                </a:endParaRPr>
              </a:p>
              <a:p>
                <a:r>
                  <a:rPr lang="en-AU" sz="1800" dirty="0"/>
                  <a:t>Compare the direction vectors. Are the lines parallel?</a:t>
                </a:r>
              </a:p>
              <a:p>
                <a:endParaRPr lang="en-AU" b="1" dirty="0"/>
              </a:p>
            </p:txBody>
          </p:sp>
        </mc:Choice>
        <mc:Fallback xmlns="">
          <p:sp>
            <p:nvSpPr>
              <p:cNvPr id="5" name="Text Placeholder 4">
                <a:extLst>
                  <a:ext uri="{FF2B5EF4-FFF2-40B4-BE49-F238E27FC236}">
                    <a16:creationId xmlns:a16="http://schemas.microsoft.com/office/drawing/2014/main" id="{AFC544C6-B3C0-DA33-7E0C-CD9A7FDEDDAC}"/>
                  </a:ext>
                </a:extLst>
              </p:cNvPr>
              <p:cNvSpPr>
                <a:spLocks noGrp="1" noRot="1" noChangeAspect="1" noMove="1" noResize="1" noEditPoints="1" noAdjustHandles="1" noChangeArrowheads="1" noChangeShapeType="1" noTextEdit="1"/>
              </p:cNvSpPr>
              <p:nvPr>
                <p:ph type="body" sz="quarter" idx="17"/>
              </p:nvPr>
            </p:nvSpPr>
            <p:spPr>
              <a:xfrm>
                <a:off x="348001" y="1113898"/>
                <a:ext cx="11484000" cy="4807835"/>
              </a:xfrm>
              <a:blipFill>
                <a:blip r:embed="rId3"/>
                <a:stretch>
                  <a:fillRect l="-122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3F4B672-6413-530F-8B3B-B45CD32086DD}"/>
                  </a:ext>
                </a:extLst>
              </p:cNvPr>
              <p:cNvSpPr txBox="1"/>
              <p:nvPr/>
            </p:nvSpPr>
            <p:spPr>
              <a:xfrm>
                <a:off x="359999" y="2995040"/>
                <a:ext cx="5368556" cy="2749062"/>
              </a:xfrm>
              <a:prstGeom prst="rect">
                <a:avLst/>
              </a:prstGeom>
              <a:noFill/>
            </p:spPr>
            <p:txBody>
              <a:bodyPr wrap="square" lIns="0" tIns="0" rIns="0" bIns="0" rtlCol="0">
                <a:noAutofit/>
              </a:bodyPr>
              <a:lstStyle/>
              <a:p>
                <a:pPr algn="l"/>
                <a:endParaRPr lang="en-AU" sz="1800" dirty="0"/>
              </a:p>
              <a:p>
                <a:pPr algn="l"/>
                <a:r>
                  <a:rPr lang="en-AU" sz="1800" dirty="0"/>
                  <a:t>The lines are not parallel.</a:t>
                </a:r>
              </a:p>
              <a:p>
                <a:pPr algn="l"/>
                <a:endParaRPr lang="en-AU" sz="1800" dirty="0"/>
              </a:p>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𝜆</m:t>
                      </m:r>
                      <m:r>
                        <a:rPr lang="en-AU" sz="1800" b="0" i="1" smtClean="0">
                          <a:latin typeface="Cambria Math" panose="02040503050406030204" pitchFamily="18" charset="0"/>
                        </a:rPr>
                        <m:t>=1≠−1</m:t>
                      </m:r>
                      <m:r>
                        <a:rPr lang="en-AU" sz="1800" b="0" i="1" smtClean="0">
                          <a:latin typeface="Cambria Math" panose="02040503050406030204" pitchFamily="18" charset="0"/>
                        </a:rPr>
                        <m:t>𝜆</m:t>
                      </m:r>
                      <m:r>
                        <a:rPr lang="en-AU" sz="1800" b="0" i="1" smtClean="0">
                          <a:latin typeface="Cambria Math" panose="02040503050406030204" pitchFamily="18" charset="0"/>
                        </a:rPr>
                        <m:t>=2</m:t>
                      </m:r>
                    </m:oMath>
                  </m:oMathPara>
                </a14:m>
                <a:endParaRPr lang="en-AU" sz="1800" dirty="0"/>
              </a:p>
              <a:p>
                <a:pPr algn="l"/>
                <a:endParaRPr lang="en-AU" sz="1800" dirty="0"/>
              </a:p>
              <a:p>
                <a:pPr algn="l"/>
                <a:r>
                  <a:rPr lang="en-AU" sz="1800" dirty="0"/>
                  <a:t>Hence there is not a common scalar relationship between the direction vectors.</a:t>
                </a:r>
              </a:p>
            </p:txBody>
          </p:sp>
        </mc:Choice>
        <mc:Fallback xmlns="">
          <p:sp>
            <p:nvSpPr>
              <p:cNvPr id="9" name="TextBox 8">
                <a:extLst>
                  <a:ext uri="{FF2B5EF4-FFF2-40B4-BE49-F238E27FC236}">
                    <a16:creationId xmlns:a16="http://schemas.microsoft.com/office/drawing/2014/main" id="{D3F4B672-6413-530F-8B3B-B45CD32086DD}"/>
                  </a:ext>
                </a:extLst>
              </p:cNvPr>
              <p:cNvSpPr txBox="1">
                <a:spLocks noRot="1" noChangeAspect="1" noMove="1" noResize="1" noEditPoints="1" noAdjustHandles="1" noChangeArrowheads="1" noChangeShapeType="1" noTextEdit="1"/>
              </p:cNvSpPr>
              <p:nvPr/>
            </p:nvSpPr>
            <p:spPr>
              <a:xfrm>
                <a:off x="359999" y="2995040"/>
                <a:ext cx="5368556" cy="2749062"/>
              </a:xfrm>
              <a:prstGeom prst="rect">
                <a:avLst/>
              </a:prstGeom>
              <a:blipFill>
                <a:blip r:embed="rId4"/>
                <a:stretch>
                  <a:fillRect l="-2611"/>
                </a:stretch>
              </a:blipFill>
            </p:spPr>
            <p:txBody>
              <a:bodyPr/>
              <a:lstStyle/>
              <a:p>
                <a:r>
                  <a:rPr lang="en-AU">
                    <a:noFill/>
                  </a:rPr>
                  <a:t> </a:t>
                </a:r>
              </a:p>
            </p:txBody>
          </p:sp>
        </mc:Fallback>
      </mc:AlternateContent>
      <p:pic>
        <p:nvPicPr>
          <p:cNvPr id="7" name="Graphic 6" descr="Man in business attire">
            <a:extLst>
              <a:ext uri="{FF2B5EF4-FFF2-40B4-BE49-F238E27FC236}">
                <a16:creationId xmlns:a16="http://schemas.microsoft.com/office/drawing/2014/main" id="{9174F1FE-AC24-34C4-B848-39686165E8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96000" y="3429000"/>
            <a:ext cx="2164740" cy="2923189"/>
          </a:xfrm>
          <a:prstGeom prst="rect">
            <a:avLst/>
          </a:prstGeom>
        </p:spPr>
      </p:pic>
      <p:sp>
        <p:nvSpPr>
          <p:cNvPr id="8" name="Speech Bubble: Rectangle with Corners Rounded 7">
            <a:extLst>
              <a:ext uri="{FF2B5EF4-FFF2-40B4-BE49-F238E27FC236}">
                <a16:creationId xmlns:a16="http://schemas.microsoft.com/office/drawing/2014/main" id="{B750BE35-8463-C0C3-6764-F1954B89984B}"/>
              </a:ext>
            </a:extLst>
          </p:cNvPr>
          <p:cNvSpPr/>
          <p:nvPr/>
        </p:nvSpPr>
        <p:spPr>
          <a:xfrm>
            <a:off x="8628185" y="2356339"/>
            <a:ext cx="3411415" cy="1072662"/>
          </a:xfrm>
          <a:prstGeom prst="wedgeRoundRectCallout">
            <a:avLst>
              <a:gd name="adj1" fmla="val -74441"/>
              <a:gd name="adj2" fmla="val 6250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“Because these lines are not parallel, they </a:t>
            </a:r>
            <a:r>
              <a:rPr lang="en-AU" sz="1800" u="sng" dirty="0"/>
              <a:t>must</a:t>
            </a:r>
            <a:r>
              <a:rPr lang="en-AU" sz="1800" dirty="0"/>
              <a:t> intersect.”</a:t>
            </a:r>
          </a:p>
        </p:txBody>
      </p:sp>
    </p:spTree>
    <p:extLst>
      <p:ext uri="{BB962C8B-B14F-4D97-AF65-F5344CB8AC3E}">
        <p14:creationId xmlns:p14="http://schemas.microsoft.com/office/powerpoint/2010/main" val="44524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a:t>
            </a:r>
            <a:r>
              <a:rPr lang="en-US" u="sng" dirty="0">
                <a:solidFill>
                  <a:schemeClr val="accent2"/>
                </a:solidFill>
                <a:hlinkClick r:id="rId6">
                  <a:extLst>
                    <a:ext uri="{A12FA001-AC4F-418D-AE19-62706E023703}">
                      <ahyp:hlinkClr xmlns:ahyp="http://schemas.microsoft.com/office/drawing/2018/hyperlinkcolor" val="tx"/>
                    </a:ext>
                  </a:extLst>
                </a:hlinkClick>
              </a:rPr>
              <a:t>Extension 2 11-12 Syllabus</a:t>
            </a:r>
            <a:r>
              <a:rPr lang="en-AU" u="sng" dirty="0">
                <a:solidFill>
                  <a:schemeClr val="accent2"/>
                </a:solidFill>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21</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080C94-50D5-45E4-8483-70E4312EF0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B84E1E-B4C5-4ABC-8216-F7FFA507B111}">
  <ds:schemaRefs>
    <ds:schemaRef ds:uri="http://schemas.microsoft.com/office/2006/documentManagement/types"/>
    <ds:schemaRef ds:uri="http://www.w3.org/XML/1998/namespace"/>
    <ds:schemaRef ds:uri="9191b990-ddf9-46cb-8ffe-20db9d3a58aa"/>
    <ds:schemaRef ds:uri="http://schemas.openxmlformats.org/package/2006/metadata/core-properties"/>
    <ds:schemaRef ds:uri="http://schemas.microsoft.com/office/2006/metadata/properties"/>
    <ds:schemaRef ds:uri="http://purl.org/dc/terms/"/>
    <ds:schemaRef ds:uri="http://purl.org/dc/elements/1.1/"/>
    <ds:schemaRef ds:uri="http://schemas.microsoft.com/office/infopath/2007/PartnerControls"/>
    <ds:schemaRef ds:uri="95386ad3-46d6-4eb6-bbc1-9b19b13a5756"/>
    <ds:schemaRef ds:uri="http://schemas.microsoft.com/sharepoint/v3"/>
    <ds:schemaRef ds:uri="http://purl.org/dc/dcmitype/"/>
  </ds:schemaRefs>
</ds:datastoreItem>
</file>

<file path=customXml/itemProps3.xml><?xml version="1.0" encoding="utf-8"?>
<ds:datastoreItem xmlns:ds="http://schemas.openxmlformats.org/officeDocument/2006/customXml" ds:itemID="{38726D3A-E38D-4EB0-A509-BE974A23EE3F}">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26</TotalTime>
  <Words>1462</Words>
  <Application>Microsoft Office PowerPoint</Application>
  <PresentationFormat>Widescreen</PresentationFormat>
  <Paragraphs>158</Paragraphs>
  <Slides>22</Slides>
  <Notes>13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Calibri</vt:lpstr>
      <vt:lpstr>Arial</vt:lpstr>
      <vt:lpstr>Times New Roman</vt:lpstr>
      <vt:lpstr>Cambria Math</vt:lpstr>
      <vt:lpstr>Public Sans</vt:lpstr>
      <vt:lpstr>NSWG Corporate</vt:lpstr>
      <vt:lpstr>Parallel vectors in two and three dimensions</vt:lpstr>
      <vt:lpstr>Learning intentions and success criteria</vt:lpstr>
      <vt:lpstr>Retrieval practice</vt:lpstr>
      <vt:lpstr>Retrieval practice (1) </vt:lpstr>
      <vt:lpstr>Activating prior knowledge</vt:lpstr>
      <vt:lpstr>Video showing flight paths</vt:lpstr>
      <vt:lpstr>Flight paths </vt:lpstr>
      <vt:lpstr>Connecting learning</vt:lpstr>
      <vt:lpstr>Parallel lines (1)</vt:lpstr>
      <vt:lpstr>Parallel lines (2)</vt:lpstr>
      <vt:lpstr>Parallel lines (3)</vt:lpstr>
      <vt:lpstr>Releasing responsibility</vt:lpstr>
      <vt:lpstr>Formal definition</vt:lpstr>
      <vt:lpstr>Worked example</vt:lpstr>
      <vt:lpstr>Your turn</vt:lpstr>
      <vt:lpstr>Independent practice</vt:lpstr>
      <vt:lpstr>HSC-style question (1)</vt:lpstr>
      <vt:lpstr>Multiple choice question</vt:lpstr>
      <vt:lpstr>HSC-style question (2)</vt:lpstr>
      <vt:lpstr>HSC-style question (3)</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3 – Parallel vectors in two and three dimensions – Stage 6, Extension 2</dc:title>
  <dc:subject/>
  <dc:creator>NSW Department of Education</dc:creator>
  <cp:keywords/>
  <dc:description/>
  <dcterms:created xsi:type="dcterms:W3CDTF">2026-07-22T04:06:02Z</dcterms:created>
  <dcterms:modified xsi:type="dcterms:W3CDTF">2026-09-09T01:35:50Z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b603dfd7-d93a-4381-a340-2995d8282205_Enabled">
    <vt:lpwstr>true</vt:lpwstr>
  </property>
  <property fmtid="{D5CDD505-2E9C-101B-9397-08002B2CF9AE}" pid="4" name="ContentTypeId">
    <vt:lpwstr>0x0101004A1D8124FFB2A1438B815462E05615AB</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Method">
    <vt:lpwstr>Standard</vt:lpwstr>
  </property>
  <property fmtid="{D5CDD505-2E9C-101B-9397-08002B2CF9AE}" pid="10" name="MSIP_Label_b603dfd7-d93a-4381-a340-2995d8282205_ActionId">
    <vt:lpwstr>86cc9e70-6da9-4653-95a8-be9aa2ad5056</vt:lpwstr>
  </property>
</Properties>
</file>