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24"/>
  </p:notesMasterIdLst>
  <p:handoutMasterIdLst>
    <p:handoutMasterId r:id="rId25"/>
  </p:handoutMasterIdLst>
  <p:sldIdLst>
    <p:sldId id="26505" r:id="rId5"/>
    <p:sldId id="26383" r:id="rId6"/>
    <p:sldId id="271" r:id="rId7"/>
    <p:sldId id="26532" r:id="rId8"/>
    <p:sldId id="26527" r:id="rId9"/>
    <p:sldId id="26531" r:id="rId10"/>
    <p:sldId id="26538" r:id="rId11"/>
    <p:sldId id="26508" r:id="rId12"/>
    <p:sldId id="26513" r:id="rId13"/>
    <p:sldId id="26534" r:id="rId14"/>
    <p:sldId id="26533" r:id="rId15"/>
    <p:sldId id="26535" r:id="rId16"/>
    <p:sldId id="26536" r:id="rId17"/>
    <p:sldId id="26537" r:id="rId18"/>
    <p:sldId id="26539" r:id="rId19"/>
    <p:sldId id="26545" r:id="rId20"/>
    <p:sldId id="26541" r:id="rId21"/>
    <p:sldId id="360" r:id="rId22"/>
    <p:sldId id="361" r:id="rId23"/>
  </p:sldIdLst>
  <p:sldSz cx="12192000" cy="6858000"/>
  <p:notesSz cx="6858000" cy="9144000"/>
  <p:embeddedFontLst>
    <p:embeddedFont>
      <p:font typeface="Cambria Math" panose="02040503050406030204" pitchFamily="18" charset="0"/>
      <p:regular r:id="rId26"/>
    </p:embeddedFont>
    <p:embeddedFont>
      <p:font typeface="Public Sans" pitchFamily="2" charset="0"/>
      <p:regular r:id="rId27"/>
      <p:bold r:id="rId28"/>
      <p:italic r:id="rId29"/>
      <p:boldItalic r:id="rId30"/>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id="{37641C72-2B0D-4DA7-863C-82465FA72A95}">
          <p14:sldIdLst>
            <p14:sldId id="26505"/>
            <p14:sldId id="26383"/>
            <p14:sldId id="271"/>
            <p14:sldId id="26532"/>
            <p14:sldId id="26527"/>
            <p14:sldId id="26531"/>
            <p14:sldId id="26538"/>
            <p14:sldId id="26508"/>
            <p14:sldId id="26513"/>
            <p14:sldId id="26534"/>
            <p14:sldId id="26533"/>
            <p14:sldId id="26535"/>
            <p14:sldId id="26536"/>
            <p14:sldId id="26537"/>
            <p14:sldId id="26539"/>
            <p14:sldId id="26545"/>
            <p14:sldId id="26541"/>
            <p14:sldId id="360"/>
            <p14:sldId id="361"/>
          </p14:sldIdLst>
        </p14:section>
      </p14:sectionLst>
    </p:ex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458"/>
    <a:srgbClr val="00ACC2"/>
    <a:srgbClr val="64BB47"/>
    <a:srgbClr val="E5F7FC"/>
    <a:srgbClr val="FBDBE7"/>
    <a:srgbClr val="FFFFFF"/>
    <a:srgbClr val="EDF9E0"/>
    <a:srgbClr val="63E2EF"/>
    <a:srgbClr val="00296C"/>
    <a:srgbClr val="146C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974AFB-0E1E-4667-AEEB-DC344DE2A389}" v="1" dt="2026-09-02T02:20:18.267"/>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46"/>
  </p:normalViewPr>
  <p:slideViewPr>
    <p:cSldViewPr snapToGrid="0">
      <p:cViewPr varScale="1">
        <p:scale>
          <a:sx n="90" d="100"/>
          <a:sy n="90" d="100"/>
        </p:scale>
        <p:origin x="150" y="78"/>
      </p:cViewPr>
      <p:guideLst>
        <p:guide orient="horz" pos="2160"/>
        <p:guide pos="386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1.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3.fntdata"/><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2.fntdata"/><Relationship Id="rId30" Type="http://schemas.openxmlformats.org/officeDocument/2006/relationships/font" Target="fonts/font5.fntdata"/><Relationship Id="rId35" Type="http://schemas.microsoft.com/office/2015/10/relationships/revisionInfo" Target="revisionInfo.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2/09/2026</a:t>
            </a:fld>
            <a:endParaRPr lang="en-AU" dirty="0">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dirty="0">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2/09/2026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dirty="0"/>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1pPr>
    <a:lvl2pPr marL="609585"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2pPr>
    <a:lvl3pPr marL="121917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3pPr>
    <a:lvl4pPr marL="1828754"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4pPr>
    <a:lvl5pPr marL="2438339"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dirty="0"/>
          </a:p>
        </p:txBody>
      </p:sp>
    </p:spTree>
    <p:extLst>
      <p:ext uri="{BB962C8B-B14F-4D97-AF65-F5344CB8AC3E}">
        <p14:creationId xmlns:p14="http://schemas.microsoft.com/office/powerpoint/2010/main" val="3008813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1" dirty="0">
              <a:cs typeface="Calibri"/>
            </a:endParaRPr>
          </a:p>
        </p:txBody>
      </p:sp>
      <p:sp>
        <p:nvSpPr>
          <p:cNvPr id="4" name="Slide Number Placeholder 3"/>
          <p:cNvSpPr>
            <a:spLocks noGrp="1"/>
          </p:cNvSpPr>
          <p:nvPr>
            <p:ph type="sldNum" sz="quarter" idx="5"/>
          </p:nvPr>
        </p:nvSpPr>
        <p:spPr/>
        <p:txBody>
          <a:bodyPr/>
          <a:lstStyle/>
          <a:p>
            <a:fld id="{D09C5488-DD16-4714-9519-7BE21BA11D4E}" type="slidenum">
              <a:rPr lang="en-AU" smtClean="0"/>
              <a:t>2</a:t>
            </a:fld>
            <a:endParaRPr lang="en-AU" dirty="0"/>
          </a:p>
        </p:txBody>
      </p:sp>
    </p:spTree>
    <p:extLst>
      <p:ext uri="{BB962C8B-B14F-4D97-AF65-F5344CB8AC3E}">
        <p14:creationId xmlns:p14="http://schemas.microsoft.com/office/powerpoint/2010/main" val="1915126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3</a:t>
            </a:fld>
            <a:endParaRPr lang="en-AU" dirty="0"/>
          </a:p>
        </p:txBody>
      </p:sp>
    </p:spTree>
    <p:extLst>
      <p:ext uri="{BB962C8B-B14F-4D97-AF65-F5344CB8AC3E}">
        <p14:creationId xmlns:p14="http://schemas.microsoft.com/office/powerpoint/2010/main" val="3480285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096CB-93F4-A534-9A09-E62D8D0FC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C9771-8B71-A815-47B2-80AD61CAA4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CF5A5D-52E1-3FF0-F117-A15B3B2C873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E2E415B-2D3E-DDCD-2327-3935E1E20996}"/>
              </a:ext>
            </a:extLst>
          </p:cNvPr>
          <p:cNvSpPr>
            <a:spLocks noGrp="1"/>
          </p:cNvSpPr>
          <p:nvPr>
            <p:ph type="sldNum" sz="quarter" idx="5"/>
          </p:nvPr>
        </p:nvSpPr>
        <p:spPr/>
        <p:txBody>
          <a:bodyPr/>
          <a:lstStyle/>
          <a:p>
            <a:fld id="{B07158C4-A119-4B78-9DE8-A50001BC31DC}" type="slidenum">
              <a:rPr lang="en-AU" smtClean="0"/>
              <a:pPr/>
              <a:t>8</a:t>
            </a:fld>
            <a:endParaRPr lang="en-AU" dirty="0"/>
          </a:p>
        </p:txBody>
      </p:sp>
    </p:spTree>
    <p:extLst>
      <p:ext uri="{BB962C8B-B14F-4D97-AF65-F5344CB8AC3E}">
        <p14:creationId xmlns:p14="http://schemas.microsoft.com/office/powerpoint/2010/main" val="41351827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25E85-1048-F3F6-A06B-EC7E258838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4CBB9A-169A-5DE2-3D57-288911F85B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6B4DCF-07B2-F8F2-747C-4BAEF8D8271F}"/>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44563692-BC0B-62FF-AF48-930A0991B004}"/>
              </a:ext>
            </a:extLst>
          </p:cNvPr>
          <p:cNvSpPr>
            <a:spLocks noGrp="1"/>
          </p:cNvSpPr>
          <p:nvPr>
            <p:ph type="sldNum" sz="quarter" idx="5"/>
          </p:nvPr>
        </p:nvSpPr>
        <p:spPr/>
        <p:txBody>
          <a:bodyPr/>
          <a:lstStyle/>
          <a:p>
            <a:fld id="{B07158C4-A119-4B78-9DE8-A50001BC31DC}" type="slidenum">
              <a:rPr lang="en-AU" smtClean="0"/>
              <a:pPr/>
              <a:t>15</a:t>
            </a:fld>
            <a:endParaRPr lang="en-AU" dirty="0"/>
          </a:p>
        </p:txBody>
      </p:sp>
    </p:spTree>
    <p:extLst>
      <p:ext uri="{BB962C8B-B14F-4D97-AF65-F5344CB8AC3E}">
        <p14:creationId xmlns:p14="http://schemas.microsoft.com/office/powerpoint/2010/main" val="2214148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5E539-7229-9F71-A910-05DC4BC374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F22459-E3FE-A959-F897-DA025B0C63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680320-44AF-5C65-76BB-CECE7E45D24B}"/>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8A6E39A4-539D-B2EB-0B99-BE42B0C6A605}"/>
              </a:ext>
            </a:extLst>
          </p:cNvPr>
          <p:cNvSpPr>
            <a:spLocks noGrp="1"/>
          </p:cNvSpPr>
          <p:nvPr>
            <p:ph type="sldNum" sz="quarter" idx="5"/>
          </p:nvPr>
        </p:nvSpPr>
        <p:spPr/>
        <p:txBody>
          <a:bodyPr/>
          <a:lstStyle/>
          <a:p>
            <a:fld id="{B07158C4-A119-4B78-9DE8-A50001BC31DC}" type="slidenum">
              <a:rPr lang="en-AU" smtClean="0"/>
              <a:pPr/>
              <a:t>16</a:t>
            </a:fld>
            <a:endParaRPr lang="en-AU" dirty="0"/>
          </a:p>
        </p:txBody>
      </p:sp>
    </p:spTree>
    <p:extLst>
      <p:ext uri="{BB962C8B-B14F-4D97-AF65-F5344CB8AC3E}">
        <p14:creationId xmlns:p14="http://schemas.microsoft.com/office/powerpoint/2010/main" val="21513161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18</a:t>
            </a:fld>
            <a:endParaRPr lang="en-AU" dirty="0"/>
          </a:p>
        </p:txBody>
      </p:sp>
    </p:spTree>
    <p:extLst>
      <p:ext uri="{BB962C8B-B14F-4D97-AF65-F5344CB8AC3E}">
        <p14:creationId xmlns:p14="http://schemas.microsoft.com/office/powerpoint/2010/main" val="22855752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19</a:t>
            </a:fld>
            <a:endParaRPr lang="en-AU" dirty="0"/>
          </a:p>
        </p:txBody>
      </p:sp>
    </p:spTree>
    <p:extLst>
      <p:ext uri="{BB962C8B-B14F-4D97-AF65-F5344CB8AC3E}">
        <p14:creationId xmlns:p14="http://schemas.microsoft.com/office/powerpoint/2010/main" val="1810535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a:t>Presenter name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dirty="0"/>
              <a:t>Click icon to add picture</a:t>
            </a:r>
            <a:endParaRPr lang="en-AU" dirty="0"/>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dirty="0"/>
              <a:t>Click icon to add picture</a:t>
            </a:r>
            <a:endParaRPr lang="en-AU" dirty="0"/>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dirty="0"/>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2297222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US" dirty="0"/>
              <a:t>Click icon to add picture</a:t>
            </a:r>
            <a:endParaRPr lang="en-AU" dirty="0"/>
          </a:p>
        </p:txBody>
      </p:sp>
    </p:spTree>
    <p:extLst>
      <p:ext uri="{BB962C8B-B14F-4D97-AF65-F5344CB8AC3E}">
        <p14:creationId xmlns:p14="http://schemas.microsoft.com/office/powerpoint/2010/main" val="428385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dirty="0"/>
              <a:t>Click icon to add picture</a:t>
            </a:r>
            <a:endParaRPr lang="en-AU" dirty="0"/>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dirty="0"/>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udent devised exam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F6E96-99E3-4F1D-3A20-E08B77215476}"/>
              </a:ext>
            </a:extLst>
          </p:cNvPr>
          <p:cNvSpPr/>
          <p:nvPr userDrawn="1"/>
        </p:nvSpPr>
        <p:spPr>
          <a:xfrm>
            <a:off x="0" y="0"/>
            <a:ext cx="12192000" cy="16163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535382"/>
            <a:ext cx="9920073"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1743837"/>
            <a:ext cx="9920073" cy="471554"/>
          </a:xfrm>
        </p:spPr>
        <p:txBody>
          <a:bodyPr anchor="b">
            <a:noAutofit/>
          </a:bodyPr>
          <a:lstStyle>
            <a:lvl1pPr>
              <a:defRPr sz="28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pic>
        <p:nvPicPr>
          <p:cNvPr id="3" name="Picture 2" descr="A blue circle with a piece of a puzzle&#10;&#10;Description automatically generated">
            <a:extLst>
              <a:ext uri="{FF2B5EF4-FFF2-40B4-BE49-F238E27FC236}">
                <a16:creationId xmlns:a16="http://schemas.microsoft.com/office/drawing/2014/main" id="{F96725C5-9C99-B330-D0AA-938DE6B59F4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82417" y="134354"/>
            <a:ext cx="1347657" cy="134765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0A1CAFC3-176E-0DAD-ACB1-AD56FA16962A}"/>
              </a:ext>
            </a:extLst>
          </p:cNvPr>
          <p:cNvSpPr>
            <a:spLocks noGrp="1"/>
          </p:cNvSpPr>
          <p:nvPr>
            <p:ph type="pic" sz="quarter" idx="19"/>
          </p:nvPr>
        </p:nvSpPr>
        <p:spPr>
          <a:xfrm>
            <a:off x="360363" y="2317750"/>
            <a:ext cx="11483637" cy="2060575"/>
          </a:xfrm>
        </p:spPr>
        <p:txBody>
          <a:bodyPr/>
          <a:lstStyle/>
          <a:p>
            <a:r>
              <a:rPr lang="en-US" dirty="0"/>
              <a:t>Click icon to add picture</a:t>
            </a:r>
            <a:endParaRPr lang="en-AU" dirty="0"/>
          </a:p>
        </p:txBody>
      </p:sp>
      <p:sp>
        <p:nvSpPr>
          <p:cNvPr id="10" name="Text Placeholder 9">
            <a:extLst>
              <a:ext uri="{FF2B5EF4-FFF2-40B4-BE49-F238E27FC236}">
                <a16:creationId xmlns:a16="http://schemas.microsoft.com/office/drawing/2014/main" id="{3C17158F-8305-9FAD-5D27-F260E3A45E51}"/>
              </a:ext>
            </a:extLst>
          </p:cNvPr>
          <p:cNvSpPr>
            <a:spLocks noGrp="1"/>
          </p:cNvSpPr>
          <p:nvPr>
            <p:ph type="body" sz="quarter" idx="20"/>
          </p:nvPr>
        </p:nvSpPr>
        <p:spPr>
          <a:xfrm>
            <a:off x="360363" y="4579938"/>
            <a:ext cx="11483975" cy="1743075"/>
          </a:xfrm>
        </p:spPr>
        <p:txBody>
          <a:bodyPr/>
          <a:lstStyle>
            <a:lvl1pPr>
              <a:spcAft>
                <a:spcPts val="1200"/>
              </a:spcAft>
              <a:defRPr sz="1800"/>
            </a:lvl1pPr>
            <a:lvl2pPr>
              <a:spcAft>
                <a:spcPts val="1200"/>
              </a:spcAft>
              <a:defRPr sz="1800"/>
            </a:lvl2pPr>
            <a:lvl3pPr>
              <a:spcAft>
                <a:spcPts val="1200"/>
              </a:spcAft>
              <a:defRPr sz="1800"/>
            </a:lvl3pPr>
            <a:lvl4pPr>
              <a:spcAft>
                <a:spcPts val="1200"/>
              </a:spcAft>
              <a:defRPr sz="1800"/>
            </a:lvl4pPr>
            <a:lvl5pPr>
              <a:spcAft>
                <a:spcPts val="120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15278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78147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dirty="0"/>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dirty="0"/>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a:t>References</a:t>
            </a:r>
            <a:endParaRPr lang="en-AU"/>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59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dirty="0"/>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dirty="0"/>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59999" y="360000"/>
            <a:ext cx="11483999"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3998"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60364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728" r:id="rId1"/>
    <p:sldLayoutId id="2147483731" r:id="rId2"/>
    <p:sldLayoutId id="2147483747" r:id="rId3"/>
    <p:sldLayoutId id="2147483724" r:id="rId4"/>
    <p:sldLayoutId id="2147483762" r:id="rId5"/>
    <p:sldLayoutId id="2147483723" r:id="rId6"/>
    <p:sldLayoutId id="2147483764" r:id="rId7"/>
    <p:sldLayoutId id="2147483746" r:id="rId8"/>
    <p:sldLayoutId id="2147483725" r:id="rId9"/>
    <p:sldLayoutId id="2147483743" r:id="rId10"/>
    <p:sldLayoutId id="2147483744" r:id="rId11"/>
    <p:sldLayoutId id="2147483763"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https://educationstandards.nsw.edu.au/wps/portal/nesa/mini-footer/copyright" TargetMode="External"/><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hyperlink" Target="https://curriculum.nsw.edu.au/learning-areas/mathematics/mathematics-extension-2-11-12-2024/overview" TargetMode="External"/><Relationship Id="rId5" Type="http://schemas.openxmlformats.org/officeDocument/2006/relationships/hyperlink" Target="https://curriculum.nsw.edu.au/" TargetMode="External"/><Relationship Id="rId4" Type="http://schemas.openxmlformats.org/officeDocument/2006/relationships/hyperlink" Target="https://educationstandards.nsw.edu.au/wps/portal/nesa/home"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F38185-B00A-9878-8E80-7D55E5647711}"/>
              </a:ext>
            </a:extLst>
          </p:cNvPr>
          <p:cNvSpPr>
            <a:spLocks noGrp="1"/>
          </p:cNvSpPr>
          <p:nvPr>
            <p:ph type="ctrTitle"/>
          </p:nvPr>
        </p:nvSpPr>
        <p:spPr/>
        <p:txBody>
          <a:bodyPr/>
          <a:lstStyle/>
          <a:p>
            <a:r>
              <a:rPr lang="en-AU" dirty="0">
                <a:effectLst/>
                <a:latin typeface="+mj-lt"/>
                <a:ea typeface="Times New Roman" panose="02020603050405020304" pitchFamily="18" charset="0"/>
              </a:rPr>
              <a:t>Gradient and the direction vector</a:t>
            </a:r>
            <a:endParaRPr lang="en-AU" dirty="0">
              <a:latin typeface="+mj-lt"/>
            </a:endParaRPr>
          </a:p>
        </p:txBody>
      </p:sp>
      <p:sp>
        <p:nvSpPr>
          <p:cNvPr id="11" name="Text Placeholder 10">
            <a:extLst>
              <a:ext uri="{FF2B5EF4-FFF2-40B4-BE49-F238E27FC236}">
                <a16:creationId xmlns:a16="http://schemas.microsoft.com/office/drawing/2014/main" id="{3D12AD43-6748-1D46-1B69-DCBF45A45856}"/>
              </a:ext>
            </a:extLst>
          </p:cNvPr>
          <p:cNvSpPr>
            <a:spLocks noGrp="1"/>
          </p:cNvSpPr>
          <p:nvPr>
            <p:ph type="body" sz="quarter" idx="10"/>
          </p:nvPr>
        </p:nvSpPr>
        <p:spPr/>
        <p:txBody>
          <a:bodyPr/>
          <a:lstStyle/>
          <a:p>
            <a:r>
              <a:rPr lang="en-AU" dirty="0">
                <a:latin typeface="+mj-lt"/>
              </a:rPr>
              <a:t>Mathematics Extension 2 – Stage 6 (Year 12)</a:t>
            </a:r>
          </a:p>
        </p:txBody>
      </p:sp>
      <p:sp>
        <p:nvSpPr>
          <p:cNvPr id="10" name="Text Placeholder 9">
            <a:extLst>
              <a:ext uri="{FF2B5EF4-FFF2-40B4-BE49-F238E27FC236}">
                <a16:creationId xmlns:a16="http://schemas.microsoft.com/office/drawing/2014/main" id="{CA5E7E5A-B4C4-F5B9-98E5-6C838D018316}"/>
              </a:ext>
            </a:extLst>
          </p:cNvPr>
          <p:cNvSpPr>
            <a:spLocks noGrp="1"/>
          </p:cNvSpPr>
          <p:nvPr>
            <p:ph type="body" sz="quarter" idx="16"/>
          </p:nvPr>
        </p:nvSpPr>
        <p:spPr/>
        <p:txBody>
          <a:bodyPr/>
          <a:lstStyle/>
          <a:p>
            <a:r>
              <a:rPr lang="en-AU" dirty="0">
                <a:latin typeface="+mj-lt"/>
              </a:rPr>
              <a:t>Vector equations of lines and curves</a:t>
            </a:r>
          </a:p>
        </p:txBody>
      </p:sp>
      <p:pic>
        <p:nvPicPr>
          <p:cNvPr id="1026" name="Picture 2">
            <a:extLst>
              <a:ext uri="{FF2B5EF4-FFF2-40B4-BE49-F238E27FC236}">
                <a16:creationId xmlns:a16="http://schemas.microsoft.com/office/drawing/2014/main" id="{F0072455-82B9-8B30-14D9-464EC5D33CB9}"/>
              </a:ext>
              <a:ext uri="{C183D7F6-B498-43B3-948B-1728B52AA6E4}">
                <adec:decorative xmlns:adec="http://schemas.microsoft.com/office/drawing/2017/decorative" val="1"/>
              </a:ext>
            </a:extLst>
          </p:cNvPr>
          <p:cNvPicPr>
            <a:picLocks noGrp="1" noChangeAspect="1" noChangeArrowheads="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226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E6A87E-8352-0E8F-5677-2D3F86A4C16A}"/>
              </a:ext>
            </a:extLst>
          </p:cNvPr>
          <p:cNvSpPr>
            <a:spLocks noGrp="1"/>
          </p:cNvSpPr>
          <p:nvPr>
            <p:ph type="title"/>
          </p:nvPr>
        </p:nvSpPr>
        <p:spPr/>
        <p:txBody>
          <a:bodyPr/>
          <a:lstStyle/>
          <a:p>
            <a:r>
              <a:rPr lang="en-AU" dirty="0">
                <a:latin typeface="+mj-lt"/>
              </a:rPr>
              <a:t>Learning intentions and success criteria</a:t>
            </a:r>
          </a:p>
        </p:txBody>
      </p:sp>
      <p:sp>
        <p:nvSpPr>
          <p:cNvPr id="3" name="TextBox 2">
            <a:extLst>
              <a:ext uri="{FF2B5EF4-FFF2-40B4-BE49-F238E27FC236}">
                <a16:creationId xmlns:a16="http://schemas.microsoft.com/office/drawing/2014/main" id="{DF637BA9-DB5E-2457-A795-0B300DBA6F82}"/>
              </a:ext>
            </a:extLst>
          </p:cNvPr>
          <p:cNvSpPr txBox="1"/>
          <p:nvPr/>
        </p:nvSpPr>
        <p:spPr>
          <a:xfrm>
            <a:off x="370416" y="1894417"/>
            <a:ext cx="11303000" cy="363631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Learning intentions</a:t>
            </a:r>
            <a:endParaRPr lang="en-AU" sz="2000" b="1" dirty="0">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dirty="0">
                <a:cs typeface="Arial" panose="020B0604020202020204" pitchFamily="34" charset="0"/>
              </a:rPr>
              <a:t>To understand how vectors can be used to represent straight lines. </a:t>
            </a:r>
          </a:p>
          <a:p>
            <a:pPr marL="342900" indent="-342900">
              <a:lnSpc>
                <a:spcPct val="150000"/>
              </a:lnSpc>
              <a:spcAft>
                <a:spcPts val="600"/>
              </a:spcAft>
              <a:buFont typeface="Arial" panose="020B0604020202020204" pitchFamily="34" charset="0"/>
              <a:buChar char="•"/>
            </a:pPr>
            <a:r>
              <a:rPr lang="en-AU" sz="2000" dirty="0">
                <a:cs typeface="Arial" panose="020B0604020202020204" pitchFamily="34" charset="0"/>
              </a:rPr>
              <a:t>To understand the relationship between vector and Cartesian equations of lines.</a:t>
            </a:r>
          </a:p>
          <a:p>
            <a:pPr>
              <a:lnSpc>
                <a:spcPct val="150000"/>
              </a:lnSpc>
              <a:spcAft>
                <a:spcPts val="600"/>
              </a:spcAft>
            </a:pPr>
            <a:r>
              <a:rPr lang="en-AU" sz="2000" b="1" dirty="0">
                <a:solidFill>
                  <a:schemeClr val="accent1"/>
                </a:solidFill>
                <a:latin typeface="+mj-lt"/>
                <a:cs typeface="Arial" panose="020B0604020202020204" pitchFamily="34" charset="0"/>
              </a:rPr>
              <a:t>Success criteria</a:t>
            </a:r>
            <a:endParaRPr lang="en-US" sz="2000" dirty="0">
              <a:solidFill>
                <a:schemeClr val="accent1"/>
              </a:solidFill>
              <a:latin typeface="+mj-lt"/>
              <a:cs typeface="Arial" panose="020B0604020202020204" pitchFamily="34" charset="0"/>
            </a:endParaRPr>
          </a:p>
          <a:p>
            <a:pPr marL="342900" indent="-342900">
              <a:lnSpc>
                <a:spcPct val="150000"/>
              </a:lnSpc>
              <a:spcAft>
                <a:spcPts val="600"/>
              </a:spcAft>
              <a:buFont typeface="Arial"/>
              <a:buChar char="•"/>
            </a:pPr>
            <a:r>
              <a:rPr lang="en-AU" sz="2000" dirty="0">
                <a:cs typeface="Arial" panose="020B0604020202020204" pitchFamily="34" charset="0"/>
              </a:rPr>
              <a:t>I can define the direction vector of a line.</a:t>
            </a:r>
          </a:p>
          <a:p>
            <a:pPr marL="342900" indent="-342900">
              <a:lnSpc>
                <a:spcPct val="150000"/>
              </a:lnSpc>
              <a:spcAft>
                <a:spcPts val="600"/>
              </a:spcAft>
              <a:buFont typeface="Arial"/>
              <a:buChar char="•"/>
            </a:pPr>
            <a:r>
              <a:rPr lang="en-AU" sz="2000" dirty="0">
                <a:cs typeface="Arial" panose="020B0604020202020204" pitchFamily="34" charset="0"/>
              </a:rPr>
              <a:t>I can write the vector equation of a line. </a:t>
            </a:r>
          </a:p>
          <a:p>
            <a:pPr marL="342900" indent="-342900">
              <a:lnSpc>
                <a:spcPct val="150000"/>
              </a:lnSpc>
              <a:spcAft>
                <a:spcPts val="600"/>
              </a:spcAft>
              <a:buFont typeface="Arial"/>
              <a:buChar char="•"/>
            </a:pPr>
            <a:r>
              <a:rPr lang="en-AU" sz="2000" dirty="0">
                <a:cs typeface="Arial" panose="020B0604020202020204" pitchFamily="34" charset="0"/>
              </a:rPr>
              <a:t>I can convert between the gradient-intercept and vector equations of lines in 2D.</a:t>
            </a:r>
            <a:endParaRPr lang="en-AU" dirty="0">
              <a:cs typeface="Arial" panose="020B0604020202020204" pitchFamily="34" charset="0"/>
            </a:endParaRPr>
          </a:p>
        </p:txBody>
      </p:sp>
      <p:sp>
        <p:nvSpPr>
          <p:cNvPr id="2" name="Slide Number Placeholder 1">
            <a:extLst>
              <a:ext uri="{FF2B5EF4-FFF2-40B4-BE49-F238E27FC236}">
                <a16:creationId xmlns:a16="http://schemas.microsoft.com/office/drawing/2014/main" id="{19C0759C-7815-62EE-E606-EBC3C273B18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a:t>
            </a:fld>
            <a:endParaRPr lang="en-AU" dirty="0"/>
          </a:p>
        </p:txBody>
      </p:sp>
    </p:spTree>
    <p:extLst>
      <p:ext uri="{BB962C8B-B14F-4D97-AF65-F5344CB8AC3E}">
        <p14:creationId xmlns:p14="http://schemas.microsoft.com/office/powerpoint/2010/main" val="3648967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AU" dirty="0">
                <a:latin typeface="+mj-lt"/>
              </a:rPr>
              <a:t>Retrieval practice</a:t>
            </a:r>
          </a:p>
        </p:txBody>
      </p:sp>
    </p:spTree>
    <p:extLst>
      <p:ext uri="{BB962C8B-B14F-4D97-AF65-F5344CB8AC3E}">
        <p14:creationId xmlns:p14="http://schemas.microsoft.com/office/powerpoint/2010/main" val="2028193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070FE0-F728-B5FA-6706-81B21D0FD430}"/>
              </a:ext>
            </a:extLst>
          </p:cNvPr>
          <p:cNvSpPr>
            <a:spLocks noGrp="1"/>
          </p:cNvSpPr>
          <p:nvPr>
            <p:ph type="title"/>
          </p:nvPr>
        </p:nvSpPr>
        <p:spPr/>
        <p:txBody>
          <a:bodyPr/>
          <a:lstStyle/>
          <a:p>
            <a:r>
              <a:rPr lang="en-AU" dirty="0"/>
              <a:t>Position and displacement vectors</a:t>
            </a:r>
          </a:p>
        </p:txBody>
      </p:sp>
      <p:sp>
        <p:nvSpPr>
          <p:cNvPr id="4" name="Text Placeholder 3">
            <a:extLst>
              <a:ext uri="{FF2B5EF4-FFF2-40B4-BE49-F238E27FC236}">
                <a16:creationId xmlns:a16="http://schemas.microsoft.com/office/drawing/2014/main" id="{6E9F5A6A-577F-DDBB-3173-9B95571B9189}"/>
              </a:ext>
            </a:extLst>
          </p:cNvPr>
          <p:cNvSpPr>
            <a:spLocks noGrp="1"/>
          </p:cNvSpPr>
          <p:nvPr>
            <p:ph type="body" sz="quarter" idx="18"/>
          </p:nvPr>
        </p:nvSpPr>
        <p:spPr/>
        <p:txBody>
          <a:bodyPr/>
          <a:lstStyle/>
          <a:p>
            <a:r>
              <a:rPr lang="en-AU" dirty="0"/>
              <a:t>Think-Pair-Share</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8D2500E2-9106-847C-6B9C-206359AE212C}"/>
                  </a:ext>
                </a:extLst>
              </p:cNvPr>
              <p:cNvSpPr>
                <a:spLocks noGrp="1"/>
              </p:cNvSpPr>
              <p:nvPr>
                <p:ph type="body" sz="quarter" idx="17"/>
              </p:nvPr>
            </p:nvSpPr>
            <p:spPr/>
            <p:txBody>
              <a:bodyPr/>
              <a:lstStyle/>
              <a:p>
                <a:r>
                  <a:rPr lang="en-AU" dirty="0"/>
                  <a:t> </a:t>
                </a:r>
              </a:p>
              <a:p>
                <a:r>
                  <a:rPr lang="en-AU" b="1" dirty="0"/>
                  <a:t>Displacement vector</a:t>
                </a:r>
              </a:p>
              <a:p>
                <a:r>
                  <a:rPr lang="en-AU" dirty="0"/>
                  <a:t>Represents the displacement from one point to another.</a:t>
                </a:r>
              </a:p>
              <a:p>
                <a:r>
                  <a:rPr lang="en-AU" b="1" dirty="0"/>
                  <a:t>Position vector</a:t>
                </a:r>
              </a:p>
              <a:p>
                <a:r>
                  <a:rPr lang="en-AU" dirty="0"/>
                  <a:t>The vector running from the origin to a fixed point </a:t>
                </a:r>
                <a14:m>
                  <m:oMath xmlns:m="http://schemas.openxmlformats.org/officeDocument/2006/math">
                    <m:r>
                      <a:rPr lang="en-AU" b="0" i="1" smtClean="0">
                        <a:latin typeface="Cambria Math" panose="02040503050406030204" pitchFamily="18" charset="0"/>
                      </a:rPr>
                      <m:t>𝑃</m:t>
                    </m:r>
                  </m:oMath>
                </a14:m>
                <a:r>
                  <a:rPr lang="en-AU" dirty="0"/>
                  <a:t> in the plane.</a:t>
                </a:r>
              </a:p>
              <a:p>
                <a:r>
                  <a:rPr lang="en-AU" dirty="0">
                    <a:ea typeface="Calibri" panose="020F0502020204030204" pitchFamily="34" charset="0"/>
                  </a:rPr>
                  <a:t>(NESA 2024)</a:t>
                </a:r>
                <a:endParaRPr lang="en-AU" b="1" dirty="0"/>
              </a:p>
              <a:p>
                <a:endParaRPr lang="en-AU" dirty="0"/>
              </a:p>
              <a:p>
                <a:br>
                  <a:rPr lang="en-AU" dirty="0"/>
                </a:br>
                <a:endParaRPr lang="en-AU" b="1" dirty="0"/>
              </a:p>
              <a:p>
                <a:endParaRPr lang="en-AU" dirty="0"/>
              </a:p>
            </p:txBody>
          </p:sp>
        </mc:Choice>
        <mc:Fallback xmlns="">
          <p:sp>
            <p:nvSpPr>
              <p:cNvPr id="5" name="Text Placeholder 4">
                <a:extLst>
                  <a:ext uri="{FF2B5EF4-FFF2-40B4-BE49-F238E27FC236}">
                    <a16:creationId xmlns:a16="http://schemas.microsoft.com/office/drawing/2014/main" id="{8D2500E2-9106-847C-6B9C-206359AE212C}"/>
                  </a:ext>
                </a:extLst>
              </p:cNvPr>
              <p:cNvSpPr>
                <a:spLocks noGrp="1" noRot="1" noChangeAspect="1" noMove="1" noResize="1" noEditPoints="1" noAdjustHandles="1" noChangeArrowheads="1" noChangeShapeType="1" noTextEdit="1"/>
              </p:cNvSpPr>
              <p:nvPr>
                <p:ph type="body" sz="quarter" idx="17"/>
              </p:nvPr>
            </p:nvSpPr>
            <p:spPr>
              <a:blipFill>
                <a:blip r:embed="rId2"/>
                <a:stretch>
                  <a:fillRect l="-1327"/>
                </a:stretch>
              </a:blipFill>
            </p:spPr>
            <p:txBody>
              <a:bodyPr/>
              <a:lstStyle/>
              <a:p>
                <a:r>
                  <a:rPr lang="en-US">
                    <a:noFill/>
                  </a:rPr>
                  <a:t> </a:t>
                </a:r>
              </a:p>
            </p:txBody>
          </p:sp>
        </mc:Fallback>
      </mc:AlternateContent>
      <p:sp>
        <p:nvSpPr>
          <p:cNvPr id="2" name="Slide Number Placeholder 1">
            <a:extLst>
              <a:ext uri="{FF2B5EF4-FFF2-40B4-BE49-F238E27FC236}">
                <a16:creationId xmlns:a16="http://schemas.microsoft.com/office/drawing/2014/main" id="{53C0EC7F-9A37-6E5C-6AF9-3CA29EACFA9F}"/>
              </a:ext>
            </a:extLst>
          </p:cNvPr>
          <p:cNvSpPr>
            <a:spLocks noGrp="1"/>
          </p:cNvSpPr>
          <p:nvPr>
            <p:ph type="sldNum" sz="quarter" idx="12"/>
          </p:nvPr>
        </p:nvSpPr>
        <p:spPr/>
        <p:txBody>
          <a:bodyPr/>
          <a:lstStyle/>
          <a:p>
            <a:fld id="{10A01DC5-1685-4615-8240-15192985C6A2}" type="slidenum">
              <a:rPr lang="en-AU" smtClean="0"/>
              <a:t>4</a:t>
            </a:fld>
            <a:endParaRPr lang="en-AU" dirty="0"/>
          </a:p>
        </p:txBody>
      </p:sp>
    </p:spTree>
    <p:extLst>
      <p:ext uri="{BB962C8B-B14F-4D97-AF65-F5344CB8AC3E}">
        <p14:creationId xmlns:p14="http://schemas.microsoft.com/office/powerpoint/2010/main" val="3998548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3AFF34-564C-FCB0-7723-0EA9F7A8F0F5}"/>
              </a:ext>
            </a:extLst>
          </p:cNvPr>
          <p:cNvSpPr>
            <a:spLocks noGrp="1"/>
          </p:cNvSpPr>
          <p:nvPr>
            <p:ph type="title"/>
          </p:nvPr>
        </p:nvSpPr>
        <p:spPr/>
        <p:txBody>
          <a:bodyPr/>
          <a:lstStyle/>
          <a:p>
            <a:r>
              <a:rPr lang="en-AU" dirty="0"/>
              <a:t>Vector basics (1)</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D4A74EA1-1866-4F0E-124F-5D773E82D0B2}"/>
                  </a:ext>
                </a:extLst>
              </p:cNvPr>
              <p:cNvSpPr>
                <a:spLocks noGrp="1"/>
              </p:cNvSpPr>
              <p:nvPr>
                <p:ph type="body" sz="quarter" idx="17"/>
              </p:nvPr>
            </p:nvSpPr>
            <p:spPr>
              <a:xfrm>
                <a:off x="368709" y="1201326"/>
                <a:ext cx="5230903" cy="4807835"/>
              </a:xfrm>
            </p:spPr>
            <p:txBody>
              <a:bodyPr/>
              <a:lstStyle/>
              <a:p>
                <a:pPr marL="457200" indent="-457200">
                  <a:buAutoNum type="arabicPeriod"/>
                </a:pPr>
                <a:r>
                  <a:rPr lang="en-AU" dirty="0"/>
                  <a:t>Find the position vector, </a:t>
                </a:r>
                <a14:m>
                  <m:oMath xmlns:m="http://schemas.openxmlformats.org/officeDocument/2006/math">
                    <m:r>
                      <a:rPr lang="en-AU" b="1">
                        <a:latin typeface="Cambria Math" panose="02040503050406030204" pitchFamily="18" charset="0"/>
                      </a:rPr>
                      <m:t>𝐚</m:t>
                    </m:r>
                    <m:r>
                      <a:rPr lang="en-AU" b="1" i="0" smtClean="0">
                        <a:latin typeface="Cambria Math" panose="02040503050406030204" pitchFamily="18" charset="0"/>
                      </a:rPr>
                      <m:t>,</m:t>
                    </m:r>
                  </m:oMath>
                </a14:m>
                <a:r>
                  <a:rPr lang="en-AU" dirty="0"/>
                  <a:t> to the point </a:t>
                </a:r>
                <a14:m>
                  <m:oMath xmlns:m="http://schemas.openxmlformats.org/officeDocument/2006/math">
                    <m:r>
                      <a:rPr lang="en-AU" b="0" i="1" smtClean="0">
                        <a:latin typeface="Cambria Math" panose="02040503050406030204" pitchFamily="18" charset="0"/>
                      </a:rPr>
                      <m:t>𝐴</m:t>
                    </m:r>
                  </m:oMath>
                </a14:m>
                <a:r>
                  <a:rPr lang="en-AU" dirty="0"/>
                  <a:t>. </a:t>
                </a:r>
              </a:p>
              <a:p>
                <a:pPr marL="457200" indent="-457200">
                  <a:buFont typeface="Arial" panose="020B0604020202020204" pitchFamily="34" charset="0"/>
                  <a:buAutoNum type="arabicPeriod"/>
                </a:pPr>
                <a:r>
                  <a:rPr lang="en-AU" dirty="0"/>
                  <a:t>Find the position vector, </a:t>
                </a:r>
                <a14:m>
                  <m:oMath xmlns:m="http://schemas.openxmlformats.org/officeDocument/2006/math">
                    <m:r>
                      <a:rPr lang="en-AU" b="1" i="0" smtClean="0">
                        <a:latin typeface="Cambria Math" panose="02040503050406030204" pitchFamily="18" charset="0"/>
                      </a:rPr>
                      <m:t>𝐛</m:t>
                    </m:r>
                    <m:r>
                      <a:rPr lang="en-AU" b="1">
                        <a:latin typeface="Cambria Math" panose="02040503050406030204" pitchFamily="18" charset="0"/>
                      </a:rPr>
                      <m:t>,</m:t>
                    </m:r>
                  </m:oMath>
                </a14:m>
                <a:r>
                  <a:rPr lang="en-AU" dirty="0"/>
                  <a:t> to the point </a:t>
                </a:r>
                <a14:m>
                  <m:oMath xmlns:m="http://schemas.openxmlformats.org/officeDocument/2006/math">
                    <m:r>
                      <a:rPr lang="en-AU" b="0" i="1" smtClean="0">
                        <a:latin typeface="Cambria Math" panose="02040503050406030204" pitchFamily="18" charset="0"/>
                      </a:rPr>
                      <m:t>𝐵</m:t>
                    </m:r>
                  </m:oMath>
                </a14:m>
                <a:r>
                  <a:rPr lang="en-AU" dirty="0"/>
                  <a:t>.</a:t>
                </a:r>
              </a:p>
              <a:p>
                <a:pPr marL="457200" indent="-457200">
                  <a:buFont typeface="Arial" panose="020B0604020202020204" pitchFamily="34" charset="0"/>
                  <a:buAutoNum type="arabicPeriod"/>
                </a:pPr>
                <a:r>
                  <a:rPr lang="en-AU" dirty="0"/>
                  <a:t>Find </a:t>
                </a:r>
                <a14:m>
                  <m:oMath xmlns:m="http://schemas.openxmlformats.org/officeDocument/2006/math">
                    <m:r>
                      <a:rPr lang="en-AU" b="1" i="0" smtClean="0">
                        <a:latin typeface="Cambria Math" panose="02040503050406030204" pitchFamily="18" charset="0"/>
                      </a:rPr>
                      <m:t>𝐚</m:t>
                    </m:r>
                    <m:r>
                      <a:rPr lang="en-AU" b="1" i="0" smtClean="0">
                        <a:latin typeface="Cambria Math" panose="02040503050406030204" pitchFamily="18" charset="0"/>
                      </a:rPr>
                      <m:t>+</m:t>
                    </m:r>
                    <m:r>
                      <a:rPr lang="en-AU" b="1" i="0" smtClean="0">
                        <a:latin typeface="Cambria Math" panose="02040503050406030204" pitchFamily="18" charset="0"/>
                      </a:rPr>
                      <m:t>𝐛</m:t>
                    </m:r>
                    <m:r>
                      <a:rPr lang="en-AU" b="1" i="0" smtClean="0">
                        <a:latin typeface="Cambria Math" panose="02040503050406030204" pitchFamily="18" charset="0"/>
                      </a:rPr>
                      <m:t>.</m:t>
                    </m:r>
                  </m:oMath>
                </a14:m>
                <a:r>
                  <a:rPr lang="en-AU" dirty="0"/>
                  <a:t> </a:t>
                </a:r>
              </a:p>
              <a:p>
                <a:pPr marL="457200" indent="-457200">
                  <a:buAutoNum type="arabicPeriod"/>
                </a:pPr>
                <a:r>
                  <a:rPr lang="en-AU" dirty="0"/>
                  <a:t>Find the vector </a:t>
                </a:r>
                <a14:m>
                  <m:oMath xmlns:m="http://schemas.openxmlformats.org/officeDocument/2006/math">
                    <m:acc>
                      <m:accPr>
                        <m:chr m:val="⃗"/>
                        <m:ctrlPr>
                          <a:rPr lang="en-AU" b="0" i="1" smtClean="0">
                            <a:latin typeface="Cambria Math" panose="02040503050406030204" pitchFamily="18" charset="0"/>
                          </a:rPr>
                        </m:ctrlPr>
                      </m:accPr>
                      <m:e>
                        <m:r>
                          <a:rPr lang="en-AU" b="0" i="1" smtClean="0">
                            <a:latin typeface="Cambria Math" panose="02040503050406030204" pitchFamily="18" charset="0"/>
                          </a:rPr>
                          <m:t>𝐴𝐵</m:t>
                        </m:r>
                      </m:e>
                    </m:acc>
                  </m:oMath>
                </a14:m>
                <a:r>
                  <a:rPr lang="en-AU" dirty="0"/>
                  <a:t>, write your answer as a column vector. </a:t>
                </a:r>
              </a:p>
              <a:p>
                <a:pPr marL="457200" indent="-457200">
                  <a:buAutoNum type="arabicPeriod"/>
                </a:pPr>
                <a:r>
                  <a:rPr lang="en-AU" dirty="0"/>
                  <a:t>Find the vector </a:t>
                </a:r>
                <a14:m>
                  <m:oMath xmlns:m="http://schemas.openxmlformats.org/officeDocument/2006/math">
                    <m:acc>
                      <m:accPr>
                        <m:chr m:val="⃗"/>
                        <m:ctrlPr>
                          <a:rPr lang="en-AU" b="0" i="1" smtClean="0">
                            <a:latin typeface="Cambria Math" panose="02040503050406030204" pitchFamily="18" charset="0"/>
                          </a:rPr>
                        </m:ctrlPr>
                      </m:accPr>
                      <m:e>
                        <m:r>
                          <a:rPr lang="en-AU" b="0" i="1" smtClean="0">
                            <a:latin typeface="Cambria Math" panose="02040503050406030204" pitchFamily="18" charset="0"/>
                          </a:rPr>
                          <m:t>𝐵𝐴</m:t>
                        </m:r>
                      </m:e>
                    </m:acc>
                    <m:r>
                      <a:rPr lang="en-AU" b="0" i="1" dirty="0" smtClean="0">
                        <a:latin typeface="Cambria Math" panose="02040503050406030204" pitchFamily="18" charset="0"/>
                      </a:rPr>
                      <m:t>, </m:t>
                    </m:r>
                  </m:oMath>
                </a14:m>
                <a:r>
                  <a:rPr lang="en-AU" dirty="0"/>
                  <a:t>write your answer in component form. </a:t>
                </a:r>
              </a:p>
              <a:p>
                <a:endParaRPr lang="en-AU" dirty="0"/>
              </a:p>
            </p:txBody>
          </p:sp>
        </mc:Choice>
        <mc:Fallback xmlns="">
          <p:sp>
            <p:nvSpPr>
              <p:cNvPr id="5" name="Text Placeholder 4">
                <a:extLst>
                  <a:ext uri="{FF2B5EF4-FFF2-40B4-BE49-F238E27FC236}">
                    <a16:creationId xmlns:a16="http://schemas.microsoft.com/office/drawing/2014/main" id="{D4A74EA1-1866-4F0E-124F-5D773E82D0B2}"/>
                  </a:ext>
                </a:extLst>
              </p:cNvPr>
              <p:cNvSpPr>
                <a:spLocks noGrp="1" noRot="1" noChangeAspect="1" noMove="1" noResize="1" noEditPoints="1" noAdjustHandles="1" noChangeArrowheads="1" noChangeShapeType="1" noTextEdit="1"/>
              </p:cNvSpPr>
              <p:nvPr>
                <p:ph type="body" sz="quarter" idx="17"/>
              </p:nvPr>
            </p:nvSpPr>
            <p:spPr>
              <a:xfrm>
                <a:off x="368709" y="1201326"/>
                <a:ext cx="5230903" cy="4807835"/>
              </a:xfrm>
              <a:blipFill>
                <a:blip r:embed="rId2"/>
                <a:stretch>
                  <a:fillRect l="-2794" r="-3958"/>
                </a:stretch>
              </a:blipFill>
            </p:spPr>
            <p:txBody>
              <a:bodyPr/>
              <a:lstStyle/>
              <a:p>
                <a:r>
                  <a:rPr lang="en-US">
                    <a:noFill/>
                  </a:rPr>
                  <a:t> </a:t>
                </a:r>
              </a:p>
            </p:txBody>
          </p:sp>
        </mc:Fallback>
      </mc:AlternateContent>
      <p:pic>
        <p:nvPicPr>
          <p:cNvPr id="7" name="Picture 6" descr="A Cartesian coordinate grid with labelled x‑ and y‑axes. Two points are marked: A at (2, 4) and B at (5, 3). Each point is shown with a solid dot and its coordinate label. ">
            <a:extLst>
              <a:ext uri="{FF2B5EF4-FFF2-40B4-BE49-F238E27FC236}">
                <a16:creationId xmlns:a16="http://schemas.microsoft.com/office/drawing/2014/main" id="{2D9D1C61-72B8-B7F1-73F6-FA2FABB0815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39725" y="466664"/>
            <a:ext cx="5994925" cy="6217163"/>
          </a:xfrm>
          <a:prstGeom prst="rect">
            <a:avLst/>
          </a:prstGeom>
        </p:spPr>
      </p:pic>
      <p:sp>
        <p:nvSpPr>
          <p:cNvPr id="2" name="Slide Number Placeholder 1">
            <a:extLst>
              <a:ext uri="{FF2B5EF4-FFF2-40B4-BE49-F238E27FC236}">
                <a16:creationId xmlns:a16="http://schemas.microsoft.com/office/drawing/2014/main" id="{EBC77C76-6F2C-F9AF-A92B-45CBEF50D24E}"/>
              </a:ext>
            </a:extLst>
          </p:cNvPr>
          <p:cNvSpPr>
            <a:spLocks noGrp="1"/>
          </p:cNvSpPr>
          <p:nvPr>
            <p:ph type="sldNum" sz="quarter" idx="12"/>
          </p:nvPr>
        </p:nvSpPr>
        <p:spPr/>
        <p:txBody>
          <a:bodyPr/>
          <a:lstStyle/>
          <a:p>
            <a:fld id="{10A01DC5-1685-4615-8240-15192985C6A2}" type="slidenum">
              <a:rPr lang="en-AU" smtClean="0"/>
              <a:t>5</a:t>
            </a:fld>
            <a:endParaRPr lang="en-AU" dirty="0"/>
          </a:p>
        </p:txBody>
      </p:sp>
    </p:spTree>
    <p:extLst>
      <p:ext uri="{BB962C8B-B14F-4D97-AF65-F5344CB8AC3E}">
        <p14:creationId xmlns:p14="http://schemas.microsoft.com/office/powerpoint/2010/main" val="924326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BF44D-CFE9-E3C3-040D-746FB7C5996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8E837D6-B7EE-F1AD-590B-DBCDC9C20C51}"/>
              </a:ext>
            </a:extLst>
          </p:cNvPr>
          <p:cNvSpPr>
            <a:spLocks noGrp="1"/>
          </p:cNvSpPr>
          <p:nvPr>
            <p:ph type="title"/>
          </p:nvPr>
        </p:nvSpPr>
        <p:spPr/>
        <p:txBody>
          <a:bodyPr/>
          <a:lstStyle/>
          <a:p>
            <a:r>
              <a:rPr lang="en-AU" dirty="0"/>
              <a:t>Vector basics (2)</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DA2F591F-3A33-957E-0678-9421A2F7F60C}"/>
                  </a:ext>
                </a:extLst>
              </p:cNvPr>
              <p:cNvSpPr>
                <a:spLocks noGrp="1"/>
              </p:cNvSpPr>
              <p:nvPr>
                <p:ph type="body" sz="quarter" idx="17"/>
              </p:nvPr>
            </p:nvSpPr>
            <p:spPr>
              <a:xfrm>
                <a:off x="368709" y="1201326"/>
                <a:ext cx="5230903" cy="4807835"/>
              </a:xfrm>
            </p:spPr>
            <p:txBody>
              <a:bodyPr/>
              <a:lstStyle/>
              <a:p>
                <a:pPr marL="457200" indent="-457200">
                  <a:buAutoNum type="arabicPeriod"/>
                </a:pPr>
                <a:r>
                  <a:rPr lang="en-AU" dirty="0"/>
                  <a:t>Find the position vector, </a:t>
                </a:r>
                <a14:m>
                  <m:oMath xmlns:m="http://schemas.openxmlformats.org/officeDocument/2006/math">
                    <m:r>
                      <a:rPr lang="en-AU" b="1">
                        <a:latin typeface="Cambria Math" panose="02040503050406030204" pitchFamily="18" charset="0"/>
                      </a:rPr>
                      <m:t>𝐚</m:t>
                    </m:r>
                    <m:r>
                      <a:rPr lang="en-AU" b="1" i="0" smtClean="0">
                        <a:latin typeface="Cambria Math" panose="02040503050406030204" pitchFamily="18" charset="0"/>
                      </a:rPr>
                      <m:t>,</m:t>
                    </m:r>
                  </m:oMath>
                </a14:m>
                <a:r>
                  <a:rPr lang="en-AU" dirty="0"/>
                  <a:t> to the point </a:t>
                </a:r>
                <a14:m>
                  <m:oMath xmlns:m="http://schemas.openxmlformats.org/officeDocument/2006/math">
                    <m:r>
                      <a:rPr lang="en-AU" b="0" i="1" smtClean="0">
                        <a:latin typeface="Cambria Math" panose="02040503050406030204" pitchFamily="18" charset="0"/>
                      </a:rPr>
                      <m:t>𝐴</m:t>
                    </m:r>
                  </m:oMath>
                </a14:m>
                <a:r>
                  <a:rPr lang="en-AU" dirty="0"/>
                  <a:t>. </a:t>
                </a:r>
              </a:p>
              <a:p>
                <a:pPr marL="457200" indent="-457200">
                  <a:buFont typeface="Arial" panose="020B0604020202020204" pitchFamily="34" charset="0"/>
                  <a:buAutoNum type="arabicPeriod"/>
                </a:pPr>
                <a:r>
                  <a:rPr lang="en-AU" dirty="0"/>
                  <a:t>Find the position vector, </a:t>
                </a:r>
                <a14:m>
                  <m:oMath xmlns:m="http://schemas.openxmlformats.org/officeDocument/2006/math">
                    <m:r>
                      <a:rPr lang="en-AU" b="1" i="0" smtClean="0">
                        <a:latin typeface="Cambria Math" panose="02040503050406030204" pitchFamily="18" charset="0"/>
                      </a:rPr>
                      <m:t>𝐛</m:t>
                    </m:r>
                    <m:r>
                      <a:rPr lang="en-AU" b="1">
                        <a:latin typeface="Cambria Math" panose="02040503050406030204" pitchFamily="18" charset="0"/>
                      </a:rPr>
                      <m:t>,</m:t>
                    </m:r>
                  </m:oMath>
                </a14:m>
                <a:r>
                  <a:rPr lang="en-AU" dirty="0"/>
                  <a:t> to the point </a:t>
                </a:r>
                <a14:m>
                  <m:oMath xmlns:m="http://schemas.openxmlformats.org/officeDocument/2006/math">
                    <m:r>
                      <a:rPr lang="en-AU" b="0" i="1" smtClean="0">
                        <a:latin typeface="Cambria Math" panose="02040503050406030204" pitchFamily="18" charset="0"/>
                      </a:rPr>
                      <m:t>𝐵</m:t>
                    </m:r>
                  </m:oMath>
                </a14:m>
                <a:r>
                  <a:rPr lang="en-AU" dirty="0"/>
                  <a:t>.</a:t>
                </a:r>
              </a:p>
              <a:p>
                <a:pPr marL="457200" indent="-457200">
                  <a:buFont typeface="Arial" panose="020B0604020202020204" pitchFamily="34" charset="0"/>
                  <a:buAutoNum type="arabicPeriod"/>
                </a:pPr>
                <a:r>
                  <a:rPr lang="en-AU" dirty="0"/>
                  <a:t>Find </a:t>
                </a:r>
                <a14:m>
                  <m:oMath xmlns:m="http://schemas.openxmlformats.org/officeDocument/2006/math">
                    <m:r>
                      <a:rPr lang="en-AU" b="1" i="0" smtClean="0">
                        <a:latin typeface="Cambria Math" panose="02040503050406030204" pitchFamily="18" charset="0"/>
                      </a:rPr>
                      <m:t>𝐚</m:t>
                    </m:r>
                    <m:r>
                      <a:rPr lang="en-AU" b="1" i="0" smtClean="0">
                        <a:latin typeface="Cambria Math" panose="02040503050406030204" pitchFamily="18" charset="0"/>
                      </a:rPr>
                      <m:t>+</m:t>
                    </m:r>
                    <m:r>
                      <a:rPr lang="en-AU" b="1" i="0" smtClean="0">
                        <a:latin typeface="Cambria Math" panose="02040503050406030204" pitchFamily="18" charset="0"/>
                      </a:rPr>
                      <m:t>𝐛</m:t>
                    </m:r>
                    <m:r>
                      <a:rPr lang="en-AU" b="1" i="0" smtClean="0">
                        <a:latin typeface="Cambria Math" panose="02040503050406030204" pitchFamily="18" charset="0"/>
                      </a:rPr>
                      <m:t>.</m:t>
                    </m:r>
                  </m:oMath>
                </a14:m>
                <a:r>
                  <a:rPr lang="en-AU" dirty="0"/>
                  <a:t> </a:t>
                </a:r>
              </a:p>
              <a:p>
                <a:pPr marL="457200" indent="-457200">
                  <a:buAutoNum type="arabicPeriod"/>
                </a:pPr>
                <a:r>
                  <a:rPr lang="en-AU" dirty="0"/>
                  <a:t>Find the vector </a:t>
                </a:r>
                <a14:m>
                  <m:oMath xmlns:m="http://schemas.openxmlformats.org/officeDocument/2006/math">
                    <m:acc>
                      <m:accPr>
                        <m:chr m:val="⃗"/>
                        <m:ctrlPr>
                          <a:rPr lang="en-AU" b="0" i="1" smtClean="0">
                            <a:latin typeface="Cambria Math" panose="02040503050406030204" pitchFamily="18" charset="0"/>
                          </a:rPr>
                        </m:ctrlPr>
                      </m:accPr>
                      <m:e>
                        <m:r>
                          <a:rPr lang="en-AU" b="0" i="1" smtClean="0">
                            <a:latin typeface="Cambria Math" panose="02040503050406030204" pitchFamily="18" charset="0"/>
                          </a:rPr>
                          <m:t>𝐴𝐵</m:t>
                        </m:r>
                      </m:e>
                    </m:acc>
                  </m:oMath>
                </a14:m>
                <a:r>
                  <a:rPr lang="en-AU" dirty="0"/>
                  <a:t>, write your answer as a column vector. </a:t>
                </a:r>
              </a:p>
              <a:p>
                <a:pPr marL="457200" indent="-457200">
                  <a:buAutoNum type="arabicPeriod"/>
                </a:pPr>
                <a:r>
                  <a:rPr lang="en-AU" dirty="0"/>
                  <a:t>Find the vector </a:t>
                </a:r>
                <a14:m>
                  <m:oMath xmlns:m="http://schemas.openxmlformats.org/officeDocument/2006/math">
                    <m:acc>
                      <m:accPr>
                        <m:chr m:val="⃗"/>
                        <m:ctrlPr>
                          <a:rPr lang="en-AU" b="0" i="1" smtClean="0">
                            <a:latin typeface="Cambria Math" panose="02040503050406030204" pitchFamily="18" charset="0"/>
                          </a:rPr>
                        </m:ctrlPr>
                      </m:accPr>
                      <m:e>
                        <m:r>
                          <a:rPr lang="en-AU" b="0" i="1" smtClean="0">
                            <a:latin typeface="Cambria Math" panose="02040503050406030204" pitchFamily="18" charset="0"/>
                          </a:rPr>
                          <m:t>𝐵𝐴</m:t>
                        </m:r>
                      </m:e>
                    </m:acc>
                    <m:r>
                      <a:rPr lang="en-AU" b="0" i="1" dirty="0" smtClean="0">
                        <a:latin typeface="Cambria Math" panose="02040503050406030204" pitchFamily="18" charset="0"/>
                      </a:rPr>
                      <m:t>, </m:t>
                    </m:r>
                  </m:oMath>
                </a14:m>
                <a:r>
                  <a:rPr lang="en-AU" dirty="0"/>
                  <a:t>write your answer in component form. </a:t>
                </a:r>
              </a:p>
              <a:p>
                <a:endParaRPr lang="en-AU" dirty="0"/>
              </a:p>
            </p:txBody>
          </p:sp>
        </mc:Choice>
        <mc:Fallback xmlns="">
          <p:sp>
            <p:nvSpPr>
              <p:cNvPr id="5" name="Text Placeholder 4">
                <a:extLst>
                  <a:ext uri="{FF2B5EF4-FFF2-40B4-BE49-F238E27FC236}">
                    <a16:creationId xmlns:a16="http://schemas.microsoft.com/office/drawing/2014/main" id="{DA2F591F-3A33-957E-0678-9421A2F7F60C}"/>
                  </a:ext>
                </a:extLst>
              </p:cNvPr>
              <p:cNvSpPr>
                <a:spLocks noGrp="1" noRot="1" noChangeAspect="1" noMove="1" noResize="1" noEditPoints="1" noAdjustHandles="1" noChangeArrowheads="1" noChangeShapeType="1" noTextEdit="1"/>
              </p:cNvSpPr>
              <p:nvPr>
                <p:ph type="body" sz="quarter" idx="17"/>
              </p:nvPr>
            </p:nvSpPr>
            <p:spPr>
              <a:xfrm>
                <a:off x="368709" y="1201326"/>
                <a:ext cx="5230903" cy="4807835"/>
              </a:xfrm>
              <a:blipFill>
                <a:blip r:embed="rId2"/>
                <a:stretch>
                  <a:fillRect l="-2794" r="-395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 Placeholder 4">
                <a:extLst>
                  <a:ext uri="{FF2B5EF4-FFF2-40B4-BE49-F238E27FC236}">
                    <a16:creationId xmlns:a16="http://schemas.microsoft.com/office/drawing/2014/main" id="{4AC54B7A-E104-512A-2E3D-68BBD77B2C3B}"/>
                  </a:ext>
                </a:extLst>
              </p:cNvPr>
              <p:cNvSpPr txBox="1">
                <a:spLocks/>
              </p:cNvSpPr>
              <p:nvPr/>
            </p:nvSpPr>
            <p:spPr>
              <a:xfrm>
                <a:off x="6373269" y="1153430"/>
                <a:ext cx="5230903" cy="480783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14:m>
                  <m:oMath xmlns:m="http://schemas.openxmlformats.org/officeDocument/2006/math">
                    <m:d>
                      <m:dPr>
                        <m:ctrlPr>
                          <a:rPr lang="en-AU" i="1" smtClean="0">
                            <a:latin typeface="Cambria Math" panose="02040503050406030204" pitchFamily="18" charset="0"/>
                          </a:rPr>
                        </m:ctrlPr>
                      </m:dPr>
                      <m:e>
                        <m:m>
                          <m:mPr>
                            <m:mcs>
                              <m:mc>
                                <m:mcPr>
                                  <m:count m:val="1"/>
                                  <m:mcJc m:val="center"/>
                                </m:mcPr>
                              </m:mc>
                            </m:mcs>
                            <m:ctrlPr>
                              <a:rPr lang="en-AU" i="1" smtClean="0">
                                <a:latin typeface="Cambria Math" panose="02040503050406030204" pitchFamily="18" charset="0"/>
                              </a:rPr>
                            </m:ctrlPr>
                          </m:mPr>
                          <m:mr>
                            <m:e>
                              <m:r>
                                <m:rPr>
                                  <m:brk m:alnAt="7"/>
                                </m:rPr>
                                <a:rPr lang="en-AU" b="0" i="1" smtClean="0">
                                  <a:latin typeface="Cambria Math" panose="02040503050406030204" pitchFamily="18" charset="0"/>
                                </a:rPr>
                                <m:t>2</m:t>
                              </m:r>
                            </m:e>
                          </m:mr>
                          <m:mr>
                            <m:e>
                              <m:r>
                                <a:rPr lang="en-AU" b="0" i="1" smtClean="0">
                                  <a:latin typeface="Cambria Math" panose="02040503050406030204" pitchFamily="18" charset="0"/>
                                </a:rPr>
                                <m:t>4</m:t>
                              </m:r>
                            </m:e>
                          </m:mr>
                        </m:m>
                      </m:e>
                    </m:d>
                  </m:oMath>
                </a14:m>
                <a:r>
                  <a:rPr lang="en-AU" dirty="0"/>
                  <a:t> </a:t>
                </a:r>
              </a:p>
              <a:p>
                <a:pPr>
                  <a:lnSpc>
                    <a:spcPct val="100000"/>
                  </a:lnSpc>
                </a:pPr>
                <a14:m>
                  <m:oMath xmlns:m="http://schemas.openxmlformats.org/officeDocument/2006/math">
                    <m:d>
                      <m:dPr>
                        <m:ctrlPr>
                          <a:rPr lang="en-AU" i="1">
                            <a:latin typeface="Cambria Math" panose="02040503050406030204" pitchFamily="18" charset="0"/>
                          </a:rPr>
                        </m:ctrlPr>
                      </m:dPr>
                      <m:e>
                        <m:m>
                          <m:mPr>
                            <m:mcs>
                              <m:mc>
                                <m:mcPr>
                                  <m:count m:val="1"/>
                                  <m:mcJc m:val="center"/>
                                </m:mcPr>
                              </m:mc>
                            </m:mcs>
                            <m:ctrlPr>
                              <a:rPr lang="en-AU" i="1">
                                <a:latin typeface="Cambria Math" panose="02040503050406030204" pitchFamily="18" charset="0"/>
                              </a:rPr>
                            </m:ctrlPr>
                          </m:mPr>
                          <m:mr>
                            <m:e>
                              <m:r>
                                <m:rPr>
                                  <m:brk m:alnAt="7"/>
                                </m:rPr>
                                <a:rPr lang="en-AU" b="0" i="1" smtClean="0">
                                  <a:latin typeface="Cambria Math" panose="02040503050406030204" pitchFamily="18" charset="0"/>
                                </a:rPr>
                                <m:t>5</m:t>
                              </m:r>
                            </m:e>
                          </m:mr>
                          <m:mr>
                            <m:e>
                              <m:r>
                                <a:rPr lang="en-AU" b="0" i="1" smtClean="0">
                                  <a:latin typeface="Cambria Math" panose="02040503050406030204" pitchFamily="18" charset="0"/>
                                </a:rPr>
                                <m:t>3</m:t>
                              </m:r>
                            </m:e>
                          </m:mr>
                        </m:m>
                      </m:e>
                    </m:d>
                    <m:r>
                      <a:rPr lang="en-AU" b="0" i="1" smtClean="0">
                        <a:latin typeface="Cambria Math" panose="02040503050406030204" pitchFamily="18" charset="0"/>
                      </a:rPr>
                      <m:t> </m:t>
                    </m:r>
                  </m:oMath>
                </a14:m>
                <a:r>
                  <a:rPr lang="en-AU" dirty="0"/>
                  <a:t> </a:t>
                </a:r>
              </a:p>
              <a:p>
                <a:pPr>
                  <a:lnSpc>
                    <a:spcPct val="100000"/>
                  </a:lnSpc>
                </a:pPr>
                <a14:m>
                  <m:oMath xmlns:m="http://schemas.openxmlformats.org/officeDocument/2006/math">
                    <m:d>
                      <m:dPr>
                        <m:ctrlPr>
                          <a:rPr lang="en-AU" i="1">
                            <a:latin typeface="Cambria Math" panose="02040503050406030204" pitchFamily="18" charset="0"/>
                          </a:rPr>
                        </m:ctrlPr>
                      </m:dPr>
                      <m:e>
                        <m:m>
                          <m:mPr>
                            <m:mcs>
                              <m:mc>
                                <m:mcPr>
                                  <m:count m:val="1"/>
                                  <m:mcJc m:val="center"/>
                                </m:mcPr>
                              </m:mc>
                            </m:mcs>
                            <m:ctrlPr>
                              <a:rPr lang="en-AU" i="1">
                                <a:latin typeface="Cambria Math" panose="02040503050406030204" pitchFamily="18" charset="0"/>
                              </a:rPr>
                            </m:ctrlPr>
                          </m:mPr>
                          <m:mr>
                            <m:e>
                              <m:r>
                                <m:rPr>
                                  <m:brk m:alnAt="7"/>
                                </m:rPr>
                                <a:rPr lang="en-AU" i="1">
                                  <a:latin typeface="Cambria Math" panose="02040503050406030204" pitchFamily="18" charset="0"/>
                                </a:rPr>
                                <m:t>2</m:t>
                              </m:r>
                            </m:e>
                          </m:mr>
                          <m:mr>
                            <m:e>
                              <m:r>
                                <a:rPr lang="en-AU" i="1">
                                  <a:latin typeface="Cambria Math" panose="02040503050406030204" pitchFamily="18" charset="0"/>
                                </a:rPr>
                                <m:t>4</m:t>
                              </m:r>
                            </m:e>
                          </m:mr>
                        </m:m>
                      </m:e>
                    </m:d>
                    <m:r>
                      <a:rPr lang="en-AU" b="0" i="1" smtClean="0">
                        <a:latin typeface="Cambria Math" panose="02040503050406030204" pitchFamily="18" charset="0"/>
                      </a:rPr>
                      <m:t>+</m:t>
                    </m:r>
                    <m:d>
                      <m:dPr>
                        <m:ctrlPr>
                          <a:rPr lang="en-AU" i="1">
                            <a:latin typeface="Cambria Math" panose="02040503050406030204" pitchFamily="18" charset="0"/>
                          </a:rPr>
                        </m:ctrlPr>
                      </m:dPr>
                      <m:e>
                        <m:m>
                          <m:mPr>
                            <m:mcs>
                              <m:mc>
                                <m:mcPr>
                                  <m:count m:val="1"/>
                                  <m:mcJc m:val="center"/>
                                </m:mcPr>
                              </m:mc>
                            </m:mcs>
                            <m:ctrlPr>
                              <a:rPr lang="en-AU" i="1">
                                <a:latin typeface="Cambria Math" panose="02040503050406030204" pitchFamily="18" charset="0"/>
                              </a:rPr>
                            </m:ctrlPr>
                          </m:mPr>
                          <m:mr>
                            <m:e>
                              <m:r>
                                <m:rPr>
                                  <m:brk m:alnAt="7"/>
                                </m:rPr>
                                <a:rPr lang="en-AU" i="1">
                                  <a:latin typeface="Cambria Math" panose="02040503050406030204" pitchFamily="18" charset="0"/>
                                </a:rPr>
                                <m:t>5</m:t>
                              </m:r>
                            </m:e>
                          </m:mr>
                          <m:mr>
                            <m:e>
                              <m:r>
                                <a:rPr lang="en-AU" i="1">
                                  <a:latin typeface="Cambria Math" panose="02040503050406030204" pitchFamily="18" charset="0"/>
                                </a:rPr>
                                <m:t>3</m:t>
                              </m:r>
                            </m:e>
                          </m:mr>
                        </m:m>
                      </m:e>
                    </m:d>
                    <m:r>
                      <a:rPr lang="en-AU" b="0" i="1" smtClean="0">
                        <a:latin typeface="Cambria Math" panose="02040503050406030204" pitchFamily="18" charset="0"/>
                      </a:rPr>
                      <m:t>=</m:t>
                    </m:r>
                    <m:d>
                      <m:dPr>
                        <m:ctrlPr>
                          <a:rPr lang="en-AU" i="1">
                            <a:latin typeface="Cambria Math" panose="02040503050406030204" pitchFamily="18" charset="0"/>
                          </a:rPr>
                        </m:ctrlPr>
                      </m:dPr>
                      <m:e>
                        <m:m>
                          <m:mPr>
                            <m:mcs>
                              <m:mc>
                                <m:mcPr>
                                  <m:count m:val="1"/>
                                  <m:mcJc m:val="center"/>
                                </m:mcPr>
                              </m:mc>
                            </m:mcs>
                            <m:ctrlPr>
                              <a:rPr lang="en-AU" i="1">
                                <a:latin typeface="Cambria Math" panose="02040503050406030204" pitchFamily="18" charset="0"/>
                              </a:rPr>
                            </m:ctrlPr>
                          </m:mPr>
                          <m:mr>
                            <m:e>
                              <m:r>
                                <m:rPr>
                                  <m:brk m:alnAt="7"/>
                                </m:rPr>
                                <a:rPr lang="en-AU" b="0" i="1" smtClean="0">
                                  <a:latin typeface="Cambria Math" panose="02040503050406030204" pitchFamily="18" charset="0"/>
                                </a:rPr>
                                <m:t>7</m:t>
                              </m:r>
                            </m:e>
                          </m:mr>
                          <m:mr>
                            <m:e>
                              <m:r>
                                <a:rPr lang="en-AU" b="0" i="1" smtClean="0">
                                  <a:latin typeface="Cambria Math" panose="02040503050406030204" pitchFamily="18" charset="0"/>
                                </a:rPr>
                                <m:t>7</m:t>
                              </m:r>
                            </m:e>
                          </m:mr>
                        </m:m>
                      </m:e>
                    </m:d>
                  </m:oMath>
                </a14:m>
                <a:r>
                  <a:rPr lang="en-AU" dirty="0"/>
                  <a:t> </a:t>
                </a:r>
              </a:p>
              <a:p>
                <a:pPr>
                  <a:lnSpc>
                    <a:spcPct val="100000"/>
                  </a:lnSpc>
                </a:pPr>
                <a14:m>
                  <m:oMath xmlns:m="http://schemas.openxmlformats.org/officeDocument/2006/math">
                    <m:r>
                      <a:rPr lang="en-AU" b="1" i="0" smtClean="0">
                        <a:latin typeface="Cambria Math" panose="02040503050406030204" pitchFamily="18" charset="0"/>
                      </a:rPr>
                      <m:t>𝐛</m:t>
                    </m:r>
                    <m:r>
                      <a:rPr lang="en-AU" b="1" i="0" smtClean="0">
                        <a:latin typeface="Cambria Math" panose="02040503050406030204" pitchFamily="18" charset="0"/>
                      </a:rPr>
                      <m:t>−</m:t>
                    </m:r>
                    <m:r>
                      <a:rPr lang="en-AU" b="1" i="0" smtClean="0">
                        <a:latin typeface="Cambria Math" panose="02040503050406030204" pitchFamily="18" charset="0"/>
                      </a:rPr>
                      <m:t>𝐚</m:t>
                    </m:r>
                    <m:r>
                      <a:rPr lang="en-AU" b="0" i="1" smtClean="0">
                        <a:latin typeface="Cambria Math" panose="02040503050406030204" pitchFamily="18" charset="0"/>
                      </a:rPr>
                      <m:t>=</m:t>
                    </m:r>
                    <m:d>
                      <m:dPr>
                        <m:ctrlPr>
                          <a:rPr lang="en-AU" i="1">
                            <a:latin typeface="Cambria Math" panose="02040503050406030204" pitchFamily="18" charset="0"/>
                          </a:rPr>
                        </m:ctrlPr>
                      </m:dPr>
                      <m:e>
                        <m:m>
                          <m:mPr>
                            <m:mcs>
                              <m:mc>
                                <m:mcPr>
                                  <m:count m:val="1"/>
                                  <m:mcJc m:val="center"/>
                                </m:mcPr>
                              </m:mc>
                            </m:mcs>
                            <m:ctrlPr>
                              <a:rPr lang="en-AU" i="1">
                                <a:latin typeface="Cambria Math" panose="02040503050406030204" pitchFamily="18" charset="0"/>
                              </a:rPr>
                            </m:ctrlPr>
                          </m:mPr>
                          <m:mr>
                            <m:e>
                              <m:r>
                                <m:rPr>
                                  <m:brk m:alnAt="7"/>
                                </m:rPr>
                                <a:rPr lang="en-AU" b="0" i="1" smtClean="0">
                                  <a:latin typeface="Cambria Math" panose="02040503050406030204" pitchFamily="18" charset="0"/>
                                </a:rPr>
                                <m:t>5</m:t>
                              </m:r>
                            </m:e>
                          </m:mr>
                          <m:mr>
                            <m:e>
                              <m:r>
                                <a:rPr lang="en-AU" b="0" i="1" smtClean="0">
                                  <a:latin typeface="Cambria Math" panose="02040503050406030204" pitchFamily="18" charset="0"/>
                                </a:rPr>
                                <m:t>3</m:t>
                              </m:r>
                            </m:e>
                          </m:mr>
                        </m:m>
                      </m:e>
                    </m:d>
                    <m:r>
                      <a:rPr lang="en-AU" b="0" i="1" smtClean="0">
                        <a:latin typeface="Cambria Math" panose="02040503050406030204" pitchFamily="18" charset="0"/>
                      </a:rPr>
                      <m:t>−</m:t>
                    </m:r>
                    <m:d>
                      <m:dPr>
                        <m:ctrlPr>
                          <a:rPr lang="en-AU" i="1">
                            <a:latin typeface="Cambria Math" panose="02040503050406030204" pitchFamily="18" charset="0"/>
                          </a:rPr>
                        </m:ctrlPr>
                      </m:dPr>
                      <m:e>
                        <m:m>
                          <m:mPr>
                            <m:mcs>
                              <m:mc>
                                <m:mcPr>
                                  <m:count m:val="1"/>
                                  <m:mcJc m:val="center"/>
                                </m:mcPr>
                              </m:mc>
                            </m:mcs>
                            <m:ctrlPr>
                              <a:rPr lang="en-AU" i="1">
                                <a:latin typeface="Cambria Math" panose="02040503050406030204" pitchFamily="18" charset="0"/>
                              </a:rPr>
                            </m:ctrlPr>
                          </m:mPr>
                          <m:mr>
                            <m:e>
                              <m:r>
                                <m:rPr>
                                  <m:brk m:alnAt="7"/>
                                </m:rPr>
                                <a:rPr lang="en-AU" b="0" i="1" smtClean="0">
                                  <a:latin typeface="Cambria Math" panose="02040503050406030204" pitchFamily="18" charset="0"/>
                                </a:rPr>
                                <m:t>2</m:t>
                              </m:r>
                            </m:e>
                          </m:mr>
                          <m:mr>
                            <m:e>
                              <m:r>
                                <a:rPr lang="en-AU" b="0" i="1" smtClean="0">
                                  <a:latin typeface="Cambria Math" panose="02040503050406030204" pitchFamily="18" charset="0"/>
                                </a:rPr>
                                <m:t>4</m:t>
                              </m:r>
                            </m:e>
                          </m:mr>
                        </m:m>
                      </m:e>
                    </m:d>
                    <m:r>
                      <a:rPr lang="en-AU" i="1">
                        <a:latin typeface="Cambria Math" panose="02040503050406030204" pitchFamily="18" charset="0"/>
                      </a:rPr>
                      <m:t>=</m:t>
                    </m:r>
                    <m:d>
                      <m:dPr>
                        <m:ctrlPr>
                          <a:rPr lang="en-AU" i="1">
                            <a:latin typeface="Cambria Math" panose="02040503050406030204" pitchFamily="18" charset="0"/>
                          </a:rPr>
                        </m:ctrlPr>
                      </m:dPr>
                      <m:e>
                        <m:m>
                          <m:mPr>
                            <m:mcs>
                              <m:mc>
                                <m:mcPr>
                                  <m:count m:val="1"/>
                                  <m:mcJc m:val="center"/>
                                </m:mcPr>
                              </m:mc>
                            </m:mcs>
                            <m:ctrlPr>
                              <a:rPr lang="en-AU" i="1">
                                <a:latin typeface="Cambria Math" panose="02040503050406030204" pitchFamily="18" charset="0"/>
                              </a:rPr>
                            </m:ctrlPr>
                          </m:mPr>
                          <m:mr>
                            <m:e>
                              <m:r>
                                <m:rPr>
                                  <m:brk m:alnAt="7"/>
                                </m:rPr>
                                <a:rPr lang="en-AU" b="0" i="1" smtClean="0">
                                  <a:latin typeface="Cambria Math" panose="02040503050406030204" pitchFamily="18" charset="0"/>
                                </a:rPr>
                                <m:t>3</m:t>
                              </m:r>
                            </m:e>
                          </m:mr>
                          <m:mr>
                            <m:e>
                              <m:r>
                                <a:rPr lang="en-AU" b="0" i="1" smtClean="0">
                                  <a:latin typeface="Cambria Math" panose="02040503050406030204" pitchFamily="18" charset="0"/>
                                </a:rPr>
                                <m:t>−1</m:t>
                              </m:r>
                            </m:e>
                          </m:mr>
                        </m:m>
                      </m:e>
                    </m:d>
                  </m:oMath>
                </a14:m>
                <a:r>
                  <a:rPr lang="en-AU" dirty="0"/>
                  <a:t>  </a:t>
                </a:r>
              </a:p>
              <a:p>
                <a:pPr>
                  <a:lnSpc>
                    <a:spcPct val="100000"/>
                  </a:lnSpc>
                </a:pPr>
                <a:endParaRPr lang="en-AU" dirty="0"/>
              </a:p>
              <a:p>
                <a:pPr>
                  <a:lnSpc>
                    <a:spcPct val="100000"/>
                  </a:lnSpc>
                </a:pPr>
                <a14:m>
                  <m:oMath xmlns:m="http://schemas.openxmlformats.org/officeDocument/2006/math">
                    <m:r>
                      <a:rPr lang="en-AU" b="1" i="0" smtClean="0">
                        <a:latin typeface="Cambria Math" panose="02040503050406030204" pitchFamily="18" charset="0"/>
                      </a:rPr>
                      <m:t>𝐚</m:t>
                    </m:r>
                    <m:r>
                      <a:rPr lang="en-AU" b="1">
                        <a:latin typeface="Cambria Math" panose="02040503050406030204" pitchFamily="18" charset="0"/>
                      </a:rPr>
                      <m:t>−</m:t>
                    </m:r>
                    <m:r>
                      <a:rPr lang="en-AU" b="1" i="0" smtClean="0">
                        <a:latin typeface="Cambria Math" panose="02040503050406030204" pitchFamily="18" charset="0"/>
                      </a:rPr>
                      <m:t>𝐛</m:t>
                    </m:r>
                    <m:r>
                      <a:rPr lang="en-AU" b="1" i="0" smtClean="0">
                        <a:latin typeface="Cambria Math" panose="02040503050406030204" pitchFamily="18" charset="0"/>
                      </a:rPr>
                      <m:t>=−3</m:t>
                    </m:r>
                    <m:r>
                      <a:rPr lang="en-AU" b="1" i="0" smtClean="0">
                        <a:latin typeface="Cambria Math" panose="02040503050406030204" pitchFamily="18" charset="0"/>
                      </a:rPr>
                      <m:t>𝐢</m:t>
                    </m:r>
                    <m:r>
                      <a:rPr lang="en-AU" b="1" i="0" smtClean="0">
                        <a:latin typeface="Cambria Math" panose="02040503050406030204" pitchFamily="18" charset="0"/>
                      </a:rPr>
                      <m:t>+</m:t>
                    </m:r>
                    <m:r>
                      <a:rPr lang="en-AU" b="1" i="0" smtClean="0">
                        <a:latin typeface="Cambria Math" panose="02040503050406030204" pitchFamily="18" charset="0"/>
                      </a:rPr>
                      <m:t>𝐣</m:t>
                    </m:r>
                  </m:oMath>
                </a14:m>
                <a:r>
                  <a:rPr lang="en-AU" dirty="0"/>
                  <a:t> </a:t>
                </a:r>
              </a:p>
            </p:txBody>
          </p:sp>
        </mc:Choice>
        <mc:Fallback xmlns="">
          <p:sp>
            <p:nvSpPr>
              <p:cNvPr id="4" name="Text Placeholder 4">
                <a:extLst>
                  <a:ext uri="{FF2B5EF4-FFF2-40B4-BE49-F238E27FC236}">
                    <a16:creationId xmlns:a16="http://schemas.microsoft.com/office/drawing/2014/main" id="{4AC54B7A-E104-512A-2E3D-68BBD77B2C3B}"/>
                  </a:ext>
                </a:extLst>
              </p:cNvPr>
              <p:cNvSpPr txBox="1">
                <a:spLocks noRot="1" noChangeAspect="1" noMove="1" noResize="1" noEditPoints="1" noAdjustHandles="1" noChangeArrowheads="1" noChangeShapeType="1" noTextEdit="1"/>
              </p:cNvSpPr>
              <p:nvPr/>
            </p:nvSpPr>
            <p:spPr>
              <a:xfrm>
                <a:off x="6373269" y="1153430"/>
                <a:ext cx="5230903" cy="4807835"/>
              </a:xfrm>
              <a:prstGeom prst="rect">
                <a:avLst/>
              </a:prstGeom>
              <a:blipFill>
                <a:blip r:embed="rId3"/>
                <a:stretch>
                  <a:fillRect l="-1281"/>
                </a:stretch>
              </a:blipFill>
            </p:spPr>
            <p:txBody>
              <a:bodyPr/>
              <a:lstStyle/>
              <a:p>
                <a:r>
                  <a:rPr lang="en-US">
                    <a:noFill/>
                  </a:rPr>
                  <a:t> </a:t>
                </a:r>
              </a:p>
            </p:txBody>
          </p:sp>
        </mc:Fallback>
      </mc:AlternateContent>
      <p:sp>
        <p:nvSpPr>
          <p:cNvPr id="2" name="Slide Number Placeholder 1">
            <a:extLst>
              <a:ext uri="{FF2B5EF4-FFF2-40B4-BE49-F238E27FC236}">
                <a16:creationId xmlns:a16="http://schemas.microsoft.com/office/drawing/2014/main" id="{C4F6C406-F120-3665-A09E-185753359093}"/>
              </a:ext>
            </a:extLst>
          </p:cNvPr>
          <p:cNvSpPr>
            <a:spLocks noGrp="1"/>
          </p:cNvSpPr>
          <p:nvPr>
            <p:ph type="sldNum" sz="quarter" idx="12"/>
          </p:nvPr>
        </p:nvSpPr>
        <p:spPr/>
        <p:txBody>
          <a:bodyPr/>
          <a:lstStyle/>
          <a:p>
            <a:fld id="{10A01DC5-1685-4615-8240-15192985C6A2}" type="slidenum">
              <a:rPr lang="en-AU" smtClean="0"/>
              <a:t>6</a:t>
            </a:fld>
            <a:endParaRPr lang="en-AU" dirty="0"/>
          </a:p>
        </p:txBody>
      </p:sp>
    </p:spTree>
    <p:extLst>
      <p:ext uri="{BB962C8B-B14F-4D97-AF65-F5344CB8AC3E}">
        <p14:creationId xmlns:p14="http://schemas.microsoft.com/office/powerpoint/2010/main" val="2990196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5B69CD-AE94-D38A-710B-AE201D9DACFA}"/>
              </a:ext>
            </a:extLst>
          </p:cNvPr>
          <p:cNvSpPr>
            <a:spLocks noGrp="1"/>
          </p:cNvSpPr>
          <p:nvPr>
            <p:ph type="title"/>
          </p:nvPr>
        </p:nvSpPr>
        <p:spPr/>
        <p:txBody>
          <a:bodyPr/>
          <a:lstStyle/>
          <a:p>
            <a:r>
              <a:rPr lang="en-AU" dirty="0"/>
              <a:t>Parametric form</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EE1AED69-4CE0-72BE-8E99-0823CDAC0301}"/>
                  </a:ext>
                </a:extLst>
              </p:cNvPr>
              <p:cNvSpPr>
                <a:spLocks noGrp="1"/>
              </p:cNvSpPr>
              <p:nvPr>
                <p:ph type="body" sz="quarter" idx="17"/>
              </p:nvPr>
            </p:nvSpPr>
            <p:spPr>
              <a:xfrm>
                <a:off x="360000" y="1199095"/>
                <a:ext cx="11484000" cy="4807835"/>
              </a:xfrm>
            </p:spPr>
            <p:txBody>
              <a:bodyPr/>
              <a:lstStyle/>
              <a:p>
                <a:r>
                  <a:rPr lang="en-AU" sz="1800" dirty="0"/>
                  <a:t>Find the Cartesian equation for the curve whose parametric equations are:</a:t>
                </a:r>
                <a14:m>
                  <m:oMath xmlns:m="http://schemas.openxmlformats.org/officeDocument/2006/math">
                    <m:r>
                      <a:rPr lang="en-AU" sz="1800" b="0" i="0" smtClean="0">
                        <a:latin typeface="Cambria Math" panose="02040503050406030204" pitchFamily="18" charset="0"/>
                      </a:rPr>
                      <m:t> </m:t>
                    </m:r>
                    <m:r>
                      <a:rPr lang="en-AU" sz="1800" b="0" i="1" smtClean="0">
                        <a:latin typeface="Cambria Math" panose="02040503050406030204" pitchFamily="18" charset="0"/>
                      </a:rPr>
                      <m:t>𝑥</m:t>
                    </m:r>
                    <m:r>
                      <a:rPr lang="en-AU" sz="1800" b="0" i="1" smtClean="0">
                        <a:latin typeface="Cambria Math" panose="02040503050406030204" pitchFamily="18" charset="0"/>
                      </a:rPr>
                      <m:t>=2</m:t>
                    </m:r>
                    <m:r>
                      <a:rPr lang="en-AU" sz="1800" b="0" i="1" smtClean="0">
                        <a:latin typeface="Cambria Math" panose="02040503050406030204" pitchFamily="18" charset="0"/>
                      </a:rPr>
                      <m:t>𝑡</m:t>
                    </m:r>
                    <m:r>
                      <a:rPr lang="en-AU" sz="1800" b="0" i="1" smtClean="0">
                        <a:latin typeface="Cambria Math" panose="02040503050406030204" pitchFamily="18" charset="0"/>
                      </a:rPr>
                      <m:t>+3</m:t>
                    </m:r>
                  </m:oMath>
                </a14:m>
                <a:r>
                  <a:rPr lang="en-AU" sz="1800" dirty="0"/>
                  <a:t> and </a:t>
                </a:r>
                <a14:m>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=4</m:t>
                    </m:r>
                    <m:r>
                      <a:rPr lang="en-AU" sz="1800" b="0" i="1" smtClean="0">
                        <a:latin typeface="Cambria Math" panose="02040503050406030204" pitchFamily="18" charset="0"/>
                      </a:rPr>
                      <m:t>𝑡</m:t>
                    </m:r>
                    <m:r>
                      <a:rPr lang="en-AU" sz="1800" b="0" i="1" smtClean="0">
                        <a:latin typeface="Cambria Math" panose="02040503050406030204" pitchFamily="18" charset="0"/>
                      </a:rPr>
                      <m:t>−1.</m:t>
                    </m:r>
                  </m:oMath>
                </a14:m>
                <a:endParaRPr lang="en-AU" sz="1800" dirty="0"/>
              </a:p>
              <a:p>
                <a:pPr/>
                <a14:m>
                  <m:oMathPara xmlns:m="http://schemas.openxmlformats.org/officeDocument/2006/math">
                    <m:oMathParaPr>
                      <m:jc m:val="left"/>
                    </m:oMathParaPr>
                    <m:oMath xmlns:m="http://schemas.openxmlformats.org/officeDocument/2006/math">
                      <m:r>
                        <a:rPr lang="en-AU" sz="1800" i="1">
                          <a:latin typeface="Cambria Math" panose="02040503050406030204" pitchFamily="18" charset="0"/>
                        </a:rPr>
                        <m:t>𝑥</m:t>
                      </m:r>
                      <m:r>
                        <a:rPr lang="en-AU" sz="1800" i="1">
                          <a:latin typeface="Cambria Math" panose="02040503050406030204" pitchFamily="18" charset="0"/>
                        </a:rPr>
                        <m:t>=2</m:t>
                      </m:r>
                      <m:r>
                        <a:rPr lang="en-AU" sz="1800" b="0" i="1" smtClean="0">
                          <a:latin typeface="Cambria Math" panose="02040503050406030204" pitchFamily="18" charset="0"/>
                        </a:rPr>
                        <m:t>𝑡</m:t>
                      </m:r>
                      <m:r>
                        <a:rPr lang="en-AU" sz="1800" i="1">
                          <a:latin typeface="Cambria Math" panose="02040503050406030204" pitchFamily="18" charset="0"/>
                        </a:rPr>
                        <m:t>+</m:t>
                      </m:r>
                      <m:r>
                        <m:rPr>
                          <m:nor/>
                        </m:rPr>
                        <a:rPr lang="en-AU" sz="1800" b="0" i="0" smtClean="0">
                          <a:latin typeface="Cambria Math" panose="02040503050406030204" pitchFamily="18" charset="0"/>
                        </a:rPr>
                        <m:t>3   </m:t>
                      </m:r>
                      <m:r>
                        <m:rPr>
                          <m:nor/>
                        </m:rPr>
                        <a:rPr lang="en-AU" sz="1800" i="0" dirty="0"/>
                        <m:t> </m:t>
                      </m:r>
                      <m:r>
                        <m:rPr>
                          <m:nor/>
                        </m:rPr>
                        <a:rPr lang="en-AU" sz="1800" b="0" i="0" dirty="0" smtClean="0"/>
                        <m:t>(1)</m:t>
                      </m:r>
                    </m:oMath>
                  </m:oMathPara>
                </a14:m>
                <a:endParaRPr lang="en-AU" sz="1800" dirty="0"/>
              </a:p>
              <a:p>
                <a:pPr/>
                <a14:m>
                  <m:oMathPara xmlns:m="http://schemas.openxmlformats.org/officeDocument/2006/math">
                    <m:oMathParaPr>
                      <m:jc m:val="left"/>
                    </m:oMathParaPr>
                    <m:oMath xmlns:m="http://schemas.openxmlformats.org/officeDocument/2006/math">
                      <m:r>
                        <a:rPr lang="en-AU" sz="1800">
                          <a:latin typeface="Cambria Math" panose="02040503050406030204" pitchFamily="18" charset="0"/>
                        </a:rPr>
                        <m:t> </m:t>
                      </m:r>
                      <m:r>
                        <a:rPr lang="en-AU" sz="1800" i="1">
                          <a:latin typeface="Cambria Math" panose="02040503050406030204" pitchFamily="18" charset="0"/>
                        </a:rPr>
                        <m:t>𝑦</m:t>
                      </m:r>
                      <m:r>
                        <a:rPr lang="en-AU" sz="1800" i="1">
                          <a:latin typeface="Cambria Math" panose="02040503050406030204" pitchFamily="18" charset="0"/>
                        </a:rPr>
                        <m:t>=4</m:t>
                      </m:r>
                      <m:r>
                        <a:rPr lang="en-AU" sz="1800" b="0" i="1" smtClean="0">
                          <a:latin typeface="Cambria Math" panose="02040503050406030204" pitchFamily="18" charset="0"/>
                        </a:rPr>
                        <m:t>𝑡</m:t>
                      </m:r>
                      <m:r>
                        <a:rPr lang="en-AU" sz="1800" i="1">
                          <a:latin typeface="Cambria Math" panose="02040503050406030204" pitchFamily="18" charset="0"/>
                        </a:rPr>
                        <m:t>−</m:t>
                      </m:r>
                      <m:r>
                        <a:rPr lang="en-AU" sz="1800" b="0" i="1" smtClean="0">
                          <a:latin typeface="Cambria Math" panose="02040503050406030204" pitchFamily="18" charset="0"/>
                        </a:rPr>
                        <m:t>1    (2)</m:t>
                      </m:r>
                    </m:oMath>
                  </m:oMathPara>
                </a14:m>
                <a:endParaRPr lang="en-AU" sz="1800" dirty="0"/>
              </a:p>
              <a:p>
                <a:r>
                  <a:rPr lang="en-AU" sz="1800" dirty="0"/>
                  <a:t>Make </a:t>
                </a:r>
                <a14:m>
                  <m:oMath xmlns:m="http://schemas.openxmlformats.org/officeDocument/2006/math">
                    <m:r>
                      <a:rPr lang="en-AU" sz="1800" b="0" i="1" smtClean="0">
                        <a:latin typeface="Cambria Math" panose="02040503050406030204" pitchFamily="18" charset="0"/>
                      </a:rPr>
                      <m:t>𝑡</m:t>
                    </m:r>
                  </m:oMath>
                </a14:m>
                <a:r>
                  <a:rPr lang="en-AU" sz="1800" dirty="0"/>
                  <a:t> the subject of (1):	</a:t>
                </a:r>
                <a14:m>
                  <m:oMath xmlns:m="http://schemas.openxmlformats.org/officeDocument/2006/math">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𝑥</m:t>
                        </m:r>
                        <m:r>
                          <a:rPr lang="en-AU" sz="1800" b="0" i="1" smtClean="0">
                            <a:latin typeface="Cambria Math" panose="02040503050406030204" pitchFamily="18" charset="0"/>
                          </a:rPr>
                          <m:t>−3</m:t>
                        </m:r>
                      </m:num>
                      <m:den>
                        <m:r>
                          <a:rPr lang="en-AU" sz="1800" b="0" i="1" smtClean="0">
                            <a:latin typeface="Cambria Math" panose="02040503050406030204" pitchFamily="18" charset="0"/>
                          </a:rPr>
                          <m:t>2</m:t>
                        </m:r>
                      </m:den>
                    </m:f>
                    <m:r>
                      <a:rPr lang="en-AU" sz="1800" b="0" i="1" smtClean="0">
                        <a:latin typeface="Cambria Math" panose="02040503050406030204" pitchFamily="18" charset="0"/>
                      </a:rPr>
                      <m:t>=</m:t>
                    </m:r>
                    <m:r>
                      <a:rPr lang="en-AU" sz="1800" b="0" i="1" smtClean="0">
                        <a:latin typeface="Cambria Math" panose="02040503050406030204" pitchFamily="18" charset="0"/>
                      </a:rPr>
                      <m:t>𝑡</m:t>
                    </m:r>
                  </m:oMath>
                </a14:m>
                <a:endParaRPr lang="en-AU" sz="1800" dirty="0"/>
              </a:p>
              <a:p>
                <a:r>
                  <a:rPr lang="en-AU" sz="1800" dirty="0"/>
                  <a:t>Substitute (1) into (2):</a:t>
                </a:r>
              </a:p>
              <a:p>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𝑦</m:t>
                      </m:r>
                      <m:r>
                        <m:rPr>
                          <m:aln/>
                        </m:rPr>
                        <a:rPr lang="en-AU" sz="1800" b="0" i="1" smtClean="0">
                          <a:latin typeface="Cambria Math" panose="02040503050406030204" pitchFamily="18" charset="0"/>
                        </a:rPr>
                        <m:t>=</m:t>
                      </m:r>
                      <m:r>
                        <a:rPr lang="en-AU" sz="1800" b="0" i="1" smtClean="0">
                          <a:latin typeface="Cambria Math" panose="02040503050406030204" pitchFamily="18" charset="0"/>
                        </a:rPr>
                        <m:t>4</m:t>
                      </m:r>
                      <m:d>
                        <m:dPr>
                          <m:ctrlPr>
                            <a:rPr lang="en-AU" sz="1800" i="1">
                              <a:latin typeface="Cambria Math" panose="02040503050406030204" pitchFamily="18" charset="0"/>
                            </a:rPr>
                          </m:ctrlPr>
                        </m:dPr>
                        <m:e>
                          <m:f>
                            <m:fPr>
                              <m:ctrlPr>
                                <a:rPr lang="en-AU" sz="1800" i="1">
                                  <a:latin typeface="Cambria Math" panose="02040503050406030204" pitchFamily="18" charset="0"/>
                                </a:rPr>
                              </m:ctrlPr>
                            </m:fPr>
                            <m:num>
                              <m:r>
                                <a:rPr lang="en-AU" sz="1800" i="1">
                                  <a:latin typeface="Cambria Math" panose="02040503050406030204" pitchFamily="18" charset="0"/>
                                </a:rPr>
                                <m:t>𝑥</m:t>
                              </m:r>
                              <m:r>
                                <a:rPr lang="en-AU" sz="1800" i="1">
                                  <a:latin typeface="Cambria Math" panose="02040503050406030204" pitchFamily="18" charset="0"/>
                                </a:rPr>
                                <m:t>−3</m:t>
                              </m:r>
                            </m:num>
                            <m:den>
                              <m:r>
                                <a:rPr lang="en-AU" sz="1800" i="1">
                                  <a:latin typeface="Cambria Math" panose="02040503050406030204" pitchFamily="18" charset="0"/>
                                </a:rPr>
                                <m:t>2</m:t>
                              </m:r>
                            </m:den>
                          </m:f>
                        </m:e>
                      </m:d>
                      <m:r>
                        <a:rPr lang="en-AU" sz="1800" b="0" i="1" smtClean="0">
                          <a:latin typeface="Cambria Math" panose="02040503050406030204" pitchFamily="18" charset="0"/>
                        </a:rPr>
                        <m:t>−1</m:t>
                      </m:r>
                    </m:oMath>
                    <m:oMath xmlns:m="http://schemas.openxmlformats.org/officeDocument/2006/math">
                      <m:r>
                        <m:rPr>
                          <m:aln/>
                        </m:rPr>
                        <a:rPr lang="en-AU" sz="1800" b="0" i="1" smtClean="0">
                          <a:latin typeface="Cambria Math" panose="02040503050406030204" pitchFamily="18" charset="0"/>
                        </a:rPr>
                        <m:t>=</m:t>
                      </m:r>
                      <m:r>
                        <a:rPr lang="en-AU" sz="1800" b="0" i="1" smtClean="0">
                          <a:latin typeface="Cambria Math" panose="02040503050406030204" pitchFamily="18" charset="0"/>
                        </a:rPr>
                        <m:t>2</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r>
                            <a:rPr lang="en-AU" sz="1800" b="0" i="1" smtClean="0">
                              <a:latin typeface="Cambria Math" panose="02040503050406030204" pitchFamily="18" charset="0"/>
                            </a:rPr>
                            <m:t>−3</m:t>
                          </m:r>
                        </m:e>
                      </m:d>
                      <m:r>
                        <a:rPr lang="en-AU" sz="1800" b="0" i="1" smtClean="0">
                          <a:latin typeface="Cambria Math" panose="02040503050406030204" pitchFamily="18" charset="0"/>
                        </a:rPr>
                        <m:t>−1</m:t>
                      </m:r>
                    </m:oMath>
                    <m:oMath xmlns:m="http://schemas.openxmlformats.org/officeDocument/2006/math">
                      <m:r>
                        <m:rPr>
                          <m:aln/>
                        </m:rPr>
                        <a:rPr lang="en-AU" sz="1800" b="0" i="1" smtClean="0">
                          <a:latin typeface="Cambria Math" panose="02040503050406030204" pitchFamily="18" charset="0"/>
                        </a:rPr>
                        <m:t>=</m:t>
                      </m:r>
                      <m:r>
                        <a:rPr lang="en-AU" sz="1800" b="0" i="1" smtClean="0">
                          <a:latin typeface="Cambria Math" panose="02040503050406030204" pitchFamily="18" charset="0"/>
                        </a:rPr>
                        <m:t>2</m:t>
                      </m:r>
                      <m:r>
                        <a:rPr lang="en-AU" sz="1800" b="0" i="1" smtClean="0">
                          <a:latin typeface="Cambria Math" panose="02040503050406030204" pitchFamily="18" charset="0"/>
                        </a:rPr>
                        <m:t>𝑥</m:t>
                      </m:r>
                      <m:r>
                        <a:rPr lang="en-AU" sz="1800" b="0" i="1" smtClean="0">
                          <a:latin typeface="Cambria Math" panose="02040503050406030204" pitchFamily="18" charset="0"/>
                        </a:rPr>
                        <m:t>−6−1</m:t>
                      </m:r>
                    </m:oMath>
                    <m:oMath xmlns:m="http://schemas.openxmlformats.org/officeDocument/2006/math">
                      <m:r>
                        <m:rPr>
                          <m:aln/>
                        </m:rPr>
                        <a:rPr lang="en-AU" sz="1800" b="0" i="1" smtClean="0">
                          <a:latin typeface="Cambria Math" panose="02040503050406030204" pitchFamily="18" charset="0"/>
                        </a:rPr>
                        <m:t>=</m:t>
                      </m:r>
                      <m:r>
                        <a:rPr lang="en-AU" sz="1800" b="0" i="1" smtClean="0">
                          <a:latin typeface="Cambria Math" panose="02040503050406030204" pitchFamily="18" charset="0"/>
                        </a:rPr>
                        <m:t>2</m:t>
                      </m:r>
                      <m:r>
                        <a:rPr lang="en-AU" sz="1800" b="0" i="1" smtClean="0">
                          <a:latin typeface="Cambria Math" panose="02040503050406030204" pitchFamily="18" charset="0"/>
                        </a:rPr>
                        <m:t>𝑥</m:t>
                      </m:r>
                      <m:r>
                        <a:rPr lang="en-AU" sz="1800" b="0" i="1" smtClean="0">
                          <a:latin typeface="Cambria Math" panose="02040503050406030204" pitchFamily="18" charset="0"/>
                        </a:rPr>
                        <m:t>−7</m:t>
                      </m:r>
                    </m:oMath>
                  </m:oMathPara>
                </a14:m>
                <a:endParaRPr lang="en-AU" sz="1800" dirty="0"/>
              </a:p>
            </p:txBody>
          </p:sp>
        </mc:Choice>
        <mc:Fallback xmlns="">
          <p:sp>
            <p:nvSpPr>
              <p:cNvPr id="5" name="Text Placeholder 4">
                <a:extLst>
                  <a:ext uri="{FF2B5EF4-FFF2-40B4-BE49-F238E27FC236}">
                    <a16:creationId xmlns:a16="http://schemas.microsoft.com/office/drawing/2014/main" id="{EE1AED69-4CE0-72BE-8E99-0823CDAC0301}"/>
                  </a:ext>
                </a:extLst>
              </p:cNvPr>
              <p:cNvSpPr>
                <a:spLocks noGrp="1" noRot="1" noChangeAspect="1" noMove="1" noResize="1" noEditPoints="1" noAdjustHandles="1" noChangeArrowheads="1" noChangeShapeType="1" noTextEdit="1"/>
              </p:cNvSpPr>
              <p:nvPr>
                <p:ph type="body" sz="quarter" idx="17"/>
              </p:nvPr>
            </p:nvSpPr>
            <p:spPr>
              <a:xfrm>
                <a:off x="360000" y="1199095"/>
                <a:ext cx="11484000" cy="4807835"/>
              </a:xfrm>
              <a:blipFill>
                <a:blip r:embed="rId3"/>
                <a:stretch>
                  <a:fillRect l="-1221" b="-5076"/>
                </a:stretch>
              </a:blipFill>
            </p:spPr>
            <p:txBody>
              <a:bodyPr/>
              <a:lstStyle/>
              <a:p>
                <a:r>
                  <a:rPr lang="en-US">
                    <a:noFill/>
                  </a:rPr>
                  <a:t> </a:t>
                </a:r>
              </a:p>
            </p:txBody>
          </p:sp>
        </mc:Fallback>
      </mc:AlternateContent>
      <p:sp>
        <p:nvSpPr>
          <p:cNvPr id="2" name="Slide Number Placeholder 1">
            <a:extLst>
              <a:ext uri="{FF2B5EF4-FFF2-40B4-BE49-F238E27FC236}">
                <a16:creationId xmlns:a16="http://schemas.microsoft.com/office/drawing/2014/main" id="{335976D9-6148-747C-1CAD-23B1B758C29D}"/>
              </a:ext>
            </a:extLst>
          </p:cNvPr>
          <p:cNvSpPr>
            <a:spLocks noGrp="1"/>
          </p:cNvSpPr>
          <p:nvPr>
            <p:ph type="sldNum" sz="quarter" idx="12"/>
          </p:nvPr>
        </p:nvSpPr>
        <p:spPr/>
        <p:txBody>
          <a:bodyPr/>
          <a:lstStyle/>
          <a:p>
            <a:fld id="{10A01DC5-1685-4615-8240-15192985C6A2}" type="slidenum">
              <a:rPr lang="en-AU" smtClean="0"/>
              <a:t>7</a:t>
            </a:fld>
            <a:endParaRPr lang="en-AU" dirty="0"/>
          </a:p>
        </p:txBody>
      </p:sp>
    </p:spTree>
    <p:extLst>
      <p:ext uri="{BB962C8B-B14F-4D97-AF65-F5344CB8AC3E}">
        <p14:creationId xmlns:p14="http://schemas.microsoft.com/office/powerpoint/2010/main" val="2062876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75535-970E-19A0-1D9B-288ED63E2EF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6D22A0A-4AC0-A240-EB36-90296E6401E3}"/>
              </a:ext>
            </a:extLst>
          </p:cNvPr>
          <p:cNvSpPr>
            <a:spLocks noGrp="1"/>
          </p:cNvSpPr>
          <p:nvPr>
            <p:ph type="ctrTitle"/>
          </p:nvPr>
        </p:nvSpPr>
        <p:spPr/>
        <p:txBody>
          <a:bodyPr/>
          <a:lstStyle/>
          <a:p>
            <a:r>
              <a:rPr lang="en-AU" dirty="0">
                <a:latin typeface="+mj-lt"/>
              </a:rPr>
              <a:t>Releasing responsibility</a:t>
            </a:r>
          </a:p>
        </p:txBody>
      </p:sp>
    </p:spTree>
    <p:extLst>
      <p:ext uri="{BB962C8B-B14F-4D97-AF65-F5344CB8AC3E}">
        <p14:creationId xmlns:p14="http://schemas.microsoft.com/office/powerpoint/2010/main" val="428303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3133E1-BB75-4767-3CCE-D43014F20BFA}"/>
              </a:ext>
            </a:extLst>
          </p:cNvPr>
          <p:cNvSpPr>
            <a:spLocks noGrp="1"/>
          </p:cNvSpPr>
          <p:nvPr>
            <p:ph type="title"/>
          </p:nvPr>
        </p:nvSpPr>
        <p:spPr/>
        <p:txBody>
          <a:bodyPr/>
          <a:lstStyle/>
          <a:p>
            <a:r>
              <a:rPr lang="en-AU" dirty="0"/>
              <a:t>Vector equation of a line</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0DE3A623-FD1A-3AD0-E896-6E23B51F7D7F}"/>
                  </a:ext>
                </a:extLst>
              </p:cNvPr>
              <p:cNvSpPr txBox="1"/>
              <p:nvPr/>
            </p:nvSpPr>
            <p:spPr>
              <a:xfrm>
                <a:off x="827314" y="1369538"/>
                <a:ext cx="7872549" cy="3347840"/>
              </a:xfrm>
              <a:prstGeom prst="rect">
                <a:avLst/>
              </a:prstGeom>
              <a:noFill/>
            </p:spPr>
            <p:txBody>
              <a:bodyPr wrap="square">
                <a:spAutoFit/>
              </a:bodyPr>
              <a:lstStyle/>
              <a:p>
                <a:pPr algn="ctr">
                  <a:lnSpc>
                    <a:spcPct val="150000"/>
                  </a:lnSpc>
                </a:pPr>
                <a:r>
                  <a:rPr lang="en-AU" dirty="0"/>
                  <a:t> </a:t>
                </a:r>
                <a14:m>
                  <m:oMath xmlns:m="http://schemas.openxmlformats.org/officeDocument/2006/math">
                    <m:r>
                      <a:rPr lang="en-AU" b="1">
                        <a:latin typeface="Cambria Math" panose="02040503050406030204" pitchFamily="18" charset="0"/>
                      </a:rPr>
                      <m:t>𝐫</m:t>
                    </m:r>
                    <m:r>
                      <a:rPr lang="en-AU" i="1">
                        <a:latin typeface="Cambria Math" panose="02040503050406030204" pitchFamily="18" charset="0"/>
                      </a:rPr>
                      <m:t>=</m:t>
                    </m:r>
                    <m:r>
                      <a:rPr lang="en-AU" b="1">
                        <a:latin typeface="Cambria Math" panose="02040503050406030204" pitchFamily="18" charset="0"/>
                      </a:rPr>
                      <m:t>𝐚</m:t>
                    </m:r>
                    <m:r>
                      <a:rPr lang="en-AU" i="1">
                        <a:latin typeface="Cambria Math" panose="02040503050406030204" pitchFamily="18" charset="0"/>
                      </a:rPr>
                      <m:t>+</m:t>
                    </m:r>
                    <m:r>
                      <a:rPr lang="en-AU" i="1">
                        <a:latin typeface="Cambria Math" panose="02040503050406030204" pitchFamily="18" charset="0"/>
                      </a:rPr>
                      <m:t>𝜆</m:t>
                    </m:r>
                    <m:r>
                      <a:rPr lang="en-AU" b="1">
                        <a:latin typeface="Cambria Math" panose="02040503050406030204" pitchFamily="18" charset="0"/>
                      </a:rPr>
                      <m:t>𝐛</m:t>
                    </m:r>
                  </m:oMath>
                </a14:m>
                <a:r>
                  <a:rPr lang="en-AU" dirty="0"/>
                  <a:t> </a:t>
                </a:r>
              </a:p>
              <a:p>
                <a:pPr algn="ctr">
                  <a:lnSpc>
                    <a:spcPct val="150000"/>
                  </a:lnSpc>
                </a:pPr>
                <a:endParaRPr lang="en-AU" dirty="0"/>
              </a:p>
              <a:p>
                <a:pPr>
                  <a:lnSpc>
                    <a:spcPct val="150000"/>
                  </a:lnSpc>
                </a:pPr>
                <a14:m>
                  <m:oMath xmlns:m="http://schemas.openxmlformats.org/officeDocument/2006/math">
                    <m:r>
                      <a:rPr lang="en-AU" b="1">
                        <a:latin typeface="Cambria Math" panose="02040503050406030204" pitchFamily="18" charset="0"/>
                      </a:rPr>
                      <m:t>𝐫</m:t>
                    </m:r>
                  </m:oMath>
                </a14:m>
                <a:r>
                  <a:rPr lang="en-AU" dirty="0"/>
                  <a:t> is the position vector of a point on the line</a:t>
                </a:r>
              </a:p>
              <a:p>
                <a:pPr>
                  <a:lnSpc>
                    <a:spcPct val="150000"/>
                  </a:lnSpc>
                </a:pPr>
                <a14:m>
                  <m:oMath xmlns:m="http://schemas.openxmlformats.org/officeDocument/2006/math">
                    <m:r>
                      <a:rPr lang="en-AU" b="1">
                        <a:latin typeface="Cambria Math" panose="02040503050406030204" pitchFamily="18" charset="0"/>
                      </a:rPr>
                      <m:t>𝐚</m:t>
                    </m:r>
                  </m:oMath>
                </a14:m>
                <a:r>
                  <a:rPr lang="en-AU" dirty="0"/>
                  <a:t> is the position vector of a particular point on the line</a:t>
                </a:r>
              </a:p>
              <a:p>
                <a:pPr>
                  <a:lnSpc>
                    <a:spcPct val="150000"/>
                  </a:lnSpc>
                </a:pPr>
                <a14:m>
                  <m:oMath xmlns:m="http://schemas.openxmlformats.org/officeDocument/2006/math">
                    <m:r>
                      <a:rPr lang="en-AU" b="1">
                        <a:latin typeface="Cambria Math" panose="02040503050406030204" pitchFamily="18" charset="0"/>
                      </a:rPr>
                      <m:t>𝐛</m:t>
                    </m:r>
                  </m:oMath>
                </a14:m>
                <a:r>
                  <a:rPr lang="en-AU" dirty="0"/>
                  <a:t> is a direction vector of the line </a:t>
                </a:r>
                <a:endParaRPr lang="en-AU" i="1" dirty="0">
                  <a:latin typeface="Cambria Math" panose="02040503050406030204" pitchFamily="18" charset="0"/>
                </a:endParaRPr>
              </a:p>
              <a:p>
                <a:pPr>
                  <a:lnSpc>
                    <a:spcPct val="150000"/>
                  </a:lnSpc>
                </a:pPr>
                <a14:m>
                  <m:oMath xmlns:m="http://schemas.openxmlformats.org/officeDocument/2006/math">
                    <m:r>
                      <a:rPr lang="en-AU" i="1">
                        <a:latin typeface="Cambria Math" panose="02040503050406030204" pitchFamily="18" charset="0"/>
                      </a:rPr>
                      <m:t>𝜆</m:t>
                    </m:r>
                  </m:oMath>
                </a14:m>
                <a:r>
                  <a:rPr lang="en-AU" dirty="0"/>
                  <a:t> is a  scalar parameter</a:t>
                </a:r>
              </a:p>
            </p:txBody>
          </p:sp>
        </mc:Choice>
        <mc:Fallback xmlns="">
          <p:sp>
            <p:nvSpPr>
              <p:cNvPr id="10" name="TextBox 9">
                <a:extLst>
                  <a:ext uri="{FF2B5EF4-FFF2-40B4-BE49-F238E27FC236}">
                    <a16:creationId xmlns:a16="http://schemas.microsoft.com/office/drawing/2014/main" id="{0DE3A623-FD1A-3AD0-E896-6E23B51F7D7F}"/>
                  </a:ext>
                </a:extLst>
              </p:cNvPr>
              <p:cNvSpPr txBox="1">
                <a:spLocks noRot="1" noChangeAspect="1" noMove="1" noResize="1" noEditPoints="1" noAdjustHandles="1" noChangeArrowheads="1" noChangeShapeType="1" noTextEdit="1"/>
              </p:cNvSpPr>
              <p:nvPr/>
            </p:nvSpPr>
            <p:spPr>
              <a:xfrm>
                <a:off x="827314" y="1369538"/>
                <a:ext cx="7872549" cy="3347840"/>
              </a:xfrm>
              <a:prstGeom prst="rect">
                <a:avLst/>
              </a:prstGeom>
              <a:blipFill>
                <a:blip r:embed="rId2"/>
                <a:stretch>
                  <a:fillRect l="-310" b="-346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Speech Bubble: Rectangle with Corners Rounded 3">
                <a:extLst>
                  <a:ext uri="{FF2B5EF4-FFF2-40B4-BE49-F238E27FC236}">
                    <a16:creationId xmlns:a16="http://schemas.microsoft.com/office/drawing/2014/main" id="{B2EE5C8A-1958-8966-BDAA-4FD6859BFE6C}"/>
                  </a:ext>
                </a:extLst>
              </p:cNvPr>
              <p:cNvSpPr/>
              <p:nvPr/>
            </p:nvSpPr>
            <p:spPr>
              <a:xfrm>
                <a:off x="1784732" y="4917782"/>
                <a:ext cx="4638101" cy="1646435"/>
              </a:xfrm>
              <a:prstGeom prst="wedgeRoundRectCallout">
                <a:avLst>
                  <a:gd name="adj1" fmla="val -24657"/>
                  <a:gd name="adj2" fmla="val -63626"/>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AU" dirty="0"/>
                  <a:t>How do the parts of the vector equation of a line in 2D link to the equation </a:t>
                </a: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r>
                      <a:rPr lang="en-AU" b="0" i="1" smtClean="0">
                        <a:latin typeface="Cambria Math" panose="02040503050406030204" pitchFamily="18" charset="0"/>
                      </a:rPr>
                      <m:t>𝑚𝑥</m:t>
                    </m:r>
                    <m:r>
                      <a:rPr lang="en-AU" b="0" i="1" smtClean="0">
                        <a:latin typeface="Cambria Math" panose="02040503050406030204" pitchFamily="18" charset="0"/>
                      </a:rPr>
                      <m:t>+</m:t>
                    </m:r>
                    <m:r>
                      <a:rPr lang="en-AU" b="0" i="1" smtClean="0">
                        <a:latin typeface="Cambria Math" panose="02040503050406030204" pitchFamily="18" charset="0"/>
                      </a:rPr>
                      <m:t>𝑐</m:t>
                    </m:r>
                  </m:oMath>
                </a14:m>
                <a:r>
                  <a:rPr lang="en-AU" dirty="0"/>
                  <a:t>?</a:t>
                </a:r>
              </a:p>
            </p:txBody>
          </p:sp>
        </mc:Choice>
        <mc:Fallback xmlns="">
          <p:sp>
            <p:nvSpPr>
              <p:cNvPr id="4" name="Speech Bubble: Rectangle with Corners Rounded 3">
                <a:extLst>
                  <a:ext uri="{FF2B5EF4-FFF2-40B4-BE49-F238E27FC236}">
                    <a16:creationId xmlns:a16="http://schemas.microsoft.com/office/drawing/2014/main" id="{B2EE5C8A-1958-8966-BDAA-4FD6859BFE6C}"/>
                  </a:ext>
                </a:extLst>
              </p:cNvPr>
              <p:cNvSpPr>
                <a:spLocks noRot="1" noChangeAspect="1" noMove="1" noResize="1" noEditPoints="1" noAdjustHandles="1" noChangeArrowheads="1" noChangeShapeType="1" noTextEdit="1"/>
              </p:cNvSpPr>
              <p:nvPr/>
            </p:nvSpPr>
            <p:spPr>
              <a:xfrm>
                <a:off x="1784732" y="4917782"/>
                <a:ext cx="4638101" cy="1646435"/>
              </a:xfrm>
              <a:prstGeom prst="wedgeRoundRectCallout">
                <a:avLst>
                  <a:gd name="adj1" fmla="val -24657"/>
                  <a:gd name="adj2" fmla="val -63626"/>
                  <a:gd name="adj3" fmla="val 16667"/>
                </a:avLst>
              </a:prstGeom>
              <a:blipFill>
                <a:blip r:embed="rId4"/>
                <a:stretch>
                  <a:fillRect l="-262" b="-8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Speech Bubble: Rectangle with Corners Rounded 6">
                <a:extLst>
                  <a:ext uri="{FF2B5EF4-FFF2-40B4-BE49-F238E27FC236}">
                    <a16:creationId xmlns:a16="http://schemas.microsoft.com/office/drawing/2014/main" id="{8FB2B209-FF1E-6539-BE87-86756A7FBF4E}"/>
                  </a:ext>
                </a:extLst>
              </p:cNvPr>
              <p:cNvSpPr/>
              <p:nvPr/>
            </p:nvSpPr>
            <p:spPr>
              <a:xfrm>
                <a:off x="8926285" y="905601"/>
                <a:ext cx="2891245" cy="2290445"/>
              </a:xfrm>
              <a:prstGeom prst="wedgeRoundRectCallout">
                <a:avLst>
                  <a:gd name="adj1" fmla="val -78971"/>
                  <a:gd name="adj2" fmla="val 40348"/>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AU" dirty="0"/>
                  <a:t>How would you describe the difference between </a:t>
                </a:r>
                <a14:m>
                  <m:oMath xmlns:m="http://schemas.openxmlformats.org/officeDocument/2006/math">
                    <m:r>
                      <a:rPr lang="en-AU" b="1" i="0" smtClean="0">
                        <a:latin typeface="Cambria Math" panose="02040503050406030204" pitchFamily="18" charset="0"/>
                      </a:rPr>
                      <m:t>𝐫</m:t>
                    </m:r>
                  </m:oMath>
                </a14:m>
                <a:r>
                  <a:rPr lang="en-AU" b="0" i="0" dirty="0">
                    <a:latin typeface="+mj-lt"/>
                  </a:rPr>
                  <a:t> and</a:t>
                </a:r>
                <a14:m>
                  <m:oMath xmlns:m="http://schemas.openxmlformats.org/officeDocument/2006/math">
                    <m:r>
                      <a:rPr lang="en-AU" b="0" i="1" smtClean="0">
                        <a:latin typeface="Cambria Math" panose="02040503050406030204" pitchFamily="18" charset="0"/>
                      </a:rPr>
                      <m:t> </m:t>
                    </m:r>
                    <m:r>
                      <a:rPr lang="en-AU" b="1" i="0" smtClean="0">
                        <a:latin typeface="Cambria Math" panose="02040503050406030204" pitchFamily="18" charset="0"/>
                      </a:rPr>
                      <m:t>𝐚</m:t>
                    </m:r>
                  </m:oMath>
                </a14:m>
                <a:r>
                  <a:rPr lang="en-AU" b="0" i="0" dirty="0">
                    <a:latin typeface="+mj-lt"/>
                  </a:rPr>
                  <a:t>?</a:t>
                </a:r>
                <a:endParaRPr lang="en-AU" dirty="0"/>
              </a:p>
            </p:txBody>
          </p:sp>
        </mc:Choice>
        <mc:Fallback xmlns="">
          <p:sp>
            <p:nvSpPr>
              <p:cNvPr id="7" name="Speech Bubble: Rectangle with Corners Rounded 6">
                <a:extLst>
                  <a:ext uri="{FF2B5EF4-FFF2-40B4-BE49-F238E27FC236}">
                    <a16:creationId xmlns:a16="http://schemas.microsoft.com/office/drawing/2014/main" id="{8FB2B209-FF1E-6539-BE87-86756A7FBF4E}"/>
                  </a:ext>
                </a:extLst>
              </p:cNvPr>
              <p:cNvSpPr>
                <a:spLocks noRot="1" noChangeAspect="1" noMove="1" noResize="1" noEditPoints="1" noAdjustHandles="1" noChangeArrowheads="1" noChangeShapeType="1" noTextEdit="1"/>
              </p:cNvSpPr>
              <p:nvPr/>
            </p:nvSpPr>
            <p:spPr>
              <a:xfrm>
                <a:off x="8926285" y="905601"/>
                <a:ext cx="2891245" cy="2290445"/>
              </a:xfrm>
              <a:prstGeom prst="wedgeRoundRectCallout">
                <a:avLst>
                  <a:gd name="adj1" fmla="val -78971"/>
                  <a:gd name="adj2" fmla="val 40348"/>
                  <a:gd name="adj3" fmla="val 16667"/>
                </a:avLst>
              </a:prstGeom>
              <a:blipFill>
                <a:blip r:embed="rId3"/>
                <a:stretch>
                  <a:fillRect b="-4509"/>
                </a:stretch>
              </a:blipFill>
            </p:spPr>
            <p:txBody>
              <a:bodyPr/>
              <a:lstStyle/>
              <a:p>
                <a:r>
                  <a:rPr lang="en-US">
                    <a:noFill/>
                  </a:rPr>
                  <a:t> </a:t>
                </a:r>
              </a:p>
            </p:txBody>
          </p:sp>
        </mc:Fallback>
      </mc:AlternateContent>
      <p:sp>
        <p:nvSpPr>
          <p:cNvPr id="8" name="Speech Bubble: Rectangle with Corners Rounded 7">
            <a:extLst>
              <a:ext uri="{FF2B5EF4-FFF2-40B4-BE49-F238E27FC236}">
                <a16:creationId xmlns:a16="http://schemas.microsoft.com/office/drawing/2014/main" id="{0A5DC9F1-7244-6AD1-29BA-8857B596EFE2}"/>
              </a:ext>
            </a:extLst>
          </p:cNvPr>
          <p:cNvSpPr/>
          <p:nvPr/>
        </p:nvSpPr>
        <p:spPr>
          <a:xfrm>
            <a:off x="7358375" y="4203522"/>
            <a:ext cx="3234596" cy="1646435"/>
          </a:xfrm>
          <a:prstGeom prst="wedgeRoundRectCallout">
            <a:avLst>
              <a:gd name="adj1" fmla="val -55158"/>
              <a:gd name="adj2" fmla="val -87046"/>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AU" dirty="0"/>
              <a:t>How will this change if you are in 2D or 3D?</a:t>
            </a:r>
          </a:p>
        </p:txBody>
      </p:sp>
      <p:sp>
        <p:nvSpPr>
          <p:cNvPr id="2" name="Slide Number Placeholder 1">
            <a:extLst>
              <a:ext uri="{FF2B5EF4-FFF2-40B4-BE49-F238E27FC236}">
                <a16:creationId xmlns:a16="http://schemas.microsoft.com/office/drawing/2014/main" id="{03AAE85B-CAA5-7C80-1AEA-DC73EFF5E5A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a:t>
            </a:fld>
            <a:endParaRPr lang="en-AU" dirty="0"/>
          </a:p>
        </p:txBody>
      </p:sp>
    </p:spTree>
    <p:extLst>
      <p:ext uri="{BB962C8B-B14F-4D97-AF65-F5344CB8AC3E}">
        <p14:creationId xmlns:p14="http://schemas.microsoft.com/office/powerpoint/2010/main" val="2622013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4DD3FD3-01ED-383E-3E3C-6C77309D19AA}"/>
              </a:ext>
            </a:extLst>
          </p:cNvPr>
          <p:cNvSpPr>
            <a:spLocks noGrp="1"/>
          </p:cNvSpPr>
          <p:nvPr>
            <p:ph type="title"/>
          </p:nvPr>
        </p:nvSpPr>
        <p:spPr/>
        <p:txBody>
          <a:bodyPr/>
          <a:lstStyle/>
          <a:p>
            <a:r>
              <a:rPr lang="en-AU" dirty="0"/>
              <a:t>Reference sheet</a:t>
            </a:r>
          </a:p>
        </p:txBody>
      </p:sp>
      <p:pic>
        <p:nvPicPr>
          <p:cNvPr id="9" name="Picture 8" descr="An image of the Mathematics Extension 2 Sample reference sheet. The vector equation of a line is highlighted with a red rectangle">
            <a:extLst>
              <a:ext uri="{FF2B5EF4-FFF2-40B4-BE49-F238E27FC236}">
                <a16:creationId xmlns:a16="http://schemas.microsoft.com/office/drawing/2014/main" id="{579BA642-1666-F6B2-946C-AE74428C14F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55290" y="548639"/>
            <a:ext cx="5080450" cy="5664926"/>
          </a:xfrm>
          <a:prstGeom prst="rect">
            <a:avLst/>
          </a:prstGeom>
        </p:spPr>
      </p:pic>
      <p:pic>
        <p:nvPicPr>
          <p:cNvPr id="11" name="Picture 10" descr="Excerpt from the Mathematics Extension 2 reference sheet, showing vectors and the vector equation of a line: r = a+ lambda b.">
            <a:extLst>
              <a:ext uri="{FF2B5EF4-FFF2-40B4-BE49-F238E27FC236}">
                <a16:creationId xmlns:a16="http://schemas.microsoft.com/office/drawing/2014/main" id="{61301DDF-7E04-E3D8-C3B4-8DBBD2B13E27}"/>
              </a:ext>
            </a:extLst>
          </p:cNvPr>
          <p:cNvPicPr>
            <a:picLocks noChangeAspect="1"/>
          </p:cNvPicPr>
          <p:nvPr/>
        </p:nvPicPr>
        <p:blipFill>
          <a:blip r:embed="rId3"/>
          <a:stretch>
            <a:fillRect/>
          </a:stretch>
        </p:blipFill>
        <p:spPr>
          <a:xfrm>
            <a:off x="1140823" y="2449727"/>
            <a:ext cx="3006918" cy="1839598"/>
          </a:xfrm>
          <a:prstGeom prst="rect">
            <a:avLst/>
          </a:prstGeom>
          <a:ln w="38100">
            <a:solidFill>
              <a:schemeClr val="tx2"/>
            </a:solidFill>
          </a:ln>
        </p:spPr>
      </p:pic>
      <p:grpSp>
        <p:nvGrpSpPr>
          <p:cNvPr id="6" name="Group 5" descr="Line linking excerpt to its position on the reference sheet.">
            <a:extLst>
              <a:ext uri="{FF2B5EF4-FFF2-40B4-BE49-F238E27FC236}">
                <a16:creationId xmlns:a16="http://schemas.microsoft.com/office/drawing/2014/main" id="{AD58F5EC-4AD5-7C07-A874-FB1AB6737CA5}"/>
              </a:ext>
            </a:extLst>
          </p:cNvPr>
          <p:cNvGrpSpPr/>
          <p:nvPr/>
        </p:nvGrpSpPr>
        <p:grpSpPr>
          <a:xfrm>
            <a:off x="4153988" y="4293326"/>
            <a:ext cx="3257006" cy="2002971"/>
            <a:chOff x="4153988" y="4293326"/>
            <a:chExt cx="3257006" cy="2002971"/>
          </a:xfrm>
        </p:grpSpPr>
        <p:cxnSp>
          <p:nvCxnSpPr>
            <p:cNvPr id="13" name="Straight Connector 12" descr="Line linking excerpt to its position on the reference sheet. ">
              <a:extLst>
                <a:ext uri="{FF2B5EF4-FFF2-40B4-BE49-F238E27FC236}">
                  <a16:creationId xmlns:a16="http://schemas.microsoft.com/office/drawing/2014/main" id="{9E960EC8-1D89-29F5-3067-266F57A7DDFD}"/>
                </a:ext>
              </a:extLst>
            </p:cNvPr>
            <p:cNvCxnSpPr/>
            <p:nvPr/>
          </p:nvCxnSpPr>
          <p:spPr>
            <a:xfrm>
              <a:off x="4153988" y="4293326"/>
              <a:ext cx="2403566" cy="1637211"/>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0CFDAD6C-079A-90BE-9C8A-AF4EDCFA7FFB}"/>
                </a:ext>
              </a:extLst>
            </p:cNvPr>
            <p:cNvSpPr/>
            <p:nvPr/>
          </p:nvSpPr>
          <p:spPr>
            <a:xfrm>
              <a:off x="6574971" y="5695406"/>
              <a:ext cx="836023" cy="600891"/>
            </a:xfrm>
            <a:prstGeom prst="rect">
              <a:avLst/>
            </a:prstGeom>
            <a:no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grpSp>
      <p:sp>
        <p:nvSpPr>
          <p:cNvPr id="2" name="Slide Number Placeholder 1">
            <a:extLst>
              <a:ext uri="{FF2B5EF4-FFF2-40B4-BE49-F238E27FC236}">
                <a16:creationId xmlns:a16="http://schemas.microsoft.com/office/drawing/2014/main" id="{C0FBAFBF-FA0B-E3A4-6737-861B7CDB883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a:t>
            </a:fld>
            <a:endParaRPr lang="en-AU" dirty="0"/>
          </a:p>
        </p:txBody>
      </p:sp>
    </p:spTree>
    <p:extLst>
      <p:ext uri="{BB962C8B-B14F-4D97-AF65-F5344CB8AC3E}">
        <p14:creationId xmlns:p14="http://schemas.microsoft.com/office/powerpoint/2010/main" val="2294022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C537A66-6C21-49F5-5C08-CA79D3AC24D4}"/>
              </a:ext>
            </a:extLst>
          </p:cNvPr>
          <p:cNvSpPr>
            <a:spLocks noGrp="1"/>
          </p:cNvSpPr>
          <p:nvPr>
            <p:ph type="title"/>
          </p:nvPr>
        </p:nvSpPr>
        <p:spPr/>
        <p:txBody>
          <a:bodyPr/>
          <a:lstStyle/>
          <a:p>
            <a:r>
              <a:rPr lang="en-AU" dirty="0"/>
              <a:t>Converting from vector to point-gradient form (1)</a:t>
            </a:r>
          </a:p>
        </p:txBody>
      </p:sp>
      <p:sp>
        <p:nvSpPr>
          <p:cNvPr id="4" name="Text Placeholder 3">
            <a:extLst>
              <a:ext uri="{FF2B5EF4-FFF2-40B4-BE49-F238E27FC236}">
                <a16:creationId xmlns:a16="http://schemas.microsoft.com/office/drawing/2014/main" id="{3ABF793E-53DE-00F3-B61E-81785D5F29A3}"/>
              </a:ext>
            </a:extLst>
          </p:cNvPr>
          <p:cNvSpPr>
            <a:spLocks noGrp="1"/>
          </p:cNvSpPr>
          <p:nvPr>
            <p:ph type="body" sz="quarter" idx="18"/>
          </p:nvPr>
        </p:nvSpPr>
        <p:spPr/>
        <p:txBody>
          <a:bodyPr/>
          <a:lstStyle/>
          <a:p>
            <a:r>
              <a:rPr lang="en-AU" dirty="0"/>
              <a:t>Worked example 1</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25ECE824-119C-1AB7-0BF1-59FE93C005D0}"/>
                  </a:ext>
                </a:extLst>
              </p:cNvPr>
              <p:cNvSpPr>
                <a:spLocks noGrp="1"/>
              </p:cNvSpPr>
              <p:nvPr>
                <p:ph type="body" sz="quarter" idx="17"/>
              </p:nvPr>
            </p:nvSpPr>
            <p:spPr/>
            <p:txBody>
              <a:bodyPr/>
              <a:lstStyle/>
              <a:p>
                <a:r>
                  <a:rPr lang="en-AU" dirty="0"/>
                  <a:t>Write the following vector equation as a Cartesian equation in point-gradient form. </a:t>
                </a:r>
              </a:p>
              <a:p>
                <a:pPr/>
                <a14:m>
                  <m:oMathPara xmlns:m="http://schemas.openxmlformats.org/officeDocument/2006/math">
                    <m:oMathParaPr>
                      <m:jc m:val="centerGroup"/>
                    </m:oMathParaPr>
                    <m:oMath xmlns:m="http://schemas.openxmlformats.org/officeDocument/2006/math">
                      <m:r>
                        <a:rPr lang="en-AU" b="1" i="0" smtClean="0">
                          <a:latin typeface="Cambria Math" panose="02040503050406030204" pitchFamily="18" charset="0"/>
                        </a:rPr>
                        <m:t>𝐫</m:t>
                      </m:r>
                      <m:r>
                        <a:rPr lang="en-AU" b="0" i="1" smtClean="0">
                          <a:latin typeface="Cambria Math" panose="02040503050406030204" pitchFamily="18" charset="0"/>
                        </a:rPr>
                        <m:t>=−3</m:t>
                      </m:r>
                      <m:r>
                        <a:rPr lang="en-AU" b="1" i="0" smtClean="0">
                          <a:latin typeface="Cambria Math" panose="02040503050406030204" pitchFamily="18" charset="0"/>
                        </a:rPr>
                        <m:t>𝐢</m:t>
                      </m:r>
                      <m:r>
                        <a:rPr lang="en-AU" b="0" i="1" smtClean="0">
                          <a:latin typeface="Cambria Math" panose="02040503050406030204" pitchFamily="18" charset="0"/>
                        </a:rPr>
                        <m:t>+7</m:t>
                      </m:r>
                      <m:r>
                        <a:rPr lang="en-AU" b="1" i="0" smtClean="0">
                          <a:latin typeface="Cambria Math" panose="02040503050406030204" pitchFamily="18" charset="0"/>
                        </a:rPr>
                        <m:t>𝐣</m:t>
                      </m:r>
                      <m:r>
                        <a:rPr lang="en-AU" b="0" i="1" smtClean="0">
                          <a:latin typeface="Cambria Math" panose="02040503050406030204" pitchFamily="18" charset="0"/>
                        </a:rPr>
                        <m:t>+</m:t>
                      </m:r>
                      <m:r>
                        <a:rPr lang="en-AU" b="0" i="1" smtClean="0">
                          <a:latin typeface="Cambria Math" panose="02040503050406030204" pitchFamily="18" charset="0"/>
                        </a:rPr>
                        <m:t>𝜆</m:t>
                      </m:r>
                      <m:d>
                        <m:dPr>
                          <m:ctrlPr>
                            <a:rPr lang="en-AU" b="0" i="1" smtClean="0">
                              <a:latin typeface="Cambria Math" panose="02040503050406030204" pitchFamily="18" charset="0"/>
                            </a:rPr>
                          </m:ctrlPr>
                        </m:dPr>
                        <m:e>
                          <m:r>
                            <a:rPr lang="en-AU" b="0" i="1" smtClean="0">
                              <a:latin typeface="Cambria Math" panose="02040503050406030204" pitchFamily="18" charset="0"/>
                            </a:rPr>
                            <m:t>3</m:t>
                          </m:r>
                          <m:r>
                            <a:rPr lang="en-AU" b="1" i="0" smtClean="0">
                              <a:latin typeface="Cambria Math" panose="02040503050406030204" pitchFamily="18" charset="0"/>
                            </a:rPr>
                            <m:t>𝐢</m:t>
                          </m:r>
                          <m:r>
                            <a:rPr lang="en-AU" b="0" i="1" smtClean="0">
                              <a:latin typeface="Cambria Math" panose="02040503050406030204" pitchFamily="18" charset="0"/>
                            </a:rPr>
                            <m:t>+4</m:t>
                          </m:r>
                          <m:r>
                            <a:rPr lang="en-AU" b="1" i="0" smtClean="0">
                              <a:latin typeface="Cambria Math" panose="02040503050406030204" pitchFamily="18" charset="0"/>
                            </a:rPr>
                            <m:t>𝐣</m:t>
                          </m:r>
                        </m:e>
                      </m:d>
                    </m:oMath>
                  </m:oMathPara>
                </a14:m>
                <a:endParaRPr lang="en-AU" b="0" i="1" dirty="0">
                  <a:latin typeface="Cambria Math" panose="02040503050406030204" pitchFamily="18" charset="0"/>
                </a:endParaRPr>
              </a:p>
              <a:p>
                <a:pPr>
                  <a:spcBef>
                    <a:spcPts val="2400"/>
                  </a:spcBef>
                </a:pPr>
                <a:r>
                  <a:rPr lang="en-AU" b="0" i="1" dirty="0">
                    <a:latin typeface="Cambria Math" panose="02040503050406030204" pitchFamily="18" charset="0"/>
                  </a:rPr>
                  <a:t> </a:t>
                </a:r>
                <a:r>
                  <a:rPr lang="en-AU" dirty="0"/>
                  <a:t>Line passes through the point </a:t>
                </a:r>
                <a14:m>
                  <m:oMath xmlns:m="http://schemas.openxmlformats.org/officeDocument/2006/math">
                    <m:r>
                      <a:rPr lang="en-AU" i="1" dirty="0" smtClean="0">
                        <a:latin typeface="Cambria Math" panose="02040503050406030204" pitchFamily="18" charset="0"/>
                      </a:rPr>
                      <m:t>(−3,7)</m:t>
                    </m:r>
                  </m:oMath>
                </a14:m>
                <a:r>
                  <a:rPr lang="en-AU" dirty="0"/>
                  <a:t> </a:t>
                </a:r>
              </a:p>
              <a:p>
                <a:r>
                  <a:rPr lang="en-AU" dirty="0"/>
                  <a:t>Gradient </a:t>
                </a:r>
                <a14:m>
                  <m:oMath xmlns:m="http://schemas.openxmlformats.org/officeDocument/2006/math">
                    <m:f>
                      <m:fPr>
                        <m:ctrlPr>
                          <a:rPr lang="en-AU" b="0" i="1" smtClean="0">
                            <a:latin typeface="Cambria Math" panose="02040503050406030204" pitchFamily="18" charset="0"/>
                          </a:rPr>
                        </m:ctrlPr>
                      </m:fPr>
                      <m:num>
                        <m:r>
                          <a:rPr lang="en-AU" b="0" i="1" smtClean="0">
                            <a:latin typeface="Cambria Math" panose="02040503050406030204" pitchFamily="18" charset="0"/>
                          </a:rPr>
                          <m:t>4</m:t>
                        </m:r>
                      </m:num>
                      <m:den>
                        <m:r>
                          <a:rPr lang="en-AU" b="0" i="1" smtClean="0">
                            <a:latin typeface="Cambria Math" panose="02040503050406030204" pitchFamily="18" charset="0"/>
                          </a:rPr>
                          <m:t>3</m:t>
                        </m:r>
                      </m:den>
                    </m:f>
                  </m:oMath>
                </a14:m>
                <a:endParaRPr lang="en-AU" dirty="0"/>
              </a:p>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−7=</m:t>
                      </m:r>
                      <m:f>
                        <m:fPr>
                          <m:ctrlPr>
                            <a:rPr lang="en-AU" b="0" i="1" smtClean="0">
                              <a:latin typeface="Cambria Math" panose="02040503050406030204" pitchFamily="18" charset="0"/>
                            </a:rPr>
                          </m:ctrlPr>
                        </m:fPr>
                        <m:num>
                          <m:r>
                            <a:rPr lang="en-AU" b="0" i="1" smtClean="0">
                              <a:latin typeface="Cambria Math" panose="02040503050406030204" pitchFamily="18" charset="0"/>
                            </a:rPr>
                            <m:t>4</m:t>
                          </m:r>
                        </m:num>
                        <m:den>
                          <m:r>
                            <a:rPr lang="en-AU" b="0" i="1" smtClean="0">
                              <a:latin typeface="Cambria Math" panose="02040503050406030204" pitchFamily="18" charset="0"/>
                            </a:rPr>
                            <m:t>3</m:t>
                          </m:r>
                        </m:den>
                      </m:f>
                      <m:d>
                        <m:dPr>
                          <m:ctrlPr>
                            <a:rPr lang="en-AU" b="0" i="1" smtClean="0">
                              <a:latin typeface="Cambria Math" panose="02040503050406030204" pitchFamily="18" charset="0"/>
                            </a:rPr>
                          </m:ctrlPr>
                        </m:dPr>
                        <m:e>
                          <m:r>
                            <a:rPr lang="en-AU" b="0" i="1" smtClean="0">
                              <a:latin typeface="Cambria Math" panose="02040503050406030204" pitchFamily="18" charset="0"/>
                            </a:rPr>
                            <m:t>𝑥</m:t>
                          </m:r>
                          <m:r>
                            <a:rPr lang="en-AU" b="0" i="1" smtClean="0">
                              <a:latin typeface="Cambria Math" panose="02040503050406030204" pitchFamily="18" charset="0"/>
                            </a:rPr>
                            <m:t>−</m:t>
                          </m:r>
                          <m:d>
                            <m:dPr>
                              <m:ctrlPr>
                                <a:rPr lang="en-AU" b="0" i="1" smtClean="0">
                                  <a:latin typeface="Cambria Math" panose="02040503050406030204" pitchFamily="18" charset="0"/>
                                </a:rPr>
                              </m:ctrlPr>
                            </m:dPr>
                            <m:e>
                              <m:r>
                                <a:rPr lang="en-AU" b="0" i="1" smtClean="0">
                                  <a:latin typeface="Cambria Math" panose="02040503050406030204" pitchFamily="18" charset="0"/>
                                </a:rPr>
                                <m:t>−3</m:t>
                              </m:r>
                            </m:e>
                          </m:d>
                        </m:e>
                      </m:d>
                    </m:oMath>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−7=</m:t>
                      </m:r>
                      <m:f>
                        <m:fPr>
                          <m:ctrlPr>
                            <a:rPr lang="en-AU" b="0" i="1" smtClean="0">
                              <a:latin typeface="Cambria Math" panose="02040503050406030204" pitchFamily="18" charset="0"/>
                            </a:rPr>
                          </m:ctrlPr>
                        </m:fPr>
                        <m:num>
                          <m:r>
                            <a:rPr lang="en-AU" b="0" i="1" smtClean="0">
                              <a:latin typeface="Cambria Math" panose="02040503050406030204" pitchFamily="18" charset="0"/>
                            </a:rPr>
                            <m:t>4</m:t>
                          </m:r>
                        </m:num>
                        <m:den>
                          <m:r>
                            <a:rPr lang="en-AU" b="0" i="1" smtClean="0">
                              <a:latin typeface="Cambria Math" panose="02040503050406030204" pitchFamily="18" charset="0"/>
                            </a:rPr>
                            <m:t>3</m:t>
                          </m:r>
                        </m:den>
                      </m:f>
                      <m:d>
                        <m:dPr>
                          <m:ctrlPr>
                            <a:rPr lang="en-AU" b="0" i="1" smtClean="0">
                              <a:latin typeface="Cambria Math" panose="02040503050406030204" pitchFamily="18" charset="0"/>
                            </a:rPr>
                          </m:ctrlPr>
                        </m:dPr>
                        <m:e>
                          <m:r>
                            <a:rPr lang="en-AU" b="0" i="1" smtClean="0">
                              <a:latin typeface="Cambria Math" panose="02040503050406030204" pitchFamily="18" charset="0"/>
                            </a:rPr>
                            <m:t>𝑥</m:t>
                          </m:r>
                          <m:r>
                            <a:rPr lang="en-AU" b="0" i="1" smtClean="0">
                              <a:latin typeface="Cambria Math" panose="02040503050406030204" pitchFamily="18" charset="0"/>
                            </a:rPr>
                            <m:t>+3</m:t>
                          </m:r>
                        </m:e>
                      </m:d>
                    </m:oMath>
                  </m:oMathPara>
                </a14:m>
                <a:endParaRPr lang="en-AU" dirty="0"/>
              </a:p>
              <a:p>
                <a:endParaRPr lang="en-AU" dirty="0"/>
              </a:p>
            </p:txBody>
          </p:sp>
        </mc:Choice>
        <mc:Fallback xmlns="">
          <p:sp>
            <p:nvSpPr>
              <p:cNvPr id="5" name="Text Placeholder 4">
                <a:extLst>
                  <a:ext uri="{FF2B5EF4-FFF2-40B4-BE49-F238E27FC236}">
                    <a16:creationId xmlns:a16="http://schemas.microsoft.com/office/drawing/2014/main" id="{25ECE824-119C-1AB7-0BF1-59FE93C005D0}"/>
                  </a:ext>
                </a:extLst>
              </p:cNvPr>
              <p:cNvSpPr>
                <a:spLocks noGrp="1" noRot="1" noChangeAspect="1" noMove="1" noResize="1" noEditPoints="1" noAdjustHandles="1" noChangeArrowheads="1" noChangeShapeType="1" noTextEdit="1"/>
              </p:cNvSpPr>
              <p:nvPr>
                <p:ph type="body" sz="quarter" idx="17"/>
              </p:nvPr>
            </p:nvSpPr>
            <p:spPr>
              <a:blipFill>
                <a:blip r:embed="rId2"/>
                <a:stretch>
                  <a:fillRect l="-1327"/>
                </a:stretch>
              </a:blipFill>
            </p:spPr>
            <p:txBody>
              <a:bodyPr/>
              <a:lstStyle/>
              <a:p>
                <a:r>
                  <a:rPr lang="en-US">
                    <a:noFill/>
                  </a:rPr>
                  <a:t> </a:t>
                </a:r>
              </a:p>
            </p:txBody>
          </p:sp>
        </mc:Fallback>
      </mc:AlternateContent>
      <p:sp>
        <p:nvSpPr>
          <p:cNvPr id="7" name="Speech Bubble: Rectangle with Corners Rounded 6">
            <a:extLst>
              <a:ext uri="{FF2B5EF4-FFF2-40B4-BE49-F238E27FC236}">
                <a16:creationId xmlns:a16="http://schemas.microsoft.com/office/drawing/2014/main" id="{91C89892-0F31-CFF6-23F7-2AC2C30CB241}"/>
              </a:ext>
            </a:extLst>
          </p:cNvPr>
          <p:cNvSpPr/>
          <p:nvPr/>
        </p:nvSpPr>
        <p:spPr>
          <a:xfrm>
            <a:off x="667791" y="5023658"/>
            <a:ext cx="2258289" cy="1321724"/>
          </a:xfrm>
          <a:prstGeom prst="wedgeRoundRectCallout">
            <a:avLst>
              <a:gd name="adj1" fmla="val -17020"/>
              <a:gd name="adj2" fmla="val -90510"/>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dirty="0"/>
              <a:t>How do we know this?</a:t>
            </a:r>
          </a:p>
        </p:txBody>
      </p:sp>
      <p:sp>
        <p:nvSpPr>
          <p:cNvPr id="6" name="Speech Bubble: Rectangle with Corners Rounded 5">
            <a:extLst>
              <a:ext uri="{FF2B5EF4-FFF2-40B4-BE49-F238E27FC236}">
                <a16:creationId xmlns:a16="http://schemas.microsoft.com/office/drawing/2014/main" id="{E5B3F07A-B9F2-255D-A72B-7EB5A619BE17}"/>
              </a:ext>
            </a:extLst>
          </p:cNvPr>
          <p:cNvSpPr/>
          <p:nvPr/>
        </p:nvSpPr>
        <p:spPr>
          <a:xfrm>
            <a:off x="8437023" y="4446165"/>
            <a:ext cx="3275214" cy="1696148"/>
          </a:xfrm>
          <a:prstGeom prst="wedgeRoundRectCallout">
            <a:avLst>
              <a:gd name="adj1" fmla="val -75909"/>
              <a:gd name="adj2" fmla="val 30425"/>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dirty="0"/>
              <a:t>Could we have solved this in a different way?</a:t>
            </a:r>
          </a:p>
        </p:txBody>
      </p:sp>
      <p:sp>
        <p:nvSpPr>
          <p:cNvPr id="2" name="Slide Number Placeholder 1">
            <a:extLst>
              <a:ext uri="{FF2B5EF4-FFF2-40B4-BE49-F238E27FC236}">
                <a16:creationId xmlns:a16="http://schemas.microsoft.com/office/drawing/2014/main" id="{78CC5583-EFAE-D43B-04F5-08EE65511474}"/>
              </a:ext>
            </a:extLst>
          </p:cNvPr>
          <p:cNvSpPr>
            <a:spLocks noGrp="1"/>
          </p:cNvSpPr>
          <p:nvPr>
            <p:ph type="sldNum" sz="quarter" idx="12"/>
          </p:nvPr>
        </p:nvSpPr>
        <p:spPr/>
        <p:txBody>
          <a:bodyPr/>
          <a:lstStyle/>
          <a:p>
            <a:fld id="{10A01DC5-1685-4615-8240-15192985C6A2}" type="slidenum">
              <a:rPr lang="en-AU" smtClean="0"/>
              <a:t>11</a:t>
            </a:fld>
            <a:endParaRPr lang="en-AU" dirty="0"/>
          </a:p>
        </p:txBody>
      </p:sp>
    </p:spTree>
    <p:extLst>
      <p:ext uri="{BB962C8B-B14F-4D97-AF65-F5344CB8AC3E}">
        <p14:creationId xmlns:p14="http://schemas.microsoft.com/office/powerpoint/2010/main" val="766462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04BC03F-390F-F920-8A29-B28E959FC94F}"/>
              </a:ext>
            </a:extLst>
          </p:cNvPr>
          <p:cNvSpPr>
            <a:spLocks noGrp="1"/>
          </p:cNvSpPr>
          <p:nvPr>
            <p:ph type="title"/>
          </p:nvPr>
        </p:nvSpPr>
        <p:spPr/>
        <p:txBody>
          <a:bodyPr/>
          <a:lstStyle/>
          <a:p>
            <a:r>
              <a:rPr lang="en-AU" dirty="0"/>
              <a:t>Converting from vector to point-gradient form (2)</a:t>
            </a:r>
          </a:p>
        </p:txBody>
      </p:sp>
      <p:sp>
        <p:nvSpPr>
          <p:cNvPr id="4" name="Text Placeholder 3">
            <a:extLst>
              <a:ext uri="{FF2B5EF4-FFF2-40B4-BE49-F238E27FC236}">
                <a16:creationId xmlns:a16="http://schemas.microsoft.com/office/drawing/2014/main" id="{4B8372DD-B96D-F93B-9505-7C8AC474836E}"/>
              </a:ext>
            </a:extLst>
          </p:cNvPr>
          <p:cNvSpPr>
            <a:spLocks noGrp="1"/>
          </p:cNvSpPr>
          <p:nvPr>
            <p:ph type="body" sz="quarter" idx="18"/>
          </p:nvPr>
        </p:nvSpPr>
        <p:spPr/>
        <p:txBody>
          <a:bodyPr/>
          <a:lstStyle/>
          <a:p>
            <a:r>
              <a:rPr lang="en-AU" dirty="0"/>
              <a:t>Your turn 1</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CFD87850-DE08-2225-0D22-3BE6709099DB}"/>
                  </a:ext>
                </a:extLst>
              </p:cNvPr>
              <p:cNvSpPr>
                <a:spLocks noGrp="1"/>
              </p:cNvSpPr>
              <p:nvPr>
                <p:ph type="body" sz="quarter" idx="17"/>
              </p:nvPr>
            </p:nvSpPr>
            <p:spPr/>
            <p:txBody>
              <a:bodyPr/>
              <a:lstStyle/>
              <a:p>
                <a:r>
                  <a:rPr lang="en-AU" dirty="0"/>
                  <a:t>Write the following vector equation as a Cartesian equation in point-gradient form. </a:t>
                </a:r>
              </a:p>
              <a:p>
                <a:pPr/>
                <a14:m>
                  <m:oMathPara xmlns:m="http://schemas.openxmlformats.org/officeDocument/2006/math">
                    <m:oMathParaPr>
                      <m:jc m:val="centerGroup"/>
                    </m:oMathParaPr>
                    <m:oMath xmlns:m="http://schemas.openxmlformats.org/officeDocument/2006/math">
                      <m:r>
                        <a:rPr lang="en-AU" b="1">
                          <a:latin typeface="Cambria Math" panose="02040503050406030204" pitchFamily="18" charset="0"/>
                        </a:rPr>
                        <m:t>𝐫</m:t>
                      </m:r>
                      <m:r>
                        <a:rPr lang="en-AU" i="1">
                          <a:latin typeface="Cambria Math" panose="02040503050406030204" pitchFamily="18" charset="0"/>
                        </a:rPr>
                        <m:t>=3</m:t>
                      </m:r>
                      <m:r>
                        <a:rPr lang="en-AU" b="1" i="0">
                          <a:latin typeface="Cambria Math" panose="02040503050406030204" pitchFamily="18" charset="0"/>
                        </a:rPr>
                        <m:t>𝐢</m:t>
                      </m:r>
                      <m:r>
                        <a:rPr lang="en-AU" i="1">
                          <a:latin typeface="Cambria Math" panose="02040503050406030204" pitchFamily="18" charset="0"/>
                        </a:rPr>
                        <m:t>−2</m:t>
                      </m:r>
                      <m:r>
                        <a:rPr lang="en-AU" b="1" i="0">
                          <a:latin typeface="Cambria Math" panose="02040503050406030204" pitchFamily="18" charset="0"/>
                        </a:rPr>
                        <m:t>𝐣</m:t>
                      </m:r>
                      <m:r>
                        <a:rPr lang="en-AU" b="0" i="1" smtClean="0">
                          <a:latin typeface="Cambria Math" panose="02040503050406030204" pitchFamily="18" charset="0"/>
                        </a:rPr>
                        <m:t>+</m:t>
                      </m:r>
                      <m:r>
                        <a:rPr lang="en-AU" b="0" i="1" smtClean="0">
                          <a:latin typeface="Cambria Math" panose="02040503050406030204" pitchFamily="18" charset="0"/>
                        </a:rPr>
                        <m:t>𝜆</m:t>
                      </m:r>
                      <m:r>
                        <a:rPr lang="en-AU" b="0" i="1" smtClean="0">
                          <a:latin typeface="Cambria Math" panose="02040503050406030204" pitchFamily="18" charset="0"/>
                        </a:rPr>
                        <m:t>(−</m:t>
                      </m:r>
                      <m:r>
                        <a:rPr lang="en-AU" b="1" i="0" smtClean="0">
                          <a:latin typeface="Cambria Math" panose="02040503050406030204" pitchFamily="18" charset="0"/>
                        </a:rPr>
                        <m:t>𝐢</m:t>
                      </m:r>
                      <m:r>
                        <a:rPr lang="en-AU" b="0" i="1" smtClean="0">
                          <a:latin typeface="Cambria Math" panose="02040503050406030204" pitchFamily="18" charset="0"/>
                        </a:rPr>
                        <m:t>+2</m:t>
                      </m:r>
                      <m:r>
                        <a:rPr lang="en-AU" b="1" i="0" smtClean="0">
                          <a:latin typeface="Cambria Math" panose="02040503050406030204" pitchFamily="18" charset="0"/>
                        </a:rPr>
                        <m:t>𝐣</m:t>
                      </m:r>
                      <m:r>
                        <a:rPr lang="en-AU" b="0" i="1" smtClean="0">
                          <a:latin typeface="Cambria Math" panose="02040503050406030204" pitchFamily="18" charset="0"/>
                        </a:rPr>
                        <m:t>)</m:t>
                      </m:r>
                    </m:oMath>
                  </m:oMathPara>
                </a14:m>
                <a:endParaRPr lang="en-AU" dirty="0"/>
              </a:p>
              <a:p>
                <a:r>
                  <a:rPr lang="en-AU" dirty="0"/>
                  <a:t>Line passes through the point </a:t>
                </a:r>
                <a14:m>
                  <m:oMath xmlns:m="http://schemas.openxmlformats.org/officeDocument/2006/math">
                    <m:r>
                      <a:rPr lang="en-AU" i="1" dirty="0" smtClean="0">
                        <a:latin typeface="Cambria Math" panose="02040503050406030204" pitchFamily="18" charset="0"/>
                      </a:rPr>
                      <m:t>(3,−2)</m:t>
                    </m:r>
                  </m:oMath>
                </a14:m>
                <a:endParaRPr lang="en-AU" dirty="0"/>
              </a:p>
              <a:p>
                <a:r>
                  <a:rPr lang="en-AU" dirty="0"/>
                  <a:t>Gradient </a:t>
                </a:r>
                <a14:m>
                  <m:oMath xmlns:m="http://schemas.openxmlformats.org/officeDocument/2006/math">
                    <m:f>
                      <m:fPr>
                        <m:ctrlPr>
                          <a:rPr lang="en-AU" b="0" i="1" smtClean="0">
                            <a:latin typeface="Cambria Math" panose="02040503050406030204" pitchFamily="18" charset="0"/>
                          </a:rPr>
                        </m:ctrlPr>
                      </m:fPr>
                      <m:num>
                        <m:r>
                          <a:rPr lang="en-AU" b="0" i="1" smtClean="0">
                            <a:latin typeface="Cambria Math" panose="02040503050406030204" pitchFamily="18" charset="0"/>
                          </a:rPr>
                          <m:t>2</m:t>
                        </m:r>
                      </m:num>
                      <m:den>
                        <m:r>
                          <a:rPr lang="en-AU" b="0" i="1" smtClean="0">
                            <a:latin typeface="Cambria Math" panose="02040503050406030204" pitchFamily="18" charset="0"/>
                          </a:rPr>
                          <m:t>−1</m:t>
                        </m:r>
                      </m:den>
                    </m:f>
                    <m:r>
                      <a:rPr lang="en-AU" b="0" i="1" smtClean="0">
                        <a:latin typeface="Cambria Math" panose="02040503050406030204" pitchFamily="18" charset="0"/>
                      </a:rPr>
                      <m:t>=−2</m:t>
                    </m:r>
                  </m:oMath>
                </a14:m>
                <a:endParaRPr lang="en-AU" dirty="0"/>
              </a:p>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d>
                        <m:dPr>
                          <m:ctrlPr>
                            <a:rPr lang="en-AU" b="0" i="1" smtClean="0">
                              <a:latin typeface="Cambria Math" panose="02040503050406030204" pitchFamily="18" charset="0"/>
                            </a:rPr>
                          </m:ctrlPr>
                        </m:dPr>
                        <m:e>
                          <m:r>
                            <a:rPr lang="en-AU" b="0" i="1" smtClean="0">
                              <a:latin typeface="Cambria Math" panose="02040503050406030204" pitchFamily="18" charset="0"/>
                            </a:rPr>
                            <m:t>−2</m:t>
                          </m:r>
                        </m:e>
                      </m:d>
                      <m:r>
                        <m:rPr>
                          <m:aln/>
                        </m:rPr>
                        <a:rPr lang="en-AU" b="0" i="1" smtClean="0">
                          <a:latin typeface="Cambria Math" panose="02040503050406030204" pitchFamily="18" charset="0"/>
                        </a:rPr>
                        <m:t>=</m:t>
                      </m:r>
                      <m:r>
                        <a:rPr lang="en-AU" b="0" i="1" smtClean="0">
                          <a:latin typeface="Cambria Math" panose="02040503050406030204" pitchFamily="18" charset="0"/>
                        </a:rPr>
                        <m:t>−2</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r>
                            <a:rPr lang="en-AU" b="0" i="1" smtClean="0">
                              <a:latin typeface="Cambria Math" panose="02040503050406030204" pitchFamily="18" charset="0"/>
                            </a:rPr>
                            <m:t>−3</m:t>
                          </m:r>
                        </m:e>
                      </m:d>
                    </m:oMath>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+2=−2(</m:t>
                      </m:r>
                      <m:r>
                        <a:rPr lang="en-AU" b="0" i="1" smtClean="0">
                          <a:latin typeface="Cambria Math" panose="02040503050406030204" pitchFamily="18" charset="0"/>
                        </a:rPr>
                        <m:t>𝑥</m:t>
                      </m:r>
                      <m:r>
                        <a:rPr lang="en-AU" b="0" i="1" smtClean="0">
                          <a:latin typeface="Cambria Math" panose="02040503050406030204" pitchFamily="18" charset="0"/>
                        </a:rPr>
                        <m:t>−3)</m:t>
                      </m:r>
                    </m:oMath>
                  </m:oMathPara>
                </a14:m>
                <a:endParaRPr lang="en-AU" dirty="0"/>
              </a:p>
            </p:txBody>
          </p:sp>
        </mc:Choice>
        <mc:Fallback xmlns="">
          <p:sp>
            <p:nvSpPr>
              <p:cNvPr id="5" name="Text Placeholder 4">
                <a:extLst>
                  <a:ext uri="{FF2B5EF4-FFF2-40B4-BE49-F238E27FC236}">
                    <a16:creationId xmlns:a16="http://schemas.microsoft.com/office/drawing/2014/main" id="{CFD87850-DE08-2225-0D22-3BE6709099DB}"/>
                  </a:ext>
                </a:extLst>
              </p:cNvPr>
              <p:cNvSpPr>
                <a:spLocks noGrp="1" noRot="1" noChangeAspect="1" noMove="1" noResize="1" noEditPoints="1" noAdjustHandles="1" noChangeArrowheads="1" noChangeShapeType="1" noTextEdit="1"/>
              </p:cNvSpPr>
              <p:nvPr>
                <p:ph type="body" sz="quarter" idx="17"/>
              </p:nvPr>
            </p:nvSpPr>
            <p:spPr>
              <a:blipFill>
                <a:blip r:embed="rId2"/>
                <a:stretch>
                  <a:fillRect l="-1327"/>
                </a:stretch>
              </a:blipFill>
            </p:spPr>
            <p:txBody>
              <a:bodyPr/>
              <a:lstStyle/>
              <a:p>
                <a:r>
                  <a:rPr lang="en-US">
                    <a:noFill/>
                  </a:rPr>
                  <a:t> </a:t>
                </a:r>
              </a:p>
            </p:txBody>
          </p:sp>
        </mc:Fallback>
      </mc:AlternateContent>
      <p:sp>
        <p:nvSpPr>
          <p:cNvPr id="2" name="Slide Number Placeholder 1">
            <a:extLst>
              <a:ext uri="{FF2B5EF4-FFF2-40B4-BE49-F238E27FC236}">
                <a16:creationId xmlns:a16="http://schemas.microsoft.com/office/drawing/2014/main" id="{7EFE00CA-B4E0-F173-95D8-A0BE9E05D6CC}"/>
              </a:ext>
            </a:extLst>
          </p:cNvPr>
          <p:cNvSpPr>
            <a:spLocks noGrp="1"/>
          </p:cNvSpPr>
          <p:nvPr>
            <p:ph type="sldNum" sz="quarter" idx="12"/>
          </p:nvPr>
        </p:nvSpPr>
        <p:spPr/>
        <p:txBody>
          <a:bodyPr/>
          <a:lstStyle/>
          <a:p>
            <a:fld id="{10A01DC5-1685-4615-8240-15192985C6A2}" type="slidenum">
              <a:rPr lang="en-AU" smtClean="0"/>
              <a:t>12</a:t>
            </a:fld>
            <a:endParaRPr lang="en-AU" dirty="0"/>
          </a:p>
        </p:txBody>
      </p:sp>
    </p:spTree>
    <p:extLst>
      <p:ext uri="{BB962C8B-B14F-4D97-AF65-F5344CB8AC3E}">
        <p14:creationId xmlns:p14="http://schemas.microsoft.com/office/powerpoint/2010/main" val="2253498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2E37DEA-B22A-1719-223E-9B0C0C51CF3A}"/>
              </a:ext>
            </a:extLst>
          </p:cNvPr>
          <p:cNvSpPr>
            <a:spLocks noGrp="1"/>
          </p:cNvSpPr>
          <p:nvPr>
            <p:ph type="title"/>
          </p:nvPr>
        </p:nvSpPr>
        <p:spPr/>
        <p:txBody>
          <a:bodyPr/>
          <a:lstStyle/>
          <a:p>
            <a:r>
              <a:rPr lang="en-AU" dirty="0"/>
              <a:t>Converting from Cartesian to vector form (1)</a:t>
            </a:r>
          </a:p>
        </p:txBody>
      </p:sp>
      <p:sp>
        <p:nvSpPr>
          <p:cNvPr id="4" name="Text Placeholder 3">
            <a:extLst>
              <a:ext uri="{FF2B5EF4-FFF2-40B4-BE49-F238E27FC236}">
                <a16:creationId xmlns:a16="http://schemas.microsoft.com/office/drawing/2014/main" id="{5028BED3-5656-B0ED-FB92-0B746815F6B6}"/>
              </a:ext>
            </a:extLst>
          </p:cNvPr>
          <p:cNvSpPr>
            <a:spLocks noGrp="1"/>
          </p:cNvSpPr>
          <p:nvPr>
            <p:ph type="body" sz="quarter" idx="18"/>
          </p:nvPr>
        </p:nvSpPr>
        <p:spPr/>
        <p:txBody>
          <a:bodyPr/>
          <a:lstStyle/>
          <a:p>
            <a:r>
              <a:rPr lang="en-AU" dirty="0"/>
              <a:t>Worked example 2</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8279448A-40B4-EF87-465C-D3C6DF4A7799}"/>
                  </a:ext>
                </a:extLst>
              </p:cNvPr>
              <p:cNvSpPr>
                <a:spLocks noGrp="1"/>
              </p:cNvSpPr>
              <p:nvPr>
                <p:ph type="body" sz="quarter" idx="17"/>
              </p:nvPr>
            </p:nvSpPr>
            <p:spPr/>
            <p:txBody>
              <a:bodyPr/>
              <a:lstStyle/>
              <a:p>
                <a:r>
                  <a:rPr lang="en-AU" dirty="0"/>
                  <a:t>Write the line </a:t>
                </a:r>
                <a14:m>
                  <m:oMath xmlns:m="http://schemas.openxmlformats.org/officeDocument/2006/math">
                    <m:r>
                      <a:rPr lang="en-AU" b="0" i="1" smtClean="0">
                        <a:latin typeface="Cambria Math" panose="02040503050406030204" pitchFamily="18" charset="0"/>
                      </a:rPr>
                      <m:t>10</m:t>
                    </m:r>
                    <m:r>
                      <a:rPr lang="en-AU" b="0" i="1" smtClean="0">
                        <a:latin typeface="Cambria Math" panose="02040503050406030204" pitchFamily="18" charset="0"/>
                      </a:rPr>
                      <m:t>𝑥</m:t>
                    </m:r>
                    <m:r>
                      <a:rPr lang="en-AU" b="0" i="1" smtClean="0">
                        <a:latin typeface="Cambria Math" panose="02040503050406030204" pitchFamily="18" charset="0"/>
                      </a:rPr>
                      <m:t>+</m:t>
                    </m:r>
                    <m:r>
                      <a:rPr lang="en-AU" b="0" i="1" smtClean="0">
                        <a:latin typeface="Cambria Math" panose="02040503050406030204" pitchFamily="18" charset="0"/>
                      </a:rPr>
                      <m:t>𝑦</m:t>
                    </m:r>
                    <m:r>
                      <a:rPr lang="en-AU" b="0" i="1" smtClean="0">
                        <a:latin typeface="Cambria Math" panose="02040503050406030204" pitchFamily="18" charset="0"/>
                      </a:rPr>
                      <m:t>−2=0</m:t>
                    </m:r>
                  </m:oMath>
                </a14:m>
                <a:r>
                  <a:rPr lang="en-AU" dirty="0"/>
                  <a:t> as a vector equation. </a:t>
                </a:r>
              </a:p>
              <a:p>
                <a:pPr/>
                <a14:m>
                  <m:oMathPara xmlns:m="http://schemas.openxmlformats.org/officeDocument/2006/math">
                    <m:oMathParaPr>
                      <m:jc m:val="centerGroup"/>
                    </m:oMathParaPr>
                    <m:oMath xmlns:m="http://schemas.openxmlformats.org/officeDocument/2006/math">
                      <m:r>
                        <a:rPr lang="en-AU" i="1">
                          <a:latin typeface="Cambria Math" panose="02040503050406030204" pitchFamily="18" charset="0"/>
                        </a:rPr>
                        <m:t>10</m:t>
                      </m:r>
                      <m:r>
                        <a:rPr lang="en-AU" i="1">
                          <a:latin typeface="Cambria Math" panose="02040503050406030204" pitchFamily="18" charset="0"/>
                        </a:rPr>
                        <m:t>𝑥</m:t>
                      </m:r>
                      <m:r>
                        <a:rPr lang="en-AU" i="1">
                          <a:latin typeface="Cambria Math" panose="02040503050406030204" pitchFamily="18" charset="0"/>
                        </a:rPr>
                        <m:t>+</m:t>
                      </m:r>
                      <m:r>
                        <a:rPr lang="en-AU" i="1">
                          <a:latin typeface="Cambria Math" panose="02040503050406030204" pitchFamily="18" charset="0"/>
                        </a:rPr>
                        <m:t>𝑦</m:t>
                      </m:r>
                      <m:r>
                        <a:rPr lang="en-AU" i="1">
                          <a:latin typeface="Cambria Math" panose="02040503050406030204" pitchFamily="18" charset="0"/>
                        </a:rPr>
                        <m:t>−2=0</m:t>
                      </m:r>
                    </m:oMath>
                  </m:oMathPara>
                </a14:m>
                <a:endParaRPr lang="en-AU" dirty="0"/>
              </a:p>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m:t>
                      </m:r>
                      <m:r>
                        <a:rPr lang="en-AU" b="0" i="1" smtClean="0">
                          <a:latin typeface="Cambria Math" panose="02040503050406030204" pitchFamily="18" charset="0"/>
                        </a:rPr>
                        <m:t>𝑦</m:t>
                      </m:r>
                      <m:r>
                        <a:rPr lang="en-AU" b="0" i="1" smtClean="0">
                          <a:latin typeface="Cambria Math" panose="02040503050406030204" pitchFamily="18" charset="0"/>
                        </a:rPr>
                        <m:t>=−10</m:t>
                      </m:r>
                      <m:r>
                        <a:rPr lang="en-AU" b="0" i="1" smtClean="0">
                          <a:latin typeface="Cambria Math" panose="02040503050406030204" pitchFamily="18" charset="0"/>
                        </a:rPr>
                        <m:t>𝑥</m:t>
                      </m:r>
                      <m:r>
                        <a:rPr lang="en-AU" b="0" i="1" smtClean="0">
                          <a:latin typeface="Cambria Math" panose="02040503050406030204" pitchFamily="18" charset="0"/>
                        </a:rPr>
                        <m:t>+2</m:t>
                      </m:r>
                    </m:oMath>
                  </m:oMathPara>
                </a14:m>
                <a:endParaRPr lang="en-AU" dirty="0"/>
              </a:p>
              <a:p>
                <a:r>
                  <a:rPr lang="en-AU" dirty="0"/>
                  <a:t>The gradient is </a:t>
                </a:r>
                <a14:m>
                  <m:oMath xmlns:m="http://schemas.openxmlformats.org/officeDocument/2006/math">
                    <m:r>
                      <a:rPr lang="en-AU" b="0" i="0" smtClean="0">
                        <a:latin typeface="Cambria Math" panose="02040503050406030204" pitchFamily="18" charset="0"/>
                      </a:rPr>
                      <m:t>−</m:t>
                    </m:r>
                    <m:r>
                      <a:rPr lang="en-AU" b="0" i="1" smtClean="0">
                        <a:latin typeface="Cambria Math" panose="02040503050406030204" pitchFamily="18" charset="0"/>
                      </a:rPr>
                      <m:t>10</m:t>
                    </m:r>
                    <m:r>
                      <a:rPr lang="en-AU" b="0" i="0" smtClean="0">
                        <a:latin typeface="Cambria Math" panose="02040503050406030204" pitchFamily="18" charset="0"/>
                      </a:rPr>
                      <m:t>,</m:t>
                    </m:r>
                  </m:oMath>
                </a14:m>
                <a:r>
                  <a:rPr lang="en-AU" dirty="0"/>
                  <a:t> therefore the direction vector is </a:t>
                </a:r>
                <a14:m>
                  <m:oMath xmlns:m="http://schemas.openxmlformats.org/officeDocument/2006/math">
                    <m:d>
                      <m:dPr>
                        <m:ctrlPr>
                          <a:rPr lang="en-AU" sz="2800" i="1">
                            <a:latin typeface="Cambria Math" panose="02040503050406030204" pitchFamily="18" charset="0"/>
                          </a:rPr>
                        </m:ctrlPr>
                      </m:dPr>
                      <m:e>
                        <m:f>
                          <m:fPr>
                            <m:type m:val="noBar"/>
                            <m:ctrlPr>
                              <a:rPr lang="en-AU" sz="2800" b="0" i="1" smtClean="0">
                                <a:latin typeface="Cambria Math" panose="02040503050406030204" pitchFamily="18" charset="0"/>
                              </a:rPr>
                            </m:ctrlPr>
                          </m:fPr>
                          <m:num>
                            <m:r>
                              <a:rPr lang="en-AU" sz="2800" b="0" i="1" smtClean="0">
                                <a:latin typeface="Cambria Math" panose="02040503050406030204" pitchFamily="18" charset="0"/>
                              </a:rPr>
                              <m:t>1</m:t>
                            </m:r>
                          </m:num>
                          <m:den>
                            <m:r>
                              <a:rPr lang="en-AU" sz="2800" b="0" i="1" smtClean="0">
                                <a:latin typeface="Cambria Math" panose="02040503050406030204" pitchFamily="18" charset="0"/>
                              </a:rPr>
                              <m:t>−10</m:t>
                            </m:r>
                          </m:den>
                        </m:f>
                      </m:e>
                    </m:d>
                  </m:oMath>
                </a14:m>
                <a:endParaRPr lang="en-AU" dirty="0"/>
              </a:p>
              <a:p>
                <a:r>
                  <a:rPr lang="en-AU" dirty="0"/>
                  <a:t>The line passes through </a:t>
                </a:r>
                <a14:m>
                  <m:oMath xmlns:m="http://schemas.openxmlformats.org/officeDocument/2006/math">
                    <m:r>
                      <a:rPr lang="en-AU" i="1" dirty="0" smtClean="0">
                        <a:latin typeface="Cambria Math" panose="02040503050406030204" pitchFamily="18" charset="0"/>
                      </a:rPr>
                      <m:t>(0, 2)</m:t>
                    </m:r>
                  </m:oMath>
                </a14:m>
                <a:r>
                  <a:rPr lang="en-AU" dirty="0"/>
                  <a:t>, so the position vector is </a:t>
                </a:r>
                <a14:m>
                  <m:oMath xmlns:m="http://schemas.openxmlformats.org/officeDocument/2006/math">
                    <m:d>
                      <m:dPr>
                        <m:ctrlPr>
                          <a:rPr lang="en-AU" sz="2800" i="1">
                            <a:latin typeface="Cambria Math" panose="02040503050406030204" pitchFamily="18" charset="0"/>
                          </a:rPr>
                        </m:ctrlPr>
                      </m:dPr>
                      <m:e>
                        <m:f>
                          <m:fPr>
                            <m:type m:val="noBar"/>
                            <m:ctrlPr>
                              <a:rPr lang="en-AU" sz="2800" b="0" i="1" smtClean="0">
                                <a:latin typeface="Cambria Math" panose="02040503050406030204" pitchFamily="18" charset="0"/>
                              </a:rPr>
                            </m:ctrlPr>
                          </m:fPr>
                          <m:num>
                            <m:r>
                              <a:rPr lang="en-AU" sz="2800" b="0" i="1" smtClean="0">
                                <a:latin typeface="Cambria Math" panose="02040503050406030204" pitchFamily="18" charset="0"/>
                              </a:rPr>
                              <m:t>0</m:t>
                            </m:r>
                          </m:num>
                          <m:den>
                            <m:r>
                              <a:rPr lang="en-AU" sz="2800" b="0" i="1" smtClean="0">
                                <a:latin typeface="Cambria Math" panose="02040503050406030204" pitchFamily="18" charset="0"/>
                              </a:rPr>
                              <m:t>2</m:t>
                            </m:r>
                          </m:den>
                        </m:f>
                      </m:e>
                    </m:d>
                  </m:oMath>
                </a14:m>
                <a:endParaRPr lang="en-AU" sz="2800" dirty="0"/>
              </a:p>
              <a:p>
                <a:pPr/>
                <a14:m>
                  <m:oMathPara xmlns:m="http://schemas.openxmlformats.org/officeDocument/2006/math">
                    <m:oMathParaPr>
                      <m:jc m:val="centerGroup"/>
                    </m:oMathParaPr>
                    <m:oMath xmlns:m="http://schemas.openxmlformats.org/officeDocument/2006/math">
                      <m:r>
                        <a:rPr lang="en-AU" b="1" i="1" smtClean="0">
                          <a:latin typeface="Cambria Math" panose="02040503050406030204" pitchFamily="18" charset="0"/>
                        </a:rPr>
                        <m:t>∴</m:t>
                      </m:r>
                      <m:r>
                        <a:rPr lang="en-AU" b="1">
                          <a:latin typeface="Cambria Math" panose="02040503050406030204" pitchFamily="18" charset="0"/>
                        </a:rPr>
                        <m:t>𝐫</m:t>
                      </m:r>
                      <m:r>
                        <a:rPr lang="en-AU" i="1">
                          <a:latin typeface="Cambria Math" panose="02040503050406030204" pitchFamily="18" charset="0"/>
                        </a:rPr>
                        <m:t>=</m:t>
                      </m:r>
                      <m:d>
                        <m:dPr>
                          <m:ctrlPr>
                            <a:rPr lang="en-AU" i="1">
                              <a:latin typeface="Cambria Math" panose="02040503050406030204" pitchFamily="18" charset="0"/>
                            </a:rPr>
                          </m:ctrlPr>
                        </m:dPr>
                        <m:e>
                          <m:f>
                            <m:fPr>
                              <m:type m:val="noBar"/>
                              <m:ctrlPr>
                                <a:rPr lang="en-AU" b="0" i="1" smtClean="0">
                                  <a:latin typeface="Cambria Math" panose="02040503050406030204" pitchFamily="18" charset="0"/>
                                </a:rPr>
                              </m:ctrlPr>
                            </m:fPr>
                            <m:num>
                              <m:r>
                                <a:rPr lang="en-AU" b="0" i="1" smtClean="0">
                                  <a:latin typeface="Cambria Math" panose="02040503050406030204" pitchFamily="18" charset="0"/>
                                </a:rPr>
                                <m:t>0</m:t>
                              </m:r>
                            </m:num>
                            <m:den>
                              <m:r>
                                <a:rPr lang="en-AU" b="0" i="1" smtClean="0">
                                  <a:latin typeface="Cambria Math" panose="02040503050406030204" pitchFamily="18" charset="0"/>
                                </a:rPr>
                                <m:t>2</m:t>
                              </m:r>
                            </m:den>
                          </m:f>
                        </m:e>
                      </m:d>
                      <m:r>
                        <a:rPr lang="en-AU" i="1">
                          <a:latin typeface="Cambria Math" panose="02040503050406030204" pitchFamily="18" charset="0"/>
                        </a:rPr>
                        <m:t>+</m:t>
                      </m:r>
                      <m:r>
                        <a:rPr lang="en-AU" i="1">
                          <a:latin typeface="Cambria Math" panose="02040503050406030204" pitchFamily="18" charset="0"/>
                        </a:rPr>
                        <m:t>𝜆</m:t>
                      </m:r>
                      <m:d>
                        <m:dPr>
                          <m:ctrlPr>
                            <a:rPr lang="en-AU" i="1">
                              <a:latin typeface="Cambria Math" panose="02040503050406030204" pitchFamily="18" charset="0"/>
                            </a:rPr>
                          </m:ctrlPr>
                        </m:dPr>
                        <m:e>
                          <m:f>
                            <m:fPr>
                              <m:type m:val="noBar"/>
                              <m:ctrlPr>
                                <a:rPr lang="en-AU" b="0" i="1" smtClean="0">
                                  <a:latin typeface="Cambria Math" panose="02040503050406030204" pitchFamily="18" charset="0"/>
                                </a:rPr>
                              </m:ctrlPr>
                            </m:fPr>
                            <m:num>
                              <m:r>
                                <a:rPr lang="en-AU" b="0" i="1" smtClean="0">
                                  <a:latin typeface="Cambria Math" panose="02040503050406030204" pitchFamily="18" charset="0"/>
                                </a:rPr>
                                <m:t>1</m:t>
                              </m:r>
                            </m:num>
                            <m:den>
                              <m:r>
                                <a:rPr lang="en-AU" b="0" i="1" smtClean="0">
                                  <a:latin typeface="Cambria Math" panose="02040503050406030204" pitchFamily="18" charset="0"/>
                                </a:rPr>
                                <m:t>−10</m:t>
                              </m:r>
                            </m:den>
                          </m:f>
                        </m:e>
                      </m:d>
                    </m:oMath>
                  </m:oMathPara>
                </a14:m>
                <a:endParaRPr lang="en-AU" dirty="0"/>
              </a:p>
              <a:p>
                <a:endParaRPr lang="en-AU" dirty="0"/>
              </a:p>
            </p:txBody>
          </p:sp>
        </mc:Choice>
        <mc:Fallback xmlns="">
          <p:sp>
            <p:nvSpPr>
              <p:cNvPr id="5" name="Text Placeholder 4">
                <a:extLst>
                  <a:ext uri="{FF2B5EF4-FFF2-40B4-BE49-F238E27FC236}">
                    <a16:creationId xmlns:a16="http://schemas.microsoft.com/office/drawing/2014/main" id="{8279448A-40B4-EF87-465C-D3C6DF4A7799}"/>
                  </a:ext>
                </a:extLst>
              </p:cNvPr>
              <p:cNvSpPr>
                <a:spLocks noGrp="1" noRot="1" noChangeAspect="1" noMove="1" noResize="1" noEditPoints="1" noAdjustHandles="1" noChangeArrowheads="1" noChangeShapeType="1" noTextEdit="1"/>
              </p:cNvSpPr>
              <p:nvPr>
                <p:ph type="body" sz="quarter" idx="17"/>
              </p:nvPr>
            </p:nvSpPr>
            <p:spPr>
              <a:blipFill>
                <a:blip r:embed="rId3"/>
                <a:stretch>
                  <a:fillRect l="-1327"/>
                </a:stretch>
              </a:blipFill>
            </p:spPr>
            <p:txBody>
              <a:bodyPr/>
              <a:lstStyle/>
              <a:p>
                <a:r>
                  <a:rPr lang="en-US">
                    <a:noFill/>
                  </a:rPr>
                  <a:t> </a:t>
                </a:r>
              </a:p>
            </p:txBody>
          </p:sp>
        </mc:Fallback>
      </mc:AlternateContent>
      <p:sp>
        <p:nvSpPr>
          <p:cNvPr id="9" name="Speech Bubble: Rectangle with Corners Rounded 8">
            <a:extLst>
              <a:ext uri="{FF2B5EF4-FFF2-40B4-BE49-F238E27FC236}">
                <a16:creationId xmlns:a16="http://schemas.microsoft.com/office/drawing/2014/main" id="{63B5E44A-AA15-337B-9572-9A5F5E925C21}"/>
              </a:ext>
            </a:extLst>
          </p:cNvPr>
          <p:cNvSpPr/>
          <p:nvPr/>
        </p:nvSpPr>
        <p:spPr>
          <a:xfrm>
            <a:off x="8509095" y="1170479"/>
            <a:ext cx="2759825" cy="1332807"/>
          </a:xfrm>
          <a:prstGeom prst="wedgeRoundRectCallout">
            <a:avLst>
              <a:gd name="adj1" fmla="val -100521"/>
              <a:gd name="adj2" fmla="val 88205"/>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sz="2000" dirty="0"/>
              <a:t>Why did we rewrite the equation?</a:t>
            </a:r>
          </a:p>
        </p:txBody>
      </p:sp>
      <p:sp>
        <p:nvSpPr>
          <p:cNvPr id="7" name="Speech Bubble: Rectangle with Corners Rounded 6">
            <a:extLst>
              <a:ext uri="{FF2B5EF4-FFF2-40B4-BE49-F238E27FC236}">
                <a16:creationId xmlns:a16="http://schemas.microsoft.com/office/drawing/2014/main" id="{312F8212-F84E-9B69-23D9-C40077D5F7DE}"/>
              </a:ext>
            </a:extLst>
          </p:cNvPr>
          <p:cNvSpPr/>
          <p:nvPr/>
        </p:nvSpPr>
        <p:spPr>
          <a:xfrm>
            <a:off x="8559204" y="2678487"/>
            <a:ext cx="2759825" cy="1205346"/>
          </a:xfrm>
          <a:prstGeom prst="wedgeRoundRectCallout">
            <a:avLst>
              <a:gd name="adj1" fmla="val -101751"/>
              <a:gd name="adj2" fmla="val 38221"/>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sz="2000" dirty="0"/>
              <a:t>Where did the 1 come from?</a:t>
            </a:r>
          </a:p>
        </p:txBody>
      </p:sp>
      <p:sp>
        <p:nvSpPr>
          <p:cNvPr id="8" name="Speech Bubble: Rectangle with Corners Rounded 7">
            <a:extLst>
              <a:ext uri="{FF2B5EF4-FFF2-40B4-BE49-F238E27FC236}">
                <a16:creationId xmlns:a16="http://schemas.microsoft.com/office/drawing/2014/main" id="{A659E7FD-5F15-2440-8340-5A75D839ED01}"/>
              </a:ext>
            </a:extLst>
          </p:cNvPr>
          <p:cNvSpPr/>
          <p:nvPr/>
        </p:nvSpPr>
        <p:spPr>
          <a:xfrm>
            <a:off x="8141465" y="4131326"/>
            <a:ext cx="3382178" cy="2401676"/>
          </a:xfrm>
          <a:prstGeom prst="wedgeRoundRectCallout">
            <a:avLst>
              <a:gd name="adj1" fmla="val -78577"/>
              <a:gd name="adj2" fmla="val -51925"/>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sz="2000" dirty="0"/>
              <a:t>How do we know the negative sign belongs with the 10? </a:t>
            </a:r>
          </a:p>
          <a:p>
            <a:pPr algn="ctr">
              <a:lnSpc>
                <a:spcPct val="150000"/>
              </a:lnSpc>
            </a:pPr>
            <a:r>
              <a:rPr lang="en-AU" sz="2000" dirty="0"/>
              <a:t>What happens if we put it with the 1 instead?</a:t>
            </a:r>
          </a:p>
        </p:txBody>
      </p:sp>
      <p:sp>
        <p:nvSpPr>
          <p:cNvPr id="2" name="Slide Number Placeholder 1">
            <a:extLst>
              <a:ext uri="{FF2B5EF4-FFF2-40B4-BE49-F238E27FC236}">
                <a16:creationId xmlns:a16="http://schemas.microsoft.com/office/drawing/2014/main" id="{C9F47034-57A2-652A-D046-488BCDA738A7}"/>
              </a:ext>
            </a:extLst>
          </p:cNvPr>
          <p:cNvSpPr>
            <a:spLocks noGrp="1"/>
          </p:cNvSpPr>
          <p:nvPr>
            <p:ph type="sldNum" sz="quarter" idx="12"/>
          </p:nvPr>
        </p:nvSpPr>
        <p:spPr/>
        <p:txBody>
          <a:bodyPr/>
          <a:lstStyle/>
          <a:p>
            <a:fld id="{10A01DC5-1685-4615-8240-15192985C6A2}" type="slidenum">
              <a:rPr lang="en-AU" smtClean="0"/>
              <a:t>13</a:t>
            </a:fld>
            <a:endParaRPr lang="en-AU" dirty="0"/>
          </a:p>
        </p:txBody>
      </p:sp>
    </p:spTree>
    <p:extLst>
      <p:ext uri="{BB962C8B-B14F-4D97-AF65-F5344CB8AC3E}">
        <p14:creationId xmlns:p14="http://schemas.microsoft.com/office/powerpoint/2010/main" val="3426156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BEB17E-0559-A173-1182-25F13498C4A0}"/>
              </a:ext>
            </a:extLst>
          </p:cNvPr>
          <p:cNvSpPr>
            <a:spLocks noGrp="1"/>
          </p:cNvSpPr>
          <p:nvPr>
            <p:ph type="title"/>
          </p:nvPr>
        </p:nvSpPr>
        <p:spPr/>
        <p:txBody>
          <a:bodyPr/>
          <a:lstStyle/>
          <a:p>
            <a:r>
              <a:rPr lang="en-AU" dirty="0"/>
              <a:t>Converting from Cartesian to vector form (2)</a:t>
            </a:r>
          </a:p>
        </p:txBody>
      </p:sp>
      <p:sp>
        <p:nvSpPr>
          <p:cNvPr id="4" name="Text Placeholder 3">
            <a:extLst>
              <a:ext uri="{FF2B5EF4-FFF2-40B4-BE49-F238E27FC236}">
                <a16:creationId xmlns:a16="http://schemas.microsoft.com/office/drawing/2014/main" id="{30F8C1A3-1814-8890-5C8E-D7351063ED39}"/>
              </a:ext>
            </a:extLst>
          </p:cNvPr>
          <p:cNvSpPr>
            <a:spLocks noGrp="1"/>
          </p:cNvSpPr>
          <p:nvPr>
            <p:ph type="body" sz="quarter" idx="18"/>
          </p:nvPr>
        </p:nvSpPr>
        <p:spPr/>
        <p:txBody>
          <a:bodyPr/>
          <a:lstStyle/>
          <a:p>
            <a:r>
              <a:rPr lang="en-AU" dirty="0"/>
              <a:t>Your turn 2</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B64E4602-EFD4-8716-7208-29A5956C0025}"/>
                  </a:ext>
                </a:extLst>
              </p:cNvPr>
              <p:cNvSpPr>
                <a:spLocks noGrp="1"/>
              </p:cNvSpPr>
              <p:nvPr>
                <p:ph type="body" sz="quarter" idx="17"/>
              </p:nvPr>
            </p:nvSpPr>
            <p:spPr/>
            <p:txBody>
              <a:bodyPr/>
              <a:lstStyle/>
              <a:p>
                <a:r>
                  <a:rPr lang="en-AU" dirty="0"/>
                  <a:t>Write the line </a:t>
                </a:r>
                <a14:m>
                  <m:oMath xmlns:m="http://schemas.openxmlformats.org/officeDocument/2006/math">
                    <m:r>
                      <a:rPr lang="en-AU" i="1">
                        <a:latin typeface="Cambria Math" panose="02040503050406030204" pitchFamily="18" charset="0"/>
                      </a:rPr>
                      <m:t>4</m:t>
                    </m:r>
                    <m:r>
                      <a:rPr lang="en-AU" i="1">
                        <a:latin typeface="Cambria Math" panose="02040503050406030204" pitchFamily="18" charset="0"/>
                      </a:rPr>
                      <m:t>𝑥</m:t>
                    </m:r>
                    <m:r>
                      <a:rPr lang="en-AU" i="1">
                        <a:latin typeface="Cambria Math" panose="02040503050406030204" pitchFamily="18" charset="0"/>
                      </a:rPr>
                      <m:t>+5</m:t>
                    </m:r>
                    <m:r>
                      <a:rPr lang="en-AU" i="1">
                        <a:latin typeface="Cambria Math" panose="02040503050406030204" pitchFamily="18" charset="0"/>
                      </a:rPr>
                      <m:t>𝑦</m:t>
                    </m:r>
                    <m:r>
                      <a:rPr lang="en-AU" i="1">
                        <a:latin typeface="Cambria Math" panose="02040503050406030204" pitchFamily="18" charset="0"/>
                      </a:rPr>
                      <m:t>+40=0</m:t>
                    </m:r>
                  </m:oMath>
                </a14:m>
                <a:r>
                  <a:rPr lang="en-AU" dirty="0"/>
                  <a:t> as a vector equation. </a:t>
                </a:r>
              </a:p>
              <a:p>
                <a:pPr>
                  <a:lnSpc>
                    <a:spcPct val="130000"/>
                  </a:lnSpc>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4</m:t>
                      </m:r>
                      <m:r>
                        <a:rPr lang="en-AU" b="0" i="1" smtClean="0">
                          <a:latin typeface="Cambria Math" panose="02040503050406030204" pitchFamily="18" charset="0"/>
                        </a:rPr>
                        <m:t>𝑥</m:t>
                      </m:r>
                      <m:r>
                        <a:rPr lang="en-AU" b="0" i="1" smtClean="0">
                          <a:latin typeface="Cambria Math" panose="02040503050406030204" pitchFamily="18" charset="0"/>
                        </a:rPr>
                        <m:t>+5</m:t>
                      </m:r>
                      <m:r>
                        <a:rPr lang="en-AU" b="0" i="1" smtClean="0">
                          <a:latin typeface="Cambria Math" panose="02040503050406030204" pitchFamily="18" charset="0"/>
                        </a:rPr>
                        <m:t>𝑦</m:t>
                      </m:r>
                      <m:r>
                        <a:rPr lang="en-AU" b="0" i="1" smtClean="0">
                          <a:latin typeface="Cambria Math" panose="02040503050406030204" pitchFamily="18" charset="0"/>
                        </a:rPr>
                        <m:t>+40=0</m:t>
                      </m:r>
                    </m:oMath>
                  </m:oMathPara>
                </a14:m>
                <a:endParaRPr lang="en-AU" dirty="0"/>
              </a:p>
              <a:p>
                <a:pPr>
                  <a:lnSpc>
                    <a:spcPct val="130000"/>
                  </a:lnSpc>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m:t>
                      </m:r>
                      <m:r>
                        <a:rPr lang="en-AU" i="1">
                          <a:latin typeface="Cambria Math" panose="02040503050406030204" pitchFamily="18" charset="0"/>
                        </a:rPr>
                        <m:t>𝑦</m:t>
                      </m:r>
                      <m:r>
                        <a:rPr lang="en-AU" i="1">
                          <a:latin typeface="Cambria Math" panose="02040503050406030204" pitchFamily="18" charset="0"/>
                        </a:rPr>
                        <m:t>=−</m:t>
                      </m:r>
                      <m:f>
                        <m:fPr>
                          <m:ctrlPr>
                            <a:rPr lang="en-AU" i="1">
                              <a:latin typeface="Cambria Math" panose="02040503050406030204" pitchFamily="18" charset="0"/>
                            </a:rPr>
                          </m:ctrlPr>
                        </m:fPr>
                        <m:num>
                          <m:r>
                            <a:rPr lang="en-AU" i="1">
                              <a:latin typeface="Cambria Math" panose="02040503050406030204" pitchFamily="18" charset="0"/>
                            </a:rPr>
                            <m:t>4</m:t>
                          </m:r>
                        </m:num>
                        <m:den>
                          <m:r>
                            <a:rPr lang="en-AU" i="1">
                              <a:latin typeface="Cambria Math" panose="02040503050406030204" pitchFamily="18" charset="0"/>
                            </a:rPr>
                            <m:t>5</m:t>
                          </m:r>
                        </m:den>
                      </m:f>
                      <m:r>
                        <a:rPr lang="en-AU" i="1">
                          <a:latin typeface="Cambria Math" panose="02040503050406030204" pitchFamily="18" charset="0"/>
                        </a:rPr>
                        <m:t>𝑥</m:t>
                      </m:r>
                      <m:r>
                        <a:rPr lang="en-AU" i="1">
                          <a:latin typeface="Cambria Math" panose="02040503050406030204" pitchFamily="18" charset="0"/>
                        </a:rPr>
                        <m:t>−8</m:t>
                      </m:r>
                    </m:oMath>
                  </m:oMathPara>
                </a14:m>
                <a:endParaRPr lang="en-AU" dirty="0"/>
              </a:p>
              <a:p>
                <a:pPr>
                  <a:lnSpc>
                    <a:spcPct val="130000"/>
                  </a:lnSpc>
                </a:pPr>
                <a:r>
                  <a:rPr lang="en-AU" dirty="0"/>
                  <a:t>The gradient is </a:t>
                </a:r>
                <a14:m>
                  <m:oMath xmlns:m="http://schemas.openxmlformats.org/officeDocument/2006/math">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4</m:t>
                        </m:r>
                      </m:num>
                      <m:den>
                        <m:r>
                          <a:rPr lang="en-AU" b="0" i="1" smtClean="0">
                            <a:latin typeface="Cambria Math" panose="02040503050406030204" pitchFamily="18" charset="0"/>
                          </a:rPr>
                          <m:t>5</m:t>
                        </m:r>
                      </m:den>
                    </m:f>
                    <m:r>
                      <a:rPr lang="en-AU">
                        <a:latin typeface="Cambria Math" panose="02040503050406030204" pitchFamily="18" charset="0"/>
                      </a:rPr>
                      <m:t>,</m:t>
                    </m:r>
                  </m:oMath>
                </a14:m>
                <a:r>
                  <a:rPr lang="en-AU" dirty="0"/>
                  <a:t> therefore the direction vector is </a:t>
                </a:r>
                <a14:m>
                  <m:oMath xmlns:m="http://schemas.openxmlformats.org/officeDocument/2006/math">
                    <m:d>
                      <m:dPr>
                        <m:ctrlPr>
                          <a:rPr lang="en-AU" sz="2800" i="1" smtClean="0">
                            <a:latin typeface="Cambria Math" panose="02040503050406030204" pitchFamily="18" charset="0"/>
                          </a:rPr>
                        </m:ctrlPr>
                      </m:dPr>
                      <m:e>
                        <m:f>
                          <m:fPr>
                            <m:type m:val="noBar"/>
                            <m:ctrlPr>
                              <a:rPr lang="en-AU" sz="2800" b="0" i="1" smtClean="0">
                                <a:latin typeface="Cambria Math" panose="02040503050406030204" pitchFamily="18" charset="0"/>
                              </a:rPr>
                            </m:ctrlPr>
                          </m:fPr>
                          <m:num>
                            <m:r>
                              <a:rPr lang="en-AU" sz="2800" b="0" i="1" smtClean="0">
                                <a:latin typeface="Cambria Math" panose="02040503050406030204" pitchFamily="18" charset="0"/>
                              </a:rPr>
                              <m:t>5</m:t>
                            </m:r>
                          </m:num>
                          <m:den>
                            <m:r>
                              <a:rPr lang="en-AU" sz="2800" b="0" i="1" smtClean="0">
                                <a:latin typeface="Cambria Math" panose="02040503050406030204" pitchFamily="18" charset="0"/>
                              </a:rPr>
                              <m:t>−4</m:t>
                            </m:r>
                          </m:den>
                        </m:f>
                      </m:e>
                    </m:d>
                  </m:oMath>
                </a14:m>
                <a:endParaRPr lang="en-AU" dirty="0"/>
              </a:p>
              <a:p>
                <a:pPr>
                  <a:lnSpc>
                    <a:spcPct val="130000"/>
                  </a:lnSpc>
                </a:pPr>
                <a:r>
                  <a:rPr lang="en-AU" dirty="0"/>
                  <a:t>The line passes through </a:t>
                </a:r>
                <a14:m>
                  <m:oMath xmlns:m="http://schemas.openxmlformats.org/officeDocument/2006/math">
                    <m:r>
                      <a:rPr lang="en-AU" i="1" dirty="0">
                        <a:latin typeface="Cambria Math" panose="02040503050406030204" pitchFamily="18" charset="0"/>
                      </a:rPr>
                      <m:t>(0, </m:t>
                    </m:r>
                    <m:r>
                      <a:rPr lang="en-AU" b="0" i="1" dirty="0" smtClean="0">
                        <a:latin typeface="Cambria Math" panose="02040503050406030204" pitchFamily="18" charset="0"/>
                      </a:rPr>
                      <m:t>−8</m:t>
                    </m:r>
                    <m:r>
                      <a:rPr lang="en-AU" i="1" dirty="0">
                        <a:latin typeface="Cambria Math" panose="02040503050406030204" pitchFamily="18" charset="0"/>
                      </a:rPr>
                      <m:t>)</m:t>
                    </m:r>
                  </m:oMath>
                </a14:m>
                <a:r>
                  <a:rPr lang="en-AU" dirty="0"/>
                  <a:t>, so the position vector is </a:t>
                </a:r>
                <a14:m>
                  <m:oMath xmlns:m="http://schemas.openxmlformats.org/officeDocument/2006/math">
                    <m:d>
                      <m:dPr>
                        <m:ctrlPr>
                          <a:rPr lang="en-AU" sz="2800" i="1">
                            <a:latin typeface="Cambria Math" panose="02040503050406030204" pitchFamily="18" charset="0"/>
                          </a:rPr>
                        </m:ctrlPr>
                      </m:dPr>
                      <m:e>
                        <m:f>
                          <m:fPr>
                            <m:type m:val="noBar"/>
                            <m:ctrlPr>
                              <a:rPr lang="en-AU" sz="2800" i="1">
                                <a:latin typeface="Cambria Math" panose="02040503050406030204" pitchFamily="18" charset="0"/>
                              </a:rPr>
                            </m:ctrlPr>
                          </m:fPr>
                          <m:num>
                            <m:r>
                              <a:rPr lang="en-AU" sz="2800" i="1">
                                <a:latin typeface="Cambria Math" panose="02040503050406030204" pitchFamily="18" charset="0"/>
                              </a:rPr>
                              <m:t>0</m:t>
                            </m:r>
                          </m:num>
                          <m:den>
                            <m:r>
                              <a:rPr lang="en-AU" sz="2800" b="0" i="1" smtClean="0">
                                <a:latin typeface="Cambria Math" panose="02040503050406030204" pitchFamily="18" charset="0"/>
                              </a:rPr>
                              <m:t>−8</m:t>
                            </m:r>
                          </m:den>
                        </m:f>
                      </m:e>
                    </m:d>
                  </m:oMath>
                </a14:m>
                <a:endParaRPr lang="en-AU" sz="2800" dirty="0"/>
              </a:p>
              <a:p>
                <a:pPr>
                  <a:lnSpc>
                    <a:spcPct val="130000"/>
                  </a:lnSpc>
                </a:pPr>
                <a14:m>
                  <m:oMathPara xmlns:m="http://schemas.openxmlformats.org/officeDocument/2006/math">
                    <m:oMathParaPr>
                      <m:jc m:val="centerGroup"/>
                    </m:oMathParaPr>
                    <m:oMath xmlns:m="http://schemas.openxmlformats.org/officeDocument/2006/math">
                      <m:r>
                        <a:rPr lang="en-AU" b="1" i="1">
                          <a:latin typeface="Cambria Math" panose="02040503050406030204" pitchFamily="18" charset="0"/>
                        </a:rPr>
                        <m:t>∴</m:t>
                      </m:r>
                      <m:r>
                        <a:rPr lang="en-AU" b="1">
                          <a:latin typeface="Cambria Math" panose="02040503050406030204" pitchFamily="18" charset="0"/>
                        </a:rPr>
                        <m:t>𝐫</m:t>
                      </m:r>
                      <m:r>
                        <a:rPr lang="en-AU" i="1">
                          <a:latin typeface="Cambria Math" panose="02040503050406030204" pitchFamily="18" charset="0"/>
                        </a:rPr>
                        <m:t>=</m:t>
                      </m:r>
                      <m:d>
                        <m:dPr>
                          <m:ctrlPr>
                            <a:rPr lang="en-AU" i="1">
                              <a:latin typeface="Cambria Math" panose="02040503050406030204" pitchFamily="18" charset="0"/>
                            </a:rPr>
                          </m:ctrlPr>
                        </m:dPr>
                        <m:e>
                          <m:f>
                            <m:fPr>
                              <m:type m:val="noBar"/>
                              <m:ctrlPr>
                                <a:rPr lang="en-AU" i="1">
                                  <a:latin typeface="Cambria Math" panose="02040503050406030204" pitchFamily="18" charset="0"/>
                                </a:rPr>
                              </m:ctrlPr>
                            </m:fPr>
                            <m:num>
                              <m:r>
                                <a:rPr lang="en-AU" i="1">
                                  <a:latin typeface="Cambria Math" panose="02040503050406030204" pitchFamily="18" charset="0"/>
                                </a:rPr>
                                <m:t>0</m:t>
                              </m:r>
                            </m:num>
                            <m:den>
                              <m:r>
                                <a:rPr lang="en-AU" b="0" i="1" smtClean="0">
                                  <a:latin typeface="Cambria Math" panose="02040503050406030204" pitchFamily="18" charset="0"/>
                                </a:rPr>
                                <m:t>−8</m:t>
                              </m:r>
                            </m:den>
                          </m:f>
                        </m:e>
                      </m:d>
                      <m:r>
                        <a:rPr lang="en-AU" i="1">
                          <a:latin typeface="Cambria Math" panose="02040503050406030204" pitchFamily="18" charset="0"/>
                        </a:rPr>
                        <m:t>+</m:t>
                      </m:r>
                      <m:r>
                        <a:rPr lang="en-AU" i="1">
                          <a:latin typeface="Cambria Math" panose="02040503050406030204" pitchFamily="18" charset="0"/>
                        </a:rPr>
                        <m:t>𝜆</m:t>
                      </m:r>
                      <m:d>
                        <m:dPr>
                          <m:ctrlPr>
                            <a:rPr lang="en-AU" i="1">
                              <a:latin typeface="Cambria Math" panose="02040503050406030204" pitchFamily="18" charset="0"/>
                            </a:rPr>
                          </m:ctrlPr>
                        </m:dPr>
                        <m:e>
                          <m:f>
                            <m:fPr>
                              <m:type m:val="noBar"/>
                              <m:ctrlPr>
                                <a:rPr lang="en-AU" b="0" i="1" smtClean="0">
                                  <a:latin typeface="Cambria Math" panose="02040503050406030204" pitchFamily="18" charset="0"/>
                                </a:rPr>
                              </m:ctrlPr>
                            </m:fPr>
                            <m:num>
                              <m:r>
                                <a:rPr lang="en-AU" b="0" i="1" smtClean="0">
                                  <a:latin typeface="Cambria Math" panose="02040503050406030204" pitchFamily="18" charset="0"/>
                                </a:rPr>
                                <m:t>5</m:t>
                              </m:r>
                            </m:num>
                            <m:den>
                              <m:r>
                                <a:rPr lang="en-AU" b="0" i="1" smtClean="0">
                                  <a:latin typeface="Cambria Math" panose="02040503050406030204" pitchFamily="18" charset="0"/>
                                </a:rPr>
                                <m:t>−4</m:t>
                              </m:r>
                            </m:den>
                          </m:f>
                        </m:e>
                      </m:d>
                    </m:oMath>
                  </m:oMathPara>
                </a14:m>
                <a:endParaRPr lang="en-AU" dirty="0"/>
              </a:p>
              <a:p>
                <a:endParaRPr lang="en-AU" dirty="0"/>
              </a:p>
            </p:txBody>
          </p:sp>
        </mc:Choice>
        <mc:Fallback xmlns="">
          <p:sp>
            <p:nvSpPr>
              <p:cNvPr id="5" name="Text Placeholder 4">
                <a:extLst>
                  <a:ext uri="{FF2B5EF4-FFF2-40B4-BE49-F238E27FC236}">
                    <a16:creationId xmlns:a16="http://schemas.microsoft.com/office/drawing/2014/main" id="{B64E4602-EFD4-8716-7208-29A5956C0025}"/>
                  </a:ext>
                </a:extLst>
              </p:cNvPr>
              <p:cNvSpPr>
                <a:spLocks noGrp="1" noRot="1" noChangeAspect="1" noMove="1" noResize="1" noEditPoints="1" noAdjustHandles="1" noChangeArrowheads="1" noChangeShapeType="1" noTextEdit="1"/>
              </p:cNvSpPr>
              <p:nvPr>
                <p:ph type="body" sz="quarter" idx="17"/>
              </p:nvPr>
            </p:nvSpPr>
            <p:spPr>
              <a:blipFill>
                <a:blip r:embed="rId2"/>
                <a:stretch>
                  <a:fillRect l="-1327"/>
                </a:stretch>
              </a:blipFill>
            </p:spPr>
            <p:txBody>
              <a:bodyPr/>
              <a:lstStyle/>
              <a:p>
                <a:r>
                  <a:rPr lang="en-US">
                    <a:noFill/>
                  </a:rPr>
                  <a:t> </a:t>
                </a:r>
              </a:p>
            </p:txBody>
          </p:sp>
        </mc:Fallback>
      </mc:AlternateContent>
      <p:sp>
        <p:nvSpPr>
          <p:cNvPr id="2" name="Slide Number Placeholder 1">
            <a:extLst>
              <a:ext uri="{FF2B5EF4-FFF2-40B4-BE49-F238E27FC236}">
                <a16:creationId xmlns:a16="http://schemas.microsoft.com/office/drawing/2014/main" id="{D60ED8A8-5FDB-F54F-E906-3AE6544901E1}"/>
              </a:ext>
            </a:extLst>
          </p:cNvPr>
          <p:cNvSpPr>
            <a:spLocks noGrp="1"/>
          </p:cNvSpPr>
          <p:nvPr>
            <p:ph type="sldNum" sz="quarter" idx="12"/>
          </p:nvPr>
        </p:nvSpPr>
        <p:spPr/>
        <p:txBody>
          <a:bodyPr/>
          <a:lstStyle/>
          <a:p>
            <a:fld id="{10A01DC5-1685-4615-8240-15192985C6A2}" type="slidenum">
              <a:rPr lang="en-AU" smtClean="0"/>
              <a:t>14</a:t>
            </a:fld>
            <a:endParaRPr lang="en-AU" dirty="0"/>
          </a:p>
        </p:txBody>
      </p:sp>
    </p:spTree>
    <p:extLst>
      <p:ext uri="{BB962C8B-B14F-4D97-AF65-F5344CB8AC3E}">
        <p14:creationId xmlns:p14="http://schemas.microsoft.com/office/powerpoint/2010/main" val="547527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244EA-6E08-BC74-599A-14FE3D76F6F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BFCAF7A-9607-1A5F-9ED3-2A3A5A970922}"/>
              </a:ext>
            </a:extLst>
          </p:cNvPr>
          <p:cNvSpPr>
            <a:spLocks noGrp="1"/>
          </p:cNvSpPr>
          <p:nvPr>
            <p:ph type="ctrTitle"/>
          </p:nvPr>
        </p:nvSpPr>
        <p:spPr/>
        <p:txBody>
          <a:bodyPr/>
          <a:lstStyle/>
          <a:p>
            <a:r>
              <a:rPr lang="en-AU" dirty="0">
                <a:latin typeface="+mj-lt"/>
              </a:rPr>
              <a:t>Independent practice</a:t>
            </a:r>
          </a:p>
        </p:txBody>
      </p:sp>
    </p:spTree>
    <p:extLst>
      <p:ext uri="{BB962C8B-B14F-4D97-AF65-F5344CB8AC3E}">
        <p14:creationId xmlns:p14="http://schemas.microsoft.com/office/powerpoint/2010/main" val="2080155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15E1C-2766-6B77-9479-8A8B6B92591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8D816F7-050D-BF57-92CD-24146CFCED5F}"/>
              </a:ext>
            </a:extLst>
          </p:cNvPr>
          <p:cNvSpPr>
            <a:spLocks noGrp="1"/>
          </p:cNvSpPr>
          <p:nvPr>
            <p:ph type="title"/>
          </p:nvPr>
        </p:nvSpPr>
        <p:spPr/>
        <p:txBody>
          <a:bodyPr/>
          <a:lstStyle/>
          <a:p>
            <a:r>
              <a:rPr lang="en-AU" dirty="0"/>
              <a:t>Parameter elimination</a:t>
            </a:r>
          </a:p>
        </p:txBody>
      </p:sp>
      <mc:AlternateContent xmlns:mc="http://schemas.openxmlformats.org/markup-compatibility/2006" xmlns:a14="http://schemas.microsoft.com/office/drawing/2010/main">
        <mc:Choice Requires="a14">
          <p:sp>
            <p:nvSpPr>
              <p:cNvPr id="4" name="Text Placeholder 3">
                <a:extLst>
                  <a:ext uri="{FF2B5EF4-FFF2-40B4-BE49-F238E27FC236}">
                    <a16:creationId xmlns:a16="http://schemas.microsoft.com/office/drawing/2014/main" id="{21839A68-DD31-E3BB-A4D3-788B2D6B3639}"/>
                  </a:ext>
                </a:extLst>
              </p:cNvPr>
              <p:cNvSpPr>
                <a:spLocks noGrp="1"/>
              </p:cNvSpPr>
              <p:nvPr>
                <p:ph type="body" sz="quarter" idx="18"/>
              </p:nvPr>
            </p:nvSpPr>
            <p:spPr>
              <a:xfrm>
                <a:off x="360001" y="555863"/>
                <a:ext cx="11483999" cy="1239516"/>
              </a:xfrm>
            </p:spPr>
            <p:txBody>
              <a:bodyPr/>
              <a:lstStyle/>
              <a:p>
                <a:pPr>
                  <a:lnSpc>
                    <a:spcPct val="100000"/>
                  </a:lnSpc>
                </a:pPr>
                <a:r>
                  <a:rPr lang="en-AU" dirty="0"/>
                  <a:t>Find the Cartesian equation of the line </a:t>
                </a:r>
                <a14:m>
                  <m:oMath xmlns:m="http://schemas.openxmlformats.org/officeDocument/2006/math">
                    <m:r>
                      <a:rPr lang="en-AU" b="1">
                        <a:latin typeface="Cambria Math" panose="02040503050406030204" pitchFamily="18" charset="0"/>
                      </a:rPr>
                      <m:t>𝐫</m:t>
                    </m:r>
                    <m:r>
                      <a:rPr lang="en-AU" i="1">
                        <a:latin typeface="Cambria Math" panose="02040503050406030204" pitchFamily="18" charset="0"/>
                      </a:rPr>
                      <m:t>=</m:t>
                    </m:r>
                    <m:d>
                      <m:dPr>
                        <m:ctrlPr>
                          <a:rPr lang="en-AU" i="1">
                            <a:latin typeface="Cambria Math" panose="02040503050406030204" pitchFamily="18" charset="0"/>
                          </a:rPr>
                        </m:ctrlPr>
                      </m:dPr>
                      <m:e>
                        <m:f>
                          <m:fPr>
                            <m:type m:val="noBar"/>
                            <m:ctrlPr>
                              <a:rPr lang="en-AU" i="1">
                                <a:latin typeface="Cambria Math" panose="02040503050406030204" pitchFamily="18" charset="0"/>
                              </a:rPr>
                            </m:ctrlPr>
                          </m:fPr>
                          <m:num>
                            <m:r>
                              <a:rPr lang="en-AU" i="1">
                                <a:latin typeface="Cambria Math" panose="02040503050406030204" pitchFamily="18" charset="0"/>
                              </a:rPr>
                              <m:t>5</m:t>
                            </m:r>
                          </m:num>
                          <m:den>
                            <m:r>
                              <a:rPr lang="en-AU" i="1">
                                <a:latin typeface="Cambria Math" panose="02040503050406030204" pitchFamily="18" charset="0"/>
                              </a:rPr>
                              <m:t>−3</m:t>
                            </m:r>
                          </m:den>
                        </m:f>
                      </m:e>
                    </m:d>
                    <m:r>
                      <a:rPr lang="en-AU" i="1">
                        <a:latin typeface="Cambria Math" panose="02040503050406030204" pitchFamily="18" charset="0"/>
                      </a:rPr>
                      <m:t>+</m:t>
                    </m:r>
                    <m:r>
                      <a:rPr lang="en-AU" i="1">
                        <a:latin typeface="Cambria Math" panose="02040503050406030204" pitchFamily="18" charset="0"/>
                      </a:rPr>
                      <m:t>𝜆</m:t>
                    </m:r>
                    <m:d>
                      <m:dPr>
                        <m:ctrlPr>
                          <a:rPr lang="en-AU" i="1">
                            <a:latin typeface="Cambria Math" panose="02040503050406030204" pitchFamily="18" charset="0"/>
                          </a:rPr>
                        </m:ctrlPr>
                      </m:dPr>
                      <m:e>
                        <m:f>
                          <m:fPr>
                            <m:type m:val="noBar"/>
                            <m:ctrlPr>
                              <a:rPr lang="en-AU" i="1">
                                <a:latin typeface="Cambria Math" panose="02040503050406030204" pitchFamily="18" charset="0"/>
                              </a:rPr>
                            </m:ctrlPr>
                          </m:fPr>
                          <m:num>
                            <m:r>
                              <a:rPr lang="en-AU" i="1">
                                <a:latin typeface="Cambria Math" panose="02040503050406030204" pitchFamily="18" charset="0"/>
                              </a:rPr>
                              <m:t>2</m:t>
                            </m:r>
                          </m:num>
                          <m:den>
                            <m:r>
                              <a:rPr lang="en-AU" i="1">
                                <a:latin typeface="Cambria Math" panose="02040503050406030204" pitchFamily="18" charset="0"/>
                              </a:rPr>
                              <m:t>1</m:t>
                            </m:r>
                          </m:den>
                        </m:f>
                      </m:e>
                    </m:d>
                  </m:oMath>
                </a14:m>
                <a:r>
                  <a:rPr lang="en-AU" dirty="0"/>
                  <a:t>. </a:t>
                </a:r>
              </a:p>
              <a:p>
                <a:endParaRPr lang="en-AU" dirty="0"/>
              </a:p>
            </p:txBody>
          </p:sp>
        </mc:Choice>
        <mc:Fallback xmlns="">
          <p:sp>
            <p:nvSpPr>
              <p:cNvPr id="4" name="Text Placeholder 3">
                <a:extLst>
                  <a:ext uri="{FF2B5EF4-FFF2-40B4-BE49-F238E27FC236}">
                    <a16:creationId xmlns:a16="http://schemas.microsoft.com/office/drawing/2014/main" id="{21839A68-DD31-E3BB-A4D3-788B2D6B3639}"/>
                  </a:ext>
                </a:extLst>
              </p:cNvPr>
              <p:cNvSpPr>
                <a:spLocks noGrp="1" noRot="1" noChangeAspect="1" noMove="1" noResize="1" noEditPoints="1" noAdjustHandles="1" noChangeArrowheads="1" noChangeShapeType="1" noTextEdit="1"/>
              </p:cNvSpPr>
              <p:nvPr>
                <p:ph type="body" sz="quarter" idx="18"/>
              </p:nvPr>
            </p:nvSpPr>
            <p:spPr>
              <a:xfrm>
                <a:off x="360001" y="555863"/>
                <a:ext cx="11483999" cy="1239516"/>
              </a:xfrm>
              <a:blipFill>
                <a:blip r:embed="rId5"/>
                <a:stretch>
                  <a:fillRect l="-13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DB6D2E0-53C7-F9EF-69F5-01538599EF75}"/>
                  </a:ext>
                </a:extLst>
              </p:cNvPr>
              <p:cNvSpPr txBox="1"/>
              <p:nvPr/>
            </p:nvSpPr>
            <p:spPr>
              <a:xfrm>
                <a:off x="324137" y="1333721"/>
                <a:ext cx="5098869" cy="4353884"/>
              </a:xfrm>
              <a:prstGeom prst="rect">
                <a:avLst/>
              </a:prstGeom>
              <a:noFill/>
            </p:spPr>
            <p:txBody>
              <a:bodyPr wrap="square">
                <a:spAutoFit/>
              </a:bodyPr>
              <a:lstStyle/>
              <a:p>
                <a:pPr>
                  <a:lnSpc>
                    <a:spcPct val="150000"/>
                  </a:lnSpc>
                </a:pPr>
                <a:r>
                  <a:rPr lang="en-AU" sz="2000" b="1" dirty="0"/>
                  <a:t>Solution method 1:</a:t>
                </a:r>
              </a:p>
              <a:p>
                <a:pPr>
                  <a:lnSpc>
                    <a:spcPct val="150000"/>
                  </a:lnSpc>
                </a:pPr>
                <a:r>
                  <a:rPr lang="en-AU" sz="2000" dirty="0"/>
                  <a:t>Direction vector is </a:t>
                </a:r>
                <a14:m>
                  <m:oMath xmlns:m="http://schemas.openxmlformats.org/officeDocument/2006/math">
                    <m:d>
                      <m:dPr>
                        <m:ctrlPr>
                          <a:rPr lang="en-AU" sz="2000" i="1">
                            <a:latin typeface="Cambria Math" panose="02040503050406030204" pitchFamily="18" charset="0"/>
                          </a:rPr>
                        </m:ctrlPr>
                      </m:dPr>
                      <m:e>
                        <m:f>
                          <m:fPr>
                            <m:type m:val="noBar"/>
                            <m:ctrlPr>
                              <a:rPr lang="en-AU" sz="2000" b="0" i="1" smtClean="0">
                                <a:latin typeface="Cambria Math" panose="02040503050406030204" pitchFamily="18" charset="0"/>
                              </a:rPr>
                            </m:ctrlPr>
                          </m:fPr>
                          <m:num>
                            <m:r>
                              <a:rPr lang="en-AU" sz="2000" b="0" i="1" smtClean="0">
                                <a:latin typeface="Cambria Math" panose="02040503050406030204" pitchFamily="18" charset="0"/>
                              </a:rPr>
                              <m:t>2</m:t>
                            </m:r>
                          </m:num>
                          <m:den>
                            <m:r>
                              <a:rPr lang="en-AU" sz="2000" i="1">
                                <a:latin typeface="Cambria Math" panose="02040503050406030204" pitchFamily="18" charset="0"/>
                              </a:rPr>
                              <m:t>1</m:t>
                            </m:r>
                          </m:den>
                        </m:f>
                      </m:e>
                    </m:d>
                  </m:oMath>
                </a14:m>
                <a:r>
                  <a:rPr lang="en-AU" sz="2000" dirty="0"/>
                  <a:t>, </a:t>
                </a:r>
                <a14:m>
                  <m:oMath xmlns:m="http://schemas.openxmlformats.org/officeDocument/2006/math">
                    <m:r>
                      <a:rPr lang="en-AU" sz="2000" b="0" i="1" smtClean="0">
                        <a:latin typeface="Cambria Math" panose="02040503050406030204" pitchFamily="18" charset="0"/>
                      </a:rPr>
                      <m:t>∴</m:t>
                    </m:r>
                    <m:r>
                      <a:rPr lang="en-AU" sz="2000" b="0" i="1" smtClean="0">
                        <a:latin typeface="Cambria Math" panose="02040503050406030204" pitchFamily="18" charset="0"/>
                      </a:rPr>
                      <m:t>𝑚</m:t>
                    </m:r>
                    <m:r>
                      <a:rPr lang="en-AU" sz="2000" b="0" i="1" smtClean="0">
                        <a:latin typeface="Cambria Math" panose="02040503050406030204" pitchFamily="18" charset="0"/>
                      </a:rPr>
                      <m:t>=</m:t>
                    </m:r>
                    <m:f>
                      <m:fPr>
                        <m:ctrlPr>
                          <a:rPr lang="en-AU" sz="2000" b="0" i="1" smtClean="0">
                            <a:latin typeface="Cambria Math" panose="02040503050406030204" pitchFamily="18" charset="0"/>
                          </a:rPr>
                        </m:ctrlPr>
                      </m:fPr>
                      <m:num>
                        <m:r>
                          <a:rPr lang="en-AU" sz="2000" b="0" i="1" smtClean="0">
                            <a:latin typeface="Cambria Math" panose="02040503050406030204" pitchFamily="18" charset="0"/>
                          </a:rPr>
                          <m:t>1</m:t>
                        </m:r>
                      </m:num>
                      <m:den>
                        <m:r>
                          <a:rPr lang="en-AU" sz="2000" b="0" i="1" smtClean="0">
                            <a:latin typeface="Cambria Math" panose="02040503050406030204" pitchFamily="18" charset="0"/>
                          </a:rPr>
                          <m:t>2</m:t>
                        </m:r>
                      </m:den>
                    </m:f>
                  </m:oMath>
                </a14:m>
                <a:endParaRPr lang="en-AU" sz="2000" dirty="0"/>
              </a:p>
              <a:p>
                <a:pPr>
                  <a:lnSpc>
                    <a:spcPct val="150000"/>
                  </a:lnSpc>
                </a:pPr>
                <a:r>
                  <a:rPr lang="en-AU" sz="2000" dirty="0"/>
                  <a:t>Line passes through the point </a:t>
                </a:r>
                <a14:m>
                  <m:oMath xmlns:m="http://schemas.openxmlformats.org/officeDocument/2006/math">
                    <m:d>
                      <m:dPr>
                        <m:ctrlPr>
                          <a:rPr lang="en-AU" sz="2000" i="1" dirty="0" smtClean="0">
                            <a:latin typeface="Cambria Math" panose="02040503050406030204" pitchFamily="18" charset="0"/>
                          </a:rPr>
                        </m:ctrlPr>
                      </m:dPr>
                      <m:e>
                        <m:r>
                          <a:rPr lang="en-AU" sz="2000" i="1" dirty="0" smtClean="0">
                            <a:latin typeface="Cambria Math" panose="02040503050406030204" pitchFamily="18" charset="0"/>
                          </a:rPr>
                          <m:t>5, −3</m:t>
                        </m:r>
                      </m:e>
                    </m:d>
                  </m:oMath>
                </a14:m>
                <a:endParaRPr lang="en-AU" sz="2000" dirty="0"/>
              </a:p>
              <a:p>
                <a:pPr>
                  <a:lnSpc>
                    <a:spcPct val="150000"/>
                  </a:lnSpc>
                </a:pPr>
                <a14:m>
                  <m:oMathPara xmlns:m="http://schemas.openxmlformats.org/officeDocument/2006/math">
                    <m:oMathParaPr>
                      <m:jc m:val="centerGroup"/>
                    </m:oMathParaPr>
                    <m:oMath xmlns:m="http://schemas.openxmlformats.org/officeDocument/2006/math">
                      <m:r>
                        <a:rPr lang="en-AU" sz="2000" b="0" i="1" smtClean="0">
                          <a:latin typeface="Cambria Math" panose="02040503050406030204" pitchFamily="18" charset="0"/>
                        </a:rPr>
                        <m:t>𝑦</m:t>
                      </m:r>
                      <m:r>
                        <a:rPr lang="en-AU" sz="2000" b="0" i="1" smtClean="0">
                          <a:latin typeface="Cambria Math" panose="02040503050406030204" pitchFamily="18" charset="0"/>
                        </a:rPr>
                        <m:t>−</m:t>
                      </m:r>
                      <m:d>
                        <m:dPr>
                          <m:ctrlPr>
                            <a:rPr lang="en-AU" sz="2000" b="0" i="1" smtClean="0">
                              <a:latin typeface="Cambria Math" panose="02040503050406030204" pitchFamily="18" charset="0"/>
                            </a:rPr>
                          </m:ctrlPr>
                        </m:dPr>
                        <m:e>
                          <m:r>
                            <a:rPr lang="en-AU" sz="2000" b="0" i="1" smtClean="0">
                              <a:latin typeface="Cambria Math" panose="02040503050406030204" pitchFamily="18" charset="0"/>
                            </a:rPr>
                            <m:t>−3</m:t>
                          </m:r>
                        </m:e>
                      </m:d>
                      <m:r>
                        <m:rPr>
                          <m:aln/>
                        </m:rPr>
                        <a:rPr lang="en-AU" sz="2000" b="0" i="1" smtClean="0">
                          <a:latin typeface="Cambria Math" panose="02040503050406030204" pitchFamily="18" charset="0"/>
                        </a:rPr>
                        <m:t>=</m:t>
                      </m:r>
                      <m:f>
                        <m:fPr>
                          <m:ctrlPr>
                            <a:rPr lang="en-AU" sz="2000" b="0" i="1" smtClean="0">
                              <a:latin typeface="Cambria Math" panose="02040503050406030204" pitchFamily="18" charset="0"/>
                            </a:rPr>
                          </m:ctrlPr>
                        </m:fPr>
                        <m:num>
                          <m:r>
                            <a:rPr lang="en-AU" sz="2000" b="0" i="1" smtClean="0">
                              <a:latin typeface="Cambria Math" panose="02040503050406030204" pitchFamily="18" charset="0"/>
                            </a:rPr>
                            <m:t>1</m:t>
                          </m:r>
                        </m:num>
                        <m:den>
                          <m:r>
                            <a:rPr lang="en-AU" sz="2000" b="0" i="1" smtClean="0">
                              <a:latin typeface="Cambria Math" panose="02040503050406030204" pitchFamily="18" charset="0"/>
                            </a:rPr>
                            <m:t>2</m:t>
                          </m:r>
                        </m:den>
                      </m:f>
                      <m:d>
                        <m:dPr>
                          <m:ctrlPr>
                            <a:rPr lang="en-AU" sz="2000" b="0" i="1" smtClean="0">
                              <a:latin typeface="Cambria Math" panose="02040503050406030204" pitchFamily="18" charset="0"/>
                            </a:rPr>
                          </m:ctrlPr>
                        </m:dPr>
                        <m:e>
                          <m:r>
                            <a:rPr lang="en-AU" sz="2000" b="0" i="1" smtClean="0">
                              <a:latin typeface="Cambria Math" panose="02040503050406030204" pitchFamily="18" charset="0"/>
                            </a:rPr>
                            <m:t>𝑥</m:t>
                          </m:r>
                          <m:r>
                            <a:rPr lang="en-AU" sz="2000" b="0" i="1" smtClean="0">
                              <a:latin typeface="Cambria Math" panose="02040503050406030204" pitchFamily="18" charset="0"/>
                            </a:rPr>
                            <m:t>−5</m:t>
                          </m:r>
                        </m:e>
                      </m:d>
                    </m:oMath>
                    <m:oMath xmlns:m="http://schemas.openxmlformats.org/officeDocument/2006/math">
                      <m:r>
                        <a:rPr lang="en-AU" sz="2000" b="0" i="1" smtClean="0">
                          <a:latin typeface="Cambria Math" panose="02040503050406030204" pitchFamily="18" charset="0"/>
                        </a:rPr>
                        <m:t>𝑦</m:t>
                      </m:r>
                      <m:r>
                        <m:rPr>
                          <m:aln/>
                        </m:rPr>
                        <a:rPr lang="en-AU" sz="2000" b="0" i="1" smtClean="0">
                          <a:latin typeface="Cambria Math" panose="02040503050406030204" pitchFamily="18" charset="0"/>
                        </a:rPr>
                        <m:t>=</m:t>
                      </m:r>
                      <m:f>
                        <m:fPr>
                          <m:ctrlPr>
                            <a:rPr lang="en-AU" sz="2000" b="0" i="1" smtClean="0">
                              <a:latin typeface="Cambria Math" panose="02040503050406030204" pitchFamily="18" charset="0"/>
                            </a:rPr>
                          </m:ctrlPr>
                        </m:fPr>
                        <m:num>
                          <m:r>
                            <a:rPr lang="en-AU" sz="2000" b="0" i="1" smtClean="0">
                              <a:latin typeface="Cambria Math" panose="02040503050406030204" pitchFamily="18" charset="0"/>
                            </a:rPr>
                            <m:t>1</m:t>
                          </m:r>
                        </m:num>
                        <m:den>
                          <m:r>
                            <a:rPr lang="en-AU" sz="2000" b="0" i="1" smtClean="0">
                              <a:latin typeface="Cambria Math" panose="02040503050406030204" pitchFamily="18" charset="0"/>
                            </a:rPr>
                            <m:t>2</m:t>
                          </m:r>
                        </m:den>
                      </m:f>
                      <m:d>
                        <m:dPr>
                          <m:ctrlPr>
                            <a:rPr lang="en-AU" sz="2000" b="0" i="1" smtClean="0">
                              <a:latin typeface="Cambria Math" panose="02040503050406030204" pitchFamily="18" charset="0"/>
                            </a:rPr>
                          </m:ctrlPr>
                        </m:dPr>
                        <m:e>
                          <m:r>
                            <a:rPr lang="en-AU" sz="2000" b="0" i="1" smtClean="0">
                              <a:latin typeface="Cambria Math" panose="02040503050406030204" pitchFamily="18" charset="0"/>
                            </a:rPr>
                            <m:t>𝑥</m:t>
                          </m:r>
                          <m:r>
                            <a:rPr lang="en-AU" sz="2000" b="0" i="1" smtClean="0">
                              <a:latin typeface="Cambria Math" panose="02040503050406030204" pitchFamily="18" charset="0"/>
                            </a:rPr>
                            <m:t>−5</m:t>
                          </m:r>
                        </m:e>
                      </m:d>
                      <m:r>
                        <a:rPr lang="en-AU" sz="2000" b="0" i="1" smtClean="0">
                          <a:latin typeface="Cambria Math" panose="02040503050406030204" pitchFamily="18" charset="0"/>
                        </a:rPr>
                        <m:t>+</m:t>
                      </m:r>
                      <m:d>
                        <m:dPr>
                          <m:ctrlPr>
                            <a:rPr lang="en-AU" sz="2000" b="0" i="1" smtClean="0">
                              <a:latin typeface="Cambria Math" panose="02040503050406030204" pitchFamily="18" charset="0"/>
                            </a:rPr>
                          </m:ctrlPr>
                        </m:dPr>
                        <m:e>
                          <m:r>
                            <a:rPr lang="en-AU" sz="2000" b="0" i="1" smtClean="0">
                              <a:latin typeface="Cambria Math" panose="02040503050406030204" pitchFamily="18" charset="0"/>
                            </a:rPr>
                            <m:t>−3</m:t>
                          </m:r>
                        </m:e>
                      </m:d>
                    </m:oMath>
                    <m:oMath xmlns:m="http://schemas.openxmlformats.org/officeDocument/2006/math">
                      <m:r>
                        <a:rPr lang="en-AU" sz="2000" i="1">
                          <a:latin typeface="Cambria Math" panose="02040503050406030204" pitchFamily="18" charset="0"/>
                        </a:rPr>
                        <m:t>𝑦</m:t>
                      </m:r>
                      <m:r>
                        <m:rPr>
                          <m:aln/>
                        </m:rPr>
                        <a:rPr lang="en-AU" sz="2000" i="1">
                          <a:latin typeface="Cambria Math" panose="02040503050406030204" pitchFamily="18" charset="0"/>
                        </a:rPr>
                        <m:t>=</m:t>
                      </m:r>
                      <m:f>
                        <m:fPr>
                          <m:ctrlPr>
                            <a:rPr lang="en-AU" sz="2000" i="1">
                              <a:latin typeface="Cambria Math" panose="02040503050406030204" pitchFamily="18" charset="0"/>
                            </a:rPr>
                          </m:ctrlPr>
                        </m:fPr>
                        <m:num>
                          <m:r>
                            <a:rPr lang="en-AU" sz="2000" i="1">
                              <a:latin typeface="Cambria Math" panose="02040503050406030204" pitchFamily="18" charset="0"/>
                            </a:rPr>
                            <m:t>1</m:t>
                          </m:r>
                        </m:num>
                        <m:den>
                          <m:r>
                            <a:rPr lang="en-AU" sz="2000" i="1">
                              <a:latin typeface="Cambria Math" panose="02040503050406030204" pitchFamily="18" charset="0"/>
                            </a:rPr>
                            <m:t>2</m:t>
                          </m:r>
                        </m:den>
                      </m:f>
                      <m:r>
                        <a:rPr lang="en-AU" sz="2000" i="1">
                          <a:latin typeface="Cambria Math" panose="02040503050406030204" pitchFamily="18" charset="0"/>
                        </a:rPr>
                        <m:t>𝑥</m:t>
                      </m:r>
                      <m:r>
                        <a:rPr lang="en-AU" sz="2000" i="1">
                          <a:latin typeface="Cambria Math" panose="02040503050406030204" pitchFamily="18" charset="0"/>
                        </a:rPr>
                        <m:t>−</m:t>
                      </m:r>
                      <m:f>
                        <m:fPr>
                          <m:ctrlPr>
                            <a:rPr lang="en-AU" sz="2000" i="1">
                              <a:latin typeface="Cambria Math" panose="02040503050406030204" pitchFamily="18" charset="0"/>
                            </a:rPr>
                          </m:ctrlPr>
                        </m:fPr>
                        <m:num>
                          <m:r>
                            <a:rPr lang="en-AU" sz="2000" i="1">
                              <a:latin typeface="Cambria Math" panose="02040503050406030204" pitchFamily="18" charset="0"/>
                            </a:rPr>
                            <m:t>11</m:t>
                          </m:r>
                        </m:num>
                        <m:den>
                          <m:r>
                            <a:rPr lang="en-AU" sz="2000" i="1">
                              <a:latin typeface="Cambria Math" panose="02040503050406030204" pitchFamily="18" charset="0"/>
                            </a:rPr>
                            <m:t>2</m:t>
                          </m:r>
                        </m:den>
                      </m:f>
                    </m:oMath>
                  </m:oMathPara>
                </a14:m>
                <a:endParaRPr lang="en-AU" sz="2000" dirty="0"/>
              </a:p>
            </p:txBody>
          </p:sp>
        </mc:Choice>
        <mc:Fallback xmlns="">
          <p:sp>
            <p:nvSpPr>
              <p:cNvPr id="6" name="TextBox 5">
                <a:extLst>
                  <a:ext uri="{FF2B5EF4-FFF2-40B4-BE49-F238E27FC236}">
                    <a16:creationId xmlns:a16="http://schemas.microsoft.com/office/drawing/2014/main" id="{CDB6D2E0-53C7-F9EF-69F5-01538599EF75}"/>
                  </a:ext>
                </a:extLst>
              </p:cNvPr>
              <p:cNvSpPr txBox="1">
                <a:spLocks noRot="1" noChangeAspect="1" noMove="1" noResize="1" noEditPoints="1" noAdjustHandles="1" noChangeArrowheads="1" noChangeShapeType="1" noTextEdit="1"/>
              </p:cNvSpPr>
              <p:nvPr/>
            </p:nvSpPr>
            <p:spPr>
              <a:xfrm>
                <a:off x="324137" y="1333721"/>
                <a:ext cx="5098869" cy="4353884"/>
              </a:xfrm>
              <a:prstGeom prst="rect">
                <a:avLst/>
              </a:prstGeom>
              <a:blipFill>
                <a:blip r:embed="rId4"/>
                <a:stretch>
                  <a:fillRect l="-11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C4F511CB-F4B0-AF54-CADD-D4A2A1683CA0}"/>
                  </a:ext>
                </a:extLst>
              </p:cNvPr>
              <p:cNvSpPr txBox="1"/>
              <p:nvPr/>
            </p:nvSpPr>
            <p:spPr>
              <a:xfrm>
                <a:off x="6622991" y="1257527"/>
                <a:ext cx="6096000" cy="6091924"/>
              </a:xfrm>
              <a:prstGeom prst="rect">
                <a:avLst/>
              </a:prstGeom>
              <a:noFill/>
            </p:spPr>
            <p:txBody>
              <a:bodyPr wrap="square">
                <a:spAutoFit/>
              </a:bodyPr>
              <a:lstStyle/>
              <a:p>
                <a:pPr>
                  <a:lnSpc>
                    <a:spcPct val="150000"/>
                  </a:lnSpc>
                </a:pPr>
                <a:r>
                  <a:rPr lang="en-AU" sz="2000" b="1" dirty="0"/>
                  <a:t>Solution method 2:</a:t>
                </a:r>
              </a:p>
              <a:p>
                <a:pPr>
                  <a:lnSpc>
                    <a:spcPct val="150000"/>
                  </a:lnSpc>
                </a:pPr>
                <a14:m>
                  <m:oMathPara xmlns:m="http://schemas.openxmlformats.org/officeDocument/2006/math">
                    <m:oMathParaPr>
                      <m:jc m:val="centerGroup"/>
                    </m:oMathParaPr>
                    <m:oMath xmlns:m="http://schemas.openxmlformats.org/officeDocument/2006/math">
                      <m:d>
                        <m:dPr>
                          <m:ctrlPr>
                            <a:rPr lang="en-AU" sz="2000" i="1">
                              <a:latin typeface="Cambria Math" panose="02040503050406030204" pitchFamily="18" charset="0"/>
                            </a:rPr>
                          </m:ctrlPr>
                        </m:dPr>
                        <m:e>
                          <m:f>
                            <m:fPr>
                              <m:type m:val="noBar"/>
                              <m:ctrlPr>
                                <a:rPr lang="en-AU" sz="2000" b="0" i="1" smtClean="0">
                                  <a:latin typeface="Cambria Math" panose="02040503050406030204" pitchFamily="18" charset="0"/>
                                </a:rPr>
                              </m:ctrlPr>
                            </m:fPr>
                            <m:num>
                              <m:r>
                                <a:rPr lang="en-AU" sz="2000" b="0" i="1" smtClean="0">
                                  <a:latin typeface="Cambria Math" panose="02040503050406030204" pitchFamily="18" charset="0"/>
                                </a:rPr>
                                <m:t>𝑥</m:t>
                              </m:r>
                            </m:num>
                            <m:den>
                              <m:r>
                                <a:rPr lang="en-AU" sz="2000" b="0" i="1" smtClean="0">
                                  <a:latin typeface="Cambria Math" panose="02040503050406030204" pitchFamily="18" charset="0"/>
                                </a:rPr>
                                <m:t>𝑦</m:t>
                              </m:r>
                            </m:den>
                          </m:f>
                        </m:e>
                      </m:d>
                      <m:r>
                        <a:rPr lang="en-AU" sz="2000" b="0" i="1" smtClean="0">
                          <a:latin typeface="Cambria Math" panose="02040503050406030204" pitchFamily="18" charset="0"/>
                        </a:rPr>
                        <m:t>=</m:t>
                      </m:r>
                      <m:d>
                        <m:dPr>
                          <m:ctrlPr>
                            <a:rPr lang="en-AU" sz="2000" i="1">
                              <a:latin typeface="Cambria Math" panose="02040503050406030204" pitchFamily="18" charset="0"/>
                            </a:rPr>
                          </m:ctrlPr>
                        </m:dPr>
                        <m:e>
                          <m:f>
                            <m:fPr>
                              <m:type m:val="noBar"/>
                              <m:ctrlPr>
                                <a:rPr lang="en-AU" sz="2000" i="1">
                                  <a:latin typeface="Cambria Math" panose="02040503050406030204" pitchFamily="18" charset="0"/>
                                </a:rPr>
                              </m:ctrlPr>
                            </m:fPr>
                            <m:num>
                              <m:r>
                                <a:rPr lang="en-AU" sz="2000" i="1">
                                  <a:latin typeface="Cambria Math" panose="02040503050406030204" pitchFamily="18" charset="0"/>
                                </a:rPr>
                                <m:t>5</m:t>
                              </m:r>
                            </m:num>
                            <m:den>
                              <m:r>
                                <a:rPr lang="en-AU" sz="2000" i="1">
                                  <a:latin typeface="Cambria Math" panose="02040503050406030204" pitchFamily="18" charset="0"/>
                                </a:rPr>
                                <m:t>−3</m:t>
                              </m:r>
                            </m:den>
                          </m:f>
                        </m:e>
                      </m:d>
                      <m:r>
                        <a:rPr lang="en-AU" sz="2000" i="1">
                          <a:latin typeface="Cambria Math" panose="02040503050406030204" pitchFamily="18" charset="0"/>
                        </a:rPr>
                        <m:t>+</m:t>
                      </m:r>
                      <m:r>
                        <a:rPr lang="en-AU" sz="2000" i="1">
                          <a:latin typeface="Cambria Math" panose="02040503050406030204" pitchFamily="18" charset="0"/>
                        </a:rPr>
                        <m:t>𝜆</m:t>
                      </m:r>
                      <m:d>
                        <m:dPr>
                          <m:ctrlPr>
                            <a:rPr lang="en-AU" sz="2000" i="1">
                              <a:latin typeface="Cambria Math" panose="02040503050406030204" pitchFamily="18" charset="0"/>
                            </a:rPr>
                          </m:ctrlPr>
                        </m:dPr>
                        <m:e>
                          <m:f>
                            <m:fPr>
                              <m:type m:val="noBar"/>
                              <m:ctrlPr>
                                <a:rPr lang="en-AU" sz="2000" b="0" i="1" smtClean="0">
                                  <a:latin typeface="Cambria Math" panose="02040503050406030204" pitchFamily="18" charset="0"/>
                                </a:rPr>
                              </m:ctrlPr>
                            </m:fPr>
                            <m:num>
                              <m:r>
                                <a:rPr lang="en-AU" sz="2000" b="0" i="1" smtClean="0">
                                  <a:latin typeface="Cambria Math" panose="02040503050406030204" pitchFamily="18" charset="0"/>
                                </a:rPr>
                                <m:t>2</m:t>
                              </m:r>
                            </m:num>
                            <m:den>
                              <m:r>
                                <a:rPr lang="en-AU" sz="2000" i="1">
                                  <a:latin typeface="Cambria Math" panose="02040503050406030204" pitchFamily="18" charset="0"/>
                                </a:rPr>
                                <m:t>1</m:t>
                              </m:r>
                            </m:den>
                          </m:f>
                        </m:e>
                      </m:d>
                    </m:oMath>
                  </m:oMathPara>
                </a14:m>
                <a:endParaRPr lang="en-AU" sz="2000" dirty="0"/>
              </a:p>
              <a:p>
                <a:pPr>
                  <a:lnSpc>
                    <a:spcPct val="150000"/>
                  </a:lnSpc>
                </a:pPr>
                <a:r>
                  <a:rPr lang="en-AU" sz="2000" dirty="0"/>
                  <a:t>Parametric equations:</a:t>
                </a:r>
              </a:p>
              <a:p>
                <a:pPr>
                  <a:lnSpc>
                    <a:spcPct val="150000"/>
                  </a:lnSpc>
                </a:pPr>
                <a14:m>
                  <m:oMathPara xmlns:m="http://schemas.openxmlformats.org/officeDocument/2006/math">
                    <m:oMathParaPr>
                      <m:jc m:val="centerGroup"/>
                    </m:oMathParaPr>
                    <m:oMath xmlns:m="http://schemas.openxmlformats.org/officeDocument/2006/math">
                      <m:r>
                        <a:rPr lang="en-AU" sz="2000" b="0" i="1" smtClean="0">
                          <a:latin typeface="Cambria Math" panose="02040503050406030204" pitchFamily="18" charset="0"/>
                        </a:rPr>
                        <m:t>𝑥</m:t>
                      </m:r>
                      <m:r>
                        <a:rPr lang="en-AU" sz="2000" b="0" i="1" smtClean="0">
                          <a:latin typeface="Cambria Math" panose="02040503050406030204" pitchFamily="18" charset="0"/>
                        </a:rPr>
                        <m:t>=5+2</m:t>
                      </m:r>
                      <m:r>
                        <a:rPr lang="en-AU" sz="2000" b="0" i="1" smtClean="0">
                          <a:latin typeface="Cambria Math" panose="02040503050406030204" pitchFamily="18" charset="0"/>
                        </a:rPr>
                        <m:t>𝜆</m:t>
                      </m:r>
                      <m:r>
                        <a:rPr lang="en-AU" sz="2000" b="0" i="1" smtClean="0">
                          <a:latin typeface="Cambria Math" panose="02040503050406030204" pitchFamily="18" charset="0"/>
                        </a:rPr>
                        <m:t>   </m:t>
                      </m:r>
                      <m:d>
                        <m:dPr>
                          <m:ctrlPr>
                            <a:rPr lang="en-AU" sz="2000" b="0" i="1" smtClean="0">
                              <a:latin typeface="Cambria Math" panose="02040503050406030204" pitchFamily="18" charset="0"/>
                            </a:rPr>
                          </m:ctrlPr>
                        </m:dPr>
                        <m:e>
                          <m:r>
                            <a:rPr lang="en-AU" sz="2000" b="0" i="1" smtClean="0">
                              <a:latin typeface="Cambria Math" panose="02040503050406030204" pitchFamily="18" charset="0"/>
                            </a:rPr>
                            <m:t>1</m:t>
                          </m:r>
                        </m:e>
                      </m:d>
                      <m:r>
                        <a:rPr lang="en-AU" sz="2000" b="0" i="1" smtClean="0">
                          <a:latin typeface="Cambria Math" panose="02040503050406030204" pitchFamily="18" charset="0"/>
                        </a:rPr>
                        <m:t>  </m:t>
                      </m:r>
                    </m:oMath>
                    <m:oMath xmlns:m="http://schemas.openxmlformats.org/officeDocument/2006/math">
                      <m:r>
                        <a:rPr lang="en-AU" sz="2000" i="1">
                          <a:latin typeface="Cambria Math" panose="02040503050406030204" pitchFamily="18" charset="0"/>
                        </a:rPr>
                        <m:t>𝑦</m:t>
                      </m:r>
                      <m:r>
                        <a:rPr lang="en-AU" sz="2000" b="0" i="0" smtClean="0">
                          <a:latin typeface="Cambria Math" panose="02040503050406030204" pitchFamily="18" charset="0"/>
                        </a:rPr>
                        <m:t>=−3+</m:t>
                      </m:r>
                      <m:r>
                        <a:rPr lang="en-AU" sz="2000" b="0" i="1" smtClean="0">
                          <a:latin typeface="Cambria Math" panose="02040503050406030204" pitchFamily="18" charset="0"/>
                        </a:rPr>
                        <m:t>𝜆</m:t>
                      </m:r>
                      <m:r>
                        <a:rPr lang="en-AU" sz="2000" b="0" i="1" smtClean="0">
                          <a:latin typeface="Cambria Math" panose="02040503050406030204" pitchFamily="18" charset="0"/>
                        </a:rPr>
                        <m:t>   (2)</m:t>
                      </m:r>
                    </m:oMath>
                  </m:oMathPara>
                </a14:m>
                <a:endParaRPr lang="en-AU" sz="2000" dirty="0"/>
              </a:p>
              <a:p>
                <a:pPr>
                  <a:lnSpc>
                    <a:spcPct val="150000"/>
                  </a:lnSpc>
                </a:pPr>
                <a14:m>
                  <m:oMath xmlns:m="http://schemas.openxmlformats.org/officeDocument/2006/math">
                    <m:d>
                      <m:dPr>
                        <m:ctrlPr>
                          <a:rPr lang="en-AU" sz="2000" i="1">
                            <a:latin typeface="Cambria Math" panose="02040503050406030204" pitchFamily="18" charset="0"/>
                          </a:rPr>
                        </m:ctrlPr>
                      </m:dPr>
                      <m:e>
                        <m:r>
                          <a:rPr lang="en-AU" sz="2000" i="1">
                            <a:latin typeface="Cambria Math" panose="02040503050406030204" pitchFamily="18" charset="0"/>
                          </a:rPr>
                          <m:t>1</m:t>
                        </m:r>
                      </m:e>
                    </m:d>
                    <m:r>
                      <a:rPr lang="en-AU" sz="2000" i="1">
                        <a:latin typeface="Cambria Math" panose="02040503050406030204" pitchFamily="18" charset="0"/>
                      </a:rPr>
                      <m:t>−2</m:t>
                    </m:r>
                    <m:d>
                      <m:dPr>
                        <m:ctrlPr>
                          <a:rPr lang="en-AU" sz="2000" i="1">
                            <a:latin typeface="Cambria Math" panose="02040503050406030204" pitchFamily="18" charset="0"/>
                          </a:rPr>
                        </m:ctrlPr>
                      </m:dPr>
                      <m:e>
                        <m:r>
                          <a:rPr lang="en-AU" sz="2000" i="1">
                            <a:latin typeface="Cambria Math" panose="02040503050406030204" pitchFamily="18" charset="0"/>
                          </a:rPr>
                          <m:t>2</m:t>
                        </m:r>
                      </m:e>
                    </m:d>
                    <m:r>
                      <a:rPr lang="en-AU" sz="2000" i="1">
                        <a:latin typeface="Cambria Math" panose="02040503050406030204" pitchFamily="18" charset="0"/>
                      </a:rPr>
                      <m:t>:</m:t>
                    </m:r>
                  </m:oMath>
                </a14:m>
                <a:r>
                  <a:rPr lang="en-AU" sz="2000" dirty="0"/>
                  <a:t> </a:t>
                </a:r>
              </a:p>
              <a:p>
                <a:pPr>
                  <a:lnSpc>
                    <a:spcPct val="150000"/>
                  </a:lnSpc>
                </a:pPr>
                <a14:m>
                  <m:oMathPara xmlns:m="http://schemas.openxmlformats.org/officeDocument/2006/math">
                    <m:oMathParaPr>
                      <m:jc m:val="centerGroup"/>
                    </m:oMathParaPr>
                    <m:oMath xmlns:m="http://schemas.openxmlformats.org/officeDocument/2006/math">
                      <m:r>
                        <a:rPr lang="en-AU" sz="2000" i="1">
                          <a:latin typeface="Cambria Math" panose="02040503050406030204" pitchFamily="18" charset="0"/>
                        </a:rPr>
                        <m:t>𝑥</m:t>
                      </m:r>
                      <m:r>
                        <a:rPr lang="en-AU" sz="2000" i="1">
                          <a:latin typeface="Cambria Math" panose="02040503050406030204" pitchFamily="18" charset="0"/>
                        </a:rPr>
                        <m:t>−2</m:t>
                      </m:r>
                      <m:r>
                        <a:rPr lang="en-AU" sz="2000" i="1">
                          <a:latin typeface="Cambria Math" panose="02040503050406030204" pitchFamily="18" charset="0"/>
                        </a:rPr>
                        <m:t>𝑦</m:t>
                      </m:r>
                      <m:r>
                        <m:rPr>
                          <m:aln/>
                        </m:rPr>
                        <a:rPr lang="en-AU" sz="2000" i="1">
                          <a:latin typeface="Cambria Math" panose="02040503050406030204" pitchFamily="18" charset="0"/>
                        </a:rPr>
                        <m:t>=</m:t>
                      </m:r>
                      <m:r>
                        <a:rPr lang="en-AU" sz="2000" i="1">
                          <a:latin typeface="Cambria Math" panose="02040503050406030204" pitchFamily="18" charset="0"/>
                        </a:rPr>
                        <m:t>5−2×(−3)</m:t>
                      </m:r>
                    </m:oMath>
                    <m:oMath xmlns:m="http://schemas.openxmlformats.org/officeDocument/2006/math">
                      <m:r>
                        <a:rPr lang="en-AU" sz="2000" i="1">
                          <a:latin typeface="Cambria Math" panose="02040503050406030204" pitchFamily="18" charset="0"/>
                        </a:rPr>
                        <m:t>𝑥</m:t>
                      </m:r>
                      <m:r>
                        <a:rPr lang="en-AU" sz="2000" i="1">
                          <a:latin typeface="Cambria Math" panose="02040503050406030204" pitchFamily="18" charset="0"/>
                        </a:rPr>
                        <m:t>−2</m:t>
                      </m:r>
                      <m:r>
                        <a:rPr lang="en-AU" sz="2000" i="1">
                          <a:latin typeface="Cambria Math" panose="02040503050406030204" pitchFamily="18" charset="0"/>
                        </a:rPr>
                        <m:t>𝑦</m:t>
                      </m:r>
                      <m:r>
                        <m:rPr>
                          <m:aln/>
                        </m:rPr>
                        <a:rPr lang="en-AU" sz="2000" i="1">
                          <a:latin typeface="Cambria Math" panose="02040503050406030204" pitchFamily="18" charset="0"/>
                        </a:rPr>
                        <m:t>=</m:t>
                      </m:r>
                      <m:r>
                        <a:rPr lang="en-AU" sz="2000" i="1">
                          <a:latin typeface="Cambria Math" panose="02040503050406030204" pitchFamily="18" charset="0"/>
                        </a:rPr>
                        <m:t>11</m:t>
                      </m:r>
                    </m:oMath>
                    <m:oMath xmlns:m="http://schemas.openxmlformats.org/officeDocument/2006/math">
                      <m:r>
                        <a:rPr lang="en-AU" sz="2000" i="1">
                          <a:latin typeface="Cambria Math" panose="02040503050406030204" pitchFamily="18" charset="0"/>
                        </a:rPr>
                        <m:t>−2</m:t>
                      </m:r>
                      <m:r>
                        <a:rPr lang="en-AU" sz="2000" i="1">
                          <a:latin typeface="Cambria Math" panose="02040503050406030204" pitchFamily="18" charset="0"/>
                        </a:rPr>
                        <m:t>𝑦</m:t>
                      </m:r>
                      <m:r>
                        <m:rPr>
                          <m:aln/>
                        </m:rPr>
                        <a:rPr lang="en-AU" sz="2000" i="1">
                          <a:latin typeface="Cambria Math" panose="02040503050406030204" pitchFamily="18" charset="0"/>
                        </a:rPr>
                        <m:t>=</m:t>
                      </m:r>
                      <m:r>
                        <a:rPr lang="en-AU" sz="2000" i="1">
                          <a:latin typeface="Cambria Math" panose="02040503050406030204" pitchFamily="18" charset="0"/>
                        </a:rPr>
                        <m:t>−</m:t>
                      </m:r>
                      <m:r>
                        <a:rPr lang="en-AU" sz="2000" i="1">
                          <a:latin typeface="Cambria Math" panose="02040503050406030204" pitchFamily="18" charset="0"/>
                        </a:rPr>
                        <m:t>𝑥</m:t>
                      </m:r>
                      <m:r>
                        <a:rPr lang="en-AU" sz="2000" i="1">
                          <a:latin typeface="Cambria Math" panose="02040503050406030204" pitchFamily="18" charset="0"/>
                        </a:rPr>
                        <m:t>+11</m:t>
                      </m:r>
                    </m:oMath>
                    <m:oMath xmlns:m="http://schemas.openxmlformats.org/officeDocument/2006/math">
                      <m:r>
                        <a:rPr lang="en-AU" sz="2000" i="1">
                          <a:latin typeface="Cambria Math" panose="02040503050406030204" pitchFamily="18" charset="0"/>
                        </a:rPr>
                        <m:t>𝑦</m:t>
                      </m:r>
                      <m:r>
                        <m:rPr>
                          <m:aln/>
                        </m:rPr>
                        <a:rPr lang="en-AU" sz="2000" i="1">
                          <a:latin typeface="Cambria Math" panose="02040503050406030204" pitchFamily="18" charset="0"/>
                        </a:rPr>
                        <m:t>=</m:t>
                      </m:r>
                      <m:f>
                        <m:fPr>
                          <m:ctrlPr>
                            <a:rPr lang="en-AU" sz="2000" i="1">
                              <a:latin typeface="Cambria Math" panose="02040503050406030204" pitchFamily="18" charset="0"/>
                            </a:rPr>
                          </m:ctrlPr>
                        </m:fPr>
                        <m:num>
                          <m:r>
                            <a:rPr lang="en-AU" sz="2000" i="1">
                              <a:latin typeface="Cambria Math" panose="02040503050406030204" pitchFamily="18" charset="0"/>
                            </a:rPr>
                            <m:t>1</m:t>
                          </m:r>
                        </m:num>
                        <m:den>
                          <m:r>
                            <a:rPr lang="en-AU" sz="2000" i="1">
                              <a:latin typeface="Cambria Math" panose="02040503050406030204" pitchFamily="18" charset="0"/>
                            </a:rPr>
                            <m:t>2</m:t>
                          </m:r>
                        </m:den>
                      </m:f>
                      <m:r>
                        <a:rPr lang="en-AU" sz="2000" i="1">
                          <a:latin typeface="Cambria Math" panose="02040503050406030204" pitchFamily="18" charset="0"/>
                        </a:rPr>
                        <m:t>𝑥</m:t>
                      </m:r>
                      <m:r>
                        <a:rPr lang="en-AU" sz="2000" i="1">
                          <a:latin typeface="Cambria Math" panose="02040503050406030204" pitchFamily="18" charset="0"/>
                        </a:rPr>
                        <m:t>−</m:t>
                      </m:r>
                      <m:f>
                        <m:fPr>
                          <m:ctrlPr>
                            <a:rPr lang="en-AU" sz="2000" i="1">
                              <a:latin typeface="Cambria Math" panose="02040503050406030204" pitchFamily="18" charset="0"/>
                            </a:rPr>
                          </m:ctrlPr>
                        </m:fPr>
                        <m:num>
                          <m:r>
                            <a:rPr lang="en-AU" sz="2000" i="1">
                              <a:latin typeface="Cambria Math" panose="02040503050406030204" pitchFamily="18" charset="0"/>
                            </a:rPr>
                            <m:t>11</m:t>
                          </m:r>
                        </m:num>
                        <m:den>
                          <m:r>
                            <a:rPr lang="en-AU" sz="2000" i="1">
                              <a:latin typeface="Cambria Math" panose="02040503050406030204" pitchFamily="18" charset="0"/>
                            </a:rPr>
                            <m:t>2</m:t>
                          </m:r>
                        </m:den>
                      </m:f>
                    </m:oMath>
                  </m:oMathPara>
                </a14:m>
                <a:endParaRPr lang="en-AU" sz="2000" dirty="0"/>
              </a:p>
              <a:p>
                <a:pPr>
                  <a:lnSpc>
                    <a:spcPct val="150000"/>
                  </a:lnSpc>
                </a:pPr>
                <a:endParaRPr lang="en-AU" sz="2000" dirty="0"/>
              </a:p>
            </p:txBody>
          </p:sp>
        </mc:Choice>
        <mc:Fallback xmlns="">
          <p:sp>
            <p:nvSpPr>
              <p:cNvPr id="7" name="TextBox 6">
                <a:extLst>
                  <a:ext uri="{FF2B5EF4-FFF2-40B4-BE49-F238E27FC236}">
                    <a16:creationId xmlns:a16="http://schemas.microsoft.com/office/drawing/2014/main" id="{C4F511CB-F4B0-AF54-CADD-D4A2A1683CA0}"/>
                  </a:ext>
                </a:extLst>
              </p:cNvPr>
              <p:cNvSpPr txBox="1">
                <a:spLocks noRot="1" noChangeAspect="1" noMove="1" noResize="1" noEditPoints="1" noAdjustHandles="1" noChangeArrowheads="1" noChangeShapeType="1" noTextEdit="1"/>
              </p:cNvSpPr>
              <p:nvPr/>
            </p:nvSpPr>
            <p:spPr>
              <a:xfrm>
                <a:off x="6622991" y="1257527"/>
                <a:ext cx="6096000" cy="6091924"/>
              </a:xfrm>
              <a:prstGeom prst="rect">
                <a:avLst/>
              </a:prstGeom>
              <a:blipFill>
                <a:blip r:embed="rId3"/>
                <a:stretch>
                  <a:fillRect l="-1000"/>
                </a:stretch>
              </a:blipFill>
            </p:spPr>
            <p:txBody>
              <a:bodyPr/>
              <a:lstStyle/>
              <a:p>
                <a:r>
                  <a:rPr lang="en-US">
                    <a:noFill/>
                  </a:rPr>
                  <a:t> </a:t>
                </a:r>
              </a:p>
            </p:txBody>
          </p:sp>
        </mc:Fallback>
      </mc:AlternateContent>
      <p:cxnSp>
        <p:nvCxnSpPr>
          <p:cNvPr id="11" name="Straight Connector 10">
            <a:extLst>
              <a:ext uri="{FF2B5EF4-FFF2-40B4-BE49-F238E27FC236}">
                <a16:creationId xmlns:a16="http://schemas.microsoft.com/office/drawing/2014/main" id="{C2E2C67F-2A5D-96BB-7866-207D2EFC4D66}"/>
              </a:ext>
              <a:ext uri="{C183D7F6-B498-43B3-948B-1728B52AA6E4}">
                <adec:decorative xmlns:adec="http://schemas.microsoft.com/office/drawing/2017/decorative" val="1"/>
              </a:ext>
            </a:extLst>
          </p:cNvPr>
          <p:cNvCxnSpPr>
            <a:cxnSpLocks/>
          </p:cNvCxnSpPr>
          <p:nvPr/>
        </p:nvCxnSpPr>
        <p:spPr>
          <a:xfrm>
            <a:off x="5423006" y="1434517"/>
            <a:ext cx="1" cy="4832059"/>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50B1366B-8D70-7623-25E9-194120A0A76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16</a:t>
            </a:fld>
            <a:endParaRPr lang="en-AU" dirty="0"/>
          </a:p>
        </p:txBody>
      </p:sp>
    </p:spTree>
    <p:extLst>
      <p:ext uri="{BB962C8B-B14F-4D97-AF65-F5344CB8AC3E}">
        <p14:creationId xmlns:p14="http://schemas.microsoft.com/office/powerpoint/2010/main" val="171902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E67CF8C-A608-6540-E07B-7885FF80DB57}"/>
              </a:ext>
            </a:extLst>
          </p:cNvPr>
          <p:cNvSpPr>
            <a:spLocks noGrp="1"/>
          </p:cNvSpPr>
          <p:nvPr>
            <p:ph type="title"/>
          </p:nvPr>
        </p:nvSpPr>
        <p:spPr/>
        <p:txBody>
          <a:bodyPr/>
          <a:lstStyle/>
          <a:p>
            <a:r>
              <a:rPr lang="en-AU" dirty="0"/>
              <a:t>Stars and lines (1)</a:t>
            </a:r>
          </a:p>
        </p:txBody>
      </p:sp>
      <p:sp>
        <p:nvSpPr>
          <p:cNvPr id="5" name="Text Placeholder 4">
            <a:extLst>
              <a:ext uri="{FF2B5EF4-FFF2-40B4-BE49-F238E27FC236}">
                <a16:creationId xmlns:a16="http://schemas.microsoft.com/office/drawing/2014/main" id="{8B2AC041-8E9C-077F-3DBA-C9793E35F528}"/>
              </a:ext>
            </a:extLst>
          </p:cNvPr>
          <p:cNvSpPr>
            <a:spLocks noGrp="1"/>
          </p:cNvSpPr>
          <p:nvPr>
            <p:ph type="body" sz="quarter" idx="17"/>
          </p:nvPr>
        </p:nvSpPr>
        <p:spPr>
          <a:xfrm>
            <a:off x="348000" y="1025082"/>
            <a:ext cx="11484000" cy="4807835"/>
          </a:xfrm>
        </p:spPr>
        <p:txBody>
          <a:bodyPr/>
          <a:lstStyle/>
          <a:p>
            <a:r>
              <a:rPr lang="en-AU" dirty="0"/>
              <a:t>Using your answers to Appendix A:</a:t>
            </a:r>
          </a:p>
          <a:p>
            <a:pPr marL="457200" indent="-457200">
              <a:buAutoNum type="arabicPeriod"/>
            </a:pPr>
            <a:r>
              <a:rPr lang="en-AU" dirty="0"/>
              <a:t>Find the vector equations of the two lines. </a:t>
            </a:r>
          </a:p>
          <a:p>
            <a:pPr marL="457200" indent="-457200">
              <a:buAutoNum type="arabicPeriod"/>
            </a:pPr>
            <a:r>
              <a:rPr lang="en-AU" dirty="0"/>
              <a:t>Find the value of the parameter that corresponds to each star on the line.</a:t>
            </a:r>
          </a:p>
        </p:txBody>
      </p:sp>
      <p:sp>
        <p:nvSpPr>
          <p:cNvPr id="2" name="Slide Number Placeholder 1">
            <a:extLst>
              <a:ext uri="{FF2B5EF4-FFF2-40B4-BE49-F238E27FC236}">
                <a16:creationId xmlns:a16="http://schemas.microsoft.com/office/drawing/2014/main" id="{93CAB54A-6A36-BF19-E6B0-E56781C61B2F}"/>
              </a:ext>
            </a:extLst>
          </p:cNvPr>
          <p:cNvSpPr>
            <a:spLocks noGrp="1"/>
          </p:cNvSpPr>
          <p:nvPr>
            <p:ph type="sldNum" sz="quarter" idx="12"/>
          </p:nvPr>
        </p:nvSpPr>
        <p:spPr/>
        <p:txBody>
          <a:bodyPr/>
          <a:lstStyle/>
          <a:p>
            <a:fld id="{10A01DC5-1685-4615-8240-15192985C6A2}" type="slidenum">
              <a:rPr lang="en-AU" smtClean="0"/>
              <a:t>17</a:t>
            </a:fld>
            <a:endParaRPr lang="en-AU" dirty="0"/>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304AB2E4-AB36-78F7-8396-20B1FB63FD39}"/>
                  </a:ext>
                </a:extLst>
              </p:cNvPr>
              <p:cNvSpPr txBox="1"/>
              <p:nvPr/>
            </p:nvSpPr>
            <p:spPr>
              <a:xfrm>
                <a:off x="1090162" y="3018102"/>
                <a:ext cx="5151567" cy="3322063"/>
              </a:xfrm>
              <a:prstGeom prst="rect">
                <a:avLst/>
              </a:prstGeom>
              <a:noFill/>
            </p:spPr>
            <p:txBody>
              <a:bodyPr wrap="square">
                <a:spAutoFit/>
              </a:bodyPr>
              <a:lstStyle/>
              <a:p>
                <a:pPr>
                  <a:lnSpc>
                    <a:spcPct val="200000"/>
                  </a:lnSpc>
                </a:pPr>
                <a:r>
                  <a:rPr lang="en-AU" sz="2000" dirty="0"/>
                  <a:t>Line through point A:</a:t>
                </a:r>
              </a:p>
              <a:p>
                <a:pPr>
                  <a:lnSpc>
                    <a:spcPct val="200000"/>
                  </a:lnSpc>
                </a:pPr>
                <a14:m>
                  <m:oMathPara xmlns:m="http://schemas.openxmlformats.org/officeDocument/2006/math">
                    <m:oMathParaPr>
                      <m:jc m:val="centerGroup"/>
                    </m:oMathParaPr>
                    <m:oMath xmlns:m="http://schemas.openxmlformats.org/officeDocument/2006/math">
                      <m:r>
                        <a:rPr lang="en-AU" sz="2000" b="1">
                          <a:latin typeface="Cambria Math" panose="02040503050406030204" pitchFamily="18" charset="0"/>
                        </a:rPr>
                        <m:t>𝐫</m:t>
                      </m:r>
                      <m:r>
                        <a:rPr lang="en-AU" sz="2000" i="1">
                          <a:latin typeface="Cambria Math" panose="02040503050406030204" pitchFamily="18" charset="0"/>
                        </a:rPr>
                        <m:t>=</m:t>
                      </m:r>
                      <m:d>
                        <m:dPr>
                          <m:ctrlPr>
                            <a:rPr lang="en-AU" sz="2000" i="1">
                              <a:latin typeface="Cambria Math" panose="02040503050406030204" pitchFamily="18" charset="0"/>
                            </a:rPr>
                          </m:ctrlPr>
                        </m:dPr>
                        <m:e>
                          <m:f>
                            <m:fPr>
                              <m:type m:val="noBar"/>
                              <m:ctrlPr>
                                <a:rPr lang="en-AU" sz="2000" i="1">
                                  <a:latin typeface="Cambria Math" panose="02040503050406030204" pitchFamily="18" charset="0"/>
                                </a:rPr>
                              </m:ctrlPr>
                            </m:fPr>
                            <m:num>
                              <m:r>
                                <a:rPr lang="en-AU" sz="2000" i="1">
                                  <a:latin typeface="Cambria Math" panose="02040503050406030204" pitchFamily="18" charset="0"/>
                                </a:rPr>
                                <m:t>0</m:t>
                              </m:r>
                            </m:num>
                            <m:den>
                              <m:r>
                                <a:rPr lang="en-AU" sz="2000" b="0" i="1" smtClean="0">
                                  <a:latin typeface="Cambria Math" panose="02040503050406030204" pitchFamily="18" charset="0"/>
                                </a:rPr>
                                <m:t>7</m:t>
                              </m:r>
                            </m:den>
                          </m:f>
                        </m:e>
                      </m:d>
                      <m:r>
                        <a:rPr lang="en-AU" sz="2000" i="1">
                          <a:latin typeface="Cambria Math" panose="02040503050406030204" pitchFamily="18" charset="0"/>
                        </a:rPr>
                        <m:t>+</m:t>
                      </m:r>
                      <m:r>
                        <a:rPr lang="en-AU" sz="2000" i="1">
                          <a:latin typeface="Cambria Math" panose="02040503050406030204" pitchFamily="18" charset="0"/>
                        </a:rPr>
                        <m:t>𝜆</m:t>
                      </m:r>
                      <m:d>
                        <m:dPr>
                          <m:ctrlPr>
                            <a:rPr lang="en-AU" sz="2000" i="1">
                              <a:latin typeface="Cambria Math" panose="02040503050406030204" pitchFamily="18" charset="0"/>
                            </a:rPr>
                          </m:ctrlPr>
                        </m:dPr>
                        <m:e>
                          <m:f>
                            <m:fPr>
                              <m:type m:val="noBar"/>
                              <m:ctrlPr>
                                <a:rPr lang="en-AU" sz="2000" b="0" i="1" smtClean="0">
                                  <a:latin typeface="Cambria Math" panose="02040503050406030204" pitchFamily="18" charset="0"/>
                                </a:rPr>
                              </m:ctrlPr>
                            </m:fPr>
                            <m:num>
                              <m:r>
                                <a:rPr lang="en-AU" sz="2000" b="0" i="1" smtClean="0">
                                  <a:latin typeface="Cambria Math" panose="02040503050406030204" pitchFamily="18" charset="0"/>
                                </a:rPr>
                                <m:t>−2</m:t>
                              </m:r>
                            </m:num>
                            <m:den>
                              <m:r>
                                <a:rPr lang="en-AU" sz="2000" b="0" i="1" smtClean="0">
                                  <a:latin typeface="Cambria Math" panose="02040503050406030204" pitchFamily="18" charset="0"/>
                                </a:rPr>
                                <m:t>1</m:t>
                              </m:r>
                            </m:den>
                          </m:f>
                        </m:e>
                      </m:d>
                    </m:oMath>
                  </m:oMathPara>
                </a14:m>
                <a:endParaRPr lang="en-AU" sz="2000" dirty="0"/>
              </a:p>
              <a:p>
                <a:pPr>
                  <a:lnSpc>
                    <a:spcPct val="200000"/>
                  </a:lnSpc>
                </a:pPr>
                <a:r>
                  <a:rPr lang="en-AU" sz="2000" dirty="0"/>
                  <a:t>Stars occur at:</a:t>
                </a:r>
              </a:p>
              <a:p>
                <a:pPr>
                  <a:lnSpc>
                    <a:spcPct val="200000"/>
                  </a:lnSpc>
                </a:pPr>
                <a14:m>
                  <m:oMathPara xmlns:m="http://schemas.openxmlformats.org/officeDocument/2006/math">
                    <m:oMathParaPr>
                      <m:jc m:val="centerGroup"/>
                    </m:oMathParaPr>
                    <m:oMath xmlns:m="http://schemas.openxmlformats.org/officeDocument/2006/math">
                      <m:r>
                        <a:rPr lang="en-AU" sz="2000" b="0" i="1" smtClean="0">
                          <a:latin typeface="Cambria Math" panose="02040503050406030204" pitchFamily="18" charset="0"/>
                        </a:rPr>
                        <m:t>𝜆</m:t>
                      </m:r>
                      <m:r>
                        <a:rPr lang="en-AU" sz="2000" b="0" i="1" smtClean="0">
                          <a:latin typeface="Cambria Math" panose="02040503050406030204" pitchFamily="18" charset="0"/>
                        </a:rPr>
                        <m:t>=1, 2, 3, 4</m:t>
                      </m:r>
                    </m:oMath>
                  </m:oMathPara>
                </a14:m>
                <a:endParaRPr lang="en-AU" sz="2000" dirty="0"/>
              </a:p>
            </p:txBody>
          </p:sp>
        </mc:Choice>
        <mc:Fallback xmlns="">
          <p:sp>
            <p:nvSpPr>
              <p:cNvPr id="8" name="TextBox 7">
                <a:extLst>
                  <a:ext uri="{FF2B5EF4-FFF2-40B4-BE49-F238E27FC236}">
                    <a16:creationId xmlns:a16="http://schemas.microsoft.com/office/drawing/2014/main" id="{304AB2E4-AB36-78F7-8396-20B1FB63FD39}"/>
                  </a:ext>
                </a:extLst>
              </p:cNvPr>
              <p:cNvSpPr txBox="1">
                <a:spLocks noRot="1" noChangeAspect="1" noMove="1" noResize="1" noEditPoints="1" noAdjustHandles="1" noChangeArrowheads="1" noChangeShapeType="1" noTextEdit="1"/>
              </p:cNvSpPr>
              <p:nvPr/>
            </p:nvSpPr>
            <p:spPr>
              <a:xfrm>
                <a:off x="1090162" y="3018102"/>
                <a:ext cx="5151567" cy="3322063"/>
              </a:xfrm>
              <a:prstGeom prst="rect">
                <a:avLst/>
              </a:prstGeom>
              <a:blipFill>
                <a:blip r:embed="rId2"/>
                <a:stretch>
                  <a:fillRect l="-130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 Placeholder 4">
                <a:extLst>
                  <a:ext uri="{FF2B5EF4-FFF2-40B4-BE49-F238E27FC236}">
                    <a16:creationId xmlns:a16="http://schemas.microsoft.com/office/drawing/2014/main" id="{8600D173-E3DB-EC85-6C46-D8235FD11987}"/>
                  </a:ext>
                </a:extLst>
              </p:cNvPr>
              <p:cNvSpPr txBox="1">
                <a:spLocks/>
              </p:cNvSpPr>
              <p:nvPr/>
            </p:nvSpPr>
            <p:spPr>
              <a:xfrm>
                <a:off x="6817640" y="3202498"/>
                <a:ext cx="4185920" cy="3137668"/>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Line through point B:</a:t>
                </a:r>
              </a:p>
              <a:p>
                <a:pPr/>
                <a14:m>
                  <m:oMathPara xmlns:m="http://schemas.openxmlformats.org/officeDocument/2006/math">
                    <m:oMathParaPr>
                      <m:jc m:val="centerGroup"/>
                    </m:oMathParaPr>
                    <m:oMath xmlns:m="http://schemas.openxmlformats.org/officeDocument/2006/math">
                      <m:r>
                        <a:rPr lang="en-AU" b="1">
                          <a:latin typeface="Cambria Math" panose="02040503050406030204" pitchFamily="18" charset="0"/>
                        </a:rPr>
                        <m:t>𝐫</m:t>
                      </m:r>
                      <m:r>
                        <a:rPr lang="en-AU" i="1">
                          <a:latin typeface="Cambria Math" panose="02040503050406030204" pitchFamily="18" charset="0"/>
                        </a:rPr>
                        <m:t>=</m:t>
                      </m:r>
                      <m:d>
                        <m:dPr>
                          <m:ctrlPr>
                            <a:rPr lang="en-AU" i="1">
                              <a:latin typeface="Cambria Math" panose="02040503050406030204" pitchFamily="18" charset="0"/>
                            </a:rPr>
                          </m:ctrlPr>
                        </m:dPr>
                        <m:e>
                          <m:f>
                            <m:fPr>
                              <m:type m:val="noBar"/>
                              <m:ctrlPr>
                                <a:rPr lang="en-AU" b="0" i="1" smtClean="0">
                                  <a:latin typeface="Cambria Math" panose="02040503050406030204" pitchFamily="18" charset="0"/>
                                </a:rPr>
                              </m:ctrlPr>
                            </m:fPr>
                            <m:num>
                              <m:r>
                                <a:rPr lang="en-AU" b="0" i="1" smtClean="0">
                                  <a:latin typeface="Cambria Math" panose="02040503050406030204" pitchFamily="18" charset="0"/>
                                </a:rPr>
                                <m:t>6</m:t>
                              </m:r>
                            </m:num>
                            <m:den>
                              <m:r>
                                <a:rPr lang="en-AU" b="0" i="1" smtClean="0">
                                  <a:latin typeface="Cambria Math" panose="02040503050406030204" pitchFamily="18" charset="0"/>
                                </a:rPr>
                                <m:t>5</m:t>
                              </m:r>
                            </m:den>
                          </m:f>
                        </m:e>
                      </m:d>
                      <m:r>
                        <a:rPr lang="en-AU" i="1">
                          <a:latin typeface="Cambria Math" panose="02040503050406030204" pitchFamily="18" charset="0"/>
                        </a:rPr>
                        <m:t>+</m:t>
                      </m:r>
                      <m:r>
                        <a:rPr lang="en-AU" i="1">
                          <a:latin typeface="Cambria Math" panose="02040503050406030204" pitchFamily="18" charset="0"/>
                        </a:rPr>
                        <m:t>𝜆</m:t>
                      </m:r>
                      <m:d>
                        <m:dPr>
                          <m:ctrlPr>
                            <a:rPr lang="en-AU" i="1">
                              <a:latin typeface="Cambria Math" panose="02040503050406030204" pitchFamily="18" charset="0"/>
                            </a:rPr>
                          </m:ctrlPr>
                        </m:dPr>
                        <m:e>
                          <m:f>
                            <m:fPr>
                              <m:type m:val="noBar"/>
                              <m:ctrlPr>
                                <a:rPr lang="en-AU" i="1">
                                  <a:latin typeface="Cambria Math" panose="02040503050406030204" pitchFamily="18" charset="0"/>
                                </a:rPr>
                              </m:ctrlPr>
                            </m:fPr>
                            <m:num>
                              <m:r>
                                <a:rPr lang="en-AU" i="1">
                                  <a:latin typeface="Cambria Math" panose="02040503050406030204" pitchFamily="18" charset="0"/>
                                </a:rPr>
                                <m:t>1</m:t>
                              </m:r>
                            </m:num>
                            <m:den>
                              <m:r>
                                <a:rPr lang="en-AU" b="0" i="1" smtClean="0">
                                  <a:latin typeface="Cambria Math" panose="02040503050406030204" pitchFamily="18" charset="0"/>
                                </a:rPr>
                                <m:t>1</m:t>
                              </m:r>
                            </m:den>
                          </m:f>
                        </m:e>
                      </m:d>
                    </m:oMath>
                  </m:oMathPara>
                </a14:m>
                <a:endParaRPr lang="en-AU" dirty="0"/>
              </a:p>
              <a:p>
                <a:r>
                  <a:rPr lang="en-AU" dirty="0"/>
                  <a:t>Stars occur at:</a:t>
                </a:r>
              </a:p>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𝜆</m:t>
                      </m:r>
                      <m:r>
                        <a:rPr lang="en-AU" b="0" i="1" smtClean="0">
                          <a:latin typeface="Cambria Math" panose="02040503050406030204" pitchFamily="18" charset="0"/>
                        </a:rPr>
                        <m:t>=1, 3, −2, −4</m:t>
                      </m:r>
                    </m:oMath>
                  </m:oMathPara>
                </a14:m>
                <a:endParaRPr lang="en-AU" dirty="0"/>
              </a:p>
            </p:txBody>
          </p:sp>
        </mc:Choice>
        <mc:Fallback xmlns="">
          <p:sp>
            <p:nvSpPr>
              <p:cNvPr id="9" name="Text Placeholder 4">
                <a:extLst>
                  <a:ext uri="{FF2B5EF4-FFF2-40B4-BE49-F238E27FC236}">
                    <a16:creationId xmlns:a16="http://schemas.microsoft.com/office/drawing/2014/main" id="{8600D173-E3DB-EC85-6C46-D8235FD11987}"/>
                  </a:ext>
                </a:extLst>
              </p:cNvPr>
              <p:cNvSpPr txBox="1">
                <a:spLocks noRot="1" noChangeAspect="1" noMove="1" noResize="1" noEditPoints="1" noAdjustHandles="1" noChangeArrowheads="1" noChangeShapeType="1" noTextEdit="1"/>
              </p:cNvSpPr>
              <p:nvPr/>
            </p:nvSpPr>
            <p:spPr>
              <a:xfrm>
                <a:off x="6817640" y="3202498"/>
                <a:ext cx="4185920" cy="3137668"/>
              </a:xfrm>
              <a:prstGeom prst="rect">
                <a:avLst/>
              </a:prstGeom>
              <a:blipFill>
                <a:blip r:embed="rId3"/>
                <a:stretch>
                  <a:fillRect l="-3639"/>
                </a:stretch>
              </a:blipFill>
            </p:spPr>
            <p:txBody>
              <a:bodyPr/>
              <a:lstStyle/>
              <a:p>
                <a:r>
                  <a:rPr lang="en-US">
                    <a:noFill/>
                  </a:rPr>
                  <a:t> </a:t>
                </a:r>
              </a:p>
            </p:txBody>
          </p:sp>
        </mc:Fallback>
      </mc:AlternateContent>
    </p:spTree>
    <p:extLst>
      <p:ext uri="{BB962C8B-B14F-4D97-AF65-F5344CB8AC3E}">
        <p14:creationId xmlns:p14="http://schemas.microsoft.com/office/powerpoint/2010/main" val="799293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966FD-9600-3EC7-EF10-06492353388E}"/>
              </a:ext>
            </a:extLst>
          </p:cNvPr>
          <p:cNvSpPr>
            <a:spLocks noGrp="1"/>
          </p:cNvSpPr>
          <p:nvPr>
            <p:ph type="title"/>
          </p:nvPr>
        </p:nvSpPr>
        <p:spPr/>
        <p:txBody>
          <a:bodyPr/>
          <a:lstStyle/>
          <a:p>
            <a:r>
              <a:rPr lang="en-AU" dirty="0">
                <a:latin typeface="+mj-lt"/>
              </a:rPr>
              <a:t>References</a:t>
            </a:r>
          </a:p>
        </p:txBody>
      </p:sp>
      <p:sp>
        <p:nvSpPr>
          <p:cNvPr id="6" name="TextBox 5">
            <a:extLst>
              <a:ext uri="{FF2B5EF4-FFF2-40B4-BE49-F238E27FC236}">
                <a16:creationId xmlns:a16="http://schemas.microsoft.com/office/drawing/2014/main" id="{EABCE76F-41B1-7EE2-14F1-DC744150DE0C}"/>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Please refer to the NESA Copyright Disclaimer for more information </a:t>
            </a:r>
            <a:r>
              <a:rPr kumimoji="0" lang="en-AU" sz="1200" b="0" i="0" u="none" strike="noStrike" kern="1200" cap="none" spc="0" normalizeH="0" baseline="0" noProof="0" dirty="0">
                <a:ln>
                  <a:noFill/>
                </a:ln>
                <a:solidFill>
                  <a:srgbClr val="CBEDFD"/>
                </a:solidFill>
                <a:effectLst/>
                <a:uLnTx/>
                <a:uFillTx/>
                <a:ea typeface="+mn-ea"/>
                <a:cs typeface="+mn-cs"/>
                <a:hlinkClick r:id="rId3">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dirty="0">
                <a:ln>
                  <a:noFill/>
                </a:ln>
                <a:solidFill>
                  <a:srgbClr val="FFFFFF"/>
                </a:solidFill>
                <a:effectLst/>
                <a:uLnTx/>
                <a:uFillTx/>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dirty="0">
                <a:ln>
                  <a:noFill/>
                </a:ln>
                <a:solidFill>
                  <a:srgbClr val="CBEDFD"/>
                </a:solidFill>
                <a:effectLst/>
                <a:uLnTx/>
                <a:uFillTx/>
                <a:ea typeface="+mn-ea"/>
                <a:cs typeface="+mn-cs"/>
                <a:hlinkClick r:id="rId4">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dirty="0">
                <a:ln>
                  <a:noFill/>
                </a:ln>
                <a:solidFill>
                  <a:srgbClr val="CBEDFD"/>
                </a:solidFill>
                <a:effectLst/>
                <a:uLnTx/>
                <a:uFillTx/>
                <a:ea typeface="+mn-ea"/>
                <a:cs typeface="+mn-cs"/>
              </a:rPr>
              <a:t> </a:t>
            </a:r>
            <a:r>
              <a:rPr kumimoji="0" lang="en-AU" sz="1200" b="0" i="0" u="none" strike="noStrike" kern="1200" cap="none" spc="0" normalizeH="0" baseline="0" noProof="0" dirty="0">
                <a:ln>
                  <a:noFill/>
                </a:ln>
                <a:solidFill>
                  <a:srgbClr val="FFFFFF"/>
                </a:solidFill>
                <a:effectLst/>
                <a:uLnTx/>
                <a:uFillTx/>
                <a:ea typeface="+mn-ea"/>
                <a:cs typeface="+mn-cs"/>
              </a:rPr>
              <a:t>and the NSW Curriculum website </a:t>
            </a:r>
            <a:r>
              <a:rPr kumimoji="0" lang="en-AU" sz="1200" b="0" i="0" u="none" strike="noStrike" kern="1200" cap="none" spc="0" normalizeH="0" baseline="0" noProof="0" dirty="0">
                <a:ln>
                  <a:noFill/>
                </a:ln>
                <a:solidFill>
                  <a:srgbClr val="CBEDFD"/>
                </a:solidFill>
                <a:effectLst/>
                <a:uLnTx/>
                <a:uFillTx/>
                <a:ea typeface="+mn-ea"/>
                <a:cs typeface="+mn-cs"/>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dirty="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B7C07B50-96D9-2E35-E2CE-3139F6377F08}"/>
              </a:ext>
            </a:extLst>
          </p:cNvPr>
          <p:cNvSpPr>
            <a:spLocks noGrp="1"/>
          </p:cNvSpPr>
          <p:nvPr>
            <p:ph idx="1"/>
          </p:nvPr>
        </p:nvSpPr>
        <p:spPr/>
        <p:txBody>
          <a:bodyPr/>
          <a:lstStyle/>
          <a:p>
            <a:pPr>
              <a:lnSpc>
                <a:spcPct val="150000"/>
              </a:lnSpc>
              <a:spcBef>
                <a:spcPts val="1200"/>
              </a:spcBef>
              <a:spcAft>
                <a:spcPts val="600"/>
              </a:spcAft>
            </a:pPr>
            <a:r>
              <a:rPr lang="en-US" u="sng" dirty="0">
                <a:solidFill>
                  <a:srgbClr val="2F5496"/>
                </a:solidFill>
                <a:ea typeface="Arial" panose="020B0604020202020204" pitchFamily="34" charset="0"/>
                <a:hlinkClick r:id="rId6"/>
              </a:rPr>
              <a:t>Mathematics Extension 2 11–12 Syllabus</a:t>
            </a:r>
            <a:r>
              <a:rPr lang="en-AU" dirty="0">
                <a:solidFill>
                  <a:srgbClr val="000000"/>
                </a:solidFill>
                <a:ea typeface="Arial" panose="020B0604020202020204" pitchFamily="34" charset="0"/>
              </a:rPr>
              <a:t> </a:t>
            </a:r>
            <a:r>
              <a:rPr lang="en-AU" dirty="0">
                <a:ea typeface="Calibri" panose="020F0502020204030204" pitchFamily="34" charset="0"/>
              </a:rPr>
              <a:t>© NSW Education Standards Authority (NESA) for and on behalf of the Crown in right of the State of New South Wales, 2024.</a:t>
            </a:r>
            <a:endParaRPr lang="en-AU" sz="1800" dirty="0">
              <a:ea typeface="Calibri" panose="020F0502020204030204" pitchFamily="34" charset="0"/>
            </a:endParaRPr>
          </a:p>
          <a:p>
            <a:pPr>
              <a:lnSpc>
                <a:spcPct val="150000"/>
              </a:lnSpc>
              <a:spcBef>
                <a:spcPts val="1200"/>
              </a:spcBef>
              <a:spcAft>
                <a:spcPts val="600"/>
              </a:spcAft>
            </a:pPr>
            <a:endParaRPr lang="en-AU" dirty="0">
              <a:effectLst/>
              <a:latin typeface="Arial" panose="020B0604020202020204" pitchFamily="34" charset="0"/>
              <a:ea typeface="Calibri" panose="020F0502020204030204" pitchFamily="34" charset="0"/>
            </a:endParaRPr>
          </a:p>
          <a:p>
            <a:pPr>
              <a:lnSpc>
                <a:spcPct val="150000"/>
              </a:lnSpc>
              <a:spcBef>
                <a:spcPts val="1200"/>
              </a:spcBef>
              <a:spcAft>
                <a:spcPts val="600"/>
              </a:spcAft>
            </a:pPr>
            <a:endParaRPr lang="en-AU" dirty="0">
              <a:effectLst/>
              <a:latin typeface="Arial" panose="020B0604020202020204" pitchFamily="34" charset="0"/>
              <a:ea typeface="Calibri" panose="020F0502020204030204" pitchFamily="34" charset="0"/>
            </a:endParaRPr>
          </a:p>
          <a:p>
            <a:pPr>
              <a:lnSpc>
                <a:spcPct val="150000"/>
              </a:lnSpc>
              <a:spcBef>
                <a:spcPts val="1200"/>
              </a:spcBef>
              <a:spcAft>
                <a:spcPts val="600"/>
              </a:spcAft>
            </a:pPr>
            <a:endParaRPr lang="en-AU" sz="1800" dirty="0">
              <a:effectLst/>
              <a:latin typeface="Arial" panose="020B0604020202020204" pitchFamily="34" charset="0"/>
              <a:ea typeface="Calibri" panose="020F0502020204030204" pitchFamily="34" charset="0"/>
            </a:endParaRPr>
          </a:p>
        </p:txBody>
      </p:sp>
      <p:sp>
        <p:nvSpPr>
          <p:cNvPr id="2" name="Slide Number Placeholder 1">
            <a:extLst>
              <a:ext uri="{FF2B5EF4-FFF2-40B4-BE49-F238E27FC236}">
                <a16:creationId xmlns:a16="http://schemas.microsoft.com/office/drawing/2014/main" id="{48223418-AC99-D403-B6BA-7F5E5111A87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18</a:t>
            </a:fld>
            <a:endParaRPr lang="en-AU" dirty="0"/>
          </a:p>
        </p:txBody>
      </p:sp>
    </p:spTree>
    <p:extLst>
      <p:ext uri="{BB962C8B-B14F-4D97-AF65-F5344CB8AC3E}">
        <p14:creationId xmlns:p14="http://schemas.microsoft.com/office/powerpoint/2010/main" val="118101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a:xfrm>
            <a:off x="360000" y="360000"/>
            <a:ext cx="10080000" cy="537467"/>
          </a:xfrm>
        </p:spPr>
        <p:txBody>
          <a:bodyPr/>
          <a:lstStyle/>
          <a:p>
            <a:r>
              <a:rPr lang="en-AU" dirty="0">
                <a:latin typeface="+mj-lt"/>
              </a:rPr>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dirty="0">
                <a:latin typeface="+mj-lt"/>
              </a:rPr>
              <a:t>© State of New South Wales (Department of Education), 2026</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dirty="0">
                <a:solidFill>
                  <a:schemeClr val="bg1"/>
                </a:solidFill>
              </a:rPr>
              <a:t>The copyright material published in this resource is subject to the </a:t>
            </a:r>
            <a:r>
              <a:rPr lang="en-AU" sz="1200" i="1" dirty="0">
                <a:solidFill>
                  <a:schemeClr val="bg1"/>
                </a:solidFill>
              </a:rPr>
              <a:t>Copyright Act 1968</a:t>
            </a:r>
            <a:r>
              <a:rPr lang="en-AU" sz="1200" dirty="0">
                <a:solidFill>
                  <a:schemeClr val="bg1"/>
                </a:solidFill>
              </a:rPr>
              <a:t> (Cth) and is owned by the NSW Department of Education or, where indicated, by a party other than the NSW Department of Education (third-party material).</a:t>
            </a:r>
          </a:p>
          <a:p>
            <a:pPr algn="l">
              <a:lnSpc>
                <a:spcPct val="150000"/>
              </a:lnSpc>
              <a:spcAft>
                <a:spcPts val="600"/>
              </a:spcAft>
            </a:pPr>
            <a:r>
              <a:rPr lang="en-AU" sz="1200" dirty="0">
                <a:solidFill>
                  <a:schemeClr val="bg1"/>
                </a:solidFill>
              </a:rPr>
              <a:t>Copyright material available in this resource and owned by the NSW Department of Education is licensed under a </a:t>
            </a:r>
            <a:r>
              <a:rPr lang="en-AU" sz="1200" dirty="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dirty="0">
                <a:solidFill>
                  <a:schemeClr val="bg1"/>
                </a:solidFill>
              </a:rPr>
              <a:t>.</a:t>
            </a:r>
          </a:p>
          <a:p>
            <a:pPr algn="l">
              <a:lnSpc>
                <a:spcPct val="150000"/>
              </a:lnSpc>
              <a:spcAft>
                <a:spcPts val="600"/>
              </a:spcAft>
            </a:pPr>
            <a:r>
              <a:rPr lang="en-AU" sz="1200" dirty="0">
                <a:solidFill>
                  <a:schemeClr val="bg1"/>
                </a:solidFill>
              </a:rPr>
              <a:t>This license allows you to share and adapt the material for any purpose, even commercially.</a:t>
            </a:r>
          </a:p>
          <a:p>
            <a:pPr algn="l">
              <a:lnSpc>
                <a:spcPct val="150000"/>
              </a:lnSpc>
              <a:spcAft>
                <a:spcPts val="600"/>
              </a:spcAft>
            </a:pPr>
            <a:r>
              <a:rPr lang="en-AU" sz="1200" dirty="0">
                <a:solidFill>
                  <a:schemeClr val="bg1"/>
                </a:solidFill>
              </a:rPr>
              <a:t>Attribution should be given to © State of New South Wales (Department of Education), 2026.</a:t>
            </a:r>
          </a:p>
          <a:p>
            <a:pPr algn="l">
              <a:lnSpc>
                <a:spcPct val="150000"/>
              </a:lnSpc>
            </a:pPr>
            <a:r>
              <a:rPr lang="en-AU" sz="1200" dirty="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dirty="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dirty="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dirty="0">
                <a:solidFill>
                  <a:schemeClr val="bg1"/>
                </a:solidFill>
                <a:latin typeface="+mj-lt"/>
              </a:rPr>
              <a:t>Links to third-party material and websites</a:t>
            </a:r>
          </a:p>
          <a:p>
            <a:pPr algn="l">
              <a:lnSpc>
                <a:spcPct val="150000"/>
              </a:lnSpc>
              <a:spcAft>
                <a:spcPts val="600"/>
              </a:spcAft>
            </a:pPr>
            <a:r>
              <a:rPr lang="en-AU" sz="1200" dirty="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dirty="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dirty="0">
                <a:solidFill>
                  <a:schemeClr val="bg1"/>
                </a:solidFill>
              </a:rPr>
              <a:t>Copyright Act 1968 </a:t>
            </a:r>
            <a:r>
              <a:rPr lang="en-AU" sz="1200" dirty="0">
                <a:solidFill>
                  <a:schemeClr val="bg1"/>
                </a:solidFill>
              </a:rPr>
              <a:t>(Cth). The department accepts no responsibility for content on third-party websites. </a:t>
            </a:r>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1" id="{98D72BBF-9DFB-4703-A10A-3D04BF39C611}" vid="{E5DF0675-1073-40E7-AE87-3170FA1911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95386ad3-46d6-4eb6-bbc1-9b19b13a5756">
      <Terms xmlns="http://schemas.microsoft.com/office/infopath/2007/PartnerControls"/>
    </lcf76f155ced4ddcb4097134ff3c332f>
    <TaxCatchAll xmlns="9191b990-ddf9-46cb-8ffe-20db9d3a58aa" xsi:nil="true"/>
    <Description2 xmlns="95386ad3-46d6-4eb6-bbc1-9b19b13a5756" xsi:nil="true"/>
    <Notes xmlns="95386ad3-46d6-4eb6-bbc1-9b19b13a5756" xsi:nil="true"/>
    <Migrated xmlns="95386ad3-46d6-4eb6-bbc1-9b19b13a5756">true</Migrated>
    <Readytopublish xmlns="95386ad3-46d6-4eb6-bbc1-9b19b13a5756">false</Readytopublish>
    <InDAM xmlns="95386ad3-46d6-4eb6-bbc1-9b19b13a5756">false</InDAM>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A1D8124FFB2A1438B815462E05615AB" ma:contentTypeVersion="29" ma:contentTypeDescription="Create a new document." ma:contentTypeScope="" ma:versionID="45c28c542093280c9fa5692bc3c07283">
  <xsd:schema xmlns:xsd="http://www.w3.org/2001/XMLSchema" xmlns:xs="http://www.w3.org/2001/XMLSchema" xmlns:p="http://schemas.microsoft.com/office/2006/metadata/properties" xmlns:ns1="http://schemas.microsoft.com/sharepoint/v3" xmlns:ns2="95386ad3-46d6-4eb6-bbc1-9b19b13a5756" xmlns:ns3="9191b990-ddf9-46cb-8ffe-20db9d3a58aa" targetNamespace="http://schemas.microsoft.com/office/2006/metadata/properties" ma:root="true" ma:fieldsID="0d99887e6d791b7771067d6ba2ebe598" ns1:_="" ns2:_="" ns3:_="">
    <xsd:import namespace="http://schemas.microsoft.com/sharepoint/v3"/>
    <xsd:import namespace="95386ad3-46d6-4eb6-bbc1-9b19b13a5756"/>
    <xsd:import namespace="9191b990-ddf9-46cb-8ffe-20db9d3a58a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InDAM" minOccurs="0"/>
                <xsd:element ref="ns2:Readytopublish" minOccurs="0"/>
                <xsd:element ref="ns2:MediaServiceObjectDetectorVersions" minOccurs="0"/>
                <xsd:element ref="ns2:MediaServiceSearchProperties" minOccurs="0"/>
                <xsd:element ref="ns2:Migrated" minOccurs="0"/>
                <xsd:element ref="ns2:Description2" minOccurs="0"/>
                <xsd:element ref="ns2:MediaServiceBillingMetadata" minOccurs="0"/>
                <xsd:element ref="ns1:_ip_UnifiedCompliancePolicyProperties" minOccurs="0"/>
                <xsd:element ref="ns1:_ip_UnifiedCompliancePolicyUIAction"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31" nillable="true" ma:displayName="Unified Compliance Policy Properties" ma:hidden="true" ma:internalName="_ip_UnifiedCompliancePolicyProperties">
      <xsd:simpleType>
        <xsd:restriction base="dms:Note"/>
      </xsd:simpleType>
    </xsd:element>
    <xsd:element name="_ip_UnifiedCompliancePolicyUIAction" ma:index="3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386ad3-46d6-4eb6-bbc1-9b19b13a57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InDAM" ma:index="24" nillable="true" ma:displayName="In DAM" ma:default="0" ma:format="Dropdown" ma:internalName="InDAM">
      <xsd:simpleType>
        <xsd:restriction base="dms:Boolean"/>
      </xsd:simpleType>
    </xsd:element>
    <xsd:element name="Readytopublish" ma:index="25" nillable="true" ma:displayName="Ready to publish" ma:default="0" ma:format="Dropdown" ma:internalName="Readytopublish">
      <xsd:simpleType>
        <xsd:restriction base="dms:Boolean"/>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igrated" ma:index="28" nillable="true" ma:displayName="Migrated" ma:default="1" ma:format="Dropdown" ma:internalName="Migrated">
      <xsd:simpleType>
        <xsd:restriction base="dms:Boolean"/>
      </xsd:simpleType>
    </xsd:element>
    <xsd:element name="Description2" ma:index="29" nillable="true" ma:displayName="Description" ma:description="Secondary Curriculum introduction - MLIC S2 2026&#10;" ma:format="Dropdown" ma:internalName="Description2">
      <xsd:simpleType>
        <xsd:restriction base="dms:Note">
          <xsd:maxLength value="255"/>
        </xsd:restriction>
      </xsd:simpleType>
    </xsd:element>
    <xsd:element name="MediaServiceBillingMetadata" ma:index="30" nillable="true" ma:displayName="MediaServiceBillingMetadata" ma:hidden="true" ma:internalName="MediaServiceBillingMetadata" ma:readOnly="true">
      <xsd:simpleType>
        <xsd:restriction base="dms:Note"/>
      </xsd:simpleType>
    </xsd:element>
    <xsd:element name="Notes" ma:index="33" nillable="true" ma:displayName="Notes" ma:format="Dropdown" ma:internalName="Notes">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191b990-ddf9-46cb-8ffe-20db9d3a58a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063c910-61e7-482c-9a48-4fe9d05e06db}" ma:internalName="TaxCatchAll" ma:showField="CatchAllData" ma:web="9191b990-ddf9-46cb-8ffe-20db9d3a58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46D638-557C-4DA7-850A-59BEACC0298C}">
  <ds:schemaRefs>
    <ds:schemaRef ds:uri="http://schemas.microsoft.com/sharepoint/v3/contenttype/forms"/>
  </ds:schemaRefs>
</ds:datastoreItem>
</file>

<file path=customXml/itemProps2.xml><?xml version="1.0" encoding="utf-8"?>
<ds:datastoreItem xmlns:ds="http://schemas.openxmlformats.org/officeDocument/2006/customXml" ds:itemID="{261F15E0-C38D-4315-9D88-E94B722ED739}">
  <ds:schemaRefs>
    <ds:schemaRef ds:uri="http://schemas.microsoft.com/office/2006/metadata/properties"/>
    <ds:schemaRef ds:uri="http://purl.org/dc/terms/"/>
    <ds:schemaRef ds:uri="http://schemas.microsoft.com/office/infopath/2007/PartnerControls"/>
    <ds:schemaRef ds:uri="http://schemas.openxmlformats.org/package/2006/metadata/core-properties"/>
    <ds:schemaRef ds:uri="http://schemas.microsoft.com/sharepoint/v3"/>
    <ds:schemaRef ds:uri="95386ad3-46d6-4eb6-bbc1-9b19b13a5756"/>
    <ds:schemaRef ds:uri="http://purl.org/dc/elements/1.1/"/>
    <ds:schemaRef ds:uri="http://schemas.microsoft.com/office/2006/documentManagement/types"/>
    <ds:schemaRef ds:uri="9191b990-ddf9-46cb-8ffe-20db9d3a58aa"/>
    <ds:schemaRef ds:uri="http://www.w3.org/XML/1998/namespace"/>
    <ds:schemaRef ds:uri="http://purl.org/dc/dcmitype/"/>
  </ds:schemaRefs>
</ds:datastoreItem>
</file>

<file path=customXml/itemProps3.xml><?xml version="1.0" encoding="utf-8"?>
<ds:datastoreItem xmlns:ds="http://schemas.openxmlformats.org/officeDocument/2006/customXml" ds:itemID="{12D6ED62-3660-40E3-8928-B9209BEAF8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5386ad3-46d6-4eb6-bbc1-9b19b13a5756"/>
    <ds:schemaRef ds:uri="9191b990-ddf9-46cb-8ffe-20db9d3a58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emplate/>
  <TotalTime>1</TotalTime>
  <Words>1535</Words>
  <Application>Microsoft Office PowerPoint</Application>
  <PresentationFormat>Widescreen</PresentationFormat>
  <Paragraphs>160</Paragraphs>
  <Slides>19</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Times New Roman</vt:lpstr>
      <vt:lpstr>Calibri</vt:lpstr>
      <vt:lpstr>Arial</vt:lpstr>
      <vt:lpstr>Public Sans</vt:lpstr>
      <vt:lpstr>Cambria Math</vt:lpstr>
      <vt:lpstr>NSWG Corporate</vt:lpstr>
      <vt:lpstr>Gradient and the direction vector</vt:lpstr>
      <vt:lpstr>Learning intentions and success criteria</vt:lpstr>
      <vt:lpstr>Retrieval practice</vt:lpstr>
      <vt:lpstr>Position and displacement vectors</vt:lpstr>
      <vt:lpstr>Vector basics (1)</vt:lpstr>
      <vt:lpstr>Vector basics (2)</vt:lpstr>
      <vt:lpstr>Parametric form</vt:lpstr>
      <vt:lpstr>Releasing responsibility</vt:lpstr>
      <vt:lpstr>Vector equation of a line</vt:lpstr>
      <vt:lpstr>Reference sheet</vt:lpstr>
      <vt:lpstr>Converting from vector to point-gradient form (1)</vt:lpstr>
      <vt:lpstr>Converting from vector to point-gradient form (2)</vt:lpstr>
      <vt:lpstr>Converting from Cartesian to vector form (1)</vt:lpstr>
      <vt:lpstr>Converting from Cartesian to vector form (2)</vt:lpstr>
      <vt:lpstr>Independent practice</vt:lpstr>
      <vt:lpstr>Parameter elimination</vt:lpstr>
      <vt:lpstr>Stars and lines (1)</vt:lpstr>
      <vt:lpstr>References</vt:lpstr>
      <vt:lpstr>Copyright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2, lesson 1 – Gradient and the direction vector – Stage 6, Extension 2</dc:title>
  <dc:subject/>
  <dc:creator>NSW Department of Education</dc:creator>
  <cp:keywords/>
  <dc:description/>
  <dcterms:created xsi:type="dcterms:W3CDTF">2026-07-21T22:54:37Z</dcterms:created>
  <dcterms:modified xsi:type="dcterms:W3CDTF">2026-09-02T02:20:44Z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03dfd7-d93a-4381-a340-2995d8282205_Enabled">
    <vt:lpwstr>true</vt:lpwstr>
  </property>
  <property fmtid="{D5CDD505-2E9C-101B-9397-08002B2CF9AE}" pid="3" name="MediaServiceImageTags">
    <vt:lpwstr/>
  </property>
  <property fmtid="{D5CDD505-2E9C-101B-9397-08002B2CF9AE}" pid="4" name="ContentTypeId">
    <vt:lpwstr>0x0101004A1D8124FFB2A1438B815462E05615AB</vt:lpwstr>
  </property>
  <property fmtid="{D5CDD505-2E9C-101B-9397-08002B2CF9AE}" pid="5" name="MSIP_Label_b603dfd7-d93a-4381-a340-2995d8282205_ContentBits">
    <vt:lpwstr>0</vt:lpwstr>
  </property>
  <property fmtid="{D5CDD505-2E9C-101B-9397-08002B2CF9AE}" pid="6" name="MSIP_Label_b603dfd7-d93a-4381-a340-2995d8282205_SetDate">
    <vt:lpwstr>2024-07-31T04:44:31Z</vt:lpwstr>
  </property>
  <property fmtid="{D5CDD505-2E9C-101B-9397-08002B2CF9AE}" pid="7" name="MSIP_Label_b603dfd7-d93a-4381-a340-2995d8282205_Name">
    <vt:lpwstr>OFFICIAL</vt:lpwstr>
  </property>
  <property fmtid="{D5CDD505-2E9C-101B-9397-08002B2CF9AE}" pid="8" name="MSIP_Label_b603dfd7-d93a-4381-a340-2995d8282205_Method">
    <vt:lpwstr>Standard</vt:lpwstr>
  </property>
  <property fmtid="{D5CDD505-2E9C-101B-9397-08002B2CF9AE}" pid="9" name="MSIP_Label_b603dfd7-d93a-4381-a340-2995d8282205_SiteId">
    <vt:lpwstr>05a0e69a-418a-47c1-9c25-9387261bf991</vt:lpwstr>
  </property>
  <property fmtid="{D5CDD505-2E9C-101B-9397-08002B2CF9AE}" pid="10" name="MSIP_Label_b603dfd7-d93a-4381-a340-2995d8282205_ActionId">
    <vt:lpwstr>86cc9e70-6da9-4653-95a8-be9aa2ad5056</vt:lpwstr>
  </property>
</Properties>
</file>