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4"/>
  </p:sldMasterIdLst>
  <p:notesMasterIdLst>
    <p:notesMasterId r:id="rId16"/>
  </p:notesMasterIdLst>
  <p:handoutMasterIdLst>
    <p:handoutMasterId r:id="rId17"/>
  </p:handoutMasterIdLst>
  <p:sldIdLst>
    <p:sldId id="26505" r:id="rId5"/>
    <p:sldId id="26506" r:id="rId6"/>
    <p:sldId id="26551" r:id="rId7"/>
    <p:sldId id="26383" r:id="rId8"/>
    <p:sldId id="26545" r:id="rId9"/>
    <p:sldId id="26547" r:id="rId10"/>
    <p:sldId id="26549" r:id="rId11"/>
    <p:sldId id="26548" r:id="rId12"/>
    <p:sldId id="26553" r:id="rId13"/>
    <p:sldId id="360" r:id="rId14"/>
    <p:sldId id="361" r:id="rId15"/>
  </p:sldIdLst>
  <p:sldSz cx="12192000" cy="6858000"/>
  <p:notesSz cx="6858000" cy="9144000"/>
  <p:embeddedFontLst>
    <p:embeddedFont>
      <p:font typeface="Cambria Math" panose="02040503050406030204" pitchFamily="18" charset="0"/>
      <p:regular r:id="rId18"/>
    </p:embeddedFont>
    <p:embeddedFont>
      <p:font typeface="Public Sans" pitchFamily="2" charset="0"/>
      <p:regular r:id="rId19"/>
      <p:bold r:id="rId20"/>
      <p:italic r:id="rId21"/>
      <p:boldItalic r:id="rId22"/>
    </p:embeddedFont>
  </p:embeddedFontLst>
  <p:defaultTex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3"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DBE7"/>
    <a:srgbClr val="B51458"/>
    <a:srgbClr val="00ACC2"/>
    <a:srgbClr val="64BB47"/>
    <a:srgbClr val="E5F7FC"/>
    <a:srgbClr val="FFFFFF"/>
    <a:srgbClr val="EDF9E0"/>
    <a:srgbClr val="63E2EF"/>
    <a:srgbClr val="00296C"/>
    <a:srgbClr val="146C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70916B4-069E-413A-9E92-A553704F19FE}" v="2" dt="2026-07-30T06:19:27.713"/>
  </p1510:revLst>
</p1510:revInfo>
</file>

<file path=ppt/tableStyles.xml><?xml version="1.0" encoding="utf-8"?>
<a:tblStyleLst xmlns:a="http://schemas.openxmlformats.org/drawingml/2006/main" def="{5A111915-BE36-4E01-A7E5-04B1672EAD3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93" autoAdjust="0"/>
    <p:restoredTop sz="88620" autoAdjust="0"/>
  </p:normalViewPr>
  <p:slideViewPr>
    <p:cSldViewPr snapToGrid="0">
      <p:cViewPr varScale="1">
        <p:scale>
          <a:sx n="100" d="100"/>
          <a:sy n="100" d="100"/>
        </p:scale>
        <p:origin x="78" y="150"/>
      </p:cViewPr>
      <p:guideLst>
        <p:guide orient="horz" pos="2160"/>
        <p:guide pos="3863"/>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1.fntdata"/><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font" Target="fonts/font4.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5.fntdata"/><Relationship Id="rId27"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43F5A19-4E20-4EDB-9EC8-DF02AC748E7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latin typeface="Public Sans" pitchFamily="2" charset="0"/>
            </a:endParaRPr>
          </a:p>
        </p:txBody>
      </p:sp>
      <p:sp>
        <p:nvSpPr>
          <p:cNvPr id="3" name="Date Placeholder 2">
            <a:extLst>
              <a:ext uri="{FF2B5EF4-FFF2-40B4-BE49-F238E27FC236}">
                <a16:creationId xmlns:a16="http://schemas.microsoft.com/office/drawing/2014/main" id="{6F2B4FC2-E151-470D-9291-01D2A5A6D34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0BF4B7B-ADA4-42BE-A113-1D67CA67812F}" type="datetimeFigureOut">
              <a:rPr lang="en-AU" smtClean="0">
                <a:latin typeface="Public Sans" pitchFamily="2" charset="0"/>
              </a:rPr>
              <a:t>30/07/2026</a:t>
            </a:fld>
            <a:endParaRPr lang="en-AU">
              <a:latin typeface="Public Sans" pitchFamily="2" charset="0"/>
            </a:endParaRPr>
          </a:p>
        </p:txBody>
      </p:sp>
      <p:sp>
        <p:nvSpPr>
          <p:cNvPr id="4" name="Footer Placeholder 3">
            <a:extLst>
              <a:ext uri="{FF2B5EF4-FFF2-40B4-BE49-F238E27FC236}">
                <a16:creationId xmlns:a16="http://schemas.microsoft.com/office/drawing/2014/main" id="{2F07DE46-ED0B-49F3-8199-C129451A46B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latin typeface="Public Sans" pitchFamily="2" charset="0"/>
            </a:endParaRPr>
          </a:p>
        </p:txBody>
      </p:sp>
      <p:sp>
        <p:nvSpPr>
          <p:cNvPr id="5" name="Slide Number Placeholder 4">
            <a:extLst>
              <a:ext uri="{FF2B5EF4-FFF2-40B4-BE49-F238E27FC236}">
                <a16:creationId xmlns:a16="http://schemas.microsoft.com/office/drawing/2014/main" id="{56DA6684-5527-4DB9-88B5-C4F66FB5F78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AAF8501-5769-46EC-B8B9-363B75FA9999}" type="slidenum">
              <a:rPr lang="en-AU" smtClean="0">
                <a:latin typeface="Public Sans" pitchFamily="2" charset="0"/>
              </a:rPr>
              <a:t>‹#›</a:t>
            </a:fld>
            <a:endParaRPr lang="en-AU">
              <a:latin typeface="Public Sans" pitchFamily="2" charset="0"/>
            </a:endParaRPr>
          </a:p>
        </p:txBody>
      </p:sp>
    </p:spTree>
    <p:extLst>
      <p:ext uri="{BB962C8B-B14F-4D97-AF65-F5344CB8AC3E}">
        <p14:creationId xmlns:p14="http://schemas.microsoft.com/office/powerpoint/2010/main" val="41447938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Public Sans" pitchFamily="2" charset="0"/>
              </a:defRPr>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Public Sans" pitchFamily="2" charset="0"/>
              </a:defRPr>
            </a:lvl1pPr>
          </a:lstStyle>
          <a:p>
            <a:fld id="{EC6F825C-382E-4C1A-82AB-BCE4AFD21ABE}" type="datetimeFigureOut">
              <a:rPr lang="en-AU" smtClean="0"/>
              <a:pPr/>
              <a:t>30/07/2026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Public Sans" pitchFamily="2" charset="0"/>
              </a:defRPr>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Public Sans" pitchFamily="2" charset="0"/>
              </a:defRPr>
            </a:lvl1pPr>
          </a:lstStyle>
          <a:p>
            <a:fld id="{B07158C4-A119-4B78-9DE8-A50001BC31DC}" type="slidenum">
              <a:rPr lang="en-AU" smtClean="0"/>
              <a:pPr/>
              <a:t>‹#›</a:t>
            </a:fld>
            <a:endParaRPr lang="en-AU"/>
          </a:p>
        </p:txBody>
      </p:sp>
    </p:spTree>
    <p:extLst>
      <p:ext uri="{BB962C8B-B14F-4D97-AF65-F5344CB8AC3E}">
        <p14:creationId xmlns:p14="http://schemas.microsoft.com/office/powerpoint/2010/main" val="3301092027"/>
      </p:ext>
    </p:extLst>
  </p:cSld>
  <p:clrMap bg1="lt1" tx1="dk1" bg2="lt2" tx2="dk2" accent1="accent1" accent2="accent2" accent3="accent3" accent4="accent4" accent5="accent5" accent6="accent6" hlink="hlink" folHlink="folHlink"/>
  <p:notesStyle>
    <a:lvl1pPr marL="0"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1pPr>
    <a:lvl2pPr marL="609585"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2pPr>
    <a:lvl3pPr marL="1219170"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3pPr>
    <a:lvl4pPr marL="1828754"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4pPr>
    <a:lvl5pPr marL="2438339"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1</a:t>
            </a:fld>
            <a:endParaRPr lang="en-AU"/>
          </a:p>
        </p:txBody>
      </p:sp>
    </p:spTree>
    <p:extLst>
      <p:ext uri="{BB962C8B-B14F-4D97-AF65-F5344CB8AC3E}">
        <p14:creationId xmlns:p14="http://schemas.microsoft.com/office/powerpoint/2010/main" val="30088131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778D4-1209-CE4D-4939-9BF1AD09FF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40057A-8FB3-01B3-0EB6-685144179E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B33BF1-A3A7-17D6-F026-3B7F4381AB38}"/>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6654D049-29F6-443A-273D-65F1507270ED}"/>
              </a:ext>
            </a:extLst>
          </p:cNvPr>
          <p:cNvSpPr>
            <a:spLocks noGrp="1"/>
          </p:cNvSpPr>
          <p:nvPr>
            <p:ph type="sldNum" sz="quarter" idx="5"/>
          </p:nvPr>
        </p:nvSpPr>
        <p:spPr/>
        <p:txBody>
          <a:bodyPr/>
          <a:lstStyle/>
          <a:p>
            <a:fld id="{B07158C4-A119-4B78-9DE8-A50001BC31DC}" type="slidenum">
              <a:rPr lang="en-AU" smtClean="0"/>
              <a:pPr/>
              <a:t>2</a:t>
            </a:fld>
            <a:endParaRPr lang="en-AU"/>
          </a:p>
        </p:txBody>
      </p:sp>
    </p:spTree>
    <p:extLst>
      <p:ext uri="{BB962C8B-B14F-4D97-AF65-F5344CB8AC3E}">
        <p14:creationId xmlns:p14="http://schemas.microsoft.com/office/powerpoint/2010/main" val="39977421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D09C5488-DD16-4714-9519-7BE21BA11D4E}" type="slidenum">
              <a:rPr lang="en-AU" smtClean="0"/>
              <a:t>4</a:t>
            </a:fld>
            <a:endParaRPr lang="en-AU"/>
          </a:p>
        </p:txBody>
      </p:sp>
    </p:spTree>
    <p:extLst>
      <p:ext uri="{BB962C8B-B14F-4D97-AF65-F5344CB8AC3E}">
        <p14:creationId xmlns:p14="http://schemas.microsoft.com/office/powerpoint/2010/main" val="19151260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18DCB5-9FD5-6844-6132-CC1F2EDDA9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8B0317-7B89-C714-63E3-2DD284E7F7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1C5D05-AFD8-6A1D-FDAF-2AEC5DD62A97}"/>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A2B2892F-A3FE-67C8-DD77-9439DB065286}"/>
              </a:ext>
            </a:extLst>
          </p:cNvPr>
          <p:cNvSpPr>
            <a:spLocks noGrp="1"/>
          </p:cNvSpPr>
          <p:nvPr>
            <p:ph type="sldNum" sz="quarter" idx="5"/>
          </p:nvPr>
        </p:nvSpPr>
        <p:spPr/>
        <p:txBody>
          <a:bodyPr/>
          <a:lstStyle/>
          <a:p>
            <a:fld id="{B07158C4-A119-4B78-9DE8-A50001BC31DC}" type="slidenum">
              <a:rPr lang="en-AU" smtClean="0"/>
              <a:pPr/>
              <a:t>5</a:t>
            </a:fld>
            <a:endParaRPr lang="en-AU"/>
          </a:p>
        </p:txBody>
      </p:sp>
    </p:spTree>
    <p:extLst>
      <p:ext uri="{BB962C8B-B14F-4D97-AF65-F5344CB8AC3E}">
        <p14:creationId xmlns:p14="http://schemas.microsoft.com/office/powerpoint/2010/main" val="36597062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6</a:t>
            </a:fld>
            <a:endParaRPr lang="en-AU"/>
          </a:p>
        </p:txBody>
      </p:sp>
    </p:spTree>
    <p:extLst>
      <p:ext uri="{BB962C8B-B14F-4D97-AF65-F5344CB8AC3E}">
        <p14:creationId xmlns:p14="http://schemas.microsoft.com/office/powerpoint/2010/main" val="16702442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E8634-5BD8-5B80-3196-5EA762C5EC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7BF7DF-D8F8-E88C-C819-BF0658F98B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E63056-A30A-C889-4160-8E837050A61A}"/>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991E7B53-7158-8F1E-A5F0-6E248C5C2A9D}"/>
              </a:ext>
            </a:extLst>
          </p:cNvPr>
          <p:cNvSpPr>
            <a:spLocks noGrp="1"/>
          </p:cNvSpPr>
          <p:nvPr>
            <p:ph type="sldNum" sz="quarter" idx="5"/>
          </p:nvPr>
        </p:nvSpPr>
        <p:spPr/>
        <p:txBody>
          <a:bodyPr/>
          <a:lstStyle/>
          <a:p>
            <a:fld id="{B07158C4-A119-4B78-9DE8-A50001BC31DC}" type="slidenum">
              <a:rPr lang="en-AU" smtClean="0"/>
              <a:pPr/>
              <a:t>8</a:t>
            </a:fld>
            <a:endParaRPr lang="en-AU"/>
          </a:p>
        </p:txBody>
      </p:sp>
    </p:spTree>
    <p:extLst>
      <p:ext uri="{BB962C8B-B14F-4D97-AF65-F5344CB8AC3E}">
        <p14:creationId xmlns:p14="http://schemas.microsoft.com/office/powerpoint/2010/main" val="4089590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10</a:t>
            </a:fld>
            <a:endParaRPr lang="en-AU"/>
          </a:p>
        </p:txBody>
      </p:sp>
    </p:spTree>
    <p:extLst>
      <p:ext uri="{BB962C8B-B14F-4D97-AF65-F5344CB8AC3E}">
        <p14:creationId xmlns:p14="http://schemas.microsoft.com/office/powerpoint/2010/main" val="22855752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11</a:t>
            </a:fld>
            <a:endParaRPr lang="en-AU"/>
          </a:p>
        </p:txBody>
      </p:sp>
    </p:spTree>
    <p:extLst>
      <p:ext uri="{BB962C8B-B14F-4D97-AF65-F5344CB8AC3E}">
        <p14:creationId xmlns:p14="http://schemas.microsoft.com/office/powerpoint/2010/main" val="18105351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EA17B1F9-1883-FB0F-19DA-8B4A4053535B}"/>
              </a:ext>
            </a:extLst>
          </p:cNvPr>
          <p:cNvSpPr/>
          <p:nvPr userDrawn="1"/>
        </p:nvSpPr>
        <p:spPr>
          <a:xfrm>
            <a:off x="7128000" y="0"/>
            <a:ext cx="5064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extLst>
              <a:ext uri="{FF2B5EF4-FFF2-40B4-BE49-F238E27FC236}">
                <a16:creationId xmlns:a16="http://schemas.microsoft.com/office/drawing/2014/main" id="{6E6ACE4A-E374-4533-BE29-9C2AA078581F}"/>
              </a:ext>
              <a:ext uri="{C183D7F6-B498-43B3-948B-1728B52AA6E4}">
                <adec:decorative xmlns:adec="http://schemas.microsoft.com/office/drawing/2017/decorative" val="1"/>
              </a:ext>
            </a:extLst>
          </p:cNvPr>
          <p:cNvSpPr/>
          <p:nvPr userDrawn="1"/>
        </p:nvSpPr>
        <p:spPr>
          <a:xfrm>
            <a:off x="0" y="0"/>
            <a:ext cx="7128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latin typeface="Public Sans" pitchFamily="2" charset="0"/>
            </a:endParaRPr>
          </a:p>
        </p:txBody>
      </p:sp>
      <p:cxnSp>
        <p:nvCxnSpPr>
          <p:cNvPr id="8" name="Straight Connector 7">
            <a:extLst>
              <a:ext uri="{FF2B5EF4-FFF2-40B4-BE49-F238E27FC236}">
                <a16:creationId xmlns:a16="http://schemas.microsoft.com/office/drawing/2014/main" id="{1379E5D7-4594-7BEA-DCDE-7C07259A2A00}"/>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06313123-38FC-0AA8-8313-B587FAEA9FAB}"/>
              </a:ext>
            </a:extLst>
          </p:cNvPr>
          <p:cNvSpPr>
            <a:spLocks noGrp="1"/>
          </p:cNvSpPr>
          <p:nvPr>
            <p:ph type="ctrTitle" hasCustomPrompt="1"/>
          </p:nvPr>
        </p:nvSpPr>
        <p:spPr>
          <a:xfrm>
            <a:off x="539999" y="2240968"/>
            <a:ext cx="6255979" cy="2033997"/>
          </a:xfrm>
          <a:ln>
            <a:noFill/>
          </a:ln>
        </p:spPr>
        <p:txBody>
          <a:bodyPr anchor="b">
            <a:noAutofit/>
          </a:bodyPr>
          <a:lstStyle>
            <a:lvl1pPr algn="l">
              <a:lnSpc>
                <a:spcPct val="100000"/>
              </a:lnSpc>
              <a:defRPr sz="4800">
                <a:solidFill>
                  <a:schemeClr val="bg1"/>
                </a:solidFill>
                <a:latin typeface="Arial" panose="020B0604020202020204" pitchFamily="34" charset="0"/>
                <a:cs typeface="Arial" panose="020B0604020202020204" pitchFamily="34" charset="0"/>
              </a:defRPr>
            </a:lvl1pPr>
          </a:lstStyle>
          <a:p>
            <a:r>
              <a:rPr lang="en-US"/>
              <a:t>Learning sequence/lesson/ activity title</a:t>
            </a:r>
          </a:p>
        </p:txBody>
      </p:sp>
      <p:sp>
        <p:nvSpPr>
          <p:cNvPr id="11" name="Text Placeholder 10">
            <a:extLst>
              <a:ext uri="{FF2B5EF4-FFF2-40B4-BE49-F238E27FC236}">
                <a16:creationId xmlns:a16="http://schemas.microsoft.com/office/drawing/2014/main" id="{1ECD7A7F-13F8-9E9F-94FF-03D42EEEF0A8}"/>
              </a:ext>
            </a:extLst>
          </p:cNvPr>
          <p:cNvSpPr>
            <a:spLocks noGrp="1"/>
          </p:cNvSpPr>
          <p:nvPr>
            <p:ph type="body" sz="quarter" idx="10" hasCustomPrompt="1"/>
          </p:nvPr>
        </p:nvSpPr>
        <p:spPr>
          <a:xfrm>
            <a:off x="539999" y="4385568"/>
            <a:ext cx="6255977" cy="426611"/>
          </a:xfrm>
        </p:spPr>
        <p:txBody>
          <a:bodyPr anchor="t">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Stage</a:t>
            </a:r>
          </a:p>
        </p:txBody>
      </p:sp>
      <p:sp>
        <p:nvSpPr>
          <p:cNvPr id="12" name="Text Placeholder 14">
            <a:extLst>
              <a:ext uri="{FF2B5EF4-FFF2-40B4-BE49-F238E27FC236}">
                <a16:creationId xmlns:a16="http://schemas.microsoft.com/office/drawing/2014/main" id="{1F1B4A2E-693D-413E-6506-E51D3453E154}"/>
              </a:ext>
            </a:extLst>
          </p:cNvPr>
          <p:cNvSpPr>
            <a:spLocks noGrp="1"/>
          </p:cNvSpPr>
          <p:nvPr>
            <p:ph type="body" sz="quarter" idx="16" hasCustomPrompt="1"/>
          </p:nvPr>
        </p:nvSpPr>
        <p:spPr>
          <a:xfrm>
            <a:off x="540000" y="4925698"/>
            <a:ext cx="6255975" cy="360000"/>
          </a:xfrm>
        </p:spPr>
        <p:txBody>
          <a:bodyPr>
            <a:noAutofit/>
          </a:bodyPr>
          <a:lstStyle>
            <a:lvl1pPr>
              <a:spcAft>
                <a:spcPts val="0"/>
              </a:spcAft>
              <a:defRPr sz="1800" b="1">
                <a:solidFill>
                  <a:schemeClr val="bg1"/>
                </a:solidFill>
                <a:latin typeface="Arial" panose="020B0604020202020204" pitchFamily="34" charset="0"/>
                <a:cs typeface="Arial" panose="020B0604020202020204" pitchFamily="34" charset="0"/>
              </a:defRPr>
            </a:lvl1pPr>
            <a:lvl2pPr>
              <a:spcAft>
                <a:spcPts val="0"/>
              </a:spcAft>
              <a:defRPr sz="1800" b="0">
                <a:solidFill>
                  <a:schemeClr val="bg1"/>
                </a:solidFill>
                <a:latin typeface="+mj-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Module</a:t>
            </a:r>
          </a:p>
        </p:txBody>
      </p:sp>
      <p:sp>
        <p:nvSpPr>
          <p:cNvPr id="13" name="Text Placeholder 7">
            <a:extLst>
              <a:ext uri="{FF2B5EF4-FFF2-40B4-BE49-F238E27FC236}">
                <a16:creationId xmlns:a16="http://schemas.microsoft.com/office/drawing/2014/main" id="{0C245AE8-A9B0-AE21-616C-11D22901313C}"/>
              </a:ext>
            </a:extLst>
          </p:cNvPr>
          <p:cNvSpPr>
            <a:spLocks noGrp="1"/>
          </p:cNvSpPr>
          <p:nvPr>
            <p:ph type="body" sz="quarter" idx="14" hasCustomPrompt="1"/>
          </p:nvPr>
        </p:nvSpPr>
        <p:spPr>
          <a:xfrm>
            <a:off x="540000" y="5327998"/>
            <a:ext cx="6255971" cy="792000"/>
          </a:xfrm>
        </p:spPr>
        <p:txBody>
          <a:bodyPr/>
          <a:lstStyle>
            <a:lvl1pPr>
              <a:defRPr sz="1800">
                <a:solidFill>
                  <a:schemeClr val="bg1"/>
                </a:solidFill>
                <a:latin typeface="Arial" panose="020B0604020202020204" pitchFamily="34" charset="0"/>
                <a:cs typeface="Arial" panose="020B0604020202020204" pitchFamily="34" charset="0"/>
              </a:defRPr>
            </a:lvl1pPr>
          </a:lstStyle>
          <a:p>
            <a:pPr lvl="0"/>
            <a:r>
              <a:rPr lang="en-US"/>
              <a:t>Presenter name</a:t>
            </a:r>
            <a:endParaRPr lang="en-AU"/>
          </a:p>
        </p:txBody>
      </p:sp>
      <p:sp>
        <p:nvSpPr>
          <p:cNvPr id="15" name="Text Placeholder 14">
            <a:extLst>
              <a:ext uri="{FF2B5EF4-FFF2-40B4-BE49-F238E27FC236}">
                <a16:creationId xmlns:a16="http://schemas.microsoft.com/office/drawing/2014/main" id="{5C2AC99F-F6FA-4B77-DD09-207FFF07B242}"/>
              </a:ext>
            </a:extLst>
          </p:cNvPr>
          <p:cNvSpPr>
            <a:spLocks noGrp="1"/>
          </p:cNvSpPr>
          <p:nvPr>
            <p:ph type="body" sz="quarter" idx="15" hasCustomPrompt="1"/>
          </p:nvPr>
        </p:nvSpPr>
        <p:spPr>
          <a:xfrm>
            <a:off x="540000" y="6192000"/>
            <a:ext cx="6255975" cy="360000"/>
          </a:xfrm>
        </p:spPr>
        <p:txBody>
          <a:bodyPr anchor="b" anchorCtr="0">
            <a:noAutofit/>
          </a:bodyPr>
          <a:lstStyle>
            <a:lvl1pPr algn="l">
              <a:defRPr sz="1800" b="0">
                <a:solidFill>
                  <a:schemeClr val="bg1"/>
                </a:solidFill>
                <a:latin typeface="Arial" panose="020B0604020202020204" pitchFamily="34" charset="0"/>
                <a:cs typeface="Arial" panose="020B0604020202020204" pitchFamily="34" charset="0"/>
              </a:defRPr>
            </a:lvl1pPr>
            <a:lvl2pPr>
              <a:defRPr sz="1600">
                <a:solidFill>
                  <a:schemeClr val="bg1"/>
                </a:solidFill>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00 Month YYYY</a:t>
            </a:r>
          </a:p>
        </p:txBody>
      </p:sp>
      <p:pic>
        <p:nvPicPr>
          <p:cNvPr id="17" name="Picture 16">
            <a:extLst>
              <a:ext uri="{FF2B5EF4-FFF2-40B4-BE49-F238E27FC236}">
                <a16:creationId xmlns:a16="http://schemas.microsoft.com/office/drawing/2014/main" id="{1B2918F2-2A15-B218-B84D-C469AD3B60D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135329" y="360000"/>
            <a:ext cx="660650" cy="715199"/>
          </a:xfrm>
          <a:prstGeom prst="rect">
            <a:avLst/>
          </a:prstGeom>
        </p:spPr>
      </p:pic>
      <p:sp>
        <p:nvSpPr>
          <p:cNvPr id="2" name="Picture Placeholder 4">
            <a:extLst>
              <a:ext uri="{FF2B5EF4-FFF2-40B4-BE49-F238E27FC236}">
                <a16:creationId xmlns:a16="http://schemas.microsoft.com/office/drawing/2014/main" id="{206B55C3-1914-D3B1-73B3-69F5509A4B69}"/>
              </a:ext>
              <a:ext uri="{C183D7F6-B498-43B3-948B-1728B52AA6E4}">
                <adec:decorative xmlns:adec="http://schemas.microsoft.com/office/drawing/2017/decorative" val="1"/>
              </a:ext>
            </a:extLst>
          </p:cNvPr>
          <p:cNvSpPr>
            <a:spLocks noGrp="1"/>
          </p:cNvSpPr>
          <p:nvPr>
            <p:ph type="pic" sz="quarter" idx="13"/>
          </p:nvPr>
        </p:nvSpPr>
        <p:spPr>
          <a:xfrm>
            <a:off x="7128000" y="0"/>
            <a:ext cx="5064000" cy="6858000"/>
          </a:xfrm>
        </p:spPr>
        <p:txBody>
          <a:bodyPr/>
          <a:lstStyle/>
          <a:p>
            <a:r>
              <a:rPr lang="en-US"/>
              <a:t>Click icon to add picture</a:t>
            </a:r>
            <a:endParaRPr lang="en-AU"/>
          </a:p>
        </p:txBody>
      </p:sp>
    </p:spTree>
    <p:extLst>
      <p:ext uri="{BB962C8B-B14F-4D97-AF65-F5344CB8AC3E}">
        <p14:creationId xmlns:p14="http://schemas.microsoft.com/office/powerpoint/2010/main" val="1578408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11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References">
    <p:bg>
      <p:bgPr>
        <a:solidFill>
          <a:schemeClr val="accent4"/>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3C69E21-27A4-4448-A8A5-3DF6A41F3B28}"/>
              </a:ext>
            </a:extLst>
          </p:cNvPr>
          <p:cNvSpPr/>
          <p:nvPr userDrawn="1"/>
        </p:nvSpPr>
        <p:spPr>
          <a:xfrm>
            <a:off x="0" y="1265616"/>
            <a:ext cx="12192000" cy="1901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7" name="Straight Connector 6">
            <a:extLst>
              <a:ext uri="{FF2B5EF4-FFF2-40B4-BE49-F238E27FC236}">
                <a16:creationId xmlns:a16="http://schemas.microsoft.com/office/drawing/2014/main" id="{FDEA8E5D-F9A7-48AC-AF91-6754515E9D1B}"/>
              </a:ext>
              <a:ext uri="{C183D7F6-B498-43B3-948B-1728B52AA6E4}">
                <adec:decorative xmlns:adec="http://schemas.microsoft.com/office/drawing/2017/decorative" val="1"/>
              </a:ext>
            </a:extLst>
          </p:cNvPr>
          <p:cNvCxnSpPr>
            <a:cxnSpLocks/>
          </p:cNvCxnSpPr>
          <p:nvPr userDrawn="1"/>
        </p:nvCxnSpPr>
        <p:spPr>
          <a:xfrm>
            <a:off x="0" y="1265616"/>
            <a:ext cx="12192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81B646BC-5BB3-E31B-1A9E-AD82558D7FE8}"/>
              </a:ext>
            </a:extLst>
          </p:cNvPr>
          <p:cNvSpPr>
            <a:spLocks noGrp="1"/>
          </p:cNvSpPr>
          <p:nvPr>
            <p:ph type="sldNum" sz="quarter" idx="10"/>
          </p:nvPr>
        </p:nvSpPr>
        <p:spPr/>
        <p:txBody>
          <a:bodyPr/>
          <a:lstStyle/>
          <a:p>
            <a:fld id="{10A01DC5-1685-4615-8240-15192985C6A2}" type="slidenum">
              <a:rPr lang="en-AU" smtClean="0"/>
              <a:pPr/>
              <a:t>‹#›</a:t>
            </a:fld>
            <a:endParaRPr lang="en-AU"/>
          </a:p>
        </p:txBody>
      </p:sp>
      <p:sp>
        <p:nvSpPr>
          <p:cNvPr id="8" name="Title 3">
            <a:extLst>
              <a:ext uri="{FF2B5EF4-FFF2-40B4-BE49-F238E27FC236}">
                <a16:creationId xmlns:a16="http://schemas.microsoft.com/office/drawing/2014/main" id="{2245FC77-E959-4B3D-936D-71858DF4D065}"/>
              </a:ext>
            </a:extLst>
          </p:cNvPr>
          <p:cNvSpPr>
            <a:spLocks noGrp="1"/>
          </p:cNvSpPr>
          <p:nvPr>
            <p:ph type="title" hasCustomPrompt="1"/>
          </p:nvPr>
        </p:nvSpPr>
        <p:spPr>
          <a:xfrm>
            <a:off x="360000" y="360001"/>
            <a:ext cx="10080000" cy="521412"/>
          </a:xfrm>
        </p:spPr>
        <p:txBody>
          <a:bodyPr/>
          <a:lstStyle>
            <a:lvl1pPr>
              <a:defRPr>
                <a:solidFill>
                  <a:schemeClr val="accent1"/>
                </a:solidFill>
              </a:defRPr>
            </a:lvl1pPr>
          </a:lstStyle>
          <a:p>
            <a:r>
              <a:rPr lang="en-US"/>
              <a:t>References</a:t>
            </a:r>
            <a:endParaRPr lang="en-AU"/>
          </a:p>
        </p:txBody>
      </p:sp>
      <p:sp>
        <p:nvSpPr>
          <p:cNvPr id="2" name="Content Placeholder 2">
            <a:extLst>
              <a:ext uri="{FF2B5EF4-FFF2-40B4-BE49-F238E27FC236}">
                <a16:creationId xmlns:a16="http://schemas.microsoft.com/office/drawing/2014/main" id="{27905181-B8A1-3C65-36D9-EB3FF362FF6C}"/>
              </a:ext>
            </a:extLst>
          </p:cNvPr>
          <p:cNvSpPr>
            <a:spLocks noGrp="1"/>
          </p:cNvSpPr>
          <p:nvPr>
            <p:ph idx="1" hasCustomPrompt="1"/>
          </p:nvPr>
        </p:nvSpPr>
        <p:spPr>
          <a:xfrm>
            <a:off x="360000" y="3428999"/>
            <a:ext cx="11484000" cy="2927351"/>
          </a:xfrm>
        </p:spPr>
        <p:txBody>
          <a:bodyPr/>
          <a:lstStyle>
            <a:lvl1pPr>
              <a:lnSpc>
                <a:spcPct val="150000"/>
              </a:lnSpc>
              <a:defRPr sz="1200">
                <a:latin typeface="Arial" panose="020B0604020202020204" pitchFamily="34" charset="0"/>
                <a:cs typeface="Arial" panose="020B0604020202020204" pitchFamily="34" charset="0"/>
              </a:defRPr>
            </a:lvl1pPr>
            <a:lvl2pPr>
              <a:lnSpc>
                <a:spcPct val="150000"/>
              </a:lnSpc>
              <a:defRPr sz="1200"/>
            </a:lvl2pPr>
            <a:lvl3pPr>
              <a:lnSpc>
                <a:spcPct val="150000"/>
              </a:lnSpc>
              <a:defRPr/>
            </a:lvl3pPr>
            <a:lvl4pPr>
              <a:lnSpc>
                <a:spcPct val="150000"/>
              </a:lnSpc>
              <a:defRPr sz="1200"/>
            </a:lvl4pPr>
            <a:lvl5pPr>
              <a:lnSpc>
                <a:spcPct val="150000"/>
              </a:lnSpc>
              <a:defRPr sz="1200"/>
            </a:lvl5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593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pyright">
    <p:bg>
      <p:bgPr>
        <a:solidFill>
          <a:schemeClr val="accent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bg1"/>
                </a:solidFill>
              </a:defRPr>
            </a:lvl1pPr>
          </a:lstStyle>
          <a:p>
            <a:fld id="{10A01DC5-1685-4615-8240-15192985C6A2}" type="slidenum">
              <a:rPr lang="en-AU" smtClean="0"/>
              <a:pPr/>
              <a:t>‹#›</a:t>
            </a:fld>
            <a:endParaRPr lang="en-AU"/>
          </a:p>
        </p:txBody>
      </p:sp>
      <p:sp>
        <p:nvSpPr>
          <p:cNvPr id="2" name="Title 1">
            <a:extLst>
              <a:ext uri="{FF2B5EF4-FFF2-40B4-BE49-F238E27FC236}">
                <a16:creationId xmlns:a16="http://schemas.microsoft.com/office/drawing/2014/main" id="{34BE5FFA-C863-5F63-2574-4F650BA4588D}"/>
              </a:ext>
            </a:extLst>
          </p:cNvPr>
          <p:cNvSpPr>
            <a:spLocks noGrp="1"/>
          </p:cNvSpPr>
          <p:nvPr>
            <p:ph type="title" hasCustomPrompt="1"/>
          </p:nvPr>
        </p:nvSpPr>
        <p:spPr>
          <a:xfrm>
            <a:off x="360000" y="360000"/>
            <a:ext cx="10080000" cy="537467"/>
          </a:xfrm>
        </p:spPr>
        <p:txBody>
          <a:bodyPr/>
          <a:lstStyle>
            <a:lvl1pPr>
              <a:defRPr>
                <a:solidFill>
                  <a:schemeClr val="bg1"/>
                </a:solidFill>
              </a:defRPr>
            </a:lvl1pPr>
          </a:lstStyle>
          <a:p>
            <a:r>
              <a:rPr lang="en-US"/>
              <a:t>Copyright</a:t>
            </a:r>
          </a:p>
        </p:txBody>
      </p:sp>
      <p:sp>
        <p:nvSpPr>
          <p:cNvPr id="3" name="Slide Number Placeholder 4">
            <a:extLst>
              <a:ext uri="{FF2B5EF4-FFF2-40B4-BE49-F238E27FC236}">
                <a16:creationId xmlns:a16="http://schemas.microsoft.com/office/drawing/2014/main" id="{CAF241D3-718F-F3B9-95BA-7ED78B1B5BDD}"/>
              </a:ext>
            </a:extLst>
          </p:cNvPr>
          <p:cNvSpPr txBox="1">
            <a:spLocks/>
          </p:cNvSpPr>
          <p:nvPr userDrawn="1"/>
        </p:nvSpPr>
        <p:spPr>
          <a:xfrm>
            <a:off x="11124000" y="6516000"/>
            <a:ext cx="720000" cy="180000"/>
          </a:xfrm>
          <a:prstGeom prst="rect">
            <a:avLst/>
          </a:prstGeom>
        </p:spPr>
        <p:txBody>
          <a:bodyPr vert="horz" lIns="0" tIns="0" rIns="0" bIns="0" rtlCol="0" anchor="t"/>
          <a:lstStyle>
            <a:defPPr>
              <a:defRPr lang="en-US"/>
            </a:defPPr>
            <a:lvl1pPr marL="0" algn="r" defTabSz="609585" rtl="0" eaLnBrk="1" latinLnBrk="0" hangingPunct="1">
              <a:defRPr sz="1200" kern="1200">
                <a:solidFill>
                  <a:schemeClr val="bg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10A01DC5-1685-4615-8240-15192985C6A2}" type="slidenum">
              <a:rPr lang="en-AU" smtClean="0"/>
              <a:pPr/>
              <a:t>‹#›</a:t>
            </a:fld>
            <a:endParaRPr lang="en-AU"/>
          </a:p>
        </p:txBody>
      </p:sp>
      <p:sp>
        <p:nvSpPr>
          <p:cNvPr id="5" name="Rectangle 4">
            <a:extLst>
              <a:ext uri="{FF2B5EF4-FFF2-40B4-BE49-F238E27FC236}">
                <a16:creationId xmlns:a16="http://schemas.microsoft.com/office/drawing/2014/main" id="{147A10EB-69B5-E036-369C-033BAFE6DB18}"/>
              </a:ext>
            </a:extLst>
          </p:cNvPr>
          <p:cNvSpPr/>
          <p:nvPr userDrawn="1"/>
        </p:nvSpPr>
        <p:spPr>
          <a:xfrm>
            <a:off x="10915048" y="231006"/>
            <a:ext cx="1039529" cy="1100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descr="A red flower with white text&#10;&#10;Description automatically generated with low confidence">
            <a:extLst>
              <a:ext uri="{FF2B5EF4-FFF2-40B4-BE49-F238E27FC236}">
                <a16:creationId xmlns:a16="http://schemas.microsoft.com/office/drawing/2014/main" id="{F5F3CD7E-F06C-6B47-6A3E-198A7C0DC31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95216" y="360000"/>
            <a:ext cx="660785" cy="717587"/>
          </a:xfrm>
          <a:prstGeom prst="rect">
            <a:avLst/>
          </a:prstGeom>
        </p:spPr>
      </p:pic>
      <p:pic>
        <p:nvPicPr>
          <p:cNvPr id="7" name="Picture 12" descr="Creative Commons Attribution licence logo">
            <a:extLst>
              <a:ext uri="{FF2B5EF4-FFF2-40B4-BE49-F238E27FC236}">
                <a16:creationId xmlns:a16="http://schemas.microsoft.com/office/drawing/2014/main" id="{7948A98C-F758-2F9B-44F6-E4FEA77CAA7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244972" y="2967486"/>
            <a:ext cx="1406523" cy="489432"/>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10">
            <a:extLst>
              <a:ext uri="{FF2B5EF4-FFF2-40B4-BE49-F238E27FC236}">
                <a16:creationId xmlns:a16="http://schemas.microsoft.com/office/drawing/2014/main" id="{CD8E711E-20C4-EB65-95D8-4E4BB3686546}"/>
              </a:ext>
            </a:extLst>
          </p:cNvPr>
          <p:cNvSpPr>
            <a:spLocks noGrp="1"/>
          </p:cNvSpPr>
          <p:nvPr>
            <p:ph type="body" sz="quarter" idx="18" hasCustomPrompt="1"/>
          </p:nvPr>
        </p:nvSpPr>
        <p:spPr>
          <a:xfrm>
            <a:off x="360000" y="981264"/>
            <a:ext cx="10080000" cy="310015"/>
          </a:xfrm>
        </p:spPr>
        <p:txBody>
          <a:bodyPr anchor="b">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076037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5257F9B-C715-D998-280B-B0490FAB9D0D}"/>
              </a:ext>
            </a:extLst>
          </p:cNvPr>
          <p:cNvSpPr>
            <a:spLocks noGrp="1"/>
          </p:cNvSpPr>
          <p:nvPr>
            <p:ph type="title"/>
          </p:nvPr>
        </p:nvSpPr>
        <p:spPr>
          <a:xfrm>
            <a:off x="360000" y="360000"/>
            <a:ext cx="10080000" cy="545601"/>
          </a:xfrm>
        </p:spPr>
        <p:txBody>
          <a:bodyPr/>
          <a:lstStyle>
            <a:lvl1pPr>
              <a:defRPr>
                <a:solidFill>
                  <a:schemeClr val="accent1"/>
                </a:solidFill>
              </a:defRPr>
            </a:lvl1pPr>
          </a:lstStyle>
          <a:p>
            <a:r>
              <a:rPr lang="en-US"/>
              <a:t>Click to edit Master title style</a:t>
            </a:r>
            <a:endParaRPr lang="en-AU" dirty="0"/>
          </a:p>
        </p:txBody>
      </p:sp>
      <p:cxnSp>
        <p:nvCxnSpPr>
          <p:cNvPr id="7" name="Straight Connector 6">
            <a:extLst>
              <a:ext uri="{FF2B5EF4-FFF2-40B4-BE49-F238E27FC236}">
                <a16:creationId xmlns:a16="http://schemas.microsoft.com/office/drawing/2014/main" id="{FDEA8E5D-F9A7-48AC-AF91-6754515E9D1B}"/>
              </a:ext>
              <a:ext uri="{C183D7F6-B498-43B3-948B-1728B52AA6E4}">
                <adec:decorative xmlns:adec="http://schemas.microsoft.com/office/drawing/2017/decorative" val="1"/>
              </a:ext>
            </a:extLst>
          </p:cNvPr>
          <p:cNvCxnSpPr/>
          <p:nvPr userDrawn="1"/>
        </p:nvCxnSpPr>
        <p:spPr>
          <a:xfrm>
            <a:off x="360000" y="1368000"/>
            <a:ext cx="11484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60000" y="1620000"/>
            <a:ext cx="11484000" cy="4536000"/>
          </a:xfrm>
        </p:spPr>
        <p:txBody>
          <a:bodyPr/>
          <a:lstStyle>
            <a:lvl1pPr>
              <a:lnSpc>
                <a:spcPct val="150000"/>
              </a:lnSpc>
              <a:defRPr sz="1800">
                <a:latin typeface="+mn-lt"/>
              </a:defRPr>
            </a:lvl1pPr>
            <a:lvl2pPr>
              <a:lnSpc>
                <a:spcPct val="150000"/>
              </a:lnSpc>
              <a:defRPr sz="1800"/>
            </a:lvl2pPr>
            <a:lvl3pPr>
              <a:lnSpc>
                <a:spcPct val="150000"/>
              </a:lnSpc>
              <a:defRPr/>
            </a:lvl3pPr>
            <a:lvl4pPr>
              <a:lnSpc>
                <a:spcPct val="150000"/>
              </a:lnSpc>
              <a:defRPr sz="1800"/>
            </a:lvl4pPr>
            <a:lvl5pPr>
              <a:lnSpc>
                <a:spcPct val="150000"/>
              </a:lnSpc>
              <a:defRPr sz="1800"/>
            </a:lvl5pPr>
          </a:lstStyle>
          <a:p>
            <a:pPr lvl="0"/>
            <a:r>
              <a:rPr lang="en-US" dirty="0"/>
              <a:t>Click to add text</a:t>
            </a:r>
          </a:p>
          <a:p>
            <a:pPr lvl="1"/>
            <a:r>
              <a:rPr lang="en-US" dirty="0"/>
              <a:t>Second level</a:t>
            </a:r>
          </a:p>
          <a:p>
            <a:pPr lvl="4"/>
            <a:r>
              <a:rPr lang="en-US" dirty="0"/>
              <a:t>Third level</a:t>
            </a:r>
          </a:p>
          <a:p>
            <a:pPr lvl="3"/>
            <a:r>
              <a:rPr lang="en-US" dirty="0"/>
              <a:t>Fourth level</a:t>
            </a:r>
          </a:p>
          <a:p>
            <a:pPr lvl="4"/>
            <a:r>
              <a:rPr lang="en-US" dirty="0"/>
              <a:t>Fifth level</a:t>
            </a:r>
          </a:p>
        </p:txBody>
      </p:sp>
      <p:cxnSp>
        <p:nvCxnSpPr>
          <p:cNvPr id="10" name="Straight Connector 9">
            <a:extLst>
              <a:ext uri="{FF2B5EF4-FFF2-40B4-BE49-F238E27FC236}">
                <a16:creationId xmlns:a16="http://schemas.microsoft.com/office/drawing/2014/main" id="{C1C68106-4483-643D-2F20-EDD5AEDB960D}"/>
              </a:ext>
              <a:ext uri="{C183D7F6-B498-43B3-948B-1728B52AA6E4}">
                <adec:decorative xmlns:adec="http://schemas.microsoft.com/office/drawing/2017/decorative" val="1"/>
              </a:ext>
            </a:extLst>
          </p:cNvPr>
          <p:cNvCxnSpPr/>
          <p:nvPr userDrawn="1"/>
        </p:nvCxnSpPr>
        <p:spPr>
          <a:xfrm>
            <a:off x="360000" y="6300000"/>
            <a:ext cx="11484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09B0793B-9A9E-76CD-2FEC-E2CDF54AF066}"/>
              </a:ext>
            </a:extLst>
          </p:cNvPr>
          <p:cNvSpPr>
            <a:spLocks noGrp="1"/>
          </p:cNvSpPr>
          <p:nvPr>
            <p:ph type="sldNum" sz="quarter" idx="10"/>
          </p:nvPr>
        </p:nvSpPr>
        <p:spPr/>
        <p:txBody>
          <a:bodyPr/>
          <a:lstStyle/>
          <a:p>
            <a:fld id="{10A01DC5-1685-4615-8240-15192985C6A2}" type="slidenum">
              <a:rPr lang="en-AU" smtClean="0"/>
              <a:pPr/>
              <a:t>‹#›</a:t>
            </a:fld>
            <a:endParaRPr lang="en-AU"/>
          </a:p>
        </p:txBody>
      </p:sp>
      <p:sp>
        <p:nvSpPr>
          <p:cNvPr id="8" name="Text Placeholder 10">
            <a:extLst>
              <a:ext uri="{FF2B5EF4-FFF2-40B4-BE49-F238E27FC236}">
                <a16:creationId xmlns:a16="http://schemas.microsoft.com/office/drawing/2014/main" id="{CAACF727-AE7E-47EA-8835-DCF4CB035ECE}"/>
              </a:ext>
            </a:extLst>
          </p:cNvPr>
          <p:cNvSpPr>
            <a:spLocks noGrp="1"/>
          </p:cNvSpPr>
          <p:nvPr>
            <p:ph type="body" sz="quarter" idx="18" hasCustomPrompt="1"/>
          </p:nvPr>
        </p:nvSpPr>
        <p:spPr>
          <a:xfrm>
            <a:off x="360000" y="982520"/>
            <a:ext cx="10080000" cy="310015"/>
          </a:xfrm>
        </p:spPr>
        <p:txBody>
          <a:bodyPr anchor="b">
            <a:noAutofit/>
          </a:bodyPr>
          <a:lstStyle>
            <a:lvl1pPr>
              <a:defRPr sz="2000">
                <a:solidFill>
                  <a:schemeClr val="accent2"/>
                </a:solidFill>
                <a:latin typeface="+mj-lt"/>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Subtitle</a:t>
            </a:r>
          </a:p>
        </p:txBody>
      </p:sp>
    </p:spTree>
    <p:extLst>
      <p:ext uri="{BB962C8B-B14F-4D97-AF65-F5344CB8AC3E}">
        <p14:creationId xmlns:p14="http://schemas.microsoft.com/office/powerpoint/2010/main" val="1190448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bg>
      <p:bgPr>
        <a:solidFill>
          <a:schemeClr val="accent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5C261660-AF47-818D-7C30-D254D989CACE}"/>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8AD8A72A-7327-BEF4-2507-0522B8614AE9}"/>
              </a:ext>
            </a:extLst>
          </p:cNvPr>
          <p:cNvSpPr>
            <a:spLocks noGrp="1"/>
          </p:cNvSpPr>
          <p:nvPr>
            <p:ph type="ctrTitle" hasCustomPrompt="1"/>
          </p:nvPr>
        </p:nvSpPr>
        <p:spPr>
          <a:xfrm>
            <a:off x="540000" y="4067881"/>
            <a:ext cx="11291998" cy="800681"/>
          </a:xfrm>
          <a:ln>
            <a:noFill/>
          </a:ln>
        </p:spPr>
        <p:txBody>
          <a:bodyPr anchor="t">
            <a:noAutofit/>
          </a:bodyPr>
          <a:lstStyle>
            <a:lvl1pPr algn="l">
              <a:lnSpc>
                <a:spcPct val="110000"/>
              </a:lnSpc>
              <a:defRPr sz="4800">
                <a:solidFill>
                  <a:schemeClr val="bg1"/>
                </a:solidFill>
                <a:latin typeface="Arial" panose="020B0604020202020204" pitchFamily="34" charset="0"/>
                <a:cs typeface="Arial" panose="020B0604020202020204" pitchFamily="34" charset="0"/>
              </a:defRPr>
            </a:lvl1pPr>
          </a:lstStyle>
          <a:p>
            <a:pPr>
              <a:lnSpc>
                <a:spcPct val="100000"/>
              </a:lnSpc>
            </a:pPr>
            <a:r>
              <a:rPr lang="en-AU"/>
              <a:t>Lesson title</a:t>
            </a:r>
          </a:p>
        </p:txBody>
      </p:sp>
      <p:sp>
        <p:nvSpPr>
          <p:cNvPr id="6" name="Oval 5">
            <a:extLst>
              <a:ext uri="{FF2B5EF4-FFF2-40B4-BE49-F238E27FC236}">
                <a16:creationId xmlns:a16="http://schemas.microsoft.com/office/drawing/2014/main" id="{5EBAE78F-1A35-0A2C-DBF4-48477CA8F3A7}"/>
              </a:ext>
            </a:extLst>
          </p:cNvPr>
          <p:cNvSpPr>
            <a:spLocks noGrp="1" noRot="1" noMove="1" noResize="1" noEditPoints="1" noAdjustHandles="1" noChangeArrowheads="1" noChangeShapeType="1"/>
          </p:cNvSpPr>
          <p:nvPr userDrawn="1"/>
        </p:nvSpPr>
        <p:spPr>
          <a:xfrm>
            <a:off x="11056620" y="289560"/>
            <a:ext cx="906780" cy="80068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 name="Picture 1">
            <a:extLst>
              <a:ext uri="{FF2B5EF4-FFF2-40B4-BE49-F238E27FC236}">
                <a16:creationId xmlns:a16="http://schemas.microsoft.com/office/drawing/2014/main" id="{1DE675F6-B3E6-7651-8B0E-50E39CE29B9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171348" y="360000"/>
            <a:ext cx="660650" cy="715199"/>
          </a:xfrm>
          <a:prstGeom prst="rect">
            <a:avLst/>
          </a:prstGeom>
        </p:spPr>
      </p:pic>
    </p:spTree>
    <p:extLst>
      <p:ext uri="{BB962C8B-B14F-4D97-AF65-F5344CB8AC3E}">
        <p14:creationId xmlns:p14="http://schemas.microsoft.com/office/powerpoint/2010/main" val="2864672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lue backgroun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165CECD-C00D-4560-9C97-AE28A8535867}"/>
              </a:ext>
              <a:ext uri="{C183D7F6-B498-43B3-948B-1728B52AA6E4}">
                <adec:decorative xmlns:adec="http://schemas.microsoft.com/office/drawing/2017/decorative" val="1"/>
              </a:ext>
            </a:extLst>
          </p:cNvPr>
          <p:cNvSpPr/>
          <p:nvPr userDrawn="1"/>
        </p:nvSpPr>
        <p:spPr>
          <a:xfrm>
            <a:off x="0" y="1620000"/>
            <a:ext cx="12192000" cy="523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Picture Placeholder 4">
            <a:extLst>
              <a:ext uri="{FF2B5EF4-FFF2-40B4-BE49-F238E27FC236}">
                <a16:creationId xmlns:a16="http://schemas.microsoft.com/office/drawing/2014/main" id="{8AB6FE45-2247-43AE-AFB0-3C1EC574D8FA}"/>
              </a:ext>
              <a:ext uri="{C183D7F6-B498-43B3-948B-1728B52AA6E4}">
                <adec:decorative xmlns:adec="http://schemas.microsoft.com/office/drawing/2017/decorative" val="1"/>
              </a:ext>
            </a:extLst>
          </p:cNvPr>
          <p:cNvSpPr>
            <a:spLocks noGrp="1"/>
          </p:cNvSpPr>
          <p:nvPr>
            <p:ph type="pic" sz="quarter" idx="13"/>
          </p:nvPr>
        </p:nvSpPr>
        <p:spPr>
          <a:xfrm>
            <a:off x="359998" y="1909282"/>
            <a:ext cx="11483999" cy="4210718"/>
          </a:xfrm>
        </p:spPr>
        <p:txBody>
          <a:bodyPr/>
          <a:lstStyle/>
          <a:p>
            <a:r>
              <a:rPr lang="en-US"/>
              <a:t>Click icon to add picture</a:t>
            </a:r>
            <a:endParaRPr lang="en-AU"/>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a:p>
        </p:txBody>
      </p:sp>
      <p:sp>
        <p:nvSpPr>
          <p:cNvPr id="10" name="Title 4">
            <a:extLst>
              <a:ext uri="{FF2B5EF4-FFF2-40B4-BE49-F238E27FC236}">
                <a16:creationId xmlns:a16="http://schemas.microsoft.com/office/drawing/2014/main" id="{4B69FB63-5913-44B0-9BCA-4B6E66CE48BF}"/>
              </a:ext>
            </a:extLst>
          </p:cNvPr>
          <p:cNvSpPr>
            <a:spLocks noGrp="1"/>
          </p:cNvSpPr>
          <p:nvPr>
            <p:ph type="title"/>
          </p:nvPr>
        </p:nvSpPr>
        <p:spPr>
          <a:xfrm>
            <a:off x="359998" y="360000"/>
            <a:ext cx="10260002" cy="522000"/>
          </a:xfrm>
        </p:spPr>
        <p:txBody>
          <a:bodyPr/>
          <a:lstStyle>
            <a:lvl1pPr>
              <a:defRPr>
                <a:solidFill>
                  <a:schemeClr val="accent1"/>
                </a:solidFill>
              </a:defRPr>
            </a:lvl1pPr>
          </a:lstStyle>
          <a:p>
            <a:r>
              <a:rPr lang="en-US"/>
              <a:t>Click to edit Master title style</a:t>
            </a:r>
            <a:endParaRPr lang="en-AU"/>
          </a:p>
        </p:txBody>
      </p:sp>
      <p:sp>
        <p:nvSpPr>
          <p:cNvPr id="11" name="Text Placeholder 10">
            <a:extLst>
              <a:ext uri="{FF2B5EF4-FFF2-40B4-BE49-F238E27FC236}">
                <a16:creationId xmlns:a16="http://schemas.microsoft.com/office/drawing/2014/main" id="{4A905C52-CF4B-447B-B93D-A86FD209402A}"/>
              </a:ext>
            </a:extLst>
          </p:cNvPr>
          <p:cNvSpPr>
            <a:spLocks noGrp="1"/>
          </p:cNvSpPr>
          <p:nvPr>
            <p:ph type="body" sz="quarter" idx="18" hasCustomPrompt="1"/>
          </p:nvPr>
        </p:nvSpPr>
        <p:spPr>
          <a:xfrm>
            <a:off x="360000" y="1016704"/>
            <a:ext cx="10080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2297222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2" name="Text Placeholder 3">
            <a:extLst>
              <a:ext uri="{FF2B5EF4-FFF2-40B4-BE49-F238E27FC236}">
                <a16:creationId xmlns:a16="http://schemas.microsoft.com/office/drawing/2014/main" id="{7A679F83-4A45-8E00-A9A4-2E8DE35C1BB0}"/>
              </a:ext>
            </a:extLst>
          </p:cNvPr>
          <p:cNvSpPr>
            <a:spLocks noGrp="1"/>
          </p:cNvSpPr>
          <p:nvPr>
            <p:ph type="body" sz="quarter" idx="17" hasCustomPrompt="1"/>
          </p:nvPr>
        </p:nvSpPr>
        <p:spPr>
          <a:xfrm>
            <a:off x="360000" y="1567086"/>
            <a:ext cx="11484000" cy="4807835"/>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09472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3" name="Content Placeholder 2">
            <a:extLst>
              <a:ext uri="{FF2B5EF4-FFF2-40B4-BE49-F238E27FC236}">
                <a16:creationId xmlns:a16="http://schemas.microsoft.com/office/drawing/2014/main" id="{EAC13D79-FA01-577F-AC79-E39D6DCCC806}"/>
              </a:ext>
            </a:extLst>
          </p:cNvPr>
          <p:cNvSpPr>
            <a:spLocks noGrp="1"/>
          </p:cNvSpPr>
          <p:nvPr>
            <p:ph sz="quarter" idx="19" hasCustomPrompt="1"/>
          </p:nvPr>
        </p:nvSpPr>
        <p:spPr>
          <a:xfrm>
            <a:off x="360363" y="1562471"/>
            <a:ext cx="5735637" cy="4814518"/>
          </a:xfrm>
        </p:spPr>
        <p:txBody>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8" name="Picture Placeholder 7">
            <a:extLst>
              <a:ext uri="{FF2B5EF4-FFF2-40B4-BE49-F238E27FC236}">
                <a16:creationId xmlns:a16="http://schemas.microsoft.com/office/drawing/2014/main" id="{F0C3D212-D9E6-5651-0336-B3898E36FBA5}"/>
              </a:ext>
            </a:extLst>
          </p:cNvPr>
          <p:cNvSpPr>
            <a:spLocks noGrp="1"/>
          </p:cNvSpPr>
          <p:nvPr>
            <p:ph type="pic" sz="quarter" idx="20"/>
          </p:nvPr>
        </p:nvSpPr>
        <p:spPr>
          <a:xfrm>
            <a:off x="6324599" y="1562470"/>
            <a:ext cx="5507038" cy="4814518"/>
          </a:xfrm>
        </p:spPr>
        <p:txBody>
          <a:bodyPr/>
          <a:lstStyle/>
          <a:p>
            <a:r>
              <a:rPr lang="en-US"/>
              <a:t>Click icon to add picture</a:t>
            </a:r>
            <a:endParaRPr lang="en-AU"/>
          </a:p>
        </p:txBody>
      </p:sp>
    </p:spTree>
    <p:extLst>
      <p:ext uri="{BB962C8B-B14F-4D97-AF65-F5344CB8AC3E}">
        <p14:creationId xmlns:p14="http://schemas.microsoft.com/office/powerpoint/2010/main" val="4283855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eature image and text">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91FCC384-7450-516C-24D0-7D029ED3855A}"/>
              </a:ext>
              <a:ext uri="{C183D7F6-B498-43B3-948B-1728B52AA6E4}">
                <adec:decorative xmlns:adec="http://schemas.microsoft.com/office/drawing/2017/decorative" val="1"/>
              </a:ext>
            </a:extLst>
          </p:cNvPr>
          <p:cNvSpPr>
            <a:spLocks noGrp="1"/>
          </p:cNvSpPr>
          <p:nvPr>
            <p:ph type="pic" sz="quarter" idx="13"/>
          </p:nvPr>
        </p:nvSpPr>
        <p:spPr>
          <a:xfrm>
            <a:off x="0" y="0"/>
            <a:ext cx="5040000" cy="6858000"/>
          </a:xfrm>
        </p:spPr>
        <p:txBody>
          <a:bodyPr/>
          <a:lstStyle/>
          <a:p>
            <a:r>
              <a:rPr lang="en-US"/>
              <a:t>Click icon to add picture</a:t>
            </a:r>
            <a:endParaRPr lang="en-AU"/>
          </a:p>
        </p:txBody>
      </p:sp>
      <p:sp>
        <p:nvSpPr>
          <p:cNvPr id="4" name="Title 1">
            <a:extLst>
              <a:ext uri="{FF2B5EF4-FFF2-40B4-BE49-F238E27FC236}">
                <a16:creationId xmlns:a16="http://schemas.microsoft.com/office/drawing/2014/main" id="{46E61F09-1856-72E7-5C79-31B4A856E7AD}"/>
              </a:ext>
            </a:extLst>
          </p:cNvPr>
          <p:cNvSpPr>
            <a:spLocks noGrp="1"/>
          </p:cNvSpPr>
          <p:nvPr>
            <p:ph type="title" hasCustomPrompt="1"/>
          </p:nvPr>
        </p:nvSpPr>
        <p:spPr>
          <a:xfrm>
            <a:off x="5400000" y="360000"/>
            <a:ext cx="6407150" cy="554400"/>
          </a:xfrm>
        </p:spPr>
        <p:txBody>
          <a:bodyPr/>
          <a:lstStyle>
            <a:lvl1pPr>
              <a:defRPr>
                <a:solidFill>
                  <a:schemeClr val="accent1"/>
                </a:solidFill>
              </a:defRPr>
            </a:lvl1pPr>
          </a:lstStyle>
          <a:p>
            <a:r>
              <a:rPr lang="en-US"/>
              <a:t>Title</a:t>
            </a:r>
          </a:p>
        </p:txBody>
      </p:sp>
      <p:cxnSp>
        <p:nvCxnSpPr>
          <p:cNvPr id="6" name="Straight Connector 5">
            <a:extLst>
              <a:ext uri="{FF2B5EF4-FFF2-40B4-BE49-F238E27FC236}">
                <a16:creationId xmlns:a16="http://schemas.microsoft.com/office/drawing/2014/main" id="{52576981-5B08-29E1-CBD0-60B20605F583}"/>
              </a:ext>
              <a:ext uri="{C183D7F6-B498-43B3-948B-1728B52AA6E4}">
                <adec:decorative xmlns:adec="http://schemas.microsoft.com/office/drawing/2017/decorative" val="1"/>
              </a:ext>
            </a:extLst>
          </p:cNvPr>
          <p:cNvCxnSpPr>
            <a:cxnSpLocks/>
          </p:cNvCxnSpPr>
          <p:nvPr userDrawn="1"/>
        </p:nvCxnSpPr>
        <p:spPr>
          <a:xfrm>
            <a:off x="5220000" y="1800000"/>
            <a:ext cx="0" cy="4536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Slide Number Placeholder 1">
            <a:extLst>
              <a:ext uri="{FF2B5EF4-FFF2-40B4-BE49-F238E27FC236}">
                <a16:creationId xmlns:a16="http://schemas.microsoft.com/office/drawing/2014/main" id="{AC754ADD-23A8-B626-EF2D-A89E9897C22E}"/>
              </a:ext>
            </a:extLst>
          </p:cNvPr>
          <p:cNvSpPr>
            <a:spLocks noGrp="1"/>
          </p:cNvSpPr>
          <p:nvPr>
            <p:ph type="sldNum" sz="quarter" idx="16"/>
          </p:nvPr>
        </p:nvSpPr>
        <p:spPr>
          <a:xfrm>
            <a:off x="11124000" y="6516000"/>
            <a:ext cx="720000" cy="180000"/>
          </a:xfrm>
        </p:spPr>
        <p:txBody>
          <a:bodyPr/>
          <a:lstStyle/>
          <a:p>
            <a:fld id="{10A01DC5-1685-4615-8240-15192985C6A2}" type="slidenum">
              <a:rPr lang="en-AU" smtClean="0"/>
              <a:pPr/>
              <a:t>‹#›</a:t>
            </a:fld>
            <a:endParaRPr lang="en-AU"/>
          </a:p>
        </p:txBody>
      </p:sp>
      <p:sp>
        <p:nvSpPr>
          <p:cNvPr id="10" name="Text Placeholder 3">
            <a:extLst>
              <a:ext uri="{FF2B5EF4-FFF2-40B4-BE49-F238E27FC236}">
                <a16:creationId xmlns:a16="http://schemas.microsoft.com/office/drawing/2014/main" id="{DE31FF8A-F945-2755-C01F-A984129CCFE4}"/>
              </a:ext>
            </a:extLst>
          </p:cNvPr>
          <p:cNvSpPr>
            <a:spLocks noGrp="1"/>
          </p:cNvSpPr>
          <p:nvPr>
            <p:ph type="body" sz="quarter" idx="17" hasCustomPrompt="1"/>
          </p:nvPr>
        </p:nvSpPr>
        <p:spPr>
          <a:xfrm>
            <a:off x="5400675" y="1800000"/>
            <a:ext cx="6407150" cy="4536000"/>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13" name="Text Placeholder 10">
            <a:extLst>
              <a:ext uri="{FF2B5EF4-FFF2-40B4-BE49-F238E27FC236}">
                <a16:creationId xmlns:a16="http://schemas.microsoft.com/office/drawing/2014/main" id="{5222D209-0CF8-F581-20B2-402482319282}"/>
              </a:ext>
            </a:extLst>
          </p:cNvPr>
          <p:cNvSpPr>
            <a:spLocks noGrp="1"/>
          </p:cNvSpPr>
          <p:nvPr>
            <p:ph type="body" sz="quarter" idx="18" hasCustomPrompt="1"/>
          </p:nvPr>
        </p:nvSpPr>
        <p:spPr>
          <a:xfrm>
            <a:off x="5399998" y="982520"/>
            <a:ext cx="6407150" cy="294189"/>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1721998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udent devised exam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8F6E96-99E3-4F1D-3A20-E08B77215476}"/>
              </a:ext>
            </a:extLst>
          </p:cNvPr>
          <p:cNvSpPr/>
          <p:nvPr userDrawn="1"/>
        </p:nvSpPr>
        <p:spPr>
          <a:xfrm>
            <a:off x="0" y="0"/>
            <a:ext cx="12192000" cy="1616364"/>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535382"/>
            <a:ext cx="9920073"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1743837"/>
            <a:ext cx="9920073" cy="471554"/>
          </a:xfrm>
        </p:spPr>
        <p:txBody>
          <a:bodyPr anchor="b">
            <a:noAutofit/>
          </a:bodyPr>
          <a:lstStyle>
            <a:lvl1pPr>
              <a:defRPr sz="28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pic>
        <p:nvPicPr>
          <p:cNvPr id="3" name="Picture 2" descr="A blue circle with a piece of a puzzle&#10;&#10;Description automatically generated">
            <a:extLst>
              <a:ext uri="{FF2B5EF4-FFF2-40B4-BE49-F238E27FC236}">
                <a16:creationId xmlns:a16="http://schemas.microsoft.com/office/drawing/2014/main" id="{F96725C5-9C99-B330-D0AA-938DE6B59F4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82417" y="134354"/>
            <a:ext cx="1347657" cy="1347657"/>
          </a:xfrm>
          <a:prstGeom prst="rect">
            <a:avLst/>
          </a:prstGeom>
          <a:noFill/>
          <a:extLst>
            <a:ext uri="{909E8E84-426E-40DD-AFC4-6F175D3DCCD1}">
              <a14:hiddenFill xmlns:a14="http://schemas.microsoft.com/office/drawing/2010/main">
                <a:solidFill>
                  <a:srgbClr val="FFFFFF"/>
                </a:solidFill>
              </a14:hiddenFill>
            </a:ext>
          </a:extLst>
        </p:spPr>
      </p:pic>
      <p:sp>
        <p:nvSpPr>
          <p:cNvPr id="8" name="Picture Placeholder 7">
            <a:extLst>
              <a:ext uri="{FF2B5EF4-FFF2-40B4-BE49-F238E27FC236}">
                <a16:creationId xmlns:a16="http://schemas.microsoft.com/office/drawing/2014/main" id="{0A1CAFC3-176E-0DAD-ACB1-AD56FA16962A}"/>
              </a:ext>
            </a:extLst>
          </p:cNvPr>
          <p:cNvSpPr>
            <a:spLocks noGrp="1"/>
          </p:cNvSpPr>
          <p:nvPr>
            <p:ph type="pic" sz="quarter" idx="19"/>
          </p:nvPr>
        </p:nvSpPr>
        <p:spPr>
          <a:xfrm>
            <a:off x="360363" y="2317750"/>
            <a:ext cx="11483637" cy="2060575"/>
          </a:xfrm>
        </p:spPr>
        <p:txBody>
          <a:bodyPr/>
          <a:lstStyle/>
          <a:p>
            <a:r>
              <a:rPr lang="en-US"/>
              <a:t>Click icon to add picture</a:t>
            </a:r>
            <a:endParaRPr lang="en-AU"/>
          </a:p>
        </p:txBody>
      </p:sp>
      <p:sp>
        <p:nvSpPr>
          <p:cNvPr id="10" name="Text Placeholder 9">
            <a:extLst>
              <a:ext uri="{FF2B5EF4-FFF2-40B4-BE49-F238E27FC236}">
                <a16:creationId xmlns:a16="http://schemas.microsoft.com/office/drawing/2014/main" id="{3C17158F-8305-9FAD-5D27-F260E3A45E51}"/>
              </a:ext>
            </a:extLst>
          </p:cNvPr>
          <p:cNvSpPr>
            <a:spLocks noGrp="1"/>
          </p:cNvSpPr>
          <p:nvPr>
            <p:ph type="body" sz="quarter" idx="20"/>
          </p:nvPr>
        </p:nvSpPr>
        <p:spPr>
          <a:xfrm>
            <a:off x="360363" y="4579938"/>
            <a:ext cx="11483975" cy="1743075"/>
          </a:xfrm>
        </p:spPr>
        <p:txBody>
          <a:bodyPr/>
          <a:lstStyle>
            <a:lvl1pPr>
              <a:spcAft>
                <a:spcPts val="1200"/>
              </a:spcAft>
              <a:defRPr sz="1800"/>
            </a:lvl1pPr>
            <a:lvl2pPr>
              <a:spcAft>
                <a:spcPts val="1200"/>
              </a:spcAft>
              <a:defRPr sz="1800"/>
            </a:lvl2pPr>
            <a:lvl3pPr>
              <a:spcAft>
                <a:spcPts val="1200"/>
              </a:spcAft>
              <a:defRPr sz="1800"/>
            </a:lvl3pPr>
            <a:lvl4pPr>
              <a:spcAft>
                <a:spcPts val="1200"/>
              </a:spcAft>
              <a:defRPr sz="1800"/>
            </a:lvl4pPr>
            <a:lvl5pPr>
              <a:spcAft>
                <a:spcPts val="1200"/>
              </a:spcAft>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152781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982520"/>
            <a:ext cx="11484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781477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0A01DC5-1685-4615-8240-15192985C6A2}" type="slidenum">
              <a:rPr lang="en-AU" smtClean="0"/>
              <a:t>‹#›</a:t>
            </a:fld>
            <a:endParaRPr lang="en-AU"/>
          </a:p>
        </p:txBody>
      </p:sp>
    </p:spTree>
    <p:extLst>
      <p:ext uri="{BB962C8B-B14F-4D97-AF65-F5344CB8AC3E}">
        <p14:creationId xmlns:p14="http://schemas.microsoft.com/office/powerpoint/2010/main" val="2586807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360000"/>
            <a:ext cx="10080000" cy="1008000"/>
          </a:xfrm>
          <a:prstGeom prst="rect">
            <a:avLst/>
          </a:prstGeom>
        </p:spPr>
        <p:txBody>
          <a:bodyPr vert="horz" lIns="0" tIns="0" rIns="0" bIns="0" rtlCol="0" anchor="t">
            <a:noAutofit/>
          </a:bodyPr>
          <a:lstStyle/>
          <a:p>
            <a:r>
              <a:rPr lang="en-US"/>
              <a:t>Click to edit Master title style</a:t>
            </a:r>
          </a:p>
        </p:txBody>
      </p:sp>
      <p:sp>
        <p:nvSpPr>
          <p:cNvPr id="3" name="Text Placeholder 2"/>
          <p:cNvSpPr>
            <a:spLocks noGrp="1"/>
          </p:cNvSpPr>
          <p:nvPr>
            <p:ph type="body" idx="1"/>
          </p:nvPr>
        </p:nvSpPr>
        <p:spPr>
          <a:xfrm>
            <a:off x="360000" y="1620000"/>
            <a:ext cx="11484000" cy="4536000"/>
          </a:xfrm>
          <a:prstGeom prst="rect">
            <a:avLst/>
          </a:prstGeom>
        </p:spPr>
        <p:txBody>
          <a:bodyPr vert="horz" lIns="0" tIns="0" rIns="0" bIns="0" rtlCol="0">
            <a:noAutofit/>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1124000" y="6516000"/>
            <a:ext cx="720000" cy="180000"/>
          </a:xfrm>
          <a:prstGeom prst="rect">
            <a:avLst/>
          </a:prstGeom>
        </p:spPr>
        <p:txBody>
          <a:bodyPr vert="horz" lIns="0" tIns="0" rIns="0" bIns="0" rtlCol="0" anchor="t"/>
          <a:lstStyle>
            <a:lvl1pPr algn="r">
              <a:defRPr sz="1200">
                <a:solidFill>
                  <a:schemeClr val="tx1"/>
                </a:solidFill>
                <a:latin typeface="+mn-lt"/>
              </a:defRPr>
            </a:lvl1pPr>
          </a:lstStyle>
          <a:p>
            <a:fld id="{10A01DC5-1685-4615-8240-15192985C6A2}" type="slidenum">
              <a:rPr lang="en-AU" smtClean="0"/>
              <a:pPr/>
              <a:t>‹#›</a:t>
            </a:fld>
            <a:endParaRPr lang="en-AU"/>
          </a:p>
        </p:txBody>
      </p:sp>
    </p:spTree>
    <p:extLst>
      <p:ext uri="{BB962C8B-B14F-4D97-AF65-F5344CB8AC3E}">
        <p14:creationId xmlns:p14="http://schemas.microsoft.com/office/powerpoint/2010/main" val="4123316428"/>
      </p:ext>
    </p:extLst>
  </p:cSld>
  <p:clrMap bg1="lt1" tx1="dk1" bg2="lt2" tx2="dk2" accent1="accent1" accent2="accent2" accent3="accent3" accent4="accent4" accent5="accent5" accent6="accent6" hlink="hlink" folHlink="folHlink"/>
  <p:sldLayoutIdLst>
    <p:sldLayoutId id="2147483728" r:id="rId1"/>
    <p:sldLayoutId id="2147483731" r:id="rId2"/>
    <p:sldLayoutId id="2147483747" r:id="rId3"/>
    <p:sldLayoutId id="2147483724" r:id="rId4"/>
    <p:sldLayoutId id="2147483762" r:id="rId5"/>
    <p:sldLayoutId id="2147483723" r:id="rId6"/>
    <p:sldLayoutId id="2147483764" r:id="rId7"/>
    <p:sldLayoutId id="2147483746" r:id="rId8"/>
    <p:sldLayoutId id="2147483725" r:id="rId9"/>
    <p:sldLayoutId id="2147483743" r:id="rId10"/>
    <p:sldLayoutId id="2147483744" r:id="rId11"/>
    <p:sldLayoutId id="2147483765"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377"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ducationstandards.nsw.edu.au/wps/portal/nesa/mini-footer/copyright" TargetMode="External"/><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hyperlink" Target="https://curriculum.nsw.edu.au/learning-areas/mathematics/mathematics-advanced-11-12-2024/overview" TargetMode="External"/><Relationship Id="rId5" Type="http://schemas.openxmlformats.org/officeDocument/2006/relationships/hyperlink" Target="https://curriculum.nsw.edu.au/" TargetMode="External"/><Relationship Id="rId4" Type="http://schemas.openxmlformats.org/officeDocument/2006/relationships/hyperlink" Target="https://educationstandards.nsw.edu.au/wps/portal/nesa/home"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NULL"/><Relationship Id="rId1" Type="http://schemas.openxmlformats.org/officeDocument/2006/relationships/slideLayout" Target="../slideLayouts/slideLayout12.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30.png"/><Relationship Id="rId13" Type="http://schemas.openxmlformats.org/officeDocument/2006/relationships/image" Target="../media/image12.png"/><Relationship Id="rId3" Type="http://schemas.openxmlformats.org/officeDocument/2006/relationships/image" Target="../media/image9.png"/><Relationship Id="rId7" Type="http://schemas.openxmlformats.org/officeDocument/2006/relationships/image" Target="../media/image120.png"/><Relationship Id="rId12"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110.png"/><Relationship Id="rId11" Type="http://schemas.openxmlformats.org/officeDocument/2006/relationships/image" Target="../media/image16.png"/><Relationship Id="rId5" Type="http://schemas.openxmlformats.org/officeDocument/2006/relationships/image" Target="../media/image100.png"/><Relationship Id="rId10" Type="http://schemas.openxmlformats.org/officeDocument/2006/relationships/image" Target="../media/image150.png"/><Relationship Id="rId4" Type="http://schemas.openxmlformats.org/officeDocument/2006/relationships/image" Target="../media/image10.png"/><Relationship Id="rId9" Type="http://schemas.openxmlformats.org/officeDocument/2006/relationships/image" Target="../media/image11.png"/></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51.png"/><Relationship Id="rId2" Type="http://schemas.openxmlformats.org/officeDocument/2006/relationships/image" Target="../media/image13.png"/><Relationship Id="rId1" Type="http://schemas.openxmlformats.org/officeDocument/2006/relationships/slideLayout" Target="../slideLayouts/slideLayout12.xml"/><Relationship Id="rId6" Type="http://schemas.openxmlformats.org/officeDocument/2006/relationships/image" Target="../media/image18.png"/><Relationship Id="rId5" Type="http://schemas.openxmlformats.org/officeDocument/2006/relationships/image" Target="../media/image15.png"/><Relationship Id="rId4" Type="http://schemas.openxmlformats.org/officeDocument/2006/relationships/image" Target="../media/image111.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F38185-B00A-9878-8E80-7D55E5647711}"/>
              </a:ext>
            </a:extLst>
          </p:cNvPr>
          <p:cNvSpPr>
            <a:spLocks noGrp="1"/>
          </p:cNvSpPr>
          <p:nvPr>
            <p:ph type="ctrTitle"/>
          </p:nvPr>
        </p:nvSpPr>
        <p:spPr/>
        <p:txBody>
          <a:bodyPr/>
          <a:lstStyle/>
          <a:p>
            <a:r>
              <a:rPr lang="en-AU" dirty="0">
                <a:latin typeface="+mj-lt"/>
              </a:rPr>
              <a:t>The </a:t>
            </a:r>
            <a:r>
              <a:rPr lang="en-AU">
                <a:latin typeface="+mj-lt"/>
              </a:rPr>
              <a:t>ambiguous case</a:t>
            </a:r>
            <a:endParaRPr lang="en-AU" dirty="0">
              <a:latin typeface="+mj-lt"/>
            </a:endParaRPr>
          </a:p>
        </p:txBody>
      </p:sp>
      <p:sp>
        <p:nvSpPr>
          <p:cNvPr id="11" name="Text Placeholder 10">
            <a:extLst>
              <a:ext uri="{FF2B5EF4-FFF2-40B4-BE49-F238E27FC236}">
                <a16:creationId xmlns:a16="http://schemas.microsoft.com/office/drawing/2014/main" id="{3D12AD43-6748-1D46-1B69-DCBF45A45856}"/>
              </a:ext>
            </a:extLst>
          </p:cNvPr>
          <p:cNvSpPr>
            <a:spLocks noGrp="1"/>
          </p:cNvSpPr>
          <p:nvPr>
            <p:ph type="body" sz="quarter" idx="10"/>
          </p:nvPr>
        </p:nvSpPr>
        <p:spPr/>
        <p:txBody>
          <a:bodyPr/>
          <a:lstStyle/>
          <a:p>
            <a:r>
              <a:rPr lang="en-AU" dirty="0"/>
              <a:t>Mathematics Advanced – Stage 6 (Year 11)</a:t>
            </a:r>
          </a:p>
        </p:txBody>
      </p:sp>
      <p:sp>
        <p:nvSpPr>
          <p:cNvPr id="10" name="Text Placeholder 9">
            <a:extLst>
              <a:ext uri="{FF2B5EF4-FFF2-40B4-BE49-F238E27FC236}">
                <a16:creationId xmlns:a16="http://schemas.microsoft.com/office/drawing/2014/main" id="{CA5E7E5A-B4C4-F5B9-98E5-6C838D018316}"/>
              </a:ext>
            </a:extLst>
          </p:cNvPr>
          <p:cNvSpPr>
            <a:spLocks noGrp="1"/>
          </p:cNvSpPr>
          <p:nvPr>
            <p:ph type="body" sz="quarter" idx="16"/>
          </p:nvPr>
        </p:nvSpPr>
        <p:spPr/>
        <p:txBody>
          <a:bodyPr/>
          <a:lstStyle/>
          <a:p>
            <a:r>
              <a:rPr lang="en-AU">
                <a:latin typeface="+mj-lt"/>
              </a:rPr>
              <a:t>Trigonometry</a:t>
            </a:r>
          </a:p>
        </p:txBody>
      </p:sp>
      <p:pic>
        <p:nvPicPr>
          <p:cNvPr id="5" name="Picture Placeholder 4" descr="A young person writing on a whiteboard.">
            <a:extLst>
              <a:ext uri="{FF2B5EF4-FFF2-40B4-BE49-F238E27FC236}">
                <a16:creationId xmlns:a16="http://schemas.microsoft.com/office/drawing/2014/main" id="{9D4CFC97-8F3B-C002-796C-567F02F5EBD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212264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8966FD-9600-3EC7-EF10-06492353388E}"/>
              </a:ext>
            </a:extLst>
          </p:cNvPr>
          <p:cNvSpPr>
            <a:spLocks noGrp="1"/>
          </p:cNvSpPr>
          <p:nvPr>
            <p:ph type="title"/>
          </p:nvPr>
        </p:nvSpPr>
        <p:spPr/>
        <p:txBody>
          <a:bodyPr/>
          <a:lstStyle/>
          <a:p>
            <a:r>
              <a:rPr lang="en-AU">
                <a:latin typeface="+mj-lt"/>
              </a:rPr>
              <a:t>References</a:t>
            </a:r>
          </a:p>
        </p:txBody>
      </p:sp>
      <p:sp>
        <p:nvSpPr>
          <p:cNvPr id="6" name="TextBox 5">
            <a:extLst>
              <a:ext uri="{FF2B5EF4-FFF2-40B4-BE49-F238E27FC236}">
                <a16:creationId xmlns:a16="http://schemas.microsoft.com/office/drawing/2014/main" id="{EABCE76F-41B1-7EE2-14F1-DC744150DE0C}"/>
              </a:ext>
            </a:extLst>
          </p:cNvPr>
          <p:cNvSpPr txBox="1"/>
          <p:nvPr/>
        </p:nvSpPr>
        <p:spPr>
          <a:xfrm>
            <a:off x="335826" y="1397263"/>
            <a:ext cx="11471999" cy="1597297"/>
          </a:xfrm>
          <a:prstGeom prst="rect">
            <a:avLst/>
          </a:prstGeom>
          <a:noFill/>
        </p:spPr>
        <p:txBody>
          <a:bodyPr wrap="square">
            <a:spAutoFit/>
          </a:bodyPr>
          <a:lstStyle/>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a:ln>
                  <a:noFill/>
                </a:ln>
                <a:solidFill>
                  <a:srgbClr val="FFFFFF"/>
                </a:solidFill>
                <a:effectLst/>
                <a:uLnTx/>
                <a:uFillTx/>
                <a:ea typeface="+mn-ea"/>
                <a:cs typeface="+mn-cs"/>
              </a:rPr>
              <a:t>This presentation contains NSW Curriculum and syllabus content. The NSW Curriculum is developed by the NSW Education Standards Authority. This content is prepared by NESA for and on behalf of the Crown in the right of the State of New South Wales. The material is protected by Crown copyright.</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a:ln>
                  <a:noFill/>
                </a:ln>
                <a:solidFill>
                  <a:srgbClr val="FFFFFF"/>
                </a:solidFill>
                <a:effectLst/>
                <a:uLnTx/>
                <a:uFillTx/>
                <a:ea typeface="+mn-ea"/>
                <a:cs typeface="+mn-cs"/>
              </a:rPr>
              <a:t>Please refer to the NESA Copyright Disclaimer for more information </a:t>
            </a:r>
            <a:r>
              <a:rPr kumimoji="0" lang="en-AU" sz="1200" b="0" i="0" u="none" strike="noStrike" kern="1200" cap="none" spc="0" normalizeH="0" baseline="0" noProof="0">
                <a:ln>
                  <a:noFill/>
                </a:ln>
                <a:solidFill>
                  <a:srgbClr val="CBEDFD"/>
                </a:solidFill>
                <a:effectLst/>
                <a:uLnTx/>
                <a:uFillTx/>
                <a:ea typeface="+mn-ea"/>
                <a:cs typeface="+mn-cs"/>
                <a:hlinkClick r:id="rId3">
                  <a:extLst>
                    <a:ext uri="{A12FA001-AC4F-418D-AE19-62706E023703}">
                      <ahyp:hlinkClr xmlns:ahyp="http://schemas.microsoft.com/office/drawing/2018/hyperlinkcolor" val="tx"/>
                    </a:ext>
                  </a:extLst>
                </a:hlinkClick>
              </a:rPr>
              <a:t>https://educationstandards.nsw.edu.au/wps/portal/nesa/mini-footer/copyright</a:t>
            </a:r>
            <a:r>
              <a:rPr kumimoji="0" lang="en-AU" sz="1200" b="0" i="0" u="none" strike="noStrike" kern="1200" cap="none" spc="0" normalizeH="0" baseline="0" noProof="0">
                <a:ln>
                  <a:noFill/>
                </a:ln>
                <a:solidFill>
                  <a:srgbClr val="FFFFFF"/>
                </a:solidFill>
                <a:effectLst/>
                <a:uLnTx/>
                <a:uFillTx/>
                <a:ea typeface="+mn-ea"/>
                <a:cs typeface="+mn-cs"/>
              </a:rPr>
              <a:t>. </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a:ln>
                  <a:noFill/>
                </a:ln>
                <a:solidFill>
                  <a:srgbClr val="FFFFFF"/>
                </a:solidFill>
                <a:effectLst/>
                <a:uLnTx/>
                <a:uFillTx/>
                <a:ea typeface="+mn-ea"/>
                <a:cs typeface="+mn-cs"/>
              </a:rPr>
              <a:t>NESA holds the only official and up-to-date versions of the NSW Curriculum and syllabus documents. Please visit the NSW Education Standards Authority (NESA) website </a:t>
            </a:r>
            <a:r>
              <a:rPr kumimoji="0" lang="en-AU" sz="1200" b="0" i="0" u="none" strike="noStrike" kern="1200" cap="none" spc="0" normalizeH="0" baseline="0" noProof="0">
                <a:ln>
                  <a:noFill/>
                </a:ln>
                <a:solidFill>
                  <a:srgbClr val="CBEDFD"/>
                </a:solidFill>
                <a:effectLst/>
                <a:uLnTx/>
                <a:uFillTx/>
                <a:ea typeface="+mn-ea"/>
                <a:cs typeface="+mn-cs"/>
                <a:hlinkClick r:id="rId4">
                  <a:extLst>
                    <a:ext uri="{A12FA001-AC4F-418D-AE19-62706E023703}">
                      <ahyp:hlinkClr xmlns:ahyp="http://schemas.microsoft.com/office/drawing/2018/hyperlinkcolor" val="tx"/>
                    </a:ext>
                  </a:extLst>
                </a:hlinkClick>
              </a:rPr>
              <a:t>https://educationstandards.nsw.edu.au/wps/portal/nesa/home</a:t>
            </a:r>
            <a:r>
              <a:rPr kumimoji="0" lang="en-AU" sz="1200" b="0" i="0" u="none" strike="noStrike" kern="1200" cap="none" spc="0" normalizeH="0" baseline="0" noProof="0">
                <a:ln>
                  <a:noFill/>
                </a:ln>
                <a:solidFill>
                  <a:srgbClr val="CBEDFD"/>
                </a:solidFill>
                <a:effectLst/>
                <a:uLnTx/>
                <a:uFillTx/>
                <a:ea typeface="+mn-ea"/>
                <a:cs typeface="+mn-cs"/>
              </a:rPr>
              <a:t> </a:t>
            </a:r>
            <a:r>
              <a:rPr kumimoji="0" lang="en-AU" sz="1200" b="0" i="0" u="none" strike="noStrike" kern="1200" cap="none" spc="0" normalizeH="0" baseline="0" noProof="0">
                <a:ln>
                  <a:noFill/>
                </a:ln>
                <a:solidFill>
                  <a:srgbClr val="FFFFFF"/>
                </a:solidFill>
                <a:effectLst/>
                <a:uLnTx/>
                <a:uFillTx/>
                <a:ea typeface="+mn-ea"/>
                <a:cs typeface="+mn-cs"/>
              </a:rPr>
              <a:t>and the NSW Curriculum website </a:t>
            </a:r>
            <a:r>
              <a:rPr kumimoji="0" lang="en-AU" sz="1200" b="0" i="0" u="none" strike="noStrike" kern="1200" cap="none" spc="0" normalizeH="0" baseline="0" noProof="0">
                <a:ln>
                  <a:noFill/>
                </a:ln>
                <a:solidFill>
                  <a:srgbClr val="CBEDFD"/>
                </a:solidFill>
                <a:effectLst/>
                <a:uLnTx/>
                <a:uFillTx/>
                <a:ea typeface="+mn-ea"/>
                <a:cs typeface="+mn-cs"/>
                <a:hlinkClick r:id="rId5">
                  <a:extLst>
                    <a:ext uri="{A12FA001-AC4F-418D-AE19-62706E023703}">
                      <ahyp:hlinkClr xmlns:ahyp="http://schemas.microsoft.com/office/drawing/2018/hyperlinkcolor" val="tx"/>
                    </a:ext>
                  </a:extLst>
                </a:hlinkClick>
              </a:rPr>
              <a:t>https://curriculum.nsw.edu.au</a:t>
            </a:r>
            <a:r>
              <a:rPr kumimoji="0" lang="en-AU" sz="1200" b="0" i="0" u="none" strike="noStrike" kern="1200" cap="none" spc="0" normalizeH="0" baseline="0" noProof="0">
                <a:ln>
                  <a:noFill/>
                </a:ln>
                <a:solidFill>
                  <a:srgbClr val="FFFFFF"/>
                </a:solidFill>
                <a:effectLst/>
                <a:uLnTx/>
                <a:uFillTx/>
                <a:ea typeface="+mn-ea"/>
                <a:cs typeface="+mn-cs"/>
              </a:rPr>
              <a:t>.</a:t>
            </a:r>
          </a:p>
        </p:txBody>
      </p:sp>
      <p:sp>
        <p:nvSpPr>
          <p:cNvPr id="4" name="Content Placeholder 3">
            <a:extLst>
              <a:ext uri="{FF2B5EF4-FFF2-40B4-BE49-F238E27FC236}">
                <a16:creationId xmlns:a16="http://schemas.microsoft.com/office/drawing/2014/main" id="{B7C07B50-96D9-2E35-E2CE-3139F6377F08}"/>
              </a:ext>
            </a:extLst>
          </p:cNvPr>
          <p:cNvSpPr>
            <a:spLocks noGrp="1"/>
          </p:cNvSpPr>
          <p:nvPr>
            <p:ph idx="1"/>
          </p:nvPr>
        </p:nvSpPr>
        <p:spPr/>
        <p:txBody>
          <a:bodyPr/>
          <a:lstStyle/>
          <a:p>
            <a:pPr>
              <a:lnSpc>
                <a:spcPct val="150000"/>
              </a:lnSpc>
              <a:spcBef>
                <a:spcPts val="1200"/>
              </a:spcBef>
              <a:spcAft>
                <a:spcPts val="600"/>
              </a:spcAft>
            </a:pPr>
            <a:r>
              <a:rPr lang="en-AU" u="sng" dirty="0">
                <a:solidFill>
                  <a:srgbClr val="2F5496"/>
                </a:solidFill>
                <a:effectLst/>
                <a:latin typeface="Arial" panose="020B0604020202020204" pitchFamily="34" charset="0"/>
                <a:ea typeface="Calibri" panose="020F0502020204030204" pitchFamily="34" charset="0"/>
                <a:hlinkClick r:id="rId6"/>
              </a:rPr>
              <a:t>Mathematics Advanced 11-12 Syllabus</a:t>
            </a:r>
            <a:r>
              <a:rPr lang="en-AU" dirty="0">
                <a:effectLst/>
                <a:latin typeface="Arial" panose="020B0604020202020204" pitchFamily="34" charset="0"/>
                <a:ea typeface="Calibri" panose="020F0502020204030204" pitchFamily="34" charset="0"/>
              </a:rPr>
              <a:t>  © NSW Education Standards Authority (NESA) for and on behalf of the Crown in right of the State of New South Wales, 2024.</a:t>
            </a:r>
          </a:p>
        </p:txBody>
      </p:sp>
      <p:sp>
        <p:nvSpPr>
          <p:cNvPr id="2" name="Slide Number Placeholder 1">
            <a:extLst>
              <a:ext uri="{FF2B5EF4-FFF2-40B4-BE49-F238E27FC236}">
                <a16:creationId xmlns:a16="http://schemas.microsoft.com/office/drawing/2014/main" id="{48223418-AC99-D403-B6BA-7F5E5111A87A}"/>
              </a:ext>
              <a:ext uri="{C183D7F6-B498-43B3-948B-1728B52AA6E4}">
                <adec:decorative xmlns:adec="http://schemas.microsoft.com/office/drawing/2017/decorative" val="1"/>
              </a:ext>
            </a:extLst>
          </p:cNvPr>
          <p:cNvSpPr>
            <a:spLocks noGrp="1"/>
          </p:cNvSpPr>
          <p:nvPr>
            <p:ph type="sldNum" sz="quarter" idx="10"/>
          </p:nvPr>
        </p:nvSpPr>
        <p:spPr/>
        <p:txBody>
          <a:bodyPr/>
          <a:lstStyle/>
          <a:p>
            <a:fld id="{10A01DC5-1685-4615-8240-15192985C6A2}" type="slidenum">
              <a:rPr lang="en-AU" smtClean="0"/>
              <a:pPr/>
              <a:t>10</a:t>
            </a:fld>
            <a:endParaRPr lang="en-AU"/>
          </a:p>
        </p:txBody>
      </p:sp>
    </p:spTree>
    <p:extLst>
      <p:ext uri="{BB962C8B-B14F-4D97-AF65-F5344CB8AC3E}">
        <p14:creationId xmlns:p14="http://schemas.microsoft.com/office/powerpoint/2010/main" val="1181014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146F84-0A22-2DEF-978C-013AB2B0CDA6}"/>
              </a:ext>
            </a:extLst>
          </p:cNvPr>
          <p:cNvSpPr>
            <a:spLocks noGrp="1"/>
          </p:cNvSpPr>
          <p:nvPr>
            <p:ph type="title"/>
          </p:nvPr>
        </p:nvSpPr>
        <p:spPr>
          <a:xfrm>
            <a:off x="360000" y="360000"/>
            <a:ext cx="10080000" cy="537467"/>
          </a:xfrm>
        </p:spPr>
        <p:txBody>
          <a:bodyPr/>
          <a:lstStyle/>
          <a:p>
            <a:r>
              <a:rPr lang="en-AU">
                <a:latin typeface="+mj-lt"/>
              </a:rPr>
              <a:t>Copyright</a:t>
            </a:r>
          </a:p>
        </p:txBody>
      </p:sp>
      <p:sp>
        <p:nvSpPr>
          <p:cNvPr id="7" name="Text Placeholder 6">
            <a:extLst>
              <a:ext uri="{FF2B5EF4-FFF2-40B4-BE49-F238E27FC236}">
                <a16:creationId xmlns:a16="http://schemas.microsoft.com/office/drawing/2014/main" id="{E762E711-B51D-9854-C2DD-A164FE59F882}"/>
              </a:ext>
            </a:extLst>
          </p:cNvPr>
          <p:cNvSpPr>
            <a:spLocks noGrp="1"/>
          </p:cNvSpPr>
          <p:nvPr>
            <p:ph type="body" sz="quarter" idx="18"/>
          </p:nvPr>
        </p:nvSpPr>
        <p:spPr/>
        <p:txBody>
          <a:bodyPr/>
          <a:lstStyle/>
          <a:p>
            <a:r>
              <a:rPr lang="en-AU" dirty="0">
                <a:latin typeface="+mj-lt"/>
              </a:rPr>
              <a:t>© State of New South Wales (Department of Education), 2026</a:t>
            </a:r>
          </a:p>
        </p:txBody>
      </p:sp>
      <p:sp>
        <p:nvSpPr>
          <p:cNvPr id="8" name="TextBox 7">
            <a:extLst>
              <a:ext uri="{FF2B5EF4-FFF2-40B4-BE49-F238E27FC236}">
                <a16:creationId xmlns:a16="http://schemas.microsoft.com/office/drawing/2014/main" id="{F70BB973-8437-BE43-4C71-6089E7F934FA}"/>
              </a:ext>
            </a:extLst>
          </p:cNvPr>
          <p:cNvSpPr txBox="1"/>
          <p:nvPr/>
        </p:nvSpPr>
        <p:spPr>
          <a:xfrm>
            <a:off x="360000" y="1453575"/>
            <a:ext cx="11484338" cy="5067724"/>
          </a:xfrm>
          <a:prstGeom prst="rect">
            <a:avLst/>
          </a:prstGeom>
          <a:noFill/>
        </p:spPr>
        <p:txBody>
          <a:bodyPr wrap="square" lIns="0" tIns="0" rIns="0" bIns="0" rtlCol="0">
            <a:noAutofit/>
          </a:bodyPr>
          <a:lstStyle/>
          <a:p>
            <a:pPr algn="l">
              <a:lnSpc>
                <a:spcPct val="150000"/>
              </a:lnSpc>
              <a:spcAft>
                <a:spcPts val="600"/>
              </a:spcAft>
            </a:pPr>
            <a:r>
              <a:rPr lang="en-AU" sz="1200" dirty="0">
                <a:solidFill>
                  <a:schemeClr val="bg1"/>
                </a:solidFill>
              </a:rPr>
              <a:t>The copyright material published in this resource is subject to the </a:t>
            </a:r>
            <a:r>
              <a:rPr lang="en-AU" sz="1200" i="1" dirty="0">
                <a:solidFill>
                  <a:schemeClr val="bg1"/>
                </a:solidFill>
              </a:rPr>
              <a:t>Copyright Act 1968</a:t>
            </a:r>
            <a:r>
              <a:rPr lang="en-AU" sz="1200" dirty="0">
                <a:solidFill>
                  <a:schemeClr val="bg1"/>
                </a:solidFill>
              </a:rPr>
              <a:t> (Cth) and is owned by the NSW Department of Education or, where indicated, by a party other than the NSW Department of Education (third-party material).</a:t>
            </a:r>
          </a:p>
          <a:p>
            <a:pPr algn="l">
              <a:lnSpc>
                <a:spcPct val="150000"/>
              </a:lnSpc>
              <a:spcAft>
                <a:spcPts val="600"/>
              </a:spcAft>
            </a:pPr>
            <a:r>
              <a:rPr lang="en-AU" sz="1200" dirty="0">
                <a:solidFill>
                  <a:schemeClr val="bg1"/>
                </a:solidFill>
              </a:rPr>
              <a:t>Copyright material available in this resource and owned by the NSW Department of Education is licensed under a </a:t>
            </a:r>
            <a:r>
              <a:rPr lang="en-AU" sz="1200" dirty="0">
                <a:solidFill>
                  <a:schemeClr val="accent4"/>
                </a:solidFill>
                <a:hlinkClick r:id="rId3">
                  <a:extLst>
                    <a:ext uri="{A12FA001-AC4F-418D-AE19-62706E023703}">
                      <ahyp:hlinkClr xmlns:ahyp="http://schemas.microsoft.com/office/drawing/2018/hyperlinkcolor" val="tx"/>
                    </a:ext>
                  </a:extLst>
                </a:hlinkClick>
              </a:rPr>
              <a:t>Creative Commons Attribution 4.0 International (CC BY 4.0) license</a:t>
            </a:r>
            <a:r>
              <a:rPr lang="en-AU" sz="1200" dirty="0">
                <a:solidFill>
                  <a:schemeClr val="bg1"/>
                </a:solidFill>
              </a:rPr>
              <a:t>.</a:t>
            </a:r>
          </a:p>
          <a:p>
            <a:pPr algn="l">
              <a:lnSpc>
                <a:spcPct val="150000"/>
              </a:lnSpc>
              <a:spcAft>
                <a:spcPts val="600"/>
              </a:spcAft>
            </a:pPr>
            <a:r>
              <a:rPr lang="en-AU" sz="1200" dirty="0">
                <a:solidFill>
                  <a:schemeClr val="bg1"/>
                </a:solidFill>
              </a:rPr>
              <a:t>This license allows you to share and adapt the material for any purpose, even commercially.</a:t>
            </a:r>
          </a:p>
          <a:p>
            <a:pPr algn="l">
              <a:lnSpc>
                <a:spcPct val="150000"/>
              </a:lnSpc>
              <a:spcAft>
                <a:spcPts val="600"/>
              </a:spcAft>
            </a:pPr>
            <a:r>
              <a:rPr lang="en-AU" sz="1200">
                <a:solidFill>
                  <a:schemeClr val="bg1"/>
                </a:solidFill>
              </a:rPr>
              <a:t>Attribution should be given to © State of New South Wales (Department of Education), 2026.</a:t>
            </a:r>
          </a:p>
          <a:p>
            <a:pPr algn="l">
              <a:lnSpc>
                <a:spcPct val="150000"/>
              </a:lnSpc>
            </a:pPr>
            <a:r>
              <a:rPr lang="en-AU" sz="1200" dirty="0">
                <a:solidFill>
                  <a:schemeClr val="bg1"/>
                </a:solidFill>
              </a:rPr>
              <a:t>Material in this resource not available under a Creative Commons license:</a:t>
            </a:r>
          </a:p>
          <a:p>
            <a:pPr marL="171450" indent="-171450" algn="l">
              <a:lnSpc>
                <a:spcPct val="150000"/>
              </a:lnSpc>
              <a:buFont typeface="Arial" panose="020B0604020202020204" pitchFamily="34" charset="0"/>
              <a:buChar char="•"/>
            </a:pPr>
            <a:r>
              <a:rPr lang="en-AU" sz="1200" dirty="0">
                <a:solidFill>
                  <a:schemeClr val="bg1"/>
                </a:solidFill>
              </a:rPr>
              <a:t>the NSW Department of Education logo, other logos and trademark-protected material</a:t>
            </a:r>
          </a:p>
          <a:p>
            <a:pPr marL="171450" indent="-171450" algn="l">
              <a:lnSpc>
                <a:spcPct val="150000"/>
              </a:lnSpc>
              <a:buFont typeface="Arial" panose="020B0604020202020204" pitchFamily="34" charset="0"/>
              <a:buChar char="•"/>
            </a:pPr>
            <a:r>
              <a:rPr lang="en-AU" sz="1200" dirty="0">
                <a:solidFill>
                  <a:schemeClr val="bg1"/>
                </a:solidFill>
              </a:rPr>
              <a:t>Material owned by a third party that has been reproduced with permission. You will need to obtain permission from the third party to reuse its material. </a:t>
            </a:r>
          </a:p>
          <a:p>
            <a:pPr algn="l">
              <a:lnSpc>
                <a:spcPct val="150000"/>
              </a:lnSpc>
              <a:spcBef>
                <a:spcPts val="1200"/>
              </a:spcBef>
              <a:spcAft>
                <a:spcPts val="600"/>
              </a:spcAft>
            </a:pPr>
            <a:r>
              <a:rPr lang="en-AU" sz="1200" b="1" dirty="0">
                <a:solidFill>
                  <a:schemeClr val="bg1"/>
                </a:solidFill>
                <a:latin typeface="+mj-lt"/>
              </a:rPr>
              <a:t>Links to third-party material and websites</a:t>
            </a:r>
          </a:p>
          <a:p>
            <a:pPr algn="l">
              <a:lnSpc>
                <a:spcPct val="150000"/>
              </a:lnSpc>
              <a:spcAft>
                <a:spcPts val="600"/>
              </a:spcAft>
            </a:pPr>
            <a:r>
              <a:rPr lang="en-AU" sz="1200" dirty="0">
                <a:solidFill>
                  <a:schemeClr val="bg1"/>
                </a:solidFill>
              </a:rPr>
              <a:t>Please note that the provided (reading/viewing material/list/links/texts) are a suggestion only and implies no endorsement, by the New South Wales Department of Education, of any author, publisher, or book title. School principals and teachers are best placed to assess the suitability of resources that would complement the curriculum and reflect the needs and interests of their students.</a:t>
            </a:r>
          </a:p>
          <a:p>
            <a:pPr algn="l">
              <a:lnSpc>
                <a:spcPct val="150000"/>
              </a:lnSpc>
              <a:spcAft>
                <a:spcPts val="600"/>
              </a:spcAft>
            </a:pPr>
            <a:r>
              <a:rPr lang="en-AU" sz="1200" dirty="0">
                <a:solidFill>
                  <a:schemeClr val="bg1"/>
                </a:solidFill>
              </a:rPr>
              <a:t>If you use the links provided in this document to access a third-party’s website, you acknowledge that the terms of use, including licence terms set out on the third-party’s website apply to the use which may be made of the materials on that third-party website or where permitted by the </a:t>
            </a:r>
            <a:r>
              <a:rPr lang="en-AU" sz="1200" i="1" dirty="0">
                <a:solidFill>
                  <a:schemeClr val="bg1"/>
                </a:solidFill>
              </a:rPr>
              <a:t>Copyright Act 1968 </a:t>
            </a:r>
            <a:r>
              <a:rPr lang="en-AU" sz="1200" dirty="0">
                <a:solidFill>
                  <a:schemeClr val="bg1"/>
                </a:solidFill>
              </a:rPr>
              <a:t>(Cth). The department accepts no responsibility for content on third-party websites. </a:t>
            </a:r>
          </a:p>
        </p:txBody>
      </p:sp>
    </p:spTree>
    <p:extLst>
      <p:ext uri="{BB962C8B-B14F-4D97-AF65-F5344CB8AC3E}">
        <p14:creationId xmlns:p14="http://schemas.microsoft.com/office/powerpoint/2010/main" val="3820411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25DC0-A78B-9C20-510F-F88FE757CC1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0030C1D-752A-AD32-B228-695EEA3063DA}"/>
              </a:ext>
            </a:extLst>
          </p:cNvPr>
          <p:cNvSpPr>
            <a:spLocks noGrp="1"/>
          </p:cNvSpPr>
          <p:nvPr>
            <p:ph type="ctrTitle"/>
          </p:nvPr>
        </p:nvSpPr>
        <p:spPr/>
        <p:txBody>
          <a:bodyPr/>
          <a:lstStyle/>
          <a:p>
            <a:r>
              <a:rPr lang="en-AU" dirty="0">
                <a:latin typeface="+mj-lt"/>
              </a:rPr>
              <a:t>Activating prior knowledge</a:t>
            </a:r>
          </a:p>
        </p:txBody>
      </p:sp>
    </p:spTree>
    <p:extLst>
      <p:ext uri="{BB962C8B-B14F-4D97-AF65-F5344CB8AC3E}">
        <p14:creationId xmlns:p14="http://schemas.microsoft.com/office/powerpoint/2010/main" val="1932127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8F274-2288-B325-8091-F6AFA44CB460}"/>
              </a:ext>
              <a:ext uri="{C183D7F6-B498-43B3-948B-1728B52AA6E4}">
                <adec:decorative xmlns:adec="http://schemas.microsoft.com/office/drawing/2017/decorative" val="0"/>
              </a:ext>
            </a:extLst>
          </p:cNvPr>
          <p:cNvSpPr>
            <a:spLocks noGrp="1"/>
          </p:cNvSpPr>
          <p:nvPr>
            <p:ph type="title"/>
          </p:nvPr>
        </p:nvSpPr>
        <p:spPr/>
        <p:txBody>
          <a:bodyPr/>
          <a:lstStyle/>
          <a:p>
            <a:r>
              <a:rPr lang="en-US" dirty="0"/>
              <a:t>Use the sine rule </a:t>
            </a:r>
            <a:endParaRPr lang="en-AU" dirty="0"/>
          </a:p>
        </p:txBody>
      </p:sp>
      <p:sp>
        <p:nvSpPr>
          <p:cNvPr id="4" name="Slide Number Placeholder 3">
            <a:extLst>
              <a:ext uri="{FF2B5EF4-FFF2-40B4-BE49-F238E27FC236}">
                <a16:creationId xmlns:a16="http://schemas.microsoft.com/office/drawing/2014/main" id="{9B557102-5BC5-E3E3-B208-720C7F7E17BC}"/>
              </a:ext>
              <a:ext uri="{C183D7F6-B498-43B3-948B-1728B52AA6E4}">
                <adec:decorative xmlns:adec="http://schemas.microsoft.com/office/drawing/2017/decorative" val="1"/>
              </a:ext>
            </a:extLst>
          </p:cNvPr>
          <p:cNvSpPr>
            <a:spLocks noGrp="1"/>
          </p:cNvSpPr>
          <p:nvPr>
            <p:ph type="sldNum" sz="quarter" idx="10"/>
          </p:nvPr>
        </p:nvSpPr>
        <p:spPr/>
        <p:txBody>
          <a:bodyPr/>
          <a:lstStyle/>
          <a:p>
            <a:fld id="{10A01DC5-1685-4615-8240-15192985C6A2}" type="slidenum">
              <a:rPr lang="en-AU" smtClean="0"/>
              <a:pPr/>
              <a:t>3</a:t>
            </a:fld>
            <a:endParaRPr lang="en-AU"/>
          </a:p>
        </p:txBody>
      </p:sp>
      <mc:AlternateContent xmlns:mc="http://schemas.openxmlformats.org/markup-compatibility/2006" xmlns:a14="http://schemas.microsoft.com/office/drawing/2010/main">
        <mc:Choice Requires="a14">
          <p:sp>
            <p:nvSpPr>
              <p:cNvPr id="5" name="Text Placeholder 4">
                <a:extLst>
                  <a:ext uri="{FF2B5EF4-FFF2-40B4-BE49-F238E27FC236}">
                    <a16:creationId xmlns:a16="http://schemas.microsoft.com/office/drawing/2014/main" id="{5945C1D6-0521-3283-6B97-124E74809DCC}"/>
                  </a:ext>
                </a:extLst>
              </p:cNvPr>
              <p:cNvSpPr>
                <a:spLocks noGrp="1"/>
              </p:cNvSpPr>
              <p:nvPr>
                <p:ph type="body" sz="quarter" idx="18"/>
              </p:nvPr>
            </p:nvSpPr>
            <p:spPr/>
            <p:txBody>
              <a:bodyPr/>
              <a:lstStyle/>
              <a:p>
                <a:r>
                  <a:rPr lang="en-AU" dirty="0"/>
                  <a:t>Find the value of </a:t>
                </a:r>
                <a14:m>
                  <m:oMath xmlns:m="http://schemas.openxmlformats.org/officeDocument/2006/math">
                    <m:r>
                      <a:rPr lang="en-AU" i="1" dirty="0" smtClean="0">
                        <a:latin typeface="Cambria Math" panose="02040503050406030204" pitchFamily="18" charset="0"/>
                      </a:rPr>
                      <m:t>𝑥</m:t>
                    </m:r>
                  </m:oMath>
                </a14:m>
                <a:endParaRPr lang="en-AU" dirty="0"/>
              </a:p>
            </p:txBody>
          </p:sp>
        </mc:Choice>
        <mc:Fallback xmlns="">
          <p:sp>
            <p:nvSpPr>
              <p:cNvPr id="5" name="Text Placeholder 4">
                <a:extLst>
                  <a:ext uri="{FF2B5EF4-FFF2-40B4-BE49-F238E27FC236}">
                    <a16:creationId xmlns:a16="http://schemas.microsoft.com/office/drawing/2014/main" id="{5945C1D6-0521-3283-6B97-124E74809DCC}"/>
                  </a:ext>
                </a:extLst>
              </p:cNvPr>
              <p:cNvSpPr>
                <a:spLocks noGrp="1" noRot="1" noChangeAspect="1" noMove="1" noResize="1" noEditPoints="1" noAdjustHandles="1" noChangeArrowheads="1" noChangeShapeType="1" noTextEdit="1"/>
              </p:cNvSpPr>
              <p:nvPr>
                <p:ph type="body" sz="quarter" idx="18"/>
              </p:nvPr>
            </p:nvSpPr>
            <p:spPr>
              <a:blipFill>
                <a:blip r:embed="rId2"/>
                <a:stretch>
                  <a:fillRect l="-1511" t="-23529" b="-50980"/>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D360CAB7-B11E-9A1D-11C0-EAD826BA1995}"/>
                  </a:ext>
                </a:extLst>
              </p:cNvPr>
              <p:cNvSpPr txBox="1"/>
              <p:nvPr/>
            </p:nvSpPr>
            <p:spPr>
              <a:xfrm>
                <a:off x="7023437" y="3163200"/>
                <a:ext cx="2630129" cy="2901222"/>
              </a:xfrm>
              <a:prstGeom prst="rect">
                <a:avLst/>
              </a:prstGeom>
              <a:noFill/>
            </p:spPr>
            <p:txBody>
              <a:bodyPr wrap="none" lIns="0" tIns="0" rIns="0" bIns="0" rtlCol="0">
                <a:noAutofit/>
              </a:bodyPr>
              <a:lstStyle/>
              <a:p>
                <a:pPr>
                  <a:lnSpc>
                    <a:spcPct val="150000"/>
                  </a:lnSpc>
                </a:pPr>
                <a14:m>
                  <m:oMathPara xmlns:m="http://schemas.openxmlformats.org/officeDocument/2006/math">
                    <m:oMathParaPr>
                      <m:jc m:val="centerGroup"/>
                    </m:oMathParaPr>
                    <m:oMath xmlns:m="http://schemas.openxmlformats.org/officeDocument/2006/math">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𝑎</m:t>
                          </m:r>
                        </m:num>
                        <m:den>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sin</m:t>
                              </m:r>
                            </m:fName>
                            <m:e>
                              <m:r>
                                <a:rPr lang="en-AU" sz="1800" b="0" i="1" smtClean="0">
                                  <a:latin typeface="Cambria Math" panose="02040503050406030204" pitchFamily="18" charset="0"/>
                                </a:rPr>
                                <m:t>𝐴</m:t>
                              </m:r>
                            </m:e>
                          </m:func>
                        </m:den>
                      </m:f>
                      <m:r>
                        <m:rPr>
                          <m:aln/>
                        </m:rP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𝑏</m:t>
                          </m:r>
                        </m:num>
                        <m:den>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sin</m:t>
                              </m:r>
                            </m:fName>
                            <m:e>
                              <m:r>
                                <a:rPr lang="en-AU" sz="1800" b="0" i="1" smtClean="0">
                                  <a:latin typeface="Cambria Math" panose="02040503050406030204" pitchFamily="18" charset="0"/>
                                </a:rPr>
                                <m:t>𝐵</m:t>
                              </m:r>
                            </m:e>
                          </m:func>
                        </m:den>
                      </m:f>
                    </m:oMath>
                    <m:oMath xmlns:m="http://schemas.openxmlformats.org/officeDocument/2006/math">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𝑥</m:t>
                          </m:r>
                        </m:num>
                        <m:den>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sin</m:t>
                              </m:r>
                            </m:fName>
                            <m:e>
                              <m:r>
                                <a:rPr lang="en-AU" sz="1800" b="0" i="1" smtClean="0">
                                  <a:latin typeface="Cambria Math" panose="02040503050406030204" pitchFamily="18" charset="0"/>
                                </a:rPr>
                                <m:t>110°</m:t>
                              </m:r>
                            </m:e>
                          </m:func>
                        </m:den>
                      </m:f>
                      <m:r>
                        <m:rPr>
                          <m:aln/>
                        </m:rP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10</m:t>
                          </m:r>
                        </m:num>
                        <m:den>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sin</m:t>
                              </m:r>
                            </m:fName>
                            <m:e>
                              <m:r>
                                <a:rPr lang="en-AU" sz="1800" b="0" i="1" smtClean="0">
                                  <a:latin typeface="Cambria Math" panose="02040503050406030204" pitchFamily="18" charset="0"/>
                                </a:rPr>
                                <m:t>20°</m:t>
                              </m:r>
                            </m:e>
                          </m:func>
                        </m:den>
                      </m:f>
                    </m:oMath>
                    <m:oMath xmlns:m="http://schemas.openxmlformats.org/officeDocument/2006/math">
                      <m:r>
                        <a:rPr lang="en-AU" sz="1800" b="0" i="1" smtClean="0">
                          <a:latin typeface="Cambria Math" panose="02040503050406030204" pitchFamily="18" charset="0"/>
                        </a:rPr>
                        <m:t>𝑥</m:t>
                      </m:r>
                      <m:r>
                        <m:rPr>
                          <m:aln/>
                        </m:rP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func>
                            <m:funcPr>
                              <m:ctrlPr>
                                <a:rPr lang="en-AU" sz="1800" b="0" i="1" smtClean="0">
                                  <a:latin typeface="Cambria Math" panose="02040503050406030204" pitchFamily="18" charset="0"/>
                                </a:rPr>
                              </m:ctrlPr>
                            </m:funcPr>
                            <m:fName>
                              <m:r>
                                <a:rPr lang="en-AU" sz="1800" i="1">
                                  <a:latin typeface="Cambria Math" panose="02040503050406030204" pitchFamily="18" charset="0"/>
                                </a:rPr>
                                <m:t>10×</m:t>
                              </m:r>
                              <m:r>
                                <m:rPr>
                                  <m:sty m:val="p"/>
                                </m:rPr>
                                <a:rPr lang="en-AU" sz="1800" b="0" i="0" smtClean="0">
                                  <a:latin typeface="Cambria Math" panose="02040503050406030204" pitchFamily="18" charset="0"/>
                                </a:rPr>
                                <m:t>sin</m:t>
                              </m:r>
                            </m:fName>
                            <m:e>
                              <m:r>
                                <a:rPr lang="en-AU" sz="1800" b="0" i="1" smtClean="0">
                                  <a:latin typeface="Cambria Math" panose="02040503050406030204" pitchFamily="18" charset="0"/>
                                </a:rPr>
                                <m:t>110°</m:t>
                              </m:r>
                            </m:e>
                          </m:func>
                        </m:num>
                        <m:den>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sin</m:t>
                              </m:r>
                            </m:fName>
                            <m:e>
                              <m:r>
                                <a:rPr lang="en-AU" sz="1800" b="0" i="1" smtClean="0">
                                  <a:latin typeface="Cambria Math" panose="02040503050406030204" pitchFamily="18" charset="0"/>
                                </a:rPr>
                                <m:t>20°</m:t>
                              </m:r>
                            </m:e>
                          </m:func>
                        </m:den>
                      </m:f>
                    </m:oMath>
                    <m:oMath xmlns:m="http://schemas.openxmlformats.org/officeDocument/2006/math">
                      <m:r>
                        <m:rPr>
                          <m:aln/>
                        </m:rPr>
                        <a:rPr lang="en-AU" sz="1800" b="0" i="1" smtClean="0">
                          <a:latin typeface="Cambria Math" panose="02040503050406030204" pitchFamily="18" charset="0"/>
                        </a:rPr>
                        <m:t>=</m:t>
                      </m:r>
                      <m:r>
                        <a:rPr lang="en-AU" sz="1800" b="0" i="1" smtClean="0">
                          <a:latin typeface="Cambria Math" panose="02040503050406030204" pitchFamily="18" charset="0"/>
                        </a:rPr>
                        <m:t>27.4747…</m:t>
                      </m:r>
                    </m:oMath>
                    <m:oMath xmlns:m="http://schemas.openxmlformats.org/officeDocument/2006/math">
                      <m:r>
                        <m:rPr>
                          <m:aln/>
                        </m:rPr>
                        <a:rPr lang="en-AU" sz="1800" b="0" i="1" smtClean="0">
                          <a:latin typeface="Cambria Math" panose="02040503050406030204" pitchFamily="18" charset="0"/>
                        </a:rPr>
                        <m:t>≈</m:t>
                      </m:r>
                      <m:r>
                        <a:rPr lang="en-AU" sz="1800" b="0" i="1" smtClean="0">
                          <a:latin typeface="Cambria Math" panose="02040503050406030204" pitchFamily="18" charset="0"/>
                        </a:rPr>
                        <m:t>27.5 </m:t>
                      </m:r>
                      <m:r>
                        <m:rPr>
                          <m:sty m:val="p"/>
                        </m:rPr>
                        <a:rPr lang="en-AU" sz="1800" b="0" i="0" smtClean="0">
                          <a:latin typeface="Cambria Math" panose="02040503050406030204" pitchFamily="18" charset="0"/>
                        </a:rPr>
                        <m:t>cm</m:t>
                      </m:r>
                      <m:r>
                        <a:rPr lang="en-AU" sz="1800" b="0" i="1" smtClean="0">
                          <a:latin typeface="Cambria Math" panose="02040503050406030204" pitchFamily="18" charset="0"/>
                        </a:rPr>
                        <m:t> </m:t>
                      </m:r>
                    </m:oMath>
                  </m:oMathPara>
                </a14:m>
                <a:endParaRPr lang="en-AU" sz="1800" dirty="0"/>
              </a:p>
            </p:txBody>
          </p:sp>
        </mc:Choice>
        <mc:Fallback xmlns="">
          <p:sp>
            <p:nvSpPr>
              <p:cNvPr id="7" name="TextBox 6">
                <a:extLst>
                  <a:ext uri="{FF2B5EF4-FFF2-40B4-BE49-F238E27FC236}">
                    <a16:creationId xmlns:a16="http://schemas.microsoft.com/office/drawing/2014/main" id="{D360CAB7-B11E-9A1D-11C0-EAD826BA1995}"/>
                  </a:ext>
                </a:extLst>
              </p:cNvPr>
              <p:cNvSpPr txBox="1">
                <a:spLocks noRot="1" noChangeAspect="1" noMove="1" noResize="1" noEditPoints="1" noAdjustHandles="1" noChangeArrowheads="1" noChangeShapeType="1" noTextEdit="1"/>
              </p:cNvSpPr>
              <p:nvPr/>
            </p:nvSpPr>
            <p:spPr>
              <a:xfrm>
                <a:off x="7023437" y="3163200"/>
                <a:ext cx="2630129" cy="2901222"/>
              </a:xfrm>
              <a:prstGeom prst="rect">
                <a:avLst/>
              </a:prstGeom>
              <a:blipFill>
                <a:blip r:embed="rId3"/>
                <a:stretch>
                  <a:fillRect r="-8102" b="-5252"/>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9FE15D7A-61F5-B498-6F02-D77EF6DF1BB2}"/>
                  </a:ext>
                </a:extLst>
              </p:cNvPr>
              <p:cNvSpPr txBox="1"/>
              <p:nvPr/>
            </p:nvSpPr>
            <p:spPr>
              <a:xfrm>
                <a:off x="795667" y="3163200"/>
                <a:ext cx="3057833" cy="3352800"/>
              </a:xfrm>
              <a:prstGeom prst="rect">
                <a:avLst/>
              </a:prstGeom>
              <a:noFill/>
            </p:spPr>
            <p:txBody>
              <a:bodyPr wrap="none" lIns="0" tIns="0" rIns="0" bIns="0" rtlCol="0">
                <a:noAutofit/>
              </a:bodyPr>
              <a:lstStyle/>
              <a:p>
                <a:pPr>
                  <a:lnSpc>
                    <a:spcPct val="150000"/>
                  </a:lnSpc>
                </a:pPr>
                <a14:m>
                  <m:oMathPara xmlns:m="http://schemas.openxmlformats.org/officeDocument/2006/math">
                    <m:oMathParaPr>
                      <m:jc m:val="centerGroup"/>
                    </m:oMathParaPr>
                    <m:oMath xmlns:m="http://schemas.openxmlformats.org/officeDocument/2006/math">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𝑎</m:t>
                          </m:r>
                        </m:num>
                        <m:den>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sin</m:t>
                              </m:r>
                            </m:fName>
                            <m:e>
                              <m:r>
                                <a:rPr lang="en-AU" sz="1800" b="0" i="1" smtClean="0">
                                  <a:latin typeface="Cambria Math" panose="02040503050406030204" pitchFamily="18" charset="0"/>
                                </a:rPr>
                                <m:t>𝐴</m:t>
                              </m:r>
                            </m:e>
                          </m:func>
                        </m:den>
                      </m:f>
                      <m:r>
                        <m:rPr>
                          <m:aln/>
                        </m:rP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𝑏</m:t>
                          </m:r>
                        </m:num>
                        <m:den>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sin</m:t>
                              </m:r>
                            </m:fName>
                            <m:e>
                              <m:r>
                                <a:rPr lang="en-AU" sz="1800" b="0" i="1" smtClean="0">
                                  <a:latin typeface="Cambria Math" panose="02040503050406030204" pitchFamily="18" charset="0"/>
                                </a:rPr>
                                <m:t>𝐵</m:t>
                              </m:r>
                            </m:e>
                          </m:func>
                        </m:den>
                      </m:f>
                    </m:oMath>
                    <m:oMath xmlns:m="http://schemas.openxmlformats.org/officeDocument/2006/math">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𝑥</m:t>
                          </m:r>
                        </m:num>
                        <m:den>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sin</m:t>
                              </m:r>
                            </m:fName>
                            <m:e>
                              <m:r>
                                <a:rPr lang="en-AU" sz="1800" b="0" i="1" smtClean="0">
                                  <a:latin typeface="Cambria Math" panose="02040503050406030204" pitchFamily="18" charset="0"/>
                                </a:rPr>
                                <m:t>70°</m:t>
                              </m:r>
                            </m:e>
                          </m:func>
                        </m:den>
                      </m:f>
                      <m:r>
                        <m:rPr>
                          <m:aln/>
                        </m:rP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10</m:t>
                          </m:r>
                        </m:num>
                        <m:den>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sin</m:t>
                              </m:r>
                            </m:fName>
                            <m:e>
                              <m:r>
                                <a:rPr lang="en-AU" sz="1800" b="0" i="1" smtClean="0">
                                  <a:latin typeface="Cambria Math" panose="02040503050406030204" pitchFamily="18" charset="0"/>
                                </a:rPr>
                                <m:t>20°</m:t>
                              </m:r>
                            </m:e>
                          </m:func>
                        </m:den>
                      </m:f>
                    </m:oMath>
                    <m:oMath xmlns:m="http://schemas.openxmlformats.org/officeDocument/2006/math">
                      <m:r>
                        <a:rPr lang="en-AU" sz="1800" b="0" i="1" smtClean="0">
                          <a:latin typeface="Cambria Math" panose="02040503050406030204" pitchFamily="18" charset="0"/>
                        </a:rPr>
                        <m:t>𝑥</m:t>
                      </m:r>
                      <m:r>
                        <m:rPr>
                          <m:aln/>
                        </m:rP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func>
                            <m:funcPr>
                              <m:ctrlPr>
                                <a:rPr lang="en-AU" sz="1800" b="0" i="1" smtClean="0">
                                  <a:latin typeface="Cambria Math" panose="02040503050406030204" pitchFamily="18" charset="0"/>
                                </a:rPr>
                              </m:ctrlPr>
                            </m:funcPr>
                            <m:fName>
                              <m:r>
                                <a:rPr lang="en-AU" sz="1800" i="1">
                                  <a:latin typeface="Cambria Math" panose="02040503050406030204" pitchFamily="18" charset="0"/>
                                </a:rPr>
                                <m:t>10×</m:t>
                              </m:r>
                              <m:r>
                                <m:rPr>
                                  <m:sty m:val="p"/>
                                </m:rPr>
                                <a:rPr lang="en-AU" sz="1800" b="0" i="0" smtClean="0">
                                  <a:latin typeface="Cambria Math" panose="02040503050406030204" pitchFamily="18" charset="0"/>
                                </a:rPr>
                                <m:t>sin</m:t>
                              </m:r>
                            </m:fName>
                            <m:e>
                              <m:r>
                                <a:rPr lang="en-AU" sz="1800" b="0" i="1" smtClean="0">
                                  <a:latin typeface="Cambria Math" panose="02040503050406030204" pitchFamily="18" charset="0"/>
                                </a:rPr>
                                <m:t>70°</m:t>
                              </m:r>
                            </m:e>
                          </m:func>
                        </m:num>
                        <m:den>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sin</m:t>
                              </m:r>
                            </m:fName>
                            <m:e>
                              <m:r>
                                <a:rPr lang="en-AU" sz="1800" b="0" i="1" smtClean="0">
                                  <a:latin typeface="Cambria Math" panose="02040503050406030204" pitchFamily="18" charset="0"/>
                                </a:rPr>
                                <m:t>20°</m:t>
                              </m:r>
                            </m:e>
                          </m:func>
                        </m:den>
                      </m:f>
                    </m:oMath>
                    <m:oMath xmlns:m="http://schemas.openxmlformats.org/officeDocument/2006/math">
                      <m:r>
                        <m:rPr>
                          <m:aln/>
                        </m:rPr>
                        <a:rPr lang="en-AU" sz="1800" b="0" i="1" smtClean="0">
                          <a:latin typeface="Cambria Math" panose="02040503050406030204" pitchFamily="18" charset="0"/>
                        </a:rPr>
                        <m:t>=</m:t>
                      </m:r>
                      <m:r>
                        <a:rPr lang="en-AU" sz="1800" b="0" i="1" smtClean="0">
                          <a:latin typeface="Cambria Math" panose="02040503050406030204" pitchFamily="18" charset="0"/>
                        </a:rPr>
                        <m:t>27.4747…</m:t>
                      </m:r>
                    </m:oMath>
                    <m:oMath xmlns:m="http://schemas.openxmlformats.org/officeDocument/2006/math">
                      <m:r>
                        <m:rPr>
                          <m:aln/>
                        </m:rPr>
                        <a:rPr lang="en-AU" sz="1800" b="0" i="1" smtClean="0">
                          <a:latin typeface="Cambria Math" panose="02040503050406030204" pitchFamily="18" charset="0"/>
                        </a:rPr>
                        <m:t>≈</m:t>
                      </m:r>
                      <m:r>
                        <a:rPr lang="en-AU" sz="1800" b="0" i="1" smtClean="0">
                          <a:latin typeface="Cambria Math" panose="02040503050406030204" pitchFamily="18" charset="0"/>
                        </a:rPr>
                        <m:t>27.5 </m:t>
                      </m:r>
                      <m:r>
                        <m:rPr>
                          <m:sty m:val="p"/>
                        </m:rPr>
                        <a:rPr lang="en-AU" sz="1800" b="0" i="0" smtClean="0">
                          <a:latin typeface="Cambria Math" panose="02040503050406030204" pitchFamily="18" charset="0"/>
                        </a:rPr>
                        <m:t>cm</m:t>
                      </m:r>
                      <m:r>
                        <a:rPr lang="en-AU" sz="1800" b="0" i="1" smtClean="0">
                          <a:latin typeface="Cambria Math" panose="02040503050406030204" pitchFamily="18" charset="0"/>
                        </a:rPr>
                        <m:t> </m:t>
                      </m:r>
                    </m:oMath>
                  </m:oMathPara>
                </a14:m>
                <a:endParaRPr lang="en-AU" sz="1800" dirty="0"/>
              </a:p>
            </p:txBody>
          </p:sp>
        </mc:Choice>
        <mc:Fallback xmlns="">
          <p:sp>
            <p:nvSpPr>
              <p:cNvPr id="8" name="TextBox 7">
                <a:extLst>
                  <a:ext uri="{FF2B5EF4-FFF2-40B4-BE49-F238E27FC236}">
                    <a16:creationId xmlns:a16="http://schemas.microsoft.com/office/drawing/2014/main" id="{9FE15D7A-61F5-B498-6F02-D77EF6DF1BB2}"/>
                  </a:ext>
                </a:extLst>
              </p:cNvPr>
              <p:cNvSpPr txBox="1">
                <a:spLocks noRot="1" noChangeAspect="1" noMove="1" noResize="1" noEditPoints="1" noAdjustHandles="1" noChangeArrowheads="1" noChangeShapeType="1" noTextEdit="1"/>
              </p:cNvSpPr>
              <p:nvPr/>
            </p:nvSpPr>
            <p:spPr>
              <a:xfrm>
                <a:off x="795667" y="3163200"/>
                <a:ext cx="3057833" cy="3352800"/>
              </a:xfrm>
              <a:prstGeom prst="rect">
                <a:avLst/>
              </a:prstGeom>
              <a:blipFill>
                <a:blip r:embed="rId4"/>
                <a:stretch>
                  <a:fillRect/>
                </a:stretch>
              </a:blipFill>
            </p:spPr>
            <p:txBody>
              <a:bodyPr/>
              <a:lstStyle/>
              <a:p>
                <a:r>
                  <a:rPr lang="en-AU">
                    <a:noFill/>
                  </a:rPr>
                  <a:t> </a:t>
                </a:r>
              </a:p>
            </p:txBody>
          </p:sp>
        </mc:Fallback>
      </mc:AlternateContent>
      <p:pic>
        <p:nvPicPr>
          <p:cNvPr id="11" name="Picture 10" descr="A triangle with one side labelled 10 cm and another side labelled x. The angle next to the side x is 20°, and the angle next to the side 10 cm is 70°.">
            <a:extLst>
              <a:ext uri="{FF2B5EF4-FFF2-40B4-BE49-F238E27FC236}">
                <a16:creationId xmlns:a16="http://schemas.microsoft.com/office/drawing/2014/main" id="{B44AADAF-84C0-C007-729A-47BCDAF6B539}"/>
              </a:ext>
            </a:extLst>
          </p:cNvPr>
          <p:cNvPicPr>
            <a:picLocks noChangeAspect="1"/>
          </p:cNvPicPr>
          <p:nvPr/>
        </p:nvPicPr>
        <p:blipFill>
          <a:blip r:embed="rId5"/>
          <a:srcRect b="60673"/>
          <a:stretch>
            <a:fillRect/>
          </a:stretch>
        </p:blipFill>
        <p:spPr>
          <a:xfrm>
            <a:off x="795667" y="1423886"/>
            <a:ext cx="3108485" cy="1821868"/>
          </a:xfrm>
          <a:prstGeom prst="rect">
            <a:avLst/>
          </a:prstGeom>
        </p:spPr>
      </p:pic>
      <p:pic>
        <p:nvPicPr>
          <p:cNvPr id="13" name="Picture 12" descr="A triangle with angles 20° and 110°. The side opposite the 20° angle is labelled 10 cm, and the side opposite the 110° angle is labelled x.">
            <a:extLst>
              <a:ext uri="{FF2B5EF4-FFF2-40B4-BE49-F238E27FC236}">
                <a16:creationId xmlns:a16="http://schemas.microsoft.com/office/drawing/2014/main" id="{D0F419BC-0CC0-0D3A-EFD7-00F08014E32C}"/>
              </a:ext>
            </a:extLst>
          </p:cNvPr>
          <p:cNvPicPr>
            <a:picLocks noChangeAspect="1"/>
          </p:cNvPicPr>
          <p:nvPr/>
        </p:nvPicPr>
        <p:blipFill>
          <a:blip r:embed="rId5"/>
          <a:srcRect t="59808"/>
          <a:stretch>
            <a:fillRect/>
          </a:stretch>
        </p:blipFill>
        <p:spPr>
          <a:xfrm>
            <a:off x="7331515" y="1403867"/>
            <a:ext cx="3108485" cy="1861906"/>
          </a:xfrm>
          <a:prstGeom prst="rect">
            <a:avLst/>
          </a:prstGeom>
        </p:spPr>
      </p:pic>
    </p:spTree>
    <p:extLst>
      <p:ext uri="{BB962C8B-B14F-4D97-AF65-F5344CB8AC3E}">
        <p14:creationId xmlns:p14="http://schemas.microsoft.com/office/powerpoint/2010/main" val="45167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E6A87E-8352-0E8F-5677-2D3F86A4C16A}"/>
              </a:ext>
            </a:extLst>
          </p:cNvPr>
          <p:cNvSpPr>
            <a:spLocks noGrp="1"/>
          </p:cNvSpPr>
          <p:nvPr>
            <p:ph type="title"/>
          </p:nvPr>
        </p:nvSpPr>
        <p:spPr/>
        <p:txBody>
          <a:bodyPr/>
          <a:lstStyle/>
          <a:p>
            <a:r>
              <a:rPr lang="en-AU" dirty="0">
                <a:latin typeface="+mj-lt"/>
              </a:rPr>
              <a:t>Learning intentions and success criteria</a:t>
            </a:r>
          </a:p>
        </p:txBody>
      </p:sp>
      <p:sp>
        <p:nvSpPr>
          <p:cNvPr id="3" name="TextBox 2">
            <a:extLst>
              <a:ext uri="{FF2B5EF4-FFF2-40B4-BE49-F238E27FC236}">
                <a16:creationId xmlns:a16="http://schemas.microsoft.com/office/drawing/2014/main" id="{DF637BA9-DB5E-2457-A795-0B300DBA6F82}"/>
              </a:ext>
            </a:extLst>
          </p:cNvPr>
          <p:cNvSpPr txBox="1"/>
          <p:nvPr/>
        </p:nvSpPr>
        <p:spPr>
          <a:xfrm>
            <a:off x="515198" y="2102584"/>
            <a:ext cx="11303000" cy="375173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spcAft>
                <a:spcPts val="600"/>
              </a:spcAft>
            </a:pPr>
            <a:r>
              <a:rPr lang="en-AU" sz="2000" b="1" dirty="0">
                <a:solidFill>
                  <a:schemeClr val="accent1"/>
                </a:solidFill>
                <a:latin typeface="+mj-lt"/>
                <a:cs typeface="Arial" panose="020B0604020202020204" pitchFamily="34" charset="0"/>
              </a:rPr>
              <a:t>Learning intention</a:t>
            </a:r>
            <a:endParaRPr lang="en-AU" sz="2000" b="1" dirty="0">
              <a:solidFill>
                <a:schemeClr val="accent1"/>
              </a:solidFill>
              <a:latin typeface="+mj-lt"/>
              <a:ea typeface="+mn-lt"/>
              <a:cs typeface="Arial" panose="020B0604020202020204" pitchFamily="34" charset="0"/>
            </a:endParaRPr>
          </a:p>
          <a:p>
            <a:pPr marL="342900" indent="-342900">
              <a:lnSpc>
                <a:spcPct val="150000"/>
              </a:lnSpc>
              <a:spcAft>
                <a:spcPts val="600"/>
              </a:spcAft>
              <a:buFont typeface="Arial" panose="020B0604020202020204" pitchFamily="34" charset="0"/>
              <a:buChar char="•"/>
            </a:pPr>
            <a:r>
              <a:rPr lang="en-AU" sz="2000" dirty="0"/>
              <a:t>To know when the ambiguous case of the sine rule applies</a:t>
            </a:r>
            <a:r>
              <a:rPr lang="en-AU" sz="2800" dirty="0"/>
              <a:t>.</a:t>
            </a:r>
          </a:p>
          <a:p>
            <a:pPr>
              <a:lnSpc>
                <a:spcPct val="150000"/>
              </a:lnSpc>
              <a:spcAft>
                <a:spcPts val="600"/>
              </a:spcAft>
            </a:pPr>
            <a:r>
              <a:rPr lang="en-AU" sz="2000" b="1" dirty="0">
                <a:solidFill>
                  <a:schemeClr val="accent1"/>
                </a:solidFill>
                <a:latin typeface="+mj-lt"/>
                <a:cs typeface="Arial" panose="020B0604020202020204" pitchFamily="34" charset="0"/>
              </a:rPr>
              <a:t>Success criteria</a:t>
            </a:r>
            <a:endParaRPr lang="en-US" sz="2000" dirty="0">
              <a:solidFill>
                <a:schemeClr val="accent1"/>
              </a:solidFill>
              <a:latin typeface="+mj-lt"/>
              <a:cs typeface="Arial" panose="020B0604020202020204" pitchFamily="34" charset="0"/>
            </a:endParaRPr>
          </a:p>
          <a:p>
            <a:pPr marL="342900" indent="-342900">
              <a:lnSpc>
                <a:spcPct val="200000"/>
              </a:lnSpc>
              <a:spcAft>
                <a:spcPts val="600"/>
              </a:spcAft>
              <a:buFont typeface="Arial"/>
              <a:buChar char="•"/>
            </a:pPr>
            <a:r>
              <a:rPr lang="en-US" sz="2000" dirty="0">
                <a:ea typeface="+mn-lt"/>
                <a:cs typeface="Arial" panose="020B0604020202020204" pitchFamily="34" charset="0"/>
              </a:rPr>
              <a:t>I</a:t>
            </a:r>
            <a:r>
              <a:rPr lang="en-AU" dirty="0"/>
              <a:t> </a:t>
            </a:r>
            <a:r>
              <a:rPr lang="en-AU" sz="2000" dirty="0">
                <a:ea typeface="+mn-lt"/>
                <a:cs typeface="Arial" panose="020B0604020202020204" pitchFamily="34" charset="0"/>
              </a:rPr>
              <a:t>can identify when multiple solutions are possible for an unknown angle.</a:t>
            </a:r>
          </a:p>
          <a:p>
            <a:pPr marL="342900" lvl="0" indent="-342900">
              <a:lnSpc>
                <a:spcPct val="200000"/>
              </a:lnSpc>
              <a:buFont typeface="Arial" panose="020B0604020202020204" pitchFamily="34" charset="0"/>
              <a:buChar char="•"/>
            </a:pPr>
            <a:r>
              <a:rPr lang="en-AU" sz="2000" dirty="0">
                <a:ea typeface="+mn-lt"/>
                <a:cs typeface="Arial" panose="020B0604020202020204" pitchFamily="34" charset="0"/>
              </a:rPr>
              <a:t>I can explain why the ambiguous case occurs.</a:t>
            </a:r>
          </a:p>
          <a:p>
            <a:pPr marL="342900" lvl="0" indent="-342900">
              <a:lnSpc>
                <a:spcPct val="200000"/>
              </a:lnSpc>
              <a:buFont typeface="Arial" panose="020B0604020202020204" pitchFamily="34" charset="0"/>
              <a:buChar char="•"/>
            </a:pPr>
            <a:r>
              <a:rPr lang="en-AU" sz="2000" dirty="0">
                <a:ea typeface="+mn-lt"/>
                <a:cs typeface="Arial" panose="020B0604020202020204" pitchFamily="34" charset="0"/>
              </a:rPr>
              <a:t>I can apply the sine rule to solve problems that produce 2 valid solutions. </a:t>
            </a:r>
          </a:p>
        </p:txBody>
      </p:sp>
      <p:sp>
        <p:nvSpPr>
          <p:cNvPr id="2" name="Slide Number Placeholder 1">
            <a:extLst>
              <a:ext uri="{FF2B5EF4-FFF2-40B4-BE49-F238E27FC236}">
                <a16:creationId xmlns:a16="http://schemas.microsoft.com/office/drawing/2014/main" id="{19C0759C-7815-62EE-E606-EBC3C273B18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4</a:t>
            </a:fld>
            <a:endParaRPr lang="en-AU"/>
          </a:p>
        </p:txBody>
      </p:sp>
    </p:spTree>
    <p:extLst>
      <p:ext uri="{BB962C8B-B14F-4D97-AF65-F5344CB8AC3E}">
        <p14:creationId xmlns:p14="http://schemas.microsoft.com/office/powerpoint/2010/main" val="36489671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2FE4F-86F5-EA61-6DEA-48980380A69B}"/>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C5A55EDC-A58A-1BC2-BD1A-329AD59192C5}"/>
              </a:ext>
            </a:extLst>
          </p:cNvPr>
          <p:cNvSpPr>
            <a:spLocks noGrp="1"/>
          </p:cNvSpPr>
          <p:nvPr>
            <p:ph type="ctrTitle"/>
          </p:nvPr>
        </p:nvSpPr>
        <p:spPr/>
        <p:txBody>
          <a:bodyPr/>
          <a:lstStyle/>
          <a:p>
            <a:r>
              <a:rPr lang="en-AU" dirty="0">
                <a:latin typeface="+mj-lt"/>
              </a:rPr>
              <a:t>Releasing responsibility </a:t>
            </a:r>
            <a:br>
              <a:rPr lang="en-AU" dirty="0">
                <a:latin typeface="+mj-lt"/>
              </a:rPr>
            </a:br>
            <a:endParaRPr lang="en-AU" dirty="0">
              <a:latin typeface="+mj-lt"/>
            </a:endParaRPr>
          </a:p>
        </p:txBody>
      </p:sp>
    </p:spTree>
    <p:extLst>
      <p:ext uri="{BB962C8B-B14F-4D97-AF65-F5344CB8AC3E}">
        <p14:creationId xmlns:p14="http://schemas.microsoft.com/office/powerpoint/2010/main" val="3913565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4A3A9-2EFE-B0CC-4979-BB59D30DA058}"/>
              </a:ext>
            </a:extLst>
          </p:cNvPr>
          <p:cNvSpPr>
            <a:spLocks noGrp="1"/>
          </p:cNvSpPr>
          <p:nvPr>
            <p:ph type="title"/>
          </p:nvPr>
        </p:nvSpPr>
        <p:spPr/>
        <p:txBody>
          <a:bodyPr/>
          <a:lstStyle/>
          <a:p>
            <a:r>
              <a:rPr lang="en-AU" dirty="0"/>
              <a:t>The ambiguous case (1)</a:t>
            </a:r>
          </a:p>
        </p:txBody>
      </p:sp>
      <p:sp>
        <p:nvSpPr>
          <p:cNvPr id="4" name="Slide Number Placeholder 3">
            <a:extLst>
              <a:ext uri="{FF2B5EF4-FFF2-40B4-BE49-F238E27FC236}">
                <a16:creationId xmlns:a16="http://schemas.microsoft.com/office/drawing/2014/main" id="{1324FD6F-CB60-1447-1D1C-F4556CAE723B}"/>
              </a:ext>
              <a:ext uri="{C183D7F6-B498-43B3-948B-1728B52AA6E4}">
                <adec:decorative xmlns:adec="http://schemas.microsoft.com/office/drawing/2017/decorative" val="1"/>
              </a:ext>
            </a:extLst>
          </p:cNvPr>
          <p:cNvSpPr>
            <a:spLocks noGrp="1"/>
          </p:cNvSpPr>
          <p:nvPr>
            <p:ph type="sldNum" sz="quarter" idx="10"/>
          </p:nvPr>
        </p:nvSpPr>
        <p:spPr/>
        <p:txBody>
          <a:bodyPr/>
          <a:lstStyle/>
          <a:p>
            <a:fld id="{10A01DC5-1685-4615-8240-15192985C6A2}" type="slidenum">
              <a:rPr lang="en-AU" smtClean="0"/>
              <a:pPr/>
              <a:t>6</a:t>
            </a:fld>
            <a:endParaRPr lang="en-AU"/>
          </a:p>
        </p:txBody>
      </p:sp>
      <p:sp>
        <p:nvSpPr>
          <p:cNvPr id="29" name="TextBox 28">
            <a:extLst>
              <a:ext uri="{FF2B5EF4-FFF2-40B4-BE49-F238E27FC236}">
                <a16:creationId xmlns:a16="http://schemas.microsoft.com/office/drawing/2014/main" id="{54EBE1B5-E28C-D48F-E773-03F59645FF37}"/>
              </a:ext>
            </a:extLst>
          </p:cNvPr>
          <p:cNvSpPr txBox="1"/>
          <p:nvPr/>
        </p:nvSpPr>
        <p:spPr>
          <a:xfrm>
            <a:off x="1279365" y="1430930"/>
            <a:ext cx="8929207" cy="830997"/>
          </a:xfrm>
          <a:prstGeom prst="rect">
            <a:avLst/>
          </a:prstGeom>
          <a:solidFill>
            <a:srgbClr val="FBDBE7"/>
          </a:solidFill>
        </p:spPr>
        <p:txBody>
          <a:bodyPr wrap="square">
            <a:spAutoFit/>
          </a:bodyPr>
          <a:lstStyle/>
          <a:p>
            <a:r>
              <a:rPr lang="en-AU" dirty="0"/>
              <a:t>A triangle with 2 given sides and an angle that is opposite one of the given sides could form more than one possible triangle.</a:t>
            </a:r>
          </a:p>
        </p:txBody>
      </p:sp>
      <p:pic>
        <p:nvPicPr>
          <p:cNvPr id="27" name="Picture 26" descr="A triangle with base points A and B¹. The side opposite A is labelled a¹, the side opposite B¹ is labelled b, and the angle at B¹ is marked with an arc and arrow.">
            <a:extLst>
              <a:ext uri="{FF2B5EF4-FFF2-40B4-BE49-F238E27FC236}">
                <a16:creationId xmlns:a16="http://schemas.microsoft.com/office/drawing/2014/main" id="{C5CD64F7-459D-552B-D04B-A0F4595B9779}"/>
              </a:ext>
            </a:extLst>
          </p:cNvPr>
          <p:cNvPicPr>
            <a:picLocks noChangeAspect="1"/>
          </p:cNvPicPr>
          <p:nvPr/>
        </p:nvPicPr>
        <p:blipFill>
          <a:blip r:embed="rId3"/>
          <a:srcRect t="48623" r="42074"/>
          <a:stretch>
            <a:fillRect/>
          </a:stretch>
        </p:blipFill>
        <p:spPr>
          <a:xfrm>
            <a:off x="1426533" y="2332801"/>
            <a:ext cx="2036045" cy="2513846"/>
          </a:xfrm>
          <a:prstGeom prst="rect">
            <a:avLst/>
          </a:prstGeom>
        </p:spPr>
      </p:pic>
      <p:sp>
        <p:nvSpPr>
          <p:cNvPr id="30" name="TextBox 29">
            <a:extLst>
              <a:ext uri="{FF2B5EF4-FFF2-40B4-BE49-F238E27FC236}">
                <a16:creationId xmlns:a16="http://schemas.microsoft.com/office/drawing/2014/main" id="{C64674E3-399C-6353-806E-1D23EA26AAF2}"/>
              </a:ext>
            </a:extLst>
          </p:cNvPr>
          <p:cNvSpPr txBox="1"/>
          <p:nvPr/>
        </p:nvSpPr>
        <p:spPr>
          <a:xfrm>
            <a:off x="1380414" y="2583749"/>
            <a:ext cx="1729563" cy="407014"/>
          </a:xfrm>
          <a:prstGeom prst="rect">
            <a:avLst/>
          </a:prstGeom>
          <a:noFill/>
        </p:spPr>
        <p:txBody>
          <a:bodyPr wrap="square" lIns="0" tIns="0" rIns="0" bIns="0" rtlCol="0">
            <a:noAutofit/>
          </a:bodyPr>
          <a:lstStyle/>
          <a:p>
            <a:pPr algn="l"/>
            <a:r>
              <a:rPr lang="en-AU" sz="1800" b="1" dirty="0"/>
              <a:t>Obtuse angle</a:t>
            </a:r>
          </a:p>
        </p:txBody>
      </p:sp>
      <p:grpSp>
        <p:nvGrpSpPr>
          <p:cNvPr id="6" name="Group 5" descr="Triangle ABC with corresponding sides labelled a, b and c. Perpendicular height, h, drawn from C to AB. An additional line a1 drawn to point B1 on AB to show two possible triangles with angle B obtuse and angle B1 acute.">
            <a:extLst>
              <a:ext uri="{FF2B5EF4-FFF2-40B4-BE49-F238E27FC236}">
                <a16:creationId xmlns:a16="http://schemas.microsoft.com/office/drawing/2014/main" id="{364234F4-B324-C9CE-E3DF-838C15751187}"/>
              </a:ext>
            </a:extLst>
          </p:cNvPr>
          <p:cNvGrpSpPr/>
          <p:nvPr/>
        </p:nvGrpSpPr>
        <p:grpSpPr>
          <a:xfrm>
            <a:off x="2766112" y="2745221"/>
            <a:ext cx="5390576" cy="3454478"/>
            <a:chOff x="6809623" y="2244036"/>
            <a:chExt cx="5390576" cy="3454478"/>
          </a:xfrm>
        </p:grpSpPr>
        <p:pic>
          <p:nvPicPr>
            <p:cNvPr id="7" name="Picture 6">
              <a:extLst>
                <a:ext uri="{FF2B5EF4-FFF2-40B4-BE49-F238E27FC236}">
                  <a16:creationId xmlns:a16="http://schemas.microsoft.com/office/drawing/2014/main" id="{77623D48-3FAB-79B7-49FE-858B65E5B8B4}"/>
                </a:ext>
              </a:extLst>
            </p:cNvPr>
            <p:cNvPicPr>
              <a:picLocks noChangeAspect="1"/>
            </p:cNvPicPr>
            <p:nvPr/>
          </p:nvPicPr>
          <p:blipFill>
            <a:blip r:embed="rId4"/>
            <a:stretch>
              <a:fillRect/>
            </a:stretch>
          </p:blipFill>
          <p:spPr>
            <a:xfrm>
              <a:off x="7637415" y="2433431"/>
              <a:ext cx="3734992" cy="2467357"/>
            </a:xfrm>
            <a:prstGeom prst="rect">
              <a:avLst/>
            </a:prstGeom>
          </p:spPr>
        </p:pic>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BA32D9BB-DB6D-7001-A6D0-4E030B21D0A4}"/>
                    </a:ext>
                  </a:extLst>
                </p:cNvPr>
                <p:cNvSpPr txBox="1"/>
                <p:nvPr/>
              </p:nvSpPr>
              <p:spPr>
                <a:xfrm>
                  <a:off x="8385071" y="3429000"/>
                  <a:ext cx="486494" cy="490393"/>
                </a:xfrm>
                <a:prstGeom prst="rect">
                  <a:avLst/>
                </a:prstGeom>
                <a:noFill/>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i="1" dirty="0" smtClean="0">
                            <a:latin typeface="Cambria Math" panose="02040503050406030204" pitchFamily="18" charset="0"/>
                          </a:rPr>
                          <m:t>𝑏</m:t>
                        </m:r>
                      </m:oMath>
                    </m:oMathPara>
                  </a14:m>
                  <a:endParaRPr lang="en-AU" sz="1800" dirty="0"/>
                </a:p>
              </p:txBody>
            </p:sp>
          </mc:Choice>
          <mc:Fallback xmlns="">
            <p:sp>
              <p:nvSpPr>
                <p:cNvPr id="5" name="TextBox 4">
                  <a:extLst>
                    <a:ext uri="{FF2B5EF4-FFF2-40B4-BE49-F238E27FC236}">
                      <a16:creationId xmlns:a16="http://schemas.microsoft.com/office/drawing/2014/main" id="{12DFE088-E7EA-9785-4D02-7D3999BDFF3E}"/>
                    </a:ext>
                  </a:extLst>
                </p:cNvPr>
                <p:cNvSpPr txBox="1">
                  <a:spLocks noRot="1" noChangeAspect="1" noMove="1" noResize="1" noEditPoints="1" noAdjustHandles="1" noChangeArrowheads="1" noChangeShapeType="1" noTextEdit="1"/>
                </p:cNvSpPr>
                <p:nvPr/>
              </p:nvSpPr>
              <p:spPr>
                <a:xfrm>
                  <a:off x="8385071" y="3429000"/>
                  <a:ext cx="486494" cy="490393"/>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8D681C81-4A6C-5E22-4FE0-D4EE130D6FF3}"/>
                    </a:ext>
                  </a:extLst>
                </p:cNvPr>
                <p:cNvSpPr txBox="1"/>
                <p:nvPr/>
              </p:nvSpPr>
              <p:spPr>
                <a:xfrm>
                  <a:off x="9033744" y="2244036"/>
                  <a:ext cx="1496291" cy="497181"/>
                </a:xfrm>
                <a:prstGeom prst="rect">
                  <a:avLst/>
                </a:prstGeom>
                <a:noFill/>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latin typeface="Cambria Math" panose="02040503050406030204" pitchFamily="18" charset="0"/>
                          </a:rPr>
                          <m:t>𝐶</m:t>
                        </m:r>
                      </m:oMath>
                    </m:oMathPara>
                  </a14:m>
                  <a:endParaRPr lang="en-AU" sz="1800" dirty="0"/>
                </a:p>
              </p:txBody>
            </p:sp>
          </mc:Choice>
          <mc:Fallback xmlns="">
            <p:sp>
              <p:nvSpPr>
                <p:cNvPr id="11" name="TextBox 10">
                  <a:extLst>
                    <a:ext uri="{FF2B5EF4-FFF2-40B4-BE49-F238E27FC236}">
                      <a16:creationId xmlns:a16="http://schemas.microsoft.com/office/drawing/2014/main" id="{CCE12B62-DA10-3D70-9E72-1797A6D3C915}"/>
                    </a:ext>
                  </a:extLst>
                </p:cNvPr>
                <p:cNvSpPr txBox="1">
                  <a:spLocks noRot="1" noChangeAspect="1" noMove="1" noResize="1" noEditPoints="1" noAdjustHandles="1" noChangeArrowheads="1" noChangeShapeType="1" noTextEdit="1"/>
                </p:cNvSpPr>
                <p:nvPr/>
              </p:nvSpPr>
              <p:spPr>
                <a:xfrm>
                  <a:off x="9033744" y="2244036"/>
                  <a:ext cx="1496291" cy="497181"/>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23EF6555-FAB8-25A9-9ED7-AA106C0AF34C}"/>
                    </a:ext>
                  </a:extLst>
                </p:cNvPr>
                <p:cNvSpPr txBox="1"/>
                <p:nvPr/>
              </p:nvSpPr>
              <p:spPr>
                <a:xfrm>
                  <a:off x="6809623" y="4593002"/>
                  <a:ext cx="1496291" cy="497181"/>
                </a:xfrm>
                <a:prstGeom prst="rect">
                  <a:avLst/>
                </a:prstGeom>
                <a:noFill/>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latin typeface="Cambria Math" panose="02040503050406030204" pitchFamily="18" charset="0"/>
                          </a:rPr>
                          <m:t>𝐴</m:t>
                        </m:r>
                      </m:oMath>
                    </m:oMathPara>
                  </a14:m>
                  <a:endParaRPr lang="en-AU" sz="1800" dirty="0"/>
                </a:p>
              </p:txBody>
            </p:sp>
          </mc:Choice>
          <mc:Fallback xmlns="">
            <p:sp>
              <p:nvSpPr>
                <p:cNvPr id="14" name="TextBox 13">
                  <a:extLst>
                    <a:ext uri="{FF2B5EF4-FFF2-40B4-BE49-F238E27FC236}">
                      <a16:creationId xmlns:a16="http://schemas.microsoft.com/office/drawing/2014/main" id="{5369A763-5C11-0421-484C-FBDA2AE994CE}"/>
                    </a:ext>
                  </a:extLst>
                </p:cNvPr>
                <p:cNvSpPr txBox="1">
                  <a:spLocks noRot="1" noChangeAspect="1" noMove="1" noResize="1" noEditPoints="1" noAdjustHandles="1" noChangeArrowheads="1" noChangeShapeType="1" noTextEdit="1"/>
                </p:cNvSpPr>
                <p:nvPr/>
              </p:nvSpPr>
              <p:spPr>
                <a:xfrm>
                  <a:off x="6809623" y="4593002"/>
                  <a:ext cx="1496291" cy="497181"/>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EE604011-0469-24B4-FCBB-6A61B3B07F08}"/>
                    </a:ext>
                  </a:extLst>
                </p:cNvPr>
                <p:cNvSpPr txBox="1"/>
                <p:nvPr/>
              </p:nvSpPr>
              <p:spPr>
                <a:xfrm>
                  <a:off x="10703908" y="4593001"/>
                  <a:ext cx="1496291" cy="497181"/>
                </a:xfrm>
                <a:prstGeom prst="rect">
                  <a:avLst/>
                </a:prstGeom>
                <a:noFill/>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latin typeface="Cambria Math" panose="02040503050406030204" pitchFamily="18" charset="0"/>
                          </a:rPr>
                          <m:t>𝐵</m:t>
                        </m:r>
                      </m:oMath>
                    </m:oMathPara>
                  </a14:m>
                  <a:endParaRPr lang="en-AU" sz="1800" dirty="0"/>
                </a:p>
              </p:txBody>
            </p:sp>
          </mc:Choice>
          <mc:Fallback xmlns="">
            <p:sp>
              <p:nvSpPr>
                <p:cNvPr id="15" name="TextBox 14">
                  <a:extLst>
                    <a:ext uri="{FF2B5EF4-FFF2-40B4-BE49-F238E27FC236}">
                      <a16:creationId xmlns:a16="http://schemas.microsoft.com/office/drawing/2014/main" id="{CB8C34DF-1AFB-4529-0394-43420BAC82AD}"/>
                    </a:ext>
                  </a:extLst>
                </p:cNvPr>
                <p:cNvSpPr txBox="1">
                  <a:spLocks noRot="1" noChangeAspect="1" noMove="1" noResize="1" noEditPoints="1" noAdjustHandles="1" noChangeArrowheads="1" noChangeShapeType="1" noTextEdit="1"/>
                </p:cNvSpPr>
                <p:nvPr/>
              </p:nvSpPr>
              <p:spPr>
                <a:xfrm>
                  <a:off x="10703908" y="4593001"/>
                  <a:ext cx="1496291" cy="497181"/>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8C4D35E0-9FE2-9040-35B6-74CF359FA664}"/>
                    </a:ext>
                  </a:extLst>
                </p:cNvPr>
                <p:cNvSpPr txBox="1"/>
                <p:nvPr/>
              </p:nvSpPr>
              <p:spPr>
                <a:xfrm>
                  <a:off x="10530035" y="3575806"/>
                  <a:ext cx="486494" cy="490393"/>
                </a:xfrm>
                <a:prstGeom prst="rect">
                  <a:avLst/>
                </a:prstGeom>
                <a:noFill/>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dirty="0" smtClean="0">
                            <a:latin typeface="Cambria Math" panose="02040503050406030204" pitchFamily="18" charset="0"/>
                          </a:rPr>
                          <m:t>𝑎</m:t>
                        </m:r>
                      </m:oMath>
                    </m:oMathPara>
                  </a14:m>
                  <a:endParaRPr lang="en-AU" sz="1800" dirty="0"/>
                </a:p>
              </p:txBody>
            </p:sp>
          </mc:Choice>
          <mc:Fallback xmlns="">
            <p:sp>
              <p:nvSpPr>
                <p:cNvPr id="12" name="TextBox 11">
                  <a:extLst>
                    <a:ext uri="{FF2B5EF4-FFF2-40B4-BE49-F238E27FC236}">
                      <a16:creationId xmlns:a16="http://schemas.microsoft.com/office/drawing/2014/main" id="{8C4D35E0-9FE2-9040-35B6-74CF359FA664}"/>
                    </a:ext>
                  </a:extLst>
                </p:cNvPr>
                <p:cNvSpPr txBox="1">
                  <a:spLocks noRot="1" noChangeAspect="1" noMove="1" noResize="1" noEditPoints="1" noAdjustHandles="1" noChangeArrowheads="1" noChangeShapeType="1" noTextEdit="1"/>
                </p:cNvSpPr>
                <p:nvPr/>
              </p:nvSpPr>
              <p:spPr>
                <a:xfrm>
                  <a:off x="10530035" y="3575806"/>
                  <a:ext cx="486494" cy="490393"/>
                </a:xfrm>
                <a:prstGeom prst="rect">
                  <a:avLst/>
                </a:prstGeom>
                <a:blipFill>
                  <a:blip r:embed="rId9"/>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DCF2B39C-8274-8458-131C-ABB38F18DE01}"/>
                    </a:ext>
                  </a:extLst>
                </p:cNvPr>
                <p:cNvSpPr txBox="1"/>
                <p:nvPr/>
              </p:nvSpPr>
              <p:spPr>
                <a:xfrm>
                  <a:off x="9018416" y="3667109"/>
                  <a:ext cx="486494" cy="490393"/>
                </a:xfrm>
                <a:prstGeom prst="rect">
                  <a:avLst/>
                </a:prstGeom>
                <a:noFill/>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sSub>
                          <m:sSubPr>
                            <m:ctrlPr>
                              <a:rPr lang="en-AU" sz="1800" i="1" smtClean="0">
                                <a:latin typeface="Cambria Math" panose="02040503050406030204" pitchFamily="18" charset="0"/>
                              </a:rPr>
                            </m:ctrlPr>
                          </m:sSubPr>
                          <m:e>
                            <m:r>
                              <a:rPr lang="en-AU" sz="1800" b="0" i="1" smtClean="0">
                                <a:latin typeface="Cambria Math" panose="02040503050406030204" pitchFamily="18" charset="0"/>
                              </a:rPr>
                              <m:t>𝑎</m:t>
                            </m:r>
                          </m:e>
                          <m:sub>
                            <m:r>
                              <a:rPr lang="en-AU" sz="1800" b="0" i="1" smtClean="0">
                                <a:latin typeface="Cambria Math" panose="02040503050406030204" pitchFamily="18" charset="0"/>
                              </a:rPr>
                              <m:t>1</m:t>
                            </m:r>
                          </m:sub>
                        </m:sSub>
                      </m:oMath>
                    </m:oMathPara>
                  </a14:m>
                  <a:endParaRPr lang="en-AU" sz="1800" dirty="0"/>
                </a:p>
              </p:txBody>
            </p:sp>
          </mc:Choice>
          <mc:Fallback xmlns="">
            <p:sp>
              <p:nvSpPr>
                <p:cNvPr id="17" name="TextBox 16">
                  <a:extLst>
                    <a:ext uri="{FF2B5EF4-FFF2-40B4-BE49-F238E27FC236}">
                      <a16:creationId xmlns:a16="http://schemas.microsoft.com/office/drawing/2014/main" id="{58FBB3FB-8A72-D3CB-D3ED-133534EBDCD5}"/>
                    </a:ext>
                  </a:extLst>
                </p:cNvPr>
                <p:cNvSpPr txBox="1">
                  <a:spLocks noRot="1" noChangeAspect="1" noMove="1" noResize="1" noEditPoints="1" noAdjustHandles="1" noChangeArrowheads="1" noChangeShapeType="1" noTextEdit="1"/>
                </p:cNvSpPr>
                <p:nvPr/>
              </p:nvSpPr>
              <p:spPr>
                <a:xfrm>
                  <a:off x="9018416" y="3667109"/>
                  <a:ext cx="486494" cy="490393"/>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2488164C-A2C8-2E32-A666-903D5A6F21DB}"/>
                    </a:ext>
                  </a:extLst>
                </p:cNvPr>
                <p:cNvSpPr txBox="1"/>
                <p:nvPr/>
              </p:nvSpPr>
              <p:spPr>
                <a:xfrm>
                  <a:off x="9846208" y="3881332"/>
                  <a:ext cx="486494" cy="490393"/>
                </a:xfrm>
                <a:prstGeom prst="rect">
                  <a:avLst/>
                </a:prstGeom>
                <a:noFill/>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latin typeface="Cambria Math" panose="02040503050406030204" pitchFamily="18" charset="0"/>
                          </a:rPr>
                          <m:t>h</m:t>
                        </m:r>
                      </m:oMath>
                    </m:oMathPara>
                  </a14:m>
                  <a:endParaRPr lang="en-AU" sz="1800" dirty="0"/>
                </a:p>
              </p:txBody>
            </p:sp>
          </mc:Choice>
          <mc:Fallback xmlns="">
            <p:sp>
              <p:nvSpPr>
                <p:cNvPr id="18" name="TextBox 17">
                  <a:extLst>
                    <a:ext uri="{FF2B5EF4-FFF2-40B4-BE49-F238E27FC236}">
                      <a16:creationId xmlns:a16="http://schemas.microsoft.com/office/drawing/2014/main" id="{BE460129-F3F8-D802-2E29-302BED0F80DD}"/>
                    </a:ext>
                  </a:extLst>
                </p:cNvPr>
                <p:cNvSpPr txBox="1">
                  <a:spLocks noRot="1" noChangeAspect="1" noMove="1" noResize="1" noEditPoints="1" noAdjustHandles="1" noChangeArrowheads="1" noChangeShapeType="1" noTextEdit="1"/>
                </p:cNvSpPr>
                <p:nvPr/>
              </p:nvSpPr>
              <p:spPr>
                <a:xfrm>
                  <a:off x="9846208" y="3881332"/>
                  <a:ext cx="486494" cy="490393"/>
                </a:xfrm>
                <a:prstGeom prst="rect">
                  <a:avLst/>
                </a:prstGeom>
                <a:blipFill>
                  <a:blip r:embed="rId11"/>
                  <a:stretch>
                    <a:fillRect/>
                  </a:stretch>
                </a:blipFill>
              </p:spPr>
              <p:txBody>
                <a:bodyPr/>
                <a:lstStyle/>
                <a:p>
                  <a:r>
                    <a:rPr lang="en-US">
                      <a:noFill/>
                    </a:rPr>
                    <a:t> </a:t>
                  </a:r>
                </a:p>
              </p:txBody>
            </p:sp>
          </mc:Fallback>
        </mc:AlternateContent>
        <p:sp>
          <p:nvSpPr>
            <p:cNvPr id="15" name="TextBox 14">
              <a:extLst>
                <a:ext uri="{FF2B5EF4-FFF2-40B4-BE49-F238E27FC236}">
                  <a16:creationId xmlns:a16="http://schemas.microsoft.com/office/drawing/2014/main" id="{06A062AE-9D44-5A02-2015-3CE0E941C102}"/>
                </a:ext>
              </a:extLst>
            </p:cNvPr>
            <p:cNvSpPr txBox="1"/>
            <p:nvPr/>
          </p:nvSpPr>
          <p:spPr>
            <a:xfrm>
              <a:off x="11012132" y="5194537"/>
              <a:ext cx="852817" cy="490393"/>
            </a:xfrm>
            <a:prstGeom prst="rect">
              <a:avLst/>
            </a:prstGeom>
            <a:noFill/>
          </p:spPr>
          <p:txBody>
            <a:bodyPr wrap="square" lIns="0" tIns="0" rIns="0" bIns="0" rtlCol="0">
              <a:noAutofit/>
            </a:bodyPr>
            <a:lstStyle/>
            <a:p>
              <a:pPr algn="l"/>
              <a:r>
                <a:rPr lang="en-AU" sz="1800" dirty="0"/>
                <a:t>Acute angle</a:t>
              </a:r>
            </a:p>
          </p:txBody>
        </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F0B40766-2016-7714-F7C9-BCA7478621F1}"/>
                    </a:ext>
                  </a:extLst>
                </p:cNvPr>
                <p:cNvSpPr txBox="1"/>
                <p:nvPr/>
              </p:nvSpPr>
              <p:spPr>
                <a:xfrm>
                  <a:off x="8841571" y="4823639"/>
                  <a:ext cx="486494" cy="490393"/>
                </a:xfrm>
                <a:prstGeom prst="rect">
                  <a:avLst/>
                </a:prstGeom>
                <a:noFill/>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sSub>
                          <m:sSubPr>
                            <m:ctrlPr>
                              <a:rPr lang="en-AU" sz="1800" i="1" smtClean="0">
                                <a:latin typeface="Cambria Math" panose="02040503050406030204" pitchFamily="18" charset="0"/>
                              </a:rPr>
                            </m:ctrlPr>
                          </m:sSubPr>
                          <m:e>
                            <m:r>
                              <a:rPr lang="en-AU" sz="1800" b="0" i="1" smtClean="0">
                                <a:latin typeface="Cambria Math" panose="02040503050406030204" pitchFamily="18" charset="0"/>
                              </a:rPr>
                              <m:t>𝐵</m:t>
                            </m:r>
                          </m:e>
                          <m:sub>
                            <m:r>
                              <a:rPr lang="en-AU" sz="1800" b="0" i="1" smtClean="0">
                                <a:latin typeface="Cambria Math" panose="02040503050406030204" pitchFamily="18" charset="0"/>
                              </a:rPr>
                              <m:t>1</m:t>
                            </m:r>
                          </m:sub>
                        </m:sSub>
                      </m:oMath>
                    </m:oMathPara>
                  </a14:m>
                  <a:endParaRPr lang="en-AU" sz="1800" dirty="0"/>
                </a:p>
              </p:txBody>
            </p:sp>
          </mc:Choice>
          <mc:Fallback xmlns="">
            <p:sp>
              <p:nvSpPr>
                <p:cNvPr id="20" name="TextBox 19">
                  <a:extLst>
                    <a:ext uri="{FF2B5EF4-FFF2-40B4-BE49-F238E27FC236}">
                      <a16:creationId xmlns:a16="http://schemas.microsoft.com/office/drawing/2014/main" id="{B66EB280-BB51-A46D-8DED-805DDC265BC5}"/>
                    </a:ext>
                  </a:extLst>
                </p:cNvPr>
                <p:cNvSpPr txBox="1">
                  <a:spLocks noRot="1" noChangeAspect="1" noMove="1" noResize="1" noEditPoints="1" noAdjustHandles="1" noChangeArrowheads="1" noChangeShapeType="1" noTextEdit="1"/>
                </p:cNvSpPr>
                <p:nvPr/>
              </p:nvSpPr>
              <p:spPr>
                <a:xfrm>
                  <a:off x="8841571" y="4823639"/>
                  <a:ext cx="486494" cy="490393"/>
                </a:xfrm>
                <a:prstGeom prst="rect">
                  <a:avLst/>
                </a:prstGeom>
                <a:blipFill>
                  <a:blip r:embed="rId12"/>
                  <a:stretch>
                    <a:fillRect/>
                  </a:stretch>
                </a:blipFill>
              </p:spPr>
              <p:txBody>
                <a:bodyPr/>
                <a:lstStyle/>
                <a:p>
                  <a:r>
                    <a:rPr lang="en-US">
                      <a:noFill/>
                    </a:rPr>
                    <a:t> </a:t>
                  </a:r>
                </a:p>
              </p:txBody>
            </p:sp>
          </mc:Fallback>
        </mc:AlternateContent>
        <p:sp>
          <p:nvSpPr>
            <p:cNvPr id="17" name="TextBox 16">
              <a:extLst>
                <a:ext uri="{FF2B5EF4-FFF2-40B4-BE49-F238E27FC236}">
                  <a16:creationId xmlns:a16="http://schemas.microsoft.com/office/drawing/2014/main" id="{2A471904-2AF8-C4A2-BDBD-C28C3EF6E4BA}"/>
                </a:ext>
              </a:extLst>
            </p:cNvPr>
            <p:cNvSpPr txBox="1"/>
            <p:nvPr/>
          </p:nvSpPr>
          <p:spPr>
            <a:xfrm>
              <a:off x="7958662" y="5208121"/>
              <a:ext cx="852817" cy="490393"/>
            </a:xfrm>
            <a:prstGeom prst="rect">
              <a:avLst/>
            </a:prstGeom>
            <a:noFill/>
          </p:spPr>
          <p:txBody>
            <a:bodyPr wrap="square" lIns="0" tIns="0" rIns="0" bIns="0" rtlCol="0">
              <a:noAutofit/>
            </a:bodyPr>
            <a:lstStyle/>
            <a:p>
              <a:pPr algn="l"/>
              <a:r>
                <a:rPr lang="en-AU" sz="1800" dirty="0"/>
                <a:t>Obtuse angle</a:t>
              </a:r>
            </a:p>
          </p:txBody>
        </p:sp>
        <p:cxnSp>
          <p:nvCxnSpPr>
            <p:cNvPr id="18" name="Straight Arrow Connector 17">
              <a:extLst>
                <a:ext uri="{FF2B5EF4-FFF2-40B4-BE49-F238E27FC236}">
                  <a16:creationId xmlns:a16="http://schemas.microsoft.com/office/drawing/2014/main" id="{6822DFE3-3E96-11AF-17B8-9DBAFA371130}"/>
                </a:ext>
              </a:extLst>
            </p:cNvPr>
            <p:cNvCxnSpPr/>
            <p:nvPr/>
          </p:nvCxnSpPr>
          <p:spPr>
            <a:xfrm flipV="1">
              <a:off x="8385071" y="4823639"/>
              <a:ext cx="266543" cy="266543"/>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EDC5DBA4-75F6-7F37-6EF8-24A0F7577844}"/>
                </a:ext>
              </a:extLst>
            </p:cNvPr>
            <p:cNvCxnSpPr>
              <a:cxnSpLocks/>
            </p:cNvCxnSpPr>
            <p:nvPr/>
          </p:nvCxnSpPr>
          <p:spPr>
            <a:xfrm flipH="1" flipV="1">
              <a:off x="11002376" y="4864682"/>
              <a:ext cx="243247" cy="286356"/>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grpSp>
      <p:pic>
        <p:nvPicPr>
          <p:cNvPr id="21" name="Picture 20" descr="Triangle with acute angle marked at B. ">
            <a:extLst>
              <a:ext uri="{FF2B5EF4-FFF2-40B4-BE49-F238E27FC236}">
                <a16:creationId xmlns:a16="http://schemas.microsoft.com/office/drawing/2014/main" id="{17034DB4-7E7C-09A2-FA7B-80F2E39929AE}"/>
              </a:ext>
            </a:extLst>
          </p:cNvPr>
          <p:cNvPicPr>
            <a:picLocks noChangeAspect="1"/>
          </p:cNvPicPr>
          <p:nvPr/>
        </p:nvPicPr>
        <p:blipFill>
          <a:blip r:embed="rId13"/>
          <a:stretch>
            <a:fillRect/>
          </a:stretch>
        </p:blipFill>
        <p:spPr>
          <a:xfrm>
            <a:off x="7714170" y="2446742"/>
            <a:ext cx="3482366" cy="2349436"/>
          </a:xfrm>
          <a:prstGeom prst="rect">
            <a:avLst/>
          </a:prstGeom>
        </p:spPr>
      </p:pic>
      <p:sp>
        <p:nvSpPr>
          <p:cNvPr id="31" name="TextBox 30">
            <a:extLst>
              <a:ext uri="{FF2B5EF4-FFF2-40B4-BE49-F238E27FC236}">
                <a16:creationId xmlns:a16="http://schemas.microsoft.com/office/drawing/2014/main" id="{B26C034A-26F5-9D99-55D6-9C6BF0FE461F}"/>
              </a:ext>
            </a:extLst>
          </p:cNvPr>
          <p:cNvSpPr txBox="1"/>
          <p:nvPr/>
        </p:nvSpPr>
        <p:spPr>
          <a:xfrm>
            <a:off x="10114437" y="2446742"/>
            <a:ext cx="1729563" cy="407014"/>
          </a:xfrm>
          <a:prstGeom prst="rect">
            <a:avLst/>
          </a:prstGeom>
          <a:noFill/>
        </p:spPr>
        <p:txBody>
          <a:bodyPr wrap="square" lIns="0" tIns="0" rIns="0" bIns="0" rtlCol="0">
            <a:noAutofit/>
          </a:bodyPr>
          <a:lstStyle/>
          <a:p>
            <a:pPr algn="l"/>
            <a:r>
              <a:rPr lang="en-AU" sz="1800" b="1" dirty="0"/>
              <a:t>Acute angle</a:t>
            </a:r>
          </a:p>
        </p:txBody>
      </p:sp>
    </p:spTree>
    <p:extLst>
      <p:ext uri="{BB962C8B-B14F-4D97-AF65-F5344CB8AC3E}">
        <p14:creationId xmlns:p14="http://schemas.microsoft.com/office/powerpoint/2010/main" val="2648672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B0679-A8B5-9C44-9438-ABA3A3E5CCC7}"/>
              </a:ext>
            </a:extLst>
          </p:cNvPr>
          <p:cNvSpPr>
            <a:spLocks noGrp="1"/>
          </p:cNvSpPr>
          <p:nvPr>
            <p:ph type="title"/>
          </p:nvPr>
        </p:nvSpPr>
        <p:spPr/>
        <p:txBody>
          <a:bodyPr/>
          <a:lstStyle/>
          <a:p>
            <a:r>
              <a:rPr lang="en-AU" dirty="0"/>
              <a:t>Finding obtuse angles using sine rule</a:t>
            </a:r>
          </a:p>
        </p:txBody>
      </p:sp>
      <p:sp>
        <p:nvSpPr>
          <p:cNvPr id="4" name="Slide Number Placeholder 3">
            <a:extLst>
              <a:ext uri="{FF2B5EF4-FFF2-40B4-BE49-F238E27FC236}">
                <a16:creationId xmlns:a16="http://schemas.microsoft.com/office/drawing/2014/main" id="{5B398B41-C03F-17FF-3BB6-439FD784131E}"/>
              </a:ext>
              <a:ext uri="{C183D7F6-B498-43B3-948B-1728B52AA6E4}">
                <adec:decorative xmlns:adec="http://schemas.microsoft.com/office/drawing/2017/decorative" val="1"/>
              </a:ext>
            </a:extLst>
          </p:cNvPr>
          <p:cNvSpPr>
            <a:spLocks noGrp="1"/>
          </p:cNvSpPr>
          <p:nvPr>
            <p:ph type="sldNum" sz="quarter" idx="10"/>
          </p:nvPr>
        </p:nvSpPr>
        <p:spPr/>
        <p:txBody>
          <a:bodyPr/>
          <a:lstStyle/>
          <a:p>
            <a:fld id="{10A01DC5-1685-4615-8240-15192985C6A2}" type="slidenum">
              <a:rPr lang="en-AU" smtClean="0"/>
              <a:pPr/>
              <a:t>7</a:t>
            </a:fld>
            <a:endParaRPr lang="en-AU"/>
          </a:p>
        </p:txBody>
      </p:sp>
      <mc:AlternateContent xmlns:mc="http://schemas.openxmlformats.org/markup-compatibility/2006" xmlns:a14="http://schemas.microsoft.com/office/drawing/2010/main">
        <mc:Choice Requires="a14">
          <p:sp>
            <p:nvSpPr>
              <p:cNvPr id="5" name="Text Placeholder 4">
                <a:extLst>
                  <a:ext uri="{FF2B5EF4-FFF2-40B4-BE49-F238E27FC236}">
                    <a16:creationId xmlns:a16="http://schemas.microsoft.com/office/drawing/2014/main" id="{FB4B53E2-AE0A-8171-FD25-DF5C7862D856}"/>
                  </a:ext>
                </a:extLst>
              </p:cNvPr>
              <p:cNvSpPr>
                <a:spLocks noGrp="1"/>
              </p:cNvSpPr>
              <p:nvPr>
                <p:ph type="body" sz="quarter" idx="18"/>
              </p:nvPr>
            </p:nvSpPr>
            <p:spPr/>
            <p:txBody>
              <a:bodyPr/>
              <a:lstStyle/>
              <a:p>
                <a:r>
                  <a:rPr lang="en-AU" dirty="0"/>
                  <a:t>Find all possible values of </a:t>
                </a:r>
                <a14:m>
                  <m:oMath xmlns:m="http://schemas.openxmlformats.org/officeDocument/2006/math">
                    <m:r>
                      <a:rPr lang="en-AU" i="1">
                        <a:latin typeface="Cambria Math" panose="02040503050406030204" pitchFamily="18" charset="0"/>
                      </a:rPr>
                      <m:t>∠</m:t>
                    </m:r>
                    <m:r>
                      <a:rPr lang="en-AU" b="0" i="1" smtClean="0">
                        <a:latin typeface="Cambria Math" panose="02040503050406030204" pitchFamily="18" charset="0"/>
                      </a:rPr>
                      <m:t>𝐴</m:t>
                    </m:r>
                    <m:r>
                      <a:rPr lang="en-AU" i="1">
                        <a:latin typeface="Cambria Math" panose="02040503050406030204" pitchFamily="18" charset="0"/>
                      </a:rPr>
                      <m:t>𝐶</m:t>
                    </m:r>
                    <m:r>
                      <a:rPr lang="en-AU" b="0" i="1" smtClean="0">
                        <a:latin typeface="Cambria Math" panose="02040503050406030204" pitchFamily="18" charset="0"/>
                      </a:rPr>
                      <m:t>𝐵</m:t>
                    </m:r>
                  </m:oMath>
                </a14:m>
                <a:r>
                  <a:rPr lang="en-AU" dirty="0"/>
                  <a:t>.</a:t>
                </a:r>
              </a:p>
            </p:txBody>
          </p:sp>
        </mc:Choice>
        <mc:Fallback xmlns="">
          <p:sp>
            <p:nvSpPr>
              <p:cNvPr id="5" name="Text Placeholder 4">
                <a:extLst>
                  <a:ext uri="{FF2B5EF4-FFF2-40B4-BE49-F238E27FC236}">
                    <a16:creationId xmlns:a16="http://schemas.microsoft.com/office/drawing/2014/main" id="{FB4B53E2-AE0A-8171-FD25-DF5C7862D856}"/>
                  </a:ext>
                </a:extLst>
              </p:cNvPr>
              <p:cNvSpPr>
                <a:spLocks noGrp="1" noRot="1" noChangeAspect="1" noMove="1" noResize="1" noEditPoints="1" noAdjustHandles="1" noChangeArrowheads="1" noChangeShapeType="1" noTextEdit="1"/>
              </p:cNvSpPr>
              <p:nvPr>
                <p:ph type="body" sz="quarter" idx="18"/>
              </p:nvPr>
            </p:nvSpPr>
            <p:spPr>
              <a:blipFill>
                <a:blip r:embed="rId2"/>
                <a:stretch>
                  <a:fillRect l="-1511" t="-23529" b="-50980"/>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06BE4CBB-6E1F-B5D0-84EC-5648DD984C8D}"/>
                  </a:ext>
                </a:extLst>
              </p:cNvPr>
              <p:cNvSpPr txBox="1"/>
              <p:nvPr/>
            </p:nvSpPr>
            <p:spPr>
              <a:xfrm>
                <a:off x="434461" y="1363240"/>
                <a:ext cx="4759369" cy="916763"/>
              </a:xfrm>
              <a:prstGeom prst="rect">
                <a:avLst/>
              </a:prstGeom>
              <a:noFill/>
            </p:spPr>
            <p:txBody>
              <a:bodyPr wrap="square" lIns="0" tIns="0" rIns="0" bIns="0" rtlCol="0">
                <a:noAutofit/>
              </a:bodyPr>
              <a:lstStyle/>
              <a:p>
                <a:pPr algn="ctr"/>
                <a:r>
                  <a:rPr lang="en-AU" sz="1800" b="1" dirty="0"/>
                  <a:t>Example </a:t>
                </a:r>
              </a:p>
              <a:p>
                <a:pPr algn="l">
                  <a:lnSpc>
                    <a:spcPct val="150000"/>
                  </a:lnSpc>
                </a:pPr>
                <a:r>
                  <a:rPr lang="en-AU" sz="1800" b="1" dirty="0"/>
                  <a:t>In triangle </a:t>
                </a:r>
                <a14:m>
                  <m:oMath xmlns:m="http://schemas.openxmlformats.org/officeDocument/2006/math">
                    <m:r>
                      <a:rPr lang="en-AU" sz="1800" b="1" i="1" dirty="0" smtClean="0">
                        <a:latin typeface="Cambria Math" panose="02040503050406030204" pitchFamily="18" charset="0"/>
                      </a:rPr>
                      <m:t>𝑨𝑩𝑪</m:t>
                    </m:r>
                  </m:oMath>
                </a14:m>
                <a:r>
                  <a:rPr lang="en-AU" sz="1800" b="1" dirty="0"/>
                  <a:t>, </a:t>
                </a:r>
                <a14:m>
                  <m:oMath xmlns:m="http://schemas.openxmlformats.org/officeDocument/2006/math">
                    <m:r>
                      <a:rPr lang="en-AU" sz="1800" b="1" i="1" smtClean="0">
                        <a:latin typeface="Cambria Math" panose="02040503050406030204" pitchFamily="18" charset="0"/>
                      </a:rPr>
                      <m:t>𝑨𝑪</m:t>
                    </m:r>
                    <m:r>
                      <a:rPr lang="en-AU" sz="1800" b="1" i="1" smtClean="0">
                        <a:latin typeface="Cambria Math" panose="02040503050406030204" pitchFamily="18" charset="0"/>
                      </a:rPr>
                      <m:t>=</m:t>
                    </m:r>
                    <m:r>
                      <a:rPr lang="en-AU" sz="1800" b="1" i="1" smtClean="0">
                        <a:latin typeface="Cambria Math" panose="02040503050406030204" pitchFamily="18" charset="0"/>
                      </a:rPr>
                      <m:t>𝟖</m:t>
                    </m:r>
                    <m:r>
                      <a:rPr lang="en-AU" sz="1800" b="1" i="1" smtClean="0">
                        <a:latin typeface="Cambria Math" panose="02040503050406030204" pitchFamily="18" charset="0"/>
                      </a:rPr>
                      <m:t>𝒄𝒎</m:t>
                    </m:r>
                    <m:r>
                      <a:rPr lang="en-AU" sz="1800" b="1" i="1" smtClean="0">
                        <a:latin typeface="Cambria Math" panose="02040503050406030204" pitchFamily="18" charset="0"/>
                      </a:rPr>
                      <m:t>, </m:t>
                    </m:r>
                    <m:r>
                      <a:rPr lang="en-AU" sz="1800" b="1" i="1" smtClean="0">
                        <a:latin typeface="Cambria Math" panose="02040503050406030204" pitchFamily="18" charset="0"/>
                      </a:rPr>
                      <m:t>𝑨𝑩</m:t>
                    </m:r>
                    <m:r>
                      <a:rPr lang="en-AU" sz="1800" b="1" i="1" smtClean="0">
                        <a:latin typeface="Cambria Math" panose="02040503050406030204" pitchFamily="18" charset="0"/>
                      </a:rPr>
                      <m:t>=</m:t>
                    </m:r>
                    <m:r>
                      <a:rPr lang="en-AU" sz="1800" b="1" i="1" smtClean="0">
                        <a:latin typeface="Cambria Math" panose="02040503050406030204" pitchFamily="18" charset="0"/>
                      </a:rPr>
                      <m:t>𝟏𝟎</m:t>
                    </m:r>
                    <m:r>
                      <a:rPr lang="en-AU" sz="1800" b="1" i="1" smtClean="0">
                        <a:latin typeface="Cambria Math" panose="02040503050406030204" pitchFamily="18" charset="0"/>
                      </a:rPr>
                      <m:t>𝒄𝒎</m:t>
                    </m:r>
                  </m:oMath>
                </a14:m>
                <a:r>
                  <a:rPr lang="en-AU" sz="1800" b="1" dirty="0"/>
                  <a:t> and </a:t>
                </a:r>
                <a14:m>
                  <m:oMath xmlns:m="http://schemas.openxmlformats.org/officeDocument/2006/math">
                    <m:r>
                      <a:rPr lang="en-AU" sz="1800" b="1" i="1" smtClean="0">
                        <a:latin typeface="Cambria Math" panose="02040503050406030204" pitchFamily="18" charset="0"/>
                      </a:rPr>
                      <m:t>∠</m:t>
                    </m:r>
                    <m:r>
                      <a:rPr lang="en-AU" sz="1800" b="1" i="1" smtClean="0">
                        <a:latin typeface="Cambria Math" panose="02040503050406030204" pitchFamily="18" charset="0"/>
                      </a:rPr>
                      <m:t>𝑨𝑩𝑪</m:t>
                    </m:r>
                    <m:r>
                      <a:rPr lang="en-AU" sz="1800" b="1" i="1" smtClean="0">
                        <a:latin typeface="Cambria Math" panose="02040503050406030204" pitchFamily="18" charset="0"/>
                      </a:rPr>
                      <m:t>=</m:t>
                    </m:r>
                    <m:r>
                      <a:rPr lang="en-AU" sz="1800" b="1" i="1" smtClean="0">
                        <a:latin typeface="Cambria Math" panose="02040503050406030204" pitchFamily="18" charset="0"/>
                      </a:rPr>
                      <m:t>𝟒𝟐</m:t>
                    </m:r>
                    <m:r>
                      <a:rPr lang="en-AU" sz="1800" b="1" i="1" smtClean="0">
                        <a:latin typeface="Cambria Math" panose="02040503050406030204" pitchFamily="18" charset="0"/>
                      </a:rPr>
                      <m:t>°</m:t>
                    </m:r>
                  </m:oMath>
                </a14:m>
                <a:r>
                  <a:rPr lang="en-AU" sz="1800" b="1" dirty="0"/>
                  <a:t>. Find </a:t>
                </a:r>
                <a14:m>
                  <m:oMath xmlns:m="http://schemas.openxmlformats.org/officeDocument/2006/math">
                    <m:r>
                      <a:rPr lang="en-AU" sz="1800" b="1" i="1" smtClean="0">
                        <a:latin typeface="Cambria Math" panose="02040503050406030204" pitchFamily="18" charset="0"/>
                      </a:rPr>
                      <m:t>∠</m:t>
                    </m:r>
                    <m:r>
                      <a:rPr lang="en-AU" sz="1800" b="1" i="1" smtClean="0">
                        <a:latin typeface="Cambria Math" panose="02040503050406030204" pitchFamily="18" charset="0"/>
                      </a:rPr>
                      <m:t>𝑨𝑪𝑩</m:t>
                    </m:r>
                    <m:r>
                      <a:rPr lang="en-AU" sz="1800" b="1" i="1" smtClean="0">
                        <a:latin typeface="Cambria Math" panose="02040503050406030204" pitchFamily="18" charset="0"/>
                      </a:rPr>
                      <m:t>. </m:t>
                    </m:r>
                  </m:oMath>
                </a14:m>
                <a:endParaRPr lang="en-AU" sz="1800" b="1" dirty="0"/>
              </a:p>
            </p:txBody>
          </p:sp>
        </mc:Choice>
        <mc:Fallback xmlns="">
          <p:sp>
            <p:nvSpPr>
              <p:cNvPr id="10" name="TextBox 9">
                <a:extLst>
                  <a:ext uri="{FF2B5EF4-FFF2-40B4-BE49-F238E27FC236}">
                    <a16:creationId xmlns:a16="http://schemas.microsoft.com/office/drawing/2014/main" id="{06BE4CBB-6E1F-B5D0-84EC-5648DD984C8D}"/>
                  </a:ext>
                </a:extLst>
              </p:cNvPr>
              <p:cNvSpPr txBox="1">
                <a:spLocks noRot="1" noChangeAspect="1" noMove="1" noResize="1" noEditPoints="1" noAdjustHandles="1" noChangeArrowheads="1" noChangeShapeType="1" noTextEdit="1"/>
              </p:cNvSpPr>
              <p:nvPr/>
            </p:nvSpPr>
            <p:spPr>
              <a:xfrm>
                <a:off x="434461" y="1363240"/>
                <a:ext cx="4759369" cy="916763"/>
              </a:xfrm>
              <a:prstGeom prst="rect">
                <a:avLst/>
              </a:prstGeom>
              <a:blipFill>
                <a:blip r:embed="rId3"/>
                <a:stretch>
                  <a:fillRect l="-2945" t="-8667" r="-384" b="-30000"/>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96D38953-2070-24C3-5C9B-4FFB2A90EBD9}"/>
                  </a:ext>
                </a:extLst>
              </p:cNvPr>
              <p:cNvSpPr txBox="1"/>
              <p:nvPr/>
            </p:nvSpPr>
            <p:spPr>
              <a:xfrm>
                <a:off x="0" y="2353338"/>
                <a:ext cx="3489251" cy="3160635"/>
              </a:xfrm>
              <a:prstGeom prst="rect">
                <a:avLst/>
              </a:prstGeom>
              <a:noFill/>
            </p:spPr>
            <p:txBody>
              <a:bodyPr wrap="none" lIns="0" tIns="0" rIns="0" bIns="0" rtlCol="0">
                <a:noAutofit/>
              </a:bodyPr>
              <a:lstStyle/>
              <a:p>
                <a:pPr>
                  <a:lnSpc>
                    <a:spcPct val="150000"/>
                  </a:lnSpc>
                </a:pPr>
                <a14:m>
                  <m:oMathPara xmlns:m="http://schemas.openxmlformats.org/officeDocument/2006/math">
                    <m:oMathParaPr>
                      <m:jc m:val="centerGroup"/>
                    </m:oMathParaPr>
                    <m:oMath xmlns:m="http://schemas.openxmlformats.org/officeDocument/2006/math">
                      <m:f>
                        <m:fPr>
                          <m:ctrlPr>
                            <a:rPr lang="en-AU" sz="1800" b="0" i="1" smtClean="0">
                              <a:latin typeface="Cambria Math" panose="02040503050406030204" pitchFamily="18" charset="0"/>
                            </a:rPr>
                          </m:ctrlPr>
                        </m:fPr>
                        <m:num>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sin</m:t>
                              </m:r>
                            </m:fName>
                            <m:e>
                              <m:r>
                                <a:rPr lang="en-AU" sz="1800" b="0" i="1" smtClean="0">
                                  <a:latin typeface="Cambria Math" panose="02040503050406030204" pitchFamily="18" charset="0"/>
                                </a:rPr>
                                <m:t>𝐶</m:t>
                              </m:r>
                            </m:e>
                          </m:func>
                        </m:num>
                        <m:den>
                          <m:r>
                            <a:rPr lang="en-AU" sz="1800" b="0" i="1" smtClean="0">
                              <a:latin typeface="Cambria Math" panose="02040503050406030204" pitchFamily="18" charset="0"/>
                            </a:rPr>
                            <m:t>𝑐</m:t>
                          </m:r>
                        </m:den>
                      </m:f>
                      <m:r>
                        <m:rPr>
                          <m:aln/>
                        </m:rP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sin</m:t>
                              </m:r>
                            </m:fName>
                            <m:e>
                              <m:r>
                                <a:rPr lang="en-AU" sz="1800" b="0" i="1" smtClean="0">
                                  <a:latin typeface="Cambria Math" panose="02040503050406030204" pitchFamily="18" charset="0"/>
                                </a:rPr>
                                <m:t>𝐵</m:t>
                              </m:r>
                            </m:e>
                          </m:func>
                        </m:num>
                        <m:den>
                          <m:r>
                            <a:rPr lang="en-AU" sz="1800" b="0" i="1" smtClean="0">
                              <a:latin typeface="Cambria Math" panose="02040503050406030204" pitchFamily="18" charset="0"/>
                            </a:rPr>
                            <m:t>𝑏</m:t>
                          </m:r>
                        </m:den>
                      </m:f>
                    </m:oMath>
                    <m:oMath xmlns:m="http://schemas.openxmlformats.org/officeDocument/2006/math">
                      <m:f>
                        <m:fPr>
                          <m:ctrlPr>
                            <a:rPr lang="en-AU" sz="1800" b="0" i="1" smtClean="0">
                              <a:latin typeface="Cambria Math" panose="02040503050406030204" pitchFamily="18" charset="0"/>
                            </a:rPr>
                          </m:ctrlPr>
                        </m:fPr>
                        <m:num>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sin</m:t>
                              </m:r>
                            </m:fName>
                            <m:e>
                              <m:r>
                                <a:rPr lang="en-AU" sz="1800" b="0" i="1" smtClean="0">
                                  <a:latin typeface="Cambria Math" panose="02040503050406030204" pitchFamily="18" charset="0"/>
                                </a:rPr>
                                <m:t>𝐶</m:t>
                              </m:r>
                            </m:e>
                          </m:func>
                        </m:num>
                        <m:den>
                          <m:r>
                            <a:rPr lang="en-AU" sz="1800" b="0" i="1" smtClean="0">
                              <a:latin typeface="Cambria Math" panose="02040503050406030204" pitchFamily="18" charset="0"/>
                            </a:rPr>
                            <m:t>10</m:t>
                          </m:r>
                        </m:den>
                      </m:f>
                      <m:r>
                        <m:rPr>
                          <m:aln/>
                        </m:rP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sin</m:t>
                              </m:r>
                            </m:fName>
                            <m:e>
                              <m:r>
                                <a:rPr lang="en-AU" sz="1800" b="0" i="1" smtClean="0">
                                  <a:latin typeface="Cambria Math" panose="02040503050406030204" pitchFamily="18" charset="0"/>
                                </a:rPr>
                                <m:t>42°</m:t>
                              </m:r>
                            </m:e>
                          </m:func>
                        </m:num>
                        <m:den>
                          <m:r>
                            <a:rPr lang="en-AU" sz="1800" b="0" i="1" smtClean="0">
                              <a:latin typeface="Cambria Math" panose="02040503050406030204" pitchFamily="18" charset="0"/>
                            </a:rPr>
                            <m:t>8</m:t>
                          </m:r>
                        </m:den>
                      </m:f>
                    </m:oMath>
                    <m:oMath xmlns:m="http://schemas.openxmlformats.org/officeDocument/2006/math">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sin</m:t>
                          </m:r>
                        </m:fName>
                        <m:e>
                          <m:r>
                            <a:rPr lang="en-AU" sz="1800" b="0" i="1" smtClean="0">
                              <a:latin typeface="Cambria Math" panose="02040503050406030204" pitchFamily="18" charset="0"/>
                            </a:rPr>
                            <m:t>𝐶</m:t>
                          </m:r>
                        </m:e>
                      </m:func>
                      <m:r>
                        <m:rPr>
                          <m:aln/>
                        </m:rPr>
                        <a:rPr lang="en-AU" sz="1800" b="0" i="1" smtClean="0">
                          <a:latin typeface="Cambria Math" panose="02040503050406030204" pitchFamily="18" charset="0"/>
                        </a:rPr>
                        <m:t>=</m:t>
                      </m:r>
                      <m:f>
                        <m:fPr>
                          <m:ctrlPr>
                            <a:rPr lang="en-AU" sz="1800" i="1">
                              <a:latin typeface="Cambria Math" panose="02040503050406030204" pitchFamily="18" charset="0"/>
                            </a:rPr>
                          </m:ctrlPr>
                        </m:fPr>
                        <m:num>
                          <m:func>
                            <m:funcPr>
                              <m:ctrlPr>
                                <a:rPr lang="en-AU" sz="1800" i="1">
                                  <a:latin typeface="Cambria Math" panose="02040503050406030204" pitchFamily="18" charset="0"/>
                                </a:rPr>
                              </m:ctrlPr>
                            </m:funcPr>
                            <m:fName>
                              <m:r>
                                <m:rPr>
                                  <m:sty m:val="p"/>
                                </m:rPr>
                                <a:rPr lang="en-AU" sz="1800">
                                  <a:latin typeface="Cambria Math" panose="02040503050406030204" pitchFamily="18" charset="0"/>
                                </a:rPr>
                                <m:t>sin</m:t>
                              </m:r>
                            </m:fName>
                            <m:e>
                              <m:r>
                                <a:rPr lang="en-AU" sz="1800" i="1">
                                  <a:latin typeface="Cambria Math" panose="02040503050406030204" pitchFamily="18" charset="0"/>
                                </a:rPr>
                                <m:t>42°</m:t>
                              </m:r>
                            </m:e>
                          </m:func>
                        </m:num>
                        <m:den>
                          <m:r>
                            <a:rPr lang="en-AU" sz="1800" b="0" i="1" smtClean="0">
                              <a:latin typeface="Cambria Math" panose="02040503050406030204" pitchFamily="18" charset="0"/>
                            </a:rPr>
                            <m:t>8</m:t>
                          </m:r>
                        </m:den>
                      </m:f>
                      <m:r>
                        <a:rPr lang="en-AU" sz="1800" b="0" i="1" smtClean="0">
                          <a:latin typeface="Cambria Math" panose="02040503050406030204" pitchFamily="18" charset="0"/>
                        </a:rPr>
                        <m:t>×10</m:t>
                      </m:r>
                    </m:oMath>
                    <m:oMath xmlns:m="http://schemas.openxmlformats.org/officeDocument/2006/math">
                      <m:r>
                        <m:rPr>
                          <m:aln/>
                        </m:rPr>
                        <a:rPr lang="en-AU" sz="1800" b="0" i="1" smtClean="0">
                          <a:latin typeface="Cambria Math" panose="02040503050406030204" pitchFamily="18" charset="0"/>
                        </a:rPr>
                        <m:t>=</m:t>
                      </m:r>
                      <m:r>
                        <a:rPr lang="en-AU" sz="1800" b="0" i="1" smtClean="0">
                          <a:latin typeface="Cambria Math" panose="02040503050406030204" pitchFamily="18" charset="0"/>
                        </a:rPr>
                        <m:t>0.83641…</m:t>
                      </m:r>
                    </m:oMath>
                    <m:oMath xmlns:m="http://schemas.openxmlformats.org/officeDocument/2006/math">
                      <m:r>
                        <a:rPr lang="en-AU" sz="1800" b="0" i="1" smtClean="0">
                          <a:latin typeface="Cambria Math" panose="02040503050406030204" pitchFamily="18" charset="0"/>
                        </a:rPr>
                        <m:t>𝐶</m:t>
                      </m:r>
                      <m:r>
                        <m:rPr>
                          <m:aln/>
                        </m:rPr>
                        <a:rPr lang="en-AU" sz="1800" b="0" i="1" smtClean="0">
                          <a:latin typeface="Cambria Math" panose="02040503050406030204" pitchFamily="18" charset="0"/>
                        </a:rPr>
                        <m:t>=</m:t>
                      </m:r>
                      <m:r>
                        <a:rPr lang="en-AU" sz="1800" b="0" i="1" smtClean="0">
                          <a:latin typeface="Cambria Math" panose="02040503050406030204" pitchFamily="18" charset="0"/>
                        </a:rPr>
                        <m:t>56.762…</m:t>
                      </m:r>
                    </m:oMath>
                    <m:oMath xmlns:m="http://schemas.openxmlformats.org/officeDocument/2006/math">
                      <m:r>
                        <m:rPr>
                          <m:aln/>
                        </m:rPr>
                        <a:rPr lang="en-AU" sz="1800" b="0" i="1" smtClean="0">
                          <a:latin typeface="Cambria Math" panose="02040503050406030204" pitchFamily="18" charset="0"/>
                        </a:rPr>
                        <m:t>≈</m:t>
                      </m:r>
                      <m:r>
                        <a:rPr lang="en-AU" sz="1800" b="0" i="1" smtClean="0">
                          <a:latin typeface="Cambria Math" panose="02040503050406030204" pitchFamily="18" charset="0"/>
                        </a:rPr>
                        <m:t>57° </m:t>
                      </m:r>
                      <m:r>
                        <m:rPr>
                          <m:sty m:val="p"/>
                        </m:rPr>
                        <a:rPr lang="en-AU" sz="1800" b="0" i="0" smtClean="0">
                          <a:latin typeface="Cambria Math" panose="02040503050406030204" pitchFamily="18" charset="0"/>
                        </a:rPr>
                        <m:t>or</m:t>
                      </m:r>
                      <m:r>
                        <a:rPr lang="en-AU" sz="1800" b="0" i="1" smtClean="0">
                          <a:latin typeface="Cambria Math" panose="02040503050406030204" pitchFamily="18" charset="0"/>
                        </a:rPr>
                        <m:t> </m:t>
                      </m:r>
                      <m:d>
                        <m:dPr>
                          <m:ctrlPr>
                            <a:rPr lang="en-AU" sz="1800" b="0" i="1" smtClean="0">
                              <a:latin typeface="Cambria Math" panose="02040503050406030204" pitchFamily="18" charset="0"/>
                            </a:rPr>
                          </m:ctrlPr>
                        </m:dPr>
                        <m:e>
                          <m:r>
                            <a:rPr lang="en-AU" sz="1800" b="0" i="1" smtClean="0">
                              <a:latin typeface="Cambria Math" panose="02040503050406030204" pitchFamily="18" charset="0"/>
                            </a:rPr>
                            <m:t>180−57</m:t>
                          </m:r>
                        </m:e>
                      </m:d>
                      <m:r>
                        <a:rPr lang="en-AU" sz="1800" b="0" i="1" smtClean="0">
                          <a:latin typeface="Cambria Math" panose="02040503050406030204" pitchFamily="18" charset="0"/>
                        </a:rPr>
                        <m:t>°</m:t>
                      </m:r>
                    </m:oMath>
                    <m:oMath xmlns:m="http://schemas.openxmlformats.org/officeDocument/2006/math">
                      <m:r>
                        <m:rPr>
                          <m:aln/>
                        </m:rPr>
                        <a:rPr lang="en-AU" sz="1800" b="0" i="1" smtClean="0">
                          <a:latin typeface="Cambria Math" panose="02040503050406030204" pitchFamily="18" charset="0"/>
                        </a:rPr>
                        <m:t>≈</m:t>
                      </m:r>
                      <m:r>
                        <a:rPr lang="en-AU" sz="1800" b="0" i="1" smtClean="0">
                          <a:latin typeface="Cambria Math" panose="02040503050406030204" pitchFamily="18" charset="0"/>
                        </a:rPr>
                        <m:t>57° </m:t>
                      </m:r>
                      <m:r>
                        <m:rPr>
                          <m:sty m:val="p"/>
                        </m:rPr>
                        <a:rPr lang="en-AU" sz="1800" b="0" i="0" smtClean="0">
                          <a:latin typeface="Cambria Math" panose="02040503050406030204" pitchFamily="18" charset="0"/>
                        </a:rPr>
                        <m:t>or</m:t>
                      </m:r>
                      <m:r>
                        <a:rPr lang="en-AU" sz="1800" b="0" i="1" smtClean="0">
                          <a:latin typeface="Cambria Math" panose="02040503050406030204" pitchFamily="18" charset="0"/>
                        </a:rPr>
                        <m:t> 123°</m:t>
                      </m:r>
                    </m:oMath>
                  </m:oMathPara>
                </a14:m>
                <a:endParaRPr lang="en-AU" sz="1800" b="0" dirty="0"/>
              </a:p>
              <a:p>
                <a:br>
                  <a:rPr lang="en-AU" sz="1800" b="0" dirty="0"/>
                </a:br>
                <a:endParaRPr lang="en-AU" sz="1800" b="0" dirty="0"/>
              </a:p>
              <a:p>
                <a:r>
                  <a:rPr lang="en-AU" sz="1800" dirty="0"/>
                  <a:t>  </a:t>
                </a:r>
                <a:endParaRPr lang="en-AU" sz="1800" b="0" dirty="0"/>
              </a:p>
              <a:p>
                <a:endParaRPr lang="en-AU" sz="1800" dirty="0"/>
              </a:p>
              <a:p>
                <a:endParaRPr lang="en-AU" sz="1800" b="0" dirty="0"/>
              </a:p>
            </p:txBody>
          </p:sp>
        </mc:Choice>
        <mc:Fallback xmlns="">
          <p:sp>
            <p:nvSpPr>
              <p:cNvPr id="9" name="TextBox 8">
                <a:extLst>
                  <a:ext uri="{FF2B5EF4-FFF2-40B4-BE49-F238E27FC236}">
                    <a16:creationId xmlns:a16="http://schemas.microsoft.com/office/drawing/2014/main" id="{96D38953-2070-24C3-5C9B-4FFB2A90EBD9}"/>
                  </a:ext>
                </a:extLst>
              </p:cNvPr>
              <p:cNvSpPr txBox="1">
                <a:spLocks noRot="1" noChangeAspect="1" noMove="1" noResize="1" noEditPoints="1" noAdjustHandles="1" noChangeArrowheads="1" noChangeShapeType="1" noTextEdit="1"/>
              </p:cNvSpPr>
              <p:nvPr/>
            </p:nvSpPr>
            <p:spPr>
              <a:xfrm>
                <a:off x="0" y="2353338"/>
                <a:ext cx="3489251" cy="3160635"/>
              </a:xfrm>
              <a:prstGeom prst="rect">
                <a:avLst/>
              </a:prstGeom>
              <a:blipFill>
                <a:blip r:embed="rId4"/>
                <a:stretch>
                  <a:fillRect b="-22351"/>
                </a:stretch>
              </a:blipFill>
            </p:spPr>
            <p:txBody>
              <a:bodyPr/>
              <a:lstStyle/>
              <a:p>
                <a:r>
                  <a:rPr lang="en-AU">
                    <a:noFill/>
                  </a:rPr>
                  <a:t> </a:t>
                </a:r>
              </a:p>
            </p:txBody>
          </p:sp>
        </mc:Fallback>
      </mc:AlternateContent>
      <p:sp>
        <p:nvSpPr>
          <p:cNvPr id="3" name="TextBox 2">
            <a:extLst>
              <a:ext uri="{FF2B5EF4-FFF2-40B4-BE49-F238E27FC236}">
                <a16:creationId xmlns:a16="http://schemas.microsoft.com/office/drawing/2014/main" id="{9B4A92A6-2179-B750-9A29-D2BD39F95A6A}"/>
              </a:ext>
            </a:extLst>
          </p:cNvPr>
          <p:cNvSpPr txBox="1"/>
          <p:nvPr/>
        </p:nvSpPr>
        <p:spPr>
          <a:xfrm>
            <a:off x="3696047" y="2776190"/>
            <a:ext cx="1831779" cy="379379"/>
          </a:xfrm>
          <a:prstGeom prst="rect">
            <a:avLst/>
          </a:prstGeom>
          <a:noFill/>
        </p:spPr>
        <p:txBody>
          <a:bodyPr wrap="square" lIns="0" tIns="0" rIns="0" bIns="0" rtlCol="0">
            <a:noAutofit/>
          </a:bodyPr>
          <a:lstStyle/>
          <a:p>
            <a:pPr algn="l"/>
            <a:r>
              <a:rPr lang="en-AU" sz="1800" dirty="0"/>
              <a:t>Possible triangle</a:t>
            </a:r>
          </a:p>
        </p:txBody>
      </p:sp>
      <p:pic>
        <p:nvPicPr>
          <p:cNvPr id="13" name="Picture 12" descr="Triangle ABC with AB = 10 cm and AC = 8 cm. The angle at B is marked 42°.">
            <a:extLst>
              <a:ext uri="{FF2B5EF4-FFF2-40B4-BE49-F238E27FC236}">
                <a16:creationId xmlns:a16="http://schemas.microsoft.com/office/drawing/2014/main" id="{3BF5D904-8E98-5CB6-3444-A601856EEFEC}"/>
              </a:ext>
            </a:extLst>
          </p:cNvPr>
          <p:cNvPicPr>
            <a:picLocks noChangeAspect="1"/>
          </p:cNvPicPr>
          <p:nvPr/>
        </p:nvPicPr>
        <p:blipFill>
          <a:blip r:embed="rId5"/>
          <a:stretch>
            <a:fillRect/>
          </a:stretch>
        </p:blipFill>
        <p:spPr>
          <a:xfrm>
            <a:off x="3489251" y="3094890"/>
            <a:ext cx="2177997" cy="2159222"/>
          </a:xfrm>
          <a:prstGeom prst="rect">
            <a:avLst/>
          </a:prstGeom>
        </p:spPr>
      </p:pic>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E0473FA2-8071-8B3B-5249-20E2D61D6380}"/>
                  </a:ext>
                </a:extLst>
              </p:cNvPr>
              <p:cNvSpPr txBox="1"/>
              <p:nvPr/>
            </p:nvSpPr>
            <p:spPr>
              <a:xfrm>
                <a:off x="6096000" y="1374619"/>
                <a:ext cx="5019472" cy="916763"/>
              </a:xfrm>
              <a:prstGeom prst="rect">
                <a:avLst/>
              </a:prstGeom>
              <a:noFill/>
            </p:spPr>
            <p:txBody>
              <a:bodyPr wrap="square" lIns="0" tIns="0" rIns="0" bIns="0" rtlCol="0">
                <a:noAutofit/>
              </a:bodyPr>
              <a:lstStyle/>
              <a:p>
                <a:pPr algn="ctr"/>
                <a:r>
                  <a:rPr lang="en-AU" sz="1800" b="1" dirty="0"/>
                  <a:t>Non example </a:t>
                </a:r>
              </a:p>
              <a:p>
                <a:pPr>
                  <a:lnSpc>
                    <a:spcPct val="150000"/>
                  </a:lnSpc>
                </a:pPr>
                <a:r>
                  <a:rPr lang="en-AU" sz="1800" b="1" dirty="0"/>
                  <a:t>In triangle </a:t>
                </a:r>
                <a14:m>
                  <m:oMath xmlns:m="http://schemas.openxmlformats.org/officeDocument/2006/math">
                    <m:r>
                      <a:rPr lang="en-AU" sz="1800" b="1" i="1" dirty="0" smtClean="0">
                        <a:latin typeface="Cambria Math" panose="02040503050406030204" pitchFamily="18" charset="0"/>
                      </a:rPr>
                      <m:t>𝑨𝑩𝑪</m:t>
                    </m:r>
                  </m:oMath>
                </a14:m>
                <a:r>
                  <a:rPr lang="en-AU" sz="1800" b="1" dirty="0"/>
                  <a:t>, </a:t>
                </a:r>
                <a14:m>
                  <m:oMath xmlns:m="http://schemas.openxmlformats.org/officeDocument/2006/math">
                    <m:r>
                      <a:rPr lang="en-AU" sz="1800" b="1" i="1">
                        <a:latin typeface="Cambria Math" panose="02040503050406030204" pitchFamily="18" charset="0"/>
                      </a:rPr>
                      <m:t>𝑨𝑪</m:t>
                    </m:r>
                    <m:r>
                      <a:rPr lang="en-AU" sz="1800" b="1" i="1">
                        <a:latin typeface="Cambria Math" panose="02040503050406030204" pitchFamily="18" charset="0"/>
                      </a:rPr>
                      <m:t>=</m:t>
                    </m:r>
                    <m:r>
                      <a:rPr lang="en-AU" sz="1800" b="1" i="1" smtClean="0">
                        <a:latin typeface="Cambria Math" panose="02040503050406030204" pitchFamily="18" charset="0"/>
                      </a:rPr>
                      <m:t>𝟏𝟎</m:t>
                    </m:r>
                    <m:r>
                      <a:rPr lang="en-AU" sz="1800" b="1" i="1" smtClean="0">
                        <a:latin typeface="Cambria Math" panose="02040503050406030204" pitchFamily="18" charset="0"/>
                      </a:rPr>
                      <m:t> </m:t>
                    </m:r>
                    <m:r>
                      <a:rPr lang="en-AU" sz="1800" b="1" i="1">
                        <a:latin typeface="Cambria Math" panose="02040503050406030204" pitchFamily="18" charset="0"/>
                      </a:rPr>
                      <m:t>𝒄𝒎</m:t>
                    </m:r>
                    <m:r>
                      <a:rPr lang="en-AU" sz="1800" b="1" i="1">
                        <a:latin typeface="Cambria Math" panose="02040503050406030204" pitchFamily="18" charset="0"/>
                      </a:rPr>
                      <m:t>, </m:t>
                    </m:r>
                    <m:r>
                      <a:rPr lang="en-AU" sz="1800" b="1" i="1">
                        <a:latin typeface="Cambria Math" panose="02040503050406030204" pitchFamily="18" charset="0"/>
                      </a:rPr>
                      <m:t>𝑨𝑩</m:t>
                    </m:r>
                    <m:r>
                      <a:rPr lang="en-AU" sz="1800" b="1" i="1">
                        <a:latin typeface="Cambria Math" panose="02040503050406030204" pitchFamily="18" charset="0"/>
                      </a:rPr>
                      <m:t>=</m:t>
                    </m:r>
                    <m:r>
                      <a:rPr lang="en-AU" sz="1800" b="1" i="1" smtClean="0">
                        <a:latin typeface="Cambria Math" panose="02040503050406030204" pitchFamily="18" charset="0"/>
                      </a:rPr>
                      <m:t>𝟖</m:t>
                    </m:r>
                    <m:r>
                      <a:rPr lang="en-AU" sz="1800" b="1" i="1">
                        <a:latin typeface="Cambria Math" panose="02040503050406030204" pitchFamily="18" charset="0"/>
                      </a:rPr>
                      <m:t>𝒄𝒎</m:t>
                    </m:r>
                  </m:oMath>
                </a14:m>
                <a:r>
                  <a:rPr lang="en-AU" sz="1800" b="1" dirty="0"/>
                  <a:t> and </a:t>
                </a:r>
                <a14:m>
                  <m:oMath xmlns:m="http://schemas.openxmlformats.org/officeDocument/2006/math">
                    <m:r>
                      <a:rPr lang="en-AU" sz="1800" b="1" i="1">
                        <a:latin typeface="Cambria Math" panose="02040503050406030204" pitchFamily="18" charset="0"/>
                      </a:rPr>
                      <m:t>∠</m:t>
                    </m:r>
                    <m:r>
                      <a:rPr lang="en-AU" sz="1800" b="1" i="1">
                        <a:latin typeface="Cambria Math" panose="02040503050406030204" pitchFamily="18" charset="0"/>
                      </a:rPr>
                      <m:t>𝑨𝑩𝑪</m:t>
                    </m:r>
                    <m:r>
                      <a:rPr lang="en-AU" sz="1800" b="1" i="1">
                        <a:latin typeface="Cambria Math" panose="02040503050406030204" pitchFamily="18" charset="0"/>
                      </a:rPr>
                      <m:t>=</m:t>
                    </m:r>
                    <m:r>
                      <a:rPr lang="en-AU" sz="1800" b="1" i="1">
                        <a:latin typeface="Cambria Math" panose="02040503050406030204" pitchFamily="18" charset="0"/>
                      </a:rPr>
                      <m:t>𝟒𝟐</m:t>
                    </m:r>
                    <m:r>
                      <a:rPr lang="en-AU" sz="1800" b="1" i="1">
                        <a:latin typeface="Cambria Math" panose="02040503050406030204" pitchFamily="18" charset="0"/>
                      </a:rPr>
                      <m:t>°</m:t>
                    </m:r>
                  </m:oMath>
                </a14:m>
                <a:r>
                  <a:rPr lang="en-AU" sz="1800" b="1" dirty="0"/>
                  <a:t>. Find </a:t>
                </a:r>
                <a14:m>
                  <m:oMath xmlns:m="http://schemas.openxmlformats.org/officeDocument/2006/math">
                    <m:r>
                      <a:rPr lang="en-AU" sz="1800" b="1" i="1">
                        <a:latin typeface="Cambria Math" panose="02040503050406030204" pitchFamily="18" charset="0"/>
                      </a:rPr>
                      <m:t>∠</m:t>
                    </m:r>
                    <m:r>
                      <a:rPr lang="en-AU" sz="1800" b="1" i="1">
                        <a:latin typeface="Cambria Math" panose="02040503050406030204" pitchFamily="18" charset="0"/>
                      </a:rPr>
                      <m:t>𝑨𝑪𝑩</m:t>
                    </m:r>
                    <m:r>
                      <a:rPr lang="en-AU" sz="1800" b="1" i="1">
                        <a:latin typeface="Cambria Math" panose="02040503050406030204" pitchFamily="18" charset="0"/>
                      </a:rPr>
                      <m:t>. </m:t>
                    </m:r>
                  </m:oMath>
                </a14:m>
                <a:endParaRPr lang="en-AU" sz="1800" b="1" dirty="0"/>
              </a:p>
              <a:p>
                <a:pPr algn="l"/>
                <a:endParaRPr lang="en-AU" sz="1800" b="1" dirty="0"/>
              </a:p>
            </p:txBody>
          </p:sp>
        </mc:Choice>
        <mc:Fallback xmlns="">
          <p:sp>
            <p:nvSpPr>
              <p:cNvPr id="11" name="TextBox 10">
                <a:extLst>
                  <a:ext uri="{FF2B5EF4-FFF2-40B4-BE49-F238E27FC236}">
                    <a16:creationId xmlns:a16="http://schemas.microsoft.com/office/drawing/2014/main" id="{E0473FA2-8071-8B3B-5249-20E2D61D6380}"/>
                  </a:ext>
                </a:extLst>
              </p:cNvPr>
              <p:cNvSpPr txBox="1">
                <a:spLocks noRot="1" noChangeAspect="1" noMove="1" noResize="1" noEditPoints="1" noAdjustHandles="1" noChangeArrowheads="1" noChangeShapeType="1" noTextEdit="1"/>
              </p:cNvSpPr>
              <p:nvPr/>
            </p:nvSpPr>
            <p:spPr>
              <a:xfrm>
                <a:off x="6096000" y="1374619"/>
                <a:ext cx="5019472" cy="916763"/>
              </a:xfrm>
              <a:prstGeom prst="rect">
                <a:avLst/>
              </a:prstGeom>
              <a:blipFill>
                <a:blip r:embed="rId6"/>
                <a:stretch>
                  <a:fillRect l="-2795" t="-8609" b="-29801"/>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05375B46-736D-CCC1-2B87-494DFAC7F7E7}"/>
                  </a:ext>
                </a:extLst>
              </p:cNvPr>
              <p:cNvSpPr txBox="1"/>
              <p:nvPr/>
            </p:nvSpPr>
            <p:spPr>
              <a:xfrm>
                <a:off x="5605796" y="2353337"/>
                <a:ext cx="3489251" cy="3160635"/>
              </a:xfrm>
              <a:prstGeom prst="rect">
                <a:avLst/>
              </a:prstGeom>
              <a:noFill/>
            </p:spPr>
            <p:txBody>
              <a:bodyPr wrap="none" lIns="0" tIns="0" rIns="0" bIns="0" rtlCol="0">
                <a:noAutofit/>
              </a:bodyPr>
              <a:lstStyle/>
              <a:p>
                <a:pPr>
                  <a:lnSpc>
                    <a:spcPct val="150000"/>
                  </a:lnSpc>
                </a:pPr>
                <a14:m>
                  <m:oMathPara xmlns:m="http://schemas.openxmlformats.org/officeDocument/2006/math">
                    <m:oMathParaPr>
                      <m:jc m:val="centerGroup"/>
                    </m:oMathParaPr>
                    <m:oMath xmlns:m="http://schemas.openxmlformats.org/officeDocument/2006/math">
                      <m:f>
                        <m:fPr>
                          <m:ctrlPr>
                            <a:rPr lang="en-AU" sz="1800" b="0" i="1" smtClean="0">
                              <a:latin typeface="Cambria Math" panose="02040503050406030204" pitchFamily="18" charset="0"/>
                            </a:rPr>
                          </m:ctrlPr>
                        </m:fPr>
                        <m:num>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sin</m:t>
                              </m:r>
                            </m:fName>
                            <m:e>
                              <m:r>
                                <a:rPr lang="en-AU" sz="1800" b="0" i="1" smtClean="0">
                                  <a:latin typeface="Cambria Math" panose="02040503050406030204" pitchFamily="18" charset="0"/>
                                </a:rPr>
                                <m:t>𝐶</m:t>
                              </m:r>
                            </m:e>
                          </m:func>
                        </m:num>
                        <m:den>
                          <m:r>
                            <a:rPr lang="en-AU" sz="1800" b="0" i="1" smtClean="0">
                              <a:latin typeface="Cambria Math" panose="02040503050406030204" pitchFamily="18" charset="0"/>
                            </a:rPr>
                            <m:t>𝑐</m:t>
                          </m:r>
                        </m:den>
                      </m:f>
                      <m:r>
                        <m:rPr>
                          <m:aln/>
                        </m:rP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sin</m:t>
                              </m:r>
                            </m:fName>
                            <m:e>
                              <m:r>
                                <a:rPr lang="en-AU" sz="1800" b="0" i="1" smtClean="0">
                                  <a:latin typeface="Cambria Math" panose="02040503050406030204" pitchFamily="18" charset="0"/>
                                </a:rPr>
                                <m:t>𝐵</m:t>
                              </m:r>
                            </m:e>
                          </m:func>
                        </m:num>
                        <m:den>
                          <m:r>
                            <a:rPr lang="en-AU" sz="1800" b="0" i="1" smtClean="0">
                              <a:latin typeface="Cambria Math" panose="02040503050406030204" pitchFamily="18" charset="0"/>
                            </a:rPr>
                            <m:t>𝑏</m:t>
                          </m:r>
                        </m:den>
                      </m:f>
                    </m:oMath>
                    <m:oMath xmlns:m="http://schemas.openxmlformats.org/officeDocument/2006/math">
                      <m:f>
                        <m:fPr>
                          <m:ctrlPr>
                            <a:rPr lang="en-AU" sz="1800" b="0" i="1" smtClean="0">
                              <a:latin typeface="Cambria Math" panose="02040503050406030204" pitchFamily="18" charset="0"/>
                            </a:rPr>
                          </m:ctrlPr>
                        </m:fPr>
                        <m:num>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sin</m:t>
                              </m:r>
                            </m:fName>
                            <m:e>
                              <m:r>
                                <a:rPr lang="en-AU" sz="1800" b="0" i="1" smtClean="0">
                                  <a:latin typeface="Cambria Math" panose="02040503050406030204" pitchFamily="18" charset="0"/>
                                </a:rPr>
                                <m:t>𝐶</m:t>
                              </m:r>
                            </m:e>
                          </m:func>
                        </m:num>
                        <m:den>
                          <m:r>
                            <a:rPr lang="en-AU" sz="1800" b="0" i="1" smtClean="0">
                              <a:latin typeface="Cambria Math" panose="02040503050406030204" pitchFamily="18" charset="0"/>
                            </a:rPr>
                            <m:t>8</m:t>
                          </m:r>
                        </m:den>
                      </m:f>
                      <m:r>
                        <m:rPr>
                          <m:aln/>
                        </m:rP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sin</m:t>
                              </m:r>
                            </m:fName>
                            <m:e>
                              <m:r>
                                <a:rPr lang="en-AU" sz="1800" b="0" i="1" smtClean="0">
                                  <a:latin typeface="Cambria Math" panose="02040503050406030204" pitchFamily="18" charset="0"/>
                                </a:rPr>
                                <m:t>42°</m:t>
                              </m:r>
                            </m:e>
                          </m:func>
                        </m:num>
                        <m:den>
                          <m:r>
                            <a:rPr lang="en-AU" sz="1800" b="0" i="1" smtClean="0">
                              <a:latin typeface="Cambria Math" panose="02040503050406030204" pitchFamily="18" charset="0"/>
                            </a:rPr>
                            <m:t>10</m:t>
                          </m:r>
                        </m:den>
                      </m:f>
                    </m:oMath>
                    <m:oMath xmlns:m="http://schemas.openxmlformats.org/officeDocument/2006/math">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sin</m:t>
                          </m:r>
                        </m:fName>
                        <m:e>
                          <m:r>
                            <a:rPr lang="en-AU" sz="1800" b="0" i="1" smtClean="0">
                              <a:latin typeface="Cambria Math" panose="02040503050406030204" pitchFamily="18" charset="0"/>
                            </a:rPr>
                            <m:t>𝐶</m:t>
                          </m:r>
                        </m:e>
                      </m:func>
                      <m:r>
                        <m:rPr>
                          <m:aln/>
                        </m:rPr>
                        <a:rPr lang="en-AU" sz="1800" b="0" i="1" smtClean="0">
                          <a:latin typeface="Cambria Math" panose="02040503050406030204" pitchFamily="18" charset="0"/>
                        </a:rPr>
                        <m:t>=</m:t>
                      </m:r>
                      <m:f>
                        <m:fPr>
                          <m:ctrlPr>
                            <a:rPr lang="en-AU" sz="1800" i="1">
                              <a:latin typeface="Cambria Math" panose="02040503050406030204" pitchFamily="18" charset="0"/>
                            </a:rPr>
                          </m:ctrlPr>
                        </m:fPr>
                        <m:num>
                          <m:func>
                            <m:funcPr>
                              <m:ctrlPr>
                                <a:rPr lang="en-AU" sz="1800" i="1">
                                  <a:latin typeface="Cambria Math" panose="02040503050406030204" pitchFamily="18" charset="0"/>
                                </a:rPr>
                              </m:ctrlPr>
                            </m:funcPr>
                            <m:fName>
                              <m:r>
                                <m:rPr>
                                  <m:sty m:val="p"/>
                                </m:rPr>
                                <a:rPr lang="en-AU" sz="1800">
                                  <a:latin typeface="Cambria Math" panose="02040503050406030204" pitchFamily="18" charset="0"/>
                                </a:rPr>
                                <m:t>sin</m:t>
                              </m:r>
                            </m:fName>
                            <m:e>
                              <m:r>
                                <a:rPr lang="en-AU" sz="1800" i="1">
                                  <a:latin typeface="Cambria Math" panose="02040503050406030204" pitchFamily="18" charset="0"/>
                                </a:rPr>
                                <m:t>42°</m:t>
                              </m:r>
                            </m:e>
                          </m:func>
                        </m:num>
                        <m:den>
                          <m:r>
                            <a:rPr lang="en-AU" sz="1800" b="0" i="1" smtClean="0">
                              <a:latin typeface="Cambria Math" panose="02040503050406030204" pitchFamily="18" charset="0"/>
                            </a:rPr>
                            <m:t>10</m:t>
                          </m:r>
                        </m:den>
                      </m:f>
                      <m:r>
                        <a:rPr lang="en-AU" sz="1800" b="0" i="1" smtClean="0">
                          <a:latin typeface="Cambria Math" panose="02040503050406030204" pitchFamily="18" charset="0"/>
                        </a:rPr>
                        <m:t>×8</m:t>
                      </m:r>
                    </m:oMath>
                    <m:oMath xmlns:m="http://schemas.openxmlformats.org/officeDocument/2006/math">
                      <m:r>
                        <m:rPr>
                          <m:aln/>
                        </m:rPr>
                        <a:rPr lang="en-AU" sz="1800" b="0" i="1" smtClean="0">
                          <a:latin typeface="Cambria Math" panose="02040503050406030204" pitchFamily="18" charset="0"/>
                        </a:rPr>
                        <m:t>=</m:t>
                      </m:r>
                      <m:r>
                        <a:rPr lang="en-AU" sz="1800" b="0" i="1" smtClean="0">
                          <a:latin typeface="Cambria Math" panose="02040503050406030204" pitchFamily="18" charset="0"/>
                        </a:rPr>
                        <m:t>0.53530…</m:t>
                      </m:r>
                    </m:oMath>
                    <m:oMath xmlns:m="http://schemas.openxmlformats.org/officeDocument/2006/math">
                      <m:r>
                        <a:rPr lang="en-AU" sz="1800" b="0" i="1" smtClean="0">
                          <a:latin typeface="Cambria Math" panose="02040503050406030204" pitchFamily="18" charset="0"/>
                        </a:rPr>
                        <m:t>𝐶</m:t>
                      </m:r>
                      <m:r>
                        <m:rPr>
                          <m:aln/>
                        </m:rPr>
                        <a:rPr lang="en-AU" sz="1800" b="0" i="1" smtClean="0">
                          <a:latin typeface="Cambria Math" panose="02040503050406030204" pitchFamily="18" charset="0"/>
                        </a:rPr>
                        <m:t>=</m:t>
                      </m:r>
                      <m:r>
                        <a:rPr lang="en-AU" sz="1800" b="0" i="1" smtClean="0">
                          <a:latin typeface="Cambria Math" panose="02040503050406030204" pitchFamily="18" charset="0"/>
                        </a:rPr>
                        <m:t>32.3645…</m:t>
                      </m:r>
                    </m:oMath>
                    <m:oMath xmlns:m="http://schemas.openxmlformats.org/officeDocument/2006/math">
                      <m:r>
                        <m:rPr>
                          <m:aln/>
                        </m:rPr>
                        <a:rPr lang="en-AU" sz="1800" b="0" i="1" smtClean="0">
                          <a:latin typeface="Cambria Math" panose="02040503050406030204" pitchFamily="18" charset="0"/>
                        </a:rPr>
                        <m:t>≈</m:t>
                      </m:r>
                      <m:r>
                        <a:rPr lang="en-AU" sz="1800" b="0" i="1" smtClean="0">
                          <a:latin typeface="Cambria Math" panose="02040503050406030204" pitchFamily="18" charset="0"/>
                        </a:rPr>
                        <m:t>32° </m:t>
                      </m:r>
                      <m:r>
                        <m:rPr>
                          <m:sty m:val="p"/>
                        </m:rPr>
                        <a:rPr lang="en-AU" sz="1800" b="0" i="0" smtClean="0">
                          <a:latin typeface="Cambria Math" panose="02040503050406030204" pitchFamily="18" charset="0"/>
                        </a:rPr>
                        <m:t>or</m:t>
                      </m:r>
                      <m:r>
                        <a:rPr lang="en-AU" sz="1800" b="0" i="1" smtClean="0">
                          <a:latin typeface="Cambria Math" panose="02040503050406030204" pitchFamily="18" charset="0"/>
                        </a:rPr>
                        <m:t> </m:t>
                      </m:r>
                      <m:d>
                        <m:dPr>
                          <m:ctrlPr>
                            <a:rPr lang="en-AU" sz="1800" b="0" i="1" smtClean="0">
                              <a:latin typeface="Cambria Math" panose="02040503050406030204" pitchFamily="18" charset="0"/>
                            </a:rPr>
                          </m:ctrlPr>
                        </m:dPr>
                        <m:e>
                          <m:r>
                            <a:rPr lang="en-AU" sz="1800" b="0" i="1" smtClean="0">
                              <a:latin typeface="Cambria Math" panose="02040503050406030204" pitchFamily="18" charset="0"/>
                            </a:rPr>
                            <m:t>180−32</m:t>
                          </m:r>
                        </m:e>
                      </m:d>
                      <m:r>
                        <a:rPr lang="en-AU" sz="1800" b="0" i="1" smtClean="0">
                          <a:latin typeface="Cambria Math" panose="02040503050406030204" pitchFamily="18" charset="0"/>
                        </a:rPr>
                        <m:t>°</m:t>
                      </m:r>
                    </m:oMath>
                    <m:oMath xmlns:m="http://schemas.openxmlformats.org/officeDocument/2006/math">
                      <m:r>
                        <m:rPr>
                          <m:aln/>
                        </m:rPr>
                        <a:rPr lang="en-AU" sz="1800" b="0" i="1" smtClean="0">
                          <a:latin typeface="Cambria Math" panose="02040503050406030204" pitchFamily="18" charset="0"/>
                        </a:rPr>
                        <m:t>≈</m:t>
                      </m:r>
                      <m:r>
                        <a:rPr lang="en-AU" sz="1800" b="0" i="1" smtClean="0">
                          <a:latin typeface="Cambria Math" panose="02040503050406030204" pitchFamily="18" charset="0"/>
                        </a:rPr>
                        <m:t>32° </m:t>
                      </m:r>
                      <m:r>
                        <m:rPr>
                          <m:sty m:val="p"/>
                        </m:rPr>
                        <a:rPr lang="en-AU" sz="1800" b="0" i="0" smtClean="0">
                          <a:latin typeface="Cambria Math" panose="02040503050406030204" pitchFamily="18" charset="0"/>
                        </a:rPr>
                        <m:t>or</m:t>
                      </m:r>
                      <m:r>
                        <a:rPr lang="en-AU" sz="1800" b="0" i="1" smtClean="0">
                          <a:latin typeface="Cambria Math" panose="02040503050406030204" pitchFamily="18" charset="0"/>
                        </a:rPr>
                        <m:t> 148°</m:t>
                      </m:r>
                    </m:oMath>
                  </m:oMathPara>
                </a14:m>
                <a:endParaRPr lang="en-AU" sz="1800" b="0" dirty="0"/>
              </a:p>
              <a:p>
                <a:r>
                  <a:rPr lang="en-AU" sz="1800" dirty="0"/>
                  <a:t>  </a:t>
                </a:r>
                <a:endParaRPr lang="en-AU" sz="1800" b="0" dirty="0"/>
              </a:p>
              <a:p>
                <a:endParaRPr lang="en-AU" sz="1800" dirty="0"/>
              </a:p>
              <a:p>
                <a:endParaRPr lang="en-AU" sz="1800" b="0" dirty="0"/>
              </a:p>
            </p:txBody>
          </p:sp>
        </mc:Choice>
        <mc:Fallback xmlns="">
          <p:sp>
            <p:nvSpPr>
              <p:cNvPr id="14" name="TextBox 13">
                <a:extLst>
                  <a:ext uri="{FF2B5EF4-FFF2-40B4-BE49-F238E27FC236}">
                    <a16:creationId xmlns:a16="http://schemas.microsoft.com/office/drawing/2014/main" id="{05375B46-736D-CCC1-2B87-494DFAC7F7E7}"/>
                  </a:ext>
                </a:extLst>
              </p:cNvPr>
              <p:cNvSpPr txBox="1">
                <a:spLocks noRot="1" noChangeAspect="1" noMove="1" noResize="1" noEditPoints="1" noAdjustHandles="1" noChangeArrowheads="1" noChangeShapeType="1" noTextEdit="1"/>
              </p:cNvSpPr>
              <p:nvPr/>
            </p:nvSpPr>
            <p:spPr>
              <a:xfrm>
                <a:off x="5605796" y="2353337"/>
                <a:ext cx="3489251" cy="3160635"/>
              </a:xfrm>
              <a:prstGeom prst="rect">
                <a:avLst/>
              </a:prstGeom>
              <a:blipFill>
                <a:blip r:embed="rId7"/>
                <a:stretch>
                  <a:fillRect b="-22351"/>
                </a:stretch>
              </a:blipFill>
            </p:spPr>
            <p:txBody>
              <a:bodyPr/>
              <a:lstStyle/>
              <a:p>
                <a:r>
                  <a:rPr lang="en-AU">
                    <a:noFill/>
                  </a:rPr>
                  <a:t> </a:t>
                </a:r>
              </a:p>
            </p:txBody>
          </p:sp>
        </mc:Fallback>
      </mc:AlternateContent>
      <p:sp>
        <p:nvSpPr>
          <p:cNvPr id="6" name="TextBox 5">
            <a:extLst>
              <a:ext uri="{FF2B5EF4-FFF2-40B4-BE49-F238E27FC236}">
                <a16:creationId xmlns:a16="http://schemas.microsoft.com/office/drawing/2014/main" id="{668C0C40-436C-D00B-D8AB-900892B85C6A}"/>
              </a:ext>
            </a:extLst>
          </p:cNvPr>
          <p:cNvSpPr txBox="1"/>
          <p:nvPr/>
        </p:nvSpPr>
        <p:spPr>
          <a:xfrm>
            <a:off x="9703081" y="2715511"/>
            <a:ext cx="1831779" cy="379379"/>
          </a:xfrm>
          <a:prstGeom prst="rect">
            <a:avLst/>
          </a:prstGeom>
          <a:noFill/>
        </p:spPr>
        <p:txBody>
          <a:bodyPr wrap="square" lIns="0" tIns="0" rIns="0" bIns="0" rtlCol="0">
            <a:noAutofit/>
          </a:bodyPr>
          <a:lstStyle/>
          <a:p>
            <a:pPr algn="l"/>
            <a:r>
              <a:rPr lang="en-AU" sz="1800" dirty="0"/>
              <a:t>Possible triangle</a:t>
            </a:r>
          </a:p>
        </p:txBody>
      </p:sp>
      <p:pic>
        <p:nvPicPr>
          <p:cNvPr id="7" name="Picture 6" descr="Triangle ABC with AC = 10 cm and AB = 8 cm. The angle at B is marked 42°.">
            <a:extLst>
              <a:ext uri="{FF2B5EF4-FFF2-40B4-BE49-F238E27FC236}">
                <a16:creationId xmlns:a16="http://schemas.microsoft.com/office/drawing/2014/main" id="{75561CBD-0D14-3A87-F048-2DD8EDA8841A}"/>
              </a:ext>
            </a:extLst>
          </p:cNvPr>
          <p:cNvPicPr>
            <a:picLocks noChangeAspect="1"/>
          </p:cNvPicPr>
          <p:nvPr/>
        </p:nvPicPr>
        <p:blipFill>
          <a:blip r:embed="rId8"/>
          <a:stretch>
            <a:fillRect/>
          </a:stretch>
        </p:blipFill>
        <p:spPr>
          <a:xfrm>
            <a:off x="9529971" y="3094890"/>
            <a:ext cx="2177997" cy="2159221"/>
          </a:xfrm>
          <a:prstGeom prst="rect">
            <a:avLst/>
          </a:prstGeom>
        </p:spPr>
      </p:pic>
      <p:cxnSp>
        <p:nvCxnSpPr>
          <p:cNvPr id="16" name="Straight Connector 15">
            <a:extLst>
              <a:ext uri="{FF2B5EF4-FFF2-40B4-BE49-F238E27FC236}">
                <a16:creationId xmlns:a16="http://schemas.microsoft.com/office/drawing/2014/main" id="{B11F782A-D237-B709-3B39-AE9561240184}"/>
              </a:ext>
              <a:ext uri="{C183D7F6-B498-43B3-948B-1728B52AA6E4}">
                <adec:decorative xmlns:adec="http://schemas.microsoft.com/office/drawing/2017/decorative" val="1"/>
              </a:ext>
            </a:extLst>
          </p:cNvPr>
          <p:cNvCxnSpPr>
            <a:cxnSpLocks/>
          </p:cNvCxnSpPr>
          <p:nvPr/>
        </p:nvCxnSpPr>
        <p:spPr>
          <a:xfrm>
            <a:off x="5761736" y="1564839"/>
            <a:ext cx="0" cy="4602045"/>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502701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21495-D802-C6FD-E134-2134724EFA80}"/>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73774DD7-538F-33C5-C6F3-9DD64AC55282}"/>
              </a:ext>
            </a:extLst>
          </p:cNvPr>
          <p:cNvSpPr>
            <a:spLocks noGrp="1"/>
          </p:cNvSpPr>
          <p:nvPr>
            <p:ph type="ctrTitle"/>
          </p:nvPr>
        </p:nvSpPr>
        <p:spPr/>
        <p:txBody>
          <a:bodyPr/>
          <a:lstStyle/>
          <a:p>
            <a:r>
              <a:rPr lang="en-AU" dirty="0">
                <a:latin typeface="+mj-lt"/>
              </a:rPr>
              <a:t>Independent practice</a:t>
            </a:r>
          </a:p>
        </p:txBody>
      </p:sp>
    </p:spTree>
    <p:extLst>
      <p:ext uri="{BB962C8B-B14F-4D97-AF65-F5344CB8AC3E}">
        <p14:creationId xmlns:p14="http://schemas.microsoft.com/office/powerpoint/2010/main" val="3504084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1174E7-4E47-D86E-5E88-5EA71EE8342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5B45D46-CFC9-6BAB-5F14-BF369BCFF5DB}"/>
              </a:ext>
            </a:extLst>
          </p:cNvPr>
          <p:cNvSpPr>
            <a:spLocks noGrp="1"/>
          </p:cNvSpPr>
          <p:nvPr>
            <p:ph type="title" idx="4294967295"/>
          </p:nvPr>
        </p:nvSpPr>
        <p:spPr>
          <a:xfrm>
            <a:off x="360000" y="-1008000"/>
            <a:ext cx="10080000" cy="1008000"/>
          </a:xfrm>
        </p:spPr>
        <p:txBody>
          <a:bodyPr vert="horz" lIns="0" tIns="0" rIns="0" bIns="0" rtlCol="0" anchor="b">
            <a:noAutofit/>
          </a:bodyPr>
          <a:lstStyle/>
          <a:p>
            <a:r>
              <a:rPr lang="en-AU" dirty="0"/>
              <a:t>Approaching questions scaffold (1)</a:t>
            </a:r>
          </a:p>
        </p:txBody>
      </p:sp>
      <p:pic>
        <p:nvPicPr>
          <p:cNvPr id="4" name="Picture 3" descr="Approaching questions scaffold. The first step, understand, involves identifying key terms, determine the focus area, identify the amount of marks its worth. The second step, plan, involves, drawing a visual representation, using a formula or identifying the steps. The third, solve, involves completing the steps, performing calculations and showing all working. The last, check, involves substituting to check, check for reasonableness and have I answered the question.">
            <a:extLst>
              <a:ext uri="{FF2B5EF4-FFF2-40B4-BE49-F238E27FC236}">
                <a16:creationId xmlns:a16="http://schemas.microsoft.com/office/drawing/2014/main" id="{ADAD8349-18C6-1B2B-C537-380C5638E0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513" y="0"/>
            <a:ext cx="12192000" cy="6858000"/>
          </a:xfrm>
          <a:prstGeom prst="rect">
            <a:avLst/>
          </a:prstGeom>
        </p:spPr>
      </p:pic>
      <p:sp>
        <p:nvSpPr>
          <p:cNvPr id="2" name="Slide Number Placeholder 1">
            <a:extLst>
              <a:ext uri="{FF2B5EF4-FFF2-40B4-BE49-F238E27FC236}">
                <a16:creationId xmlns:a16="http://schemas.microsoft.com/office/drawing/2014/main" id="{C00000E2-E871-E9FA-0874-C74AE7A02628}"/>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9</a:t>
            </a:fld>
            <a:endParaRPr lang="en-AU" dirty="0"/>
          </a:p>
        </p:txBody>
      </p:sp>
    </p:spTree>
    <p:extLst>
      <p:ext uri="{BB962C8B-B14F-4D97-AF65-F5344CB8AC3E}">
        <p14:creationId xmlns:p14="http://schemas.microsoft.com/office/powerpoint/2010/main" val="2807968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SWG Corporate">
  <a:themeElements>
    <a:clrScheme name="Custom 14">
      <a:dk1>
        <a:srgbClr val="22272B"/>
      </a:dk1>
      <a:lt1>
        <a:srgbClr val="FFFFFF"/>
      </a:lt1>
      <a:dk2>
        <a:srgbClr val="D7153A"/>
      </a:dk2>
      <a:lt2>
        <a:srgbClr val="EBEBEB"/>
      </a:lt2>
      <a:accent1>
        <a:srgbClr val="002664"/>
      </a:accent1>
      <a:accent2>
        <a:srgbClr val="146CFD"/>
      </a:accent2>
      <a:accent3>
        <a:srgbClr val="8CE0FF"/>
      </a:accent3>
      <a:accent4>
        <a:srgbClr val="CBEDFD"/>
      </a:accent4>
      <a:accent5>
        <a:srgbClr val="495054"/>
      </a:accent5>
      <a:accent6>
        <a:srgbClr val="FFE6EA"/>
      </a:accent6>
      <a:hlink>
        <a:srgbClr val="146CFD"/>
      </a:hlink>
      <a:folHlink>
        <a:srgbClr val="146CF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noAutofit/>
      </a:bodyPr>
      <a:lstStyle>
        <a:defPPr algn="l">
          <a:defRPr sz="1800" dirty="0"/>
        </a:defPPr>
      </a:lstStyle>
    </a:txDef>
  </a:objectDefaults>
  <a:extraClrSchemeLst/>
  <a:extLst>
    <a:ext uri="{05A4C25C-085E-4340-85A3-A5531E510DB2}">
      <thm15:themeFamily xmlns:thm15="http://schemas.microsoft.com/office/thememl/2012/main" name="Presentation1" id="{98D72BBF-9DFB-4703-A10A-3D04BF39C611}" vid="{E5DF0675-1073-40E7-AE87-3170FA1911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0d94be99-a0f6-44e7-93d1-7f56be2e14d5">
      <Terms xmlns="http://schemas.microsoft.com/office/infopath/2007/PartnerControls"/>
    </lcf76f155ced4ddcb4097134ff3c332f>
    <TaxCatchAll xmlns="8c6f0761-0ef4-4d3b-8fe8-3b60dff82ea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55E080995292A458D08911AB2F9EE60" ma:contentTypeVersion="16" ma:contentTypeDescription="Create a new document." ma:contentTypeScope="" ma:versionID="d509c986955fce05e28951457037016c">
  <xsd:schema xmlns:xsd="http://www.w3.org/2001/XMLSchema" xmlns:xs="http://www.w3.org/2001/XMLSchema" xmlns:p="http://schemas.microsoft.com/office/2006/metadata/properties" xmlns:ns1="http://schemas.microsoft.com/sharepoint/v3" xmlns:ns2="0d94be99-a0f6-44e7-93d1-7f56be2e14d5" xmlns:ns3="8c6f0761-0ef4-4d3b-8fe8-3b60dff82ea3" targetNamespace="http://schemas.microsoft.com/office/2006/metadata/properties" ma:root="true" ma:fieldsID="29b29977e96367d993eaee836fdda7be" ns1:_="" ns2:_="" ns3:_="">
    <xsd:import namespace="http://schemas.microsoft.com/sharepoint/v3"/>
    <xsd:import namespace="0d94be99-a0f6-44e7-93d1-7f56be2e14d5"/>
    <xsd:import namespace="8c6f0761-0ef4-4d3b-8fe8-3b60dff82ea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BillingMetadata" minOccurs="0"/>
                <xsd:element ref="ns2:MediaLengthInSeconds" minOccurs="0"/>
                <xsd:element ref="ns2:MediaServiceLocation"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2" nillable="true" ma:displayName="Unified Compliance Policy Properties" ma:hidden="true" ma:internalName="_ip_UnifiedCompliancePolicyProperties">
      <xsd:simpleType>
        <xsd:restriction base="dms:Note"/>
      </xsd:simpleType>
    </xsd:element>
    <xsd:element name="_ip_UnifiedCompliancePolicyUIAction" ma:index="2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d94be99-a0f6-44e7-93d1-7f56be2e14d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1f47cd6-212f-4ea2-b6af-f1d1e47bdbaf"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BillingMetadata" ma:index="19" nillable="true" ma:displayName="MediaServiceBillingMetadata" ma:hidden="true" ma:internalName="MediaServiceBillingMetadata" ma:readOnly="true">
      <xsd:simpleType>
        <xsd:restriction base="dms:Note"/>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c6f0761-0ef4-4d3b-8fe8-3b60dff82ea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ac47464-5fdf-40a8-8052-50f181b1a3f2}" ma:internalName="TaxCatchAll" ma:showField="CatchAllData" ma:web="8c6f0761-0ef4-4d3b-8fe8-3b60dff82ea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90C8A04-7B43-4780-9119-31BE4AD33546}">
  <ds:schemaRefs>
    <ds:schemaRef ds:uri="http://schemas.microsoft.com/sharepoint/v3/contenttype/forms"/>
  </ds:schemaRefs>
</ds:datastoreItem>
</file>

<file path=customXml/itemProps2.xml><?xml version="1.0" encoding="utf-8"?>
<ds:datastoreItem xmlns:ds="http://schemas.openxmlformats.org/officeDocument/2006/customXml" ds:itemID="{5D2C4371-E651-40DE-97FC-63B7274CC53D}">
  <ds:schemaRefs>
    <ds:schemaRef ds:uri="http://purl.org/dc/dcmitype/"/>
    <ds:schemaRef ds:uri="http://purl.org/dc/elements/1.1/"/>
    <ds:schemaRef ds:uri="http://schemas.microsoft.com/office/2006/documentManagement/types"/>
    <ds:schemaRef ds:uri="8c6f0761-0ef4-4d3b-8fe8-3b60dff82ea3"/>
    <ds:schemaRef ds:uri="0d94be99-a0f6-44e7-93d1-7f56be2e14d5"/>
    <ds:schemaRef ds:uri="http://schemas.microsoft.com/office/infopath/2007/PartnerControls"/>
    <ds:schemaRef ds:uri="http://purl.org/dc/terms/"/>
    <ds:schemaRef ds:uri="http://schemas.openxmlformats.org/package/2006/metadata/core-properties"/>
    <ds:schemaRef ds:uri="http://schemas.microsoft.com/sharepoint/v3"/>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939481DB-E752-4A94-90A1-0D5EE586AE4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d94be99-a0f6-44e7-93d1-7f56be2e14d5"/>
    <ds:schemaRef ds:uri="8c6f0761-0ef4-4d3b-8fe8-3b60dff82e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b603dfd7-d93a-4381-a340-2995d8282205}" enabled="1" method="Standard" siteId="{05a0e69a-418a-47c1-9c25-9387261bf991}" removed="0"/>
</clbl:labelList>
</file>

<file path=docProps/app.xml><?xml version="1.0" encoding="utf-8"?>
<Properties xmlns="http://schemas.openxmlformats.org/officeDocument/2006/extended-properties" xmlns:vt="http://schemas.openxmlformats.org/officeDocument/2006/docPropsVTypes">
  <Template>Mathematics MASTER 11-12 PowerPoint NEW</Template>
  <TotalTime>1</TotalTime>
  <Words>829</Words>
  <Application>Microsoft Office PowerPoint</Application>
  <PresentationFormat>Widescreen</PresentationFormat>
  <Paragraphs>76</Paragraphs>
  <Slides>11</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Cambria Math</vt:lpstr>
      <vt:lpstr>Arial</vt:lpstr>
      <vt:lpstr>Times New Roman</vt:lpstr>
      <vt:lpstr>Public Sans</vt:lpstr>
      <vt:lpstr>NSWG Corporate</vt:lpstr>
      <vt:lpstr>The ambiguous case</vt:lpstr>
      <vt:lpstr>Activating prior knowledge</vt:lpstr>
      <vt:lpstr>Use the sine rule </vt:lpstr>
      <vt:lpstr>Learning intentions and success criteria</vt:lpstr>
      <vt:lpstr>Releasing responsibility  </vt:lpstr>
      <vt:lpstr>The ambiguous case (1)</vt:lpstr>
      <vt:lpstr>Finding obtuse angles using sine rule</vt:lpstr>
      <vt:lpstr>Independent practice</vt:lpstr>
      <vt:lpstr>Approaching questions scaffold (1)</vt:lpstr>
      <vt:lpstr>References</vt:lpstr>
      <vt:lpstr>Copyright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7, lesson 17 – The ambiguous case, Mathematics Advanced</dc:title>
  <dc:creator>NSW Department of Education</dc:creator>
  <dcterms:created xsi:type="dcterms:W3CDTF">2026-07-13T01:17:11Z</dcterms:created>
  <dcterms:modified xsi:type="dcterms:W3CDTF">2026-07-30T06:19:51Z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MSIP_Label_b603dfd7-d93a-4381-a340-2995d8282205_Enabled">
    <vt:lpwstr>true</vt:lpwstr>
  </property>
  <property fmtid="{D5CDD505-2E9C-101B-9397-08002B2CF9AE}" pid="4" name="ContentTypeId">
    <vt:lpwstr>0x010100655E080995292A458D08911AB2F9EE60</vt:lpwstr>
  </property>
  <property fmtid="{D5CDD505-2E9C-101B-9397-08002B2CF9AE}" pid="5" name="MSIP_Label_b603dfd7-d93a-4381-a340-2995d8282205_ContentBits">
    <vt:lpwstr>0</vt:lpwstr>
  </property>
  <property fmtid="{D5CDD505-2E9C-101B-9397-08002B2CF9AE}" pid="6" name="MSIP_Label_b603dfd7-d93a-4381-a340-2995d8282205_SetDate">
    <vt:lpwstr>2024-07-31T04:44:31Z</vt:lpwstr>
  </property>
  <property fmtid="{D5CDD505-2E9C-101B-9397-08002B2CF9AE}" pid="7" name="MSIP_Label_b603dfd7-d93a-4381-a340-2995d8282205_Name">
    <vt:lpwstr>OFFICIAL</vt:lpwstr>
  </property>
  <property fmtid="{D5CDD505-2E9C-101B-9397-08002B2CF9AE}" pid="8" name="MSIP_Label_b603dfd7-d93a-4381-a340-2995d8282205_SiteId">
    <vt:lpwstr>05a0e69a-418a-47c1-9c25-9387261bf991</vt:lpwstr>
  </property>
  <property fmtid="{D5CDD505-2E9C-101B-9397-08002B2CF9AE}" pid="9" name="MSIP_Label_b603dfd7-d93a-4381-a340-2995d8282205_Method">
    <vt:lpwstr>Standard</vt:lpwstr>
  </property>
  <property fmtid="{D5CDD505-2E9C-101B-9397-08002B2CF9AE}" pid="10" name="MSIP_Label_b603dfd7-d93a-4381-a340-2995d8282205_ActionId">
    <vt:lpwstr>86cc9e70-6da9-4653-95a8-be9aa2ad5056</vt:lpwstr>
  </property>
</Properties>
</file>