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25"/>
  </p:notesMasterIdLst>
  <p:handoutMasterIdLst>
    <p:handoutMasterId r:id="rId26"/>
  </p:handoutMasterIdLst>
  <p:sldIdLst>
    <p:sldId id="26505" r:id="rId5"/>
    <p:sldId id="271" r:id="rId6"/>
    <p:sldId id="26539" r:id="rId7"/>
    <p:sldId id="26506" r:id="rId8"/>
    <p:sldId id="26537" r:id="rId9"/>
    <p:sldId id="26540" r:id="rId10"/>
    <p:sldId id="26383" r:id="rId11"/>
    <p:sldId id="26508" r:id="rId12"/>
    <p:sldId id="289" r:id="rId13"/>
    <p:sldId id="26541" r:id="rId14"/>
    <p:sldId id="26542" r:id="rId15"/>
    <p:sldId id="26507" r:id="rId16"/>
    <p:sldId id="26534" r:id="rId17"/>
    <p:sldId id="26510" r:id="rId18"/>
    <p:sldId id="26522" r:id="rId19"/>
    <p:sldId id="26526" r:id="rId20"/>
    <p:sldId id="26536" r:id="rId21"/>
    <p:sldId id="26528" r:id="rId22"/>
    <p:sldId id="360" r:id="rId23"/>
    <p:sldId id="361" r:id="rId24"/>
  </p:sldIdLst>
  <p:sldSz cx="12192000" cy="6858000"/>
  <p:notesSz cx="6858000" cy="9144000"/>
  <p:embeddedFontLst>
    <p:embeddedFont>
      <p:font typeface="Cambria Math" panose="02040503050406030204" pitchFamily="18" charset="0"/>
      <p:regular r:id="rId27"/>
    </p:embeddedFont>
    <p:embeddedFont>
      <p:font typeface="Public Sans" pitchFamily="2" charset="0"/>
      <p:regular r:id="rId28"/>
      <p:bold r:id="rId29"/>
      <p:italic r:id="rId30"/>
      <p:boldItalic r:id="rId31"/>
    </p:embeddedFont>
  </p:embeddedFontLst>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1458"/>
    <a:srgbClr val="00ACC2"/>
    <a:srgbClr val="64BB47"/>
    <a:srgbClr val="E5F7FC"/>
    <a:srgbClr val="FBDBE7"/>
    <a:srgbClr val="FFFFFF"/>
    <a:srgbClr val="EDF9E0"/>
    <a:srgbClr val="63E2EF"/>
    <a:srgbClr val="00296C"/>
    <a:srgbClr val="146C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E86E02A-612C-43FA-BA29-29C00C344952}" v="2" dt="2026-07-30T06:10:29.334"/>
  </p1510:revLst>
</p1510:revInfo>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90" y="402"/>
      </p:cViewPr>
      <p:guideLst>
        <p:guide orient="horz" pos="2160"/>
        <p:guide pos="3863"/>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2.fntdata"/><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30/07/2026</a:t>
            </a:fld>
            <a:endParaRPr lang="en-AU">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30/07/2026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1pPr>
    <a:lvl2pPr marL="609585"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2pPr>
    <a:lvl3pPr marL="121917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3pPr>
    <a:lvl4pPr marL="1828754"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4pPr>
    <a:lvl5pPr marL="2438339"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1</a:t>
            </a:fld>
            <a:endParaRPr lang="en-AU"/>
          </a:p>
        </p:txBody>
      </p:sp>
    </p:spTree>
    <p:extLst>
      <p:ext uri="{BB962C8B-B14F-4D97-AF65-F5344CB8AC3E}">
        <p14:creationId xmlns:p14="http://schemas.microsoft.com/office/powerpoint/2010/main" val="3008813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2</a:t>
            </a:fld>
            <a:endParaRPr lang="en-AU"/>
          </a:p>
        </p:txBody>
      </p:sp>
    </p:spTree>
    <p:extLst>
      <p:ext uri="{BB962C8B-B14F-4D97-AF65-F5344CB8AC3E}">
        <p14:creationId xmlns:p14="http://schemas.microsoft.com/office/powerpoint/2010/main" val="3480285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778D4-1209-CE4D-4939-9BF1AD09FF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40057A-8FB3-01B3-0EB6-685144179E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B33BF1-A3A7-17D6-F026-3B7F4381AB38}"/>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6654D049-29F6-443A-273D-65F1507270ED}"/>
              </a:ext>
            </a:extLst>
          </p:cNvPr>
          <p:cNvSpPr>
            <a:spLocks noGrp="1"/>
          </p:cNvSpPr>
          <p:nvPr>
            <p:ph type="sldNum" sz="quarter" idx="5"/>
          </p:nvPr>
        </p:nvSpPr>
        <p:spPr/>
        <p:txBody>
          <a:bodyPr/>
          <a:lstStyle/>
          <a:p>
            <a:fld id="{B07158C4-A119-4B78-9DE8-A50001BC31DC}" type="slidenum">
              <a:rPr lang="en-AU" smtClean="0"/>
              <a:pPr/>
              <a:t>4</a:t>
            </a:fld>
            <a:endParaRPr lang="en-AU"/>
          </a:p>
        </p:txBody>
      </p:sp>
    </p:spTree>
    <p:extLst>
      <p:ext uri="{BB962C8B-B14F-4D97-AF65-F5344CB8AC3E}">
        <p14:creationId xmlns:p14="http://schemas.microsoft.com/office/powerpoint/2010/main" val="39977421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D09C5488-DD16-4714-9519-7BE21BA11D4E}" type="slidenum">
              <a:rPr lang="en-AU" smtClean="0"/>
              <a:t>7</a:t>
            </a:fld>
            <a:endParaRPr lang="en-AU"/>
          </a:p>
        </p:txBody>
      </p:sp>
    </p:spTree>
    <p:extLst>
      <p:ext uri="{BB962C8B-B14F-4D97-AF65-F5344CB8AC3E}">
        <p14:creationId xmlns:p14="http://schemas.microsoft.com/office/powerpoint/2010/main" val="1915126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096CB-93F4-A534-9A09-E62D8D0FCC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0C9771-8B71-A815-47B2-80AD61CAA4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CF5A5D-52E1-3FF0-F117-A15B3B2C873C}"/>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CE2E415B-2D3E-DDCD-2327-3935E1E20996}"/>
              </a:ext>
            </a:extLst>
          </p:cNvPr>
          <p:cNvSpPr>
            <a:spLocks noGrp="1"/>
          </p:cNvSpPr>
          <p:nvPr>
            <p:ph type="sldNum" sz="quarter" idx="5"/>
          </p:nvPr>
        </p:nvSpPr>
        <p:spPr/>
        <p:txBody>
          <a:bodyPr/>
          <a:lstStyle/>
          <a:p>
            <a:fld id="{B07158C4-A119-4B78-9DE8-A50001BC31DC}" type="slidenum">
              <a:rPr lang="en-AU" smtClean="0"/>
              <a:pPr/>
              <a:t>8</a:t>
            </a:fld>
            <a:endParaRPr lang="en-AU"/>
          </a:p>
        </p:txBody>
      </p:sp>
    </p:spTree>
    <p:extLst>
      <p:ext uri="{BB962C8B-B14F-4D97-AF65-F5344CB8AC3E}">
        <p14:creationId xmlns:p14="http://schemas.microsoft.com/office/powerpoint/2010/main" val="41351827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9</a:t>
            </a:fld>
            <a:endParaRPr lang="en-AU"/>
          </a:p>
        </p:txBody>
      </p:sp>
    </p:spTree>
    <p:extLst>
      <p:ext uri="{BB962C8B-B14F-4D97-AF65-F5344CB8AC3E}">
        <p14:creationId xmlns:p14="http://schemas.microsoft.com/office/powerpoint/2010/main" val="9614193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DF368-B945-4CD3-502D-F2359666C3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730195-3336-7ADE-F020-CD3A6A5D83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8C78C0-8C60-B9D3-88A0-B6881AD5F3BF}"/>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32792A35-CDB3-D9D2-C71D-B55049D4B532}"/>
              </a:ext>
            </a:extLst>
          </p:cNvPr>
          <p:cNvSpPr>
            <a:spLocks noGrp="1"/>
          </p:cNvSpPr>
          <p:nvPr>
            <p:ph type="sldNum" sz="quarter" idx="5"/>
          </p:nvPr>
        </p:nvSpPr>
        <p:spPr/>
        <p:txBody>
          <a:bodyPr/>
          <a:lstStyle/>
          <a:p>
            <a:fld id="{B07158C4-A119-4B78-9DE8-A50001BC31DC}" type="slidenum">
              <a:rPr lang="en-AU" smtClean="0"/>
              <a:pPr/>
              <a:t>10</a:t>
            </a:fld>
            <a:endParaRPr lang="en-AU"/>
          </a:p>
        </p:txBody>
      </p:sp>
    </p:spTree>
    <p:extLst>
      <p:ext uri="{BB962C8B-B14F-4D97-AF65-F5344CB8AC3E}">
        <p14:creationId xmlns:p14="http://schemas.microsoft.com/office/powerpoint/2010/main" val="24150131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58E19-7B9E-9D20-75CC-3897DAA86D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775F44-63A2-78AA-E7B5-5426ECDFD1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7100D6-76F9-0FB3-65C4-E133BFB25BD7}"/>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917AD0CD-94BB-40BD-107C-B60AC853F994}"/>
              </a:ext>
            </a:extLst>
          </p:cNvPr>
          <p:cNvSpPr>
            <a:spLocks noGrp="1"/>
          </p:cNvSpPr>
          <p:nvPr>
            <p:ph type="sldNum" sz="quarter" idx="5"/>
          </p:nvPr>
        </p:nvSpPr>
        <p:spPr/>
        <p:txBody>
          <a:bodyPr/>
          <a:lstStyle/>
          <a:p>
            <a:fld id="{B07158C4-A119-4B78-9DE8-A50001BC31DC}" type="slidenum">
              <a:rPr lang="en-AU" smtClean="0"/>
              <a:pPr/>
              <a:t>12</a:t>
            </a:fld>
            <a:endParaRPr lang="en-AU"/>
          </a:p>
        </p:txBody>
      </p:sp>
    </p:spTree>
    <p:extLst>
      <p:ext uri="{BB962C8B-B14F-4D97-AF65-F5344CB8AC3E}">
        <p14:creationId xmlns:p14="http://schemas.microsoft.com/office/powerpoint/2010/main" val="29981955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788198-B22D-A7B4-A863-9DD4BD22D6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E8D6B9-9297-79A9-0201-8CB6645033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BE3161-DC6A-F1AC-DFA7-9D2F3C647D5B}"/>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BFBC3FBE-1CAE-6DBF-97DC-334C8E268F76}"/>
              </a:ext>
            </a:extLst>
          </p:cNvPr>
          <p:cNvSpPr>
            <a:spLocks noGrp="1"/>
          </p:cNvSpPr>
          <p:nvPr>
            <p:ph type="sldNum" sz="quarter" idx="5"/>
          </p:nvPr>
        </p:nvSpPr>
        <p:spPr/>
        <p:txBody>
          <a:bodyPr/>
          <a:lstStyle/>
          <a:p>
            <a:fld id="{B07158C4-A119-4B78-9DE8-A50001BC31DC}" type="slidenum">
              <a:rPr lang="en-AU" smtClean="0"/>
              <a:pPr/>
              <a:t>13</a:t>
            </a:fld>
            <a:endParaRPr lang="en-AU"/>
          </a:p>
        </p:txBody>
      </p:sp>
    </p:spTree>
    <p:extLst>
      <p:ext uri="{BB962C8B-B14F-4D97-AF65-F5344CB8AC3E}">
        <p14:creationId xmlns:p14="http://schemas.microsoft.com/office/powerpoint/2010/main" val="12488039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E4107-B50C-CAAD-EAA3-24CB5F90A0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1ECE98-7DCF-EA92-181B-751D9A5448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91AC27-6E5B-3113-C6A6-D76BD6B34430}"/>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BA77FB46-2018-3725-95BA-F5F9B2A84CAC}"/>
              </a:ext>
            </a:extLst>
          </p:cNvPr>
          <p:cNvSpPr>
            <a:spLocks noGrp="1"/>
          </p:cNvSpPr>
          <p:nvPr>
            <p:ph type="sldNum" sz="quarter" idx="5"/>
          </p:nvPr>
        </p:nvSpPr>
        <p:spPr/>
        <p:txBody>
          <a:bodyPr/>
          <a:lstStyle/>
          <a:p>
            <a:fld id="{B07158C4-A119-4B78-9DE8-A50001BC31DC}" type="slidenum">
              <a:rPr lang="en-AU" smtClean="0"/>
              <a:pPr/>
              <a:t>14</a:t>
            </a:fld>
            <a:endParaRPr lang="en-AU"/>
          </a:p>
        </p:txBody>
      </p:sp>
    </p:spTree>
    <p:extLst>
      <p:ext uri="{BB962C8B-B14F-4D97-AF65-F5344CB8AC3E}">
        <p14:creationId xmlns:p14="http://schemas.microsoft.com/office/powerpoint/2010/main" val="31388582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7439B-B1F7-605E-7764-C1A1ED003D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9074B1-AEA7-C835-9DC1-5132109544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EA782F-F852-D0D6-CC7F-434898CBB68A}"/>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01B833B8-3A93-D506-D9A4-7BAE453F067E}"/>
              </a:ext>
            </a:extLst>
          </p:cNvPr>
          <p:cNvSpPr>
            <a:spLocks noGrp="1"/>
          </p:cNvSpPr>
          <p:nvPr>
            <p:ph type="sldNum" sz="quarter" idx="5"/>
          </p:nvPr>
        </p:nvSpPr>
        <p:spPr/>
        <p:txBody>
          <a:bodyPr/>
          <a:lstStyle/>
          <a:p>
            <a:fld id="{B07158C4-A119-4B78-9DE8-A50001BC31DC}" type="slidenum">
              <a:rPr lang="en-AU" smtClean="0"/>
              <a:pPr/>
              <a:t>16</a:t>
            </a:fld>
            <a:endParaRPr lang="en-AU"/>
          </a:p>
        </p:txBody>
      </p:sp>
    </p:spTree>
    <p:extLst>
      <p:ext uri="{BB962C8B-B14F-4D97-AF65-F5344CB8AC3E}">
        <p14:creationId xmlns:p14="http://schemas.microsoft.com/office/powerpoint/2010/main" val="27626112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4E46F-CDC5-5A01-3EEF-EBF1E57CCF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E883A9-7C68-19E9-CDAE-73CD22CE5E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B6F1C7-ECB9-A3EA-4EDE-D5BFEC62D05A}"/>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44DCD901-7AC4-0ED8-C4A7-FB74143EDC9C}"/>
              </a:ext>
            </a:extLst>
          </p:cNvPr>
          <p:cNvSpPr>
            <a:spLocks noGrp="1"/>
          </p:cNvSpPr>
          <p:nvPr>
            <p:ph type="sldNum" sz="quarter" idx="5"/>
          </p:nvPr>
        </p:nvSpPr>
        <p:spPr/>
        <p:txBody>
          <a:bodyPr/>
          <a:lstStyle/>
          <a:p>
            <a:fld id="{B07158C4-A119-4B78-9DE8-A50001BC31DC}" type="slidenum">
              <a:rPr lang="en-AU" smtClean="0"/>
              <a:pPr/>
              <a:t>17</a:t>
            </a:fld>
            <a:endParaRPr lang="en-AU"/>
          </a:p>
        </p:txBody>
      </p:sp>
    </p:spTree>
    <p:extLst>
      <p:ext uri="{BB962C8B-B14F-4D97-AF65-F5344CB8AC3E}">
        <p14:creationId xmlns:p14="http://schemas.microsoft.com/office/powerpoint/2010/main" val="26544306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09C1A-4DED-3F4A-AAAE-E8F072100B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105D3E-62B0-F4D8-B92B-9CCDDDA7C0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B7A04C-FB72-24B7-911F-CD7997EC90DB}"/>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72BC05A5-4D59-2080-4D8F-A53B0E304E06}"/>
              </a:ext>
            </a:extLst>
          </p:cNvPr>
          <p:cNvSpPr>
            <a:spLocks noGrp="1"/>
          </p:cNvSpPr>
          <p:nvPr>
            <p:ph type="sldNum" sz="quarter" idx="5"/>
          </p:nvPr>
        </p:nvSpPr>
        <p:spPr/>
        <p:txBody>
          <a:bodyPr/>
          <a:lstStyle/>
          <a:p>
            <a:fld id="{B07158C4-A119-4B78-9DE8-A50001BC31DC}" type="slidenum">
              <a:rPr lang="en-AU" smtClean="0"/>
              <a:pPr/>
              <a:t>18</a:t>
            </a:fld>
            <a:endParaRPr lang="en-AU"/>
          </a:p>
        </p:txBody>
      </p:sp>
    </p:spTree>
    <p:extLst>
      <p:ext uri="{BB962C8B-B14F-4D97-AF65-F5344CB8AC3E}">
        <p14:creationId xmlns:p14="http://schemas.microsoft.com/office/powerpoint/2010/main" val="4658099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19</a:t>
            </a:fld>
            <a:endParaRPr lang="en-AU"/>
          </a:p>
        </p:txBody>
      </p:sp>
    </p:spTree>
    <p:extLst>
      <p:ext uri="{BB962C8B-B14F-4D97-AF65-F5344CB8AC3E}">
        <p14:creationId xmlns:p14="http://schemas.microsoft.com/office/powerpoint/2010/main" val="22855752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20</a:t>
            </a:fld>
            <a:endParaRPr lang="en-AU"/>
          </a:p>
        </p:txBody>
      </p:sp>
    </p:spTree>
    <p:extLst>
      <p:ext uri="{BB962C8B-B14F-4D97-AF65-F5344CB8AC3E}">
        <p14:creationId xmlns:p14="http://schemas.microsoft.com/office/powerpoint/2010/main" val="18105351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Public Sans" pitchFamily="2"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a:t>Presenter name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a:t>Click icon to add picture</a:t>
            </a:r>
            <a:endParaRPr lang="en-AU"/>
          </a:p>
        </p:txBody>
      </p:sp>
    </p:spTree>
    <p:extLst>
      <p:ext uri="{BB962C8B-B14F-4D97-AF65-F5344CB8AC3E}">
        <p14:creationId xmlns:p14="http://schemas.microsoft.com/office/powerpoint/2010/main" val="1578408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286467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US"/>
              <a:t>Click icon to add picture</a:t>
            </a:r>
            <a:endParaRPr lang="en-AU"/>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US"/>
              <a:t>Click to edit Master title style</a:t>
            </a:r>
            <a:endParaRPr lang="en-AU"/>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2297222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0947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3" name="Content Placeholder 2">
            <a:extLst>
              <a:ext uri="{FF2B5EF4-FFF2-40B4-BE49-F238E27FC236}">
                <a16:creationId xmlns:a16="http://schemas.microsoft.com/office/drawing/2014/main" id="{EAC13D79-FA01-577F-AC79-E39D6DCCC806}"/>
              </a:ext>
            </a:extLst>
          </p:cNvPr>
          <p:cNvSpPr>
            <a:spLocks noGrp="1"/>
          </p:cNvSpPr>
          <p:nvPr>
            <p:ph sz="quarter" idx="19" hasCustomPrompt="1"/>
          </p:nvPr>
        </p:nvSpPr>
        <p:spPr>
          <a:xfrm>
            <a:off x="360363" y="1562471"/>
            <a:ext cx="5735637" cy="4814518"/>
          </a:xfrm>
        </p:spPr>
        <p:txBody>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F0C3D212-D9E6-5651-0336-B3898E36FBA5}"/>
              </a:ext>
            </a:extLst>
          </p:cNvPr>
          <p:cNvSpPr>
            <a:spLocks noGrp="1"/>
          </p:cNvSpPr>
          <p:nvPr>
            <p:ph type="pic" sz="quarter" idx="20"/>
          </p:nvPr>
        </p:nvSpPr>
        <p:spPr>
          <a:xfrm>
            <a:off x="6324599" y="1562470"/>
            <a:ext cx="5507038" cy="4814518"/>
          </a:xfrm>
        </p:spPr>
        <p:txBody>
          <a:bodyPr/>
          <a:lstStyle/>
          <a:p>
            <a:r>
              <a:rPr lang="en-US"/>
              <a:t>Click icon to add picture</a:t>
            </a:r>
            <a:endParaRPr lang="en-AU"/>
          </a:p>
        </p:txBody>
      </p:sp>
    </p:spTree>
    <p:extLst>
      <p:ext uri="{BB962C8B-B14F-4D97-AF65-F5344CB8AC3E}">
        <p14:creationId xmlns:p14="http://schemas.microsoft.com/office/powerpoint/2010/main" val="428385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eature image and text">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US"/>
              <a:t>Click icon to add picture</a:t>
            </a:r>
            <a:endParaRPr lang="en-AU"/>
          </a:p>
        </p:txBody>
      </p:sp>
      <p:sp>
        <p:nvSpPr>
          <p:cNvPr id="4" name="Title 1">
            <a:extLst>
              <a:ext uri="{FF2B5EF4-FFF2-40B4-BE49-F238E27FC236}">
                <a16:creationId xmlns:a16="http://schemas.microsoft.com/office/drawing/2014/main" id="{46E61F09-1856-72E7-5C79-31B4A856E7AD}"/>
              </a:ext>
            </a:extLst>
          </p:cNvPr>
          <p:cNvSpPr>
            <a:spLocks noGrp="1"/>
          </p:cNvSpPr>
          <p:nvPr>
            <p:ph type="title" hasCustomPrompt="1"/>
          </p:nvPr>
        </p:nvSpPr>
        <p:spPr>
          <a:xfrm>
            <a:off x="5400000" y="360000"/>
            <a:ext cx="6407150" cy="554400"/>
          </a:xfrm>
        </p:spPr>
        <p:txBody>
          <a:bodyPr/>
          <a:lstStyle>
            <a:lvl1pPr>
              <a:defRPr>
                <a:solidFill>
                  <a:schemeClr val="accent1"/>
                </a:solidFill>
              </a:defRPr>
            </a:lvl1pPr>
          </a:lstStyle>
          <a:p>
            <a:r>
              <a:rPr lang="en-US"/>
              <a:t>Title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6407150" cy="294189"/>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72199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udent devised exam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8F6E96-99E3-4F1D-3A20-E08B77215476}"/>
              </a:ext>
            </a:extLst>
          </p:cNvPr>
          <p:cNvSpPr/>
          <p:nvPr userDrawn="1"/>
        </p:nvSpPr>
        <p:spPr>
          <a:xfrm>
            <a:off x="0" y="0"/>
            <a:ext cx="12192000" cy="161636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535382"/>
            <a:ext cx="9920073"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1743837"/>
            <a:ext cx="9920073" cy="471554"/>
          </a:xfrm>
        </p:spPr>
        <p:txBody>
          <a:bodyPr anchor="b">
            <a:noAutofit/>
          </a:bodyPr>
          <a:lstStyle>
            <a:lvl1pPr>
              <a:defRPr sz="28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pic>
        <p:nvPicPr>
          <p:cNvPr id="3" name="Picture 2" descr="A blue circle with a piece of a puzzle&#10;&#10;Description automatically generated">
            <a:extLst>
              <a:ext uri="{FF2B5EF4-FFF2-40B4-BE49-F238E27FC236}">
                <a16:creationId xmlns:a16="http://schemas.microsoft.com/office/drawing/2014/main" id="{F96725C5-9C99-B330-D0AA-938DE6B59F4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82417" y="134354"/>
            <a:ext cx="1347657" cy="1347657"/>
          </a:xfrm>
          <a:prstGeom prst="rect">
            <a:avLst/>
          </a:prstGeom>
          <a:noFill/>
          <a:extLst>
            <a:ext uri="{909E8E84-426E-40DD-AFC4-6F175D3DCCD1}">
              <a14:hiddenFill xmlns:a14="http://schemas.microsoft.com/office/drawing/2010/main">
                <a:solidFill>
                  <a:srgbClr val="FFFFFF"/>
                </a:solidFill>
              </a14:hiddenFill>
            </a:ext>
          </a:extLst>
        </p:spPr>
      </p:pic>
      <p:sp>
        <p:nvSpPr>
          <p:cNvPr id="8" name="Picture Placeholder 7">
            <a:extLst>
              <a:ext uri="{FF2B5EF4-FFF2-40B4-BE49-F238E27FC236}">
                <a16:creationId xmlns:a16="http://schemas.microsoft.com/office/drawing/2014/main" id="{0A1CAFC3-176E-0DAD-ACB1-AD56FA16962A}"/>
              </a:ext>
            </a:extLst>
          </p:cNvPr>
          <p:cNvSpPr>
            <a:spLocks noGrp="1"/>
          </p:cNvSpPr>
          <p:nvPr>
            <p:ph type="pic" sz="quarter" idx="19"/>
          </p:nvPr>
        </p:nvSpPr>
        <p:spPr>
          <a:xfrm>
            <a:off x="360363" y="2317750"/>
            <a:ext cx="11483637" cy="2060575"/>
          </a:xfrm>
        </p:spPr>
        <p:txBody>
          <a:bodyPr/>
          <a:lstStyle/>
          <a:p>
            <a:r>
              <a:rPr lang="en-US"/>
              <a:t>Click icon to add picture</a:t>
            </a:r>
            <a:endParaRPr lang="en-AU"/>
          </a:p>
        </p:txBody>
      </p:sp>
      <p:sp>
        <p:nvSpPr>
          <p:cNvPr id="10" name="Text Placeholder 9">
            <a:extLst>
              <a:ext uri="{FF2B5EF4-FFF2-40B4-BE49-F238E27FC236}">
                <a16:creationId xmlns:a16="http://schemas.microsoft.com/office/drawing/2014/main" id="{3C17158F-8305-9FAD-5D27-F260E3A45E51}"/>
              </a:ext>
            </a:extLst>
          </p:cNvPr>
          <p:cNvSpPr>
            <a:spLocks noGrp="1"/>
          </p:cNvSpPr>
          <p:nvPr>
            <p:ph type="body" sz="quarter" idx="20"/>
          </p:nvPr>
        </p:nvSpPr>
        <p:spPr>
          <a:xfrm>
            <a:off x="360363" y="4579938"/>
            <a:ext cx="11483975" cy="1743075"/>
          </a:xfrm>
        </p:spPr>
        <p:txBody>
          <a:bodyPr/>
          <a:lstStyle>
            <a:lvl1pPr>
              <a:spcAft>
                <a:spcPts val="1200"/>
              </a:spcAft>
              <a:defRPr sz="1800"/>
            </a:lvl1pPr>
            <a:lvl2pPr>
              <a:spcAft>
                <a:spcPts val="1200"/>
              </a:spcAft>
              <a:defRPr sz="1800"/>
            </a:lvl2pPr>
            <a:lvl3pPr>
              <a:spcAft>
                <a:spcPts val="1200"/>
              </a:spcAft>
              <a:defRPr sz="1800"/>
            </a:lvl3pPr>
            <a:lvl4pPr>
              <a:spcAft>
                <a:spcPts val="1200"/>
              </a:spcAft>
              <a:defRPr sz="1800"/>
            </a:lvl4pPr>
            <a:lvl5pPr>
              <a:spcAft>
                <a:spcPts val="1200"/>
              </a:spcAft>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152781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4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781477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258680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a:t>References</a:t>
            </a:r>
            <a:endParaRPr lang="en-AU"/>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Arial" panose="020B0604020202020204" pitchFamily="34" charset="0"/>
                <a:cs typeface="Arial" panose="020B0604020202020204" pitchFamily="34" charset="0"/>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59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a:p>
        </p:txBody>
      </p:sp>
      <p:sp>
        <p:nvSpPr>
          <p:cNvPr id="5" name="Rectangle 4">
            <a:extLst>
              <a:ext uri="{FF2B5EF4-FFF2-40B4-BE49-F238E27FC236}">
                <a16:creationId xmlns:a16="http://schemas.microsoft.com/office/drawing/2014/main" id="{147A10EB-69B5-E036-369C-033BAFE6DB18}"/>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07603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smtClean="0"/>
              <a:pPr/>
              <a:t>‹#›</a:t>
            </a:fld>
            <a:endParaRPr lang="en-AU"/>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728" r:id="rId1"/>
    <p:sldLayoutId id="2147483731" r:id="rId2"/>
    <p:sldLayoutId id="2147483747" r:id="rId3"/>
    <p:sldLayoutId id="2147483724" r:id="rId4"/>
    <p:sldLayoutId id="2147483762" r:id="rId5"/>
    <p:sldLayoutId id="2147483723" r:id="rId6"/>
    <p:sldLayoutId id="2147483764" r:id="rId7"/>
    <p:sldLayoutId id="2147483746" r:id="rId8"/>
    <p:sldLayoutId id="2147483725" r:id="rId9"/>
    <p:sldLayoutId id="2147483743" r:id="rId10"/>
    <p:sldLayoutId id="2147483744"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30.png"/><Relationship Id="rId7" Type="http://schemas.openxmlformats.org/officeDocument/2006/relationships/image" Target="../media/image120.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7.png"/><Relationship Id="rId10" Type="http://schemas.openxmlformats.org/officeDocument/2006/relationships/image" Target="../media/image18.png"/><Relationship Id="rId4" Type="http://schemas.openxmlformats.org/officeDocument/2006/relationships/image" Target="../media/image90.png"/><Relationship Id="rId9" Type="http://schemas.openxmlformats.org/officeDocument/2006/relationships/image" Target="../media/image140.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191.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80.png"/><Relationship Id="rId5" Type="http://schemas.openxmlformats.org/officeDocument/2006/relationships/image" Target="../media/image170.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91.png"/><Relationship Id="rId2" Type="http://schemas.openxmlformats.org/officeDocument/2006/relationships/image" Target="../media/image160.png"/><Relationship Id="rId1" Type="http://schemas.openxmlformats.org/officeDocument/2006/relationships/slideLayout" Target="../slideLayouts/slideLayout8.xml"/><Relationship Id="rId6" Type="http://schemas.openxmlformats.org/officeDocument/2006/relationships/image" Target="../media/image180.png"/><Relationship Id="rId5" Type="http://schemas.openxmlformats.org/officeDocument/2006/relationships/image" Target="../media/image170.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00.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90.png"/><Relationship Id="rId10" Type="http://schemas.openxmlformats.org/officeDocument/2006/relationships/image" Target="../media/image210.png"/><Relationship Id="rId4" Type="http://schemas.openxmlformats.org/officeDocument/2006/relationships/image" Target="../media/image21.png"/><Relationship Id="rId9"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9.png"/><Relationship Id="rId7"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31.png"/><Relationship Id="rId5" Type="http://schemas.openxmlformats.org/officeDocument/2006/relationships/image" Target="../media/image35.png"/><Relationship Id="rId9"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10.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38.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hyperlink" Target="https://educationstandards.nsw.edu.au/wps/portal/nesa/mini-footer/copyright" TargetMode="External"/><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hyperlink" Target="https://curriculum.nsw.edu.au/learning-areas/mathematics/mathematics-advanced-11-12-2024/overview" TargetMode="External"/><Relationship Id="rId5" Type="http://schemas.openxmlformats.org/officeDocument/2006/relationships/hyperlink" Target="https://curriculum.nsw.edu.au/" TargetMode="External"/><Relationship Id="rId4" Type="http://schemas.openxmlformats.org/officeDocument/2006/relationships/hyperlink" Target="https://educationstandards.nsw.edu.au/wps/portal/nesa/home"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F38185-B00A-9878-8E80-7D55E5647711}"/>
              </a:ext>
            </a:extLst>
          </p:cNvPr>
          <p:cNvSpPr>
            <a:spLocks noGrp="1"/>
          </p:cNvSpPr>
          <p:nvPr>
            <p:ph type="ctrTitle"/>
          </p:nvPr>
        </p:nvSpPr>
        <p:spPr/>
        <p:txBody>
          <a:bodyPr/>
          <a:lstStyle/>
          <a:p>
            <a:r>
              <a:rPr lang="en-AU">
                <a:effectLst/>
                <a:latin typeface="+mj-lt"/>
                <a:ea typeface="Times New Roman" panose="02020603050405020304" pitchFamily="18" charset="0"/>
              </a:rPr>
              <a:t>Arc length</a:t>
            </a:r>
            <a:endParaRPr lang="en-AU">
              <a:latin typeface="+mj-lt"/>
            </a:endParaRPr>
          </a:p>
        </p:txBody>
      </p:sp>
      <p:sp>
        <p:nvSpPr>
          <p:cNvPr id="11" name="Text Placeholder 10">
            <a:extLst>
              <a:ext uri="{FF2B5EF4-FFF2-40B4-BE49-F238E27FC236}">
                <a16:creationId xmlns:a16="http://schemas.microsoft.com/office/drawing/2014/main" id="{3D12AD43-6748-1D46-1B69-DCBF45A45856}"/>
              </a:ext>
            </a:extLst>
          </p:cNvPr>
          <p:cNvSpPr>
            <a:spLocks noGrp="1"/>
          </p:cNvSpPr>
          <p:nvPr>
            <p:ph type="body" sz="quarter" idx="10"/>
          </p:nvPr>
        </p:nvSpPr>
        <p:spPr/>
        <p:txBody>
          <a:bodyPr/>
          <a:lstStyle/>
          <a:p>
            <a:r>
              <a:rPr lang="en-AU" dirty="0"/>
              <a:t>Mathematics Advanced – Stage 6 (Year 11)</a:t>
            </a:r>
          </a:p>
        </p:txBody>
      </p:sp>
      <p:sp>
        <p:nvSpPr>
          <p:cNvPr id="10" name="Text Placeholder 9">
            <a:extLst>
              <a:ext uri="{FF2B5EF4-FFF2-40B4-BE49-F238E27FC236}">
                <a16:creationId xmlns:a16="http://schemas.microsoft.com/office/drawing/2014/main" id="{CA5E7E5A-B4C4-F5B9-98E5-6C838D018316}"/>
              </a:ext>
            </a:extLst>
          </p:cNvPr>
          <p:cNvSpPr>
            <a:spLocks noGrp="1"/>
          </p:cNvSpPr>
          <p:nvPr>
            <p:ph type="body" sz="quarter" idx="16"/>
          </p:nvPr>
        </p:nvSpPr>
        <p:spPr/>
        <p:txBody>
          <a:bodyPr/>
          <a:lstStyle/>
          <a:p>
            <a:r>
              <a:rPr lang="en-AU">
                <a:latin typeface="+mj-lt"/>
              </a:rPr>
              <a:t>Trigonometry</a:t>
            </a:r>
          </a:p>
        </p:txBody>
      </p:sp>
      <p:pic>
        <p:nvPicPr>
          <p:cNvPr id="5" name="Picture Placeholder 4" descr="A young person writing on a whiteboard.">
            <a:extLst>
              <a:ext uri="{FF2B5EF4-FFF2-40B4-BE49-F238E27FC236}">
                <a16:creationId xmlns:a16="http://schemas.microsoft.com/office/drawing/2014/main" id="{0AD8F7B3-11DA-3981-08F0-7B71A939167A}"/>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21226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00255-62C7-52FC-7626-3B3FEBADF4CA}"/>
              </a:ext>
            </a:extLst>
          </p:cNvPr>
          <p:cNvSpPr>
            <a:spLocks noGrp="1"/>
          </p:cNvSpPr>
          <p:nvPr>
            <p:ph type="ctrTitle"/>
          </p:nvPr>
        </p:nvSpPr>
        <p:spPr/>
        <p:txBody>
          <a:bodyPr/>
          <a:lstStyle/>
          <a:p>
            <a:r>
              <a:rPr lang="en-AU">
                <a:latin typeface="+mj-lt"/>
              </a:rPr>
              <a:t>Activating prior knowledge</a:t>
            </a:r>
          </a:p>
        </p:txBody>
      </p:sp>
    </p:spTree>
    <p:extLst>
      <p:ext uri="{BB962C8B-B14F-4D97-AF65-F5344CB8AC3E}">
        <p14:creationId xmlns:p14="http://schemas.microsoft.com/office/powerpoint/2010/main" val="2028193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771DFD9-8A15-0B68-D0C0-38D11E494B50}"/>
              </a:ext>
            </a:extLst>
          </p:cNvPr>
          <p:cNvSpPr>
            <a:spLocks noGrp="1"/>
          </p:cNvSpPr>
          <p:nvPr>
            <p:ph type="title"/>
          </p:nvPr>
        </p:nvSpPr>
        <p:spPr/>
        <p:txBody>
          <a:bodyPr/>
          <a:lstStyle/>
          <a:p>
            <a:r>
              <a:rPr lang="en-AU" dirty="0"/>
              <a:t>Going round in circles</a:t>
            </a:r>
          </a:p>
        </p:txBody>
      </p:sp>
      <p:sp>
        <p:nvSpPr>
          <p:cNvPr id="4" name="Text Placeholder 3">
            <a:extLst>
              <a:ext uri="{FF2B5EF4-FFF2-40B4-BE49-F238E27FC236}">
                <a16:creationId xmlns:a16="http://schemas.microsoft.com/office/drawing/2014/main" id="{D731BBDB-A601-63BC-B44C-06BF36E4450B}"/>
              </a:ext>
            </a:extLst>
          </p:cNvPr>
          <p:cNvSpPr>
            <a:spLocks noGrp="1"/>
          </p:cNvSpPr>
          <p:nvPr>
            <p:ph type="body" sz="quarter" idx="18"/>
          </p:nvPr>
        </p:nvSpPr>
        <p:spPr/>
        <p:txBody>
          <a:bodyPr/>
          <a:lstStyle/>
          <a:p>
            <a:r>
              <a:rPr lang="en-AU" dirty="0"/>
              <a:t>For each of the following angles, determine what fraction of a full revolution they represent.</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265CC3F-7E53-90DE-5EE1-444F5CD5B9A3}"/>
                  </a:ext>
                </a:extLst>
              </p:cNvPr>
              <p:cNvSpPr txBox="1"/>
              <p:nvPr/>
            </p:nvSpPr>
            <p:spPr>
              <a:xfrm>
                <a:off x="360000" y="1515717"/>
                <a:ext cx="1713965" cy="4475922"/>
              </a:xfrm>
              <a:prstGeom prst="rect">
                <a:avLst/>
              </a:prstGeom>
              <a:noFill/>
            </p:spPr>
            <p:txBody>
              <a:bodyPr wrap="none" lIns="0" tIns="0" rIns="0" bIns="0" rtlCol="0">
                <a:noAutofit/>
              </a:bodyPr>
              <a:lstStyle/>
              <a:p>
                <a:pPr marL="342900" indent="-342900">
                  <a:lnSpc>
                    <a:spcPct val="170000"/>
                  </a:lnSpc>
                  <a:buFont typeface="+mj-lt"/>
                  <a:buAutoNum type="arabicPeriod"/>
                </a:pPr>
                <a:r>
                  <a:rPr lang="en-AU" sz="1800" b="0" dirty="0"/>
                  <a:t> </a:t>
                </a:r>
                <a14:m>
                  <m:oMath xmlns:m="http://schemas.openxmlformats.org/officeDocument/2006/math">
                    <m:r>
                      <a:rPr lang="en-AU" sz="1800" b="0" i="1" smtClean="0">
                        <a:latin typeface="Cambria Math" panose="02040503050406030204" pitchFamily="18" charset="0"/>
                      </a:rPr>
                      <m:t>90</m:t>
                    </m:r>
                    <m:r>
                      <a:rPr lang="en-AU" sz="1800" b="0" i="1" smtClean="0">
                        <a:latin typeface="Cambria Math" panose="02040503050406030204" pitchFamily="18" charset="0"/>
                        <a:ea typeface="Cambria Math" panose="02040503050406030204" pitchFamily="18" charset="0"/>
                      </a:rPr>
                      <m:t>°</m:t>
                    </m:r>
                  </m:oMath>
                </a14:m>
                <a:endParaRPr lang="en-AU" sz="1800" b="0" dirty="0">
                  <a:ea typeface="Cambria Math" panose="02040503050406030204" pitchFamily="18" charset="0"/>
                </a:endParaRPr>
              </a:p>
              <a:p>
                <a:pPr marL="342900" indent="-342900">
                  <a:lnSpc>
                    <a:spcPct val="170000"/>
                  </a:lnSpc>
                  <a:buFont typeface="+mj-lt"/>
                  <a:buAutoNum type="arabicPeriod"/>
                </a:pPr>
                <a:r>
                  <a:rPr lang="en-AU" sz="1800" b="0" dirty="0"/>
                  <a:t> </a:t>
                </a:r>
                <a14:m>
                  <m:oMath xmlns:m="http://schemas.openxmlformats.org/officeDocument/2006/math">
                    <m:r>
                      <a:rPr lang="en-AU" sz="1800" b="0" i="1" smtClean="0">
                        <a:latin typeface="Cambria Math" panose="02040503050406030204" pitchFamily="18" charset="0"/>
                      </a:rPr>
                      <m:t>120</m:t>
                    </m:r>
                    <m:r>
                      <a:rPr lang="en-AU" sz="1800" b="0" i="1" smtClean="0">
                        <a:latin typeface="Cambria Math" panose="02040503050406030204" pitchFamily="18" charset="0"/>
                        <a:ea typeface="Cambria Math" panose="02040503050406030204" pitchFamily="18" charset="0"/>
                      </a:rPr>
                      <m:t>°</m:t>
                    </m:r>
                  </m:oMath>
                </a14:m>
                <a:endParaRPr lang="en-AU" sz="1800" b="0" dirty="0">
                  <a:ea typeface="Cambria Math" panose="02040503050406030204" pitchFamily="18" charset="0"/>
                </a:endParaRPr>
              </a:p>
              <a:p>
                <a:pPr marL="342900" indent="-342900">
                  <a:lnSpc>
                    <a:spcPct val="170000"/>
                  </a:lnSpc>
                  <a:buFont typeface="+mj-lt"/>
                  <a:buAutoNum type="arabicPeriod"/>
                </a:pPr>
                <a:r>
                  <a:rPr lang="en-AU" sz="1800" b="0" dirty="0"/>
                  <a:t> </a:t>
                </a:r>
                <a14:m>
                  <m:oMath xmlns:m="http://schemas.openxmlformats.org/officeDocument/2006/math">
                    <m:r>
                      <a:rPr lang="en-AU" sz="1800" b="0" i="1" smtClean="0">
                        <a:latin typeface="Cambria Math" panose="02040503050406030204" pitchFamily="18" charset="0"/>
                      </a:rPr>
                      <m:t>45</m:t>
                    </m:r>
                    <m:r>
                      <a:rPr lang="en-AU" sz="1800" b="0" i="1" smtClean="0">
                        <a:latin typeface="Cambria Math" panose="02040503050406030204" pitchFamily="18" charset="0"/>
                        <a:ea typeface="Cambria Math" panose="02040503050406030204" pitchFamily="18" charset="0"/>
                      </a:rPr>
                      <m:t>°</m:t>
                    </m:r>
                  </m:oMath>
                </a14:m>
                <a:endParaRPr lang="en-AU" sz="1800" b="0" dirty="0">
                  <a:ea typeface="Cambria Math" panose="02040503050406030204" pitchFamily="18" charset="0"/>
                </a:endParaRPr>
              </a:p>
              <a:p>
                <a:pPr marL="342900" indent="-342900">
                  <a:lnSpc>
                    <a:spcPct val="170000"/>
                  </a:lnSpc>
                  <a:buFont typeface="+mj-lt"/>
                  <a:buAutoNum type="arabicPeriod"/>
                </a:pPr>
                <a:r>
                  <a:rPr lang="en-AU" sz="1800" b="0" dirty="0"/>
                  <a:t> </a:t>
                </a:r>
                <a14:m>
                  <m:oMath xmlns:m="http://schemas.openxmlformats.org/officeDocument/2006/math">
                    <m:r>
                      <a:rPr lang="en-AU" sz="1800" b="0" i="1" smtClean="0">
                        <a:latin typeface="Cambria Math" panose="02040503050406030204" pitchFamily="18" charset="0"/>
                      </a:rPr>
                      <m:t>30</m:t>
                    </m:r>
                    <m:r>
                      <a:rPr lang="en-AU" sz="1800" b="0" i="1" smtClean="0">
                        <a:latin typeface="Cambria Math" panose="02040503050406030204" pitchFamily="18" charset="0"/>
                        <a:ea typeface="Cambria Math" panose="02040503050406030204" pitchFamily="18" charset="0"/>
                      </a:rPr>
                      <m:t>°</m:t>
                    </m:r>
                  </m:oMath>
                </a14:m>
                <a:endParaRPr lang="en-AU" sz="1800" b="0" dirty="0">
                  <a:ea typeface="Cambria Math" panose="02040503050406030204" pitchFamily="18" charset="0"/>
                </a:endParaRPr>
              </a:p>
              <a:p>
                <a:pPr marL="342900" indent="-342900" algn="l">
                  <a:lnSpc>
                    <a:spcPct val="170000"/>
                  </a:lnSpc>
                  <a:buFont typeface="+mj-lt"/>
                  <a:buAutoNum type="arabicPeriod"/>
                </a:pPr>
                <a:r>
                  <a:rPr lang="en-AU" sz="1800" dirty="0"/>
                  <a:t> </a:t>
                </a:r>
                <a14:m>
                  <m:oMath xmlns:m="http://schemas.openxmlformats.org/officeDocument/2006/math">
                    <m:f>
                      <m:fPr>
                        <m:ctrlPr>
                          <a:rPr lang="en-AU" sz="1800" i="1" smtClean="0">
                            <a:latin typeface="Cambria Math" panose="02040503050406030204" pitchFamily="18" charset="0"/>
                          </a:rPr>
                        </m:ctrlPr>
                      </m:fPr>
                      <m:num>
                        <m:r>
                          <a:rPr lang="en-AU" sz="1800" i="1" smtClean="0">
                            <a:latin typeface="Cambria Math" panose="02040503050406030204" pitchFamily="18" charset="0"/>
                            <a:ea typeface="Cambria Math" panose="02040503050406030204" pitchFamily="18" charset="0"/>
                          </a:rPr>
                          <m:t>𝜋</m:t>
                        </m:r>
                      </m:num>
                      <m:den>
                        <m:r>
                          <a:rPr lang="en-AU" sz="1800" b="0" i="1" smtClean="0">
                            <a:latin typeface="Cambria Math" panose="02040503050406030204" pitchFamily="18" charset="0"/>
                          </a:rPr>
                          <m:t>2</m:t>
                        </m:r>
                      </m:den>
                    </m:f>
                  </m:oMath>
                </a14:m>
                <a:r>
                  <a:rPr lang="en-AU" sz="1800" b="0" dirty="0"/>
                  <a:t> rad</a:t>
                </a:r>
              </a:p>
              <a:p>
                <a:pPr marL="342900" indent="-342900" algn="l">
                  <a:lnSpc>
                    <a:spcPct val="170000"/>
                  </a:lnSpc>
                  <a:buFont typeface="+mj-lt"/>
                  <a:buAutoNum type="arabicPeriod"/>
                </a:pPr>
                <a:r>
                  <a:rPr lang="en-AU" sz="1800" dirty="0"/>
                  <a:t> </a:t>
                </a:r>
                <a14:m>
                  <m:oMath xmlns:m="http://schemas.openxmlformats.org/officeDocument/2006/math">
                    <m:f>
                      <m:fPr>
                        <m:ctrlPr>
                          <a:rPr lang="en-AU" sz="1800" i="1" smtClean="0">
                            <a:latin typeface="Cambria Math" panose="02040503050406030204" pitchFamily="18" charset="0"/>
                          </a:rPr>
                        </m:ctrlPr>
                      </m:fPr>
                      <m:num>
                        <m:r>
                          <a:rPr lang="en-AU" sz="1800" b="0" i="1" smtClean="0">
                            <a:latin typeface="Cambria Math" panose="02040503050406030204" pitchFamily="18" charset="0"/>
                            <a:ea typeface="Cambria Math" panose="02040503050406030204" pitchFamily="18" charset="0"/>
                          </a:rPr>
                          <m:t>𝜋</m:t>
                        </m:r>
                      </m:num>
                      <m:den>
                        <m:r>
                          <a:rPr lang="en-AU" sz="1800" b="0" i="1" smtClean="0">
                            <a:latin typeface="Cambria Math" panose="02040503050406030204" pitchFamily="18" charset="0"/>
                          </a:rPr>
                          <m:t>4</m:t>
                        </m:r>
                      </m:den>
                    </m:f>
                  </m:oMath>
                </a14:m>
                <a:r>
                  <a:rPr lang="en-AU" sz="1800" dirty="0"/>
                  <a:t> rad</a:t>
                </a:r>
              </a:p>
              <a:p>
                <a:pPr marL="342900" indent="-342900" algn="l">
                  <a:lnSpc>
                    <a:spcPct val="170000"/>
                  </a:lnSpc>
                  <a:buFont typeface="+mj-lt"/>
                  <a:buAutoNum type="arabicPeriod"/>
                </a:pPr>
                <a:r>
                  <a:rPr lang="en-AU" sz="1800" dirty="0"/>
                  <a:t> </a:t>
                </a:r>
                <a14:m>
                  <m:oMath xmlns:m="http://schemas.openxmlformats.org/officeDocument/2006/math">
                    <m:f>
                      <m:fPr>
                        <m:ctrlPr>
                          <a:rPr lang="en-AU" sz="1800" i="1" smtClean="0">
                            <a:latin typeface="Cambria Math" panose="02040503050406030204" pitchFamily="18" charset="0"/>
                          </a:rPr>
                        </m:ctrlPr>
                      </m:fPr>
                      <m:num>
                        <m:r>
                          <a:rPr lang="en-AU" sz="1800" i="1" smtClean="0">
                            <a:latin typeface="Cambria Math" panose="02040503050406030204" pitchFamily="18" charset="0"/>
                            <a:ea typeface="Cambria Math" panose="02040503050406030204" pitchFamily="18" charset="0"/>
                          </a:rPr>
                          <m:t>𝜋</m:t>
                        </m:r>
                      </m:num>
                      <m:den>
                        <m:r>
                          <a:rPr lang="en-AU" sz="1800" b="0" i="1" smtClean="0">
                            <a:latin typeface="Cambria Math" panose="02040503050406030204" pitchFamily="18" charset="0"/>
                          </a:rPr>
                          <m:t>6</m:t>
                        </m:r>
                      </m:den>
                    </m:f>
                  </m:oMath>
                </a14:m>
                <a:r>
                  <a:rPr lang="en-AU" sz="1800" dirty="0"/>
                  <a:t> rad</a:t>
                </a:r>
              </a:p>
              <a:p>
                <a:pPr marL="342900" indent="-342900" algn="l">
                  <a:lnSpc>
                    <a:spcPct val="170000"/>
                  </a:lnSpc>
                  <a:buFont typeface="+mj-lt"/>
                  <a:buAutoNum type="arabicPeriod"/>
                </a:pPr>
                <a:r>
                  <a:rPr lang="en-AU" sz="1800" dirty="0"/>
                  <a:t> </a:t>
                </a:r>
                <a14:m>
                  <m:oMath xmlns:m="http://schemas.openxmlformats.org/officeDocument/2006/math">
                    <m:f>
                      <m:fPr>
                        <m:ctrlPr>
                          <a:rPr lang="en-AU" sz="1800" i="1" smtClean="0">
                            <a:latin typeface="Cambria Math" panose="02040503050406030204" pitchFamily="18" charset="0"/>
                          </a:rPr>
                        </m:ctrlPr>
                      </m:fPr>
                      <m:num>
                        <m:r>
                          <a:rPr lang="en-AU" sz="1800" b="0" i="1" smtClean="0">
                            <a:latin typeface="Cambria Math" panose="02040503050406030204" pitchFamily="18" charset="0"/>
                          </a:rPr>
                          <m:t>3</m:t>
                        </m:r>
                        <m:r>
                          <a:rPr lang="en-AU" sz="1800" b="0" i="1" smtClean="0">
                            <a:latin typeface="Cambria Math" panose="02040503050406030204" pitchFamily="18" charset="0"/>
                            <a:ea typeface="Cambria Math" panose="02040503050406030204" pitchFamily="18" charset="0"/>
                          </a:rPr>
                          <m:t>𝜋</m:t>
                        </m:r>
                      </m:num>
                      <m:den>
                        <m:r>
                          <a:rPr lang="en-AU" sz="1800" b="0" i="1" smtClean="0">
                            <a:latin typeface="Cambria Math" panose="02040503050406030204" pitchFamily="18" charset="0"/>
                          </a:rPr>
                          <m:t>2</m:t>
                        </m:r>
                      </m:den>
                    </m:f>
                  </m:oMath>
                </a14:m>
                <a:r>
                  <a:rPr lang="en-AU" sz="1800" dirty="0"/>
                  <a:t> rad</a:t>
                </a:r>
              </a:p>
              <a:p>
                <a:pPr algn="l"/>
                <a:endParaRPr lang="en-AU" sz="1800" dirty="0"/>
              </a:p>
              <a:p>
                <a:pPr algn="l"/>
                <a:endParaRPr lang="en-AU" sz="1800" dirty="0"/>
              </a:p>
            </p:txBody>
          </p:sp>
        </mc:Choice>
        <mc:Fallback xmlns="">
          <p:sp>
            <p:nvSpPr>
              <p:cNvPr id="5" name="TextBox 4">
                <a:extLst>
                  <a:ext uri="{FF2B5EF4-FFF2-40B4-BE49-F238E27FC236}">
                    <a16:creationId xmlns:a16="http://schemas.microsoft.com/office/drawing/2014/main" id="{A265CC3F-7E53-90DE-5EE1-444F5CD5B9A3}"/>
                  </a:ext>
                </a:extLst>
              </p:cNvPr>
              <p:cNvSpPr txBox="1">
                <a:spLocks noRot="1" noChangeAspect="1" noMove="1" noResize="1" noEditPoints="1" noAdjustHandles="1" noChangeArrowheads="1" noChangeShapeType="1" noTextEdit="1"/>
              </p:cNvSpPr>
              <p:nvPr/>
            </p:nvSpPr>
            <p:spPr>
              <a:xfrm>
                <a:off x="360000" y="1515717"/>
                <a:ext cx="1713965" cy="4475922"/>
              </a:xfrm>
              <a:prstGeom prst="rect">
                <a:avLst/>
              </a:prstGeom>
              <a:blipFill>
                <a:blip r:embed="rId2"/>
                <a:stretch>
                  <a:fillRect l="-7473"/>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576EE4FB-791A-85D2-9651-9295D9DBBDB0}"/>
                  </a:ext>
                </a:extLst>
              </p:cNvPr>
              <p:cNvSpPr txBox="1"/>
              <p:nvPr/>
            </p:nvSpPr>
            <p:spPr>
              <a:xfrm>
                <a:off x="3162834" y="1614619"/>
                <a:ext cx="1713965" cy="4475922"/>
              </a:xfrm>
              <a:prstGeom prst="rect">
                <a:avLst/>
              </a:prstGeom>
              <a:noFill/>
            </p:spPr>
            <p:txBody>
              <a:bodyPr wrap="none" lIns="0" tIns="0" rIns="0" bIns="0" rtlCol="0">
                <a:noAutofit/>
              </a:bodyPr>
              <a:lstStyle/>
              <a:p>
                <a:pPr marL="342900" indent="-342900" algn="l">
                  <a:lnSpc>
                    <a:spcPct val="120000"/>
                  </a:lnSpc>
                  <a:buFont typeface="+mj-lt"/>
                  <a:buAutoNum type="arabicPeriod"/>
                </a:pPr>
                <a:r>
                  <a:rPr lang="en-AU" sz="1800" dirty="0"/>
                  <a:t> </a:t>
                </a:r>
                <a14:m>
                  <m:oMath xmlns:m="http://schemas.openxmlformats.org/officeDocument/2006/math">
                    <m:f>
                      <m:fPr>
                        <m:ctrlPr>
                          <a:rPr lang="en-AU" sz="1800" i="1" smtClean="0">
                            <a:latin typeface="Cambria Math" panose="02040503050406030204" pitchFamily="18" charset="0"/>
                          </a:rPr>
                        </m:ctrlPr>
                      </m:fPr>
                      <m:num>
                        <m:r>
                          <a:rPr lang="en-AU" sz="1800" b="0" i="1" smtClean="0">
                            <a:latin typeface="Cambria Math" panose="02040503050406030204" pitchFamily="18" charset="0"/>
                          </a:rPr>
                          <m:t>90</m:t>
                        </m:r>
                      </m:num>
                      <m:den>
                        <m:r>
                          <a:rPr lang="en-AU" sz="1800" b="0" i="1" smtClean="0">
                            <a:latin typeface="Cambria Math" panose="02040503050406030204" pitchFamily="18" charset="0"/>
                          </a:rPr>
                          <m:t>360</m:t>
                        </m:r>
                      </m:den>
                    </m:f>
                    <m: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1</m:t>
                        </m:r>
                      </m:num>
                      <m:den>
                        <m:r>
                          <a:rPr lang="en-AU" sz="1800" b="0" i="1" smtClean="0">
                            <a:latin typeface="Cambria Math" panose="02040503050406030204" pitchFamily="18" charset="0"/>
                          </a:rPr>
                          <m:t>4</m:t>
                        </m:r>
                      </m:den>
                    </m:f>
                  </m:oMath>
                </a14:m>
                <a:endParaRPr lang="en-AU" sz="1800" dirty="0"/>
              </a:p>
              <a:p>
                <a:pPr marL="342900" indent="-342900">
                  <a:lnSpc>
                    <a:spcPct val="120000"/>
                  </a:lnSpc>
                  <a:buFont typeface="+mj-lt"/>
                  <a:buAutoNum type="arabicPeriod"/>
                </a:pPr>
                <a:r>
                  <a:rPr lang="en-AU" sz="1800" dirty="0"/>
                  <a:t> </a:t>
                </a:r>
                <a14:m>
                  <m:oMath xmlns:m="http://schemas.openxmlformats.org/officeDocument/2006/math">
                    <m:f>
                      <m:fPr>
                        <m:ctrlPr>
                          <a:rPr lang="en-AU" sz="1800" i="1">
                            <a:latin typeface="Cambria Math" panose="02040503050406030204" pitchFamily="18" charset="0"/>
                          </a:rPr>
                        </m:ctrlPr>
                      </m:fPr>
                      <m:num>
                        <m:r>
                          <a:rPr lang="en-AU" sz="1800" b="0" i="1" smtClean="0">
                            <a:latin typeface="Cambria Math" panose="02040503050406030204" pitchFamily="18" charset="0"/>
                          </a:rPr>
                          <m:t>120</m:t>
                        </m:r>
                      </m:num>
                      <m:den>
                        <m:r>
                          <a:rPr lang="en-AU" sz="1800" i="1">
                            <a:latin typeface="Cambria Math" panose="02040503050406030204" pitchFamily="18" charset="0"/>
                          </a:rPr>
                          <m:t>360</m:t>
                        </m:r>
                      </m:den>
                    </m:f>
                    <m:r>
                      <a:rPr lang="en-AU" sz="1800" i="1">
                        <a:latin typeface="Cambria Math" panose="02040503050406030204" pitchFamily="18" charset="0"/>
                      </a:rPr>
                      <m:t>=</m:t>
                    </m:r>
                    <m:f>
                      <m:fPr>
                        <m:ctrlPr>
                          <a:rPr lang="en-AU" sz="1800" i="1">
                            <a:latin typeface="Cambria Math" panose="02040503050406030204" pitchFamily="18" charset="0"/>
                          </a:rPr>
                        </m:ctrlPr>
                      </m:fPr>
                      <m:num>
                        <m:r>
                          <a:rPr lang="en-AU" sz="1800" i="1">
                            <a:latin typeface="Cambria Math" panose="02040503050406030204" pitchFamily="18" charset="0"/>
                          </a:rPr>
                          <m:t>1</m:t>
                        </m:r>
                      </m:num>
                      <m:den>
                        <m:r>
                          <a:rPr lang="en-AU" sz="1800" b="0" i="1" smtClean="0">
                            <a:latin typeface="Cambria Math" panose="02040503050406030204" pitchFamily="18" charset="0"/>
                          </a:rPr>
                          <m:t>3</m:t>
                        </m:r>
                      </m:den>
                    </m:f>
                  </m:oMath>
                </a14:m>
                <a:endParaRPr lang="en-AU" sz="1800" dirty="0"/>
              </a:p>
              <a:p>
                <a:pPr marL="342900" indent="-342900">
                  <a:lnSpc>
                    <a:spcPct val="120000"/>
                  </a:lnSpc>
                  <a:buFont typeface="+mj-lt"/>
                  <a:buAutoNum type="arabicPeriod"/>
                </a:pPr>
                <a:r>
                  <a:rPr lang="en-AU" sz="1800" dirty="0"/>
                  <a:t> </a:t>
                </a:r>
                <a14:m>
                  <m:oMath xmlns:m="http://schemas.openxmlformats.org/officeDocument/2006/math">
                    <m:f>
                      <m:fPr>
                        <m:ctrlPr>
                          <a:rPr lang="en-AU" sz="1800" i="1">
                            <a:latin typeface="Cambria Math" panose="02040503050406030204" pitchFamily="18" charset="0"/>
                          </a:rPr>
                        </m:ctrlPr>
                      </m:fPr>
                      <m:num>
                        <m:r>
                          <a:rPr lang="en-AU" sz="1800" b="0" i="1" smtClean="0">
                            <a:latin typeface="Cambria Math" panose="02040503050406030204" pitchFamily="18" charset="0"/>
                          </a:rPr>
                          <m:t>45</m:t>
                        </m:r>
                      </m:num>
                      <m:den>
                        <m:r>
                          <a:rPr lang="en-AU" sz="1800" i="1">
                            <a:latin typeface="Cambria Math" panose="02040503050406030204" pitchFamily="18" charset="0"/>
                          </a:rPr>
                          <m:t>360</m:t>
                        </m:r>
                      </m:den>
                    </m:f>
                    <m:r>
                      <a:rPr lang="en-AU" sz="1800" i="1">
                        <a:latin typeface="Cambria Math" panose="02040503050406030204" pitchFamily="18" charset="0"/>
                      </a:rPr>
                      <m:t>=</m:t>
                    </m:r>
                    <m:f>
                      <m:fPr>
                        <m:ctrlPr>
                          <a:rPr lang="en-AU" sz="1800" i="1">
                            <a:latin typeface="Cambria Math" panose="02040503050406030204" pitchFamily="18" charset="0"/>
                          </a:rPr>
                        </m:ctrlPr>
                      </m:fPr>
                      <m:num>
                        <m:r>
                          <a:rPr lang="en-AU" sz="1800" i="1">
                            <a:latin typeface="Cambria Math" panose="02040503050406030204" pitchFamily="18" charset="0"/>
                          </a:rPr>
                          <m:t>1</m:t>
                        </m:r>
                      </m:num>
                      <m:den>
                        <m:r>
                          <a:rPr lang="en-AU" sz="1800" b="0" i="1" smtClean="0">
                            <a:latin typeface="Cambria Math" panose="02040503050406030204" pitchFamily="18" charset="0"/>
                          </a:rPr>
                          <m:t>8</m:t>
                        </m:r>
                      </m:den>
                    </m:f>
                  </m:oMath>
                </a14:m>
                <a:endParaRPr lang="en-AU" sz="1800" dirty="0"/>
              </a:p>
              <a:p>
                <a:pPr marL="342900" indent="-342900">
                  <a:lnSpc>
                    <a:spcPct val="120000"/>
                  </a:lnSpc>
                  <a:buFont typeface="+mj-lt"/>
                  <a:buAutoNum type="arabicPeriod"/>
                </a:pPr>
                <a:r>
                  <a:rPr lang="en-AU" sz="1800" dirty="0"/>
                  <a:t> </a:t>
                </a:r>
                <a14:m>
                  <m:oMath xmlns:m="http://schemas.openxmlformats.org/officeDocument/2006/math">
                    <m:f>
                      <m:fPr>
                        <m:ctrlPr>
                          <a:rPr lang="en-AU" sz="1800" i="1">
                            <a:latin typeface="Cambria Math" panose="02040503050406030204" pitchFamily="18" charset="0"/>
                          </a:rPr>
                        </m:ctrlPr>
                      </m:fPr>
                      <m:num>
                        <m:r>
                          <a:rPr lang="en-AU" sz="1800" b="0" i="1" smtClean="0">
                            <a:latin typeface="Cambria Math" panose="02040503050406030204" pitchFamily="18" charset="0"/>
                          </a:rPr>
                          <m:t>30</m:t>
                        </m:r>
                      </m:num>
                      <m:den>
                        <m:r>
                          <a:rPr lang="en-AU" sz="1800" i="1">
                            <a:latin typeface="Cambria Math" panose="02040503050406030204" pitchFamily="18" charset="0"/>
                          </a:rPr>
                          <m:t>360</m:t>
                        </m:r>
                      </m:den>
                    </m:f>
                    <m:r>
                      <a:rPr lang="en-AU" sz="1800" i="1">
                        <a:latin typeface="Cambria Math" panose="02040503050406030204" pitchFamily="18" charset="0"/>
                      </a:rPr>
                      <m:t>=</m:t>
                    </m:r>
                    <m:f>
                      <m:fPr>
                        <m:ctrlPr>
                          <a:rPr lang="en-AU" sz="1800" i="1">
                            <a:latin typeface="Cambria Math" panose="02040503050406030204" pitchFamily="18" charset="0"/>
                          </a:rPr>
                        </m:ctrlPr>
                      </m:fPr>
                      <m:num>
                        <m:r>
                          <a:rPr lang="en-AU" sz="1800" i="1">
                            <a:latin typeface="Cambria Math" panose="02040503050406030204" pitchFamily="18" charset="0"/>
                          </a:rPr>
                          <m:t>1</m:t>
                        </m:r>
                      </m:num>
                      <m:den>
                        <m:r>
                          <a:rPr lang="en-AU" sz="1800" b="0" i="1" smtClean="0">
                            <a:latin typeface="Cambria Math" panose="02040503050406030204" pitchFamily="18" charset="0"/>
                          </a:rPr>
                          <m:t>12</m:t>
                        </m:r>
                      </m:den>
                    </m:f>
                  </m:oMath>
                </a14:m>
                <a:endParaRPr lang="en-AU" sz="1800" dirty="0"/>
              </a:p>
              <a:p>
                <a:pPr marL="342900" indent="-342900">
                  <a:lnSpc>
                    <a:spcPct val="120000"/>
                  </a:lnSpc>
                  <a:buFont typeface="+mj-lt"/>
                  <a:buAutoNum type="arabicPeriod"/>
                </a:pPr>
                <a:r>
                  <a:rPr lang="en-AU" sz="1800" dirty="0"/>
                  <a:t> </a:t>
                </a:r>
                <a14:m>
                  <m:oMath xmlns:m="http://schemas.openxmlformats.org/officeDocument/2006/math">
                    <m:f>
                      <m:fPr>
                        <m:ctrlPr>
                          <a:rPr lang="en-AU" sz="1800" i="1">
                            <a:latin typeface="Cambria Math" panose="02040503050406030204" pitchFamily="18" charset="0"/>
                          </a:rPr>
                        </m:ctrlPr>
                      </m:fPr>
                      <m:num>
                        <m:f>
                          <m:fPr>
                            <m:ctrlPr>
                              <a:rPr lang="en-AU" sz="1800" i="1" smtClean="0">
                                <a:latin typeface="Cambria Math" panose="02040503050406030204" pitchFamily="18" charset="0"/>
                              </a:rPr>
                            </m:ctrlPr>
                          </m:fPr>
                          <m:num>
                            <m:r>
                              <a:rPr lang="en-AU" sz="1800" i="1" smtClean="0">
                                <a:latin typeface="Cambria Math" panose="02040503050406030204" pitchFamily="18" charset="0"/>
                                <a:ea typeface="Cambria Math" panose="02040503050406030204" pitchFamily="18" charset="0"/>
                              </a:rPr>
                              <m:t>𝜋</m:t>
                            </m:r>
                          </m:num>
                          <m:den>
                            <m:r>
                              <a:rPr lang="en-AU" sz="1800" b="0" i="1" smtClean="0">
                                <a:latin typeface="Cambria Math" panose="02040503050406030204" pitchFamily="18" charset="0"/>
                              </a:rPr>
                              <m:t>2</m:t>
                            </m:r>
                          </m:den>
                        </m:f>
                      </m:num>
                      <m:den>
                        <m:r>
                          <a:rPr lang="en-AU" sz="1800" i="1">
                            <a:latin typeface="Cambria Math" panose="02040503050406030204" pitchFamily="18" charset="0"/>
                          </a:rPr>
                          <m:t>2</m:t>
                        </m:r>
                        <m:r>
                          <a:rPr lang="en-AU" sz="1800" i="1">
                            <a:latin typeface="Cambria Math" panose="02040503050406030204" pitchFamily="18" charset="0"/>
                            <a:ea typeface="Cambria Math" panose="02040503050406030204" pitchFamily="18" charset="0"/>
                          </a:rPr>
                          <m:t>𝜋</m:t>
                        </m:r>
                      </m:den>
                    </m:f>
                    <m:r>
                      <a:rPr lang="en-AU" sz="1800" i="1">
                        <a:latin typeface="Cambria Math" panose="02040503050406030204" pitchFamily="18" charset="0"/>
                      </a:rPr>
                      <m:t>=</m:t>
                    </m:r>
                    <m:f>
                      <m:fPr>
                        <m:ctrlPr>
                          <a:rPr lang="en-AU" sz="1800" i="1">
                            <a:latin typeface="Cambria Math" panose="02040503050406030204" pitchFamily="18" charset="0"/>
                          </a:rPr>
                        </m:ctrlPr>
                      </m:fPr>
                      <m:num>
                        <m:r>
                          <a:rPr lang="en-AU" sz="1800" i="1">
                            <a:latin typeface="Cambria Math" panose="02040503050406030204" pitchFamily="18" charset="0"/>
                          </a:rPr>
                          <m:t>1</m:t>
                        </m:r>
                      </m:num>
                      <m:den>
                        <m:r>
                          <a:rPr lang="en-AU" sz="1800" b="0" i="1" smtClean="0">
                            <a:latin typeface="Cambria Math" panose="02040503050406030204" pitchFamily="18" charset="0"/>
                          </a:rPr>
                          <m:t>4</m:t>
                        </m:r>
                      </m:den>
                    </m:f>
                  </m:oMath>
                </a14:m>
                <a:endParaRPr lang="en-AU" sz="1800" dirty="0"/>
              </a:p>
              <a:p>
                <a:pPr marL="342900" indent="-342900">
                  <a:lnSpc>
                    <a:spcPct val="120000"/>
                  </a:lnSpc>
                  <a:buFont typeface="+mj-lt"/>
                  <a:buAutoNum type="arabicPeriod"/>
                </a:pPr>
                <a:r>
                  <a:rPr lang="en-AU" sz="1800" dirty="0"/>
                  <a:t> </a:t>
                </a:r>
                <a14:m>
                  <m:oMath xmlns:m="http://schemas.openxmlformats.org/officeDocument/2006/math">
                    <m:f>
                      <m:fPr>
                        <m:ctrlPr>
                          <a:rPr lang="en-AU" sz="1800" i="1">
                            <a:latin typeface="Cambria Math" panose="02040503050406030204" pitchFamily="18" charset="0"/>
                          </a:rPr>
                        </m:ctrlPr>
                      </m:fPr>
                      <m:num>
                        <m:f>
                          <m:fPr>
                            <m:ctrlPr>
                              <a:rPr lang="en-AU" sz="1800" i="1" smtClean="0">
                                <a:latin typeface="Cambria Math" panose="02040503050406030204" pitchFamily="18" charset="0"/>
                              </a:rPr>
                            </m:ctrlPr>
                          </m:fPr>
                          <m:num>
                            <m:r>
                              <a:rPr lang="en-AU" sz="1800" i="1" smtClean="0">
                                <a:latin typeface="Cambria Math" panose="02040503050406030204" pitchFamily="18" charset="0"/>
                                <a:ea typeface="Cambria Math" panose="02040503050406030204" pitchFamily="18" charset="0"/>
                              </a:rPr>
                              <m:t>𝜋</m:t>
                            </m:r>
                          </m:num>
                          <m:den>
                            <m:r>
                              <a:rPr lang="en-AU" sz="1800" b="0" i="1" smtClean="0">
                                <a:latin typeface="Cambria Math" panose="02040503050406030204" pitchFamily="18" charset="0"/>
                              </a:rPr>
                              <m:t>4</m:t>
                            </m:r>
                          </m:den>
                        </m:f>
                      </m:num>
                      <m:den>
                        <m:r>
                          <a:rPr lang="en-AU" sz="1800" i="1">
                            <a:latin typeface="Cambria Math" panose="02040503050406030204" pitchFamily="18" charset="0"/>
                          </a:rPr>
                          <m:t>2</m:t>
                        </m:r>
                        <m:r>
                          <a:rPr lang="en-AU" sz="1800" i="1">
                            <a:latin typeface="Cambria Math" panose="02040503050406030204" pitchFamily="18" charset="0"/>
                            <a:ea typeface="Cambria Math" panose="02040503050406030204" pitchFamily="18" charset="0"/>
                          </a:rPr>
                          <m:t>𝜋</m:t>
                        </m:r>
                      </m:den>
                    </m:f>
                    <m:r>
                      <a:rPr lang="en-AU" sz="1800" i="1">
                        <a:latin typeface="Cambria Math" panose="02040503050406030204" pitchFamily="18" charset="0"/>
                      </a:rPr>
                      <m:t>=</m:t>
                    </m:r>
                    <m:f>
                      <m:fPr>
                        <m:ctrlPr>
                          <a:rPr lang="en-AU" sz="1800" i="1">
                            <a:latin typeface="Cambria Math" panose="02040503050406030204" pitchFamily="18" charset="0"/>
                          </a:rPr>
                        </m:ctrlPr>
                      </m:fPr>
                      <m:num>
                        <m:r>
                          <a:rPr lang="en-AU" sz="1800" i="1">
                            <a:latin typeface="Cambria Math" panose="02040503050406030204" pitchFamily="18" charset="0"/>
                          </a:rPr>
                          <m:t>1</m:t>
                        </m:r>
                      </m:num>
                      <m:den>
                        <m:r>
                          <a:rPr lang="en-AU" sz="1800" b="0" i="1" smtClean="0">
                            <a:latin typeface="Cambria Math" panose="02040503050406030204" pitchFamily="18" charset="0"/>
                          </a:rPr>
                          <m:t>8</m:t>
                        </m:r>
                      </m:den>
                    </m:f>
                  </m:oMath>
                </a14:m>
                <a:endParaRPr lang="en-AU" sz="1800" dirty="0"/>
              </a:p>
              <a:p>
                <a:pPr marL="342900" indent="-342900">
                  <a:lnSpc>
                    <a:spcPct val="120000"/>
                  </a:lnSpc>
                  <a:buFont typeface="+mj-lt"/>
                  <a:buAutoNum type="arabicPeriod"/>
                </a:pPr>
                <a:r>
                  <a:rPr lang="en-AU" sz="1800" dirty="0"/>
                  <a:t> </a:t>
                </a:r>
                <a14:m>
                  <m:oMath xmlns:m="http://schemas.openxmlformats.org/officeDocument/2006/math">
                    <m:f>
                      <m:fPr>
                        <m:ctrlPr>
                          <a:rPr lang="en-AU" sz="1800" i="1">
                            <a:latin typeface="Cambria Math" panose="02040503050406030204" pitchFamily="18" charset="0"/>
                          </a:rPr>
                        </m:ctrlPr>
                      </m:fPr>
                      <m:num>
                        <m:f>
                          <m:fPr>
                            <m:ctrlPr>
                              <a:rPr lang="en-AU" sz="1800" i="1" smtClean="0">
                                <a:latin typeface="Cambria Math" panose="02040503050406030204" pitchFamily="18" charset="0"/>
                              </a:rPr>
                            </m:ctrlPr>
                          </m:fPr>
                          <m:num>
                            <m:r>
                              <a:rPr lang="en-AU" sz="1800" i="1" smtClean="0">
                                <a:latin typeface="Cambria Math" panose="02040503050406030204" pitchFamily="18" charset="0"/>
                                <a:ea typeface="Cambria Math" panose="02040503050406030204" pitchFamily="18" charset="0"/>
                              </a:rPr>
                              <m:t>𝜋</m:t>
                            </m:r>
                          </m:num>
                          <m:den>
                            <m:r>
                              <a:rPr lang="en-AU" sz="1800" b="0" i="1" smtClean="0">
                                <a:latin typeface="Cambria Math" panose="02040503050406030204" pitchFamily="18" charset="0"/>
                              </a:rPr>
                              <m:t>6</m:t>
                            </m:r>
                          </m:den>
                        </m:f>
                      </m:num>
                      <m:den>
                        <m:r>
                          <a:rPr lang="en-AU" sz="1800" i="1">
                            <a:latin typeface="Cambria Math" panose="02040503050406030204" pitchFamily="18" charset="0"/>
                          </a:rPr>
                          <m:t>2</m:t>
                        </m:r>
                        <m:r>
                          <a:rPr lang="en-AU" sz="1800" i="1">
                            <a:latin typeface="Cambria Math" panose="02040503050406030204" pitchFamily="18" charset="0"/>
                            <a:ea typeface="Cambria Math" panose="02040503050406030204" pitchFamily="18" charset="0"/>
                          </a:rPr>
                          <m:t>𝜋</m:t>
                        </m:r>
                      </m:den>
                    </m:f>
                    <m:r>
                      <a:rPr lang="en-AU" sz="1800" i="1">
                        <a:latin typeface="Cambria Math" panose="02040503050406030204" pitchFamily="18" charset="0"/>
                      </a:rPr>
                      <m:t>=</m:t>
                    </m:r>
                    <m:f>
                      <m:fPr>
                        <m:ctrlPr>
                          <a:rPr lang="en-AU" sz="1800" i="1">
                            <a:latin typeface="Cambria Math" panose="02040503050406030204" pitchFamily="18" charset="0"/>
                          </a:rPr>
                        </m:ctrlPr>
                      </m:fPr>
                      <m:num>
                        <m:r>
                          <a:rPr lang="en-AU" sz="1800" i="1">
                            <a:latin typeface="Cambria Math" panose="02040503050406030204" pitchFamily="18" charset="0"/>
                          </a:rPr>
                          <m:t>1</m:t>
                        </m:r>
                      </m:num>
                      <m:den>
                        <m:r>
                          <a:rPr lang="en-AU" sz="1800" b="0" i="1" smtClean="0">
                            <a:latin typeface="Cambria Math" panose="02040503050406030204" pitchFamily="18" charset="0"/>
                          </a:rPr>
                          <m:t>1</m:t>
                        </m:r>
                        <m:r>
                          <a:rPr lang="en-AU" sz="1800" i="1">
                            <a:latin typeface="Cambria Math" panose="02040503050406030204" pitchFamily="18" charset="0"/>
                          </a:rPr>
                          <m:t>2</m:t>
                        </m:r>
                      </m:den>
                    </m:f>
                  </m:oMath>
                </a14:m>
                <a:endParaRPr lang="en-AU" sz="1800" dirty="0"/>
              </a:p>
              <a:p>
                <a:pPr marL="342900" indent="-342900">
                  <a:lnSpc>
                    <a:spcPct val="120000"/>
                  </a:lnSpc>
                  <a:buFont typeface="+mj-lt"/>
                  <a:buAutoNum type="arabicPeriod"/>
                </a:pPr>
                <a:r>
                  <a:rPr lang="en-AU" sz="1800" dirty="0"/>
                  <a:t> </a:t>
                </a:r>
                <a14:m>
                  <m:oMath xmlns:m="http://schemas.openxmlformats.org/officeDocument/2006/math">
                    <m:f>
                      <m:fPr>
                        <m:ctrlPr>
                          <a:rPr lang="en-AU" sz="1800" i="1">
                            <a:latin typeface="Cambria Math" panose="02040503050406030204" pitchFamily="18" charset="0"/>
                          </a:rPr>
                        </m:ctrlPr>
                      </m:fPr>
                      <m:num>
                        <m:f>
                          <m:fPr>
                            <m:ctrlPr>
                              <a:rPr lang="en-AU" sz="1800" i="1" smtClean="0">
                                <a:latin typeface="Cambria Math" panose="02040503050406030204" pitchFamily="18" charset="0"/>
                              </a:rPr>
                            </m:ctrlPr>
                          </m:fPr>
                          <m:num>
                            <m:r>
                              <a:rPr lang="en-AU" sz="1800" b="0" i="1" smtClean="0">
                                <a:latin typeface="Cambria Math" panose="02040503050406030204" pitchFamily="18" charset="0"/>
                              </a:rPr>
                              <m:t>3</m:t>
                            </m:r>
                            <m:r>
                              <a:rPr lang="en-AU" sz="1800" b="0" i="1" smtClean="0">
                                <a:latin typeface="Cambria Math" panose="02040503050406030204" pitchFamily="18" charset="0"/>
                                <a:ea typeface="Cambria Math" panose="02040503050406030204" pitchFamily="18" charset="0"/>
                              </a:rPr>
                              <m:t>𝜋</m:t>
                            </m:r>
                          </m:num>
                          <m:den>
                            <m:r>
                              <a:rPr lang="en-AU" sz="1800" b="0" i="1" smtClean="0">
                                <a:latin typeface="Cambria Math" panose="02040503050406030204" pitchFamily="18" charset="0"/>
                              </a:rPr>
                              <m:t>2</m:t>
                            </m:r>
                          </m:den>
                        </m:f>
                      </m:num>
                      <m:den>
                        <m:r>
                          <a:rPr lang="en-AU" sz="1800" i="1">
                            <a:latin typeface="Cambria Math" panose="02040503050406030204" pitchFamily="18" charset="0"/>
                          </a:rPr>
                          <m:t>2</m:t>
                        </m:r>
                        <m:r>
                          <a:rPr lang="en-AU" sz="1800" i="1">
                            <a:latin typeface="Cambria Math" panose="02040503050406030204" pitchFamily="18" charset="0"/>
                            <a:ea typeface="Cambria Math" panose="02040503050406030204" pitchFamily="18" charset="0"/>
                          </a:rPr>
                          <m:t>𝜋</m:t>
                        </m:r>
                      </m:den>
                    </m:f>
                    <m:r>
                      <a:rPr lang="en-AU" sz="1800" i="1">
                        <a:latin typeface="Cambria Math" panose="02040503050406030204" pitchFamily="18" charset="0"/>
                      </a:rPr>
                      <m:t>=</m:t>
                    </m:r>
                    <m:f>
                      <m:fPr>
                        <m:ctrlPr>
                          <a:rPr lang="en-AU" sz="1800" i="1">
                            <a:latin typeface="Cambria Math" panose="02040503050406030204" pitchFamily="18" charset="0"/>
                          </a:rPr>
                        </m:ctrlPr>
                      </m:fPr>
                      <m:num>
                        <m:r>
                          <a:rPr lang="en-AU" sz="1800" b="0" i="1" smtClean="0">
                            <a:latin typeface="Cambria Math" panose="02040503050406030204" pitchFamily="18" charset="0"/>
                          </a:rPr>
                          <m:t>3</m:t>
                        </m:r>
                      </m:num>
                      <m:den>
                        <m:r>
                          <a:rPr lang="en-AU" sz="1800" b="0" i="1" smtClean="0">
                            <a:latin typeface="Cambria Math" panose="02040503050406030204" pitchFamily="18" charset="0"/>
                          </a:rPr>
                          <m:t>4</m:t>
                        </m:r>
                      </m:den>
                    </m:f>
                  </m:oMath>
                </a14:m>
                <a:endParaRPr lang="en-AU" sz="1800" dirty="0"/>
              </a:p>
              <a:p>
                <a:pPr algn="l">
                  <a:lnSpc>
                    <a:spcPct val="120000"/>
                  </a:lnSpc>
                </a:pPr>
                <a:endParaRPr lang="en-AU" sz="1800" dirty="0"/>
              </a:p>
            </p:txBody>
          </p:sp>
        </mc:Choice>
        <mc:Fallback xmlns="">
          <p:sp>
            <p:nvSpPr>
              <p:cNvPr id="6" name="TextBox 5">
                <a:extLst>
                  <a:ext uri="{FF2B5EF4-FFF2-40B4-BE49-F238E27FC236}">
                    <a16:creationId xmlns:a16="http://schemas.microsoft.com/office/drawing/2014/main" id="{576EE4FB-791A-85D2-9651-9295D9DBBDB0}"/>
                  </a:ext>
                </a:extLst>
              </p:cNvPr>
              <p:cNvSpPr txBox="1">
                <a:spLocks noRot="1" noChangeAspect="1" noMove="1" noResize="1" noEditPoints="1" noAdjustHandles="1" noChangeArrowheads="1" noChangeShapeType="1" noTextEdit="1"/>
              </p:cNvSpPr>
              <p:nvPr/>
            </p:nvSpPr>
            <p:spPr>
              <a:xfrm>
                <a:off x="3162834" y="1614619"/>
                <a:ext cx="1713965" cy="4475922"/>
              </a:xfrm>
              <a:prstGeom prst="rect">
                <a:avLst/>
              </a:prstGeom>
              <a:blipFill>
                <a:blip r:embed="rId3"/>
                <a:stretch>
                  <a:fillRect l="-7829"/>
                </a:stretch>
              </a:blipFill>
            </p:spPr>
            <p:txBody>
              <a:bodyPr/>
              <a:lstStyle/>
              <a:p>
                <a:r>
                  <a:rPr lang="en-AU">
                    <a:noFill/>
                  </a:rPr>
                  <a:t> </a:t>
                </a:r>
              </a:p>
            </p:txBody>
          </p:sp>
        </mc:Fallback>
      </mc:AlternateContent>
    </p:spTree>
    <p:extLst>
      <p:ext uri="{BB962C8B-B14F-4D97-AF65-F5344CB8AC3E}">
        <p14:creationId xmlns:p14="http://schemas.microsoft.com/office/powerpoint/2010/main" val="132912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25DC0-A78B-9C20-510F-F88FE757CC1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0030C1D-752A-AD32-B228-695EEA3063DA}"/>
              </a:ext>
            </a:extLst>
          </p:cNvPr>
          <p:cNvSpPr>
            <a:spLocks noGrp="1"/>
          </p:cNvSpPr>
          <p:nvPr>
            <p:ph type="ctrTitle"/>
          </p:nvPr>
        </p:nvSpPr>
        <p:spPr/>
        <p:txBody>
          <a:bodyPr/>
          <a:lstStyle/>
          <a:p>
            <a:r>
              <a:rPr lang="en-AU">
                <a:latin typeface="+mj-lt"/>
              </a:rPr>
              <a:t>Connecting learning</a:t>
            </a:r>
          </a:p>
        </p:txBody>
      </p:sp>
    </p:spTree>
    <p:extLst>
      <p:ext uri="{BB962C8B-B14F-4D97-AF65-F5344CB8AC3E}">
        <p14:creationId xmlns:p14="http://schemas.microsoft.com/office/powerpoint/2010/main" val="193212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B370932-42E0-EE59-3396-3810ACE627D5}"/>
              </a:ext>
            </a:extLst>
          </p:cNvPr>
          <p:cNvSpPr>
            <a:spLocks noGrp="1"/>
          </p:cNvSpPr>
          <p:nvPr>
            <p:ph type="title"/>
          </p:nvPr>
        </p:nvSpPr>
        <p:spPr/>
        <p:txBody>
          <a:bodyPr/>
          <a:lstStyle/>
          <a:p>
            <a:r>
              <a:rPr lang="en-AU" dirty="0"/>
              <a:t>Robotics</a:t>
            </a:r>
          </a:p>
        </p:txBody>
      </p:sp>
      <p:sp>
        <p:nvSpPr>
          <p:cNvPr id="5" name="Text Placeholder 4">
            <a:extLst>
              <a:ext uri="{FF2B5EF4-FFF2-40B4-BE49-F238E27FC236}">
                <a16:creationId xmlns:a16="http://schemas.microsoft.com/office/drawing/2014/main" id="{CD7A8AC2-F318-E9B8-74C8-97521FE1F897}"/>
              </a:ext>
            </a:extLst>
          </p:cNvPr>
          <p:cNvSpPr>
            <a:spLocks noGrp="1"/>
          </p:cNvSpPr>
          <p:nvPr>
            <p:ph type="body" sz="quarter" idx="18"/>
          </p:nvPr>
        </p:nvSpPr>
        <p:spPr/>
        <p:txBody>
          <a:bodyPr/>
          <a:lstStyle/>
          <a:p>
            <a:r>
              <a:rPr lang="en-AU" dirty="0"/>
              <a:t>Working in degrees</a:t>
            </a:r>
          </a:p>
        </p:txBody>
      </p:sp>
      <mc:AlternateContent xmlns:mc="http://schemas.openxmlformats.org/markup-compatibility/2006" xmlns:a14="http://schemas.microsoft.com/office/drawing/2010/main">
        <mc:Choice Requires="a14">
          <p:sp>
            <p:nvSpPr>
              <p:cNvPr id="4" name="Text Placeholder 3">
                <a:extLst>
                  <a:ext uri="{FF2B5EF4-FFF2-40B4-BE49-F238E27FC236}">
                    <a16:creationId xmlns:a16="http://schemas.microsoft.com/office/drawing/2014/main" id="{9B9F3505-131B-8332-6AE5-240883E0E078}"/>
                  </a:ext>
                </a:extLst>
              </p:cNvPr>
              <p:cNvSpPr>
                <a:spLocks noGrp="1"/>
              </p:cNvSpPr>
              <p:nvPr>
                <p:ph type="body" sz="quarter" idx="17"/>
              </p:nvPr>
            </p:nvSpPr>
            <p:spPr/>
            <p:txBody>
              <a:bodyPr/>
              <a:lstStyle/>
              <a:p>
                <a:r>
                  <a:rPr lang="en-AU" dirty="0"/>
                  <a:t>A robotic arm used in a manufacturing plant is 1.8 m long. During one operation it rotates through an angle of </a:t>
                </a:r>
                <a14:m>
                  <m:oMath xmlns:m="http://schemas.openxmlformats.org/officeDocument/2006/math">
                    <m:r>
                      <a:rPr lang="en-AU" b="0" i="1" smtClean="0">
                        <a:latin typeface="Cambria Math" panose="02040503050406030204" pitchFamily="18" charset="0"/>
                      </a:rPr>
                      <m:t>80</m:t>
                    </m:r>
                    <m:r>
                      <a:rPr lang="en-AU" b="0" i="1" smtClean="0">
                        <a:latin typeface="Cambria Math" panose="02040503050406030204" pitchFamily="18" charset="0"/>
                        <a:ea typeface="Cambria Math" panose="02040503050406030204" pitchFamily="18" charset="0"/>
                      </a:rPr>
                      <m:t>°</m:t>
                    </m:r>
                  </m:oMath>
                </a14:m>
                <a:r>
                  <a:rPr lang="en-AU" dirty="0"/>
                  <a:t>.</a:t>
                </a:r>
              </a:p>
              <a:p>
                <a:pPr marL="457200" indent="-457200">
                  <a:buFont typeface="+mj-lt"/>
                  <a:buAutoNum type="alphaLcParenR"/>
                </a:pPr>
                <a:r>
                  <a:rPr lang="en-AU" dirty="0"/>
                  <a:t>Determine what fraction of a circle the angle represents. </a:t>
                </a:r>
                <a:endParaRPr lang="en-AU" dirty="0">
                  <a:solidFill>
                    <a:srgbClr val="FF0000"/>
                  </a:solidFill>
                </a:endParaRPr>
              </a:p>
              <a:p>
                <a:pPr marL="457200" indent="-457200">
                  <a:buFont typeface="+mj-lt"/>
                  <a:buAutoNum type="alphaLcParenR"/>
                </a:pPr>
                <a:r>
                  <a:rPr lang="en-AU" dirty="0"/>
                  <a:t>Calculate how far the tip of the arm travels in one operation. </a:t>
                </a:r>
                <a:endParaRPr lang="en-AU" dirty="0">
                  <a:solidFill>
                    <a:srgbClr val="FF0000"/>
                  </a:solidFill>
                </a:endParaRPr>
              </a:p>
              <a:p>
                <a:pPr marL="457200" indent="-457200">
                  <a:buFont typeface="+mj-lt"/>
                  <a:buAutoNum type="alphaLcParenR"/>
                </a:pPr>
                <a:r>
                  <a:rPr lang="en-AU" dirty="0"/>
                  <a:t>A second robot has an arm twice as long but rotates through the same angle. Determine how far its tip travels in one operation. </a:t>
                </a:r>
                <a:endParaRPr lang="en-AU" dirty="0">
                  <a:solidFill>
                    <a:srgbClr val="FF0000"/>
                  </a:solidFill>
                </a:endParaRPr>
              </a:p>
              <a:p>
                <a:pPr marL="457200" indent="-457200">
                  <a:buFont typeface="+mj-lt"/>
                  <a:buAutoNum type="alphaLcParenR"/>
                </a:pPr>
                <a:r>
                  <a:rPr lang="en-AU" dirty="0"/>
                  <a:t>Represent how far the arm travels in each case, as a fraction of the full circumference. </a:t>
                </a:r>
                <a:endParaRPr lang="en-AU" dirty="0">
                  <a:solidFill>
                    <a:srgbClr val="FF0000"/>
                  </a:solidFill>
                </a:endParaRPr>
              </a:p>
            </p:txBody>
          </p:sp>
        </mc:Choice>
        <mc:Fallback xmlns="">
          <p:sp>
            <p:nvSpPr>
              <p:cNvPr id="4" name="Text Placeholder 3">
                <a:extLst>
                  <a:ext uri="{FF2B5EF4-FFF2-40B4-BE49-F238E27FC236}">
                    <a16:creationId xmlns:a16="http://schemas.microsoft.com/office/drawing/2014/main" id="{9B9F3505-131B-8332-6AE5-240883E0E078}"/>
                  </a:ext>
                </a:extLst>
              </p:cNvPr>
              <p:cNvSpPr>
                <a:spLocks noGrp="1" noRot="1" noChangeAspect="1" noMove="1" noResize="1" noEditPoints="1" noAdjustHandles="1" noChangeArrowheads="1" noChangeShapeType="1" noTextEdit="1"/>
              </p:cNvSpPr>
              <p:nvPr>
                <p:ph type="body" sz="quarter" idx="17"/>
              </p:nvPr>
            </p:nvSpPr>
            <p:spPr>
              <a:blipFill>
                <a:blip r:embed="rId2"/>
                <a:stretch>
                  <a:fillRect l="-1327"/>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7B19737-EBB5-5CF5-98A2-C8BE34F0954E}"/>
                  </a:ext>
                </a:extLst>
              </p:cNvPr>
              <p:cNvSpPr txBox="1"/>
              <p:nvPr/>
            </p:nvSpPr>
            <p:spPr>
              <a:xfrm>
                <a:off x="6866965" y="2412100"/>
                <a:ext cx="1344706" cy="78386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AU" sz="2000" b="0" i="1" smtClean="0">
                              <a:solidFill>
                                <a:srgbClr val="FF0000"/>
                              </a:solidFill>
                              <a:latin typeface="Cambria Math" panose="02040503050406030204" pitchFamily="18" charset="0"/>
                            </a:rPr>
                          </m:ctrlPr>
                        </m:dPr>
                        <m:e>
                          <m:f>
                            <m:fPr>
                              <m:ctrlPr>
                                <a:rPr lang="en-AU" sz="2000" i="1" smtClean="0">
                                  <a:solidFill>
                                    <a:srgbClr val="FF0000"/>
                                  </a:solidFill>
                                  <a:latin typeface="Cambria Math" panose="02040503050406030204" pitchFamily="18" charset="0"/>
                                </a:rPr>
                              </m:ctrlPr>
                            </m:fPr>
                            <m:num>
                              <m:r>
                                <a:rPr lang="en-AU" sz="2000" b="0" i="1" smtClean="0">
                                  <a:solidFill>
                                    <a:srgbClr val="FF0000"/>
                                  </a:solidFill>
                                  <a:latin typeface="Cambria Math" panose="02040503050406030204" pitchFamily="18" charset="0"/>
                                </a:rPr>
                                <m:t>2</m:t>
                              </m:r>
                            </m:num>
                            <m:den>
                              <m:r>
                                <a:rPr lang="en-AU" sz="2000" b="0" i="1" smtClean="0">
                                  <a:solidFill>
                                    <a:srgbClr val="FF0000"/>
                                  </a:solidFill>
                                  <a:latin typeface="Cambria Math" panose="02040503050406030204" pitchFamily="18" charset="0"/>
                                </a:rPr>
                                <m:t>9</m:t>
                              </m:r>
                            </m:den>
                          </m:f>
                        </m:e>
                      </m:d>
                    </m:oMath>
                  </m:oMathPara>
                </a14:m>
                <a:endParaRPr lang="en-AU" sz="2000" dirty="0"/>
              </a:p>
            </p:txBody>
          </p:sp>
        </mc:Choice>
        <mc:Fallback xmlns="">
          <p:sp>
            <p:nvSpPr>
              <p:cNvPr id="6" name="TextBox 5">
                <a:extLst>
                  <a:ext uri="{FF2B5EF4-FFF2-40B4-BE49-F238E27FC236}">
                    <a16:creationId xmlns:a16="http://schemas.microsoft.com/office/drawing/2014/main" id="{17B19737-EBB5-5CF5-98A2-C8BE34F0954E}"/>
                  </a:ext>
                </a:extLst>
              </p:cNvPr>
              <p:cNvSpPr txBox="1">
                <a:spLocks noRot="1" noChangeAspect="1" noMove="1" noResize="1" noEditPoints="1" noAdjustHandles="1" noChangeArrowheads="1" noChangeShapeType="1" noTextEdit="1"/>
              </p:cNvSpPr>
              <p:nvPr/>
            </p:nvSpPr>
            <p:spPr>
              <a:xfrm>
                <a:off x="6866965" y="2412100"/>
                <a:ext cx="1344706" cy="783869"/>
              </a:xfrm>
              <a:prstGeom prst="rect">
                <a:avLst/>
              </a:prstGeom>
              <a:blipFill>
                <a:blip r:embed="rId3"/>
                <a:stretch>
                  <a:fillRect/>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F8DEC63A-C3DF-16E0-593E-25DAD823F242}"/>
                  </a:ext>
                </a:extLst>
              </p:cNvPr>
              <p:cNvSpPr txBox="1"/>
              <p:nvPr/>
            </p:nvSpPr>
            <p:spPr>
              <a:xfrm>
                <a:off x="7368988" y="3288395"/>
                <a:ext cx="1344706"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AU" sz="2000" b="0" i="1" smtClean="0">
                              <a:solidFill>
                                <a:srgbClr val="FF0000"/>
                              </a:solidFill>
                              <a:latin typeface="Cambria Math" panose="02040503050406030204" pitchFamily="18" charset="0"/>
                            </a:rPr>
                          </m:ctrlPr>
                        </m:dPr>
                        <m:e>
                          <m:r>
                            <a:rPr lang="en-AU" sz="2000" b="0" i="1" smtClean="0">
                              <a:solidFill>
                                <a:srgbClr val="FF0000"/>
                              </a:solidFill>
                              <a:latin typeface="Cambria Math" panose="02040503050406030204" pitchFamily="18" charset="0"/>
                            </a:rPr>
                            <m:t>2.5 </m:t>
                          </m:r>
                          <m:r>
                            <m:rPr>
                              <m:nor/>
                            </m:rPr>
                            <a:rPr lang="en-AU" sz="2000" b="0" i="0" smtClean="0">
                              <a:solidFill>
                                <a:srgbClr val="FF0000"/>
                              </a:solidFill>
                              <a:latin typeface="Cambria Math" panose="02040503050406030204" pitchFamily="18" charset="0"/>
                            </a:rPr>
                            <m:t>m</m:t>
                          </m:r>
                        </m:e>
                      </m:d>
                    </m:oMath>
                  </m:oMathPara>
                </a14:m>
                <a:endParaRPr lang="en-AU" sz="2000" dirty="0"/>
              </a:p>
            </p:txBody>
          </p:sp>
        </mc:Choice>
        <mc:Fallback xmlns="">
          <p:sp>
            <p:nvSpPr>
              <p:cNvPr id="7" name="TextBox 6">
                <a:extLst>
                  <a:ext uri="{FF2B5EF4-FFF2-40B4-BE49-F238E27FC236}">
                    <a16:creationId xmlns:a16="http://schemas.microsoft.com/office/drawing/2014/main" id="{F8DEC63A-C3DF-16E0-593E-25DAD823F242}"/>
                  </a:ext>
                </a:extLst>
              </p:cNvPr>
              <p:cNvSpPr txBox="1">
                <a:spLocks noRot="1" noChangeAspect="1" noMove="1" noResize="1" noEditPoints="1" noAdjustHandles="1" noChangeArrowheads="1" noChangeShapeType="1" noTextEdit="1"/>
              </p:cNvSpPr>
              <p:nvPr/>
            </p:nvSpPr>
            <p:spPr>
              <a:xfrm>
                <a:off x="7368988" y="3288395"/>
                <a:ext cx="1344706" cy="400110"/>
              </a:xfrm>
              <a:prstGeom prst="rect">
                <a:avLst/>
              </a:prstGeom>
              <a:blipFill>
                <a:blip r:embed="rId4"/>
                <a:stretch>
                  <a:fillRect/>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16B458E3-FBFB-C089-9472-282AD7D2C89C}"/>
                  </a:ext>
                </a:extLst>
              </p:cNvPr>
              <p:cNvSpPr txBox="1"/>
              <p:nvPr/>
            </p:nvSpPr>
            <p:spPr>
              <a:xfrm>
                <a:off x="4078940" y="4352198"/>
                <a:ext cx="1344706"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AU" sz="2000" b="0" i="1" smtClean="0">
                              <a:solidFill>
                                <a:srgbClr val="FF0000"/>
                              </a:solidFill>
                              <a:latin typeface="Cambria Math" panose="02040503050406030204" pitchFamily="18" charset="0"/>
                            </a:rPr>
                          </m:ctrlPr>
                        </m:dPr>
                        <m:e>
                          <m:r>
                            <a:rPr lang="en-AU" sz="2000" b="0" i="1" smtClean="0">
                              <a:solidFill>
                                <a:srgbClr val="FF0000"/>
                              </a:solidFill>
                              <a:latin typeface="Cambria Math" panose="02040503050406030204" pitchFamily="18" charset="0"/>
                            </a:rPr>
                            <m:t>5.03 </m:t>
                          </m:r>
                          <m:r>
                            <m:rPr>
                              <m:nor/>
                            </m:rPr>
                            <a:rPr lang="en-AU" sz="2000" b="0" i="0" smtClean="0">
                              <a:solidFill>
                                <a:srgbClr val="FF0000"/>
                              </a:solidFill>
                              <a:latin typeface="Cambria Math" panose="02040503050406030204" pitchFamily="18" charset="0"/>
                            </a:rPr>
                            <m:t>m</m:t>
                          </m:r>
                        </m:e>
                      </m:d>
                    </m:oMath>
                  </m:oMathPara>
                </a14:m>
                <a:endParaRPr lang="en-AU" sz="2000" dirty="0"/>
              </a:p>
            </p:txBody>
          </p:sp>
        </mc:Choice>
        <mc:Fallback xmlns="">
          <p:sp>
            <p:nvSpPr>
              <p:cNvPr id="8" name="TextBox 7">
                <a:extLst>
                  <a:ext uri="{FF2B5EF4-FFF2-40B4-BE49-F238E27FC236}">
                    <a16:creationId xmlns:a16="http://schemas.microsoft.com/office/drawing/2014/main" id="{16B458E3-FBFB-C089-9472-282AD7D2C89C}"/>
                  </a:ext>
                </a:extLst>
              </p:cNvPr>
              <p:cNvSpPr txBox="1">
                <a:spLocks noRot="1" noChangeAspect="1" noMove="1" noResize="1" noEditPoints="1" noAdjustHandles="1" noChangeArrowheads="1" noChangeShapeType="1" noTextEdit="1"/>
              </p:cNvSpPr>
              <p:nvPr/>
            </p:nvSpPr>
            <p:spPr>
              <a:xfrm>
                <a:off x="4078940" y="4352198"/>
                <a:ext cx="1344706" cy="400110"/>
              </a:xfrm>
              <a:prstGeom prst="rect">
                <a:avLst/>
              </a:prstGeom>
              <a:blipFill>
                <a:blip r:embed="rId5"/>
                <a:stretch>
                  <a:fillRect/>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50C90B0-6BA6-3968-46FD-BC4D50AABCDE}"/>
                  </a:ext>
                </a:extLst>
              </p:cNvPr>
              <p:cNvSpPr txBox="1"/>
              <p:nvPr/>
            </p:nvSpPr>
            <p:spPr>
              <a:xfrm>
                <a:off x="10040471" y="4696868"/>
                <a:ext cx="1344706" cy="78386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AU" sz="2000" b="0" i="1" smtClean="0">
                              <a:solidFill>
                                <a:srgbClr val="FF0000"/>
                              </a:solidFill>
                              <a:latin typeface="Cambria Math" panose="02040503050406030204" pitchFamily="18" charset="0"/>
                            </a:rPr>
                          </m:ctrlPr>
                        </m:dPr>
                        <m:e>
                          <m:f>
                            <m:fPr>
                              <m:ctrlPr>
                                <a:rPr lang="en-AU" sz="2000" i="1" smtClean="0">
                                  <a:solidFill>
                                    <a:srgbClr val="FF0000"/>
                                  </a:solidFill>
                                  <a:latin typeface="Cambria Math" panose="02040503050406030204" pitchFamily="18" charset="0"/>
                                </a:rPr>
                              </m:ctrlPr>
                            </m:fPr>
                            <m:num>
                              <m:r>
                                <a:rPr lang="en-AU" sz="2000" b="0" i="1" smtClean="0">
                                  <a:solidFill>
                                    <a:srgbClr val="FF0000"/>
                                  </a:solidFill>
                                  <a:latin typeface="Cambria Math" panose="02040503050406030204" pitchFamily="18" charset="0"/>
                                </a:rPr>
                                <m:t>2</m:t>
                              </m:r>
                            </m:num>
                            <m:den>
                              <m:r>
                                <a:rPr lang="en-AU" sz="2000" b="0" i="1" smtClean="0">
                                  <a:solidFill>
                                    <a:srgbClr val="FF0000"/>
                                  </a:solidFill>
                                  <a:latin typeface="Cambria Math" panose="02040503050406030204" pitchFamily="18" charset="0"/>
                                </a:rPr>
                                <m:t>9</m:t>
                              </m:r>
                            </m:den>
                          </m:f>
                        </m:e>
                      </m:d>
                    </m:oMath>
                  </m:oMathPara>
                </a14:m>
                <a:endParaRPr lang="en-AU" sz="2000" dirty="0"/>
              </a:p>
            </p:txBody>
          </p:sp>
        </mc:Choice>
        <mc:Fallback xmlns="">
          <p:sp>
            <p:nvSpPr>
              <p:cNvPr id="9" name="TextBox 8">
                <a:extLst>
                  <a:ext uri="{FF2B5EF4-FFF2-40B4-BE49-F238E27FC236}">
                    <a16:creationId xmlns:a16="http://schemas.microsoft.com/office/drawing/2014/main" id="{850C90B0-6BA6-3968-46FD-BC4D50AABCDE}"/>
                  </a:ext>
                </a:extLst>
              </p:cNvPr>
              <p:cNvSpPr txBox="1">
                <a:spLocks noRot="1" noChangeAspect="1" noMove="1" noResize="1" noEditPoints="1" noAdjustHandles="1" noChangeArrowheads="1" noChangeShapeType="1" noTextEdit="1"/>
              </p:cNvSpPr>
              <p:nvPr/>
            </p:nvSpPr>
            <p:spPr>
              <a:xfrm>
                <a:off x="10040471" y="4696868"/>
                <a:ext cx="1344706" cy="783869"/>
              </a:xfrm>
              <a:prstGeom prst="rect">
                <a:avLst/>
              </a:prstGeom>
              <a:blipFill>
                <a:blip r:embed="rId6"/>
                <a:stretch>
                  <a:fillRect/>
                </a:stretch>
              </a:blipFill>
            </p:spPr>
            <p:txBody>
              <a:bodyPr/>
              <a:lstStyle/>
              <a:p>
                <a:r>
                  <a:rPr lang="en-AU">
                    <a:noFill/>
                  </a:rPr>
                  <a:t> </a:t>
                </a:r>
              </a:p>
            </p:txBody>
          </p:sp>
        </mc:Fallback>
      </mc:AlternateContent>
    </p:spTree>
    <p:extLst>
      <p:ext uri="{BB962C8B-B14F-4D97-AF65-F5344CB8AC3E}">
        <p14:creationId xmlns:p14="http://schemas.microsoft.com/office/powerpoint/2010/main" val="1407316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11B36-9EB5-B7CE-EC63-3EA84802A90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4C1A2F4-C0AA-2BAB-9CAB-8C6A0BA264FE}"/>
              </a:ext>
            </a:extLst>
          </p:cNvPr>
          <p:cNvSpPr>
            <a:spLocks noGrp="1"/>
          </p:cNvSpPr>
          <p:nvPr>
            <p:ph type="title"/>
          </p:nvPr>
        </p:nvSpPr>
        <p:spPr/>
        <p:txBody>
          <a:bodyPr/>
          <a:lstStyle/>
          <a:p>
            <a:r>
              <a:rPr lang="en-AU"/>
              <a:t>Robotics (2)</a:t>
            </a:r>
            <a:endParaRPr lang="en-AU" dirty="0"/>
          </a:p>
        </p:txBody>
      </p:sp>
      <p:sp>
        <p:nvSpPr>
          <p:cNvPr id="5" name="Text Placeholder 4">
            <a:extLst>
              <a:ext uri="{FF2B5EF4-FFF2-40B4-BE49-F238E27FC236}">
                <a16:creationId xmlns:a16="http://schemas.microsoft.com/office/drawing/2014/main" id="{C224D425-DDBF-BB94-67CF-9A189A8C70B3}"/>
              </a:ext>
            </a:extLst>
          </p:cNvPr>
          <p:cNvSpPr>
            <a:spLocks noGrp="1"/>
          </p:cNvSpPr>
          <p:nvPr>
            <p:ph type="body" sz="quarter" idx="18"/>
          </p:nvPr>
        </p:nvSpPr>
        <p:spPr/>
        <p:txBody>
          <a:bodyPr/>
          <a:lstStyle/>
          <a:p>
            <a:r>
              <a:rPr lang="en-AU" dirty="0"/>
              <a:t>Working in radians</a:t>
            </a:r>
          </a:p>
        </p:txBody>
      </p:sp>
      <p:sp>
        <p:nvSpPr>
          <p:cNvPr id="4" name="Text Placeholder 3">
            <a:extLst>
              <a:ext uri="{FF2B5EF4-FFF2-40B4-BE49-F238E27FC236}">
                <a16:creationId xmlns:a16="http://schemas.microsoft.com/office/drawing/2014/main" id="{3482C771-DD16-0AC3-89F3-C3E76DCF1D14}"/>
              </a:ext>
            </a:extLst>
          </p:cNvPr>
          <p:cNvSpPr>
            <a:spLocks noGrp="1"/>
          </p:cNvSpPr>
          <p:nvPr>
            <p:ph type="body" sz="quarter" idx="17"/>
          </p:nvPr>
        </p:nvSpPr>
        <p:spPr/>
        <p:txBody>
          <a:bodyPr/>
          <a:lstStyle/>
          <a:p>
            <a:r>
              <a:rPr lang="en-AU" dirty="0"/>
              <a:t>A robotic arm used in a manufacturing plant is 1.8 m long. During one operation it rotates through an angle of 1.5 radians.</a:t>
            </a:r>
          </a:p>
          <a:p>
            <a:pPr marL="457200" indent="-457200">
              <a:buFont typeface="+mj-lt"/>
              <a:buAutoNum type="alphaLcParenR"/>
            </a:pPr>
            <a:r>
              <a:rPr lang="en-AU" dirty="0"/>
              <a:t>Determine what fraction of a circle the angle represents. </a:t>
            </a:r>
            <a:endParaRPr lang="en-AU" dirty="0">
              <a:solidFill>
                <a:srgbClr val="FF0000"/>
              </a:solidFill>
            </a:endParaRPr>
          </a:p>
          <a:p>
            <a:pPr marL="457200" indent="-457200">
              <a:buFont typeface="+mj-lt"/>
              <a:buAutoNum type="alphaLcParenR"/>
            </a:pPr>
            <a:r>
              <a:rPr lang="en-AU" dirty="0"/>
              <a:t>Calculate how far the tip of the arm travels in one operation. </a:t>
            </a:r>
          </a:p>
          <a:p>
            <a:pPr marL="457200" indent="-457200">
              <a:buFont typeface="+mj-lt"/>
              <a:buAutoNum type="alphaLcParenR"/>
            </a:pPr>
            <a:r>
              <a:rPr lang="en-AU" dirty="0"/>
              <a:t>A second robot has an arm twice as long but rotates through the same angle. Determine how far its tip travels in one operation.</a:t>
            </a:r>
            <a:endParaRPr lang="en-AU" dirty="0">
              <a:solidFill>
                <a:srgbClr val="FF0000"/>
              </a:solidFill>
            </a:endParaRPr>
          </a:p>
          <a:p>
            <a:pPr marL="457200" indent="-457200">
              <a:buFont typeface="+mj-lt"/>
              <a:buAutoNum type="alphaLcParenR"/>
            </a:pPr>
            <a:r>
              <a:rPr lang="en-AU" dirty="0"/>
              <a:t>Represent how far the arm travels in each case, as a fraction of the full circumference.</a:t>
            </a:r>
            <a:endParaRPr lang="en-AU" dirty="0">
              <a:solidFill>
                <a:srgbClr val="FF0000"/>
              </a:solidFill>
            </a:endParaRP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4A8287E-5EE4-D877-ACB4-2D91D52F0F79}"/>
                  </a:ext>
                </a:extLst>
              </p:cNvPr>
              <p:cNvSpPr txBox="1"/>
              <p:nvPr/>
            </p:nvSpPr>
            <p:spPr>
              <a:xfrm>
                <a:off x="6965577" y="2573353"/>
                <a:ext cx="1344706" cy="78386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AU" sz="2000" b="0" i="1" smtClean="0">
                              <a:solidFill>
                                <a:srgbClr val="FF0000"/>
                              </a:solidFill>
                              <a:latin typeface="Cambria Math" panose="02040503050406030204" pitchFamily="18" charset="0"/>
                            </a:rPr>
                          </m:ctrlPr>
                        </m:dPr>
                        <m:e>
                          <m:f>
                            <m:fPr>
                              <m:ctrlPr>
                                <a:rPr lang="en-AU" sz="2000" i="1" smtClean="0">
                                  <a:solidFill>
                                    <a:srgbClr val="FF0000"/>
                                  </a:solidFill>
                                  <a:latin typeface="Cambria Math" panose="02040503050406030204" pitchFamily="18" charset="0"/>
                                </a:rPr>
                              </m:ctrlPr>
                            </m:fPr>
                            <m:num>
                              <m:r>
                                <a:rPr lang="en-AU" sz="2000" b="0" i="1" smtClean="0">
                                  <a:solidFill>
                                    <a:srgbClr val="FF0000"/>
                                  </a:solidFill>
                                  <a:latin typeface="Cambria Math" panose="02040503050406030204" pitchFamily="18" charset="0"/>
                                </a:rPr>
                                <m:t>3</m:t>
                              </m:r>
                            </m:num>
                            <m:den>
                              <m:r>
                                <a:rPr lang="en-AU" sz="2000" b="0" i="1" smtClean="0">
                                  <a:solidFill>
                                    <a:srgbClr val="FF0000"/>
                                  </a:solidFill>
                                  <a:latin typeface="Cambria Math" panose="02040503050406030204" pitchFamily="18" charset="0"/>
                                </a:rPr>
                                <m:t>4</m:t>
                              </m:r>
                              <m:r>
                                <a:rPr lang="en-AU" sz="2000" b="0" i="1" smtClean="0">
                                  <a:solidFill>
                                    <a:srgbClr val="FF0000"/>
                                  </a:solidFill>
                                  <a:latin typeface="Cambria Math" panose="02040503050406030204" pitchFamily="18" charset="0"/>
                                </a:rPr>
                                <m:t>𝜋</m:t>
                              </m:r>
                            </m:den>
                          </m:f>
                        </m:e>
                      </m:d>
                    </m:oMath>
                  </m:oMathPara>
                </a14:m>
                <a:endParaRPr lang="en-AU" sz="2000" dirty="0"/>
              </a:p>
            </p:txBody>
          </p:sp>
        </mc:Choice>
        <mc:Fallback xmlns="">
          <p:sp>
            <p:nvSpPr>
              <p:cNvPr id="8" name="TextBox 7">
                <a:extLst>
                  <a:ext uri="{FF2B5EF4-FFF2-40B4-BE49-F238E27FC236}">
                    <a16:creationId xmlns:a16="http://schemas.microsoft.com/office/drawing/2014/main" id="{E4A8287E-5EE4-D877-ACB4-2D91D52F0F79}"/>
                  </a:ext>
                </a:extLst>
              </p:cNvPr>
              <p:cNvSpPr txBox="1">
                <a:spLocks noRot="1" noChangeAspect="1" noMove="1" noResize="1" noEditPoints="1" noAdjustHandles="1" noChangeArrowheads="1" noChangeShapeType="1" noTextEdit="1"/>
              </p:cNvSpPr>
              <p:nvPr/>
            </p:nvSpPr>
            <p:spPr>
              <a:xfrm>
                <a:off x="6965577" y="2573353"/>
                <a:ext cx="1344706" cy="783869"/>
              </a:xfrm>
              <a:prstGeom prst="rect">
                <a:avLst/>
              </a:prstGeom>
              <a:blipFill>
                <a:blip r:embed="rId2"/>
                <a:stretch>
                  <a:fillRect/>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E2EB928-1DBC-110C-4209-3A2C25ED3B33}"/>
                  </a:ext>
                </a:extLst>
              </p:cNvPr>
              <p:cNvSpPr txBox="1"/>
              <p:nvPr/>
            </p:nvSpPr>
            <p:spPr>
              <a:xfrm>
                <a:off x="7431740" y="3279318"/>
                <a:ext cx="1344706"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AU" sz="2000" b="0" i="1" smtClean="0">
                              <a:solidFill>
                                <a:srgbClr val="FF0000"/>
                              </a:solidFill>
                              <a:latin typeface="Cambria Math" panose="02040503050406030204" pitchFamily="18" charset="0"/>
                            </a:rPr>
                          </m:ctrlPr>
                        </m:dPr>
                        <m:e>
                          <m:r>
                            <a:rPr lang="en-AU" sz="2000" b="0" i="1" smtClean="0">
                              <a:solidFill>
                                <a:srgbClr val="FF0000"/>
                              </a:solidFill>
                              <a:latin typeface="Cambria Math" panose="02040503050406030204" pitchFamily="18" charset="0"/>
                            </a:rPr>
                            <m:t>2.7 </m:t>
                          </m:r>
                          <m:r>
                            <m:rPr>
                              <m:nor/>
                            </m:rPr>
                            <a:rPr lang="en-AU" sz="2000" b="0" i="0" smtClean="0">
                              <a:solidFill>
                                <a:srgbClr val="FF0000"/>
                              </a:solidFill>
                              <a:latin typeface="Cambria Math" panose="02040503050406030204" pitchFamily="18" charset="0"/>
                            </a:rPr>
                            <m:t>m</m:t>
                          </m:r>
                        </m:e>
                      </m:d>
                    </m:oMath>
                  </m:oMathPara>
                </a14:m>
                <a:endParaRPr lang="en-AU" sz="2000" dirty="0"/>
              </a:p>
            </p:txBody>
          </p:sp>
        </mc:Choice>
        <mc:Fallback xmlns="">
          <p:sp>
            <p:nvSpPr>
              <p:cNvPr id="6" name="TextBox 5">
                <a:extLst>
                  <a:ext uri="{FF2B5EF4-FFF2-40B4-BE49-F238E27FC236}">
                    <a16:creationId xmlns:a16="http://schemas.microsoft.com/office/drawing/2014/main" id="{3E2EB928-1DBC-110C-4209-3A2C25ED3B33}"/>
                  </a:ext>
                </a:extLst>
              </p:cNvPr>
              <p:cNvSpPr txBox="1">
                <a:spLocks noRot="1" noChangeAspect="1" noMove="1" noResize="1" noEditPoints="1" noAdjustHandles="1" noChangeArrowheads="1" noChangeShapeType="1" noTextEdit="1"/>
              </p:cNvSpPr>
              <p:nvPr/>
            </p:nvSpPr>
            <p:spPr>
              <a:xfrm>
                <a:off x="7431740" y="3279318"/>
                <a:ext cx="1344706" cy="400110"/>
              </a:xfrm>
              <a:prstGeom prst="rect">
                <a:avLst/>
              </a:prstGeom>
              <a:blipFill>
                <a:blip r:embed="rId3"/>
                <a:stretch>
                  <a:fillRect/>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FB24FFB2-8832-939F-C606-349F78E04AAF}"/>
                  </a:ext>
                </a:extLst>
              </p:cNvPr>
              <p:cNvSpPr txBox="1"/>
              <p:nvPr/>
            </p:nvSpPr>
            <p:spPr>
              <a:xfrm>
                <a:off x="4061011" y="4329840"/>
                <a:ext cx="1344706"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AU" sz="2000" b="0" i="1" smtClean="0">
                              <a:solidFill>
                                <a:srgbClr val="FF0000"/>
                              </a:solidFill>
                              <a:latin typeface="Cambria Math" panose="02040503050406030204" pitchFamily="18" charset="0"/>
                            </a:rPr>
                          </m:ctrlPr>
                        </m:dPr>
                        <m:e>
                          <m:r>
                            <a:rPr lang="en-AU" sz="2000" b="0" i="1" smtClean="0">
                              <a:solidFill>
                                <a:srgbClr val="FF0000"/>
                              </a:solidFill>
                              <a:latin typeface="Cambria Math" panose="02040503050406030204" pitchFamily="18" charset="0"/>
                            </a:rPr>
                            <m:t>5.4 </m:t>
                          </m:r>
                          <m:r>
                            <m:rPr>
                              <m:nor/>
                            </m:rPr>
                            <a:rPr lang="en-AU" sz="2000" b="0" i="0" smtClean="0">
                              <a:solidFill>
                                <a:srgbClr val="FF0000"/>
                              </a:solidFill>
                              <a:latin typeface="Cambria Math" panose="02040503050406030204" pitchFamily="18" charset="0"/>
                            </a:rPr>
                            <m:t>m</m:t>
                          </m:r>
                        </m:e>
                      </m:d>
                    </m:oMath>
                  </m:oMathPara>
                </a14:m>
                <a:endParaRPr lang="en-AU" sz="2000" dirty="0"/>
              </a:p>
            </p:txBody>
          </p:sp>
        </mc:Choice>
        <mc:Fallback xmlns="">
          <p:sp>
            <p:nvSpPr>
              <p:cNvPr id="7" name="TextBox 6">
                <a:extLst>
                  <a:ext uri="{FF2B5EF4-FFF2-40B4-BE49-F238E27FC236}">
                    <a16:creationId xmlns:a16="http://schemas.microsoft.com/office/drawing/2014/main" id="{FB24FFB2-8832-939F-C606-349F78E04AAF}"/>
                  </a:ext>
                </a:extLst>
              </p:cNvPr>
              <p:cNvSpPr txBox="1">
                <a:spLocks noRot="1" noChangeAspect="1" noMove="1" noResize="1" noEditPoints="1" noAdjustHandles="1" noChangeArrowheads="1" noChangeShapeType="1" noTextEdit="1"/>
              </p:cNvSpPr>
              <p:nvPr/>
            </p:nvSpPr>
            <p:spPr>
              <a:xfrm>
                <a:off x="4061011" y="4329840"/>
                <a:ext cx="1344706" cy="400110"/>
              </a:xfrm>
              <a:prstGeom prst="rect">
                <a:avLst/>
              </a:prstGeom>
              <a:blipFill>
                <a:blip r:embed="rId4"/>
                <a:stretch>
                  <a:fillRect/>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23BD363-832A-0B0F-8C5E-F913378BED77}"/>
                  </a:ext>
                </a:extLst>
              </p:cNvPr>
              <p:cNvSpPr txBox="1"/>
              <p:nvPr/>
            </p:nvSpPr>
            <p:spPr>
              <a:xfrm>
                <a:off x="10076330" y="4653165"/>
                <a:ext cx="1344706" cy="78386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AU" sz="2000" b="0" i="1" smtClean="0">
                              <a:solidFill>
                                <a:srgbClr val="FF0000"/>
                              </a:solidFill>
                              <a:latin typeface="Cambria Math" panose="02040503050406030204" pitchFamily="18" charset="0"/>
                            </a:rPr>
                          </m:ctrlPr>
                        </m:dPr>
                        <m:e>
                          <m:f>
                            <m:fPr>
                              <m:ctrlPr>
                                <a:rPr lang="en-AU" sz="2000" i="1" smtClean="0">
                                  <a:solidFill>
                                    <a:srgbClr val="FF0000"/>
                                  </a:solidFill>
                                  <a:latin typeface="Cambria Math" panose="02040503050406030204" pitchFamily="18" charset="0"/>
                                </a:rPr>
                              </m:ctrlPr>
                            </m:fPr>
                            <m:num>
                              <m:r>
                                <a:rPr lang="en-AU" sz="2000" b="0" i="1" smtClean="0">
                                  <a:solidFill>
                                    <a:srgbClr val="FF0000"/>
                                  </a:solidFill>
                                  <a:latin typeface="Cambria Math" panose="02040503050406030204" pitchFamily="18" charset="0"/>
                                </a:rPr>
                                <m:t>3</m:t>
                              </m:r>
                            </m:num>
                            <m:den>
                              <m:r>
                                <a:rPr lang="en-AU" sz="2000" b="0" i="1" smtClean="0">
                                  <a:solidFill>
                                    <a:srgbClr val="FF0000"/>
                                  </a:solidFill>
                                  <a:latin typeface="Cambria Math" panose="02040503050406030204" pitchFamily="18" charset="0"/>
                                </a:rPr>
                                <m:t>4</m:t>
                              </m:r>
                              <m:r>
                                <a:rPr lang="en-AU" sz="2000" b="0" i="1" smtClean="0">
                                  <a:solidFill>
                                    <a:srgbClr val="FF0000"/>
                                  </a:solidFill>
                                  <a:latin typeface="Cambria Math" panose="02040503050406030204" pitchFamily="18" charset="0"/>
                                </a:rPr>
                                <m:t>𝜋</m:t>
                              </m:r>
                            </m:den>
                          </m:f>
                        </m:e>
                      </m:d>
                    </m:oMath>
                  </m:oMathPara>
                </a14:m>
                <a:endParaRPr lang="en-AU" sz="2000" dirty="0"/>
              </a:p>
            </p:txBody>
          </p:sp>
        </mc:Choice>
        <mc:Fallback xmlns="">
          <p:sp>
            <p:nvSpPr>
              <p:cNvPr id="2" name="TextBox 1">
                <a:extLst>
                  <a:ext uri="{FF2B5EF4-FFF2-40B4-BE49-F238E27FC236}">
                    <a16:creationId xmlns:a16="http://schemas.microsoft.com/office/drawing/2014/main" id="{B23BD363-832A-0B0F-8C5E-F913378BED77}"/>
                  </a:ext>
                </a:extLst>
              </p:cNvPr>
              <p:cNvSpPr txBox="1">
                <a:spLocks noRot="1" noChangeAspect="1" noMove="1" noResize="1" noEditPoints="1" noAdjustHandles="1" noChangeArrowheads="1" noChangeShapeType="1" noTextEdit="1"/>
              </p:cNvSpPr>
              <p:nvPr/>
            </p:nvSpPr>
            <p:spPr>
              <a:xfrm>
                <a:off x="10076330" y="4653165"/>
                <a:ext cx="1344706" cy="783869"/>
              </a:xfrm>
              <a:prstGeom prst="rect">
                <a:avLst/>
              </a:prstGeom>
              <a:blipFill>
                <a:blip r:embed="rId5"/>
                <a:stretch>
                  <a:fillRect/>
                </a:stretch>
              </a:blipFill>
            </p:spPr>
            <p:txBody>
              <a:bodyPr/>
              <a:lstStyle/>
              <a:p>
                <a:r>
                  <a:rPr lang="en-AU">
                    <a:noFill/>
                  </a:rPr>
                  <a:t> </a:t>
                </a:r>
              </a:p>
            </p:txBody>
          </p:sp>
        </mc:Fallback>
      </mc:AlternateContent>
    </p:spTree>
    <p:extLst>
      <p:ext uri="{BB962C8B-B14F-4D97-AF65-F5344CB8AC3E}">
        <p14:creationId xmlns:p14="http://schemas.microsoft.com/office/powerpoint/2010/main" val="614712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p:bldP spid="7"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E6A87E-8352-0E8F-5677-2D3F86A4C16A}"/>
              </a:ext>
            </a:extLst>
          </p:cNvPr>
          <p:cNvSpPr>
            <a:spLocks noGrp="1"/>
          </p:cNvSpPr>
          <p:nvPr>
            <p:ph type="title"/>
          </p:nvPr>
        </p:nvSpPr>
        <p:spPr/>
        <p:txBody>
          <a:bodyPr/>
          <a:lstStyle/>
          <a:p>
            <a:r>
              <a:rPr lang="en-AU">
                <a:latin typeface="+mj-lt"/>
              </a:rPr>
              <a:t>Learning intention and success criteria</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F637BA9-DB5E-2457-A795-0B300DBA6F82}"/>
                  </a:ext>
                </a:extLst>
              </p:cNvPr>
              <p:cNvSpPr txBox="1"/>
              <p:nvPr/>
            </p:nvSpPr>
            <p:spPr>
              <a:xfrm>
                <a:off x="370416" y="1894417"/>
                <a:ext cx="11303000" cy="309770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dirty="0">
                    <a:solidFill>
                      <a:schemeClr val="accent1"/>
                    </a:solidFill>
                    <a:latin typeface="+mj-lt"/>
                    <a:cs typeface="Arial" panose="020B0604020202020204" pitchFamily="34" charset="0"/>
                  </a:rPr>
                  <a:t>Learning intention</a:t>
                </a:r>
                <a:endParaRPr lang="en-AU" sz="2000" b="1" dirty="0">
                  <a:solidFill>
                    <a:schemeClr val="accent1"/>
                  </a:solidFill>
                  <a:latin typeface="+mj-lt"/>
                  <a:ea typeface="+mn-lt"/>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2000" dirty="0">
                    <a:cs typeface="Arial" panose="020B0604020202020204" pitchFamily="34" charset="0"/>
                  </a:rPr>
                  <a:t>To understand and use the connection between arc length, radius and angle in radians.</a:t>
                </a:r>
              </a:p>
              <a:p>
                <a:pPr>
                  <a:lnSpc>
                    <a:spcPct val="150000"/>
                  </a:lnSpc>
                  <a:spcAft>
                    <a:spcPts val="600"/>
                  </a:spcAft>
                </a:pPr>
                <a:r>
                  <a:rPr lang="en-AU" sz="2000" b="1" dirty="0">
                    <a:solidFill>
                      <a:schemeClr val="accent1"/>
                    </a:solidFill>
                    <a:latin typeface="+mj-lt"/>
                    <a:cs typeface="Arial" panose="020B0604020202020204" pitchFamily="34" charset="0"/>
                  </a:rPr>
                  <a:t>Success criteria</a:t>
                </a:r>
                <a:endParaRPr lang="en-US" sz="2000" dirty="0">
                  <a:solidFill>
                    <a:schemeClr val="accent1"/>
                  </a:solidFill>
                  <a:latin typeface="+mj-lt"/>
                  <a:cs typeface="Arial" panose="020B0604020202020204" pitchFamily="34" charset="0"/>
                </a:endParaRPr>
              </a:p>
              <a:p>
                <a:pPr marL="342900" lvl="0" indent="-342900">
                  <a:lnSpc>
                    <a:spcPct val="150000"/>
                  </a:lnSpc>
                  <a:spcAft>
                    <a:spcPts val="600"/>
                  </a:spcAft>
                  <a:buFont typeface="Arial" panose="020B0604020202020204" pitchFamily="34" charset="0"/>
                  <a:buChar char="•"/>
                </a:pPr>
                <a:r>
                  <a:rPr lang="en-AU" sz="2000" dirty="0"/>
                  <a:t>I can explain the relationship between arc length, radius and angles in a sector.</a:t>
                </a:r>
              </a:p>
              <a:p>
                <a:pPr marL="342900" lvl="0" indent="-342900">
                  <a:lnSpc>
                    <a:spcPct val="150000"/>
                  </a:lnSpc>
                  <a:spcAft>
                    <a:spcPts val="600"/>
                  </a:spcAft>
                  <a:buFont typeface="Arial" panose="020B0604020202020204" pitchFamily="34" charset="0"/>
                  <a:buChar char="•"/>
                </a:pPr>
                <a:r>
                  <a:rPr lang="en-AU" sz="2000" dirty="0"/>
                  <a:t>I can use the formula </a:t>
                </a:r>
                <a14:m>
                  <m:oMath xmlns:m="http://schemas.openxmlformats.org/officeDocument/2006/math">
                    <m:r>
                      <a:rPr lang="en-AU" sz="2000" i="1">
                        <a:latin typeface="Cambria Math" panose="02040503050406030204" pitchFamily="18" charset="0"/>
                      </a:rPr>
                      <m:t>𝑙</m:t>
                    </m:r>
                    <m:r>
                      <a:rPr lang="en-AU" sz="2000" i="1">
                        <a:latin typeface="Cambria Math" panose="02040503050406030204" pitchFamily="18" charset="0"/>
                      </a:rPr>
                      <m:t>=</m:t>
                    </m:r>
                    <m:r>
                      <a:rPr lang="en-AU" sz="2000" i="1">
                        <a:latin typeface="Cambria Math" panose="02040503050406030204" pitchFamily="18" charset="0"/>
                      </a:rPr>
                      <m:t>𝑟</m:t>
                    </m:r>
                    <m:r>
                      <a:rPr lang="en-AU" sz="2000" i="1">
                        <a:latin typeface="Cambria Math" panose="02040503050406030204" pitchFamily="18" charset="0"/>
                      </a:rPr>
                      <m:t>𝜃</m:t>
                    </m:r>
                  </m:oMath>
                </a14:m>
                <a:r>
                  <a:rPr lang="en-AU" sz="2000" dirty="0"/>
                  <a:t> to find the length of </a:t>
                </a:r>
                <a:r>
                  <a:rPr lang="en-AU" sz="2000"/>
                  <a:t>an arc, radius or </a:t>
                </a:r>
                <a:r>
                  <a:rPr lang="en-AU" sz="2000" dirty="0"/>
                  <a:t>angle in radians.</a:t>
                </a:r>
              </a:p>
              <a:p>
                <a:pPr marL="342900" lvl="0" indent="-342900">
                  <a:lnSpc>
                    <a:spcPct val="150000"/>
                  </a:lnSpc>
                  <a:spcAft>
                    <a:spcPts val="600"/>
                  </a:spcAft>
                  <a:buFont typeface="Arial" panose="020B0604020202020204" pitchFamily="34" charset="0"/>
                  <a:buChar char="•"/>
                </a:pPr>
                <a:r>
                  <a:rPr lang="en-AU" sz="2000" dirty="0"/>
                  <a:t>I can apply the formula </a:t>
                </a:r>
                <a14:m>
                  <m:oMath xmlns:m="http://schemas.openxmlformats.org/officeDocument/2006/math">
                    <m:r>
                      <a:rPr lang="en-AU" sz="2000" i="1">
                        <a:latin typeface="Cambria Math" panose="02040503050406030204" pitchFamily="18" charset="0"/>
                      </a:rPr>
                      <m:t>𝑙</m:t>
                    </m:r>
                    <m:r>
                      <a:rPr lang="en-AU" sz="2000" i="1">
                        <a:latin typeface="Cambria Math" panose="02040503050406030204" pitchFamily="18" charset="0"/>
                      </a:rPr>
                      <m:t>=</m:t>
                    </m:r>
                    <m:r>
                      <a:rPr lang="en-AU" sz="2000" i="1">
                        <a:latin typeface="Cambria Math" panose="02040503050406030204" pitchFamily="18" charset="0"/>
                      </a:rPr>
                      <m:t>𝑟</m:t>
                    </m:r>
                    <m:r>
                      <a:rPr lang="en-AU" sz="2000" i="1">
                        <a:latin typeface="Cambria Math" panose="02040503050406030204" pitchFamily="18" charset="0"/>
                      </a:rPr>
                      <m:t>𝜃</m:t>
                    </m:r>
                  </m:oMath>
                </a14:m>
                <a:r>
                  <a:rPr lang="en-AU" sz="2000" dirty="0"/>
                  <a:t> to solve problems.</a:t>
                </a:r>
                <a:endParaRPr lang="en-AU" sz="2000" dirty="0">
                  <a:cs typeface="Arial" panose="020B0604020202020204" pitchFamily="34" charset="0"/>
                </a:endParaRPr>
              </a:p>
            </p:txBody>
          </p:sp>
        </mc:Choice>
        <mc:Fallback xmlns="">
          <p:sp>
            <p:nvSpPr>
              <p:cNvPr id="3" name="TextBox 2">
                <a:extLst>
                  <a:ext uri="{FF2B5EF4-FFF2-40B4-BE49-F238E27FC236}">
                    <a16:creationId xmlns:a16="http://schemas.microsoft.com/office/drawing/2014/main" id="{DF637BA9-DB5E-2457-A795-0B300DBA6F82}"/>
                  </a:ext>
                </a:extLst>
              </p:cNvPr>
              <p:cNvSpPr txBox="1">
                <a:spLocks noRot="1" noChangeAspect="1" noMove="1" noResize="1" noEditPoints="1" noAdjustHandles="1" noChangeArrowheads="1" noChangeShapeType="1" noTextEdit="1"/>
              </p:cNvSpPr>
              <p:nvPr/>
            </p:nvSpPr>
            <p:spPr>
              <a:xfrm>
                <a:off x="370416" y="1894417"/>
                <a:ext cx="11303000" cy="3097707"/>
              </a:xfrm>
              <a:prstGeom prst="rect">
                <a:avLst/>
              </a:prstGeom>
              <a:blipFill>
                <a:blip r:embed="rId3"/>
                <a:stretch>
                  <a:fillRect l="-1402" b="-4134"/>
                </a:stretch>
              </a:blipFill>
            </p:spPr>
            <p:txBody>
              <a:bodyPr/>
              <a:lstStyle/>
              <a:p>
                <a:r>
                  <a:rPr lang="en-AU">
                    <a:noFill/>
                  </a:rPr>
                  <a:t> </a:t>
                </a:r>
              </a:p>
            </p:txBody>
          </p:sp>
        </mc:Fallback>
      </mc:AlternateContent>
      <p:sp>
        <p:nvSpPr>
          <p:cNvPr id="2" name="Slide Number Placeholder 1">
            <a:extLst>
              <a:ext uri="{FF2B5EF4-FFF2-40B4-BE49-F238E27FC236}">
                <a16:creationId xmlns:a16="http://schemas.microsoft.com/office/drawing/2014/main" id="{19C0759C-7815-62EE-E606-EBC3C273B18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7</a:t>
            </a:fld>
            <a:endParaRPr lang="en-AU"/>
          </a:p>
        </p:txBody>
      </p:sp>
    </p:spTree>
    <p:extLst>
      <p:ext uri="{BB962C8B-B14F-4D97-AF65-F5344CB8AC3E}">
        <p14:creationId xmlns:p14="http://schemas.microsoft.com/office/powerpoint/2010/main" val="3648967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75535-970E-19A0-1D9B-288ED63E2EF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6D22A0A-4AC0-A240-EB36-90296E6401E3}"/>
              </a:ext>
            </a:extLst>
          </p:cNvPr>
          <p:cNvSpPr>
            <a:spLocks noGrp="1"/>
          </p:cNvSpPr>
          <p:nvPr>
            <p:ph type="ctrTitle"/>
          </p:nvPr>
        </p:nvSpPr>
        <p:spPr/>
        <p:txBody>
          <a:bodyPr/>
          <a:lstStyle/>
          <a:p>
            <a:r>
              <a:rPr lang="en-AU">
                <a:latin typeface="+mj-lt"/>
              </a:rPr>
              <a:t>Releasing responsibility</a:t>
            </a:r>
          </a:p>
        </p:txBody>
      </p:sp>
    </p:spTree>
    <p:extLst>
      <p:ext uri="{BB962C8B-B14F-4D97-AF65-F5344CB8AC3E}">
        <p14:creationId xmlns:p14="http://schemas.microsoft.com/office/powerpoint/2010/main" val="4283036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CF6B04-29EE-AC15-4D22-5531060EB517}"/>
              </a:ext>
            </a:extLst>
          </p:cNvPr>
          <p:cNvSpPr>
            <a:spLocks noGrp="1"/>
          </p:cNvSpPr>
          <p:nvPr>
            <p:ph type="title"/>
          </p:nvPr>
        </p:nvSpPr>
        <p:spPr/>
        <p:txBody>
          <a:bodyPr/>
          <a:lstStyle/>
          <a:p>
            <a:r>
              <a:rPr lang="en-AU" dirty="0">
                <a:latin typeface="+mj-lt"/>
              </a:rPr>
              <a:t>Arc length formula (1)</a:t>
            </a: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02C3478F-FB08-D7AF-5F27-8D143FA97D4C}"/>
                  </a:ext>
                </a:extLst>
              </p:cNvPr>
              <p:cNvSpPr>
                <a:spLocks noGrp="1"/>
              </p:cNvSpPr>
              <p:nvPr>
                <p:ph type="body" sz="quarter" idx="17"/>
              </p:nvPr>
            </p:nvSpPr>
            <p:spPr>
              <a:xfrm>
                <a:off x="360000" y="1507900"/>
                <a:ext cx="11484000" cy="3277630"/>
              </a:xfrm>
            </p:spPr>
            <p:txBody>
              <a:bodyPr/>
              <a:lstStyle/>
              <a:p>
                <a:r>
                  <a:rPr lang="en-AU" sz="4400" dirty="0">
                    <a:latin typeface="+mn-lt"/>
                  </a:rPr>
                  <a:t> </a:t>
                </a:r>
                <a14:m>
                  <m:oMath xmlns:m="http://schemas.openxmlformats.org/officeDocument/2006/math">
                    <m:r>
                      <a:rPr lang="en-AU" sz="4400" i="1">
                        <a:latin typeface="Cambria Math" panose="02040503050406030204" pitchFamily="18" charset="0"/>
                      </a:rPr>
                      <m:t>𝑙</m:t>
                    </m:r>
                    <m:r>
                      <a:rPr lang="en-AU" sz="4400" i="1">
                        <a:latin typeface="Cambria Math" panose="02040503050406030204" pitchFamily="18" charset="0"/>
                      </a:rPr>
                      <m:t>=</m:t>
                    </m:r>
                    <m:r>
                      <a:rPr lang="en-AU" sz="4400" i="1">
                        <a:latin typeface="Cambria Math" panose="02040503050406030204" pitchFamily="18" charset="0"/>
                      </a:rPr>
                      <m:t>𝑟</m:t>
                    </m:r>
                    <m:r>
                      <a:rPr lang="en-AU" sz="4400" i="1">
                        <a:latin typeface="Cambria Math" panose="02040503050406030204" pitchFamily="18" charset="0"/>
                      </a:rPr>
                      <m:t>𝜃</m:t>
                    </m:r>
                  </m:oMath>
                </a14:m>
                <a:endParaRPr lang="en-AU" sz="4400" dirty="0"/>
              </a:p>
              <a:p>
                <a14:m>
                  <m:oMath xmlns:m="http://schemas.openxmlformats.org/officeDocument/2006/math">
                    <m:r>
                      <a:rPr lang="en-AU" sz="2400" b="0" i="1" smtClean="0">
                        <a:latin typeface="Cambria Math" panose="02040503050406030204" pitchFamily="18" charset="0"/>
                      </a:rPr>
                      <m:t>𝑙</m:t>
                    </m:r>
                  </m:oMath>
                </a14:m>
                <a:r>
                  <a:rPr lang="en-AU" sz="2400" dirty="0"/>
                  <a:t> is the arc length</a:t>
                </a:r>
              </a:p>
              <a:p>
                <a14:m>
                  <m:oMath xmlns:m="http://schemas.openxmlformats.org/officeDocument/2006/math">
                    <m:r>
                      <a:rPr lang="en-AU" sz="2400" b="0" i="1" smtClean="0">
                        <a:latin typeface="Cambria Math" panose="02040503050406030204" pitchFamily="18" charset="0"/>
                      </a:rPr>
                      <m:t>𝑟</m:t>
                    </m:r>
                  </m:oMath>
                </a14:m>
                <a:r>
                  <a:rPr lang="en-AU" sz="2400" dirty="0"/>
                  <a:t> is the radius</a:t>
                </a:r>
              </a:p>
              <a:p>
                <a14:m>
                  <m:oMath xmlns:m="http://schemas.openxmlformats.org/officeDocument/2006/math">
                    <m:r>
                      <a:rPr lang="en-AU" sz="2400" b="0" i="1" smtClean="0">
                        <a:latin typeface="Cambria Math" panose="02040503050406030204" pitchFamily="18" charset="0"/>
                      </a:rPr>
                      <m:t>𝜃</m:t>
                    </m:r>
                  </m:oMath>
                </a14:m>
                <a:r>
                  <a:rPr lang="en-AU" sz="2400" dirty="0"/>
                  <a:t> is the angle (measured in radians)</a:t>
                </a:r>
              </a:p>
              <a:p>
                <a:endParaRPr lang="en-AU" dirty="0">
                  <a:latin typeface="+mn-lt"/>
                </a:endParaRPr>
              </a:p>
            </p:txBody>
          </p:sp>
        </mc:Choice>
        <mc:Fallback xmlns="">
          <p:sp>
            <p:nvSpPr>
              <p:cNvPr id="12" name="Text Placeholder 11">
                <a:extLst>
                  <a:ext uri="{FF2B5EF4-FFF2-40B4-BE49-F238E27FC236}">
                    <a16:creationId xmlns:a16="http://schemas.microsoft.com/office/drawing/2014/main" id="{02C3478F-FB08-D7AF-5F27-8D143FA97D4C}"/>
                  </a:ext>
                </a:extLst>
              </p:cNvPr>
              <p:cNvSpPr>
                <a:spLocks noGrp="1" noRot="1" noChangeAspect="1" noMove="1" noResize="1" noEditPoints="1" noAdjustHandles="1" noChangeArrowheads="1" noChangeShapeType="1" noTextEdit="1"/>
              </p:cNvSpPr>
              <p:nvPr>
                <p:ph type="body" sz="quarter" idx="17"/>
              </p:nvPr>
            </p:nvSpPr>
            <p:spPr>
              <a:xfrm>
                <a:off x="360000" y="1507900"/>
                <a:ext cx="11484000" cy="3277630"/>
              </a:xfrm>
              <a:blipFill>
                <a:blip r:embed="rId4"/>
                <a:stretch>
                  <a:fillRect l="-955"/>
                </a:stretch>
              </a:blipFill>
            </p:spPr>
            <p:txBody>
              <a:bodyPr/>
              <a:lstStyle/>
              <a:p>
                <a:r>
                  <a:rPr lang="en-AU">
                    <a:noFill/>
                  </a:rPr>
                  <a:t> </a:t>
                </a:r>
              </a:p>
            </p:txBody>
          </p:sp>
        </mc:Fallback>
      </mc:AlternateContent>
      <p:sp>
        <p:nvSpPr>
          <p:cNvPr id="3" name="Slide Number Placeholder 2">
            <a:extLst>
              <a:ext uri="{FF2B5EF4-FFF2-40B4-BE49-F238E27FC236}">
                <a16:creationId xmlns:a16="http://schemas.microsoft.com/office/drawing/2014/main" id="{29857EE9-3066-32FD-277A-0349DC73956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9</a:t>
            </a:fld>
            <a:endParaRPr lang="en-AU"/>
          </a:p>
        </p:txBody>
      </p:sp>
      <p:grpSp>
        <p:nvGrpSpPr>
          <p:cNvPr id="26" name="Group 25" descr="a circle with a sector with radius r, arc length l and sector angle theta.">
            <a:extLst>
              <a:ext uri="{FF2B5EF4-FFF2-40B4-BE49-F238E27FC236}">
                <a16:creationId xmlns:a16="http://schemas.microsoft.com/office/drawing/2014/main" id="{EDEE6AF4-819F-594C-5AD6-F71CBC1BEA18}"/>
              </a:ext>
            </a:extLst>
          </p:cNvPr>
          <p:cNvGrpSpPr/>
          <p:nvPr/>
        </p:nvGrpSpPr>
        <p:grpSpPr>
          <a:xfrm>
            <a:off x="6601771" y="1065394"/>
            <a:ext cx="4955116" cy="4727212"/>
            <a:chOff x="6528884" y="1629727"/>
            <a:chExt cx="4955116" cy="4727212"/>
          </a:xfrm>
        </p:grpSpPr>
        <p:pic>
          <p:nvPicPr>
            <p:cNvPr id="17" name="Picture 16">
              <a:extLst>
                <a:ext uri="{FF2B5EF4-FFF2-40B4-BE49-F238E27FC236}">
                  <a16:creationId xmlns:a16="http://schemas.microsoft.com/office/drawing/2014/main" id="{0DBCF72C-FC15-874A-8434-D52079AC5B66}"/>
                </a:ext>
              </a:extLst>
            </p:cNvPr>
            <p:cNvPicPr>
              <a:picLocks noChangeAspect="1"/>
            </p:cNvPicPr>
            <p:nvPr/>
          </p:nvPicPr>
          <p:blipFill>
            <a:blip r:embed="rId5"/>
            <a:srcRect l="1780" t="2339" r="1515" b="2455"/>
            <a:stretch>
              <a:fillRect/>
            </a:stretch>
          </p:blipFill>
          <p:spPr>
            <a:xfrm>
              <a:off x="6528884" y="1629727"/>
              <a:ext cx="4874762" cy="4727212"/>
            </a:xfrm>
            <a:prstGeom prst="rect">
              <a:avLst/>
            </a:prstGeom>
          </p:spPr>
        </p:pic>
        <p:grpSp>
          <p:nvGrpSpPr>
            <p:cNvPr id="18" name="Group 17">
              <a:extLst>
                <a:ext uri="{FF2B5EF4-FFF2-40B4-BE49-F238E27FC236}">
                  <a16:creationId xmlns:a16="http://schemas.microsoft.com/office/drawing/2014/main" id="{5158D5C9-A2A7-11DF-70D4-025D4A0287A4}"/>
                </a:ext>
              </a:extLst>
            </p:cNvPr>
            <p:cNvGrpSpPr/>
            <p:nvPr/>
          </p:nvGrpSpPr>
          <p:grpSpPr>
            <a:xfrm>
              <a:off x="8857167" y="1790760"/>
              <a:ext cx="2626833" cy="2615658"/>
              <a:chOff x="7417781" y="1845050"/>
              <a:chExt cx="3953254" cy="4266992"/>
            </a:xfrm>
          </p:grpSpPr>
          <p:pic>
            <p:nvPicPr>
              <p:cNvPr id="23" name="Picture 22">
                <a:extLst>
                  <a:ext uri="{FF2B5EF4-FFF2-40B4-BE49-F238E27FC236}">
                    <a16:creationId xmlns:a16="http://schemas.microsoft.com/office/drawing/2014/main" id="{2C8E94D1-9DCA-62BB-F15A-DA957BDB44D5}"/>
                  </a:ext>
                </a:extLst>
              </p:cNvPr>
              <p:cNvPicPr>
                <a:picLocks noChangeAspect="1"/>
              </p:cNvPicPr>
              <p:nvPr/>
            </p:nvPicPr>
            <p:blipFill>
              <a:blip r:embed="rId5"/>
              <a:srcRect l="47889" t="5516" b="48511"/>
              <a:stretch>
                <a:fillRect/>
              </a:stretch>
            </p:blipFill>
            <p:spPr>
              <a:xfrm>
                <a:off x="7417781" y="1845050"/>
                <a:ext cx="3953254" cy="3723827"/>
              </a:xfrm>
              <a:prstGeom prst="rect">
                <a:avLst/>
              </a:prstGeom>
            </p:spPr>
          </p:pic>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DC4DE1D6-F7BC-77CD-60FC-048C1FDBA127}"/>
                      </a:ext>
                    </a:extLst>
                  </p:cNvPr>
                  <p:cNvSpPr txBox="1"/>
                  <p:nvPr/>
                </p:nvSpPr>
                <p:spPr>
                  <a:xfrm>
                    <a:off x="9015663" y="5588473"/>
                    <a:ext cx="1074821" cy="523569"/>
                  </a:xfrm>
                  <a:prstGeom prst="rect">
                    <a:avLst/>
                  </a:prstGeom>
                  <a:noFill/>
                </p:spPr>
                <p:txBody>
                  <a:bodyPr wrap="square" lIns="0" tIns="0" rIns="0" bIns="0" rtlCol="0">
                    <a:noAutofit/>
                  </a:bodyPr>
                  <a:lstStyle/>
                  <a:p>
                    <a:pPr/>
                    <a14:m>
                      <m:oMathPara xmlns:m="http://schemas.openxmlformats.org/officeDocument/2006/math">
                        <m:oMathParaPr>
                          <m:jc m:val="centerGroup"/>
                        </m:oMathParaPr>
                        <m:oMath xmlns:m="http://schemas.openxmlformats.org/officeDocument/2006/math">
                          <m:r>
                            <a:rPr lang="en-AU" sz="2800" b="1" i="1">
                              <a:latin typeface="Cambria Math" panose="02040503050406030204" pitchFamily="18" charset="0"/>
                            </a:rPr>
                            <m:t>𝒓</m:t>
                          </m:r>
                        </m:oMath>
                      </m:oMathPara>
                    </a14:m>
                    <a:endParaRPr lang="en-AU" sz="2000" b="1"/>
                  </a:p>
                </p:txBody>
              </p:sp>
            </mc:Choice>
            <mc:Fallback xmlns="">
              <p:sp>
                <p:nvSpPr>
                  <p:cNvPr id="20" name="TextBox 19">
                    <a:extLst>
                      <a:ext uri="{FF2B5EF4-FFF2-40B4-BE49-F238E27FC236}">
                        <a16:creationId xmlns:a16="http://schemas.microsoft.com/office/drawing/2014/main" id="{DC4DE1D6-F7BC-77CD-60FC-048C1FDBA127}"/>
                      </a:ext>
                    </a:extLst>
                  </p:cNvPr>
                  <p:cNvSpPr txBox="1">
                    <a:spLocks noRot="1" noChangeAspect="1" noMove="1" noResize="1" noEditPoints="1" noAdjustHandles="1" noChangeArrowheads="1" noChangeShapeType="1" noTextEdit="1"/>
                  </p:cNvSpPr>
                  <p:nvPr/>
                </p:nvSpPr>
                <p:spPr>
                  <a:xfrm>
                    <a:off x="9015663" y="5588473"/>
                    <a:ext cx="1074821" cy="523569"/>
                  </a:xfrm>
                  <a:prstGeom prst="rect">
                    <a:avLst/>
                  </a:prstGeom>
                  <a:blipFill>
                    <a:blip r:embed="rId7"/>
                    <a:stretch>
                      <a:fillRect b="-9434"/>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153E8D38-5B55-A7F6-34EF-DA72492EF599}"/>
                      </a:ext>
                    </a:extLst>
                  </p:cNvPr>
                  <p:cNvSpPr txBox="1"/>
                  <p:nvPr/>
                </p:nvSpPr>
                <p:spPr>
                  <a:xfrm>
                    <a:off x="10288251" y="2905431"/>
                    <a:ext cx="1074821" cy="523569"/>
                  </a:xfrm>
                  <a:prstGeom prst="rect">
                    <a:avLst/>
                  </a:prstGeom>
                  <a:noFill/>
                </p:spPr>
                <p:txBody>
                  <a:bodyPr wrap="square" lIns="0" tIns="0" rIns="0" bIns="0" rtlCol="0">
                    <a:noAutofit/>
                  </a:bodyPr>
                  <a:lstStyle/>
                  <a:p>
                    <a:pPr/>
                    <a14:m>
                      <m:oMathPara xmlns:m="http://schemas.openxmlformats.org/officeDocument/2006/math">
                        <m:oMathParaPr>
                          <m:jc m:val="centerGroup"/>
                        </m:oMathParaPr>
                        <m:oMath xmlns:m="http://schemas.openxmlformats.org/officeDocument/2006/math">
                          <m:r>
                            <a:rPr lang="en-AU" sz="2800" b="1" i="1" smtClean="0">
                              <a:latin typeface="Cambria Math" panose="02040503050406030204" pitchFamily="18" charset="0"/>
                            </a:rPr>
                            <m:t>𝒍</m:t>
                          </m:r>
                        </m:oMath>
                      </m:oMathPara>
                    </a14:m>
                    <a:endParaRPr lang="en-AU" sz="2000" b="1"/>
                  </a:p>
                </p:txBody>
              </p:sp>
            </mc:Choice>
            <mc:Fallback xmlns="">
              <p:sp>
                <p:nvSpPr>
                  <p:cNvPr id="21" name="TextBox 20">
                    <a:extLst>
                      <a:ext uri="{FF2B5EF4-FFF2-40B4-BE49-F238E27FC236}">
                        <a16:creationId xmlns:a16="http://schemas.microsoft.com/office/drawing/2014/main" id="{153E8D38-5B55-A7F6-34EF-DA72492EF599}"/>
                      </a:ext>
                    </a:extLst>
                  </p:cNvPr>
                  <p:cNvSpPr txBox="1">
                    <a:spLocks noRot="1" noChangeAspect="1" noMove="1" noResize="1" noEditPoints="1" noAdjustHandles="1" noChangeArrowheads="1" noChangeShapeType="1" noTextEdit="1"/>
                  </p:cNvSpPr>
                  <p:nvPr/>
                </p:nvSpPr>
                <p:spPr>
                  <a:xfrm>
                    <a:off x="10288251" y="2905431"/>
                    <a:ext cx="1074821" cy="523569"/>
                  </a:xfrm>
                  <a:prstGeom prst="rect">
                    <a:avLst/>
                  </a:prstGeom>
                  <a:blipFill>
                    <a:blip r:embed="rId8"/>
                    <a:stretch>
                      <a:fillRect b="-9434"/>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A828103E-8938-1779-0E1F-B435EECB035B}"/>
                      </a:ext>
                    </a:extLst>
                  </p:cNvPr>
                  <p:cNvSpPr txBox="1"/>
                  <p:nvPr/>
                </p:nvSpPr>
                <p:spPr>
                  <a:xfrm>
                    <a:off x="7940842" y="4689048"/>
                    <a:ext cx="1074821" cy="523569"/>
                  </a:xfrm>
                  <a:prstGeom prst="rect">
                    <a:avLst/>
                  </a:prstGeom>
                  <a:noFill/>
                </p:spPr>
                <p:txBody>
                  <a:bodyPr wrap="square" lIns="0" tIns="0" rIns="0" bIns="0" rtlCol="0">
                    <a:noAutofit/>
                  </a:bodyPr>
                  <a:lstStyle/>
                  <a:p>
                    <a:pPr/>
                    <a14:m>
                      <m:oMathPara xmlns:m="http://schemas.openxmlformats.org/officeDocument/2006/math">
                        <m:oMathParaPr>
                          <m:jc m:val="centerGroup"/>
                        </m:oMathParaPr>
                        <m:oMath xmlns:m="http://schemas.openxmlformats.org/officeDocument/2006/math">
                          <m:r>
                            <a:rPr lang="en-AU" sz="2800" b="1" i="1" smtClean="0">
                              <a:latin typeface="Cambria Math" panose="02040503050406030204" pitchFamily="18" charset="0"/>
                            </a:rPr>
                            <m:t>𝜽</m:t>
                          </m:r>
                        </m:oMath>
                      </m:oMathPara>
                    </a14:m>
                    <a:endParaRPr lang="en-AU" sz="2000" b="1"/>
                  </a:p>
                </p:txBody>
              </p:sp>
            </mc:Choice>
            <mc:Fallback xmlns="">
              <p:sp>
                <p:nvSpPr>
                  <p:cNvPr id="22" name="TextBox 21">
                    <a:extLst>
                      <a:ext uri="{FF2B5EF4-FFF2-40B4-BE49-F238E27FC236}">
                        <a16:creationId xmlns:a16="http://schemas.microsoft.com/office/drawing/2014/main" id="{A828103E-8938-1779-0E1F-B435EECB035B}"/>
                      </a:ext>
                    </a:extLst>
                  </p:cNvPr>
                  <p:cNvSpPr txBox="1">
                    <a:spLocks noRot="1" noChangeAspect="1" noMove="1" noResize="1" noEditPoints="1" noAdjustHandles="1" noChangeArrowheads="1" noChangeShapeType="1" noTextEdit="1"/>
                  </p:cNvSpPr>
                  <p:nvPr/>
                </p:nvSpPr>
                <p:spPr>
                  <a:xfrm>
                    <a:off x="7940842" y="4689048"/>
                    <a:ext cx="1074821" cy="523569"/>
                  </a:xfrm>
                  <a:prstGeom prst="rect">
                    <a:avLst/>
                  </a:prstGeom>
                  <a:blipFill>
                    <a:blip r:embed="rId9"/>
                    <a:stretch>
                      <a:fillRect b="-11538"/>
                    </a:stretch>
                  </a:blipFill>
                </p:spPr>
                <p:txBody>
                  <a:bodyPr/>
                  <a:lstStyle/>
                  <a:p>
                    <a:r>
                      <a:rPr lang="en-AU">
                        <a:noFill/>
                      </a:rPr>
                      <a:t> </a:t>
                    </a:r>
                  </a:p>
                </p:txBody>
              </p:sp>
            </mc:Fallback>
          </mc:AlternateContent>
        </p:grpSp>
      </p:grpSp>
      <p:sp>
        <p:nvSpPr>
          <p:cNvPr id="2" name="Rectangle 1">
            <a:extLst>
              <a:ext uri="{FF2B5EF4-FFF2-40B4-BE49-F238E27FC236}">
                <a16:creationId xmlns:a16="http://schemas.microsoft.com/office/drawing/2014/main" id="{9F7F376A-18B1-DC91-433A-51C29322D535}"/>
              </a:ext>
              <a:ext uri="{C183D7F6-B498-43B3-948B-1728B52AA6E4}">
                <adec:decorative xmlns:adec="http://schemas.microsoft.com/office/drawing/2017/decorative" val="1"/>
              </a:ext>
            </a:extLst>
          </p:cNvPr>
          <p:cNvSpPr/>
          <p:nvPr/>
        </p:nvSpPr>
        <p:spPr>
          <a:xfrm>
            <a:off x="212035" y="1577009"/>
            <a:ext cx="2286000" cy="1007165"/>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25" name="Group 24" descr="A section of the HSC reference sheet highlight the formula for the length of an arc, sitting under the Trigonometric  functions sub heading.">
            <a:extLst>
              <a:ext uri="{FF2B5EF4-FFF2-40B4-BE49-F238E27FC236}">
                <a16:creationId xmlns:a16="http://schemas.microsoft.com/office/drawing/2014/main" id="{F81E96C6-2F93-D8BE-EFA4-764235DFA167}"/>
              </a:ext>
            </a:extLst>
          </p:cNvPr>
          <p:cNvGrpSpPr/>
          <p:nvPr/>
        </p:nvGrpSpPr>
        <p:grpSpPr>
          <a:xfrm>
            <a:off x="6031523" y="849101"/>
            <a:ext cx="5690340" cy="4998773"/>
            <a:chOff x="6031523" y="849101"/>
            <a:chExt cx="5690340" cy="4998773"/>
          </a:xfrm>
        </p:grpSpPr>
        <p:pic>
          <p:nvPicPr>
            <p:cNvPr id="19" name="Picture 18">
              <a:extLst>
                <a:ext uri="{FF2B5EF4-FFF2-40B4-BE49-F238E27FC236}">
                  <a16:creationId xmlns:a16="http://schemas.microsoft.com/office/drawing/2014/main" id="{AD75C123-E724-257B-AE10-77E15EC8B6BF}"/>
                </a:ext>
              </a:extLst>
            </p:cNvPr>
            <p:cNvPicPr>
              <a:picLocks noChangeAspect="1"/>
            </p:cNvPicPr>
            <p:nvPr/>
          </p:nvPicPr>
          <p:blipFill>
            <a:blip r:embed="rId10"/>
            <a:stretch>
              <a:fillRect/>
            </a:stretch>
          </p:blipFill>
          <p:spPr>
            <a:xfrm>
              <a:off x="6138244" y="849101"/>
              <a:ext cx="5583619" cy="4998773"/>
            </a:xfrm>
            <a:prstGeom prst="rect">
              <a:avLst/>
            </a:prstGeom>
          </p:spPr>
        </p:pic>
        <p:sp>
          <p:nvSpPr>
            <p:cNvPr id="24" name="Rectangle 23">
              <a:extLst>
                <a:ext uri="{FF2B5EF4-FFF2-40B4-BE49-F238E27FC236}">
                  <a16:creationId xmlns:a16="http://schemas.microsoft.com/office/drawing/2014/main" id="{62A5E021-E082-5402-2573-AF761B08B72B}"/>
                </a:ext>
              </a:extLst>
            </p:cNvPr>
            <p:cNvSpPr/>
            <p:nvPr/>
          </p:nvSpPr>
          <p:spPr>
            <a:xfrm>
              <a:off x="6031523" y="4510454"/>
              <a:ext cx="1248508" cy="650630"/>
            </a:xfrm>
            <a:prstGeom prst="rect">
              <a:avLst/>
            </a:prstGeom>
            <a:no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Tree>
    <p:extLst>
      <p:ext uri="{BB962C8B-B14F-4D97-AF65-F5344CB8AC3E}">
        <p14:creationId xmlns:p14="http://schemas.microsoft.com/office/powerpoint/2010/main" val="2031742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D01D9-656C-5B2A-01CA-5E1ADD699137}"/>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7949957-FCD7-594F-140E-60972993211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10</a:t>
            </a:fld>
            <a:endParaRPr lang="en-AU"/>
          </a:p>
        </p:txBody>
      </p:sp>
      <p:sp>
        <p:nvSpPr>
          <p:cNvPr id="4" name="Title 3">
            <a:extLst>
              <a:ext uri="{FF2B5EF4-FFF2-40B4-BE49-F238E27FC236}">
                <a16:creationId xmlns:a16="http://schemas.microsoft.com/office/drawing/2014/main" id="{3122DA7A-0016-A6F2-4766-C9FD12B4272A}"/>
              </a:ext>
            </a:extLst>
          </p:cNvPr>
          <p:cNvSpPr>
            <a:spLocks noGrp="1"/>
          </p:cNvSpPr>
          <p:nvPr>
            <p:ph type="title"/>
          </p:nvPr>
        </p:nvSpPr>
        <p:spPr/>
        <p:txBody>
          <a:bodyPr/>
          <a:lstStyle/>
          <a:p>
            <a:r>
              <a:rPr lang="en-AU" dirty="0">
                <a:latin typeface="+mj-lt"/>
              </a:rPr>
              <a:t>Arc length formula (2)</a:t>
            </a:r>
          </a:p>
        </p:txBody>
      </p:sp>
      <p:sp>
        <p:nvSpPr>
          <p:cNvPr id="19" name="Text Placeholder 18">
            <a:extLst>
              <a:ext uri="{FF2B5EF4-FFF2-40B4-BE49-F238E27FC236}">
                <a16:creationId xmlns:a16="http://schemas.microsoft.com/office/drawing/2014/main" id="{D3E1F78B-B189-D59C-1216-B92427C36EF4}"/>
              </a:ext>
            </a:extLst>
          </p:cNvPr>
          <p:cNvSpPr>
            <a:spLocks noGrp="1"/>
          </p:cNvSpPr>
          <p:nvPr>
            <p:ph type="body" sz="quarter" idx="18"/>
          </p:nvPr>
        </p:nvSpPr>
        <p:spPr/>
        <p:txBody>
          <a:bodyPr/>
          <a:lstStyle/>
          <a:p>
            <a:r>
              <a:rPr lang="en-AU" dirty="0"/>
              <a:t>Where does it come from?</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B461A26D-DD95-FD02-8C75-05E80D2911C5}"/>
                  </a:ext>
                </a:extLst>
              </p:cNvPr>
              <p:cNvSpPr txBox="1"/>
              <p:nvPr/>
            </p:nvSpPr>
            <p:spPr>
              <a:xfrm>
                <a:off x="396990" y="1478298"/>
                <a:ext cx="5798119" cy="3425006"/>
              </a:xfrm>
              <a:prstGeom prst="rect">
                <a:avLst/>
              </a:prstGeom>
              <a:noFill/>
            </p:spPr>
            <p:txBody>
              <a:bodyPr wrap="square" lIns="0" tIns="0" rIns="0" bIns="0" rtlCol="0">
                <a:noAutofit/>
              </a:bodyPr>
              <a:lstStyle/>
              <a:p>
                <a:pPr>
                  <a:lnSpc>
                    <a:spcPct val="200000"/>
                  </a:lnSpc>
                </a:pPr>
                <a14:m>
                  <m:oMathPara xmlns:m="http://schemas.openxmlformats.org/officeDocument/2006/math">
                    <m:oMathParaPr>
                      <m:jc m:val="left"/>
                    </m:oMathParaPr>
                    <m:oMath xmlns:m="http://schemas.openxmlformats.org/officeDocument/2006/math">
                      <m:r>
                        <a:rPr lang="en-AU" sz="2800" b="0" i="1" smtClean="0">
                          <a:latin typeface="Cambria Math" panose="02040503050406030204" pitchFamily="18" charset="0"/>
                        </a:rPr>
                        <m:t>𝐶</m:t>
                      </m:r>
                      <m:r>
                        <a:rPr lang="en-AU" sz="2800" b="0" i="1" smtClean="0">
                          <a:latin typeface="Cambria Math" panose="02040503050406030204" pitchFamily="18" charset="0"/>
                        </a:rPr>
                        <m:t>=2</m:t>
                      </m:r>
                      <m:r>
                        <a:rPr lang="en-AU" sz="2800" b="0" i="1" smtClean="0">
                          <a:latin typeface="Cambria Math" panose="02040503050406030204" pitchFamily="18" charset="0"/>
                        </a:rPr>
                        <m:t>𝜋</m:t>
                      </m:r>
                      <m:r>
                        <a:rPr lang="en-AU" sz="2800" b="0" i="1" smtClean="0">
                          <a:latin typeface="Cambria Math" panose="02040503050406030204" pitchFamily="18" charset="0"/>
                        </a:rPr>
                        <m:t>𝑟</m:t>
                      </m:r>
                    </m:oMath>
                  </m:oMathPara>
                </a14:m>
                <a:endParaRPr lang="en-AU" sz="2800" b="0" i="1" dirty="0">
                  <a:latin typeface="Cambria Math" panose="02040503050406030204" pitchFamily="18" charset="0"/>
                </a:endParaRPr>
              </a:p>
              <a:p>
                <a:pPr>
                  <a:lnSpc>
                    <a:spcPct val="200000"/>
                  </a:lnSpc>
                </a:pPr>
                <a14:m>
                  <m:oMathPara xmlns:m="http://schemas.openxmlformats.org/officeDocument/2006/math">
                    <m:oMathParaPr>
                      <m:jc m:val="left"/>
                    </m:oMathParaPr>
                    <m:oMath xmlns:m="http://schemas.openxmlformats.org/officeDocument/2006/math">
                      <m:r>
                        <a:rPr lang="en-AU" sz="2800" i="1">
                          <a:latin typeface="Cambria Math" panose="02040503050406030204" pitchFamily="18" charset="0"/>
                        </a:rPr>
                        <m:t>𝑙</m:t>
                      </m:r>
                      <m:r>
                        <a:rPr lang="en-AU" sz="2800" i="1">
                          <a:latin typeface="Cambria Math" panose="02040503050406030204" pitchFamily="18" charset="0"/>
                        </a:rPr>
                        <m:t>=</m:t>
                      </m:r>
                      <m:f>
                        <m:fPr>
                          <m:ctrlPr>
                            <a:rPr lang="en-AU" sz="2800" i="1" smtClean="0">
                              <a:latin typeface="Cambria Math" panose="02040503050406030204" pitchFamily="18" charset="0"/>
                            </a:rPr>
                          </m:ctrlPr>
                        </m:fPr>
                        <m:num>
                          <m:r>
                            <a:rPr lang="en-AU" sz="2800" i="1" smtClean="0">
                              <a:latin typeface="Cambria Math" panose="02040503050406030204" pitchFamily="18" charset="0"/>
                              <a:ea typeface="Cambria Math" panose="02040503050406030204" pitchFamily="18" charset="0"/>
                            </a:rPr>
                            <m:t>𝜃</m:t>
                          </m:r>
                        </m:num>
                        <m:den>
                          <m:r>
                            <a:rPr lang="en-AU" sz="2800" b="0" i="1" smtClean="0">
                              <a:latin typeface="Cambria Math" panose="02040503050406030204" pitchFamily="18" charset="0"/>
                            </a:rPr>
                            <m:t>2</m:t>
                          </m:r>
                          <m:r>
                            <a:rPr lang="en-AU" sz="2800" b="0" i="1" smtClean="0">
                              <a:latin typeface="Cambria Math" panose="02040503050406030204" pitchFamily="18" charset="0"/>
                              <a:ea typeface="Cambria Math" panose="02040503050406030204" pitchFamily="18" charset="0"/>
                            </a:rPr>
                            <m:t>𝜋</m:t>
                          </m:r>
                        </m:den>
                      </m:f>
                      <m:r>
                        <a:rPr lang="en-AU" sz="2800" i="1">
                          <a:latin typeface="Cambria Math" panose="02040503050406030204" pitchFamily="18" charset="0"/>
                        </a:rPr>
                        <m:t>×2</m:t>
                      </m:r>
                      <m:r>
                        <a:rPr lang="en-AU" sz="2800" i="1">
                          <a:latin typeface="Cambria Math" panose="02040503050406030204" pitchFamily="18" charset="0"/>
                        </a:rPr>
                        <m:t>𝜋</m:t>
                      </m:r>
                      <m:r>
                        <a:rPr lang="en-AU" sz="2800" i="1">
                          <a:latin typeface="Cambria Math" panose="02040503050406030204" pitchFamily="18" charset="0"/>
                        </a:rPr>
                        <m:t>𝑟</m:t>
                      </m:r>
                    </m:oMath>
                  </m:oMathPara>
                </a14:m>
                <a:endParaRPr lang="en-AU" sz="2800" dirty="0"/>
              </a:p>
              <a:p>
                <a:pPr>
                  <a:lnSpc>
                    <a:spcPct val="200000"/>
                  </a:lnSpc>
                </a:pPr>
                <a14:m>
                  <m:oMathPara xmlns:m="http://schemas.openxmlformats.org/officeDocument/2006/math">
                    <m:oMathParaPr>
                      <m:jc m:val="left"/>
                    </m:oMathParaPr>
                    <m:oMath xmlns:m="http://schemas.openxmlformats.org/officeDocument/2006/math">
                      <m:r>
                        <a:rPr lang="en-AU" sz="2800" b="0" i="1" smtClean="0">
                          <a:latin typeface="Cambria Math" panose="02040503050406030204" pitchFamily="18" charset="0"/>
                        </a:rPr>
                        <m:t>𝑙</m:t>
                      </m:r>
                      <m:r>
                        <a:rPr lang="en-AU" sz="2800" b="0" i="1" smtClean="0">
                          <a:latin typeface="Cambria Math" panose="02040503050406030204" pitchFamily="18" charset="0"/>
                        </a:rPr>
                        <m:t>=</m:t>
                      </m:r>
                      <m:r>
                        <a:rPr lang="en-AU" sz="2800" b="0" i="1" smtClean="0">
                          <a:latin typeface="Cambria Math" panose="02040503050406030204" pitchFamily="18" charset="0"/>
                        </a:rPr>
                        <m:t>𝑟</m:t>
                      </m:r>
                      <m:r>
                        <a:rPr lang="en-AU" sz="2800" b="0" i="1" smtClean="0">
                          <a:latin typeface="Cambria Math" panose="02040503050406030204" pitchFamily="18" charset="0"/>
                          <a:ea typeface="Cambria Math" panose="02040503050406030204" pitchFamily="18" charset="0"/>
                        </a:rPr>
                        <m:t>𝜃</m:t>
                      </m:r>
                    </m:oMath>
                  </m:oMathPara>
                </a14:m>
                <a:endParaRPr lang="en-AU" sz="2800" dirty="0"/>
              </a:p>
            </p:txBody>
          </p:sp>
        </mc:Choice>
        <mc:Fallback xmlns="">
          <p:sp>
            <p:nvSpPr>
              <p:cNvPr id="16" name="TextBox 15">
                <a:extLst>
                  <a:ext uri="{FF2B5EF4-FFF2-40B4-BE49-F238E27FC236}">
                    <a16:creationId xmlns:a16="http://schemas.microsoft.com/office/drawing/2014/main" id="{B461A26D-DD95-FD02-8C75-05E80D2911C5}"/>
                  </a:ext>
                </a:extLst>
              </p:cNvPr>
              <p:cNvSpPr txBox="1">
                <a:spLocks noRot="1" noChangeAspect="1" noMove="1" noResize="1" noEditPoints="1" noAdjustHandles="1" noChangeArrowheads="1" noChangeShapeType="1" noTextEdit="1"/>
              </p:cNvSpPr>
              <p:nvPr/>
            </p:nvSpPr>
            <p:spPr>
              <a:xfrm>
                <a:off x="396990" y="1478298"/>
                <a:ext cx="5798119" cy="3425006"/>
              </a:xfrm>
              <a:prstGeom prst="rect">
                <a:avLst/>
              </a:prstGeom>
              <a:blipFill>
                <a:blip r:embed="rId3"/>
                <a:stretch>
                  <a:fillRect/>
                </a:stretch>
              </a:blipFill>
            </p:spPr>
            <p:txBody>
              <a:bodyPr/>
              <a:lstStyle/>
              <a:p>
                <a:r>
                  <a:rPr lang="en-AU">
                    <a:noFill/>
                  </a:rPr>
                  <a:t> </a:t>
                </a:r>
              </a:p>
            </p:txBody>
          </p:sp>
        </mc:Fallback>
      </mc:AlternateContent>
      <p:sp>
        <p:nvSpPr>
          <p:cNvPr id="2" name="Speech Bubble: Rectangle with Corners Rounded 1">
            <a:extLst>
              <a:ext uri="{FF2B5EF4-FFF2-40B4-BE49-F238E27FC236}">
                <a16:creationId xmlns:a16="http://schemas.microsoft.com/office/drawing/2014/main" id="{E3099284-3E94-6948-C6AE-7ACD804CBAE5}"/>
              </a:ext>
            </a:extLst>
          </p:cNvPr>
          <p:cNvSpPr/>
          <p:nvPr/>
        </p:nvSpPr>
        <p:spPr>
          <a:xfrm>
            <a:off x="2848294" y="3540292"/>
            <a:ext cx="3437161" cy="1950703"/>
          </a:xfrm>
          <a:prstGeom prst="wedgeRoundRectCallout">
            <a:avLst>
              <a:gd name="adj1" fmla="val -74326"/>
              <a:gd name="adj2" fmla="val -28191"/>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AU" sz="2000" dirty="0"/>
              <a:t>How does this compare to the arc length formula in degrees?</a:t>
            </a:r>
          </a:p>
        </p:txBody>
      </p:sp>
      <p:grpSp>
        <p:nvGrpSpPr>
          <p:cNvPr id="26" name="Group 25" descr="a circle with a sector with radius r, arc length l and sector angle theta.">
            <a:extLst>
              <a:ext uri="{FF2B5EF4-FFF2-40B4-BE49-F238E27FC236}">
                <a16:creationId xmlns:a16="http://schemas.microsoft.com/office/drawing/2014/main" id="{38536FAF-7DCC-4341-242F-08012F75354F}"/>
              </a:ext>
            </a:extLst>
          </p:cNvPr>
          <p:cNvGrpSpPr/>
          <p:nvPr/>
        </p:nvGrpSpPr>
        <p:grpSpPr>
          <a:xfrm>
            <a:off x="6839894" y="1292535"/>
            <a:ext cx="4955116" cy="4727212"/>
            <a:chOff x="6528884" y="1629727"/>
            <a:chExt cx="4955116" cy="4727212"/>
          </a:xfrm>
        </p:grpSpPr>
        <p:pic>
          <p:nvPicPr>
            <p:cNvPr id="17" name="Picture 16">
              <a:extLst>
                <a:ext uri="{FF2B5EF4-FFF2-40B4-BE49-F238E27FC236}">
                  <a16:creationId xmlns:a16="http://schemas.microsoft.com/office/drawing/2014/main" id="{AAF8F931-5E09-1374-CF9F-275C57B6E76C}"/>
                </a:ext>
              </a:extLst>
            </p:cNvPr>
            <p:cNvPicPr>
              <a:picLocks noChangeAspect="1"/>
            </p:cNvPicPr>
            <p:nvPr/>
          </p:nvPicPr>
          <p:blipFill>
            <a:blip r:embed="rId4"/>
            <a:srcRect l="1780" t="2339" r="1515" b="2455"/>
            <a:stretch>
              <a:fillRect/>
            </a:stretch>
          </p:blipFill>
          <p:spPr>
            <a:xfrm>
              <a:off x="6528884" y="1629727"/>
              <a:ext cx="4874762" cy="4727212"/>
            </a:xfrm>
            <a:prstGeom prst="rect">
              <a:avLst/>
            </a:prstGeom>
          </p:spPr>
        </p:pic>
        <p:grpSp>
          <p:nvGrpSpPr>
            <p:cNvPr id="18" name="Group 17">
              <a:extLst>
                <a:ext uri="{FF2B5EF4-FFF2-40B4-BE49-F238E27FC236}">
                  <a16:creationId xmlns:a16="http://schemas.microsoft.com/office/drawing/2014/main" id="{DE173054-1F0A-563B-5562-A8C262427635}"/>
                </a:ext>
              </a:extLst>
            </p:cNvPr>
            <p:cNvGrpSpPr/>
            <p:nvPr/>
          </p:nvGrpSpPr>
          <p:grpSpPr>
            <a:xfrm>
              <a:off x="8857167" y="1790760"/>
              <a:ext cx="2626833" cy="2615658"/>
              <a:chOff x="7417781" y="1845050"/>
              <a:chExt cx="3953254" cy="4266992"/>
            </a:xfrm>
          </p:grpSpPr>
          <p:pic>
            <p:nvPicPr>
              <p:cNvPr id="23" name="Picture 22">
                <a:extLst>
                  <a:ext uri="{FF2B5EF4-FFF2-40B4-BE49-F238E27FC236}">
                    <a16:creationId xmlns:a16="http://schemas.microsoft.com/office/drawing/2014/main" id="{FF6C3575-11FA-B6B5-55E2-3250F429E5E8}"/>
                  </a:ext>
                </a:extLst>
              </p:cNvPr>
              <p:cNvPicPr>
                <a:picLocks noChangeAspect="1"/>
              </p:cNvPicPr>
              <p:nvPr/>
            </p:nvPicPr>
            <p:blipFill>
              <a:blip r:embed="rId4"/>
              <a:srcRect l="47889" t="5516" b="48511"/>
              <a:stretch>
                <a:fillRect/>
              </a:stretch>
            </p:blipFill>
            <p:spPr>
              <a:xfrm>
                <a:off x="7417781" y="1845050"/>
                <a:ext cx="3953254" cy="3723827"/>
              </a:xfrm>
              <a:prstGeom prst="rect">
                <a:avLst/>
              </a:prstGeom>
            </p:spPr>
          </p:pic>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69592ACA-6A11-F410-D7B4-A7BFE2FA79F7}"/>
                      </a:ext>
                    </a:extLst>
                  </p:cNvPr>
                  <p:cNvSpPr txBox="1"/>
                  <p:nvPr/>
                </p:nvSpPr>
                <p:spPr>
                  <a:xfrm>
                    <a:off x="9015663" y="5588473"/>
                    <a:ext cx="1074821" cy="523569"/>
                  </a:xfrm>
                  <a:prstGeom prst="rect">
                    <a:avLst/>
                  </a:prstGeom>
                  <a:noFill/>
                </p:spPr>
                <p:txBody>
                  <a:bodyPr wrap="square" lIns="0" tIns="0" rIns="0" bIns="0" rtlCol="0">
                    <a:noAutofit/>
                  </a:bodyPr>
                  <a:lstStyle/>
                  <a:p>
                    <a:pPr/>
                    <a14:m>
                      <m:oMathPara xmlns:m="http://schemas.openxmlformats.org/officeDocument/2006/math">
                        <m:oMathParaPr>
                          <m:jc m:val="centerGroup"/>
                        </m:oMathParaPr>
                        <m:oMath xmlns:m="http://schemas.openxmlformats.org/officeDocument/2006/math">
                          <m:r>
                            <a:rPr lang="en-AU" sz="2800" b="1" i="1">
                              <a:latin typeface="Cambria Math" panose="02040503050406030204" pitchFamily="18" charset="0"/>
                            </a:rPr>
                            <m:t>𝒓</m:t>
                          </m:r>
                        </m:oMath>
                      </m:oMathPara>
                    </a14:m>
                    <a:endParaRPr lang="en-AU" sz="2000" b="1"/>
                  </a:p>
                </p:txBody>
              </p:sp>
            </mc:Choice>
            <mc:Fallback xmlns="">
              <p:sp>
                <p:nvSpPr>
                  <p:cNvPr id="20" name="TextBox 19">
                    <a:extLst>
                      <a:ext uri="{FF2B5EF4-FFF2-40B4-BE49-F238E27FC236}">
                        <a16:creationId xmlns:a16="http://schemas.microsoft.com/office/drawing/2014/main" id="{69592ACA-6A11-F410-D7B4-A7BFE2FA79F7}"/>
                      </a:ext>
                    </a:extLst>
                  </p:cNvPr>
                  <p:cNvSpPr txBox="1">
                    <a:spLocks noRot="1" noChangeAspect="1" noMove="1" noResize="1" noEditPoints="1" noAdjustHandles="1" noChangeArrowheads="1" noChangeShapeType="1" noTextEdit="1"/>
                  </p:cNvSpPr>
                  <p:nvPr/>
                </p:nvSpPr>
                <p:spPr>
                  <a:xfrm>
                    <a:off x="9015663" y="5588473"/>
                    <a:ext cx="1074821" cy="523569"/>
                  </a:xfrm>
                  <a:prstGeom prst="rect">
                    <a:avLst/>
                  </a:prstGeom>
                  <a:blipFill>
                    <a:blip r:embed="rId5"/>
                    <a:stretch>
                      <a:fillRect b="-9434"/>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4C1CCD3-0746-B658-5DF8-07A45657F80A}"/>
                      </a:ext>
                    </a:extLst>
                  </p:cNvPr>
                  <p:cNvSpPr txBox="1"/>
                  <p:nvPr/>
                </p:nvSpPr>
                <p:spPr>
                  <a:xfrm>
                    <a:off x="10288251" y="2905431"/>
                    <a:ext cx="1074821" cy="523569"/>
                  </a:xfrm>
                  <a:prstGeom prst="rect">
                    <a:avLst/>
                  </a:prstGeom>
                  <a:noFill/>
                </p:spPr>
                <p:txBody>
                  <a:bodyPr wrap="square" lIns="0" tIns="0" rIns="0" bIns="0" rtlCol="0">
                    <a:noAutofit/>
                  </a:bodyPr>
                  <a:lstStyle/>
                  <a:p>
                    <a:pPr/>
                    <a14:m>
                      <m:oMathPara xmlns:m="http://schemas.openxmlformats.org/officeDocument/2006/math">
                        <m:oMathParaPr>
                          <m:jc m:val="centerGroup"/>
                        </m:oMathParaPr>
                        <m:oMath xmlns:m="http://schemas.openxmlformats.org/officeDocument/2006/math">
                          <m:r>
                            <a:rPr lang="en-AU" sz="2800" b="1" i="1" smtClean="0">
                              <a:latin typeface="Cambria Math" panose="02040503050406030204" pitchFamily="18" charset="0"/>
                            </a:rPr>
                            <m:t>𝒍</m:t>
                          </m:r>
                        </m:oMath>
                      </m:oMathPara>
                    </a14:m>
                    <a:endParaRPr lang="en-AU" sz="2000" b="1"/>
                  </a:p>
                </p:txBody>
              </p:sp>
            </mc:Choice>
            <mc:Fallback xmlns="">
              <p:sp>
                <p:nvSpPr>
                  <p:cNvPr id="21" name="TextBox 20">
                    <a:extLst>
                      <a:ext uri="{FF2B5EF4-FFF2-40B4-BE49-F238E27FC236}">
                        <a16:creationId xmlns:a16="http://schemas.microsoft.com/office/drawing/2014/main" id="{E4C1CCD3-0746-B658-5DF8-07A45657F80A}"/>
                      </a:ext>
                    </a:extLst>
                  </p:cNvPr>
                  <p:cNvSpPr txBox="1">
                    <a:spLocks noRot="1" noChangeAspect="1" noMove="1" noResize="1" noEditPoints="1" noAdjustHandles="1" noChangeArrowheads="1" noChangeShapeType="1" noTextEdit="1"/>
                  </p:cNvSpPr>
                  <p:nvPr/>
                </p:nvSpPr>
                <p:spPr>
                  <a:xfrm>
                    <a:off x="10288251" y="2905431"/>
                    <a:ext cx="1074821" cy="523569"/>
                  </a:xfrm>
                  <a:prstGeom prst="rect">
                    <a:avLst/>
                  </a:prstGeom>
                  <a:blipFill>
                    <a:blip r:embed="rId6"/>
                    <a:stretch>
                      <a:fillRect b="-11538"/>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4E50EAA0-D0F9-7350-5DCF-2EE4C5DE30C1}"/>
                      </a:ext>
                    </a:extLst>
                  </p:cNvPr>
                  <p:cNvSpPr txBox="1"/>
                  <p:nvPr/>
                </p:nvSpPr>
                <p:spPr>
                  <a:xfrm>
                    <a:off x="7940842" y="4689048"/>
                    <a:ext cx="1074821" cy="523569"/>
                  </a:xfrm>
                  <a:prstGeom prst="rect">
                    <a:avLst/>
                  </a:prstGeom>
                  <a:noFill/>
                </p:spPr>
                <p:txBody>
                  <a:bodyPr wrap="square" lIns="0" tIns="0" rIns="0" bIns="0" rtlCol="0">
                    <a:noAutofit/>
                  </a:bodyPr>
                  <a:lstStyle/>
                  <a:p>
                    <a:pPr/>
                    <a14:m>
                      <m:oMathPara xmlns:m="http://schemas.openxmlformats.org/officeDocument/2006/math">
                        <m:oMathParaPr>
                          <m:jc m:val="centerGroup"/>
                        </m:oMathParaPr>
                        <m:oMath xmlns:m="http://schemas.openxmlformats.org/officeDocument/2006/math">
                          <m:r>
                            <a:rPr lang="en-AU" sz="2800" b="1" i="1" smtClean="0">
                              <a:latin typeface="Cambria Math" panose="02040503050406030204" pitchFamily="18" charset="0"/>
                            </a:rPr>
                            <m:t>𝜽</m:t>
                          </m:r>
                        </m:oMath>
                      </m:oMathPara>
                    </a14:m>
                    <a:endParaRPr lang="en-AU" sz="2000" b="1"/>
                  </a:p>
                </p:txBody>
              </p:sp>
            </mc:Choice>
            <mc:Fallback xmlns="">
              <p:sp>
                <p:nvSpPr>
                  <p:cNvPr id="22" name="TextBox 21">
                    <a:extLst>
                      <a:ext uri="{FF2B5EF4-FFF2-40B4-BE49-F238E27FC236}">
                        <a16:creationId xmlns:a16="http://schemas.microsoft.com/office/drawing/2014/main" id="{4E50EAA0-D0F9-7350-5DCF-2EE4C5DE30C1}"/>
                      </a:ext>
                    </a:extLst>
                  </p:cNvPr>
                  <p:cNvSpPr txBox="1">
                    <a:spLocks noRot="1" noChangeAspect="1" noMove="1" noResize="1" noEditPoints="1" noAdjustHandles="1" noChangeArrowheads="1" noChangeShapeType="1" noTextEdit="1"/>
                  </p:cNvSpPr>
                  <p:nvPr/>
                </p:nvSpPr>
                <p:spPr>
                  <a:xfrm>
                    <a:off x="7940842" y="4689048"/>
                    <a:ext cx="1074821" cy="523569"/>
                  </a:xfrm>
                  <a:prstGeom prst="rect">
                    <a:avLst/>
                  </a:prstGeom>
                  <a:blipFill>
                    <a:blip r:embed="rId7"/>
                    <a:stretch>
                      <a:fillRect b="-9434"/>
                    </a:stretch>
                  </a:blipFill>
                </p:spPr>
                <p:txBody>
                  <a:bodyPr/>
                  <a:lstStyle/>
                  <a:p>
                    <a:r>
                      <a:rPr lang="en-AU">
                        <a:noFill/>
                      </a:rPr>
                      <a:t> </a:t>
                    </a:r>
                  </a:p>
                </p:txBody>
              </p:sp>
            </mc:Fallback>
          </mc:AlternateContent>
        </p:grpSp>
      </p:grpSp>
    </p:spTree>
    <p:extLst>
      <p:ext uri="{BB962C8B-B14F-4D97-AF65-F5344CB8AC3E}">
        <p14:creationId xmlns:p14="http://schemas.microsoft.com/office/powerpoint/2010/main" val="1185243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BDCE46-8D6F-C27E-F226-892759D13E17}"/>
              </a:ext>
            </a:extLst>
          </p:cNvPr>
          <p:cNvSpPr>
            <a:spLocks noGrp="1"/>
          </p:cNvSpPr>
          <p:nvPr>
            <p:ph type="title"/>
          </p:nvPr>
        </p:nvSpPr>
        <p:spPr/>
        <p:txBody>
          <a:bodyPr/>
          <a:lstStyle/>
          <a:p>
            <a:r>
              <a:rPr lang="en-AU" dirty="0"/>
              <a:t>What is a radian?</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3FE6A053-3904-D0B8-0ECA-40C1B3AF8F88}"/>
                  </a:ext>
                </a:extLst>
              </p:cNvPr>
              <p:cNvSpPr txBox="1"/>
              <p:nvPr/>
            </p:nvSpPr>
            <p:spPr>
              <a:xfrm>
                <a:off x="360000" y="1509975"/>
                <a:ext cx="6096000" cy="2641749"/>
              </a:xfrm>
              <a:prstGeom prst="rect">
                <a:avLst/>
              </a:prstGeom>
              <a:noFill/>
            </p:spPr>
            <p:txBody>
              <a:bodyPr wrap="square">
                <a:spAutoFit/>
              </a:bodyPr>
              <a:lstStyle/>
              <a:p>
                <a:pPr>
                  <a:lnSpc>
                    <a:spcPct val="200000"/>
                  </a:lnSpc>
                </a:pPr>
                <a14:m>
                  <m:oMathPara xmlns:m="http://schemas.openxmlformats.org/officeDocument/2006/math">
                    <m:oMathParaPr>
                      <m:jc m:val="left"/>
                    </m:oMathParaPr>
                    <m:oMath xmlns:m="http://schemas.openxmlformats.org/officeDocument/2006/math">
                      <m:r>
                        <a:rPr lang="en-AU" sz="2800" b="0" i="1" smtClean="0">
                          <a:latin typeface="Cambria Math" panose="02040503050406030204" pitchFamily="18" charset="0"/>
                        </a:rPr>
                        <m:t>𝑙</m:t>
                      </m:r>
                      <m:r>
                        <a:rPr lang="en-AU" sz="2800" b="0" i="1" smtClean="0">
                          <a:latin typeface="Cambria Math" panose="02040503050406030204" pitchFamily="18" charset="0"/>
                        </a:rPr>
                        <m:t>=</m:t>
                      </m:r>
                      <m:r>
                        <a:rPr lang="en-AU" sz="2800" b="0" i="1" smtClean="0">
                          <a:latin typeface="Cambria Math" panose="02040503050406030204" pitchFamily="18" charset="0"/>
                        </a:rPr>
                        <m:t>𝑟</m:t>
                      </m:r>
                      <m:r>
                        <a:rPr lang="en-AU" sz="2800" b="0" i="1" smtClean="0">
                          <a:latin typeface="Cambria Math" panose="02040503050406030204" pitchFamily="18" charset="0"/>
                          <a:ea typeface="Cambria Math" panose="02040503050406030204" pitchFamily="18" charset="0"/>
                        </a:rPr>
                        <m:t>𝜃</m:t>
                      </m:r>
                    </m:oMath>
                  </m:oMathPara>
                </a14:m>
                <a:endParaRPr lang="en-AU" sz="2800" dirty="0"/>
              </a:p>
              <a:p>
                <a:pPr>
                  <a:lnSpc>
                    <a:spcPct val="200000"/>
                  </a:lnSpc>
                </a:pPr>
                <a14:m>
                  <m:oMathPara xmlns:m="http://schemas.openxmlformats.org/officeDocument/2006/math">
                    <m:oMathParaPr>
                      <m:jc m:val="left"/>
                    </m:oMathParaPr>
                    <m:oMath xmlns:m="http://schemas.openxmlformats.org/officeDocument/2006/math">
                      <m:r>
                        <a:rPr lang="en-AU" sz="2800" i="1" smtClean="0">
                          <a:latin typeface="Cambria Math" panose="02040503050406030204" pitchFamily="18" charset="0"/>
                          <a:ea typeface="Cambria Math" panose="02040503050406030204" pitchFamily="18" charset="0"/>
                        </a:rPr>
                        <m:t>𝜃</m:t>
                      </m:r>
                      <m:r>
                        <a:rPr lang="en-AU" sz="2800" b="0" i="1" smtClean="0">
                          <a:latin typeface="Cambria Math" panose="02040503050406030204" pitchFamily="18" charset="0"/>
                          <a:ea typeface="Cambria Math" panose="02040503050406030204" pitchFamily="18" charset="0"/>
                        </a:rPr>
                        <m:t>=</m:t>
                      </m:r>
                      <m:f>
                        <m:fPr>
                          <m:ctrlPr>
                            <a:rPr lang="en-AU" sz="2800" b="0" i="1" smtClean="0">
                              <a:latin typeface="Cambria Math" panose="02040503050406030204" pitchFamily="18" charset="0"/>
                              <a:ea typeface="Cambria Math" panose="02040503050406030204" pitchFamily="18" charset="0"/>
                            </a:rPr>
                          </m:ctrlPr>
                        </m:fPr>
                        <m:num>
                          <m:r>
                            <a:rPr lang="en-AU" sz="2800" b="0" i="1" smtClean="0">
                              <a:latin typeface="Cambria Math" panose="02040503050406030204" pitchFamily="18" charset="0"/>
                              <a:ea typeface="Cambria Math" panose="02040503050406030204" pitchFamily="18" charset="0"/>
                            </a:rPr>
                            <m:t>𝑙</m:t>
                          </m:r>
                        </m:num>
                        <m:den>
                          <m:r>
                            <a:rPr lang="en-AU" sz="2800" b="0" i="1" smtClean="0">
                              <a:latin typeface="Cambria Math" panose="02040503050406030204" pitchFamily="18" charset="0"/>
                              <a:ea typeface="Cambria Math" panose="02040503050406030204" pitchFamily="18" charset="0"/>
                            </a:rPr>
                            <m:t>𝑟</m:t>
                          </m:r>
                        </m:den>
                      </m:f>
                    </m:oMath>
                  </m:oMathPara>
                </a14:m>
                <a:endParaRPr lang="en-AU" sz="2800" dirty="0"/>
              </a:p>
            </p:txBody>
          </p:sp>
        </mc:Choice>
        <mc:Fallback xmlns="">
          <p:sp>
            <p:nvSpPr>
              <p:cNvPr id="13" name="TextBox 12">
                <a:extLst>
                  <a:ext uri="{FF2B5EF4-FFF2-40B4-BE49-F238E27FC236}">
                    <a16:creationId xmlns:a16="http://schemas.microsoft.com/office/drawing/2014/main" id="{3FE6A053-3904-D0B8-0ECA-40C1B3AF8F88}"/>
                  </a:ext>
                </a:extLst>
              </p:cNvPr>
              <p:cNvSpPr txBox="1">
                <a:spLocks noRot="1" noChangeAspect="1" noMove="1" noResize="1" noEditPoints="1" noAdjustHandles="1" noChangeArrowheads="1" noChangeShapeType="1" noTextEdit="1"/>
              </p:cNvSpPr>
              <p:nvPr/>
            </p:nvSpPr>
            <p:spPr>
              <a:xfrm>
                <a:off x="360000" y="1509975"/>
                <a:ext cx="6096000" cy="2641749"/>
              </a:xfrm>
              <a:prstGeom prst="rect">
                <a:avLst/>
              </a:prstGeom>
              <a:blipFill>
                <a:blip r:embed="rId2"/>
                <a:stretch>
                  <a:fillRect/>
                </a:stretch>
              </a:blipFill>
            </p:spPr>
            <p:txBody>
              <a:bodyPr/>
              <a:lstStyle/>
              <a:p>
                <a:r>
                  <a:rPr lang="en-AU">
                    <a:noFill/>
                  </a:rPr>
                  <a:t> </a:t>
                </a:r>
              </a:p>
            </p:txBody>
          </p:sp>
        </mc:Fallback>
      </mc:AlternateContent>
      <p:sp>
        <p:nvSpPr>
          <p:cNvPr id="14" name="Speech Bubble: Rectangle with Corners Rounded 13">
            <a:extLst>
              <a:ext uri="{FF2B5EF4-FFF2-40B4-BE49-F238E27FC236}">
                <a16:creationId xmlns:a16="http://schemas.microsoft.com/office/drawing/2014/main" id="{51EEEDCC-2015-D212-8501-04F406A5ED75}"/>
              </a:ext>
            </a:extLst>
          </p:cNvPr>
          <p:cNvSpPr/>
          <p:nvPr/>
        </p:nvSpPr>
        <p:spPr>
          <a:xfrm>
            <a:off x="2935357" y="1827010"/>
            <a:ext cx="3160643" cy="1689652"/>
          </a:xfrm>
          <a:prstGeom prst="wedgeRoundRectCallout">
            <a:avLst>
              <a:gd name="adj1" fmla="val -97147"/>
              <a:gd name="adj2" fmla="val 60779"/>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AU" dirty="0"/>
              <a:t>What happens when the radius = 1?</a:t>
            </a:r>
          </a:p>
        </p:txBody>
      </p:sp>
      <p:sp>
        <p:nvSpPr>
          <p:cNvPr id="4" name="Speech Bubble: Rectangle with Corners Rounded 3">
            <a:extLst>
              <a:ext uri="{FF2B5EF4-FFF2-40B4-BE49-F238E27FC236}">
                <a16:creationId xmlns:a16="http://schemas.microsoft.com/office/drawing/2014/main" id="{B6396349-0067-E59A-FD95-4A9798C77CF2}"/>
              </a:ext>
            </a:extLst>
          </p:cNvPr>
          <p:cNvSpPr/>
          <p:nvPr/>
        </p:nvSpPr>
        <p:spPr>
          <a:xfrm>
            <a:off x="2699177" y="3985671"/>
            <a:ext cx="3160643" cy="1689652"/>
          </a:xfrm>
          <a:prstGeom prst="wedgeRoundRectCallout">
            <a:avLst>
              <a:gd name="adj1" fmla="val -89681"/>
              <a:gd name="adj2" fmla="val -51821"/>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AU" dirty="0"/>
              <a:t>How can this formula help us to define a radian? </a:t>
            </a:r>
          </a:p>
        </p:txBody>
      </p:sp>
      <p:grpSp>
        <p:nvGrpSpPr>
          <p:cNvPr id="5" name="Group 4" descr="a circle with a sector with radius r, arc length l and sector angle theta.">
            <a:extLst>
              <a:ext uri="{FF2B5EF4-FFF2-40B4-BE49-F238E27FC236}">
                <a16:creationId xmlns:a16="http://schemas.microsoft.com/office/drawing/2014/main" id="{CAC9EA66-D093-50A5-8300-E14D6BEE4E0F}"/>
              </a:ext>
            </a:extLst>
          </p:cNvPr>
          <p:cNvGrpSpPr/>
          <p:nvPr/>
        </p:nvGrpSpPr>
        <p:grpSpPr>
          <a:xfrm>
            <a:off x="6096000" y="1369454"/>
            <a:ext cx="4955116" cy="4727212"/>
            <a:chOff x="6528884" y="1629727"/>
            <a:chExt cx="4955116" cy="4727212"/>
          </a:xfrm>
        </p:grpSpPr>
        <p:pic>
          <p:nvPicPr>
            <p:cNvPr id="6" name="Picture 5">
              <a:extLst>
                <a:ext uri="{FF2B5EF4-FFF2-40B4-BE49-F238E27FC236}">
                  <a16:creationId xmlns:a16="http://schemas.microsoft.com/office/drawing/2014/main" id="{6D185C5F-91DB-87AD-4C78-ABC52D710AB8}"/>
                </a:ext>
              </a:extLst>
            </p:cNvPr>
            <p:cNvPicPr>
              <a:picLocks noChangeAspect="1"/>
            </p:cNvPicPr>
            <p:nvPr/>
          </p:nvPicPr>
          <p:blipFill>
            <a:blip r:embed="rId3"/>
            <a:srcRect l="1780" t="2339" r="1515" b="2455"/>
            <a:stretch>
              <a:fillRect/>
            </a:stretch>
          </p:blipFill>
          <p:spPr>
            <a:xfrm>
              <a:off x="6528884" y="1629727"/>
              <a:ext cx="4874762" cy="4727212"/>
            </a:xfrm>
            <a:prstGeom prst="rect">
              <a:avLst/>
            </a:prstGeom>
          </p:spPr>
        </p:pic>
        <p:grpSp>
          <p:nvGrpSpPr>
            <p:cNvPr id="7" name="Group 6">
              <a:extLst>
                <a:ext uri="{FF2B5EF4-FFF2-40B4-BE49-F238E27FC236}">
                  <a16:creationId xmlns:a16="http://schemas.microsoft.com/office/drawing/2014/main" id="{86ED1471-37B3-EDD8-FC37-CB2A616B9305}"/>
                </a:ext>
              </a:extLst>
            </p:cNvPr>
            <p:cNvGrpSpPr/>
            <p:nvPr/>
          </p:nvGrpSpPr>
          <p:grpSpPr>
            <a:xfrm>
              <a:off x="8857167" y="1790760"/>
              <a:ext cx="2626833" cy="2615658"/>
              <a:chOff x="7417781" y="1845050"/>
              <a:chExt cx="3953254" cy="4266992"/>
            </a:xfrm>
          </p:grpSpPr>
          <p:pic>
            <p:nvPicPr>
              <p:cNvPr id="8" name="Picture 7">
                <a:extLst>
                  <a:ext uri="{FF2B5EF4-FFF2-40B4-BE49-F238E27FC236}">
                    <a16:creationId xmlns:a16="http://schemas.microsoft.com/office/drawing/2014/main" id="{E639D548-62BE-7012-AB04-BDA1BC1D20F8}"/>
                  </a:ext>
                </a:extLst>
              </p:cNvPr>
              <p:cNvPicPr>
                <a:picLocks noChangeAspect="1"/>
              </p:cNvPicPr>
              <p:nvPr/>
            </p:nvPicPr>
            <p:blipFill>
              <a:blip r:embed="rId3"/>
              <a:srcRect l="47889" t="5516" b="48511"/>
              <a:stretch>
                <a:fillRect/>
              </a:stretch>
            </p:blipFill>
            <p:spPr>
              <a:xfrm>
                <a:off x="7417781" y="1845050"/>
                <a:ext cx="3953254" cy="3723827"/>
              </a:xfrm>
              <a:prstGeom prst="rect">
                <a:avLst/>
              </a:prstGeom>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158CC99-E4B4-ED9F-DDB5-0E20084E37D3}"/>
                      </a:ext>
                    </a:extLst>
                  </p:cNvPr>
                  <p:cNvSpPr txBox="1"/>
                  <p:nvPr/>
                </p:nvSpPr>
                <p:spPr>
                  <a:xfrm>
                    <a:off x="9015663" y="5588473"/>
                    <a:ext cx="1074821" cy="523569"/>
                  </a:xfrm>
                  <a:prstGeom prst="rect">
                    <a:avLst/>
                  </a:prstGeom>
                  <a:noFill/>
                </p:spPr>
                <p:txBody>
                  <a:bodyPr wrap="square" lIns="0" tIns="0" rIns="0" bIns="0" rtlCol="0">
                    <a:noAutofit/>
                  </a:bodyPr>
                  <a:lstStyle/>
                  <a:p>
                    <a:pPr/>
                    <a14:m>
                      <m:oMathPara xmlns:m="http://schemas.openxmlformats.org/officeDocument/2006/math">
                        <m:oMathParaPr>
                          <m:jc m:val="centerGroup"/>
                        </m:oMathParaPr>
                        <m:oMath xmlns:m="http://schemas.openxmlformats.org/officeDocument/2006/math">
                          <m:r>
                            <a:rPr lang="en-AU" sz="2800" b="1" i="1">
                              <a:latin typeface="Cambria Math" panose="02040503050406030204" pitchFamily="18" charset="0"/>
                            </a:rPr>
                            <m:t>𝒓</m:t>
                          </m:r>
                        </m:oMath>
                      </m:oMathPara>
                    </a14:m>
                    <a:endParaRPr lang="en-AU" sz="2000" b="1"/>
                  </a:p>
                </p:txBody>
              </p:sp>
            </mc:Choice>
            <mc:Fallback xmlns="">
              <p:sp>
                <p:nvSpPr>
                  <p:cNvPr id="20" name="TextBox 19">
                    <a:extLst>
                      <a:ext uri="{FF2B5EF4-FFF2-40B4-BE49-F238E27FC236}">
                        <a16:creationId xmlns:a16="http://schemas.microsoft.com/office/drawing/2014/main" id="{69592ACA-6A11-F410-D7B4-A7BFE2FA79F7}"/>
                      </a:ext>
                    </a:extLst>
                  </p:cNvPr>
                  <p:cNvSpPr txBox="1">
                    <a:spLocks noRot="1" noChangeAspect="1" noMove="1" noResize="1" noEditPoints="1" noAdjustHandles="1" noChangeArrowheads="1" noChangeShapeType="1" noTextEdit="1"/>
                  </p:cNvSpPr>
                  <p:nvPr/>
                </p:nvSpPr>
                <p:spPr>
                  <a:xfrm>
                    <a:off x="9015663" y="5588473"/>
                    <a:ext cx="1074821" cy="523569"/>
                  </a:xfrm>
                  <a:prstGeom prst="rect">
                    <a:avLst/>
                  </a:prstGeom>
                  <a:blipFill>
                    <a:blip r:embed="rId5"/>
                    <a:stretch>
                      <a:fillRect b="-9434"/>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9D7EF80-4F37-F115-5FFC-F97E9BA8B179}"/>
                      </a:ext>
                    </a:extLst>
                  </p:cNvPr>
                  <p:cNvSpPr txBox="1"/>
                  <p:nvPr/>
                </p:nvSpPr>
                <p:spPr>
                  <a:xfrm>
                    <a:off x="10288251" y="2905431"/>
                    <a:ext cx="1074821" cy="523569"/>
                  </a:xfrm>
                  <a:prstGeom prst="rect">
                    <a:avLst/>
                  </a:prstGeom>
                  <a:noFill/>
                </p:spPr>
                <p:txBody>
                  <a:bodyPr wrap="square" lIns="0" tIns="0" rIns="0" bIns="0" rtlCol="0">
                    <a:noAutofit/>
                  </a:bodyPr>
                  <a:lstStyle/>
                  <a:p>
                    <a:pPr/>
                    <a14:m>
                      <m:oMathPara xmlns:m="http://schemas.openxmlformats.org/officeDocument/2006/math">
                        <m:oMathParaPr>
                          <m:jc m:val="centerGroup"/>
                        </m:oMathParaPr>
                        <m:oMath xmlns:m="http://schemas.openxmlformats.org/officeDocument/2006/math">
                          <m:r>
                            <a:rPr lang="en-AU" sz="2800" b="1" i="1" smtClean="0">
                              <a:latin typeface="Cambria Math" panose="02040503050406030204" pitchFamily="18" charset="0"/>
                            </a:rPr>
                            <m:t>𝒍</m:t>
                          </m:r>
                        </m:oMath>
                      </m:oMathPara>
                    </a14:m>
                    <a:endParaRPr lang="en-AU" sz="2000" b="1"/>
                  </a:p>
                </p:txBody>
              </p:sp>
            </mc:Choice>
            <mc:Fallback xmlns="">
              <p:sp>
                <p:nvSpPr>
                  <p:cNvPr id="21" name="TextBox 20">
                    <a:extLst>
                      <a:ext uri="{FF2B5EF4-FFF2-40B4-BE49-F238E27FC236}">
                        <a16:creationId xmlns:a16="http://schemas.microsoft.com/office/drawing/2014/main" id="{E4C1CCD3-0746-B658-5DF8-07A45657F80A}"/>
                      </a:ext>
                    </a:extLst>
                  </p:cNvPr>
                  <p:cNvSpPr txBox="1">
                    <a:spLocks noRot="1" noChangeAspect="1" noMove="1" noResize="1" noEditPoints="1" noAdjustHandles="1" noChangeArrowheads="1" noChangeShapeType="1" noTextEdit="1"/>
                  </p:cNvSpPr>
                  <p:nvPr/>
                </p:nvSpPr>
                <p:spPr>
                  <a:xfrm>
                    <a:off x="10288251" y="2905431"/>
                    <a:ext cx="1074821" cy="523569"/>
                  </a:xfrm>
                  <a:prstGeom prst="rect">
                    <a:avLst/>
                  </a:prstGeom>
                  <a:blipFill>
                    <a:blip r:embed="rId6"/>
                    <a:stretch>
                      <a:fillRect b="-11538"/>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12E7412-6027-DEEF-F117-26E1589E542A}"/>
                      </a:ext>
                    </a:extLst>
                  </p:cNvPr>
                  <p:cNvSpPr txBox="1"/>
                  <p:nvPr/>
                </p:nvSpPr>
                <p:spPr>
                  <a:xfrm>
                    <a:off x="7940842" y="4689048"/>
                    <a:ext cx="1074821" cy="523569"/>
                  </a:xfrm>
                  <a:prstGeom prst="rect">
                    <a:avLst/>
                  </a:prstGeom>
                  <a:noFill/>
                </p:spPr>
                <p:txBody>
                  <a:bodyPr wrap="square" lIns="0" tIns="0" rIns="0" bIns="0" rtlCol="0">
                    <a:noAutofit/>
                  </a:bodyPr>
                  <a:lstStyle/>
                  <a:p>
                    <a:pPr/>
                    <a14:m>
                      <m:oMathPara xmlns:m="http://schemas.openxmlformats.org/officeDocument/2006/math">
                        <m:oMathParaPr>
                          <m:jc m:val="centerGroup"/>
                        </m:oMathParaPr>
                        <m:oMath xmlns:m="http://schemas.openxmlformats.org/officeDocument/2006/math">
                          <m:r>
                            <a:rPr lang="en-AU" sz="2800" b="1" i="1" smtClean="0">
                              <a:latin typeface="Cambria Math" panose="02040503050406030204" pitchFamily="18" charset="0"/>
                            </a:rPr>
                            <m:t>𝜽</m:t>
                          </m:r>
                        </m:oMath>
                      </m:oMathPara>
                    </a14:m>
                    <a:endParaRPr lang="en-AU" sz="2000" b="1"/>
                  </a:p>
                </p:txBody>
              </p:sp>
            </mc:Choice>
            <mc:Fallback xmlns="">
              <p:sp>
                <p:nvSpPr>
                  <p:cNvPr id="22" name="TextBox 21">
                    <a:extLst>
                      <a:ext uri="{FF2B5EF4-FFF2-40B4-BE49-F238E27FC236}">
                        <a16:creationId xmlns:a16="http://schemas.microsoft.com/office/drawing/2014/main" id="{4E50EAA0-D0F9-7350-5DCF-2EE4C5DE30C1}"/>
                      </a:ext>
                    </a:extLst>
                  </p:cNvPr>
                  <p:cNvSpPr txBox="1">
                    <a:spLocks noRot="1" noChangeAspect="1" noMove="1" noResize="1" noEditPoints="1" noAdjustHandles="1" noChangeArrowheads="1" noChangeShapeType="1" noTextEdit="1"/>
                  </p:cNvSpPr>
                  <p:nvPr/>
                </p:nvSpPr>
                <p:spPr>
                  <a:xfrm>
                    <a:off x="7940842" y="4689048"/>
                    <a:ext cx="1074821" cy="523569"/>
                  </a:xfrm>
                  <a:prstGeom prst="rect">
                    <a:avLst/>
                  </a:prstGeom>
                  <a:blipFill>
                    <a:blip r:embed="rId7"/>
                    <a:stretch>
                      <a:fillRect b="-9434"/>
                    </a:stretch>
                  </a:blipFill>
                </p:spPr>
                <p:txBody>
                  <a:bodyPr/>
                  <a:lstStyle/>
                  <a:p>
                    <a:r>
                      <a:rPr lang="en-AU">
                        <a:noFill/>
                      </a:rPr>
                      <a:t> </a:t>
                    </a:r>
                  </a:p>
                </p:txBody>
              </p:sp>
            </mc:Fallback>
          </mc:AlternateContent>
        </p:grpSp>
      </p:grpSp>
      <p:sp>
        <p:nvSpPr>
          <p:cNvPr id="2" name="Slide Number Placeholder 1">
            <a:extLst>
              <a:ext uri="{FF2B5EF4-FFF2-40B4-BE49-F238E27FC236}">
                <a16:creationId xmlns:a16="http://schemas.microsoft.com/office/drawing/2014/main" id="{5B9B52ED-FC16-8CD9-02AE-88BEA6A40AD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11</a:t>
            </a:fld>
            <a:endParaRPr lang="en-AU"/>
          </a:p>
        </p:txBody>
      </p:sp>
    </p:spTree>
    <p:extLst>
      <p:ext uri="{BB962C8B-B14F-4D97-AF65-F5344CB8AC3E}">
        <p14:creationId xmlns:p14="http://schemas.microsoft.com/office/powerpoint/2010/main" val="3931262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3F182-990D-6870-1750-EC335749B0D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96CC305-1E98-FB0A-3EA0-B3CA71624764}"/>
              </a:ext>
            </a:extLst>
          </p:cNvPr>
          <p:cNvSpPr>
            <a:spLocks noGrp="1"/>
          </p:cNvSpPr>
          <p:nvPr>
            <p:ph type="title"/>
          </p:nvPr>
        </p:nvSpPr>
        <p:spPr/>
        <p:txBody>
          <a:bodyPr/>
          <a:lstStyle/>
          <a:p>
            <a:r>
              <a:rPr lang="en-AU">
                <a:latin typeface="+mj-lt"/>
              </a:rPr>
              <a:t>Finding the radius (1)</a:t>
            </a:r>
          </a:p>
        </p:txBody>
      </p:sp>
      <p:sp>
        <p:nvSpPr>
          <p:cNvPr id="13" name="Text Placeholder 12">
            <a:extLst>
              <a:ext uri="{FF2B5EF4-FFF2-40B4-BE49-F238E27FC236}">
                <a16:creationId xmlns:a16="http://schemas.microsoft.com/office/drawing/2014/main" id="{5B953966-FD71-5928-B2ED-4EBCB8E3CD53}"/>
              </a:ext>
            </a:extLst>
          </p:cNvPr>
          <p:cNvSpPr>
            <a:spLocks noGrp="1"/>
          </p:cNvSpPr>
          <p:nvPr>
            <p:ph type="body" sz="quarter" idx="18"/>
          </p:nvPr>
        </p:nvSpPr>
        <p:spPr>
          <a:xfrm>
            <a:off x="360000" y="982520"/>
            <a:ext cx="11483998" cy="356423"/>
          </a:xfrm>
        </p:spPr>
        <p:txBody>
          <a:bodyPr/>
          <a:lstStyle/>
          <a:p>
            <a:r>
              <a:rPr lang="en-AU" dirty="0">
                <a:latin typeface="+mj-lt"/>
              </a:rPr>
              <a:t>Worked example 1</a:t>
            </a: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FA37F51C-F13C-4015-C00B-B3774AEBA21D}"/>
                  </a:ext>
                </a:extLst>
              </p:cNvPr>
              <p:cNvSpPr>
                <a:spLocks noGrp="1"/>
              </p:cNvSpPr>
              <p:nvPr>
                <p:ph type="body" sz="quarter" idx="17"/>
              </p:nvPr>
            </p:nvSpPr>
            <p:spPr>
              <a:xfrm>
                <a:off x="359999" y="1415862"/>
                <a:ext cx="11483998" cy="5280138"/>
              </a:xfrm>
            </p:spPr>
            <p:txBody>
              <a:bodyPr/>
              <a:lstStyle/>
              <a:p>
                <a:r>
                  <a:rPr lang="en-AU" dirty="0">
                    <a:latin typeface="+mn-lt"/>
                  </a:rPr>
                  <a:t>Find the radius of a circle in which an arc of length of 8 metres subtends an angle of </a:t>
                </a:r>
                <a14:m>
                  <m:oMath xmlns:m="http://schemas.openxmlformats.org/officeDocument/2006/math">
                    <m:f>
                      <m:fPr>
                        <m:ctrlPr>
                          <a:rPr lang="en-AU" i="1" dirty="0" smtClean="0">
                            <a:latin typeface="Cambria Math" panose="02040503050406030204" pitchFamily="18" charset="0"/>
                          </a:rPr>
                        </m:ctrlPr>
                      </m:fPr>
                      <m:num>
                        <m:r>
                          <a:rPr lang="en-AU" b="0" i="1" dirty="0" smtClean="0">
                            <a:latin typeface="Cambria Math" panose="02040503050406030204" pitchFamily="18" charset="0"/>
                          </a:rPr>
                          <m:t>5</m:t>
                        </m:r>
                        <m:r>
                          <a:rPr lang="en-AU" b="0" i="1" dirty="0" smtClean="0">
                            <a:latin typeface="Cambria Math" panose="02040503050406030204" pitchFamily="18" charset="0"/>
                          </a:rPr>
                          <m:t>𝜋</m:t>
                        </m:r>
                      </m:num>
                      <m:den>
                        <m:r>
                          <a:rPr lang="en-AU" b="0" i="1" dirty="0" smtClean="0">
                            <a:latin typeface="Cambria Math" panose="02040503050406030204" pitchFamily="18" charset="0"/>
                          </a:rPr>
                          <m:t>6</m:t>
                        </m:r>
                      </m:den>
                    </m:f>
                  </m:oMath>
                </a14:m>
                <a:r>
                  <a:rPr lang="en-AU" dirty="0">
                    <a:latin typeface="+mn-lt"/>
                  </a:rPr>
                  <a:t> at the centre.</a:t>
                </a:r>
              </a:p>
              <a:p>
                <a:r>
                  <a:rPr lang="en-AU" sz="1800" b="1" dirty="0">
                    <a:latin typeface="+mn-lt"/>
                  </a:rPr>
                  <a:t>Substitute into the arc length formula:</a:t>
                </a:r>
              </a:p>
              <a:p>
                <a:pPr>
                  <a:lnSpc>
                    <a:spcPct val="100000"/>
                  </a:lnSpc>
                </a:pPr>
                <a14:m>
                  <m:oMathPara xmlns:m="http://schemas.openxmlformats.org/officeDocument/2006/math">
                    <m:oMathParaPr>
                      <m:jc m:val="left"/>
                    </m:oMathParaPr>
                    <m:oMath xmlns:m="http://schemas.openxmlformats.org/officeDocument/2006/math">
                      <m:r>
                        <a:rPr lang="en-AU" i="1">
                          <a:latin typeface="Cambria Math" panose="02040503050406030204" pitchFamily="18" charset="0"/>
                        </a:rPr>
                        <m:t>𝑙</m:t>
                      </m:r>
                      <m:r>
                        <m:rPr>
                          <m:aln/>
                        </m:rPr>
                        <a:rPr lang="en-AU" i="1">
                          <a:latin typeface="Cambria Math" panose="02040503050406030204" pitchFamily="18" charset="0"/>
                        </a:rPr>
                        <m:t>=</m:t>
                      </m:r>
                      <m:r>
                        <a:rPr lang="en-AU" i="1">
                          <a:latin typeface="Cambria Math" panose="02040503050406030204" pitchFamily="18" charset="0"/>
                        </a:rPr>
                        <m:t>𝑟</m:t>
                      </m:r>
                      <m:r>
                        <a:rPr lang="en-AU" i="1">
                          <a:latin typeface="Cambria Math" panose="02040503050406030204" pitchFamily="18" charset="0"/>
                        </a:rPr>
                        <m:t>𝜃</m:t>
                      </m:r>
                    </m:oMath>
                    <m:oMath xmlns:m="http://schemas.openxmlformats.org/officeDocument/2006/math">
                      <m:r>
                        <a:rPr lang="en-AU" b="0" i="1" smtClean="0">
                          <a:latin typeface="Cambria Math" panose="02040503050406030204" pitchFamily="18" charset="0"/>
                        </a:rPr>
                        <m:t>8</m:t>
                      </m:r>
                      <m:r>
                        <m:rPr>
                          <m:aln/>
                        </m:rPr>
                        <a:rPr lang="en-AU" b="0" i="1" smtClean="0">
                          <a:latin typeface="Cambria Math" panose="02040503050406030204" pitchFamily="18" charset="0"/>
                        </a:rPr>
                        <m:t>=</m:t>
                      </m:r>
                      <m:r>
                        <a:rPr lang="en-AU" b="0" i="1" smtClean="0">
                          <a:latin typeface="Cambria Math" panose="02040503050406030204" pitchFamily="18" charset="0"/>
                        </a:rPr>
                        <m:t>𝑟</m:t>
                      </m:r>
                      <m:r>
                        <a:rPr lang="en-AU" b="0" i="1" smtClean="0">
                          <a:latin typeface="Cambria Math" panose="02040503050406030204" pitchFamily="18" charset="0"/>
                          <a:ea typeface="Cambria Math" panose="02040503050406030204" pitchFamily="18" charset="0"/>
                        </a:rPr>
                        <m:t>×</m:t>
                      </m:r>
                      <m:f>
                        <m:fPr>
                          <m:ctrlPr>
                            <a:rPr lang="en-AU" i="1" dirty="0">
                              <a:latin typeface="Cambria Math" panose="02040503050406030204" pitchFamily="18" charset="0"/>
                              <a:ea typeface="Cambria Math" panose="02040503050406030204" pitchFamily="18" charset="0"/>
                            </a:rPr>
                          </m:ctrlPr>
                        </m:fPr>
                        <m:num>
                          <m:r>
                            <a:rPr lang="en-AU" i="1" dirty="0">
                              <a:latin typeface="Cambria Math" panose="02040503050406030204" pitchFamily="18" charset="0"/>
                              <a:ea typeface="Cambria Math" panose="02040503050406030204" pitchFamily="18" charset="0"/>
                            </a:rPr>
                            <m:t>5</m:t>
                          </m:r>
                          <m:r>
                            <a:rPr lang="en-AU" i="1" dirty="0">
                              <a:latin typeface="Cambria Math" panose="02040503050406030204" pitchFamily="18" charset="0"/>
                              <a:ea typeface="Cambria Math" panose="02040503050406030204" pitchFamily="18" charset="0"/>
                            </a:rPr>
                            <m:t>𝜋</m:t>
                          </m:r>
                        </m:num>
                        <m:den>
                          <m:r>
                            <a:rPr lang="en-AU" i="1" dirty="0">
                              <a:latin typeface="Cambria Math" panose="02040503050406030204" pitchFamily="18" charset="0"/>
                              <a:ea typeface="Cambria Math" panose="02040503050406030204" pitchFamily="18" charset="0"/>
                            </a:rPr>
                            <m:t>6</m:t>
                          </m:r>
                        </m:den>
                      </m:f>
                    </m:oMath>
                  </m:oMathPara>
                </a14:m>
                <a:endParaRPr lang="en-AU" b="0" dirty="0">
                  <a:latin typeface="+mn-lt"/>
                </a:endParaRPr>
              </a:p>
              <a:p>
                <a:pPr>
                  <a:lnSpc>
                    <a:spcPct val="100000"/>
                  </a:lnSpc>
                </a:pPr>
                <a:r>
                  <a:rPr lang="en-AU" sz="1800" b="1" dirty="0">
                    <a:latin typeface="+mn-lt"/>
                  </a:rPr>
                  <a:t>Solve for </a:t>
                </a:r>
                <a14:m>
                  <m:oMath xmlns:m="http://schemas.openxmlformats.org/officeDocument/2006/math">
                    <m:r>
                      <a:rPr lang="en-AU" sz="1800" b="1" i="1" smtClean="0">
                        <a:latin typeface="Cambria Math" panose="02040503050406030204" pitchFamily="18" charset="0"/>
                      </a:rPr>
                      <m:t>𝒓</m:t>
                    </m:r>
                  </m:oMath>
                </a14:m>
                <a:r>
                  <a:rPr lang="en-AU" sz="1800" b="1" dirty="0">
                    <a:latin typeface="+mn-lt"/>
                  </a:rPr>
                  <a:t>:</a:t>
                </a:r>
              </a:p>
              <a:p>
                <a:pPr>
                  <a:lnSpc>
                    <a:spcPct val="120000"/>
                  </a:lnSpc>
                </a:pPr>
                <a14:m>
                  <m:oMathPara xmlns:m="http://schemas.openxmlformats.org/officeDocument/2006/math">
                    <m:oMathParaPr>
                      <m:jc m:val="left"/>
                    </m:oMathParaPr>
                    <m:oMath xmlns:m="http://schemas.openxmlformats.org/officeDocument/2006/math">
                      <m:r>
                        <a:rPr lang="en-AU" b="0" i="1" smtClean="0">
                          <a:latin typeface="Cambria Math" panose="02040503050406030204" pitchFamily="18" charset="0"/>
                        </a:rPr>
                        <m:t>𝑟</m:t>
                      </m:r>
                      <m:r>
                        <m:rPr>
                          <m:aln/>
                        </m:rPr>
                        <a:rPr lang="en-AU" b="0" i="1" smtClean="0">
                          <a:latin typeface="Cambria Math" panose="02040503050406030204" pitchFamily="18" charset="0"/>
                        </a:rPr>
                        <m:t>=</m:t>
                      </m:r>
                      <m:r>
                        <a:rPr lang="en-AU" b="0" i="1" smtClean="0">
                          <a:latin typeface="Cambria Math" panose="02040503050406030204" pitchFamily="18" charset="0"/>
                        </a:rPr>
                        <m:t>8</m:t>
                      </m:r>
                      <m:r>
                        <a:rPr lang="en-AU" b="0" i="1" smtClean="0">
                          <a:latin typeface="Cambria Math" panose="02040503050406030204" pitchFamily="18" charset="0"/>
                          <a:ea typeface="Cambria Math" panose="02040503050406030204" pitchFamily="18" charset="0"/>
                        </a:rPr>
                        <m:t>÷</m:t>
                      </m:r>
                      <m:f>
                        <m:fPr>
                          <m:ctrlPr>
                            <a:rPr lang="en-AU" i="1" dirty="0">
                              <a:latin typeface="Cambria Math" panose="02040503050406030204" pitchFamily="18" charset="0"/>
                              <a:ea typeface="Cambria Math" panose="02040503050406030204" pitchFamily="18" charset="0"/>
                            </a:rPr>
                          </m:ctrlPr>
                        </m:fPr>
                        <m:num>
                          <m:r>
                            <a:rPr lang="en-AU" i="1" dirty="0">
                              <a:latin typeface="Cambria Math" panose="02040503050406030204" pitchFamily="18" charset="0"/>
                              <a:ea typeface="Cambria Math" panose="02040503050406030204" pitchFamily="18" charset="0"/>
                            </a:rPr>
                            <m:t>5</m:t>
                          </m:r>
                          <m:r>
                            <a:rPr lang="en-AU" i="1" dirty="0">
                              <a:latin typeface="Cambria Math" panose="02040503050406030204" pitchFamily="18" charset="0"/>
                              <a:ea typeface="Cambria Math" panose="02040503050406030204" pitchFamily="18" charset="0"/>
                            </a:rPr>
                            <m:t>𝜋</m:t>
                          </m:r>
                        </m:num>
                        <m:den>
                          <m:r>
                            <a:rPr lang="en-AU" i="1" dirty="0">
                              <a:latin typeface="Cambria Math" panose="02040503050406030204" pitchFamily="18" charset="0"/>
                              <a:ea typeface="Cambria Math" panose="02040503050406030204" pitchFamily="18" charset="0"/>
                            </a:rPr>
                            <m:t>6</m:t>
                          </m:r>
                        </m:den>
                      </m:f>
                    </m:oMath>
                    <m:oMath xmlns:m="http://schemas.openxmlformats.org/officeDocument/2006/math">
                      <m:r>
                        <m:rPr>
                          <m:aln/>
                        </m:rPr>
                        <a:rPr lang="en-AU" b="0" i="1" dirty="0" smtClean="0">
                          <a:latin typeface="Cambria Math" panose="02040503050406030204" pitchFamily="18" charset="0"/>
                          <a:ea typeface="Cambria Math" panose="02040503050406030204" pitchFamily="18" charset="0"/>
                        </a:rPr>
                        <m:t>=</m:t>
                      </m:r>
                      <m:r>
                        <a:rPr lang="en-AU" b="0" i="1" dirty="0" smtClean="0">
                          <a:latin typeface="Cambria Math" panose="02040503050406030204" pitchFamily="18" charset="0"/>
                          <a:ea typeface="Cambria Math" panose="02040503050406030204" pitchFamily="18" charset="0"/>
                        </a:rPr>
                        <m:t>8×</m:t>
                      </m:r>
                      <m:f>
                        <m:fPr>
                          <m:ctrlPr>
                            <a:rPr lang="en-AU" b="0" i="1" dirty="0" smtClean="0">
                              <a:latin typeface="Cambria Math" panose="02040503050406030204" pitchFamily="18" charset="0"/>
                              <a:ea typeface="Cambria Math" panose="02040503050406030204" pitchFamily="18" charset="0"/>
                            </a:rPr>
                          </m:ctrlPr>
                        </m:fPr>
                        <m:num>
                          <m:r>
                            <a:rPr lang="en-AU" b="0" i="1" dirty="0" smtClean="0">
                              <a:latin typeface="Cambria Math" panose="02040503050406030204" pitchFamily="18" charset="0"/>
                              <a:ea typeface="Cambria Math" panose="02040503050406030204" pitchFamily="18" charset="0"/>
                            </a:rPr>
                            <m:t>6</m:t>
                          </m:r>
                        </m:num>
                        <m:den>
                          <m:r>
                            <a:rPr lang="en-AU" b="0" i="1" dirty="0" smtClean="0">
                              <a:latin typeface="Cambria Math" panose="02040503050406030204" pitchFamily="18" charset="0"/>
                              <a:ea typeface="Cambria Math" panose="02040503050406030204" pitchFamily="18" charset="0"/>
                            </a:rPr>
                            <m:t>5</m:t>
                          </m:r>
                          <m:r>
                            <a:rPr lang="en-AU" b="0" i="1" dirty="0" smtClean="0">
                              <a:latin typeface="Cambria Math" panose="02040503050406030204" pitchFamily="18" charset="0"/>
                              <a:ea typeface="Cambria Math" panose="02040503050406030204" pitchFamily="18" charset="0"/>
                            </a:rPr>
                            <m:t>𝜋</m:t>
                          </m:r>
                        </m:den>
                      </m:f>
                    </m:oMath>
                    <m:oMath xmlns:m="http://schemas.openxmlformats.org/officeDocument/2006/math">
                      <m:r>
                        <m:rPr>
                          <m:aln/>
                        </m:rPr>
                        <a:rPr lang="en-AU" i="1" dirty="0">
                          <a:latin typeface="Cambria Math" panose="02040503050406030204" pitchFamily="18" charset="0"/>
                          <a:ea typeface="Cambria Math" panose="02040503050406030204" pitchFamily="18" charset="0"/>
                        </a:rPr>
                        <m:t>=</m:t>
                      </m:r>
                      <m:f>
                        <m:fPr>
                          <m:ctrlPr>
                            <a:rPr lang="en-AU" i="1" dirty="0">
                              <a:latin typeface="Cambria Math" panose="02040503050406030204" pitchFamily="18" charset="0"/>
                              <a:ea typeface="Cambria Math" panose="02040503050406030204" pitchFamily="18" charset="0"/>
                            </a:rPr>
                          </m:ctrlPr>
                        </m:fPr>
                        <m:num>
                          <m:r>
                            <a:rPr lang="en-AU" i="1" dirty="0">
                              <a:latin typeface="Cambria Math" panose="02040503050406030204" pitchFamily="18" charset="0"/>
                              <a:ea typeface="Cambria Math" panose="02040503050406030204" pitchFamily="18" charset="0"/>
                            </a:rPr>
                            <m:t>48</m:t>
                          </m:r>
                        </m:num>
                        <m:den>
                          <m:r>
                            <a:rPr lang="en-AU" i="1" dirty="0">
                              <a:latin typeface="Cambria Math" panose="02040503050406030204" pitchFamily="18" charset="0"/>
                              <a:ea typeface="Cambria Math" panose="02040503050406030204" pitchFamily="18" charset="0"/>
                            </a:rPr>
                            <m:t>5</m:t>
                          </m:r>
                          <m:r>
                            <a:rPr lang="en-AU" i="1" dirty="0">
                              <a:latin typeface="Cambria Math" panose="02040503050406030204" pitchFamily="18" charset="0"/>
                              <a:ea typeface="Cambria Math" panose="02040503050406030204" pitchFamily="18" charset="0"/>
                            </a:rPr>
                            <m:t>𝜋</m:t>
                          </m:r>
                        </m:den>
                      </m:f>
                    </m:oMath>
                    <m:oMath xmlns:m="http://schemas.openxmlformats.org/officeDocument/2006/math">
                      <m:r>
                        <a:rPr lang="en-AU" i="1">
                          <a:latin typeface="Cambria Math" panose="02040503050406030204" pitchFamily="18" charset="0"/>
                          <a:ea typeface="Cambria Math" panose="02040503050406030204" pitchFamily="18" charset="0"/>
                        </a:rPr>
                        <m:t>≈3.056</m:t>
                      </m:r>
                      <m:r>
                        <m:rPr>
                          <m:nor/>
                        </m:rPr>
                        <a:rPr lang="en-AU" dirty="0"/>
                        <m:t> </m:t>
                      </m:r>
                      <m:r>
                        <m:rPr>
                          <m:nor/>
                        </m:rPr>
                        <a:rPr lang="en-AU" dirty="0"/>
                        <m:t>m</m:t>
                      </m:r>
                    </m:oMath>
                  </m:oMathPara>
                </a14:m>
                <a:endParaRPr lang="en-AU" dirty="0"/>
              </a:p>
              <a:p>
                <a:br>
                  <a:rPr lang="en-AU" b="0" dirty="0">
                    <a:latin typeface="+mn-lt"/>
                  </a:rPr>
                </a:br>
                <a:endParaRPr lang="en-AU" dirty="0">
                  <a:latin typeface="+mn-lt"/>
                </a:endParaRPr>
              </a:p>
            </p:txBody>
          </p:sp>
        </mc:Choice>
        <mc:Fallback xmlns="">
          <p:sp>
            <p:nvSpPr>
              <p:cNvPr id="12" name="Text Placeholder 11">
                <a:extLst>
                  <a:ext uri="{FF2B5EF4-FFF2-40B4-BE49-F238E27FC236}">
                    <a16:creationId xmlns:a16="http://schemas.microsoft.com/office/drawing/2014/main" id="{FA37F51C-F13C-4015-C00B-B3774AEBA21D}"/>
                  </a:ext>
                </a:extLst>
              </p:cNvPr>
              <p:cNvSpPr>
                <a:spLocks noGrp="1" noRot="1" noChangeAspect="1" noMove="1" noResize="1" noEditPoints="1" noAdjustHandles="1" noChangeArrowheads="1" noChangeShapeType="1" noTextEdit="1"/>
              </p:cNvSpPr>
              <p:nvPr>
                <p:ph type="body" sz="quarter" idx="17"/>
              </p:nvPr>
            </p:nvSpPr>
            <p:spPr>
              <a:xfrm>
                <a:off x="359999" y="1415862"/>
                <a:ext cx="11483998" cy="5280138"/>
              </a:xfrm>
              <a:blipFill>
                <a:blip r:embed="rId3"/>
                <a:stretch>
                  <a:fillRect l="-1327"/>
                </a:stretch>
              </a:blipFill>
            </p:spPr>
            <p:txBody>
              <a:bodyPr/>
              <a:lstStyle/>
              <a:p>
                <a:r>
                  <a:rPr lang="en-AU">
                    <a:noFill/>
                  </a:rPr>
                  <a:t> </a:t>
                </a:r>
              </a:p>
            </p:txBody>
          </p:sp>
        </mc:Fallback>
      </mc:AlternateContent>
      <p:grpSp>
        <p:nvGrpSpPr>
          <p:cNvPr id="15" name="Group 14" descr="a sector with internal angle five pi over six and arc length 8m">
            <a:extLst>
              <a:ext uri="{FF2B5EF4-FFF2-40B4-BE49-F238E27FC236}">
                <a16:creationId xmlns:a16="http://schemas.microsoft.com/office/drawing/2014/main" id="{AF7A21B3-5BAF-60AF-149A-4222D7FA5D9C}"/>
              </a:ext>
            </a:extLst>
          </p:cNvPr>
          <p:cNvGrpSpPr/>
          <p:nvPr/>
        </p:nvGrpSpPr>
        <p:grpSpPr>
          <a:xfrm>
            <a:off x="8239325" y="3162100"/>
            <a:ext cx="3604673" cy="2542576"/>
            <a:chOff x="7750592" y="2582900"/>
            <a:chExt cx="3593876" cy="2542576"/>
          </a:xfrm>
        </p:grpSpPr>
        <p:pic>
          <p:nvPicPr>
            <p:cNvPr id="8" name="Picture 7">
              <a:extLst>
                <a:ext uri="{FF2B5EF4-FFF2-40B4-BE49-F238E27FC236}">
                  <a16:creationId xmlns:a16="http://schemas.microsoft.com/office/drawing/2014/main" id="{032291C4-0CF9-5C5E-268E-A4EA4486DA24}"/>
                </a:ext>
              </a:extLst>
            </p:cNvPr>
            <p:cNvPicPr>
              <a:picLocks noChangeAspect="1"/>
            </p:cNvPicPr>
            <p:nvPr/>
          </p:nvPicPr>
          <p:blipFill>
            <a:blip r:embed="rId4"/>
            <a:stretch>
              <a:fillRect/>
            </a:stretch>
          </p:blipFill>
          <p:spPr>
            <a:xfrm rot="20517879" flipH="1">
              <a:off x="7750592" y="2582900"/>
              <a:ext cx="3593876" cy="2542576"/>
            </a:xfrm>
            <a:prstGeom prst="rect">
              <a:avLst/>
            </a:prstGeom>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A8114DE5-8BCC-AE71-8391-5DFEAE21DF0D}"/>
                    </a:ext>
                  </a:extLst>
                </p:cNvPr>
                <p:cNvSpPr txBox="1"/>
                <p:nvPr/>
              </p:nvSpPr>
              <p:spPr>
                <a:xfrm>
                  <a:off x="9249744" y="3923127"/>
                  <a:ext cx="1251285" cy="545433"/>
                </a:xfrm>
                <a:prstGeom prst="rect">
                  <a:avLst/>
                </a:prstGeom>
                <a:noFill/>
              </p:spPr>
              <p:txBody>
                <a:bodyPr wrap="square" lIns="0" tIns="0" rIns="0" bIns="0" rtlCol="0">
                  <a:noAutofit/>
                </a:bodyPr>
                <a:lstStyle/>
                <a:p>
                  <a:pPr algn="l"/>
                  <a14:m>
                    <m:oMathPara xmlns:m="http://schemas.openxmlformats.org/officeDocument/2006/math">
                      <m:oMathParaPr>
                        <m:jc m:val="centerGroup"/>
                      </m:oMathParaPr>
                      <m:oMath xmlns:m="http://schemas.openxmlformats.org/officeDocument/2006/math">
                        <m:f>
                          <m:fPr>
                            <m:ctrlPr>
                              <a:rPr lang="en-AU" sz="2000" b="0" i="1" smtClean="0">
                                <a:latin typeface="Cambria Math" panose="02040503050406030204" pitchFamily="18" charset="0"/>
                              </a:rPr>
                            </m:ctrlPr>
                          </m:fPr>
                          <m:num>
                            <m:r>
                              <a:rPr lang="en-AU" sz="2000" b="0" i="1" smtClean="0">
                                <a:latin typeface="Cambria Math" panose="02040503050406030204" pitchFamily="18" charset="0"/>
                              </a:rPr>
                              <m:t>5</m:t>
                            </m:r>
                            <m:r>
                              <a:rPr lang="en-AU" sz="2000" b="0" i="1" smtClean="0">
                                <a:latin typeface="Cambria Math" panose="02040503050406030204" pitchFamily="18" charset="0"/>
                              </a:rPr>
                              <m:t>𝜋</m:t>
                            </m:r>
                          </m:num>
                          <m:den>
                            <m:r>
                              <a:rPr lang="en-AU" sz="2000" b="0" i="1" smtClean="0">
                                <a:latin typeface="Cambria Math" panose="02040503050406030204" pitchFamily="18" charset="0"/>
                              </a:rPr>
                              <m:t>6</m:t>
                            </m:r>
                          </m:den>
                        </m:f>
                      </m:oMath>
                    </m:oMathPara>
                  </a14:m>
                  <a:endParaRPr lang="en-AU" sz="2000"/>
                </a:p>
              </p:txBody>
            </p:sp>
          </mc:Choice>
          <mc:Fallback xmlns="">
            <p:sp>
              <p:nvSpPr>
                <p:cNvPr id="10" name="TextBox 9">
                  <a:extLst>
                    <a:ext uri="{FF2B5EF4-FFF2-40B4-BE49-F238E27FC236}">
                      <a16:creationId xmlns:a16="http://schemas.microsoft.com/office/drawing/2014/main" id="{A8114DE5-8BCC-AE71-8391-5DFEAE21DF0D}"/>
                    </a:ext>
                  </a:extLst>
                </p:cNvPr>
                <p:cNvSpPr txBox="1">
                  <a:spLocks noRot="1" noChangeAspect="1" noMove="1" noResize="1" noEditPoints="1" noAdjustHandles="1" noChangeArrowheads="1" noChangeShapeType="1" noTextEdit="1"/>
                </p:cNvSpPr>
                <p:nvPr/>
              </p:nvSpPr>
              <p:spPr>
                <a:xfrm>
                  <a:off x="9249744" y="3923127"/>
                  <a:ext cx="1251285" cy="545433"/>
                </a:xfrm>
                <a:prstGeom prst="rect">
                  <a:avLst/>
                </a:prstGeom>
                <a:blipFill>
                  <a:blip r:embed="rId6"/>
                  <a:stretch>
                    <a:fillRect b="-6742"/>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6D672501-0403-E921-4730-5B63BA198867}"/>
                    </a:ext>
                  </a:extLst>
                </p:cNvPr>
                <p:cNvSpPr txBox="1"/>
                <p:nvPr/>
              </p:nvSpPr>
              <p:spPr>
                <a:xfrm>
                  <a:off x="8405272" y="2874603"/>
                  <a:ext cx="767081" cy="545433"/>
                </a:xfrm>
                <a:prstGeom prst="rect">
                  <a:avLst/>
                </a:prstGeom>
                <a:noFill/>
              </p:spPr>
              <p:txBody>
                <a:bodyPr wrap="square" lIns="0" tIns="0" rIns="0" bIns="0" rtlCol="0">
                  <a:noAutofit/>
                </a:bodyPr>
                <a:lstStyle/>
                <a:p>
                  <a:pPr algn="l"/>
                  <a14:m>
                    <m:oMath xmlns:m="http://schemas.openxmlformats.org/officeDocument/2006/math">
                      <m:r>
                        <a:rPr lang="en-AU" sz="2000" b="0" i="1" smtClean="0">
                          <a:latin typeface="Cambria Math" panose="02040503050406030204" pitchFamily="18" charset="0"/>
                        </a:rPr>
                        <m:t>8</m:t>
                      </m:r>
                    </m:oMath>
                  </a14:m>
                  <a:r>
                    <a:rPr lang="en-AU" sz="2000"/>
                    <a:t> m</a:t>
                  </a:r>
                </a:p>
              </p:txBody>
            </p:sp>
          </mc:Choice>
          <mc:Fallback xmlns="">
            <p:sp>
              <p:nvSpPr>
                <p:cNvPr id="11" name="TextBox 10">
                  <a:extLst>
                    <a:ext uri="{FF2B5EF4-FFF2-40B4-BE49-F238E27FC236}">
                      <a16:creationId xmlns:a16="http://schemas.microsoft.com/office/drawing/2014/main" id="{6D672501-0403-E921-4730-5B63BA198867}"/>
                    </a:ext>
                  </a:extLst>
                </p:cNvPr>
                <p:cNvSpPr txBox="1">
                  <a:spLocks noRot="1" noChangeAspect="1" noMove="1" noResize="1" noEditPoints="1" noAdjustHandles="1" noChangeArrowheads="1" noChangeShapeType="1" noTextEdit="1"/>
                </p:cNvSpPr>
                <p:nvPr/>
              </p:nvSpPr>
              <p:spPr>
                <a:xfrm>
                  <a:off x="8405272" y="2874603"/>
                  <a:ext cx="767081" cy="545433"/>
                </a:xfrm>
                <a:prstGeom prst="rect">
                  <a:avLst/>
                </a:prstGeom>
                <a:blipFill>
                  <a:blip r:embed="rId7"/>
                  <a:stretch>
                    <a:fillRect l="-11024" t="-13483"/>
                  </a:stretch>
                </a:blipFill>
              </p:spPr>
              <p:txBody>
                <a:bodyPr/>
                <a:lstStyle/>
                <a:p>
                  <a:r>
                    <a:rPr lang="en-AU">
                      <a:noFill/>
                    </a:rPr>
                    <a:t> </a:t>
                  </a:r>
                </a:p>
              </p:txBody>
            </p:sp>
          </mc:Fallback>
        </mc:AlternateContent>
      </p:grpSp>
      <mc:AlternateContent xmlns:mc="http://schemas.openxmlformats.org/markup-compatibility/2006" xmlns:a14="http://schemas.microsoft.com/office/drawing/2010/main">
        <mc:Choice Requires="a14">
          <p:sp>
            <p:nvSpPr>
              <p:cNvPr id="7" name="Speech Bubble: Rectangle with Corners Rounded 6">
                <a:extLst>
                  <a:ext uri="{FF2B5EF4-FFF2-40B4-BE49-F238E27FC236}">
                    <a16:creationId xmlns:a16="http://schemas.microsoft.com/office/drawing/2014/main" id="{EB377B4E-1133-B53A-DD1F-941F09464C36}"/>
                  </a:ext>
                </a:extLst>
              </p:cNvPr>
              <p:cNvSpPr/>
              <p:nvPr/>
            </p:nvSpPr>
            <p:spPr>
              <a:xfrm>
                <a:off x="4325267" y="3626036"/>
                <a:ext cx="3541466" cy="594181"/>
              </a:xfrm>
              <a:prstGeom prst="wedgeRoundRectCallout">
                <a:avLst>
                  <a:gd name="adj1" fmla="val -117087"/>
                  <a:gd name="adj2" fmla="val -19587"/>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2000"/>
                  <a:t>Where has </a:t>
                </a:r>
                <a14:m>
                  <m:oMath xmlns:m="http://schemas.openxmlformats.org/officeDocument/2006/math">
                    <m:r>
                      <a:rPr lang="en-AU" sz="2000" b="0" i="1" smtClean="0">
                        <a:latin typeface="Cambria Math" panose="02040503050406030204" pitchFamily="18" charset="0"/>
                      </a:rPr>
                      <m:t>𝑙</m:t>
                    </m:r>
                    <m:r>
                      <a:rPr lang="en-AU" sz="2000" b="0" i="1" smtClean="0">
                        <a:latin typeface="Cambria Math" panose="02040503050406030204" pitchFamily="18" charset="0"/>
                      </a:rPr>
                      <m:t>=8</m:t>
                    </m:r>
                  </m:oMath>
                </a14:m>
                <a:r>
                  <a:rPr lang="en-AU" sz="2000"/>
                  <a:t> come from? </a:t>
                </a:r>
              </a:p>
            </p:txBody>
          </p:sp>
        </mc:Choice>
        <mc:Fallback xmlns="">
          <p:sp>
            <p:nvSpPr>
              <p:cNvPr id="7" name="Speech Bubble: Rectangle with Corners Rounded 6">
                <a:extLst>
                  <a:ext uri="{FF2B5EF4-FFF2-40B4-BE49-F238E27FC236}">
                    <a16:creationId xmlns:a16="http://schemas.microsoft.com/office/drawing/2014/main" id="{EB377B4E-1133-B53A-DD1F-941F09464C36}"/>
                  </a:ext>
                </a:extLst>
              </p:cNvPr>
              <p:cNvSpPr>
                <a:spLocks noRot="1" noChangeAspect="1" noMove="1" noResize="1" noEditPoints="1" noAdjustHandles="1" noChangeArrowheads="1" noChangeShapeType="1" noTextEdit="1"/>
              </p:cNvSpPr>
              <p:nvPr/>
            </p:nvSpPr>
            <p:spPr>
              <a:xfrm>
                <a:off x="4325267" y="3626036"/>
                <a:ext cx="3541466" cy="594181"/>
              </a:xfrm>
              <a:prstGeom prst="wedgeRoundRectCallout">
                <a:avLst>
                  <a:gd name="adj1" fmla="val -117087"/>
                  <a:gd name="adj2" fmla="val -19587"/>
                  <a:gd name="adj3" fmla="val 16667"/>
                </a:avLst>
              </a:prstGeom>
              <a:blipFill>
                <a:blip r:embed="rId9"/>
                <a:stretch>
                  <a:fillRect r="-1430" b="-9091"/>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4" name="Speech Bubble: Rectangle with Corners Rounded 13">
                <a:extLst>
                  <a:ext uri="{FF2B5EF4-FFF2-40B4-BE49-F238E27FC236}">
                    <a16:creationId xmlns:a16="http://schemas.microsoft.com/office/drawing/2014/main" id="{0A44D485-BD0C-D86C-1E10-68F490CF79AA}"/>
                  </a:ext>
                </a:extLst>
              </p:cNvPr>
              <p:cNvSpPr/>
              <p:nvPr/>
            </p:nvSpPr>
            <p:spPr>
              <a:xfrm>
                <a:off x="3799736" y="5194868"/>
                <a:ext cx="3541466" cy="825632"/>
              </a:xfrm>
              <a:prstGeom prst="wedgeRoundRectCallout">
                <a:avLst>
                  <a:gd name="adj1" fmla="val -105473"/>
                  <a:gd name="adj2" fmla="val -56195"/>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2000"/>
                  <a:t>Why did we multiply by</a:t>
                </a:r>
                <a:r>
                  <a:rPr lang="en-AU" sz="2000">
                    <a:ea typeface="Cambria Math" panose="02040503050406030204" pitchFamily="18" charset="0"/>
                  </a:rPr>
                  <a:t> </a:t>
                </a:r>
                <a14:m>
                  <m:oMath xmlns:m="http://schemas.openxmlformats.org/officeDocument/2006/math">
                    <m:f>
                      <m:fPr>
                        <m:ctrlPr>
                          <a:rPr lang="en-AU" sz="2000" i="1" dirty="0">
                            <a:latin typeface="Cambria Math" panose="02040503050406030204" pitchFamily="18" charset="0"/>
                            <a:ea typeface="Cambria Math" panose="02040503050406030204" pitchFamily="18" charset="0"/>
                          </a:rPr>
                        </m:ctrlPr>
                      </m:fPr>
                      <m:num>
                        <m:r>
                          <a:rPr lang="en-AU" sz="2000" i="1" dirty="0">
                            <a:latin typeface="Cambria Math" panose="02040503050406030204" pitchFamily="18" charset="0"/>
                            <a:ea typeface="Cambria Math" panose="02040503050406030204" pitchFamily="18" charset="0"/>
                          </a:rPr>
                          <m:t>6</m:t>
                        </m:r>
                      </m:num>
                      <m:den>
                        <m:r>
                          <a:rPr lang="en-AU" sz="2000" i="1" dirty="0">
                            <a:latin typeface="Cambria Math" panose="02040503050406030204" pitchFamily="18" charset="0"/>
                            <a:ea typeface="Cambria Math" panose="02040503050406030204" pitchFamily="18" charset="0"/>
                          </a:rPr>
                          <m:t>5</m:t>
                        </m:r>
                        <m:r>
                          <a:rPr lang="en-AU" sz="2000" i="1" dirty="0">
                            <a:latin typeface="Cambria Math" panose="02040503050406030204" pitchFamily="18" charset="0"/>
                            <a:ea typeface="Cambria Math" panose="02040503050406030204" pitchFamily="18" charset="0"/>
                          </a:rPr>
                          <m:t>𝜋</m:t>
                        </m:r>
                      </m:den>
                    </m:f>
                  </m:oMath>
                </a14:m>
                <a:r>
                  <a:rPr lang="en-AU" sz="2000"/>
                  <a:t>? </a:t>
                </a:r>
              </a:p>
            </p:txBody>
          </p:sp>
        </mc:Choice>
        <mc:Fallback xmlns="">
          <p:sp>
            <p:nvSpPr>
              <p:cNvPr id="14" name="Speech Bubble: Rectangle with Corners Rounded 13">
                <a:extLst>
                  <a:ext uri="{FF2B5EF4-FFF2-40B4-BE49-F238E27FC236}">
                    <a16:creationId xmlns:a16="http://schemas.microsoft.com/office/drawing/2014/main" id="{0A44D485-BD0C-D86C-1E10-68F490CF79AA}"/>
                  </a:ext>
                </a:extLst>
              </p:cNvPr>
              <p:cNvSpPr>
                <a:spLocks noRot="1" noChangeAspect="1" noMove="1" noResize="1" noEditPoints="1" noAdjustHandles="1" noChangeArrowheads="1" noChangeShapeType="1" noTextEdit="1"/>
              </p:cNvSpPr>
              <p:nvPr/>
            </p:nvSpPr>
            <p:spPr>
              <a:xfrm>
                <a:off x="3799736" y="5194868"/>
                <a:ext cx="3541466" cy="825632"/>
              </a:xfrm>
              <a:prstGeom prst="wedgeRoundRectCallout">
                <a:avLst>
                  <a:gd name="adj1" fmla="val -105473"/>
                  <a:gd name="adj2" fmla="val -56195"/>
                  <a:gd name="adj3" fmla="val 16667"/>
                </a:avLst>
              </a:prstGeom>
              <a:blipFill>
                <a:blip r:embed="rId10"/>
                <a:stretch>
                  <a:fillRect/>
                </a:stretch>
              </a:blipFill>
            </p:spPr>
            <p:txBody>
              <a:bodyPr/>
              <a:lstStyle/>
              <a:p>
                <a:r>
                  <a:rPr lang="en-AU">
                    <a:noFill/>
                  </a:rPr>
                  <a:t> </a:t>
                </a:r>
              </a:p>
            </p:txBody>
          </p:sp>
        </mc:Fallback>
      </mc:AlternateContent>
      <p:sp>
        <p:nvSpPr>
          <p:cNvPr id="2" name="Speech Bubble: Rectangle with Corners Rounded 1">
            <a:extLst>
              <a:ext uri="{FF2B5EF4-FFF2-40B4-BE49-F238E27FC236}">
                <a16:creationId xmlns:a16="http://schemas.microsoft.com/office/drawing/2014/main" id="{309823B1-E219-1B8A-FA53-4AE0AD236C1D}"/>
              </a:ext>
            </a:extLst>
          </p:cNvPr>
          <p:cNvSpPr/>
          <p:nvPr/>
        </p:nvSpPr>
        <p:spPr>
          <a:xfrm>
            <a:off x="5570469" y="2420534"/>
            <a:ext cx="3541466" cy="594181"/>
          </a:xfrm>
          <a:prstGeom prst="wedgeRoundRectCallout">
            <a:avLst>
              <a:gd name="adj1" fmla="val 10763"/>
              <a:gd name="adj2" fmla="val -108944"/>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2000" dirty="0"/>
              <a:t>What does this mean? </a:t>
            </a:r>
          </a:p>
        </p:txBody>
      </p:sp>
    </p:spTree>
    <p:extLst>
      <p:ext uri="{BB962C8B-B14F-4D97-AF65-F5344CB8AC3E}">
        <p14:creationId xmlns:p14="http://schemas.microsoft.com/office/powerpoint/2010/main" val="2454984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7364F-E68E-6E5F-1EB3-D1524BAA664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55C70A0-90A8-C9DC-DCF0-83D9080ECEBF}"/>
              </a:ext>
            </a:extLst>
          </p:cNvPr>
          <p:cNvSpPr>
            <a:spLocks noGrp="1"/>
          </p:cNvSpPr>
          <p:nvPr>
            <p:ph type="title"/>
          </p:nvPr>
        </p:nvSpPr>
        <p:spPr/>
        <p:txBody>
          <a:bodyPr/>
          <a:lstStyle/>
          <a:p>
            <a:r>
              <a:rPr lang="en-AU">
                <a:latin typeface="+mj-lt"/>
              </a:rPr>
              <a:t>Finding the radius (2)</a:t>
            </a:r>
          </a:p>
        </p:txBody>
      </p:sp>
      <p:sp>
        <p:nvSpPr>
          <p:cNvPr id="13" name="Text Placeholder 12">
            <a:extLst>
              <a:ext uri="{FF2B5EF4-FFF2-40B4-BE49-F238E27FC236}">
                <a16:creationId xmlns:a16="http://schemas.microsoft.com/office/drawing/2014/main" id="{E26F3AE4-5D08-0E4A-C437-44C418F6BA72}"/>
              </a:ext>
            </a:extLst>
          </p:cNvPr>
          <p:cNvSpPr>
            <a:spLocks noGrp="1"/>
          </p:cNvSpPr>
          <p:nvPr>
            <p:ph type="body" sz="quarter" idx="18"/>
          </p:nvPr>
        </p:nvSpPr>
        <p:spPr>
          <a:xfrm>
            <a:off x="360000" y="982520"/>
            <a:ext cx="11483998" cy="356423"/>
          </a:xfrm>
        </p:spPr>
        <p:txBody>
          <a:bodyPr/>
          <a:lstStyle/>
          <a:p>
            <a:r>
              <a:rPr lang="en-AU"/>
              <a:t>Your turn – Question 1</a:t>
            </a: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0FDB7FE8-6CC0-ED46-6E36-4B1AA05415ED}"/>
                  </a:ext>
                </a:extLst>
              </p:cNvPr>
              <p:cNvSpPr>
                <a:spLocks noGrp="1"/>
              </p:cNvSpPr>
              <p:nvPr>
                <p:ph type="body" sz="quarter" idx="17"/>
              </p:nvPr>
            </p:nvSpPr>
            <p:spPr>
              <a:xfrm>
                <a:off x="360000" y="1415862"/>
                <a:ext cx="11484000" cy="5280138"/>
              </a:xfrm>
            </p:spPr>
            <p:txBody>
              <a:bodyPr/>
              <a:lstStyle/>
              <a:p>
                <a:r>
                  <a:rPr lang="en-AU" dirty="0"/>
                  <a:t>Find the radius of a circle in which an arc of length 10 </a:t>
                </a:r>
                <a:r>
                  <a:rPr lang="en-AU"/>
                  <a:t>centimetres subtends </a:t>
                </a:r>
                <a:r>
                  <a:rPr lang="en-AU" dirty="0"/>
                  <a:t>an angle of </a:t>
                </a:r>
                <a14:m>
                  <m:oMath xmlns:m="http://schemas.openxmlformats.org/officeDocument/2006/math">
                    <m:f>
                      <m:fPr>
                        <m:ctrlPr>
                          <a:rPr lang="en-AU" i="1" dirty="0">
                            <a:latin typeface="Cambria Math" panose="02040503050406030204" pitchFamily="18" charset="0"/>
                          </a:rPr>
                        </m:ctrlPr>
                      </m:fPr>
                      <m:num>
                        <m:r>
                          <a:rPr lang="en-AU" b="0" i="1" dirty="0" smtClean="0">
                            <a:latin typeface="Cambria Math" panose="02040503050406030204" pitchFamily="18" charset="0"/>
                          </a:rPr>
                          <m:t>7</m:t>
                        </m:r>
                        <m:r>
                          <a:rPr lang="en-AU" b="0" i="1" dirty="0">
                            <a:latin typeface="Cambria Math" panose="02040503050406030204" pitchFamily="18" charset="0"/>
                          </a:rPr>
                          <m:t>𝜋</m:t>
                        </m:r>
                      </m:num>
                      <m:den>
                        <m:r>
                          <a:rPr lang="en-AU" b="0" i="1" dirty="0">
                            <a:latin typeface="Cambria Math" panose="02040503050406030204" pitchFamily="18" charset="0"/>
                          </a:rPr>
                          <m:t>6</m:t>
                        </m:r>
                      </m:den>
                    </m:f>
                  </m:oMath>
                </a14:m>
                <a:r>
                  <a:rPr lang="en-AU" dirty="0"/>
                  <a:t> at the centre.</a:t>
                </a:r>
              </a:p>
              <a:p>
                <a:pPr>
                  <a:lnSpc>
                    <a:spcPct val="100000"/>
                  </a:lnSpc>
                </a:pPr>
                <a:r>
                  <a:rPr lang="en-AU" sz="1800" b="1" dirty="0">
                    <a:latin typeface="+mn-lt"/>
                  </a:rPr>
                  <a:t>Substitute into the arc length formula</a:t>
                </a:r>
                <a:endParaRPr lang="en-AU" sz="1800" b="1" i="1" dirty="0">
                  <a:latin typeface="Cambria Math" panose="02040503050406030204" pitchFamily="18" charset="0"/>
                </a:endParaRPr>
              </a:p>
              <a:p>
                <a:pPr>
                  <a:lnSpc>
                    <a:spcPct val="100000"/>
                  </a:lnSpc>
                </a:pPr>
                <a14:m>
                  <m:oMathPara xmlns:m="http://schemas.openxmlformats.org/officeDocument/2006/math">
                    <m:oMathParaPr>
                      <m:jc m:val="left"/>
                    </m:oMathParaPr>
                    <m:oMath xmlns:m="http://schemas.openxmlformats.org/officeDocument/2006/math">
                      <m:r>
                        <a:rPr lang="en-AU" i="1">
                          <a:latin typeface="Cambria Math" panose="02040503050406030204" pitchFamily="18" charset="0"/>
                        </a:rPr>
                        <m:t>𝑙</m:t>
                      </m:r>
                      <m:r>
                        <m:rPr>
                          <m:aln/>
                        </m:rPr>
                        <a:rPr lang="en-AU" i="1">
                          <a:latin typeface="Cambria Math" panose="02040503050406030204" pitchFamily="18" charset="0"/>
                        </a:rPr>
                        <m:t>=</m:t>
                      </m:r>
                      <m:r>
                        <a:rPr lang="en-AU" i="1">
                          <a:latin typeface="Cambria Math" panose="02040503050406030204" pitchFamily="18" charset="0"/>
                        </a:rPr>
                        <m:t>𝑟</m:t>
                      </m:r>
                      <m:r>
                        <a:rPr lang="en-AU" i="1">
                          <a:latin typeface="Cambria Math" panose="02040503050406030204" pitchFamily="18" charset="0"/>
                        </a:rPr>
                        <m:t>𝜃</m:t>
                      </m:r>
                    </m:oMath>
                    <m:oMath xmlns:m="http://schemas.openxmlformats.org/officeDocument/2006/math">
                      <m:r>
                        <a:rPr lang="en-AU" i="1">
                          <a:latin typeface="Cambria Math" panose="02040503050406030204" pitchFamily="18" charset="0"/>
                        </a:rPr>
                        <m:t>1</m:t>
                      </m:r>
                      <m:r>
                        <a:rPr lang="en-AU" b="0" i="1" smtClean="0">
                          <a:latin typeface="Cambria Math" panose="02040503050406030204" pitchFamily="18" charset="0"/>
                        </a:rPr>
                        <m:t>0</m:t>
                      </m:r>
                      <m:r>
                        <m:rPr>
                          <m:aln/>
                        </m:rPr>
                        <a:rPr lang="en-AU" b="0" i="1" smtClean="0">
                          <a:latin typeface="Cambria Math" panose="02040503050406030204" pitchFamily="18" charset="0"/>
                        </a:rPr>
                        <m:t>=</m:t>
                      </m:r>
                      <m:r>
                        <a:rPr lang="en-AU" b="0" i="1" smtClean="0">
                          <a:latin typeface="Cambria Math" panose="02040503050406030204" pitchFamily="18" charset="0"/>
                        </a:rPr>
                        <m:t>𝑟</m:t>
                      </m:r>
                      <m:r>
                        <a:rPr lang="en-AU" b="0" i="1" smtClean="0">
                          <a:latin typeface="Cambria Math" panose="02040503050406030204" pitchFamily="18" charset="0"/>
                          <a:ea typeface="Cambria Math" panose="02040503050406030204" pitchFamily="18" charset="0"/>
                        </a:rPr>
                        <m:t>×</m:t>
                      </m:r>
                      <m:f>
                        <m:fPr>
                          <m:ctrlPr>
                            <a:rPr lang="en-AU" i="1" dirty="0">
                              <a:latin typeface="Cambria Math" panose="02040503050406030204" pitchFamily="18" charset="0"/>
                              <a:ea typeface="Cambria Math" panose="02040503050406030204" pitchFamily="18" charset="0"/>
                            </a:rPr>
                          </m:ctrlPr>
                        </m:fPr>
                        <m:num>
                          <m:r>
                            <a:rPr lang="en-AU" b="0" i="1" dirty="0" smtClean="0">
                              <a:latin typeface="Cambria Math" panose="02040503050406030204" pitchFamily="18" charset="0"/>
                              <a:ea typeface="Cambria Math" panose="02040503050406030204" pitchFamily="18" charset="0"/>
                            </a:rPr>
                            <m:t>7</m:t>
                          </m:r>
                          <m:r>
                            <a:rPr lang="en-AU" i="1" dirty="0">
                              <a:latin typeface="Cambria Math" panose="02040503050406030204" pitchFamily="18" charset="0"/>
                              <a:ea typeface="Cambria Math" panose="02040503050406030204" pitchFamily="18" charset="0"/>
                            </a:rPr>
                            <m:t>𝜋</m:t>
                          </m:r>
                        </m:num>
                        <m:den>
                          <m:r>
                            <a:rPr lang="en-AU" i="1" dirty="0">
                              <a:latin typeface="Cambria Math" panose="02040503050406030204" pitchFamily="18" charset="0"/>
                              <a:ea typeface="Cambria Math" panose="02040503050406030204" pitchFamily="18" charset="0"/>
                            </a:rPr>
                            <m:t>6</m:t>
                          </m:r>
                        </m:den>
                      </m:f>
                    </m:oMath>
                  </m:oMathPara>
                </a14:m>
                <a:endParaRPr lang="en-AU" b="0" dirty="0">
                  <a:latin typeface="+mn-lt"/>
                </a:endParaRPr>
              </a:p>
              <a:p>
                <a:pPr>
                  <a:lnSpc>
                    <a:spcPct val="100000"/>
                  </a:lnSpc>
                </a:pPr>
                <a:r>
                  <a:rPr lang="en-AU" sz="1800" b="1" dirty="0">
                    <a:latin typeface="+mn-lt"/>
                  </a:rPr>
                  <a:t>Solve for </a:t>
                </a:r>
                <a14:m>
                  <m:oMath xmlns:m="http://schemas.openxmlformats.org/officeDocument/2006/math">
                    <m:r>
                      <a:rPr lang="en-AU" sz="1800" b="1" i="1" smtClean="0">
                        <a:latin typeface="Cambria Math" panose="02040503050406030204" pitchFamily="18" charset="0"/>
                      </a:rPr>
                      <m:t>𝒓</m:t>
                    </m:r>
                  </m:oMath>
                </a14:m>
                <a:endParaRPr lang="en-AU" sz="1800" b="1" dirty="0">
                  <a:latin typeface="+mn-lt"/>
                </a:endParaRPr>
              </a:p>
              <a:p>
                <a:pPr>
                  <a:lnSpc>
                    <a:spcPct val="100000"/>
                  </a:lnSpc>
                </a:pPr>
                <a14:m>
                  <m:oMathPara xmlns:m="http://schemas.openxmlformats.org/officeDocument/2006/math">
                    <m:oMathParaPr>
                      <m:jc m:val="left"/>
                    </m:oMathParaPr>
                    <m:oMath xmlns:m="http://schemas.openxmlformats.org/officeDocument/2006/math">
                      <m:r>
                        <a:rPr lang="en-AU" b="0" i="1" smtClean="0">
                          <a:latin typeface="Cambria Math" panose="02040503050406030204" pitchFamily="18" charset="0"/>
                        </a:rPr>
                        <m:t>𝑟</m:t>
                      </m:r>
                      <m:r>
                        <m:rPr>
                          <m:aln/>
                        </m:rPr>
                        <a:rPr lang="en-AU" b="0" i="1" smtClean="0">
                          <a:latin typeface="Cambria Math" panose="02040503050406030204" pitchFamily="18" charset="0"/>
                        </a:rPr>
                        <m:t>=</m:t>
                      </m:r>
                      <m:r>
                        <a:rPr lang="en-AU" b="0" i="1" smtClean="0">
                          <a:latin typeface="Cambria Math" panose="02040503050406030204" pitchFamily="18" charset="0"/>
                        </a:rPr>
                        <m:t>10</m:t>
                      </m:r>
                      <m:r>
                        <a:rPr lang="en-AU" b="0" i="1" smtClean="0">
                          <a:latin typeface="Cambria Math" panose="02040503050406030204" pitchFamily="18" charset="0"/>
                          <a:ea typeface="Cambria Math" panose="02040503050406030204" pitchFamily="18" charset="0"/>
                        </a:rPr>
                        <m:t>÷</m:t>
                      </m:r>
                      <m:f>
                        <m:fPr>
                          <m:ctrlPr>
                            <a:rPr lang="en-AU" i="1" dirty="0">
                              <a:latin typeface="Cambria Math" panose="02040503050406030204" pitchFamily="18" charset="0"/>
                              <a:ea typeface="Cambria Math" panose="02040503050406030204" pitchFamily="18" charset="0"/>
                            </a:rPr>
                          </m:ctrlPr>
                        </m:fPr>
                        <m:num>
                          <m:r>
                            <a:rPr lang="en-AU" b="0" i="1" dirty="0" smtClean="0">
                              <a:latin typeface="Cambria Math" panose="02040503050406030204" pitchFamily="18" charset="0"/>
                              <a:ea typeface="Cambria Math" panose="02040503050406030204" pitchFamily="18" charset="0"/>
                            </a:rPr>
                            <m:t>7</m:t>
                          </m:r>
                          <m:r>
                            <a:rPr lang="en-AU" i="1" dirty="0">
                              <a:latin typeface="Cambria Math" panose="02040503050406030204" pitchFamily="18" charset="0"/>
                              <a:ea typeface="Cambria Math" panose="02040503050406030204" pitchFamily="18" charset="0"/>
                            </a:rPr>
                            <m:t>𝜋</m:t>
                          </m:r>
                        </m:num>
                        <m:den>
                          <m:r>
                            <a:rPr lang="en-AU" i="1" dirty="0">
                              <a:latin typeface="Cambria Math" panose="02040503050406030204" pitchFamily="18" charset="0"/>
                              <a:ea typeface="Cambria Math" panose="02040503050406030204" pitchFamily="18" charset="0"/>
                            </a:rPr>
                            <m:t>6</m:t>
                          </m:r>
                        </m:den>
                      </m:f>
                    </m:oMath>
                    <m:oMath xmlns:m="http://schemas.openxmlformats.org/officeDocument/2006/math">
                      <m:r>
                        <m:rPr>
                          <m:aln/>
                        </m:rPr>
                        <a:rPr lang="en-AU" b="0" i="1" dirty="0" smtClean="0">
                          <a:latin typeface="Cambria Math" panose="02040503050406030204" pitchFamily="18" charset="0"/>
                          <a:ea typeface="Cambria Math" panose="02040503050406030204" pitchFamily="18" charset="0"/>
                        </a:rPr>
                        <m:t>=</m:t>
                      </m:r>
                      <m:r>
                        <a:rPr lang="en-AU" b="0" i="1" dirty="0" smtClean="0">
                          <a:latin typeface="Cambria Math" panose="02040503050406030204" pitchFamily="18" charset="0"/>
                          <a:ea typeface="Cambria Math" panose="02040503050406030204" pitchFamily="18" charset="0"/>
                        </a:rPr>
                        <m:t>10×</m:t>
                      </m:r>
                      <m:f>
                        <m:fPr>
                          <m:ctrlPr>
                            <a:rPr lang="en-AU" b="0" i="1" dirty="0" smtClean="0">
                              <a:latin typeface="Cambria Math" panose="02040503050406030204" pitchFamily="18" charset="0"/>
                              <a:ea typeface="Cambria Math" panose="02040503050406030204" pitchFamily="18" charset="0"/>
                            </a:rPr>
                          </m:ctrlPr>
                        </m:fPr>
                        <m:num>
                          <m:r>
                            <a:rPr lang="en-AU" b="0" i="1" dirty="0" smtClean="0">
                              <a:latin typeface="Cambria Math" panose="02040503050406030204" pitchFamily="18" charset="0"/>
                              <a:ea typeface="Cambria Math" panose="02040503050406030204" pitchFamily="18" charset="0"/>
                            </a:rPr>
                            <m:t>6</m:t>
                          </m:r>
                        </m:num>
                        <m:den>
                          <m:r>
                            <a:rPr lang="en-AU" b="0" i="1" dirty="0" smtClean="0">
                              <a:latin typeface="Cambria Math" panose="02040503050406030204" pitchFamily="18" charset="0"/>
                              <a:ea typeface="Cambria Math" panose="02040503050406030204" pitchFamily="18" charset="0"/>
                            </a:rPr>
                            <m:t>7</m:t>
                          </m:r>
                          <m:r>
                            <a:rPr lang="en-AU" b="0" i="1" dirty="0" smtClean="0">
                              <a:latin typeface="Cambria Math" panose="02040503050406030204" pitchFamily="18" charset="0"/>
                              <a:ea typeface="Cambria Math" panose="02040503050406030204" pitchFamily="18" charset="0"/>
                            </a:rPr>
                            <m:t>𝜋</m:t>
                          </m:r>
                        </m:den>
                      </m:f>
                    </m:oMath>
                    <m:oMath xmlns:m="http://schemas.openxmlformats.org/officeDocument/2006/math">
                      <m:r>
                        <m:rPr>
                          <m:aln/>
                        </m:rPr>
                        <a:rPr lang="en-AU" i="1" dirty="0">
                          <a:latin typeface="Cambria Math" panose="02040503050406030204" pitchFamily="18" charset="0"/>
                          <a:ea typeface="Cambria Math" panose="02040503050406030204" pitchFamily="18" charset="0"/>
                        </a:rPr>
                        <m:t>=</m:t>
                      </m:r>
                      <m:f>
                        <m:fPr>
                          <m:ctrlPr>
                            <a:rPr lang="en-AU" i="1" dirty="0">
                              <a:latin typeface="Cambria Math" panose="02040503050406030204" pitchFamily="18" charset="0"/>
                              <a:ea typeface="Cambria Math" panose="02040503050406030204" pitchFamily="18" charset="0"/>
                            </a:rPr>
                          </m:ctrlPr>
                        </m:fPr>
                        <m:num>
                          <m:r>
                            <a:rPr lang="en-AU" i="1" dirty="0">
                              <a:latin typeface="Cambria Math" panose="02040503050406030204" pitchFamily="18" charset="0"/>
                              <a:ea typeface="Cambria Math" panose="02040503050406030204" pitchFamily="18" charset="0"/>
                            </a:rPr>
                            <m:t>60</m:t>
                          </m:r>
                        </m:num>
                        <m:den>
                          <m:r>
                            <a:rPr lang="en-AU" i="1" dirty="0">
                              <a:latin typeface="Cambria Math" panose="02040503050406030204" pitchFamily="18" charset="0"/>
                              <a:ea typeface="Cambria Math" panose="02040503050406030204" pitchFamily="18" charset="0"/>
                            </a:rPr>
                            <m:t>7</m:t>
                          </m:r>
                          <m:r>
                            <a:rPr lang="en-AU" i="1" dirty="0">
                              <a:latin typeface="Cambria Math" panose="02040503050406030204" pitchFamily="18" charset="0"/>
                              <a:ea typeface="Cambria Math" panose="02040503050406030204" pitchFamily="18" charset="0"/>
                            </a:rPr>
                            <m:t>𝜋</m:t>
                          </m:r>
                        </m:den>
                      </m:f>
                    </m:oMath>
                    <m:oMath xmlns:m="http://schemas.openxmlformats.org/officeDocument/2006/math">
                      <m:r>
                        <a:rPr lang="en-AU" i="1">
                          <a:latin typeface="Cambria Math" panose="02040503050406030204" pitchFamily="18" charset="0"/>
                          <a:ea typeface="Cambria Math" panose="02040503050406030204" pitchFamily="18" charset="0"/>
                        </a:rPr>
                        <m:t>≈2.728</m:t>
                      </m:r>
                      <m:r>
                        <m:rPr>
                          <m:nor/>
                        </m:rPr>
                        <a:rPr lang="en-AU" dirty="0"/>
                        <m:t> </m:t>
                      </m:r>
                      <m:r>
                        <m:rPr>
                          <m:nor/>
                        </m:rPr>
                        <a:rPr lang="en-AU" dirty="0"/>
                        <m:t>cm</m:t>
                      </m:r>
                    </m:oMath>
                  </m:oMathPara>
                </a14:m>
                <a:endParaRPr lang="en-AU" dirty="0"/>
              </a:p>
              <a:p>
                <a:br>
                  <a:rPr lang="en-AU" b="0" dirty="0">
                    <a:latin typeface="+mn-lt"/>
                  </a:rPr>
                </a:br>
                <a:endParaRPr lang="en-AU" dirty="0">
                  <a:latin typeface="+mn-lt"/>
                </a:endParaRPr>
              </a:p>
            </p:txBody>
          </p:sp>
        </mc:Choice>
        <mc:Fallback xmlns="">
          <p:sp>
            <p:nvSpPr>
              <p:cNvPr id="12" name="Text Placeholder 11">
                <a:extLst>
                  <a:ext uri="{FF2B5EF4-FFF2-40B4-BE49-F238E27FC236}">
                    <a16:creationId xmlns:a16="http://schemas.microsoft.com/office/drawing/2014/main" id="{0FDB7FE8-6CC0-ED46-6E36-4B1AA05415ED}"/>
                  </a:ext>
                </a:extLst>
              </p:cNvPr>
              <p:cNvSpPr>
                <a:spLocks noGrp="1" noRot="1" noChangeAspect="1" noMove="1" noResize="1" noEditPoints="1" noAdjustHandles="1" noChangeArrowheads="1" noChangeShapeType="1" noTextEdit="1"/>
              </p:cNvSpPr>
              <p:nvPr>
                <p:ph type="body" sz="quarter" idx="17"/>
              </p:nvPr>
            </p:nvSpPr>
            <p:spPr>
              <a:xfrm>
                <a:off x="360000" y="1415862"/>
                <a:ext cx="11484000" cy="5280138"/>
              </a:xfrm>
              <a:blipFill>
                <a:blip r:embed="rId3"/>
                <a:stretch>
                  <a:fillRect l="-1327"/>
                </a:stretch>
              </a:blipFill>
            </p:spPr>
            <p:txBody>
              <a:bodyPr/>
              <a:lstStyle/>
              <a:p>
                <a:r>
                  <a:rPr lang="en-AU">
                    <a:noFill/>
                  </a:rPr>
                  <a:t> </a:t>
                </a:r>
              </a:p>
            </p:txBody>
          </p:sp>
        </mc:Fallback>
      </mc:AlternateContent>
      <p:grpSp>
        <p:nvGrpSpPr>
          <p:cNvPr id="10" name="Group 9" descr="a sector with internal angle seven pi over 6 and arc length 10cm">
            <a:extLst>
              <a:ext uri="{FF2B5EF4-FFF2-40B4-BE49-F238E27FC236}">
                <a16:creationId xmlns:a16="http://schemas.microsoft.com/office/drawing/2014/main" id="{9932CE52-D222-425B-D737-9E7FDE42A64B}"/>
              </a:ext>
            </a:extLst>
          </p:cNvPr>
          <p:cNvGrpSpPr/>
          <p:nvPr/>
        </p:nvGrpSpPr>
        <p:grpSpPr>
          <a:xfrm>
            <a:off x="7148680" y="2724796"/>
            <a:ext cx="4075703" cy="3791204"/>
            <a:chOff x="7148680" y="2724796"/>
            <a:chExt cx="4075703" cy="3791204"/>
          </a:xfrm>
        </p:grpSpPr>
        <p:pic>
          <p:nvPicPr>
            <p:cNvPr id="5" name="Picture 4">
              <a:extLst>
                <a:ext uri="{FF2B5EF4-FFF2-40B4-BE49-F238E27FC236}">
                  <a16:creationId xmlns:a16="http://schemas.microsoft.com/office/drawing/2014/main" id="{ACDF932C-E7C7-B2D6-2819-61AF5F9972B5}"/>
                </a:ext>
              </a:extLst>
            </p:cNvPr>
            <p:cNvPicPr>
              <a:picLocks noChangeAspect="1"/>
            </p:cNvPicPr>
            <p:nvPr/>
          </p:nvPicPr>
          <p:blipFill>
            <a:blip r:embed="rId4"/>
            <a:stretch>
              <a:fillRect/>
            </a:stretch>
          </p:blipFill>
          <p:spPr>
            <a:xfrm rot="12373706">
              <a:off x="7148680" y="2724796"/>
              <a:ext cx="4075703" cy="3280943"/>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52B199E7-F5EF-FE8A-1116-D209A39DAB37}"/>
                    </a:ext>
                  </a:extLst>
                </p:cNvPr>
                <p:cNvSpPr txBox="1"/>
                <p:nvPr/>
              </p:nvSpPr>
              <p:spPr>
                <a:xfrm>
                  <a:off x="8017271" y="4121908"/>
                  <a:ext cx="1251285" cy="622960"/>
                </a:xfrm>
                <a:prstGeom prst="rect">
                  <a:avLst/>
                </a:prstGeom>
                <a:noFill/>
              </p:spPr>
              <p:txBody>
                <a:bodyPr wrap="square" lIns="0" tIns="0" rIns="0" bIns="0" rtlCol="0">
                  <a:noAutofit/>
                </a:bodyPr>
                <a:lstStyle/>
                <a:p>
                  <a:pPr algn="l"/>
                  <a14:m>
                    <m:oMathPara xmlns:m="http://schemas.openxmlformats.org/officeDocument/2006/math">
                      <m:oMathParaPr>
                        <m:jc m:val="centerGroup"/>
                      </m:oMathParaPr>
                      <m:oMath xmlns:m="http://schemas.openxmlformats.org/officeDocument/2006/math">
                        <m:f>
                          <m:fPr>
                            <m:ctrlPr>
                              <a:rPr lang="en-AU" sz="2000" b="0" i="1" smtClean="0">
                                <a:latin typeface="Cambria Math" panose="02040503050406030204" pitchFamily="18" charset="0"/>
                              </a:rPr>
                            </m:ctrlPr>
                          </m:fPr>
                          <m:num>
                            <m:r>
                              <a:rPr lang="en-AU" sz="2000" b="0" i="1" smtClean="0">
                                <a:latin typeface="Cambria Math" panose="02040503050406030204" pitchFamily="18" charset="0"/>
                              </a:rPr>
                              <m:t>7</m:t>
                            </m:r>
                            <m:r>
                              <a:rPr lang="en-AU" sz="2000" b="0" i="1" smtClean="0">
                                <a:latin typeface="Cambria Math" panose="02040503050406030204" pitchFamily="18" charset="0"/>
                              </a:rPr>
                              <m:t>𝜋</m:t>
                            </m:r>
                          </m:num>
                          <m:den>
                            <m:r>
                              <a:rPr lang="en-AU" sz="2000" b="0" i="1" smtClean="0">
                                <a:latin typeface="Cambria Math" panose="02040503050406030204" pitchFamily="18" charset="0"/>
                              </a:rPr>
                              <m:t>6</m:t>
                            </m:r>
                          </m:den>
                        </m:f>
                      </m:oMath>
                    </m:oMathPara>
                  </a14:m>
                  <a:endParaRPr lang="en-AU" sz="2000"/>
                </a:p>
              </p:txBody>
            </p:sp>
          </mc:Choice>
          <mc:Fallback xmlns="">
            <p:sp>
              <p:nvSpPr>
                <p:cNvPr id="7" name="TextBox 6">
                  <a:extLst>
                    <a:ext uri="{FF2B5EF4-FFF2-40B4-BE49-F238E27FC236}">
                      <a16:creationId xmlns:a16="http://schemas.microsoft.com/office/drawing/2014/main" id="{52B199E7-F5EF-FE8A-1116-D209A39DAB37}"/>
                    </a:ext>
                  </a:extLst>
                </p:cNvPr>
                <p:cNvSpPr txBox="1">
                  <a:spLocks noRot="1" noChangeAspect="1" noMove="1" noResize="1" noEditPoints="1" noAdjustHandles="1" noChangeArrowheads="1" noChangeShapeType="1" noTextEdit="1"/>
                </p:cNvSpPr>
                <p:nvPr/>
              </p:nvSpPr>
              <p:spPr>
                <a:xfrm>
                  <a:off x="8017271" y="4121908"/>
                  <a:ext cx="1251285" cy="622960"/>
                </a:xfrm>
                <a:prstGeom prst="rect">
                  <a:avLst/>
                </a:prstGeom>
                <a:blipFill>
                  <a:blip r:embed="rId6"/>
                  <a:stretch>
                    <a:fillRect/>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9FC86A04-9713-90DF-FC1D-0EA55321621F}"/>
                    </a:ext>
                  </a:extLst>
                </p:cNvPr>
                <p:cNvSpPr txBox="1"/>
                <p:nvPr/>
              </p:nvSpPr>
              <p:spPr>
                <a:xfrm>
                  <a:off x="8642913" y="5893040"/>
                  <a:ext cx="1251285" cy="622960"/>
                </a:xfrm>
                <a:prstGeom prst="rect">
                  <a:avLst/>
                </a:prstGeom>
                <a:noFill/>
              </p:spPr>
              <p:txBody>
                <a:bodyPr wrap="square" lIns="0" tIns="0" rIns="0" bIns="0" rtlCol="0">
                  <a:noAutofit/>
                </a:bodyPr>
                <a:lstStyle/>
                <a:p>
                  <a:pPr algn="l"/>
                  <a14:m>
                    <m:oMath xmlns:m="http://schemas.openxmlformats.org/officeDocument/2006/math">
                      <m:r>
                        <a:rPr lang="en-AU" sz="2000" b="0" i="1" smtClean="0">
                          <a:latin typeface="Cambria Math" panose="02040503050406030204" pitchFamily="18" charset="0"/>
                        </a:rPr>
                        <m:t>10</m:t>
                      </m:r>
                    </m:oMath>
                  </a14:m>
                  <a:r>
                    <a:rPr lang="en-AU" sz="2000"/>
                    <a:t> cm</a:t>
                  </a:r>
                </a:p>
              </p:txBody>
            </p:sp>
          </mc:Choice>
          <mc:Fallback xmlns="">
            <p:sp>
              <p:nvSpPr>
                <p:cNvPr id="8" name="TextBox 7">
                  <a:extLst>
                    <a:ext uri="{FF2B5EF4-FFF2-40B4-BE49-F238E27FC236}">
                      <a16:creationId xmlns:a16="http://schemas.microsoft.com/office/drawing/2014/main" id="{9FC86A04-9713-90DF-FC1D-0EA55321621F}"/>
                    </a:ext>
                  </a:extLst>
                </p:cNvPr>
                <p:cNvSpPr txBox="1">
                  <a:spLocks noRot="1" noChangeAspect="1" noMove="1" noResize="1" noEditPoints="1" noAdjustHandles="1" noChangeArrowheads="1" noChangeShapeType="1" noTextEdit="1"/>
                </p:cNvSpPr>
                <p:nvPr/>
              </p:nvSpPr>
              <p:spPr>
                <a:xfrm>
                  <a:off x="8642913" y="5893040"/>
                  <a:ext cx="1251285" cy="622960"/>
                </a:xfrm>
                <a:prstGeom prst="rect">
                  <a:avLst/>
                </a:prstGeom>
                <a:blipFill>
                  <a:blip r:embed="rId7"/>
                  <a:stretch>
                    <a:fillRect l="-7317" t="-11765"/>
                  </a:stretch>
                </a:blipFill>
              </p:spPr>
              <p:txBody>
                <a:bodyPr/>
                <a:lstStyle/>
                <a:p>
                  <a:r>
                    <a:rPr lang="en-AU">
                      <a:noFill/>
                    </a:rPr>
                    <a:t> </a:t>
                  </a:r>
                </a:p>
              </p:txBody>
            </p:sp>
          </mc:Fallback>
        </mc:AlternateContent>
      </p:grpSp>
    </p:spTree>
    <p:extLst>
      <p:ext uri="{BB962C8B-B14F-4D97-AF65-F5344CB8AC3E}">
        <p14:creationId xmlns:p14="http://schemas.microsoft.com/office/powerpoint/2010/main" val="1668907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A2B4C-7C30-E419-70FB-AC11F1082D3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7704CFD-544D-B423-7121-5AEC065EB6B1}"/>
              </a:ext>
            </a:extLst>
          </p:cNvPr>
          <p:cNvSpPr>
            <a:spLocks noGrp="1"/>
          </p:cNvSpPr>
          <p:nvPr>
            <p:ph type="ctrTitle"/>
          </p:nvPr>
        </p:nvSpPr>
        <p:spPr/>
        <p:txBody>
          <a:bodyPr/>
          <a:lstStyle/>
          <a:p>
            <a:r>
              <a:rPr lang="en-AU">
                <a:latin typeface="+mj-lt"/>
              </a:rPr>
              <a:t>Independent practice</a:t>
            </a:r>
          </a:p>
        </p:txBody>
      </p:sp>
    </p:spTree>
    <p:extLst>
      <p:ext uri="{BB962C8B-B14F-4D97-AF65-F5344CB8AC3E}">
        <p14:creationId xmlns:p14="http://schemas.microsoft.com/office/powerpoint/2010/main" val="4123385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BD9D2-AADD-FABB-97D0-B0FB4F3C215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6DFFADD-8E70-6267-A10B-6F1BC0967797}"/>
              </a:ext>
            </a:extLst>
          </p:cNvPr>
          <p:cNvSpPr>
            <a:spLocks noGrp="1"/>
          </p:cNvSpPr>
          <p:nvPr>
            <p:ph type="title" idx="4294967295"/>
          </p:nvPr>
        </p:nvSpPr>
        <p:spPr>
          <a:xfrm>
            <a:off x="360000" y="-1008000"/>
            <a:ext cx="10080000" cy="1008000"/>
          </a:xfrm>
        </p:spPr>
        <p:txBody>
          <a:bodyPr vert="horz" lIns="0" tIns="0" rIns="0" bIns="0" rtlCol="0" anchor="b">
            <a:noAutofit/>
          </a:bodyPr>
          <a:lstStyle/>
          <a:p>
            <a:r>
              <a:rPr lang="en-AU"/>
              <a:t>Approaching questions scaffold</a:t>
            </a:r>
          </a:p>
        </p:txBody>
      </p:sp>
      <p:pic>
        <p:nvPicPr>
          <p:cNvPr id="4" name="Picture 3" descr="Approaching questions scaffold. The first step, understand, involves identifying key terms, determine the focus area, identify the amount of marks its worth. The second step, plan, involves, drawing a visual representation, using a formula or identifying the steps. The third, solve, involves completing the steps, performing calculations and showing all working. The last, check, involves substituting to check, check for reasonableness and have I answered the question.">
            <a:extLst>
              <a:ext uri="{FF2B5EF4-FFF2-40B4-BE49-F238E27FC236}">
                <a16:creationId xmlns:a16="http://schemas.microsoft.com/office/drawing/2014/main" id="{D9253B5E-AF71-A2B9-80A2-708D01C3B6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3" y="0"/>
            <a:ext cx="12192000" cy="6858000"/>
          </a:xfrm>
          <a:prstGeom prst="rect">
            <a:avLst/>
          </a:prstGeom>
        </p:spPr>
      </p:pic>
      <p:sp>
        <p:nvSpPr>
          <p:cNvPr id="2" name="Slide Number Placeholder 1">
            <a:extLst>
              <a:ext uri="{FF2B5EF4-FFF2-40B4-BE49-F238E27FC236}">
                <a16:creationId xmlns:a16="http://schemas.microsoft.com/office/drawing/2014/main" id="{AE0057C8-9960-6F82-7845-9FB18E18C70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15</a:t>
            </a:fld>
            <a:endParaRPr lang="en-AU"/>
          </a:p>
        </p:txBody>
      </p:sp>
    </p:spTree>
    <p:extLst>
      <p:ext uri="{BB962C8B-B14F-4D97-AF65-F5344CB8AC3E}">
        <p14:creationId xmlns:p14="http://schemas.microsoft.com/office/powerpoint/2010/main" val="3378489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E9D8A-9FD9-A920-0B09-0A95B35A0D8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3E80F83-42AC-A627-B8EA-0A6D0C2148FB}"/>
              </a:ext>
            </a:extLst>
          </p:cNvPr>
          <p:cNvSpPr>
            <a:spLocks noGrp="1"/>
          </p:cNvSpPr>
          <p:nvPr>
            <p:ph type="title"/>
          </p:nvPr>
        </p:nvSpPr>
        <p:spPr/>
        <p:txBody>
          <a:bodyPr/>
          <a:lstStyle/>
          <a:p>
            <a:r>
              <a:rPr lang="en-AU">
                <a:latin typeface="+mj-lt"/>
              </a:rPr>
              <a:t>Perimeter problem (1)</a:t>
            </a:r>
          </a:p>
        </p:txBody>
      </p:sp>
      <p:sp>
        <p:nvSpPr>
          <p:cNvPr id="13" name="Text Placeholder 12">
            <a:extLst>
              <a:ext uri="{FF2B5EF4-FFF2-40B4-BE49-F238E27FC236}">
                <a16:creationId xmlns:a16="http://schemas.microsoft.com/office/drawing/2014/main" id="{FFE96CC0-BD1B-23A0-BAED-3F5720ABF91C}"/>
              </a:ext>
            </a:extLst>
          </p:cNvPr>
          <p:cNvSpPr>
            <a:spLocks noGrp="1"/>
          </p:cNvSpPr>
          <p:nvPr>
            <p:ph type="body" sz="quarter" idx="18"/>
          </p:nvPr>
        </p:nvSpPr>
        <p:spPr>
          <a:xfrm>
            <a:off x="360000" y="982520"/>
            <a:ext cx="11483998" cy="356423"/>
          </a:xfrm>
        </p:spPr>
        <p:txBody>
          <a:bodyPr/>
          <a:lstStyle/>
          <a:p>
            <a:r>
              <a:rPr lang="en-AU">
                <a:latin typeface="+mj-lt"/>
              </a:rPr>
              <a:t>Question</a:t>
            </a: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A03CF2E0-DB4B-0E84-BFE7-219C2103FF1F}"/>
                  </a:ext>
                </a:extLst>
              </p:cNvPr>
              <p:cNvSpPr>
                <a:spLocks noGrp="1"/>
              </p:cNvSpPr>
              <p:nvPr>
                <p:ph type="body" sz="quarter" idx="17"/>
              </p:nvPr>
            </p:nvSpPr>
            <p:spPr/>
            <p:txBody>
              <a:bodyPr/>
              <a:lstStyle/>
              <a:p>
                <a:r>
                  <a:rPr lang="en-AU" dirty="0">
                    <a:latin typeface="+mn-lt"/>
                  </a:rPr>
                  <a:t>Find the perimeter of the shaded area.</a:t>
                </a:r>
              </a:p>
              <a:p>
                <a14:m>
                  <m:oMath xmlns:m="http://schemas.openxmlformats.org/officeDocument/2006/math">
                    <m:r>
                      <a:rPr lang="en-AU" sz="2400" b="0" i="1" smtClean="0">
                        <a:latin typeface="Cambria Math" panose="02040503050406030204" pitchFamily="18" charset="0"/>
                      </a:rPr>
                      <m:t>𝑥</m:t>
                    </m:r>
                    <m:r>
                      <a:rPr lang="en-AU" sz="2400" b="0" i="1" smtClean="0">
                        <a:latin typeface="Cambria Math" panose="02040503050406030204" pitchFamily="18" charset="0"/>
                      </a:rPr>
                      <m:t>=</m:t>
                    </m:r>
                    <m:f>
                      <m:fPr>
                        <m:ctrlPr>
                          <a:rPr lang="en-AU" sz="2400" b="0" i="1" smtClean="0">
                            <a:latin typeface="Cambria Math" panose="02040503050406030204" pitchFamily="18" charset="0"/>
                          </a:rPr>
                        </m:ctrlPr>
                      </m:fPr>
                      <m:num>
                        <m:r>
                          <a:rPr lang="en-AU" sz="2400" b="0" i="1" smtClean="0">
                            <a:latin typeface="Cambria Math" panose="02040503050406030204" pitchFamily="18" charset="0"/>
                          </a:rPr>
                          <m:t>𝜋</m:t>
                        </m:r>
                      </m:num>
                      <m:den>
                        <m:r>
                          <a:rPr lang="en-AU" sz="2400" b="0" i="1" smtClean="0">
                            <a:latin typeface="Cambria Math" panose="02040503050406030204" pitchFamily="18" charset="0"/>
                          </a:rPr>
                          <m:t>3</m:t>
                        </m:r>
                      </m:den>
                    </m:f>
                  </m:oMath>
                </a14:m>
                <a:r>
                  <a:rPr lang="en-AU" sz="2400" dirty="0">
                    <a:latin typeface="+mn-lt"/>
                  </a:rPr>
                  <a:t> </a:t>
                </a:r>
                <a:r>
                  <a:rPr lang="en-AU" dirty="0">
                    <a:latin typeface="+mn-lt"/>
                  </a:rPr>
                  <a:t>and </a:t>
                </a:r>
                <a14:m>
                  <m:oMath xmlns:m="http://schemas.openxmlformats.org/officeDocument/2006/math">
                    <m:r>
                      <a:rPr lang="en-AU" sz="2400" b="0" i="1" smtClean="0">
                        <a:latin typeface="Cambria Math" panose="02040503050406030204" pitchFamily="18" charset="0"/>
                      </a:rPr>
                      <m:t>𝑦</m:t>
                    </m:r>
                    <m:r>
                      <a:rPr lang="en-AU" sz="2400" b="0" i="1" smtClean="0">
                        <a:latin typeface="Cambria Math" panose="02040503050406030204" pitchFamily="18" charset="0"/>
                      </a:rPr>
                      <m:t>=</m:t>
                    </m:r>
                    <m:f>
                      <m:fPr>
                        <m:ctrlPr>
                          <a:rPr lang="en-AU" sz="2400" b="0" i="1" smtClean="0">
                            <a:latin typeface="Cambria Math" panose="02040503050406030204" pitchFamily="18" charset="0"/>
                          </a:rPr>
                        </m:ctrlPr>
                      </m:fPr>
                      <m:num>
                        <m:r>
                          <a:rPr lang="en-AU" sz="2400" b="0" i="1" smtClean="0">
                            <a:latin typeface="Cambria Math" panose="02040503050406030204" pitchFamily="18" charset="0"/>
                          </a:rPr>
                          <m:t>9</m:t>
                        </m:r>
                        <m:r>
                          <a:rPr lang="en-AU" sz="2400" b="0" i="1" smtClean="0">
                            <a:latin typeface="Cambria Math" panose="02040503050406030204" pitchFamily="18" charset="0"/>
                          </a:rPr>
                          <m:t>𝜋</m:t>
                        </m:r>
                      </m:num>
                      <m:den>
                        <m:r>
                          <a:rPr lang="en-AU" sz="2400" b="0" i="1" smtClean="0">
                            <a:latin typeface="Cambria Math" panose="02040503050406030204" pitchFamily="18" charset="0"/>
                          </a:rPr>
                          <m:t>4</m:t>
                        </m:r>
                      </m:den>
                    </m:f>
                  </m:oMath>
                </a14:m>
                <a:endParaRPr lang="en-AU" dirty="0">
                  <a:latin typeface="+mn-lt"/>
                </a:endParaRPr>
              </a:p>
            </p:txBody>
          </p:sp>
        </mc:Choice>
        <mc:Fallback xmlns="">
          <p:sp>
            <p:nvSpPr>
              <p:cNvPr id="12" name="Text Placeholder 11">
                <a:extLst>
                  <a:ext uri="{FF2B5EF4-FFF2-40B4-BE49-F238E27FC236}">
                    <a16:creationId xmlns:a16="http://schemas.microsoft.com/office/drawing/2014/main" id="{A03CF2E0-DB4B-0E84-BFE7-219C2103FF1F}"/>
                  </a:ext>
                </a:extLst>
              </p:cNvPr>
              <p:cNvSpPr>
                <a:spLocks noGrp="1" noRot="1" noChangeAspect="1" noMove="1" noResize="1" noEditPoints="1" noAdjustHandles="1" noChangeArrowheads="1" noChangeShapeType="1" noTextEdit="1"/>
              </p:cNvSpPr>
              <p:nvPr>
                <p:ph type="body" sz="quarter" idx="17"/>
              </p:nvPr>
            </p:nvSpPr>
            <p:spPr>
              <a:blipFill>
                <a:blip r:embed="rId3"/>
                <a:stretch>
                  <a:fillRect l="-1327"/>
                </a:stretch>
              </a:blipFill>
            </p:spPr>
            <p:txBody>
              <a:bodyPr/>
              <a:lstStyle/>
              <a:p>
                <a:r>
                  <a:rPr lang="en-AU">
                    <a:noFill/>
                  </a:rPr>
                  <a:t> </a:t>
                </a:r>
              </a:p>
            </p:txBody>
          </p:sp>
        </mc:Fallback>
      </mc:AlternateContent>
      <p:sp>
        <p:nvSpPr>
          <p:cNvPr id="3" name="Slide Number Placeholder 2">
            <a:extLst>
              <a:ext uri="{FF2B5EF4-FFF2-40B4-BE49-F238E27FC236}">
                <a16:creationId xmlns:a16="http://schemas.microsoft.com/office/drawing/2014/main" id="{2CAC00BC-DDD5-E33F-E12F-F034ECC579A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16</a:t>
            </a:fld>
            <a:endParaRPr lang="en-AU"/>
          </a:p>
        </p:txBody>
      </p:sp>
      <p:grpSp>
        <p:nvGrpSpPr>
          <p:cNvPr id="9" name="Group 8" descr="two overlapping circles with the overlapping area shaded. the left circle has radius 6cm and angle x formed from two radii connecting the points of intersection to the centre. the right circle has radius 3cm and angle y where  two radii connecting the points of intersection to the centre.">
            <a:extLst>
              <a:ext uri="{FF2B5EF4-FFF2-40B4-BE49-F238E27FC236}">
                <a16:creationId xmlns:a16="http://schemas.microsoft.com/office/drawing/2014/main" id="{F2E09EA6-87D1-4620-E007-5E57476DD117}"/>
              </a:ext>
            </a:extLst>
          </p:cNvPr>
          <p:cNvGrpSpPr/>
          <p:nvPr/>
        </p:nvGrpSpPr>
        <p:grpSpPr>
          <a:xfrm>
            <a:off x="5803903" y="1717795"/>
            <a:ext cx="5881571" cy="4376355"/>
            <a:chOff x="5803903" y="1717795"/>
            <a:chExt cx="5881571" cy="4376355"/>
          </a:xfrm>
        </p:grpSpPr>
        <p:pic>
          <p:nvPicPr>
            <p:cNvPr id="5" name="Picture 4" descr="A math problem with circles and lines&#10;&#10;AI-generated content may be incorrect.">
              <a:extLst>
                <a:ext uri="{FF2B5EF4-FFF2-40B4-BE49-F238E27FC236}">
                  <a16:creationId xmlns:a16="http://schemas.microsoft.com/office/drawing/2014/main" id="{125F9AAB-956D-6CBC-DA39-70E5EB9CD101}"/>
                </a:ext>
              </a:extLst>
            </p:cNvPr>
            <p:cNvPicPr>
              <a:picLocks noChangeAspect="1"/>
            </p:cNvPicPr>
            <p:nvPr/>
          </p:nvPicPr>
          <p:blipFill rotWithShape="1">
            <a:blip r:embed="rId4"/>
            <a:srcRect l="63639" t="17249" r="-1" b="31372"/>
            <a:stretch>
              <a:fillRect/>
            </a:stretch>
          </p:blipFill>
          <p:spPr bwMode="auto">
            <a:xfrm>
              <a:off x="5803903" y="1717795"/>
              <a:ext cx="5881571" cy="4157685"/>
            </a:xfrm>
            <a:prstGeom prst="rect">
              <a:avLst/>
            </a:prstGeom>
            <a:ln>
              <a:noFill/>
            </a:ln>
            <a:extLst>
              <a:ext uri="{53640926-AAD7-44D8-BBD7-CCE9431645EC}">
                <a14:shadowObscured xmlns:a14="http://schemas.microsoft.com/office/drawing/2010/main"/>
              </a:ext>
            </a:extLst>
          </p:spPr>
        </p:pic>
        <p:sp>
          <p:nvSpPr>
            <p:cNvPr id="2" name="TextBox 1">
              <a:extLst>
                <a:ext uri="{FF2B5EF4-FFF2-40B4-BE49-F238E27FC236}">
                  <a16:creationId xmlns:a16="http://schemas.microsoft.com/office/drawing/2014/main" id="{8B9967DA-3DFB-F83F-F026-B5D71AC54C06}"/>
                </a:ext>
              </a:extLst>
            </p:cNvPr>
            <p:cNvSpPr txBox="1"/>
            <p:nvPr/>
          </p:nvSpPr>
          <p:spPr>
            <a:xfrm>
              <a:off x="9085338" y="5656809"/>
              <a:ext cx="2038662" cy="437341"/>
            </a:xfrm>
            <a:prstGeom prst="rect">
              <a:avLst/>
            </a:prstGeom>
            <a:noFill/>
          </p:spPr>
          <p:txBody>
            <a:bodyPr wrap="square" lIns="0" tIns="0" rIns="0" bIns="0" rtlCol="0">
              <a:noAutofit/>
            </a:bodyPr>
            <a:lstStyle/>
            <a:p>
              <a:pPr algn="l"/>
              <a:r>
                <a:rPr lang="en-AU" sz="1800"/>
                <a:t>NOT TO SCALE</a:t>
              </a:r>
            </a:p>
          </p:txBody>
        </p:sp>
        <p:sp>
          <p:nvSpPr>
            <p:cNvPr id="7" name="TextBox 6">
              <a:extLst>
                <a:ext uri="{FF2B5EF4-FFF2-40B4-BE49-F238E27FC236}">
                  <a16:creationId xmlns:a16="http://schemas.microsoft.com/office/drawing/2014/main" id="{368E6D08-0E56-4192-E6E1-9A0DD34711F9}"/>
                </a:ext>
              </a:extLst>
            </p:cNvPr>
            <p:cNvSpPr txBox="1"/>
            <p:nvPr/>
          </p:nvSpPr>
          <p:spPr>
            <a:xfrm>
              <a:off x="8328603" y="2887987"/>
              <a:ext cx="832169" cy="320300"/>
            </a:xfrm>
            <a:prstGeom prst="rect">
              <a:avLst/>
            </a:prstGeom>
            <a:solidFill>
              <a:schemeClr val="bg1"/>
            </a:solidFill>
          </p:spPr>
          <p:txBody>
            <a:bodyPr wrap="square" lIns="0" tIns="0" rIns="0" bIns="0" rtlCol="0">
              <a:noAutofit/>
            </a:bodyPr>
            <a:lstStyle/>
            <a:p>
              <a:pPr algn="l"/>
              <a:endParaRPr lang="en-AU" sz="200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53E219FD-3BF2-BD0B-1DCE-165F25936F73}"/>
                    </a:ext>
                  </a:extLst>
                </p:cNvPr>
                <p:cNvSpPr txBox="1"/>
                <p:nvPr/>
              </p:nvSpPr>
              <p:spPr>
                <a:xfrm>
                  <a:off x="8170077" y="3038696"/>
                  <a:ext cx="832169" cy="320300"/>
                </a:xfrm>
                <a:prstGeom prst="rect">
                  <a:avLst/>
                </a:prstGeom>
                <a:noFill/>
              </p:spPr>
              <p:txBody>
                <a:bodyPr wrap="square" lIns="0" tIns="0" rIns="0" bIns="0" rtlCol="0">
                  <a:noAutofit/>
                </a:bodyPr>
                <a:lstStyle/>
                <a:p>
                  <a:pPr algn="l"/>
                  <a14:m>
                    <m:oMath xmlns:m="http://schemas.openxmlformats.org/officeDocument/2006/math">
                      <m:r>
                        <a:rPr lang="en-AU" sz="2000" b="0" i="1" smtClean="0">
                          <a:latin typeface="Cambria Math" panose="02040503050406030204" pitchFamily="18" charset="0"/>
                        </a:rPr>
                        <m:t>6</m:t>
                      </m:r>
                    </m:oMath>
                  </a14:m>
                  <a:r>
                    <a:rPr lang="en-AU" sz="2000"/>
                    <a:t> cm</a:t>
                  </a:r>
                </a:p>
              </p:txBody>
            </p:sp>
          </mc:Choice>
          <mc:Fallback xmlns="">
            <p:sp>
              <p:nvSpPr>
                <p:cNvPr id="6" name="TextBox 5">
                  <a:extLst>
                    <a:ext uri="{FF2B5EF4-FFF2-40B4-BE49-F238E27FC236}">
                      <a16:creationId xmlns:a16="http://schemas.microsoft.com/office/drawing/2014/main" id="{53E219FD-3BF2-BD0B-1DCE-165F25936F73}"/>
                    </a:ext>
                  </a:extLst>
                </p:cNvPr>
                <p:cNvSpPr txBox="1">
                  <a:spLocks noRot="1" noChangeAspect="1" noMove="1" noResize="1" noEditPoints="1" noAdjustHandles="1" noChangeArrowheads="1" noChangeShapeType="1" noTextEdit="1"/>
                </p:cNvSpPr>
                <p:nvPr/>
              </p:nvSpPr>
              <p:spPr>
                <a:xfrm>
                  <a:off x="8170077" y="3038696"/>
                  <a:ext cx="832169" cy="320300"/>
                </a:xfrm>
                <a:prstGeom prst="rect">
                  <a:avLst/>
                </a:prstGeom>
                <a:blipFill>
                  <a:blip r:embed="rId5"/>
                  <a:stretch>
                    <a:fillRect l="-10219" t="-22642" b="-45283"/>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3E867986-2F58-EF28-FA50-E2DB7BE26554}"/>
                    </a:ext>
                  </a:extLst>
                </p:cNvPr>
                <p:cNvSpPr txBox="1"/>
                <p:nvPr/>
              </p:nvSpPr>
              <p:spPr>
                <a:xfrm>
                  <a:off x="10291831" y="3903380"/>
                  <a:ext cx="832169" cy="320300"/>
                </a:xfrm>
                <a:prstGeom prst="rect">
                  <a:avLst/>
                </a:prstGeom>
                <a:solidFill>
                  <a:schemeClr val="bg1"/>
                </a:solidFill>
              </p:spPr>
              <p:txBody>
                <a:bodyPr wrap="square" lIns="0" tIns="0" rIns="0" bIns="0" rtlCol="0">
                  <a:noAutofit/>
                </a:bodyPr>
                <a:lstStyle/>
                <a:p>
                  <a:pPr algn="l"/>
                  <a14:m>
                    <m:oMath xmlns:m="http://schemas.openxmlformats.org/officeDocument/2006/math">
                      <m:r>
                        <a:rPr lang="en-AU" sz="2000" b="0" i="1" smtClean="0">
                          <a:latin typeface="Cambria Math" panose="02040503050406030204" pitchFamily="18" charset="0"/>
                        </a:rPr>
                        <m:t>3</m:t>
                      </m:r>
                    </m:oMath>
                  </a14:m>
                  <a:r>
                    <a:rPr lang="en-AU" sz="2000"/>
                    <a:t> cm</a:t>
                  </a:r>
                </a:p>
              </p:txBody>
            </p:sp>
          </mc:Choice>
          <mc:Fallback xmlns="">
            <p:sp>
              <p:nvSpPr>
                <p:cNvPr id="8" name="TextBox 7">
                  <a:extLst>
                    <a:ext uri="{FF2B5EF4-FFF2-40B4-BE49-F238E27FC236}">
                      <a16:creationId xmlns:a16="http://schemas.microsoft.com/office/drawing/2014/main" id="{3E867986-2F58-EF28-FA50-E2DB7BE26554}"/>
                    </a:ext>
                  </a:extLst>
                </p:cNvPr>
                <p:cNvSpPr txBox="1">
                  <a:spLocks noRot="1" noChangeAspect="1" noMove="1" noResize="1" noEditPoints="1" noAdjustHandles="1" noChangeArrowheads="1" noChangeShapeType="1" noTextEdit="1"/>
                </p:cNvSpPr>
                <p:nvPr/>
              </p:nvSpPr>
              <p:spPr>
                <a:xfrm>
                  <a:off x="10291831" y="3903380"/>
                  <a:ext cx="832169" cy="320300"/>
                </a:xfrm>
                <a:prstGeom prst="rect">
                  <a:avLst/>
                </a:prstGeom>
                <a:blipFill>
                  <a:blip r:embed="rId6"/>
                  <a:stretch>
                    <a:fillRect l="-10219" t="-22642" b="-45283"/>
                  </a:stretch>
                </a:blipFill>
              </p:spPr>
              <p:txBody>
                <a:bodyPr/>
                <a:lstStyle/>
                <a:p>
                  <a:r>
                    <a:rPr lang="en-AU">
                      <a:noFill/>
                    </a:rPr>
                    <a:t> </a:t>
                  </a:r>
                </a:p>
              </p:txBody>
            </p:sp>
          </mc:Fallback>
        </mc:AlternateContent>
      </p:grpSp>
    </p:spTree>
    <p:extLst>
      <p:ext uri="{BB962C8B-B14F-4D97-AF65-F5344CB8AC3E}">
        <p14:creationId xmlns:p14="http://schemas.microsoft.com/office/powerpoint/2010/main" val="2914948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D7E28-440F-C2C5-0432-685D80F1F27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DB1920B-E6BB-E505-7D07-EF2041B5AB82}"/>
              </a:ext>
            </a:extLst>
          </p:cNvPr>
          <p:cNvSpPr>
            <a:spLocks noGrp="1"/>
          </p:cNvSpPr>
          <p:nvPr>
            <p:ph type="title"/>
          </p:nvPr>
        </p:nvSpPr>
        <p:spPr/>
        <p:txBody>
          <a:bodyPr/>
          <a:lstStyle/>
          <a:p>
            <a:r>
              <a:rPr lang="en-AU"/>
              <a:t>Perimeter problem (2)</a:t>
            </a:r>
            <a:endParaRPr lang="en-AU">
              <a:latin typeface="+mj-lt"/>
            </a:endParaRPr>
          </a:p>
        </p:txBody>
      </p:sp>
      <p:sp>
        <p:nvSpPr>
          <p:cNvPr id="13" name="Text Placeholder 12">
            <a:extLst>
              <a:ext uri="{FF2B5EF4-FFF2-40B4-BE49-F238E27FC236}">
                <a16:creationId xmlns:a16="http://schemas.microsoft.com/office/drawing/2014/main" id="{657681DA-D4E9-DEAC-E1C1-39B2D47BA986}"/>
              </a:ext>
            </a:extLst>
          </p:cNvPr>
          <p:cNvSpPr>
            <a:spLocks noGrp="1"/>
          </p:cNvSpPr>
          <p:nvPr>
            <p:ph type="body" sz="quarter" idx="18"/>
          </p:nvPr>
        </p:nvSpPr>
        <p:spPr>
          <a:xfrm>
            <a:off x="360000" y="982520"/>
            <a:ext cx="11483998" cy="356423"/>
          </a:xfrm>
        </p:spPr>
        <p:txBody>
          <a:bodyPr/>
          <a:lstStyle/>
          <a:p>
            <a:r>
              <a:rPr lang="en-AU">
                <a:latin typeface="+mj-lt"/>
              </a:rPr>
              <a:t>Solution</a:t>
            </a: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F8E21566-94AE-A38C-0839-310FD6313F4C}"/>
                  </a:ext>
                </a:extLst>
              </p:cNvPr>
              <p:cNvSpPr>
                <a:spLocks noGrp="1"/>
              </p:cNvSpPr>
              <p:nvPr>
                <p:ph type="body" sz="quarter" idx="17"/>
              </p:nvPr>
            </p:nvSpPr>
            <p:spPr>
              <a:xfrm>
                <a:off x="354000" y="1387905"/>
                <a:ext cx="6224825" cy="4807835"/>
              </a:xfrm>
            </p:spPr>
            <p:txBody>
              <a:bodyPr/>
              <a:lstStyle/>
              <a:p>
                <a:pPr>
                  <a:spcAft>
                    <a:spcPts val="600"/>
                  </a:spcAft>
                </a:pPr>
                <a:r>
                  <a:rPr lang="en-AU" dirty="0">
                    <a:latin typeface="+mn-lt"/>
                  </a:rPr>
                  <a:t>Smaller circle arc: </a:t>
                </a:r>
              </a:p>
              <a:p>
                <a:pPr>
                  <a:spcAft>
                    <a:spcPts val="600"/>
                  </a:spcAft>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𝑙</m:t>
                      </m:r>
                      <m:r>
                        <m:rPr>
                          <m:aln/>
                        </m:rPr>
                        <a:rPr lang="en-AU" b="0" i="1" smtClean="0">
                          <a:latin typeface="Cambria Math" panose="02040503050406030204" pitchFamily="18" charset="0"/>
                        </a:rPr>
                        <m:t>=</m:t>
                      </m:r>
                      <m:r>
                        <a:rPr lang="en-AU" b="0" i="1" smtClean="0">
                          <a:latin typeface="Cambria Math" panose="02040503050406030204" pitchFamily="18" charset="0"/>
                        </a:rPr>
                        <m:t>3</m:t>
                      </m:r>
                      <m:r>
                        <a:rPr lang="en-AU" b="0" i="1" smtClean="0">
                          <a:latin typeface="Cambria Math" panose="02040503050406030204" pitchFamily="18" charset="0"/>
                          <a:ea typeface="Cambria Math" panose="02040503050406030204" pitchFamily="18" charset="0"/>
                        </a:rPr>
                        <m:t>×</m:t>
                      </m:r>
                      <m:f>
                        <m:fPr>
                          <m:ctrlPr>
                            <a:rPr lang="en-AU" i="1">
                              <a:latin typeface="Cambria Math" panose="02040503050406030204" pitchFamily="18" charset="0"/>
                            </a:rPr>
                          </m:ctrlPr>
                        </m:fPr>
                        <m:num>
                          <m:r>
                            <a:rPr lang="en-AU" b="0" i="1" smtClean="0">
                              <a:latin typeface="Cambria Math" panose="02040503050406030204" pitchFamily="18" charset="0"/>
                            </a:rPr>
                            <m:t>9</m:t>
                          </m:r>
                          <m:r>
                            <a:rPr lang="en-AU" i="1">
                              <a:latin typeface="Cambria Math" panose="02040503050406030204" pitchFamily="18" charset="0"/>
                            </a:rPr>
                            <m:t>𝜋</m:t>
                          </m:r>
                        </m:num>
                        <m:den>
                          <m:r>
                            <a:rPr lang="en-AU" b="0" i="1" smtClean="0">
                              <a:latin typeface="Cambria Math" panose="02040503050406030204" pitchFamily="18" charset="0"/>
                            </a:rPr>
                            <m:t>4</m:t>
                          </m:r>
                        </m:den>
                      </m:f>
                    </m:oMath>
                    <m:oMath xmlns:m="http://schemas.openxmlformats.org/officeDocument/2006/math">
                      <m:r>
                        <m:rPr>
                          <m:aln/>
                        </m:rP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27</m:t>
                          </m:r>
                          <m:r>
                            <a:rPr lang="en-AU" b="0" i="1" smtClean="0">
                              <a:latin typeface="Cambria Math" panose="02040503050406030204" pitchFamily="18" charset="0"/>
                            </a:rPr>
                            <m:t>𝜋</m:t>
                          </m:r>
                        </m:num>
                        <m:den>
                          <m:r>
                            <a:rPr lang="en-AU" b="0" i="1" smtClean="0">
                              <a:latin typeface="Cambria Math" panose="02040503050406030204" pitchFamily="18" charset="0"/>
                            </a:rPr>
                            <m:t>4</m:t>
                          </m:r>
                        </m:den>
                      </m:f>
                      <m:r>
                        <a:rPr lang="en-AU" b="0" i="1" smtClean="0">
                          <a:latin typeface="Cambria Math" panose="02040503050406030204" pitchFamily="18" charset="0"/>
                        </a:rPr>
                        <m:t> </m:t>
                      </m:r>
                    </m:oMath>
                  </m:oMathPara>
                </a14:m>
                <a:endParaRPr lang="en-AU" b="0" dirty="0">
                  <a:latin typeface="+mn-lt"/>
                </a:endParaRPr>
              </a:p>
              <a:p>
                <a:pPr>
                  <a:spcAft>
                    <a:spcPts val="600"/>
                  </a:spcAft>
                </a:pPr>
                <a:r>
                  <a:rPr lang="en-AU" dirty="0">
                    <a:latin typeface="+mn-lt"/>
                  </a:rPr>
                  <a:t>Larger circle arc:</a:t>
                </a:r>
              </a:p>
              <a:p>
                <a:pPr>
                  <a:spcAft>
                    <a:spcPts val="600"/>
                  </a:spcAft>
                </a:pPr>
                <a14:m>
                  <m:oMathPara xmlns:m="http://schemas.openxmlformats.org/officeDocument/2006/math">
                    <m:oMathParaPr>
                      <m:jc m:val="centerGroup"/>
                    </m:oMathParaPr>
                    <m:oMath xmlns:m="http://schemas.openxmlformats.org/officeDocument/2006/math">
                      <m:r>
                        <a:rPr lang="en-AU" i="1">
                          <a:latin typeface="Cambria Math" panose="02040503050406030204" pitchFamily="18" charset="0"/>
                        </a:rPr>
                        <m:t>𝑙</m:t>
                      </m:r>
                      <m:r>
                        <m:rPr>
                          <m:aln/>
                        </m:rPr>
                        <a:rPr lang="en-AU" i="1">
                          <a:latin typeface="Cambria Math" panose="02040503050406030204" pitchFamily="18" charset="0"/>
                        </a:rPr>
                        <m:t>=</m:t>
                      </m:r>
                      <m:r>
                        <a:rPr lang="en-AU" b="0" i="1" smtClean="0">
                          <a:latin typeface="Cambria Math" panose="02040503050406030204" pitchFamily="18" charset="0"/>
                        </a:rPr>
                        <m:t>6</m:t>
                      </m:r>
                      <m:r>
                        <a:rPr lang="en-AU" i="1">
                          <a:latin typeface="Cambria Math" panose="02040503050406030204" pitchFamily="18" charset="0"/>
                        </a:rPr>
                        <m:t>×</m:t>
                      </m:r>
                      <m:f>
                        <m:fPr>
                          <m:ctrlPr>
                            <a:rPr lang="en-AU" i="1">
                              <a:latin typeface="Cambria Math" panose="02040503050406030204" pitchFamily="18" charset="0"/>
                            </a:rPr>
                          </m:ctrlPr>
                        </m:fPr>
                        <m:num>
                          <m:r>
                            <a:rPr lang="en-AU" i="1">
                              <a:latin typeface="Cambria Math" panose="02040503050406030204" pitchFamily="18" charset="0"/>
                            </a:rPr>
                            <m:t>𝜋</m:t>
                          </m:r>
                        </m:num>
                        <m:den>
                          <m:r>
                            <a:rPr lang="en-AU" i="1">
                              <a:latin typeface="Cambria Math" panose="02040503050406030204" pitchFamily="18" charset="0"/>
                            </a:rPr>
                            <m:t>3</m:t>
                          </m:r>
                        </m:den>
                      </m:f>
                    </m:oMath>
                    <m:oMath xmlns:m="http://schemas.openxmlformats.org/officeDocument/2006/math">
                      <m:r>
                        <m:rPr>
                          <m:aln/>
                        </m:rPr>
                        <a:rPr lang="en-AU" i="1">
                          <a:latin typeface="Cambria Math" panose="02040503050406030204" pitchFamily="18" charset="0"/>
                        </a:rPr>
                        <m:t>=</m:t>
                      </m:r>
                      <m:r>
                        <a:rPr lang="en-AU" b="0" i="1" smtClean="0">
                          <a:latin typeface="Cambria Math" panose="02040503050406030204" pitchFamily="18" charset="0"/>
                        </a:rPr>
                        <m:t>2</m:t>
                      </m:r>
                      <m:r>
                        <a:rPr lang="en-AU" b="0" i="1" smtClean="0">
                          <a:latin typeface="Cambria Math" panose="02040503050406030204" pitchFamily="18" charset="0"/>
                        </a:rPr>
                        <m:t>𝜋</m:t>
                      </m:r>
                    </m:oMath>
                  </m:oMathPara>
                </a14:m>
                <a:endParaRPr lang="en-AU" dirty="0"/>
              </a:p>
            </p:txBody>
          </p:sp>
        </mc:Choice>
        <mc:Fallback xmlns="">
          <p:sp>
            <p:nvSpPr>
              <p:cNvPr id="12" name="Text Placeholder 11">
                <a:extLst>
                  <a:ext uri="{FF2B5EF4-FFF2-40B4-BE49-F238E27FC236}">
                    <a16:creationId xmlns:a16="http://schemas.microsoft.com/office/drawing/2014/main" id="{F8E21566-94AE-A38C-0839-310FD6313F4C}"/>
                  </a:ext>
                </a:extLst>
              </p:cNvPr>
              <p:cNvSpPr>
                <a:spLocks noGrp="1" noRot="1" noChangeAspect="1" noMove="1" noResize="1" noEditPoints="1" noAdjustHandles="1" noChangeArrowheads="1" noChangeShapeType="1" noTextEdit="1"/>
              </p:cNvSpPr>
              <p:nvPr>
                <p:ph type="body" sz="quarter" idx="17"/>
              </p:nvPr>
            </p:nvSpPr>
            <p:spPr>
              <a:xfrm>
                <a:off x="354000" y="1387905"/>
                <a:ext cx="6224825" cy="4807835"/>
              </a:xfrm>
              <a:blipFill>
                <a:blip r:embed="rId3"/>
                <a:stretch>
                  <a:fillRect l="-2449"/>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0B95E26-7DD3-2E3E-CE82-8CB4665A1B4B}"/>
                  </a:ext>
                </a:extLst>
              </p:cNvPr>
              <p:cNvSpPr txBox="1"/>
              <p:nvPr/>
            </p:nvSpPr>
            <p:spPr>
              <a:xfrm>
                <a:off x="348000" y="5305307"/>
                <a:ext cx="3049444" cy="1210693"/>
              </a:xfrm>
              <a:prstGeom prst="rect">
                <a:avLst/>
              </a:prstGeom>
              <a:noFill/>
            </p:spPr>
            <p:txBody>
              <a:bodyPr wrap="square" lIns="0" tIns="0" rIns="0" bIns="0" rtlCol="0">
                <a:noAutofit/>
              </a:bodyPr>
              <a:lstStyle/>
              <a:p>
                <a:pPr>
                  <a:lnSpc>
                    <a:spcPct val="150000"/>
                  </a:lnSpc>
                  <a:spcAft>
                    <a:spcPts val="600"/>
                  </a:spcAft>
                </a:pPr>
                <a14:m>
                  <m:oMathPara xmlns:m="http://schemas.openxmlformats.org/officeDocument/2006/math">
                    <m:oMathParaPr>
                      <m:jc m:val="left"/>
                    </m:oMathParaPr>
                    <m:oMath xmlns:m="http://schemas.openxmlformats.org/officeDocument/2006/math">
                      <m:r>
                        <a:rPr lang="en-AU" sz="2000" b="0" i="1" smtClean="0">
                          <a:latin typeface="Cambria Math" panose="02040503050406030204" pitchFamily="18" charset="0"/>
                        </a:rPr>
                        <m:t>∴</m:t>
                      </m:r>
                      <m:r>
                        <m:rPr>
                          <m:sty m:val="p"/>
                        </m:rPr>
                        <a:rPr lang="en-AU" sz="2000" b="0" i="0" smtClean="0">
                          <a:latin typeface="Cambria Math" panose="02040503050406030204" pitchFamily="18" charset="0"/>
                        </a:rPr>
                        <m:t>Perimeter</m:t>
                      </m:r>
                      <m:r>
                        <m:rPr>
                          <m:aln/>
                        </m:rPr>
                        <a:rPr lang="en-AU" sz="2000" b="0" i="1" smtClean="0">
                          <a:latin typeface="Cambria Math" panose="02040503050406030204" pitchFamily="18" charset="0"/>
                        </a:rPr>
                        <m:t>=</m:t>
                      </m:r>
                      <m:f>
                        <m:fPr>
                          <m:ctrlPr>
                            <a:rPr lang="en-AU" sz="2000" i="1">
                              <a:latin typeface="Cambria Math" panose="02040503050406030204" pitchFamily="18" charset="0"/>
                            </a:rPr>
                          </m:ctrlPr>
                        </m:fPr>
                        <m:num>
                          <m:r>
                            <a:rPr lang="en-AU" sz="2000" i="1">
                              <a:latin typeface="Cambria Math" panose="02040503050406030204" pitchFamily="18" charset="0"/>
                            </a:rPr>
                            <m:t>27</m:t>
                          </m:r>
                          <m:r>
                            <a:rPr lang="en-AU" sz="2000" i="1">
                              <a:latin typeface="Cambria Math" panose="02040503050406030204" pitchFamily="18" charset="0"/>
                            </a:rPr>
                            <m:t>𝜋</m:t>
                          </m:r>
                        </m:num>
                        <m:den>
                          <m:r>
                            <a:rPr lang="en-AU" sz="2000" i="1">
                              <a:latin typeface="Cambria Math" panose="02040503050406030204" pitchFamily="18" charset="0"/>
                            </a:rPr>
                            <m:t>4</m:t>
                          </m:r>
                        </m:den>
                      </m:f>
                      <m:r>
                        <a:rPr lang="en-AU" sz="2000" b="0" i="1" smtClean="0">
                          <a:latin typeface="Cambria Math" panose="02040503050406030204" pitchFamily="18" charset="0"/>
                        </a:rPr>
                        <m:t>+2</m:t>
                      </m:r>
                      <m:r>
                        <a:rPr lang="en-AU" sz="2000" b="0" i="1" smtClean="0">
                          <a:latin typeface="Cambria Math" panose="02040503050406030204" pitchFamily="18" charset="0"/>
                        </a:rPr>
                        <m:t>𝜋</m:t>
                      </m:r>
                    </m:oMath>
                    <m:oMath xmlns:m="http://schemas.openxmlformats.org/officeDocument/2006/math">
                      <m:r>
                        <m:rPr>
                          <m:aln/>
                        </m:rPr>
                        <a:rPr lang="en-AU" sz="2000" b="0" i="1" smtClean="0">
                          <a:latin typeface="Cambria Math" panose="02040503050406030204" pitchFamily="18" charset="0"/>
                          <a:ea typeface="Cambria Math" panose="02040503050406030204" pitchFamily="18" charset="0"/>
                        </a:rPr>
                        <m:t>≈</m:t>
                      </m:r>
                      <m:r>
                        <a:rPr lang="en-AU" sz="2000" b="0" i="1" smtClean="0">
                          <a:latin typeface="Cambria Math" panose="02040503050406030204" pitchFamily="18" charset="0"/>
                          <a:ea typeface="Cambria Math" panose="02040503050406030204" pitchFamily="18" charset="0"/>
                        </a:rPr>
                        <m:t>27.49 </m:t>
                      </m:r>
                      <m:r>
                        <m:rPr>
                          <m:sty m:val="p"/>
                        </m:rPr>
                        <a:rPr lang="en-AU" sz="2000" b="0" i="0" smtClean="0">
                          <a:latin typeface="Cambria Math" panose="02040503050406030204" pitchFamily="18" charset="0"/>
                          <a:ea typeface="Cambria Math" panose="02040503050406030204" pitchFamily="18" charset="0"/>
                        </a:rPr>
                        <m:t>cm</m:t>
                      </m:r>
                    </m:oMath>
                  </m:oMathPara>
                </a14:m>
                <a:endParaRPr lang="en-AU" sz="2000"/>
              </a:p>
            </p:txBody>
          </p:sp>
        </mc:Choice>
        <mc:Fallback xmlns="">
          <p:sp>
            <p:nvSpPr>
              <p:cNvPr id="5" name="TextBox 4">
                <a:extLst>
                  <a:ext uri="{FF2B5EF4-FFF2-40B4-BE49-F238E27FC236}">
                    <a16:creationId xmlns:a16="http://schemas.microsoft.com/office/drawing/2014/main" id="{40B95E26-7DD3-2E3E-CE82-8CB4665A1B4B}"/>
                  </a:ext>
                </a:extLst>
              </p:cNvPr>
              <p:cNvSpPr txBox="1">
                <a:spLocks noRot="1" noChangeAspect="1" noMove="1" noResize="1" noEditPoints="1" noAdjustHandles="1" noChangeArrowheads="1" noChangeShapeType="1" noTextEdit="1"/>
              </p:cNvSpPr>
              <p:nvPr/>
            </p:nvSpPr>
            <p:spPr>
              <a:xfrm>
                <a:off x="348000" y="5305307"/>
                <a:ext cx="3049444" cy="1210693"/>
              </a:xfrm>
              <a:prstGeom prst="rect">
                <a:avLst/>
              </a:prstGeom>
              <a:blipFill>
                <a:blip r:embed="rId5"/>
                <a:stretch>
                  <a:fillRect/>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644DF85E-91F3-D013-E8CB-24B6A6ECBF31}"/>
                  </a:ext>
                </a:extLst>
              </p:cNvPr>
              <p:cNvSpPr txBox="1"/>
              <p:nvPr/>
            </p:nvSpPr>
            <p:spPr>
              <a:xfrm>
                <a:off x="7150017" y="1133525"/>
                <a:ext cx="3189339" cy="614655"/>
              </a:xfrm>
              <a:prstGeom prst="rect">
                <a:avLst/>
              </a:prstGeom>
              <a:noFill/>
            </p:spPr>
            <p:txBody>
              <a:bodyPr wrap="square">
                <a:spAutoFit/>
              </a:bodyPr>
              <a:lstStyle/>
              <a:p>
                <a14:m>
                  <m:oMath xmlns:m="http://schemas.openxmlformats.org/officeDocument/2006/math">
                    <m:r>
                      <a:rPr lang="en-AU" sz="2400" b="0" i="1" smtClean="0">
                        <a:latin typeface="Cambria Math" panose="02040503050406030204" pitchFamily="18" charset="0"/>
                      </a:rPr>
                      <m:t>𝑥</m:t>
                    </m:r>
                    <m:r>
                      <a:rPr lang="en-AU" sz="2400" b="0" i="1" smtClean="0">
                        <a:latin typeface="Cambria Math" panose="02040503050406030204" pitchFamily="18" charset="0"/>
                      </a:rPr>
                      <m:t>=</m:t>
                    </m:r>
                    <m:f>
                      <m:fPr>
                        <m:ctrlPr>
                          <a:rPr lang="en-AU" sz="2400" b="0" i="1" smtClean="0">
                            <a:latin typeface="Cambria Math" panose="02040503050406030204" pitchFamily="18" charset="0"/>
                          </a:rPr>
                        </m:ctrlPr>
                      </m:fPr>
                      <m:num>
                        <m:r>
                          <a:rPr lang="en-AU" sz="2400" b="0" i="1" smtClean="0">
                            <a:latin typeface="Cambria Math" panose="02040503050406030204" pitchFamily="18" charset="0"/>
                          </a:rPr>
                          <m:t>𝜋</m:t>
                        </m:r>
                      </m:num>
                      <m:den>
                        <m:r>
                          <a:rPr lang="en-AU" sz="2400" b="0" i="1" smtClean="0">
                            <a:latin typeface="Cambria Math" panose="02040503050406030204" pitchFamily="18" charset="0"/>
                          </a:rPr>
                          <m:t>3</m:t>
                        </m:r>
                      </m:den>
                    </m:f>
                  </m:oMath>
                </a14:m>
                <a:r>
                  <a:rPr lang="en-AU" sz="2400" dirty="0">
                    <a:latin typeface="+mn-lt"/>
                  </a:rPr>
                  <a:t> </a:t>
                </a:r>
                <a:r>
                  <a:rPr lang="en-AU" dirty="0">
                    <a:latin typeface="+mn-lt"/>
                  </a:rPr>
                  <a:t>and </a:t>
                </a:r>
                <a14:m>
                  <m:oMath xmlns:m="http://schemas.openxmlformats.org/officeDocument/2006/math">
                    <m:r>
                      <a:rPr lang="en-AU" sz="2400" b="0" i="1" smtClean="0">
                        <a:latin typeface="Cambria Math" panose="02040503050406030204" pitchFamily="18" charset="0"/>
                      </a:rPr>
                      <m:t>𝑦</m:t>
                    </m:r>
                    <m:r>
                      <a:rPr lang="en-AU" sz="2400" b="0" i="1" smtClean="0">
                        <a:latin typeface="Cambria Math" panose="02040503050406030204" pitchFamily="18" charset="0"/>
                      </a:rPr>
                      <m:t>=</m:t>
                    </m:r>
                    <m:f>
                      <m:fPr>
                        <m:ctrlPr>
                          <a:rPr lang="en-AU" sz="2400" b="0" i="1" smtClean="0">
                            <a:latin typeface="Cambria Math" panose="02040503050406030204" pitchFamily="18" charset="0"/>
                          </a:rPr>
                        </m:ctrlPr>
                      </m:fPr>
                      <m:num>
                        <m:r>
                          <a:rPr lang="en-AU" sz="2400" b="0" i="1" smtClean="0">
                            <a:latin typeface="Cambria Math" panose="02040503050406030204" pitchFamily="18" charset="0"/>
                          </a:rPr>
                          <m:t>9</m:t>
                        </m:r>
                        <m:r>
                          <a:rPr lang="en-AU" sz="2400" b="0" i="1" smtClean="0">
                            <a:latin typeface="Cambria Math" panose="02040503050406030204" pitchFamily="18" charset="0"/>
                          </a:rPr>
                          <m:t>𝜋</m:t>
                        </m:r>
                      </m:num>
                      <m:den>
                        <m:r>
                          <a:rPr lang="en-AU" sz="2400" b="0" i="1" smtClean="0">
                            <a:latin typeface="Cambria Math" panose="02040503050406030204" pitchFamily="18" charset="0"/>
                          </a:rPr>
                          <m:t>4</m:t>
                        </m:r>
                      </m:den>
                    </m:f>
                  </m:oMath>
                </a14:m>
                <a:endParaRPr lang="en-AU" dirty="0">
                  <a:latin typeface="+mn-lt"/>
                </a:endParaRPr>
              </a:p>
            </p:txBody>
          </p:sp>
        </mc:Choice>
        <mc:Fallback xmlns="">
          <p:sp>
            <p:nvSpPr>
              <p:cNvPr id="20" name="TextBox 19">
                <a:extLst>
                  <a:ext uri="{FF2B5EF4-FFF2-40B4-BE49-F238E27FC236}">
                    <a16:creationId xmlns:a16="http://schemas.microsoft.com/office/drawing/2014/main" id="{644DF85E-91F3-D013-E8CB-24B6A6ECBF31}"/>
                  </a:ext>
                </a:extLst>
              </p:cNvPr>
              <p:cNvSpPr txBox="1">
                <a:spLocks noRot="1" noChangeAspect="1" noMove="1" noResize="1" noEditPoints="1" noAdjustHandles="1" noChangeArrowheads="1" noChangeShapeType="1" noTextEdit="1"/>
              </p:cNvSpPr>
              <p:nvPr/>
            </p:nvSpPr>
            <p:spPr>
              <a:xfrm>
                <a:off x="7150017" y="1133525"/>
                <a:ext cx="3189339" cy="614655"/>
              </a:xfrm>
              <a:prstGeom prst="rect">
                <a:avLst/>
              </a:prstGeom>
              <a:blipFill>
                <a:blip r:embed="rId6"/>
                <a:stretch>
                  <a:fillRect b="-8911"/>
                </a:stretch>
              </a:blipFill>
            </p:spPr>
            <p:txBody>
              <a:bodyPr/>
              <a:lstStyle/>
              <a:p>
                <a:r>
                  <a:rPr lang="en-AU">
                    <a:noFill/>
                  </a:rPr>
                  <a:t> </a:t>
                </a:r>
              </a:p>
            </p:txBody>
          </p:sp>
        </mc:Fallback>
      </mc:AlternateContent>
      <p:grpSp>
        <p:nvGrpSpPr>
          <p:cNvPr id="2" name="Group 1" descr="two overlapping circles with the overlapping area shaded. the left circle has radius 6cm and angle x formed from two radii connecting the points of intersection to the centre. the right circle has radius 3cm and angle y where  two radii connecting the points of intersection to the centre.">
            <a:extLst>
              <a:ext uri="{FF2B5EF4-FFF2-40B4-BE49-F238E27FC236}">
                <a16:creationId xmlns:a16="http://schemas.microsoft.com/office/drawing/2014/main" id="{6A2DF3A6-46FD-B1DA-F829-7876263D3C0B}"/>
              </a:ext>
            </a:extLst>
          </p:cNvPr>
          <p:cNvGrpSpPr/>
          <p:nvPr/>
        </p:nvGrpSpPr>
        <p:grpSpPr>
          <a:xfrm>
            <a:off x="5803903" y="1717795"/>
            <a:ext cx="5881571" cy="4376355"/>
            <a:chOff x="5803903" y="1717795"/>
            <a:chExt cx="5881571" cy="4376355"/>
          </a:xfrm>
        </p:grpSpPr>
        <p:pic>
          <p:nvPicPr>
            <p:cNvPr id="6" name="Picture 5" descr="A math problem with circles and lines&#10;&#10;AI-generated content may be incorrect.">
              <a:extLst>
                <a:ext uri="{FF2B5EF4-FFF2-40B4-BE49-F238E27FC236}">
                  <a16:creationId xmlns:a16="http://schemas.microsoft.com/office/drawing/2014/main" id="{E9ACFCCA-1E85-F137-2F0F-282F60929F4E}"/>
                </a:ext>
              </a:extLst>
            </p:cNvPr>
            <p:cNvPicPr>
              <a:picLocks noChangeAspect="1"/>
            </p:cNvPicPr>
            <p:nvPr/>
          </p:nvPicPr>
          <p:blipFill rotWithShape="1">
            <a:blip r:embed="rId7"/>
            <a:srcRect l="63639" t="17249" r="-1" b="31372"/>
            <a:stretch>
              <a:fillRect/>
            </a:stretch>
          </p:blipFill>
          <p:spPr bwMode="auto">
            <a:xfrm>
              <a:off x="5803903" y="1717795"/>
              <a:ext cx="5881571" cy="4157685"/>
            </a:xfrm>
            <a:prstGeom prst="rect">
              <a:avLst/>
            </a:prstGeom>
            <a:ln>
              <a:noFill/>
            </a:ln>
            <a:extLst>
              <a:ext uri="{53640926-AAD7-44D8-BBD7-CCE9431645EC}">
                <a14:shadowObscured xmlns:a14="http://schemas.microsoft.com/office/drawing/2010/main"/>
              </a:ext>
            </a:extLst>
          </p:spPr>
        </p:pic>
        <p:sp>
          <p:nvSpPr>
            <p:cNvPr id="15" name="TextBox 14">
              <a:extLst>
                <a:ext uri="{FF2B5EF4-FFF2-40B4-BE49-F238E27FC236}">
                  <a16:creationId xmlns:a16="http://schemas.microsoft.com/office/drawing/2014/main" id="{71DE770A-C4DF-3EA6-1595-1B2A187062DC}"/>
                </a:ext>
              </a:extLst>
            </p:cNvPr>
            <p:cNvSpPr txBox="1"/>
            <p:nvPr/>
          </p:nvSpPr>
          <p:spPr>
            <a:xfrm>
              <a:off x="9085338" y="5656809"/>
              <a:ext cx="2038662" cy="437341"/>
            </a:xfrm>
            <a:prstGeom prst="rect">
              <a:avLst/>
            </a:prstGeom>
            <a:noFill/>
          </p:spPr>
          <p:txBody>
            <a:bodyPr wrap="square" lIns="0" tIns="0" rIns="0" bIns="0" rtlCol="0">
              <a:noAutofit/>
            </a:bodyPr>
            <a:lstStyle/>
            <a:p>
              <a:pPr algn="l"/>
              <a:r>
                <a:rPr lang="en-AU" sz="1800"/>
                <a:t>NOT TO SCALE</a:t>
              </a:r>
            </a:p>
          </p:txBody>
        </p:sp>
        <p:sp>
          <p:nvSpPr>
            <p:cNvPr id="16" name="TextBox 15">
              <a:extLst>
                <a:ext uri="{FF2B5EF4-FFF2-40B4-BE49-F238E27FC236}">
                  <a16:creationId xmlns:a16="http://schemas.microsoft.com/office/drawing/2014/main" id="{F7931FAB-8D30-D5E3-26F2-C6A5C5165A35}"/>
                </a:ext>
              </a:extLst>
            </p:cNvPr>
            <p:cNvSpPr txBox="1"/>
            <p:nvPr/>
          </p:nvSpPr>
          <p:spPr>
            <a:xfrm>
              <a:off x="8328603" y="2887987"/>
              <a:ext cx="832169" cy="320300"/>
            </a:xfrm>
            <a:prstGeom prst="rect">
              <a:avLst/>
            </a:prstGeom>
            <a:solidFill>
              <a:schemeClr val="bg1"/>
            </a:solidFill>
          </p:spPr>
          <p:txBody>
            <a:bodyPr wrap="square" lIns="0" tIns="0" rIns="0" bIns="0" rtlCol="0">
              <a:noAutofit/>
            </a:bodyPr>
            <a:lstStyle/>
            <a:p>
              <a:pPr algn="l"/>
              <a:endParaRPr lang="en-AU" sz="2000"/>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1891668F-09C8-4BD9-A695-9DC76786AAA8}"/>
                    </a:ext>
                  </a:extLst>
                </p:cNvPr>
                <p:cNvSpPr txBox="1"/>
                <p:nvPr/>
              </p:nvSpPr>
              <p:spPr>
                <a:xfrm>
                  <a:off x="8170077" y="3038696"/>
                  <a:ext cx="832169" cy="320300"/>
                </a:xfrm>
                <a:prstGeom prst="rect">
                  <a:avLst/>
                </a:prstGeom>
                <a:noFill/>
              </p:spPr>
              <p:txBody>
                <a:bodyPr wrap="square" lIns="0" tIns="0" rIns="0" bIns="0" rtlCol="0">
                  <a:noAutofit/>
                </a:bodyPr>
                <a:lstStyle/>
                <a:p>
                  <a:pPr algn="l"/>
                  <a14:m>
                    <m:oMath xmlns:m="http://schemas.openxmlformats.org/officeDocument/2006/math">
                      <m:r>
                        <a:rPr lang="en-AU" sz="2000" b="0" i="1" smtClean="0">
                          <a:latin typeface="Cambria Math" panose="02040503050406030204" pitchFamily="18" charset="0"/>
                        </a:rPr>
                        <m:t>6</m:t>
                      </m:r>
                    </m:oMath>
                  </a14:m>
                  <a:r>
                    <a:rPr lang="en-AU" sz="2000"/>
                    <a:t> cm</a:t>
                  </a:r>
                </a:p>
              </p:txBody>
            </p:sp>
          </mc:Choice>
          <mc:Fallback xmlns="">
            <p:sp>
              <p:nvSpPr>
                <p:cNvPr id="6" name="TextBox 5">
                  <a:extLst>
                    <a:ext uri="{FF2B5EF4-FFF2-40B4-BE49-F238E27FC236}">
                      <a16:creationId xmlns:a16="http://schemas.microsoft.com/office/drawing/2014/main" id="{53E219FD-3BF2-BD0B-1DCE-165F25936F73}"/>
                    </a:ext>
                  </a:extLst>
                </p:cNvPr>
                <p:cNvSpPr txBox="1">
                  <a:spLocks noRot="1" noChangeAspect="1" noMove="1" noResize="1" noEditPoints="1" noAdjustHandles="1" noChangeArrowheads="1" noChangeShapeType="1" noTextEdit="1"/>
                </p:cNvSpPr>
                <p:nvPr/>
              </p:nvSpPr>
              <p:spPr>
                <a:xfrm>
                  <a:off x="8170077" y="3038696"/>
                  <a:ext cx="832169" cy="320300"/>
                </a:xfrm>
                <a:prstGeom prst="rect">
                  <a:avLst/>
                </a:prstGeom>
                <a:blipFill>
                  <a:blip r:embed="rId8"/>
                  <a:stretch>
                    <a:fillRect l="-10219" t="-22642" b="-45283"/>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C6961A39-C69C-100A-4FA8-D2B84E4DD73A}"/>
                    </a:ext>
                  </a:extLst>
                </p:cNvPr>
                <p:cNvSpPr txBox="1"/>
                <p:nvPr/>
              </p:nvSpPr>
              <p:spPr>
                <a:xfrm>
                  <a:off x="10291831" y="3903380"/>
                  <a:ext cx="832169" cy="320300"/>
                </a:xfrm>
                <a:prstGeom prst="rect">
                  <a:avLst/>
                </a:prstGeom>
                <a:solidFill>
                  <a:schemeClr val="bg1"/>
                </a:solidFill>
              </p:spPr>
              <p:txBody>
                <a:bodyPr wrap="square" lIns="0" tIns="0" rIns="0" bIns="0" rtlCol="0">
                  <a:noAutofit/>
                </a:bodyPr>
                <a:lstStyle/>
                <a:p>
                  <a:pPr algn="l"/>
                  <a14:m>
                    <m:oMath xmlns:m="http://schemas.openxmlformats.org/officeDocument/2006/math">
                      <m:r>
                        <a:rPr lang="en-AU" sz="2000" b="0" i="1" smtClean="0">
                          <a:latin typeface="Cambria Math" panose="02040503050406030204" pitchFamily="18" charset="0"/>
                        </a:rPr>
                        <m:t>3</m:t>
                      </m:r>
                    </m:oMath>
                  </a14:m>
                  <a:r>
                    <a:rPr lang="en-AU" sz="2000"/>
                    <a:t> cm</a:t>
                  </a:r>
                </a:p>
              </p:txBody>
            </p:sp>
          </mc:Choice>
          <mc:Fallback xmlns="">
            <p:sp>
              <p:nvSpPr>
                <p:cNvPr id="8" name="TextBox 7">
                  <a:extLst>
                    <a:ext uri="{FF2B5EF4-FFF2-40B4-BE49-F238E27FC236}">
                      <a16:creationId xmlns:a16="http://schemas.microsoft.com/office/drawing/2014/main" id="{3E867986-2F58-EF28-FA50-E2DB7BE26554}"/>
                    </a:ext>
                  </a:extLst>
                </p:cNvPr>
                <p:cNvSpPr txBox="1">
                  <a:spLocks noRot="1" noChangeAspect="1" noMove="1" noResize="1" noEditPoints="1" noAdjustHandles="1" noChangeArrowheads="1" noChangeShapeType="1" noTextEdit="1"/>
                </p:cNvSpPr>
                <p:nvPr/>
              </p:nvSpPr>
              <p:spPr>
                <a:xfrm>
                  <a:off x="10291831" y="3903380"/>
                  <a:ext cx="832169" cy="320300"/>
                </a:xfrm>
                <a:prstGeom prst="rect">
                  <a:avLst/>
                </a:prstGeom>
                <a:blipFill>
                  <a:blip r:embed="rId9"/>
                  <a:stretch>
                    <a:fillRect l="-10219" t="-22642" b="-45283"/>
                  </a:stretch>
                </a:blipFill>
              </p:spPr>
              <p:txBody>
                <a:bodyPr/>
                <a:lstStyle/>
                <a:p>
                  <a:r>
                    <a:rPr lang="en-AU">
                      <a:noFill/>
                    </a:rPr>
                    <a:t> </a:t>
                  </a:r>
                </a:p>
              </p:txBody>
            </p:sp>
          </mc:Fallback>
        </mc:AlternateContent>
      </p:grpSp>
      <p:sp>
        <p:nvSpPr>
          <p:cNvPr id="3" name="Slide Number Placeholder 2">
            <a:extLst>
              <a:ext uri="{FF2B5EF4-FFF2-40B4-BE49-F238E27FC236}">
                <a16:creationId xmlns:a16="http://schemas.microsoft.com/office/drawing/2014/main" id="{CB431405-EBBE-7A81-9645-CE9EBA2CAE9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17</a:t>
            </a:fld>
            <a:endParaRPr lang="en-AU"/>
          </a:p>
        </p:txBody>
      </p:sp>
    </p:spTree>
    <p:extLst>
      <p:ext uri="{BB962C8B-B14F-4D97-AF65-F5344CB8AC3E}">
        <p14:creationId xmlns:p14="http://schemas.microsoft.com/office/powerpoint/2010/main" val="2604735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D2E2A-2DBE-EF0D-AC13-4D4919A87F7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F341704-77A3-3234-E8F7-AFDE6F1D1EF2}"/>
              </a:ext>
            </a:extLst>
          </p:cNvPr>
          <p:cNvSpPr>
            <a:spLocks noGrp="1"/>
          </p:cNvSpPr>
          <p:nvPr>
            <p:ph type="title"/>
          </p:nvPr>
        </p:nvSpPr>
        <p:spPr/>
        <p:txBody>
          <a:bodyPr/>
          <a:lstStyle/>
          <a:p>
            <a:r>
              <a:rPr lang="en-AU">
                <a:latin typeface="+mj-lt"/>
              </a:rPr>
              <a:t>Challenge questions</a:t>
            </a:r>
          </a:p>
        </p:txBody>
      </p:sp>
      <p:sp>
        <p:nvSpPr>
          <p:cNvPr id="3" name="Slide Number Placeholder 2">
            <a:extLst>
              <a:ext uri="{FF2B5EF4-FFF2-40B4-BE49-F238E27FC236}">
                <a16:creationId xmlns:a16="http://schemas.microsoft.com/office/drawing/2014/main" id="{25E75E00-2834-3A84-7366-BBB33B86BE95}"/>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18</a:t>
            </a:fld>
            <a:endParaRPr lang="en-AU"/>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8749056B-3039-5362-F54A-3549FCA9564E}"/>
                  </a:ext>
                </a:extLst>
              </p:cNvPr>
              <p:cNvSpPr txBox="1"/>
              <p:nvPr/>
            </p:nvSpPr>
            <p:spPr>
              <a:xfrm>
                <a:off x="498971" y="979985"/>
                <a:ext cx="3240000" cy="2007659"/>
              </a:xfrm>
              <a:prstGeom prst="rect">
                <a:avLst/>
              </a:prstGeom>
              <a:noFill/>
            </p:spPr>
            <p:txBody>
              <a:bodyPr wrap="square" lIns="0" tIns="0" rIns="0" bIns="0" rtlCol="0">
                <a:noAutofit/>
              </a:bodyPr>
              <a:lstStyle/>
              <a:p>
                <a:pPr marL="457200" indent="-457200">
                  <a:lnSpc>
                    <a:spcPct val="150000"/>
                  </a:lnSpc>
                  <a:buFont typeface="+mj-lt"/>
                  <a:buAutoNum type="arabicPeriod"/>
                </a:pPr>
                <a:r>
                  <a:rPr lang="en-AU" sz="1800" dirty="0">
                    <a:solidFill>
                      <a:schemeClr val="tx1"/>
                    </a:solidFill>
                  </a:rPr>
                  <a:t>What is the perimeter of the shape if </a:t>
                </a:r>
                <a14:m>
                  <m:oMath xmlns:m="http://schemas.openxmlformats.org/officeDocument/2006/math">
                    <m:r>
                      <a:rPr lang="en-AU" sz="1800" i="1" dirty="0" smtClean="0">
                        <a:solidFill>
                          <a:schemeClr val="tx1"/>
                        </a:solidFill>
                        <a:latin typeface="Cambria Math" panose="02040503050406030204" pitchFamily="18" charset="0"/>
                      </a:rPr>
                      <m:t>𝐴𝐵</m:t>
                    </m:r>
                  </m:oMath>
                </a14:m>
                <a:r>
                  <a:rPr lang="en-AU" sz="1800" dirty="0">
                    <a:solidFill>
                      <a:schemeClr val="tx1"/>
                    </a:solidFill>
                  </a:rPr>
                  <a:t> is the diameter of the larger circle, of length </a:t>
                </a:r>
                <a14:m>
                  <m:oMath xmlns:m="http://schemas.openxmlformats.org/officeDocument/2006/math">
                    <m:r>
                      <a:rPr lang="en-AU" sz="1800" i="1" dirty="0" smtClean="0">
                        <a:solidFill>
                          <a:schemeClr val="tx1"/>
                        </a:solidFill>
                        <a:latin typeface="Cambria Math" panose="02040503050406030204" pitchFamily="18" charset="0"/>
                      </a:rPr>
                      <m:t>20</m:t>
                    </m:r>
                    <m:r>
                      <a:rPr lang="en-AU" sz="1800" b="0" i="1" dirty="0" smtClean="0">
                        <a:solidFill>
                          <a:schemeClr val="tx1"/>
                        </a:solidFill>
                        <a:latin typeface="Cambria Math" panose="02040503050406030204" pitchFamily="18" charset="0"/>
                      </a:rPr>
                      <m:t> </m:t>
                    </m:r>
                  </m:oMath>
                </a14:m>
                <a:r>
                  <a:rPr lang="en-AU" sz="1800" dirty="0">
                    <a:solidFill>
                      <a:schemeClr val="tx1"/>
                    </a:solidFill>
                  </a:rPr>
                  <a:t>cm?</a:t>
                </a:r>
              </a:p>
            </p:txBody>
          </p:sp>
        </mc:Choice>
        <mc:Fallback xmlns="">
          <p:sp>
            <p:nvSpPr>
              <p:cNvPr id="11" name="TextBox 10">
                <a:extLst>
                  <a:ext uri="{FF2B5EF4-FFF2-40B4-BE49-F238E27FC236}">
                    <a16:creationId xmlns:a16="http://schemas.microsoft.com/office/drawing/2014/main" id="{8749056B-3039-5362-F54A-3549FCA9564E}"/>
                  </a:ext>
                </a:extLst>
              </p:cNvPr>
              <p:cNvSpPr txBox="1">
                <a:spLocks noRot="1" noChangeAspect="1" noMove="1" noResize="1" noEditPoints="1" noAdjustHandles="1" noChangeArrowheads="1" noChangeShapeType="1" noTextEdit="1"/>
              </p:cNvSpPr>
              <p:nvPr/>
            </p:nvSpPr>
            <p:spPr>
              <a:xfrm>
                <a:off x="498971" y="979985"/>
                <a:ext cx="3240000" cy="2007659"/>
              </a:xfrm>
              <a:prstGeom prst="rect">
                <a:avLst/>
              </a:prstGeom>
              <a:blipFill>
                <a:blip r:embed="rId3"/>
                <a:stretch>
                  <a:fillRect l="-4143"/>
                </a:stretch>
              </a:blipFill>
            </p:spPr>
            <p:txBody>
              <a:bodyPr/>
              <a:lstStyle/>
              <a:p>
                <a:r>
                  <a:rPr lang="en-AU">
                    <a:noFill/>
                  </a:rPr>
                  <a:t> </a:t>
                </a:r>
              </a:p>
            </p:txBody>
          </p:sp>
        </mc:Fallback>
      </mc:AlternateContent>
      <p:pic>
        <p:nvPicPr>
          <p:cNvPr id="2" name="Picture 1" descr="Diameter AB vertical with a semi circle from A to B on the right plus two smaller circles from A to the centre on the left and B to the centre on the right.">
            <a:extLst>
              <a:ext uri="{FF2B5EF4-FFF2-40B4-BE49-F238E27FC236}">
                <a16:creationId xmlns:a16="http://schemas.microsoft.com/office/drawing/2014/main" id="{E8680EDC-4ACA-1533-01F8-7D3ED7FB85BD}"/>
              </a:ext>
            </a:extLst>
          </p:cNvPr>
          <p:cNvPicPr>
            <a:picLocks noChangeAspect="1"/>
          </p:cNvPicPr>
          <p:nvPr/>
        </p:nvPicPr>
        <p:blipFill>
          <a:blip r:embed="rId4"/>
          <a:srcRect l="9110" t="9536" r="73759" b="53181"/>
          <a:stretch>
            <a:fillRect/>
          </a:stretch>
        </p:blipFill>
        <p:spPr>
          <a:xfrm>
            <a:off x="1258283" y="3768728"/>
            <a:ext cx="1654756" cy="2588101"/>
          </a:xfrm>
          <a:prstGeom prst="rect">
            <a:avLst/>
          </a:prstGeom>
          <a:ln>
            <a:noFill/>
          </a:ln>
        </p:spPr>
      </p:pic>
      <p:sp>
        <p:nvSpPr>
          <p:cNvPr id="8" name="TextBox 7">
            <a:extLst>
              <a:ext uri="{FF2B5EF4-FFF2-40B4-BE49-F238E27FC236}">
                <a16:creationId xmlns:a16="http://schemas.microsoft.com/office/drawing/2014/main" id="{818319AA-3EB3-2C53-9CE3-6BEDA5266AD7}"/>
              </a:ext>
            </a:extLst>
          </p:cNvPr>
          <p:cNvSpPr txBox="1"/>
          <p:nvPr/>
        </p:nvSpPr>
        <p:spPr>
          <a:xfrm>
            <a:off x="4184674" y="979985"/>
            <a:ext cx="3663705" cy="497306"/>
          </a:xfrm>
          <a:prstGeom prst="rect">
            <a:avLst/>
          </a:prstGeom>
          <a:noFill/>
        </p:spPr>
        <p:txBody>
          <a:bodyPr wrap="square" lIns="0" tIns="0" rIns="0" bIns="0" rtlCol="0">
            <a:noAutofit/>
          </a:bodyPr>
          <a:lstStyle/>
          <a:p>
            <a:pPr marL="457200" indent="-457200">
              <a:lnSpc>
                <a:spcPct val="150000"/>
              </a:lnSpc>
              <a:spcAft>
                <a:spcPts val="600"/>
              </a:spcAft>
              <a:buFont typeface="+mj-lt"/>
              <a:buAutoNum type="arabicPeriod" startAt="2"/>
            </a:pPr>
            <a:r>
              <a:rPr lang="en-AU" sz="1800" dirty="0"/>
              <a:t>The equilateral triangle below has side lengths of 8 cm. Three arcs have been drawn so that their centres are the corners of the triangle. </a:t>
            </a:r>
            <a:br>
              <a:rPr lang="en-AU" sz="1800" dirty="0"/>
            </a:br>
            <a:r>
              <a:rPr lang="en-AU" sz="1800" dirty="0"/>
              <a:t>What is the total distance around the three arcs?</a:t>
            </a:r>
            <a:endParaRPr lang="en-AU" sz="1600" dirty="0"/>
          </a:p>
        </p:txBody>
      </p:sp>
      <p:pic>
        <p:nvPicPr>
          <p:cNvPr id="5" name="Picture 4" descr="An equilateral triangle with arcs joining the corners formed drawn with the centres on the opposite corners of the triangle.">
            <a:extLst>
              <a:ext uri="{FF2B5EF4-FFF2-40B4-BE49-F238E27FC236}">
                <a16:creationId xmlns:a16="http://schemas.microsoft.com/office/drawing/2014/main" id="{87F32BD4-81CC-F977-3BC4-C6F9BF52B87A}"/>
              </a:ext>
            </a:extLst>
          </p:cNvPr>
          <p:cNvPicPr>
            <a:picLocks noChangeAspect="1"/>
          </p:cNvPicPr>
          <p:nvPr/>
        </p:nvPicPr>
        <p:blipFill>
          <a:blip r:embed="rId4"/>
          <a:srcRect l="51410" t="14618" r="18968" b="47216"/>
          <a:stretch>
            <a:fillRect/>
          </a:stretch>
        </p:blipFill>
        <p:spPr>
          <a:xfrm>
            <a:off x="4775216" y="4261107"/>
            <a:ext cx="2532505" cy="2344893"/>
          </a:xfrm>
          <a:prstGeom prst="rect">
            <a:avLst/>
          </a:prstGeom>
          <a:ln>
            <a:noFill/>
          </a:ln>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1ABB1932-1E1C-D08A-1676-4BA6A5C4237D}"/>
                  </a:ext>
                </a:extLst>
              </p:cNvPr>
              <p:cNvSpPr txBox="1"/>
              <p:nvPr/>
            </p:nvSpPr>
            <p:spPr>
              <a:xfrm>
                <a:off x="8400275" y="979984"/>
                <a:ext cx="3239999" cy="3257037"/>
              </a:xfrm>
              <a:prstGeom prst="rect">
                <a:avLst/>
              </a:prstGeom>
              <a:noFill/>
            </p:spPr>
            <p:txBody>
              <a:bodyPr wrap="square" lIns="0" tIns="0" rIns="0" bIns="0" rtlCol="0">
                <a:noAutofit/>
              </a:bodyPr>
              <a:lstStyle/>
              <a:p>
                <a:pPr marL="457200" indent="-457200">
                  <a:lnSpc>
                    <a:spcPct val="150000"/>
                  </a:lnSpc>
                  <a:spcAft>
                    <a:spcPts val="600"/>
                  </a:spcAft>
                  <a:buFont typeface="+mj-lt"/>
                  <a:buAutoNum type="arabicPeriod" startAt="3"/>
                </a:pPr>
                <a:r>
                  <a:rPr lang="en-AU" sz="1800" dirty="0"/>
                  <a:t>What is the perimeter of the shaded shape if a square has a length of </a:t>
                </a:r>
                <a:br>
                  <a:rPr lang="en-AU" sz="1800" dirty="0"/>
                </a:br>
                <a14:m>
                  <m:oMath xmlns:m="http://schemas.openxmlformats.org/officeDocument/2006/math">
                    <m:r>
                      <a:rPr lang="en-AU" sz="1800" i="1" dirty="0" smtClean="0">
                        <a:latin typeface="Cambria Math" panose="02040503050406030204" pitchFamily="18" charset="0"/>
                      </a:rPr>
                      <m:t>4</m:t>
                    </m:r>
                  </m:oMath>
                </a14:m>
                <a:r>
                  <a:rPr lang="en-AU" sz="1800" dirty="0"/>
                  <a:t> cm? </a:t>
                </a:r>
                <a:br>
                  <a:rPr lang="en-AU" sz="1800" dirty="0"/>
                </a:br>
                <a:r>
                  <a:rPr lang="en-AU" sz="1800" dirty="0"/>
                  <a:t>The arcs are drawn with centres on the corners of the square. </a:t>
                </a:r>
              </a:p>
              <a:p>
                <a:pPr algn="l"/>
                <a:endParaRPr lang="en-AU" sz="1600" dirty="0"/>
              </a:p>
            </p:txBody>
          </p:sp>
        </mc:Choice>
        <mc:Fallback xmlns="">
          <p:sp>
            <p:nvSpPr>
              <p:cNvPr id="7" name="TextBox 6">
                <a:extLst>
                  <a:ext uri="{FF2B5EF4-FFF2-40B4-BE49-F238E27FC236}">
                    <a16:creationId xmlns:a16="http://schemas.microsoft.com/office/drawing/2014/main" id="{1ABB1932-1E1C-D08A-1676-4BA6A5C4237D}"/>
                  </a:ext>
                </a:extLst>
              </p:cNvPr>
              <p:cNvSpPr txBox="1">
                <a:spLocks noRot="1" noChangeAspect="1" noMove="1" noResize="1" noEditPoints="1" noAdjustHandles="1" noChangeArrowheads="1" noChangeShapeType="1" noTextEdit="1"/>
              </p:cNvSpPr>
              <p:nvPr/>
            </p:nvSpPr>
            <p:spPr>
              <a:xfrm>
                <a:off x="8400275" y="979984"/>
                <a:ext cx="3239999" cy="3257037"/>
              </a:xfrm>
              <a:prstGeom prst="rect">
                <a:avLst/>
              </a:prstGeom>
              <a:blipFill>
                <a:blip r:embed="rId5"/>
                <a:stretch>
                  <a:fillRect l="-4143"/>
                </a:stretch>
              </a:blipFill>
            </p:spPr>
            <p:txBody>
              <a:bodyPr/>
              <a:lstStyle/>
              <a:p>
                <a:r>
                  <a:rPr lang="en-AU">
                    <a:noFill/>
                  </a:rPr>
                  <a:t> </a:t>
                </a:r>
              </a:p>
            </p:txBody>
          </p:sp>
        </mc:Fallback>
      </mc:AlternateContent>
      <p:pic>
        <p:nvPicPr>
          <p:cNvPr id="6" name="Picture 5" descr="A square with two quadrants from the bottom corners overlapping. the area outside the quadrants but within the square is shaded.">
            <a:extLst>
              <a:ext uri="{FF2B5EF4-FFF2-40B4-BE49-F238E27FC236}">
                <a16:creationId xmlns:a16="http://schemas.microsoft.com/office/drawing/2014/main" id="{BE365C06-C825-BA45-D00A-22B5664B4B6D}"/>
              </a:ext>
            </a:extLst>
          </p:cNvPr>
          <p:cNvPicPr>
            <a:picLocks noChangeAspect="1"/>
          </p:cNvPicPr>
          <p:nvPr/>
        </p:nvPicPr>
        <p:blipFill>
          <a:blip r:embed="rId4"/>
          <a:srcRect l="7809" t="58290" r="62865" b="3927"/>
          <a:stretch>
            <a:fillRect/>
          </a:stretch>
        </p:blipFill>
        <p:spPr>
          <a:xfrm>
            <a:off x="8951494" y="4011936"/>
            <a:ext cx="2532505" cy="2344893"/>
          </a:xfrm>
          <a:prstGeom prst="rect">
            <a:avLst/>
          </a:prstGeom>
          <a:ln>
            <a:noFill/>
          </a:ln>
        </p:spPr>
      </p:pic>
      <p:cxnSp>
        <p:nvCxnSpPr>
          <p:cNvPr id="15" name="Straight Connector 14">
            <a:extLst>
              <a:ext uri="{FF2B5EF4-FFF2-40B4-BE49-F238E27FC236}">
                <a16:creationId xmlns:a16="http://schemas.microsoft.com/office/drawing/2014/main" id="{1B9DC43B-595F-E06A-FCA1-FC0D181D9607}"/>
              </a:ext>
              <a:ext uri="{C183D7F6-B498-43B3-948B-1728B52AA6E4}">
                <adec:decorative xmlns:adec="http://schemas.microsoft.com/office/drawing/2017/decorative" val="1"/>
              </a:ext>
            </a:extLst>
          </p:cNvPr>
          <p:cNvCxnSpPr>
            <a:cxnSpLocks/>
          </p:cNvCxnSpPr>
          <p:nvPr/>
        </p:nvCxnSpPr>
        <p:spPr>
          <a:xfrm>
            <a:off x="3924569" y="1131683"/>
            <a:ext cx="0" cy="55504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6FABC9A-C182-CB65-649B-AE7B31CDF938}"/>
              </a:ext>
              <a:ext uri="{C183D7F6-B498-43B3-948B-1728B52AA6E4}">
                <adec:decorative xmlns:adec="http://schemas.microsoft.com/office/drawing/2017/decorative" val="1"/>
              </a:ext>
            </a:extLst>
          </p:cNvPr>
          <p:cNvCxnSpPr>
            <a:cxnSpLocks/>
          </p:cNvCxnSpPr>
          <p:nvPr/>
        </p:nvCxnSpPr>
        <p:spPr>
          <a:xfrm>
            <a:off x="8158368" y="1131683"/>
            <a:ext cx="0" cy="555046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309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8966FD-9600-3EC7-EF10-06492353388E}"/>
              </a:ext>
            </a:extLst>
          </p:cNvPr>
          <p:cNvSpPr>
            <a:spLocks noGrp="1"/>
          </p:cNvSpPr>
          <p:nvPr>
            <p:ph type="title"/>
          </p:nvPr>
        </p:nvSpPr>
        <p:spPr/>
        <p:txBody>
          <a:bodyPr/>
          <a:lstStyle/>
          <a:p>
            <a:r>
              <a:rPr lang="en-AU">
                <a:latin typeface="+mj-lt"/>
              </a:rPr>
              <a:t>References</a:t>
            </a:r>
          </a:p>
        </p:txBody>
      </p:sp>
      <p:sp>
        <p:nvSpPr>
          <p:cNvPr id="6" name="TextBox 5">
            <a:extLst>
              <a:ext uri="{FF2B5EF4-FFF2-40B4-BE49-F238E27FC236}">
                <a16:creationId xmlns:a16="http://schemas.microsoft.com/office/drawing/2014/main" id="{EABCE76F-41B1-7EE2-14F1-DC744150DE0C}"/>
              </a:ext>
            </a:extLst>
          </p:cNvPr>
          <p:cNvSpPr txBox="1"/>
          <p:nvPr/>
        </p:nvSpPr>
        <p:spPr>
          <a:xfrm>
            <a:off x="335826" y="1397263"/>
            <a:ext cx="11471999" cy="1597297"/>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a:ln>
                  <a:noFill/>
                </a:ln>
                <a:solidFill>
                  <a:srgbClr val="FFFFFF"/>
                </a:solidFill>
                <a:effectLst/>
                <a:uLnTx/>
                <a:uFillTx/>
                <a:ea typeface="+mn-ea"/>
                <a:cs typeface="+mn-cs"/>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a:ln>
                  <a:noFill/>
                </a:ln>
                <a:solidFill>
                  <a:srgbClr val="FFFFFF"/>
                </a:solidFill>
                <a:effectLst/>
                <a:uLnTx/>
                <a:uFillTx/>
                <a:ea typeface="+mn-ea"/>
                <a:cs typeface="+mn-cs"/>
              </a:rPr>
              <a:t>Please refer to the NESA Copyright Disclaimer for more information </a:t>
            </a:r>
            <a:r>
              <a:rPr kumimoji="0" lang="en-AU" sz="1200" b="0" i="0" u="none" strike="noStrike" kern="1200" cap="none" spc="0" normalizeH="0" baseline="0" noProof="0">
                <a:ln>
                  <a:noFill/>
                </a:ln>
                <a:solidFill>
                  <a:srgbClr val="CBEDFD"/>
                </a:solidFill>
                <a:effectLst/>
                <a:uLnTx/>
                <a:uFillTx/>
                <a:ea typeface="+mn-ea"/>
                <a:cs typeface="+mn-cs"/>
                <a:hlinkClick r:id="rId3">
                  <a:extLst>
                    <a:ext uri="{A12FA001-AC4F-418D-AE19-62706E023703}">
                      <ahyp:hlinkClr xmlns:ahyp="http://schemas.microsoft.com/office/drawing/2018/hyperlinkcolor" val="tx"/>
                    </a:ext>
                  </a:extLst>
                </a:hlinkClick>
              </a:rPr>
              <a:t>https://educationstandards.nsw.edu.au/wps/portal/nesa/mini-footer/copyright</a:t>
            </a:r>
            <a:r>
              <a:rPr kumimoji="0" lang="en-AU" sz="1200" b="0" i="0" u="none" strike="noStrike" kern="1200" cap="none" spc="0" normalizeH="0" baseline="0" noProof="0">
                <a:ln>
                  <a:noFill/>
                </a:ln>
                <a:solidFill>
                  <a:srgbClr val="FFFFFF"/>
                </a:solidFill>
                <a:effectLst/>
                <a:uLnTx/>
                <a:uFillTx/>
                <a:ea typeface="+mn-ea"/>
                <a:cs typeface="+mn-cs"/>
              </a:rPr>
              <a:t>. </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a:ln>
                  <a:noFill/>
                </a:ln>
                <a:solidFill>
                  <a:srgbClr val="FFFFFF"/>
                </a:solidFill>
                <a:effectLst/>
                <a:uLnTx/>
                <a:uFillTx/>
                <a:ea typeface="+mn-ea"/>
                <a:cs typeface="+mn-cs"/>
              </a:rPr>
              <a:t>NESA holds the only official and up-to-date versions of the NSW Curriculum and syllabus documents. Please visit the NSW Education Standards Authority (NESA) website </a:t>
            </a:r>
            <a:r>
              <a:rPr kumimoji="0" lang="en-AU" sz="1200" b="0" i="0" u="none" strike="noStrike" kern="1200" cap="none" spc="0" normalizeH="0" baseline="0" noProof="0">
                <a:ln>
                  <a:noFill/>
                </a:ln>
                <a:solidFill>
                  <a:srgbClr val="CBEDFD"/>
                </a:solidFill>
                <a:effectLst/>
                <a:uLnTx/>
                <a:uFillTx/>
                <a:ea typeface="+mn-ea"/>
                <a:cs typeface="+mn-cs"/>
                <a:hlinkClick r:id="rId4">
                  <a:extLst>
                    <a:ext uri="{A12FA001-AC4F-418D-AE19-62706E023703}">
                      <ahyp:hlinkClr xmlns:ahyp="http://schemas.microsoft.com/office/drawing/2018/hyperlinkcolor" val="tx"/>
                    </a:ext>
                  </a:extLst>
                </a:hlinkClick>
              </a:rPr>
              <a:t>https://educationstandards.nsw.edu.au/wps/portal/nesa/home</a:t>
            </a:r>
            <a:r>
              <a:rPr kumimoji="0" lang="en-AU" sz="1200" b="0" i="0" u="none" strike="noStrike" kern="1200" cap="none" spc="0" normalizeH="0" baseline="0" noProof="0">
                <a:ln>
                  <a:noFill/>
                </a:ln>
                <a:solidFill>
                  <a:srgbClr val="CBEDFD"/>
                </a:solidFill>
                <a:effectLst/>
                <a:uLnTx/>
                <a:uFillTx/>
                <a:ea typeface="+mn-ea"/>
                <a:cs typeface="+mn-cs"/>
              </a:rPr>
              <a:t> </a:t>
            </a:r>
            <a:r>
              <a:rPr kumimoji="0" lang="en-AU" sz="1200" b="0" i="0" u="none" strike="noStrike" kern="1200" cap="none" spc="0" normalizeH="0" baseline="0" noProof="0">
                <a:ln>
                  <a:noFill/>
                </a:ln>
                <a:solidFill>
                  <a:srgbClr val="FFFFFF"/>
                </a:solidFill>
                <a:effectLst/>
                <a:uLnTx/>
                <a:uFillTx/>
                <a:ea typeface="+mn-ea"/>
                <a:cs typeface="+mn-cs"/>
              </a:rPr>
              <a:t>and the NSW Curriculum website </a:t>
            </a:r>
            <a:r>
              <a:rPr kumimoji="0" lang="en-AU" sz="1200" b="0" i="0" u="none" strike="noStrike" kern="1200" cap="none" spc="0" normalizeH="0" baseline="0" noProof="0">
                <a:ln>
                  <a:noFill/>
                </a:ln>
                <a:solidFill>
                  <a:srgbClr val="CBEDFD"/>
                </a:solidFill>
                <a:effectLst/>
                <a:uLnTx/>
                <a:uFillTx/>
                <a:ea typeface="+mn-ea"/>
                <a:cs typeface="+mn-cs"/>
                <a:hlinkClick r:id="rId5">
                  <a:extLst>
                    <a:ext uri="{A12FA001-AC4F-418D-AE19-62706E023703}">
                      <ahyp:hlinkClr xmlns:ahyp="http://schemas.microsoft.com/office/drawing/2018/hyperlinkcolor" val="tx"/>
                    </a:ext>
                  </a:extLst>
                </a:hlinkClick>
              </a:rPr>
              <a:t>https://curriculum.nsw.edu.au</a:t>
            </a:r>
            <a:r>
              <a:rPr kumimoji="0" lang="en-AU" sz="1200" b="0" i="0" u="none" strike="noStrike" kern="1200" cap="none" spc="0" normalizeH="0" baseline="0" noProof="0">
                <a:ln>
                  <a:noFill/>
                </a:ln>
                <a:solidFill>
                  <a:srgbClr val="FFFFFF"/>
                </a:solidFill>
                <a:effectLst/>
                <a:uLnTx/>
                <a:uFillTx/>
                <a:ea typeface="+mn-ea"/>
                <a:cs typeface="+mn-cs"/>
              </a:rPr>
              <a:t>.</a:t>
            </a:r>
          </a:p>
        </p:txBody>
      </p:sp>
      <p:sp>
        <p:nvSpPr>
          <p:cNvPr id="4" name="Content Placeholder 3">
            <a:extLst>
              <a:ext uri="{FF2B5EF4-FFF2-40B4-BE49-F238E27FC236}">
                <a16:creationId xmlns:a16="http://schemas.microsoft.com/office/drawing/2014/main" id="{B7C07B50-96D9-2E35-E2CE-3139F6377F08}"/>
              </a:ext>
            </a:extLst>
          </p:cNvPr>
          <p:cNvSpPr>
            <a:spLocks noGrp="1"/>
          </p:cNvSpPr>
          <p:nvPr>
            <p:ph idx="1"/>
          </p:nvPr>
        </p:nvSpPr>
        <p:spPr/>
        <p:txBody>
          <a:bodyPr/>
          <a:lstStyle/>
          <a:p>
            <a:pPr>
              <a:lnSpc>
                <a:spcPct val="150000"/>
              </a:lnSpc>
              <a:spcBef>
                <a:spcPts val="1200"/>
              </a:spcBef>
              <a:spcAft>
                <a:spcPts val="600"/>
              </a:spcAft>
            </a:pPr>
            <a:r>
              <a:rPr lang="en-AU" u="sng">
                <a:solidFill>
                  <a:srgbClr val="2F5496"/>
                </a:solidFill>
                <a:effectLst/>
                <a:latin typeface="Arial" panose="020B0604020202020204" pitchFamily="34" charset="0"/>
                <a:ea typeface="Calibri" panose="020F0502020204030204" pitchFamily="34" charset="0"/>
                <a:hlinkClick r:id="rId6"/>
              </a:rPr>
              <a:t>Mathematics Advanced 11-12 Syllabus</a:t>
            </a:r>
            <a:r>
              <a:rPr lang="en-AU">
                <a:effectLst/>
                <a:latin typeface="Arial" panose="020B0604020202020204" pitchFamily="34" charset="0"/>
                <a:ea typeface="Calibri" panose="020F0502020204030204" pitchFamily="34" charset="0"/>
              </a:rPr>
              <a:t>  © NSW Education Standards Authority (NESA) for and on behalf of the Crown in right of the State of New South Wales, 2024.</a:t>
            </a:r>
          </a:p>
        </p:txBody>
      </p:sp>
      <p:sp>
        <p:nvSpPr>
          <p:cNvPr id="2" name="Slide Number Placeholder 1">
            <a:extLst>
              <a:ext uri="{FF2B5EF4-FFF2-40B4-BE49-F238E27FC236}">
                <a16:creationId xmlns:a16="http://schemas.microsoft.com/office/drawing/2014/main" id="{48223418-AC99-D403-B6BA-7F5E5111A87A}"/>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19</a:t>
            </a:fld>
            <a:endParaRPr lang="en-AU"/>
          </a:p>
        </p:txBody>
      </p:sp>
    </p:spTree>
    <p:extLst>
      <p:ext uri="{BB962C8B-B14F-4D97-AF65-F5344CB8AC3E}">
        <p14:creationId xmlns:p14="http://schemas.microsoft.com/office/powerpoint/2010/main" val="1181014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146F84-0A22-2DEF-978C-013AB2B0CDA6}"/>
              </a:ext>
            </a:extLst>
          </p:cNvPr>
          <p:cNvSpPr>
            <a:spLocks noGrp="1"/>
          </p:cNvSpPr>
          <p:nvPr>
            <p:ph type="title"/>
          </p:nvPr>
        </p:nvSpPr>
        <p:spPr>
          <a:xfrm>
            <a:off x="360000" y="360000"/>
            <a:ext cx="10080000" cy="537467"/>
          </a:xfrm>
        </p:spPr>
        <p:txBody>
          <a:bodyPr/>
          <a:lstStyle/>
          <a:p>
            <a:r>
              <a:rPr lang="en-AU">
                <a:latin typeface="+mj-lt"/>
              </a:rPr>
              <a:t>Copyright</a:t>
            </a:r>
          </a:p>
        </p:txBody>
      </p:sp>
      <p:sp>
        <p:nvSpPr>
          <p:cNvPr id="7" name="Text Placeholder 6">
            <a:extLst>
              <a:ext uri="{FF2B5EF4-FFF2-40B4-BE49-F238E27FC236}">
                <a16:creationId xmlns:a16="http://schemas.microsoft.com/office/drawing/2014/main" id="{E762E711-B51D-9854-C2DD-A164FE59F882}"/>
              </a:ext>
            </a:extLst>
          </p:cNvPr>
          <p:cNvSpPr>
            <a:spLocks noGrp="1"/>
          </p:cNvSpPr>
          <p:nvPr>
            <p:ph type="body" sz="quarter" idx="18"/>
          </p:nvPr>
        </p:nvSpPr>
        <p:spPr/>
        <p:txBody>
          <a:bodyPr/>
          <a:lstStyle/>
          <a:p>
            <a:r>
              <a:rPr lang="en-AU" dirty="0">
                <a:latin typeface="+mj-lt"/>
              </a:rPr>
              <a:t>© State of New South Wales (Department of Education), 2026</a:t>
            </a:r>
          </a:p>
        </p:txBody>
      </p:sp>
      <p:sp>
        <p:nvSpPr>
          <p:cNvPr id="8" name="TextBox 7">
            <a:extLst>
              <a:ext uri="{FF2B5EF4-FFF2-40B4-BE49-F238E27FC236}">
                <a16:creationId xmlns:a16="http://schemas.microsoft.com/office/drawing/2014/main" id="{F70BB973-8437-BE43-4C71-6089E7F934FA}"/>
              </a:ext>
            </a:extLst>
          </p:cNvPr>
          <p:cNvSpPr txBox="1"/>
          <p:nvPr/>
        </p:nvSpPr>
        <p:spPr>
          <a:xfrm>
            <a:off x="360000" y="1453575"/>
            <a:ext cx="11484338" cy="5067724"/>
          </a:xfrm>
          <a:prstGeom prst="rect">
            <a:avLst/>
          </a:prstGeom>
          <a:noFill/>
        </p:spPr>
        <p:txBody>
          <a:bodyPr wrap="square" lIns="0" tIns="0" rIns="0" bIns="0" rtlCol="0">
            <a:noAutofit/>
          </a:bodyPr>
          <a:lstStyle/>
          <a:p>
            <a:pPr algn="l">
              <a:lnSpc>
                <a:spcPct val="150000"/>
              </a:lnSpc>
              <a:spcAft>
                <a:spcPts val="600"/>
              </a:spcAft>
            </a:pPr>
            <a:r>
              <a:rPr lang="en-AU" sz="1200" dirty="0">
                <a:solidFill>
                  <a:schemeClr val="bg1"/>
                </a:solidFill>
              </a:rPr>
              <a:t>The copyright material published in this resource is subject to the </a:t>
            </a:r>
            <a:r>
              <a:rPr lang="en-AU" sz="1200" i="1" dirty="0">
                <a:solidFill>
                  <a:schemeClr val="bg1"/>
                </a:solidFill>
              </a:rPr>
              <a:t>Copyright Act 1968</a:t>
            </a:r>
            <a:r>
              <a:rPr lang="en-AU" sz="1200" dirty="0">
                <a:solidFill>
                  <a:schemeClr val="bg1"/>
                </a:solidFill>
              </a:rPr>
              <a:t> (Cth) and is owned by the NSW Department of Education or, where indicated, by a party other than the NSW Department of Education (third-party material).</a:t>
            </a:r>
          </a:p>
          <a:p>
            <a:pPr algn="l">
              <a:lnSpc>
                <a:spcPct val="150000"/>
              </a:lnSpc>
              <a:spcAft>
                <a:spcPts val="600"/>
              </a:spcAft>
            </a:pPr>
            <a:r>
              <a:rPr lang="en-AU" sz="1200" dirty="0">
                <a:solidFill>
                  <a:schemeClr val="bg1"/>
                </a:solidFill>
              </a:rPr>
              <a:t>Copyright material available in this resource and owned by the NSW Department of Education is licensed under a </a:t>
            </a:r>
            <a:r>
              <a:rPr lang="en-AU" sz="1200" dirty="0">
                <a:solidFill>
                  <a:schemeClr val="accent4"/>
                </a:solidFill>
                <a:hlinkClick r:id="rId3">
                  <a:extLst>
                    <a:ext uri="{A12FA001-AC4F-418D-AE19-62706E023703}">
                      <ahyp:hlinkClr xmlns:ahyp="http://schemas.microsoft.com/office/drawing/2018/hyperlinkcolor" val="tx"/>
                    </a:ext>
                  </a:extLst>
                </a:hlinkClick>
              </a:rPr>
              <a:t>Creative Commons Attribution 4.0 International (CC BY 4.0) license</a:t>
            </a:r>
            <a:r>
              <a:rPr lang="en-AU" sz="1200" dirty="0">
                <a:solidFill>
                  <a:schemeClr val="bg1"/>
                </a:solidFill>
              </a:rPr>
              <a:t>.</a:t>
            </a:r>
          </a:p>
          <a:p>
            <a:pPr algn="l">
              <a:lnSpc>
                <a:spcPct val="150000"/>
              </a:lnSpc>
              <a:spcAft>
                <a:spcPts val="600"/>
              </a:spcAft>
            </a:pPr>
            <a:r>
              <a:rPr lang="en-AU" sz="1200" dirty="0">
                <a:solidFill>
                  <a:schemeClr val="bg1"/>
                </a:solidFill>
              </a:rPr>
              <a:t>This license allows you to share and adapt the material for any purpose, even commercially.</a:t>
            </a:r>
          </a:p>
          <a:p>
            <a:pPr algn="l">
              <a:lnSpc>
                <a:spcPct val="150000"/>
              </a:lnSpc>
              <a:spcAft>
                <a:spcPts val="600"/>
              </a:spcAft>
            </a:pPr>
            <a:r>
              <a:rPr lang="en-AU" sz="1200">
                <a:solidFill>
                  <a:schemeClr val="bg1"/>
                </a:solidFill>
              </a:rPr>
              <a:t>Attribution should be given to © State of New South Wales (Department of Education), 2026.</a:t>
            </a:r>
          </a:p>
          <a:p>
            <a:pPr algn="l">
              <a:lnSpc>
                <a:spcPct val="150000"/>
              </a:lnSpc>
            </a:pPr>
            <a:r>
              <a:rPr lang="en-AU" sz="1200" dirty="0">
                <a:solidFill>
                  <a:schemeClr val="bg1"/>
                </a:solidFill>
              </a:rPr>
              <a:t>Material in this resource not available under a Creative Commons license:</a:t>
            </a:r>
          </a:p>
          <a:p>
            <a:pPr marL="171450" indent="-171450" algn="l">
              <a:lnSpc>
                <a:spcPct val="150000"/>
              </a:lnSpc>
              <a:buFont typeface="Arial" panose="020B0604020202020204" pitchFamily="34" charset="0"/>
              <a:buChar char="•"/>
            </a:pPr>
            <a:r>
              <a:rPr lang="en-AU" sz="1200" dirty="0">
                <a:solidFill>
                  <a:schemeClr val="bg1"/>
                </a:solidFill>
              </a:rPr>
              <a:t>the NSW Department of Education logo, other logos and trademark-protected material</a:t>
            </a:r>
          </a:p>
          <a:p>
            <a:pPr marL="171450" indent="-171450" algn="l">
              <a:lnSpc>
                <a:spcPct val="150000"/>
              </a:lnSpc>
              <a:buFont typeface="Arial" panose="020B0604020202020204" pitchFamily="34" charset="0"/>
              <a:buChar char="•"/>
            </a:pPr>
            <a:r>
              <a:rPr lang="en-AU" sz="1200" dirty="0">
                <a:solidFill>
                  <a:schemeClr val="bg1"/>
                </a:solidFill>
              </a:rPr>
              <a:t>Material owned by a third party that has been reproduced with permission. You will need to obtain permission from the third party to reuse its material. </a:t>
            </a:r>
          </a:p>
          <a:p>
            <a:pPr algn="l">
              <a:lnSpc>
                <a:spcPct val="150000"/>
              </a:lnSpc>
              <a:spcBef>
                <a:spcPts val="1200"/>
              </a:spcBef>
              <a:spcAft>
                <a:spcPts val="600"/>
              </a:spcAft>
            </a:pPr>
            <a:r>
              <a:rPr lang="en-AU" sz="1200" b="1" dirty="0">
                <a:solidFill>
                  <a:schemeClr val="bg1"/>
                </a:solidFill>
                <a:latin typeface="+mj-lt"/>
              </a:rPr>
              <a:t>Links to third-party material and websites</a:t>
            </a:r>
          </a:p>
          <a:p>
            <a:pPr algn="l">
              <a:lnSpc>
                <a:spcPct val="150000"/>
              </a:lnSpc>
              <a:spcAft>
                <a:spcPts val="600"/>
              </a:spcAft>
            </a:pPr>
            <a:r>
              <a:rPr lang="en-AU" sz="1200" dirty="0">
                <a:solidFill>
                  <a:schemeClr val="bg1"/>
                </a:solidFill>
              </a:rPr>
              <a:t>Please note that the provided (reading/viewing material/list/links/texts) are a suggestion only and implies no endorsement, by the New South Wales Department of Education, of any author, publisher, or book title. School principals and teachers are best placed to assess the suitability of resources that would complement the curriculum and reflect the needs and interests of their students.</a:t>
            </a:r>
          </a:p>
          <a:p>
            <a:pPr algn="l">
              <a:lnSpc>
                <a:spcPct val="150000"/>
              </a:lnSpc>
              <a:spcAft>
                <a:spcPts val="600"/>
              </a:spcAft>
            </a:pPr>
            <a:r>
              <a:rPr lang="en-AU" sz="1200" dirty="0">
                <a:solidFill>
                  <a:schemeClr val="bg1"/>
                </a:solidFill>
              </a:rPr>
              <a:t>If you use the links provided in this document to access a third-party’s website, you acknowledge that the terms of use, including licence terms set out on the third-party’s website apply to the use which may be made of the materials on that third-party website or where permitted by the </a:t>
            </a:r>
            <a:r>
              <a:rPr lang="en-AU" sz="1200" i="1" dirty="0">
                <a:solidFill>
                  <a:schemeClr val="bg1"/>
                </a:solidFill>
              </a:rPr>
              <a:t>Copyright Act 1968 </a:t>
            </a:r>
            <a:r>
              <a:rPr lang="en-AU" sz="1200" dirty="0">
                <a:solidFill>
                  <a:schemeClr val="bg1"/>
                </a:solidFill>
              </a:rPr>
              <a:t>(Cth). The department accepts no responsibility for content on third-party websites. </a:t>
            </a:r>
          </a:p>
        </p:txBody>
      </p:sp>
    </p:spTree>
    <p:extLst>
      <p:ext uri="{BB962C8B-B14F-4D97-AF65-F5344CB8AC3E}">
        <p14:creationId xmlns:p14="http://schemas.microsoft.com/office/powerpoint/2010/main" val="382041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SWG Corpor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Presentation1" id="{98D72BBF-9DFB-4703-A10A-3D04BF39C611}" vid="{E5DF0675-1073-40E7-AE87-3170FA1911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0d94be99-a0f6-44e7-93d1-7f56be2e14d5">
      <Terms xmlns="http://schemas.microsoft.com/office/infopath/2007/PartnerControls"/>
    </lcf76f155ced4ddcb4097134ff3c332f>
    <TaxCatchAll xmlns="8c6f0761-0ef4-4d3b-8fe8-3b60dff82ea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55E080995292A458D08911AB2F9EE60" ma:contentTypeVersion="16" ma:contentTypeDescription="Create a new document." ma:contentTypeScope="" ma:versionID="d509c986955fce05e28951457037016c">
  <xsd:schema xmlns:xsd="http://www.w3.org/2001/XMLSchema" xmlns:xs="http://www.w3.org/2001/XMLSchema" xmlns:p="http://schemas.microsoft.com/office/2006/metadata/properties" xmlns:ns1="http://schemas.microsoft.com/sharepoint/v3" xmlns:ns2="0d94be99-a0f6-44e7-93d1-7f56be2e14d5" xmlns:ns3="8c6f0761-0ef4-4d3b-8fe8-3b60dff82ea3" targetNamespace="http://schemas.microsoft.com/office/2006/metadata/properties" ma:root="true" ma:fieldsID="29b29977e96367d993eaee836fdda7be" ns1:_="" ns2:_="" ns3:_="">
    <xsd:import namespace="http://schemas.microsoft.com/sharepoint/v3"/>
    <xsd:import namespace="0d94be99-a0f6-44e7-93d1-7f56be2e14d5"/>
    <xsd:import namespace="8c6f0761-0ef4-4d3b-8fe8-3b60dff82ea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element ref="ns2:MediaLengthInSeconds" minOccurs="0"/>
                <xsd:element ref="ns2:MediaServiceLocation"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Unified Compliance Policy Properties" ma:hidden="true" ma:internalName="_ip_UnifiedCompliancePolicyProperties">
      <xsd:simpleType>
        <xsd:restriction base="dms:Note"/>
      </xsd:simpleType>
    </xsd:element>
    <xsd:element name="_ip_UnifiedCompliancePolicyUIAction" ma:index="2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d94be99-a0f6-44e7-93d1-7f56be2e14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1f47cd6-212f-4ea2-b6af-f1d1e47bdbaf"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6f0761-0ef4-4d3b-8fe8-3b60dff82ea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ac47464-5fdf-40a8-8052-50f181b1a3f2}" ma:internalName="TaxCatchAll" ma:showField="CatchAllData" ma:web="8c6f0761-0ef4-4d3b-8fe8-3b60dff82ea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7B78D35-17BA-4919-A705-F6785F35410D}">
  <ds:schemaRefs>
    <ds:schemaRef ds:uri="http://schemas.microsoft.com/sharepoint/v3/contenttype/forms"/>
  </ds:schemaRefs>
</ds:datastoreItem>
</file>

<file path=customXml/itemProps2.xml><?xml version="1.0" encoding="utf-8"?>
<ds:datastoreItem xmlns:ds="http://schemas.openxmlformats.org/officeDocument/2006/customXml" ds:itemID="{9F64907F-5945-4D71-A5A0-7F262F50E35D}">
  <ds:schemaRefs>
    <ds:schemaRef ds:uri="http://schemas.microsoft.com/office/2006/documentManagement/types"/>
    <ds:schemaRef ds:uri="http://purl.org/dc/dcmitype/"/>
    <ds:schemaRef ds:uri="http://schemas.microsoft.com/office/infopath/2007/PartnerControls"/>
    <ds:schemaRef ds:uri="http://www.w3.org/XML/1998/namespace"/>
    <ds:schemaRef ds:uri="0d94be99-a0f6-44e7-93d1-7f56be2e14d5"/>
    <ds:schemaRef ds:uri="http://schemas.microsoft.com/sharepoint/v3"/>
    <ds:schemaRef ds:uri="http://purl.org/dc/elements/1.1/"/>
    <ds:schemaRef ds:uri="http://schemas.microsoft.com/office/2006/metadata/properties"/>
    <ds:schemaRef ds:uri="8c6f0761-0ef4-4d3b-8fe8-3b60dff82ea3"/>
    <ds:schemaRef ds:uri="http://schemas.openxmlformats.org/package/2006/metadata/core-properties"/>
    <ds:schemaRef ds:uri="http://purl.org/dc/terms/"/>
  </ds:schemaRefs>
</ds:datastoreItem>
</file>

<file path=customXml/itemProps3.xml><?xml version="1.0" encoding="utf-8"?>
<ds:datastoreItem xmlns:ds="http://schemas.openxmlformats.org/officeDocument/2006/customXml" ds:itemID="{3DFF9C42-005D-48D6-BD6A-3B4574AE95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0d94be99-a0f6-44e7-93d1-7f56be2e14d5"/>
    <ds:schemaRef ds:uri="8c6f0761-0ef4-4d3b-8fe8-3b60dff82e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b603dfd7-d93a-4381-a340-2995d8282205}" enabled="1" method="Standard" siteId="{05a0e69a-418a-47c1-9c25-9387261bf991}" removed="0"/>
</clbl:labelList>
</file>

<file path=docProps/app.xml><?xml version="1.0" encoding="utf-8"?>
<Properties xmlns="http://schemas.openxmlformats.org/officeDocument/2006/extended-properties" xmlns:vt="http://schemas.openxmlformats.org/officeDocument/2006/docPropsVTypes">
  <Template>Mathematics MASTER 11-12 PowerPoint NEW</Template>
  <TotalTime>3</TotalTime>
  <Words>1349</Words>
  <Application>Microsoft Office PowerPoint</Application>
  <PresentationFormat>Widescreen</PresentationFormat>
  <Paragraphs>166</Paragraphs>
  <Slides>20</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Public Sans</vt:lpstr>
      <vt:lpstr>Cambria Math</vt:lpstr>
      <vt:lpstr>Arial</vt:lpstr>
      <vt:lpstr>Times New Roman</vt:lpstr>
      <vt:lpstr>NSWG Corporate</vt:lpstr>
      <vt:lpstr>Arc length</vt:lpstr>
      <vt:lpstr>Activating prior knowledge</vt:lpstr>
      <vt:lpstr>Going round in circles</vt:lpstr>
      <vt:lpstr>Connecting learning</vt:lpstr>
      <vt:lpstr>Robotics</vt:lpstr>
      <vt:lpstr>Robotics (2)</vt:lpstr>
      <vt:lpstr>Learning intention and success criteria</vt:lpstr>
      <vt:lpstr>Releasing responsibility</vt:lpstr>
      <vt:lpstr>Arc length formula (1)</vt:lpstr>
      <vt:lpstr>Arc length formula (2)</vt:lpstr>
      <vt:lpstr>What is a radian?</vt:lpstr>
      <vt:lpstr>Finding the radius (1)</vt:lpstr>
      <vt:lpstr>Finding the radius (2)</vt:lpstr>
      <vt:lpstr>Independent practice</vt:lpstr>
      <vt:lpstr>Approaching questions scaffold</vt:lpstr>
      <vt:lpstr>Perimeter problem (1)</vt:lpstr>
      <vt:lpstr>Perimeter problem (2)</vt:lpstr>
      <vt:lpstr>Challenge questions</vt:lpstr>
      <vt:lpstr>References</vt:lpstr>
      <vt:lpstr>Copyright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7, lesson 12 – Arc length, Mathematics Advanced</dc:title>
  <dc:creator>NSW Department of Education</dc:creator>
  <dcterms:created xsi:type="dcterms:W3CDTF">2026-07-13T01:14:53Z</dcterms:created>
  <dcterms:modified xsi:type="dcterms:W3CDTF">2026-07-30T06:12:25Z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603dfd7-d93a-4381-a340-2995d8282205_Enabled">
    <vt:lpwstr>true</vt:lpwstr>
  </property>
  <property fmtid="{D5CDD505-2E9C-101B-9397-08002B2CF9AE}" pid="3" name="MediaServiceImageTags">
    <vt:lpwstr/>
  </property>
  <property fmtid="{D5CDD505-2E9C-101B-9397-08002B2CF9AE}" pid="4" name="ContentTypeId">
    <vt:lpwstr>0x010100655E080995292A458D08911AB2F9EE60</vt:lpwstr>
  </property>
  <property fmtid="{D5CDD505-2E9C-101B-9397-08002B2CF9AE}" pid="5" name="MSIP_Label_b603dfd7-d93a-4381-a340-2995d8282205_ContentBits">
    <vt:lpwstr>0</vt:lpwstr>
  </property>
  <property fmtid="{D5CDD505-2E9C-101B-9397-08002B2CF9AE}" pid="6" name="MSIP_Label_b603dfd7-d93a-4381-a340-2995d8282205_SetDate">
    <vt:lpwstr>2024-07-31T04:44:31Z</vt:lpwstr>
  </property>
  <property fmtid="{D5CDD505-2E9C-101B-9397-08002B2CF9AE}" pid="7" name="MSIP_Label_b603dfd7-d93a-4381-a340-2995d8282205_Name">
    <vt:lpwstr>OFFICIAL</vt:lpwstr>
  </property>
  <property fmtid="{D5CDD505-2E9C-101B-9397-08002B2CF9AE}" pid="8" name="MSIP_Label_b603dfd7-d93a-4381-a340-2995d8282205_Method">
    <vt:lpwstr>Standard</vt:lpwstr>
  </property>
  <property fmtid="{D5CDD505-2E9C-101B-9397-08002B2CF9AE}" pid="9" name="MSIP_Label_b603dfd7-d93a-4381-a340-2995d8282205_SiteId">
    <vt:lpwstr>05a0e69a-418a-47c1-9c25-9387261bf991</vt:lpwstr>
  </property>
  <property fmtid="{D5CDD505-2E9C-101B-9397-08002B2CF9AE}" pid="10" name="MSIP_Label_b603dfd7-d93a-4381-a340-2995d8282205_ActionId">
    <vt:lpwstr>86cc9e70-6da9-4653-95a8-be9aa2ad5056</vt:lpwstr>
  </property>
</Properties>
</file>