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4"/>
  </p:notesMasterIdLst>
  <p:handoutMasterIdLst>
    <p:handoutMasterId r:id="rId15"/>
  </p:handoutMasterIdLst>
  <p:sldIdLst>
    <p:sldId id="26505" r:id="rId5"/>
    <p:sldId id="26383" r:id="rId6"/>
    <p:sldId id="271" r:id="rId7"/>
    <p:sldId id="289" r:id="rId8"/>
    <p:sldId id="26508" r:id="rId9"/>
    <p:sldId id="26513" r:id="rId10"/>
    <p:sldId id="26514" r:id="rId11"/>
    <p:sldId id="360" r:id="rId12"/>
    <p:sldId id="361" r:id="rId13"/>
  </p:sldIdLst>
  <p:sldSz cx="12192000" cy="6858000"/>
  <p:notesSz cx="6858000" cy="9144000"/>
  <p:embeddedFontLst>
    <p:embeddedFont>
      <p:font typeface="Cambria Math" panose="02040503050406030204" pitchFamily="18" charset="0"/>
      <p:regular r:id="rId16"/>
    </p:embeddedFont>
    <p:embeddedFont>
      <p:font typeface="Public Sans" pitchFamily="2" charset="0"/>
      <p:regular r:id="rId17"/>
      <p:bold r:id="rId18"/>
      <p:italic r:id="rId19"/>
      <p:boldItalic r:id="rId20"/>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A48E24-CC71-44CF-93D0-73DF80472052}" v="2" dt="2026-06-23T05:33:59.64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441" autoAdjust="0"/>
  </p:normalViewPr>
  <p:slideViewPr>
    <p:cSldViewPr snapToGrid="0">
      <p:cViewPr varScale="1">
        <p:scale>
          <a:sx n="64" d="100"/>
          <a:sy n="64" d="100"/>
        </p:scale>
        <p:origin x="78" y="132"/>
      </p:cViewPr>
      <p:guideLst>
        <p:guide orient="horz" pos="2160"/>
        <p:guide pos="3863"/>
      </p:guideLst>
    </p:cSldViewPr>
  </p:slideViewPr>
  <p:outlineViewPr>
    <p:cViewPr>
      <p:scale>
        <a:sx n="33" d="100"/>
        <a:sy n="33" d="100"/>
      </p:scale>
      <p:origin x="0" y="-19602"/>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5082" y="16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handoutMaster" Target="handoutMasters/handoutMaster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inda Zammit" userId="19300e28-55a3-4c43-b3ac-256c5f3db2f0" providerId="ADAL" clId="{FF012B02-58A6-4B78-8A23-8CF7271D696D}"/>
    <pc:docChg chg="modSld">
      <pc:chgData name="Belinda Zammit" userId="19300e28-55a3-4c43-b3ac-256c5f3db2f0" providerId="ADAL" clId="{FF012B02-58A6-4B78-8A23-8CF7271D696D}" dt="2026-05-27T01:16:53.415" v="80"/>
      <pc:docMkLst>
        <pc:docMk/>
      </pc:docMkLst>
      <pc:sldChg chg="modSp mod">
        <pc:chgData name="Belinda Zammit" userId="19300e28-55a3-4c43-b3ac-256c5f3db2f0" providerId="ADAL" clId="{FF012B02-58A6-4B78-8A23-8CF7271D696D}" dt="2026-05-27T00:30:21.551" v="50" actId="962"/>
        <pc:sldMkLst>
          <pc:docMk/>
          <pc:sldMk cId="2031742732" sldId="289"/>
        </pc:sldMkLst>
        <pc:graphicFrameChg chg="mod modGraphic">
          <ac:chgData name="Belinda Zammit" userId="19300e28-55a3-4c43-b3ac-256c5f3db2f0" providerId="ADAL" clId="{FF012B02-58A6-4B78-8A23-8CF7271D696D}" dt="2026-05-27T00:30:21.551" v="50" actId="962"/>
          <ac:graphicFrameMkLst>
            <pc:docMk/>
            <pc:sldMk cId="2031742732" sldId="289"/>
            <ac:graphicFrameMk id="5" creationId="{919832D8-3E7B-A45E-05B9-27125D120377}"/>
          </ac:graphicFrameMkLst>
        </pc:graphicFrameChg>
      </pc:sldChg>
      <pc:sldChg chg="modSp mod">
        <pc:chgData name="Belinda Zammit" userId="19300e28-55a3-4c43-b3ac-256c5f3db2f0" providerId="ADAL" clId="{FF012B02-58A6-4B78-8A23-8CF7271D696D}" dt="2026-05-27T01:16:53.415" v="80"/>
        <pc:sldMkLst>
          <pc:docMk/>
          <pc:sldMk cId="1181014578" sldId="360"/>
        </pc:sldMkLst>
        <pc:spChg chg="mod">
          <ac:chgData name="Belinda Zammit" userId="19300e28-55a3-4c43-b3ac-256c5f3db2f0" providerId="ADAL" clId="{FF012B02-58A6-4B78-8A23-8CF7271D696D}" dt="2026-05-27T01:15:41.276" v="65" actId="20577"/>
          <ac:spMkLst>
            <pc:docMk/>
            <pc:sldMk cId="1181014578" sldId="360"/>
            <ac:spMk id="4" creationId="{B7C07B50-96D9-2E35-E2CE-3139F6377F08}"/>
          </ac:spMkLst>
        </pc:spChg>
        <pc:spChg chg="mod">
          <ac:chgData name="Belinda Zammit" userId="19300e28-55a3-4c43-b3ac-256c5f3db2f0" providerId="ADAL" clId="{FF012B02-58A6-4B78-8A23-8CF7271D696D}" dt="2026-05-27T01:16:53.415" v="80"/>
          <ac:spMkLst>
            <pc:docMk/>
            <pc:sldMk cId="1181014578" sldId="360"/>
            <ac:spMk id="6" creationId="{EABCE76F-41B1-7EE2-14F1-DC744150DE0C}"/>
          </ac:spMkLst>
        </pc:spChg>
      </pc:sldChg>
      <pc:sldChg chg="modSp">
        <pc:chgData name="Belinda Zammit" userId="19300e28-55a3-4c43-b3ac-256c5f3db2f0" providerId="ADAL" clId="{FF012B02-58A6-4B78-8A23-8CF7271D696D}" dt="2026-05-27T01:09:48.479" v="51" actId="20577"/>
        <pc:sldMkLst>
          <pc:docMk/>
          <pc:sldMk cId="2622013119" sldId="26513"/>
        </pc:sldMkLst>
        <pc:spChg chg="mod">
          <ac:chgData name="Belinda Zammit" userId="19300e28-55a3-4c43-b3ac-256c5f3db2f0" providerId="ADAL" clId="{FF012B02-58A6-4B78-8A23-8CF7271D696D}" dt="2026-05-27T01:09:48.479" v="51" actId="20577"/>
          <ac:spMkLst>
            <pc:docMk/>
            <pc:sldMk cId="2622013119" sldId="26513"/>
            <ac:spMk id="9" creationId="{81A8A5EB-9A3F-0739-D618-1EFA2D544165}"/>
          </ac:spMkLst>
        </pc:spChg>
      </pc:sldChg>
      <pc:sldChg chg="modSp mod">
        <pc:chgData name="Belinda Zammit" userId="19300e28-55a3-4c43-b3ac-256c5f3db2f0" providerId="ADAL" clId="{FF012B02-58A6-4B78-8A23-8CF7271D696D}" dt="2026-05-27T01:10:17.661" v="54"/>
        <pc:sldMkLst>
          <pc:docMk/>
          <pc:sldMk cId="660034616" sldId="26514"/>
        </pc:sldMkLst>
        <pc:spChg chg="mod">
          <ac:chgData name="Belinda Zammit" userId="19300e28-55a3-4c43-b3ac-256c5f3db2f0" providerId="ADAL" clId="{FF012B02-58A6-4B78-8A23-8CF7271D696D}" dt="2026-05-27T01:10:17.661" v="54"/>
          <ac:spMkLst>
            <pc:docMk/>
            <pc:sldMk cId="660034616" sldId="26514"/>
            <ac:spMk id="9" creationId="{581DA8FA-D30B-EB37-107B-2686E7BA2B59}"/>
          </ac:spMkLst>
        </pc:spChg>
        <pc:picChg chg="mod">
          <ac:chgData name="Belinda Zammit" userId="19300e28-55a3-4c43-b3ac-256c5f3db2f0" providerId="ADAL" clId="{FF012B02-58A6-4B78-8A23-8CF7271D696D}" dt="2026-05-27T01:09:59.312" v="53" actId="962"/>
          <ac:picMkLst>
            <pc:docMk/>
            <pc:sldMk cId="660034616" sldId="26514"/>
            <ac:picMk id="7" creationId="{373709CF-29C5-882B-1812-BDFB0F92CB4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23/06/2026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23/06/2026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4135182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1810535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dirty="0"/>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dirty="0"/>
              <a:t>Presenter name</a:t>
            </a:r>
            <a:endParaRPr lang="en-AU" dirty="0"/>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dirty="0"/>
              <a:t>References</a:t>
            </a:r>
            <a:endParaRPr lang="en-AU" dirty="0"/>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dirty="0"/>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dirty="0"/>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dirty="0"/>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dirty="0"/>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dirty="0"/>
              <a:t>Title</a:t>
            </a:r>
            <a:endParaRPr lang="en-AU" dirty="0"/>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dirty="0"/>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dirty="0"/>
              <a:t>Click to add text</a:t>
            </a:r>
          </a:p>
          <a:p>
            <a:pPr lvl="1"/>
            <a:r>
              <a:rPr lang="en-US" dirty="0"/>
              <a:t>Second level</a:t>
            </a:r>
          </a:p>
          <a:p>
            <a:pPr lvl="4"/>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nsw.gov.au/education-and-training/nesa/copyright" TargetMode="External"/><Relationship Id="rId7" Type="http://schemas.openxmlformats.org/officeDocument/2006/relationships/hyperlink" Target="https://curriculum.nsw.edu.au/learning-areas/mathematics/mathematics-advanced-11-12-2024/glossary"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advance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www.nsw.gov.au/education-and-training/nes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latin typeface="+mj-lt"/>
              </a:rPr>
              <a:t>Graphing trigonometric functions</a:t>
            </a: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t>Mathematics Advanced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Trigonometry</a:t>
            </a:r>
          </a:p>
        </p:txBody>
      </p:sp>
      <p:pic>
        <p:nvPicPr>
          <p:cNvPr id="5" name="Picture Placeholder 4" descr="A young person writing on a whiteboard">
            <a:extLst>
              <a:ext uri="{FF2B5EF4-FFF2-40B4-BE49-F238E27FC236}">
                <a16:creationId xmlns:a16="http://schemas.microsoft.com/office/drawing/2014/main" id="{D3743C95-5A37-71D7-A849-2D7A31CE096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71353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2000" dirty="0"/>
                  <a:t>To understand how trigonometric ratios behave at multiples of </a:t>
                </a:r>
                <a14:m>
                  <m:oMath xmlns:m="http://schemas.openxmlformats.org/officeDocument/2006/math">
                    <m:r>
                      <a:rPr lang="en-AU" sz="2000" i="1">
                        <a:latin typeface="Cambria Math" panose="02040503050406030204" pitchFamily="18" charset="0"/>
                      </a:rPr>
                      <m:t>90°</m:t>
                    </m:r>
                  </m:oMath>
                </a14:m>
                <a:r>
                  <a:rPr lang="en-AU" sz="2000" dirty="0"/>
                  <a:t>.</a:t>
                </a:r>
              </a:p>
              <a:p>
                <a:pPr marL="342900" lvl="0" indent="-342900">
                  <a:lnSpc>
                    <a:spcPct val="150000"/>
                  </a:lnSpc>
                  <a:buFont typeface="Arial" panose="020B0604020202020204" pitchFamily="34" charset="0"/>
                  <a:buChar char="•"/>
                </a:pPr>
                <a:r>
                  <a:rPr lang="en-AU" sz="2000" dirty="0"/>
                  <a:t>To be able to graph and describe trigonometric functions.</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2000" dirty="0"/>
                  <a:t>I can evaluate </a:t>
                </a:r>
                <a14:m>
                  <m:oMath xmlns:m="http://schemas.openxmlformats.org/officeDocument/2006/math">
                    <m:func>
                      <m:funcPr>
                        <m:ctrlPr>
                          <a:rPr lang="en-AU" sz="2000" i="1">
                            <a:latin typeface="Cambria Math" panose="02040503050406030204" pitchFamily="18" charset="0"/>
                          </a:rPr>
                        </m:ctrlPr>
                      </m:funcPr>
                      <m:fName>
                        <m:r>
                          <m:rPr>
                            <m:sty m:val="p"/>
                          </m:rPr>
                          <a:rPr lang="en-AU" sz="2000">
                            <a:latin typeface="Cambria Math" panose="02040503050406030204" pitchFamily="18" charset="0"/>
                          </a:rPr>
                          <m:t>sin</m:t>
                        </m:r>
                      </m:fName>
                      <m:e>
                        <m:r>
                          <a:rPr lang="en-AU" sz="2000" i="1">
                            <a:latin typeface="Cambria Math" panose="02040503050406030204" pitchFamily="18" charset="0"/>
                          </a:rPr>
                          <m:t>𝜃</m:t>
                        </m:r>
                        <m:r>
                          <a:rPr lang="en-AU" sz="2000" i="1">
                            <a:latin typeface="Cambria Math" panose="02040503050406030204" pitchFamily="18" charset="0"/>
                          </a:rPr>
                          <m:t>, </m:t>
                        </m:r>
                        <m:func>
                          <m:funcPr>
                            <m:ctrlPr>
                              <a:rPr lang="en-AU" sz="2000" i="1">
                                <a:latin typeface="Cambria Math" panose="02040503050406030204" pitchFamily="18" charset="0"/>
                              </a:rPr>
                            </m:ctrlPr>
                          </m:funcPr>
                          <m:fName>
                            <m:r>
                              <m:rPr>
                                <m:sty m:val="p"/>
                              </m:rPr>
                              <a:rPr lang="en-AU" sz="2000">
                                <a:latin typeface="Cambria Math" panose="02040503050406030204" pitchFamily="18" charset="0"/>
                              </a:rPr>
                              <m:t>cos</m:t>
                            </m:r>
                          </m:fName>
                          <m:e>
                            <m:r>
                              <a:rPr lang="en-AU" sz="2000" i="1">
                                <a:latin typeface="Cambria Math" panose="02040503050406030204" pitchFamily="18" charset="0"/>
                              </a:rPr>
                              <m:t>𝜃</m:t>
                            </m:r>
                          </m:e>
                        </m:func>
                      </m:e>
                    </m:func>
                  </m:oMath>
                </a14:m>
                <a:r>
                  <a:rPr lang="en-AU" sz="2000" dirty="0"/>
                  <a:t> and </a:t>
                </a:r>
                <a14:m>
                  <m:oMath xmlns:m="http://schemas.openxmlformats.org/officeDocument/2006/math">
                    <m:func>
                      <m:funcPr>
                        <m:ctrlPr>
                          <a:rPr lang="en-AU" sz="2000" i="1">
                            <a:latin typeface="Cambria Math" panose="02040503050406030204" pitchFamily="18" charset="0"/>
                          </a:rPr>
                        </m:ctrlPr>
                      </m:funcPr>
                      <m:fName>
                        <m:r>
                          <m:rPr>
                            <m:sty m:val="p"/>
                          </m:rPr>
                          <a:rPr lang="en-AU" sz="2000">
                            <a:latin typeface="Cambria Math" panose="02040503050406030204" pitchFamily="18" charset="0"/>
                          </a:rPr>
                          <m:t>tan</m:t>
                        </m:r>
                      </m:fName>
                      <m:e>
                        <m:r>
                          <a:rPr lang="en-AU" sz="2000" i="1">
                            <a:latin typeface="Cambria Math" panose="02040503050406030204" pitchFamily="18" charset="0"/>
                          </a:rPr>
                          <m:t>𝜃</m:t>
                        </m:r>
                      </m:e>
                    </m:func>
                  </m:oMath>
                </a14:m>
                <a:r>
                  <a:rPr lang="en-AU" sz="2000" dirty="0"/>
                  <a:t> at multiples of </a:t>
                </a:r>
                <a14:m>
                  <m:oMath xmlns:m="http://schemas.openxmlformats.org/officeDocument/2006/math">
                    <m:r>
                      <a:rPr lang="en-AU" sz="2000" i="1">
                        <a:latin typeface="Cambria Math" panose="02040503050406030204" pitchFamily="18" charset="0"/>
                      </a:rPr>
                      <m:t>90°</m:t>
                    </m:r>
                  </m:oMath>
                </a14:m>
                <a:r>
                  <a:rPr lang="en-AU" sz="2000" dirty="0"/>
                  <a:t>.</a:t>
                </a:r>
              </a:p>
              <a:p>
                <a:pPr marL="342900" lvl="0" indent="-342900">
                  <a:lnSpc>
                    <a:spcPct val="150000"/>
                  </a:lnSpc>
                  <a:buFont typeface="Arial" panose="020B0604020202020204" pitchFamily="34" charset="0"/>
                  <a:buChar char="•"/>
                </a:pPr>
                <a:r>
                  <a:rPr lang="en-AU" sz="2000" dirty="0"/>
                  <a:t>I can explain why some trigonometric ratios are undefined.</a:t>
                </a:r>
              </a:p>
              <a:p>
                <a:pPr marL="342900" lvl="0" indent="-342900">
                  <a:lnSpc>
                    <a:spcPct val="150000"/>
                  </a:lnSpc>
                  <a:buFont typeface="Arial" panose="020B0604020202020204" pitchFamily="34" charset="0"/>
                  <a:buChar char="•"/>
                </a:pPr>
                <a:r>
                  <a:rPr lang="en-AU" sz="2000" dirty="0"/>
                  <a:t>I can explain the connection between the unit circle and the graphs of trigonometric functions.</a:t>
                </a:r>
              </a:p>
              <a:p>
                <a:pPr marL="342900" lvl="0" indent="-342900">
                  <a:lnSpc>
                    <a:spcPct val="150000"/>
                  </a:lnSpc>
                  <a:buFont typeface="Arial" panose="020B0604020202020204" pitchFamily="34" charset="0"/>
                  <a:buChar char="•"/>
                </a:pPr>
                <a:r>
                  <a:rPr lang="en-AU" sz="2000" dirty="0"/>
                  <a:t>I can describe the graph of a trigonometric function using the terms domain, range, intercepts, amplitude and period.</a:t>
                </a:r>
              </a:p>
              <a:p>
                <a:pPr marL="342900" lvl="0" indent="-342900">
                  <a:lnSpc>
                    <a:spcPct val="150000"/>
                  </a:lnSpc>
                  <a:buFont typeface="Arial" panose="020B0604020202020204" pitchFamily="34" charset="0"/>
                  <a:buChar char="•"/>
                </a:pPr>
                <a:r>
                  <a:rPr lang="en-AU" sz="2000" dirty="0"/>
                  <a:t>I can draw the graph of a trigonometric function over one or more periods.</a:t>
                </a:r>
              </a:p>
            </p:txBody>
          </p:sp>
        </mc:Choice>
        <mc:Fallback xmlns="">
          <p:sp>
            <p:nvSpPr>
              <p:cNvPr id="3" name="TextBox 2">
                <a:extLst>
                  <a:ext uri="{FF2B5EF4-FFF2-40B4-BE49-F238E27FC236}">
                    <a16:creationId xmlns:a16="http://schemas.microsoft.com/office/drawing/2014/main" id="{DF637BA9-DB5E-2457-A795-0B300DBA6F82}"/>
                  </a:ext>
                </a:extLst>
              </p:cNvPr>
              <p:cNvSpPr txBox="1">
                <a:spLocks noRot="1" noChangeAspect="1" noMove="1" noResize="1" noEditPoints="1" noAdjustHandles="1" noChangeArrowheads="1" noChangeShapeType="1" noTextEdit="1"/>
              </p:cNvSpPr>
              <p:nvPr/>
            </p:nvSpPr>
            <p:spPr>
              <a:xfrm>
                <a:off x="370416" y="1894417"/>
                <a:ext cx="11303000" cy="4713534"/>
              </a:xfrm>
              <a:prstGeom prst="rect">
                <a:avLst/>
              </a:prstGeom>
              <a:blipFill>
                <a:blip r:embed="rId3"/>
                <a:stretch>
                  <a:fillRect l="-1402" b="-2329"/>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a:t>
            </a:r>
            <a:r>
              <a:rPr lang="en-AU">
                <a:latin typeface="+mj-lt"/>
              </a:rPr>
              <a:t>prior knowledge</a:t>
            </a:r>
            <a:endParaRPr lang="en-AU" dirty="0">
              <a:latin typeface="+mj-lt"/>
            </a:endParaRP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Graphing trigonometric functions (1)</a:t>
            </a:r>
          </a:p>
        </p:txBody>
      </p:sp>
      <p:sp>
        <p:nvSpPr>
          <p:cNvPr id="13" name="Text Placeholder 12">
            <a:extLst>
              <a:ext uri="{FF2B5EF4-FFF2-40B4-BE49-F238E27FC236}">
                <a16:creationId xmlns:a16="http://schemas.microsoft.com/office/drawing/2014/main" id="{8AAB25FA-A5B5-093F-A0C9-EAE7963EEB09}"/>
              </a:ext>
            </a:extLst>
          </p:cNvPr>
          <p:cNvSpPr>
            <a:spLocks noGrp="1"/>
          </p:cNvSpPr>
          <p:nvPr>
            <p:ph type="body" sz="quarter" idx="18"/>
          </p:nvPr>
        </p:nvSpPr>
        <p:spPr>
          <a:xfrm>
            <a:off x="360000" y="982520"/>
            <a:ext cx="11483998" cy="356423"/>
          </a:xfrm>
        </p:spPr>
        <p:txBody>
          <a:bodyPr/>
          <a:lstStyle/>
          <a:p>
            <a:r>
              <a:rPr lang="en-AU" dirty="0">
                <a:latin typeface="+mj-lt"/>
              </a:rPr>
              <a:t>The unit circle</a:t>
            </a:r>
          </a:p>
        </p:txBody>
      </p:sp>
      <mc:AlternateContent xmlns:mc="http://schemas.openxmlformats.org/markup-compatibility/2006" xmlns:a14="http://schemas.microsoft.com/office/drawing/2010/main">
        <mc:Choice Requires="a14">
          <p:graphicFrame>
            <p:nvGraphicFramePr>
              <p:cNvPr id="5" name="Table 4" descr="A table for students to complete. There are rows for sin x, cos x and tan x and columns for values of x from 0 to 330 degrees, increasing in 30 degree intervals.">
                <a:extLst>
                  <a:ext uri="{FF2B5EF4-FFF2-40B4-BE49-F238E27FC236}">
                    <a16:creationId xmlns:a16="http://schemas.microsoft.com/office/drawing/2014/main" id="{919832D8-3E7B-A45E-05B9-27125D120377}"/>
                  </a:ext>
                </a:extLst>
              </p:cNvPr>
              <p:cNvGraphicFramePr>
                <a:graphicFrameLocks noGrp="1"/>
              </p:cNvGraphicFramePr>
              <p:nvPr>
                <p:extLst>
                  <p:ext uri="{D42A27DB-BD31-4B8C-83A1-F6EECF244321}">
                    <p14:modId xmlns:p14="http://schemas.microsoft.com/office/powerpoint/2010/main" val="42649465"/>
                  </p:ext>
                </p:extLst>
              </p:nvPr>
            </p:nvGraphicFramePr>
            <p:xfrm>
              <a:off x="360000" y="1830007"/>
              <a:ext cx="10949680" cy="3752644"/>
            </p:xfrm>
            <a:graphic>
              <a:graphicData uri="http://schemas.openxmlformats.org/drawingml/2006/table">
                <a:tbl>
                  <a:tblPr firstRow="1" bandRow="1">
                    <a:tableStyleId>{69CF1AB2-1976-4502-BF36-3FF5EA218861}</a:tableStyleId>
                  </a:tblPr>
                  <a:tblGrid>
                    <a:gridCol w="1094968">
                      <a:extLst>
                        <a:ext uri="{9D8B030D-6E8A-4147-A177-3AD203B41FA5}">
                          <a16:colId xmlns:a16="http://schemas.microsoft.com/office/drawing/2014/main" val="206734979"/>
                        </a:ext>
                      </a:extLst>
                    </a:gridCol>
                    <a:gridCol w="1094968">
                      <a:extLst>
                        <a:ext uri="{9D8B030D-6E8A-4147-A177-3AD203B41FA5}">
                          <a16:colId xmlns:a16="http://schemas.microsoft.com/office/drawing/2014/main" val="1940319574"/>
                        </a:ext>
                      </a:extLst>
                    </a:gridCol>
                    <a:gridCol w="1094968">
                      <a:extLst>
                        <a:ext uri="{9D8B030D-6E8A-4147-A177-3AD203B41FA5}">
                          <a16:colId xmlns:a16="http://schemas.microsoft.com/office/drawing/2014/main" val="130140664"/>
                        </a:ext>
                      </a:extLst>
                    </a:gridCol>
                    <a:gridCol w="1094968">
                      <a:extLst>
                        <a:ext uri="{9D8B030D-6E8A-4147-A177-3AD203B41FA5}">
                          <a16:colId xmlns:a16="http://schemas.microsoft.com/office/drawing/2014/main" val="3318041971"/>
                        </a:ext>
                      </a:extLst>
                    </a:gridCol>
                    <a:gridCol w="1094968">
                      <a:extLst>
                        <a:ext uri="{9D8B030D-6E8A-4147-A177-3AD203B41FA5}">
                          <a16:colId xmlns:a16="http://schemas.microsoft.com/office/drawing/2014/main" val="2001280627"/>
                        </a:ext>
                      </a:extLst>
                    </a:gridCol>
                    <a:gridCol w="1094968">
                      <a:extLst>
                        <a:ext uri="{9D8B030D-6E8A-4147-A177-3AD203B41FA5}">
                          <a16:colId xmlns:a16="http://schemas.microsoft.com/office/drawing/2014/main" val="21071396"/>
                        </a:ext>
                      </a:extLst>
                    </a:gridCol>
                    <a:gridCol w="1094968">
                      <a:extLst>
                        <a:ext uri="{9D8B030D-6E8A-4147-A177-3AD203B41FA5}">
                          <a16:colId xmlns:a16="http://schemas.microsoft.com/office/drawing/2014/main" val="2888746466"/>
                        </a:ext>
                      </a:extLst>
                    </a:gridCol>
                    <a:gridCol w="1094968">
                      <a:extLst>
                        <a:ext uri="{9D8B030D-6E8A-4147-A177-3AD203B41FA5}">
                          <a16:colId xmlns:a16="http://schemas.microsoft.com/office/drawing/2014/main" val="123234321"/>
                        </a:ext>
                      </a:extLst>
                    </a:gridCol>
                    <a:gridCol w="1094968">
                      <a:extLst>
                        <a:ext uri="{9D8B030D-6E8A-4147-A177-3AD203B41FA5}">
                          <a16:colId xmlns:a16="http://schemas.microsoft.com/office/drawing/2014/main" val="3663697588"/>
                        </a:ext>
                      </a:extLst>
                    </a:gridCol>
                    <a:gridCol w="1094968">
                      <a:extLst>
                        <a:ext uri="{9D8B030D-6E8A-4147-A177-3AD203B41FA5}">
                          <a16:colId xmlns:a16="http://schemas.microsoft.com/office/drawing/2014/main" val="1325225070"/>
                        </a:ext>
                      </a:extLst>
                    </a:gridCol>
                  </a:tblGrid>
                  <a:tr h="938161">
                    <a:tc>
                      <a:txBody>
                        <a:bodyPr/>
                        <a:lstStyle/>
                        <a:p>
                          <a:pPr algn="ct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1800" b="1"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oMath>
                            </m:oMathPara>
                          </a14:m>
                          <a:endParaRPr lang="en-AU" sz="1800" b="1"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smtClean="0">
                                        <a:latin typeface="Cambria Math" panose="02040503050406030204" pitchFamily="18" charset="0"/>
                                      </a:rPr>
                                      <m:t>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smtClean="0">
                                        <a:latin typeface="Cambria Math" panose="02040503050406030204" pitchFamily="18" charset="0"/>
                                      </a:rPr>
                                      <m:t>𝟑𝟎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AU" b="1" smtClean="0">
                                    <a:latin typeface="Cambria Math" panose="02040503050406030204" pitchFamily="18" charset="0"/>
                                  </a:rPr>
                                  <m:t>𝟔</m:t>
                                </m:r>
                                <m:sSup>
                                  <m:sSupPr>
                                    <m:ctrlPr>
                                      <a:rPr lang="en-AU" b="1" i="1" smtClean="0">
                                        <a:latin typeface="Cambria Math" panose="02040503050406030204" pitchFamily="18" charset="0"/>
                                      </a:rPr>
                                    </m:ctrlPr>
                                  </m:sSupPr>
                                  <m:e>
                                    <m:r>
                                      <a:rPr lang="en-AU" b="1" smtClean="0">
                                        <a:latin typeface="Cambria Math" panose="02040503050406030204" pitchFamily="18" charset="0"/>
                                      </a:rPr>
                                      <m:t>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smtClean="0">
                                        <a:latin typeface="Cambria Math" panose="02040503050406030204" pitchFamily="18" charset="0"/>
                                      </a:rPr>
                                      <m:t>𝟏𝟐𝟎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AU" b="1" smtClean="0">
                                    <a:latin typeface="Cambria Math" panose="02040503050406030204" pitchFamily="18" charset="0"/>
                                  </a:rPr>
                                  <m:t>𝟏𝟓</m:t>
                                </m:r>
                                <m:sSup>
                                  <m:sSupPr>
                                    <m:ctrlPr>
                                      <a:rPr lang="en-AU" b="1" i="1" smtClean="0">
                                        <a:latin typeface="Cambria Math" panose="02040503050406030204" pitchFamily="18" charset="0"/>
                                      </a:rPr>
                                    </m:ctrlPr>
                                  </m:sSupPr>
                                  <m:e>
                                    <m:r>
                                      <a:rPr lang="en-AU" b="1" smtClean="0">
                                        <a:latin typeface="Cambria Math" panose="02040503050406030204" pitchFamily="18" charset="0"/>
                                      </a:rPr>
                                      <m:t>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i="0" smtClean="0">
                                        <a:latin typeface="Cambria Math" panose="02040503050406030204" pitchFamily="18" charset="0"/>
                                      </a:rPr>
                                      <m:t>𝟐𝟏𝟎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i="0" smtClean="0">
                                        <a:latin typeface="Cambria Math" panose="02040503050406030204" pitchFamily="18" charset="0"/>
                                      </a:rPr>
                                      <m:t>𝟐𝟒𝟎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i="0" smtClean="0">
                                        <a:latin typeface="Cambria Math" panose="02040503050406030204" pitchFamily="18" charset="0"/>
                                      </a:rPr>
                                      <m:t>𝟑𝟎𝟎</m:t>
                                    </m:r>
                                  </m:e>
                                  <m:sup>
                                    <m:r>
                                      <a:rPr lang="en-AU" b="1" i="1" smtClean="0">
                                        <a:latin typeface="Cambria Math" panose="02040503050406030204" pitchFamily="18" charset="0"/>
                                      </a:rPr>
                                      <m:t>𝐨</m:t>
                                    </m:r>
                                  </m:sup>
                                </m:sSup>
                              </m:oMath>
                            </m:oMathPara>
                          </a14:m>
                          <a:endParaRPr lang="en-AU" b="1"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AU" b="1" i="1" smtClean="0">
                                        <a:latin typeface="Cambria Math" panose="02040503050406030204" pitchFamily="18" charset="0"/>
                                      </a:rPr>
                                    </m:ctrlPr>
                                  </m:sSupPr>
                                  <m:e>
                                    <m:r>
                                      <a:rPr lang="en-AU" b="1" i="0" smtClean="0">
                                        <a:latin typeface="Cambria Math" panose="02040503050406030204" pitchFamily="18" charset="0"/>
                                      </a:rPr>
                                      <m:t>𝟑𝟑𝟎</m:t>
                                    </m:r>
                                  </m:e>
                                  <m:sup>
                                    <m:r>
                                      <a:rPr lang="en-AU" b="1" i="1" smtClean="0">
                                        <a:latin typeface="Cambria Math" panose="02040503050406030204" pitchFamily="18" charset="0"/>
                                      </a:rPr>
                                      <m:t>𝐨</m:t>
                                    </m:r>
                                  </m:sup>
                                </m:sSup>
                              </m:oMath>
                            </m:oMathPara>
                          </a14:m>
                          <a:endParaRPr lang="en-AU" b="1" dirty="0"/>
                        </a:p>
                      </a:txBody>
                      <a:tcPr anchor="ctr"/>
                    </a:tc>
                    <a:extLst>
                      <a:ext uri="{0D108BD9-81ED-4DB2-BD59-A6C34878D82A}">
                        <a16:rowId xmlns:a16="http://schemas.microsoft.com/office/drawing/2014/main" val="559577245"/>
                      </a:ext>
                    </a:extLst>
                  </a:tr>
                  <a:tr h="938161">
                    <a:tc>
                      <a:txBody>
                        <a:bodyPr/>
                        <a:lstStyle/>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func>
                                  <m:funcPr>
                                    <m:ctrlPr>
                                      <a:rPr lang="en-AU" sz="1800" b="1" i="1">
                                        <a:effectLst/>
                                        <a:latin typeface="Cambria Math" panose="02040503050406030204" pitchFamily="18" charset="0"/>
                                        <a:ea typeface="Calibri" panose="020F0502020204030204" pitchFamily="34" charset="0"/>
                                        <a:cs typeface="Arial" panose="020B0604020202020204" pitchFamily="34" charset="0"/>
                                      </a:rPr>
                                    </m:ctrlPr>
                                  </m:funcPr>
                                  <m:fName>
                                    <m:r>
                                      <a:rPr lang="en-AU" sz="1800" b="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𝐬𝐢𝐧</m:t>
                                    </m:r>
                                  </m:fName>
                                  <m:e>
                                    <m:r>
                                      <a:rPr lang="en-AU" sz="1800" b="1"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e>
                                </m:func>
                              </m:oMath>
                            </m:oMathPara>
                          </a14:m>
                          <a:endParaRPr lang="en-AU" sz="1800" b="1"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endParaRPr lang="en-AU" b="1" dirty="0"/>
                        </a:p>
                      </a:txBody>
                      <a:tcPr/>
                    </a:tc>
                    <a:tc>
                      <a:txBody>
                        <a:bodyPr/>
                        <a:lstStyle/>
                        <a:p>
                          <a:endParaRPr lang="en-AU" b="1" dirty="0"/>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extLst>
                      <a:ext uri="{0D108BD9-81ED-4DB2-BD59-A6C34878D82A}">
                        <a16:rowId xmlns:a16="http://schemas.microsoft.com/office/drawing/2014/main" val="3719572228"/>
                      </a:ext>
                    </a:extLst>
                  </a:tr>
                  <a:tr h="938161">
                    <a:tc>
                      <a:txBody>
                        <a:bodyPr/>
                        <a:lstStyle/>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func>
                                  <m:funcPr>
                                    <m:ctrlPr>
                                      <a:rPr lang="en-AU" sz="1800" b="1" i="1">
                                        <a:effectLst/>
                                        <a:latin typeface="Cambria Math" panose="02040503050406030204" pitchFamily="18" charset="0"/>
                                        <a:ea typeface="Calibri" panose="020F0502020204030204" pitchFamily="34" charset="0"/>
                                        <a:cs typeface="Arial" panose="020B0604020202020204" pitchFamily="34" charset="0"/>
                                      </a:rPr>
                                    </m:ctrlPr>
                                  </m:funcPr>
                                  <m:fName>
                                    <m:r>
                                      <a:rPr lang="en-AU" sz="1800" b="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𝐜𝐨𝐬</m:t>
                                    </m:r>
                                  </m:fName>
                                  <m:e>
                                    <m:r>
                                      <a:rPr lang="en-AU" sz="1800" b="1"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e>
                                </m:func>
                              </m:oMath>
                            </m:oMathPara>
                          </a14:m>
                          <a:endParaRPr lang="en-AU" sz="1800" b="1"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endParaRPr lang="en-AU" b="1" dirty="0"/>
                        </a:p>
                      </a:txBody>
                      <a:tcPr/>
                    </a:tc>
                    <a:tc>
                      <a:txBody>
                        <a:bodyPr/>
                        <a:lstStyle/>
                        <a:p>
                          <a:endParaRPr lang="en-AU" b="1" dirty="0"/>
                        </a:p>
                      </a:txBody>
                      <a:tcPr/>
                    </a:tc>
                    <a:tc>
                      <a:txBody>
                        <a:bodyPr/>
                        <a:lstStyle/>
                        <a:p>
                          <a:endParaRPr lang="en-AU" b="1"/>
                        </a:p>
                      </a:txBody>
                      <a:tcPr/>
                    </a:tc>
                    <a:tc>
                      <a:txBody>
                        <a:bodyPr/>
                        <a:lstStyle/>
                        <a:p>
                          <a:endParaRPr lang="en-AU" b="1" dirty="0"/>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dirty="0"/>
                        </a:p>
                      </a:txBody>
                      <a:tcPr/>
                    </a:tc>
                    <a:extLst>
                      <a:ext uri="{0D108BD9-81ED-4DB2-BD59-A6C34878D82A}">
                        <a16:rowId xmlns:a16="http://schemas.microsoft.com/office/drawing/2014/main" val="66268950"/>
                      </a:ext>
                    </a:extLst>
                  </a:tr>
                  <a:tr h="938161">
                    <a:tc>
                      <a:txBody>
                        <a:bodyPr/>
                        <a:lstStyle/>
                        <a:p>
                          <a:pPr>
                            <a:lnSpc>
                              <a:spcPct val="150000"/>
                            </a:lnSpc>
                            <a:spcBef>
                              <a:spcPts val="1200"/>
                            </a:spcBef>
                            <a:spcAft>
                              <a:spcPts val="600"/>
                            </a:spcAft>
                            <a:buNone/>
                          </a:pPr>
                          <a14:m>
                            <m:oMathPara xmlns:m="http://schemas.openxmlformats.org/officeDocument/2006/math">
                              <m:oMathParaPr>
                                <m:jc m:val="centerGroup"/>
                              </m:oMathParaPr>
                              <m:oMath xmlns:m="http://schemas.openxmlformats.org/officeDocument/2006/math">
                                <m:func>
                                  <m:funcPr>
                                    <m:ctrlPr>
                                      <a:rPr lang="en-AU" sz="1800" b="1" i="1">
                                        <a:effectLst/>
                                        <a:latin typeface="Cambria Math" panose="02040503050406030204" pitchFamily="18" charset="0"/>
                                        <a:ea typeface="Calibri" panose="020F0502020204030204" pitchFamily="34" charset="0"/>
                                        <a:cs typeface="Arial" panose="020B0604020202020204" pitchFamily="34" charset="0"/>
                                      </a:rPr>
                                    </m:ctrlPr>
                                  </m:funcPr>
                                  <m:fName>
                                    <m:r>
                                      <a:rPr lang="en-AU" sz="1800" b="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𝐭𝐚𝐧</m:t>
                                    </m:r>
                                  </m:fName>
                                  <m:e>
                                    <m:r>
                                      <a:rPr lang="en-AU" sz="1800" b="1" i="1"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𝒙</m:t>
                                    </m:r>
                                  </m:e>
                                </m:func>
                              </m:oMath>
                            </m:oMathPara>
                          </a14:m>
                          <a:endParaRPr lang="en-AU" sz="1800" b="1" dirty="0">
                            <a:effectLst/>
                            <a:latin typeface="Arial" panose="020B0604020202020204" pitchFamily="34" charset="0"/>
                            <a:ea typeface="Calibri" panose="020F0502020204030204" pitchFamily="34" charset="0"/>
                            <a:cs typeface="Arial" panose="020B0604020202020204" pitchFamily="34" charset="0"/>
                          </a:endParaRPr>
                        </a:p>
                      </a:txBody>
                      <a:tcPr anchor="ctr"/>
                    </a:tc>
                    <a:tc>
                      <a:txBody>
                        <a:bodyPr/>
                        <a:lstStyle/>
                        <a:p>
                          <a:endParaRPr lang="en-AU" b="1"/>
                        </a:p>
                      </a:txBody>
                      <a:tcPr/>
                    </a:tc>
                    <a:tc>
                      <a:txBody>
                        <a:bodyPr/>
                        <a:lstStyle/>
                        <a:p>
                          <a:endParaRPr lang="en-AU" b="1"/>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extLst>
                      <a:ext uri="{0D108BD9-81ED-4DB2-BD59-A6C34878D82A}">
                        <a16:rowId xmlns:a16="http://schemas.microsoft.com/office/drawing/2014/main" val="3447997907"/>
                      </a:ext>
                    </a:extLst>
                  </a:tr>
                </a:tbl>
              </a:graphicData>
            </a:graphic>
          </p:graphicFrame>
        </mc:Choice>
        <mc:Fallback xmlns="">
          <p:graphicFrame>
            <p:nvGraphicFramePr>
              <p:cNvPr id="5" name="Table 4" descr="A table for students to complete. There are rows for sin x, cos x and tan x and columns for values of x from 0 to 330 degrees, increasing in 30 degree intervals.">
                <a:extLst>
                  <a:ext uri="{FF2B5EF4-FFF2-40B4-BE49-F238E27FC236}">
                    <a16:creationId xmlns:a16="http://schemas.microsoft.com/office/drawing/2014/main" id="{919832D8-3E7B-A45E-05B9-27125D120377}"/>
                  </a:ext>
                </a:extLst>
              </p:cNvPr>
              <p:cNvGraphicFramePr>
                <a:graphicFrameLocks noGrp="1"/>
              </p:cNvGraphicFramePr>
              <p:nvPr>
                <p:extLst>
                  <p:ext uri="{D42A27DB-BD31-4B8C-83A1-F6EECF244321}">
                    <p14:modId xmlns:p14="http://schemas.microsoft.com/office/powerpoint/2010/main" val="42649465"/>
                  </p:ext>
                </p:extLst>
              </p:nvPr>
            </p:nvGraphicFramePr>
            <p:xfrm>
              <a:off x="360000" y="1830007"/>
              <a:ext cx="10949680" cy="3752644"/>
            </p:xfrm>
            <a:graphic>
              <a:graphicData uri="http://schemas.openxmlformats.org/drawingml/2006/table">
                <a:tbl>
                  <a:tblPr firstRow="1" bandRow="1">
                    <a:tableStyleId>{69CF1AB2-1976-4502-BF36-3FF5EA218861}</a:tableStyleId>
                  </a:tblPr>
                  <a:tblGrid>
                    <a:gridCol w="1094968">
                      <a:extLst>
                        <a:ext uri="{9D8B030D-6E8A-4147-A177-3AD203B41FA5}">
                          <a16:colId xmlns:a16="http://schemas.microsoft.com/office/drawing/2014/main" val="206734979"/>
                        </a:ext>
                      </a:extLst>
                    </a:gridCol>
                    <a:gridCol w="1094968">
                      <a:extLst>
                        <a:ext uri="{9D8B030D-6E8A-4147-A177-3AD203B41FA5}">
                          <a16:colId xmlns:a16="http://schemas.microsoft.com/office/drawing/2014/main" val="1940319574"/>
                        </a:ext>
                      </a:extLst>
                    </a:gridCol>
                    <a:gridCol w="1094968">
                      <a:extLst>
                        <a:ext uri="{9D8B030D-6E8A-4147-A177-3AD203B41FA5}">
                          <a16:colId xmlns:a16="http://schemas.microsoft.com/office/drawing/2014/main" val="130140664"/>
                        </a:ext>
                      </a:extLst>
                    </a:gridCol>
                    <a:gridCol w="1094968">
                      <a:extLst>
                        <a:ext uri="{9D8B030D-6E8A-4147-A177-3AD203B41FA5}">
                          <a16:colId xmlns:a16="http://schemas.microsoft.com/office/drawing/2014/main" val="3318041971"/>
                        </a:ext>
                      </a:extLst>
                    </a:gridCol>
                    <a:gridCol w="1094968">
                      <a:extLst>
                        <a:ext uri="{9D8B030D-6E8A-4147-A177-3AD203B41FA5}">
                          <a16:colId xmlns:a16="http://schemas.microsoft.com/office/drawing/2014/main" val="2001280627"/>
                        </a:ext>
                      </a:extLst>
                    </a:gridCol>
                    <a:gridCol w="1094968">
                      <a:extLst>
                        <a:ext uri="{9D8B030D-6E8A-4147-A177-3AD203B41FA5}">
                          <a16:colId xmlns:a16="http://schemas.microsoft.com/office/drawing/2014/main" val="21071396"/>
                        </a:ext>
                      </a:extLst>
                    </a:gridCol>
                    <a:gridCol w="1094968">
                      <a:extLst>
                        <a:ext uri="{9D8B030D-6E8A-4147-A177-3AD203B41FA5}">
                          <a16:colId xmlns:a16="http://schemas.microsoft.com/office/drawing/2014/main" val="2888746466"/>
                        </a:ext>
                      </a:extLst>
                    </a:gridCol>
                    <a:gridCol w="1094968">
                      <a:extLst>
                        <a:ext uri="{9D8B030D-6E8A-4147-A177-3AD203B41FA5}">
                          <a16:colId xmlns:a16="http://schemas.microsoft.com/office/drawing/2014/main" val="123234321"/>
                        </a:ext>
                      </a:extLst>
                    </a:gridCol>
                    <a:gridCol w="1094968">
                      <a:extLst>
                        <a:ext uri="{9D8B030D-6E8A-4147-A177-3AD203B41FA5}">
                          <a16:colId xmlns:a16="http://schemas.microsoft.com/office/drawing/2014/main" val="3663697588"/>
                        </a:ext>
                      </a:extLst>
                    </a:gridCol>
                    <a:gridCol w="1094968">
                      <a:extLst>
                        <a:ext uri="{9D8B030D-6E8A-4147-A177-3AD203B41FA5}">
                          <a16:colId xmlns:a16="http://schemas.microsoft.com/office/drawing/2014/main" val="1325225070"/>
                        </a:ext>
                      </a:extLst>
                    </a:gridCol>
                  </a:tblGrid>
                  <a:tr h="938161">
                    <a:tc>
                      <a:txBody>
                        <a:bodyPr/>
                        <a:lstStyle/>
                        <a:p>
                          <a:endParaRPr lang="en-US"/>
                        </a:p>
                      </a:txBody>
                      <a:tcPr anchor="ctr">
                        <a:blipFill>
                          <a:blip r:embed="rId3"/>
                          <a:stretch>
                            <a:fillRect l="-556" t="-649" r="-899444" b="-301299"/>
                          </a:stretch>
                        </a:blipFill>
                      </a:tcPr>
                    </a:tc>
                    <a:tc>
                      <a:txBody>
                        <a:bodyPr/>
                        <a:lstStyle/>
                        <a:p>
                          <a:endParaRPr lang="en-US"/>
                        </a:p>
                      </a:txBody>
                      <a:tcPr anchor="ctr">
                        <a:blipFill>
                          <a:blip r:embed="rId3"/>
                          <a:stretch>
                            <a:fillRect l="-101117" t="-649" r="-804469" b="-301299"/>
                          </a:stretch>
                        </a:blipFill>
                      </a:tcPr>
                    </a:tc>
                    <a:tc>
                      <a:txBody>
                        <a:bodyPr/>
                        <a:lstStyle/>
                        <a:p>
                          <a:endParaRPr lang="en-US"/>
                        </a:p>
                      </a:txBody>
                      <a:tcPr anchor="ctr">
                        <a:blipFill>
                          <a:blip r:embed="rId3"/>
                          <a:stretch>
                            <a:fillRect l="-200000" t="-649" r="-700000" b="-301299"/>
                          </a:stretch>
                        </a:blipFill>
                      </a:tcPr>
                    </a:tc>
                    <a:tc>
                      <a:txBody>
                        <a:bodyPr/>
                        <a:lstStyle/>
                        <a:p>
                          <a:endParaRPr lang="en-US"/>
                        </a:p>
                      </a:txBody>
                      <a:tcPr anchor="ctr">
                        <a:blipFill>
                          <a:blip r:embed="rId3"/>
                          <a:stretch>
                            <a:fillRect l="-300000" t="-649" r="-600000" b="-301299"/>
                          </a:stretch>
                        </a:blipFill>
                      </a:tcPr>
                    </a:tc>
                    <a:tc>
                      <a:txBody>
                        <a:bodyPr/>
                        <a:lstStyle/>
                        <a:p>
                          <a:endParaRPr lang="en-US"/>
                        </a:p>
                      </a:txBody>
                      <a:tcPr anchor="ctr">
                        <a:blipFill>
                          <a:blip r:embed="rId3"/>
                          <a:stretch>
                            <a:fillRect l="-400000" t="-649" r="-500000" b="-301299"/>
                          </a:stretch>
                        </a:blipFill>
                      </a:tcPr>
                    </a:tc>
                    <a:tc>
                      <a:txBody>
                        <a:bodyPr/>
                        <a:lstStyle/>
                        <a:p>
                          <a:endParaRPr lang="en-US"/>
                        </a:p>
                      </a:txBody>
                      <a:tcPr anchor="ctr">
                        <a:blipFill>
                          <a:blip r:embed="rId3"/>
                          <a:stretch>
                            <a:fillRect l="-502793" t="-649" r="-402793" b="-301299"/>
                          </a:stretch>
                        </a:blipFill>
                      </a:tcPr>
                    </a:tc>
                    <a:tc>
                      <a:txBody>
                        <a:bodyPr/>
                        <a:lstStyle/>
                        <a:p>
                          <a:endParaRPr lang="en-US"/>
                        </a:p>
                      </a:txBody>
                      <a:tcPr anchor="ctr">
                        <a:blipFill>
                          <a:blip r:embed="rId3"/>
                          <a:stretch>
                            <a:fillRect l="-599444" t="-649" r="-300556" b="-301299"/>
                          </a:stretch>
                        </a:blipFill>
                      </a:tcPr>
                    </a:tc>
                    <a:tc>
                      <a:txBody>
                        <a:bodyPr/>
                        <a:lstStyle/>
                        <a:p>
                          <a:endParaRPr lang="en-US"/>
                        </a:p>
                      </a:txBody>
                      <a:tcPr anchor="ctr">
                        <a:blipFill>
                          <a:blip r:embed="rId3"/>
                          <a:stretch>
                            <a:fillRect l="-699444" t="-649" r="-200556" b="-301299"/>
                          </a:stretch>
                        </a:blipFill>
                      </a:tcPr>
                    </a:tc>
                    <a:tc>
                      <a:txBody>
                        <a:bodyPr/>
                        <a:lstStyle/>
                        <a:p>
                          <a:endParaRPr lang="en-US"/>
                        </a:p>
                      </a:txBody>
                      <a:tcPr anchor="ctr">
                        <a:blipFill>
                          <a:blip r:embed="rId3"/>
                          <a:stretch>
                            <a:fillRect l="-803911" t="-649" r="-101676" b="-301299"/>
                          </a:stretch>
                        </a:blipFill>
                      </a:tcPr>
                    </a:tc>
                    <a:tc>
                      <a:txBody>
                        <a:bodyPr/>
                        <a:lstStyle/>
                        <a:p>
                          <a:endParaRPr lang="en-US"/>
                        </a:p>
                      </a:txBody>
                      <a:tcPr anchor="ctr">
                        <a:blipFill>
                          <a:blip r:embed="rId3"/>
                          <a:stretch>
                            <a:fillRect l="-898889" t="-649" r="-1111" b="-301299"/>
                          </a:stretch>
                        </a:blipFill>
                      </a:tcPr>
                    </a:tc>
                    <a:extLst>
                      <a:ext uri="{0D108BD9-81ED-4DB2-BD59-A6C34878D82A}">
                        <a16:rowId xmlns:a16="http://schemas.microsoft.com/office/drawing/2014/main" val="559577245"/>
                      </a:ext>
                    </a:extLst>
                  </a:tr>
                  <a:tr h="938161">
                    <a:tc>
                      <a:txBody>
                        <a:bodyPr/>
                        <a:lstStyle/>
                        <a:p>
                          <a:endParaRPr lang="en-US"/>
                        </a:p>
                      </a:txBody>
                      <a:tcPr anchor="ctr">
                        <a:blipFill>
                          <a:blip r:embed="rId3"/>
                          <a:stretch>
                            <a:fillRect l="-556" t="-100649" r="-899444" b="-201299"/>
                          </a:stretch>
                        </a:blipFill>
                      </a:tcPr>
                    </a:tc>
                    <a:tc>
                      <a:txBody>
                        <a:bodyPr/>
                        <a:lstStyle/>
                        <a:p>
                          <a:endParaRPr lang="en-AU" b="1" dirty="0"/>
                        </a:p>
                      </a:txBody>
                      <a:tcPr/>
                    </a:tc>
                    <a:tc>
                      <a:txBody>
                        <a:bodyPr/>
                        <a:lstStyle/>
                        <a:p>
                          <a:endParaRPr lang="en-AU" b="1" dirty="0"/>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extLst>
                      <a:ext uri="{0D108BD9-81ED-4DB2-BD59-A6C34878D82A}">
                        <a16:rowId xmlns:a16="http://schemas.microsoft.com/office/drawing/2014/main" val="3719572228"/>
                      </a:ext>
                    </a:extLst>
                  </a:tr>
                  <a:tr h="938161">
                    <a:tc>
                      <a:txBody>
                        <a:bodyPr/>
                        <a:lstStyle/>
                        <a:p>
                          <a:endParaRPr lang="en-US"/>
                        </a:p>
                      </a:txBody>
                      <a:tcPr anchor="ctr">
                        <a:blipFill>
                          <a:blip r:embed="rId3"/>
                          <a:stretch>
                            <a:fillRect l="-556" t="-200649" r="-899444" b="-101299"/>
                          </a:stretch>
                        </a:blipFill>
                      </a:tcPr>
                    </a:tc>
                    <a:tc>
                      <a:txBody>
                        <a:bodyPr/>
                        <a:lstStyle/>
                        <a:p>
                          <a:endParaRPr lang="en-AU" b="1" dirty="0"/>
                        </a:p>
                      </a:txBody>
                      <a:tcPr/>
                    </a:tc>
                    <a:tc>
                      <a:txBody>
                        <a:bodyPr/>
                        <a:lstStyle/>
                        <a:p>
                          <a:endParaRPr lang="en-AU" b="1" dirty="0"/>
                        </a:p>
                      </a:txBody>
                      <a:tcPr/>
                    </a:tc>
                    <a:tc>
                      <a:txBody>
                        <a:bodyPr/>
                        <a:lstStyle/>
                        <a:p>
                          <a:endParaRPr lang="en-AU" b="1"/>
                        </a:p>
                      </a:txBody>
                      <a:tcPr/>
                    </a:tc>
                    <a:tc>
                      <a:txBody>
                        <a:bodyPr/>
                        <a:lstStyle/>
                        <a:p>
                          <a:endParaRPr lang="en-AU" b="1" dirty="0"/>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a:p>
                      </a:txBody>
                      <a:tcPr/>
                    </a:tc>
                    <a:tc>
                      <a:txBody>
                        <a:bodyPr/>
                        <a:lstStyle/>
                        <a:p>
                          <a:endParaRPr lang="en-AU" b="1" dirty="0"/>
                        </a:p>
                      </a:txBody>
                      <a:tcPr/>
                    </a:tc>
                    <a:extLst>
                      <a:ext uri="{0D108BD9-81ED-4DB2-BD59-A6C34878D82A}">
                        <a16:rowId xmlns:a16="http://schemas.microsoft.com/office/drawing/2014/main" val="66268950"/>
                      </a:ext>
                    </a:extLst>
                  </a:tr>
                  <a:tr h="938161">
                    <a:tc>
                      <a:txBody>
                        <a:bodyPr/>
                        <a:lstStyle/>
                        <a:p>
                          <a:endParaRPr lang="en-US"/>
                        </a:p>
                      </a:txBody>
                      <a:tcPr anchor="ctr">
                        <a:blipFill>
                          <a:blip r:embed="rId3"/>
                          <a:stretch>
                            <a:fillRect l="-556" t="-300649" r="-899444" b="-1299"/>
                          </a:stretch>
                        </a:blipFill>
                      </a:tcPr>
                    </a:tc>
                    <a:tc>
                      <a:txBody>
                        <a:bodyPr/>
                        <a:lstStyle/>
                        <a:p>
                          <a:endParaRPr lang="en-AU" b="1"/>
                        </a:p>
                      </a:txBody>
                      <a:tcPr/>
                    </a:tc>
                    <a:tc>
                      <a:txBody>
                        <a:bodyPr/>
                        <a:lstStyle/>
                        <a:p>
                          <a:endParaRPr lang="en-AU" b="1"/>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tc>
                      <a:txBody>
                        <a:bodyPr/>
                        <a:lstStyle/>
                        <a:p>
                          <a:endParaRPr lang="en-AU" b="1" dirty="0"/>
                        </a:p>
                      </a:txBody>
                      <a:tcPr/>
                    </a:tc>
                    <a:extLst>
                      <a:ext uri="{0D108BD9-81ED-4DB2-BD59-A6C34878D82A}">
                        <a16:rowId xmlns:a16="http://schemas.microsoft.com/office/drawing/2014/main" val="3447997907"/>
                      </a:ext>
                    </a:extLst>
                  </a:tr>
                </a:tbl>
              </a:graphicData>
            </a:graphic>
          </p:graphicFrame>
        </mc:Fallback>
      </mc:AlternateContent>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3133E1-BB75-4767-3CCE-D43014F20BFA}"/>
              </a:ext>
            </a:extLst>
          </p:cNvPr>
          <p:cNvSpPr>
            <a:spLocks noGrp="1"/>
          </p:cNvSpPr>
          <p:nvPr>
            <p:ph type="title"/>
          </p:nvPr>
        </p:nvSpPr>
        <p:spPr/>
        <p:txBody>
          <a:bodyPr/>
          <a:lstStyle/>
          <a:p>
            <a:r>
              <a:rPr lang="en-AU" dirty="0"/>
              <a:t>Definitions (1)</a:t>
            </a:r>
          </a:p>
        </p:txBody>
      </p:sp>
      <p:sp>
        <p:nvSpPr>
          <p:cNvPr id="4" name="Text Placeholder 3">
            <a:extLst>
              <a:ext uri="{FF2B5EF4-FFF2-40B4-BE49-F238E27FC236}">
                <a16:creationId xmlns:a16="http://schemas.microsoft.com/office/drawing/2014/main" id="{07703A8A-1FC2-6B8C-5045-40ED27D26856}"/>
              </a:ext>
            </a:extLst>
          </p:cNvPr>
          <p:cNvSpPr>
            <a:spLocks noGrp="1"/>
          </p:cNvSpPr>
          <p:nvPr>
            <p:ph type="body" sz="quarter" idx="18"/>
          </p:nvPr>
        </p:nvSpPr>
        <p:spPr/>
        <p:txBody>
          <a:bodyPr/>
          <a:lstStyle/>
          <a:p>
            <a:r>
              <a:rPr lang="en-AU" dirty="0"/>
              <a:t>Amplitude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1A8A5EB-9A3F-0739-D618-1EFA2D544165}"/>
                  </a:ext>
                </a:extLst>
              </p:cNvPr>
              <p:cNvSpPr txBox="1"/>
              <p:nvPr/>
            </p:nvSpPr>
            <p:spPr>
              <a:xfrm>
                <a:off x="359998" y="1399418"/>
                <a:ext cx="11182817" cy="830997"/>
              </a:xfrm>
              <a:prstGeom prst="rect">
                <a:avLst/>
              </a:prstGeom>
              <a:noFill/>
            </p:spPr>
            <p:txBody>
              <a:bodyPr wrap="square">
                <a:spAutoFit/>
              </a:bodyPr>
              <a:lstStyle/>
              <a:p>
                <a:pPr lvl="0" algn="l"/>
                <a:r>
                  <a:rPr lang="en-AU" b="0" i="0" dirty="0"/>
                  <a:t>A sine or cosine function has amplitude </a:t>
                </a:r>
                <a14:m>
                  <m:oMath xmlns:m="http://schemas.openxmlformats.org/officeDocument/2006/math">
                    <m:r>
                      <a:rPr lang="en-AU" b="0" i="1" smtClean="0">
                        <a:latin typeface="Cambria Math" panose="02040503050406030204" pitchFamily="18" charset="0"/>
                      </a:rPr>
                      <m:t>𝐴</m:t>
                    </m:r>
                  </m:oMath>
                </a14:m>
                <a:r>
                  <a:rPr lang="en-AU" b="0" i="0" dirty="0"/>
                  <a:t>, that is half the distance between the maximum and minimum values.</a:t>
                </a:r>
                <a:endParaRPr lang="en-AU" dirty="0"/>
              </a:p>
            </p:txBody>
          </p:sp>
        </mc:Choice>
        <mc:Fallback xmlns="">
          <p:sp>
            <p:nvSpPr>
              <p:cNvPr id="9" name="TextBox 8">
                <a:extLst>
                  <a:ext uri="{FF2B5EF4-FFF2-40B4-BE49-F238E27FC236}">
                    <a16:creationId xmlns:a16="http://schemas.microsoft.com/office/drawing/2014/main" id="{81A8A5EB-9A3F-0739-D618-1EFA2D544165}"/>
                  </a:ext>
                </a:extLst>
              </p:cNvPr>
              <p:cNvSpPr txBox="1">
                <a:spLocks noRot="1" noChangeAspect="1" noMove="1" noResize="1" noEditPoints="1" noAdjustHandles="1" noChangeArrowheads="1" noChangeShapeType="1" noTextEdit="1"/>
              </p:cNvSpPr>
              <p:nvPr/>
            </p:nvSpPr>
            <p:spPr>
              <a:xfrm>
                <a:off x="359998" y="1399418"/>
                <a:ext cx="11182817" cy="830997"/>
              </a:xfrm>
              <a:prstGeom prst="rect">
                <a:avLst/>
              </a:prstGeom>
              <a:blipFill>
                <a:blip r:embed="rId2"/>
                <a:stretch>
                  <a:fillRect l="-817" t="-5147" b="-16912"/>
                </a:stretch>
              </a:blipFill>
            </p:spPr>
            <p:txBody>
              <a:bodyPr/>
              <a:lstStyle/>
              <a:p>
                <a:r>
                  <a:rPr lang="en-AU">
                    <a:noFill/>
                  </a:rPr>
                  <a:t> </a:t>
                </a:r>
              </a:p>
            </p:txBody>
          </p:sp>
        </mc:Fallback>
      </mc:AlternateContent>
      <p:pic>
        <p:nvPicPr>
          <p:cNvPr id="7" name="Picture 6" descr="A sin graph with arrows displayed vertically from the x axis at 90 degrees to the maximum peak of the sin curve and again at 270 degrees down to the minimum peak of the curve. ">
            <a:extLst>
              <a:ext uri="{FF2B5EF4-FFF2-40B4-BE49-F238E27FC236}">
                <a16:creationId xmlns:a16="http://schemas.microsoft.com/office/drawing/2014/main" id="{0D9194F3-45E5-A2D0-5455-AE1C9B36AC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660" y="2724232"/>
            <a:ext cx="5548746" cy="3699164"/>
          </a:xfrm>
          <a:prstGeom prst="rect">
            <a:avLst/>
          </a:prstGeom>
        </p:spPr>
      </p:pic>
      <p:sp>
        <p:nvSpPr>
          <p:cNvPr id="2" name="Slide Number Placeholder 1">
            <a:extLst>
              <a:ext uri="{FF2B5EF4-FFF2-40B4-BE49-F238E27FC236}">
                <a16:creationId xmlns:a16="http://schemas.microsoft.com/office/drawing/2014/main" id="{03AAE85B-CAA5-7C80-1AEA-DC73EFF5E5A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2622013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DC4FC-12E2-89FF-2E9C-D011EFCD96F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42E884-5417-FC71-CFF1-320A7577B969}"/>
              </a:ext>
            </a:extLst>
          </p:cNvPr>
          <p:cNvSpPr>
            <a:spLocks noGrp="1"/>
          </p:cNvSpPr>
          <p:nvPr>
            <p:ph type="title"/>
          </p:nvPr>
        </p:nvSpPr>
        <p:spPr/>
        <p:txBody>
          <a:bodyPr/>
          <a:lstStyle/>
          <a:p>
            <a:r>
              <a:rPr lang="en-AU"/>
              <a:t>Definitions (2)</a:t>
            </a:r>
            <a:endParaRPr lang="en-AU" dirty="0"/>
          </a:p>
        </p:txBody>
      </p:sp>
      <p:sp>
        <p:nvSpPr>
          <p:cNvPr id="4" name="Text Placeholder 3">
            <a:extLst>
              <a:ext uri="{FF2B5EF4-FFF2-40B4-BE49-F238E27FC236}">
                <a16:creationId xmlns:a16="http://schemas.microsoft.com/office/drawing/2014/main" id="{A7A0C427-5ACA-0CAF-BFFC-3CB386AB99CE}"/>
              </a:ext>
            </a:extLst>
          </p:cNvPr>
          <p:cNvSpPr>
            <a:spLocks noGrp="1"/>
          </p:cNvSpPr>
          <p:nvPr>
            <p:ph type="body" sz="quarter" idx="18"/>
          </p:nvPr>
        </p:nvSpPr>
        <p:spPr/>
        <p:txBody>
          <a:bodyPr/>
          <a:lstStyle/>
          <a:p>
            <a:r>
              <a:rPr lang="en-AU" dirty="0"/>
              <a:t>Period</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81DA8FA-D30B-EB37-107B-2686E7BA2B59}"/>
                  </a:ext>
                </a:extLst>
              </p:cNvPr>
              <p:cNvSpPr txBox="1"/>
              <p:nvPr/>
            </p:nvSpPr>
            <p:spPr>
              <a:xfrm>
                <a:off x="359998" y="1484554"/>
                <a:ext cx="11277819" cy="461665"/>
              </a:xfrm>
              <a:prstGeom prst="rect">
                <a:avLst/>
              </a:prstGeom>
              <a:noFill/>
            </p:spPr>
            <p:txBody>
              <a:bodyPr wrap="square">
                <a:spAutoFit/>
              </a:bodyPr>
              <a:lstStyle/>
              <a:p>
                <a:pPr lvl="0"/>
                <a:r>
                  <a:rPr lang="en-AU" sz="2400" dirty="0"/>
                  <a:t>A function has period </a:t>
                </a:r>
                <a14:m>
                  <m:oMath xmlns:m="http://schemas.openxmlformats.org/officeDocument/2006/math">
                    <m:r>
                      <a:rPr lang="en-AU" sz="2400" i="1">
                        <a:latin typeface="Cambria Math" panose="02040503050406030204" pitchFamily="18" charset="0"/>
                      </a:rPr>
                      <m:t>𝑝</m:t>
                    </m:r>
                    <m:r>
                      <a:rPr lang="en-AU" sz="2400" b="0" i="1" smtClean="0">
                        <a:latin typeface="Cambria Math" panose="02040503050406030204" pitchFamily="18" charset="0"/>
                      </a:rPr>
                      <m:t> </m:t>
                    </m:r>
                  </m:oMath>
                </a14:m>
                <a:r>
                  <a:rPr lang="en-AU" sz="2400" dirty="0"/>
                  <a:t>if its values repeat every </a:t>
                </a:r>
                <a14:m>
                  <m:oMath xmlns:m="http://schemas.openxmlformats.org/officeDocument/2006/math">
                    <m:r>
                      <a:rPr lang="en-AU" sz="2400" i="1">
                        <a:latin typeface="Cambria Math" panose="02040503050406030204" pitchFamily="18" charset="0"/>
                      </a:rPr>
                      <m:t>𝑝</m:t>
                    </m:r>
                    <m:r>
                      <a:rPr lang="en-AU" sz="2400" b="0" i="1" smtClean="0">
                        <a:latin typeface="Cambria Math" panose="02040503050406030204" pitchFamily="18" charset="0"/>
                      </a:rPr>
                      <m:t> </m:t>
                    </m:r>
                  </m:oMath>
                </a14:m>
                <a:r>
                  <a:rPr lang="en-AU" sz="2400" dirty="0"/>
                  <a:t>units along the </a:t>
                </a:r>
                <a14:m>
                  <m:oMath xmlns:m="http://schemas.openxmlformats.org/officeDocument/2006/math">
                    <m:r>
                      <a:rPr lang="en-AU" sz="2400" i="1" dirty="0" smtClean="0">
                        <a:latin typeface="Cambria Math" panose="02040503050406030204" pitchFamily="18" charset="0"/>
                      </a:rPr>
                      <m:t>𝑥</m:t>
                    </m:r>
                  </m:oMath>
                </a14:m>
                <a:r>
                  <a:rPr lang="en-AU" sz="2400" dirty="0"/>
                  <a:t>-axis</a:t>
                </a:r>
                <a:endParaRPr lang="en-AU" dirty="0"/>
              </a:p>
            </p:txBody>
          </p:sp>
        </mc:Choice>
        <mc:Fallback xmlns="">
          <p:sp>
            <p:nvSpPr>
              <p:cNvPr id="9" name="TextBox 8">
                <a:extLst>
                  <a:ext uri="{FF2B5EF4-FFF2-40B4-BE49-F238E27FC236}">
                    <a16:creationId xmlns:a16="http://schemas.microsoft.com/office/drawing/2014/main" id="{581DA8FA-D30B-EB37-107B-2686E7BA2B59}"/>
                  </a:ext>
                </a:extLst>
              </p:cNvPr>
              <p:cNvSpPr txBox="1">
                <a:spLocks noRot="1" noChangeAspect="1" noMove="1" noResize="1" noEditPoints="1" noAdjustHandles="1" noChangeArrowheads="1" noChangeShapeType="1" noTextEdit="1"/>
              </p:cNvSpPr>
              <p:nvPr/>
            </p:nvSpPr>
            <p:spPr>
              <a:xfrm>
                <a:off x="359998" y="1484554"/>
                <a:ext cx="11277819" cy="461665"/>
              </a:xfrm>
              <a:prstGeom prst="rect">
                <a:avLst/>
              </a:prstGeom>
              <a:blipFill>
                <a:blip r:embed="rId2"/>
                <a:stretch>
                  <a:fillRect l="-811" t="-9333" b="-32000"/>
                </a:stretch>
              </a:blipFill>
            </p:spPr>
            <p:txBody>
              <a:bodyPr/>
              <a:lstStyle/>
              <a:p>
                <a:r>
                  <a:rPr lang="en-AU">
                    <a:noFill/>
                  </a:rPr>
                  <a:t> </a:t>
                </a:r>
              </a:p>
            </p:txBody>
          </p:sp>
        </mc:Fallback>
      </mc:AlternateContent>
      <p:pic>
        <p:nvPicPr>
          <p:cNvPr id="7" name="Picture 6" descr="A sine graph from 0 to 720 degrees. An arrow highlights that from 0 to 360 degrees is one period.">
            <a:extLst>
              <a:ext uri="{FF2B5EF4-FFF2-40B4-BE49-F238E27FC236}">
                <a16:creationId xmlns:a16="http://schemas.microsoft.com/office/drawing/2014/main" id="{373709CF-29C5-882B-1812-BDFB0F92C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236" y="2276322"/>
            <a:ext cx="6332517" cy="4221678"/>
          </a:xfrm>
          <a:prstGeom prst="rect">
            <a:avLst/>
          </a:prstGeom>
        </p:spPr>
      </p:pic>
      <p:sp>
        <p:nvSpPr>
          <p:cNvPr id="2" name="Slide Number Placeholder 1">
            <a:extLst>
              <a:ext uri="{FF2B5EF4-FFF2-40B4-BE49-F238E27FC236}">
                <a16:creationId xmlns:a16="http://schemas.microsoft.com/office/drawing/2014/main" id="{67F768F6-0772-4F8F-0E77-63249765AD9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66003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lvl="0">
              <a:lnSpc>
                <a:spcPct val="150000"/>
              </a:lnSpc>
              <a:spcAft>
                <a:spcPts val="600"/>
              </a:spcAft>
              <a:defRPr/>
            </a:pPr>
            <a:r>
              <a:rPr lang="en-AU" sz="1200" dirty="0">
                <a:solidFill>
                  <a:srgbClr val="FFFFFF"/>
                </a:solidFill>
              </a:rPr>
              <a:t>This resource contains NSW Curriculum and syllabus content. The NSW Curriculum is developed by the NSW Education Standards Authority (NESA). This content is prepared by NESA for and on behalf of the Crown in the right of the State of New South Wales. The material is protected by Crown copyright.</a:t>
            </a:r>
          </a:p>
          <a:p>
            <a:pPr lvl="0">
              <a:lnSpc>
                <a:spcPct val="150000"/>
              </a:lnSpc>
              <a:spcAft>
                <a:spcPts val="600"/>
              </a:spcAft>
              <a:defRPr/>
            </a:pPr>
            <a:r>
              <a:rPr lang="en-AU" sz="1200" dirty="0">
                <a:solidFill>
                  <a:srgbClr val="FFFFFF"/>
                </a:solidFill>
              </a:rPr>
              <a:t>Please refer to the NESA Copyright Disclaimer for more information </a:t>
            </a:r>
            <a:r>
              <a:rPr lang="en-AU" sz="1200" u="sng" dirty="0">
                <a:solidFill>
                  <a:srgbClr val="CBEDFD"/>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https://www.nsw.gov.au/education-and-training/nesa/copyright</a:t>
            </a:r>
            <a:r>
              <a:rPr lang="en-AU" sz="1200" dirty="0">
                <a:solidFill>
                  <a:srgbClr val="FFFFFF"/>
                </a:solidFill>
              </a:rPr>
              <a:t>. </a:t>
            </a:r>
          </a:p>
          <a:p>
            <a:pPr lvl="0">
              <a:lnSpc>
                <a:spcPct val="150000"/>
              </a:lnSpc>
              <a:spcAft>
                <a:spcPts val="600"/>
              </a:spcAft>
              <a:defRPr/>
            </a:pPr>
            <a:r>
              <a:rPr lang="en-AU" sz="1200" dirty="0">
                <a:solidFill>
                  <a:srgbClr val="FFFFFF"/>
                </a:solidFill>
              </a:rPr>
              <a:t>NESA holds the only official and up-to-date versions of the NSW Curriculum and syllabus documents. Please visit NESA </a:t>
            </a:r>
            <a:r>
              <a:rPr lang="en-AU" sz="1200" u="sng" dirty="0">
                <a:solidFill>
                  <a:srgbClr val="CBEDFD"/>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https://www.nsw.gov.au/education-and-training/nesa</a:t>
            </a:r>
            <a:r>
              <a:rPr lang="en-AU" sz="1200" dirty="0">
                <a:solidFill>
                  <a:srgbClr val="CBEDFD"/>
                </a:solidFill>
                <a:latin typeface="Arial" panose="020B0604020202020204" pitchFamily="34" charset="0"/>
                <a:cs typeface="Arial" panose="020B0604020202020204" pitchFamily="34" charset="0"/>
              </a:rPr>
              <a:t> </a:t>
            </a:r>
            <a:r>
              <a:rPr lang="en-AU" sz="1200" dirty="0">
                <a:solidFill>
                  <a:srgbClr val="FFFFFF"/>
                </a:solidFill>
              </a:rPr>
              <a:t>and the NSW Curriculum </a:t>
            </a:r>
            <a:r>
              <a:rPr lang="en-AU" sz="1200" dirty="0">
                <a:solidFill>
                  <a:srgbClr val="CBEDFD"/>
                </a:solidFill>
                <a:hlinkClick r:id="rId5">
                  <a:extLst>
                    <a:ext uri="{A12FA001-AC4F-418D-AE19-62706E023703}">
                      <ahyp:hlinkClr xmlns:ahyp="http://schemas.microsoft.com/office/drawing/2018/hyperlinkcolor" val="tx"/>
                    </a:ext>
                  </a:extLst>
                </a:hlinkClick>
              </a:rPr>
              <a:t>https://curriculum.nsw.edu.au</a:t>
            </a:r>
            <a:r>
              <a:rPr lang="en-AU" sz="1200" dirty="0">
                <a:solidFill>
                  <a:srgbClr val="FFFFFF"/>
                </a:solidFill>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Advanced 11-12 Syllabus</a:t>
            </a:r>
            <a:r>
              <a:rPr lang="en-AU" dirty="0">
                <a:effectLst/>
                <a:latin typeface="Arial" panose="020B0604020202020204" pitchFamily="34" charset="0"/>
                <a:ea typeface="Calibri" panose="020F0502020204030204" pitchFamily="34" charset="0"/>
              </a:rPr>
              <a:t>  © NSW Education Standards Authority (NESA) for and on behalf of the Crown in right of the State of New South Wales, 2024.</a:t>
            </a:r>
          </a:p>
          <a:p>
            <a:pPr>
              <a:spcBef>
                <a:spcPts val="1200"/>
              </a:spcBef>
              <a:spcAft>
                <a:spcPts val="600"/>
              </a:spcAft>
            </a:pPr>
            <a:r>
              <a:rPr lang="en-AU" dirty="0"/>
              <a:t>NESA (NSW Education Standards Authority (2024) </a:t>
            </a:r>
            <a:r>
              <a:rPr lang="en-AU" dirty="0">
                <a:hlinkClick r:id="rId7"/>
              </a:rPr>
              <a:t>‘Glossary’</a:t>
            </a:r>
            <a:r>
              <a:rPr lang="en-AU" dirty="0"/>
              <a:t>, </a:t>
            </a:r>
            <a:r>
              <a:rPr lang="en-AU" i="1" dirty="0"/>
              <a:t>Mathematics Advanced 11–12 (2024)</a:t>
            </a:r>
            <a:r>
              <a:rPr lang="en-AU" dirty="0"/>
              <a:t>, NESA website, accessed 22 January 2026.</a:t>
            </a:r>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8</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a:t>
            </a:r>
            <a:r>
              <a:rPr lang="en-AU" sz="1200" dirty="0" err="1">
                <a:solidFill>
                  <a:schemeClr val="bg1"/>
                </a:solidFill>
              </a:rPr>
              <a:t>Cth</a:t>
            </a:r>
            <a:r>
              <a:rPr lang="en-AU" sz="1200" dirty="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a:t>
            </a:r>
            <a:r>
              <a:rPr lang="en-AU" sz="1200">
                <a:solidFill>
                  <a:schemeClr val="bg1"/>
                </a:solidFill>
              </a:rPr>
              <a:t>), 2026.</a:t>
            </a:r>
            <a:endParaRPr lang="en-AU" sz="1200" dirty="0">
              <a:solidFill>
                <a:schemeClr val="bg1"/>
              </a:solidFill>
            </a:endParaRP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a:t>
            </a:r>
            <a:r>
              <a:rPr lang="en-AU" sz="1200" dirty="0" err="1">
                <a:solidFill>
                  <a:schemeClr val="bg1"/>
                </a:solidFill>
              </a:rPr>
              <a:t>Cth</a:t>
            </a:r>
            <a:r>
              <a:rPr lang="en-AU" sz="1200" dirty="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6" ma:contentTypeDescription="Create a new document." ma:contentTypeScope="" ma:versionID="d509c986955fce05e28951457037016c">
  <xsd:schema xmlns:xsd="http://www.w3.org/2001/XMLSchema" xmlns:xs="http://www.w3.org/2001/XMLSchema" xmlns:p="http://schemas.microsoft.com/office/2006/metadata/properties" xmlns:ns1="http://schemas.microsoft.com/sharepoint/v3" xmlns:ns2="0d94be99-a0f6-44e7-93d1-7f56be2e14d5" xmlns:ns3="8c6f0761-0ef4-4d3b-8fe8-3b60dff82ea3" targetNamespace="http://schemas.microsoft.com/office/2006/metadata/properties" ma:root="true" ma:fieldsID="29b29977e96367d993eaee836fdda7be" ns1:_="" ns2:_="" ns3:_="">
    <xsd:import namespace="http://schemas.microsoft.com/sharepoint/v3"/>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4DE5487-F4A6-4205-AF93-959A6730E49B}">
  <ds:schemaRefs>
    <ds:schemaRef ds:uri="http://schemas.microsoft.com/sharepoint/v3/contenttype/forms"/>
  </ds:schemaRefs>
</ds:datastoreItem>
</file>

<file path=customXml/itemProps2.xml><?xml version="1.0" encoding="utf-8"?>
<ds:datastoreItem xmlns:ds="http://schemas.openxmlformats.org/officeDocument/2006/customXml" ds:itemID="{7F647FDB-FF5A-4448-B24E-B912286BA3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94be99-a0f6-44e7-93d1-7f56be2e14d5"/>
    <ds:schemaRef ds:uri="8c6f0761-0ef4-4d3b-8fe8-3b60dff82e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47AF47-28A6-4849-81A5-EEDBB7B97BD5}">
  <ds:schemaRefs>
    <ds:schemaRef ds:uri="http://schemas.microsoft.com/office/2006/metadata/properties"/>
    <ds:schemaRef ds:uri="http://schemas.microsoft.com/sharepoint/v3"/>
    <ds:schemaRef ds:uri="http://www.w3.org/XML/1998/namespace"/>
    <ds:schemaRef ds:uri="8c6f0761-0ef4-4d3b-8fe8-3b60dff82ea3"/>
    <ds:schemaRef ds:uri="http://schemas.microsoft.com/office/2006/documentManagement/types"/>
    <ds:schemaRef ds:uri="http://purl.org/dc/elements/1.1/"/>
    <ds:schemaRef ds:uri="http://purl.org/dc/dcmitype/"/>
    <ds:schemaRef ds:uri="http://purl.org/dc/terms/"/>
    <ds:schemaRef ds:uri="http://schemas.microsoft.com/office/infopath/2007/PartnerControls"/>
    <ds:schemaRef ds:uri="http://schemas.openxmlformats.org/package/2006/metadata/core-properties"/>
    <ds:schemaRef ds:uri="0d94be99-a0f6-44e7-93d1-7f56be2e14d5"/>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Mathematics MASTER 11-12 PowerPoint NEW</Template>
  <TotalTime>86</TotalTime>
  <Words>714</Words>
  <Application>Microsoft Office PowerPoint</Application>
  <PresentationFormat>Widescreen</PresentationFormat>
  <Paragraphs>66</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Cambria Math</vt:lpstr>
      <vt:lpstr>Public Sans</vt:lpstr>
      <vt:lpstr>Times New Roman</vt:lpstr>
      <vt:lpstr>NSWG Corporate</vt:lpstr>
      <vt:lpstr>Graphing trigonometric functions</vt:lpstr>
      <vt:lpstr>Learning intentions and success criteria</vt:lpstr>
      <vt:lpstr>Activating prior knowledge</vt:lpstr>
      <vt:lpstr>Graphing trigonometric functions (1)</vt:lpstr>
      <vt:lpstr>Releasing responsibility</vt:lpstr>
      <vt:lpstr>Definitions (1)</vt:lpstr>
      <vt:lpstr>Definitions (2)</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lesson 6 – Graphing trigonometric functions – Mathematics Advanced</dc:title>
  <dc:creator>NSW Department of Education</dc:creator>
  <dcterms:created xsi:type="dcterms:W3CDTF">2026-04-01T03:58:11Z</dcterms:created>
  <dcterms:modified xsi:type="dcterms:W3CDTF">2026-06-23T05:34:10Z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ediaServiceImageTags">
    <vt:lpwstr/>
  </property>
  <property fmtid="{D5CDD505-2E9C-101B-9397-08002B2CF9AE}" pid="4" name="ContentTypeId">
    <vt:lpwstr>0x010100655E080995292A458D08911AB2F9EE60</vt:lpwstr>
  </property>
  <property fmtid="{D5CDD505-2E9C-101B-9397-08002B2CF9AE}" pid="5" name="MSIP_Label_b603dfd7-d93a-4381-a340-2995d8282205_ContentBits">
    <vt:lpwstr>0</vt:lpwstr>
  </property>
  <property fmtid="{D5CDD505-2E9C-101B-9397-08002B2CF9AE}" pid="6" name="MSIP_Label_b603dfd7-d93a-4381-a340-2995d8282205_ActionId">
    <vt:lpwstr>86cc9e70-6da9-4653-95a8-be9aa2ad5056</vt:lpwstr>
  </property>
  <property fmtid="{D5CDD505-2E9C-101B-9397-08002B2CF9AE}" pid="7" name="MSIP_Label_b603dfd7-d93a-4381-a340-2995d8282205_SetDate">
    <vt:lpwstr>2024-07-31T04:44:31Z</vt:lpwstr>
  </property>
  <property fmtid="{D5CDD505-2E9C-101B-9397-08002B2CF9AE}" pid="8" name="MSIP_Label_b603dfd7-d93a-4381-a340-2995d8282205_Name">
    <vt:lpwstr>OFFICIAL</vt:lpwstr>
  </property>
  <property fmtid="{D5CDD505-2E9C-101B-9397-08002B2CF9AE}" pid="9" name="MSIP_Label_b603dfd7-d93a-4381-a340-2995d8282205_Method">
    <vt:lpwstr>Standard</vt:lpwstr>
  </property>
  <property fmtid="{D5CDD505-2E9C-101B-9397-08002B2CF9AE}" pid="10" name="MSIP_Label_b603dfd7-d93a-4381-a340-2995d8282205_SiteId">
    <vt:lpwstr>05a0e69a-418a-47c1-9c25-9387261bf991</vt:lpwstr>
  </property>
</Properties>
</file>