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2"/>
  </p:notesMasterIdLst>
  <p:handoutMasterIdLst>
    <p:handoutMasterId r:id="rId23"/>
  </p:handoutMasterIdLst>
  <p:sldIdLst>
    <p:sldId id="26505" r:id="rId5"/>
    <p:sldId id="26383" r:id="rId6"/>
    <p:sldId id="26506" r:id="rId7"/>
    <p:sldId id="26513" r:id="rId8"/>
    <p:sldId id="26514" r:id="rId9"/>
    <p:sldId id="26512" r:id="rId10"/>
    <p:sldId id="26509" r:id="rId11"/>
    <p:sldId id="26508" r:id="rId12"/>
    <p:sldId id="26510" r:id="rId13"/>
    <p:sldId id="26524" r:id="rId14"/>
    <p:sldId id="26525" r:id="rId15"/>
    <p:sldId id="26511" r:id="rId16"/>
    <p:sldId id="26515" r:id="rId17"/>
    <p:sldId id="26523" r:id="rId18"/>
    <p:sldId id="26522" r:id="rId19"/>
    <p:sldId id="360" r:id="rId20"/>
    <p:sldId id="361" r:id="rId21"/>
  </p:sldIdLst>
  <p:sldSz cx="12192000" cy="6858000"/>
  <p:notesSz cx="6858000" cy="9144000"/>
  <p:embeddedFontLst>
    <p:embeddedFont>
      <p:font typeface="Cambria Math" panose="02040503050406030204" pitchFamily="18" charset="0"/>
      <p:regular r:id="rId24"/>
    </p:embeddedFont>
    <p:embeddedFont>
      <p:font typeface="Public Sans" pitchFamily="2" charset="0"/>
      <p:regular r:id="rId25"/>
      <p:bold r:id="rId26"/>
      <p:italic r:id="rId27"/>
      <p:boldItalic r:id="rId28"/>
    </p:embeddedFont>
    <p:embeddedFont>
      <p:font typeface="Trebuchet MS" panose="020B0603020202020204" pitchFamily="34" charset="0"/>
      <p:regular r:id="rId29"/>
      <p:bold r:id="rId30"/>
      <p:italic r:id="rId31"/>
      <p:boldItalic r:id="rId32"/>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C461638E-F1F5-7186-9758-0B4A52497F93}" name="Meagan Rodda" initials="MR" userId="S::Meagan.Rodda@det.nsw.edu.au::efecb8de-290d-42b5-96ee-00df0648c086" providerId="AD"/>
  <p188:author id="{A29880FB-22F1-2FCE-171F-45F93F7D7947}" name="Christopher Farlow" initials="CF" userId="S::Christopher.Farlow2@det.nsw.edu.au::1d6e7c80-f391-4c69-991c-b443ceeb16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AACCBA-4FD1-44FD-BEC2-91D047FE74EE}" v="1" dt="2026-06-23T05:09:41.503"/>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39" autoAdjust="0"/>
    <p:restoredTop sz="94689"/>
  </p:normalViewPr>
  <p:slideViewPr>
    <p:cSldViewPr snapToGrid="0">
      <p:cViewPr varScale="1">
        <p:scale>
          <a:sx n="54" d="100"/>
          <a:sy n="54" d="100"/>
        </p:scale>
        <p:origin x="108" y="498"/>
      </p:cViewPr>
      <p:guideLst>
        <p:guide orient="horz" pos="2160"/>
        <p:guide pos="3863"/>
      </p:guideLst>
    </p:cSldViewPr>
  </p:slideViewPr>
  <p:notesTextViewPr>
    <p:cViewPr>
      <p:scale>
        <a:sx n="3" d="2"/>
        <a:sy n="3" d="2"/>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Farlow" userId="1d6e7c80-f391-4c69-991c-b443ceeb1639" providerId="ADAL" clId="{234691CD-E9BD-5893-8E48-B8D1289A7CDF}"/>
    <pc:docChg chg="undo custSel modSld">
      <pc:chgData name="Christopher Farlow" userId="1d6e7c80-f391-4c69-991c-b443ceeb1639" providerId="ADAL" clId="{234691CD-E9BD-5893-8E48-B8D1289A7CDF}" dt="2026-06-10T21:18:23.302" v="14" actId="948"/>
      <pc:docMkLst>
        <pc:docMk/>
      </pc:docMkLst>
      <pc:sldChg chg="modSp mod">
        <pc:chgData name="Christopher Farlow" userId="1d6e7c80-f391-4c69-991c-b443ceeb1639" providerId="ADAL" clId="{234691CD-E9BD-5893-8E48-B8D1289A7CDF}" dt="2026-06-10T04:48:02.261" v="1" actId="1076"/>
        <pc:sldMkLst>
          <pc:docMk/>
          <pc:sldMk cId="3648967162" sldId="26383"/>
        </pc:sldMkLst>
        <pc:spChg chg="mod">
          <ac:chgData name="Christopher Farlow" userId="1d6e7c80-f391-4c69-991c-b443ceeb1639" providerId="ADAL" clId="{234691CD-E9BD-5893-8E48-B8D1289A7CDF}" dt="2026-06-10T04:48:02.261" v="1" actId="1076"/>
          <ac:spMkLst>
            <pc:docMk/>
            <pc:sldMk cId="3648967162" sldId="26383"/>
            <ac:spMk id="3" creationId="{DF637BA9-DB5E-2457-A795-0B300DBA6F82}"/>
          </ac:spMkLst>
        </pc:spChg>
      </pc:sldChg>
      <pc:sldChg chg="modSp">
        <pc:chgData name="Christopher Farlow" userId="1d6e7c80-f391-4c69-991c-b443ceeb1639" providerId="ADAL" clId="{234691CD-E9BD-5893-8E48-B8D1289A7CDF}" dt="2026-06-10T04:47:41.707" v="0" actId="18331"/>
        <pc:sldMkLst>
          <pc:docMk/>
          <pc:sldMk cId="2212264922" sldId="26505"/>
        </pc:sldMkLst>
        <pc:picChg chg="mod">
          <ac:chgData name="Christopher Farlow" userId="1d6e7c80-f391-4c69-991c-b443ceeb1639" providerId="ADAL" clId="{234691CD-E9BD-5893-8E48-B8D1289A7CDF}" dt="2026-06-10T04:47:41.707" v="0" actId="18331"/>
          <ac:picMkLst>
            <pc:docMk/>
            <pc:sldMk cId="2212264922" sldId="26505"/>
            <ac:picMk id="5" creationId="{A4B12128-B0A8-E0E7-44B8-C44233A1BD84}"/>
          </ac:picMkLst>
        </pc:picChg>
      </pc:sldChg>
      <pc:sldChg chg="modSp mod">
        <pc:chgData name="Christopher Farlow" userId="1d6e7c80-f391-4c69-991c-b443ceeb1639" providerId="ADAL" clId="{234691CD-E9BD-5893-8E48-B8D1289A7CDF}" dt="2026-06-10T04:53:37.032" v="5" actId="13244"/>
        <pc:sldMkLst>
          <pc:docMk/>
          <pc:sldMk cId="133018371" sldId="26514"/>
        </pc:sldMkLst>
        <pc:spChg chg="ord">
          <ac:chgData name="Christopher Farlow" userId="1d6e7c80-f391-4c69-991c-b443ceeb1639" providerId="ADAL" clId="{234691CD-E9BD-5893-8E48-B8D1289A7CDF}" dt="2026-06-10T04:53:37.032" v="5" actId="13244"/>
          <ac:spMkLst>
            <pc:docMk/>
            <pc:sldMk cId="133018371" sldId="26514"/>
            <ac:spMk id="167" creationId="{EAAD1FDB-BA57-CDEF-E890-0E09B6E0EDDB}"/>
          </ac:spMkLst>
        </pc:spChg>
        <pc:grpChg chg="ord">
          <ac:chgData name="Christopher Farlow" userId="1d6e7c80-f391-4c69-991c-b443ceeb1639" providerId="ADAL" clId="{234691CD-E9BD-5893-8E48-B8D1289A7CDF}" dt="2026-06-10T04:48:31.472" v="2" actId="13244"/>
          <ac:grpSpMkLst>
            <pc:docMk/>
            <pc:sldMk cId="133018371" sldId="26514"/>
            <ac:grpSpMk id="155" creationId="{F7A48857-2997-320F-4C4D-AEADE4EA4778}"/>
          </ac:grpSpMkLst>
        </pc:grpChg>
      </pc:sldChg>
      <pc:sldChg chg="modSp mod">
        <pc:chgData name="Christopher Farlow" userId="1d6e7c80-f391-4c69-991c-b443ceeb1639" providerId="ADAL" clId="{234691CD-E9BD-5893-8E48-B8D1289A7CDF}" dt="2026-06-10T21:18:23.302" v="14" actId="948"/>
        <pc:sldMkLst>
          <pc:docMk/>
          <pc:sldMk cId="3367658051" sldId="26524"/>
        </pc:sldMkLst>
        <pc:spChg chg="mod">
          <ac:chgData name="Christopher Farlow" userId="1d6e7c80-f391-4c69-991c-b443ceeb1639" providerId="ADAL" clId="{234691CD-E9BD-5893-8E48-B8D1289A7CDF}" dt="2026-06-10T21:18:23.302" v="14" actId="948"/>
          <ac:spMkLst>
            <pc:docMk/>
            <pc:sldMk cId="3367658051" sldId="26524"/>
            <ac:spMk id="6" creationId="{A7932BB4-6EB9-0A3E-A8ED-B5F9D2E268CF}"/>
          </ac:spMkLst>
        </pc:spChg>
        <pc:spChg chg="mod">
          <ac:chgData name="Christopher Farlow" userId="1d6e7c80-f391-4c69-991c-b443ceeb1639" providerId="ADAL" clId="{234691CD-E9BD-5893-8E48-B8D1289A7CDF}" dt="2026-06-10T21:18:23.302" v="14" actId="948"/>
          <ac:spMkLst>
            <pc:docMk/>
            <pc:sldMk cId="3367658051" sldId="26524"/>
            <ac:spMk id="15" creationId="{6117182C-F359-EA3C-D489-8C6D0B358D95}"/>
          </ac:spMkLst>
        </pc:spChg>
        <pc:grpChg chg="mod">
          <ac:chgData name="Christopher Farlow" userId="1d6e7c80-f391-4c69-991c-b443ceeb1639" providerId="ADAL" clId="{234691CD-E9BD-5893-8E48-B8D1289A7CDF}" dt="2026-06-10T04:54:15.591" v="10" actId="554"/>
          <ac:grpSpMkLst>
            <pc:docMk/>
            <pc:sldMk cId="3367658051" sldId="26524"/>
            <ac:grpSpMk id="8" creationId="{1E859EF4-0E1C-0980-87F5-470D1290BEA2}"/>
          </ac:grpSpMkLst>
        </pc:grpChg>
        <pc:picChg chg="mod">
          <ac:chgData name="Christopher Farlow" userId="1d6e7c80-f391-4c69-991c-b443ceeb1639" providerId="ADAL" clId="{234691CD-E9BD-5893-8E48-B8D1289A7CDF}" dt="2026-06-10T04:54:10.721" v="8" actId="554"/>
          <ac:picMkLst>
            <pc:docMk/>
            <pc:sldMk cId="3367658051" sldId="26524"/>
            <ac:picMk id="9" creationId="{0BF73D2A-CF4C-18A9-49DB-A5EB69F48AE2}"/>
          </ac:picMkLst>
        </pc:picChg>
      </pc:sldChg>
    </pc:docChg>
  </pc:docChgLst>
  <pc:docChgLst>
    <pc:chgData name="Meagan Rodda" userId="efecb8de-290d-42b5-96ee-00df0648c086" providerId="ADAL" clId="{0687D43C-D119-4442-BF06-C62744958726}"/>
    <pc:docChg chg="mod modSld">
      <pc:chgData name="Meagan Rodda" userId="efecb8de-290d-42b5-96ee-00df0648c086" providerId="ADAL" clId="{0687D43C-D119-4442-BF06-C62744958726}" dt="2026-06-10T22:25:20.882" v="20" actId="1076"/>
      <pc:docMkLst>
        <pc:docMk/>
      </pc:docMkLst>
      <pc:sldChg chg="modSp mod">
        <pc:chgData name="Meagan Rodda" userId="efecb8de-290d-42b5-96ee-00df0648c086" providerId="ADAL" clId="{0687D43C-D119-4442-BF06-C62744958726}" dt="2026-06-10T22:23:58.735" v="9" actId="962"/>
        <pc:sldMkLst>
          <pc:docMk/>
          <pc:sldMk cId="3820411759" sldId="361"/>
        </pc:sldMkLst>
        <pc:spChg chg="mod">
          <ac:chgData name="Meagan Rodda" userId="efecb8de-290d-42b5-96ee-00df0648c086" providerId="ADAL" clId="{0687D43C-D119-4442-BF06-C62744958726}" dt="2026-06-10T22:23:58.735" v="9" actId="962"/>
          <ac:spMkLst>
            <pc:docMk/>
            <pc:sldMk cId="3820411759" sldId="361"/>
            <ac:spMk id="2" creationId="{A5382EF8-0FD4-0D04-EFBE-49B08E83C27D}"/>
          </ac:spMkLst>
        </pc:spChg>
      </pc:sldChg>
      <pc:sldChg chg="modSp mod">
        <pc:chgData name="Meagan Rodda" userId="efecb8de-290d-42b5-96ee-00df0648c086" providerId="ADAL" clId="{0687D43C-D119-4442-BF06-C62744958726}" dt="2026-06-10T22:23:30.914" v="4" actId="962"/>
        <pc:sldMkLst>
          <pc:docMk/>
          <pc:sldMk cId="617641507" sldId="26509"/>
        </pc:sldMkLst>
        <pc:spChg chg="mod">
          <ac:chgData name="Meagan Rodda" userId="efecb8de-290d-42b5-96ee-00df0648c086" providerId="ADAL" clId="{0687D43C-D119-4442-BF06-C62744958726}" dt="2026-06-10T22:23:30.914" v="4" actId="962"/>
          <ac:spMkLst>
            <pc:docMk/>
            <pc:sldMk cId="617641507" sldId="26509"/>
            <ac:spMk id="2" creationId="{81A208C6-D0AE-7E84-C7A1-63DE1840D5DE}"/>
          </ac:spMkLst>
        </pc:spChg>
      </pc:sldChg>
      <pc:sldChg chg="modSp mod">
        <pc:chgData name="Meagan Rodda" userId="efecb8de-290d-42b5-96ee-00df0648c086" providerId="ADAL" clId="{0687D43C-D119-4442-BF06-C62744958726}" dt="2026-06-10T22:23:35.126" v="5" actId="962"/>
        <pc:sldMkLst>
          <pc:docMk/>
          <pc:sldMk cId="1523780910" sldId="26510"/>
        </pc:sldMkLst>
        <pc:spChg chg="mod">
          <ac:chgData name="Meagan Rodda" userId="efecb8de-290d-42b5-96ee-00df0648c086" providerId="ADAL" clId="{0687D43C-D119-4442-BF06-C62744958726}" dt="2026-06-10T22:23:35.126" v="5" actId="962"/>
          <ac:spMkLst>
            <pc:docMk/>
            <pc:sldMk cId="1523780910" sldId="26510"/>
            <ac:spMk id="2" creationId="{9EDE8B20-74A4-7FE4-0213-2D12B34562FF}"/>
          </ac:spMkLst>
        </pc:spChg>
      </pc:sldChg>
      <pc:sldChg chg="modSp mod">
        <pc:chgData name="Meagan Rodda" userId="efecb8de-290d-42b5-96ee-00df0648c086" providerId="ADAL" clId="{0687D43C-D119-4442-BF06-C62744958726}" dt="2026-06-10T22:23:19.699" v="3" actId="962"/>
        <pc:sldMkLst>
          <pc:docMk/>
          <pc:sldMk cId="1100313345" sldId="26513"/>
        </pc:sldMkLst>
        <pc:spChg chg="mod">
          <ac:chgData name="Meagan Rodda" userId="efecb8de-290d-42b5-96ee-00df0648c086" providerId="ADAL" clId="{0687D43C-D119-4442-BF06-C62744958726}" dt="2026-06-10T22:23:19.699" v="3" actId="962"/>
          <ac:spMkLst>
            <pc:docMk/>
            <pc:sldMk cId="1100313345" sldId="26513"/>
            <ac:spMk id="2" creationId="{6BC61934-E403-B560-280D-E5315B099AA0}"/>
          </ac:spMkLst>
        </pc:spChg>
      </pc:sldChg>
      <pc:sldChg chg="modSp mod">
        <pc:chgData name="Meagan Rodda" userId="efecb8de-290d-42b5-96ee-00df0648c086" providerId="ADAL" clId="{0687D43C-D119-4442-BF06-C62744958726}" dt="2026-06-10T22:23:11.734" v="2" actId="962"/>
        <pc:sldMkLst>
          <pc:docMk/>
          <pc:sldMk cId="133018371" sldId="26514"/>
        </pc:sldMkLst>
        <pc:spChg chg="mod">
          <ac:chgData name="Meagan Rodda" userId="efecb8de-290d-42b5-96ee-00df0648c086" providerId="ADAL" clId="{0687D43C-D119-4442-BF06-C62744958726}" dt="2026-06-10T22:23:11.734" v="2" actId="962"/>
          <ac:spMkLst>
            <pc:docMk/>
            <pc:sldMk cId="133018371" sldId="26514"/>
            <ac:spMk id="2" creationId="{9CFD3D8C-A4A7-AE58-A444-6DFAB2E3D1F4}"/>
          </ac:spMkLst>
        </pc:spChg>
        <pc:grpChg chg="mod">
          <ac:chgData name="Meagan Rodda" userId="efecb8de-290d-42b5-96ee-00df0648c086" providerId="ADAL" clId="{0687D43C-D119-4442-BF06-C62744958726}" dt="2026-06-10T22:22:42.391" v="1" actId="1036"/>
          <ac:grpSpMkLst>
            <pc:docMk/>
            <pc:sldMk cId="133018371" sldId="26514"/>
            <ac:grpSpMk id="155" creationId="{F7A48857-2997-320F-4C4D-AEADE4EA4778}"/>
          </ac:grpSpMkLst>
        </pc:grpChg>
      </pc:sldChg>
      <pc:sldChg chg="modSp mod">
        <pc:chgData name="Meagan Rodda" userId="efecb8de-290d-42b5-96ee-00df0648c086" providerId="ADAL" clId="{0687D43C-D119-4442-BF06-C62744958726}" dt="2026-06-10T22:23:50.392" v="8" actId="962"/>
        <pc:sldMkLst>
          <pc:docMk/>
          <pc:sldMk cId="371883503" sldId="26515"/>
        </pc:sldMkLst>
        <pc:spChg chg="mod">
          <ac:chgData name="Meagan Rodda" userId="efecb8de-290d-42b5-96ee-00df0648c086" providerId="ADAL" clId="{0687D43C-D119-4442-BF06-C62744958726}" dt="2026-06-10T22:23:50.392" v="8" actId="962"/>
          <ac:spMkLst>
            <pc:docMk/>
            <pc:sldMk cId="371883503" sldId="26515"/>
            <ac:spMk id="2" creationId="{3FECC709-D26A-626F-8961-C2EDC0DB1B71}"/>
          </ac:spMkLst>
        </pc:spChg>
      </pc:sldChg>
      <pc:sldChg chg="modSp mod">
        <pc:chgData name="Meagan Rodda" userId="efecb8de-290d-42b5-96ee-00df0648c086" providerId="ADAL" clId="{0687D43C-D119-4442-BF06-C62744958726}" dt="2026-06-10T22:24:33.490" v="13" actId="1076"/>
        <pc:sldMkLst>
          <pc:docMk/>
          <pc:sldMk cId="3367658051" sldId="26524"/>
        </pc:sldMkLst>
        <pc:spChg chg="mod">
          <ac:chgData name="Meagan Rodda" userId="efecb8de-290d-42b5-96ee-00df0648c086" providerId="ADAL" clId="{0687D43C-D119-4442-BF06-C62744958726}" dt="2026-06-10T22:24:21.035" v="11" actId="1076"/>
          <ac:spMkLst>
            <pc:docMk/>
            <pc:sldMk cId="3367658051" sldId="26524"/>
            <ac:spMk id="6" creationId="{A7932BB4-6EB9-0A3E-A8ED-B5F9D2E268CF}"/>
          </ac:spMkLst>
        </pc:spChg>
        <pc:spChg chg="mod">
          <ac:chgData name="Meagan Rodda" userId="efecb8de-290d-42b5-96ee-00df0648c086" providerId="ADAL" clId="{0687D43C-D119-4442-BF06-C62744958726}" dt="2026-06-10T22:23:40.759" v="6" actId="962"/>
          <ac:spMkLst>
            <pc:docMk/>
            <pc:sldMk cId="3367658051" sldId="26524"/>
            <ac:spMk id="7" creationId="{969F96ED-C68F-3499-8276-CEB622924638}"/>
          </ac:spMkLst>
        </pc:spChg>
        <pc:spChg chg="mod">
          <ac:chgData name="Meagan Rodda" userId="efecb8de-290d-42b5-96ee-00df0648c086" providerId="ADAL" clId="{0687D43C-D119-4442-BF06-C62744958726}" dt="2026-06-10T22:24:33.490" v="13" actId="1076"/>
          <ac:spMkLst>
            <pc:docMk/>
            <pc:sldMk cId="3367658051" sldId="26524"/>
            <ac:spMk id="15" creationId="{6117182C-F359-EA3C-D489-8C6D0B358D95}"/>
          </ac:spMkLst>
        </pc:spChg>
      </pc:sldChg>
      <pc:sldChg chg="modSp mod">
        <pc:chgData name="Meagan Rodda" userId="efecb8de-290d-42b5-96ee-00df0648c086" providerId="ADAL" clId="{0687D43C-D119-4442-BF06-C62744958726}" dt="2026-06-10T22:25:20.882" v="20" actId="1076"/>
        <pc:sldMkLst>
          <pc:docMk/>
          <pc:sldMk cId="814809726" sldId="26525"/>
        </pc:sldMkLst>
        <pc:spChg chg="mod">
          <ac:chgData name="Meagan Rodda" userId="efecb8de-290d-42b5-96ee-00df0648c086" providerId="ADAL" clId="{0687D43C-D119-4442-BF06-C62744958726}" dt="2026-06-10T22:24:48.700" v="15" actId="1076"/>
          <ac:spMkLst>
            <pc:docMk/>
            <pc:sldMk cId="814809726" sldId="26525"/>
            <ac:spMk id="6" creationId="{41E79B5A-10B7-FAF8-BD1F-AADF05A97942}"/>
          </ac:spMkLst>
        </pc:spChg>
        <pc:spChg chg="mod">
          <ac:chgData name="Meagan Rodda" userId="efecb8de-290d-42b5-96ee-00df0648c086" providerId="ADAL" clId="{0687D43C-D119-4442-BF06-C62744958726}" dt="2026-06-10T22:23:45.658" v="7" actId="962"/>
          <ac:spMkLst>
            <pc:docMk/>
            <pc:sldMk cId="814809726" sldId="26525"/>
            <ac:spMk id="7" creationId="{6E59A113-57D8-A274-26F2-01B9DA5FCAD6}"/>
          </ac:spMkLst>
        </pc:spChg>
        <pc:spChg chg="mod">
          <ac:chgData name="Meagan Rodda" userId="efecb8de-290d-42b5-96ee-00df0648c086" providerId="ADAL" clId="{0687D43C-D119-4442-BF06-C62744958726}" dt="2026-06-10T22:25:20.882" v="20" actId="1076"/>
          <ac:spMkLst>
            <pc:docMk/>
            <pc:sldMk cId="814809726" sldId="26525"/>
            <ac:spMk id="14" creationId="{E59421E0-312A-6038-4F1C-2095E6758700}"/>
          </ac:spMkLst>
        </pc:spChg>
        <pc:spChg chg="mod">
          <ac:chgData name="Meagan Rodda" userId="efecb8de-290d-42b5-96ee-00df0648c086" providerId="ADAL" clId="{0687D43C-D119-4442-BF06-C62744958726}" dt="2026-06-10T22:25:02.634" v="17" actId="1076"/>
          <ac:spMkLst>
            <pc:docMk/>
            <pc:sldMk cId="814809726" sldId="26525"/>
            <ac:spMk id="15" creationId="{DBCD3852-253E-5EC1-4C97-F5EFF91615CE}"/>
          </ac:spMkLst>
        </pc:spChg>
        <pc:grpChg chg="mod">
          <ac:chgData name="Meagan Rodda" userId="efecb8de-290d-42b5-96ee-00df0648c086" providerId="ADAL" clId="{0687D43C-D119-4442-BF06-C62744958726}" dt="2026-06-10T22:25:05.742" v="18" actId="1076"/>
          <ac:grpSpMkLst>
            <pc:docMk/>
            <pc:sldMk cId="814809726" sldId="26525"/>
            <ac:grpSpMk id="18" creationId="{AE3A238C-0E6A-A16B-784A-2139EC5C9936}"/>
          </ac:grpSpMkLst>
        </pc:gr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23/06/2026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23/06/2026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C774B-3175-DC96-7ED4-8D4D75E7B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A6A73-8792-DB46-BB3D-58B003FBF0C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60DCC04-06F6-0E7C-E582-B488B59A712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E3A2995-2B53-C6D6-A719-04F381A602F7}"/>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3958296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42BB0-3D71-DB1A-51F2-2516360F7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D259F-6D35-B12B-F35D-745B5486E9C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AD14B55-4A49-EC94-7DB8-EA8678B2316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E8A82B2-A09D-DCA8-CAC5-D6980AB601B5}"/>
              </a:ext>
            </a:extLst>
          </p:cNvPr>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3161817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8135-F2F1-6608-6480-C17662A9D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293E7-7D0A-BE82-C577-38B443BA279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1FD3210-EC8B-9FDD-47A1-78DB629D6B2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023B4AA-2B84-2F16-F6DB-BE8493E186C7}"/>
              </a:ext>
            </a:extLst>
          </p:cNvPr>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1673901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17</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2"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4.xml"/><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00.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7"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Using bearings in trigonometry</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t>Mathematics Advanced – Stage 6  (Year 11)</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Trigonometry</a:t>
            </a:r>
          </a:p>
        </p:txBody>
      </p:sp>
      <p:pic>
        <p:nvPicPr>
          <p:cNvPr id="5" name="Picture Placeholder 4" descr="A young person writing on a whiteboard">
            <a:extLst>
              <a:ext uri="{FF2B5EF4-FFF2-40B4-BE49-F238E27FC236}">
                <a16:creationId xmlns:a16="http://schemas.microsoft.com/office/drawing/2014/main" id="{A4B12128-B0A8-E0E7-44B8-C44233A1BD84}"/>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48000" y="1812898"/>
            <a:ext cx="11303000" cy="455964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12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lvl="0" indent="-342900">
              <a:lnSpc>
                <a:spcPct val="150000"/>
              </a:lnSpc>
              <a:spcAft>
                <a:spcPts val="1200"/>
              </a:spcAft>
              <a:buFont typeface="Arial" panose="020B0604020202020204" pitchFamily="34" charset="0"/>
              <a:buChar char="•"/>
            </a:pPr>
            <a:r>
              <a:rPr lang="en-AU" sz="2000" dirty="0"/>
              <a:t>To know how to use trigonometry to solve real-world problems involving right-angled triangles, bearings, and angles of elevation/depression.</a:t>
            </a:r>
          </a:p>
          <a:p>
            <a:pPr>
              <a:lnSpc>
                <a:spcPct val="150000"/>
              </a:lnSpc>
              <a:spcAft>
                <a:spcPts val="12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spcAft>
                <a:spcPts val="1200"/>
              </a:spcAft>
              <a:buFont typeface="Arial" panose="020B0604020202020204" pitchFamily="34" charset="0"/>
              <a:buChar char="•"/>
            </a:pPr>
            <a:r>
              <a:rPr lang="en-AU" sz="2000" dirty="0"/>
              <a:t>I can interpret and use true bearings. </a:t>
            </a:r>
          </a:p>
          <a:p>
            <a:pPr marL="342900" lvl="0" indent="-342900">
              <a:lnSpc>
                <a:spcPct val="150000"/>
              </a:lnSpc>
              <a:spcAft>
                <a:spcPts val="1200"/>
              </a:spcAft>
              <a:buFont typeface="Arial" panose="020B0604020202020204" pitchFamily="34" charset="0"/>
              <a:buChar char="•"/>
            </a:pPr>
            <a:r>
              <a:rPr lang="en-AU" sz="2000" dirty="0"/>
              <a:t>I can form and solve right-angled triangle problems using trigonometric ratios. </a:t>
            </a:r>
          </a:p>
          <a:p>
            <a:pPr marL="342900" lvl="0" indent="-342900">
              <a:lnSpc>
                <a:spcPct val="150000"/>
              </a:lnSpc>
              <a:spcAft>
                <a:spcPts val="1200"/>
              </a:spcAft>
              <a:buFont typeface="Arial" panose="020B0604020202020204" pitchFamily="34" charset="0"/>
              <a:buChar char="•"/>
            </a:pPr>
            <a:r>
              <a:rPr lang="en-AU" sz="2000" dirty="0"/>
              <a:t>I can interpret angles of elevation and depression in context. </a:t>
            </a:r>
          </a:p>
          <a:p>
            <a:pPr marL="342900" indent="-342900">
              <a:lnSpc>
                <a:spcPct val="150000"/>
              </a:lnSpc>
              <a:spcAft>
                <a:spcPts val="1200"/>
              </a:spcAft>
              <a:buFont typeface="Arial" panose="020B0604020202020204" pitchFamily="34" charset="0"/>
              <a:buChar char="•"/>
            </a:pPr>
            <a:r>
              <a:rPr lang="en-AU" sz="2000" dirty="0"/>
              <a:t>I can justify solutions using appropriate diagrams and reasoning</a:t>
            </a:r>
            <a:endParaRPr lang="en-AU" sz="2000" dirty="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199BC3-92C9-F97E-F607-62B6F30F7D48}"/>
              </a:ext>
            </a:extLst>
          </p:cNvPr>
          <p:cNvSpPr>
            <a:spLocks noGrp="1"/>
          </p:cNvSpPr>
          <p:nvPr>
            <p:ph type="title"/>
          </p:nvPr>
        </p:nvSpPr>
        <p:spPr/>
        <p:txBody>
          <a:bodyPr/>
          <a:lstStyle/>
          <a:p>
            <a:r>
              <a:rPr lang="en-AU" dirty="0"/>
              <a:t>What does a true bearing look like?</a:t>
            </a:r>
          </a:p>
        </p:txBody>
      </p:sp>
      <p:sp>
        <p:nvSpPr>
          <p:cNvPr id="5" name="Text Placeholder 4">
            <a:extLst>
              <a:ext uri="{FF2B5EF4-FFF2-40B4-BE49-F238E27FC236}">
                <a16:creationId xmlns:a16="http://schemas.microsoft.com/office/drawing/2014/main" id="{B15D7AD1-3913-760E-F61F-3C36E5FCF4B7}"/>
              </a:ext>
            </a:extLst>
          </p:cNvPr>
          <p:cNvSpPr>
            <a:spLocks noGrp="1"/>
          </p:cNvSpPr>
          <p:nvPr>
            <p:ph type="body" sz="quarter" idx="18"/>
          </p:nvPr>
        </p:nvSpPr>
        <p:spPr/>
        <p:txBody>
          <a:bodyPr/>
          <a:lstStyle/>
          <a:p>
            <a:r>
              <a:rPr lang="en-AU" dirty="0"/>
              <a:t>Can this be a true bearing?</a:t>
            </a:r>
          </a:p>
        </p:txBody>
      </p:sp>
      <p:sp>
        <p:nvSpPr>
          <p:cNvPr id="4" name="Text Placeholder 3">
            <a:extLst>
              <a:ext uri="{FF2B5EF4-FFF2-40B4-BE49-F238E27FC236}">
                <a16:creationId xmlns:a16="http://schemas.microsoft.com/office/drawing/2014/main" id="{DDB7CFFD-70B1-2B4E-F2E8-B1A9D3DBBF08}"/>
              </a:ext>
            </a:extLst>
          </p:cNvPr>
          <p:cNvSpPr>
            <a:spLocks noGrp="1"/>
          </p:cNvSpPr>
          <p:nvPr>
            <p:ph type="body" sz="quarter" idx="17"/>
          </p:nvPr>
        </p:nvSpPr>
        <p:spPr>
          <a:xfrm>
            <a:off x="360000" y="1567086"/>
            <a:ext cx="1316400" cy="4807835"/>
          </a:xfrm>
        </p:spPr>
        <p:txBody>
          <a:bodyPr/>
          <a:lstStyle/>
          <a:p>
            <a:r>
              <a:rPr lang="en-AU" dirty="0"/>
              <a:t>040</a:t>
            </a:r>
          </a:p>
          <a:p>
            <a:r>
              <a:rPr lang="en-AU" dirty="0"/>
              <a:t>90</a:t>
            </a:r>
          </a:p>
          <a:p>
            <a:r>
              <a:rPr lang="en-AU" dirty="0"/>
              <a:t>90.5</a:t>
            </a:r>
          </a:p>
          <a:p>
            <a:r>
              <a:rPr lang="en-AU" dirty="0"/>
              <a:t>158.50</a:t>
            </a:r>
          </a:p>
          <a:p>
            <a:r>
              <a:rPr lang="en-AU" dirty="0"/>
              <a:t>58.5</a:t>
            </a:r>
          </a:p>
          <a:p>
            <a:r>
              <a:rPr lang="en-AU" dirty="0"/>
              <a:t>-049</a:t>
            </a:r>
          </a:p>
        </p:txBody>
      </p:sp>
      <p:sp>
        <p:nvSpPr>
          <p:cNvPr id="6" name="Text Placeholder 3">
            <a:extLst>
              <a:ext uri="{FF2B5EF4-FFF2-40B4-BE49-F238E27FC236}">
                <a16:creationId xmlns:a16="http://schemas.microsoft.com/office/drawing/2014/main" id="{76D1F761-6443-AB9D-B263-F85CF9EA9B44}"/>
              </a:ext>
            </a:extLst>
          </p:cNvPr>
          <p:cNvSpPr txBox="1">
            <a:spLocks/>
          </p:cNvSpPr>
          <p:nvPr/>
        </p:nvSpPr>
        <p:spPr>
          <a:xfrm>
            <a:off x="1725250" y="1567086"/>
            <a:ext cx="1316400"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solidFill>
                  <a:srgbClr val="00B050"/>
                </a:solidFill>
              </a:rPr>
              <a:t>Yes</a:t>
            </a:r>
          </a:p>
          <a:p>
            <a:r>
              <a:rPr lang="en-AU" dirty="0">
                <a:solidFill>
                  <a:srgbClr val="FF0000"/>
                </a:solidFill>
              </a:rPr>
              <a:t>No</a:t>
            </a:r>
          </a:p>
          <a:p>
            <a:r>
              <a:rPr lang="en-AU" dirty="0">
                <a:solidFill>
                  <a:srgbClr val="FF0000"/>
                </a:solidFill>
              </a:rPr>
              <a:t>No</a:t>
            </a:r>
          </a:p>
          <a:p>
            <a:r>
              <a:rPr lang="en-AU" dirty="0">
                <a:solidFill>
                  <a:srgbClr val="00B050"/>
                </a:solidFill>
              </a:rPr>
              <a:t>Yes</a:t>
            </a:r>
          </a:p>
          <a:p>
            <a:r>
              <a:rPr lang="en-AU" dirty="0">
                <a:solidFill>
                  <a:srgbClr val="FF0000"/>
                </a:solidFill>
              </a:rPr>
              <a:t>No</a:t>
            </a:r>
          </a:p>
          <a:p>
            <a:r>
              <a:rPr lang="en-AU" dirty="0">
                <a:solidFill>
                  <a:srgbClr val="FF0000"/>
                </a:solidFill>
              </a:rPr>
              <a:t>No</a:t>
            </a:r>
          </a:p>
        </p:txBody>
      </p:sp>
      <p:sp>
        <p:nvSpPr>
          <p:cNvPr id="2" name="Slide Number Placeholder 1">
            <a:extLst>
              <a:ext uri="{FF2B5EF4-FFF2-40B4-BE49-F238E27FC236}">
                <a16:creationId xmlns:a16="http://schemas.microsoft.com/office/drawing/2014/main" id="{6BC61934-E403-B560-280D-E5315B099A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a:t>
            </a:fld>
            <a:endParaRPr lang="en-AU" dirty="0"/>
          </a:p>
        </p:txBody>
      </p:sp>
    </p:spTree>
    <p:extLst>
      <p:ext uri="{BB962C8B-B14F-4D97-AF65-F5344CB8AC3E}">
        <p14:creationId xmlns:p14="http://schemas.microsoft.com/office/powerpoint/2010/main" val="1100313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0E93FC-5B32-CCCA-65ED-0F965D8EA6F4}"/>
              </a:ext>
            </a:extLst>
          </p:cNvPr>
          <p:cNvSpPr>
            <a:spLocks noGrp="1"/>
          </p:cNvSpPr>
          <p:nvPr>
            <p:ph type="title"/>
          </p:nvPr>
        </p:nvSpPr>
        <p:spPr>
          <a:xfrm>
            <a:off x="360000" y="360000"/>
            <a:ext cx="5547132" cy="545601"/>
          </a:xfrm>
        </p:spPr>
        <p:txBody>
          <a:bodyPr/>
          <a:lstStyle/>
          <a:p>
            <a:r>
              <a:rPr lang="en-AU" dirty="0"/>
              <a:t>Calculating true bearings</a:t>
            </a:r>
          </a:p>
        </p:txBody>
      </p:sp>
      <p:sp>
        <p:nvSpPr>
          <p:cNvPr id="4" name="Text Placeholder 3">
            <a:extLst>
              <a:ext uri="{FF2B5EF4-FFF2-40B4-BE49-F238E27FC236}">
                <a16:creationId xmlns:a16="http://schemas.microsoft.com/office/drawing/2014/main" id="{91ED05C7-88C8-FBE7-6130-B5B0ECF74742}"/>
              </a:ext>
            </a:extLst>
          </p:cNvPr>
          <p:cNvSpPr>
            <a:spLocks noGrp="1"/>
          </p:cNvSpPr>
          <p:nvPr>
            <p:ph type="body" sz="quarter" idx="18"/>
          </p:nvPr>
        </p:nvSpPr>
        <p:spPr>
          <a:xfrm>
            <a:off x="359999" y="982520"/>
            <a:ext cx="4928053" cy="268677"/>
          </a:xfrm>
        </p:spPr>
        <p:txBody>
          <a:bodyPr/>
          <a:lstStyle/>
          <a:p>
            <a:r>
              <a:rPr lang="en-AU" dirty="0"/>
              <a:t>Find the true bearing of point B from point A</a:t>
            </a:r>
          </a:p>
        </p:txBody>
      </p:sp>
      <p:grpSp>
        <p:nvGrpSpPr>
          <p:cNvPr id="155" name="Group 154" descr="Angle diagram with vertex at point A. One ray extends vertically upward from A toward N, and a second ray extends up and to the right toward B; the angle between them is labelled 62 degrees. The vertical ray points north, indicating the angle is measured clockwise from north to the line AB.">
            <a:extLst>
              <a:ext uri="{FF2B5EF4-FFF2-40B4-BE49-F238E27FC236}">
                <a16:creationId xmlns:a16="http://schemas.microsoft.com/office/drawing/2014/main" id="{F7A48857-2997-320F-4C4D-AEADE4EA4778}"/>
              </a:ext>
            </a:extLst>
          </p:cNvPr>
          <p:cNvGrpSpPr/>
          <p:nvPr/>
        </p:nvGrpSpPr>
        <p:grpSpPr>
          <a:xfrm>
            <a:off x="52913" y="1823225"/>
            <a:ext cx="1701784" cy="1876578"/>
            <a:chOff x="3710291" y="824749"/>
            <a:chExt cx="1701784" cy="1876578"/>
          </a:xfrm>
        </p:grpSpPr>
        <p:grpSp>
          <p:nvGrpSpPr>
            <p:cNvPr id="156" name="Group 155">
              <a:extLst>
                <a:ext uri="{FF2B5EF4-FFF2-40B4-BE49-F238E27FC236}">
                  <a16:creationId xmlns:a16="http://schemas.microsoft.com/office/drawing/2014/main" id="{AB215EBB-C12F-8AAC-67B5-6A5E9F5BD7F8}"/>
                </a:ext>
              </a:extLst>
            </p:cNvPr>
            <p:cNvGrpSpPr/>
            <p:nvPr/>
          </p:nvGrpSpPr>
          <p:grpSpPr>
            <a:xfrm>
              <a:off x="3806806" y="824749"/>
              <a:ext cx="1605269" cy="1876578"/>
              <a:chOff x="339706" y="649722"/>
              <a:chExt cx="1605269" cy="1876578"/>
            </a:xfrm>
          </p:grpSpPr>
          <p:grpSp>
            <p:nvGrpSpPr>
              <p:cNvPr id="158" name="Group 157">
                <a:extLst>
                  <a:ext uri="{FF2B5EF4-FFF2-40B4-BE49-F238E27FC236}">
                    <a16:creationId xmlns:a16="http://schemas.microsoft.com/office/drawing/2014/main" id="{598DE3F4-78D6-EA19-1B90-479347AF6ED1}"/>
                  </a:ext>
                </a:extLst>
              </p:cNvPr>
              <p:cNvGrpSpPr/>
              <p:nvPr/>
            </p:nvGrpSpPr>
            <p:grpSpPr>
              <a:xfrm>
                <a:off x="609647" y="649722"/>
                <a:ext cx="1335328" cy="1591024"/>
                <a:chOff x="3989848" y="492769"/>
                <a:chExt cx="1335328" cy="1591024"/>
              </a:xfrm>
            </p:grpSpPr>
            <p:cxnSp>
              <p:nvCxnSpPr>
                <p:cNvPr id="161" name="Straight Connector 160">
                  <a:extLst>
                    <a:ext uri="{FF2B5EF4-FFF2-40B4-BE49-F238E27FC236}">
                      <a16:creationId xmlns:a16="http://schemas.microsoft.com/office/drawing/2014/main" id="{A294AE11-5EDD-4BC6-40F8-AF7FF323BFB6}"/>
                    </a:ext>
                  </a:extLst>
                </p:cNvPr>
                <p:cNvCxnSpPr/>
                <p:nvPr/>
              </p:nvCxnSpPr>
              <p:spPr>
                <a:xfrm flipH="1" flipV="1">
                  <a:off x="4249556" y="821332"/>
                  <a:ext cx="8562" cy="1005172"/>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162" name="TextBox 161">
                  <a:extLst>
                    <a:ext uri="{FF2B5EF4-FFF2-40B4-BE49-F238E27FC236}">
                      <a16:creationId xmlns:a16="http://schemas.microsoft.com/office/drawing/2014/main" id="{EEBD8E64-40CD-6378-60C2-E8E558F6430C}"/>
                    </a:ext>
                  </a:extLst>
                </p:cNvPr>
                <p:cNvSpPr txBox="1"/>
                <p:nvPr/>
              </p:nvSpPr>
              <p:spPr>
                <a:xfrm>
                  <a:off x="4078683" y="492769"/>
                  <a:ext cx="332142" cy="369332"/>
                </a:xfrm>
                <a:prstGeom prst="rect">
                  <a:avLst/>
                </a:prstGeom>
                <a:noFill/>
              </p:spPr>
              <p:txBody>
                <a:bodyPr wrap="none" rtlCol="0">
                  <a:spAutoFit/>
                </a:bodyPr>
                <a:lstStyle/>
                <a:p>
                  <a:r>
                    <a:rPr lang="en-GB" dirty="0">
                      <a:latin typeface="Trebuchet MS" panose="020B0603020202020204" pitchFamily="34" charset="0"/>
                    </a:rPr>
                    <a:t>N</a:t>
                  </a:r>
                </a:p>
              </p:txBody>
            </p:sp>
            <p:cxnSp>
              <p:nvCxnSpPr>
                <p:cNvPr id="163" name="Straight Connector 162">
                  <a:extLst>
                    <a:ext uri="{FF2B5EF4-FFF2-40B4-BE49-F238E27FC236}">
                      <a16:creationId xmlns:a16="http://schemas.microsoft.com/office/drawing/2014/main" id="{22CD25AC-EE9B-FBB8-7435-169119FE31EA}"/>
                    </a:ext>
                  </a:extLst>
                </p:cNvPr>
                <p:cNvCxnSpPr/>
                <p:nvPr/>
              </p:nvCxnSpPr>
              <p:spPr>
                <a:xfrm flipV="1">
                  <a:off x="4268183" y="1160020"/>
                  <a:ext cx="732418" cy="6494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E995506B-FB6B-C46E-94F0-F6BD606D4947}"/>
                    </a:ext>
                  </a:extLst>
                </p:cNvPr>
                <p:cNvSpPr txBox="1"/>
                <p:nvPr/>
              </p:nvSpPr>
              <p:spPr>
                <a:xfrm>
                  <a:off x="3989848" y="1714461"/>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165" name="TextBox 164">
                  <a:extLst>
                    <a:ext uri="{FF2B5EF4-FFF2-40B4-BE49-F238E27FC236}">
                      <a16:creationId xmlns:a16="http://schemas.microsoft.com/office/drawing/2014/main" id="{F9BA9613-623C-30EB-404C-1409A4047719}"/>
                    </a:ext>
                  </a:extLst>
                </p:cNvPr>
                <p:cNvSpPr txBox="1"/>
                <p:nvPr/>
              </p:nvSpPr>
              <p:spPr>
                <a:xfrm>
                  <a:off x="5010666" y="954586"/>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159" name="Pie 105">
                <a:extLst>
                  <a:ext uri="{FF2B5EF4-FFF2-40B4-BE49-F238E27FC236}">
                    <a16:creationId xmlns:a16="http://schemas.microsoft.com/office/drawing/2014/main" id="{D0ACE41A-5591-1599-7F98-278F68248D85}"/>
                  </a:ext>
                </a:extLst>
              </p:cNvPr>
              <p:cNvSpPr/>
              <p:nvPr/>
            </p:nvSpPr>
            <p:spPr>
              <a:xfrm>
                <a:off x="339706" y="1446300"/>
                <a:ext cx="1080000" cy="1080000"/>
              </a:xfrm>
              <a:prstGeom prst="pie">
                <a:avLst>
                  <a:gd name="adj1" fmla="val 16158199"/>
                  <a:gd name="adj2" fmla="val 19113198"/>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0" name="TextBox 159">
                <a:extLst>
                  <a:ext uri="{FF2B5EF4-FFF2-40B4-BE49-F238E27FC236}">
                    <a16:creationId xmlns:a16="http://schemas.microsoft.com/office/drawing/2014/main" id="{04F56679-8EBD-DE64-1FCB-2F5C22FDC85B}"/>
                  </a:ext>
                </a:extLst>
              </p:cNvPr>
              <p:cNvSpPr txBox="1"/>
              <p:nvPr/>
            </p:nvSpPr>
            <p:spPr>
              <a:xfrm>
                <a:off x="955821" y="1100704"/>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57" name="TextBox 156">
              <a:extLst>
                <a:ext uri="{FF2B5EF4-FFF2-40B4-BE49-F238E27FC236}">
                  <a16:creationId xmlns:a16="http://schemas.microsoft.com/office/drawing/2014/main" id="{251B92BC-E8EB-5F70-43EB-6F14F5B1A3F3}"/>
                </a:ext>
              </a:extLst>
            </p:cNvPr>
            <p:cNvSpPr txBox="1"/>
            <p:nvPr/>
          </p:nvSpPr>
          <p:spPr>
            <a:xfrm>
              <a:off x="3710291" y="834298"/>
              <a:ext cx="359394" cy="369332"/>
            </a:xfrm>
            <a:prstGeom prst="rect">
              <a:avLst/>
            </a:prstGeom>
            <a:noFill/>
          </p:spPr>
          <p:txBody>
            <a:bodyPr wrap="none" rtlCol="0">
              <a:spAutoFit/>
            </a:bodyPr>
            <a:lstStyle/>
            <a:p>
              <a:r>
                <a:rPr lang="en-GB" dirty="0">
                  <a:solidFill>
                    <a:srgbClr val="007FFF"/>
                  </a:solidFill>
                </a:rPr>
                <a:t>1.</a:t>
              </a:r>
            </a:p>
          </p:txBody>
        </p:sp>
      </p:grpSp>
      <p:grpSp>
        <p:nvGrpSpPr>
          <p:cNvPr id="5" name="Group 4" descr="Angle diagram with vertex at point A. One ray extends vertically upward from A toward N, and a second ray extends up and to the right toward B; this slanted ray is drawn longer than in a previous similar diagram, but its direction is unchanged. The angle between the north line and AB is labelled 62 degrees, measured clockwise from north.">
            <a:extLst>
              <a:ext uri="{FF2B5EF4-FFF2-40B4-BE49-F238E27FC236}">
                <a16:creationId xmlns:a16="http://schemas.microsoft.com/office/drawing/2014/main" id="{96A1B529-847E-A044-C46E-145693FE25E0}"/>
              </a:ext>
            </a:extLst>
          </p:cNvPr>
          <p:cNvGrpSpPr/>
          <p:nvPr/>
        </p:nvGrpSpPr>
        <p:grpSpPr>
          <a:xfrm>
            <a:off x="1967867" y="1509834"/>
            <a:ext cx="2664136" cy="2275309"/>
            <a:chOff x="1967867" y="1509834"/>
            <a:chExt cx="2664136" cy="2275309"/>
          </a:xfrm>
        </p:grpSpPr>
        <p:sp>
          <p:nvSpPr>
            <p:cNvPr id="128" name="TextBox 127">
              <a:extLst>
                <a:ext uri="{FF2B5EF4-FFF2-40B4-BE49-F238E27FC236}">
                  <a16:creationId xmlns:a16="http://schemas.microsoft.com/office/drawing/2014/main" id="{328AEF19-1778-101D-802B-97303D31D326}"/>
                </a:ext>
              </a:extLst>
            </p:cNvPr>
            <p:cNvSpPr txBox="1"/>
            <p:nvPr/>
          </p:nvSpPr>
          <p:spPr>
            <a:xfrm>
              <a:off x="1967867" y="1776996"/>
              <a:ext cx="359394" cy="369332"/>
            </a:xfrm>
            <a:prstGeom prst="rect">
              <a:avLst/>
            </a:prstGeom>
            <a:noFill/>
          </p:spPr>
          <p:txBody>
            <a:bodyPr wrap="none" rtlCol="0">
              <a:spAutoFit/>
            </a:bodyPr>
            <a:lstStyle/>
            <a:p>
              <a:r>
                <a:rPr lang="en-GB" dirty="0">
                  <a:solidFill>
                    <a:srgbClr val="007FFF"/>
                  </a:solidFill>
                </a:rPr>
                <a:t>2.</a:t>
              </a:r>
            </a:p>
          </p:txBody>
        </p:sp>
        <p:grpSp>
          <p:nvGrpSpPr>
            <p:cNvPr id="15" name="Group 14">
              <a:extLst>
                <a:ext uri="{FF2B5EF4-FFF2-40B4-BE49-F238E27FC236}">
                  <a16:creationId xmlns:a16="http://schemas.microsoft.com/office/drawing/2014/main" id="{E4D3DE4E-BA5D-111C-1C5E-C6EFE82432E4}"/>
                </a:ext>
              </a:extLst>
            </p:cNvPr>
            <p:cNvGrpSpPr/>
            <p:nvPr/>
          </p:nvGrpSpPr>
          <p:grpSpPr>
            <a:xfrm>
              <a:off x="2010593" y="1509834"/>
              <a:ext cx="2621410" cy="2275309"/>
              <a:chOff x="2099323" y="392544"/>
              <a:chExt cx="2621410" cy="2275309"/>
            </a:xfrm>
          </p:grpSpPr>
          <p:grpSp>
            <p:nvGrpSpPr>
              <p:cNvPr id="16" name="Group 15">
                <a:extLst>
                  <a:ext uri="{FF2B5EF4-FFF2-40B4-BE49-F238E27FC236}">
                    <a16:creationId xmlns:a16="http://schemas.microsoft.com/office/drawing/2014/main" id="{1ED24C21-EBB3-0255-4627-D73139684A69}"/>
                  </a:ext>
                </a:extLst>
              </p:cNvPr>
              <p:cNvGrpSpPr/>
              <p:nvPr/>
            </p:nvGrpSpPr>
            <p:grpSpPr>
              <a:xfrm>
                <a:off x="2368833" y="392544"/>
                <a:ext cx="2351900" cy="2004121"/>
                <a:chOff x="5618318" y="62667"/>
                <a:chExt cx="2351900" cy="2004121"/>
              </a:xfrm>
            </p:grpSpPr>
            <p:cxnSp>
              <p:nvCxnSpPr>
                <p:cNvPr id="19" name="Straight Connector 18">
                  <a:extLst>
                    <a:ext uri="{FF2B5EF4-FFF2-40B4-BE49-F238E27FC236}">
                      <a16:creationId xmlns:a16="http://schemas.microsoft.com/office/drawing/2014/main" id="{6EFCFAA2-48EC-BBEE-EDAB-7029F9DEE8B6}"/>
                    </a:ext>
                  </a:extLst>
                </p:cNvPr>
                <p:cNvCxnSpPr/>
                <p:nvPr/>
              </p:nvCxnSpPr>
              <p:spPr>
                <a:xfrm flipH="1" flipV="1">
                  <a:off x="5878026" y="804327"/>
                  <a:ext cx="8562" cy="1005172"/>
                </a:xfrm>
                <a:prstGeom prst="line">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826DF7-B4B1-B841-0C3A-AC95E073C414}"/>
                    </a:ext>
                  </a:extLst>
                </p:cNvPr>
                <p:cNvSpPr txBox="1"/>
                <p:nvPr/>
              </p:nvSpPr>
              <p:spPr>
                <a:xfrm>
                  <a:off x="5707153" y="475764"/>
                  <a:ext cx="332142" cy="369332"/>
                </a:xfrm>
                <a:prstGeom prst="rect">
                  <a:avLst/>
                </a:prstGeom>
                <a:noFill/>
              </p:spPr>
              <p:txBody>
                <a:bodyPr wrap="none" rtlCol="0">
                  <a:spAutoFit/>
                </a:bodyPr>
                <a:lstStyle/>
                <a:p>
                  <a:r>
                    <a:rPr lang="en-GB" dirty="0">
                      <a:latin typeface="Trebuchet MS" panose="020B0603020202020204" pitchFamily="34" charset="0"/>
                    </a:rPr>
                    <a:t>N</a:t>
                  </a:r>
                </a:p>
              </p:txBody>
            </p:sp>
            <p:sp>
              <p:nvSpPr>
                <p:cNvPr id="21" name="TextBox 20">
                  <a:extLst>
                    <a:ext uri="{FF2B5EF4-FFF2-40B4-BE49-F238E27FC236}">
                      <a16:creationId xmlns:a16="http://schemas.microsoft.com/office/drawing/2014/main" id="{27D0C228-A919-CEB4-1B90-80A55DD5A975}"/>
                    </a:ext>
                  </a:extLst>
                </p:cNvPr>
                <p:cNvSpPr txBox="1"/>
                <p:nvPr/>
              </p:nvSpPr>
              <p:spPr>
                <a:xfrm>
                  <a:off x="5618318" y="1697456"/>
                  <a:ext cx="332142" cy="369332"/>
                </a:xfrm>
                <a:prstGeom prst="rect">
                  <a:avLst/>
                </a:prstGeom>
                <a:noFill/>
              </p:spPr>
              <p:txBody>
                <a:bodyPr wrap="none" rtlCol="0">
                  <a:spAutoFit/>
                </a:bodyPr>
                <a:lstStyle/>
                <a:p>
                  <a:r>
                    <a:rPr lang="en-GB" dirty="0">
                      <a:latin typeface="Trebuchet MS" panose="020B0603020202020204" pitchFamily="34" charset="0"/>
                    </a:rPr>
                    <a:t>A</a:t>
                  </a:r>
                </a:p>
              </p:txBody>
            </p:sp>
            <p:cxnSp>
              <p:nvCxnSpPr>
                <p:cNvPr id="22" name="Straight Connector 21">
                  <a:extLst>
                    <a:ext uri="{FF2B5EF4-FFF2-40B4-BE49-F238E27FC236}">
                      <a16:creationId xmlns:a16="http://schemas.microsoft.com/office/drawing/2014/main" id="{0C8098EE-788E-F9D4-9F8C-589F2A42CC3D}"/>
                    </a:ext>
                  </a:extLst>
                </p:cNvPr>
                <p:cNvCxnSpPr/>
                <p:nvPr/>
              </p:nvCxnSpPr>
              <p:spPr>
                <a:xfrm flipV="1">
                  <a:off x="5873071" y="218124"/>
                  <a:ext cx="1782637" cy="15821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9A43ABF-EE9E-2A4E-CBB4-1EC3D21B364C}"/>
                    </a:ext>
                  </a:extLst>
                </p:cNvPr>
                <p:cNvSpPr txBox="1"/>
                <p:nvPr/>
              </p:nvSpPr>
              <p:spPr>
                <a:xfrm>
                  <a:off x="7655708" y="62667"/>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17" name="Pie 106">
                <a:extLst>
                  <a:ext uri="{FF2B5EF4-FFF2-40B4-BE49-F238E27FC236}">
                    <a16:creationId xmlns:a16="http://schemas.microsoft.com/office/drawing/2014/main" id="{FD21D183-CA40-A389-8504-560C75F8B113}"/>
                  </a:ext>
                </a:extLst>
              </p:cNvPr>
              <p:cNvSpPr/>
              <p:nvPr/>
            </p:nvSpPr>
            <p:spPr>
              <a:xfrm>
                <a:off x="2099323" y="1587853"/>
                <a:ext cx="1080000" cy="1080000"/>
              </a:xfrm>
              <a:prstGeom prst="pie">
                <a:avLst>
                  <a:gd name="adj1" fmla="val 16158199"/>
                  <a:gd name="adj2" fmla="val 19113198"/>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TextBox 17">
                <a:extLst>
                  <a:ext uri="{FF2B5EF4-FFF2-40B4-BE49-F238E27FC236}">
                    <a16:creationId xmlns:a16="http://schemas.microsoft.com/office/drawing/2014/main" id="{BACB0705-2F85-5703-7AC7-4291B67F3487}"/>
                  </a:ext>
                </a:extLst>
              </p:cNvPr>
              <p:cNvSpPr txBox="1"/>
              <p:nvPr/>
            </p:nvSpPr>
            <p:spPr>
              <a:xfrm>
                <a:off x="2736583" y="1265212"/>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grpSp>
      <p:grpSp>
        <p:nvGrpSpPr>
          <p:cNvPr id="142" name="Group 141" descr="Angle diagram with vertex at point B. One ray extends vertically upward from B toward N, and a second ray extends up and to the right toward A. The angle between the north line and BA is labelled 62 degrees, measured clockwise from north to the line BA.">
            <a:extLst>
              <a:ext uri="{FF2B5EF4-FFF2-40B4-BE49-F238E27FC236}">
                <a16:creationId xmlns:a16="http://schemas.microsoft.com/office/drawing/2014/main" id="{18A8A334-3211-1233-824E-46FA38502A4D}"/>
              </a:ext>
            </a:extLst>
          </p:cNvPr>
          <p:cNvGrpSpPr/>
          <p:nvPr/>
        </p:nvGrpSpPr>
        <p:grpSpPr>
          <a:xfrm>
            <a:off x="4671937" y="1659586"/>
            <a:ext cx="1578808" cy="1876578"/>
            <a:chOff x="7818265" y="720425"/>
            <a:chExt cx="1578808" cy="1876578"/>
          </a:xfrm>
        </p:grpSpPr>
        <p:grpSp>
          <p:nvGrpSpPr>
            <p:cNvPr id="87" name="Group 86">
              <a:extLst>
                <a:ext uri="{FF2B5EF4-FFF2-40B4-BE49-F238E27FC236}">
                  <a16:creationId xmlns:a16="http://schemas.microsoft.com/office/drawing/2014/main" id="{B493832F-30EB-EC0D-F40B-C5AADF74E427}"/>
                </a:ext>
              </a:extLst>
            </p:cNvPr>
            <p:cNvGrpSpPr/>
            <p:nvPr/>
          </p:nvGrpSpPr>
          <p:grpSpPr>
            <a:xfrm>
              <a:off x="7818265" y="720425"/>
              <a:ext cx="1578808" cy="1876578"/>
              <a:chOff x="339706" y="649722"/>
              <a:chExt cx="1578808" cy="1876578"/>
            </a:xfrm>
          </p:grpSpPr>
          <p:grpSp>
            <p:nvGrpSpPr>
              <p:cNvPr id="88" name="Group 87">
                <a:extLst>
                  <a:ext uri="{FF2B5EF4-FFF2-40B4-BE49-F238E27FC236}">
                    <a16:creationId xmlns:a16="http://schemas.microsoft.com/office/drawing/2014/main" id="{1AF926AB-6D2C-2C6B-0F3F-2668A609BF77}"/>
                  </a:ext>
                </a:extLst>
              </p:cNvPr>
              <p:cNvGrpSpPr/>
              <p:nvPr/>
            </p:nvGrpSpPr>
            <p:grpSpPr>
              <a:xfrm>
                <a:off x="566590" y="649722"/>
                <a:ext cx="1351924" cy="1655125"/>
                <a:chOff x="3946791" y="492769"/>
                <a:chExt cx="1351924" cy="1655125"/>
              </a:xfrm>
            </p:grpSpPr>
            <p:cxnSp>
              <p:nvCxnSpPr>
                <p:cNvPr id="91" name="Straight Connector 90">
                  <a:extLst>
                    <a:ext uri="{FF2B5EF4-FFF2-40B4-BE49-F238E27FC236}">
                      <a16:creationId xmlns:a16="http://schemas.microsoft.com/office/drawing/2014/main" id="{B09B0283-003E-3561-4754-FDEB032C8462}"/>
                    </a:ext>
                  </a:extLst>
                </p:cNvPr>
                <p:cNvCxnSpPr/>
                <p:nvPr/>
              </p:nvCxnSpPr>
              <p:spPr>
                <a:xfrm flipH="1" flipV="1">
                  <a:off x="4249556" y="821332"/>
                  <a:ext cx="8562" cy="1005172"/>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E5DE5E25-650A-F121-09E7-7129983C6DF2}"/>
                    </a:ext>
                  </a:extLst>
                </p:cNvPr>
                <p:cNvSpPr txBox="1"/>
                <p:nvPr/>
              </p:nvSpPr>
              <p:spPr>
                <a:xfrm>
                  <a:off x="4078683" y="492769"/>
                  <a:ext cx="332142" cy="369332"/>
                </a:xfrm>
                <a:prstGeom prst="rect">
                  <a:avLst/>
                </a:prstGeom>
                <a:noFill/>
              </p:spPr>
              <p:txBody>
                <a:bodyPr wrap="none" rtlCol="0">
                  <a:spAutoFit/>
                </a:bodyPr>
                <a:lstStyle/>
                <a:p>
                  <a:r>
                    <a:rPr lang="en-GB" dirty="0">
                      <a:latin typeface="Trebuchet MS" panose="020B0603020202020204" pitchFamily="34" charset="0"/>
                    </a:rPr>
                    <a:t>N</a:t>
                  </a:r>
                </a:p>
              </p:txBody>
            </p:sp>
            <p:cxnSp>
              <p:nvCxnSpPr>
                <p:cNvPr id="93" name="Straight Connector 92">
                  <a:extLst>
                    <a:ext uri="{FF2B5EF4-FFF2-40B4-BE49-F238E27FC236}">
                      <a16:creationId xmlns:a16="http://schemas.microsoft.com/office/drawing/2014/main" id="{0F6E97B9-0337-D4FF-930B-C58AA6E5E553}"/>
                    </a:ext>
                  </a:extLst>
                </p:cNvPr>
                <p:cNvCxnSpPr/>
                <p:nvPr/>
              </p:nvCxnSpPr>
              <p:spPr>
                <a:xfrm flipV="1">
                  <a:off x="4268183" y="1160020"/>
                  <a:ext cx="732418" cy="6494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09ED1B4D-6375-9114-F195-2E01DAAEDBE3}"/>
                    </a:ext>
                  </a:extLst>
                </p:cNvPr>
                <p:cNvSpPr txBox="1"/>
                <p:nvPr/>
              </p:nvSpPr>
              <p:spPr>
                <a:xfrm>
                  <a:off x="3946791" y="1778562"/>
                  <a:ext cx="314510" cy="369332"/>
                </a:xfrm>
                <a:prstGeom prst="rect">
                  <a:avLst/>
                </a:prstGeom>
                <a:noFill/>
              </p:spPr>
              <p:txBody>
                <a:bodyPr wrap="none" rtlCol="0">
                  <a:spAutoFit/>
                </a:bodyPr>
                <a:lstStyle/>
                <a:p>
                  <a:r>
                    <a:rPr lang="en-GB" dirty="0">
                      <a:latin typeface="Trebuchet MS" panose="020B0603020202020204" pitchFamily="34" charset="0"/>
                    </a:rPr>
                    <a:t>B</a:t>
                  </a:r>
                </a:p>
              </p:txBody>
            </p:sp>
            <p:sp>
              <p:nvSpPr>
                <p:cNvPr id="95" name="TextBox 94">
                  <a:extLst>
                    <a:ext uri="{FF2B5EF4-FFF2-40B4-BE49-F238E27FC236}">
                      <a16:creationId xmlns:a16="http://schemas.microsoft.com/office/drawing/2014/main" id="{8B411E67-8B8B-DE70-5C2A-CC08D856F040}"/>
                    </a:ext>
                  </a:extLst>
                </p:cNvPr>
                <p:cNvSpPr txBox="1"/>
                <p:nvPr/>
              </p:nvSpPr>
              <p:spPr>
                <a:xfrm>
                  <a:off x="4977793" y="954586"/>
                  <a:ext cx="320922" cy="369332"/>
                </a:xfrm>
                <a:prstGeom prst="rect">
                  <a:avLst/>
                </a:prstGeom>
                <a:noFill/>
              </p:spPr>
              <p:txBody>
                <a:bodyPr wrap="none" rtlCol="0">
                  <a:spAutoFit/>
                </a:bodyPr>
                <a:lstStyle/>
                <a:p>
                  <a:r>
                    <a:rPr lang="en-GB" dirty="0">
                      <a:latin typeface="Trebuchet MS" panose="020B0603020202020204" pitchFamily="34" charset="0"/>
                    </a:rPr>
                    <a:t>A</a:t>
                  </a:r>
                </a:p>
              </p:txBody>
            </p:sp>
          </p:grpSp>
          <p:sp>
            <p:nvSpPr>
              <p:cNvPr id="89" name="Pie 145">
                <a:extLst>
                  <a:ext uri="{FF2B5EF4-FFF2-40B4-BE49-F238E27FC236}">
                    <a16:creationId xmlns:a16="http://schemas.microsoft.com/office/drawing/2014/main" id="{B7C9E04E-67F9-55D9-372E-5DB3AF798AB7}"/>
                  </a:ext>
                </a:extLst>
              </p:cNvPr>
              <p:cNvSpPr/>
              <p:nvPr/>
            </p:nvSpPr>
            <p:spPr>
              <a:xfrm>
                <a:off x="339706" y="1446300"/>
                <a:ext cx="1080000" cy="1080000"/>
              </a:xfrm>
              <a:prstGeom prst="pie">
                <a:avLst>
                  <a:gd name="adj1" fmla="val 16158199"/>
                  <a:gd name="adj2" fmla="val 19113198"/>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0" name="TextBox 89">
                <a:extLst>
                  <a:ext uri="{FF2B5EF4-FFF2-40B4-BE49-F238E27FC236}">
                    <a16:creationId xmlns:a16="http://schemas.microsoft.com/office/drawing/2014/main" id="{8DAF1571-8724-404D-D8E3-E323A0FC3CD2}"/>
                  </a:ext>
                </a:extLst>
              </p:cNvPr>
              <p:cNvSpPr txBox="1"/>
              <p:nvPr/>
            </p:nvSpPr>
            <p:spPr>
              <a:xfrm>
                <a:off x="955821" y="1100704"/>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29" name="TextBox 128">
              <a:extLst>
                <a:ext uri="{FF2B5EF4-FFF2-40B4-BE49-F238E27FC236}">
                  <a16:creationId xmlns:a16="http://schemas.microsoft.com/office/drawing/2014/main" id="{FC388ECA-8CA2-EF4F-F7C5-6D3FDF6167CA}"/>
                </a:ext>
              </a:extLst>
            </p:cNvPr>
            <p:cNvSpPr txBox="1"/>
            <p:nvPr/>
          </p:nvSpPr>
          <p:spPr>
            <a:xfrm>
              <a:off x="7837949" y="845608"/>
              <a:ext cx="359394" cy="369332"/>
            </a:xfrm>
            <a:prstGeom prst="rect">
              <a:avLst/>
            </a:prstGeom>
            <a:noFill/>
          </p:spPr>
          <p:txBody>
            <a:bodyPr wrap="none" rtlCol="0">
              <a:spAutoFit/>
            </a:bodyPr>
            <a:lstStyle/>
            <a:p>
              <a:r>
                <a:rPr lang="en-GB" dirty="0">
                  <a:solidFill>
                    <a:srgbClr val="007FFF"/>
                  </a:solidFill>
                </a:rPr>
                <a:t>3.</a:t>
              </a:r>
            </a:p>
          </p:txBody>
        </p:sp>
      </p:grpSp>
      <p:grpSp>
        <p:nvGrpSpPr>
          <p:cNvPr id="144" name="Group 143" descr="Angle diagram with vertex at point B. One ray extends vertically upward from B toward N, and a second ray extends horizontally to the left toward W; a third line extends down and to the left from B toward A. The angle between the westward horizontal line and the line BA is labelled 62 degrees, measured anticlockwise from west to the line BA.">
            <a:extLst>
              <a:ext uri="{FF2B5EF4-FFF2-40B4-BE49-F238E27FC236}">
                <a16:creationId xmlns:a16="http://schemas.microsoft.com/office/drawing/2014/main" id="{D6357272-0759-6445-4BB3-B7A62CA02D8B}"/>
              </a:ext>
            </a:extLst>
          </p:cNvPr>
          <p:cNvGrpSpPr/>
          <p:nvPr/>
        </p:nvGrpSpPr>
        <p:grpSpPr>
          <a:xfrm>
            <a:off x="6533468" y="1386406"/>
            <a:ext cx="1839587" cy="1811714"/>
            <a:chOff x="9598058" y="395411"/>
            <a:chExt cx="1839587" cy="1811714"/>
          </a:xfrm>
        </p:grpSpPr>
        <p:cxnSp>
          <p:nvCxnSpPr>
            <p:cNvPr id="96" name="Straight Connector 95">
              <a:extLst>
                <a:ext uri="{FF2B5EF4-FFF2-40B4-BE49-F238E27FC236}">
                  <a16:creationId xmlns:a16="http://schemas.microsoft.com/office/drawing/2014/main" id="{700E6B48-B3B3-8581-172F-6725E6FC9FD2}"/>
                </a:ext>
              </a:extLst>
            </p:cNvPr>
            <p:cNvCxnSpPr/>
            <p:nvPr/>
          </p:nvCxnSpPr>
          <p:spPr>
            <a:xfrm flipV="1">
              <a:off x="10921437" y="764743"/>
              <a:ext cx="6769" cy="515675"/>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A947278F-5744-95F9-7190-AAE46599224C}"/>
                </a:ext>
              </a:extLst>
            </p:cNvPr>
            <p:cNvSpPr txBox="1"/>
            <p:nvPr/>
          </p:nvSpPr>
          <p:spPr>
            <a:xfrm>
              <a:off x="10744547" y="395411"/>
              <a:ext cx="332142" cy="369332"/>
            </a:xfrm>
            <a:prstGeom prst="rect">
              <a:avLst/>
            </a:prstGeom>
            <a:noFill/>
          </p:spPr>
          <p:txBody>
            <a:bodyPr wrap="none" rtlCol="0">
              <a:spAutoFit/>
            </a:bodyPr>
            <a:lstStyle/>
            <a:p>
              <a:r>
                <a:rPr lang="en-GB" dirty="0">
                  <a:latin typeface="Trebuchet MS" panose="020B0603020202020204" pitchFamily="34" charset="0"/>
                </a:rPr>
                <a:t>N</a:t>
              </a:r>
            </a:p>
          </p:txBody>
        </p:sp>
        <p:grpSp>
          <p:nvGrpSpPr>
            <p:cNvPr id="143" name="Group 142">
              <a:extLst>
                <a:ext uri="{FF2B5EF4-FFF2-40B4-BE49-F238E27FC236}">
                  <a16:creationId xmlns:a16="http://schemas.microsoft.com/office/drawing/2014/main" id="{52D61FA3-4C10-3CBE-DDF9-2AD8948A5697}"/>
                </a:ext>
              </a:extLst>
            </p:cNvPr>
            <p:cNvGrpSpPr/>
            <p:nvPr/>
          </p:nvGrpSpPr>
          <p:grpSpPr>
            <a:xfrm>
              <a:off x="9598058" y="765329"/>
              <a:ext cx="1839587" cy="1441796"/>
              <a:chOff x="9598058" y="765329"/>
              <a:chExt cx="1839587" cy="1441796"/>
            </a:xfrm>
          </p:grpSpPr>
          <p:grpSp>
            <p:nvGrpSpPr>
              <p:cNvPr id="24" name="Group 23">
                <a:extLst>
                  <a:ext uri="{FF2B5EF4-FFF2-40B4-BE49-F238E27FC236}">
                    <a16:creationId xmlns:a16="http://schemas.microsoft.com/office/drawing/2014/main" id="{04B5CC3D-6AD7-BB1C-EC7B-FB3833307105}"/>
                  </a:ext>
                </a:extLst>
              </p:cNvPr>
              <p:cNvGrpSpPr/>
              <p:nvPr/>
            </p:nvGrpSpPr>
            <p:grpSpPr>
              <a:xfrm>
                <a:off x="9598058" y="765329"/>
                <a:ext cx="1839587" cy="1441796"/>
                <a:chOff x="4926950" y="526043"/>
                <a:chExt cx="1839587" cy="1441796"/>
              </a:xfrm>
            </p:grpSpPr>
            <p:grpSp>
              <p:nvGrpSpPr>
                <p:cNvPr id="25" name="Group 24">
                  <a:extLst>
                    <a:ext uri="{FF2B5EF4-FFF2-40B4-BE49-F238E27FC236}">
                      <a16:creationId xmlns:a16="http://schemas.microsoft.com/office/drawing/2014/main" id="{CD36DC86-82F8-24B1-E767-54BD4FB958DC}"/>
                    </a:ext>
                  </a:extLst>
                </p:cNvPr>
                <p:cNvGrpSpPr/>
                <p:nvPr/>
              </p:nvGrpSpPr>
              <p:grpSpPr>
                <a:xfrm>
                  <a:off x="4926950" y="839028"/>
                  <a:ext cx="1621826" cy="1128811"/>
                  <a:chOff x="3625979" y="3596413"/>
                  <a:chExt cx="1621826" cy="1128811"/>
                </a:xfrm>
              </p:grpSpPr>
              <p:cxnSp>
                <p:nvCxnSpPr>
                  <p:cNvPr id="28" name="Straight Connector 27">
                    <a:extLst>
                      <a:ext uri="{FF2B5EF4-FFF2-40B4-BE49-F238E27FC236}">
                        <a16:creationId xmlns:a16="http://schemas.microsoft.com/office/drawing/2014/main" id="{EBD3643C-9F08-365F-EA8E-8E08A7454F57}"/>
                      </a:ext>
                    </a:extLst>
                  </p:cNvPr>
                  <p:cNvCxnSpPr/>
                  <p:nvPr/>
                </p:nvCxnSpPr>
                <p:spPr>
                  <a:xfrm flipH="1" flipV="1">
                    <a:off x="4003730" y="3801451"/>
                    <a:ext cx="943332" cy="1"/>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A3A4425C-0C77-3BA0-E469-0A98B0A85C1B}"/>
                      </a:ext>
                    </a:extLst>
                  </p:cNvPr>
                  <p:cNvSpPr txBox="1"/>
                  <p:nvPr/>
                </p:nvSpPr>
                <p:spPr>
                  <a:xfrm>
                    <a:off x="3625979" y="3596413"/>
                    <a:ext cx="381836" cy="369332"/>
                  </a:xfrm>
                  <a:prstGeom prst="rect">
                    <a:avLst/>
                  </a:prstGeom>
                  <a:noFill/>
                </p:spPr>
                <p:txBody>
                  <a:bodyPr wrap="none" rtlCol="0">
                    <a:spAutoFit/>
                  </a:bodyPr>
                  <a:lstStyle/>
                  <a:p>
                    <a:r>
                      <a:rPr lang="en-GB" dirty="0">
                        <a:latin typeface="Trebuchet MS" panose="020B0603020202020204" pitchFamily="34" charset="0"/>
                      </a:rPr>
                      <a:t>W</a:t>
                    </a:r>
                  </a:p>
                </p:txBody>
              </p:sp>
              <p:cxnSp>
                <p:nvCxnSpPr>
                  <p:cNvPr id="30" name="Straight Connector 29">
                    <a:extLst>
                      <a:ext uri="{FF2B5EF4-FFF2-40B4-BE49-F238E27FC236}">
                        <a16:creationId xmlns:a16="http://schemas.microsoft.com/office/drawing/2014/main" id="{AE809C70-B539-C417-5D02-10DAA767B69D}"/>
                      </a:ext>
                    </a:extLst>
                  </p:cNvPr>
                  <p:cNvCxnSpPr/>
                  <p:nvPr/>
                </p:nvCxnSpPr>
                <p:spPr>
                  <a:xfrm flipV="1">
                    <a:off x="4222979" y="3801451"/>
                    <a:ext cx="732418" cy="6494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F6F4DF7-4255-E685-6560-E6304B05DC91}"/>
                      </a:ext>
                    </a:extLst>
                  </p:cNvPr>
                  <p:cNvSpPr txBox="1"/>
                  <p:nvPr/>
                </p:nvSpPr>
                <p:spPr>
                  <a:xfrm>
                    <a:off x="3944644" y="4355892"/>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32" name="TextBox 31">
                    <a:extLst>
                      <a:ext uri="{FF2B5EF4-FFF2-40B4-BE49-F238E27FC236}">
                        <a16:creationId xmlns:a16="http://schemas.microsoft.com/office/drawing/2014/main" id="{57E453F8-0932-9B90-1FA3-138E6C71A9A4}"/>
                      </a:ext>
                    </a:extLst>
                  </p:cNvPr>
                  <p:cNvSpPr txBox="1"/>
                  <p:nvPr/>
                </p:nvSpPr>
                <p:spPr>
                  <a:xfrm>
                    <a:off x="4933295" y="3633068"/>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26" name="Pie 107">
                  <a:extLst>
                    <a:ext uri="{FF2B5EF4-FFF2-40B4-BE49-F238E27FC236}">
                      <a16:creationId xmlns:a16="http://schemas.microsoft.com/office/drawing/2014/main" id="{19596D14-AE6A-AD69-379D-949723CD1729}"/>
                    </a:ext>
                  </a:extLst>
                </p:cNvPr>
                <p:cNvSpPr/>
                <p:nvPr/>
              </p:nvSpPr>
              <p:spPr>
                <a:xfrm>
                  <a:off x="5686537" y="526043"/>
                  <a:ext cx="1080000" cy="1080000"/>
                </a:xfrm>
                <a:prstGeom prst="pie">
                  <a:avLst>
                    <a:gd name="adj1" fmla="val 8192900"/>
                    <a:gd name="adj2" fmla="val 10862531"/>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7" name="TextBox 26">
                  <a:extLst>
                    <a:ext uri="{FF2B5EF4-FFF2-40B4-BE49-F238E27FC236}">
                      <a16:creationId xmlns:a16="http://schemas.microsoft.com/office/drawing/2014/main" id="{62599918-EF47-F93F-7F39-31C5E7686DB4}"/>
                    </a:ext>
                  </a:extLst>
                </p:cNvPr>
                <p:cNvSpPr txBox="1"/>
                <p:nvPr/>
              </p:nvSpPr>
              <p:spPr>
                <a:xfrm>
                  <a:off x="5238675" y="1140916"/>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30" name="TextBox 129">
                <a:extLst>
                  <a:ext uri="{FF2B5EF4-FFF2-40B4-BE49-F238E27FC236}">
                    <a16:creationId xmlns:a16="http://schemas.microsoft.com/office/drawing/2014/main" id="{886C0099-F863-DA7A-C09E-399F14AEE2AF}"/>
                  </a:ext>
                </a:extLst>
              </p:cNvPr>
              <p:cNvSpPr txBox="1"/>
              <p:nvPr/>
            </p:nvSpPr>
            <p:spPr>
              <a:xfrm>
                <a:off x="9634911" y="813520"/>
                <a:ext cx="359394" cy="369332"/>
              </a:xfrm>
              <a:prstGeom prst="rect">
                <a:avLst/>
              </a:prstGeom>
              <a:noFill/>
            </p:spPr>
            <p:txBody>
              <a:bodyPr wrap="none" rtlCol="0">
                <a:spAutoFit/>
              </a:bodyPr>
              <a:lstStyle/>
              <a:p>
                <a:r>
                  <a:rPr lang="en-GB" dirty="0">
                    <a:solidFill>
                      <a:srgbClr val="007FFF"/>
                    </a:solidFill>
                  </a:rPr>
                  <a:t>4.</a:t>
                </a:r>
              </a:p>
            </p:txBody>
          </p:sp>
        </p:grpSp>
      </p:grpSp>
      <p:grpSp>
        <p:nvGrpSpPr>
          <p:cNvPr id="145" name="Group 144" descr="Angle diagram with vertex at point B. One ray extends vertically upward from B toward N, and a second ray extends horizontally to the right toward E; a third line extends down and to the left from B toward A. The angle between the eastward horizontal line and the line BA is labelled 118 degrees, measured clockwise from east to the line BA.">
            <a:extLst>
              <a:ext uri="{FF2B5EF4-FFF2-40B4-BE49-F238E27FC236}">
                <a16:creationId xmlns:a16="http://schemas.microsoft.com/office/drawing/2014/main" id="{51E2438A-70E5-A011-0313-CB37AF26B7A9}"/>
              </a:ext>
            </a:extLst>
          </p:cNvPr>
          <p:cNvGrpSpPr/>
          <p:nvPr/>
        </p:nvGrpSpPr>
        <p:grpSpPr>
          <a:xfrm>
            <a:off x="8237026" y="1581383"/>
            <a:ext cx="2217572" cy="1818704"/>
            <a:chOff x="3605569" y="2688824"/>
            <a:chExt cx="2217572" cy="1818704"/>
          </a:xfrm>
        </p:grpSpPr>
        <p:grpSp>
          <p:nvGrpSpPr>
            <p:cNvPr id="115" name="Group 114">
              <a:extLst>
                <a:ext uri="{FF2B5EF4-FFF2-40B4-BE49-F238E27FC236}">
                  <a16:creationId xmlns:a16="http://schemas.microsoft.com/office/drawing/2014/main" id="{D7BF7807-85CB-6553-1A03-230547E2C6FB}"/>
                </a:ext>
              </a:extLst>
            </p:cNvPr>
            <p:cNvGrpSpPr/>
            <p:nvPr/>
          </p:nvGrpSpPr>
          <p:grpSpPr>
            <a:xfrm>
              <a:off x="3605569" y="2688824"/>
              <a:ext cx="2217572" cy="1818704"/>
              <a:chOff x="138469" y="2513797"/>
              <a:chExt cx="2217572" cy="1818704"/>
            </a:xfrm>
          </p:grpSpPr>
          <p:grpSp>
            <p:nvGrpSpPr>
              <p:cNvPr id="116" name="Group 115">
                <a:extLst>
                  <a:ext uri="{FF2B5EF4-FFF2-40B4-BE49-F238E27FC236}">
                    <a16:creationId xmlns:a16="http://schemas.microsoft.com/office/drawing/2014/main" id="{175C6E96-E8A2-9E43-E4BF-29918FEE17E9}"/>
                  </a:ext>
                </a:extLst>
              </p:cNvPr>
              <p:cNvGrpSpPr/>
              <p:nvPr/>
            </p:nvGrpSpPr>
            <p:grpSpPr>
              <a:xfrm>
                <a:off x="138469" y="2867493"/>
                <a:ext cx="2217572" cy="1465008"/>
                <a:chOff x="96357" y="2643985"/>
                <a:chExt cx="2217572" cy="1465008"/>
              </a:xfrm>
            </p:grpSpPr>
            <p:grpSp>
              <p:nvGrpSpPr>
                <p:cNvPr id="119" name="Group 118">
                  <a:extLst>
                    <a:ext uri="{FF2B5EF4-FFF2-40B4-BE49-F238E27FC236}">
                      <a16:creationId xmlns:a16="http://schemas.microsoft.com/office/drawing/2014/main" id="{A202B281-57B6-52D2-6CEC-39D7835D18FC}"/>
                    </a:ext>
                  </a:extLst>
                </p:cNvPr>
                <p:cNvGrpSpPr/>
                <p:nvPr/>
              </p:nvGrpSpPr>
              <p:grpSpPr>
                <a:xfrm>
                  <a:off x="96357" y="2910926"/>
                  <a:ext cx="2217572" cy="1198067"/>
                  <a:chOff x="618575" y="3550782"/>
                  <a:chExt cx="2217572" cy="1198067"/>
                </a:xfrm>
              </p:grpSpPr>
              <p:cxnSp>
                <p:nvCxnSpPr>
                  <p:cNvPr id="122" name="Straight Connector 121">
                    <a:extLst>
                      <a:ext uri="{FF2B5EF4-FFF2-40B4-BE49-F238E27FC236}">
                        <a16:creationId xmlns:a16="http://schemas.microsoft.com/office/drawing/2014/main" id="{DD8851D8-353F-03FB-D45F-069438C238A2}"/>
                      </a:ext>
                    </a:extLst>
                  </p:cNvPr>
                  <p:cNvCxnSpPr/>
                  <p:nvPr/>
                </p:nvCxnSpPr>
                <p:spPr>
                  <a:xfrm>
                    <a:off x="1611757" y="3834313"/>
                    <a:ext cx="913015" cy="15458"/>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51BF3D27-34BD-5639-A068-DE615BEA4B37}"/>
                      </a:ext>
                    </a:extLst>
                  </p:cNvPr>
                  <p:cNvSpPr txBox="1"/>
                  <p:nvPr/>
                </p:nvSpPr>
                <p:spPr>
                  <a:xfrm>
                    <a:off x="2528049" y="3649647"/>
                    <a:ext cx="308098" cy="369332"/>
                  </a:xfrm>
                  <a:prstGeom prst="rect">
                    <a:avLst/>
                  </a:prstGeom>
                  <a:noFill/>
                </p:spPr>
                <p:txBody>
                  <a:bodyPr wrap="none" rtlCol="0">
                    <a:spAutoFit/>
                  </a:bodyPr>
                  <a:lstStyle/>
                  <a:p>
                    <a:r>
                      <a:rPr lang="en-GB" dirty="0">
                        <a:latin typeface="Trebuchet MS" panose="020B0603020202020204" pitchFamily="34" charset="0"/>
                      </a:rPr>
                      <a:t>E</a:t>
                    </a:r>
                  </a:p>
                </p:txBody>
              </p:sp>
              <p:cxnSp>
                <p:nvCxnSpPr>
                  <p:cNvPr id="124" name="Straight Connector 123">
                    <a:extLst>
                      <a:ext uri="{FF2B5EF4-FFF2-40B4-BE49-F238E27FC236}">
                        <a16:creationId xmlns:a16="http://schemas.microsoft.com/office/drawing/2014/main" id="{17178F5E-ADD9-336B-EC1E-2F6F0A196261}"/>
                      </a:ext>
                    </a:extLst>
                  </p:cNvPr>
                  <p:cNvCxnSpPr/>
                  <p:nvPr/>
                </p:nvCxnSpPr>
                <p:spPr>
                  <a:xfrm flipV="1">
                    <a:off x="896910" y="3825076"/>
                    <a:ext cx="732418" cy="6494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5" name="TextBox 124">
                    <a:extLst>
                      <a:ext uri="{FF2B5EF4-FFF2-40B4-BE49-F238E27FC236}">
                        <a16:creationId xmlns:a16="http://schemas.microsoft.com/office/drawing/2014/main" id="{D81808BA-8D0C-D778-8633-399DB6E1EE2C}"/>
                      </a:ext>
                    </a:extLst>
                  </p:cNvPr>
                  <p:cNvSpPr txBox="1"/>
                  <p:nvPr/>
                </p:nvSpPr>
                <p:spPr>
                  <a:xfrm>
                    <a:off x="618575" y="4379517"/>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126" name="TextBox 125">
                    <a:extLst>
                      <a:ext uri="{FF2B5EF4-FFF2-40B4-BE49-F238E27FC236}">
                        <a16:creationId xmlns:a16="http://schemas.microsoft.com/office/drawing/2014/main" id="{6E64078B-2D38-AFE6-6F58-D1FAD8AB53DA}"/>
                      </a:ext>
                    </a:extLst>
                  </p:cNvPr>
                  <p:cNvSpPr txBox="1"/>
                  <p:nvPr/>
                </p:nvSpPr>
                <p:spPr>
                  <a:xfrm>
                    <a:off x="1318522" y="3550782"/>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120" name="Pie 181">
                  <a:extLst>
                    <a:ext uri="{FF2B5EF4-FFF2-40B4-BE49-F238E27FC236}">
                      <a16:creationId xmlns:a16="http://schemas.microsoft.com/office/drawing/2014/main" id="{8F1ABAC8-2EF1-6655-A5D3-39970FC2F947}"/>
                    </a:ext>
                  </a:extLst>
                </p:cNvPr>
                <p:cNvSpPr/>
                <p:nvPr/>
              </p:nvSpPr>
              <p:spPr>
                <a:xfrm>
                  <a:off x="552087" y="2643985"/>
                  <a:ext cx="1080000" cy="1080000"/>
                </a:xfrm>
                <a:prstGeom prst="pie">
                  <a:avLst>
                    <a:gd name="adj1" fmla="val 195772"/>
                    <a:gd name="adj2" fmla="val 8213489"/>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1" name="TextBox 120">
                  <a:extLst>
                    <a:ext uri="{FF2B5EF4-FFF2-40B4-BE49-F238E27FC236}">
                      <a16:creationId xmlns:a16="http://schemas.microsoft.com/office/drawing/2014/main" id="{3A53E97E-1EF0-5A71-D675-A00B7B9A8D3B}"/>
                    </a:ext>
                  </a:extLst>
                </p:cNvPr>
                <p:cNvSpPr txBox="1"/>
                <p:nvPr/>
              </p:nvSpPr>
              <p:spPr>
                <a:xfrm>
                  <a:off x="886565" y="3266873"/>
                  <a:ext cx="780983" cy="461665"/>
                </a:xfrm>
                <a:prstGeom prst="rect">
                  <a:avLst/>
                </a:prstGeom>
                <a:noFill/>
              </p:spPr>
              <p:txBody>
                <a:bodyPr wrap="none" rtlCol="0">
                  <a:spAutoFit/>
                </a:bodyPr>
                <a:lstStyle/>
                <a:p>
                  <a:r>
                    <a:rPr lang="en-GB" dirty="0">
                      <a:latin typeface="Trebuchet MS" panose="020B0603020202020204" pitchFamily="34" charset="0"/>
                    </a:rPr>
                    <a:t>118</a:t>
                  </a:r>
                  <a:r>
                    <a:rPr lang="en-GB" baseline="30000" dirty="0">
                      <a:latin typeface="Trebuchet MS" panose="020B0603020202020204" pitchFamily="34" charset="0"/>
                    </a:rPr>
                    <a:t>o</a:t>
                  </a:r>
                  <a:endParaRPr lang="en-GB" dirty="0">
                    <a:latin typeface="Trebuchet MS" panose="020B0603020202020204" pitchFamily="34" charset="0"/>
                  </a:endParaRPr>
                </a:p>
              </p:txBody>
            </p:sp>
          </p:grpSp>
          <p:cxnSp>
            <p:nvCxnSpPr>
              <p:cNvPr id="117" name="Straight Connector 116">
                <a:extLst>
                  <a:ext uri="{FF2B5EF4-FFF2-40B4-BE49-F238E27FC236}">
                    <a16:creationId xmlns:a16="http://schemas.microsoft.com/office/drawing/2014/main" id="{020B7332-77DE-80D3-2A3D-2959CAC1BB45}"/>
                  </a:ext>
                </a:extLst>
              </p:cNvPr>
              <p:cNvCxnSpPr/>
              <p:nvPr/>
            </p:nvCxnSpPr>
            <p:spPr>
              <a:xfrm flipV="1">
                <a:off x="1134994" y="2883129"/>
                <a:ext cx="6769" cy="515675"/>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FDE4C10B-F908-CDD2-7673-F18A88C4AAE7}"/>
                  </a:ext>
                </a:extLst>
              </p:cNvPr>
              <p:cNvSpPr txBox="1"/>
              <p:nvPr/>
            </p:nvSpPr>
            <p:spPr>
              <a:xfrm>
                <a:off x="958104" y="2513797"/>
                <a:ext cx="332142" cy="369332"/>
              </a:xfrm>
              <a:prstGeom prst="rect">
                <a:avLst/>
              </a:prstGeom>
              <a:noFill/>
            </p:spPr>
            <p:txBody>
              <a:bodyPr wrap="none" rtlCol="0">
                <a:spAutoFit/>
              </a:bodyPr>
              <a:lstStyle/>
              <a:p>
                <a:r>
                  <a:rPr lang="en-GB" dirty="0">
                    <a:latin typeface="Trebuchet MS" panose="020B0603020202020204" pitchFamily="34" charset="0"/>
                  </a:rPr>
                  <a:t>N</a:t>
                </a:r>
              </a:p>
            </p:txBody>
          </p:sp>
        </p:grpSp>
        <p:sp>
          <p:nvSpPr>
            <p:cNvPr id="131" name="TextBox 130">
              <a:extLst>
                <a:ext uri="{FF2B5EF4-FFF2-40B4-BE49-F238E27FC236}">
                  <a16:creationId xmlns:a16="http://schemas.microsoft.com/office/drawing/2014/main" id="{3FA49D79-254A-73B0-1D12-7C44FAC2D546}"/>
                </a:ext>
              </a:extLst>
            </p:cNvPr>
            <p:cNvSpPr txBox="1"/>
            <p:nvPr/>
          </p:nvSpPr>
          <p:spPr>
            <a:xfrm>
              <a:off x="3803264" y="2878627"/>
              <a:ext cx="359394" cy="369332"/>
            </a:xfrm>
            <a:prstGeom prst="rect">
              <a:avLst/>
            </a:prstGeom>
            <a:noFill/>
          </p:spPr>
          <p:txBody>
            <a:bodyPr wrap="none" rtlCol="0">
              <a:spAutoFit/>
            </a:bodyPr>
            <a:lstStyle/>
            <a:p>
              <a:r>
                <a:rPr lang="en-GB" dirty="0">
                  <a:solidFill>
                    <a:srgbClr val="007FFF"/>
                  </a:solidFill>
                </a:rPr>
                <a:t>5.</a:t>
              </a:r>
            </a:p>
          </p:txBody>
        </p:sp>
      </p:grpSp>
      <p:grpSp>
        <p:nvGrpSpPr>
          <p:cNvPr id="146" name="Group 145" descr="Angle diagram with vertex at point A. One ray extends vertically upward from A toward N, and a second ray extends up and to the left toward B. The angle between the north line and AB is labelled 62 degrees, measured anticlockwise from north to the line AB.">
            <a:extLst>
              <a:ext uri="{FF2B5EF4-FFF2-40B4-BE49-F238E27FC236}">
                <a16:creationId xmlns:a16="http://schemas.microsoft.com/office/drawing/2014/main" id="{B9DD735C-38F4-EBB4-935B-4CC8F32494BA}"/>
              </a:ext>
            </a:extLst>
          </p:cNvPr>
          <p:cNvGrpSpPr/>
          <p:nvPr/>
        </p:nvGrpSpPr>
        <p:grpSpPr>
          <a:xfrm>
            <a:off x="10701372" y="1528301"/>
            <a:ext cx="1578130" cy="1924868"/>
            <a:chOff x="5970177" y="2625151"/>
            <a:chExt cx="1578130" cy="1924868"/>
          </a:xfrm>
        </p:grpSpPr>
        <p:grpSp>
          <p:nvGrpSpPr>
            <p:cNvPr id="33" name="Group 32">
              <a:extLst>
                <a:ext uri="{FF2B5EF4-FFF2-40B4-BE49-F238E27FC236}">
                  <a16:creationId xmlns:a16="http://schemas.microsoft.com/office/drawing/2014/main" id="{C5325635-0254-B8FF-0CC7-9CC5AF4FE1E8}"/>
                </a:ext>
              </a:extLst>
            </p:cNvPr>
            <p:cNvGrpSpPr/>
            <p:nvPr/>
          </p:nvGrpSpPr>
          <p:grpSpPr>
            <a:xfrm>
              <a:off x="5977076" y="2625151"/>
              <a:ext cx="1571231" cy="1924868"/>
              <a:chOff x="2509976" y="2450124"/>
              <a:chExt cx="1571231" cy="1924868"/>
            </a:xfrm>
          </p:grpSpPr>
          <p:grpSp>
            <p:nvGrpSpPr>
              <p:cNvPr id="34" name="Group 33">
                <a:extLst>
                  <a:ext uri="{FF2B5EF4-FFF2-40B4-BE49-F238E27FC236}">
                    <a16:creationId xmlns:a16="http://schemas.microsoft.com/office/drawing/2014/main" id="{2DDEF39F-0951-9C5B-4974-E6DCC7FAC50F}"/>
                  </a:ext>
                </a:extLst>
              </p:cNvPr>
              <p:cNvGrpSpPr/>
              <p:nvPr/>
            </p:nvGrpSpPr>
            <p:grpSpPr>
              <a:xfrm>
                <a:off x="2509976" y="2450124"/>
                <a:ext cx="1278814" cy="1784605"/>
                <a:chOff x="361976" y="431999"/>
                <a:chExt cx="1278814" cy="1784605"/>
              </a:xfrm>
            </p:grpSpPr>
            <p:cxnSp>
              <p:nvCxnSpPr>
                <p:cNvPr id="37" name="Straight Connector 36">
                  <a:extLst>
                    <a:ext uri="{FF2B5EF4-FFF2-40B4-BE49-F238E27FC236}">
                      <a16:creationId xmlns:a16="http://schemas.microsoft.com/office/drawing/2014/main" id="{204699B4-6D7E-7264-1148-062229DBF498}"/>
                    </a:ext>
                  </a:extLst>
                </p:cNvPr>
                <p:cNvCxnSpPr/>
                <p:nvPr/>
              </p:nvCxnSpPr>
              <p:spPr>
                <a:xfrm flipH="1" flipV="1">
                  <a:off x="1386129" y="842100"/>
                  <a:ext cx="8562" cy="1005172"/>
                </a:xfrm>
                <a:prstGeom prst="line">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3FB70F7-05D6-547F-0041-C9494DF29339}"/>
                    </a:ext>
                  </a:extLst>
                </p:cNvPr>
                <p:cNvCxnSpPr/>
                <p:nvPr/>
              </p:nvCxnSpPr>
              <p:spPr>
                <a:xfrm>
                  <a:off x="757381" y="1335450"/>
                  <a:ext cx="646546" cy="5025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BF43B623-1927-DB29-F333-06779B6E6217}"/>
                    </a:ext>
                  </a:extLst>
                </p:cNvPr>
                <p:cNvSpPr txBox="1"/>
                <p:nvPr/>
              </p:nvSpPr>
              <p:spPr>
                <a:xfrm>
                  <a:off x="1228620" y="431999"/>
                  <a:ext cx="332142" cy="369332"/>
                </a:xfrm>
                <a:prstGeom prst="rect">
                  <a:avLst/>
                </a:prstGeom>
                <a:noFill/>
              </p:spPr>
              <p:txBody>
                <a:bodyPr wrap="none" rtlCol="0">
                  <a:spAutoFit/>
                </a:bodyPr>
                <a:lstStyle/>
                <a:p>
                  <a:r>
                    <a:rPr lang="en-GB" dirty="0">
                      <a:latin typeface="Trebuchet MS" panose="020B0603020202020204" pitchFamily="34" charset="0"/>
                    </a:rPr>
                    <a:t>N</a:t>
                  </a:r>
                </a:p>
              </p:txBody>
            </p:sp>
            <p:sp>
              <p:nvSpPr>
                <p:cNvPr id="40" name="TextBox 39">
                  <a:extLst>
                    <a:ext uri="{FF2B5EF4-FFF2-40B4-BE49-F238E27FC236}">
                      <a16:creationId xmlns:a16="http://schemas.microsoft.com/office/drawing/2014/main" id="{728F8177-4292-BC67-032E-252BF0792D2C}"/>
                    </a:ext>
                  </a:extLst>
                </p:cNvPr>
                <p:cNvSpPr txBox="1"/>
                <p:nvPr/>
              </p:nvSpPr>
              <p:spPr>
                <a:xfrm>
                  <a:off x="1308648" y="1847272"/>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41" name="TextBox 40">
                  <a:extLst>
                    <a:ext uri="{FF2B5EF4-FFF2-40B4-BE49-F238E27FC236}">
                      <a16:creationId xmlns:a16="http://schemas.microsoft.com/office/drawing/2014/main" id="{67F6A720-F0DC-BFA5-085C-64FB32060BEE}"/>
                    </a:ext>
                  </a:extLst>
                </p:cNvPr>
                <p:cNvSpPr txBox="1"/>
                <p:nvPr/>
              </p:nvSpPr>
              <p:spPr>
                <a:xfrm>
                  <a:off x="361976" y="1139252"/>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35" name="Pie 112">
                <a:extLst>
                  <a:ext uri="{FF2B5EF4-FFF2-40B4-BE49-F238E27FC236}">
                    <a16:creationId xmlns:a16="http://schemas.microsoft.com/office/drawing/2014/main" id="{4B6E62AD-4924-044B-1691-B30EF44D117D}"/>
                  </a:ext>
                </a:extLst>
              </p:cNvPr>
              <p:cNvSpPr/>
              <p:nvPr/>
            </p:nvSpPr>
            <p:spPr>
              <a:xfrm>
                <a:off x="3001207" y="3294992"/>
                <a:ext cx="1080000" cy="1080000"/>
              </a:xfrm>
              <a:prstGeom prst="pie">
                <a:avLst>
                  <a:gd name="adj1" fmla="val 13016578"/>
                  <a:gd name="adj2" fmla="val 16148006"/>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6" name="TextBox 35">
                <a:extLst>
                  <a:ext uri="{FF2B5EF4-FFF2-40B4-BE49-F238E27FC236}">
                    <a16:creationId xmlns:a16="http://schemas.microsoft.com/office/drawing/2014/main" id="{D53FFDC0-0100-B4F2-6CFE-666832894F0A}"/>
                  </a:ext>
                </a:extLst>
              </p:cNvPr>
              <p:cNvSpPr txBox="1"/>
              <p:nvPr/>
            </p:nvSpPr>
            <p:spPr>
              <a:xfrm>
                <a:off x="2911941" y="2972711"/>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33" name="TextBox 132">
              <a:extLst>
                <a:ext uri="{FF2B5EF4-FFF2-40B4-BE49-F238E27FC236}">
                  <a16:creationId xmlns:a16="http://schemas.microsoft.com/office/drawing/2014/main" id="{055BB703-D077-D5EB-A3EF-8FBE9D80086D}"/>
                </a:ext>
              </a:extLst>
            </p:cNvPr>
            <p:cNvSpPr txBox="1"/>
            <p:nvPr/>
          </p:nvSpPr>
          <p:spPr>
            <a:xfrm>
              <a:off x="5970177" y="2857854"/>
              <a:ext cx="359394" cy="369332"/>
            </a:xfrm>
            <a:prstGeom prst="rect">
              <a:avLst/>
            </a:prstGeom>
            <a:noFill/>
          </p:spPr>
          <p:txBody>
            <a:bodyPr wrap="none" rtlCol="0">
              <a:spAutoFit/>
            </a:bodyPr>
            <a:lstStyle/>
            <a:p>
              <a:r>
                <a:rPr lang="en-GB" dirty="0">
                  <a:solidFill>
                    <a:srgbClr val="007FFF"/>
                  </a:solidFill>
                </a:rPr>
                <a:t>6.</a:t>
              </a:r>
            </a:p>
          </p:txBody>
        </p:sp>
      </p:grpSp>
      <p:grpSp>
        <p:nvGrpSpPr>
          <p:cNvPr id="147" name="Group 146" descr="Angle diagram with vertex at point A. One ray extends vertically upward from A toward N, and a second ray extends down and to the right toward B. The angle between the north line and AB is labelled 118 degrees, measured clockwise from north to the line AB.">
            <a:extLst>
              <a:ext uri="{FF2B5EF4-FFF2-40B4-BE49-F238E27FC236}">
                <a16:creationId xmlns:a16="http://schemas.microsoft.com/office/drawing/2014/main" id="{B0FC9CAE-DF0F-8643-A0CF-8689BAA5604F}"/>
              </a:ext>
            </a:extLst>
          </p:cNvPr>
          <p:cNvGrpSpPr/>
          <p:nvPr/>
        </p:nvGrpSpPr>
        <p:grpSpPr>
          <a:xfrm>
            <a:off x="194317" y="4557516"/>
            <a:ext cx="1547724" cy="2168525"/>
            <a:chOff x="7683084" y="2542303"/>
            <a:chExt cx="1547724" cy="2168525"/>
          </a:xfrm>
        </p:grpSpPr>
        <p:grpSp>
          <p:nvGrpSpPr>
            <p:cNvPr id="78" name="Group 77">
              <a:extLst>
                <a:ext uri="{FF2B5EF4-FFF2-40B4-BE49-F238E27FC236}">
                  <a16:creationId xmlns:a16="http://schemas.microsoft.com/office/drawing/2014/main" id="{1BFAF792-DD0B-844D-8ECC-9FD6E4E458AC}"/>
                </a:ext>
              </a:extLst>
            </p:cNvPr>
            <p:cNvGrpSpPr/>
            <p:nvPr/>
          </p:nvGrpSpPr>
          <p:grpSpPr>
            <a:xfrm>
              <a:off x="7725161" y="2542303"/>
              <a:ext cx="1505647" cy="2168525"/>
              <a:chOff x="4398531" y="2176319"/>
              <a:chExt cx="1505647" cy="2168525"/>
            </a:xfrm>
          </p:grpSpPr>
          <p:grpSp>
            <p:nvGrpSpPr>
              <p:cNvPr id="79" name="Group 78">
                <a:extLst>
                  <a:ext uri="{FF2B5EF4-FFF2-40B4-BE49-F238E27FC236}">
                    <a16:creationId xmlns:a16="http://schemas.microsoft.com/office/drawing/2014/main" id="{E54BF807-7A44-67A8-6A00-104809A3114A}"/>
                  </a:ext>
                </a:extLst>
              </p:cNvPr>
              <p:cNvGrpSpPr/>
              <p:nvPr/>
            </p:nvGrpSpPr>
            <p:grpSpPr>
              <a:xfrm>
                <a:off x="4567385" y="2176319"/>
                <a:ext cx="1336793" cy="2168525"/>
                <a:chOff x="2288954" y="472768"/>
                <a:chExt cx="1336793" cy="2168525"/>
              </a:xfrm>
            </p:grpSpPr>
            <p:cxnSp>
              <p:nvCxnSpPr>
                <p:cNvPr id="82" name="Straight Connector 81">
                  <a:extLst>
                    <a:ext uri="{FF2B5EF4-FFF2-40B4-BE49-F238E27FC236}">
                      <a16:creationId xmlns:a16="http://schemas.microsoft.com/office/drawing/2014/main" id="{06386813-4B00-77E9-C52E-33622DC3F0D6}"/>
                    </a:ext>
                  </a:extLst>
                </p:cNvPr>
                <p:cNvCxnSpPr/>
                <p:nvPr/>
              </p:nvCxnSpPr>
              <p:spPr>
                <a:xfrm flipH="1" flipV="1">
                  <a:off x="2656129" y="842100"/>
                  <a:ext cx="8562" cy="1005172"/>
                </a:xfrm>
                <a:prstGeom prst="line">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21C48D07-2BAA-0769-2DEE-45CED6FDE859}"/>
                    </a:ext>
                  </a:extLst>
                </p:cNvPr>
                <p:cNvSpPr txBox="1"/>
                <p:nvPr/>
              </p:nvSpPr>
              <p:spPr>
                <a:xfrm>
                  <a:off x="2494339" y="472768"/>
                  <a:ext cx="332142" cy="369332"/>
                </a:xfrm>
                <a:prstGeom prst="rect">
                  <a:avLst/>
                </a:prstGeom>
                <a:noFill/>
              </p:spPr>
              <p:txBody>
                <a:bodyPr wrap="none" rtlCol="0">
                  <a:spAutoFit/>
                </a:bodyPr>
                <a:lstStyle/>
                <a:p>
                  <a:r>
                    <a:rPr lang="en-GB" dirty="0">
                      <a:latin typeface="Trebuchet MS" panose="020B0603020202020204" pitchFamily="34" charset="0"/>
                    </a:rPr>
                    <a:t>N</a:t>
                  </a:r>
                </a:p>
              </p:txBody>
            </p:sp>
            <p:cxnSp>
              <p:nvCxnSpPr>
                <p:cNvPr id="84" name="Straight Connector 83">
                  <a:extLst>
                    <a:ext uri="{FF2B5EF4-FFF2-40B4-BE49-F238E27FC236}">
                      <a16:creationId xmlns:a16="http://schemas.microsoft.com/office/drawing/2014/main" id="{33ED73F2-EC11-CA5D-5CC9-56CC83B61CF6}"/>
                    </a:ext>
                  </a:extLst>
                </p:cNvPr>
                <p:cNvCxnSpPr/>
                <p:nvPr/>
              </p:nvCxnSpPr>
              <p:spPr>
                <a:xfrm>
                  <a:off x="2664691" y="1828800"/>
                  <a:ext cx="646546" cy="5025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742437D-677D-B0D3-F820-1480B2717FBE}"/>
                    </a:ext>
                  </a:extLst>
                </p:cNvPr>
                <p:cNvSpPr txBox="1"/>
                <p:nvPr/>
              </p:nvSpPr>
              <p:spPr>
                <a:xfrm>
                  <a:off x="2288954" y="1710761"/>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86" name="TextBox 85">
                  <a:extLst>
                    <a:ext uri="{FF2B5EF4-FFF2-40B4-BE49-F238E27FC236}">
                      <a16:creationId xmlns:a16="http://schemas.microsoft.com/office/drawing/2014/main" id="{D9AF06EC-8809-A846-2909-D1BEEFC9D934}"/>
                    </a:ext>
                  </a:extLst>
                </p:cNvPr>
                <p:cNvSpPr txBox="1"/>
                <p:nvPr/>
              </p:nvSpPr>
              <p:spPr>
                <a:xfrm>
                  <a:off x="3311237" y="2271961"/>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80" name="Pie 113">
                <a:extLst>
                  <a:ext uri="{FF2B5EF4-FFF2-40B4-BE49-F238E27FC236}">
                    <a16:creationId xmlns:a16="http://schemas.microsoft.com/office/drawing/2014/main" id="{E6FA1618-3A5C-8696-05F7-3B648189AF86}"/>
                  </a:ext>
                </a:extLst>
              </p:cNvPr>
              <p:cNvSpPr/>
              <p:nvPr/>
            </p:nvSpPr>
            <p:spPr>
              <a:xfrm>
                <a:off x="4398531" y="2977091"/>
                <a:ext cx="1080000" cy="1080000"/>
              </a:xfrm>
              <a:prstGeom prst="pie">
                <a:avLst>
                  <a:gd name="adj1" fmla="val 16221981"/>
                  <a:gd name="adj2" fmla="val 2334770"/>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1" name="TextBox 80">
                <a:extLst>
                  <a:ext uri="{FF2B5EF4-FFF2-40B4-BE49-F238E27FC236}">
                    <a16:creationId xmlns:a16="http://schemas.microsoft.com/office/drawing/2014/main" id="{B28A5216-EB38-689A-3AC2-DDDD23822C9D}"/>
                  </a:ext>
                </a:extLst>
              </p:cNvPr>
              <p:cNvSpPr txBox="1"/>
              <p:nvPr/>
            </p:nvSpPr>
            <p:spPr>
              <a:xfrm>
                <a:off x="4891468" y="3187101"/>
                <a:ext cx="780983" cy="461665"/>
              </a:xfrm>
              <a:prstGeom prst="rect">
                <a:avLst/>
              </a:prstGeom>
              <a:noFill/>
            </p:spPr>
            <p:txBody>
              <a:bodyPr wrap="none" rtlCol="0">
                <a:spAutoFit/>
              </a:bodyPr>
              <a:lstStyle/>
              <a:p>
                <a:r>
                  <a:rPr lang="en-GB" dirty="0">
                    <a:latin typeface="Trebuchet MS" panose="020B0603020202020204" pitchFamily="34" charset="0"/>
                  </a:rPr>
                  <a:t>118</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34" name="TextBox 133">
              <a:extLst>
                <a:ext uri="{FF2B5EF4-FFF2-40B4-BE49-F238E27FC236}">
                  <a16:creationId xmlns:a16="http://schemas.microsoft.com/office/drawing/2014/main" id="{897EF1DF-2943-2CE8-38C9-22F38177BCF8}"/>
                </a:ext>
              </a:extLst>
            </p:cNvPr>
            <p:cNvSpPr txBox="1"/>
            <p:nvPr/>
          </p:nvSpPr>
          <p:spPr>
            <a:xfrm>
              <a:off x="7683084" y="2843777"/>
              <a:ext cx="359394" cy="369332"/>
            </a:xfrm>
            <a:prstGeom prst="rect">
              <a:avLst/>
            </a:prstGeom>
            <a:noFill/>
          </p:spPr>
          <p:txBody>
            <a:bodyPr wrap="none" rtlCol="0">
              <a:spAutoFit/>
            </a:bodyPr>
            <a:lstStyle/>
            <a:p>
              <a:r>
                <a:rPr lang="en-GB" dirty="0">
                  <a:solidFill>
                    <a:srgbClr val="007FFF"/>
                  </a:solidFill>
                </a:rPr>
                <a:t>7.</a:t>
              </a:r>
            </a:p>
          </p:txBody>
        </p:sp>
      </p:grpSp>
      <p:grpSp>
        <p:nvGrpSpPr>
          <p:cNvPr id="148" name="Group 147" descr="Angle diagram with vertex at point B. One ray extends vertically upward from B toward N, and a second ray extends up and to the left toward A. The angle between the north line and BA is labelled 62 degrees, measured anticlockwise from north to the line BA.">
            <a:extLst>
              <a:ext uri="{FF2B5EF4-FFF2-40B4-BE49-F238E27FC236}">
                <a16:creationId xmlns:a16="http://schemas.microsoft.com/office/drawing/2014/main" id="{207BA659-0F59-0E30-1B22-3ACBF4C2EC13}"/>
              </a:ext>
            </a:extLst>
          </p:cNvPr>
          <p:cNvGrpSpPr/>
          <p:nvPr/>
        </p:nvGrpSpPr>
        <p:grpSpPr>
          <a:xfrm>
            <a:off x="2148012" y="4511056"/>
            <a:ext cx="1562170" cy="1998805"/>
            <a:chOff x="9576475" y="2511172"/>
            <a:chExt cx="1562170" cy="1998805"/>
          </a:xfrm>
        </p:grpSpPr>
        <p:grpSp>
          <p:nvGrpSpPr>
            <p:cNvPr id="42" name="Group 41">
              <a:extLst>
                <a:ext uri="{FF2B5EF4-FFF2-40B4-BE49-F238E27FC236}">
                  <a16:creationId xmlns:a16="http://schemas.microsoft.com/office/drawing/2014/main" id="{6175B773-2749-099D-2999-A7797B994678}"/>
                </a:ext>
              </a:extLst>
            </p:cNvPr>
            <p:cNvGrpSpPr/>
            <p:nvPr/>
          </p:nvGrpSpPr>
          <p:grpSpPr>
            <a:xfrm>
              <a:off x="9576475" y="2511172"/>
              <a:ext cx="1562170" cy="1998805"/>
              <a:chOff x="6109375" y="2336145"/>
              <a:chExt cx="1562170" cy="1998805"/>
            </a:xfrm>
          </p:grpSpPr>
          <p:grpSp>
            <p:nvGrpSpPr>
              <p:cNvPr id="43" name="Group 42">
                <a:extLst>
                  <a:ext uri="{FF2B5EF4-FFF2-40B4-BE49-F238E27FC236}">
                    <a16:creationId xmlns:a16="http://schemas.microsoft.com/office/drawing/2014/main" id="{2A630D92-63E9-E8AE-0728-01A5A8AD1989}"/>
                  </a:ext>
                </a:extLst>
              </p:cNvPr>
              <p:cNvGrpSpPr/>
              <p:nvPr/>
            </p:nvGrpSpPr>
            <p:grpSpPr>
              <a:xfrm>
                <a:off x="6109375" y="2336145"/>
                <a:ext cx="1336793" cy="1783324"/>
                <a:chOff x="2288954" y="857969"/>
                <a:chExt cx="1336793" cy="1783324"/>
              </a:xfrm>
            </p:grpSpPr>
            <p:cxnSp>
              <p:nvCxnSpPr>
                <p:cNvPr id="46" name="Straight Connector 45">
                  <a:extLst>
                    <a:ext uri="{FF2B5EF4-FFF2-40B4-BE49-F238E27FC236}">
                      <a16:creationId xmlns:a16="http://schemas.microsoft.com/office/drawing/2014/main" id="{35098D3E-A7B0-9322-2827-BE529B5FFC4F}"/>
                    </a:ext>
                  </a:extLst>
                </p:cNvPr>
                <p:cNvCxnSpPr/>
                <p:nvPr/>
              </p:nvCxnSpPr>
              <p:spPr>
                <a:xfrm flipH="1" flipV="1">
                  <a:off x="3302562" y="1326214"/>
                  <a:ext cx="8562" cy="1005172"/>
                </a:xfrm>
                <a:prstGeom prst="line">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311AAD06-48D1-83D7-7705-91AF068585AD}"/>
                    </a:ext>
                  </a:extLst>
                </p:cNvPr>
                <p:cNvSpPr txBox="1"/>
                <p:nvPr/>
              </p:nvSpPr>
              <p:spPr>
                <a:xfrm>
                  <a:off x="3146559" y="857969"/>
                  <a:ext cx="332142" cy="369332"/>
                </a:xfrm>
                <a:prstGeom prst="rect">
                  <a:avLst/>
                </a:prstGeom>
                <a:noFill/>
              </p:spPr>
              <p:txBody>
                <a:bodyPr wrap="none" rtlCol="0">
                  <a:spAutoFit/>
                </a:bodyPr>
                <a:lstStyle/>
                <a:p>
                  <a:r>
                    <a:rPr lang="en-GB" dirty="0">
                      <a:latin typeface="Trebuchet MS" panose="020B0603020202020204" pitchFamily="34" charset="0"/>
                    </a:rPr>
                    <a:t>N</a:t>
                  </a:r>
                </a:p>
              </p:txBody>
            </p:sp>
            <p:cxnSp>
              <p:nvCxnSpPr>
                <p:cNvPr id="48" name="Straight Connector 47">
                  <a:extLst>
                    <a:ext uri="{FF2B5EF4-FFF2-40B4-BE49-F238E27FC236}">
                      <a16:creationId xmlns:a16="http://schemas.microsoft.com/office/drawing/2014/main" id="{8A01A3CB-221A-3FE4-D4EC-E3E8D8D4C6AF}"/>
                    </a:ext>
                  </a:extLst>
                </p:cNvPr>
                <p:cNvCxnSpPr/>
                <p:nvPr/>
              </p:nvCxnSpPr>
              <p:spPr>
                <a:xfrm>
                  <a:off x="2664691" y="1828800"/>
                  <a:ext cx="646546" cy="5025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8942D451-9606-FC90-71DF-5C5F90541D38}"/>
                    </a:ext>
                  </a:extLst>
                </p:cNvPr>
                <p:cNvSpPr txBox="1"/>
                <p:nvPr/>
              </p:nvSpPr>
              <p:spPr>
                <a:xfrm>
                  <a:off x="2288954" y="1710761"/>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50" name="TextBox 49">
                  <a:extLst>
                    <a:ext uri="{FF2B5EF4-FFF2-40B4-BE49-F238E27FC236}">
                      <a16:creationId xmlns:a16="http://schemas.microsoft.com/office/drawing/2014/main" id="{FC0BCAED-F2CA-5CD5-34FD-68EA510DB9EB}"/>
                    </a:ext>
                  </a:extLst>
                </p:cNvPr>
                <p:cNvSpPr txBox="1"/>
                <p:nvPr/>
              </p:nvSpPr>
              <p:spPr>
                <a:xfrm>
                  <a:off x="3311237" y="2271961"/>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44" name="Pie 114">
                <a:extLst>
                  <a:ext uri="{FF2B5EF4-FFF2-40B4-BE49-F238E27FC236}">
                    <a16:creationId xmlns:a16="http://schemas.microsoft.com/office/drawing/2014/main" id="{1CA0C410-2328-B3FB-BCC4-E35ED43C6C95}"/>
                  </a:ext>
                </a:extLst>
              </p:cNvPr>
              <p:cNvSpPr/>
              <p:nvPr/>
            </p:nvSpPr>
            <p:spPr>
              <a:xfrm>
                <a:off x="6591545" y="3254950"/>
                <a:ext cx="1080000" cy="1080000"/>
              </a:xfrm>
              <a:prstGeom prst="pie">
                <a:avLst>
                  <a:gd name="adj1" fmla="val 13014322"/>
                  <a:gd name="adj2" fmla="val 16236250"/>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5" name="TextBox 44">
                <a:extLst>
                  <a:ext uri="{FF2B5EF4-FFF2-40B4-BE49-F238E27FC236}">
                    <a16:creationId xmlns:a16="http://schemas.microsoft.com/office/drawing/2014/main" id="{8DC4DE26-FA1E-B606-46C5-4BAFE46CCC08}"/>
                  </a:ext>
                </a:extLst>
              </p:cNvPr>
              <p:cNvSpPr txBox="1"/>
              <p:nvPr/>
            </p:nvSpPr>
            <p:spPr>
              <a:xfrm>
                <a:off x="6499889" y="2899669"/>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35" name="TextBox 134">
              <a:extLst>
                <a:ext uri="{FF2B5EF4-FFF2-40B4-BE49-F238E27FC236}">
                  <a16:creationId xmlns:a16="http://schemas.microsoft.com/office/drawing/2014/main" id="{99E5AEA2-71C3-B4E6-2B74-21FE831B4A60}"/>
                </a:ext>
              </a:extLst>
            </p:cNvPr>
            <p:cNvSpPr txBox="1"/>
            <p:nvPr/>
          </p:nvSpPr>
          <p:spPr>
            <a:xfrm>
              <a:off x="9627600" y="2839052"/>
              <a:ext cx="359394" cy="369332"/>
            </a:xfrm>
            <a:prstGeom prst="rect">
              <a:avLst/>
            </a:prstGeom>
            <a:noFill/>
          </p:spPr>
          <p:txBody>
            <a:bodyPr wrap="none" rtlCol="0">
              <a:spAutoFit/>
            </a:bodyPr>
            <a:lstStyle/>
            <a:p>
              <a:r>
                <a:rPr lang="en-GB" dirty="0">
                  <a:solidFill>
                    <a:srgbClr val="007FFF"/>
                  </a:solidFill>
                </a:rPr>
                <a:t>8.</a:t>
              </a:r>
            </a:p>
          </p:txBody>
        </p:sp>
      </p:grpSp>
      <p:grpSp>
        <p:nvGrpSpPr>
          <p:cNvPr id="149" name="Group 148" descr="Angle diagram with vertex at point B. One ray extends horizontally to the left from B toward N (indicating west relative to the north label), and a second ray extends down and to the left toward A. The angle between the horizontal leftward line and BA is labelled 62 degrees, measured clockwise from the westward line to the line BA.">
            <a:extLst>
              <a:ext uri="{FF2B5EF4-FFF2-40B4-BE49-F238E27FC236}">
                <a16:creationId xmlns:a16="http://schemas.microsoft.com/office/drawing/2014/main" id="{FD6AD9A6-CBA5-9003-8FDB-7461CE55FC5F}"/>
              </a:ext>
            </a:extLst>
          </p:cNvPr>
          <p:cNvGrpSpPr/>
          <p:nvPr/>
        </p:nvGrpSpPr>
        <p:grpSpPr>
          <a:xfrm>
            <a:off x="4082406" y="4766372"/>
            <a:ext cx="1951191" cy="1463774"/>
            <a:chOff x="3784508" y="4852306"/>
            <a:chExt cx="1951191" cy="1463774"/>
          </a:xfrm>
        </p:grpSpPr>
        <p:grpSp>
          <p:nvGrpSpPr>
            <p:cNvPr id="51" name="Group 50">
              <a:extLst>
                <a:ext uri="{FF2B5EF4-FFF2-40B4-BE49-F238E27FC236}">
                  <a16:creationId xmlns:a16="http://schemas.microsoft.com/office/drawing/2014/main" id="{D57D2462-2C14-81B4-3716-A6B78124258D}"/>
                </a:ext>
              </a:extLst>
            </p:cNvPr>
            <p:cNvGrpSpPr/>
            <p:nvPr/>
          </p:nvGrpSpPr>
          <p:grpSpPr>
            <a:xfrm>
              <a:off x="3866281" y="4852306"/>
              <a:ext cx="1869418" cy="1463774"/>
              <a:chOff x="6130958" y="4718717"/>
              <a:chExt cx="1869418" cy="1463774"/>
            </a:xfrm>
          </p:grpSpPr>
          <p:grpSp>
            <p:nvGrpSpPr>
              <p:cNvPr id="52" name="Group 51">
                <a:extLst>
                  <a:ext uri="{FF2B5EF4-FFF2-40B4-BE49-F238E27FC236}">
                    <a16:creationId xmlns:a16="http://schemas.microsoft.com/office/drawing/2014/main" id="{4EE5E381-BAF8-0CC5-C08D-DB6012D78FCE}"/>
                  </a:ext>
                </a:extLst>
              </p:cNvPr>
              <p:cNvGrpSpPr/>
              <p:nvPr/>
            </p:nvGrpSpPr>
            <p:grpSpPr>
              <a:xfrm>
                <a:off x="6130958" y="4984424"/>
                <a:ext cx="1621826" cy="1198067"/>
                <a:chOff x="3625979" y="3527157"/>
                <a:chExt cx="1621826" cy="1198067"/>
              </a:xfrm>
            </p:grpSpPr>
            <p:cxnSp>
              <p:nvCxnSpPr>
                <p:cNvPr id="55" name="Straight Connector 54">
                  <a:extLst>
                    <a:ext uri="{FF2B5EF4-FFF2-40B4-BE49-F238E27FC236}">
                      <a16:creationId xmlns:a16="http://schemas.microsoft.com/office/drawing/2014/main" id="{2CCD383F-03F1-AFCD-04F4-99F7179DBC68}"/>
                    </a:ext>
                  </a:extLst>
                </p:cNvPr>
                <p:cNvCxnSpPr/>
                <p:nvPr/>
              </p:nvCxnSpPr>
              <p:spPr>
                <a:xfrm flipH="1" flipV="1">
                  <a:off x="4003730" y="3801451"/>
                  <a:ext cx="943332" cy="1"/>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2820DB62-81C3-60B1-0493-685210757AC9}"/>
                    </a:ext>
                  </a:extLst>
                </p:cNvPr>
                <p:cNvSpPr txBox="1"/>
                <p:nvPr/>
              </p:nvSpPr>
              <p:spPr>
                <a:xfrm>
                  <a:off x="3625979" y="3596413"/>
                  <a:ext cx="332142" cy="369332"/>
                </a:xfrm>
                <a:prstGeom prst="rect">
                  <a:avLst/>
                </a:prstGeom>
                <a:noFill/>
              </p:spPr>
              <p:txBody>
                <a:bodyPr wrap="none" rtlCol="0">
                  <a:spAutoFit/>
                </a:bodyPr>
                <a:lstStyle/>
                <a:p>
                  <a:r>
                    <a:rPr lang="en-GB" dirty="0">
                      <a:latin typeface="Trebuchet MS" panose="020B0603020202020204" pitchFamily="34" charset="0"/>
                    </a:rPr>
                    <a:t>N</a:t>
                  </a:r>
                </a:p>
              </p:txBody>
            </p:sp>
            <p:cxnSp>
              <p:nvCxnSpPr>
                <p:cNvPr id="57" name="Straight Connector 56">
                  <a:extLst>
                    <a:ext uri="{FF2B5EF4-FFF2-40B4-BE49-F238E27FC236}">
                      <a16:creationId xmlns:a16="http://schemas.microsoft.com/office/drawing/2014/main" id="{A4D5B0CA-BB63-2105-94E1-6CA8AEF8B8ED}"/>
                    </a:ext>
                  </a:extLst>
                </p:cNvPr>
                <p:cNvCxnSpPr/>
                <p:nvPr/>
              </p:nvCxnSpPr>
              <p:spPr>
                <a:xfrm flipV="1">
                  <a:off x="4222979" y="3801451"/>
                  <a:ext cx="732418" cy="6494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411494AB-DAC4-E47C-9BE8-4AD44947E6A7}"/>
                    </a:ext>
                  </a:extLst>
                </p:cNvPr>
                <p:cNvSpPr txBox="1"/>
                <p:nvPr/>
              </p:nvSpPr>
              <p:spPr>
                <a:xfrm>
                  <a:off x="3944644" y="4355892"/>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59" name="TextBox 58">
                  <a:extLst>
                    <a:ext uri="{FF2B5EF4-FFF2-40B4-BE49-F238E27FC236}">
                      <a16:creationId xmlns:a16="http://schemas.microsoft.com/office/drawing/2014/main" id="{F442FD21-3CEB-E894-89D2-6C186CF5A796}"/>
                    </a:ext>
                  </a:extLst>
                </p:cNvPr>
                <p:cNvSpPr txBox="1"/>
                <p:nvPr/>
              </p:nvSpPr>
              <p:spPr>
                <a:xfrm>
                  <a:off x="4933295" y="3527157"/>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53" name="Pie 118">
                <a:extLst>
                  <a:ext uri="{FF2B5EF4-FFF2-40B4-BE49-F238E27FC236}">
                    <a16:creationId xmlns:a16="http://schemas.microsoft.com/office/drawing/2014/main" id="{1FF27A55-D6AC-C948-4EB3-CD143918E87E}"/>
                  </a:ext>
                </a:extLst>
              </p:cNvPr>
              <p:cNvSpPr/>
              <p:nvPr/>
            </p:nvSpPr>
            <p:spPr>
              <a:xfrm>
                <a:off x="6920376" y="4718717"/>
                <a:ext cx="1080000" cy="1080000"/>
              </a:xfrm>
              <a:prstGeom prst="pie">
                <a:avLst>
                  <a:gd name="adj1" fmla="val 8266735"/>
                  <a:gd name="adj2" fmla="val 10775294"/>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54" name="TextBox 53">
                <a:extLst>
                  <a:ext uri="{FF2B5EF4-FFF2-40B4-BE49-F238E27FC236}">
                    <a16:creationId xmlns:a16="http://schemas.microsoft.com/office/drawing/2014/main" id="{6A6F437B-1785-EFBA-AD25-27F2788D426C}"/>
                  </a:ext>
                </a:extLst>
              </p:cNvPr>
              <p:cNvSpPr txBox="1"/>
              <p:nvPr/>
            </p:nvSpPr>
            <p:spPr>
              <a:xfrm>
                <a:off x="6417933" y="5392228"/>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32" name="TextBox 131">
              <a:extLst>
                <a:ext uri="{FF2B5EF4-FFF2-40B4-BE49-F238E27FC236}">
                  <a16:creationId xmlns:a16="http://schemas.microsoft.com/office/drawing/2014/main" id="{661252F6-BCDF-F4B4-0383-8FD319151844}"/>
                </a:ext>
              </a:extLst>
            </p:cNvPr>
            <p:cNvSpPr txBox="1"/>
            <p:nvPr/>
          </p:nvSpPr>
          <p:spPr>
            <a:xfrm>
              <a:off x="3784508" y="4886088"/>
              <a:ext cx="359394" cy="369332"/>
            </a:xfrm>
            <a:prstGeom prst="rect">
              <a:avLst/>
            </a:prstGeom>
            <a:noFill/>
          </p:spPr>
          <p:txBody>
            <a:bodyPr wrap="none" rtlCol="0">
              <a:spAutoFit/>
            </a:bodyPr>
            <a:lstStyle/>
            <a:p>
              <a:r>
                <a:rPr lang="en-GB" dirty="0">
                  <a:solidFill>
                    <a:srgbClr val="007FFF"/>
                  </a:solidFill>
                </a:rPr>
                <a:t>9.</a:t>
              </a:r>
            </a:p>
          </p:txBody>
        </p:sp>
      </p:grpSp>
      <p:grpSp>
        <p:nvGrpSpPr>
          <p:cNvPr id="151" name="Group 150" descr="Angle diagram with vertex at point A. One ray extends vertically upward from A toward E, and a second ray extends horizontally to the right from A toward S; a third line extends up and to the right from A toward B. The angle between the upward vertical line (labelled E) and the line AB is marked 62 degrees, measured clockwise from the vertical line to the line AB.">
            <a:extLst>
              <a:ext uri="{FF2B5EF4-FFF2-40B4-BE49-F238E27FC236}">
                <a16:creationId xmlns:a16="http://schemas.microsoft.com/office/drawing/2014/main" id="{1943F2ED-9DAD-309B-184B-03EF3B1D5B82}"/>
              </a:ext>
            </a:extLst>
          </p:cNvPr>
          <p:cNvGrpSpPr/>
          <p:nvPr/>
        </p:nvGrpSpPr>
        <p:grpSpPr>
          <a:xfrm>
            <a:off x="6106709" y="4839270"/>
            <a:ext cx="1664922" cy="1856730"/>
            <a:chOff x="5865267" y="4872959"/>
            <a:chExt cx="1664922" cy="1856730"/>
          </a:xfrm>
        </p:grpSpPr>
        <p:cxnSp>
          <p:nvCxnSpPr>
            <p:cNvPr id="98" name="Straight Connector 97">
              <a:extLst>
                <a:ext uri="{FF2B5EF4-FFF2-40B4-BE49-F238E27FC236}">
                  <a16:creationId xmlns:a16="http://schemas.microsoft.com/office/drawing/2014/main" id="{41622B96-E323-E255-0E08-939F30897FE6}"/>
                </a:ext>
              </a:extLst>
            </p:cNvPr>
            <p:cNvCxnSpPr/>
            <p:nvPr/>
          </p:nvCxnSpPr>
          <p:spPr>
            <a:xfrm>
              <a:off x="6443785" y="6189689"/>
              <a:ext cx="491745" cy="0"/>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8C9E8F46-53A9-69F8-E7B4-06F85315FF10}"/>
                </a:ext>
              </a:extLst>
            </p:cNvPr>
            <p:cNvSpPr txBox="1"/>
            <p:nvPr/>
          </p:nvSpPr>
          <p:spPr>
            <a:xfrm>
              <a:off x="6885077" y="6021138"/>
              <a:ext cx="295274" cy="369332"/>
            </a:xfrm>
            <a:prstGeom prst="rect">
              <a:avLst/>
            </a:prstGeom>
            <a:noFill/>
          </p:spPr>
          <p:txBody>
            <a:bodyPr wrap="none" rtlCol="0">
              <a:spAutoFit/>
            </a:bodyPr>
            <a:lstStyle/>
            <a:p>
              <a:r>
                <a:rPr lang="en-GB" dirty="0">
                  <a:latin typeface="Trebuchet MS" panose="020B0603020202020204" pitchFamily="34" charset="0"/>
                </a:rPr>
                <a:t>S</a:t>
              </a:r>
            </a:p>
          </p:txBody>
        </p:sp>
        <p:grpSp>
          <p:nvGrpSpPr>
            <p:cNvPr id="150" name="Group 149">
              <a:extLst>
                <a:ext uri="{FF2B5EF4-FFF2-40B4-BE49-F238E27FC236}">
                  <a16:creationId xmlns:a16="http://schemas.microsoft.com/office/drawing/2014/main" id="{0EDF695F-0E89-7A63-D9CD-4ED70DA18E07}"/>
                </a:ext>
              </a:extLst>
            </p:cNvPr>
            <p:cNvGrpSpPr/>
            <p:nvPr/>
          </p:nvGrpSpPr>
          <p:grpSpPr>
            <a:xfrm>
              <a:off x="5865267" y="4872959"/>
              <a:ext cx="1664922" cy="1856730"/>
              <a:chOff x="5865267" y="4872959"/>
              <a:chExt cx="1664922" cy="1856730"/>
            </a:xfrm>
          </p:grpSpPr>
          <p:grpSp>
            <p:nvGrpSpPr>
              <p:cNvPr id="69" name="Group 68">
                <a:extLst>
                  <a:ext uri="{FF2B5EF4-FFF2-40B4-BE49-F238E27FC236}">
                    <a16:creationId xmlns:a16="http://schemas.microsoft.com/office/drawing/2014/main" id="{ADFD953B-EE01-24EA-8F70-5594409774DC}"/>
                  </a:ext>
                </a:extLst>
              </p:cNvPr>
              <p:cNvGrpSpPr/>
              <p:nvPr/>
            </p:nvGrpSpPr>
            <p:grpSpPr>
              <a:xfrm>
                <a:off x="5924878" y="4872959"/>
                <a:ext cx="1605311" cy="1856730"/>
                <a:chOff x="428499" y="4770685"/>
                <a:chExt cx="1605311" cy="1856730"/>
              </a:xfrm>
            </p:grpSpPr>
            <p:grpSp>
              <p:nvGrpSpPr>
                <p:cNvPr id="70" name="Group 69">
                  <a:extLst>
                    <a:ext uri="{FF2B5EF4-FFF2-40B4-BE49-F238E27FC236}">
                      <a16:creationId xmlns:a16="http://schemas.microsoft.com/office/drawing/2014/main" id="{532FD230-39F5-5498-7B39-0A75525E499B}"/>
                    </a:ext>
                  </a:extLst>
                </p:cNvPr>
                <p:cNvGrpSpPr/>
                <p:nvPr/>
              </p:nvGrpSpPr>
              <p:grpSpPr>
                <a:xfrm>
                  <a:off x="698482" y="4770685"/>
                  <a:ext cx="1335328" cy="1591024"/>
                  <a:chOff x="3989848" y="492769"/>
                  <a:chExt cx="1335328" cy="1591024"/>
                </a:xfrm>
              </p:grpSpPr>
              <p:cxnSp>
                <p:nvCxnSpPr>
                  <p:cNvPr id="73" name="Straight Connector 72">
                    <a:extLst>
                      <a:ext uri="{FF2B5EF4-FFF2-40B4-BE49-F238E27FC236}">
                        <a16:creationId xmlns:a16="http://schemas.microsoft.com/office/drawing/2014/main" id="{EC2255A5-253E-D1EB-67E6-48CE1B2C4928}"/>
                      </a:ext>
                    </a:extLst>
                  </p:cNvPr>
                  <p:cNvCxnSpPr/>
                  <p:nvPr/>
                </p:nvCxnSpPr>
                <p:spPr>
                  <a:xfrm flipH="1" flipV="1">
                    <a:off x="4249556" y="821332"/>
                    <a:ext cx="8562" cy="1005172"/>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C4123396-0D57-D4A3-054C-7D882EEAD25C}"/>
                      </a:ext>
                    </a:extLst>
                  </p:cNvPr>
                  <p:cNvSpPr txBox="1"/>
                  <p:nvPr/>
                </p:nvSpPr>
                <p:spPr>
                  <a:xfrm>
                    <a:off x="4078683" y="492769"/>
                    <a:ext cx="308098" cy="369332"/>
                  </a:xfrm>
                  <a:prstGeom prst="rect">
                    <a:avLst/>
                  </a:prstGeom>
                  <a:noFill/>
                </p:spPr>
                <p:txBody>
                  <a:bodyPr wrap="none" rtlCol="0">
                    <a:spAutoFit/>
                  </a:bodyPr>
                  <a:lstStyle/>
                  <a:p>
                    <a:r>
                      <a:rPr lang="en-GB" dirty="0">
                        <a:latin typeface="Trebuchet MS" panose="020B0603020202020204" pitchFamily="34" charset="0"/>
                      </a:rPr>
                      <a:t>E</a:t>
                    </a:r>
                  </a:p>
                </p:txBody>
              </p:sp>
              <p:cxnSp>
                <p:nvCxnSpPr>
                  <p:cNvPr id="75" name="Straight Connector 74">
                    <a:extLst>
                      <a:ext uri="{FF2B5EF4-FFF2-40B4-BE49-F238E27FC236}">
                        <a16:creationId xmlns:a16="http://schemas.microsoft.com/office/drawing/2014/main" id="{93C3F41D-FB18-EA48-076C-3744F7454034}"/>
                      </a:ext>
                    </a:extLst>
                  </p:cNvPr>
                  <p:cNvCxnSpPr/>
                  <p:nvPr/>
                </p:nvCxnSpPr>
                <p:spPr>
                  <a:xfrm flipV="1">
                    <a:off x="4268183" y="1160020"/>
                    <a:ext cx="732418" cy="6494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20E8883A-E75E-9A36-44DD-9E9D468CDDC5}"/>
                      </a:ext>
                    </a:extLst>
                  </p:cNvPr>
                  <p:cNvSpPr txBox="1"/>
                  <p:nvPr/>
                </p:nvSpPr>
                <p:spPr>
                  <a:xfrm>
                    <a:off x="3989848" y="1714461"/>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77" name="TextBox 76">
                    <a:extLst>
                      <a:ext uri="{FF2B5EF4-FFF2-40B4-BE49-F238E27FC236}">
                        <a16:creationId xmlns:a16="http://schemas.microsoft.com/office/drawing/2014/main" id="{22D59D00-3A8D-F370-F996-E25F02FB143A}"/>
                      </a:ext>
                    </a:extLst>
                  </p:cNvPr>
                  <p:cNvSpPr txBox="1"/>
                  <p:nvPr/>
                </p:nvSpPr>
                <p:spPr>
                  <a:xfrm>
                    <a:off x="5010666" y="954586"/>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71" name="Pie 115">
                  <a:extLst>
                    <a:ext uri="{FF2B5EF4-FFF2-40B4-BE49-F238E27FC236}">
                      <a16:creationId xmlns:a16="http://schemas.microsoft.com/office/drawing/2014/main" id="{D8BC8F73-D854-F2B0-54F2-27B7D80B5BEE}"/>
                    </a:ext>
                  </a:extLst>
                </p:cNvPr>
                <p:cNvSpPr/>
                <p:nvPr/>
              </p:nvSpPr>
              <p:spPr>
                <a:xfrm>
                  <a:off x="428499" y="5547415"/>
                  <a:ext cx="1080000" cy="1080000"/>
                </a:xfrm>
                <a:prstGeom prst="pie">
                  <a:avLst>
                    <a:gd name="adj1" fmla="val 16103705"/>
                    <a:gd name="adj2" fmla="val 19062574"/>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2" name="TextBox 71">
                  <a:extLst>
                    <a:ext uri="{FF2B5EF4-FFF2-40B4-BE49-F238E27FC236}">
                      <a16:creationId xmlns:a16="http://schemas.microsoft.com/office/drawing/2014/main" id="{C62451D6-2258-606B-CBF2-A55CAA97919D}"/>
                    </a:ext>
                  </a:extLst>
                </p:cNvPr>
                <p:cNvSpPr txBox="1"/>
                <p:nvPr/>
              </p:nvSpPr>
              <p:spPr>
                <a:xfrm>
                  <a:off x="1045565" y="5209072"/>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36" name="TextBox 135">
                <a:extLst>
                  <a:ext uri="{FF2B5EF4-FFF2-40B4-BE49-F238E27FC236}">
                    <a16:creationId xmlns:a16="http://schemas.microsoft.com/office/drawing/2014/main" id="{11DAC208-84E3-B331-2268-DAC084987578}"/>
                  </a:ext>
                </a:extLst>
              </p:cNvPr>
              <p:cNvSpPr txBox="1"/>
              <p:nvPr/>
            </p:nvSpPr>
            <p:spPr>
              <a:xfrm>
                <a:off x="5865267" y="4891823"/>
                <a:ext cx="476412" cy="369332"/>
              </a:xfrm>
              <a:prstGeom prst="rect">
                <a:avLst/>
              </a:prstGeom>
              <a:noFill/>
            </p:spPr>
            <p:txBody>
              <a:bodyPr wrap="none" rtlCol="0">
                <a:spAutoFit/>
              </a:bodyPr>
              <a:lstStyle/>
              <a:p>
                <a:r>
                  <a:rPr lang="en-GB" dirty="0">
                    <a:solidFill>
                      <a:srgbClr val="007FFF"/>
                    </a:solidFill>
                  </a:rPr>
                  <a:t>10.</a:t>
                </a:r>
              </a:p>
            </p:txBody>
          </p:sp>
        </p:grpSp>
      </p:grpSp>
      <p:grpSp>
        <p:nvGrpSpPr>
          <p:cNvPr id="154" name="Group 153" descr="Angle diagram with vertex at point A. One ray extends vertically upward from A toward S, and a second ray extends horizontally to the right from A toward W; a third line extends up and to the right from A toward B. The angle between the upward vertical line (labelled S) and the line AB is marked 62 degrees, measured clockwise from the vertical line to the line AB.">
            <a:extLst>
              <a:ext uri="{FF2B5EF4-FFF2-40B4-BE49-F238E27FC236}">
                <a16:creationId xmlns:a16="http://schemas.microsoft.com/office/drawing/2014/main" id="{ECE180AE-CC62-A723-3382-CE397E7CE346}"/>
              </a:ext>
            </a:extLst>
          </p:cNvPr>
          <p:cNvGrpSpPr/>
          <p:nvPr/>
        </p:nvGrpSpPr>
        <p:grpSpPr>
          <a:xfrm>
            <a:off x="7980200" y="4782881"/>
            <a:ext cx="1626149" cy="1873735"/>
            <a:chOff x="7642533" y="4852306"/>
            <a:chExt cx="1626149" cy="1873735"/>
          </a:xfrm>
        </p:grpSpPr>
        <p:cxnSp>
          <p:nvCxnSpPr>
            <p:cNvPr id="100" name="Straight Connector 99">
              <a:extLst>
                <a:ext uri="{FF2B5EF4-FFF2-40B4-BE49-F238E27FC236}">
                  <a16:creationId xmlns:a16="http://schemas.microsoft.com/office/drawing/2014/main" id="{D6729E6A-1D9C-050A-E540-1A8882FE5235}"/>
                </a:ext>
              </a:extLst>
            </p:cNvPr>
            <p:cNvCxnSpPr/>
            <p:nvPr/>
          </p:nvCxnSpPr>
          <p:spPr>
            <a:xfrm>
              <a:off x="8212779" y="6182914"/>
              <a:ext cx="491745" cy="0"/>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FCF6CB52-0927-4C34-5C5B-08BC9593B157}"/>
                </a:ext>
              </a:extLst>
            </p:cNvPr>
            <p:cNvSpPr txBox="1"/>
            <p:nvPr/>
          </p:nvSpPr>
          <p:spPr>
            <a:xfrm>
              <a:off x="8688318" y="6016960"/>
              <a:ext cx="381836" cy="369332"/>
            </a:xfrm>
            <a:prstGeom prst="rect">
              <a:avLst/>
            </a:prstGeom>
            <a:noFill/>
          </p:spPr>
          <p:txBody>
            <a:bodyPr wrap="none" rtlCol="0">
              <a:spAutoFit/>
            </a:bodyPr>
            <a:lstStyle/>
            <a:p>
              <a:r>
                <a:rPr lang="en-GB" dirty="0">
                  <a:latin typeface="Trebuchet MS" panose="020B0603020202020204" pitchFamily="34" charset="0"/>
                </a:rPr>
                <a:t>W</a:t>
              </a:r>
            </a:p>
          </p:txBody>
        </p:sp>
        <p:grpSp>
          <p:nvGrpSpPr>
            <p:cNvPr id="152" name="Group 151">
              <a:extLst>
                <a:ext uri="{FF2B5EF4-FFF2-40B4-BE49-F238E27FC236}">
                  <a16:creationId xmlns:a16="http://schemas.microsoft.com/office/drawing/2014/main" id="{1EE33FA0-039E-B922-A201-E4C7B94E98D0}"/>
                </a:ext>
              </a:extLst>
            </p:cNvPr>
            <p:cNvGrpSpPr/>
            <p:nvPr/>
          </p:nvGrpSpPr>
          <p:grpSpPr>
            <a:xfrm>
              <a:off x="7642533" y="4852306"/>
              <a:ext cx="1626149" cy="1873735"/>
              <a:chOff x="7642533" y="4852306"/>
              <a:chExt cx="1626149" cy="1873735"/>
            </a:xfrm>
          </p:grpSpPr>
          <p:grpSp>
            <p:nvGrpSpPr>
              <p:cNvPr id="60" name="Group 59">
                <a:extLst>
                  <a:ext uri="{FF2B5EF4-FFF2-40B4-BE49-F238E27FC236}">
                    <a16:creationId xmlns:a16="http://schemas.microsoft.com/office/drawing/2014/main" id="{31AFE61A-ED5B-7048-A2CE-3CDC5D7F882F}"/>
                  </a:ext>
                </a:extLst>
              </p:cNvPr>
              <p:cNvGrpSpPr/>
              <p:nvPr/>
            </p:nvGrpSpPr>
            <p:grpSpPr>
              <a:xfrm>
                <a:off x="7653300" y="4852306"/>
                <a:ext cx="1615382" cy="1873735"/>
                <a:chOff x="2442337" y="4602134"/>
                <a:chExt cx="1615382" cy="1873735"/>
              </a:xfrm>
            </p:grpSpPr>
            <p:grpSp>
              <p:nvGrpSpPr>
                <p:cNvPr id="61" name="Group 60">
                  <a:extLst>
                    <a:ext uri="{FF2B5EF4-FFF2-40B4-BE49-F238E27FC236}">
                      <a16:creationId xmlns:a16="http://schemas.microsoft.com/office/drawing/2014/main" id="{4132ECFC-0A00-5DFF-34E2-B3E1996A31AA}"/>
                    </a:ext>
                  </a:extLst>
                </p:cNvPr>
                <p:cNvGrpSpPr/>
                <p:nvPr/>
              </p:nvGrpSpPr>
              <p:grpSpPr>
                <a:xfrm>
                  <a:off x="2722391" y="4602134"/>
                  <a:ext cx="1335328" cy="1591024"/>
                  <a:chOff x="3989848" y="492769"/>
                  <a:chExt cx="1335328" cy="1591024"/>
                </a:xfrm>
              </p:grpSpPr>
              <p:cxnSp>
                <p:nvCxnSpPr>
                  <p:cNvPr id="64" name="Straight Connector 63">
                    <a:extLst>
                      <a:ext uri="{FF2B5EF4-FFF2-40B4-BE49-F238E27FC236}">
                        <a16:creationId xmlns:a16="http://schemas.microsoft.com/office/drawing/2014/main" id="{883AF046-8C3B-909A-5CDC-FF963895AAF1}"/>
                      </a:ext>
                    </a:extLst>
                  </p:cNvPr>
                  <p:cNvCxnSpPr/>
                  <p:nvPr/>
                </p:nvCxnSpPr>
                <p:spPr>
                  <a:xfrm flipH="1" flipV="1">
                    <a:off x="4249556" y="821332"/>
                    <a:ext cx="8562" cy="1005172"/>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DC3B1612-5C0B-4163-711A-D92A1D960883}"/>
                      </a:ext>
                    </a:extLst>
                  </p:cNvPr>
                  <p:cNvSpPr txBox="1"/>
                  <p:nvPr/>
                </p:nvSpPr>
                <p:spPr>
                  <a:xfrm>
                    <a:off x="4078683" y="492769"/>
                    <a:ext cx="295274" cy="369332"/>
                  </a:xfrm>
                  <a:prstGeom prst="rect">
                    <a:avLst/>
                  </a:prstGeom>
                  <a:noFill/>
                </p:spPr>
                <p:txBody>
                  <a:bodyPr wrap="none" rtlCol="0">
                    <a:spAutoFit/>
                  </a:bodyPr>
                  <a:lstStyle/>
                  <a:p>
                    <a:r>
                      <a:rPr lang="en-GB" dirty="0">
                        <a:latin typeface="Trebuchet MS" panose="020B0603020202020204" pitchFamily="34" charset="0"/>
                      </a:rPr>
                      <a:t>S</a:t>
                    </a:r>
                  </a:p>
                </p:txBody>
              </p:sp>
              <p:cxnSp>
                <p:nvCxnSpPr>
                  <p:cNvPr id="66" name="Straight Connector 65">
                    <a:extLst>
                      <a:ext uri="{FF2B5EF4-FFF2-40B4-BE49-F238E27FC236}">
                        <a16:creationId xmlns:a16="http://schemas.microsoft.com/office/drawing/2014/main" id="{CCC15A97-78FE-8810-DAFE-7F29E7130FF5}"/>
                      </a:ext>
                    </a:extLst>
                  </p:cNvPr>
                  <p:cNvCxnSpPr/>
                  <p:nvPr/>
                </p:nvCxnSpPr>
                <p:spPr>
                  <a:xfrm flipV="1">
                    <a:off x="4268183" y="1160020"/>
                    <a:ext cx="732418" cy="6494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7CFF39B9-76C1-575F-7BD6-57E900286125}"/>
                      </a:ext>
                    </a:extLst>
                  </p:cNvPr>
                  <p:cNvSpPr txBox="1"/>
                  <p:nvPr/>
                </p:nvSpPr>
                <p:spPr>
                  <a:xfrm>
                    <a:off x="3989848" y="1714461"/>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68" name="TextBox 67">
                    <a:extLst>
                      <a:ext uri="{FF2B5EF4-FFF2-40B4-BE49-F238E27FC236}">
                        <a16:creationId xmlns:a16="http://schemas.microsoft.com/office/drawing/2014/main" id="{39944391-2509-D67B-8F48-733210296AB2}"/>
                      </a:ext>
                    </a:extLst>
                  </p:cNvPr>
                  <p:cNvSpPr txBox="1"/>
                  <p:nvPr/>
                </p:nvSpPr>
                <p:spPr>
                  <a:xfrm>
                    <a:off x="5010666" y="954586"/>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62" name="Pie 116">
                  <a:extLst>
                    <a:ext uri="{FF2B5EF4-FFF2-40B4-BE49-F238E27FC236}">
                      <a16:creationId xmlns:a16="http://schemas.microsoft.com/office/drawing/2014/main" id="{B86920E6-1A1E-A4C3-A22A-6CF11C3A582F}"/>
                    </a:ext>
                  </a:extLst>
                </p:cNvPr>
                <p:cNvSpPr/>
                <p:nvPr/>
              </p:nvSpPr>
              <p:spPr>
                <a:xfrm>
                  <a:off x="2442337" y="5395869"/>
                  <a:ext cx="1080000" cy="1080000"/>
                </a:xfrm>
                <a:prstGeom prst="pie">
                  <a:avLst>
                    <a:gd name="adj1" fmla="val 16103705"/>
                    <a:gd name="adj2" fmla="val 19217377"/>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3" name="TextBox 62">
                  <a:extLst>
                    <a:ext uri="{FF2B5EF4-FFF2-40B4-BE49-F238E27FC236}">
                      <a16:creationId xmlns:a16="http://schemas.microsoft.com/office/drawing/2014/main" id="{31330F32-3267-1D8C-07BD-65F5FC262A1F}"/>
                    </a:ext>
                  </a:extLst>
                </p:cNvPr>
                <p:cNvSpPr txBox="1"/>
                <p:nvPr/>
              </p:nvSpPr>
              <p:spPr>
                <a:xfrm>
                  <a:off x="3041461" y="5047836"/>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sp>
            <p:nvSpPr>
              <p:cNvPr id="137" name="TextBox 136">
                <a:extLst>
                  <a:ext uri="{FF2B5EF4-FFF2-40B4-BE49-F238E27FC236}">
                    <a16:creationId xmlns:a16="http://schemas.microsoft.com/office/drawing/2014/main" id="{5CDDA394-75A0-A553-7EDB-74A3D5B400B0}"/>
                  </a:ext>
                </a:extLst>
              </p:cNvPr>
              <p:cNvSpPr txBox="1"/>
              <p:nvPr/>
            </p:nvSpPr>
            <p:spPr>
              <a:xfrm>
                <a:off x="7642533" y="4902522"/>
                <a:ext cx="476412" cy="369332"/>
              </a:xfrm>
              <a:prstGeom prst="rect">
                <a:avLst/>
              </a:prstGeom>
              <a:noFill/>
            </p:spPr>
            <p:txBody>
              <a:bodyPr wrap="none" rtlCol="0">
                <a:spAutoFit/>
              </a:bodyPr>
              <a:lstStyle/>
              <a:p>
                <a:r>
                  <a:rPr lang="en-GB" dirty="0">
                    <a:solidFill>
                      <a:srgbClr val="007FFF"/>
                    </a:solidFill>
                  </a:rPr>
                  <a:t>11.</a:t>
                </a:r>
              </a:p>
            </p:txBody>
          </p:sp>
        </p:grpSp>
      </p:grpSp>
      <p:grpSp>
        <p:nvGrpSpPr>
          <p:cNvPr id="153" name="Group 152" descr="Angle diagram with vertex at point A. One ray extends vertically upward from A toward S, and a second ray extends horizontally to the right from A toward W; a third line extends up and to the left from A toward B. The angle between the upward vertical line (labelled S) and the line AB is marked 62 degrees, measured anticlockwise from the vertical line to the line AB.">
            <a:extLst>
              <a:ext uri="{FF2B5EF4-FFF2-40B4-BE49-F238E27FC236}">
                <a16:creationId xmlns:a16="http://schemas.microsoft.com/office/drawing/2014/main" id="{B0EB184B-AFBC-7ACD-5435-394A6A6779A6}"/>
              </a:ext>
            </a:extLst>
          </p:cNvPr>
          <p:cNvGrpSpPr/>
          <p:nvPr/>
        </p:nvGrpSpPr>
        <p:grpSpPr>
          <a:xfrm>
            <a:off x="9965977" y="4646520"/>
            <a:ext cx="1906623" cy="1938960"/>
            <a:chOff x="9497350" y="4757040"/>
            <a:chExt cx="1906623" cy="1938960"/>
          </a:xfrm>
        </p:grpSpPr>
        <p:grpSp>
          <p:nvGrpSpPr>
            <p:cNvPr id="102" name="Group 101">
              <a:extLst>
                <a:ext uri="{FF2B5EF4-FFF2-40B4-BE49-F238E27FC236}">
                  <a16:creationId xmlns:a16="http://schemas.microsoft.com/office/drawing/2014/main" id="{422B3A03-E7FE-61DC-C1A0-96B5EEB187AB}"/>
                </a:ext>
              </a:extLst>
            </p:cNvPr>
            <p:cNvGrpSpPr/>
            <p:nvPr/>
          </p:nvGrpSpPr>
          <p:grpSpPr>
            <a:xfrm>
              <a:off x="9497350" y="4757040"/>
              <a:ext cx="1906623" cy="1938960"/>
              <a:chOff x="4379364" y="4574323"/>
              <a:chExt cx="1906623" cy="1938960"/>
            </a:xfrm>
          </p:grpSpPr>
          <p:grpSp>
            <p:nvGrpSpPr>
              <p:cNvPr id="103" name="Group 102">
                <a:extLst>
                  <a:ext uri="{FF2B5EF4-FFF2-40B4-BE49-F238E27FC236}">
                    <a16:creationId xmlns:a16="http://schemas.microsoft.com/office/drawing/2014/main" id="{8BADF686-7F09-659D-B4F2-528DFD663464}"/>
                  </a:ext>
                </a:extLst>
              </p:cNvPr>
              <p:cNvGrpSpPr/>
              <p:nvPr/>
            </p:nvGrpSpPr>
            <p:grpSpPr>
              <a:xfrm>
                <a:off x="4379364" y="4574323"/>
                <a:ext cx="1549800" cy="1938960"/>
                <a:chOff x="4379364" y="4574323"/>
                <a:chExt cx="1549800" cy="1938960"/>
              </a:xfrm>
            </p:grpSpPr>
            <p:grpSp>
              <p:nvGrpSpPr>
                <p:cNvPr id="105" name="Group 104">
                  <a:extLst>
                    <a:ext uri="{FF2B5EF4-FFF2-40B4-BE49-F238E27FC236}">
                      <a16:creationId xmlns:a16="http://schemas.microsoft.com/office/drawing/2014/main" id="{B2E88509-6B5F-0714-9139-A5C5D30AF826}"/>
                    </a:ext>
                  </a:extLst>
                </p:cNvPr>
                <p:cNvGrpSpPr/>
                <p:nvPr/>
              </p:nvGrpSpPr>
              <p:grpSpPr>
                <a:xfrm>
                  <a:off x="4379364" y="4574323"/>
                  <a:ext cx="1549800" cy="1938960"/>
                  <a:chOff x="4379364" y="4574323"/>
                  <a:chExt cx="1549800" cy="1938960"/>
                </a:xfrm>
              </p:grpSpPr>
              <p:grpSp>
                <p:nvGrpSpPr>
                  <p:cNvPr id="107" name="Group 106">
                    <a:extLst>
                      <a:ext uri="{FF2B5EF4-FFF2-40B4-BE49-F238E27FC236}">
                        <a16:creationId xmlns:a16="http://schemas.microsoft.com/office/drawing/2014/main" id="{28BBF190-CDD7-F65D-DAF4-FAB56AA91C09}"/>
                      </a:ext>
                    </a:extLst>
                  </p:cNvPr>
                  <p:cNvGrpSpPr/>
                  <p:nvPr/>
                </p:nvGrpSpPr>
                <p:grpSpPr>
                  <a:xfrm>
                    <a:off x="4379364" y="4574323"/>
                    <a:ext cx="1278814" cy="1784605"/>
                    <a:chOff x="361976" y="431999"/>
                    <a:chExt cx="1278814" cy="1784605"/>
                  </a:xfrm>
                </p:grpSpPr>
                <p:cxnSp>
                  <p:nvCxnSpPr>
                    <p:cNvPr id="110" name="Straight Connector 109">
                      <a:extLst>
                        <a:ext uri="{FF2B5EF4-FFF2-40B4-BE49-F238E27FC236}">
                          <a16:creationId xmlns:a16="http://schemas.microsoft.com/office/drawing/2014/main" id="{61CDB741-ED4B-744C-03FB-32ECB6A2FEE0}"/>
                        </a:ext>
                      </a:extLst>
                    </p:cNvPr>
                    <p:cNvCxnSpPr/>
                    <p:nvPr/>
                  </p:nvCxnSpPr>
                  <p:spPr>
                    <a:xfrm flipH="1" flipV="1">
                      <a:off x="1386129" y="842100"/>
                      <a:ext cx="8562" cy="1005172"/>
                    </a:xfrm>
                    <a:prstGeom prst="line">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04B8FEE-284E-5295-A8FF-4A86717720F5}"/>
                        </a:ext>
                      </a:extLst>
                    </p:cNvPr>
                    <p:cNvCxnSpPr/>
                    <p:nvPr/>
                  </p:nvCxnSpPr>
                  <p:spPr>
                    <a:xfrm>
                      <a:off x="757381" y="1335450"/>
                      <a:ext cx="646546" cy="5025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95249EAB-4EC6-4219-B13E-BB11ECF17B79}"/>
                        </a:ext>
                      </a:extLst>
                    </p:cNvPr>
                    <p:cNvSpPr txBox="1"/>
                    <p:nvPr/>
                  </p:nvSpPr>
                  <p:spPr>
                    <a:xfrm>
                      <a:off x="1228620" y="431999"/>
                      <a:ext cx="295274" cy="369332"/>
                    </a:xfrm>
                    <a:prstGeom prst="rect">
                      <a:avLst/>
                    </a:prstGeom>
                    <a:noFill/>
                  </p:spPr>
                  <p:txBody>
                    <a:bodyPr wrap="none" rtlCol="0">
                      <a:spAutoFit/>
                    </a:bodyPr>
                    <a:lstStyle/>
                    <a:p>
                      <a:r>
                        <a:rPr lang="en-GB" dirty="0">
                          <a:latin typeface="Trebuchet MS" panose="020B0603020202020204" pitchFamily="34" charset="0"/>
                        </a:rPr>
                        <a:t>S</a:t>
                      </a:r>
                    </a:p>
                  </p:txBody>
                </p:sp>
                <p:sp>
                  <p:nvSpPr>
                    <p:cNvPr id="113" name="TextBox 112">
                      <a:extLst>
                        <a:ext uri="{FF2B5EF4-FFF2-40B4-BE49-F238E27FC236}">
                          <a16:creationId xmlns:a16="http://schemas.microsoft.com/office/drawing/2014/main" id="{52AAB685-7A25-8334-4E02-1B7EEB80DC8E}"/>
                        </a:ext>
                      </a:extLst>
                    </p:cNvPr>
                    <p:cNvSpPr txBox="1"/>
                    <p:nvPr/>
                  </p:nvSpPr>
                  <p:spPr>
                    <a:xfrm>
                      <a:off x="1308648" y="1847272"/>
                      <a:ext cx="332142" cy="369332"/>
                    </a:xfrm>
                    <a:prstGeom prst="rect">
                      <a:avLst/>
                    </a:prstGeom>
                    <a:noFill/>
                  </p:spPr>
                  <p:txBody>
                    <a:bodyPr wrap="none" rtlCol="0">
                      <a:spAutoFit/>
                    </a:bodyPr>
                    <a:lstStyle/>
                    <a:p>
                      <a:r>
                        <a:rPr lang="en-GB" dirty="0">
                          <a:latin typeface="Trebuchet MS" panose="020B0603020202020204" pitchFamily="34" charset="0"/>
                        </a:rPr>
                        <a:t>A</a:t>
                      </a:r>
                    </a:p>
                  </p:txBody>
                </p:sp>
                <p:sp>
                  <p:nvSpPr>
                    <p:cNvPr id="114" name="TextBox 113">
                      <a:extLst>
                        <a:ext uri="{FF2B5EF4-FFF2-40B4-BE49-F238E27FC236}">
                          <a16:creationId xmlns:a16="http://schemas.microsoft.com/office/drawing/2014/main" id="{73F1E80B-C8A3-BD75-1A3F-7A8DCDC62195}"/>
                        </a:ext>
                      </a:extLst>
                    </p:cNvPr>
                    <p:cNvSpPr txBox="1"/>
                    <p:nvPr/>
                  </p:nvSpPr>
                  <p:spPr>
                    <a:xfrm>
                      <a:off x="361976" y="1139252"/>
                      <a:ext cx="314510" cy="369332"/>
                    </a:xfrm>
                    <a:prstGeom prst="rect">
                      <a:avLst/>
                    </a:prstGeom>
                    <a:noFill/>
                  </p:spPr>
                  <p:txBody>
                    <a:bodyPr wrap="none" rtlCol="0">
                      <a:spAutoFit/>
                    </a:bodyPr>
                    <a:lstStyle/>
                    <a:p>
                      <a:r>
                        <a:rPr lang="en-GB" dirty="0">
                          <a:latin typeface="Trebuchet MS" panose="020B0603020202020204" pitchFamily="34" charset="0"/>
                        </a:rPr>
                        <a:t>B</a:t>
                      </a:r>
                    </a:p>
                  </p:txBody>
                </p:sp>
              </p:grpSp>
              <p:sp>
                <p:nvSpPr>
                  <p:cNvPr id="108" name="Pie 117">
                    <a:extLst>
                      <a:ext uri="{FF2B5EF4-FFF2-40B4-BE49-F238E27FC236}">
                        <a16:creationId xmlns:a16="http://schemas.microsoft.com/office/drawing/2014/main" id="{90913B96-9DD6-A84F-1E82-A74600F718F8}"/>
                      </a:ext>
                    </a:extLst>
                  </p:cNvPr>
                  <p:cNvSpPr/>
                  <p:nvPr/>
                </p:nvSpPr>
                <p:spPr>
                  <a:xfrm>
                    <a:off x="4849164" y="5433283"/>
                    <a:ext cx="1080000" cy="1080000"/>
                  </a:xfrm>
                  <a:prstGeom prst="pie">
                    <a:avLst>
                      <a:gd name="adj1" fmla="val 13175023"/>
                      <a:gd name="adj2" fmla="val 16312109"/>
                    </a:avLst>
                  </a:prstGeom>
                  <a:noFill/>
                  <a:ln w="19050" cap="rnd">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9" name="TextBox 108">
                    <a:extLst>
                      <a:ext uri="{FF2B5EF4-FFF2-40B4-BE49-F238E27FC236}">
                        <a16:creationId xmlns:a16="http://schemas.microsoft.com/office/drawing/2014/main" id="{74A5FE0B-BC37-37C1-D5DE-ACCE5FAA23A6}"/>
                      </a:ext>
                    </a:extLst>
                  </p:cNvPr>
                  <p:cNvSpPr txBox="1"/>
                  <p:nvPr/>
                </p:nvSpPr>
                <p:spPr>
                  <a:xfrm>
                    <a:off x="4804131" y="5096910"/>
                    <a:ext cx="619080" cy="461665"/>
                  </a:xfrm>
                  <a:prstGeom prst="rect">
                    <a:avLst/>
                  </a:prstGeom>
                  <a:noFill/>
                </p:spPr>
                <p:txBody>
                  <a:bodyPr wrap="none" rtlCol="0">
                    <a:spAutoFit/>
                  </a:bodyPr>
                  <a:lstStyle/>
                  <a:p>
                    <a:r>
                      <a:rPr lang="en-GB" dirty="0">
                        <a:latin typeface="Trebuchet MS" panose="020B0603020202020204" pitchFamily="34" charset="0"/>
                      </a:rPr>
                      <a:t>62</a:t>
                    </a:r>
                    <a:r>
                      <a:rPr lang="en-GB" baseline="30000" dirty="0">
                        <a:latin typeface="Trebuchet MS" panose="020B0603020202020204" pitchFamily="34" charset="0"/>
                      </a:rPr>
                      <a:t>o</a:t>
                    </a:r>
                    <a:endParaRPr lang="en-GB" dirty="0">
                      <a:latin typeface="Trebuchet MS" panose="020B0603020202020204" pitchFamily="34" charset="0"/>
                    </a:endParaRPr>
                  </a:p>
                </p:txBody>
              </p:sp>
            </p:grpSp>
            <p:cxnSp>
              <p:nvCxnSpPr>
                <p:cNvPr id="106" name="Straight Connector 105">
                  <a:extLst>
                    <a:ext uri="{FF2B5EF4-FFF2-40B4-BE49-F238E27FC236}">
                      <a16:creationId xmlns:a16="http://schemas.microsoft.com/office/drawing/2014/main" id="{94D56C0F-69F8-D101-1F62-1C1F5E65115F}"/>
                    </a:ext>
                  </a:extLst>
                </p:cNvPr>
                <p:cNvCxnSpPr/>
                <p:nvPr/>
              </p:nvCxnSpPr>
              <p:spPr>
                <a:xfrm>
                  <a:off x="5412079" y="5974074"/>
                  <a:ext cx="491745" cy="0"/>
                </a:xfrm>
                <a:prstGeom prst="line">
                  <a:avLst/>
                </a:prstGeom>
                <a:ln w="38100">
                  <a:solidFill>
                    <a:schemeClr val="tx1"/>
                  </a:solidFill>
                  <a:headEnd type="none" w="lg" len="lg"/>
                  <a:tailEnd type="arrow" w="med" len="med"/>
                </a:ln>
              </p:spPr>
              <p:style>
                <a:lnRef idx="1">
                  <a:schemeClr val="accent1"/>
                </a:lnRef>
                <a:fillRef idx="0">
                  <a:schemeClr val="accent1"/>
                </a:fillRef>
                <a:effectRef idx="0">
                  <a:schemeClr val="accent1"/>
                </a:effectRef>
                <a:fontRef idx="minor">
                  <a:schemeClr val="tx1"/>
                </a:fontRef>
              </p:style>
            </p:cxnSp>
          </p:grpSp>
          <p:sp>
            <p:nvSpPr>
              <p:cNvPr id="104" name="TextBox 103">
                <a:extLst>
                  <a:ext uri="{FF2B5EF4-FFF2-40B4-BE49-F238E27FC236}">
                    <a16:creationId xmlns:a16="http://schemas.microsoft.com/office/drawing/2014/main" id="{531B86EC-A1A1-7401-F8CD-348468E6C926}"/>
                  </a:ext>
                </a:extLst>
              </p:cNvPr>
              <p:cNvSpPr txBox="1"/>
              <p:nvPr/>
            </p:nvSpPr>
            <p:spPr>
              <a:xfrm>
                <a:off x="5904151" y="5788617"/>
                <a:ext cx="381836" cy="369332"/>
              </a:xfrm>
              <a:prstGeom prst="rect">
                <a:avLst/>
              </a:prstGeom>
              <a:noFill/>
            </p:spPr>
            <p:txBody>
              <a:bodyPr wrap="none" rtlCol="0">
                <a:spAutoFit/>
              </a:bodyPr>
              <a:lstStyle/>
              <a:p>
                <a:r>
                  <a:rPr lang="en-GB" dirty="0">
                    <a:latin typeface="Trebuchet MS" panose="020B0603020202020204" pitchFamily="34" charset="0"/>
                  </a:rPr>
                  <a:t>W</a:t>
                </a:r>
              </a:p>
            </p:txBody>
          </p:sp>
        </p:grpSp>
        <p:sp>
          <p:nvSpPr>
            <p:cNvPr id="138" name="TextBox 137">
              <a:extLst>
                <a:ext uri="{FF2B5EF4-FFF2-40B4-BE49-F238E27FC236}">
                  <a16:creationId xmlns:a16="http://schemas.microsoft.com/office/drawing/2014/main" id="{213AE8C9-4D70-B8D3-4ADA-FF3C98A99287}"/>
                </a:ext>
              </a:extLst>
            </p:cNvPr>
            <p:cNvSpPr txBox="1"/>
            <p:nvPr/>
          </p:nvSpPr>
          <p:spPr>
            <a:xfrm>
              <a:off x="9633716" y="4898411"/>
              <a:ext cx="476412" cy="369332"/>
            </a:xfrm>
            <a:prstGeom prst="rect">
              <a:avLst/>
            </a:prstGeom>
            <a:noFill/>
          </p:spPr>
          <p:txBody>
            <a:bodyPr wrap="none" rtlCol="0">
              <a:spAutoFit/>
            </a:bodyPr>
            <a:lstStyle/>
            <a:p>
              <a:r>
                <a:rPr lang="en-GB" dirty="0">
                  <a:solidFill>
                    <a:srgbClr val="007FFF"/>
                  </a:solidFill>
                </a:rPr>
                <a:t>12.</a:t>
              </a:r>
            </a:p>
          </p:txBody>
        </p:sp>
      </p:grpSp>
      <p:sp>
        <p:nvSpPr>
          <p:cNvPr id="167" name="TextBox 166">
            <a:extLst>
              <a:ext uri="{FF2B5EF4-FFF2-40B4-BE49-F238E27FC236}">
                <a16:creationId xmlns:a16="http://schemas.microsoft.com/office/drawing/2014/main" id="{EAAD1FDB-BA57-CDEF-E890-0E09B6E0EDDB}"/>
              </a:ext>
            </a:extLst>
          </p:cNvPr>
          <p:cNvSpPr txBox="1"/>
          <p:nvPr/>
        </p:nvSpPr>
        <p:spPr>
          <a:xfrm>
            <a:off x="859534" y="3080916"/>
            <a:ext cx="1020619" cy="461665"/>
          </a:xfrm>
          <a:prstGeom prst="rect">
            <a:avLst/>
          </a:prstGeom>
          <a:noFill/>
        </p:spPr>
        <p:txBody>
          <a:bodyPr wrap="square">
            <a:spAutoFit/>
          </a:bodyPr>
          <a:lstStyle/>
          <a:p>
            <a:r>
              <a:rPr lang="en-GB" dirty="0">
                <a:solidFill>
                  <a:srgbClr val="C00000"/>
                </a:solidFill>
                <a:latin typeface="Trebuchet MS" panose="020B0603020202020204" pitchFamily="34" charset="0"/>
              </a:rPr>
              <a:t>062</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68" name="TextBox 167">
            <a:extLst>
              <a:ext uri="{FF2B5EF4-FFF2-40B4-BE49-F238E27FC236}">
                <a16:creationId xmlns:a16="http://schemas.microsoft.com/office/drawing/2014/main" id="{1C993BE2-4E5C-D82E-B848-5292E5D1FC0B}"/>
              </a:ext>
            </a:extLst>
          </p:cNvPr>
          <p:cNvSpPr txBox="1"/>
          <p:nvPr/>
        </p:nvSpPr>
        <p:spPr>
          <a:xfrm>
            <a:off x="3234884" y="3080916"/>
            <a:ext cx="1006767" cy="461665"/>
          </a:xfrm>
          <a:prstGeom prst="rect">
            <a:avLst/>
          </a:prstGeom>
          <a:noFill/>
        </p:spPr>
        <p:txBody>
          <a:bodyPr wrap="square">
            <a:spAutoFit/>
          </a:bodyPr>
          <a:lstStyle/>
          <a:p>
            <a:r>
              <a:rPr lang="en-GB" dirty="0">
                <a:solidFill>
                  <a:srgbClr val="C00000"/>
                </a:solidFill>
                <a:latin typeface="Trebuchet MS" panose="020B0603020202020204" pitchFamily="34" charset="0"/>
              </a:rPr>
              <a:t>062</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0" name="TextBox 169">
            <a:extLst>
              <a:ext uri="{FF2B5EF4-FFF2-40B4-BE49-F238E27FC236}">
                <a16:creationId xmlns:a16="http://schemas.microsoft.com/office/drawing/2014/main" id="{B63A821C-AF5F-BDBF-E0B0-0532F50EF237}"/>
              </a:ext>
            </a:extLst>
          </p:cNvPr>
          <p:cNvSpPr txBox="1"/>
          <p:nvPr/>
        </p:nvSpPr>
        <p:spPr>
          <a:xfrm>
            <a:off x="5504597" y="3080916"/>
            <a:ext cx="1006766" cy="461665"/>
          </a:xfrm>
          <a:prstGeom prst="rect">
            <a:avLst/>
          </a:prstGeom>
          <a:noFill/>
        </p:spPr>
        <p:txBody>
          <a:bodyPr wrap="square">
            <a:spAutoFit/>
          </a:bodyPr>
          <a:lstStyle/>
          <a:p>
            <a:r>
              <a:rPr lang="en-GB" dirty="0">
                <a:solidFill>
                  <a:srgbClr val="C00000"/>
                </a:solidFill>
                <a:latin typeface="Trebuchet MS" panose="020B0603020202020204" pitchFamily="34" charset="0"/>
              </a:rPr>
              <a:t>242</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1" name="TextBox 170">
            <a:extLst>
              <a:ext uri="{FF2B5EF4-FFF2-40B4-BE49-F238E27FC236}">
                <a16:creationId xmlns:a16="http://schemas.microsoft.com/office/drawing/2014/main" id="{F8D64879-3E27-BC49-8EA7-C0717B4B2855}"/>
              </a:ext>
            </a:extLst>
          </p:cNvPr>
          <p:cNvSpPr txBox="1"/>
          <p:nvPr/>
        </p:nvSpPr>
        <p:spPr>
          <a:xfrm>
            <a:off x="7172523" y="3080916"/>
            <a:ext cx="1035975" cy="461665"/>
          </a:xfrm>
          <a:prstGeom prst="rect">
            <a:avLst/>
          </a:prstGeom>
          <a:noFill/>
        </p:spPr>
        <p:txBody>
          <a:bodyPr wrap="square">
            <a:spAutoFit/>
          </a:bodyPr>
          <a:lstStyle/>
          <a:p>
            <a:r>
              <a:rPr lang="en-GB" dirty="0">
                <a:solidFill>
                  <a:srgbClr val="C00000"/>
                </a:solidFill>
                <a:latin typeface="Trebuchet MS" panose="020B0603020202020204" pitchFamily="34" charset="0"/>
              </a:rPr>
              <a:t>028</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2" name="TextBox 171">
            <a:extLst>
              <a:ext uri="{FF2B5EF4-FFF2-40B4-BE49-F238E27FC236}">
                <a16:creationId xmlns:a16="http://schemas.microsoft.com/office/drawing/2014/main" id="{281B8995-3F57-D4CB-AC75-14BE505DD054}"/>
              </a:ext>
            </a:extLst>
          </p:cNvPr>
          <p:cNvSpPr txBox="1"/>
          <p:nvPr/>
        </p:nvSpPr>
        <p:spPr>
          <a:xfrm>
            <a:off x="9233550" y="3074499"/>
            <a:ext cx="999997" cy="461665"/>
          </a:xfrm>
          <a:prstGeom prst="rect">
            <a:avLst/>
          </a:prstGeom>
          <a:noFill/>
        </p:spPr>
        <p:txBody>
          <a:bodyPr wrap="square">
            <a:spAutoFit/>
          </a:bodyPr>
          <a:lstStyle/>
          <a:p>
            <a:r>
              <a:rPr lang="en-GB" dirty="0">
                <a:solidFill>
                  <a:srgbClr val="C00000"/>
                </a:solidFill>
                <a:latin typeface="Trebuchet MS" panose="020B0603020202020204" pitchFamily="34" charset="0"/>
              </a:rPr>
              <a:t>028</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3" name="TextBox 172">
            <a:extLst>
              <a:ext uri="{FF2B5EF4-FFF2-40B4-BE49-F238E27FC236}">
                <a16:creationId xmlns:a16="http://schemas.microsoft.com/office/drawing/2014/main" id="{302667DE-1244-0D25-7D8C-383402E1A070}"/>
              </a:ext>
            </a:extLst>
          </p:cNvPr>
          <p:cNvSpPr txBox="1"/>
          <p:nvPr/>
        </p:nvSpPr>
        <p:spPr>
          <a:xfrm>
            <a:off x="10701372" y="3069302"/>
            <a:ext cx="980310" cy="461665"/>
          </a:xfrm>
          <a:prstGeom prst="rect">
            <a:avLst/>
          </a:prstGeom>
          <a:noFill/>
        </p:spPr>
        <p:txBody>
          <a:bodyPr wrap="square">
            <a:spAutoFit/>
          </a:bodyPr>
          <a:lstStyle/>
          <a:p>
            <a:r>
              <a:rPr lang="en-GB" dirty="0">
                <a:solidFill>
                  <a:srgbClr val="C00000"/>
                </a:solidFill>
                <a:latin typeface="Trebuchet MS" panose="020B0603020202020204" pitchFamily="34" charset="0"/>
              </a:rPr>
              <a:t>298</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4" name="TextBox 173">
            <a:extLst>
              <a:ext uri="{FF2B5EF4-FFF2-40B4-BE49-F238E27FC236}">
                <a16:creationId xmlns:a16="http://schemas.microsoft.com/office/drawing/2014/main" id="{16D60979-1C28-DE36-ACE3-FD2FFD594091}"/>
              </a:ext>
            </a:extLst>
          </p:cNvPr>
          <p:cNvSpPr txBox="1"/>
          <p:nvPr/>
        </p:nvSpPr>
        <p:spPr>
          <a:xfrm>
            <a:off x="286893" y="6248238"/>
            <a:ext cx="1007932" cy="461665"/>
          </a:xfrm>
          <a:prstGeom prst="rect">
            <a:avLst/>
          </a:prstGeom>
          <a:noFill/>
        </p:spPr>
        <p:txBody>
          <a:bodyPr wrap="square">
            <a:spAutoFit/>
          </a:bodyPr>
          <a:lstStyle/>
          <a:p>
            <a:r>
              <a:rPr lang="en-GB" dirty="0">
                <a:solidFill>
                  <a:srgbClr val="C00000"/>
                </a:solidFill>
                <a:latin typeface="Trebuchet MS" panose="020B0603020202020204" pitchFamily="34" charset="0"/>
              </a:rPr>
              <a:t>118</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69" name="TextBox 168">
            <a:extLst>
              <a:ext uri="{FF2B5EF4-FFF2-40B4-BE49-F238E27FC236}">
                <a16:creationId xmlns:a16="http://schemas.microsoft.com/office/drawing/2014/main" id="{CA1395C2-DE90-0BF2-4B57-D76183AF4097}"/>
              </a:ext>
            </a:extLst>
          </p:cNvPr>
          <p:cNvSpPr txBox="1"/>
          <p:nvPr/>
        </p:nvSpPr>
        <p:spPr>
          <a:xfrm>
            <a:off x="2722924" y="6234335"/>
            <a:ext cx="979546" cy="461665"/>
          </a:xfrm>
          <a:prstGeom prst="rect">
            <a:avLst/>
          </a:prstGeom>
          <a:noFill/>
        </p:spPr>
        <p:txBody>
          <a:bodyPr wrap="square">
            <a:spAutoFit/>
          </a:bodyPr>
          <a:lstStyle/>
          <a:p>
            <a:r>
              <a:rPr lang="en-GB" dirty="0">
                <a:solidFill>
                  <a:srgbClr val="C00000"/>
                </a:solidFill>
                <a:latin typeface="Trebuchet MS" panose="020B0603020202020204" pitchFamily="34" charset="0"/>
              </a:rPr>
              <a:t>118</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5" name="TextBox 174">
            <a:extLst>
              <a:ext uri="{FF2B5EF4-FFF2-40B4-BE49-F238E27FC236}">
                <a16:creationId xmlns:a16="http://schemas.microsoft.com/office/drawing/2014/main" id="{2D09182E-FFED-A48A-2EF9-1D040710E90A}"/>
              </a:ext>
            </a:extLst>
          </p:cNvPr>
          <p:cNvSpPr txBox="1"/>
          <p:nvPr/>
        </p:nvSpPr>
        <p:spPr>
          <a:xfrm>
            <a:off x="4863351" y="6183099"/>
            <a:ext cx="979546" cy="461665"/>
          </a:xfrm>
          <a:prstGeom prst="rect">
            <a:avLst/>
          </a:prstGeom>
          <a:noFill/>
        </p:spPr>
        <p:txBody>
          <a:bodyPr wrap="square">
            <a:spAutoFit/>
          </a:bodyPr>
          <a:lstStyle/>
          <a:p>
            <a:r>
              <a:rPr lang="en-GB" dirty="0">
                <a:solidFill>
                  <a:srgbClr val="C00000"/>
                </a:solidFill>
                <a:latin typeface="Trebuchet MS" panose="020B0603020202020204" pitchFamily="34" charset="0"/>
              </a:rPr>
              <a:t>118</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6" name="TextBox 175">
            <a:extLst>
              <a:ext uri="{FF2B5EF4-FFF2-40B4-BE49-F238E27FC236}">
                <a16:creationId xmlns:a16="http://schemas.microsoft.com/office/drawing/2014/main" id="{8A85173C-9617-8633-E150-4CAE2B8D9338}"/>
              </a:ext>
            </a:extLst>
          </p:cNvPr>
          <p:cNvSpPr txBox="1"/>
          <p:nvPr/>
        </p:nvSpPr>
        <p:spPr>
          <a:xfrm>
            <a:off x="7172523" y="6248238"/>
            <a:ext cx="960803" cy="461665"/>
          </a:xfrm>
          <a:prstGeom prst="rect">
            <a:avLst/>
          </a:prstGeom>
          <a:noFill/>
        </p:spPr>
        <p:txBody>
          <a:bodyPr wrap="square">
            <a:spAutoFit/>
          </a:bodyPr>
          <a:lstStyle/>
          <a:p>
            <a:r>
              <a:rPr lang="en-GB" dirty="0">
                <a:solidFill>
                  <a:srgbClr val="C00000"/>
                </a:solidFill>
                <a:latin typeface="Trebuchet MS" panose="020B0603020202020204" pitchFamily="34" charset="0"/>
              </a:rPr>
              <a:t>152</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7" name="TextBox 176">
            <a:extLst>
              <a:ext uri="{FF2B5EF4-FFF2-40B4-BE49-F238E27FC236}">
                <a16:creationId xmlns:a16="http://schemas.microsoft.com/office/drawing/2014/main" id="{7CDF067A-FBD4-63AE-2639-2487BE282D4B}"/>
              </a:ext>
            </a:extLst>
          </p:cNvPr>
          <p:cNvSpPr txBox="1"/>
          <p:nvPr/>
        </p:nvSpPr>
        <p:spPr>
          <a:xfrm>
            <a:off x="9075407" y="6234335"/>
            <a:ext cx="963214" cy="461665"/>
          </a:xfrm>
          <a:prstGeom prst="rect">
            <a:avLst/>
          </a:prstGeom>
          <a:noFill/>
        </p:spPr>
        <p:txBody>
          <a:bodyPr wrap="square">
            <a:spAutoFit/>
          </a:bodyPr>
          <a:lstStyle/>
          <a:p>
            <a:r>
              <a:rPr lang="en-GB" dirty="0">
                <a:solidFill>
                  <a:srgbClr val="C00000"/>
                </a:solidFill>
                <a:latin typeface="Trebuchet MS" panose="020B0603020202020204" pitchFamily="34" charset="0"/>
              </a:rPr>
              <a:t>242</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178" name="TextBox 177">
            <a:extLst>
              <a:ext uri="{FF2B5EF4-FFF2-40B4-BE49-F238E27FC236}">
                <a16:creationId xmlns:a16="http://schemas.microsoft.com/office/drawing/2014/main" id="{59C40D2E-55D4-B259-2E3A-C1B73CE882CE}"/>
              </a:ext>
            </a:extLst>
          </p:cNvPr>
          <p:cNvSpPr txBox="1"/>
          <p:nvPr/>
        </p:nvSpPr>
        <p:spPr>
          <a:xfrm>
            <a:off x="11024262" y="6207455"/>
            <a:ext cx="980310" cy="461665"/>
          </a:xfrm>
          <a:prstGeom prst="rect">
            <a:avLst/>
          </a:prstGeom>
          <a:noFill/>
        </p:spPr>
        <p:txBody>
          <a:bodyPr wrap="square">
            <a:spAutoFit/>
          </a:bodyPr>
          <a:lstStyle/>
          <a:p>
            <a:r>
              <a:rPr lang="en-GB" dirty="0">
                <a:solidFill>
                  <a:srgbClr val="C00000"/>
                </a:solidFill>
                <a:latin typeface="Trebuchet MS" panose="020B0603020202020204" pitchFamily="34" charset="0"/>
              </a:rPr>
              <a:t>118</a:t>
            </a:r>
            <a:r>
              <a:rPr lang="en-GB" baseline="30000" dirty="0">
                <a:solidFill>
                  <a:srgbClr val="C00000"/>
                </a:solidFill>
                <a:latin typeface="Trebuchet MS" panose="020B0603020202020204" pitchFamily="34" charset="0"/>
              </a:rPr>
              <a:t>o</a:t>
            </a:r>
            <a:r>
              <a:rPr lang="en-GB" dirty="0">
                <a:solidFill>
                  <a:srgbClr val="C00000"/>
                </a:solidFill>
                <a:latin typeface="Trebuchet MS" panose="020B0603020202020204" pitchFamily="34" charset="0"/>
              </a:rPr>
              <a:t>T</a:t>
            </a:r>
          </a:p>
        </p:txBody>
      </p:sp>
      <p:sp>
        <p:nvSpPr>
          <p:cNvPr id="2" name="Slide Number Placeholder 1">
            <a:extLst>
              <a:ext uri="{FF2B5EF4-FFF2-40B4-BE49-F238E27FC236}">
                <a16:creationId xmlns:a16="http://schemas.microsoft.com/office/drawing/2014/main" id="{9CFD3D8C-A4A7-AE58-A444-6DFAB2E3D1F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a:t>
            </a:fld>
            <a:endParaRPr lang="en-AU" dirty="0"/>
          </a:p>
        </p:txBody>
      </p:sp>
    </p:spTree>
    <p:extLst>
      <p:ext uri="{BB962C8B-B14F-4D97-AF65-F5344CB8AC3E}">
        <p14:creationId xmlns:p14="http://schemas.microsoft.com/office/powerpoint/2010/main" val="13301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P spid="168" grpId="0"/>
      <p:bldP spid="170" grpId="0"/>
      <p:bldP spid="171" grpId="0"/>
      <p:bldP spid="172" grpId="0"/>
      <p:bldP spid="173" grpId="0"/>
      <p:bldP spid="174" grpId="0"/>
      <p:bldP spid="169" grpId="0"/>
      <p:bldP spid="175" grpId="0"/>
      <p:bldP spid="176" grpId="0"/>
      <p:bldP spid="177" grpId="0"/>
      <p:bldP spid="17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B6A33-704F-86C2-17E5-EF72823EFF1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13CAF4F-3DF7-3A30-2756-78EEB829CF41}"/>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40329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0595EE-93BF-7492-4995-A0C65D190775}"/>
              </a:ext>
            </a:extLst>
          </p:cNvPr>
          <p:cNvSpPr>
            <a:spLocks noGrp="1"/>
          </p:cNvSpPr>
          <p:nvPr>
            <p:ph type="title"/>
          </p:nvPr>
        </p:nvSpPr>
        <p:spPr/>
        <p:txBody>
          <a:bodyPr/>
          <a:lstStyle/>
          <a:p>
            <a:r>
              <a:rPr lang="en-AU" dirty="0"/>
              <a:t>Rescue scenario</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F9BD8F5C-073B-BDBC-AE06-465EE7B0FEF1}"/>
                  </a:ext>
                </a:extLst>
              </p:cNvPr>
              <p:cNvSpPr>
                <a:spLocks noGrp="1"/>
              </p:cNvSpPr>
              <p:nvPr>
                <p:ph type="body" sz="quarter" idx="17"/>
              </p:nvPr>
            </p:nvSpPr>
            <p:spPr>
              <a:xfrm>
                <a:off x="354000" y="1369454"/>
                <a:ext cx="11484000" cy="4807835"/>
              </a:xfrm>
            </p:spPr>
            <p:txBody>
              <a:bodyPr/>
              <a:lstStyle/>
              <a:p>
                <a:r>
                  <a:rPr lang="en-AU" dirty="0"/>
                  <a:t>A bushwalker (X) has triggered an emergency beacon in a remote national park.</a:t>
                </a:r>
              </a:p>
              <a:p>
                <a:r>
                  <a:rPr lang="en-AU" dirty="0"/>
                  <a:t>Rescue headquarters has the following information:</a:t>
                </a:r>
              </a:p>
              <a:p>
                <a:pPr marL="342900" indent="-342900">
                  <a:buFont typeface="Arial" panose="020B0604020202020204" pitchFamily="34" charset="0"/>
                  <a:buChar char="•"/>
                </a:pPr>
                <a:r>
                  <a:rPr lang="en-AU" dirty="0"/>
                  <a:t>The rescue helicopter (H) is hovering directly above a base (B). </a:t>
                </a:r>
              </a:p>
              <a:p>
                <a:pPr marL="342900" indent="-342900">
                  <a:buFont typeface="Arial" panose="020B0604020202020204" pitchFamily="34" charset="0"/>
                  <a:buChar char="•"/>
                </a:pPr>
                <a:r>
                  <a:rPr lang="en-AU" dirty="0"/>
                  <a:t>The bearing from the base (B) to the emergency beacon (X) is 050</a:t>
                </a:r>
                <a14:m>
                  <m:oMath xmlns:m="http://schemas.openxmlformats.org/officeDocument/2006/math">
                    <m:r>
                      <a:rPr lang="en-AU" i="1">
                        <a:latin typeface="Cambria Math" panose="02040503050406030204" pitchFamily="18" charset="0"/>
                      </a:rPr>
                      <m:t>°</m:t>
                    </m:r>
                  </m:oMath>
                </a14:m>
                <a:r>
                  <a:rPr lang="en-AU" dirty="0"/>
                  <a:t>T.</a:t>
                </a:r>
              </a:p>
              <a:p>
                <a:pPr marL="342900" indent="-342900">
                  <a:buFont typeface="Arial" panose="020B0604020202020204" pitchFamily="34" charset="0"/>
                  <a:buChar char="•"/>
                </a:pPr>
                <a:r>
                  <a:rPr lang="en-AU" dirty="0"/>
                  <a:t>A fire tower (T) is 8 km away from the base (B) on a bearing of 110°T.</a:t>
                </a:r>
              </a:p>
              <a:p>
                <a:pPr marL="342900" indent="-342900">
                  <a:buFont typeface="Arial" panose="020B0604020202020204" pitchFamily="34" charset="0"/>
                  <a:buChar char="•"/>
                </a:pPr>
                <a:r>
                  <a:rPr lang="en-AU" dirty="0"/>
                  <a:t>A person at the top of the tower spots the beacon and records that it is on a bearing of 320</a:t>
                </a:r>
                <a14:m>
                  <m:oMath xmlns:m="http://schemas.openxmlformats.org/officeDocument/2006/math">
                    <m:r>
                      <a:rPr lang="en-AU" i="1">
                        <a:latin typeface="Cambria Math" panose="02040503050406030204" pitchFamily="18" charset="0"/>
                      </a:rPr>
                      <m:t>°</m:t>
                    </m:r>
                  </m:oMath>
                </a14:m>
                <a:r>
                  <a:rPr lang="en-AU" dirty="0"/>
                  <a:t>T.</a:t>
                </a:r>
              </a:p>
              <a:p>
                <a:pPr marL="342900" indent="-342900">
                  <a:buFont typeface="Arial" panose="020B0604020202020204" pitchFamily="34" charset="0"/>
                  <a:buChar char="•"/>
                </a:pPr>
                <a:r>
                  <a:rPr lang="en-AU" dirty="0"/>
                  <a:t>The tower reports the angle of elevation to the helicopter as 5°. </a:t>
                </a:r>
              </a:p>
              <a:p>
                <a:pPr marL="342900" indent="-342900">
                  <a:buFont typeface="Arial" panose="020B0604020202020204" pitchFamily="34" charset="0"/>
                  <a:buChar char="•"/>
                </a:pPr>
                <a:r>
                  <a:rPr lang="en-AU" dirty="0"/>
                  <a:t>The helicopter pilot reports an angle of depression of 12° to the beacon.</a:t>
                </a:r>
              </a:p>
            </p:txBody>
          </p:sp>
        </mc:Choice>
        <mc:Fallback xmlns="">
          <p:sp>
            <p:nvSpPr>
              <p:cNvPr id="5" name="Text Placeholder 4">
                <a:extLst>
                  <a:ext uri="{FF2B5EF4-FFF2-40B4-BE49-F238E27FC236}">
                    <a16:creationId xmlns:a16="http://schemas.microsoft.com/office/drawing/2014/main" id="{F9BD8F5C-073B-BDBC-AE06-465EE7B0FEF1}"/>
                  </a:ext>
                </a:extLst>
              </p:cNvPr>
              <p:cNvSpPr>
                <a:spLocks noGrp="1" noRot="1" noChangeAspect="1" noMove="1" noResize="1" noEditPoints="1" noAdjustHandles="1" noChangeArrowheads="1" noChangeShapeType="1" noTextEdit="1"/>
              </p:cNvSpPr>
              <p:nvPr>
                <p:ph type="body" sz="quarter" idx="17"/>
              </p:nvPr>
            </p:nvSpPr>
            <p:spPr>
              <a:xfrm>
                <a:off x="354000" y="1369454"/>
                <a:ext cx="11484000" cy="4807835"/>
              </a:xfrm>
              <a:blipFill>
                <a:blip r:embed="rId2"/>
                <a:stretch>
                  <a:fillRect l="-1327" b="-381"/>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81A208C6-D0AE-7E84-C7A1-63DE1840D5D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dirty="0"/>
          </a:p>
        </p:txBody>
      </p:sp>
    </p:spTree>
    <p:extLst>
      <p:ext uri="{BB962C8B-B14F-4D97-AF65-F5344CB8AC3E}">
        <p14:creationId xmlns:p14="http://schemas.microsoft.com/office/powerpoint/2010/main" val="617641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D63772-7F14-C53E-8AD2-7E3E3D51B86D}"/>
              </a:ext>
            </a:extLst>
          </p:cNvPr>
          <p:cNvSpPr>
            <a:spLocks noGrp="1"/>
          </p:cNvSpPr>
          <p:nvPr>
            <p:ph type="title"/>
          </p:nvPr>
        </p:nvSpPr>
        <p:spPr/>
        <p:txBody>
          <a:bodyPr/>
          <a:lstStyle/>
          <a:p>
            <a:r>
              <a:rPr lang="en-AU" dirty="0"/>
              <a:t>Rescue scenario diagram (1)</a:t>
            </a:r>
          </a:p>
        </p:txBody>
      </p:sp>
      <p:sp>
        <p:nvSpPr>
          <p:cNvPr id="4" name="Text Placeholder 3">
            <a:extLst>
              <a:ext uri="{FF2B5EF4-FFF2-40B4-BE49-F238E27FC236}">
                <a16:creationId xmlns:a16="http://schemas.microsoft.com/office/drawing/2014/main" id="{A801002C-8E06-427E-DE6D-35854261B84C}"/>
              </a:ext>
            </a:extLst>
          </p:cNvPr>
          <p:cNvSpPr>
            <a:spLocks noGrp="1"/>
          </p:cNvSpPr>
          <p:nvPr>
            <p:ph type="body" sz="quarter" idx="18"/>
          </p:nvPr>
        </p:nvSpPr>
        <p:spPr/>
        <p:txBody>
          <a:bodyPr/>
          <a:lstStyle/>
          <a:p>
            <a:r>
              <a:rPr lang="en-AU" dirty="0"/>
              <a:t>H = helicopter, B = base, X = bushwalker/emergency beacon, T = fire tower</a:t>
            </a:r>
          </a:p>
        </p:txBody>
      </p:sp>
      <p:pic>
        <p:nvPicPr>
          <p:cNvPr id="5" name="Picture 4" descr="Triangle navigation diagram connecting points B, X, and T with directional bearings and one distance shown. At point B, a north arrow is drawn vertically, and two angles are marked: 50 degrees between the north line and the line from B to X (measured clockwise), and 60 degrees between the line from B to T and the line from B to X (measured clockwise). At point T, a full compass is shown with a bearing of 320 degrees marked from north to the line from T to X, and the distance from B to T is labelled 8 kilometres; point X also shows a north arrow with perpendicular east–west and north–south reference lines.">
            <a:extLst>
              <a:ext uri="{FF2B5EF4-FFF2-40B4-BE49-F238E27FC236}">
                <a16:creationId xmlns:a16="http://schemas.microsoft.com/office/drawing/2014/main" id="{A8AFC635-F743-0533-65FF-0483E164A9DE}"/>
              </a:ext>
            </a:extLst>
          </p:cNvPr>
          <p:cNvPicPr>
            <a:picLocks noChangeAspect="1"/>
          </p:cNvPicPr>
          <p:nvPr/>
        </p:nvPicPr>
        <p:blipFill>
          <a:blip r:embed="rId2"/>
          <a:stretch>
            <a:fillRect/>
          </a:stretch>
        </p:blipFill>
        <p:spPr>
          <a:xfrm>
            <a:off x="1982917" y="1810441"/>
            <a:ext cx="4113083" cy="3972573"/>
          </a:xfrm>
          <a:prstGeom prst="rect">
            <a:avLst/>
          </a:prstGeom>
        </p:spPr>
      </p:pic>
      <p:pic>
        <p:nvPicPr>
          <p:cNvPr id="34" name="Picture 33" descr="Right-angled triangle with vertices T, B, and H. The base from T to B is horizontal and labelled 8 km, and the vertical side from B to H forms a right angle at B. At point T, the angle between the base TB and the slanted line TH is marked as 5 degrees, measured upward from the horizontal toward H.">
            <a:extLst>
              <a:ext uri="{FF2B5EF4-FFF2-40B4-BE49-F238E27FC236}">
                <a16:creationId xmlns:a16="http://schemas.microsoft.com/office/drawing/2014/main" id="{7A578F0C-6597-E0CB-0FDD-4B8F24F83C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51369" y="1568065"/>
            <a:ext cx="2180837" cy="2034472"/>
          </a:xfrm>
          <a:prstGeom prst="rect">
            <a:avLst/>
          </a:prstGeom>
        </p:spPr>
      </p:pic>
      <p:pic>
        <p:nvPicPr>
          <p:cNvPr id="45" name="Picture 44" descr="Right-angled triangle with vertices X, B, and H. The base from X to B is horizontal, and the vertical side from B to H forms a right angle at B; a slanted line connects X to H. At point H, the angle between the slanted line XH and a horizontal dashed line through H is marked as 12 degrees, measured downward from the dashed horizontal to the line XH.">
            <a:extLst>
              <a:ext uri="{FF2B5EF4-FFF2-40B4-BE49-F238E27FC236}">
                <a16:creationId xmlns:a16="http://schemas.microsoft.com/office/drawing/2014/main" id="{0FB57166-593E-817A-E836-8E2C21842C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13577" y="4231608"/>
            <a:ext cx="2056420" cy="1551406"/>
          </a:xfrm>
          <a:prstGeom prst="rect">
            <a:avLst/>
          </a:prstGeom>
        </p:spPr>
      </p:pic>
      <p:sp>
        <p:nvSpPr>
          <p:cNvPr id="2" name="Slide Number Placeholder 1">
            <a:extLst>
              <a:ext uri="{FF2B5EF4-FFF2-40B4-BE49-F238E27FC236}">
                <a16:creationId xmlns:a16="http://schemas.microsoft.com/office/drawing/2014/main" id="{9EDE8B20-74A4-7FE4-0213-2D12B34562F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spTree>
    <p:extLst>
      <p:ext uri="{BB962C8B-B14F-4D97-AF65-F5344CB8AC3E}">
        <p14:creationId xmlns:p14="http://schemas.microsoft.com/office/powerpoint/2010/main" val="152378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E1D70-E6C3-DBBF-F308-AD9308B384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BE387EF-E39A-7A35-DD8F-3F8E65A3F228}"/>
              </a:ext>
            </a:extLst>
          </p:cNvPr>
          <p:cNvSpPr>
            <a:spLocks noGrp="1"/>
          </p:cNvSpPr>
          <p:nvPr>
            <p:ph type="title"/>
          </p:nvPr>
        </p:nvSpPr>
        <p:spPr>
          <a:xfrm>
            <a:off x="360000" y="370886"/>
            <a:ext cx="11484000" cy="545601"/>
          </a:xfrm>
        </p:spPr>
        <p:txBody>
          <a:bodyPr/>
          <a:lstStyle/>
          <a:p>
            <a:r>
              <a:rPr lang="en-AU" dirty="0"/>
              <a:t>Rescue scenario diagram (2)</a:t>
            </a:r>
          </a:p>
        </p:txBody>
      </p:sp>
      <p:sp>
        <p:nvSpPr>
          <p:cNvPr id="4" name="Text Placeholder 3">
            <a:extLst>
              <a:ext uri="{FF2B5EF4-FFF2-40B4-BE49-F238E27FC236}">
                <a16:creationId xmlns:a16="http://schemas.microsoft.com/office/drawing/2014/main" id="{6434CDA5-EF89-3A5D-D232-DAF1AE12228F}"/>
              </a:ext>
            </a:extLst>
          </p:cNvPr>
          <p:cNvSpPr>
            <a:spLocks noGrp="1"/>
          </p:cNvSpPr>
          <p:nvPr>
            <p:ph type="body" sz="quarter" idx="18"/>
          </p:nvPr>
        </p:nvSpPr>
        <p:spPr/>
        <p:txBody>
          <a:bodyPr/>
          <a:lstStyle/>
          <a:p>
            <a:r>
              <a:rPr lang="en-AU" dirty="0"/>
              <a:t>H = helicopter, B = base, X = bushwalker/emergency beacon, T = fire tower</a:t>
            </a:r>
          </a:p>
        </p:txBody>
      </p:sp>
      <p:sp>
        <p:nvSpPr>
          <p:cNvPr id="2" name="TextBox 1">
            <a:extLst>
              <a:ext uri="{FF2B5EF4-FFF2-40B4-BE49-F238E27FC236}">
                <a16:creationId xmlns:a16="http://schemas.microsoft.com/office/drawing/2014/main" id="{FF39C84E-94AA-1D20-F754-E58E31F84D57}"/>
              </a:ext>
            </a:extLst>
          </p:cNvPr>
          <p:cNvSpPr txBox="1"/>
          <p:nvPr/>
        </p:nvSpPr>
        <p:spPr>
          <a:xfrm>
            <a:off x="359998" y="1550499"/>
            <a:ext cx="4984887" cy="520392"/>
          </a:xfrm>
          <a:prstGeom prst="rect">
            <a:avLst/>
          </a:prstGeom>
          <a:noFill/>
        </p:spPr>
        <p:txBody>
          <a:bodyPr wrap="none" lIns="0" tIns="0" rIns="0" bIns="0" rtlCol="0">
            <a:noAutofit/>
          </a:bodyPr>
          <a:lstStyle/>
          <a:p>
            <a:pPr algn="l"/>
            <a:r>
              <a:rPr lang="en-AU" sz="1800" dirty="0"/>
              <a:t>Finding height of helicopter (H) above base (B)</a:t>
            </a:r>
          </a:p>
        </p:txBody>
      </p:sp>
      <p:pic>
        <p:nvPicPr>
          <p:cNvPr id="9" name="Picture 8" descr="Right-angled triangle with vertices T, B, and H. The base from T to B is horizontal and labelled 8 km, and the vertical side from B to H forms a right angle at B. At point T, the angle between the base TB and the slanted line TH is marked as 5 degrees, measured upward from the horizontal toward H.">
            <a:extLst>
              <a:ext uri="{FF2B5EF4-FFF2-40B4-BE49-F238E27FC236}">
                <a16:creationId xmlns:a16="http://schemas.microsoft.com/office/drawing/2014/main" id="{0BF73D2A-CF4C-18A9-49DB-A5EB69F48A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8416" y="2234822"/>
            <a:ext cx="1554718" cy="145037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7932BB4-6EB9-0A3E-A8ED-B5F9D2E268CF}"/>
                  </a:ext>
                </a:extLst>
              </p:cNvPr>
              <p:cNvSpPr txBox="1"/>
              <p:nvPr/>
            </p:nvSpPr>
            <p:spPr>
              <a:xfrm>
                <a:off x="3113492" y="1810695"/>
                <a:ext cx="1671867" cy="1496094"/>
              </a:xfrm>
              <a:prstGeom prst="rect">
                <a:avLst/>
              </a:prstGeom>
              <a:noFill/>
            </p:spPr>
            <p:txBody>
              <a:bodyPr wrap="none" lIns="0" tIns="0" rIns="0" bIns="0" rtlCol="0">
                <a:noAutofit/>
              </a:bodyPr>
              <a:lstStyle/>
              <a:p>
                <a:pPr algn="l">
                  <a:lnSpc>
                    <a:spcPct val="150000"/>
                  </a:lnSpc>
                </a:pPr>
                <a14:m>
                  <m:oMathPara xmlns:m="http://schemas.openxmlformats.org/officeDocument/2006/math">
                    <m:oMathParaPr>
                      <m:jc m:val="centerGroup"/>
                    </m:oMathParaPr>
                    <m:oMath xmlns:m="http://schemas.openxmlformats.org/officeDocument/2006/math">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r>
                            <a:rPr lang="en-AU" sz="1800" b="0" i="1" smtClean="0">
                              <a:latin typeface="Cambria Math" panose="02040503050406030204" pitchFamily="18" charset="0"/>
                            </a:rPr>
                            <m:t>5°</m:t>
                          </m:r>
                        </m:e>
                      </m:func>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𝐻𝐵</m:t>
                          </m:r>
                        </m:num>
                        <m:den>
                          <m:r>
                            <a:rPr lang="en-AU" sz="1800" b="0" i="1" smtClean="0">
                              <a:latin typeface="Cambria Math" panose="02040503050406030204" pitchFamily="18" charset="0"/>
                            </a:rPr>
                            <m:t>8</m:t>
                          </m:r>
                        </m:den>
                      </m:f>
                    </m:oMath>
                    <m:oMath xmlns:m="http://schemas.openxmlformats.org/officeDocument/2006/math">
                      <m:r>
                        <a:rPr lang="en-AU" sz="1800" b="0" i="1" smtClean="0">
                          <a:latin typeface="Cambria Math" panose="02040503050406030204" pitchFamily="18" charset="0"/>
                        </a:rPr>
                        <m:t>𝐻𝐵</m:t>
                      </m:r>
                      <m:r>
                        <m:rPr>
                          <m:aln/>
                        </m:rPr>
                        <a:rPr lang="en-AU" sz="1800" b="0" i="1" smtClean="0">
                          <a:latin typeface="Cambria Math" panose="02040503050406030204" pitchFamily="18" charset="0"/>
                        </a:rPr>
                        <m:t>=</m:t>
                      </m:r>
                      <m:r>
                        <a:rPr lang="en-AU" sz="1800" b="0" i="1" smtClean="0">
                          <a:latin typeface="Cambria Math" panose="02040503050406030204" pitchFamily="18" charset="0"/>
                        </a:rPr>
                        <m:t>8</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r>
                            <a:rPr lang="en-AU" sz="1800" b="0" i="1" smtClean="0">
                              <a:latin typeface="Cambria Math" panose="02040503050406030204" pitchFamily="18" charset="0"/>
                            </a:rPr>
                            <m:t>5°</m:t>
                          </m:r>
                        </m:e>
                      </m:func>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0.6999…</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0.7 </m:t>
                      </m:r>
                      <m:r>
                        <m:rPr>
                          <m:nor/>
                        </m:rPr>
                        <a:rPr lang="en-AU" sz="1800" b="0" i="0" smtClean="0">
                          <a:latin typeface="Cambria Math" panose="02040503050406030204" pitchFamily="18" charset="0"/>
                        </a:rPr>
                        <m:t>km</m:t>
                      </m:r>
                    </m:oMath>
                  </m:oMathPara>
                </a14:m>
                <a:endParaRPr lang="en-AU" sz="1800" dirty="0"/>
              </a:p>
            </p:txBody>
          </p:sp>
        </mc:Choice>
        <mc:Fallback xmlns="">
          <p:sp>
            <p:nvSpPr>
              <p:cNvPr id="6" name="TextBox 5">
                <a:extLst>
                  <a:ext uri="{FF2B5EF4-FFF2-40B4-BE49-F238E27FC236}">
                    <a16:creationId xmlns:a16="http://schemas.microsoft.com/office/drawing/2014/main" id="{A7932BB4-6EB9-0A3E-A8ED-B5F9D2E268CF}"/>
                  </a:ext>
                </a:extLst>
              </p:cNvPr>
              <p:cNvSpPr txBox="1">
                <a:spLocks noRot="1" noChangeAspect="1" noMove="1" noResize="1" noEditPoints="1" noAdjustHandles="1" noChangeArrowheads="1" noChangeShapeType="1" noTextEdit="1"/>
              </p:cNvSpPr>
              <p:nvPr/>
            </p:nvSpPr>
            <p:spPr>
              <a:xfrm>
                <a:off x="3113492" y="1810695"/>
                <a:ext cx="1671867" cy="1496094"/>
              </a:xfrm>
              <a:prstGeom prst="rect">
                <a:avLst/>
              </a:prstGeom>
              <a:blipFill>
                <a:blip r:embed="rId4"/>
                <a:stretch>
                  <a:fillRect r="-14234" b="-27755"/>
                </a:stretch>
              </a:blipFill>
            </p:spPr>
            <p:txBody>
              <a:bodyPr/>
              <a:lstStyle/>
              <a:p>
                <a:r>
                  <a:rPr lang="en-AU">
                    <a:noFill/>
                  </a:rPr>
                  <a:t> </a:t>
                </a:r>
              </a:p>
            </p:txBody>
          </p:sp>
        </mc:Fallback>
      </mc:AlternateContent>
      <p:sp>
        <p:nvSpPr>
          <p:cNvPr id="14" name="TextBox 13">
            <a:extLst>
              <a:ext uri="{FF2B5EF4-FFF2-40B4-BE49-F238E27FC236}">
                <a16:creationId xmlns:a16="http://schemas.microsoft.com/office/drawing/2014/main" id="{379105E8-1DC0-B0B0-F3F3-A87494C81A46}"/>
              </a:ext>
            </a:extLst>
          </p:cNvPr>
          <p:cNvSpPr txBox="1"/>
          <p:nvPr/>
        </p:nvSpPr>
        <p:spPr>
          <a:xfrm>
            <a:off x="359999" y="4073335"/>
            <a:ext cx="6096000" cy="369332"/>
          </a:xfrm>
          <a:prstGeom prst="rect">
            <a:avLst/>
          </a:prstGeom>
          <a:noFill/>
        </p:spPr>
        <p:txBody>
          <a:bodyPr wrap="square">
            <a:spAutoFit/>
          </a:bodyPr>
          <a:lstStyle/>
          <a:p>
            <a:pPr algn="l"/>
            <a:r>
              <a:rPr lang="en-AU" sz="1800" dirty="0"/>
              <a:t>Finding distance from helicopter (H) to bushwalker (X)</a:t>
            </a:r>
          </a:p>
        </p:txBody>
      </p:sp>
      <p:grpSp>
        <p:nvGrpSpPr>
          <p:cNvPr id="8" name="Group 7" descr="Right-angled triangle with vertices X, B, and H. The base from X to B is horizontal, and the vertical side from B to H is labelled 0.7 km, forming a right angle at B; a slanted line connects X to H. At point H, the angle between the slanted line XH and a horizontal dashed line through H is marked as 12 degrees, measured downward from the dashed horizontal to the line XH.">
            <a:extLst>
              <a:ext uri="{FF2B5EF4-FFF2-40B4-BE49-F238E27FC236}">
                <a16:creationId xmlns:a16="http://schemas.microsoft.com/office/drawing/2014/main" id="{1E859EF4-0E1C-0980-87F5-470D1290BEA2}"/>
              </a:ext>
            </a:extLst>
          </p:cNvPr>
          <p:cNvGrpSpPr/>
          <p:nvPr/>
        </p:nvGrpSpPr>
        <p:grpSpPr>
          <a:xfrm>
            <a:off x="691658" y="4605775"/>
            <a:ext cx="2118676" cy="1551406"/>
            <a:chOff x="691658" y="4605775"/>
            <a:chExt cx="2118676" cy="1551406"/>
          </a:xfrm>
        </p:grpSpPr>
        <p:pic>
          <p:nvPicPr>
            <p:cNvPr id="17" name="Picture 16">
              <a:extLst>
                <a:ext uri="{FF2B5EF4-FFF2-40B4-BE49-F238E27FC236}">
                  <a16:creationId xmlns:a16="http://schemas.microsoft.com/office/drawing/2014/main" id="{0EFD8732-0431-8A36-193B-600ED11939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1658" y="4605775"/>
              <a:ext cx="2056420" cy="1551406"/>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E8BBF94-C680-1739-BB1F-1120D12095BC}"/>
                    </a:ext>
                  </a:extLst>
                </p:cNvPr>
                <p:cNvSpPr txBox="1"/>
                <p:nvPr/>
              </p:nvSpPr>
              <p:spPr>
                <a:xfrm rot="5400000">
                  <a:off x="1895934" y="4924278"/>
                  <a:ext cx="914400" cy="914400"/>
                </a:xfrm>
                <a:prstGeom prst="rect">
                  <a:avLst/>
                </a:prstGeom>
                <a:noFill/>
              </p:spPr>
              <p:txBody>
                <a:bodyPr wrap="non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0" smtClean="0">
                            <a:latin typeface="Cambria Math" panose="02040503050406030204" pitchFamily="18" charset="0"/>
                          </a:rPr>
                          <m:t>0.7 </m:t>
                        </m:r>
                        <m:r>
                          <m:rPr>
                            <m:sty m:val="p"/>
                          </m:rPr>
                          <a:rPr lang="en-AU" sz="1800" b="0" i="0" smtClean="0">
                            <a:latin typeface="Cambria Math" panose="02040503050406030204" pitchFamily="18" charset="0"/>
                          </a:rPr>
                          <m:t>km</m:t>
                        </m:r>
                      </m:oMath>
                    </m:oMathPara>
                  </a14:m>
                  <a:endParaRPr lang="en-AU" sz="1800" dirty="0"/>
                </a:p>
              </p:txBody>
            </p:sp>
          </mc:Choice>
          <mc:Fallback xmlns="">
            <p:sp>
              <p:nvSpPr>
                <p:cNvPr id="16" name="TextBox 15">
                  <a:extLst>
                    <a:ext uri="{FF2B5EF4-FFF2-40B4-BE49-F238E27FC236}">
                      <a16:creationId xmlns:a16="http://schemas.microsoft.com/office/drawing/2014/main" id="{5E8BBF94-C680-1739-BB1F-1120D12095BC}"/>
                    </a:ext>
                  </a:extLst>
                </p:cNvPr>
                <p:cNvSpPr txBox="1">
                  <a:spLocks noRot="1" noChangeAspect="1" noMove="1" noResize="1" noEditPoints="1" noAdjustHandles="1" noChangeArrowheads="1" noChangeShapeType="1" noTextEdit="1"/>
                </p:cNvSpPr>
                <p:nvPr/>
              </p:nvSpPr>
              <p:spPr>
                <a:xfrm rot="5400000">
                  <a:off x="1895934" y="4924278"/>
                  <a:ext cx="914400" cy="914400"/>
                </a:xfrm>
                <a:prstGeom prst="rect">
                  <a:avLst/>
                </a:prstGeom>
                <a:blipFill>
                  <a:blip r:embed="rId10"/>
                  <a:stretch>
                    <a:fillRect/>
                  </a:stretch>
                </a:blipFill>
              </p:spPr>
              <p:txBody>
                <a:bodyPr/>
                <a:lstStyle/>
                <a:p>
                  <a:r>
                    <a:rPr lang="en-AU">
                      <a:noFill/>
                    </a:rPr>
                    <a:t> </a:t>
                  </a:r>
                </a:p>
              </p:txBody>
            </p:sp>
          </mc:Fallback>
        </mc:AlternateContent>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117182C-F359-EA3C-D489-8C6D0B358D95}"/>
                  </a:ext>
                </a:extLst>
              </p:cNvPr>
              <p:cNvSpPr txBox="1"/>
              <p:nvPr/>
            </p:nvSpPr>
            <p:spPr>
              <a:xfrm>
                <a:off x="3113492" y="4362450"/>
                <a:ext cx="1671867" cy="1890102"/>
              </a:xfrm>
              <a:prstGeom prst="rect">
                <a:avLst/>
              </a:prstGeom>
              <a:noFill/>
            </p:spPr>
            <p:txBody>
              <a:bodyPr wrap="none" lIns="0" tIns="0" rIns="0" bIns="0" rtlCol="0">
                <a:noAutofit/>
              </a:bodyPr>
              <a:lstStyle/>
              <a:p>
                <a:pPr algn="l">
                  <a:lnSpc>
                    <a:spcPct val="150000"/>
                  </a:lnSpc>
                </a:pPr>
                <a14:m>
                  <m:oMathPara xmlns:m="http://schemas.openxmlformats.org/officeDocument/2006/math">
                    <m:oMathParaPr>
                      <m:jc m:val="centerGroup"/>
                    </m:oMathParaPr>
                    <m:oMath xmlns:m="http://schemas.openxmlformats.org/officeDocument/2006/math">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sin</m:t>
                          </m:r>
                        </m:fName>
                        <m:e>
                          <m:r>
                            <a:rPr lang="en-AU" sz="1800" b="0" i="1" smtClean="0">
                              <a:latin typeface="Cambria Math" panose="02040503050406030204" pitchFamily="18" charset="0"/>
                            </a:rPr>
                            <m:t>12°</m:t>
                          </m:r>
                        </m:e>
                      </m:func>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0.7</m:t>
                          </m:r>
                        </m:num>
                        <m:den>
                          <m:r>
                            <a:rPr lang="en-AU" sz="1800" b="0" i="1" smtClean="0">
                              <a:latin typeface="Cambria Math" panose="02040503050406030204" pitchFamily="18" charset="0"/>
                            </a:rPr>
                            <m:t>𝐻𝑋</m:t>
                          </m:r>
                        </m:den>
                      </m:f>
                    </m:oMath>
                    <m:oMath xmlns:m="http://schemas.openxmlformats.org/officeDocument/2006/math">
                      <m:r>
                        <a:rPr lang="en-AU" sz="1800" b="0" i="1" smtClean="0">
                          <a:latin typeface="Cambria Math" panose="02040503050406030204" pitchFamily="18" charset="0"/>
                        </a:rPr>
                        <m:t>𝐻𝑋</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0.7</m:t>
                          </m:r>
                        </m:num>
                        <m:den>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sin</m:t>
                              </m:r>
                            </m:fName>
                            <m:e>
                              <m:r>
                                <a:rPr lang="en-AU" sz="1800" b="0" i="1" smtClean="0">
                                  <a:latin typeface="Cambria Math" panose="02040503050406030204" pitchFamily="18" charset="0"/>
                                </a:rPr>
                                <m:t>12°</m:t>
                              </m:r>
                            </m:e>
                          </m:func>
                          <m:r>
                            <a:rPr lang="en-AU" sz="1800" b="0" i="1" smtClean="0">
                              <a:latin typeface="Cambria Math" panose="02040503050406030204" pitchFamily="18" charset="0"/>
                            </a:rPr>
                            <m:t>  </m:t>
                          </m:r>
                        </m:den>
                      </m:f>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3.36681…</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3.4 </m:t>
                      </m:r>
                      <m:r>
                        <m:rPr>
                          <m:nor/>
                        </m:rPr>
                        <a:rPr lang="en-AU" sz="1800" b="0" i="0" smtClean="0">
                          <a:latin typeface="Cambria Math" panose="02040503050406030204" pitchFamily="18" charset="0"/>
                        </a:rPr>
                        <m:t>km</m:t>
                      </m:r>
                    </m:oMath>
                  </m:oMathPara>
                </a14:m>
                <a:endParaRPr lang="en-AU" sz="1800" dirty="0"/>
              </a:p>
            </p:txBody>
          </p:sp>
        </mc:Choice>
        <mc:Fallback xmlns="">
          <p:sp>
            <p:nvSpPr>
              <p:cNvPr id="15" name="TextBox 14">
                <a:extLst>
                  <a:ext uri="{FF2B5EF4-FFF2-40B4-BE49-F238E27FC236}">
                    <a16:creationId xmlns:a16="http://schemas.microsoft.com/office/drawing/2014/main" id="{6117182C-F359-EA3C-D489-8C6D0B358D95}"/>
                  </a:ext>
                </a:extLst>
              </p:cNvPr>
              <p:cNvSpPr txBox="1">
                <a:spLocks noRot="1" noChangeAspect="1" noMove="1" noResize="1" noEditPoints="1" noAdjustHandles="1" noChangeArrowheads="1" noChangeShapeType="1" noTextEdit="1"/>
              </p:cNvSpPr>
              <p:nvPr/>
            </p:nvSpPr>
            <p:spPr>
              <a:xfrm>
                <a:off x="3113492" y="4362450"/>
                <a:ext cx="1671867" cy="1890102"/>
              </a:xfrm>
              <a:prstGeom prst="rect">
                <a:avLst/>
              </a:prstGeom>
              <a:blipFill>
                <a:blip r:embed="rId11"/>
                <a:stretch>
                  <a:fillRect r="-27007" b="-19677"/>
                </a:stretch>
              </a:blipFill>
            </p:spPr>
            <p:txBody>
              <a:bodyPr/>
              <a:lstStyle/>
              <a:p>
                <a:r>
                  <a:rPr lang="en-AU">
                    <a:noFill/>
                  </a:rPr>
                  <a:t> </a:t>
                </a:r>
              </a:p>
            </p:txBody>
          </p:sp>
        </mc:Fallback>
      </mc:AlternateContent>
      <p:pic>
        <p:nvPicPr>
          <p:cNvPr id="5" name="Picture 4" descr="Triangle navigation diagram connecting points B, X, and T with bearings and angles shown. At point B, a vertical north arrow is shown, with a 50° angle between north and the line from B to X (measured clockwise), and a 60° angle between the line from B to X and the line from B to T (measured clockwise). At point T, a full compass is drawn with a bearing of 320° from north to the line from T to X, and the distance from B to T is labelled 8 km; at point X, a north arrow and perpendicular reference lines indicate orientation, with a right angle between the lines from X to B and X to T.">
            <a:extLst>
              <a:ext uri="{FF2B5EF4-FFF2-40B4-BE49-F238E27FC236}">
                <a16:creationId xmlns:a16="http://schemas.microsoft.com/office/drawing/2014/main" id="{A3F303D3-5AB9-CBEE-A6D1-B08ED67A5367}"/>
              </a:ext>
            </a:extLst>
          </p:cNvPr>
          <p:cNvPicPr>
            <a:picLocks noChangeAspect="1"/>
          </p:cNvPicPr>
          <p:nvPr/>
        </p:nvPicPr>
        <p:blipFill>
          <a:blip r:embed="rId12"/>
          <a:stretch>
            <a:fillRect/>
          </a:stretch>
        </p:blipFill>
        <p:spPr>
          <a:xfrm>
            <a:off x="7406642" y="1927418"/>
            <a:ext cx="3919377" cy="3785484"/>
          </a:xfrm>
          <a:prstGeom prst="rect">
            <a:avLst/>
          </a:prstGeom>
        </p:spPr>
      </p:pic>
      <p:sp>
        <p:nvSpPr>
          <p:cNvPr id="7" name="Slide Number Placeholder 6">
            <a:extLst>
              <a:ext uri="{FF2B5EF4-FFF2-40B4-BE49-F238E27FC236}">
                <a16:creationId xmlns:a16="http://schemas.microsoft.com/office/drawing/2014/main" id="{969F96ED-C68F-3499-8276-CEB62292463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Tree>
    <p:extLst>
      <p:ext uri="{BB962C8B-B14F-4D97-AF65-F5344CB8AC3E}">
        <p14:creationId xmlns:p14="http://schemas.microsoft.com/office/powerpoint/2010/main" val="336765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C50C2-967D-10E0-5C81-8C2450E000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42679A-DE08-25E5-338C-74BAE56249DE}"/>
              </a:ext>
            </a:extLst>
          </p:cNvPr>
          <p:cNvSpPr>
            <a:spLocks noGrp="1"/>
          </p:cNvSpPr>
          <p:nvPr>
            <p:ph type="title"/>
          </p:nvPr>
        </p:nvSpPr>
        <p:spPr/>
        <p:txBody>
          <a:bodyPr/>
          <a:lstStyle/>
          <a:p>
            <a:r>
              <a:rPr lang="en-AU" dirty="0"/>
              <a:t>Rescue scenario diagram (3)</a:t>
            </a:r>
          </a:p>
        </p:txBody>
      </p:sp>
      <p:sp>
        <p:nvSpPr>
          <p:cNvPr id="4" name="Text Placeholder 3">
            <a:extLst>
              <a:ext uri="{FF2B5EF4-FFF2-40B4-BE49-F238E27FC236}">
                <a16:creationId xmlns:a16="http://schemas.microsoft.com/office/drawing/2014/main" id="{E55BF9A7-F45F-53BC-A9D4-25B57CE411AD}"/>
              </a:ext>
            </a:extLst>
          </p:cNvPr>
          <p:cNvSpPr>
            <a:spLocks noGrp="1"/>
          </p:cNvSpPr>
          <p:nvPr>
            <p:ph type="body" sz="quarter" idx="18"/>
          </p:nvPr>
        </p:nvSpPr>
        <p:spPr/>
        <p:txBody>
          <a:bodyPr/>
          <a:lstStyle/>
          <a:p>
            <a:r>
              <a:rPr lang="en-AU" dirty="0"/>
              <a:t>H = helicopter, B = base, X = bushwalker/emergency beacon, T = fire tower</a:t>
            </a:r>
          </a:p>
        </p:txBody>
      </p:sp>
      <p:sp>
        <p:nvSpPr>
          <p:cNvPr id="2" name="TextBox 1">
            <a:extLst>
              <a:ext uri="{FF2B5EF4-FFF2-40B4-BE49-F238E27FC236}">
                <a16:creationId xmlns:a16="http://schemas.microsoft.com/office/drawing/2014/main" id="{9BAB4D70-CBBB-2F93-C358-46E097B91F5C}"/>
              </a:ext>
              <a:ext uri="{C183D7F6-B498-43B3-948B-1728B52AA6E4}">
                <adec:decorative xmlns:adec="http://schemas.microsoft.com/office/drawing/2017/decorative" val="0"/>
              </a:ext>
            </a:extLst>
          </p:cNvPr>
          <p:cNvSpPr txBox="1"/>
          <p:nvPr/>
        </p:nvSpPr>
        <p:spPr>
          <a:xfrm>
            <a:off x="299297" y="1571265"/>
            <a:ext cx="5910172" cy="914400"/>
          </a:xfrm>
          <a:prstGeom prst="rect">
            <a:avLst/>
          </a:prstGeom>
          <a:noFill/>
        </p:spPr>
        <p:txBody>
          <a:bodyPr wrap="none" lIns="0" tIns="0" rIns="0" bIns="0" rtlCol="0">
            <a:noAutofit/>
          </a:bodyPr>
          <a:lstStyle/>
          <a:p>
            <a:pPr algn="l"/>
            <a:r>
              <a:rPr lang="en-AU" sz="1800" dirty="0"/>
              <a:t>Finding distance from base (B) to bushwalker (X)</a:t>
            </a:r>
          </a:p>
        </p:txBody>
      </p:sp>
      <p:grpSp>
        <p:nvGrpSpPr>
          <p:cNvPr id="9" name="Group 8" descr="Right-angled triangle with vertices X, B, and H. The base from X to B is horizontal, and the vertical side from B to H is labelled 0.7 km, forming a right angle at B; the slanted line from X to H is labelled 3.4 km. At point H, the angle between the slanted line XH and a horizontal dashed line through H is marked as 12 degrees, measured downward from the dashed horizontal to the line XH.">
            <a:extLst>
              <a:ext uri="{FF2B5EF4-FFF2-40B4-BE49-F238E27FC236}">
                <a16:creationId xmlns:a16="http://schemas.microsoft.com/office/drawing/2014/main" id="{38A1FD41-0914-B6E0-2167-FB582CC78C07}"/>
              </a:ext>
            </a:extLst>
          </p:cNvPr>
          <p:cNvGrpSpPr/>
          <p:nvPr/>
        </p:nvGrpSpPr>
        <p:grpSpPr>
          <a:xfrm>
            <a:off x="798416" y="2037478"/>
            <a:ext cx="2108937" cy="1551406"/>
            <a:chOff x="798416" y="2037478"/>
            <a:chExt cx="2108937" cy="1551406"/>
          </a:xfrm>
        </p:grpSpPr>
        <p:pic>
          <p:nvPicPr>
            <p:cNvPr id="8" name="Picture 7">
              <a:extLst>
                <a:ext uri="{FF2B5EF4-FFF2-40B4-BE49-F238E27FC236}">
                  <a16:creationId xmlns:a16="http://schemas.microsoft.com/office/drawing/2014/main" id="{95874799-A7E6-4040-4B3F-ADB59B70B6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8416" y="2037478"/>
              <a:ext cx="2056420" cy="1551406"/>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B512622-F377-C600-29F0-2DF1AB57B100}"/>
                    </a:ext>
                  </a:extLst>
                </p:cNvPr>
                <p:cNvSpPr txBox="1"/>
                <p:nvPr/>
              </p:nvSpPr>
              <p:spPr>
                <a:xfrm rot="5400000">
                  <a:off x="1992953" y="2354717"/>
                  <a:ext cx="914400" cy="914400"/>
                </a:xfrm>
                <a:prstGeom prst="rect">
                  <a:avLst/>
                </a:prstGeom>
                <a:noFill/>
              </p:spPr>
              <p:txBody>
                <a:bodyPr wrap="non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0" smtClean="0">
                            <a:latin typeface="Cambria Math" panose="02040503050406030204" pitchFamily="18" charset="0"/>
                          </a:rPr>
                          <m:t>0.7 </m:t>
                        </m:r>
                        <m:r>
                          <m:rPr>
                            <m:sty m:val="p"/>
                          </m:rPr>
                          <a:rPr lang="en-AU" sz="1800" b="0" i="0" smtClean="0">
                            <a:latin typeface="Cambria Math" panose="02040503050406030204" pitchFamily="18" charset="0"/>
                          </a:rPr>
                          <m:t>km</m:t>
                        </m:r>
                      </m:oMath>
                    </m:oMathPara>
                  </a14:m>
                  <a:endParaRPr lang="en-AU" sz="1800" dirty="0"/>
                </a:p>
              </p:txBody>
            </p:sp>
          </mc:Choice>
          <mc:Fallback xmlns="">
            <p:sp>
              <p:nvSpPr>
                <p:cNvPr id="16" name="TextBox 15">
                  <a:extLst>
                    <a:ext uri="{FF2B5EF4-FFF2-40B4-BE49-F238E27FC236}">
                      <a16:creationId xmlns:a16="http://schemas.microsoft.com/office/drawing/2014/main" id="{EB512622-F377-C600-29F0-2DF1AB57B100}"/>
                    </a:ext>
                  </a:extLst>
                </p:cNvPr>
                <p:cNvSpPr txBox="1">
                  <a:spLocks noRot="1" noChangeAspect="1" noMove="1" noResize="1" noEditPoints="1" noAdjustHandles="1" noChangeArrowheads="1" noChangeShapeType="1" noTextEdit="1"/>
                </p:cNvSpPr>
                <p:nvPr/>
              </p:nvSpPr>
              <p:spPr>
                <a:xfrm rot="5400000">
                  <a:off x="1992953" y="2354717"/>
                  <a:ext cx="914400" cy="914400"/>
                </a:xfrm>
                <a:prstGeom prst="rect">
                  <a:avLst/>
                </a:prstGeom>
                <a:blipFill>
                  <a:blip r:embed="rId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ED30089-6C59-833C-4EB4-E298511CB322}"/>
                    </a:ext>
                  </a:extLst>
                </p:cNvPr>
                <p:cNvSpPr txBox="1"/>
                <p:nvPr/>
              </p:nvSpPr>
              <p:spPr>
                <a:xfrm rot="19329959">
                  <a:off x="1329613" y="2508394"/>
                  <a:ext cx="914400" cy="914400"/>
                </a:xfrm>
                <a:prstGeom prst="rect">
                  <a:avLst/>
                </a:prstGeom>
                <a:noFill/>
              </p:spPr>
              <p:txBody>
                <a:bodyPr wrap="non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smtClean="0">
                            <a:latin typeface="Cambria Math" panose="02040503050406030204" pitchFamily="18" charset="0"/>
                          </a:rPr>
                          <m:t>3</m:t>
                        </m:r>
                        <m:r>
                          <a:rPr lang="en-AU" sz="1800" b="0" i="0" smtClean="0">
                            <a:latin typeface="Cambria Math" panose="02040503050406030204" pitchFamily="18" charset="0"/>
                          </a:rPr>
                          <m:t>.4 </m:t>
                        </m:r>
                        <m:r>
                          <m:rPr>
                            <m:sty m:val="p"/>
                          </m:rPr>
                          <a:rPr lang="en-AU" sz="1800" b="0" i="0" smtClean="0">
                            <a:latin typeface="Cambria Math" panose="02040503050406030204" pitchFamily="18" charset="0"/>
                          </a:rPr>
                          <m:t>km</m:t>
                        </m:r>
                      </m:oMath>
                    </m:oMathPara>
                  </a14:m>
                  <a:endParaRPr lang="en-AU" sz="1800" dirty="0"/>
                </a:p>
              </p:txBody>
            </p:sp>
          </mc:Choice>
          <mc:Fallback xmlns="">
            <p:sp>
              <p:nvSpPr>
                <p:cNvPr id="11" name="TextBox 10">
                  <a:extLst>
                    <a:ext uri="{FF2B5EF4-FFF2-40B4-BE49-F238E27FC236}">
                      <a16:creationId xmlns:a16="http://schemas.microsoft.com/office/drawing/2014/main" id="{0ED30089-6C59-833C-4EB4-E298511CB322}"/>
                    </a:ext>
                  </a:extLst>
                </p:cNvPr>
                <p:cNvSpPr txBox="1">
                  <a:spLocks noRot="1" noChangeAspect="1" noMove="1" noResize="1" noEditPoints="1" noAdjustHandles="1" noChangeArrowheads="1" noChangeShapeType="1" noTextEdit="1"/>
                </p:cNvSpPr>
                <p:nvPr/>
              </p:nvSpPr>
              <p:spPr>
                <a:xfrm rot="19329959">
                  <a:off x="1329613" y="2508394"/>
                  <a:ext cx="914400" cy="914400"/>
                </a:xfrm>
                <a:prstGeom prst="rect">
                  <a:avLst/>
                </a:prstGeom>
                <a:blipFill>
                  <a:blip r:embed="rId5"/>
                  <a:stretch>
                    <a:fillRect/>
                  </a:stretch>
                </a:blipFill>
              </p:spPr>
              <p:txBody>
                <a:bodyPr/>
                <a:lstStyle/>
                <a:p>
                  <a:r>
                    <a:rPr lang="en-AU">
                      <a:noFill/>
                    </a:rPr>
                    <a:t> </a:t>
                  </a:r>
                </a:p>
              </p:txBody>
            </p:sp>
          </mc:Fallback>
        </mc:AlternateContent>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1E79B5A-10B7-FAF8-BD1F-AADF05A97942}"/>
                  </a:ext>
                </a:extLst>
              </p:cNvPr>
              <p:cNvSpPr txBox="1"/>
              <p:nvPr/>
            </p:nvSpPr>
            <p:spPr>
              <a:xfrm>
                <a:off x="3176522" y="1881393"/>
                <a:ext cx="2485976" cy="1766004"/>
              </a:xfrm>
              <a:prstGeom prst="rect">
                <a:avLst/>
              </a:prstGeom>
              <a:noFill/>
            </p:spPr>
            <p:txBody>
              <a:bodyPr wrap="none" lIns="0" tIns="0" rIns="0" bIns="0" rtlCol="0">
                <a:noAutofit/>
              </a:bodyPr>
              <a:lstStyle/>
              <a:p>
                <a:pPr algn="l">
                  <a:lnSpc>
                    <a:spcPct val="150000"/>
                  </a:lnSpc>
                </a:pPr>
                <a14:m>
                  <m:oMathPara xmlns:m="http://schemas.openxmlformats.org/officeDocument/2006/math">
                    <m:oMathParaPr>
                      <m:jc m:val="centerGroup"/>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𝑐</m:t>
                          </m:r>
                        </m:e>
                        <m:sup>
                          <m:r>
                            <a:rPr lang="en-AU" sz="1800" b="0" i="1" smtClean="0">
                              <a:latin typeface="Cambria Math" panose="02040503050406030204" pitchFamily="18" charset="0"/>
                            </a:rPr>
                            <m:t>2</m:t>
                          </m:r>
                        </m:sup>
                      </m:sSup>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𝑎</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𝑏</m:t>
                          </m:r>
                        </m:e>
                        <m:sup>
                          <m:r>
                            <a:rPr lang="en-AU" sz="1800" b="0" i="1" smtClean="0">
                              <a:latin typeface="Cambria Math" panose="02040503050406030204" pitchFamily="18" charset="0"/>
                            </a:rPr>
                            <m:t>2</m:t>
                          </m:r>
                        </m:sup>
                      </m:sSup>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3.4</m:t>
                          </m:r>
                        </m:e>
                        <m:sup>
                          <m:r>
                            <a:rPr lang="en-AU" sz="1800" b="0" i="1" smtClean="0">
                              <a:latin typeface="Cambria Math" panose="02040503050406030204" pitchFamily="18" charset="0"/>
                            </a:rPr>
                            <m:t>2</m:t>
                          </m:r>
                        </m:sup>
                      </m:sSup>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0.7</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r>
                        <a:rPr lang="en-AU" sz="1800" b="0" i="1" smtClean="0">
                          <a:latin typeface="Cambria Math" panose="02040503050406030204" pitchFamily="18" charset="0"/>
                        </a:rPr>
                        <m:t>𝑋</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𝐵</m:t>
                          </m:r>
                        </m:e>
                        <m:sup>
                          <m:r>
                            <a:rPr lang="en-AU" sz="1800" b="0" i="1" smtClean="0">
                              <a:latin typeface="Cambria Math" panose="02040503050406030204" pitchFamily="18" charset="0"/>
                            </a:rPr>
                            <m:t>2</m:t>
                          </m:r>
                        </m:sup>
                      </m:sSup>
                    </m:oMath>
                    <m:oMath xmlns:m="http://schemas.openxmlformats.org/officeDocument/2006/math">
                      <m:r>
                        <a:rPr lang="en-AU" sz="1800" b="0" i="1" smtClean="0">
                          <a:latin typeface="Cambria Math" panose="02040503050406030204" pitchFamily="18" charset="0"/>
                        </a:rPr>
                        <m:t>𝑋</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𝐵</m:t>
                          </m:r>
                        </m:e>
                        <m:sup>
                          <m:r>
                            <a:rPr lang="en-AU" sz="1800" b="0" i="1" smtClean="0">
                              <a:latin typeface="Cambria Math" panose="02040503050406030204" pitchFamily="18" charset="0"/>
                            </a:rPr>
                            <m:t>2</m:t>
                          </m:r>
                        </m:sup>
                      </m:sSup>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3.4</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0.7</m:t>
                          </m:r>
                        </m:e>
                        <m:sup>
                          <m:r>
                            <a:rPr lang="en-AU" sz="1800" b="0" i="1" smtClean="0">
                              <a:latin typeface="Cambria Math" panose="02040503050406030204" pitchFamily="18" charset="0"/>
                            </a:rPr>
                            <m:t>2</m:t>
                          </m:r>
                        </m:sup>
                      </m:sSup>
                    </m:oMath>
                    <m:oMath xmlns:m="http://schemas.openxmlformats.org/officeDocument/2006/math">
                      <m:r>
                        <a:rPr lang="en-AU" sz="1800" b="0" i="1" smtClean="0">
                          <a:latin typeface="Cambria Math" panose="02040503050406030204" pitchFamily="18" charset="0"/>
                        </a:rPr>
                        <m:t>𝑋𝐵</m:t>
                      </m:r>
                      <m:r>
                        <m:rPr>
                          <m:aln/>
                        </m:rPr>
                        <a:rPr lang="en-AU" sz="1800" b="0" i="1" smtClean="0">
                          <a:latin typeface="Cambria Math" panose="02040503050406030204" pitchFamily="18" charset="0"/>
                        </a:rPr>
                        <m:t>=</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11.07</m:t>
                          </m:r>
                        </m:e>
                      </m:rad>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3.3271…</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3.3 </m:t>
                      </m:r>
                      <m:r>
                        <m:rPr>
                          <m:nor/>
                        </m:rPr>
                        <a:rPr lang="en-AU" sz="1800" b="0" i="0" smtClean="0">
                          <a:latin typeface="Cambria Math" panose="02040503050406030204" pitchFamily="18" charset="0"/>
                        </a:rPr>
                        <m:t>km</m:t>
                      </m:r>
                      <m:r>
                        <a:rPr lang="en-AU" sz="1800" b="0" i="1" smtClean="0">
                          <a:latin typeface="Cambria Math" panose="02040503050406030204" pitchFamily="18" charset="0"/>
                        </a:rPr>
                        <m:t> </m:t>
                      </m:r>
                    </m:oMath>
                  </m:oMathPara>
                </a14:m>
                <a:endParaRPr lang="en-AU" sz="1800" dirty="0"/>
              </a:p>
            </p:txBody>
          </p:sp>
        </mc:Choice>
        <mc:Fallback xmlns="">
          <p:sp>
            <p:nvSpPr>
              <p:cNvPr id="6" name="TextBox 5">
                <a:extLst>
                  <a:ext uri="{FF2B5EF4-FFF2-40B4-BE49-F238E27FC236}">
                    <a16:creationId xmlns:a16="http://schemas.microsoft.com/office/drawing/2014/main" id="{41E79B5A-10B7-FAF8-BD1F-AADF05A97942}"/>
                  </a:ext>
                </a:extLst>
              </p:cNvPr>
              <p:cNvSpPr txBox="1">
                <a:spLocks noRot="1" noChangeAspect="1" noMove="1" noResize="1" noEditPoints="1" noAdjustHandles="1" noChangeArrowheads="1" noChangeShapeType="1" noTextEdit="1"/>
              </p:cNvSpPr>
              <p:nvPr/>
            </p:nvSpPr>
            <p:spPr>
              <a:xfrm>
                <a:off x="3176522" y="1881393"/>
                <a:ext cx="2485976" cy="1766004"/>
              </a:xfrm>
              <a:prstGeom prst="rect">
                <a:avLst/>
              </a:prstGeom>
              <a:blipFill>
                <a:blip r:embed="rId6"/>
                <a:stretch>
                  <a:fillRect b="-37024"/>
                </a:stretch>
              </a:blipFill>
            </p:spPr>
            <p:txBody>
              <a:bodyPr/>
              <a:lstStyle/>
              <a:p>
                <a:r>
                  <a:rPr lang="en-AU">
                    <a:noFill/>
                  </a:rPr>
                  <a:t> </a:t>
                </a:r>
              </a:p>
            </p:txBody>
          </p:sp>
        </mc:Fallback>
      </mc:AlternateContent>
      <p:sp>
        <p:nvSpPr>
          <p:cNvPr id="14" name="TextBox 13">
            <a:extLst>
              <a:ext uri="{FF2B5EF4-FFF2-40B4-BE49-F238E27FC236}">
                <a16:creationId xmlns:a16="http://schemas.microsoft.com/office/drawing/2014/main" id="{E59421E0-312A-6038-4F1C-2095E6758700}"/>
              </a:ext>
            </a:extLst>
          </p:cNvPr>
          <p:cNvSpPr txBox="1"/>
          <p:nvPr/>
        </p:nvSpPr>
        <p:spPr>
          <a:xfrm>
            <a:off x="359999" y="4445658"/>
            <a:ext cx="6096000" cy="369332"/>
          </a:xfrm>
          <a:prstGeom prst="rect">
            <a:avLst/>
          </a:prstGeom>
          <a:noFill/>
        </p:spPr>
        <p:txBody>
          <a:bodyPr wrap="square">
            <a:spAutoFit/>
          </a:bodyPr>
          <a:lstStyle/>
          <a:p>
            <a:pPr algn="l"/>
            <a:r>
              <a:rPr lang="en-AU" sz="1800" dirty="0"/>
              <a:t>Finding distance from fire tower (T) to bushwalker (X) </a:t>
            </a:r>
          </a:p>
        </p:txBody>
      </p:sp>
      <p:grpSp>
        <p:nvGrpSpPr>
          <p:cNvPr id="18" name="Group 17" descr="Right-angled triangle with vertices B, X, and T. The base from B to X is horizontal, and the vertical side from X to T forms a right angle at X; the slanted line from B to T is labelled 8 km. At point B, the angle between the base BX and the line BT is marked as 60°, measured upward from the horizontal toward T.">
            <a:extLst>
              <a:ext uri="{FF2B5EF4-FFF2-40B4-BE49-F238E27FC236}">
                <a16:creationId xmlns:a16="http://schemas.microsoft.com/office/drawing/2014/main" id="{AE3A238C-0E6A-A16B-784A-2139EC5C9936}"/>
              </a:ext>
            </a:extLst>
          </p:cNvPr>
          <p:cNvGrpSpPr/>
          <p:nvPr/>
        </p:nvGrpSpPr>
        <p:grpSpPr>
          <a:xfrm>
            <a:off x="275191" y="4765425"/>
            <a:ext cx="2676926" cy="1921722"/>
            <a:chOff x="299297" y="4320862"/>
            <a:chExt cx="2676926" cy="1921722"/>
          </a:xfrm>
        </p:grpSpPr>
        <p:pic>
          <p:nvPicPr>
            <p:cNvPr id="13" name="Picture 12">
              <a:extLst>
                <a:ext uri="{FF2B5EF4-FFF2-40B4-BE49-F238E27FC236}">
                  <a16:creationId xmlns:a16="http://schemas.microsoft.com/office/drawing/2014/main" id="{72AA96C8-54A3-C93E-E531-F8223BEAAC96}"/>
                </a:ext>
              </a:extLst>
            </p:cNvPr>
            <p:cNvPicPr>
              <a:picLocks noChangeAspect="1"/>
            </p:cNvPicPr>
            <p:nvPr/>
          </p:nvPicPr>
          <p:blipFill>
            <a:blip r:embed="rId7"/>
            <a:stretch>
              <a:fillRect/>
            </a:stretch>
          </p:blipFill>
          <p:spPr>
            <a:xfrm>
              <a:off x="299297" y="4320862"/>
              <a:ext cx="2676926" cy="1921722"/>
            </a:xfrm>
            <a:prstGeom prst="rect">
              <a:avLst/>
            </a:prstGeom>
          </p:spPr>
        </p:pic>
        <p:sp>
          <p:nvSpPr>
            <p:cNvPr id="17" name="TextBox 16">
              <a:extLst>
                <a:ext uri="{FF2B5EF4-FFF2-40B4-BE49-F238E27FC236}">
                  <a16:creationId xmlns:a16="http://schemas.microsoft.com/office/drawing/2014/main" id="{87D072FD-831F-D05C-EFFE-602E0E7330ED}"/>
                </a:ext>
              </a:extLst>
            </p:cNvPr>
            <p:cNvSpPr txBox="1"/>
            <p:nvPr/>
          </p:nvSpPr>
          <p:spPr>
            <a:xfrm rot="19248838">
              <a:off x="1333331" y="4892195"/>
              <a:ext cx="986590" cy="369332"/>
            </a:xfrm>
            <a:prstGeom prst="rect">
              <a:avLst/>
            </a:prstGeom>
            <a:noFill/>
          </p:spPr>
          <p:txBody>
            <a:bodyPr wrap="square" lIns="0" tIns="0" rIns="0" bIns="0" rtlCol="0">
              <a:noAutofit/>
            </a:bodyPr>
            <a:lstStyle/>
            <a:p>
              <a:pPr algn="l"/>
              <a:r>
                <a:rPr lang="en-AU" sz="1800" dirty="0"/>
                <a:t>8 km</a:t>
              </a:r>
            </a:p>
          </p:txBody>
        </p: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BCD3852-253E-5EC1-4C97-F5EFF91615CE}"/>
                  </a:ext>
                </a:extLst>
              </p:cNvPr>
              <p:cNvSpPr txBox="1"/>
              <p:nvPr/>
            </p:nvSpPr>
            <p:spPr>
              <a:xfrm>
                <a:off x="3224631" y="4712520"/>
                <a:ext cx="1671867" cy="1496094"/>
              </a:xfrm>
              <a:prstGeom prst="rect">
                <a:avLst/>
              </a:prstGeom>
              <a:noFill/>
            </p:spPr>
            <p:txBody>
              <a:bodyPr wrap="none" lIns="0" tIns="0" rIns="0" bIns="0" rtlCol="0">
                <a:noAutofit/>
              </a:bodyPr>
              <a:lstStyle/>
              <a:p>
                <a:pPr algn="l">
                  <a:lnSpc>
                    <a:spcPct val="150000"/>
                  </a:lnSpc>
                </a:pPr>
                <a14:m>
                  <m:oMathPara xmlns:m="http://schemas.openxmlformats.org/officeDocument/2006/math">
                    <m:oMathParaPr>
                      <m:jc m:val="centerGroup"/>
                    </m:oMathParaPr>
                    <m:oMath xmlns:m="http://schemas.openxmlformats.org/officeDocument/2006/math">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sin</m:t>
                          </m:r>
                        </m:fName>
                        <m:e>
                          <m:r>
                            <a:rPr lang="en-AU" sz="1800" b="0" i="1" smtClean="0">
                              <a:latin typeface="Cambria Math" panose="02040503050406030204" pitchFamily="18" charset="0"/>
                            </a:rPr>
                            <m:t>60°</m:t>
                          </m:r>
                        </m:e>
                      </m:func>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𝑋𝑇</m:t>
                          </m:r>
                        </m:num>
                        <m:den>
                          <m:r>
                            <a:rPr lang="en-AU" sz="1800" b="0" i="1" smtClean="0">
                              <a:latin typeface="Cambria Math" panose="02040503050406030204" pitchFamily="18" charset="0"/>
                            </a:rPr>
                            <m:t>8</m:t>
                          </m:r>
                        </m:den>
                      </m:f>
                    </m:oMath>
                    <m:oMath xmlns:m="http://schemas.openxmlformats.org/officeDocument/2006/math">
                      <m:r>
                        <a:rPr lang="en-AU" sz="1800" b="0" i="1" smtClean="0">
                          <a:latin typeface="Cambria Math" panose="02040503050406030204" pitchFamily="18" charset="0"/>
                        </a:rPr>
                        <m:t>𝑋𝑇</m:t>
                      </m:r>
                      <m:r>
                        <m:rPr>
                          <m:aln/>
                        </m:rPr>
                        <a:rPr lang="en-AU" sz="1800" b="0" i="1" smtClean="0">
                          <a:latin typeface="Cambria Math" panose="02040503050406030204" pitchFamily="18" charset="0"/>
                        </a:rPr>
                        <m:t>=</m:t>
                      </m:r>
                      <m:r>
                        <a:rPr lang="en-AU" sz="1800" b="0" i="1" smtClean="0">
                          <a:latin typeface="Cambria Math" panose="02040503050406030204" pitchFamily="18" charset="0"/>
                        </a:rPr>
                        <m:t>8</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sin</m:t>
                          </m:r>
                        </m:fName>
                        <m:e>
                          <m:r>
                            <a:rPr lang="en-AU" sz="1800" b="0" i="1" smtClean="0">
                              <a:latin typeface="Cambria Math" panose="02040503050406030204" pitchFamily="18" charset="0"/>
                            </a:rPr>
                            <m:t>60°</m:t>
                          </m:r>
                        </m:e>
                      </m:func>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6.9282…</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6.9 </m:t>
                      </m:r>
                      <m:r>
                        <m:rPr>
                          <m:nor/>
                        </m:rPr>
                        <a:rPr lang="en-AU" sz="1800" b="0" i="0" smtClean="0">
                          <a:latin typeface="Cambria Math" panose="02040503050406030204" pitchFamily="18" charset="0"/>
                        </a:rPr>
                        <m:t>km</m:t>
                      </m:r>
                    </m:oMath>
                  </m:oMathPara>
                </a14:m>
                <a:endParaRPr lang="en-AU" sz="1800" dirty="0"/>
              </a:p>
            </p:txBody>
          </p:sp>
        </mc:Choice>
        <mc:Fallback xmlns="">
          <p:sp>
            <p:nvSpPr>
              <p:cNvPr id="15" name="TextBox 14">
                <a:extLst>
                  <a:ext uri="{FF2B5EF4-FFF2-40B4-BE49-F238E27FC236}">
                    <a16:creationId xmlns:a16="http://schemas.microsoft.com/office/drawing/2014/main" id="{DBCD3852-253E-5EC1-4C97-F5EFF91615CE}"/>
                  </a:ext>
                </a:extLst>
              </p:cNvPr>
              <p:cNvSpPr txBox="1">
                <a:spLocks noRot="1" noChangeAspect="1" noMove="1" noResize="1" noEditPoints="1" noAdjustHandles="1" noChangeArrowheads="1" noChangeShapeType="1" noTextEdit="1"/>
              </p:cNvSpPr>
              <p:nvPr/>
            </p:nvSpPr>
            <p:spPr>
              <a:xfrm>
                <a:off x="3224631" y="4712520"/>
                <a:ext cx="1671867" cy="1496094"/>
              </a:xfrm>
              <a:prstGeom prst="rect">
                <a:avLst/>
              </a:prstGeom>
              <a:blipFill>
                <a:blip r:embed="rId8"/>
                <a:stretch>
                  <a:fillRect r="-18248" b="-27755"/>
                </a:stretch>
              </a:blipFill>
            </p:spPr>
            <p:txBody>
              <a:bodyPr/>
              <a:lstStyle/>
              <a:p>
                <a:r>
                  <a:rPr lang="en-AU">
                    <a:noFill/>
                  </a:rPr>
                  <a:t> </a:t>
                </a:r>
              </a:p>
            </p:txBody>
          </p:sp>
        </mc:Fallback>
      </mc:AlternateContent>
      <p:pic>
        <p:nvPicPr>
          <p:cNvPr id="5" name="Picture 4" descr="Triangle navigation diagram connecting points B, X, and T with bearings and angles shown. At point B, a vertical north arrow is shown, with a 50° angle between north and the line from B to X (measured clockwise), and a 60° angle between the line from B to X and the line from B to T (measured clockwise). At point T, a full compass is drawn with a bearing of 320° from north to the line from T to X, and the distance from B to T is labelled 8 km; at point X, a north arrow and perpendicular reference lines indicate orientation, with a right angle between the lines from X to B and X to T.">
            <a:extLst>
              <a:ext uri="{FF2B5EF4-FFF2-40B4-BE49-F238E27FC236}">
                <a16:creationId xmlns:a16="http://schemas.microsoft.com/office/drawing/2014/main" id="{BAD4F3AE-3319-12F9-4989-1F2DAF521D66}"/>
              </a:ext>
            </a:extLst>
          </p:cNvPr>
          <p:cNvPicPr>
            <a:picLocks noChangeAspect="1"/>
          </p:cNvPicPr>
          <p:nvPr/>
        </p:nvPicPr>
        <p:blipFill>
          <a:blip r:embed="rId9"/>
          <a:stretch>
            <a:fillRect/>
          </a:stretch>
        </p:blipFill>
        <p:spPr>
          <a:xfrm>
            <a:off x="7354972" y="1550499"/>
            <a:ext cx="4338365" cy="4190159"/>
          </a:xfrm>
          <a:prstGeom prst="rect">
            <a:avLst/>
          </a:prstGeom>
        </p:spPr>
      </p:pic>
      <p:sp>
        <p:nvSpPr>
          <p:cNvPr id="19" name="TextBox 18">
            <a:extLst>
              <a:ext uri="{FF2B5EF4-FFF2-40B4-BE49-F238E27FC236}">
                <a16:creationId xmlns:a16="http://schemas.microsoft.com/office/drawing/2014/main" id="{41E23891-9FD2-F520-5A95-DE65DA196997}"/>
              </a:ext>
            </a:extLst>
          </p:cNvPr>
          <p:cNvSpPr txBox="1"/>
          <p:nvPr/>
        </p:nvSpPr>
        <p:spPr>
          <a:xfrm>
            <a:off x="6122061" y="5480599"/>
            <a:ext cx="5613221" cy="901184"/>
          </a:xfrm>
          <a:prstGeom prst="rect">
            <a:avLst/>
          </a:prstGeom>
          <a:noFill/>
        </p:spPr>
        <p:txBody>
          <a:bodyPr wrap="square" lIns="0" tIns="0" rIns="0" bIns="0" rtlCol="0">
            <a:noAutofit/>
          </a:bodyPr>
          <a:lstStyle/>
          <a:p>
            <a:pPr algn="l">
              <a:lnSpc>
                <a:spcPct val="150000"/>
              </a:lnSpc>
              <a:spcAft>
                <a:spcPts val="1200"/>
              </a:spcAft>
            </a:pPr>
            <a:r>
              <a:rPr lang="en-AU" sz="1800" b="1" dirty="0"/>
              <a:t>Answer: </a:t>
            </a:r>
          </a:p>
          <a:p>
            <a:pPr algn="l">
              <a:lnSpc>
                <a:spcPct val="150000"/>
              </a:lnSpc>
              <a:spcAft>
                <a:spcPts val="1200"/>
              </a:spcAft>
            </a:pPr>
            <a:r>
              <a:rPr lang="en-AU" sz="1800" dirty="0"/>
              <a:t>Therefore, the base is the closest to the bushwalker.</a:t>
            </a:r>
          </a:p>
        </p:txBody>
      </p:sp>
      <p:sp>
        <p:nvSpPr>
          <p:cNvPr id="7" name="Slide Number Placeholder 6">
            <a:extLst>
              <a:ext uri="{FF2B5EF4-FFF2-40B4-BE49-F238E27FC236}">
                <a16:creationId xmlns:a16="http://schemas.microsoft.com/office/drawing/2014/main" id="{6E59A113-57D8-A274-26F2-01B9DA5FCAD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81480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642C8-F095-7A1E-ED3A-E1AC0419D24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57B6A3A-B38F-FF14-DB2B-7B633B305836}"/>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3554604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13ADE6-AA39-32CD-9666-0C0D87E86D1A}"/>
              </a:ext>
            </a:extLst>
          </p:cNvPr>
          <p:cNvSpPr>
            <a:spLocks noGrp="1"/>
          </p:cNvSpPr>
          <p:nvPr>
            <p:ph type="title"/>
          </p:nvPr>
        </p:nvSpPr>
        <p:spPr/>
        <p:txBody>
          <a:bodyPr/>
          <a:lstStyle/>
          <a:p>
            <a:r>
              <a:rPr lang="en-AU" dirty="0"/>
              <a:t>Incorrect worked example</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C27790F0-0C8E-2203-3197-60150DDF9F6D}"/>
                  </a:ext>
                </a:extLst>
              </p:cNvPr>
              <p:cNvSpPr>
                <a:spLocks noGrp="1"/>
              </p:cNvSpPr>
              <p:nvPr>
                <p:ph type="body" sz="quarter" idx="17"/>
              </p:nvPr>
            </p:nvSpPr>
            <p:spPr>
              <a:xfrm>
                <a:off x="360000" y="1249552"/>
                <a:ext cx="11484000" cy="4807835"/>
              </a:xfrm>
            </p:spPr>
            <p:txBody>
              <a:bodyPr/>
              <a:lstStyle/>
              <a:p>
                <a:r>
                  <a:rPr lang="en-AU" dirty="0"/>
                  <a:t>A plane needs to make an emergency landing. It is currently at an altitude of 1200 metres and </a:t>
                </a:r>
                <a:br>
                  <a:rPr lang="en-AU" dirty="0"/>
                </a:br>
                <a:r>
                  <a:rPr lang="en-AU" dirty="0"/>
                  <a:t>5 kilometres, horizontally, from an appropriate landing place. </a:t>
                </a:r>
              </a:p>
              <a:p>
                <a:r>
                  <a:rPr lang="en-AU" dirty="0"/>
                  <a:t>What is the angle of depression that the plane needs to approach the landing zone?</a:t>
                </a:r>
              </a:p>
              <a:p>
                <a:pPr/>
                <a14:m>
                  <m:oMathPara xmlns:m="http://schemas.openxmlformats.org/officeDocument/2006/math">
                    <m:oMathParaPr>
                      <m:jc m:val="left"/>
                    </m:oMathParaPr>
                    <m:oMath xmlns:m="http://schemas.openxmlformats.org/officeDocument/2006/math">
                      <m:func>
                        <m:funcPr>
                          <m:ctrlPr>
                            <a:rPr lang="en-AU" b="0" i="1" smtClean="0">
                              <a:latin typeface="Cambria Math" panose="02040503050406030204" pitchFamily="18" charset="0"/>
                              <a:ea typeface="Cambria Math" panose="02040503050406030204" pitchFamily="18" charset="0"/>
                            </a:rPr>
                          </m:ctrlPr>
                        </m:funcPr>
                        <m:fName>
                          <m:r>
                            <m:rPr>
                              <m:sty m:val="p"/>
                            </m:rPr>
                            <a:rPr lang="en-AU" b="0" i="0" smtClean="0">
                              <a:latin typeface="Cambria Math" panose="02040503050406030204" pitchFamily="18" charset="0"/>
                              <a:ea typeface="Cambria Math" panose="02040503050406030204" pitchFamily="18" charset="0"/>
                            </a:rPr>
                            <m:t>tan</m:t>
                          </m:r>
                        </m:fName>
                        <m:e>
                          <m:r>
                            <a:rPr lang="en-AU" b="0" i="1" smtClean="0">
                              <a:latin typeface="Cambria Math" panose="02040503050406030204" pitchFamily="18" charset="0"/>
                              <a:ea typeface="Cambria Math" panose="02040503050406030204" pitchFamily="18" charset="0"/>
                            </a:rPr>
                            <m:t>𝜃</m:t>
                          </m:r>
                        </m:e>
                      </m:func>
                      <m:r>
                        <a:rPr lang="en-AU" b="0" i="1" smtClean="0">
                          <a:latin typeface="Cambria Math" panose="02040503050406030204" pitchFamily="18" charset="0"/>
                          <a:ea typeface="Cambria Math" panose="02040503050406030204" pitchFamily="18" charset="0"/>
                        </a:rPr>
                        <m:t>=</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1200</m:t>
                          </m:r>
                        </m:num>
                        <m:den>
                          <m:r>
                            <a:rPr lang="en-AU" b="0" i="1" smtClean="0">
                              <a:latin typeface="Cambria Math" panose="02040503050406030204" pitchFamily="18" charset="0"/>
                              <a:ea typeface="Cambria Math" panose="02040503050406030204" pitchFamily="18" charset="0"/>
                            </a:rPr>
                            <m:t>5000</m:t>
                          </m:r>
                        </m:den>
                      </m:f>
                    </m:oMath>
                  </m:oMathPara>
                </a14:m>
                <a:endParaRPr lang="en-AU" dirty="0"/>
              </a:p>
              <a:p>
                <a:pPr/>
                <a14:m>
                  <m:oMathPara xmlns:m="http://schemas.openxmlformats.org/officeDocument/2006/math">
                    <m:oMathParaPr>
                      <m:jc m:val="left"/>
                    </m:oMathParaPr>
                    <m:oMath xmlns:m="http://schemas.openxmlformats.org/officeDocument/2006/math">
                      <m:r>
                        <a:rPr lang="en-AU" i="1" smtClean="0">
                          <a:latin typeface="Cambria Math" panose="02040503050406030204" pitchFamily="18" charset="0"/>
                          <a:ea typeface="Cambria Math" panose="02040503050406030204" pitchFamily="18" charset="0"/>
                        </a:rPr>
                        <m:t>𝜃</m:t>
                      </m:r>
                      <m:r>
                        <a:rPr lang="en-AU" b="0" i="1" smtClean="0">
                          <a:latin typeface="Cambria Math" panose="02040503050406030204" pitchFamily="18" charset="0"/>
                          <a:ea typeface="Cambria Math" panose="02040503050406030204" pitchFamily="18" charset="0"/>
                        </a:rPr>
                        <m:t>=</m:t>
                      </m:r>
                      <m:func>
                        <m:funcPr>
                          <m:ctrlPr>
                            <a:rPr lang="en-AU" b="0" i="1" smtClean="0">
                              <a:latin typeface="Cambria Math" panose="02040503050406030204" pitchFamily="18" charset="0"/>
                              <a:ea typeface="Cambria Math" panose="02040503050406030204" pitchFamily="18" charset="0"/>
                            </a:rPr>
                          </m:ctrlPr>
                        </m:funcPr>
                        <m:fName>
                          <m:sSup>
                            <m:sSupPr>
                              <m:ctrlPr>
                                <a:rPr lang="en-AU" b="0" i="1" smtClean="0">
                                  <a:latin typeface="Cambria Math" panose="02040503050406030204" pitchFamily="18" charset="0"/>
                                  <a:ea typeface="Cambria Math" panose="02040503050406030204" pitchFamily="18" charset="0"/>
                                </a:rPr>
                              </m:ctrlPr>
                            </m:sSupPr>
                            <m:e>
                              <m:r>
                                <m:rPr>
                                  <m:sty m:val="p"/>
                                </m:rPr>
                                <a:rPr lang="en-AU" b="0" i="0" smtClean="0">
                                  <a:latin typeface="Cambria Math" panose="02040503050406030204" pitchFamily="18" charset="0"/>
                                  <a:ea typeface="Cambria Math" panose="02040503050406030204" pitchFamily="18" charset="0"/>
                                </a:rPr>
                                <m:t>tan</m:t>
                              </m:r>
                            </m:e>
                            <m:sup>
                              <m:r>
                                <a:rPr lang="en-AU" b="0" i="1" smtClean="0">
                                  <a:latin typeface="Cambria Math" panose="02040503050406030204" pitchFamily="18" charset="0"/>
                                  <a:ea typeface="Cambria Math" panose="02040503050406030204" pitchFamily="18" charset="0"/>
                                </a:rPr>
                                <m:t>−1</m:t>
                              </m:r>
                            </m:sup>
                          </m:sSup>
                        </m:fName>
                        <m:e>
                          <m:d>
                            <m:dPr>
                              <m:ctrlPr>
                                <a:rPr lang="en-AU" b="0" i="1" smtClean="0">
                                  <a:latin typeface="Cambria Math" panose="02040503050406030204" pitchFamily="18" charset="0"/>
                                  <a:ea typeface="Cambria Math" panose="02040503050406030204" pitchFamily="18" charset="0"/>
                                </a:rPr>
                              </m:ctrlPr>
                            </m:dPr>
                            <m:e>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1200</m:t>
                                  </m:r>
                                </m:num>
                                <m:den>
                                  <m:r>
                                    <a:rPr lang="en-AU" b="0" i="1" smtClean="0">
                                      <a:latin typeface="Cambria Math" panose="02040503050406030204" pitchFamily="18" charset="0"/>
                                      <a:ea typeface="Cambria Math" panose="02040503050406030204" pitchFamily="18" charset="0"/>
                                    </a:rPr>
                                    <m:t>5000</m:t>
                                  </m:r>
                                </m:den>
                              </m:f>
                            </m:e>
                          </m:d>
                        </m:e>
                      </m:func>
                    </m:oMath>
                  </m:oMathPara>
                </a14:m>
                <a:endParaRPr lang="en-AU" dirty="0"/>
              </a:p>
              <a:p>
                <a:pPr/>
                <a14:m>
                  <m:oMathPara xmlns:m="http://schemas.openxmlformats.org/officeDocument/2006/math">
                    <m:oMathParaPr>
                      <m:jc m:val="left"/>
                    </m:oMathParaPr>
                    <m:oMath xmlns:m="http://schemas.openxmlformats.org/officeDocument/2006/math">
                      <m:r>
                        <a:rPr lang="en-AU" i="1">
                          <a:latin typeface="Cambria Math" panose="02040503050406030204" pitchFamily="18" charset="0"/>
                          <a:ea typeface="Cambria Math" panose="02040503050406030204" pitchFamily="18" charset="0"/>
                        </a:rPr>
                        <m:t>𝜃</m:t>
                      </m:r>
                      <m:r>
                        <a:rPr lang="en-AU" i="1">
                          <a:latin typeface="Cambria Math" panose="02040503050406030204" pitchFamily="18" charset="0"/>
                          <a:ea typeface="Cambria Math" panose="02040503050406030204" pitchFamily="18" charset="0"/>
                        </a:rPr>
                        <m:t>=</m:t>
                      </m:r>
                      <m:sSup>
                        <m:sSupPr>
                          <m:ctrlPr>
                            <a:rPr lang="en-AU" b="0" i="1" smtClean="0">
                              <a:latin typeface="Cambria Math" panose="02040503050406030204" pitchFamily="18" charset="0"/>
                              <a:ea typeface="Cambria Math" panose="02040503050406030204" pitchFamily="18" charset="0"/>
                            </a:rPr>
                          </m:ctrlPr>
                        </m:sSupPr>
                        <m:e>
                          <m:r>
                            <a:rPr lang="en-AU" b="0" i="1" smtClean="0">
                              <a:latin typeface="Cambria Math" panose="02040503050406030204" pitchFamily="18" charset="0"/>
                              <a:ea typeface="Cambria Math" panose="02040503050406030204" pitchFamily="18" charset="0"/>
                            </a:rPr>
                            <m:t>13.495…</m:t>
                          </m:r>
                        </m:e>
                        <m:sup>
                          <m:r>
                            <a:rPr lang="en-AU" b="0" i="1" smtClean="0">
                              <a:latin typeface="Cambria Math" panose="02040503050406030204" pitchFamily="18" charset="0"/>
                              <a:ea typeface="Cambria Math" panose="02040503050406030204" pitchFamily="18" charset="0"/>
                            </a:rPr>
                            <m:t>𝑜</m:t>
                          </m:r>
                        </m:sup>
                      </m:sSup>
                    </m:oMath>
                  </m:oMathPara>
                </a14:m>
                <a:endParaRPr lang="en-AU" dirty="0"/>
              </a:p>
            </p:txBody>
          </p:sp>
        </mc:Choice>
        <mc:Fallback xmlns="">
          <p:sp>
            <p:nvSpPr>
              <p:cNvPr id="4" name="Text Placeholder 3">
                <a:extLst>
                  <a:ext uri="{FF2B5EF4-FFF2-40B4-BE49-F238E27FC236}">
                    <a16:creationId xmlns:a16="http://schemas.microsoft.com/office/drawing/2014/main" id="{C27790F0-0C8E-2203-3197-60150DDF9F6D}"/>
                  </a:ext>
                </a:extLst>
              </p:cNvPr>
              <p:cNvSpPr>
                <a:spLocks noGrp="1" noRot="1" noChangeAspect="1" noMove="1" noResize="1" noEditPoints="1" noAdjustHandles="1" noChangeArrowheads="1" noChangeShapeType="1" noTextEdit="1"/>
              </p:cNvSpPr>
              <p:nvPr>
                <p:ph type="body" sz="quarter" idx="17"/>
              </p:nvPr>
            </p:nvSpPr>
            <p:spPr>
              <a:xfrm>
                <a:off x="360000" y="1249552"/>
                <a:ext cx="11484000" cy="4807835"/>
              </a:xfrm>
              <a:blipFill>
                <a:blip r:embed="rId2"/>
                <a:stretch>
                  <a:fillRect l="-1327"/>
                </a:stretch>
              </a:blipFill>
            </p:spPr>
            <p:txBody>
              <a:bodyPr/>
              <a:lstStyle/>
              <a:p>
                <a:r>
                  <a:rPr lang="en-AU">
                    <a:noFill/>
                  </a:rPr>
                  <a:t> </a:t>
                </a:r>
              </a:p>
            </p:txBody>
          </p:sp>
        </mc:Fallback>
      </mc:AlternateContent>
      <p:pic>
        <p:nvPicPr>
          <p:cNvPr id="5" name="Picture 4" descr="Right-angled triangle with vertices L, B, and P. The base from L to B is horizontal and labelled 5,000 m, and the vertical side from B to P is labelled 1,200 m, forming a right angle at B; a slanted line connects L to P. At point P, the angle between the vertical line BP and the slanted line PL is labelled θ, measured from the vertical down toward the slanted line.">
            <a:extLst>
              <a:ext uri="{FF2B5EF4-FFF2-40B4-BE49-F238E27FC236}">
                <a16:creationId xmlns:a16="http://schemas.microsoft.com/office/drawing/2014/main" id="{C29FEA0C-A3E6-F19A-9229-6871A887B167}"/>
              </a:ext>
            </a:extLst>
          </p:cNvPr>
          <p:cNvPicPr>
            <a:picLocks noChangeAspect="1"/>
          </p:cNvPicPr>
          <p:nvPr/>
        </p:nvPicPr>
        <p:blipFill>
          <a:blip r:embed="rId3"/>
          <a:stretch>
            <a:fillRect/>
          </a:stretch>
        </p:blipFill>
        <p:spPr>
          <a:xfrm>
            <a:off x="5009575" y="2992248"/>
            <a:ext cx="3340101" cy="2616200"/>
          </a:xfrm>
          <a:prstGeom prst="rect">
            <a:avLst/>
          </a:prstGeom>
        </p:spPr>
      </p:pic>
      <p:sp>
        <p:nvSpPr>
          <p:cNvPr id="2" name="Slide Number Placeholder 1">
            <a:extLst>
              <a:ext uri="{FF2B5EF4-FFF2-40B4-BE49-F238E27FC236}">
                <a16:creationId xmlns:a16="http://schemas.microsoft.com/office/drawing/2014/main" id="{3FECC709-D26A-626F-8961-C2EDC0DB1B7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371883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632E3-E025-937D-1622-7E0ED6DD7A3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C9916E8-DC8C-FBDC-D199-A56CAEABD7CE}"/>
              </a:ext>
            </a:extLst>
          </p:cNvPr>
          <p:cNvSpPr>
            <a:spLocks noGrp="1"/>
          </p:cNvSpPr>
          <p:nvPr>
            <p:ph type="ctrTitle"/>
          </p:nvPr>
        </p:nvSpPr>
        <p:spPr/>
        <p:txBody>
          <a:bodyPr/>
          <a:lstStyle/>
          <a:p>
            <a:r>
              <a:rPr lang="en-AU">
                <a:latin typeface="+mj-lt"/>
              </a:rPr>
              <a:t>Independent practice</a:t>
            </a:r>
            <a:endParaRPr lang="en-AU" dirty="0">
              <a:latin typeface="+mj-lt"/>
            </a:endParaRPr>
          </a:p>
        </p:txBody>
      </p:sp>
    </p:spTree>
    <p:extLst>
      <p:ext uri="{BB962C8B-B14F-4D97-AF65-F5344CB8AC3E}">
        <p14:creationId xmlns:p14="http://schemas.microsoft.com/office/powerpoint/2010/main" val="289187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16</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
        <p:nvSpPr>
          <p:cNvPr id="2" name="Slide Number Placeholder 1">
            <a:extLst>
              <a:ext uri="{FF2B5EF4-FFF2-40B4-BE49-F238E27FC236}">
                <a16:creationId xmlns:a16="http://schemas.microsoft.com/office/drawing/2014/main" id="{A5382EF8-0FD4-0D04-EFBE-49B08E83C27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a:t>
            </a:fld>
            <a:endParaRPr lang="en-AU" dirty="0"/>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db09465f9babd3d8136b419077a66f80">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2328d8c77bc68cff09f947cedbb569bc"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5386ad3-46d6-4eb6-bbc1-9b19b13a5756">
      <Terms xmlns="http://schemas.microsoft.com/office/infopath/2007/PartnerControls"/>
    </lcf76f155ced4ddcb4097134ff3c332f>
    <TaxCatchAll xmlns="9191b990-ddf9-46cb-8ffe-20db9d3a58aa" xsi:nil="true"/>
    <Description2 xmlns="95386ad3-46d6-4eb6-bbc1-9b19b13a5756" xsi:nil="true"/>
    <Notes xmlns="95386ad3-46d6-4eb6-bbc1-9b19b13a5756" xsi:nil="true"/>
    <Migrated xmlns="95386ad3-46d6-4eb6-bbc1-9b19b13a5756">true</Migrated>
    <Readytopublish xmlns="95386ad3-46d6-4eb6-bbc1-9b19b13a5756">false</Readytopublish>
    <InDAM xmlns="95386ad3-46d6-4eb6-bbc1-9b19b13a5756">false</InDAM>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BF7A1B-E399-4ED4-ABE1-170546B42B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E80D72-9C4C-4576-95AE-605C7AC5ADB2}">
  <ds:schemaRefs>
    <ds:schemaRef ds:uri="http://schemas.microsoft.com/office/2006/documentManagement/types"/>
    <ds:schemaRef ds:uri="http://purl.org/dc/dcmitype/"/>
    <ds:schemaRef ds:uri="http://purl.org/dc/terms/"/>
    <ds:schemaRef ds:uri="http://www.w3.org/XML/1998/namespace"/>
    <ds:schemaRef ds:uri="http://schemas.microsoft.com/office/2006/metadata/properties"/>
    <ds:schemaRef ds:uri="9191b990-ddf9-46cb-8ffe-20db9d3a58aa"/>
    <ds:schemaRef ds:uri="http://schemas.microsoft.com/office/infopath/2007/PartnerControls"/>
    <ds:schemaRef ds:uri="http://schemas.openxmlformats.org/package/2006/metadata/core-properties"/>
    <ds:schemaRef ds:uri="95386ad3-46d6-4eb6-bbc1-9b19b13a5756"/>
    <ds:schemaRef ds:uri="http://schemas.microsoft.com/sharepoint/v3"/>
    <ds:schemaRef ds:uri="http://purl.org/dc/elements/1.1/"/>
  </ds:schemaRefs>
</ds:datastoreItem>
</file>

<file path=customXml/itemProps3.xml><?xml version="1.0" encoding="utf-8"?>
<ds:datastoreItem xmlns:ds="http://schemas.openxmlformats.org/officeDocument/2006/customXml" ds:itemID="{993768F3-7C35-4A30-88B8-C78AAF2B36D5}">
  <ds:schemaRefs>
    <ds:schemaRef ds:uri="http://schemas.microsoft.com/sharepoint/v3/contenttype/form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Mathematics MASTER 11-12 PowerPoint NEW</Template>
  <TotalTime>24</TotalTime>
  <Words>1165</Words>
  <Application>Microsoft Office PowerPoint</Application>
  <PresentationFormat>Widescreen</PresentationFormat>
  <Paragraphs>182</Paragraphs>
  <Slides>17</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Public Sans</vt:lpstr>
      <vt:lpstr>Trebuchet MS</vt:lpstr>
      <vt:lpstr>Cambria Math</vt:lpstr>
      <vt:lpstr>Times New Roman</vt:lpstr>
      <vt:lpstr>NSWG Corporate</vt:lpstr>
      <vt:lpstr>Using bearings in trigonometry</vt:lpstr>
      <vt:lpstr>Learning intention and success criteria</vt:lpstr>
      <vt:lpstr>Retrieval practice</vt:lpstr>
      <vt:lpstr>What does a true bearing look like?</vt:lpstr>
      <vt:lpstr>Calculating true bearings</vt:lpstr>
      <vt:lpstr>Activating prior knowledge</vt:lpstr>
      <vt:lpstr>Rescue scenario</vt:lpstr>
      <vt:lpstr>Connecting learning</vt:lpstr>
      <vt:lpstr>Rescue scenario diagram (1)</vt:lpstr>
      <vt:lpstr>Rescue scenario diagram (2)</vt:lpstr>
      <vt:lpstr>Rescue scenario diagram (3)</vt:lpstr>
      <vt:lpstr>Releasing responsibility</vt:lpstr>
      <vt:lpstr>Incorrect worked example</vt:lpstr>
      <vt:lpstr>Independent practice</vt:lpstr>
      <vt:lpstr>Approaching questions scaffold</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7, lesson 1 – Using bearings in trigonometry – Mathematics Advanced</dc:title>
  <dc:subject>Mathematics Advance – Stage 6</dc:subject>
  <dc:creator>NSW Department of Education</dc:creator>
  <cp:keywords>Mathematics; Advanced; Stage 6; Bearings; Trigonometry</cp:keywords>
  <dc:description/>
  <dcterms:created xsi:type="dcterms:W3CDTF">2026-05-28T06:21:57Z</dcterms:created>
  <dcterms:modified xsi:type="dcterms:W3CDTF">2026-06-23T05:09:57Z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0x0101004A1D8124FFB2A1438B815462E05615AB</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