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390" r:id="rId8"/>
    <p:sldId id="26508" r:id="rId9"/>
    <p:sldId id="26513" r:id="rId10"/>
    <p:sldId id="26509" r:id="rId11"/>
    <p:sldId id="26512" r:id="rId12"/>
    <p:sldId id="26523" r:id="rId13"/>
    <p:sldId id="26526" r:id="rId14"/>
    <p:sldId id="26527" r:id="rId15"/>
    <p:sldId id="26510" r:id="rId16"/>
    <p:sldId id="26522" r:id="rId17"/>
    <p:sldId id="26511" r:id="rId18"/>
    <p:sldId id="26528" r:id="rId19"/>
    <p:sldId id="26531" r:id="rId20"/>
    <p:sldId id="26529" r:id="rId21"/>
    <p:sldId id="26530"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 id="{217AD476-3FEC-A309-C9FF-4713763B9BC5}" name="Mao Qu" initials="MQ" userId="S::mao.qu1@det.nsw.edu.au::2b3b56ba-f82c-4679-8c27-5fc4cfa6acd1"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0D8B8C-56D8-428B-AB2A-23A19C7BEB84}" v="1" dt="2025-10-20T03:56:15.16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68" d="100"/>
          <a:sy n="68" d="100"/>
        </p:scale>
        <p:origin x="368" y="6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91D762BE-79D4-431A-8A1C-0BB39C930A84}"/>
    <pc:docChg chg="undo custSel modSld">
      <pc:chgData name="Daisy Hong" userId="852f2fe8-ba51-4773-8c32-260fca1b2ee4" providerId="ADAL" clId="{91D762BE-79D4-431A-8A1C-0BB39C930A84}" dt="2025-10-08T21:52:18.389" v="452" actId="20577"/>
      <pc:docMkLst>
        <pc:docMk/>
      </pc:docMkLst>
      <pc:sldChg chg="modSp mod">
        <pc:chgData name="Daisy Hong" userId="852f2fe8-ba51-4773-8c32-260fca1b2ee4" providerId="ADAL" clId="{91D762BE-79D4-431A-8A1C-0BB39C930A84}" dt="2025-10-03T05:12:47.490" v="253" actId="20577"/>
        <pc:sldMkLst>
          <pc:docMk/>
          <pc:sldMk cId="1181014578" sldId="360"/>
        </pc:sldMkLst>
        <pc:spChg chg="mod">
          <ac:chgData name="Daisy Hong" userId="852f2fe8-ba51-4773-8c32-260fca1b2ee4" providerId="ADAL" clId="{91D762BE-79D4-431A-8A1C-0BB39C930A84}" dt="2025-10-03T05:12:47.490" v="253" actId="20577"/>
          <ac:spMkLst>
            <pc:docMk/>
            <pc:sldMk cId="1181014578" sldId="360"/>
            <ac:spMk id="4" creationId="{B7C07B50-96D9-2E35-E2CE-3139F6377F08}"/>
          </ac:spMkLst>
        </pc:spChg>
      </pc:sldChg>
      <pc:sldChg chg="modSp mod">
        <pc:chgData name="Daisy Hong" userId="852f2fe8-ba51-4773-8c32-260fca1b2ee4" providerId="ADAL" clId="{91D762BE-79D4-431A-8A1C-0BB39C930A84}" dt="2025-10-06T22:14:24.790" v="261" actId="554"/>
        <pc:sldMkLst>
          <pc:docMk/>
          <pc:sldMk cId="443603368" sldId="390"/>
        </pc:sldMkLst>
        <pc:spChg chg="mod ord">
          <ac:chgData name="Daisy Hong" userId="852f2fe8-ba51-4773-8c32-260fca1b2ee4" providerId="ADAL" clId="{91D762BE-79D4-431A-8A1C-0BB39C930A84}" dt="2025-10-02T23:15:22.683" v="2" actId="13244"/>
          <ac:spMkLst>
            <pc:docMk/>
            <pc:sldMk cId="443603368" sldId="390"/>
            <ac:spMk id="2" creationId="{76DAB767-BC9B-027E-C416-B2FE86B65272}"/>
          </ac:spMkLst>
        </pc:spChg>
        <pc:spChg chg="mod">
          <ac:chgData name="Daisy Hong" userId="852f2fe8-ba51-4773-8c32-260fca1b2ee4" providerId="ADAL" clId="{91D762BE-79D4-431A-8A1C-0BB39C930A84}" dt="2025-10-03T05:00:09.858" v="172" actId="552"/>
          <ac:spMkLst>
            <pc:docMk/>
            <pc:sldMk cId="443603368" sldId="390"/>
            <ac:spMk id="3" creationId="{2D76D51A-231D-F910-3127-2B9F3E98B37C}"/>
          </ac:spMkLst>
        </pc:spChg>
        <pc:spChg chg="mod">
          <ac:chgData name="Daisy Hong" userId="852f2fe8-ba51-4773-8c32-260fca1b2ee4" providerId="ADAL" clId="{91D762BE-79D4-431A-8A1C-0BB39C930A84}" dt="2025-10-03T05:00:09.858" v="172" actId="552"/>
          <ac:spMkLst>
            <pc:docMk/>
            <pc:sldMk cId="443603368" sldId="390"/>
            <ac:spMk id="4" creationId="{C0824D4C-3447-98B3-9867-D358E9146532}"/>
          </ac:spMkLst>
        </pc:spChg>
        <pc:spChg chg="mod">
          <ac:chgData name="Daisy Hong" userId="852f2fe8-ba51-4773-8c32-260fca1b2ee4" providerId="ADAL" clId="{91D762BE-79D4-431A-8A1C-0BB39C930A84}" dt="2025-10-06T22:14:07.438" v="258" actId="2085"/>
          <ac:spMkLst>
            <pc:docMk/>
            <pc:sldMk cId="443603368" sldId="390"/>
            <ac:spMk id="10" creationId="{B1560F08-017F-66E4-ADF1-DCDC87591000}"/>
          </ac:spMkLst>
        </pc:spChg>
        <pc:spChg chg="mod">
          <ac:chgData name="Daisy Hong" userId="852f2fe8-ba51-4773-8c32-260fca1b2ee4" providerId="ADAL" clId="{91D762BE-79D4-431A-8A1C-0BB39C930A84}" dt="2025-10-06T22:14:05.240" v="257" actId="2085"/>
          <ac:spMkLst>
            <pc:docMk/>
            <pc:sldMk cId="443603368" sldId="390"/>
            <ac:spMk id="13" creationId="{B075C49E-F4A6-C70C-980B-1BCF7A8341CF}"/>
          </ac:spMkLst>
        </pc:spChg>
        <pc:spChg chg="mod ord">
          <ac:chgData name="Daisy Hong" userId="852f2fe8-ba51-4773-8c32-260fca1b2ee4" providerId="ADAL" clId="{91D762BE-79D4-431A-8A1C-0BB39C930A84}" dt="2025-10-06T22:14:09.375" v="259" actId="2085"/>
          <ac:spMkLst>
            <pc:docMk/>
            <pc:sldMk cId="443603368" sldId="390"/>
            <ac:spMk id="14" creationId="{69BACA80-5BC5-8ED3-5DBC-53373E6CF9F9}"/>
          </ac:spMkLst>
        </pc:spChg>
        <pc:spChg chg="mod ord">
          <ac:chgData name="Daisy Hong" userId="852f2fe8-ba51-4773-8c32-260fca1b2ee4" providerId="ADAL" clId="{91D762BE-79D4-431A-8A1C-0BB39C930A84}" dt="2025-10-06T22:14:24.790" v="261" actId="554"/>
          <ac:spMkLst>
            <pc:docMk/>
            <pc:sldMk cId="443603368" sldId="390"/>
            <ac:spMk id="15" creationId="{65494845-CFEA-1375-BCDB-41D5BFDE37FC}"/>
          </ac:spMkLst>
        </pc:spChg>
        <pc:spChg chg="mod">
          <ac:chgData name="Daisy Hong" userId="852f2fe8-ba51-4773-8c32-260fca1b2ee4" providerId="ADAL" clId="{91D762BE-79D4-431A-8A1C-0BB39C930A84}" dt="2025-10-06T22:14:24.790" v="261" actId="554"/>
          <ac:spMkLst>
            <pc:docMk/>
            <pc:sldMk cId="443603368" sldId="390"/>
            <ac:spMk id="23" creationId="{841B72E8-1901-DA2E-7876-9B5255D46A7C}"/>
          </ac:spMkLst>
        </pc:spChg>
        <pc:spChg chg="mod ord">
          <ac:chgData name="Daisy Hong" userId="852f2fe8-ba51-4773-8c32-260fca1b2ee4" providerId="ADAL" clId="{91D762BE-79D4-431A-8A1C-0BB39C930A84}" dt="2025-10-06T22:14:03.035" v="256" actId="2085"/>
          <ac:spMkLst>
            <pc:docMk/>
            <pc:sldMk cId="443603368" sldId="390"/>
            <ac:spMk id="24" creationId="{7BA11AE4-7D37-5251-2F23-7DA91EEEE2BF}"/>
          </ac:spMkLst>
        </pc:spChg>
        <pc:spChg chg="mod">
          <ac:chgData name="Daisy Hong" userId="852f2fe8-ba51-4773-8c32-260fca1b2ee4" providerId="ADAL" clId="{91D762BE-79D4-431A-8A1C-0BB39C930A84}" dt="2025-10-06T22:14:01.281" v="255" actId="2085"/>
          <ac:spMkLst>
            <pc:docMk/>
            <pc:sldMk cId="443603368" sldId="390"/>
            <ac:spMk id="25" creationId="{4423D34A-1ACF-3D48-5118-CE354A753FDA}"/>
          </ac:spMkLst>
        </pc:spChg>
        <pc:picChg chg="mod ord">
          <ac:chgData name="Daisy Hong" userId="852f2fe8-ba51-4773-8c32-260fca1b2ee4" providerId="ADAL" clId="{91D762BE-79D4-431A-8A1C-0BB39C930A84}" dt="2025-10-03T05:00:18.429" v="173" actId="1076"/>
          <ac:picMkLst>
            <pc:docMk/>
            <pc:sldMk cId="443603368" sldId="390"/>
            <ac:picMk id="29" creationId="{E20FD0C0-4990-51B4-911E-8475A79EC32B}"/>
          </ac:picMkLst>
        </pc:picChg>
      </pc:sldChg>
      <pc:sldChg chg="modSp mod">
        <pc:chgData name="Daisy Hong" userId="852f2fe8-ba51-4773-8c32-260fca1b2ee4" providerId="ADAL" clId="{91D762BE-79D4-431A-8A1C-0BB39C930A84}" dt="2025-10-08T21:52:18.389" v="452" actId="20577"/>
        <pc:sldMkLst>
          <pc:docMk/>
          <pc:sldMk cId="2212264922" sldId="26505"/>
        </pc:sldMkLst>
        <pc:spChg chg="mod">
          <ac:chgData name="Daisy Hong" userId="852f2fe8-ba51-4773-8c32-260fca1b2ee4" providerId="ADAL" clId="{91D762BE-79D4-431A-8A1C-0BB39C930A84}" dt="2025-10-08T21:52:18.389" v="452" actId="20577"/>
          <ac:spMkLst>
            <pc:docMk/>
            <pc:sldMk cId="2212264922" sldId="26505"/>
            <ac:spMk id="10" creationId="{CA5E7E5A-B4C4-F5B9-98E5-6C838D018316}"/>
          </ac:spMkLst>
        </pc:spChg>
      </pc:sldChg>
      <pc:sldChg chg="modSp mod modClrScheme chgLayout">
        <pc:chgData name="Daisy Hong" userId="852f2fe8-ba51-4773-8c32-260fca1b2ee4" providerId="ADAL" clId="{91D762BE-79D4-431A-8A1C-0BB39C930A84}" dt="2025-10-06T22:25:10.579" v="360" actId="1076"/>
        <pc:sldMkLst>
          <pc:docMk/>
          <pc:sldMk cId="3983144764" sldId="26509"/>
        </pc:sldMkLst>
        <pc:spChg chg="mod ord">
          <ac:chgData name="Daisy Hong" userId="852f2fe8-ba51-4773-8c32-260fca1b2ee4" providerId="ADAL" clId="{91D762BE-79D4-431A-8A1C-0BB39C930A84}" dt="2025-10-06T22:25:02.159" v="359" actId="14100"/>
          <ac:spMkLst>
            <pc:docMk/>
            <pc:sldMk cId="3983144764" sldId="26509"/>
            <ac:spMk id="2" creationId="{F0D26F56-45EA-0083-3F56-CF5F84935CAA}"/>
          </ac:spMkLst>
        </pc:spChg>
        <pc:spChg chg="mod ord">
          <ac:chgData name="Daisy Hong" userId="852f2fe8-ba51-4773-8c32-260fca1b2ee4" providerId="ADAL" clId="{91D762BE-79D4-431A-8A1C-0BB39C930A84}" dt="2025-10-06T22:23:49.531" v="346" actId="13244"/>
          <ac:spMkLst>
            <pc:docMk/>
            <pc:sldMk cId="3983144764" sldId="26509"/>
            <ac:spMk id="3" creationId="{194087F6-28AA-1B72-4F93-117C0DD46820}"/>
          </ac:spMkLst>
        </pc:spChg>
        <pc:spChg chg="mod ord">
          <ac:chgData name="Daisy Hong" userId="852f2fe8-ba51-4773-8c32-260fca1b2ee4" providerId="ADAL" clId="{91D762BE-79D4-431A-8A1C-0BB39C930A84}" dt="2025-10-03T05:07:19.101" v="247" actId="700"/>
          <ac:spMkLst>
            <pc:docMk/>
            <pc:sldMk cId="3983144764" sldId="26509"/>
            <ac:spMk id="4" creationId="{920994A1-6280-637C-A32E-0A999DF0F5FE}"/>
          </ac:spMkLst>
        </pc:spChg>
        <pc:spChg chg="mod">
          <ac:chgData name="Daisy Hong" userId="852f2fe8-ba51-4773-8c32-260fca1b2ee4" providerId="ADAL" clId="{91D762BE-79D4-431A-8A1C-0BB39C930A84}" dt="2025-10-06T22:18:45.042" v="302" actId="14100"/>
          <ac:spMkLst>
            <pc:docMk/>
            <pc:sldMk cId="3983144764" sldId="26509"/>
            <ac:spMk id="5" creationId="{30B71473-F9CF-CF7E-0E5C-3EA992639906}"/>
          </ac:spMkLst>
        </pc:spChg>
        <pc:spChg chg="mod">
          <ac:chgData name="Daisy Hong" userId="852f2fe8-ba51-4773-8c32-260fca1b2ee4" providerId="ADAL" clId="{91D762BE-79D4-431A-8A1C-0BB39C930A84}" dt="2025-10-06T22:25:10.579" v="360" actId="1076"/>
          <ac:spMkLst>
            <pc:docMk/>
            <pc:sldMk cId="3983144764" sldId="26509"/>
            <ac:spMk id="6" creationId="{57574466-9E73-015D-05CF-5A187C9A5519}"/>
          </ac:spMkLst>
        </pc:spChg>
        <pc:spChg chg="mod">
          <ac:chgData name="Daisy Hong" userId="852f2fe8-ba51-4773-8c32-260fca1b2ee4" providerId="ADAL" clId="{91D762BE-79D4-431A-8A1C-0BB39C930A84}" dt="2025-10-06T22:18:39.827" v="300" actId="14100"/>
          <ac:spMkLst>
            <pc:docMk/>
            <pc:sldMk cId="3983144764" sldId="26509"/>
            <ac:spMk id="11" creationId="{600C88B0-7E75-D979-6374-F8D61DEB100A}"/>
          </ac:spMkLst>
        </pc:spChg>
        <pc:spChg chg="mod ord">
          <ac:chgData name="Daisy Hong" userId="852f2fe8-ba51-4773-8c32-260fca1b2ee4" providerId="ADAL" clId="{91D762BE-79D4-431A-8A1C-0BB39C930A84}" dt="2025-10-03T05:07:19.101" v="247" actId="700"/>
          <ac:spMkLst>
            <pc:docMk/>
            <pc:sldMk cId="3983144764" sldId="26509"/>
            <ac:spMk id="12" creationId="{1DAD1ACA-21A5-3F6A-0888-0D65507546B6}"/>
          </ac:spMkLst>
        </pc:spChg>
        <pc:spChg chg="mod ord">
          <ac:chgData name="Daisy Hong" userId="852f2fe8-ba51-4773-8c32-260fca1b2ee4" providerId="ADAL" clId="{91D762BE-79D4-431A-8A1C-0BB39C930A84}" dt="2025-10-03T05:07:19.101" v="247" actId="700"/>
          <ac:spMkLst>
            <pc:docMk/>
            <pc:sldMk cId="3983144764" sldId="26509"/>
            <ac:spMk id="13" creationId="{423A5A2F-1AC4-086C-B7B1-D48366C09537}"/>
          </ac:spMkLst>
        </pc:spChg>
        <pc:spChg chg="mod ord">
          <ac:chgData name="Daisy Hong" userId="852f2fe8-ba51-4773-8c32-260fca1b2ee4" providerId="ADAL" clId="{91D762BE-79D4-431A-8A1C-0BB39C930A84}" dt="2025-10-06T22:24:46.313" v="356" actId="14100"/>
          <ac:spMkLst>
            <pc:docMk/>
            <pc:sldMk cId="3983144764" sldId="26509"/>
            <ac:spMk id="14" creationId="{41391802-7AB8-9CFD-27DD-9793071936E1}"/>
          </ac:spMkLst>
        </pc:spChg>
        <pc:spChg chg="mod ord">
          <ac:chgData name="Daisy Hong" userId="852f2fe8-ba51-4773-8c32-260fca1b2ee4" providerId="ADAL" clId="{91D762BE-79D4-431A-8A1C-0BB39C930A84}" dt="2025-10-06T22:24:04.019" v="348" actId="1076"/>
          <ac:spMkLst>
            <pc:docMk/>
            <pc:sldMk cId="3983144764" sldId="26509"/>
            <ac:spMk id="16" creationId="{08EE8F7E-6C62-80C0-C0DE-2948C4B73FC3}"/>
          </ac:spMkLst>
        </pc:spChg>
        <pc:spChg chg="mod">
          <ac:chgData name="Daisy Hong" userId="852f2fe8-ba51-4773-8c32-260fca1b2ee4" providerId="ADAL" clId="{91D762BE-79D4-431A-8A1C-0BB39C930A84}" dt="2025-10-06T22:24:10.634" v="349" actId="1076"/>
          <ac:spMkLst>
            <pc:docMk/>
            <pc:sldMk cId="3983144764" sldId="26509"/>
            <ac:spMk id="19" creationId="{4546156F-E8ED-84EB-426D-4D21CB62767F}"/>
          </ac:spMkLst>
        </pc:spChg>
        <pc:picChg chg="mod ord">
          <ac:chgData name="Daisy Hong" userId="852f2fe8-ba51-4773-8c32-260fca1b2ee4" providerId="ADAL" clId="{91D762BE-79D4-431A-8A1C-0BB39C930A84}" dt="2025-10-06T22:23:34.794" v="345" actId="1076"/>
          <ac:picMkLst>
            <pc:docMk/>
            <pc:sldMk cId="3983144764" sldId="26509"/>
            <ac:picMk id="9" creationId="{000099CE-0565-0D7F-9991-A4761D861AE6}"/>
          </ac:picMkLst>
        </pc:picChg>
        <pc:picChg chg="mod ord">
          <ac:chgData name="Daisy Hong" userId="852f2fe8-ba51-4773-8c32-260fca1b2ee4" providerId="ADAL" clId="{91D762BE-79D4-431A-8A1C-0BB39C930A84}" dt="2025-10-06T22:23:56.409" v="347" actId="13244"/>
          <ac:picMkLst>
            <pc:docMk/>
            <pc:sldMk cId="3983144764" sldId="26509"/>
            <ac:picMk id="18" creationId="{7C0FCC0E-A4F9-1748-1726-9FF61D1CAE3F}"/>
          </ac:picMkLst>
        </pc:picChg>
        <pc:cxnChg chg="ord">
          <ac:chgData name="Daisy Hong" userId="852f2fe8-ba51-4773-8c32-260fca1b2ee4" providerId="ADAL" clId="{91D762BE-79D4-431A-8A1C-0BB39C930A84}" dt="2025-10-02T23:33:49.002" v="44" actId="13244"/>
          <ac:cxnSpMkLst>
            <pc:docMk/>
            <pc:sldMk cId="3983144764" sldId="26509"/>
            <ac:cxnSpMk id="21" creationId="{ABCE520B-D20B-4291-6614-B604B093BDAF}"/>
          </ac:cxnSpMkLst>
        </pc:cxnChg>
        <pc:cxnChg chg="ord">
          <ac:chgData name="Daisy Hong" userId="852f2fe8-ba51-4773-8c32-260fca1b2ee4" providerId="ADAL" clId="{91D762BE-79D4-431A-8A1C-0BB39C930A84}" dt="2025-10-06T22:18:16.428" v="298" actId="13244"/>
          <ac:cxnSpMkLst>
            <pc:docMk/>
            <pc:sldMk cId="3983144764" sldId="26509"/>
            <ac:cxnSpMk id="22" creationId="{A22D4410-BA83-095F-87B6-B30F9CBB8DEE}"/>
          </ac:cxnSpMkLst>
        </pc:cxnChg>
      </pc:sldChg>
      <pc:sldChg chg="modSp mod">
        <pc:chgData name="Daisy Hong" userId="852f2fe8-ba51-4773-8c32-260fca1b2ee4" providerId="ADAL" clId="{91D762BE-79D4-431A-8A1C-0BB39C930A84}" dt="2025-10-03T00:56:52.559" v="123" actId="14100"/>
        <pc:sldMkLst>
          <pc:docMk/>
          <pc:sldMk cId="3176684139" sldId="26511"/>
        </pc:sldMkLst>
        <pc:spChg chg="ord">
          <ac:chgData name="Daisy Hong" userId="852f2fe8-ba51-4773-8c32-260fca1b2ee4" providerId="ADAL" clId="{91D762BE-79D4-431A-8A1C-0BB39C930A84}" dt="2025-10-03T00:55:20.903" v="118" actId="13244"/>
          <ac:spMkLst>
            <pc:docMk/>
            <pc:sldMk cId="3176684139" sldId="26511"/>
            <ac:spMk id="3" creationId="{34C52F5F-FBF5-8430-A240-CB9CD80A242B}"/>
          </ac:spMkLst>
        </pc:spChg>
        <pc:spChg chg="mod">
          <ac:chgData name="Daisy Hong" userId="852f2fe8-ba51-4773-8c32-260fca1b2ee4" providerId="ADAL" clId="{91D762BE-79D4-431A-8A1C-0BB39C930A84}" dt="2025-10-03T00:56:52.559" v="123" actId="14100"/>
          <ac:spMkLst>
            <pc:docMk/>
            <pc:sldMk cId="3176684139" sldId="26511"/>
            <ac:spMk id="12" creationId="{ECFBF847-A998-2CB6-59D8-BC9692D751B4}"/>
          </ac:spMkLst>
        </pc:spChg>
        <pc:cxnChg chg="ord">
          <ac:chgData name="Daisy Hong" userId="852f2fe8-ba51-4773-8c32-260fca1b2ee4" providerId="ADAL" clId="{91D762BE-79D4-431A-8A1C-0BB39C930A84}" dt="2025-10-03T00:55:27.900" v="119" actId="13244"/>
          <ac:cxnSpMkLst>
            <pc:docMk/>
            <pc:sldMk cId="3176684139" sldId="26511"/>
            <ac:cxnSpMk id="8" creationId="{7693C940-8402-26B7-8378-94AE21573EDB}"/>
          </ac:cxnSpMkLst>
        </pc:cxnChg>
      </pc:sldChg>
      <pc:sldChg chg="addSp delSp modSp mod modClrScheme chgLayout">
        <pc:chgData name="Daisy Hong" userId="852f2fe8-ba51-4773-8c32-260fca1b2ee4" providerId="ADAL" clId="{91D762BE-79D4-431A-8A1C-0BB39C930A84}" dt="2025-10-03T05:08:01.835" v="252" actId="2710"/>
        <pc:sldMkLst>
          <pc:docMk/>
          <pc:sldMk cId="2306913608" sldId="26512"/>
        </pc:sldMkLst>
        <pc:spChg chg="mod ord">
          <ac:chgData name="Daisy Hong" userId="852f2fe8-ba51-4773-8c32-260fca1b2ee4" providerId="ADAL" clId="{91D762BE-79D4-431A-8A1C-0BB39C930A84}" dt="2025-10-03T05:07:12.615" v="245" actId="700"/>
          <ac:spMkLst>
            <pc:docMk/>
            <pc:sldMk cId="2306913608" sldId="26512"/>
            <ac:spMk id="2" creationId="{90066BB2-79AC-DF13-0444-D81A94B2F469}"/>
          </ac:spMkLst>
        </pc:spChg>
        <pc:spChg chg="mod ord">
          <ac:chgData name="Daisy Hong" userId="852f2fe8-ba51-4773-8c32-260fca1b2ee4" providerId="ADAL" clId="{91D762BE-79D4-431A-8A1C-0BB39C930A84}" dt="2025-10-03T05:07:12.615" v="245" actId="700"/>
          <ac:spMkLst>
            <pc:docMk/>
            <pc:sldMk cId="2306913608" sldId="26512"/>
            <ac:spMk id="3" creationId="{3C62A30F-6710-05FB-60E3-B80C6F844834}"/>
          </ac:spMkLst>
        </pc:spChg>
        <pc:spChg chg="mod ord">
          <ac:chgData name="Daisy Hong" userId="852f2fe8-ba51-4773-8c32-260fca1b2ee4" providerId="ADAL" clId="{91D762BE-79D4-431A-8A1C-0BB39C930A84}" dt="2025-10-03T05:07:12.615" v="245" actId="700"/>
          <ac:spMkLst>
            <pc:docMk/>
            <pc:sldMk cId="2306913608" sldId="26512"/>
            <ac:spMk id="4" creationId="{49E943AC-5EC4-A7E7-2FBB-64DD09E322F2}"/>
          </ac:spMkLst>
        </pc:spChg>
        <pc:spChg chg="mod">
          <ac:chgData name="Daisy Hong" userId="852f2fe8-ba51-4773-8c32-260fca1b2ee4" providerId="ADAL" clId="{91D762BE-79D4-431A-8A1C-0BB39C930A84}" dt="2025-10-03T05:07:58.110" v="251" actId="2710"/>
          <ac:spMkLst>
            <pc:docMk/>
            <pc:sldMk cId="2306913608" sldId="26512"/>
            <ac:spMk id="9" creationId="{C861F98E-EEC0-DA73-17B9-14CAB9189D07}"/>
          </ac:spMkLst>
        </pc:spChg>
        <pc:spChg chg="mod">
          <ac:chgData name="Daisy Hong" userId="852f2fe8-ba51-4773-8c32-260fca1b2ee4" providerId="ADAL" clId="{91D762BE-79D4-431A-8A1C-0BB39C930A84}" dt="2025-10-03T05:08:01.835" v="252" actId="2710"/>
          <ac:spMkLst>
            <pc:docMk/>
            <pc:sldMk cId="2306913608" sldId="26512"/>
            <ac:spMk id="10" creationId="{7AF99B5B-DDDB-8FFD-4A04-89454294EAA7}"/>
          </ac:spMkLst>
        </pc:spChg>
        <pc:picChg chg="ord">
          <ac:chgData name="Daisy Hong" userId="852f2fe8-ba51-4773-8c32-260fca1b2ee4" providerId="ADAL" clId="{91D762BE-79D4-431A-8A1C-0BB39C930A84}" dt="2025-10-02T23:56:39.531" v="52" actId="13244"/>
          <ac:picMkLst>
            <pc:docMk/>
            <pc:sldMk cId="2306913608" sldId="26512"/>
            <ac:picMk id="15" creationId="{215BA2AA-137A-7A79-D10D-EE954DE76D3E}"/>
          </ac:picMkLst>
        </pc:picChg>
        <pc:cxnChg chg="ord">
          <ac:chgData name="Daisy Hong" userId="852f2fe8-ba51-4773-8c32-260fca1b2ee4" providerId="ADAL" clId="{91D762BE-79D4-431A-8A1C-0BB39C930A84}" dt="2025-10-02T23:56:42.811" v="53" actId="13244"/>
          <ac:cxnSpMkLst>
            <pc:docMk/>
            <pc:sldMk cId="2306913608" sldId="26512"/>
            <ac:cxnSpMk id="12" creationId="{0445D71C-63F1-3F60-5282-A1F5CE18201E}"/>
          </ac:cxnSpMkLst>
        </pc:cxnChg>
      </pc:sldChg>
      <pc:sldChg chg="addSp delSp modSp mod chgLayout">
        <pc:chgData name="Daisy Hong" userId="852f2fe8-ba51-4773-8c32-260fca1b2ee4" providerId="ADAL" clId="{91D762BE-79D4-431A-8A1C-0BB39C930A84}" dt="2025-10-06T22:17:52.108" v="297" actId="14100"/>
        <pc:sldMkLst>
          <pc:docMk/>
          <pc:sldMk cId="2622013119" sldId="26513"/>
        </pc:sldMkLst>
        <pc:spChg chg="mod ord">
          <ac:chgData name="Daisy Hong" userId="852f2fe8-ba51-4773-8c32-260fca1b2ee4" providerId="ADAL" clId="{91D762BE-79D4-431A-8A1C-0BB39C930A84}" dt="2025-10-03T05:07:29.696" v="249" actId="700"/>
          <ac:spMkLst>
            <pc:docMk/>
            <pc:sldMk cId="2622013119" sldId="26513"/>
            <ac:spMk id="2" creationId="{03AAE85B-CAA5-7C80-1AEA-DC73EFF5E5A0}"/>
          </ac:spMkLst>
        </pc:spChg>
        <pc:spChg chg="mod ord">
          <ac:chgData name="Daisy Hong" userId="852f2fe8-ba51-4773-8c32-260fca1b2ee4" providerId="ADAL" clId="{91D762BE-79D4-431A-8A1C-0BB39C930A84}" dt="2025-10-03T05:07:29.696" v="249" actId="700"/>
          <ac:spMkLst>
            <pc:docMk/>
            <pc:sldMk cId="2622013119" sldId="26513"/>
            <ac:spMk id="3" creationId="{EB3133E1-BB75-4767-3CCE-D43014F20BFA}"/>
          </ac:spMkLst>
        </pc:spChg>
        <pc:spChg chg="mod ord">
          <ac:chgData name="Daisy Hong" userId="852f2fe8-ba51-4773-8c32-260fca1b2ee4" providerId="ADAL" clId="{91D762BE-79D4-431A-8A1C-0BB39C930A84}" dt="2025-10-06T22:16:12.654" v="280" actId="1076"/>
          <ac:spMkLst>
            <pc:docMk/>
            <pc:sldMk cId="2622013119" sldId="26513"/>
            <ac:spMk id="4" creationId="{07703A8A-1FC2-6B8C-5045-40ED27D26856}"/>
          </ac:spMkLst>
        </pc:spChg>
        <pc:spChg chg="mod ord">
          <ac:chgData name="Daisy Hong" userId="852f2fe8-ba51-4773-8c32-260fca1b2ee4" providerId="ADAL" clId="{91D762BE-79D4-431A-8A1C-0BB39C930A84}" dt="2025-10-06T22:17:52.108" v="297" actId="14100"/>
          <ac:spMkLst>
            <pc:docMk/>
            <pc:sldMk cId="2622013119" sldId="26513"/>
            <ac:spMk id="5" creationId="{A5408906-2AD5-7E7E-1A82-95497E60EA9E}"/>
          </ac:spMkLst>
        </pc:spChg>
        <pc:spChg chg="mod">
          <ac:chgData name="Daisy Hong" userId="852f2fe8-ba51-4773-8c32-260fca1b2ee4" providerId="ADAL" clId="{91D762BE-79D4-431A-8A1C-0BB39C930A84}" dt="2025-10-06T22:17:20.224" v="283" actId="1076"/>
          <ac:spMkLst>
            <pc:docMk/>
            <pc:sldMk cId="2622013119" sldId="26513"/>
            <ac:spMk id="22" creationId="{B3D921D4-223A-59A2-2B22-272E9A3CB32D}"/>
          </ac:spMkLst>
        </pc:spChg>
        <pc:spChg chg="mod">
          <ac:chgData name="Daisy Hong" userId="852f2fe8-ba51-4773-8c32-260fca1b2ee4" providerId="ADAL" clId="{91D762BE-79D4-431A-8A1C-0BB39C930A84}" dt="2025-10-06T22:17:01.909" v="281" actId="14100"/>
          <ac:spMkLst>
            <pc:docMk/>
            <pc:sldMk cId="2622013119" sldId="26513"/>
            <ac:spMk id="23" creationId="{1FCE4A68-9CE7-C426-D35A-19591919CF22}"/>
          </ac:spMkLst>
        </pc:spChg>
        <pc:spChg chg="mod">
          <ac:chgData name="Daisy Hong" userId="852f2fe8-ba51-4773-8c32-260fca1b2ee4" providerId="ADAL" clId="{91D762BE-79D4-431A-8A1C-0BB39C930A84}" dt="2025-10-06T22:17:16.040" v="282" actId="1076"/>
          <ac:spMkLst>
            <pc:docMk/>
            <pc:sldMk cId="2622013119" sldId="26513"/>
            <ac:spMk id="24" creationId="{9935CD1C-6555-1C2F-8616-F4B06255B669}"/>
          </ac:spMkLst>
        </pc:spChg>
        <pc:spChg chg="mod">
          <ac:chgData name="Daisy Hong" userId="852f2fe8-ba51-4773-8c32-260fca1b2ee4" providerId="ADAL" clId="{91D762BE-79D4-431A-8A1C-0BB39C930A84}" dt="2025-10-06T22:17:45.385" v="296" actId="14100"/>
          <ac:spMkLst>
            <pc:docMk/>
            <pc:sldMk cId="2622013119" sldId="26513"/>
            <ac:spMk id="28" creationId="{928D12C0-5F4A-2627-B07F-B6E0E0969957}"/>
          </ac:spMkLst>
        </pc:spChg>
        <pc:spChg chg="mod ord">
          <ac:chgData name="Daisy Hong" userId="852f2fe8-ba51-4773-8c32-260fca1b2ee4" providerId="ADAL" clId="{91D762BE-79D4-431A-8A1C-0BB39C930A84}" dt="2025-10-06T22:17:39.372" v="295" actId="14100"/>
          <ac:spMkLst>
            <pc:docMk/>
            <pc:sldMk cId="2622013119" sldId="26513"/>
            <ac:spMk id="33" creationId="{160A7CB0-A0A4-DEE8-B465-17FEE90DAE6A}"/>
          </ac:spMkLst>
        </pc:spChg>
        <pc:grpChg chg="mod">
          <ac:chgData name="Daisy Hong" userId="852f2fe8-ba51-4773-8c32-260fca1b2ee4" providerId="ADAL" clId="{91D762BE-79D4-431A-8A1C-0BB39C930A84}" dt="2025-10-06T22:17:34.172" v="294" actId="1036"/>
          <ac:grpSpMkLst>
            <pc:docMk/>
            <pc:sldMk cId="2622013119" sldId="26513"/>
            <ac:grpSpMk id="6" creationId="{057B880A-972F-1E26-A3D4-A26EA5A03437}"/>
          </ac:grpSpMkLst>
        </pc:grpChg>
        <pc:grpChg chg="mod ord">
          <ac:chgData name="Daisy Hong" userId="852f2fe8-ba51-4773-8c32-260fca1b2ee4" providerId="ADAL" clId="{91D762BE-79D4-431A-8A1C-0BB39C930A84}" dt="2025-10-06T22:17:34.172" v="294" actId="1036"/>
          <ac:grpSpMkLst>
            <pc:docMk/>
            <pc:sldMk cId="2622013119" sldId="26513"/>
            <ac:grpSpMk id="7" creationId="{2F8DD4D2-80DD-637B-2E10-22FB50A2E8CF}"/>
          </ac:grpSpMkLst>
        </pc:grpChg>
        <pc:grpChg chg="mod">
          <ac:chgData name="Daisy Hong" userId="852f2fe8-ba51-4773-8c32-260fca1b2ee4" providerId="ADAL" clId="{91D762BE-79D4-431A-8A1C-0BB39C930A84}" dt="2025-10-06T22:17:34.172" v="294" actId="1036"/>
          <ac:grpSpMkLst>
            <pc:docMk/>
            <pc:sldMk cId="2622013119" sldId="26513"/>
            <ac:grpSpMk id="8" creationId="{49F17C2C-4E29-B1D7-F6C0-33812EC7DF85}"/>
          </ac:grpSpMkLst>
        </pc:grpChg>
        <pc:picChg chg="mod">
          <ac:chgData name="Daisy Hong" userId="852f2fe8-ba51-4773-8c32-260fca1b2ee4" providerId="ADAL" clId="{91D762BE-79D4-431A-8A1C-0BB39C930A84}" dt="2025-10-03T05:03:46.116" v="225" actId="1076"/>
          <ac:picMkLst>
            <pc:docMk/>
            <pc:sldMk cId="2622013119" sldId="26513"/>
            <ac:picMk id="21" creationId="{3185D51B-5F72-B592-82CD-6142AF64E052}"/>
          </ac:picMkLst>
        </pc:picChg>
      </pc:sldChg>
      <pc:sldChg chg="delSp modSp mod">
        <pc:chgData name="Daisy Hong" userId="852f2fe8-ba51-4773-8c32-260fca1b2ee4" providerId="ADAL" clId="{91D762BE-79D4-431A-8A1C-0BB39C930A84}" dt="2025-10-03T00:29:00.312" v="106" actId="13244"/>
        <pc:sldMkLst>
          <pc:docMk/>
          <pc:sldMk cId="3378489920" sldId="26522"/>
        </pc:sldMkLst>
        <pc:spChg chg="mod ord">
          <ac:chgData name="Daisy Hong" userId="852f2fe8-ba51-4773-8c32-260fca1b2ee4" providerId="ADAL" clId="{91D762BE-79D4-431A-8A1C-0BB39C930A84}" dt="2025-10-03T00:28:50.879" v="104" actId="962"/>
          <ac:spMkLst>
            <pc:docMk/>
            <pc:sldMk cId="3378489920" sldId="26522"/>
            <ac:spMk id="2" creationId="{AE0057C8-9960-6F82-7845-9FB18E18C707}"/>
          </ac:spMkLst>
        </pc:spChg>
        <pc:spChg chg="ord">
          <ac:chgData name="Daisy Hong" userId="852f2fe8-ba51-4773-8c32-260fca1b2ee4" providerId="ADAL" clId="{91D762BE-79D4-431A-8A1C-0BB39C930A84}" dt="2025-10-03T00:29:00.312" v="106" actId="13244"/>
          <ac:spMkLst>
            <pc:docMk/>
            <pc:sldMk cId="3378489920" sldId="26522"/>
            <ac:spMk id="3" creationId="{96DFFADD-8E70-6267-A10B-6F1BC0967797}"/>
          </ac:spMkLst>
        </pc:spChg>
      </pc:sldChg>
      <pc:sldChg chg="modSp mod chgLayout">
        <pc:chgData name="Daisy Hong" userId="852f2fe8-ba51-4773-8c32-260fca1b2ee4" providerId="ADAL" clId="{91D762BE-79D4-431A-8A1C-0BB39C930A84}" dt="2025-10-06T22:34:01.378" v="419" actId="1076"/>
        <pc:sldMkLst>
          <pc:docMk/>
          <pc:sldMk cId="4009261742" sldId="26523"/>
        </pc:sldMkLst>
        <pc:spChg chg="mod ord">
          <ac:chgData name="Daisy Hong" userId="852f2fe8-ba51-4773-8c32-260fca1b2ee4" providerId="ADAL" clId="{91D762BE-79D4-431A-8A1C-0BB39C930A84}" dt="2025-10-03T05:07:08.369" v="244" actId="700"/>
          <ac:spMkLst>
            <pc:docMk/>
            <pc:sldMk cId="4009261742" sldId="26523"/>
            <ac:spMk id="2" creationId="{62E35916-AB1B-2C31-7A61-C8F6EB305A23}"/>
          </ac:spMkLst>
        </pc:spChg>
        <pc:spChg chg="mod ord">
          <ac:chgData name="Daisy Hong" userId="852f2fe8-ba51-4773-8c32-260fca1b2ee4" providerId="ADAL" clId="{91D762BE-79D4-431A-8A1C-0BB39C930A84}" dt="2025-10-03T05:02:23.116" v="222" actId="11530"/>
          <ac:spMkLst>
            <pc:docMk/>
            <pc:sldMk cId="4009261742" sldId="26523"/>
            <ac:spMk id="5" creationId="{C25C9D64-0EB6-E974-3D0A-CB131C3C748C}"/>
          </ac:spMkLst>
        </pc:spChg>
        <pc:spChg chg="mod ord">
          <ac:chgData name="Daisy Hong" userId="852f2fe8-ba51-4773-8c32-260fca1b2ee4" providerId="ADAL" clId="{91D762BE-79D4-431A-8A1C-0BB39C930A84}" dt="2025-10-06T22:33:28.618" v="412" actId="1035"/>
          <ac:spMkLst>
            <pc:docMk/>
            <pc:sldMk cId="4009261742" sldId="26523"/>
            <ac:spMk id="6" creationId="{B377A435-FF75-FC09-07EF-EC123432078F}"/>
          </ac:spMkLst>
        </pc:spChg>
        <pc:spChg chg="mod">
          <ac:chgData name="Daisy Hong" userId="852f2fe8-ba51-4773-8c32-260fca1b2ee4" providerId="ADAL" clId="{91D762BE-79D4-431A-8A1C-0BB39C930A84}" dt="2025-10-06T22:33:28.618" v="412" actId="1035"/>
          <ac:spMkLst>
            <pc:docMk/>
            <pc:sldMk cId="4009261742" sldId="26523"/>
            <ac:spMk id="7" creationId="{66E4ECB6-89C3-4F33-4F40-BB33ABE6B0F1}"/>
          </ac:spMkLst>
        </pc:spChg>
        <pc:spChg chg="mod ord">
          <ac:chgData name="Daisy Hong" userId="852f2fe8-ba51-4773-8c32-260fca1b2ee4" providerId="ADAL" clId="{91D762BE-79D4-431A-8A1C-0BB39C930A84}" dt="2025-10-06T22:33:28.618" v="412" actId="1035"/>
          <ac:spMkLst>
            <pc:docMk/>
            <pc:sldMk cId="4009261742" sldId="26523"/>
            <ac:spMk id="8" creationId="{6EC711F9-24CE-5F55-E368-D69E8EC57DC1}"/>
          </ac:spMkLst>
        </pc:spChg>
        <pc:spChg chg="mod ord">
          <ac:chgData name="Daisy Hong" userId="852f2fe8-ba51-4773-8c32-260fca1b2ee4" providerId="ADAL" clId="{91D762BE-79D4-431A-8A1C-0BB39C930A84}" dt="2025-10-06T22:34:01.378" v="419" actId="1076"/>
          <ac:spMkLst>
            <pc:docMk/>
            <pc:sldMk cId="4009261742" sldId="26523"/>
            <ac:spMk id="11" creationId="{D1810884-7FB0-3F63-803C-8FE40926B809}"/>
          </ac:spMkLst>
        </pc:spChg>
        <pc:spChg chg="mod ord">
          <ac:chgData name="Daisy Hong" userId="852f2fe8-ba51-4773-8c32-260fca1b2ee4" providerId="ADAL" clId="{91D762BE-79D4-431A-8A1C-0BB39C930A84}" dt="2025-10-06T22:28:28.878" v="393" actId="14100"/>
          <ac:spMkLst>
            <pc:docMk/>
            <pc:sldMk cId="4009261742" sldId="26523"/>
            <ac:spMk id="12" creationId="{8C76D98F-023C-6A83-42FD-0280F20F65FF}"/>
          </ac:spMkLst>
        </pc:spChg>
        <pc:spChg chg="mod ord">
          <ac:chgData name="Daisy Hong" userId="852f2fe8-ba51-4773-8c32-260fca1b2ee4" providerId="ADAL" clId="{91D762BE-79D4-431A-8A1C-0BB39C930A84}" dt="2025-10-03T05:07:08.369" v="244" actId="700"/>
          <ac:spMkLst>
            <pc:docMk/>
            <pc:sldMk cId="4009261742" sldId="26523"/>
            <ac:spMk id="13" creationId="{FAF2B5F1-075A-B319-B8B9-29010A57A966}"/>
          </ac:spMkLst>
        </pc:spChg>
        <pc:spChg chg="mod ord">
          <ac:chgData name="Daisy Hong" userId="852f2fe8-ba51-4773-8c32-260fca1b2ee4" providerId="ADAL" clId="{91D762BE-79D4-431A-8A1C-0BB39C930A84}" dt="2025-10-03T05:07:08.369" v="244" actId="700"/>
          <ac:spMkLst>
            <pc:docMk/>
            <pc:sldMk cId="4009261742" sldId="26523"/>
            <ac:spMk id="15" creationId="{8A442541-B668-EEB4-7F8B-94DB81DC88B3}"/>
          </ac:spMkLst>
        </pc:spChg>
        <pc:picChg chg="mod ord">
          <ac:chgData name="Daisy Hong" userId="852f2fe8-ba51-4773-8c32-260fca1b2ee4" providerId="ADAL" clId="{91D762BE-79D4-431A-8A1C-0BB39C930A84}" dt="2025-10-06T22:33:56.438" v="418" actId="1076"/>
          <ac:picMkLst>
            <pc:docMk/>
            <pc:sldMk cId="4009261742" sldId="26523"/>
            <ac:picMk id="19" creationId="{BFE62174-A5BE-B3DA-C98A-FAC227B77EE3}"/>
          </ac:picMkLst>
        </pc:picChg>
        <pc:picChg chg="mod ord">
          <ac:chgData name="Daisy Hong" userId="852f2fe8-ba51-4773-8c32-260fca1b2ee4" providerId="ADAL" clId="{91D762BE-79D4-431A-8A1C-0BB39C930A84}" dt="2025-10-06T22:33:56.438" v="418" actId="1076"/>
          <ac:picMkLst>
            <pc:docMk/>
            <pc:sldMk cId="4009261742" sldId="26523"/>
            <ac:picMk id="21" creationId="{EDB52EE3-5B3E-46AD-D3C5-0673CB0D098B}"/>
          </ac:picMkLst>
        </pc:picChg>
        <pc:picChg chg="mod ord">
          <ac:chgData name="Daisy Hong" userId="852f2fe8-ba51-4773-8c32-260fca1b2ee4" providerId="ADAL" clId="{91D762BE-79D4-431A-8A1C-0BB39C930A84}" dt="2025-10-06T22:33:56.438" v="418" actId="1076"/>
          <ac:picMkLst>
            <pc:docMk/>
            <pc:sldMk cId="4009261742" sldId="26523"/>
            <ac:picMk id="23" creationId="{1A229F27-6FC8-F4CA-8EFB-2E0BB8C92CFC}"/>
          </ac:picMkLst>
        </pc:picChg>
      </pc:sldChg>
      <pc:sldChg chg="addSp delSp modSp mod">
        <pc:chgData name="Daisy Hong" userId="852f2fe8-ba51-4773-8c32-260fca1b2ee4" providerId="ADAL" clId="{91D762BE-79D4-431A-8A1C-0BB39C930A84}" dt="2025-10-06T22:53:32.369" v="426" actId="14100"/>
        <pc:sldMkLst>
          <pc:docMk/>
          <pc:sldMk cId="1237497844" sldId="26526"/>
        </pc:sldMkLst>
        <pc:spChg chg="ord">
          <ac:chgData name="Daisy Hong" userId="852f2fe8-ba51-4773-8c32-260fca1b2ee4" providerId="ADAL" clId="{91D762BE-79D4-431A-8A1C-0BB39C930A84}" dt="2025-10-03T00:11:10.383" v="91" actId="13244"/>
          <ac:spMkLst>
            <pc:docMk/>
            <pc:sldMk cId="1237497844" sldId="26526"/>
            <ac:spMk id="3" creationId="{86F10310-64D4-8BE4-8EB8-6E488BDE0A37}"/>
          </ac:spMkLst>
        </pc:spChg>
        <pc:spChg chg="ord">
          <ac:chgData name="Daisy Hong" userId="852f2fe8-ba51-4773-8c32-260fca1b2ee4" providerId="ADAL" clId="{91D762BE-79D4-431A-8A1C-0BB39C930A84}" dt="2025-10-03T00:16:49.697" v="93" actId="13244"/>
          <ac:spMkLst>
            <pc:docMk/>
            <pc:sldMk cId="1237497844" sldId="26526"/>
            <ac:spMk id="8" creationId="{3A6F1489-AC72-A4BD-73B9-2D6A3DA39BDD}"/>
          </ac:spMkLst>
        </pc:spChg>
        <pc:spChg chg="mod">
          <ac:chgData name="Daisy Hong" userId="852f2fe8-ba51-4773-8c32-260fca1b2ee4" providerId="ADAL" clId="{91D762BE-79D4-431A-8A1C-0BB39C930A84}" dt="2025-10-06T22:53:32.369" v="426" actId="14100"/>
          <ac:spMkLst>
            <pc:docMk/>
            <pc:sldMk cId="1237497844" sldId="26526"/>
            <ac:spMk id="17" creationId="{51C3AEC6-2037-ADC1-EF8A-99491DFFC534}"/>
          </ac:spMkLst>
        </pc:spChg>
        <pc:picChg chg="mod">
          <ac:chgData name="Daisy Hong" userId="852f2fe8-ba51-4773-8c32-260fca1b2ee4" providerId="ADAL" clId="{91D762BE-79D4-431A-8A1C-0BB39C930A84}" dt="2025-10-06T22:53:19.538" v="424" actId="14100"/>
          <ac:picMkLst>
            <pc:docMk/>
            <pc:sldMk cId="1237497844" sldId="26526"/>
            <ac:picMk id="15" creationId="{85A9C5C2-80BD-C557-AEB5-36784E23AAD6}"/>
          </ac:picMkLst>
        </pc:picChg>
        <pc:cxnChg chg="ord">
          <ac:chgData name="Daisy Hong" userId="852f2fe8-ba51-4773-8c32-260fca1b2ee4" providerId="ADAL" clId="{91D762BE-79D4-431A-8A1C-0BB39C930A84}" dt="2025-10-06T22:38:54.477" v="420" actId="13244"/>
          <ac:cxnSpMkLst>
            <pc:docMk/>
            <pc:sldMk cId="1237497844" sldId="26526"/>
            <ac:cxnSpMk id="10" creationId="{C374176A-7466-FA9F-6E0A-EF09E9AD0257}"/>
          </ac:cxnSpMkLst>
        </pc:cxnChg>
      </pc:sldChg>
      <pc:sldChg chg="modSp mod">
        <pc:chgData name="Daisy Hong" userId="852f2fe8-ba51-4773-8c32-260fca1b2ee4" providerId="ADAL" clId="{91D762BE-79D4-431A-8A1C-0BB39C930A84}" dt="2025-10-06T22:53:46.884" v="448" actId="1037"/>
        <pc:sldMkLst>
          <pc:docMk/>
          <pc:sldMk cId="1447014412" sldId="26527"/>
        </pc:sldMkLst>
        <pc:spChg chg="mod ord">
          <ac:chgData name="Daisy Hong" userId="852f2fe8-ba51-4773-8c32-260fca1b2ee4" providerId="ADAL" clId="{91D762BE-79D4-431A-8A1C-0BB39C930A84}" dt="2025-10-03T00:23:13.728" v="99" actId="962"/>
          <ac:spMkLst>
            <pc:docMk/>
            <pc:sldMk cId="1447014412" sldId="26527"/>
            <ac:spMk id="2" creationId="{EFF9AAAB-E4C1-2185-9D48-28267EED8BFC}"/>
          </ac:spMkLst>
        </pc:spChg>
        <pc:spChg chg="mod">
          <ac:chgData name="Daisy Hong" userId="852f2fe8-ba51-4773-8c32-260fca1b2ee4" providerId="ADAL" clId="{91D762BE-79D4-431A-8A1C-0BB39C930A84}" dt="2025-10-06T22:53:46.884" v="448" actId="1037"/>
          <ac:spMkLst>
            <pc:docMk/>
            <pc:sldMk cId="1447014412" sldId="26527"/>
            <ac:spMk id="7" creationId="{D973BC00-B70D-CCAF-951A-3DFED7A56267}"/>
          </ac:spMkLst>
        </pc:spChg>
        <pc:spChg chg="mod ord">
          <ac:chgData name="Daisy Hong" userId="852f2fe8-ba51-4773-8c32-260fca1b2ee4" providerId="ADAL" clId="{91D762BE-79D4-431A-8A1C-0BB39C930A84}" dt="2025-10-06T22:53:46.884" v="448" actId="1037"/>
          <ac:spMkLst>
            <pc:docMk/>
            <pc:sldMk cId="1447014412" sldId="26527"/>
            <ac:spMk id="8" creationId="{D9500786-793D-651B-1A39-AC367B0B17E4}"/>
          </ac:spMkLst>
        </pc:spChg>
        <pc:picChg chg="mod ord">
          <ac:chgData name="Daisy Hong" userId="852f2fe8-ba51-4773-8c32-260fca1b2ee4" providerId="ADAL" clId="{91D762BE-79D4-431A-8A1C-0BB39C930A84}" dt="2025-10-06T22:53:46.884" v="448" actId="1037"/>
          <ac:picMkLst>
            <pc:docMk/>
            <pc:sldMk cId="1447014412" sldId="26527"/>
            <ac:picMk id="11" creationId="{4BBE7E91-A554-5731-370C-3316958F821C}"/>
          </ac:picMkLst>
        </pc:picChg>
        <pc:picChg chg="mod">
          <ac:chgData name="Daisy Hong" userId="852f2fe8-ba51-4773-8c32-260fca1b2ee4" providerId="ADAL" clId="{91D762BE-79D4-431A-8A1C-0BB39C930A84}" dt="2025-10-06T22:53:46.884" v="448" actId="1037"/>
          <ac:picMkLst>
            <pc:docMk/>
            <pc:sldMk cId="1447014412" sldId="26527"/>
            <ac:picMk id="15" creationId="{7D01F87C-0240-E7FA-D0ED-27AD0571D523}"/>
          </ac:picMkLst>
        </pc:picChg>
        <pc:cxnChg chg="ord">
          <ac:chgData name="Daisy Hong" userId="852f2fe8-ba51-4773-8c32-260fca1b2ee4" providerId="ADAL" clId="{91D762BE-79D4-431A-8A1C-0BB39C930A84}" dt="2025-10-03T00:28:30.259" v="100" actId="13244"/>
          <ac:cxnSpMkLst>
            <pc:docMk/>
            <pc:sldMk cId="1447014412" sldId="26527"/>
            <ac:cxnSpMk id="9" creationId="{B89B0352-C2D3-7C3A-B812-5E1FE0C3C0B8}"/>
          </ac:cxnSpMkLst>
        </pc:cxnChg>
      </pc:sldChg>
      <pc:sldChg chg="modSp mod">
        <pc:chgData name="Daisy Hong" userId="852f2fe8-ba51-4773-8c32-260fca1b2ee4" providerId="ADAL" clId="{91D762BE-79D4-431A-8A1C-0BB39C930A84}" dt="2025-10-03T00:29:27.091" v="110" actId="13244"/>
        <pc:sldMkLst>
          <pc:docMk/>
          <pc:sldMk cId="1311720967" sldId="26528"/>
        </pc:sldMkLst>
        <pc:spChg chg="mod ord">
          <ac:chgData name="Daisy Hong" userId="852f2fe8-ba51-4773-8c32-260fca1b2ee4" providerId="ADAL" clId="{91D762BE-79D4-431A-8A1C-0BB39C930A84}" dt="2025-10-03T00:29:21.252" v="108" actId="962"/>
          <ac:spMkLst>
            <pc:docMk/>
            <pc:sldMk cId="1311720967" sldId="26528"/>
            <ac:spMk id="2" creationId="{BF68CFF0-3CDD-9534-9D7D-3D2C17B173AC}"/>
          </ac:spMkLst>
        </pc:spChg>
        <pc:spChg chg="ord">
          <ac:chgData name="Daisy Hong" userId="852f2fe8-ba51-4773-8c32-260fca1b2ee4" providerId="ADAL" clId="{91D762BE-79D4-431A-8A1C-0BB39C930A84}" dt="2025-10-03T00:29:23.061" v="109" actId="13244"/>
          <ac:spMkLst>
            <pc:docMk/>
            <pc:sldMk cId="1311720967" sldId="26528"/>
            <ac:spMk id="3" creationId="{F3E0134D-5D0A-0656-5392-4910AE2D0A86}"/>
          </ac:spMkLst>
        </pc:spChg>
        <pc:spChg chg="ord">
          <ac:chgData name="Daisy Hong" userId="852f2fe8-ba51-4773-8c32-260fca1b2ee4" providerId="ADAL" clId="{91D762BE-79D4-431A-8A1C-0BB39C930A84}" dt="2025-10-03T00:29:27.091" v="110" actId="13244"/>
          <ac:spMkLst>
            <pc:docMk/>
            <pc:sldMk cId="1311720967" sldId="26528"/>
            <ac:spMk id="4" creationId="{35CE0F47-EBB2-A49A-F88F-4AF2ED699F18}"/>
          </ac:spMkLst>
        </pc:spChg>
      </pc:sldChg>
      <pc:sldChg chg="modSp mod">
        <pc:chgData name="Daisy Hong" userId="852f2fe8-ba51-4773-8c32-260fca1b2ee4" providerId="ADAL" clId="{91D762BE-79D4-431A-8A1C-0BB39C930A84}" dt="2025-10-06T23:18:28.251" v="449" actId="14100"/>
        <pc:sldMkLst>
          <pc:docMk/>
          <pc:sldMk cId="3471375348" sldId="26529"/>
        </pc:sldMkLst>
        <pc:spChg chg="mod ord">
          <ac:chgData name="Daisy Hong" userId="852f2fe8-ba51-4773-8c32-260fca1b2ee4" providerId="ADAL" clId="{91D762BE-79D4-431A-8A1C-0BB39C930A84}" dt="2025-10-03T00:30:11.259" v="114" actId="13244"/>
          <ac:spMkLst>
            <pc:docMk/>
            <pc:sldMk cId="3471375348" sldId="26529"/>
            <ac:spMk id="2" creationId="{5F5BBDFA-631F-0465-1816-5E10A5730C93}"/>
          </ac:spMkLst>
        </pc:spChg>
        <pc:spChg chg="ord">
          <ac:chgData name="Daisy Hong" userId="852f2fe8-ba51-4773-8c32-260fca1b2ee4" providerId="ADAL" clId="{91D762BE-79D4-431A-8A1C-0BB39C930A84}" dt="2025-10-03T00:31:15.258" v="116" actId="13244"/>
          <ac:spMkLst>
            <pc:docMk/>
            <pc:sldMk cId="3471375348" sldId="26529"/>
            <ac:spMk id="6" creationId="{AB27E771-C3EF-22D4-3C88-42189DE33D08}"/>
          </ac:spMkLst>
        </pc:spChg>
        <pc:picChg chg="ord">
          <ac:chgData name="Daisy Hong" userId="852f2fe8-ba51-4773-8c32-260fca1b2ee4" providerId="ADAL" clId="{91D762BE-79D4-431A-8A1C-0BB39C930A84}" dt="2025-10-03T00:31:12.372" v="115" actId="13244"/>
          <ac:picMkLst>
            <pc:docMk/>
            <pc:sldMk cId="3471375348" sldId="26529"/>
            <ac:picMk id="10" creationId="{9B494FC4-1603-C605-FA63-834DEAAC81FA}"/>
          </ac:picMkLst>
        </pc:picChg>
        <pc:cxnChg chg="mod ord">
          <ac:chgData name="Daisy Hong" userId="852f2fe8-ba51-4773-8c32-260fca1b2ee4" providerId="ADAL" clId="{91D762BE-79D4-431A-8A1C-0BB39C930A84}" dt="2025-10-06T23:18:28.251" v="449" actId="14100"/>
          <ac:cxnSpMkLst>
            <pc:docMk/>
            <pc:sldMk cId="3471375348" sldId="26529"/>
            <ac:cxnSpMk id="7" creationId="{1C1C825A-D773-CEB1-5A80-8F0FE1E0215A}"/>
          </ac:cxnSpMkLst>
        </pc:cxnChg>
      </pc:sldChg>
      <pc:sldChg chg="modSp mod">
        <pc:chgData name="Daisy Hong" userId="852f2fe8-ba51-4773-8c32-260fca1b2ee4" providerId="ADAL" clId="{91D762BE-79D4-431A-8A1C-0BB39C930A84}" dt="2025-10-06T23:18:36.680" v="450" actId="14100"/>
        <pc:sldMkLst>
          <pc:docMk/>
          <pc:sldMk cId="1415128007" sldId="26530"/>
        </pc:sldMkLst>
        <pc:spChg chg="mod ord">
          <ac:chgData name="Daisy Hong" userId="852f2fe8-ba51-4773-8c32-260fca1b2ee4" providerId="ADAL" clId="{91D762BE-79D4-431A-8A1C-0BB39C930A84}" dt="2025-10-03T01:27:05.802" v="125" actId="13244"/>
          <ac:spMkLst>
            <pc:docMk/>
            <pc:sldMk cId="1415128007" sldId="26530"/>
            <ac:spMk id="2" creationId="{456F93F7-2B08-BDF3-876D-07F1A867BF20}"/>
          </ac:spMkLst>
        </pc:spChg>
        <pc:spChg chg="ord">
          <ac:chgData name="Daisy Hong" userId="852f2fe8-ba51-4773-8c32-260fca1b2ee4" providerId="ADAL" clId="{91D762BE-79D4-431A-8A1C-0BB39C930A84}" dt="2025-10-03T01:57:21.507" v="126" actId="13244"/>
          <ac:spMkLst>
            <pc:docMk/>
            <pc:sldMk cId="1415128007" sldId="26530"/>
            <ac:spMk id="3" creationId="{EF2C2F64-0F80-F34E-CF99-622F6B15AE9E}"/>
          </ac:spMkLst>
        </pc:spChg>
        <pc:spChg chg="ord">
          <ac:chgData name="Daisy Hong" userId="852f2fe8-ba51-4773-8c32-260fca1b2ee4" providerId="ADAL" clId="{91D762BE-79D4-431A-8A1C-0BB39C930A84}" dt="2025-10-03T01:57:24.681" v="127" actId="13244"/>
          <ac:spMkLst>
            <pc:docMk/>
            <pc:sldMk cId="1415128007" sldId="26530"/>
            <ac:spMk id="4" creationId="{BEA04FC8-70E7-E990-3737-A1A63B706919}"/>
          </ac:spMkLst>
        </pc:spChg>
        <pc:spChg chg="ord">
          <ac:chgData name="Daisy Hong" userId="852f2fe8-ba51-4773-8c32-260fca1b2ee4" providerId="ADAL" clId="{91D762BE-79D4-431A-8A1C-0BB39C930A84}" dt="2025-10-03T01:57:36.362" v="129" actId="13244"/>
          <ac:spMkLst>
            <pc:docMk/>
            <pc:sldMk cId="1415128007" sldId="26530"/>
            <ac:spMk id="9" creationId="{9AF04071-3F01-12A4-889E-2317EAC574A9}"/>
          </ac:spMkLst>
        </pc:spChg>
        <pc:spChg chg="ord">
          <ac:chgData name="Daisy Hong" userId="852f2fe8-ba51-4773-8c32-260fca1b2ee4" providerId="ADAL" clId="{91D762BE-79D4-431A-8A1C-0BB39C930A84}" dt="2025-10-03T01:58:01.809" v="132" actId="13244"/>
          <ac:spMkLst>
            <pc:docMk/>
            <pc:sldMk cId="1415128007" sldId="26530"/>
            <ac:spMk id="20" creationId="{44C5F13B-8F72-96C0-28C2-AABE816D2336}"/>
          </ac:spMkLst>
        </pc:spChg>
        <pc:cxnChg chg="mod ord">
          <ac:chgData name="Daisy Hong" userId="852f2fe8-ba51-4773-8c32-260fca1b2ee4" providerId="ADAL" clId="{91D762BE-79D4-431A-8A1C-0BB39C930A84}" dt="2025-10-06T23:18:36.680" v="450" actId="14100"/>
          <ac:cxnSpMkLst>
            <pc:docMk/>
            <pc:sldMk cId="1415128007" sldId="26530"/>
            <ac:cxnSpMk id="7" creationId="{215D0AA1-3782-0412-27BE-1C1BBD3A3BB3}"/>
          </ac:cxnSpMkLst>
        </pc:cxnChg>
        <pc:cxnChg chg="ord">
          <ac:chgData name="Daisy Hong" userId="852f2fe8-ba51-4773-8c32-260fca1b2ee4" providerId="ADAL" clId="{91D762BE-79D4-431A-8A1C-0BB39C930A84}" dt="2025-10-03T01:57:54.094" v="130" actId="13244"/>
          <ac:cxnSpMkLst>
            <pc:docMk/>
            <pc:sldMk cId="1415128007" sldId="26530"/>
            <ac:cxnSpMk id="16" creationId="{809834A2-0AC6-90B1-6E9C-D5223C0CFF4E}"/>
          </ac:cxnSpMkLst>
        </pc:cxnChg>
        <pc:cxnChg chg="ord">
          <ac:chgData name="Daisy Hong" userId="852f2fe8-ba51-4773-8c32-260fca1b2ee4" providerId="ADAL" clId="{91D762BE-79D4-431A-8A1C-0BB39C930A84}" dt="2025-10-03T01:57:58.844" v="131" actId="13244"/>
          <ac:cxnSpMkLst>
            <pc:docMk/>
            <pc:sldMk cId="1415128007" sldId="26530"/>
            <ac:cxnSpMk id="19" creationId="{DD994A6E-0E98-E8E5-1ACD-3604B7B577CB}"/>
          </ac:cxnSpMkLst>
        </pc:cxnChg>
      </pc:sldChg>
      <pc:sldChg chg="modSp mod">
        <pc:chgData name="Daisy Hong" userId="852f2fe8-ba51-4773-8c32-260fca1b2ee4" providerId="ADAL" clId="{91D762BE-79D4-431A-8A1C-0BB39C930A84}" dt="2025-10-03T00:29:53.900" v="112" actId="962"/>
        <pc:sldMkLst>
          <pc:docMk/>
          <pc:sldMk cId="4095306733" sldId="26531"/>
        </pc:sldMkLst>
        <pc:spChg chg="mod ord">
          <ac:chgData name="Daisy Hong" userId="852f2fe8-ba51-4773-8c32-260fca1b2ee4" providerId="ADAL" clId="{91D762BE-79D4-431A-8A1C-0BB39C930A84}" dt="2025-10-03T00:29:53.900" v="112" actId="962"/>
          <ac:spMkLst>
            <pc:docMk/>
            <pc:sldMk cId="4095306733" sldId="26531"/>
            <ac:spMk id="2" creationId="{07CF7514-D40B-6417-4D98-06EDB0421332}"/>
          </ac:spMkLst>
        </pc:spChg>
      </pc:sldChg>
    </pc:docChg>
  </pc:docChgLst>
  <pc:docChgLst>
    <pc:chgData name="Daisy Hong" userId="852f2fe8-ba51-4773-8c32-260fca1b2ee4" providerId="ADAL" clId="{BA9E5D68-9781-55FC-B968-ED696BFEB24F}"/>
    <pc:docChg chg="modSld">
      <pc:chgData name="Daisy Hong" userId="852f2fe8-ba51-4773-8c32-260fca1b2ee4" providerId="ADAL" clId="{BA9E5D68-9781-55FC-B968-ED696BFEB24F}" dt="2025-10-08T02:02:22.109" v="0"/>
      <pc:docMkLst>
        <pc:docMk/>
      </pc:docMkLst>
      <pc:sldChg chg="modSp">
        <pc:chgData name="Daisy Hong" userId="852f2fe8-ba51-4773-8c32-260fca1b2ee4" providerId="ADAL" clId="{BA9E5D68-9781-55FC-B968-ED696BFEB24F}" dt="2025-10-08T02:02:22.109" v="0"/>
        <pc:sldMkLst>
          <pc:docMk/>
          <pc:sldMk cId="2212264922" sldId="26505"/>
        </pc:sldMkLst>
        <pc:spChg chg="mod">
          <ac:chgData name="Daisy Hong" userId="852f2fe8-ba51-4773-8c32-260fca1b2ee4" providerId="ADAL" clId="{BA9E5D68-9781-55FC-B968-ED696BFEB24F}" dt="2025-10-08T02:02:22.109" v="0"/>
          <ac:spMkLst>
            <pc:docMk/>
            <pc:sldMk cId="2212264922" sldId="26505"/>
            <ac:spMk id="10" creationId="{CA5E7E5A-B4C4-F5B9-98E5-6C838D018316}"/>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40:47.541" v="1"/>
      <pc:docMkLst>
        <pc:docMk/>
      </pc:docMkLst>
      <pc:sldChg chg="addSp delSp modSp mod">
        <pc:chgData name="Daisy Hong" userId="852f2fe8-ba51-4773-8c32-260fca1b2ee4" providerId="ADAL" clId="{BB608F32-918A-4A14-94F6-A0382153581E}" dt="2025-10-17T02:40:47.541" v="1"/>
        <pc:sldMkLst>
          <pc:docMk/>
          <pc:sldMk cId="2212264922" sldId="26505"/>
        </pc:sldMkLst>
        <pc:picChg chg="add mod">
          <ac:chgData name="Daisy Hong" userId="852f2fe8-ba51-4773-8c32-260fca1b2ee4" providerId="ADAL" clId="{BB608F32-918A-4A14-94F6-A0382153581E}" dt="2025-10-17T02:40:47.541" v="1"/>
          <ac:picMkLst>
            <pc:docMk/>
            <pc:sldMk cId="2212264922" sldId="26505"/>
            <ac:picMk id="4" creationId="{F75899CD-F0EB-4245-DC1E-C8F166E2B27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1234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42808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9B4E-7976-9D8D-2F67-2FBADBB95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F6CF3-CBC8-66BD-42C6-AE9984F9C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835F4-15A7-22F3-AF10-402D0DB6EA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94E12FB-DB7D-746B-23CF-E9A224ABE9CD}"/>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64944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23124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3466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5.png"/><Relationship Id="rId10" Type="http://schemas.openxmlformats.org/officeDocument/2006/relationships/image" Target="../media/image46.png"/><Relationship Id="rId4" Type="http://schemas.openxmlformats.org/officeDocument/2006/relationships/image" Target="../media/image44.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00.png"/><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0.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60.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Translations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Unit 4 – graphing </a:t>
            </a:r>
            <a:r>
              <a:rPr lang="en-AU" dirty="0"/>
              <a:t>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11">
            <a:extLst>
              <a:ext uri="{FF2B5EF4-FFF2-40B4-BE49-F238E27FC236}">
                <a16:creationId xmlns:a16="http://schemas.microsoft.com/office/drawing/2014/main" id="{F75899CD-F0EB-4245-DC1E-C8F166E2B27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7939B-3183-60E6-4D49-099A2F8A11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665050-3D21-990E-DE6F-588F8E0010F8}"/>
              </a:ext>
            </a:extLst>
          </p:cNvPr>
          <p:cNvSpPr>
            <a:spLocks noGrp="1"/>
          </p:cNvSpPr>
          <p:nvPr>
            <p:ph type="title"/>
          </p:nvPr>
        </p:nvSpPr>
        <p:spPr/>
        <p:txBody>
          <a:bodyPr/>
          <a:lstStyle/>
          <a:p>
            <a:r>
              <a:rPr lang="en-AU" dirty="0">
                <a:latin typeface="+mj-lt"/>
              </a:rPr>
              <a:t>Horizontal translations (2)</a:t>
            </a:r>
          </a:p>
        </p:txBody>
      </p:sp>
      <p:sp>
        <p:nvSpPr>
          <p:cNvPr id="13" name="Text Placeholder 12">
            <a:extLst>
              <a:ext uri="{FF2B5EF4-FFF2-40B4-BE49-F238E27FC236}">
                <a16:creationId xmlns:a16="http://schemas.microsoft.com/office/drawing/2014/main" id="{EF6611D7-32CD-6047-66D7-C3212A36818F}"/>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030BC35-9C6B-9A6C-3E2C-178EF0BC711D}"/>
                  </a:ext>
                </a:extLst>
              </p:cNvPr>
              <p:cNvSpPr>
                <a:spLocks noGrp="1"/>
              </p:cNvSpPr>
              <p:nvPr>
                <p:ph type="body" sz="quarter" idx="17"/>
              </p:nvPr>
            </p:nvSpPr>
            <p:spPr>
              <a:xfrm>
                <a:off x="348001" y="1496111"/>
                <a:ext cx="5939214" cy="4807835"/>
              </a:xfrm>
            </p:spPr>
            <p:txBody>
              <a:bodyPr/>
              <a:lstStyle/>
              <a:p>
                <a:r>
                  <a:rPr lang="en-AU" sz="1800" dirty="0">
                    <a:latin typeface="+mn-lt"/>
                  </a:rPr>
                  <a:t>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latin typeface="+mn-lt"/>
                  </a:rPr>
                  <a:t> is translated 2 units to the right. </a:t>
                </a:r>
              </a:p>
              <a:p>
                <a:pPr>
                  <a:spcAft>
                    <a:spcPts val="2400"/>
                  </a:spcAft>
                </a:pPr>
                <a:r>
                  <a:rPr lang="en-AU" sz="1800" dirty="0"/>
                  <a:t>Write the equation of the new graph and sketch it</a:t>
                </a:r>
                <a:r>
                  <a:rPr lang="en-AU" sz="1800" dirty="0">
                    <a:latin typeface="+mn-lt"/>
                  </a:rPr>
                  <a:t>.</a:t>
                </a:r>
              </a:p>
              <a:p>
                <a:pPr>
                  <a:spcAft>
                    <a:spcPts val="2400"/>
                  </a:spcAft>
                </a:pPr>
                <a:r>
                  <a:rPr lang="en-AU" sz="1800" b="1" dirty="0">
                    <a:latin typeface="+mn-lt"/>
                  </a:rPr>
                  <a:t>Solution:</a:t>
                </a:r>
              </a:p>
              <a:p>
                <a:r>
                  <a:rPr lang="en-AU" sz="1800" dirty="0">
                    <a:latin typeface="+mn-lt"/>
                  </a:rPr>
                  <a:t>Horizontal translation, replace </a:t>
                </a:r>
                <a14:m>
                  <m:oMath xmlns:m="http://schemas.openxmlformats.org/officeDocument/2006/math">
                    <m:r>
                      <a:rPr lang="en-AU" sz="1800" b="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𝑎</m:t>
                    </m:r>
                  </m:oMath>
                </a14:m>
                <a:r>
                  <a:rPr lang="en-AU" sz="1800" dirty="0">
                    <a:latin typeface="+mn-lt"/>
                  </a:rPr>
                  <a:t>.</a:t>
                </a:r>
              </a:p>
              <a:p>
                <a:r>
                  <a:rPr lang="en-AU" sz="1800" dirty="0">
                    <a:latin typeface="+mn-lt"/>
                  </a:rPr>
                  <a:t>To translate 2 units to the right, replace </a:t>
                </a:r>
                <a14:m>
                  <m:oMath xmlns:m="http://schemas.openxmlformats.org/officeDocument/2006/math">
                    <m:r>
                      <a:rPr lang="en-AU" sz="1800" b="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b="0" i="1" smtClean="0">
                        <a:latin typeface="Cambria Math" panose="02040503050406030204" pitchFamily="18" charset="0"/>
                      </a:rPr>
                      <m:t>𝑥</m:t>
                    </m:r>
                    <m:r>
                      <a:rPr lang="en-AU" sz="1800" i="1">
                        <a:latin typeface="Cambria Math" panose="02040503050406030204" pitchFamily="18" charset="0"/>
                      </a:rPr>
                      <m:t>−</m:t>
                    </m:r>
                    <m:r>
                      <a:rPr lang="en-AU" sz="1800" b="0" i="1" smtClean="0">
                        <a:latin typeface="Cambria Math" panose="02040503050406030204" pitchFamily="18" charset="0"/>
                      </a:rPr>
                      <m:t>2</m:t>
                    </m:r>
                  </m:oMath>
                </a14:m>
                <a:r>
                  <a:rPr lang="en-AU" sz="1800" dirty="0">
                    <a:latin typeface="+mn-lt"/>
                  </a:rPr>
                  <a:t>.</a:t>
                </a:r>
              </a:p>
              <a:p>
                <a:pPr marL="363538"/>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d>
                        <m:dPr>
                          <m:begChr m:val="|"/>
                          <m:endChr m:val="|"/>
                          <m:ctrlPr>
                            <a:rPr lang="en-AU" sz="1800" i="1" smtClean="0">
                              <a:latin typeface="Cambria Math" panose="02040503050406030204" pitchFamily="18" charset="0"/>
                            </a:rPr>
                          </m:ctrlPr>
                        </m:d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m:t>
                              </m:r>
                            </m:e>
                          </m:d>
                          <m:r>
                            <a:rPr lang="en-AU" sz="1800" b="0" i="1" smtClean="0">
                              <a:latin typeface="Cambria Math" panose="02040503050406030204" pitchFamily="18" charset="0"/>
                            </a:rPr>
                            <m:t>+1</m:t>
                          </m:r>
                        </m:e>
                      </m:d>
                    </m:oMath>
                  </m:oMathPara>
                </a14:m>
                <a:endParaRPr lang="en-AU" sz="1800" dirty="0">
                  <a:latin typeface="+mn-lt"/>
                </a:endParaRPr>
              </a:p>
              <a:p>
                <a:pPr marL="363538" indent="-2603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−2+1</m:t>
                          </m:r>
                        </m:e>
                      </m:d>
                    </m:oMath>
                  </m:oMathPara>
                </a14:m>
                <a:endParaRPr lang="en-AU" sz="1800" b="0" dirty="0">
                  <a:latin typeface="+mn-lt"/>
                </a:endParaRPr>
              </a:p>
              <a:p>
                <a:pPr marL="363538" indent="-260350"/>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d>
                        <m:dPr>
                          <m:begChr m:val="|"/>
                          <m:endChr m:val="|"/>
                          <m:ctrlPr>
                            <a:rPr lang="en-AU" sz="1800" i="1">
                              <a:latin typeface="Cambria Math" panose="02040503050406030204" pitchFamily="18" charset="0"/>
                            </a:rPr>
                          </m:ctrlPr>
                        </m:dPr>
                        <m:e>
                          <m:r>
                            <a:rPr lang="en-AU" sz="1800" i="1">
                              <a:latin typeface="Cambria Math" panose="02040503050406030204" pitchFamily="18" charset="0"/>
                            </a:rPr>
                            <m:t>𝑥</m:t>
                          </m:r>
                          <m:r>
                            <a:rPr lang="en-AU" sz="1800" i="1">
                              <a:latin typeface="Cambria Math" panose="02040503050406030204" pitchFamily="18" charset="0"/>
                            </a:rPr>
                            <m:t>−1</m:t>
                          </m:r>
                        </m:e>
                      </m:d>
                    </m:oMath>
                  </m:oMathPara>
                </a14:m>
                <a:endParaRPr lang="en-AU" sz="1800" dirty="0">
                  <a:latin typeface="+mn-lt"/>
                </a:endParaRPr>
              </a:p>
              <a:p>
                <a:endParaRPr lang="en-AU" sz="1800" dirty="0">
                  <a:latin typeface="+mn-lt"/>
                </a:endParaRPr>
              </a:p>
              <a:p>
                <a:endParaRPr lang="en-AU" sz="1800" dirty="0">
                  <a:latin typeface="+mn-lt"/>
                </a:endParaRPr>
              </a:p>
            </p:txBody>
          </p:sp>
        </mc:Choice>
        <mc:Fallback xmlns="">
          <p:sp>
            <p:nvSpPr>
              <p:cNvPr id="12" name="Text Placeholder 11">
                <a:extLst>
                  <a:ext uri="{FF2B5EF4-FFF2-40B4-BE49-F238E27FC236}">
                    <a16:creationId xmlns:a16="http://schemas.microsoft.com/office/drawing/2014/main" id="{E030BC35-9C6B-9A6C-3E2C-178EF0BC711D}"/>
                  </a:ext>
                </a:extLst>
              </p:cNvPr>
              <p:cNvSpPr>
                <a:spLocks noGrp="1" noRot="1" noChangeAspect="1" noMove="1" noResize="1" noEditPoints="1" noAdjustHandles="1" noChangeArrowheads="1" noChangeShapeType="1" noTextEdit="1"/>
              </p:cNvSpPr>
              <p:nvPr>
                <p:ph type="body" sz="quarter" idx="17"/>
              </p:nvPr>
            </p:nvSpPr>
            <p:spPr>
              <a:xfrm>
                <a:off x="348001" y="1496111"/>
                <a:ext cx="5939214" cy="4807835"/>
              </a:xfrm>
              <a:blipFill>
                <a:blip r:embed="rId4"/>
                <a:stretch>
                  <a:fillRect l="-2361"/>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C374176A-7466-FA9F-6E0A-EF09E9AD0257}"/>
              </a:ext>
              <a:ext uri="{C183D7F6-B498-43B3-948B-1728B52AA6E4}">
                <adec:decorative xmlns:adec="http://schemas.microsoft.com/office/drawing/2017/decorative" val="1"/>
              </a:ext>
            </a:extLst>
          </p:cNvPr>
          <p:cNvCxnSpPr>
            <a:cxnSpLocks/>
          </p:cNvCxnSpPr>
          <p:nvPr/>
        </p:nvCxnSpPr>
        <p:spPr>
          <a:xfrm>
            <a:off x="6584710" y="462610"/>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36AF1A3A-53E8-408A-B71F-987FABFF379B}"/>
                  </a:ext>
                </a:extLst>
              </p:cNvPr>
              <p:cNvSpPr/>
              <p:nvPr/>
            </p:nvSpPr>
            <p:spPr>
              <a:xfrm>
                <a:off x="3452924" y="4903947"/>
                <a:ext cx="2353026" cy="621331"/>
              </a:xfrm>
              <a:prstGeom prst="wedgeRoundRectCallout">
                <a:avLst>
                  <a:gd name="adj1" fmla="val 34681"/>
                  <a:gd name="adj2" fmla="val -1108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was the </a:t>
                </a:r>
                <a14:m>
                  <m:oMath xmlns:m="http://schemas.openxmlformats.org/officeDocument/2006/math">
                    <m:r>
                      <a:rPr lang="en-AU" sz="1800" b="0" i="1" smtClean="0">
                        <a:latin typeface="Cambria Math" panose="02040503050406030204" pitchFamily="18" charset="0"/>
                      </a:rPr>
                      <m:t>𝑎</m:t>
                    </m:r>
                  </m:oMath>
                </a14:m>
                <a:r>
                  <a:rPr lang="en-AU" sz="1800" dirty="0"/>
                  <a:t> replaced with ‘</a:t>
                </a:r>
                <a14:m>
                  <m:oMath xmlns:m="http://schemas.openxmlformats.org/officeDocument/2006/math">
                    <m:r>
                      <a:rPr lang="en-AU" sz="1800" b="0" i="1" smtClean="0">
                        <a:latin typeface="Cambria Math" panose="02040503050406030204" pitchFamily="18" charset="0"/>
                      </a:rPr>
                      <m:t>2</m:t>
                    </m:r>
                  </m:oMath>
                </a14:m>
                <a:r>
                  <a:rPr lang="en-AU" sz="1800" dirty="0"/>
                  <a:t>’?</a:t>
                </a:r>
              </a:p>
            </p:txBody>
          </p:sp>
        </mc:Choice>
        <mc:Fallback xmlns="">
          <p:sp>
            <p:nvSpPr>
              <p:cNvPr id="2" name="Speech Bubble: Rectangle with Corners Rounded 1">
                <a:extLst>
                  <a:ext uri="{FF2B5EF4-FFF2-40B4-BE49-F238E27FC236}">
                    <a16:creationId xmlns:a16="http://schemas.microsoft.com/office/drawing/2014/main" id="{36AF1A3A-53E8-408A-B71F-987FABFF379B}"/>
                  </a:ext>
                </a:extLst>
              </p:cNvPr>
              <p:cNvSpPr>
                <a:spLocks noRot="1" noChangeAspect="1" noMove="1" noResize="1" noEditPoints="1" noAdjustHandles="1" noChangeArrowheads="1" noChangeShapeType="1" noTextEdit="1"/>
              </p:cNvSpPr>
              <p:nvPr/>
            </p:nvSpPr>
            <p:spPr>
              <a:xfrm>
                <a:off x="3452924" y="4903947"/>
                <a:ext cx="2353026" cy="621331"/>
              </a:xfrm>
              <a:prstGeom prst="wedgeRoundRectCallout">
                <a:avLst>
                  <a:gd name="adj1" fmla="val 34681"/>
                  <a:gd name="adj2" fmla="val -110808"/>
                  <a:gd name="adj3" fmla="val 16667"/>
                </a:avLst>
              </a:prstGeom>
              <a:blipFill>
                <a:blip r:embed="rId5"/>
                <a:stretch>
                  <a:fillRect b="-101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6F1489-AC72-A4BD-73B9-2D6A3DA39BDD}"/>
                  </a:ext>
                </a:extLst>
              </p:cNvPr>
              <p:cNvSpPr txBox="1"/>
              <p:nvPr/>
            </p:nvSpPr>
            <p:spPr>
              <a:xfrm>
                <a:off x="7302467" y="387157"/>
                <a:ext cx="4839025" cy="646331"/>
              </a:xfrm>
              <a:prstGeom prst="rect">
                <a:avLst/>
              </a:prstGeom>
              <a:noFill/>
            </p:spPr>
            <p:txBody>
              <a:bodyPr wrap="square">
                <a:spAutoFit/>
              </a:bodyPr>
              <a:lstStyle/>
              <a:p>
                <a:r>
                  <a:rPr lang="en-AU" sz="1800" dirty="0"/>
                  <a:t>Graph of the original absolute value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a:t>
                </a:r>
              </a:p>
            </p:txBody>
          </p:sp>
        </mc:Choice>
        <mc:Fallback xmlns="">
          <p:sp>
            <p:nvSpPr>
              <p:cNvPr id="8" name="TextBox 7">
                <a:extLst>
                  <a:ext uri="{FF2B5EF4-FFF2-40B4-BE49-F238E27FC236}">
                    <a16:creationId xmlns:a16="http://schemas.microsoft.com/office/drawing/2014/main" id="{3A6F1489-AC72-A4BD-73B9-2D6A3DA39BDD}"/>
                  </a:ext>
                </a:extLst>
              </p:cNvPr>
              <p:cNvSpPr txBox="1">
                <a:spLocks noRot="1" noChangeAspect="1" noMove="1" noResize="1" noEditPoints="1" noAdjustHandles="1" noChangeArrowheads="1" noChangeShapeType="1" noTextEdit="1"/>
              </p:cNvSpPr>
              <p:nvPr/>
            </p:nvSpPr>
            <p:spPr>
              <a:xfrm>
                <a:off x="7302467" y="387157"/>
                <a:ext cx="4839025" cy="646331"/>
              </a:xfrm>
              <a:prstGeom prst="rect">
                <a:avLst/>
              </a:prstGeom>
              <a:blipFill>
                <a:blip r:embed="rId7"/>
                <a:stretch>
                  <a:fillRect l="-1134" t="-5660" b="-14151"/>
                </a:stretch>
              </a:blipFill>
            </p:spPr>
            <p:txBody>
              <a:bodyPr/>
              <a:lstStyle/>
              <a:p>
                <a:r>
                  <a:rPr lang="en-AU">
                    <a:noFill/>
                  </a:rPr>
                  <a:t> </a:t>
                </a:r>
              </a:p>
            </p:txBody>
          </p:sp>
        </mc:Fallback>
      </mc:AlternateContent>
      <p:pic>
        <p:nvPicPr>
          <p:cNvPr id="7" name="Picture 6" descr="The graph of y=|x+1|.">
            <a:extLst>
              <a:ext uri="{FF2B5EF4-FFF2-40B4-BE49-F238E27FC236}">
                <a16:creationId xmlns:a16="http://schemas.microsoft.com/office/drawing/2014/main" id="{44A706CD-30DE-1FD7-F345-537F6D289C00}"/>
              </a:ext>
            </a:extLst>
          </p:cNvPr>
          <p:cNvPicPr>
            <a:picLocks noChangeAspect="1"/>
          </p:cNvPicPr>
          <p:nvPr/>
        </p:nvPicPr>
        <p:blipFill>
          <a:blip r:embed="rId8"/>
          <a:stretch>
            <a:fillRect/>
          </a:stretch>
        </p:blipFill>
        <p:spPr>
          <a:xfrm>
            <a:off x="9164379" y="860389"/>
            <a:ext cx="2353253" cy="1892921"/>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390852D-4682-071B-9C52-5C39F884F24D}"/>
                  </a:ext>
                </a:extLst>
              </p:cNvPr>
              <p:cNvSpPr txBox="1"/>
              <p:nvPr/>
            </p:nvSpPr>
            <p:spPr>
              <a:xfrm>
                <a:off x="7302467" y="2753310"/>
                <a:ext cx="4668684" cy="646331"/>
              </a:xfrm>
              <a:prstGeom prst="rect">
                <a:avLst/>
              </a:prstGeom>
              <a:noFill/>
            </p:spPr>
            <p:txBody>
              <a:bodyPr wrap="square">
                <a:spAutoFit/>
              </a:bodyPr>
              <a:lstStyle/>
              <a:p>
                <a:r>
                  <a:rPr lang="en-AU" sz="1800" dirty="0"/>
                  <a:t>Graph of the new </a:t>
                </a:r>
                <a:r>
                  <a:rPr lang="en-AU" sz="1800" dirty="0">
                    <a:latin typeface="+mj-lt"/>
                  </a:rPr>
                  <a:t>absolute value </a:t>
                </a:r>
                <a:r>
                  <a:rPr lang="en-AU" sz="1800" b="0" i="0" dirty="0">
                    <a:latin typeface="+mj-lt"/>
                  </a:rPr>
                  <a:t>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a:t>
                </a:r>
              </a:p>
            </p:txBody>
          </p:sp>
        </mc:Choice>
        <mc:Fallback xmlns="">
          <p:sp>
            <p:nvSpPr>
              <p:cNvPr id="9" name="TextBox 8">
                <a:extLst>
                  <a:ext uri="{FF2B5EF4-FFF2-40B4-BE49-F238E27FC236}">
                    <a16:creationId xmlns:a16="http://schemas.microsoft.com/office/drawing/2014/main" id="{C390852D-4682-071B-9C52-5C39F884F24D}"/>
                  </a:ext>
                </a:extLst>
              </p:cNvPr>
              <p:cNvSpPr txBox="1">
                <a:spLocks noRot="1" noChangeAspect="1" noMove="1" noResize="1" noEditPoints="1" noAdjustHandles="1" noChangeArrowheads="1" noChangeShapeType="1" noTextEdit="1"/>
              </p:cNvSpPr>
              <p:nvPr/>
            </p:nvSpPr>
            <p:spPr>
              <a:xfrm>
                <a:off x="7302467" y="2753310"/>
                <a:ext cx="4668684" cy="646331"/>
              </a:xfrm>
              <a:prstGeom prst="rect">
                <a:avLst/>
              </a:prstGeom>
              <a:blipFill>
                <a:blip r:embed="rId9"/>
                <a:stretch>
                  <a:fillRect l="-1175" t="-5660" b="-14151"/>
                </a:stretch>
              </a:blipFill>
            </p:spPr>
            <p:txBody>
              <a:bodyPr/>
              <a:lstStyle/>
              <a:p>
                <a:r>
                  <a:rPr lang="en-AU">
                    <a:noFill/>
                  </a:rPr>
                  <a:t> </a:t>
                </a:r>
              </a:p>
            </p:txBody>
          </p:sp>
        </mc:Fallback>
      </mc:AlternateContent>
      <p:pic>
        <p:nvPicPr>
          <p:cNvPr id="15" name="Picture 14" descr="The graph of y=|x-1|.">
            <a:extLst>
              <a:ext uri="{FF2B5EF4-FFF2-40B4-BE49-F238E27FC236}">
                <a16:creationId xmlns:a16="http://schemas.microsoft.com/office/drawing/2014/main" id="{85A9C5C2-80BD-C557-AEB5-36784E23AAD6}"/>
              </a:ext>
            </a:extLst>
          </p:cNvPr>
          <p:cNvPicPr>
            <a:picLocks noChangeAspect="1"/>
          </p:cNvPicPr>
          <p:nvPr/>
        </p:nvPicPr>
        <p:blipFill>
          <a:blip r:embed="rId10"/>
          <a:stretch>
            <a:fillRect/>
          </a:stretch>
        </p:blipFill>
        <p:spPr>
          <a:xfrm>
            <a:off x="7395044" y="3376022"/>
            <a:ext cx="4211909" cy="3387995"/>
          </a:xfrm>
          <a:prstGeom prst="rect">
            <a:avLst/>
          </a:prstGeom>
        </p:spPr>
      </p:pic>
      <p:sp>
        <p:nvSpPr>
          <p:cNvPr id="17" name="Speech Bubble: Rectangle with Corners Rounded 16">
            <a:extLst>
              <a:ext uri="{FF2B5EF4-FFF2-40B4-BE49-F238E27FC236}">
                <a16:creationId xmlns:a16="http://schemas.microsoft.com/office/drawing/2014/main" id="{51C3AEC6-2037-ADC1-EF8A-99491DFFC534}"/>
              </a:ext>
            </a:extLst>
          </p:cNvPr>
          <p:cNvSpPr/>
          <p:nvPr/>
        </p:nvSpPr>
        <p:spPr>
          <a:xfrm>
            <a:off x="3183135" y="5984669"/>
            <a:ext cx="4211909" cy="621331"/>
          </a:xfrm>
          <a:prstGeom prst="wedgeRoundRectCallout">
            <a:avLst>
              <a:gd name="adj1" fmla="val 53752"/>
              <a:gd name="adj2" fmla="val -1578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Could this graph have been drawn without first finding the new equation?</a:t>
            </a:r>
          </a:p>
        </p:txBody>
      </p:sp>
      <p:sp>
        <p:nvSpPr>
          <p:cNvPr id="3" name="Slide Number Placeholder 2">
            <a:extLst>
              <a:ext uri="{FF2B5EF4-FFF2-40B4-BE49-F238E27FC236}">
                <a16:creationId xmlns:a16="http://schemas.microsoft.com/office/drawing/2014/main" id="{86F10310-64D4-8BE4-8EB8-6E488BDE0A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23749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9A6C-002E-6D4A-60BA-8B7472324D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8974D9-EA9D-23A7-4C90-8135D6B112D6}"/>
              </a:ext>
            </a:extLst>
          </p:cNvPr>
          <p:cNvSpPr>
            <a:spLocks noGrp="1"/>
          </p:cNvSpPr>
          <p:nvPr>
            <p:ph type="title"/>
          </p:nvPr>
        </p:nvSpPr>
        <p:spPr/>
        <p:txBody>
          <a:bodyPr/>
          <a:lstStyle/>
          <a:p>
            <a:r>
              <a:rPr lang="en-AU" dirty="0">
                <a:latin typeface="+mj-lt"/>
              </a:rPr>
              <a:t>Horizontal translations (3)</a:t>
            </a:r>
            <a:endParaRPr lang="en-AU" dirty="0"/>
          </a:p>
        </p:txBody>
      </p:sp>
      <p:sp>
        <p:nvSpPr>
          <p:cNvPr id="4" name="Text Placeholder 3">
            <a:extLst>
              <a:ext uri="{FF2B5EF4-FFF2-40B4-BE49-F238E27FC236}">
                <a16:creationId xmlns:a16="http://schemas.microsoft.com/office/drawing/2014/main" id="{355E8B29-9757-ACFC-153B-1F8BA31F330E}"/>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76CAB465-E739-9C2D-FF4A-846862DE7C00}"/>
                  </a:ext>
                </a:extLst>
              </p:cNvPr>
              <p:cNvSpPr txBox="1">
                <a:spLocks/>
              </p:cNvSpPr>
              <p:nvPr/>
            </p:nvSpPr>
            <p:spPr>
              <a:xfrm>
                <a:off x="348000" y="1496111"/>
                <a:ext cx="6084881"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The graph of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a14:m>
                <a:r>
                  <a:rPr lang="en-AU" sz="1800" dirty="0">
                    <a:latin typeface="+mn-lt"/>
                  </a:rPr>
                  <a:t> is translated 1 unit to the left. </a:t>
                </a:r>
              </a:p>
              <a:p>
                <a:pPr>
                  <a:spcAft>
                    <a:spcPts val="2400"/>
                  </a:spcAft>
                </a:pPr>
                <a:r>
                  <a:rPr lang="en-AU" sz="1800" dirty="0"/>
                  <a:t>Write the equation of the new graph and sketch it</a:t>
                </a:r>
                <a:r>
                  <a:rPr lang="en-AU" sz="1800" dirty="0">
                    <a:latin typeface="+mn-lt"/>
                  </a:rPr>
                  <a:t>.</a:t>
                </a:r>
              </a:p>
              <a:p>
                <a:pPr>
                  <a:spcAft>
                    <a:spcPts val="2400"/>
                  </a:spcAft>
                </a:pPr>
                <a:r>
                  <a:rPr lang="en-AU" sz="1800" b="1" dirty="0">
                    <a:latin typeface="+mn-lt"/>
                  </a:rPr>
                  <a:t>Solution:</a:t>
                </a:r>
              </a:p>
              <a:p>
                <a:r>
                  <a:rPr lang="en-AU" sz="1800" dirty="0">
                    <a:latin typeface="+mn-lt"/>
                  </a:rPr>
                  <a:t>Horizontal translation, replace </a:t>
                </a:r>
                <a14:m>
                  <m:oMath xmlns:m="http://schemas.openxmlformats.org/officeDocument/2006/math">
                    <m:r>
                      <a:rPr lang="en-AU" sz="180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𝑥</m:t>
                    </m:r>
                    <m:r>
                      <a:rPr lang="en-AU" sz="1800" i="1" smtClean="0">
                        <a:latin typeface="Cambria Math" panose="02040503050406030204" pitchFamily="18" charset="0"/>
                      </a:rPr>
                      <m:t>−</m:t>
                    </m:r>
                    <m:r>
                      <a:rPr lang="en-AU" sz="1800" i="1" smtClean="0">
                        <a:latin typeface="Cambria Math" panose="02040503050406030204" pitchFamily="18" charset="0"/>
                      </a:rPr>
                      <m:t>𝑎</m:t>
                    </m:r>
                  </m:oMath>
                </a14:m>
                <a:r>
                  <a:rPr lang="en-AU" sz="1800" dirty="0">
                    <a:latin typeface="+mn-lt"/>
                  </a:rPr>
                  <a:t>.</a:t>
                </a:r>
              </a:p>
              <a:p>
                <a:r>
                  <a:rPr lang="en-AU" sz="1800" dirty="0">
                    <a:latin typeface="+mn-lt"/>
                  </a:rPr>
                  <a:t>To translate 2 units to the left, replace </a:t>
                </a:r>
                <a14:m>
                  <m:oMath xmlns:m="http://schemas.openxmlformats.org/officeDocument/2006/math">
                    <m:r>
                      <a:rPr lang="en-AU" sz="1800" i="1" smtClean="0">
                        <a:latin typeface="Cambria Math" panose="02040503050406030204" pitchFamily="18" charset="0"/>
                      </a:rPr>
                      <m:t>𝑥</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𝑥</m:t>
                    </m:r>
                    <m:r>
                      <a:rPr lang="en-AU" sz="1800" i="1">
                        <a:latin typeface="Cambria Math" panose="02040503050406030204" pitchFamily="18" charset="0"/>
                      </a:rPr>
                      <m:t>−</m:t>
                    </m:r>
                    <m:r>
                      <a:rPr lang="en-AU" sz="1800" b="0" i="1" smtClean="0">
                        <a:latin typeface="Cambria Math" panose="02040503050406030204" pitchFamily="18" charset="0"/>
                      </a:rPr>
                      <m:t>(−1)</m:t>
                    </m:r>
                  </m:oMath>
                </a14:m>
                <a:r>
                  <a:rPr lang="en-AU" sz="1800" dirty="0">
                    <a:latin typeface="+mn-lt"/>
                  </a:rPr>
                  <a:t>.</a:t>
                </a:r>
              </a:p>
              <a:p>
                <a:pPr marL="363538"/>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oMath>
                  </m:oMathPara>
                </a14:m>
                <a:endParaRPr lang="en-AU" sz="1800" dirty="0">
                  <a:latin typeface="+mn-lt"/>
                </a:endParaRPr>
              </a:p>
              <a:p>
                <a:pPr marL="363538"/>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oMath>
                  </m:oMathPara>
                </a14:m>
                <a:endParaRPr lang="en-AU" sz="1800" dirty="0">
                  <a:latin typeface="+mn-lt"/>
                </a:endParaRPr>
              </a:p>
              <a:p>
                <a:endParaRPr lang="en-AU" sz="1800" dirty="0">
                  <a:latin typeface="+mn-lt"/>
                </a:endParaRPr>
              </a:p>
            </p:txBody>
          </p:sp>
        </mc:Choice>
        <mc:Fallback xmlns="">
          <p:sp>
            <p:nvSpPr>
              <p:cNvPr id="6" name="Text Placeholder 11">
                <a:extLst>
                  <a:ext uri="{FF2B5EF4-FFF2-40B4-BE49-F238E27FC236}">
                    <a16:creationId xmlns:a16="http://schemas.microsoft.com/office/drawing/2014/main" id="{76CAB465-E739-9C2D-FF4A-846862DE7C00}"/>
                  </a:ext>
                </a:extLst>
              </p:cNvPr>
              <p:cNvSpPr txBox="1">
                <a:spLocks noRot="1" noChangeAspect="1" noMove="1" noResize="1" noEditPoints="1" noAdjustHandles="1" noChangeArrowheads="1" noChangeShapeType="1" noTextEdit="1"/>
              </p:cNvSpPr>
              <p:nvPr/>
            </p:nvSpPr>
            <p:spPr>
              <a:xfrm>
                <a:off x="348000" y="1496111"/>
                <a:ext cx="6084881" cy="4807835"/>
              </a:xfrm>
              <a:prstGeom prst="rect">
                <a:avLst/>
              </a:prstGeom>
              <a:blipFill>
                <a:blip r:embed="rId2"/>
                <a:stretch>
                  <a:fillRect l="-2305"/>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B89B0352-C2D3-7C3A-B812-5E1FE0C3C0B8}"/>
              </a:ext>
              <a:ext uri="{C183D7F6-B498-43B3-948B-1728B52AA6E4}">
                <adec:decorative xmlns:adec="http://schemas.microsoft.com/office/drawing/2017/decorative" val="1"/>
              </a:ext>
            </a:extLst>
          </p:cNvPr>
          <p:cNvCxnSpPr>
            <a:cxnSpLocks/>
          </p:cNvCxnSpPr>
          <p:nvPr/>
        </p:nvCxnSpPr>
        <p:spPr>
          <a:xfrm>
            <a:off x="6584710" y="462610"/>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973BC00-B70D-CCAF-951A-3DFED7A56267}"/>
                  </a:ext>
                </a:extLst>
              </p:cNvPr>
              <p:cNvSpPr txBox="1"/>
              <p:nvPr/>
            </p:nvSpPr>
            <p:spPr>
              <a:xfrm>
                <a:off x="6924816" y="370164"/>
                <a:ext cx="2579469" cy="871970"/>
              </a:xfrm>
              <a:prstGeom prst="rect">
                <a:avLst/>
              </a:prstGeom>
              <a:noFill/>
            </p:spPr>
            <p:txBody>
              <a:bodyPr wrap="square">
                <a:spAutoFit/>
              </a:bodyPr>
              <a:lstStyle/>
              <a:p>
                <a:pPr>
                  <a:lnSpc>
                    <a:spcPct val="150000"/>
                  </a:lnSpc>
                </a:pPr>
                <a:r>
                  <a:rPr lang="en-AU" sz="1800" dirty="0"/>
                  <a:t>Graph of the original cubic function</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𝑦</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oMath>
                </a14:m>
                <a:endParaRPr lang="en-AU" sz="1800" dirty="0"/>
              </a:p>
            </p:txBody>
          </p:sp>
        </mc:Choice>
        <mc:Fallback xmlns="">
          <p:sp>
            <p:nvSpPr>
              <p:cNvPr id="7" name="TextBox 6">
                <a:extLst>
                  <a:ext uri="{FF2B5EF4-FFF2-40B4-BE49-F238E27FC236}">
                    <a16:creationId xmlns:a16="http://schemas.microsoft.com/office/drawing/2014/main" id="{D973BC00-B70D-CCAF-951A-3DFED7A56267}"/>
                  </a:ext>
                </a:extLst>
              </p:cNvPr>
              <p:cNvSpPr txBox="1">
                <a:spLocks noRot="1" noChangeAspect="1" noMove="1" noResize="1" noEditPoints="1" noAdjustHandles="1" noChangeArrowheads="1" noChangeShapeType="1" noTextEdit="1"/>
              </p:cNvSpPr>
              <p:nvPr/>
            </p:nvSpPr>
            <p:spPr>
              <a:xfrm>
                <a:off x="6924816" y="370164"/>
                <a:ext cx="2579469" cy="871970"/>
              </a:xfrm>
              <a:prstGeom prst="rect">
                <a:avLst/>
              </a:prstGeom>
              <a:blipFill>
                <a:blip r:embed="rId3"/>
                <a:stretch>
                  <a:fillRect l="-2128" b="-10490"/>
                </a:stretch>
              </a:blipFill>
            </p:spPr>
            <p:txBody>
              <a:bodyPr/>
              <a:lstStyle/>
              <a:p>
                <a:r>
                  <a:rPr lang="en-AU">
                    <a:noFill/>
                  </a:rPr>
                  <a:t> </a:t>
                </a:r>
              </a:p>
            </p:txBody>
          </p:sp>
        </mc:Fallback>
      </mc:AlternateContent>
      <p:pic>
        <p:nvPicPr>
          <p:cNvPr id="11" name="Picture 10" descr="The graph of y=2x^3. ">
            <a:extLst>
              <a:ext uri="{FF2B5EF4-FFF2-40B4-BE49-F238E27FC236}">
                <a16:creationId xmlns:a16="http://schemas.microsoft.com/office/drawing/2014/main" id="{4BBE7E91-A554-5731-370C-3316958F821C}"/>
              </a:ext>
            </a:extLst>
          </p:cNvPr>
          <p:cNvPicPr>
            <a:picLocks noChangeAspect="1"/>
          </p:cNvPicPr>
          <p:nvPr/>
        </p:nvPicPr>
        <p:blipFill>
          <a:blip r:embed="rId4"/>
          <a:stretch>
            <a:fillRect/>
          </a:stretch>
        </p:blipFill>
        <p:spPr>
          <a:xfrm>
            <a:off x="9403537" y="352577"/>
            <a:ext cx="2106527" cy="217894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9500786-793D-651B-1A39-AC367B0B17E4}"/>
                  </a:ext>
                </a:extLst>
              </p:cNvPr>
              <p:cNvSpPr txBox="1"/>
              <p:nvPr/>
            </p:nvSpPr>
            <p:spPr>
              <a:xfrm>
                <a:off x="6924816" y="2753310"/>
                <a:ext cx="5130533" cy="369332"/>
              </a:xfrm>
              <a:prstGeom prst="rect">
                <a:avLst/>
              </a:prstGeom>
              <a:noFill/>
            </p:spPr>
            <p:txBody>
              <a:bodyPr wrap="square">
                <a:spAutoFit/>
              </a:bodyPr>
              <a:lstStyle/>
              <a:p>
                <a:r>
                  <a:rPr lang="en-AU" sz="1800" dirty="0"/>
                  <a:t>Graph of the new </a:t>
                </a:r>
                <a:r>
                  <a:rPr lang="en-AU" sz="1800" dirty="0">
                    <a:latin typeface="+mj-lt"/>
                  </a:rPr>
                  <a:t>cubic </a:t>
                </a:r>
                <a:r>
                  <a:rPr lang="en-AU" sz="1800" b="0" i="0" dirty="0">
                    <a:latin typeface="+mj-lt"/>
                  </a:rPr>
                  <a:t>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m:t>
                            </m:r>
                          </m:e>
                        </m:d>
                      </m:e>
                      <m:sup>
                        <m:r>
                          <a:rPr lang="en-AU" sz="1800" b="0" i="1" smtClean="0">
                            <a:latin typeface="Cambria Math" panose="02040503050406030204" pitchFamily="18" charset="0"/>
                          </a:rPr>
                          <m:t>3</m:t>
                        </m:r>
                      </m:sup>
                    </m:sSup>
                  </m:oMath>
                </a14:m>
                <a:r>
                  <a:rPr lang="en-AU" sz="1800" dirty="0"/>
                  <a:t>.</a:t>
                </a:r>
              </a:p>
            </p:txBody>
          </p:sp>
        </mc:Choice>
        <mc:Fallback xmlns="">
          <p:sp>
            <p:nvSpPr>
              <p:cNvPr id="8" name="TextBox 7">
                <a:extLst>
                  <a:ext uri="{FF2B5EF4-FFF2-40B4-BE49-F238E27FC236}">
                    <a16:creationId xmlns:a16="http://schemas.microsoft.com/office/drawing/2014/main" id="{D9500786-793D-651B-1A39-AC367B0B17E4}"/>
                  </a:ext>
                </a:extLst>
              </p:cNvPr>
              <p:cNvSpPr txBox="1">
                <a:spLocks noRot="1" noChangeAspect="1" noMove="1" noResize="1" noEditPoints="1" noAdjustHandles="1" noChangeArrowheads="1" noChangeShapeType="1" noTextEdit="1"/>
              </p:cNvSpPr>
              <p:nvPr/>
            </p:nvSpPr>
            <p:spPr>
              <a:xfrm>
                <a:off x="6924816" y="2753310"/>
                <a:ext cx="5130533" cy="369332"/>
              </a:xfrm>
              <a:prstGeom prst="rect">
                <a:avLst/>
              </a:prstGeom>
              <a:blipFill>
                <a:blip r:embed="rId5"/>
                <a:stretch>
                  <a:fillRect l="-1069" t="-10000" b="-26667"/>
                </a:stretch>
              </a:blipFill>
            </p:spPr>
            <p:txBody>
              <a:bodyPr/>
              <a:lstStyle/>
              <a:p>
                <a:r>
                  <a:rPr lang="en-AU">
                    <a:noFill/>
                  </a:rPr>
                  <a:t> </a:t>
                </a:r>
              </a:p>
            </p:txBody>
          </p:sp>
        </mc:Fallback>
      </mc:AlternateContent>
      <p:pic>
        <p:nvPicPr>
          <p:cNvPr id="15" name="Picture 14" descr="The graph of y=2(x+1)^3.">
            <a:extLst>
              <a:ext uri="{FF2B5EF4-FFF2-40B4-BE49-F238E27FC236}">
                <a16:creationId xmlns:a16="http://schemas.microsoft.com/office/drawing/2014/main" id="{7D01F87C-0240-E7FA-D0ED-27AD0571D523}"/>
              </a:ext>
            </a:extLst>
          </p:cNvPr>
          <p:cNvPicPr>
            <a:picLocks noChangeAspect="1"/>
          </p:cNvPicPr>
          <p:nvPr/>
        </p:nvPicPr>
        <p:blipFill>
          <a:blip r:embed="rId6"/>
          <a:stretch>
            <a:fillRect/>
          </a:stretch>
        </p:blipFill>
        <p:spPr>
          <a:xfrm>
            <a:off x="8358929" y="3257236"/>
            <a:ext cx="2218876" cy="3206359"/>
          </a:xfrm>
          <a:prstGeom prst="rect">
            <a:avLst/>
          </a:prstGeom>
        </p:spPr>
      </p:pic>
      <p:sp>
        <p:nvSpPr>
          <p:cNvPr id="2" name="Slide Number Placeholder 1">
            <a:extLst>
              <a:ext uri="{FF2B5EF4-FFF2-40B4-BE49-F238E27FC236}">
                <a16:creationId xmlns:a16="http://schemas.microsoft.com/office/drawing/2014/main" id="{EFF9AAAB-E4C1-2185-9D48-28267EED8B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44701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Problem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54000" y="1306883"/>
                <a:ext cx="11484000" cy="5237196"/>
              </a:xfrm>
            </p:spPr>
            <p:txBody>
              <a:bodyPr/>
              <a:lstStyle/>
              <a:p>
                <a:r>
                  <a:rPr lang="en-AU" dirty="0">
                    <a:latin typeface="+mn-lt"/>
                  </a:rPr>
                  <a:t> The graph of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n-lt"/>
                  </a:rPr>
                  <a:t> is translated </a:t>
                </a:r>
                <a14:m>
                  <m:oMath xmlns:m="http://schemas.openxmlformats.org/officeDocument/2006/math">
                    <m:r>
                      <a:rPr lang="en-AU" b="0" i="1" smtClean="0">
                        <a:latin typeface="Cambria Math" panose="02040503050406030204" pitchFamily="18" charset="0"/>
                      </a:rPr>
                      <m:t>𝑚</m:t>
                    </m:r>
                  </m:oMath>
                </a14:m>
                <a:r>
                  <a:rPr lang="en-AU" dirty="0">
                    <a:latin typeface="+mn-lt"/>
                  </a:rPr>
                  <a:t> units horizontally and </a:t>
                </a:r>
                <a14:m>
                  <m:oMath xmlns:m="http://schemas.openxmlformats.org/officeDocument/2006/math">
                    <m:r>
                      <a:rPr lang="en-AU" b="0" i="1" smtClean="0">
                        <a:latin typeface="Cambria Math" panose="02040503050406030204" pitchFamily="18" charset="0"/>
                      </a:rPr>
                      <m:t>𝑏</m:t>
                    </m:r>
                  </m:oMath>
                </a14:m>
                <a:r>
                  <a:rPr lang="en-AU" dirty="0">
                    <a:latin typeface="+mn-lt"/>
                  </a:rPr>
                  <a:t> units vertically.</a:t>
                </a:r>
              </a:p>
              <a:p>
                <a:r>
                  <a:rPr lang="en-AU" dirty="0">
                    <a:latin typeface="+mn-lt"/>
                  </a:rPr>
                  <a:t>The equation of the transformed function is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latin typeface="Cambria Math" panose="02040503050406030204" pitchFamily="18" charset="0"/>
                      </a:rPr>
                      <m:t>+19</m:t>
                    </m:r>
                  </m:oMath>
                </a14:m>
                <a:r>
                  <a:rPr lang="en-AU" dirty="0">
                    <a:latin typeface="+mn-lt"/>
                  </a:rPr>
                  <a:t>.</a:t>
                </a:r>
              </a:p>
              <a:p>
                <a:r>
                  <a:rPr lang="en-AU" dirty="0">
                    <a:latin typeface="+mn-lt"/>
                  </a:rPr>
                  <a:t>Find the values of </a:t>
                </a:r>
                <a14:m>
                  <m:oMath xmlns:m="http://schemas.openxmlformats.org/officeDocument/2006/math">
                    <m:r>
                      <a:rPr lang="en-AU" b="0" i="1" smtClean="0">
                        <a:latin typeface="Cambria Math" panose="02040503050406030204" pitchFamily="18" charset="0"/>
                      </a:rPr>
                      <m:t>𝑚</m:t>
                    </m:r>
                  </m:oMath>
                </a14:m>
                <a:r>
                  <a:rPr lang="en-AU" dirty="0">
                    <a:latin typeface="+mn-lt"/>
                  </a:rPr>
                  <a:t> and </a:t>
                </a:r>
                <a14:m>
                  <m:oMath xmlns:m="http://schemas.openxmlformats.org/officeDocument/2006/math">
                    <m:r>
                      <a:rPr lang="en-AU" b="0" i="1" smtClean="0">
                        <a:latin typeface="Cambria Math" panose="02040503050406030204" pitchFamily="18" charset="0"/>
                      </a:rPr>
                      <m:t>𝑏</m:t>
                    </m:r>
                  </m:oMath>
                </a14:m>
                <a:r>
                  <a:rPr lang="en-AU" dirty="0">
                    <a:latin typeface="+mn-lt"/>
                  </a:rPr>
                  <a:t> and describe the translation that has occurred.</a:t>
                </a:r>
              </a:p>
              <a:p>
                <a:r>
                  <a:rPr lang="en-AU" b="1" dirty="0">
                    <a:latin typeface="+mn-lt"/>
                  </a:rPr>
                  <a:t>Solution</a:t>
                </a:r>
              </a:p>
              <a:p>
                <a:r>
                  <a:rPr lang="en-AU" dirty="0">
                    <a:latin typeface="+mn-lt"/>
                  </a:rPr>
                  <a:t>Complete the square</a:t>
                </a: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m:t>
                      </m:r>
                      <m:box>
                        <m:boxPr>
                          <m:ctrlPr>
                            <a:rPr lang="en-AU" b="0" i="1" smtClean="0">
                              <a:solidFill>
                                <a:schemeClr val="tx2"/>
                              </a:solidFill>
                              <a:latin typeface="Cambria Math" panose="02040503050406030204" pitchFamily="18" charset="0"/>
                            </a:rPr>
                          </m:ctrlPr>
                        </m:boxPr>
                        <m:e/>
                      </m:box>
                      <m:r>
                        <a:rPr lang="en-AU" b="0" i="1" smtClean="0">
                          <a:latin typeface="Cambria Math" panose="02040503050406030204" pitchFamily="18" charset="0"/>
                        </a:rPr>
                        <m:t>+19</m:t>
                      </m:r>
                      <m:r>
                        <a:rPr lang="en-AU" b="0" i="1" smtClean="0">
                          <a:solidFill>
                            <a:schemeClr val="tx2"/>
                          </a:solidFill>
                          <a:latin typeface="Cambria Math" panose="02040503050406030204" pitchFamily="18" charset="0"/>
                        </a:rPr>
                        <m:t>−</m:t>
                      </m:r>
                      <m:box>
                        <m:boxPr>
                          <m:ctrlPr>
                            <a:rPr lang="en-AU" b="0" i="1" smtClean="0">
                              <a:solidFill>
                                <a:schemeClr val="tx2"/>
                              </a:solidFill>
                              <a:latin typeface="Cambria Math" panose="02040503050406030204" pitchFamily="18" charset="0"/>
                            </a:rPr>
                          </m:ctrlPr>
                        </m:boxPr>
                        <m:e/>
                      </m:box>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−8</m:t>
                      </m:r>
                      <m:r>
                        <a:rPr lang="en-AU" b="0" i="1" smtClean="0">
                          <a:latin typeface="Cambria Math" panose="02040503050406030204" pitchFamily="18" charset="0"/>
                        </a:rPr>
                        <m:t>𝑥</m:t>
                      </m:r>
                      <m:r>
                        <a:rPr lang="en-AU" b="0" i="1" smtClean="0">
                          <a:solidFill>
                            <a:schemeClr val="tx2"/>
                          </a:solidFill>
                          <a:latin typeface="Cambria Math" panose="02040503050406030204" pitchFamily="18" charset="0"/>
                        </a:rPr>
                        <m:t>+16</m:t>
                      </m:r>
                      <m:r>
                        <a:rPr lang="en-AU" b="0" i="1" smtClean="0">
                          <a:latin typeface="Cambria Math" panose="02040503050406030204" pitchFamily="18" charset="0"/>
                        </a:rPr>
                        <m:t>+19</m:t>
                      </m:r>
                      <m:r>
                        <a:rPr lang="en-AU" b="0" i="1" smtClean="0">
                          <a:solidFill>
                            <a:schemeClr val="tx2"/>
                          </a:solidFill>
                          <a:latin typeface="Cambria Math" panose="02040503050406030204" pitchFamily="18" charset="0"/>
                        </a:rPr>
                        <m:t>−16</m:t>
                      </m:r>
                    </m:oMath>
                  </m:oMathPara>
                </a14:m>
                <a:endParaRPr lang="en-AU" b="0"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r>
                        <a:rPr lang="en-AU" b="0" i="1" smtClean="0">
                          <a:latin typeface="Cambria Math" panose="02040503050406030204" pitchFamily="18" charset="0"/>
                        </a:rPr>
                        <m:t>+3</m:t>
                      </m:r>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54000" y="1306883"/>
                <a:ext cx="11484000" cy="5237196"/>
              </a:xfrm>
              <a:blipFill>
                <a:blip r:embed="rId3"/>
                <a:stretch>
                  <a:fillRect l="-1327"/>
                </a:stretch>
              </a:blipFill>
            </p:spPr>
            <p:txBody>
              <a:bodyPr/>
              <a:lstStyle/>
              <a:p>
                <a:r>
                  <a:rPr lang="en-AU">
                    <a:noFill/>
                  </a:rPr>
                  <a:t> </a:t>
                </a:r>
              </a:p>
            </p:txBody>
          </p:sp>
        </mc:Fallback>
      </mc:AlternateContent>
      <p:cxnSp>
        <p:nvCxnSpPr>
          <p:cNvPr id="8" name="Straight Connector 7">
            <a:extLst>
              <a:ext uri="{FF2B5EF4-FFF2-40B4-BE49-F238E27FC236}">
                <a16:creationId xmlns:a16="http://schemas.microsoft.com/office/drawing/2014/main" id="{7693C940-8402-26B7-8378-94AE21573EDB}"/>
              </a:ext>
              <a:ext uri="{C183D7F6-B498-43B3-948B-1728B52AA6E4}">
                <adec:decorative xmlns:adec="http://schemas.microsoft.com/office/drawing/2017/decorative" val="1"/>
              </a:ext>
            </a:extLst>
          </p:cNvPr>
          <p:cNvCxnSpPr/>
          <p:nvPr/>
        </p:nvCxnSpPr>
        <p:spPr>
          <a:xfrm>
            <a:off x="4157330" y="3429000"/>
            <a:ext cx="0" cy="308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D2C14C09-3DD4-3CE2-98C9-2E77063C945C}"/>
                  </a:ext>
                </a:extLst>
              </p:cNvPr>
              <p:cNvSpPr txBox="1">
                <a:spLocks/>
              </p:cNvSpPr>
              <p:nvPr/>
            </p:nvSpPr>
            <p:spPr>
              <a:xfrm>
                <a:off x="4797319" y="3429000"/>
                <a:ext cx="6505089" cy="31150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Rearrange, replacing </a:t>
                </a:r>
                <a14:m>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with </a:t>
                </a:r>
                <a14:m>
                  <m:oMath xmlns:m="http://schemas.openxmlformats.org/officeDocument/2006/math">
                    <m:r>
                      <a:rPr lang="en-AU" b="0" i="1" smtClean="0">
                        <a:latin typeface="Cambria Math" panose="02040503050406030204" pitchFamily="18" charset="0"/>
                      </a:rPr>
                      <m:t>𝑦</m:t>
                    </m:r>
                  </m:oMath>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𝑔</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oMath>
                  </m:oMathPara>
                </a14:m>
                <a:endParaRPr lang="en-AU" dirty="0">
                  <a:latin typeface="+mn-lt"/>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e>
                        <m:sup>
                          <m:r>
                            <a:rPr lang="en-AU" b="0" i="1" smtClean="0">
                              <a:latin typeface="Cambria Math" panose="02040503050406030204" pitchFamily="18" charset="0"/>
                            </a:rPr>
                            <m:t>2</m:t>
                          </m:r>
                        </m:sup>
                      </m:sSup>
                    </m:oMath>
                  </m:oMathPara>
                </a14:m>
                <a:endParaRPr lang="en-AU" dirty="0">
                  <a:latin typeface="+mn-lt"/>
                </a:endParaRPr>
              </a:p>
              <a:p>
                <a:r>
                  <a:rPr lang="en-AU" dirty="0">
                    <a:latin typeface="+mn-lt"/>
                  </a:rPr>
                  <a:t>The graph has been translated up by 3 units,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𝑏</m:t>
                    </m:r>
                    <m:r>
                      <a:rPr lang="en-AU" b="0" i="1" smtClean="0">
                        <a:latin typeface="Cambria Math" panose="02040503050406030204" pitchFamily="18" charset="0"/>
                      </a:rPr>
                      <m:t>=3</m:t>
                    </m:r>
                  </m:oMath>
                </a14:m>
                <a:endParaRPr lang="en-AU" b="0" dirty="0">
                  <a:latin typeface="+mn-lt"/>
                </a:endParaRPr>
              </a:p>
              <a:p>
                <a:r>
                  <a:rPr lang="en-AU" dirty="0">
                    <a:latin typeface="+mn-lt"/>
                  </a:rPr>
                  <a:t>The graph has been translated right by 4 units,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𝑚</m:t>
                    </m:r>
                    <m:r>
                      <a:rPr lang="en-AU" b="0" i="1" smtClean="0">
                        <a:latin typeface="Cambria Math" panose="02040503050406030204" pitchFamily="18" charset="0"/>
                      </a:rPr>
                      <m:t>=4</m:t>
                    </m:r>
                  </m:oMath>
                </a14:m>
                <a:endParaRPr lang="en-AU" dirty="0">
                  <a:latin typeface="+mn-lt"/>
                </a:endParaRPr>
              </a:p>
            </p:txBody>
          </p:sp>
        </mc:Choice>
        <mc:Fallback xmlns="">
          <p:sp>
            <p:nvSpPr>
              <p:cNvPr id="6" name="Text Placeholder 11">
                <a:extLst>
                  <a:ext uri="{FF2B5EF4-FFF2-40B4-BE49-F238E27FC236}">
                    <a16:creationId xmlns:a16="http://schemas.microsoft.com/office/drawing/2014/main" id="{D2C14C09-3DD4-3CE2-98C9-2E77063C945C}"/>
                  </a:ext>
                </a:extLst>
              </p:cNvPr>
              <p:cNvSpPr txBox="1">
                <a:spLocks noRot="1" noChangeAspect="1" noMove="1" noResize="1" noEditPoints="1" noAdjustHandles="1" noChangeArrowheads="1" noChangeShapeType="1" noTextEdit="1"/>
              </p:cNvSpPr>
              <p:nvPr/>
            </p:nvSpPr>
            <p:spPr>
              <a:xfrm>
                <a:off x="4797319" y="3429000"/>
                <a:ext cx="6505089" cy="3115079"/>
              </a:xfrm>
              <a:prstGeom prst="rect">
                <a:avLst/>
              </a:prstGeom>
              <a:blipFill>
                <a:blip r:embed="rId4"/>
                <a:stretch>
                  <a:fillRect l="-243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E0134D-5D0A-0656-5392-4910AE2D0A86}"/>
              </a:ext>
            </a:extLst>
          </p:cNvPr>
          <p:cNvSpPr>
            <a:spLocks noGrp="1"/>
          </p:cNvSpPr>
          <p:nvPr>
            <p:ph type="title"/>
          </p:nvPr>
        </p:nvSpPr>
        <p:spPr/>
        <p:txBody>
          <a:bodyPr/>
          <a:lstStyle/>
          <a:p>
            <a:r>
              <a:rPr lang="en-AU" dirty="0"/>
              <a:t>Problem 2 (1)</a:t>
            </a:r>
          </a:p>
        </p:txBody>
      </p:sp>
      <p:sp>
        <p:nvSpPr>
          <p:cNvPr id="4" name="Text Placeholder 3">
            <a:extLst>
              <a:ext uri="{FF2B5EF4-FFF2-40B4-BE49-F238E27FC236}">
                <a16:creationId xmlns:a16="http://schemas.microsoft.com/office/drawing/2014/main" id="{35CE0F47-EBB2-A49A-F88F-4AF2ED699F18}"/>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22A1C0B-3823-8E2B-440F-AA2DC27661A7}"/>
                  </a:ext>
                </a:extLst>
              </p:cNvPr>
              <p:cNvSpPr>
                <a:spLocks noGrp="1"/>
              </p:cNvSpPr>
              <p:nvPr>
                <p:ph type="body" sz="quarter" idx="17"/>
              </p:nvPr>
            </p:nvSpPr>
            <p:spPr/>
            <p:txBody>
              <a:bodyPr/>
              <a:lstStyle/>
              <a:p>
                <a:r>
                  <a:rPr lang="en-AU" dirty="0"/>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where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dirty="0"/>
                  <a:t>, passes through the points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1, 2</m:t>
                        </m:r>
                      </m:e>
                    </m:d>
                    <m:r>
                      <a:rPr lang="en-AU" b="0" i="1" smtClean="0">
                        <a:latin typeface="Cambria Math" panose="02040503050406030204" pitchFamily="18" charset="0"/>
                      </a:rPr>
                      <m:t> </m:t>
                    </m:r>
                  </m:oMath>
                </a14:m>
                <a:r>
                  <a:rPr lang="en-AU" b="0" i="0" dirty="0">
                    <a:latin typeface="+mj-lt"/>
                  </a:rPr>
                  <a:t>and</a:t>
                </a:r>
                <a14:m>
                  <m:oMath xmlns:m="http://schemas.openxmlformats.org/officeDocument/2006/math">
                    <m:r>
                      <a:rPr lang="en-AU" b="0" i="1" smtClean="0">
                        <a:latin typeface="Cambria Math" panose="02040503050406030204" pitchFamily="18" charset="0"/>
                      </a:rPr>
                      <m:t> (4, 5)</m:t>
                    </m:r>
                  </m:oMath>
                </a14:m>
                <a:r>
                  <a:rPr lang="en-AU" dirty="0"/>
                  <a:t>, as shown in the diagram. </a:t>
                </a:r>
              </a:p>
              <a:p>
                <a:endParaRPr lang="en-AU" dirty="0"/>
              </a:p>
              <a:p>
                <a:endParaRPr lang="en-AU" dirty="0"/>
              </a:p>
              <a:p>
                <a:endParaRPr lang="en-AU" dirty="0"/>
              </a:p>
              <a:p>
                <a:endParaRPr lang="en-AU" dirty="0"/>
              </a:p>
              <a:p>
                <a:endParaRPr lang="en-AU" dirty="0"/>
              </a:p>
              <a:p>
                <a:r>
                  <a:rPr lang="en-AU" dirty="0"/>
                  <a:t>Find the values of </a:t>
                </a:r>
                <a14:m>
                  <m:oMath xmlns:m="http://schemas.openxmlformats.org/officeDocument/2006/math">
                    <m:r>
                      <a:rPr lang="en-AU" b="0" i="1" smtClean="0">
                        <a:latin typeface="Cambria Math" panose="02040503050406030204" pitchFamily="18" charset="0"/>
                      </a:rPr>
                      <m:t>𝑎</m:t>
                    </m:r>
                  </m:oMath>
                </a14:m>
                <a:r>
                  <a:rPr lang="en-AU" dirty="0"/>
                  <a:t> and </a:t>
                </a:r>
                <a14:m>
                  <m:oMath xmlns:m="http://schemas.openxmlformats.org/officeDocument/2006/math">
                    <m:r>
                      <a:rPr lang="en-AU" b="0" i="1" smtClean="0">
                        <a:latin typeface="Cambria Math" panose="02040503050406030204" pitchFamily="18" charset="0"/>
                      </a:rPr>
                      <m:t>𝑐</m:t>
                    </m:r>
                  </m:oMath>
                </a14:m>
                <a:r>
                  <a:rPr lang="en-AU" dirty="0"/>
                  <a:t>. </a:t>
                </a:r>
              </a:p>
            </p:txBody>
          </p:sp>
        </mc:Choice>
        <mc:Fallback xmlns="">
          <p:sp>
            <p:nvSpPr>
              <p:cNvPr id="5" name="Text Placeholder 4">
                <a:extLst>
                  <a:ext uri="{FF2B5EF4-FFF2-40B4-BE49-F238E27FC236}">
                    <a16:creationId xmlns:a16="http://schemas.microsoft.com/office/drawing/2014/main" id="{B22A1C0B-3823-8E2B-440F-AA2DC27661A7}"/>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pic>
        <p:nvPicPr>
          <p:cNvPr id="10" name="Picture 9" descr="An absolute value graph of the form y=-|x-a|+c which is shown to have a vertex of (4,5) and passes through the point (1,2).">
            <a:extLst>
              <a:ext uri="{FF2B5EF4-FFF2-40B4-BE49-F238E27FC236}">
                <a16:creationId xmlns:a16="http://schemas.microsoft.com/office/drawing/2014/main" id="{A66CDC96-C4EF-1912-89D9-81D9C39F895D}"/>
              </a:ext>
            </a:extLst>
          </p:cNvPr>
          <p:cNvPicPr>
            <a:picLocks noChangeAspect="1"/>
          </p:cNvPicPr>
          <p:nvPr/>
        </p:nvPicPr>
        <p:blipFill>
          <a:blip r:embed="rId3"/>
          <a:stretch>
            <a:fillRect/>
          </a:stretch>
        </p:blipFill>
        <p:spPr>
          <a:xfrm>
            <a:off x="3719202" y="2345036"/>
            <a:ext cx="5059520" cy="3530444"/>
          </a:xfrm>
          <a:prstGeom prst="rect">
            <a:avLst/>
          </a:prstGeom>
        </p:spPr>
      </p:pic>
      <p:sp>
        <p:nvSpPr>
          <p:cNvPr id="2" name="Slide Number Placeholder 1">
            <a:extLst>
              <a:ext uri="{FF2B5EF4-FFF2-40B4-BE49-F238E27FC236}">
                <a16:creationId xmlns:a16="http://schemas.microsoft.com/office/drawing/2014/main" id="{BF68CFF0-3CDD-9534-9D7D-3D2C17B173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131172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8C192-B6EF-E538-A5E3-B58FC81099C5}"/>
              </a:ext>
            </a:extLst>
          </p:cNvPr>
          <p:cNvSpPr>
            <a:spLocks noGrp="1"/>
          </p:cNvSpPr>
          <p:nvPr>
            <p:ph type="title"/>
          </p:nvPr>
        </p:nvSpPr>
        <p:spPr/>
        <p:txBody>
          <a:bodyPr/>
          <a:lstStyle/>
          <a:p>
            <a:r>
              <a:rPr lang="en-AU" dirty="0"/>
              <a:t>Problem 2 (2) </a:t>
            </a:r>
          </a:p>
        </p:txBody>
      </p:sp>
      <p:sp>
        <p:nvSpPr>
          <p:cNvPr id="4" name="Text Placeholder 3">
            <a:extLst>
              <a:ext uri="{FF2B5EF4-FFF2-40B4-BE49-F238E27FC236}">
                <a16:creationId xmlns:a16="http://schemas.microsoft.com/office/drawing/2014/main" id="{36A8ED76-30E5-9366-FF8C-49E1FC185AC9}"/>
              </a:ext>
            </a:extLst>
          </p:cNvPr>
          <p:cNvSpPr>
            <a:spLocks noGrp="1"/>
          </p:cNvSpPr>
          <p:nvPr>
            <p:ph type="body" sz="quarter" idx="18"/>
          </p:nvPr>
        </p:nvSpPr>
        <p:spPr/>
        <p:txBody>
          <a:bodyPr/>
          <a:lstStyle/>
          <a:p>
            <a:r>
              <a:rPr lang="en-AU" dirty="0"/>
              <a:t>Marking criteria</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EF65228-B441-A3E1-56E4-D35B2AF2F235}"/>
                  </a:ext>
                </a:extLst>
              </p:cNvPr>
              <p:cNvGraphicFramePr>
                <a:graphicFrameLocks noGrp="1"/>
              </p:cNvGraphicFramePr>
              <p:nvPr>
                <p:extLst>
                  <p:ext uri="{D42A27DB-BD31-4B8C-83A1-F6EECF244321}">
                    <p14:modId xmlns:p14="http://schemas.microsoft.com/office/powerpoint/2010/main" val="3421051001"/>
                  </p:ext>
                </p:extLst>
              </p:nvPr>
            </p:nvGraphicFramePr>
            <p:xfrm>
              <a:off x="359998" y="1679227"/>
              <a:ext cx="10764002" cy="1641330"/>
            </p:xfrm>
            <a:graphic>
              <a:graphicData uri="http://schemas.openxmlformats.org/drawingml/2006/table">
                <a:tbl>
                  <a:tblPr firstRow="1" bandRow="1">
                    <a:tableStyleId>{5940675A-B579-460E-94D1-54222C63F5DA}</a:tableStyleId>
                  </a:tblPr>
                  <a:tblGrid>
                    <a:gridCol w="9092921">
                      <a:extLst>
                        <a:ext uri="{9D8B030D-6E8A-4147-A177-3AD203B41FA5}">
                          <a16:colId xmlns:a16="http://schemas.microsoft.com/office/drawing/2014/main" val="2997392442"/>
                        </a:ext>
                      </a:extLst>
                    </a:gridCol>
                    <a:gridCol w="1671081">
                      <a:extLst>
                        <a:ext uri="{9D8B030D-6E8A-4147-A177-3AD203B41FA5}">
                          <a16:colId xmlns:a16="http://schemas.microsoft.com/office/drawing/2014/main" val="3647139644"/>
                        </a:ext>
                      </a:extLst>
                    </a:gridCol>
                  </a:tblGrid>
                  <a:tr h="547110">
                    <a:tc>
                      <a:txBody>
                        <a:bodyPr/>
                        <a:lstStyle/>
                        <a:p>
                          <a:r>
                            <a:rPr lang="en-AU" sz="2000" b="1" dirty="0"/>
                            <a:t>Criteria</a:t>
                          </a:r>
                        </a:p>
                      </a:txBody>
                      <a:tcPr/>
                    </a:tc>
                    <a:tc>
                      <a:txBody>
                        <a:bodyPr/>
                        <a:lstStyle/>
                        <a:p>
                          <a:r>
                            <a:rPr lang="en-AU" sz="2000" b="1" dirty="0"/>
                            <a:t>Marks</a:t>
                          </a:r>
                        </a:p>
                      </a:txBody>
                      <a:tcPr/>
                    </a:tc>
                    <a:extLst>
                      <a:ext uri="{0D108BD9-81ED-4DB2-BD59-A6C34878D82A}">
                        <a16:rowId xmlns:a16="http://schemas.microsoft.com/office/drawing/2014/main" val="949189959"/>
                      </a:ext>
                    </a:extLst>
                  </a:tr>
                  <a:tr h="547110">
                    <a:tc>
                      <a:txBody>
                        <a:bodyPr/>
                        <a:lstStyle/>
                        <a:p>
                          <a:r>
                            <a:rPr lang="en-AU" sz="2000" dirty="0"/>
                            <a:t>Provides correct solution</a:t>
                          </a:r>
                        </a:p>
                      </a:txBody>
                      <a:tcPr/>
                    </a:tc>
                    <a:tc>
                      <a:txBody>
                        <a:bodyPr/>
                        <a:lstStyle/>
                        <a:p>
                          <a:pPr algn="ctr"/>
                          <a:r>
                            <a:rPr lang="en-AU" sz="2000" dirty="0"/>
                            <a:t>2</a:t>
                          </a:r>
                        </a:p>
                      </a:txBody>
                      <a:tcPr/>
                    </a:tc>
                    <a:extLst>
                      <a:ext uri="{0D108BD9-81ED-4DB2-BD59-A6C34878D82A}">
                        <a16:rowId xmlns:a16="http://schemas.microsoft.com/office/drawing/2014/main" val="1109823180"/>
                      </a:ext>
                    </a:extLst>
                  </a:tr>
                  <a:tr h="547110">
                    <a:tc>
                      <a:txBody>
                        <a:bodyPr/>
                        <a:lstStyle/>
                        <a:p>
                          <a:r>
                            <a:rPr lang="en-AU" sz="2000" dirty="0"/>
                            <a:t>Finds the value of </a:t>
                          </a:r>
                          <a14:m>
                            <m:oMath xmlns:m="http://schemas.openxmlformats.org/officeDocument/2006/math">
                              <m:r>
                                <a:rPr lang="en-AU" sz="2000" b="0" smtClean="0">
                                  <a:latin typeface="Cambria Math" panose="02040503050406030204" pitchFamily="18" charset="0"/>
                                </a:rPr>
                                <m:t>𝑐</m:t>
                              </m:r>
                            </m:oMath>
                          </a14:m>
                          <a:r>
                            <a:rPr lang="en-AU" sz="2000" dirty="0"/>
                            <a:t>, or equivalent</a:t>
                          </a:r>
                          <a:r>
                            <a:rPr lang="en-AU" sz="2000" baseline="0" dirty="0"/>
                            <a:t> merit</a:t>
                          </a:r>
                          <a:r>
                            <a:rPr lang="en-AU" sz="2000" dirty="0"/>
                            <a:t> </a:t>
                          </a:r>
                        </a:p>
                      </a:txBody>
                      <a:tcPr/>
                    </a:tc>
                    <a:tc>
                      <a:txBody>
                        <a:bodyPr/>
                        <a:lstStyle/>
                        <a:p>
                          <a:pPr algn="ctr"/>
                          <a:r>
                            <a:rPr lang="en-AU" sz="2000" dirty="0"/>
                            <a:t>1</a:t>
                          </a:r>
                        </a:p>
                      </a:txBody>
                      <a:tcPr/>
                    </a:tc>
                    <a:extLst>
                      <a:ext uri="{0D108BD9-81ED-4DB2-BD59-A6C34878D82A}">
                        <a16:rowId xmlns:a16="http://schemas.microsoft.com/office/drawing/2014/main" val="978062006"/>
                      </a:ext>
                    </a:extLst>
                  </a:tr>
                </a:tbl>
              </a:graphicData>
            </a:graphic>
          </p:graphicFrame>
        </mc:Choice>
        <mc:Fallback xmlns="">
          <p:graphicFrame>
            <p:nvGraphicFramePr>
              <p:cNvPr id="6" name="Table 5">
                <a:extLst>
                  <a:ext uri="{FF2B5EF4-FFF2-40B4-BE49-F238E27FC236}">
                    <a16:creationId xmlns:a16="http://schemas.microsoft.com/office/drawing/2014/main" id="{8EF65228-B441-A3E1-56E4-D35B2AF2F235}"/>
                  </a:ext>
                </a:extLst>
              </p:cNvPr>
              <p:cNvGraphicFramePr>
                <a:graphicFrameLocks noGrp="1"/>
              </p:cNvGraphicFramePr>
              <p:nvPr>
                <p:extLst>
                  <p:ext uri="{D42A27DB-BD31-4B8C-83A1-F6EECF244321}">
                    <p14:modId xmlns:p14="http://schemas.microsoft.com/office/powerpoint/2010/main" val="3421051001"/>
                  </p:ext>
                </p:extLst>
              </p:nvPr>
            </p:nvGraphicFramePr>
            <p:xfrm>
              <a:off x="359998" y="1679227"/>
              <a:ext cx="10764002" cy="1641330"/>
            </p:xfrm>
            <a:graphic>
              <a:graphicData uri="http://schemas.openxmlformats.org/drawingml/2006/table">
                <a:tbl>
                  <a:tblPr firstRow="1" bandRow="1">
                    <a:tableStyleId>{5940675A-B579-460E-94D1-54222C63F5DA}</a:tableStyleId>
                  </a:tblPr>
                  <a:tblGrid>
                    <a:gridCol w="9092921">
                      <a:extLst>
                        <a:ext uri="{9D8B030D-6E8A-4147-A177-3AD203B41FA5}">
                          <a16:colId xmlns:a16="http://schemas.microsoft.com/office/drawing/2014/main" val="2997392442"/>
                        </a:ext>
                      </a:extLst>
                    </a:gridCol>
                    <a:gridCol w="1671081">
                      <a:extLst>
                        <a:ext uri="{9D8B030D-6E8A-4147-A177-3AD203B41FA5}">
                          <a16:colId xmlns:a16="http://schemas.microsoft.com/office/drawing/2014/main" val="3647139644"/>
                        </a:ext>
                      </a:extLst>
                    </a:gridCol>
                  </a:tblGrid>
                  <a:tr h="547110">
                    <a:tc>
                      <a:txBody>
                        <a:bodyPr/>
                        <a:lstStyle/>
                        <a:p>
                          <a:r>
                            <a:rPr lang="en-AU" sz="2000" b="1" dirty="0"/>
                            <a:t>Criteria</a:t>
                          </a:r>
                        </a:p>
                      </a:txBody>
                      <a:tcPr/>
                    </a:tc>
                    <a:tc>
                      <a:txBody>
                        <a:bodyPr/>
                        <a:lstStyle/>
                        <a:p>
                          <a:r>
                            <a:rPr lang="en-AU" sz="2000" b="1" dirty="0"/>
                            <a:t>Marks</a:t>
                          </a:r>
                        </a:p>
                      </a:txBody>
                      <a:tcPr/>
                    </a:tc>
                    <a:extLst>
                      <a:ext uri="{0D108BD9-81ED-4DB2-BD59-A6C34878D82A}">
                        <a16:rowId xmlns:a16="http://schemas.microsoft.com/office/drawing/2014/main" val="949189959"/>
                      </a:ext>
                    </a:extLst>
                  </a:tr>
                  <a:tr h="547110">
                    <a:tc>
                      <a:txBody>
                        <a:bodyPr/>
                        <a:lstStyle/>
                        <a:p>
                          <a:r>
                            <a:rPr lang="en-AU" sz="2000" dirty="0"/>
                            <a:t>Provides correct solution</a:t>
                          </a:r>
                        </a:p>
                      </a:txBody>
                      <a:tcPr/>
                    </a:tc>
                    <a:tc>
                      <a:txBody>
                        <a:bodyPr/>
                        <a:lstStyle/>
                        <a:p>
                          <a:pPr algn="ctr"/>
                          <a:r>
                            <a:rPr lang="en-AU" sz="2000" dirty="0"/>
                            <a:t>2</a:t>
                          </a:r>
                        </a:p>
                      </a:txBody>
                      <a:tcPr/>
                    </a:tc>
                    <a:extLst>
                      <a:ext uri="{0D108BD9-81ED-4DB2-BD59-A6C34878D82A}">
                        <a16:rowId xmlns:a16="http://schemas.microsoft.com/office/drawing/2014/main" val="1109823180"/>
                      </a:ext>
                    </a:extLst>
                  </a:tr>
                  <a:tr h="547110">
                    <a:tc>
                      <a:txBody>
                        <a:bodyPr/>
                        <a:lstStyle/>
                        <a:p>
                          <a:endParaRPr lang="en-US"/>
                        </a:p>
                      </a:txBody>
                      <a:tcPr>
                        <a:blipFill>
                          <a:blip r:embed="rId2"/>
                          <a:stretch>
                            <a:fillRect l="-67" t="-204444" r="-18499" b="-2222"/>
                          </a:stretch>
                        </a:blipFill>
                      </a:tcPr>
                    </a:tc>
                    <a:tc>
                      <a:txBody>
                        <a:bodyPr/>
                        <a:lstStyle/>
                        <a:p>
                          <a:pPr algn="ctr"/>
                          <a:r>
                            <a:rPr lang="en-AU" sz="2000" dirty="0"/>
                            <a:t>1</a:t>
                          </a:r>
                        </a:p>
                      </a:txBody>
                      <a:tcPr/>
                    </a:tc>
                    <a:extLst>
                      <a:ext uri="{0D108BD9-81ED-4DB2-BD59-A6C34878D82A}">
                        <a16:rowId xmlns:a16="http://schemas.microsoft.com/office/drawing/2014/main" val="978062006"/>
                      </a:ext>
                    </a:extLst>
                  </a:tr>
                </a:tbl>
              </a:graphicData>
            </a:graphic>
          </p:graphicFrame>
        </mc:Fallback>
      </mc:AlternateContent>
      <p:sp>
        <p:nvSpPr>
          <p:cNvPr id="2" name="Slide Number Placeholder 1">
            <a:extLst>
              <a:ext uri="{FF2B5EF4-FFF2-40B4-BE49-F238E27FC236}">
                <a16:creationId xmlns:a16="http://schemas.microsoft.com/office/drawing/2014/main" id="{07CF7514-D40B-6417-4D98-06EDB042133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40953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91B55-10DA-9C74-F40E-024F4C704B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BFADC9-2A2F-388B-4598-E522A869D56B}"/>
              </a:ext>
            </a:extLst>
          </p:cNvPr>
          <p:cNvSpPr>
            <a:spLocks noGrp="1"/>
          </p:cNvSpPr>
          <p:nvPr>
            <p:ph type="title"/>
          </p:nvPr>
        </p:nvSpPr>
        <p:spPr/>
        <p:txBody>
          <a:bodyPr/>
          <a:lstStyle/>
          <a:p>
            <a:r>
              <a:rPr lang="en-AU" dirty="0"/>
              <a:t>Problem 2 (3)</a:t>
            </a:r>
          </a:p>
        </p:txBody>
      </p:sp>
      <p:sp>
        <p:nvSpPr>
          <p:cNvPr id="4" name="Text Placeholder 3">
            <a:extLst>
              <a:ext uri="{FF2B5EF4-FFF2-40B4-BE49-F238E27FC236}">
                <a16:creationId xmlns:a16="http://schemas.microsoft.com/office/drawing/2014/main" id="{18A228C8-6842-25B7-20F7-CF35E3F9E6C4}"/>
              </a:ext>
            </a:extLst>
          </p:cNvPr>
          <p:cNvSpPr>
            <a:spLocks noGrp="1"/>
          </p:cNvSpPr>
          <p:nvPr>
            <p:ph type="body" sz="quarter" idx="18"/>
          </p:nvPr>
        </p:nvSpPr>
        <p:spPr/>
        <p:txBody>
          <a:bodyPr/>
          <a:lstStyle/>
          <a:p>
            <a:r>
              <a:rPr lang="en-AU" dirty="0"/>
              <a:t>Solution – Option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89A460C-5027-E2E1-B6AA-8CF5AB12497C}"/>
                  </a:ext>
                </a:extLst>
              </p:cNvPr>
              <p:cNvSpPr>
                <a:spLocks noGrp="1"/>
              </p:cNvSpPr>
              <p:nvPr>
                <p:ph type="body" sz="quarter" idx="17"/>
              </p:nvPr>
            </p:nvSpPr>
            <p:spPr>
              <a:xfrm>
                <a:off x="360000" y="1567086"/>
                <a:ext cx="6338512" cy="4807835"/>
              </a:xfrm>
            </p:spPr>
            <p:txBody>
              <a:bodyPr/>
              <a:lstStyle/>
              <a:p>
                <a:r>
                  <a:rPr lang="en-AU" dirty="0"/>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t>, where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r>
                      <a:rPr lang="en-AU" b="0" i="1" smtClean="0">
                        <a:latin typeface="Cambria Math" panose="02040503050406030204" pitchFamily="18" charset="0"/>
                      </a:rPr>
                      <m:t>+</m:t>
                    </m:r>
                    <m:r>
                      <a:rPr lang="en-AU" b="0" i="1" smtClean="0">
                        <a:latin typeface="Cambria Math" panose="02040503050406030204" pitchFamily="18" charset="0"/>
                      </a:rPr>
                      <m:t>𝑐</m:t>
                    </m:r>
                  </m:oMath>
                </a14:m>
                <a:r>
                  <a:rPr lang="en-AU" dirty="0"/>
                  <a:t>, passes through the points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1, 2</m:t>
                        </m:r>
                      </m:e>
                    </m:d>
                    <m:r>
                      <a:rPr lang="en-AU" b="0" i="1" smtClean="0">
                        <a:latin typeface="Cambria Math" panose="02040503050406030204" pitchFamily="18" charset="0"/>
                      </a:rPr>
                      <m:t> </m:t>
                    </m:r>
                  </m:oMath>
                </a14:m>
                <a:r>
                  <a:rPr lang="en-AU" b="0" i="0" dirty="0">
                    <a:latin typeface="+mj-lt"/>
                  </a:rPr>
                  <a:t>and</a:t>
                </a:r>
                <a14:m>
                  <m:oMath xmlns:m="http://schemas.openxmlformats.org/officeDocument/2006/math">
                    <m:r>
                      <a:rPr lang="en-AU" b="0" i="1" smtClean="0">
                        <a:latin typeface="Cambria Math" panose="02040503050406030204" pitchFamily="18" charset="0"/>
                      </a:rPr>
                      <m:t> (4, 5)</m:t>
                    </m:r>
                  </m:oMath>
                </a14:m>
                <a:r>
                  <a:rPr lang="en-AU" dirty="0"/>
                  <a:t>. </a:t>
                </a:r>
              </a:p>
              <a:p>
                <a:r>
                  <a:rPr lang="en-AU" dirty="0"/>
                  <a:t>Find the values of </a:t>
                </a:r>
                <a14:m>
                  <m:oMath xmlns:m="http://schemas.openxmlformats.org/officeDocument/2006/math">
                    <m:r>
                      <a:rPr lang="en-AU" b="0" i="1" smtClean="0">
                        <a:latin typeface="Cambria Math" panose="02040503050406030204" pitchFamily="18" charset="0"/>
                      </a:rPr>
                      <m:t>𝑎</m:t>
                    </m:r>
                  </m:oMath>
                </a14:m>
                <a:r>
                  <a:rPr lang="en-AU" dirty="0"/>
                  <a:t> and </a:t>
                </a:r>
                <a14:m>
                  <m:oMath xmlns:m="http://schemas.openxmlformats.org/officeDocument/2006/math">
                    <m:r>
                      <a:rPr lang="en-AU" b="0" i="1" smtClean="0">
                        <a:latin typeface="Cambria Math" panose="02040503050406030204" pitchFamily="18" charset="0"/>
                      </a:rPr>
                      <m:t>𝑐</m:t>
                    </m:r>
                  </m:oMath>
                </a14:m>
                <a:r>
                  <a:rPr lang="en-AU" dirty="0"/>
                  <a:t>. </a:t>
                </a:r>
              </a:p>
              <a:p>
                <a:r>
                  <a:rPr lang="en-AU" b="1" dirty="0"/>
                  <a:t>Solution:</a:t>
                </a:r>
              </a:p>
              <a:p>
                <a:r>
                  <a:rPr lang="en-AU" dirty="0"/>
                  <a:t>Using the point </a:t>
                </a:r>
                <a14:m>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4, 5</m:t>
                        </m:r>
                      </m:e>
                    </m:d>
                  </m:oMath>
                </a14:m>
                <a:r>
                  <a:rPr lang="en-AU" dirty="0"/>
                  <a:t>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 </m:t>
                    </m:r>
                    <m:r>
                      <m:rPr>
                        <m:nor/>
                      </m:rPr>
                      <a:rPr lang="en-AU"/>
                      <m:t>has</m:t>
                    </m:r>
                    <m:r>
                      <m:rPr>
                        <m:nor/>
                      </m:rPr>
                      <a:rPr lang="en-AU"/>
                      <m:t> </m:t>
                    </m:r>
                    <m:r>
                      <m:rPr>
                        <m:nor/>
                      </m:rPr>
                      <a:rPr lang="en-AU"/>
                      <m:t>been</m:t>
                    </m:r>
                    <m:r>
                      <m:rPr>
                        <m:nor/>
                      </m:rPr>
                      <a:rPr lang="en-AU"/>
                      <m:t> </m:t>
                    </m:r>
                    <m:r>
                      <m:rPr>
                        <m:nor/>
                      </m:rPr>
                      <a:rPr lang="en-AU"/>
                      <m:t>translated</m:t>
                    </m:r>
                    <m:r>
                      <m:rPr>
                        <m:nor/>
                      </m:rPr>
                      <a:rPr lang="en-AU"/>
                      <m:t> 4 </m:t>
                    </m:r>
                    <m:r>
                      <m:rPr>
                        <m:nor/>
                      </m:rPr>
                      <a:rPr lang="en-AU"/>
                      <m:t>units</m:t>
                    </m:r>
                    <m:r>
                      <m:rPr>
                        <m:nor/>
                      </m:rPr>
                      <a:rPr lang="en-AU"/>
                      <m:t> </m:t>
                    </m:r>
                    <m:r>
                      <m:rPr>
                        <m:nor/>
                      </m:rPr>
                      <a:rPr lang="en-AU"/>
                      <m:t>to</m:t>
                    </m:r>
                    <m:r>
                      <m:rPr>
                        <m:nor/>
                      </m:rPr>
                      <a:rPr lang="en-AU"/>
                      <m:t> </m:t>
                    </m:r>
                    <m:r>
                      <m:rPr>
                        <m:nor/>
                      </m:rPr>
                      <a:rPr lang="en-AU"/>
                      <m:t>the</m:t>
                    </m:r>
                    <m:r>
                      <m:rPr>
                        <m:nor/>
                      </m:rPr>
                      <a:rPr lang="en-AU"/>
                      <m:t> </m:t>
                    </m:r>
                    <m:r>
                      <m:rPr>
                        <m:nor/>
                      </m:rPr>
                      <a:rPr lang="en-AU"/>
                      <m:t>right</m:t>
                    </m:r>
                    <m:r>
                      <m:rPr>
                        <m:nor/>
                      </m:rPr>
                      <a:rPr lang="en-AU"/>
                      <m:t> </m:t>
                    </m:r>
                    <m:r>
                      <m:rPr>
                        <m:nor/>
                      </m:rPr>
                      <a:rPr lang="en-AU"/>
                      <m:t>and</m:t>
                    </m:r>
                    <m:r>
                      <m:rPr>
                        <m:nor/>
                      </m:rPr>
                      <a:rPr lang="en-AU"/>
                      <m:t> 5 </m:t>
                    </m:r>
                    <m:r>
                      <m:rPr>
                        <m:nor/>
                      </m:rPr>
                      <a:rPr lang="en-AU"/>
                      <m:t>units</m:t>
                    </m:r>
                    <m:r>
                      <m:rPr>
                        <m:nor/>
                      </m:rPr>
                      <a:rPr lang="en-AU"/>
                      <m:t> </m:t>
                    </m:r>
                    <m:r>
                      <m:rPr>
                        <m:nor/>
                      </m:rPr>
                      <a:rPr lang="en-AU"/>
                      <m:t>up</m:t>
                    </m:r>
                    <m:r>
                      <m:rPr>
                        <m:nor/>
                      </m:rPr>
                      <a:rPr lang="en-AU"/>
                      <m:t>.</m:t>
                    </m:r>
                  </m:oMath>
                </a14:m>
                <a:endParaRPr lang="en-AU" dirty="0"/>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oMath>
                </a14:m>
                <a:r>
                  <a:rPr lang="en-AU" dirty="0"/>
                  <a:t> has been replaced with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dirty="0"/>
                  <a:t> and </a:t>
                </a:r>
                <a14:m>
                  <m:oMath xmlns:m="http://schemas.openxmlformats.org/officeDocument/2006/math">
                    <m:r>
                      <a:rPr lang="en-AU" b="0" i="1" smtClean="0">
                        <a:latin typeface="Cambria Math" panose="02040503050406030204" pitchFamily="18" charset="0"/>
                      </a:rPr>
                      <m:t>𝑦</m:t>
                    </m:r>
                  </m:oMath>
                </a14:m>
                <a:r>
                  <a:rPr lang="en-AU" dirty="0"/>
                  <a:t> has been replaced with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m:t>
                    </m:r>
                  </m:oMath>
                </a14:m>
                <a:r>
                  <a:rPr lang="en-AU" dirty="0"/>
                  <a:t>. </a:t>
                </a:r>
              </a:p>
            </p:txBody>
          </p:sp>
        </mc:Choice>
        <mc:Fallback xmlns="">
          <p:sp>
            <p:nvSpPr>
              <p:cNvPr id="5" name="Text Placeholder 4">
                <a:extLst>
                  <a:ext uri="{FF2B5EF4-FFF2-40B4-BE49-F238E27FC236}">
                    <a16:creationId xmlns:a16="http://schemas.microsoft.com/office/drawing/2014/main" id="{F89A460C-5027-E2E1-B6AA-8CF5AB12497C}"/>
                  </a:ext>
                </a:extLst>
              </p:cNvPr>
              <p:cNvSpPr>
                <a:spLocks noGrp="1" noRot="1" noChangeAspect="1" noMove="1" noResize="1" noEditPoints="1" noAdjustHandles="1" noChangeArrowheads="1" noChangeShapeType="1" noTextEdit="1"/>
              </p:cNvSpPr>
              <p:nvPr>
                <p:ph type="body" sz="quarter" idx="17"/>
              </p:nvPr>
            </p:nvSpPr>
            <p:spPr>
              <a:xfrm>
                <a:off x="360000" y="1567086"/>
                <a:ext cx="6338512" cy="4807835"/>
              </a:xfrm>
              <a:blipFill>
                <a:blip r:embed="rId3"/>
                <a:stretch>
                  <a:fillRect l="-2404"/>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1C1C825A-D773-CEB1-5A80-8F0FE1E0215A}"/>
              </a:ext>
              <a:ext uri="{C183D7F6-B498-43B3-948B-1728B52AA6E4}">
                <adec:decorative xmlns:adec="http://schemas.microsoft.com/office/drawing/2017/decorative" val="1"/>
              </a:ext>
            </a:extLst>
          </p:cNvPr>
          <p:cNvCxnSpPr>
            <a:cxnSpLocks/>
          </p:cNvCxnSpPr>
          <p:nvPr/>
        </p:nvCxnSpPr>
        <p:spPr>
          <a:xfrm>
            <a:off x="6730409" y="3778898"/>
            <a:ext cx="0" cy="27371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n absolute value graph of the form y=-|x-a|+c which is shown to have a vertex of (4,5) and passes through the point (1,2).">
            <a:extLst>
              <a:ext uri="{FF2B5EF4-FFF2-40B4-BE49-F238E27FC236}">
                <a16:creationId xmlns:a16="http://schemas.microsoft.com/office/drawing/2014/main" id="{9B494FC4-1603-C605-FA63-834DEAAC81FA}"/>
              </a:ext>
            </a:extLst>
          </p:cNvPr>
          <p:cNvPicPr>
            <a:picLocks noChangeAspect="1"/>
          </p:cNvPicPr>
          <p:nvPr/>
        </p:nvPicPr>
        <p:blipFill>
          <a:blip r:embed="rId4"/>
          <a:stretch>
            <a:fillRect/>
          </a:stretch>
        </p:blipFill>
        <p:spPr>
          <a:xfrm>
            <a:off x="7006856" y="649393"/>
            <a:ext cx="3861585" cy="2694546"/>
          </a:xfrm>
          <a:prstGeom prst="rect">
            <a:avLst/>
          </a:prstGeom>
        </p:spPr>
      </p:pic>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AB27E771-C3EF-22D4-3C88-42189DE33D08}"/>
                  </a:ext>
                </a:extLst>
              </p:cNvPr>
              <p:cNvSpPr txBox="1">
                <a:spLocks/>
              </p:cNvSpPr>
              <p:nvPr/>
            </p:nvSpPr>
            <p:spPr>
              <a:xfrm>
                <a:off x="7219511" y="3163845"/>
                <a:ext cx="4476237" cy="344215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b="1"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−4|</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r>
                        <a:rPr lang="en-AU" b="0" i="1" smtClean="0">
                          <a:latin typeface="Cambria Math" panose="02040503050406030204" pitchFamily="18" charset="0"/>
                        </a:rPr>
                        <m:t>+5</m:t>
                      </m:r>
                    </m:oMath>
                  </m:oMathPara>
                </a14:m>
                <a:endParaRPr lang="en-AU" dirty="0"/>
              </a:p>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=4</m:t>
                    </m:r>
                  </m:oMath>
                </a14:m>
                <a:r>
                  <a:rPr lang="en-AU" dirty="0"/>
                  <a:t> and </a:t>
                </a:r>
                <a14:m>
                  <m:oMath xmlns:m="http://schemas.openxmlformats.org/officeDocument/2006/math">
                    <m:r>
                      <m:rPr>
                        <m:sty m:val="p"/>
                      </m:rPr>
                      <a:rPr lang="en-AU">
                        <a:latin typeface="Cambria Math" panose="02040503050406030204" pitchFamily="18" charset="0"/>
                      </a:rPr>
                      <m:t>c</m:t>
                    </m:r>
                    <m:r>
                      <a:rPr lang="en-AU" b="0" i="1" smtClean="0">
                        <a:latin typeface="Cambria Math" panose="02040503050406030204" pitchFamily="18" charset="0"/>
                      </a:rPr>
                      <m:t>=5</m:t>
                    </m:r>
                  </m:oMath>
                </a14:m>
                <a:endParaRPr lang="en-AU" dirty="0"/>
              </a:p>
            </p:txBody>
          </p:sp>
        </mc:Choice>
        <mc:Fallback xmlns="">
          <p:sp>
            <p:nvSpPr>
              <p:cNvPr id="6" name="Text Placeholder 4">
                <a:extLst>
                  <a:ext uri="{FF2B5EF4-FFF2-40B4-BE49-F238E27FC236}">
                    <a16:creationId xmlns:a16="http://schemas.microsoft.com/office/drawing/2014/main" id="{AB27E771-C3EF-22D4-3C88-42189DE33D08}"/>
                  </a:ext>
                </a:extLst>
              </p:cNvPr>
              <p:cNvSpPr txBox="1">
                <a:spLocks noRot="1" noChangeAspect="1" noMove="1" noResize="1" noEditPoints="1" noAdjustHandles="1" noChangeArrowheads="1" noChangeShapeType="1" noTextEdit="1"/>
              </p:cNvSpPr>
              <p:nvPr/>
            </p:nvSpPr>
            <p:spPr>
              <a:xfrm>
                <a:off x="7219511" y="3163845"/>
                <a:ext cx="4476237" cy="3442155"/>
              </a:xfrm>
              <a:prstGeom prst="rect">
                <a:avLst/>
              </a:prstGeom>
              <a:blipFill>
                <a:blip r:embed="rId5"/>
                <a:stretch>
                  <a:fillRect l="-149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F5BBDFA-631F-0465-1816-5E10A5730C9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47137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CAF5D-EB63-E8F5-5237-681BC16407D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2C2F64-0F80-F34E-CF99-622F6B15AE9E}"/>
              </a:ext>
            </a:extLst>
          </p:cNvPr>
          <p:cNvSpPr>
            <a:spLocks noGrp="1"/>
          </p:cNvSpPr>
          <p:nvPr>
            <p:ph type="title"/>
          </p:nvPr>
        </p:nvSpPr>
        <p:spPr/>
        <p:txBody>
          <a:bodyPr/>
          <a:lstStyle/>
          <a:p>
            <a:r>
              <a:rPr lang="en-AU" dirty="0"/>
              <a:t>Problem 2 (4)</a:t>
            </a:r>
          </a:p>
        </p:txBody>
      </p:sp>
      <p:sp>
        <p:nvSpPr>
          <p:cNvPr id="4" name="Text Placeholder 3">
            <a:extLst>
              <a:ext uri="{FF2B5EF4-FFF2-40B4-BE49-F238E27FC236}">
                <a16:creationId xmlns:a16="http://schemas.microsoft.com/office/drawing/2014/main" id="{BEA04FC8-70E7-E990-3737-A1A63B706919}"/>
              </a:ext>
            </a:extLst>
          </p:cNvPr>
          <p:cNvSpPr>
            <a:spLocks noGrp="1"/>
          </p:cNvSpPr>
          <p:nvPr>
            <p:ph type="body" sz="quarter" idx="18"/>
          </p:nvPr>
        </p:nvSpPr>
        <p:spPr/>
        <p:txBody>
          <a:bodyPr/>
          <a:lstStyle/>
          <a:p>
            <a:r>
              <a:rPr lang="en-AU" dirty="0"/>
              <a:t>Solution – Option 2</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B8BF0471-EED5-2803-9C4B-F4205621D1FB}"/>
                  </a:ext>
                </a:extLst>
              </p:cNvPr>
              <p:cNvSpPr txBox="1">
                <a:spLocks/>
              </p:cNvSpPr>
              <p:nvPr/>
            </p:nvSpPr>
            <p:spPr>
              <a:xfrm>
                <a:off x="359999" y="1369454"/>
                <a:ext cx="6338512" cy="52234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d>
                        <m:dPr>
                          <m:begChr m:val="{"/>
                          <m:endChr m:val=""/>
                          <m:ctrlPr>
                            <a:rPr lang="en-AU" i="1">
                              <a:latin typeface="Cambria Math" panose="02040503050406030204" pitchFamily="18" charset="0"/>
                            </a:rPr>
                          </m:ctrlPr>
                        </m:dPr>
                        <m:e>
                          <m:eqArr>
                            <m:eqArrPr>
                              <m:ctrlPr>
                                <a:rPr lang="en-AU" i="1">
                                  <a:latin typeface="Cambria Math" panose="02040503050406030204" pitchFamily="18" charset="0"/>
                                </a:rPr>
                              </m:ctrlPr>
                            </m:eqArrPr>
                            <m:e>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e>
                              </m:d>
                              <m:r>
                                <a:rPr lang="en-AU" i="1">
                                  <a:latin typeface="Cambria Math" panose="02040503050406030204" pitchFamily="18" charset="0"/>
                                </a:rPr>
                                <m:t>+</m:t>
                              </m:r>
                              <m:r>
                                <a:rPr lang="en-AU" b="0" i="1" smtClean="0">
                                  <a:latin typeface="Cambria Math" panose="02040503050406030204" pitchFamily="18" charset="0"/>
                                </a:rPr>
                                <m:t>𝑐</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e>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r>
                                <a:rPr lang="en-AU" i="1">
                                  <a:latin typeface="Cambria Math" panose="02040503050406030204" pitchFamily="18" charset="0"/>
                                </a:rPr>
                                <m:t>,</m:t>
                              </m:r>
                            </m:e>
                          </m:eqArr>
                          <m:r>
                            <a:rPr lang="en-AU" i="1">
                              <a:latin typeface="Cambria Math" panose="02040503050406030204" pitchFamily="18" charset="0"/>
                            </a:rPr>
                            <m:t> </m:t>
                          </m:r>
                          <m:m>
                            <m:mPr>
                              <m:mcs>
                                <m:mc>
                                  <m:mcPr>
                                    <m:count m:val="1"/>
                                    <m:mcJc m:val="center"/>
                                  </m:mcPr>
                                </m:mc>
                              </m:mcs>
                              <m:ctrlPr>
                                <a:rPr lang="en-AU" i="1">
                                  <a:latin typeface="Cambria Math" panose="02040503050406030204" pitchFamily="18" charset="0"/>
                                </a:rPr>
                              </m:ctrlPr>
                            </m:mPr>
                            <m:mr>
                              <m:e>
                                <m:r>
                                  <m:rPr>
                                    <m:brk m:alnAt="7"/>
                                  </m:rP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e>
                            </m:mr>
                            <m:mr>
                              <m:e>
                                <m:r>
                                  <a:rPr lang="en-AU" i="1">
                                    <a:latin typeface="Cambria Math" panose="02040503050406030204" pitchFamily="18" charset="0"/>
                                  </a:rPr>
                                  <m:t>𝑥</m:t>
                                </m:r>
                                <m:r>
                                  <a:rPr lang="en-AU" i="1">
                                    <a:latin typeface="Cambria Math" panose="02040503050406030204" pitchFamily="18" charset="0"/>
                                  </a:rPr>
                                  <m:t>&lt;</m:t>
                                </m:r>
                                <m:r>
                                  <a:rPr lang="en-AU" i="1">
                                    <a:latin typeface="Cambria Math" panose="02040503050406030204" pitchFamily="18" charset="0"/>
                                  </a:rPr>
                                  <m:t>𝑎</m:t>
                                </m:r>
                              </m:e>
                            </m:mr>
                          </m:m>
                        </m:e>
                      </m:d>
                    </m:oMath>
                  </m:oMathPara>
                </a14:m>
                <a:endParaRPr lang="en-AU" dirty="0"/>
              </a:p>
              <a:p>
                <a:pPr>
                  <a:lnSpc>
                    <a:spcPct val="100000"/>
                  </a:lnSpc>
                </a:pPr>
                <a:r>
                  <a:rPr lang="en-AU" u="sng" dirty="0"/>
                  <a:t>Looking at the left section, in the domain </a:t>
                </a:r>
                <a14:m>
                  <m:oMath xmlns:m="http://schemas.openxmlformats.org/officeDocument/2006/math">
                    <m:r>
                      <a:rPr lang="en-AU" i="1" u="sng" smtClean="0">
                        <a:latin typeface="Cambria Math" panose="02040503050406030204" pitchFamily="18" charset="0"/>
                      </a:rPr>
                      <m:t>𝑥</m:t>
                    </m:r>
                    <m:r>
                      <a:rPr lang="en-AU" i="1" u="sng" smtClean="0">
                        <a:latin typeface="Cambria Math" panose="02040503050406030204" pitchFamily="18" charset="0"/>
                      </a:rPr>
                      <m:t>&lt;4</m:t>
                    </m:r>
                  </m:oMath>
                </a14:m>
                <a:r>
                  <a:rPr lang="en-AU" u="sng" dirty="0"/>
                  <a:t>:</a:t>
                </a:r>
              </a:p>
              <a:p>
                <a:pPr>
                  <a:lnSpc>
                    <a:spcPct val="1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𝑚</m:t>
                      </m:r>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5−2</m:t>
                          </m:r>
                        </m:num>
                        <m:den>
                          <m:r>
                            <a:rPr lang="en-AU" b="0" i="1" smtClean="0">
                              <a:latin typeface="Cambria Math" panose="02040503050406030204" pitchFamily="18" charset="0"/>
                            </a:rPr>
                            <m:t>4−1</m:t>
                          </m:r>
                        </m:den>
                      </m:f>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𝑚</m:t>
                      </m:r>
                      <m:r>
                        <a:rPr lang="en-AU" b="0" i="1" smtClean="0">
                          <a:latin typeface="Cambria Math" panose="02040503050406030204" pitchFamily="18" charset="0"/>
                        </a:rPr>
                        <m:t>=1</m:t>
                      </m:r>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−2=1</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−1</m:t>
                          </m:r>
                        </m:e>
                      </m:d>
                    </m:oMath>
                  </m:oMathPara>
                </a14:m>
                <a:endParaRPr lang="en-AU"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−1+2</m:t>
                      </m:r>
                    </m:oMath>
                  </m:oMathPara>
                </a14:m>
                <a:endParaRPr lang="en-AU" i="1" dirty="0">
                  <a:latin typeface="Cambria Math" panose="02040503050406030204" pitchFamily="18" charset="0"/>
                </a:endParaRPr>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m:t>
                      </m:r>
                    </m:oMath>
                  </m:oMathPara>
                </a14:m>
                <a:endParaRPr lang="en-AU" i="1" dirty="0">
                  <a:latin typeface="Cambria Math" panose="02040503050406030204" pitchFamily="18" charset="0"/>
                </a:endParaRPr>
              </a:p>
              <a:p>
                <a:pPr>
                  <a:lnSpc>
                    <a:spcPct val="100000"/>
                  </a:lnSpc>
                </a:pPr>
                <a:r>
                  <a:rPr lang="en-AU" dirty="0"/>
                  <a:t>The left-side line is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oMath>
                </a14:m>
                <a:endParaRPr lang="en-AU" dirty="0"/>
              </a:p>
              <a:p>
                <a:pPr>
                  <a:lnSpc>
                    <a:spcPct val="1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m:t>
                      </m:r>
                      <m:r>
                        <a:rPr lang="en-AU" b="0" i="1" smtClean="0">
                          <a:latin typeface="Cambria Math" panose="02040503050406030204" pitchFamily="18" charset="0"/>
                        </a:rPr>
                        <m:t>𝑐</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+1</m:t>
                      </m:r>
                    </m:oMath>
                  </m:oMathPara>
                </a14:m>
                <a:endParaRPr lang="en-AU"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i="1">
                          <a:latin typeface="Cambria Math" panose="02040503050406030204" pitchFamily="18" charset="0"/>
                        </a:rPr>
                        <m:t>−</m:t>
                      </m:r>
                      <m:r>
                        <a:rPr lang="en-AU" i="1">
                          <a:latin typeface="Cambria Math" panose="02040503050406030204" pitchFamily="18" charset="0"/>
                        </a:rPr>
                        <m:t>𝑎</m:t>
                      </m:r>
                      <m:r>
                        <a:rPr lang="en-AU" i="1">
                          <a:latin typeface="Cambria Math" panose="02040503050406030204" pitchFamily="18" charset="0"/>
                        </a:rPr>
                        <m:t>=1</m:t>
                      </m:r>
                    </m:oMath>
                  </m:oMathPara>
                </a14:m>
                <a:endParaRPr lang="en-AU" dirty="0"/>
              </a:p>
            </p:txBody>
          </p:sp>
        </mc:Choice>
        <mc:Fallback xmlns="">
          <p:sp>
            <p:nvSpPr>
              <p:cNvPr id="6" name="Text Placeholder 4">
                <a:extLst>
                  <a:ext uri="{FF2B5EF4-FFF2-40B4-BE49-F238E27FC236}">
                    <a16:creationId xmlns:a16="http://schemas.microsoft.com/office/drawing/2014/main" id="{B8BF0471-EED5-2803-9C4B-F4205621D1FB}"/>
                  </a:ext>
                </a:extLst>
              </p:cNvPr>
              <p:cNvSpPr txBox="1">
                <a:spLocks noRot="1" noChangeAspect="1" noMove="1" noResize="1" noEditPoints="1" noAdjustHandles="1" noChangeArrowheads="1" noChangeShapeType="1" noTextEdit="1"/>
              </p:cNvSpPr>
              <p:nvPr/>
            </p:nvSpPr>
            <p:spPr>
              <a:xfrm>
                <a:off x="359999" y="1369454"/>
                <a:ext cx="6338512" cy="5223465"/>
              </a:xfrm>
              <a:prstGeom prst="rect">
                <a:avLst/>
              </a:prstGeom>
              <a:blipFill>
                <a:blip r:embed="rId3"/>
                <a:stretch>
                  <a:fillRect l="-2404"/>
                </a:stretch>
              </a:blipFill>
            </p:spPr>
            <p:txBody>
              <a:bodyPr/>
              <a:lstStyle/>
              <a:p>
                <a:r>
                  <a:rPr lang="en-AU">
                    <a:noFill/>
                  </a:rPr>
                  <a:t> </a:t>
                </a:r>
              </a:p>
            </p:txBody>
          </p:sp>
        </mc:Fallback>
      </mc:AlternateContent>
      <p:cxnSp>
        <p:nvCxnSpPr>
          <p:cNvPr id="16" name="Straight Connector 15">
            <a:extLst>
              <a:ext uri="{FF2B5EF4-FFF2-40B4-BE49-F238E27FC236}">
                <a16:creationId xmlns:a16="http://schemas.microsoft.com/office/drawing/2014/main" id="{809834A2-0AC6-90B1-6E9C-D5223C0CFF4E}"/>
              </a:ext>
              <a:ext uri="{C183D7F6-B498-43B3-948B-1728B52AA6E4}">
                <adec:decorative xmlns:adec="http://schemas.microsoft.com/office/drawing/2017/decorative" val="1"/>
              </a:ext>
            </a:extLst>
          </p:cNvPr>
          <p:cNvCxnSpPr>
            <a:cxnSpLocks/>
            <a:endCxn id="9" idx="2"/>
          </p:cNvCxnSpPr>
          <p:nvPr/>
        </p:nvCxnSpPr>
        <p:spPr>
          <a:xfrm>
            <a:off x="1581150" y="6320100"/>
            <a:ext cx="3085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AF04071-3F01-12A4-889E-2317EAC574A9}"/>
              </a:ext>
            </a:extLst>
          </p:cNvPr>
          <p:cNvSpPr txBox="1"/>
          <p:nvPr/>
        </p:nvSpPr>
        <p:spPr>
          <a:xfrm>
            <a:off x="1889735" y="6104100"/>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1</a:t>
            </a:r>
          </a:p>
        </p:txBody>
      </p:sp>
      <p:cxnSp>
        <p:nvCxnSpPr>
          <p:cNvPr id="7" name="Straight Connector 6">
            <a:extLst>
              <a:ext uri="{FF2B5EF4-FFF2-40B4-BE49-F238E27FC236}">
                <a16:creationId xmlns:a16="http://schemas.microsoft.com/office/drawing/2014/main" id="{215D0AA1-3782-0412-27BE-1C1BBD3A3BB3}"/>
              </a:ext>
              <a:ext uri="{C183D7F6-B498-43B3-948B-1728B52AA6E4}">
                <adec:decorative xmlns:adec="http://schemas.microsoft.com/office/drawing/2017/decorative" val="1"/>
              </a:ext>
            </a:extLst>
          </p:cNvPr>
          <p:cNvCxnSpPr>
            <a:cxnSpLocks/>
          </p:cNvCxnSpPr>
          <p:nvPr/>
        </p:nvCxnSpPr>
        <p:spPr>
          <a:xfrm>
            <a:off x="6259353" y="550506"/>
            <a:ext cx="0" cy="5965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4AC0CEE-5D88-B808-1770-F9F64EA58548}"/>
                  </a:ext>
                </a:extLst>
              </p:cNvPr>
              <p:cNvSpPr>
                <a:spLocks noGrp="1"/>
              </p:cNvSpPr>
              <p:nvPr>
                <p:ph type="body" sz="quarter" idx="17"/>
              </p:nvPr>
            </p:nvSpPr>
            <p:spPr>
              <a:xfrm>
                <a:off x="6562874" y="722479"/>
                <a:ext cx="5631221" cy="5706821"/>
              </a:xfrm>
            </p:spPr>
            <p:txBody>
              <a:bodyPr/>
              <a:lstStyle/>
              <a:p>
                <a:pPr>
                  <a:lnSpc>
                    <a:spcPct val="100000"/>
                  </a:lnSpc>
                </a:pPr>
                <a:r>
                  <a:rPr lang="en-AU" u="sng" dirty="0">
                    <a:latin typeface="+mn-lt"/>
                  </a:rPr>
                  <a:t>Looking at the right section, in the domain </a:t>
                </a:r>
                <a14:m>
                  <m:oMath xmlns:m="http://schemas.openxmlformats.org/officeDocument/2006/math">
                    <m:r>
                      <a:rPr lang="en-AU" b="0" i="1" u="sng" smtClean="0">
                        <a:latin typeface="Cambria Math" panose="02040503050406030204" pitchFamily="18" charset="0"/>
                      </a:rPr>
                      <m:t>𝑥</m:t>
                    </m:r>
                    <m:r>
                      <a:rPr lang="en-AU" b="0" i="1" u="sng" smtClean="0">
                        <a:latin typeface="Cambria Math" panose="02040503050406030204" pitchFamily="18" charset="0"/>
                      </a:rPr>
                      <m:t>≥4:</m:t>
                    </m:r>
                  </m:oMath>
                </a14:m>
                <a:endParaRPr lang="en-AU" u="sng" dirty="0">
                  <a:latin typeface="+mn-lt"/>
                </a:endParaRPr>
              </a:p>
              <a:p>
                <a:pPr>
                  <a:lnSpc>
                    <a:spcPct val="100000"/>
                  </a:lnSpc>
                </a:pPr>
                <a:r>
                  <a:rPr lang="en-AU" dirty="0">
                    <a:latin typeface="+mn-lt"/>
                  </a:rPr>
                  <a:t>The gradient would be </a:t>
                </a:r>
                <a14:m>
                  <m:oMath xmlns:m="http://schemas.openxmlformats.org/officeDocument/2006/math">
                    <m:r>
                      <a:rPr lang="en-AU" b="0" i="1" smtClean="0">
                        <a:latin typeface="Cambria Math" panose="02040503050406030204" pitchFamily="18" charset="0"/>
                      </a:rPr>
                      <m:t>−1</m:t>
                    </m:r>
                  </m:oMath>
                </a14:m>
                <a:r>
                  <a:rPr lang="en-AU" b="0" dirty="0">
                    <a:latin typeface="+mn-lt"/>
                  </a:rPr>
                  <a:t>, equation of line:</a:t>
                </a: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−5=−1</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−4</m:t>
                          </m:r>
                        </m:e>
                      </m:d>
                    </m:oMath>
                  </m:oMathPara>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+9</m:t>
                      </m:r>
                    </m:oMath>
                  </m:oMathPara>
                </a14:m>
                <a:endParaRPr lang="en-AU" b="0" dirty="0">
                  <a:latin typeface="+mn-lt"/>
                </a:endParaRPr>
              </a:p>
              <a:p>
                <a:pPr>
                  <a:lnSpc>
                    <a:spcPct val="100000"/>
                  </a:lnSpc>
                </a:pPr>
                <a:r>
                  <a:rPr lang="en-AU" dirty="0">
                    <a:latin typeface="+mn-lt"/>
                  </a:rPr>
                  <a:t>The right-side line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a14:m>
                <a:endParaRPr lang="en-AU"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+9=−</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oMath>
                  </m:oMathPara>
                </a14:m>
                <a:endParaRPr lang="en-AU" b="0" dirty="0"/>
              </a:p>
              <a:p>
                <a:pPr>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m:t>
                      </m:r>
                      <m:r>
                        <a:rPr lang="en-AU" b="0" i="1" smtClean="0">
                          <a:latin typeface="Cambria Math" panose="02040503050406030204" pitchFamily="18" charset="0"/>
                        </a:rPr>
                        <m:t>𝑐</m:t>
                      </m:r>
                      <m:r>
                        <a:rPr lang="en-AU" b="0" i="1" smtClean="0">
                          <a:latin typeface="Cambria Math" panose="02040503050406030204" pitchFamily="18" charset="0"/>
                        </a:rPr>
                        <m:t>=9</m:t>
                      </m:r>
                    </m:oMath>
                  </m:oMathPara>
                </a14:m>
                <a:endParaRPr lang="en-AU" b="0" dirty="0"/>
              </a:p>
              <a:p>
                <a:pPr>
                  <a:lnSpc>
                    <a:spcPct val="100000"/>
                  </a:lnSpc>
                </a:pPr>
                <a:r>
                  <a:rPr lang="en-AU" dirty="0"/>
                  <a:t>Solve simultaneously</a:t>
                </a:r>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𝑐</m:t>
                      </m:r>
                      <m:r>
                        <a:rPr lang="en-AU" b="0" i="1" smtClean="0">
                          <a:latin typeface="Cambria Math" panose="02040503050406030204" pitchFamily="18" charset="0"/>
                        </a:rPr>
                        <m:t>=10</m:t>
                      </m:r>
                    </m:oMath>
                  </m:oMathPara>
                </a14:m>
                <a:endParaRPr lang="en-AU" b="0" dirty="0"/>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𝑐</m:t>
                      </m:r>
                      <m:r>
                        <a:rPr lang="en-AU" b="0" i="1" smtClean="0">
                          <a:latin typeface="Cambria Math" panose="02040503050406030204" pitchFamily="18" charset="0"/>
                        </a:rPr>
                        <m:t>=5</m:t>
                      </m:r>
                    </m:oMath>
                  </m:oMathPara>
                </a14:m>
                <a:endParaRPr lang="en-AU" dirty="0"/>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+5=9</m:t>
                      </m:r>
                    </m:oMath>
                  </m:oMathPara>
                </a14:m>
                <a:endParaRPr lang="en-AU" b="0" dirty="0"/>
              </a:p>
              <a:p>
                <a:pPr marL="1428750">
                  <a:lnSpc>
                    <a:spcPct val="1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=4</m:t>
                      </m:r>
                    </m:oMath>
                  </m:oMathPara>
                </a14:m>
                <a:endParaRPr lang="en-AU" dirty="0"/>
              </a:p>
              <a:p>
                <a:pPr>
                  <a:lnSpc>
                    <a:spcPct val="100000"/>
                  </a:lnSpc>
                </a:pP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𝑎</m:t>
                    </m:r>
                    <m:r>
                      <a:rPr lang="en-AU" b="0" i="1" smtClean="0">
                        <a:latin typeface="Cambria Math" panose="02040503050406030204" pitchFamily="18" charset="0"/>
                      </a:rPr>
                      <m:t>=4</m:t>
                    </m:r>
                  </m:oMath>
                </a14:m>
                <a:r>
                  <a:rPr lang="en-AU" dirty="0"/>
                  <a:t> and </a:t>
                </a:r>
                <a14:m>
                  <m:oMath xmlns:m="http://schemas.openxmlformats.org/officeDocument/2006/math">
                    <m:r>
                      <m:rPr>
                        <m:sty m:val="p"/>
                      </m:rPr>
                      <a:rPr lang="en-AU" b="0" i="0" smtClean="0">
                        <a:latin typeface="Cambria Math" panose="02040503050406030204" pitchFamily="18" charset="0"/>
                      </a:rPr>
                      <m:t>c</m:t>
                    </m:r>
                    <m:r>
                      <a:rPr lang="en-AU" b="0" i="1" smtClean="0">
                        <a:latin typeface="Cambria Math" panose="02040503050406030204" pitchFamily="18" charset="0"/>
                      </a:rPr>
                      <m:t>=5</m:t>
                    </m:r>
                  </m:oMath>
                </a14:m>
                <a:endParaRPr lang="en-AU" dirty="0"/>
              </a:p>
              <a:p>
                <a:pPr>
                  <a:lnSpc>
                    <a:spcPct val="100000"/>
                  </a:lnSpc>
                </a:pPr>
                <a:endParaRPr lang="en-AU" b="0" dirty="0"/>
              </a:p>
            </p:txBody>
          </p:sp>
        </mc:Choice>
        <mc:Fallback xmlns="">
          <p:sp>
            <p:nvSpPr>
              <p:cNvPr id="5" name="Text Placeholder 4">
                <a:extLst>
                  <a:ext uri="{FF2B5EF4-FFF2-40B4-BE49-F238E27FC236}">
                    <a16:creationId xmlns:a16="http://schemas.microsoft.com/office/drawing/2014/main" id="{A4AC0CEE-5D88-B808-1770-F9F64EA58548}"/>
                  </a:ext>
                </a:extLst>
              </p:cNvPr>
              <p:cNvSpPr>
                <a:spLocks noGrp="1" noRot="1" noChangeAspect="1" noMove="1" noResize="1" noEditPoints="1" noAdjustHandles="1" noChangeArrowheads="1" noChangeShapeType="1" noTextEdit="1"/>
              </p:cNvSpPr>
              <p:nvPr>
                <p:ph type="body" sz="quarter" idx="17"/>
              </p:nvPr>
            </p:nvSpPr>
            <p:spPr>
              <a:xfrm>
                <a:off x="6562874" y="722479"/>
                <a:ext cx="5631221" cy="5706821"/>
              </a:xfrm>
              <a:blipFill>
                <a:blip r:embed="rId4"/>
                <a:stretch>
                  <a:fillRect l="-2817" t="-1282" b="-4274"/>
                </a:stretch>
              </a:blipFill>
            </p:spPr>
            <p:txBody>
              <a:bodyPr/>
              <a:lstStyle/>
              <a:p>
                <a:r>
                  <a:rPr lang="en-AU">
                    <a:noFill/>
                  </a:rPr>
                  <a:t> </a:t>
                </a:r>
              </a:p>
            </p:txBody>
          </p:sp>
        </mc:Fallback>
      </mc:AlternateContent>
      <p:cxnSp>
        <p:nvCxnSpPr>
          <p:cNvPr id="19" name="Straight Connector 18">
            <a:extLst>
              <a:ext uri="{FF2B5EF4-FFF2-40B4-BE49-F238E27FC236}">
                <a16:creationId xmlns:a16="http://schemas.microsoft.com/office/drawing/2014/main" id="{DD994A6E-0E98-E8E5-1ACD-3604B7B577CB}"/>
              </a:ext>
              <a:ext uri="{C183D7F6-B498-43B3-948B-1728B52AA6E4}">
                <adec:decorative xmlns:adec="http://schemas.microsoft.com/office/drawing/2017/decorative" val="1"/>
              </a:ext>
            </a:extLst>
          </p:cNvPr>
          <p:cNvCxnSpPr>
            <a:cxnSpLocks/>
          </p:cNvCxnSpPr>
          <p:nvPr/>
        </p:nvCxnSpPr>
        <p:spPr>
          <a:xfrm>
            <a:off x="7886700" y="3634050"/>
            <a:ext cx="3085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E02D61-D772-A060-15B7-2BFDA56400B7}"/>
              </a:ext>
            </a:extLst>
          </p:cNvPr>
          <p:cNvSpPr txBox="1"/>
          <p:nvPr/>
        </p:nvSpPr>
        <p:spPr>
          <a:xfrm>
            <a:off x="8170888" y="3417039"/>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2</a:t>
            </a:r>
          </a:p>
        </p:txBody>
      </p:sp>
      <p:sp>
        <p:nvSpPr>
          <p:cNvPr id="13" name="TextBox 12">
            <a:extLst>
              <a:ext uri="{FF2B5EF4-FFF2-40B4-BE49-F238E27FC236}">
                <a16:creationId xmlns:a16="http://schemas.microsoft.com/office/drawing/2014/main" id="{C607316F-ABB5-817E-9E4A-A2AB9B65145E}"/>
              </a:ext>
            </a:extLst>
          </p:cNvPr>
          <p:cNvSpPr txBox="1"/>
          <p:nvPr/>
        </p:nvSpPr>
        <p:spPr>
          <a:xfrm>
            <a:off x="6570031" y="4313400"/>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1</a:t>
            </a:r>
          </a:p>
        </p:txBody>
      </p:sp>
      <p:sp>
        <p:nvSpPr>
          <p:cNvPr id="20" name="TextBox 19">
            <a:extLst>
              <a:ext uri="{FF2B5EF4-FFF2-40B4-BE49-F238E27FC236}">
                <a16:creationId xmlns:a16="http://schemas.microsoft.com/office/drawing/2014/main" id="{44C5F13B-8F72-96C0-28C2-AABE816D2336}"/>
              </a:ext>
            </a:extLst>
          </p:cNvPr>
          <p:cNvSpPr txBox="1"/>
          <p:nvPr/>
        </p:nvSpPr>
        <p:spPr>
          <a:xfrm>
            <a:off x="7100033" y="4408650"/>
            <a:ext cx="631233" cy="581100"/>
          </a:xfrm>
          <a:prstGeom prst="rect">
            <a:avLst/>
          </a:prstGeom>
          <a:noFill/>
        </p:spPr>
        <p:txBody>
          <a:bodyPr wrap="none" lIns="0" tIns="0" rIns="0" bIns="0" rtlCol="0">
            <a:noAutofit/>
          </a:bodyPr>
          <a:lstStyle/>
          <a:p>
            <a:pPr algn="l"/>
            <a:r>
              <a:rPr lang="en-AU" b="1" dirty="0">
                <a:solidFill>
                  <a:schemeClr val="accent1"/>
                </a:solidFill>
              </a:rPr>
              <a:t>+</a:t>
            </a:r>
          </a:p>
        </p:txBody>
      </p:sp>
      <p:sp>
        <p:nvSpPr>
          <p:cNvPr id="14" name="TextBox 13">
            <a:extLst>
              <a:ext uri="{FF2B5EF4-FFF2-40B4-BE49-F238E27FC236}">
                <a16:creationId xmlns:a16="http://schemas.microsoft.com/office/drawing/2014/main" id="{3ECDB005-2BCC-FD02-33D6-34B7A27B8196}"/>
              </a:ext>
            </a:extLst>
          </p:cNvPr>
          <p:cNvSpPr txBox="1"/>
          <p:nvPr/>
        </p:nvSpPr>
        <p:spPr>
          <a:xfrm>
            <a:off x="7353862" y="4315350"/>
            <a:ext cx="432000" cy="432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r>
              <a:rPr lang="en-AU" sz="1800" dirty="0"/>
              <a:t>2</a:t>
            </a:r>
          </a:p>
        </p:txBody>
      </p:sp>
      <p:sp>
        <p:nvSpPr>
          <p:cNvPr id="2" name="Slide Number Placeholder 1">
            <a:extLst>
              <a:ext uri="{FF2B5EF4-FFF2-40B4-BE49-F238E27FC236}">
                <a16:creationId xmlns:a16="http://schemas.microsoft.com/office/drawing/2014/main" id="{456F93F7-2B08-BDF3-876D-07F1A867BF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41512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a:t>
            </a:r>
            <a:r>
              <a:rPr lang="en-AU" u="sng">
                <a:solidFill>
                  <a:srgbClr val="2F5496"/>
                </a:solidFill>
                <a:effectLst/>
                <a:latin typeface="Arial" panose="020B0604020202020204" pitchFamily="34" charset="0"/>
                <a:ea typeface="Calibri" panose="020F0502020204030204" pitchFamily="34" charset="0"/>
                <a:hlinkClick r:id="rId6"/>
              </a:rPr>
              <a:t>11–12 Syllabus</a:t>
            </a:r>
            <a:r>
              <a:rPr lang="en-AU">
                <a:effectLst/>
                <a:latin typeface="Arial" panose="020B0604020202020204" pitchFamily="34" charset="0"/>
                <a:ea typeface="Calibri" panose="020F050202020403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9031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understand how translations affect the position and equation of a graph.</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describe how a graph moves vertically and horizontally.</a:t>
                </a:r>
              </a:p>
              <a:p>
                <a:pPr marL="342900" indent="-342900">
                  <a:lnSpc>
                    <a:spcPct val="150000"/>
                  </a:lnSpc>
                  <a:spcAft>
                    <a:spcPts val="600"/>
                  </a:spcAft>
                  <a:buFont typeface="Arial"/>
                  <a:buChar char="•"/>
                </a:pPr>
                <a:r>
                  <a:rPr lang="en-AU" sz="2000" dirty="0">
                    <a:ea typeface="+mn-lt"/>
                    <a:cs typeface="Arial" panose="020B0604020202020204" pitchFamily="34" charset="0"/>
                  </a:rPr>
                  <a:t>I can adjust an equation to represent a given vertical or horizontal translation</a:t>
                </a:r>
              </a:p>
              <a:p>
                <a:pPr marL="342900" indent="-342900">
                  <a:lnSpc>
                    <a:spcPct val="150000"/>
                  </a:lnSpc>
                  <a:spcAft>
                    <a:spcPts val="600"/>
                  </a:spcAft>
                  <a:buFont typeface="Arial"/>
                  <a:buChar char="•"/>
                </a:pPr>
                <a:r>
                  <a:rPr lang="en-AU" sz="2000" dirty="0">
                    <a:ea typeface="+mn-lt"/>
                    <a:cs typeface="Arial" panose="020B0604020202020204" pitchFamily="34" charset="0"/>
                  </a:rPr>
                  <a:t>I can determine the horizontal and vertical translations of a graph from its equation. </a:t>
                </a:r>
              </a:p>
              <a:p>
                <a:pPr marL="342900" indent="-342900">
                  <a:lnSpc>
                    <a:spcPct val="150000"/>
                  </a:lnSpc>
                  <a:spcAft>
                    <a:spcPts val="600"/>
                  </a:spcAft>
                  <a:buFont typeface="Arial"/>
                  <a:buChar char="•"/>
                </a:pPr>
                <a:r>
                  <a:rPr lang="en-AU" sz="2000" dirty="0">
                    <a:ea typeface="+mn-lt"/>
                    <a:cs typeface="Arial" panose="020B0604020202020204" pitchFamily="34" charset="0"/>
                  </a:rPr>
                  <a:t>I can explain how the sign of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𝑎</m:t>
                    </m:r>
                  </m:oMath>
                </a14:m>
                <a:r>
                  <a:rPr lang="en-AU" sz="2000" dirty="0">
                    <a:ea typeface="+mn-lt"/>
                    <a:cs typeface="Arial" panose="020B0604020202020204" pitchFamily="34" charset="0"/>
                  </a:rPr>
                  <a:t> or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𝑏</m:t>
                    </m:r>
                  </m:oMath>
                </a14:m>
                <a:r>
                  <a:rPr lang="en-AU" sz="2000" dirty="0">
                    <a:ea typeface="+mn-lt"/>
                    <a:cs typeface="Arial" panose="020B0604020202020204" pitchFamily="34" charset="0"/>
                  </a:rPr>
                  <a:t> affect the direction of a translation if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𝑥</m:t>
                    </m:r>
                  </m:oMath>
                </a14:m>
                <a:r>
                  <a:rPr lang="en-AU" sz="2000" dirty="0">
                    <a:ea typeface="+mn-lt"/>
                    <a:cs typeface="Arial" panose="020B0604020202020204" pitchFamily="34" charset="0"/>
                  </a:rPr>
                  <a:t> is replaced with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𝑥</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𝑎</m:t>
                    </m:r>
                  </m:oMath>
                </a14:m>
                <a:r>
                  <a:rPr lang="en-AU" sz="2000" dirty="0">
                    <a:ea typeface="+mn-lt"/>
                    <a:cs typeface="Arial" panose="020B0604020202020204" pitchFamily="34" charset="0"/>
                  </a:rPr>
                  <a:t> or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𝑦</m:t>
                    </m:r>
                  </m:oMath>
                </a14:m>
                <a:r>
                  <a:rPr lang="en-AU" sz="2000" dirty="0">
                    <a:ea typeface="+mn-lt"/>
                    <a:cs typeface="Arial" panose="020B0604020202020204" pitchFamily="34" charset="0"/>
                  </a:rPr>
                  <a:t> is replaced with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𝑦</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𝑏</m:t>
                    </m:r>
                  </m:oMath>
                </a14:m>
                <a:r>
                  <a:rPr lang="en-AU" sz="2000" dirty="0">
                    <a:ea typeface="+mn-lt"/>
                    <a:cs typeface="Arial" panose="020B0604020202020204" pitchFamily="34" charset="0"/>
                  </a:rPr>
                  <a:t>.</a:t>
                </a:r>
                <a:endParaRPr lang="en-AU"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190314"/>
              </a:xfrm>
              <a:prstGeom prst="rect">
                <a:avLst/>
              </a:prstGeom>
              <a:blipFill>
                <a:blip r:embed="rId3"/>
                <a:stretch>
                  <a:fillRect l="-1402" b="-58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6D51A-231D-F910-3127-2B9F3E98B37C}"/>
              </a:ext>
            </a:extLst>
          </p:cNvPr>
          <p:cNvSpPr>
            <a:spLocks noGrp="1"/>
          </p:cNvSpPr>
          <p:nvPr>
            <p:ph type="title"/>
          </p:nvPr>
        </p:nvSpPr>
        <p:spPr>
          <a:xfrm>
            <a:off x="360000" y="360000"/>
            <a:ext cx="10080000" cy="545601"/>
          </a:xfrm>
        </p:spPr>
        <p:txBody>
          <a:bodyPr/>
          <a:lstStyle/>
          <a:p>
            <a:r>
              <a:rPr lang="en-AU" dirty="0"/>
              <a:t>Activating prior knowledge activity</a:t>
            </a:r>
          </a:p>
        </p:txBody>
      </p:sp>
      <p:sp>
        <p:nvSpPr>
          <p:cNvPr id="4" name="Text Placeholder 3">
            <a:extLst>
              <a:ext uri="{FF2B5EF4-FFF2-40B4-BE49-F238E27FC236}">
                <a16:creationId xmlns:a16="http://schemas.microsoft.com/office/drawing/2014/main" id="{C0824D4C-3447-98B3-9867-D358E9146532}"/>
              </a:ext>
            </a:extLst>
          </p:cNvPr>
          <p:cNvSpPr>
            <a:spLocks noGrp="1"/>
          </p:cNvSpPr>
          <p:nvPr>
            <p:ph type="body" sz="quarter" idx="18"/>
          </p:nvPr>
        </p:nvSpPr>
        <p:spPr>
          <a:xfrm>
            <a:off x="360000" y="982520"/>
            <a:ext cx="10080000" cy="310015"/>
          </a:xfrm>
        </p:spPr>
        <p:txBody>
          <a:bodyPr/>
          <a:lstStyle/>
          <a:p>
            <a:r>
              <a:rPr lang="en-AU" dirty="0"/>
              <a:t>Appendix A – coloured graphs</a:t>
            </a:r>
          </a:p>
        </p:txBody>
      </p:sp>
      <mc:AlternateContent xmlns:mc="http://schemas.openxmlformats.org/markup-compatibility/2006" xmlns:a14="http://schemas.microsoft.com/office/drawing/2010/main">
        <mc:Choice Requires="a14">
          <p:sp>
            <p:nvSpPr>
              <p:cNvPr id="15" name="Flowchart: Alternate Process 14">
                <a:extLst>
                  <a:ext uri="{FF2B5EF4-FFF2-40B4-BE49-F238E27FC236}">
                    <a16:creationId xmlns:a16="http://schemas.microsoft.com/office/drawing/2014/main" id="{65494845-CFEA-1375-BCDB-41D5BFDE37FC}"/>
                  </a:ext>
                  <a:ext uri="{C183D7F6-B498-43B3-948B-1728B52AA6E4}">
                    <adec:decorative xmlns:adec="http://schemas.microsoft.com/office/drawing/2017/decorative" val="0"/>
                  </a:ext>
                </a:extLst>
              </p:cNvPr>
              <p:cNvSpPr/>
              <p:nvPr/>
            </p:nvSpPr>
            <p:spPr>
              <a:xfrm>
                <a:off x="360000" y="1663877"/>
                <a:ext cx="1776644" cy="737193"/>
              </a:xfrm>
              <a:prstGeom prst="flowChartAlternateProcess">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+4)</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m:t>
                      </m:r>
                    </m:oMath>
                  </m:oMathPara>
                </a14:m>
                <a:endParaRPr lang="en-US" sz="1400" b="0" dirty="0"/>
              </a:p>
              <a:p>
                <a:pPr algn="ctr"/>
                <a:r>
                  <a:rPr lang="en-AU" sz="1400" dirty="0"/>
                  <a:t>Vertex (−4,4)</a:t>
                </a:r>
              </a:p>
              <a:p>
                <a:pPr algn="ctr"/>
                <a:r>
                  <a:rPr lang="en-US" sz="1400" b="0" dirty="0"/>
                  <a:t>AOS: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m:t>
                    </m:r>
                  </m:oMath>
                </a14:m>
                <a:endParaRPr lang="en-AU" sz="1400" dirty="0"/>
              </a:p>
            </p:txBody>
          </p:sp>
        </mc:Choice>
        <mc:Fallback xmlns="">
          <p:sp>
            <p:nvSpPr>
              <p:cNvPr id="15" name="Flowchart: Alternate Process 14">
                <a:extLst>
                  <a:ext uri="{FF2B5EF4-FFF2-40B4-BE49-F238E27FC236}">
                    <a16:creationId xmlns:a16="http://schemas.microsoft.com/office/drawing/2014/main" id="{65494845-CFEA-1375-BCDB-41D5BFDE37FC}"/>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1663877"/>
                <a:ext cx="1776644" cy="737193"/>
              </a:xfrm>
              <a:prstGeom prst="flowChartAlternateProcess">
                <a:avLst/>
              </a:prstGeom>
              <a:blipFill>
                <a:blip r:embed="rId3"/>
                <a:stretch>
                  <a:fillRect b="-8264"/>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Flowchart: Alternate Process 13">
                <a:extLst>
                  <a:ext uri="{FF2B5EF4-FFF2-40B4-BE49-F238E27FC236}">
                    <a16:creationId xmlns:a16="http://schemas.microsoft.com/office/drawing/2014/main" id="{69BACA80-5BC5-8ED3-5DBC-53373E6CF9F9}"/>
                  </a:ext>
                  <a:ext uri="{C183D7F6-B498-43B3-948B-1728B52AA6E4}">
                    <adec:decorative xmlns:adec="http://schemas.microsoft.com/office/drawing/2017/decorative" val="0"/>
                  </a:ext>
                </a:extLst>
              </p:cNvPr>
              <p:cNvSpPr/>
              <p:nvPr/>
            </p:nvSpPr>
            <p:spPr>
              <a:xfrm>
                <a:off x="360000" y="2580748"/>
                <a:ext cx="1776644" cy="1202178"/>
              </a:xfrm>
              <a:prstGeom prst="flowChartAlternateProcess">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r>
                            <a:rPr lang="en-US" sz="1400" b="0" i="1" smtClean="0">
                              <a:latin typeface="Cambria Math" panose="02040503050406030204" pitchFamily="18" charset="0"/>
                            </a:rPr>
                            <m:t>𝑥</m:t>
                          </m:r>
                          <m:r>
                            <a:rPr lang="en-US" sz="1400" b="0" i="1" smtClean="0">
                              <a:latin typeface="Cambria Math" panose="02040503050406030204" pitchFamily="18" charset="0"/>
                            </a:rPr>
                            <m:t>+4)</m:t>
                          </m:r>
                        </m:e>
                        <m:sup>
                          <m:r>
                            <a:rPr lang="en-US" sz="1400" b="0" i="1" smtClean="0">
                              <a:latin typeface="Cambria Math" panose="02040503050406030204" pitchFamily="18" charset="0"/>
                            </a:rPr>
                            <m:t>2</m:t>
                          </m:r>
                        </m:sup>
                      </m:sSup>
                    </m:oMath>
                  </m:oMathPara>
                </a14:m>
                <a:endParaRPr lang="en-US" sz="1400" b="0" dirty="0"/>
              </a:p>
              <a:p>
                <a:pPr algn="ctr"/>
                <a:r>
                  <a:rPr lang="en-AU" sz="1400" dirty="0"/>
                  <a:t>Vertex (−4,0)</a:t>
                </a:r>
              </a:p>
              <a:p>
                <a:pPr algn="ctr"/>
                <a:r>
                  <a:rPr lang="en-US" sz="1400" b="0" dirty="0"/>
                  <a:t>AOS: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=−4</m:t>
                    </m:r>
                  </m:oMath>
                </a14:m>
                <a:endParaRPr lang="en-AU" sz="1400" b="0" dirty="0"/>
              </a:p>
              <a:p>
                <a:pPr algn="ctr"/>
                <a14:m>
                  <m:oMath xmlns:m="http://schemas.openxmlformats.org/officeDocument/2006/math">
                    <m:r>
                      <a:rPr lang="en-AU" sz="1400" b="0" i="1" smtClean="0">
                        <a:latin typeface="Cambria Math" panose="02040503050406030204" pitchFamily="18" charset="0"/>
                      </a:rPr>
                      <m:t>𝑥</m:t>
                    </m:r>
                  </m:oMath>
                </a14:m>
                <a:r>
                  <a:rPr lang="en-AU" sz="1400" dirty="0"/>
                  <a:t>-intercept: (−4,0)</a:t>
                </a:r>
              </a:p>
              <a:p>
                <a:pPr algn="ctr"/>
                <a14:m>
                  <m:oMath xmlns:m="http://schemas.openxmlformats.org/officeDocument/2006/math">
                    <m:r>
                      <a:rPr lang="en-AU" sz="1400" b="0" i="1" smtClean="0">
                        <a:latin typeface="Cambria Math" panose="02040503050406030204" pitchFamily="18" charset="0"/>
                      </a:rPr>
                      <m:t>𝑦</m:t>
                    </m:r>
                  </m:oMath>
                </a14:m>
                <a:r>
                  <a:rPr lang="en-AU" sz="1400" dirty="0"/>
                  <a:t>-intercept: (0,16)</a:t>
                </a:r>
              </a:p>
            </p:txBody>
          </p:sp>
        </mc:Choice>
        <mc:Fallback xmlns="">
          <p:sp>
            <p:nvSpPr>
              <p:cNvPr id="14" name="Flowchart: Alternate Process 13">
                <a:extLst>
                  <a:ext uri="{FF2B5EF4-FFF2-40B4-BE49-F238E27FC236}">
                    <a16:creationId xmlns:a16="http://schemas.microsoft.com/office/drawing/2014/main" id="{69BACA80-5BC5-8ED3-5DBC-53373E6CF9F9}"/>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2580748"/>
                <a:ext cx="1776644" cy="1202178"/>
              </a:xfrm>
              <a:prstGeom prst="flowChartAlternateProcess">
                <a:avLst/>
              </a:prstGeom>
              <a:blipFill>
                <a:blip r:embed="rId4"/>
                <a:stretch>
                  <a:fillRect b="-3030"/>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Flowchart: Alternate Process 9">
                <a:extLst>
                  <a:ext uri="{FF2B5EF4-FFF2-40B4-BE49-F238E27FC236}">
                    <a16:creationId xmlns:a16="http://schemas.microsoft.com/office/drawing/2014/main" id="{B1560F08-017F-66E4-ADF1-DCDC87591000}"/>
                  </a:ext>
                  <a:ext uri="{C183D7F6-B498-43B3-948B-1728B52AA6E4}">
                    <adec:decorative xmlns:adec="http://schemas.microsoft.com/office/drawing/2017/decorative" val="0"/>
                  </a:ext>
                </a:extLst>
              </p:cNvPr>
              <p:cNvSpPr/>
              <p:nvPr/>
            </p:nvSpPr>
            <p:spPr>
              <a:xfrm>
                <a:off x="360000" y="3954423"/>
                <a:ext cx="1776644" cy="1125020"/>
              </a:xfrm>
              <a:prstGeom prst="flowChartAlternateProcess">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𝑦</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2</m:t>
                          </m:r>
                        </m:sup>
                      </m:sSup>
                    </m:oMath>
                  </m:oMathPara>
                </a14:m>
                <a:endParaRPr lang="en-US" sz="1400" b="0" dirty="0"/>
              </a:p>
              <a:p>
                <a:pPr algn="ctr"/>
                <a:r>
                  <a:rPr lang="en-AU" sz="1400" dirty="0"/>
                  <a:t>Vertex (0,0)</a:t>
                </a:r>
              </a:p>
              <a:p>
                <a:pPr algn="ctr"/>
                <a:r>
                  <a:rPr lang="en-US" sz="1400" b="0" dirty="0"/>
                  <a:t>AOS: </a:t>
                </a:r>
                <a14:m>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=0</m:t>
                    </m:r>
                  </m:oMath>
                </a14:m>
                <a:endParaRPr lang="en-AU" sz="1400" dirty="0"/>
              </a:p>
              <a:p>
                <a:pPr algn="ctr"/>
                <a14:m>
                  <m:oMath xmlns:m="http://schemas.openxmlformats.org/officeDocument/2006/math">
                    <m:r>
                      <a:rPr lang="en-AU" sz="1400" b="0" i="1" smtClean="0">
                        <a:latin typeface="Cambria Math" panose="02040503050406030204" pitchFamily="18" charset="0"/>
                      </a:rPr>
                      <m:t>𝑥</m:t>
                    </m:r>
                  </m:oMath>
                </a14:m>
                <a:r>
                  <a:rPr lang="en-AU" sz="1400" dirty="0"/>
                  <a:t>-intercept: (0,0)</a:t>
                </a:r>
              </a:p>
              <a:p>
                <a:pPr algn="ctr"/>
                <a14:m>
                  <m:oMath xmlns:m="http://schemas.openxmlformats.org/officeDocument/2006/math">
                    <m:r>
                      <a:rPr lang="en-AU" sz="1400" b="0" i="1" smtClean="0">
                        <a:latin typeface="Cambria Math" panose="02040503050406030204" pitchFamily="18" charset="0"/>
                      </a:rPr>
                      <m:t>𝑦</m:t>
                    </m:r>
                  </m:oMath>
                </a14:m>
                <a:r>
                  <a:rPr lang="en-AU" sz="1400" dirty="0"/>
                  <a:t>-intercept: (0,0)</a:t>
                </a:r>
              </a:p>
            </p:txBody>
          </p:sp>
        </mc:Choice>
        <mc:Fallback xmlns="">
          <p:sp>
            <p:nvSpPr>
              <p:cNvPr id="10" name="Flowchart: Alternate Process 9">
                <a:extLst>
                  <a:ext uri="{FF2B5EF4-FFF2-40B4-BE49-F238E27FC236}">
                    <a16:creationId xmlns:a16="http://schemas.microsoft.com/office/drawing/2014/main" id="{B1560F08-017F-66E4-ADF1-DCDC87591000}"/>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3954423"/>
                <a:ext cx="1776644" cy="1125020"/>
              </a:xfrm>
              <a:prstGeom prst="flowChartAlternateProcess">
                <a:avLst/>
              </a:prstGeom>
              <a:blipFill>
                <a:blip r:embed="rId5"/>
                <a:stretch>
                  <a:fillRect b="-7065"/>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Flowchart: Alternate Process 12">
                <a:extLst>
                  <a:ext uri="{FF2B5EF4-FFF2-40B4-BE49-F238E27FC236}">
                    <a16:creationId xmlns:a16="http://schemas.microsoft.com/office/drawing/2014/main" id="{B075C49E-F4A6-C70C-980B-1BCF7A8341CF}"/>
                  </a:ext>
                  <a:ext uri="{C183D7F6-B498-43B3-948B-1728B52AA6E4}">
                    <adec:decorative xmlns:adec="http://schemas.microsoft.com/office/drawing/2017/decorative" val="0"/>
                  </a:ext>
                </a:extLst>
              </p:cNvPr>
              <p:cNvSpPr/>
              <p:nvPr/>
            </p:nvSpPr>
            <p:spPr>
              <a:xfrm>
                <a:off x="360000" y="5250939"/>
                <a:ext cx="1776644" cy="1396441"/>
              </a:xfrm>
              <a:prstGeom prst="flowChartAlternateProcess">
                <a:avLst/>
              </a:prstGeom>
              <a:solidFill>
                <a:srgbClr val="FEBA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𝑥</m:t>
                          </m:r>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−4</m:t>
                      </m:r>
                    </m:oMath>
                  </m:oMathPara>
                </a14:m>
                <a:endParaRPr lang="en-US" sz="1400" b="0" dirty="0">
                  <a:solidFill>
                    <a:schemeClr val="tx1"/>
                  </a:solidFill>
                </a:endParaRPr>
              </a:p>
              <a:p>
                <a:pPr algn="ctr"/>
                <a:r>
                  <a:rPr lang="en-AU" sz="1400" dirty="0">
                    <a:solidFill>
                      <a:schemeClr val="tx1"/>
                    </a:solidFill>
                  </a:rPr>
                  <a:t>Vertex (0,−4)</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=0</m:t>
                    </m:r>
                  </m:oMath>
                </a14:m>
                <a:br>
                  <a:rPr lang="en-AU" sz="1400" dirty="0">
                    <a:solidFill>
                      <a:schemeClr val="tx1"/>
                    </a:solidFill>
                  </a:rPr>
                </a:br>
                <a14:m>
                  <m:oMath xmlns:m="http://schemas.openxmlformats.org/officeDocument/2006/math">
                    <m:r>
                      <a:rPr lang="en-AU" sz="1400" b="0" i="1" smtClean="0">
                        <a:solidFill>
                          <a:schemeClr val="tx1"/>
                        </a:solidFill>
                        <a:latin typeface="Cambria Math" panose="02040503050406030204" pitchFamily="18" charset="0"/>
                      </a:rPr>
                      <m:t>𝑥</m:t>
                    </m:r>
                  </m:oMath>
                </a14:m>
                <a:r>
                  <a:rPr lang="en-AU" sz="1400" dirty="0">
                    <a:solidFill>
                      <a:schemeClr val="tx1"/>
                    </a:solidFill>
                  </a:rPr>
                  <a:t>-intercepts: </a:t>
                </a:r>
                <a:br>
                  <a:rPr lang="en-AU" sz="1400" dirty="0">
                    <a:solidFill>
                      <a:schemeClr val="tx1"/>
                    </a:solidFill>
                  </a:rPr>
                </a:br>
                <a:r>
                  <a:rPr lang="en-AU" sz="1400" dirty="0">
                    <a:solidFill>
                      <a:schemeClr val="tx1"/>
                    </a:solidFill>
                  </a:rPr>
                  <a:t>(−2,0) and (2,0)</a:t>
                </a: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(0,−4)</a:t>
                </a:r>
              </a:p>
            </p:txBody>
          </p:sp>
        </mc:Choice>
        <mc:Fallback xmlns="">
          <p:sp>
            <p:nvSpPr>
              <p:cNvPr id="13" name="Flowchart: Alternate Process 12">
                <a:extLst>
                  <a:ext uri="{FF2B5EF4-FFF2-40B4-BE49-F238E27FC236}">
                    <a16:creationId xmlns:a16="http://schemas.microsoft.com/office/drawing/2014/main" id="{B075C49E-F4A6-C70C-980B-1BCF7A8341CF}"/>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60000" y="5250939"/>
                <a:ext cx="1776644" cy="1396441"/>
              </a:xfrm>
              <a:prstGeom prst="flowChartAlternateProcess">
                <a:avLst/>
              </a:prstGeom>
              <a:blipFill>
                <a:blip r:embed="rId6"/>
                <a:stretch>
                  <a:fillRect b="-3930"/>
                </a:stretch>
              </a:blipFill>
              <a:ln>
                <a:noFill/>
              </a:ln>
            </p:spPr>
            <p:txBody>
              <a:bodyPr/>
              <a:lstStyle/>
              <a:p>
                <a:r>
                  <a:rPr lang="en-AU">
                    <a:noFill/>
                  </a:rPr>
                  <a:t> </a:t>
                </a:r>
              </a:p>
            </p:txBody>
          </p:sp>
        </mc:Fallback>
      </mc:AlternateContent>
      <p:pic>
        <p:nvPicPr>
          <p:cNvPr id="29" name="Picture 28" descr="This slide is so that students can check their graphs. Please ask the teacher to check your working.">
            <a:extLst>
              <a:ext uri="{FF2B5EF4-FFF2-40B4-BE49-F238E27FC236}">
                <a16:creationId xmlns:a16="http://schemas.microsoft.com/office/drawing/2014/main" id="{E20FD0C0-4990-51B4-911E-8475A79EC32B}"/>
              </a:ext>
            </a:extLst>
          </p:cNvPr>
          <p:cNvPicPr>
            <a:picLocks noChangeAspect="1"/>
          </p:cNvPicPr>
          <p:nvPr/>
        </p:nvPicPr>
        <p:blipFill>
          <a:blip r:embed="rId7"/>
          <a:stretch>
            <a:fillRect/>
          </a:stretch>
        </p:blipFill>
        <p:spPr>
          <a:xfrm>
            <a:off x="2331902" y="1581169"/>
            <a:ext cx="7528195" cy="5114831"/>
          </a:xfrm>
          <a:prstGeom prst="rect">
            <a:avLst/>
          </a:prstGeom>
        </p:spPr>
      </p:pic>
      <mc:AlternateContent xmlns:mc="http://schemas.openxmlformats.org/markup-compatibility/2006" xmlns:a14="http://schemas.microsoft.com/office/drawing/2010/main">
        <mc:Choice Requires="a14">
          <p:sp>
            <p:nvSpPr>
              <p:cNvPr id="23" name="Flowchart: Alternate Process 22">
                <a:extLst>
                  <a:ext uri="{FF2B5EF4-FFF2-40B4-BE49-F238E27FC236}">
                    <a16:creationId xmlns:a16="http://schemas.microsoft.com/office/drawing/2014/main" id="{841B72E8-1901-DA2E-7876-9B5255D46A7C}"/>
                  </a:ext>
                  <a:ext uri="{C183D7F6-B498-43B3-948B-1728B52AA6E4}">
                    <adec:decorative xmlns:adec="http://schemas.microsoft.com/office/drawing/2017/decorative" val="0"/>
                  </a:ext>
                </a:extLst>
              </p:cNvPr>
              <p:cNvSpPr/>
              <p:nvPr/>
            </p:nvSpPr>
            <p:spPr>
              <a:xfrm>
                <a:off x="9936025" y="1663877"/>
                <a:ext cx="1907976" cy="1002267"/>
              </a:xfrm>
              <a:prstGeom prst="flowChartAlternateProcess">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𝑥</m:t>
                          </m:r>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+4</m:t>
                      </m:r>
                    </m:oMath>
                  </m:oMathPara>
                </a14:m>
                <a:endParaRPr lang="en-US" sz="1400" b="0" dirty="0">
                  <a:solidFill>
                    <a:schemeClr val="tx1"/>
                  </a:solidFill>
                </a:endParaRPr>
              </a:p>
              <a:p>
                <a:pPr algn="ctr"/>
                <a:r>
                  <a:rPr lang="en-AU" sz="1400" dirty="0">
                    <a:solidFill>
                      <a:schemeClr val="tx1"/>
                    </a:solidFill>
                  </a:rPr>
                  <a:t>Vertex (0,4)</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=0</m:t>
                    </m:r>
                  </m:oMath>
                </a14:m>
                <a:endParaRPr lang="en-AU" sz="1400" b="0" dirty="0">
                  <a:solidFill>
                    <a:schemeClr val="tx1"/>
                  </a:solidFill>
                </a:endParaRP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(0,4)</a:t>
                </a:r>
              </a:p>
            </p:txBody>
          </p:sp>
        </mc:Choice>
        <mc:Fallback xmlns="">
          <p:sp>
            <p:nvSpPr>
              <p:cNvPr id="23" name="Flowchart: Alternate Process 22">
                <a:extLst>
                  <a:ext uri="{FF2B5EF4-FFF2-40B4-BE49-F238E27FC236}">
                    <a16:creationId xmlns:a16="http://schemas.microsoft.com/office/drawing/2014/main" id="{841B72E8-1901-DA2E-7876-9B5255D46A7C}"/>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936025" y="1663877"/>
                <a:ext cx="1907976" cy="1002267"/>
              </a:xfrm>
              <a:prstGeom prst="flowChartAlternateProcess">
                <a:avLst/>
              </a:prstGeom>
              <a:blipFill>
                <a:blip r:embed="rId8"/>
                <a:stretch>
                  <a:fillRect b="-3659"/>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Flowchart: Alternate Process 24">
                <a:extLst>
                  <a:ext uri="{FF2B5EF4-FFF2-40B4-BE49-F238E27FC236}">
                    <a16:creationId xmlns:a16="http://schemas.microsoft.com/office/drawing/2014/main" id="{4423D34A-1ACF-3D48-5118-CE354A753FDA}"/>
                  </a:ext>
                  <a:ext uri="{C183D7F6-B498-43B3-948B-1728B52AA6E4}">
                    <adec:decorative xmlns:adec="http://schemas.microsoft.com/office/drawing/2017/decorative" val="0"/>
                  </a:ext>
                </a:extLst>
              </p:cNvPr>
              <p:cNvSpPr/>
              <p:nvPr/>
            </p:nvSpPr>
            <p:spPr>
              <a:xfrm>
                <a:off x="9936024" y="3323049"/>
                <a:ext cx="1907976" cy="1098878"/>
              </a:xfrm>
              <a:prstGeom prst="flowChartAlternateProcess">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e>
                        <m:sup>
                          <m:r>
                            <a:rPr lang="en-US" sz="1400" b="0" i="1" smtClean="0">
                              <a:solidFill>
                                <a:schemeClr val="tx1"/>
                              </a:solidFill>
                              <a:latin typeface="Cambria Math" panose="02040503050406030204" pitchFamily="18" charset="0"/>
                            </a:rPr>
                            <m:t>2</m:t>
                          </m:r>
                        </m:sup>
                      </m:sSup>
                    </m:oMath>
                  </m:oMathPara>
                </a14:m>
                <a:endParaRPr lang="en-US" sz="1400" b="0" dirty="0">
                  <a:solidFill>
                    <a:schemeClr val="tx1"/>
                  </a:solidFill>
                </a:endParaRPr>
              </a:p>
              <a:p>
                <a:pPr algn="ctr"/>
                <a:r>
                  <a:rPr lang="en-AU" sz="1400" dirty="0">
                    <a:solidFill>
                      <a:schemeClr val="tx1"/>
                    </a:solidFill>
                  </a:rPr>
                  <a:t>Vertex (4,0)</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oMath>
                </a14:m>
                <a:endParaRPr lang="en-AU" sz="1400" dirty="0">
                  <a:solidFill>
                    <a:schemeClr val="tx1"/>
                  </a:solidFill>
                </a:endParaRPr>
              </a:p>
              <a:p>
                <a:pPr algn="ctr"/>
                <a14:m>
                  <m:oMath xmlns:m="http://schemas.openxmlformats.org/officeDocument/2006/math">
                    <m:r>
                      <a:rPr lang="en-AU" sz="1400" b="0" i="1" smtClean="0">
                        <a:solidFill>
                          <a:schemeClr val="tx1"/>
                        </a:solidFill>
                        <a:latin typeface="Cambria Math" panose="02040503050406030204" pitchFamily="18" charset="0"/>
                      </a:rPr>
                      <m:t>𝑥</m:t>
                    </m:r>
                  </m:oMath>
                </a14:m>
                <a:r>
                  <a:rPr lang="en-AU" sz="1400" dirty="0">
                    <a:solidFill>
                      <a:schemeClr val="tx1"/>
                    </a:solidFill>
                  </a:rPr>
                  <a:t>-intercept: (4,0)</a:t>
                </a: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(0,16)</a:t>
                </a:r>
              </a:p>
            </p:txBody>
          </p:sp>
        </mc:Choice>
        <mc:Fallback xmlns="">
          <p:sp>
            <p:nvSpPr>
              <p:cNvPr id="25" name="Flowchart: Alternate Process 24">
                <a:extLst>
                  <a:ext uri="{FF2B5EF4-FFF2-40B4-BE49-F238E27FC236}">
                    <a16:creationId xmlns:a16="http://schemas.microsoft.com/office/drawing/2014/main" id="{4423D34A-1ACF-3D48-5118-CE354A753FDA}"/>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936024" y="3323049"/>
                <a:ext cx="1907976" cy="1098878"/>
              </a:xfrm>
              <a:prstGeom prst="flowChartAlternateProcess">
                <a:avLst/>
              </a:prstGeom>
              <a:blipFill>
                <a:blip r:embed="rId9"/>
                <a:stretch>
                  <a:fillRect b="-8889"/>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Flowchart: Alternate Process 23">
                <a:extLst>
                  <a:ext uri="{FF2B5EF4-FFF2-40B4-BE49-F238E27FC236}">
                    <a16:creationId xmlns:a16="http://schemas.microsoft.com/office/drawing/2014/main" id="{7BA11AE4-7D37-5251-2F23-7DA91EEEE2BF}"/>
                  </a:ext>
                  <a:ext uri="{C183D7F6-B498-43B3-948B-1728B52AA6E4}">
                    <adec:decorative xmlns:adec="http://schemas.microsoft.com/office/drawing/2017/decorative" val="0"/>
                  </a:ext>
                </a:extLst>
              </p:cNvPr>
              <p:cNvSpPr/>
              <p:nvPr/>
            </p:nvSpPr>
            <p:spPr>
              <a:xfrm>
                <a:off x="9936024" y="5078831"/>
                <a:ext cx="1907976" cy="1419169"/>
              </a:xfrm>
              <a:prstGeom prst="flowChartAlternateProcess">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solidFill>
                            <a:schemeClr val="tx1"/>
                          </a:solidFill>
                          <a:latin typeface="Cambria Math" panose="02040503050406030204" pitchFamily="18" charset="0"/>
                        </a:rPr>
                        <m:t>𝑦</m:t>
                      </m:r>
                      <m:r>
                        <a:rPr lang="en-US" sz="1400" b="0" i="1" smtClean="0">
                          <a:solidFill>
                            <a:schemeClr val="tx1"/>
                          </a:solidFill>
                          <a:latin typeface="Cambria Math" panose="02040503050406030204" pitchFamily="18" charset="0"/>
                        </a:rPr>
                        <m:t>=</m:t>
                      </m:r>
                      <m:sSup>
                        <m:sSupPr>
                          <m:ctrlPr>
                            <a:rPr lang="en-US" sz="1400" b="0" i="1" smtClean="0">
                              <a:solidFill>
                                <a:schemeClr val="tx1"/>
                              </a:solidFill>
                              <a:latin typeface="Cambria Math" panose="02040503050406030204" pitchFamily="18" charset="0"/>
                            </a:rPr>
                          </m:ctrlPr>
                        </m:sSupPr>
                        <m:e>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e>
                        <m:sup>
                          <m:r>
                            <a:rPr lang="en-US" sz="1400" b="0" i="1" smtClean="0">
                              <a:solidFill>
                                <a:schemeClr val="tx1"/>
                              </a:solidFill>
                              <a:latin typeface="Cambria Math" panose="02040503050406030204" pitchFamily="18" charset="0"/>
                            </a:rPr>
                            <m:t>2</m:t>
                          </m:r>
                        </m:sup>
                      </m:sSup>
                      <m:r>
                        <a:rPr lang="en-US" sz="1400" b="0" i="1" smtClean="0">
                          <a:solidFill>
                            <a:schemeClr val="tx1"/>
                          </a:solidFill>
                          <a:latin typeface="Cambria Math" panose="02040503050406030204" pitchFamily="18" charset="0"/>
                        </a:rPr>
                        <m:t>−4</m:t>
                      </m:r>
                    </m:oMath>
                  </m:oMathPara>
                </a14:m>
                <a:endParaRPr lang="en-US" sz="1400" b="0" dirty="0">
                  <a:solidFill>
                    <a:schemeClr val="tx1"/>
                  </a:solidFill>
                </a:endParaRPr>
              </a:p>
              <a:p>
                <a:pPr algn="ctr"/>
                <a:r>
                  <a:rPr lang="en-AU" sz="1400" dirty="0">
                    <a:solidFill>
                      <a:schemeClr val="tx1"/>
                    </a:solidFill>
                  </a:rPr>
                  <a:t>Vertex (4,</a:t>
                </a:r>
                <a:r>
                  <a:rPr lang="en-AU" sz="1400" dirty="0"/>
                  <a:t> </a:t>
                </a:r>
                <a:r>
                  <a:rPr lang="en-AU" sz="1400" dirty="0">
                    <a:solidFill>
                      <a:schemeClr val="tx1"/>
                    </a:solidFill>
                  </a:rPr>
                  <a:t>−4)</a:t>
                </a:r>
              </a:p>
              <a:p>
                <a:pPr algn="ctr"/>
                <a:r>
                  <a:rPr lang="en-US" sz="1400" b="0" dirty="0">
                    <a:solidFill>
                      <a:schemeClr val="tx1"/>
                    </a:solidFill>
                  </a:rPr>
                  <a:t>AOS: </a:t>
                </a:r>
                <a14:m>
                  <m:oMath xmlns:m="http://schemas.openxmlformats.org/officeDocument/2006/math">
                    <m:r>
                      <a:rPr lang="en-US" sz="1400" b="0" i="1" smtClean="0">
                        <a:solidFill>
                          <a:schemeClr val="tx1"/>
                        </a:solidFill>
                        <a:latin typeface="Cambria Math" panose="02040503050406030204" pitchFamily="18" charset="0"/>
                      </a:rPr>
                      <m:t>𝑥</m:t>
                    </m:r>
                    <m:r>
                      <a:rPr lang="en-US" sz="1400" b="0" i="1" smtClean="0">
                        <a:solidFill>
                          <a:schemeClr val="tx1"/>
                        </a:solidFill>
                        <a:latin typeface="Cambria Math" panose="02040503050406030204" pitchFamily="18" charset="0"/>
                      </a:rPr>
                      <m:t>=4</m:t>
                    </m:r>
                  </m:oMath>
                </a14:m>
                <a:endParaRPr lang="en-AU" sz="1400" dirty="0">
                  <a:solidFill>
                    <a:schemeClr val="tx1"/>
                  </a:solidFill>
                </a:endParaRPr>
              </a:p>
              <a:p>
                <a:pPr algn="ctr"/>
                <a14:m>
                  <m:oMath xmlns:m="http://schemas.openxmlformats.org/officeDocument/2006/math">
                    <m:r>
                      <a:rPr lang="en-AU" sz="1400" b="0" i="1" smtClean="0">
                        <a:solidFill>
                          <a:schemeClr val="tx1"/>
                        </a:solidFill>
                        <a:latin typeface="Cambria Math" panose="02040503050406030204" pitchFamily="18" charset="0"/>
                      </a:rPr>
                      <m:t>𝑥</m:t>
                    </m:r>
                  </m:oMath>
                </a14:m>
                <a:r>
                  <a:rPr lang="en-AU" sz="1400" dirty="0">
                    <a:solidFill>
                      <a:schemeClr val="tx1"/>
                    </a:solidFill>
                  </a:rPr>
                  <a:t>-intercepts: </a:t>
                </a:r>
                <a:br>
                  <a:rPr lang="en-AU" sz="1400" dirty="0">
                    <a:solidFill>
                      <a:schemeClr val="tx1"/>
                    </a:solidFill>
                  </a:rPr>
                </a:br>
                <a:r>
                  <a:rPr lang="en-AU" sz="1400" dirty="0">
                    <a:solidFill>
                      <a:schemeClr val="tx1"/>
                    </a:solidFill>
                  </a:rPr>
                  <a:t>(2,0) and (6,0)</a:t>
                </a:r>
              </a:p>
              <a:p>
                <a:pPr algn="ctr"/>
                <a14:m>
                  <m:oMath xmlns:m="http://schemas.openxmlformats.org/officeDocument/2006/math">
                    <m:r>
                      <a:rPr lang="en-AU" sz="1400" b="0" i="1" smtClean="0">
                        <a:solidFill>
                          <a:schemeClr val="tx1"/>
                        </a:solidFill>
                        <a:latin typeface="Cambria Math" panose="02040503050406030204" pitchFamily="18" charset="0"/>
                      </a:rPr>
                      <m:t>𝑦</m:t>
                    </m:r>
                  </m:oMath>
                </a14:m>
                <a:r>
                  <a:rPr lang="en-AU" sz="1400" dirty="0">
                    <a:solidFill>
                      <a:schemeClr val="tx1"/>
                    </a:solidFill>
                  </a:rPr>
                  <a:t>-intercept: (0,12)</a:t>
                </a:r>
              </a:p>
            </p:txBody>
          </p:sp>
        </mc:Choice>
        <mc:Fallback xmlns="">
          <p:sp>
            <p:nvSpPr>
              <p:cNvPr id="24" name="Flowchart: Alternate Process 23">
                <a:extLst>
                  <a:ext uri="{FF2B5EF4-FFF2-40B4-BE49-F238E27FC236}">
                    <a16:creationId xmlns:a16="http://schemas.microsoft.com/office/drawing/2014/main" id="{7BA11AE4-7D37-5251-2F23-7DA91EEEE2BF}"/>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9936024" y="5078831"/>
                <a:ext cx="1907976" cy="1419169"/>
              </a:xfrm>
              <a:prstGeom prst="flowChartAlternateProcess">
                <a:avLst/>
              </a:prstGeom>
              <a:blipFill>
                <a:blip r:embed="rId10"/>
                <a:stretch>
                  <a:fillRect b="-3004"/>
                </a:stretch>
              </a:blipFill>
              <a:ln>
                <a:noFill/>
              </a:ln>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6DAB767-BC9B-027E-C416-B2FE86B6527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44360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a:xfrm>
            <a:off x="359999" y="360000"/>
            <a:ext cx="11484000" cy="545601"/>
          </a:xfrm>
        </p:spPr>
        <p:txBody>
          <a:bodyPr/>
          <a:lstStyle/>
          <a:p>
            <a:r>
              <a:rPr lang="en-AU" dirty="0"/>
              <a:t>Vertical translations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a:xfrm>
            <a:off x="354000" y="983020"/>
            <a:ext cx="11483999" cy="310015"/>
          </a:xfrm>
        </p:spPr>
        <p:txBody>
          <a:bodyPr/>
          <a:lstStyle/>
          <a:p>
            <a:r>
              <a:rPr lang="en-AU" dirty="0"/>
              <a:t>The equation of a graph</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1446056"/>
                <a:ext cx="6898051" cy="1012258"/>
              </a:xfrm>
              <a:prstGeom prst="roundRect">
                <a:avLst/>
              </a:prstGeom>
            </p:spPr>
            <p:style>
              <a:lnRef idx="3">
                <a:schemeClr val="lt1"/>
              </a:lnRef>
              <a:fillRef idx="1">
                <a:schemeClr val="accent4"/>
              </a:fillRef>
              <a:effectRef idx="1">
                <a:schemeClr val="accent4"/>
              </a:effectRef>
              <a:fontRef idx="minor">
                <a:schemeClr val="lt1"/>
              </a:fontRef>
            </p:style>
            <p:txBody>
              <a:bodyPr/>
              <a:lstStyle/>
              <a:p>
                <a:pPr marL="176213"/>
                <a:r>
                  <a:rPr lang="en-AU" sz="1800" dirty="0">
                    <a:solidFill>
                      <a:schemeClr val="tx1"/>
                    </a:solidFill>
                  </a:rPr>
                  <a:t>Replacing </a:t>
                </a:r>
                <a14:m>
                  <m:oMath xmlns:m="http://schemas.openxmlformats.org/officeDocument/2006/math">
                    <m:r>
                      <a:rPr lang="en-AU" sz="1800" b="0" i="1" smtClean="0">
                        <a:solidFill>
                          <a:schemeClr val="tx1"/>
                        </a:solidFill>
                        <a:latin typeface="Cambria Math" panose="02040503050406030204" pitchFamily="18" charset="0"/>
                      </a:rPr>
                      <m:t>𝑦</m:t>
                    </m:r>
                  </m:oMath>
                </a14:m>
                <a:r>
                  <a:rPr lang="en-AU" sz="1800" dirty="0">
                    <a:solidFill>
                      <a:schemeClr val="tx1"/>
                    </a:solidFill>
                  </a:rPr>
                  <a:t> by </a:t>
                </a:r>
                <a14:m>
                  <m:oMath xmlns:m="http://schemas.openxmlformats.org/officeDocument/2006/math">
                    <m:r>
                      <a:rPr lang="en-AU" sz="1800" b="0" i="1" smtClean="0">
                        <a:solidFill>
                          <a:schemeClr val="tx1"/>
                        </a:solidFill>
                        <a:latin typeface="Cambria Math" panose="02040503050406030204" pitchFamily="18" charset="0"/>
                      </a:rPr>
                      <m:t>𝑦</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𝑏</m:t>
                    </m:r>
                  </m:oMath>
                </a14:m>
                <a:r>
                  <a:rPr lang="en-AU" sz="1800" dirty="0">
                    <a:solidFill>
                      <a:schemeClr val="tx1"/>
                    </a:solidFill>
                  </a:rPr>
                  <a:t> corresponds to a vertical translation by </a:t>
                </a:r>
                <a14:m>
                  <m:oMath xmlns:m="http://schemas.openxmlformats.org/officeDocument/2006/math">
                    <m:r>
                      <a:rPr lang="en-AU" sz="1800" b="0" i="1" smtClean="0">
                        <a:solidFill>
                          <a:schemeClr val="tx1"/>
                        </a:solidFill>
                        <a:latin typeface="Cambria Math" panose="02040503050406030204" pitchFamily="18" charset="0"/>
                      </a:rPr>
                      <m:t>𝑏</m:t>
                    </m:r>
                  </m:oMath>
                </a14:m>
                <a:r>
                  <a:rPr lang="en-AU" sz="1800" dirty="0">
                    <a:solidFill>
                      <a:schemeClr val="tx1"/>
                    </a:solidFill>
                  </a:rPr>
                  <a:t>. The sign of </a:t>
                </a:r>
                <a14:m>
                  <m:oMath xmlns:m="http://schemas.openxmlformats.org/officeDocument/2006/math">
                    <m:r>
                      <a:rPr lang="en-AU" sz="1800" b="0" i="1" smtClean="0">
                        <a:solidFill>
                          <a:schemeClr val="tx1"/>
                        </a:solidFill>
                        <a:latin typeface="Cambria Math" panose="02040503050406030204" pitchFamily="18" charset="0"/>
                      </a:rPr>
                      <m:t>𝑏</m:t>
                    </m:r>
                  </m:oMath>
                </a14:m>
                <a:r>
                  <a:rPr lang="en-AU" sz="1800" dirty="0">
                    <a:solidFill>
                      <a:schemeClr val="tx1"/>
                    </a:solidFill>
                  </a:rPr>
                  <a:t> determines the direction of the translation. </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1446056"/>
                <a:ext cx="6898051" cy="1012258"/>
              </a:xfrm>
              <a:prstGeom prst="roundRect">
                <a:avLst/>
              </a:prstGeom>
              <a:blipFill>
                <a:blip r:embed="rId2"/>
                <a:stretch>
                  <a:fillRect/>
                </a:stretch>
              </a:blipFill>
            </p:spPr>
            <p:txBody>
              <a:bodyPr/>
              <a:lstStyle/>
              <a:p>
                <a:r>
                  <a:rPr lang="en-AU">
                    <a:noFill/>
                  </a:rPr>
                  <a:t> </a:t>
                </a:r>
              </a:p>
            </p:txBody>
          </p:sp>
        </mc:Fallback>
      </mc:AlternateContent>
      <p:grpSp>
        <p:nvGrpSpPr>
          <p:cNvPr id="7" name="Group 6" descr="The graph of y=x^2-2x and y-(-3)=x^2-2x.">
            <a:extLst>
              <a:ext uri="{FF2B5EF4-FFF2-40B4-BE49-F238E27FC236}">
                <a16:creationId xmlns:a16="http://schemas.microsoft.com/office/drawing/2014/main" id="{2F8DD4D2-80DD-637B-2E10-22FB50A2E8CF}"/>
              </a:ext>
            </a:extLst>
          </p:cNvPr>
          <p:cNvGrpSpPr/>
          <p:nvPr/>
        </p:nvGrpSpPr>
        <p:grpSpPr>
          <a:xfrm>
            <a:off x="2983765" y="2762340"/>
            <a:ext cx="2745275" cy="3798790"/>
            <a:chOff x="7683432" y="2575617"/>
            <a:chExt cx="2745275" cy="3798790"/>
          </a:xfrm>
        </p:grpSpPr>
        <p:pic>
          <p:nvPicPr>
            <p:cNvPr id="21" name="Picture 20" descr="y-(-3)=x^2-2x and y=x^2-2x graphed on the same set of axes. ">
              <a:extLst>
                <a:ext uri="{FF2B5EF4-FFF2-40B4-BE49-F238E27FC236}">
                  <a16:creationId xmlns:a16="http://schemas.microsoft.com/office/drawing/2014/main" id="{3185D51B-5F72-B592-82CD-6142AF64E052}"/>
                </a:ext>
              </a:extLst>
            </p:cNvPr>
            <p:cNvPicPr>
              <a:picLocks noChangeAspect="1"/>
            </p:cNvPicPr>
            <p:nvPr/>
          </p:nvPicPr>
          <p:blipFill>
            <a:blip r:embed="rId3"/>
            <a:stretch>
              <a:fillRect/>
            </a:stretch>
          </p:blipFill>
          <p:spPr>
            <a:xfrm>
              <a:off x="7683432" y="3134407"/>
              <a:ext cx="2745275" cy="3240000"/>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935CD1C-6555-1C2F-8616-F4B06255B669}"/>
                    </a:ext>
                  </a:extLst>
                </p:cNvPr>
                <p:cNvSpPr txBox="1"/>
                <p:nvPr/>
              </p:nvSpPr>
              <p:spPr>
                <a:xfrm>
                  <a:off x="7874167" y="2575617"/>
                  <a:ext cx="2341597" cy="79306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000" b="1" i="1" smtClean="0">
                            <a:solidFill>
                              <a:schemeClr val="tx2"/>
                            </a:solidFill>
                            <a:latin typeface="Cambria Math" panose="02040503050406030204" pitchFamily="18" charset="0"/>
                          </a:rPr>
                          <m:t>𝒚</m:t>
                        </m:r>
                        <m:r>
                          <a:rPr lang="en-AU" sz="2000" b="1" i="1" smtClean="0">
                            <a:solidFill>
                              <a:schemeClr val="tx2"/>
                            </a:solidFill>
                            <a:latin typeface="Cambria Math" panose="02040503050406030204" pitchFamily="18" charset="0"/>
                          </a:rPr>
                          <m:t>−</m:t>
                        </m:r>
                        <m:d>
                          <m:dPr>
                            <m:ctrlPr>
                              <a:rPr lang="en-AU" sz="2000" b="1" i="1" smtClean="0">
                                <a:solidFill>
                                  <a:schemeClr val="tx2"/>
                                </a:solidFill>
                                <a:latin typeface="Cambria Math" panose="02040503050406030204" pitchFamily="18" charset="0"/>
                              </a:rPr>
                            </m:ctrlPr>
                          </m:dPr>
                          <m:e>
                            <m:r>
                              <a:rPr lang="en-AU" sz="2000" b="1" i="1" smtClean="0">
                                <a:solidFill>
                                  <a:schemeClr val="tx2"/>
                                </a:solidFill>
                                <a:latin typeface="Cambria Math" panose="02040503050406030204" pitchFamily="18" charset="0"/>
                              </a:rPr>
                              <m:t>−</m:t>
                            </m:r>
                            <m:r>
                              <a:rPr lang="en-AU" sz="2000" b="1" i="1" smtClean="0">
                                <a:solidFill>
                                  <a:schemeClr val="tx2"/>
                                </a:solidFill>
                                <a:latin typeface="Cambria Math" panose="02040503050406030204" pitchFamily="18" charset="0"/>
                              </a:rPr>
                              <m:t>𝟑</m:t>
                            </m:r>
                          </m:e>
                        </m:d>
                        <m:r>
                          <a:rPr lang="en-AU" sz="2000" b="0" i="1" smtClean="0">
                            <a:solidFill>
                              <a:schemeClr val="tx1"/>
                            </a:solidFill>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endParaRPr lang="en-AU" sz="2000" b="0" dirty="0"/>
                </a:p>
              </p:txBody>
            </p:sp>
          </mc:Choice>
          <mc:Fallback xmlns="">
            <p:sp>
              <p:nvSpPr>
                <p:cNvPr id="24" name="TextBox 23">
                  <a:extLst>
                    <a:ext uri="{FF2B5EF4-FFF2-40B4-BE49-F238E27FC236}">
                      <a16:creationId xmlns:a16="http://schemas.microsoft.com/office/drawing/2014/main" id="{9935CD1C-6555-1C2F-8616-F4B06255B669}"/>
                    </a:ext>
                  </a:extLst>
                </p:cNvPr>
                <p:cNvSpPr txBox="1">
                  <a:spLocks noRot="1" noChangeAspect="1" noMove="1" noResize="1" noEditPoints="1" noAdjustHandles="1" noChangeArrowheads="1" noChangeShapeType="1" noTextEdit="1"/>
                </p:cNvSpPr>
                <p:nvPr/>
              </p:nvSpPr>
              <p:spPr>
                <a:xfrm>
                  <a:off x="7874167" y="2575617"/>
                  <a:ext cx="2341597" cy="793068"/>
                </a:xfrm>
                <a:prstGeom prst="rect">
                  <a:avLst/>
                </a:prstGeom>
                <a:blipFill>
                  <a:blip r:embed="rId4"/>
                  <a:stretch>
                    <a:fillRect/>
                  </a:stretch>
                </a:blipFill>
              </p:spPr>
              <p:txBody>
                <a:bodyPr/>
                <a:lstStyle/>
                <a:p>
                  <a:r>
                    <a:rPr lang="en-AU">
                      <a:noFill/>
                    </a:rPr>
                    <a:t> </a:t>
                  </a:r>
                </a:p>
              </p:txBody>
            </p:sp>
          </mc:Fallback>
        </mc:AlternateContent>
      </p:grpSp>
      <p:sp>
        <p:nvSpPr>
          <p:cNvPr id="33" name="Speech Bubble: Rectangle with Corners Rounded 32">
            <a:extLst>
              <a:ext uri="{FF2B5EF4-FFF2-40B4-BE49-F238E27FC236}">
                <a16:creationId xmlns:a16="http://schemas.microsoft.com/office/drawing/2014/main" id="{160A7CB0-A0A4-DEE8-B465-17FEE90DAE6A}"/>
              </a:ext>
            </a:extLst>
          </p:cNvPr>
          <p:cNvSpPr/>
          <p:nvPr/>
        </p:nvSpPr>
        <p:spPr>
          <a:xfrm>
            <a:off x="359999" y="2919870"/>
            <a:ext cx="2467378" cy="1283987"/>
          </a:xfrm>
          <a:prstGeom prst="wedgeRoundRectCallout">
            <a:avLst>
              <a:gd name="adj1" fmla="val 61636"/>
              <a:gd name="adj2" fmla="val -277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might we write the equation like this instead of simplifying it? </a:t>
            </a:r>
          </a:p>
          <a:p>
            <a:r>
              <a:rPr lang="en-AU" sz="1600" dirty="0"/>
              <a:t>What does it show?</a:t>
            </a:r>
          </a:p>
        </p:txBody>
      </p:sp>
      <p:grpSp>
        <p:nvGrpSpPr>
          <p:cNvPr id="8" name="Group 7" descr="The graph of y=x^2-2x.">
            <a:extLst>
              <a:ext uri="{FF2B5EF4-FFF2-40B4-BE49-F238E27FC236}">
                <a16:creationId xmlns:a16="http://schemas.microsoft.com/office/drawing/2014/main" id="{49F17C2C-4E29-B1D7-F6C0-33812EC7DF85}"/>
              </a:ext>
            </a:extLst>
          </p:cNvPr>
          <p:cNvGrpSpPr/>
          <p:nvPr/>
        </p:nvGrpSpPr>
        <p:grpSpPr>
          <a:xfrm>
            <a:off x="6221335" y="2762340"/>
            <a:ext cx="2383676" cy="3863243"/>
            <a:chOff x="4736228" y="2595594"/>
            <a:chExt cx="2383676" cy="3863243"/>
          </a:xfrm>
        </p:grpSpPr>
        <p:pic>
          <p:nvPicPr>
            <p:cNvPr id="15" name="Picture 14" descr="The graph of y=x^2-2x.">
              <a:extLst>
                <a:ext uri="{FF2B5EF4-FFF2-40B4-BE49-F238E27FC236}">
                  <a16:creationId xmlns:a16="http://schemas.microsoft.com/office/drawing/2014/main" id="{0763E767-A625-41EB-3978-6AE3C7273473}"/>
                </a:ext>
              </a:extLst>
            </p:cNvPr>
            <p:cNvPicPr>
              <a:picLocks noChangeAspect="1"/>
            </p:cNvPicPr>
            <p:nvPr/>
          </p:nvPicPr>
          <p:blipFill>
            <a:blip r:embed="rId5"/>
            <a:stretch>
              <a:fillRect/>
            </a:stretch>
          </p:blipFill>
          <p:spPr>
            <a:xfrm>
              <a:off x="4736228" y="3218837"/>
              <a:ext cx="2383676" cy="324000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D921D4-223A-59A2-2B22-272E9A3CB32D}"/>
                    </a:ext>
                  </a:extLst>
                </p:cNvPr>
                <p:cNvSpPr txBox="1"/>
                <p:nvPr/>
              </p:nvSpPr>
              <p:spPr>
                <a:xfrm>
                  <a:off x="5181597" y="2595594"/>
                  <a:ext cx="1492937" cy="441603"/>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000" b="1" i="1" smtClean="0">
                            <a:latin typeface="Cambria Math" panose="02040503050406030204" pitchFamily="18" charset="0"/>
                          </a:rPr>
                          <m:t>𝒚</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endParaRPr lang="en-AU" sz="2000" dirty="0"/>
                </a:p>
              </p:txBody>
            </p:sp>
          </mc:Choice>
          <mc:Fallback xmlns="">
            <p:sp>
              <p:nvSpPr>
                <p:cNvPr id="22" name="TextBox 21">
                  <a:extLst>
                    <a:ext uri="{FF2B5EF4-FFF2-40B4-BE49-F238E27FC236}">
                      <a16:creationId xmlns:a16="http://schemas.microsoft.com/office/drawing/2014/main" id="{B3D921D4-223A-59A2-2B22-272E9A3CB32D}"/>
                    </a:ext>
                  </a:extLst>
                </p:cNvPr>
                <p:cNvSpPr txBox="1">
                  <a:spLocks noRot="1" noChangeAspect="1" noMove="1" noResize="1" noEditPoints="1" noAdjustHandles="1" noChangeArrowheads="1" noChangeShapeType="1" noTextEdit="1"/>
                </p:cNvSpPr>
                <p:nvPr/>
              </p:nvSpPr>
              <p:spPr>
                <a:xfrm>
                  <a:off x="5181597" y="2595594"/>
                  <a:ext cx="1492937" cy="441603"/>
                </a:xfrm>
                <a:prstGeom prst="rect">
                  <a:avLst/>
                </a:prstGeom>
                <a:blipFill>
                  <a:blip r:embed="rId6"/>
                  <a:stretch>
                    <a:fillRect/>
                  </a:stretch>
                </a:blipFill>
              </p:spPr>
              <p:txBody>
                <a:bodyPr/>
                <a:lstStyle/>
                <a:p>
                  <a:r>
                    <a:rPr lang="en-AU">
                      <a:noFill/>
                    </a:rPr>
                    <a:t> </a:t>
                  </a:r>
                </a:p>
              </p:txBody>
            </p:sp>
          </mc:Fallback>
        </mc:AlternateContent>
      </p:grpSp>
      <p:grpSp>
        <p:nvGrpSpPr>
          <p:cNvPr id="6" name="Group 5" descr="The graph of y=x^2-2x and y-(+3)=x^2-2x.">
            <a:extLst>
              <a:ext uri="{FF2B5EF4-FFF2-40B4-BE49-F238E27FC236}">
                <a16:creationId xmlns:a16="http://schemas.microsoft.com/office/drawing/2014/main" id="{057B880A-972F-1E26-A3D4-A26EA5A03437}"/>
              </a:ext>
            </a:extLst>
          </p:cNvPr>
          <p:cNvGrpSpPr/>
          <p:nvPr/>
        </p:nvGrpSpPr>
        <p:grpSpPr>
          <a:xfrm>
            <a:off x="9100324" y="2762340"/>
            <a:ext cx="2383676" cy="3820274"/>
            <a:chOff x="1789025" y="2638563"/>
            <a:chExt cx="2383676" cy="3820274"/>
          </a:xfrm>
        </p:grpSpPr>
        <p:pic>
          <p:nvPicPr>
            <p:cNvPr id="19" name="Picture 18" descr="y-3=x^2-2x and y=x^2-2x shown on the same graph.">
              <a:extLst>
                <a:ext uri="{FF2B5EF4-FFF2-40B4-BE49-F238E27FC236}">
                  <a16:creationId xmlns:a16="http://schemas.microsoft.com/office/drawing/2014/main" id="{6E7DB610-4401-EBB1-2C0F-508523C2F0A1}"/>
                </a:ext>
              </a:extLst>
            </p:cNvPr>
            <p:cNvPicPr>
              <a:picLocks noChangeAspect="1"/>
            </p:cNvPicPr>
            <p:nvPr/>
          </p:nvPicPr>
          <p:blipFill>
            <a:blip r:embed="rId7"/>
            <a:stretch>
              <a:fillRect/>
            </a:stretch>
          </p:blipFill>
          <p:spPr>
            <a:xfrm>
              <a:off x="1789025" y="3218837"/>
              <a:ext cx="2383676" cy="3240000"/>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FCE4A68-9CE7-C426-D35A-19591919CF22}"/>
                    </a:ext>
                  </a:extLst>
                </p:cNvPr>
                <p:cNvSpPr txBox="1"/>
                <p:nvPr/>
              </p:nvSpPr>
              <p:spPr>
                <a:xfrm>
                  <a:off x="1876910" y="2638563"/>
                  <a:ext cx="2255462" cy="797267"/>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000" b="1" i="1" smtClean="0">
                            <a:solidFill>
                              <a:schemeClr val="accent2"/>
                            </a:solidFill>
                            <a:latin typeface="Cambria Math" panose="02040503050406030204" pitchFamily="18" charset="0"/>
                          </a:rPr>
                          <m:t>𝒚</m:t>
                        </m:r>
                        <m:r>
                          <a:rPr lang="en-AU" sz="2000" b="1" i="1" smtClean="0">
                            <a:solidFill>
                              <a:schemeClr val="accent2"/>
                            </a:solidFill>
                            <a:latin typeface="Cambria Math" panose="02040503050406030204" pitchFamily="18" charset="0"/>
                          </a:rPr>
                          <m:t>−(+</m:t>
                        </m:r>
                        <m:r>
                          <a:rPr lang="en-AU" sz="2000" b="1" i="1" smtClean="0">
                            <a:solidFill>
                              <a:schemeClr val="accent2"/>
                            </a:solidFill>
                            <a:latin typeface="Cambria Math" panose="02040503050406030204" pitchFamily="18" charset="0"/>
                          </a:rPr>
                          <m:t>𝟑</m:t>
                        </m:r>
                        <m:r>
                          <a:rPr lang="en-AU" sz="2000" b="1" i="1" smtClean="0">
                            <a:solidFill>
                              <a:schemeClr val="accent2"/>
                            </a:solidFill>
                            <a:latin typeface="Cambria Math" panose="02040503050406030204" pitchFamily="18" charset="0"/>
                          </a:rPr>
                          <m:t>)</m:t>
                        </m:r>
                        <m:r>
                          <a:rPr lang="en-AU" sz="2000" b="0" i="1" smtClean="0">
                            <a:latin typeface="Cambria Math" panose="02040503050406030204" pitchFamily="18" charset="0"/>
                          </a:rPr>
                          <m:t>=</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−2</m:t>
                        </m:r>
                        <m:r>
                          <a:rPr lang="en-AU" sz="2000" b="0" i="1" smtClean="0">
                            <a:latin typeface="Cambria Math" panose="02040503050406030204" pitchFamily="18" charset="0"/>
                          </a:rPr>
                          <m:t>𝑥</m:t>
                        </m:r>
                      </m:oMath>
                    </m:oMathPara>
                  </a14:m>
                  <a:endParaRPr lang="en-AU" sz="2000" b="0" dirty="0"/>
                </a:p>
              </p:txBody>
            </p:sp>
          </mc:Choice>
          <mc:Fallback xmlns="">
            <p:sp>
              <p:nvSpPr>
                <p:cNvPr id="23" name="TextBox 22">
                  <a:extLst>
                    <a:ext uri="{FF2B5EF4-FFF2-40B4-BE49-F238E27FC236}">
                      <a16:creationId xmlns:a16="http://schemas.microsoft.com/office/drawing/2014/main" id="{1FCE4A68-9CE7-C426-D35A-19591919CF22}"/>
                    </a:ext>
                  </a:extLst>
                </p:cNvPr>
                <p:cNvSpPr txBox="1">
                  <a:spLocks noRot="1" noChangeAspect="1" noMove="1" noResize="1" noEditPoints="1" noAdjustHandles="1" noChangeArrowheads="1" noChangeShapeType="1" noTextEdit="1"/>
                </p:cNvSpPr>
                <p:nvPr/>
              </p:nvSpPr>
              <p:spPr>
                <a:xfrm>
                  <a:off x="1876910" y="2638563"/>
                  <a:ext cx="2255462" cy="797267"/>
                </a:xfrm>
                <a:prstGeom prst="rect">
                  <a:avLst/>
                </a:prstGeom>
                <a:blipFill>
                  <a:blip r:embed="rId8"/>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8" name="Speech Bubble: Rectangle with Corners Rounded 27">
                <a:extLst>
                  <a:ext uri="{FF2B5EF4-FFF2-40B4-BE49-F238E27FC236}">
                    <a16:creationId xmlns:a16="http://schemas.microsoft.com/office/drawing/2014/main" id="{928D12C0-5F4A-2627-B07F-B6E0E0969957}"/>
                  </a:ext>
                </a:extLst>
              </p:cNvPr>
              <p:cNvSpPr/>
              <p:nvPr/>
            </p:nvSpPr>
            <p:spPr>
              <a:xfrm>
                <a:off x="7770450" y="1423624"/>
                <a:ext cx="3713550" cy="1012257"/>
              </a:xfrm>
              <a:prstGeom prst="wedgeRoundRectCallout">
                <a:avLst>
                  <a:gd name="adj1" fmla="val 13169"/>
                  <a:gd name="adj2" fmla="val 762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does the sign of </a:t>
                </a:r>
                <a14:m>
                  <m:oMath xmlns:m="http://schemas.openxmlformats.org/officeDocument/2006/math">
                    <m:r>
                      <a:rPr lang="en-AU" sz="1600" i="1" dirty="0" smtClean="0">
                        <a:latin typeface="Cambria Math" panose="02040503050406030204" pitchFamily="18" charset="0"/>
                      </a:rPr>
                      <m:t>𝑏</m:t>
                    </m:r>
                    <m:r>
                      <a:rPr lang="en-AU" sz="1600" i="1" dirty="0" smtClean="0">
                        <a:latin typeface="Cambria Math" panose="02040503050406030204" pitchFamily="18" charset="0"/>
                      </a:rPr>
                      <m:t> </m:t>
                    </m:r>
                  </m:oMath>
                </a14:m>
                <a:r>
                  <a:rPr lang="en-AU" sz="1600" dirty="0"/>
                  <a:t>indicate the direction of the graph’s translation?</a:t>
                </a:r>
              </a:p>
            </p:txBody>
          </p:sp>
        </mc:Choice>
        <mc:Fallback xmlns="">
          <p:sp>
            <p:nvSpPr>
              <p:cNvPr id="28" name="Speech Bubble: Rectangle with Corners Rounded 27">
                <a:extLst>
                  <a:ext uri="{FF2B5EF4-FFF2-40B4-BE49-F238E27FC236}">
                    <a16:creationId xmlns:a16="http://schemas.microsoft.com/office/drawing/2014/main" id="{928D12C0-5F4A-2627-B07F-B6E0E0969957}"/>
                  </a:ext>
                </a:extLst>
              </p:cNvPr>
              <p:cNvSpPr>
                <a:spLocks noRot="1" noChangeAspect="1" noMove="1" noResize="1" noEditPoints="1" noAdjustHandles="1" noChangeArrowheads="1" noChangeShapeType="1" noTextEdit="1"/>
              </p:cNvSpPr>
              <p:nvPr/>
            </p:nvSpPr>
            <p:spPr>
              <a:xfrm>
                <a:off x="7770450" y="1423624"/>
                <a:ext cx="3713550" cy="1012257"/>
              </a:xfrm>
              <a:prstGeom prst="wedgeRoundRectCallout">
                <a:avLst>
                  <a:gd name="adj1" fmla="val 13169"/>
                  <a:gd name="adj2" fmla="val 76295"/>
                  <a:gd name="adj3" fmla="val 16667"/>
                </a:avLst>
              </a:prstGeom>
              <a:blipFill>
                <a:blip r:embed="rId9"/>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Vertical translations (2)</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p:txBody>
              <a:bodyPr/>
              <a:lstStyle/>
              <a:p>
                <a:r>
                  <a:rPr lang="en-AU" sz="1800" dirty="0">
                    <a:latin typeface="+mn-lt"/>
                  </a:rPr>
                  <a:t>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oMath>
                </a14:m>
                <a:r>
                  <a:rPr lang="en-AU" sz="1800" dirty="0">
                    <a:latin typeface="+mn-lt"/>
                  </a:rPr>
                  <a:t> is translated 2 units down. </a:t>
                </a:r>
              </a:p>
              <a:p>
                <a:pPr>
                  <a:spcAft>
                    <a:spcPts val="2400"/>
                  </a:spcAft>
                </a:pPr>
                <a:r>
                  <a:rPr lang="en-AU" sz="1800" dirty="0"/>
                  <a:t>Write the equation of the new graph and sketch it</a:t>
                </a:r>
                <a:r>
                  <a:rPr lang="en-AU" sz="1800" dirty="0">
                    <a:latin typeface="+mn-lt"/>
                  </a:rPr>
                  <a:t>.</a:t>
                </a:r>
              </a:p>
              <a:p>
                <a:pPr>
                  <a:spcAft>
                    <a:spcPts val="2400"/>
                  </a:spcAft>
                </a:pPr>
                <a:r>
                  <a:rPr lang="en-AU" sz="1800" b="1" dirty="0">
                    <a:latin typeface="+mn-lt"/>
                  </a:rPr>
                  <a:t>Solution:</a:t>
                </a:r>
              </a:p>
              <a:p>
                <a:r>
                  <a:rPr lang="en-AU" sz="1800" dirty="0">
                    <a:latin typeface="+mn-lt"/>
                  </a:rPr>
                  <a:t> </a:t>
                </a:r>
              </a:p>
              <a:p>
                <a:endParaRPr lang="en-AU" sz="1800"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2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30B71473-F9CF-CF7E-0E5C-3EA992639906}"/>
                  </a:ext>
                </a:extLst>
              </p:cNvPr>
              <p:cNvSpPr txBox="1">
                <a:spLocks/>
              </p:cNvSpPr>
              <p:nvPr/>
            </p:nvSpPr>
            <p:spPr>
              <a:xfrm>
                <a:off x="359999" y="3319234"/>
                <a:ext cx="6072085" cy="30556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Vertical translation,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r>
                      <a:rPr lang="en-AU" sz="1800" i="1" smtClean="0">
                        <a:latin typeface="Cambria Math" panose="02040503050406030204" pitchFamily="18" charset="0"/>
                      </a:rPr>
                      <m:t>𝑏</m:t>
                    </m:r>
                  </m:oMath>
                </a14:m>
                <a:r>
                  <a:rPr lang="en-AU" sz="1800" dirty="0">
                    <a:latin typeface="+mn-lt"/>
                  </a:rPr>
                  <a:t>.</a:t>
                </a:r>
              </a:p>
              <a:p>
                <a:r>
                  <a:rPr lang="en-AU" sz="1800" dirty="0">
                    <a:latin typeface="+mn-lt"/>
                  </a:rPr>
                  <a:t>To translate 2 units down,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a:latin typeface="Cambria Math" panose="02040503050406030204" pitchFamily="18" charset="0"/>
                      </a:rPr>
                      <m:t>−</m:t>
                    </m:r>
                    <m:r>
                      <a:rPr lang="en-AU" sz="1800" i="1" smtClean="0">
                        <a:latin typeface="Cambria Math" panose="02040503050406030204" pitchFamily="18" charset="0"/>
                      </a:rPr>
                      <m:t>(−</m:t>
                    </m:r>
                    <m:r>
                      <a:rPr lang="en-AU" sz="1800" i="1">
                        <a:latin typeface="Cambria Math" panose="02040503050406030204" pitchFamily="18" charset="0"/>
                      </a:rPr>
                      <m:t>2</m:t>
                    </m:r>
                    <m:r>
                      <a:rPr lang="en-AU" sz="1800" i="1" smtClean="0">
                        <a:latin typeface="Cambria Math" panose="02040503050406030204" pitchFamily="18" charset="0"/>
                      </a:rPr>
                      <m:t>)</m:t>
                    </m:r>
                  </m:oMath>
                </a14:m>
                <a:r>
                  <a:rPr lang="en-AU" sz="1800" dirty="0">
                    <a:latin typeface="+mn-lt"/>
                  </a:rPr>
                  <a:t>.</a:t>
                </a:r>
              </a:p>
              <a:p>
                <a:pPr marL="363538">
                  <a:lnSpc>
                    <a:spcPct val="10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smtClean="0">
                          <a:latin typeface="Cambria Math" panose="02040503050406030204" pitchFamily="18" charset="0"/>
                        </a:rPr>
                        <m:t>−(−2)</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smtClean="0">
                              <a:latin typeface="Cambria Math" panose="02040503050406030204" pitchFamily="18" charset="0"/>
                            </a:rPr>
                            <m:t>3</m:t>
                          </m:r>
                        </m:num>
                        <m:den>
                          <m:r>
                            <a:rPr lang="en-AU" sz="1800" i="1">
                              <a:latin typeface="Cambria Math" panose="02040503050406030204" pitchFamily="18" charset="0"/>
                            </a:rPr>
                            <m:t>𝑥</m:t>
                          </m:r>
                        </m:den>
                      </m:f>
                    </m:oMath>
                  </m:oMathPara>
                </a14:m>
                <a:endParaRPr lang="en-AU" sz="1800" dirty="0">
                  <a:latin typeface="+mn-lt"/>
                </a:endParaRPr>
              </a:p>
              <a:p>
                <a:pPr marL="717550" indent="-260350">
                  <a:lnSpc>
                    <a:spcPct val="1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+2=</m:t>
                      </m:r>
                      <m:f>
                        <m:fPr>
                          <m:ctrlPr>
                            <a:rPr lang="en-AU" sz="1800" i="1" smtClean="0">
                              <a:latin typeface="Cambria Math" panose="02040503050406030204" pitchFamily="18" charset="0"/>
                            </a:rPr>
                          </m:ctrlPr>
                        </m:fPr>
                        <m:num>
                          <m:r>
                            <a:rPr lang="en-AU" sz="1800" i="1" smtClean="0">
                              <a:latin typeface="Cambria Math" panose="02040503050406030204" pitchFamily="18" charset="0"/>
                            </a:rPr>
                            <m:t>3</m:t>
                          </m:r>
                        </m:num>
                        <m:den>
                          <m:r>
                            <a:rPr lang="en-AU" sz="1800" i="1" smtClean="0">
                              <a:latin typeface="Cambria Math" panose="02040503050406030204" pitchFamily="18" charset="0"/>
                            </a:rPr>
                            <m:t>𝑥</m:t>
                          </m:r>
                        </m:den>
                      </m:f>
                    </m:oMath>
                  </m:oMathPara>
                </a14:m>
                <a:endParaRPr lang="en-AU" sz="1800" dirty="0">
                  <a:latin typeface="+mn-lt"/>
                </a:endParaRPr>
              </a:p>
              <a:p>
                <a:pPr marL="1163638">
                  <a:lnSpc>
                    <a:spcPct val="1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3</m:t>
                          </m:r>
                        </m:num>
                        <m:den>
                          <m:r>
                            <a:rPr lang="en-AU" sz="1800" i="1" smtClean="0">
                              <a:latin typeface="Cambria Math" panose="02040503050406030204" pitchFamily="18" charset="0"/>
                            </a:rPr>
                            <m:t>𝑥</m:t>
                          </m:r>
                        </m:den>
                      </m:f>
                      <m:r>
                        <a:rPr lang="en-AU" sz="1800" i="1" smtClean="0">
                          <a:latin typeface="Cambria Math" panose="02040503050406030204" pitchFamily="18" charset="0"/>
                        </a:rPr>
                        <m:t>−2</m:t>
                      </m:r>
                    </m:oMath>
                  </m:oMathPara>
                </a14:m>
                <a:endParaRPr lang="en-AU" sz="1800" dirty="0">
                  <a:latin typeface="+mn-lt"/>
                </a:endParaRPr>
              </a:p>
              <a:p>
                <a:endParaRPr lang="en-AU" sz="1800" dirty="0">
                  <a:latin typeface="+mn-lt"/>
                </a:endParaRPr>
              </a:p>
            </p:txBody>
          </p:sp>
        </mc:Choice>
        <mc:Fallback xmlns="">
          <p:sp>
            <p:nvSpPr>
              <p:cNvPr id="5" name="Text Placeholder 11">
                <a:extLst>
                  <a:ext uri="{FF2B5EF4-FFF2-40B4-BE49-F238E27FC236}">
                    <a16:creationId xmlns:a16="http://schemas.microsoft.com/office/drawing/2014/main" id="{30B71473-F9CF-CF7E-0E5C-3EA992639906}"/>
                  </a:ext>
                </a:extLst>
              </p:cNvPr>
              <p:cNvSpPr txBox="1">
                <a:spLocks noRot="1" noChangeAspect="1" noMove="1" noResize="1" noEditPoints="1" noAdjustHandles="1" noChangeArrowheads="1" noChangeShapeType="1" noTextEdit="1"/>
              </p:cNvSpPr>
              <p:nvPr/>
            </p:nvSpPr>
            <p:spPr>
              <a:xfrm>
                <a:off x="359999" y="3319234"/>
                <a:ext cx="6072085" cy="3055687"/>
              </a:xfrm>
              <a:prstGeom prst="rect">
                <a:avLst/>
              </a:prstGeom>
              <a:blipFill>
                <a:blip r:embed="rId4"/>
                <a:stretch>
                  <a:fillRect l="-2309"/>
                </a:stretch>
              </a:blipFill>
            </p:spPr>
            <p:txBody>
              <a:bodyPr/>
              <a:lstStyle/>
              <a:p>
                <a:r>
                  <a:rPr lang="en-AU">
                    <a:noFill/>
                  </a:rPr>
                  <a:t> </a:t>
                </a:r>
              </a:p>
            </p:txBody>
          </p:sp>
        </mc:Fallback>
      </mc:AlternateContent>
      <p:cxnSp>
        <p:nvCxnSpPr>
          <p:cNvPr id="21" name="Straight Connector 20">
            <a:extLst>
              <a:ext uri="{FF2B5EF4-FFF2-40B4-BE49-F238E27FC236}">
                <a16:creationId xmlns:a16="http://schemas.microsoft.com/office/drawing/2014/main" id="{ABCE520B-D20B-4291-6614-B604B093BDAF}"/>
              </a:ext>
              <a:ext uri="{C183D7F6-B498-43B3-948B-1728B52AA6E4}">
                <adec:decorative xmlns:adec="http://schemas.microsoft.com/office/drawing/2017/decorative" val="1"/>
              </a:ext>
            </a:extLst>
          </p:cNvPr>
          <p:cNvCxnSpPr>
            <a:cxnSpLocks/>
          </p:cNvCxnSpPr>
          <p:nvPr/>
        </p:nvCxnSpPr>
        <p:spPr>
          <a:xfrm>
            <a:off x="3120688" y="4395019"/>
            <a:ext cx="0" cy="2210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2D4410-BA83-095F-87B6-B30F9CBB8DEE}"/>
              </a:ext>
              <a:ext uri="{C183D7F6-B498-43B3-948B-1728B52AA6E4}">
                <adec:decorative xmlns:adec="http://schemas.microsoft.com/office/drawing/2017/decorative" val="1"/>
              </a:ext>
            </a:extLst>
          </p:cNvPr>
          <p:cNvCxnSpPr>
            <a:cxnSpLocks/>
          </p:cNvCxnSpPr>
          <p:nvPr/>
        </p:nvCxnSpPr>
        <p:spPr>
          <a:xfrm>
            <a:off x="6825342" y="403963"/>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4638677" y="3143411"/>
                <a:ext cx="2077414" cy="571177"/>
              </a:xfrm>
              <a:prstGeom prst="wedgeRoundRectCallout">
                <a:avLst>
                  <a:gd name="adj1" fmla="val -27141"/>
                  <a:gd name="adj2" fmla="val 8442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was the </a:t>
                </a:r>
                <a14:m>
                  <m:oMath xmlns:m="http://schemas.openxmlformats.org/officeDocument/2006/math">
                    <m:r>
                      <a:rPr lang="en-AU" sz="1600" b="0" i="1" smtClean="0">
                        <a:latin typeface="Cambria Math" panose="02040503050406030204" pitchFamily="18" charset="0"/>
                      </a:rPr>
                      <m:t>𝑏</m:t>
                    </m:r>
                  </m:oMath>
                </a14:m>
                <a:r>
                  <a:rPr lang="en-AU" sz="1600" dirty="0"/>
                  <a:t> replaced with ‘</a:t>
                </a:r>
                <a14:m>
                  <m:oMath xmlns:m="http://schemas.openxmlformats.org/officeDocument/2006/math">
                    <m:r>
                      <a:rPr lang="en-AU" sz="1600" b="0" i="1" smtClean="0">
                        <a:latin typeface="Cambria Math" panose="02040503050406030204" pitchFamily="18" charset="0"/>
                      </a:rPr>
                      <m:t>−2</m:t>
                    </m:r>
                  </m:oMath>
                </a14:m>
                <a:r>
                  <a:rPr lang="en-AU" sz="1600" dirty="0"/>
                  <a:t>’?</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4638677" y="3143411"/>
                <a:ext cx="2077414" cy="571177"/>
              </a:xfrm>
              <a:prstGeom prst="wedgeRoundRectCallout">
                <a:avLst>
                  <a:gd name="adj1" fmla="val -27141"/>
                  <a:gd name="adj2" fmla="val 84425"/>
                  <a:gd name="adj3" fmla="val 16667"/>
                </a:avLst>
              </a:prstGeom>
              <a:blipFill>
                <a:blip r:embed="rId5"/>
                <a:stretch>
                  <a:fillRect t="-234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600C88B0-7E75-D979-6374-F8D61DEB100A}"/>
                  </a:ext>
                </a:extLst>
              </p:cNvPr>
              <p:cNvSpPr txBox="1">
                <a:spLocks/>
              </p:cNvSpPr>
              <p:nvPr/>
            </p:nvSpPr>
            <p:spPr>
              <a:xfrm>
                <a:off x="3650506" y="4320817"/>
                <a:ext cx="2890829" cy="217718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rPr>
                      <m:t>𝑥</m:t>
                    </m:r>
                  </m:oMath>
                </a14:m>
                <a:r>
                  <a:rPr lang="en-AU" sz="1800" dirty="0">
                    <a:latin typeface="+mn-lt"/>
                  </a:rPr>
                  <a:t> intercepts, let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=0</m:t>
                    </m:r>
                  </m:oMath>
                </a14:m>
                <a:endParaRPr lang="en-AU" sz="180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−2</m:t>
                      </m:r>
                    </m:oMath>
                  </m:oMathPara>
                </a14:m>
                <a:endParaRPr lang="en-AU" sz="1800" b="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=2</m:t>
                      </m:r>
                    </m:oMath>
                  </m:oMathPara>
                </a14:m>
                <a:endParaRPr lang="en-AU" sz="180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m:t>
                          </m:r>
                        </m:den>
                      </m:f>
                    </m:oMath>
                  </m:oMathPara>
                </a14:m>
                <a:endParaRPr lang="en-AU" sz="1800" dirty="0">
                  <a:latin typeface="+mn-lt"/>
                </a:endParaRPr>
              </a:p>
              <a:p>
                <a:endParaRPr lang="en-AU" sz="1800" dirty="0">
                  <a:latin typeface="+mn-lt"/>
                </a:endParaRPr>
              </a:p>
            </p:txBody>
          </p:sp>
        </mc:Choice>
        <mc:Fallback xmlns="">
          <p:sp>
            <p:nvSpPr>
              <p:cNvPr id="11" name="Text Placeholder 11">
                <a:extLst>
                  <a:ext uri="{FF2B5EF4-FFF2-40B4-BE49-F238E27FC236}">
                    <a16:creationId xmlns:a16="http://schemas.microsoft.com/office/drawing/2014/main" id="{600C88B0-7E75-D979-6374-F8D61DEB100A}"/>
                  </a:ext>
                </a:extLst>
              </p:cNvPr>
              <p:cNvSpPr txBox="1">
                <a:spLocks noRot="1" noChangeAspect="1" noMove="1" noResize="1" noEditPoints="1" noAdjustHandles="1" noChangeArrowheads="1" noChangeShapeType="1" noTextEdit="1"/>
              </p:cNvSpPr>
              <p:nvPr/>
            </p:nvSpPr>
            <p:spPr>
              <a:xfrm>
                <a:off x="3650506" y="4320817"/>
                <a:ext cx="2890829" cy="2177184"/>
              </a:xfrm>
              <a:prstGeom prst="rect">
                <a:avLst/>
              </a:prstGeom>
              <a:blipFill>
                <a:blip r:embed="rId6"/>
                <a:stretch>
                  <a:fillRect l="-211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41391802-7AB8-9CFD-27DD-9793071936E1}"/>
                  </a:ext>
                </a:extLst>
              </p:cNvPr>
              <p:cNvSpPr/>
              <p:nvPr/>
            </p:nvSpPr>
            <p:spPr>
              <a:xfrm>
                <a:off x="4638679" y="5185972"/>
                <a:ext cx="2077413" cy="629074"/>
              </a:xfrm>
              <a:prstGeom prst="wedgeRoundRectCallout">
                <a:avLst>
                  <a:gd name="adj1" fmla="val -48707"/>
                  <a:gd name="adj2" fmla="val -1160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can’t a </a:t>
                </a:r>
                <a14:m>
                  <m:oMath xmlns:m="http://schemas.openxmlformats.org/officeDocument/2006/math">
                    <m:r>
                      <a:rPr lang="en-AU" sz="1600" b="0" i="1" smtClean="0">
                        <a:latin typeface="Cambria Math" panose="02040503050406030204" pitchFamily="18" charset="0"/>
                      </a:rPr>
                      <m:t>𝑦</m:t>
                    </m:r>
                  </m:oMath>
                </a14:m>
                <a:r>
                  <a:rPr lang="en-AU" sz="1600" dirty="0"/>
                  <a:t>- intercept be found?</a:t>
                </a:r>
              </a:p>
            </p:txBody>
          </p:sp>
        </mc:Choice>
        <mc:Fallback xmlns="">
          <p:sp>
            <p:nvSpPr>
              <p:cNvPr id="14" name="Speech Bubble: Rectangle with Corners Rounded 13">
                <a:extLst>
                  <a:ext uri="{FF2B5EF4-FFF2-40B4-BE49-F238E27FC236}">
                    <a16:creationId xmlns:a16="http://schemas.microsoft.com/office/drawing/2014/main" id="{41391802-7AB8-9CFD-27DD-9793071936E1}"/>
                  </a:ext>
                </a:extLst>
              </p:cNvPr>
              <p:cNvSpPr>
                <a:spLocks noRot="1" noChangeAspect="1" noMove="1" noResize="1" noEditPoints="1" noAdjustHandles="1" noChangeArrowheads="1" noChangeShapeType="1" noTextEdit="1"/>
              </p:cNvSpPr>
              <p:nvPr/>
            </p:nvSpPr>
            <p:spPr>
              <a:xfrm>
                <a:off x="4638679" y="5185972"/>
                <a:ext cx="2077413" cy="629074"/>
              </a:xfrm>
              <a:prstGeom prst="wedgeRoundRectCallout">
                <a:avLst>
                  <a:gd name="adj1" fmla="val -48707"/>
                  <a:gd name="adj2" fmla="val -116090"/>
                  <a:gd name="adj3" fmla="val 16667"/>
                </a:avLst>
              </a:prstGeom>
              <a:blipFill>
                <a:blip r:embed="rId7"/>
                <a:stretch>
                  <a:fillRect b="-45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8EE8F7E-6C62-80C0-C0DE-2948C4B73FC3}"/>
                  </a:ext>
                </a:extLst>
              </p:cNvPr>
              <p:cNvSpPr txBox="1"/>
              <p:nvPr/>
            </p:nvSpPr>
            <p:spPr>
              <a:xfrm>
                <a:off x="7195651" y="401568"/>
                <a:ext cx="2348195" cy="1039515"/>
              </a:xfrm>
              <a:prstGeom prst="rect">
                <a:avLst/>
              </a:prstGeom>
              <a:noFill/>
            </p:spPr>
            <p:txBody>
              <a:bodyPr wrap="square">
                <a:spAutoFit/>
              </a:bodyPr>
              <a:lstStyle/>
              <a:p>
                <a:r>
                  <a:rPr lang="en-AU" sz="1800" dirty="0"/>
                  <a:t>Graph of the original reciprocal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oMath>
                </a14:m>
                <a:r>
                  <a:rPr lang="en-AU" sz="1800" dirty="0"/>
                  <a:t>.</a:t>
                </a:r>
              </a:p>
            </p:txBody>
          </p:sp>
        </mc:Choice>
        <mc:Fallback xmlns="">
          <p:sp>
            <p:nvSpPr>
              <p:cNvPr id="16" name="TextBox 15">
                <a:extLst>
                  <a:ext uri="{FF2B5EF4-FFF2-40B4-BE49-F238E27FC236}">
                    <a16:creationId xmlns:a16="http://schemas.microsoft.com/office/drawing/2014/main" id="{08EE8F7E-6C62-80C0-C0DE-2948C4B73FC3}"/>
                  </a:ext>
                </a:extLst>
              </p:cNvPr>
              <p:cNvSpPr txBox="1">
                <a:spLocks noRot="1" noChangeAspect="1" noMove="1" noResize="1" noEditPoints="1" noAdjustHandles="1" noChangeArrowheads="1" noChangeShapeType="1" noTextEdit="1"/>
              </p:cNvSpPr>
              <p:nvPr/>
            </p:nvSpPr>
            <p:spPr>
              <a:xfrm>
                <a:off x="7195651" y="401568"/>
                <a:ext cx="2348195" cy="1039515"/>
              </a:xfrm>
              <a:prstGeom prst="rect">
                <a:avLst/>
              </a:prstGeom>
              <a:blipFill>
                <a:blip r:embed="rId8"/>
                <a:stretch>
                  <a:fillRect l="-2073" t="-3529" r="-777" b="-2941"/>
                </a:stretch>
              </a:blipFill>
            </p:spPr>
            <p:txBody>
              <a:bodyPr/>
              <a:lstStyle/>
              <a:p>
                <a:r>
                  <a:rPr lang="en-AU">
                    <a:noFill/>
                  </a:rPr>
                  <a:t> </a:t>
                </a:r>
              </a:p>
            </p:txBody>
          </p:sp>
        </mc:Fallback>
      </mc:AlternateContent>
      <p:pic>
        <p:nvPicPr>
          <p:cNvPr id="18" name="Picture 17" descr="The graph of y=3/x.">
            <a:extLst>
              <a:ext uri="{FF2B5EF4-FFF2-40B4-BE49-F238E27FC236}">
                <a16:creationId xmlns:a16="http://schemas.microsoft.com/office/drawing/2014/main" id="{7C0FCC0E-A4F9-1748-1726-9FF61D1CAE3F}"/>
              </a:ext>
            </a:extLst>
          </p:cNvPr>
          <p:cNvPicPr>
            <a:picLocks noChangeAspect="1"/>
          </p:cNvPicPr>
          <p:nvPr/>
        </p:nvPicPr>
        <p:blipFill>
          <a:blip r:embed="rId9"/>
          <a:stretch>
            <a:fillRect/>
          </a:stretch>
        </p:blipFill>
        <p:spPr>
          <a:xfrm>
            <a:off x="9367937" y="367518"/>
            <a:ext cx="2431995" cy="2528791"/>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546156F-E8ED-84EB-426D-4D21CB62767F}"/>
                  </a:ext>
                </a:extLst>
              </p:cNvPr>
              <p:cNvSpPr txBox="1"/>
              <p:nvPr/>
            </p:nvSpPr>
            <p:spPr>
              <a:xfrm>
                <a:off x="7232323" y="2707983"/>
                <a:ext cx="2146960" cy="1039515"/>
              </a:xfrm>
              <a:prstGeom prst="rect">
                <a:avLst/>
              </a:prstGeom>
              <a:noFill/>
            </p:spPr>
            <p:txBody>
              <a:bodyPr wrap="square">
                <a:spAutoFit/>
              </a:bodyPr>
              <a:lstStyle/>
              <a:p>
                <a:r>
                  <a:rPr lang="en-AU" sz="1800" dirty="0"/>
                  <a:t>Graph of the new </a:t>
                </a:r>
                <a:r>
                  <a:rPr lang="en-AU" sz="1800" i="0" dirty="0">
                    <a:latin typeface="+mj-lt"/>
                  </a:rPr>
                  <a:t>r</a:t>
                </a:r>
                <a:r>
                  <a:rPr lang="en-AU" sz="1800" b="0" i="0" dirty="0">
                    <a:latin typeface="+mj-lt"/>
                  </a:rPr>
                  <a:t>eciprocal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−2</m:t>
                    </m:r>
                  </m:oMath>
                </a14:m>
                <a:r>
                  <a:rPr lang="en-AU" sz="1800" dirty="0"/>
                  <a:t>.</a:t>
                </a:r>
              </a:p>
            </p:txBody>
          </p:sp>
        </mc:Choice>
        <mc:Fallback xmlns="">
          <p:sp>
            <p:nvSpPr>
              <p:cNvPr id="19" name="TextBox 18">
                <a:extLst>
                  <a:ext uri="{FF2B5EF4-FFF2-40B4-BE49-F238E27FC236}">
                    <a16:creationId xmlns:a16="http://schemas.microsoft.com/office/drawing/2014/main" id="{4546156F-E8ED-84EB-426D-4D21CB62767F}"/>
                  </a:ext>
                </a:extLst>
              </p:cNvPr>
              <p:cNvSpPr txBox="1">
                <a:spLocks noRot="1" noChangeAspect="1" noMove="1" noResize="1" noEditPoints="1" noAdjustHandles="1" noChangeArrowheads="1" noChangeShapeType="1" noTextEdit="1"/>
              </p:cNvSpPr>
              <p:nvPr/>
            </p:nvSpPr>
            <p:spPr>
              <a:xfrm>
                <a:off x="7232323" y="2707983"/>
                <a:ext cx="2146960" cy="1039515"/>
              </a:xfrm>
              <a:prstGeom prst="rect">
                <a:avLst/>
              </a:prstGeom>
              <a:blipFill>
                <a:blip r:embed="rId10"/>
                <a:stretch>
                  <a:fillRect l="-2266" t="-2924" r="-283" b="-2339"/>
                </a:stretch>
              </a:blipFill>
            </p:spPr>
            <p:txBody>
              <a:bodyPr/>
              <a:lstStyle/>
              <a:p>
                <a:r>
                  <a:rPr lang="en-AU">
                    <a:noFill/>
                  </a:rPr>
                  <a:t> </a:t>
                </a:r>
              </a:p>
            </p:txBody>
          </p:sp>
        </mc:Fallback>
      </mc:AlternateContent>
      <p:pic>
        <p:nvPicPr>
          <p:cNvPr id="9" name="Picture 8" descr="The graph of y=3/x-2.">
            <a:extLst>
              <a:ext uri="{FF2B5EF4-FFF2-40B4-BE49-F238E27FC236}">
                <a16:creationId xmlns:a16="http://schemas.microsoft.com/office/drawing/2014/main" id="{000099CE-0565-0D7F-9991-A4761D861AE6}"/>
              </a:ext>
            </a:extLst>
          </p:cNvPr>
          <p:cNvPicPr>
            <a:picLocks noChangeAspect="1"/>
          </p:cNvPicPr>
          <p:nvPr/>
        </p:nvPicPr>
        <p:blipFill>
          <a:blip r:embed="rId11"/>
          <a:stretch>
            <a:fillRect/>
          </a:stretch>
        </p:blipFill>
        <p:spPr>
          <a:xfrm>
            <a:off x="9223777" y="3371810"/>
            <a:ext cx="2664414" cy="2709794"/>
          </a:xfrm>
          <a:prstGeom prst="rect">
            <a:avLst/>
          </a:prstGeom>
        </p:spPr>
      </p:pic>
      <p:sp>
        <p:nvSpPr>
          <p:cNvPr id="6" name="Speech Bubble: Rectangle with Corners Rounded 5">
            <a:extLst>
              <a:ext uri="{FF2B5EF4-FFF2-40B4-BE49-F238E27FC236}">
                <a16:creationId xmlns:a16="http://schemas.microsoft.com/office/drawing/2014/main" id="{57574466-9E73-015D-05CF-5A187C9A5519}"/>
              </a:ext>
            </a:extLst>
          </p:cNvPr>
          <p:cNvSpPr/>
          <p:nvPr/>
        </p:nvSpPr>
        <p:spPr>
          <a:xfrm>
            <a:off x="7273816" y="5506865"/>
            <a:ext cx="2299443" cy="791937"/>
          </a:xfrm>
          <a:prstGeom prst="wedgeRoundRectCallout">
            <a:avLst>
              <a:gd name="adj1" fmla="val -2280"/>
              <a:gd name="adj2" fmla="val -905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was the asymptote affected by the translation?</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Vertical translations (3)</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72DD058E-A51C-B789-D628-A4FFCD87B2FA}"/>
                  </a:ext>
                </a:extLst>
              </p:cNvPr>
              <p:cNvSpPr txBox="1">
                <a:spLocks/>
              </p:cNvSpPr>
              <p:nvPr/>
            </p:nvSpPr>
            <p:spPr>
              <a:xfrm>
                <a:off x="359999" y="1398604"/>
                <a:ext cx="11484000" cy="144319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dirty="0">
                    <a:latin typeface="+mn-lt"/>
                  </a:rPr>
                  <a:t>The graph of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oMath>
                </a14:m>
                <a:r>
                  <a:rPr lang="en-AU" sz="1800" dirty="0">
                    <a:latin typeface="+mn-lt"/>
                  </a:rPr>
                  <a:t> is translated 3 units up. </a:t>
                </a:r>
              </a:p>
              <a:p>
                <a:pPr>
                  <a:spcAft>
                    <a:spcPts val="600"/>
                  </a:spcAft>
                </a:pPr>
                <a:r>
                  <a:rPr lang="en-AU" sz="1800" dirty="0"/>
                  <a:t>Write the equation of the new graph and sketch it</a:t>
                </a:r>
                <a:r>
                  <a:rPr lang="en-AU" sz="1800" dirty="0">
                    <a:latin typeface="+mn-lt"/>
                  </a:rPr>
                  <a:t>.</a:t>
                </a:r>
              </a:p>
              <a:p>
                <a:pPr>
                  <a:spcAft>
                    <a:spcPts val="600"/>
                  </a:spcAft>
                </a:pPr>
                <a:r>
                  <a:rPr lang="en-AU" sz="1800" b="1" dirty="0">
                    <a:latin typeface="+mn-lt"/>
                  </a:rPr>
                  <a:t>Solution:</a:t>
                </a:r>
              </a:p>
              <a:p>
                <a:r>
                  <a:rPr lang="en-AU" sz="1800" dirty="0">
                    <a:latin typeface="+mn-lt"/>
                  </a:rPr>
                  <a:t> </a:t>
                </a:r>
              </a:p>
              <a:p>
                <a:endParaRPr lang="en-AU" sz="1800" dirty="0">
                  <a:latin typeface="+mn-lt"/>
                </a:endParaRPr>
              </a:p>
            </p:txBody>
          </p:sp>
        </mc:Choice>
        <mc:Fallback xmlns="">
          <p:sp>
            <p:nvSpPr>
              <p:cNvPr id="7" name="Text Placeholder 11">
                <a:extLst>
                  <a:ext uri="{FF2B5EF4-FFF2-40B4-BE49-F238E27FC236}">
                    <a16:creationId xmlns:a16="http://schemas.microsoft.com/office/drawing/2014/main" id="{72DD058E-A51C-B789-D628-A4FFCD87B2FA}"/>
                  </a:ext>
                </a:extLst>
              </p:cNvPr>
              <p:cNvSpPr txBox="1">
                <a:spLocks noRot="1" noChangeAspect="1" noMove="1" noResize="1" noEditPoints="1" noAdjustHandles="1" noChangeArrowheads="1" noChangeShapeType="1" noTextEdit="1"/>
              </p:cNvSpPr>
              <p:nvPr/>
            </p:nvSpPr>
            <p:spPr>
              <a:xfrm>
                <a:off x="359999" y="1398604"/>
                <a:ext cx="11484000" cy="1443190"/>
              </a:xfrm>
              <a:prstGeom prst="rect">
                <a:avLst/>
              </a:prstGeom>
              <a:blipFill>
                <a:blip r:embed="rId2"/>
                <a:stretch>
                  <a:fillRect l="-1221" b="-295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0120D1F1-2987-60D8-0768-FC757ADE173F}"/>
                  </a:ext>
                </a:extLst>
              </p:cNvPr>
              <p:cNvSpPr txBox="1">
                <a:spLocks/>
              </p:cNvSpPr>
              <p:nvPr/>
            </p:nvSpPr>
            <p:spPr>
              <a:xfrm>
                <a:off x="368133" y="2876257"/>
                <a:ext cx="6098046"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Vertical translation,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r>
                      <a:rPr lang="en-AU" sz="1800" i="1" smtClean="0">
                        <a:latin typeface="Cambria Math" panose="02040503050406030204" pitchFamily="18" charset="0"/>
                      </a:rPr>
                      <m:t>𝑏</m:t>
                    </m:r>
                  </m:oMath>
                </a14:m>
                <a:r>
                  <a:rPr lang="en-AU" sz="1800" dirty="0">
                    <a:latin typeface="+mn-lt"/>
                  </a:rPr>
                  <a:t>.</a:t>
                </a:r>
              </a:p>
              <a:p>
                <a:r>
                  <a:rPr lang="en-AU" sz="1800" dirty="0">
                    <a:latin typeface="+mn-lt"/>
                  </a:rPr>
                  <a:t>To translate 3 units up,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a:latin typeface="Cambria Math" panose="02040503050406030204" pitchFamily="18" charset="0"/>
                      </a:rPr>
                      <m:t>−</m:t>
                    </m:r>
                    <m:r>
                      <a:rPr lang="en-AU" sz="1800" i="1" smtClean="0">
                        <a:latin typeface="Cambria Math" panose="02040503050406030204" pitchFamily="18" charset="0"/>
                      </a:rPr>
                      <m:t>(</m:t>
                    </m:r>
                    <m:r>
                      <a:rPr lang="en-AU" sz="1800" b="0" i="1" smtClean="0">
                        <a:latin typeface="Cambria Math" panose="02040503050406030204" pitchFamily="18" charset="0"/>
                      </a:rPr>
                      <m:t>3</m:t>
                    </m:r>
                    <m:r>
                      <a:rPr lang="en-AU" sz="1800" i="1" smtClean="0">
                        <a:latin typeface="Cambria Math" panose="02040503050406030204" pitchFamily="18" charset="0"/>
                      </a:rPr>
                      <m:t>)</m:t>
                    </m:r>
                  </m:oMath>
                </a14:m>
                <a:r>
                  <a:rPr lang="en-AU" sz="1800" dirty="0">
                    <a:latin typeface="+mn-lt"/>
                  </a:rPr>
                  <a:t>.</a:t>
                </a:r>
              </a:p>
              <a:p>
                <a:pPr marL="363538">
                  <a:lnSpc>
                    <a:spcPct val="10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i="1" smtClean="0">
                          <a:latin typeface="Cambria Math" panose="02040503050406030204" pitchFamily="18" charset="0"/>
                        </a:rPr>
                        <m:t>−</m:t>
                      </m:r>
                      <m:r>
                        <a:rPr lang="en-AU" sz="1800" b="0" i="1" smtClean="0">
                          <a:latin typeface="Cambria Math" panose="02040503050406030204" pitchFamily="18" charset="0"/>
                        </a:rPr>
                        <m:t>3</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oMath>
                  </m:oMathPara>
                </a14:m>
                <a:endParaRPr lang="en-AU" sz="1800" dirty="0">
                  <a:latin typeface="+mn-lt"/>
                </a:endParaRPr>
              </a:p>
              <a:p>
                <a:pPr marL="804863" indent="-260350">
                  <a:lnSpc>
                    <a:spcPct val="1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r>
                        <a:rPr lang="en-AU" sz="1800" b="0" i="1" smtClean="0">
                          <a:latin typeface="Cambria Math" panose="02040503050406030204" pitchFamily="18" charset="0"/>
                        </a:rPr>
                        <m:t>+3</m:t>
                      </m:r>
                    </m:oMath>
                  </m:oMathPara>
                </a14:m>
                <a:endParaRPr lang="en-AU" sz="1800" dirty="0">
                  <a:latin typeface="+mn-lt"/>
                </a:endParaRPr>
              </a:p>
              <a:p>
                <a14:m>
                  <m:oMath xmlns:m="http://schemas.openxmlformats.org/officeDocument/2006/math">
                    <m:r>
                      <a:rPr lang="en-AU" sz="1800" b="0" i="1" smtClean="0">
                        <a:latin typeface="Cambria Math" panose="02040503050406030204" pitchFamily="18" charset="0"/>
                      </a:rPr>
                      <m:t>𝑦</m:t>
                    </m:r>
                  </m:oMath>
                </a14:m>
                <a:r>
                  <a:rPr lang="en-AU" sz="1800" dirty="0">
                    <a:latin typeface="+mn-lt"/>
                  </a:rPr>
                  <a:t>- intercepts, 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dirty="0">
                  <a:latin typeface="+mn-lt"/>
                </a:endParaRPr>
              </a:p>
              <a:p>
                <a:pPr marL="804863"/>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0</m:t>
                          </m:r>
                        </m:sup>
                      </m:sSup>
                      <m:r>
                        <a:rPr lang="en-AU" sz="1800" b="0" i="1" smtClean="0">
                          <a:latin typeface="Cambria Math" panose="02040503050406030204" pitchFamily="18" charset="0"/>
                        </a:rPr>
                        <m:t>+3</m:t>
                      </m:r>
                    </m:oMath>
                  </m:oMathPara>
                </a14:m>
                <a:endParaRPr lang="en-AU" sz="1800" dirty="0">
                  <a:latin typeface="+mn-lt"/>
                </a:endParaRPr>
              </a:p>
              <a:p>
                <a:pPr marL="804863"/>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=4</m:t>
                    </m:r>
                  </m:oMath>
                </a14:m>
                <a:r>
                  <a:rPr lang="en-AU" sz="1800" dirty="0">
                    <a:latin typeface="+mn-lt"/>
                  </a:rPr>
                  <a:t> </a:t>
                </a:r>
              </a:p>
              <a:p>
                <a:endParaRPr lang="en-AU" sz="1800" dirty="0">
                  <a:latin typeface="+mn-lt"/>
                </a:endParaRPr>
              </a:p>
              <a:p>
                <a:endParaRPr lang="en-AU" sz="1800" dirty="0">
                  <a:latin typeface="+mn-lt"/>
                </a:endParaRPr>
              </a:p>
            </p:txBody>
          </p:sp>
        </mc:Choice>
        <mc:Fallback xmlns="">
          <p:sp>
            <p:nvSpPr>
              <p:cNvPr id="8" name="Text Placeholder 11">
                <a:extLst>
                  <a:ext uri="{FF2B5EF4-FFF2-40B4-BE49-F238E27FC236}">
                    <a16:creationId xmlns:a16="http://schemas.microsoft.com/office/drawing/2014/main" id="{0120D1F1-2987-60D8-0768-FC757ADE173F}"/>
                  </a:ext>
                </a:extLst>
              </p:cNvPr>
              <p:cNvSpPr txBox="1">
                <a:spLocks noRot="1" noChangeAspect="1" noMove="1" noResize="1" noEditPoints="1" noAdjustHandles="1" noChangeArrowheads="1" noChangeShapeType="1" noTextEdit="1"/>
              </p:cNvSpPr>
              <p:nvPr/>
            </p:nvSpPr>
            <p:spPr>
              <a:xfrm>
                <a:off x="368133" y="2876257"/>
                <a:ext cx="6098046" cy="4807835"/>
              </a:xfrm>
              <a:prstGeom prst="rect">
                <a:avLst/>
              </a:prstGeom>
              <a:blipFill>
                <a:blip r:embed="rId3"/>
                <a:stretch>
                  <a:fillRect l="-2298"/>
                </a:stretch>
              </a:blipFill>
            </p:spPr>
            <p:txBody>
              <a:bodyPr/>
              <a:lstStyle/>
              <a:p>
                <a:r>
                  <a:rPr lang="en-AU">
                    <a:noFill/>
                  </a:rPr>
                  <a:t> </a:t>
                </a:r>
              </a:p>
            </p:txBody>
          </p:sp>
        </mc:Fallback>
      </mc:AlternateContent>
      <p:cxnSp>
        <p:nvCxnSpPr>
          <p:cNvPr id="12" name="Straight Connector 11">
            <a:extLst>
              <a:ext uri="{FF2B5EF4-FFF2-40B4-BE49-F238E27FC236}">
                <a16:creationId xmlns:a16="http://schemas.microsoft.com/office/drawing/2014/main" id="{0445D71C-63F1-3F60-5282-A1F5CE18201E}"/>
              </a:ext>
              <a:ext uri="{C183D7F6-B498-43B3-948B-1728B52AA6E4}">
                <adec:decorative xmlns:adec="http://schemas.microsoft.com/office/drawing/2017/decorative" val="1"/>
              </a:ext>
            </a:extLst>
          </p:cNvPr>
          <p:cNvCxnSpPr>
            <a:cxnSpLocks/>
          </p:cNvCxnSpPr>
          <p:nvPr/>
        </p:nvCxnSpPr>
        <p:spPr>
          <a:xfrm>
            <a:off x="6825342" y="403963"/>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61F98E-EEC0-DA73-17B9-14CAB9189D07}"/>
                  </a:ext>
                </a:extLst>
              </p:cNvPr>
              <p:cNvSpPr txBox="1"/>
              <p:nvPr/>
            </p:nvSpPr>
            <p:spPr>
              <a:xfrm>
                <a:off x="7539511" y="391353"/>
                <a:ext cx="3584489" cy="872034"/>
              </a:xfrm>
              <a:prstGeom prst="rect">
                <a:avLst/>
              </a:prstGeom>
              <a:noFill/>
            </p:spPr>
            <p:txBody>
              <a:bodyPr wrap="square">
                <a:spAutoFit/>
              </a:bodyPr>
              <a:lstStyle/>
              <a:p>
                <a:pPr>
                  <a:lnSpc>
                    <a:spcPct val="150000"/>
                  </a:lnSpc>
                </a:pPr>
                <a:r>
                  <a:rPr lang="en-AU" sz="1800" dirty="0"/>
                  <a:t>Graph of the original reciprocal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oMath>
                </a14:m>
                <a:r>
                  <a:rPr lang="en-AU" sz="1800" dirty="0"/>
                  <a:t>.</a:t>
                </a:r>
              </a:p>
            </p:txBody>
          </p:sp>
        </mc:Choice>
        <mc:Fallback xmlns="">
          <p:sp>
            <p:nvSpPr>
              <p:cNvPr id="9" name="TextBox 8">
                <a:extLst>
                  <a:ext uri="{FF2B5EF4-FFF2-40B4-BE49-F238E27FC236}">
                    <a16:creationId xmlns:a16="http://schemas.microsoft.com/office/drawing/2014/main" id="{C861F98E-EEC0-DA73-17B9-14CAB9189D07}"/>
                  </a:ext>
                </a:extLst>
              </p:cNvPr>
              <p:cNvSpPr txBox="1">
                <a:spLocks noRot="1" noChangeAspect="1" noMove="1" noResize="1" noEditPoints="1" noAdjustHandles="1" noChangeArrowheads="1" noChangeShapeType="1" noTextEdit="1"/>
              </p:cNvSpPr>
              <p:nvPr/>
            </p:nvSpPr>
            <p:spPr>
              <a:xfrm>
                <a:off x="7539511" y="391353"/>
                <a:ext cx="3584489" cy="872034"/>
              </a:xfrm>
              <a:prstGeom prst="rect">
                <a:avLst/>
              </a:prstGeom>
              <a:blipFill>
                <a:blip r:embed="rId4"/>
                <a:stretch>
                  <a:fillRect l="-1531" b="-10490"/>
                </a:stretch>
              </a:blipFill>
            </p:spPr>
            <p:txBody>
              <a:bodyPr/>
              <a:lstStyle/>
              <a:p>
                <a:r>
                  <a:rPr lang="en-AU">
                    <a:noFill/>
                  </a:rPr>
                  <a:t> </a:t>
                </a:r>
              </a:p>
            </p:txBody>
          </p:sp>
        </mc:Fallback>
      </mc:AlternateContent>
      <p:pic>
        <p:nvPicPr>
          <p:cNvPr id="15" name="Picture 14" descr="The graph of y=2^x.">
            <a:extLst>
              <a:ext uri="{FF2B5EF4-FFF2-40B4-BE49-F238E27FC236}">
                <a16:creationId xmlns:a16="http://schemas.microsoft.com/office/drawing/2014/main" id="{215BA2AA-137A-7A79-D10D-EE954DE76D3E}"/>
              </a:ext>
            </a:extLst>
          </p:cNvPr>
          <p:cNvPicPr>
            <a:picLocks noChangeAspect="1"/>
          </p:cNvPicPr>
          <p:nvPr/>
        </p:nvPicPr>
        <p:blipFill>
          <a:blip r:embed="rId5"/>
          <a:stretch>
            <a:fillRect/>
          </a:stretch>
        </p:blipFill>
        <p:spPr>
          <a:xfrm>
            <a:off x="9242963" y="853003"/>
            <a:ext cx="2334938" cy="168045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F99B5B-DDDB-8FFD-4A04-89454294EAA7}"/>
                  </a:ext>
                </a:extLst>
              </p:cNvPr>
              <p:cNvSpPr txBox="1"/>
              <p:nvPr/>
            </p:nvSpPr>
            <p:spPr>
              <a:xfrm>
                <a:off x="7539511" y="2533461"/>
                <a:ext cx="4035869" cy="872034"/>
              </a:xfrm>
              <a:prstGeom prst="rect">
                <a:avLst/>
              </a:prstGeom>
              <a:noFill/>
            </p:spPr>
            <p:txBody>
              <a:bodyPr wrap="square">
                <a:spAutoFit/>
              </a:bodyPr>
              <a:lstStyle/>
              <a:p>
                <a:pPr>
                  <a:lnSpc>
                    <a:spcPct val="150000"/>
                  </a:lnSpc>
                </a:pPr>
                <a:r>
                  <a:rPr lang="en-AU" sz="1800" dirty="0"/>
                  <a:t>Graph of the new </a:t>
                </a:r>
                <a:r>
                  <a:rPr lang="en-AU" sz="1800" i="0" dirty="0">
                    <a:latin typeface="+mj-lt"/>
                  </a:rPr>
                  <a:t>r</a:t>
                </a:r>
                <a:r>
                  <a:rPr lang="en-AU" sz="1800" b="0" i="0" dirty="0">
                    <a:latin typeface="+mj-lt"/>
                  </a:rPr>
                  <a:t>eciprocal function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𝑥</m:t>
                        </m:r>
                      </m:sup>
                    </m:sSup>
                    <m:r>
                      <a:rPr lang="en-AU" sz="1800" b="0" i="1" smtClean="0">
                        <a:latin typeface="Cambria Math" panose="02040503050406030204" pitchFamily="18" charset="0"/>
                      </a:rPr>
                      <m:t>+3</m:t>
                    </m:r>
                  </m:oMath>
                </a14:m>
                <a:r>
                  <a:rPr lang="en-AU" sz="1800" dirty="0"/>
                  <a:t>.</a:t>
                </a:r>
              </a:p>
            </p:txBody>
          </p:sp>
        </mc:Choice>
        <mc:Fallback xmlns="">
          <p:sp>
            <p:nvSpPr>
              <p:cNvPr id="10" name="TextBox 9">
                <a:extLst>
                  <a:ext uri="{FF2B5EF4-FFF2-40B4-BE49-F238E27FC236}">
                    <a16:creationId xmlns:a16="http://schemas.microsoft.com/office/drawing/2014/main" id="{7AF99B5B-DDDB-8FFD-4A04-89454294EAA7}"/>
                  </a:ext>
                </a:extLst>
              </p:cNvPr>
              <p:cNvSpPr txBox="1">
                <a:spLocks noRot="1" noChangeAspect="1" noMove="1" noResize="1" noEditPoints="1" noAdjustHandles="1" noChangeArrowheads="1" noChangeShapeType="1" noTextEdit="1"/>
              </p:cNvSpPr>
              <p:nvPr/>
            </p:nvSpPr>
            <p:spPr>
              <a:xfrm>
                <a:off x="7539511" y="2533461"/>
                <a:ext cx="4035869" cy="872034"/>
              </a:xfrm>
              <a:prstGeom prst="rect">
                <a:avLst/>
              </a:prstGeom>
              <a:blipFill>
                <a:blip r:embed="rId6"/>
                <a:stretch>
                  <a:fillRect l="-1360" b="-10490"/>
                </a:stretch>
              </a:blipFill>
            </p:spPr>
            <p:txBody>
              <a:bodyPr/>
              <a:lstStyle/>
              <a:p>
                <a:r>
                  <a:rPr lang="en-AU">
                    <a:noFill/>
                  </a:rPr>
                  <a:t> </a:t>
                </a:r>
              </a:p>
            </p:txBody>
          </p:sp>
        </mc:Fallback>
      </mc:AlternateContent>
      <p:pic>
        <p:nvPicPr>
          <p:cNvPr id="17" name="Picture 16" descr="The graph of y=2^x+3. ">
            <a:extLst>
              <a:ext uri="{FF2B5EF4-FFF2-40B4-BE49-F238E27FC236}">
                <a16:creationId xmlns:a16="http://schemas.microsoft.com/office/drawing/2014/main" id="{607B9532-1B4D-AA60-DB62-F10B07DAB7BB}"/>
              </a:ext>
            </a:extLst>
          </p:cNvPr>
          <p:cNvPicPr>
            <a:picLocks noChangeAspect="1"/>
          </p:cNvPicPr>
          <p:nvPr/>
        </p:nvPicPr>
        <p:blipFill>
          <a:blip r:embed="rId7"/>
          <a:stretch>
            <a:fillRect/>
          </a:stretch>
        </p:blipFill>
        <p:spPr>
          <a:xfrm>
            <a:off x="7539511" y="3309298"/>
            <a:ext cx="4007062" cy="2883888"/>
          </a:xfrm>
          <a:prstGeom prst="rect">
            <a:avLst/>
          </a:prstGeom>
        </p:spPr>
      </p:pic>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E35916-AB1B-2C31-7A61-C8F6EB305A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13" name="Title 12">
            <a:extLst>
              <a:ext uri="{FF2B5EF4-FFF2-40B4-BE49-F238E27FC236}">
                <a16:creationId xmlns:a16="http://schemas.microsoft.com/office/drawing/2014/main" id="{FAF2B5F1-075A-B319-B8B9-29010A57A966}"/>
              </a:ext>
            </a:extLst>
          </p:cNvPr>
          <p:cNvSpPr>
            <a:spLocks noGrp="1"/>
          </p:cNvSpPr>
          <p:nvPr>
            <p:ph type="title"/>
          </p:nvPr>
        </p:nvSpPr>
        <p:spPr/>
        <p:txBody>
          <a:bodyPr/>
          <a:lstStyle/>
          <a:p>
            <a:r>
              <a:rPr lang="en-AU" dirty="0"/>
              <a:t>Horizontal translations (1)</a:t>
            </a:r>
          </a:p>
        </p:txBody>
      </p:sp>
      <p:sp>
        <p:nvSpPr>
          <p:cNvPr id="15" name="Text Placeholder 14">
            <a:extLst>
              <a:ext uri="{FF2B5EF4-FFF2-40B4-BE49-F238E27FC236}">
                <a16:creationId xmlns:a16="http://schemas.microsoft.com/office/drawing/2014/main" id="{8A442541-B668-EEB4-7F8B-94DB81DC88B3}"/>
              </a:ext>
            </a:extLst>
          </p:cNvPr>
          <p:cNvSpPr>
            <a:spLocks noGrp="1"/>
          </p:cNvSpPr>
          <p:nvPr>
            <p:ph type="body" sz="quarter" idx="18"/>
          </p:nvPr>
        </p:nvSpPr>
        <p:spPr/>
        <p:txBody>
          <a:bodyPr/>
          <a:lstStyle/>
          <a:p>
            <a:r>
              <a:rPr lang="en-AU" dirty="0"/>
              <a:t>The equation of a graph</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25C9D64-0EB6-E974-3D0A-CB131C3C748C}"/>
                  </a:ext>
                </a:extLst>
              </p:cNvPr>
              <p:cNvSpPr txBox="1">
                <a:spLocks/>
              </p:cNvSpPr>
              <p:nvPr/>
            </p:nvSpPr>
            <p:spPr>
              <a:xfrm>
                <a:off x="359999" y="1417205"/>
                <a:ext cx="7235119" cy="1012258"/>
              </a:xfrm>
              <a:prstGeom prst="roundRect">
                <a:avLst/>
              </a:prstGeom>
            </p:spPr>
            <p:style>
              <a:lnRef idx="3">
                <a:schemeClr val="lt1"/>
              </a:lnRef>
              <a:fillRef idx="1">
                <a:schemeClr val="accent4"/>
              </a:fillRef>
              <a:effectRef idx="1">
                <a:schemeClr val="accent4"/>
              </a:effectRef>
              <a:fontRef idx="minor">
                <a:schemeClr val="lt1"/>
              </a:fontRef>
            </p:style>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lt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lt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lt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lt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176213"/>
                <a:r>
                  <a:rPr lang="en-AU" sz="1800" dirty="0">
                    <a:solidFill>
                      <a:schemeClr val="tx1"/>
                    </a:solidFill>
                  </a:rPr>
                  <a:t>Replacing </a:t>
                </a:r>
                <a14:m>
                  <m:oMath xmlns:m="http://schemas.openxmlformats.org/officeDocument/2006/math">
                    <m:r>
                      <a:rPr lang="en-AU" sz="1800" b="0" i="1" smtClean="0">
                        <a:solidFill>
                          <a:schemeClr val="tx1"/>
                        </a:solidFill>
                        <a:latin typeface="Cambria Math" panose="02040503050406030204" pitchFamily="18" charset="0"/>
                      </a:rPr>
                      <m:t>𝑥</m:t>
                    </m:r>
                  </m:oMath>
                </a14:m>
                <a:r>
                  <a:rPr lang="en-AU" sz="1800" dirty="0">
                    <a:solidFill>
                      <a:schemeClr val="tx1"/>
                    </a:solidFill>
                  </a:rPr>
                  <a:t> by </a:t>
                </a:r>
                <a14:m>
                  <m:oMath xmlns:m="http://schemas.openxmlformats.org/officeDocument/2006/math">
                    <m:r>
                      <a:rPr lang="en-AU" sz="1800" b="0" i="1" smtClean="0">
                        <a:solidFill>
                          <a:schemeClr val="tx1"/>
                        </a:solidFill>
                        <a:latin typeface="Cambria Math" panose="02040503050406030204" pitchFamily="18" charset="0"/>
                      </a:rPr>
                      <m:t>𝑥</m:t>
                    </m:r>
                    <m: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𝑎</m:t>
                    </m:r>
                  </m:oMath>
                </a14:m>
                <a:r>
                  <a:rPr lang="en-AU" sz="1800" dirty="0">
                    <a:solidFill>
                      <a:schemeClr val="tx1"/>
                    </a:solidFill>
                  </a:rPr>
                  <a:t> corresponds to a horizontal translation by </a:t>
                </a:r>
                <a14:m>
                  <m:oMath xmlns:m="http://schemas.openxmlformats.org/officeDocument/2006/math">
                    <m:r>
                      <a:rPr lang="en-AU" sz="1800" b="0" i="1" smtClean="0">
                        <a:solidFill>
                          <a:schemeClr val="tx1"/>
                        </a:solidFill>
                        <a:latin typeface="Cambria Math" panose="02040503050406030204" pitchFamily="18" charset="0"/>
                      </a:rPr>
                      <m:t>𝑎</m:t>
                    </m:r>
                  </m:oMath>
                </a14:m>
                <a:r>
                  <a:rPr lang="en-AU" sz="1800" dirty="0">
                    <a:solidFill>
                      <a:schemeClr val="tx1"/>
                    </a:solidFill>
                  </a:rPr>
                  <a:t>. The sign of </a:t>
                </a:r>
                <a14:m>
                  <m:oMath xmlns:m="http://schemas.openxmlformats.org/officeDocument/2006/math">
                    <m:r>
                      <a:rPr lang="en-AU" sz="1800" b="0" i="1" smtClean="0">
                        <a:solidFill>
                          <a:schemeClr val="tx1"/>
                        </a:solidFill>
                        <a:latin typeface="Cambria Math" panose="02040503050406030204" pitchFamily="18" charset="0"/>
                      </a:rPr>
                      <m:t>𝑎</m:t>
                    </m:r>
                  </m:oMath>
                </a14:m>
                <a:r>
                  <a:rPr lang="en-AU" sz="1800" dirty="0">
                    <a:solidFill>
                      <a:schemeClr val="tx1"/>
                    </a:solidFill>
                  </a:rPr>
                  <a:t> determines the direction of the translation. </a:t>
                </a:r>
              </a:p>
            </p:txBody>
          </p:sp>
        </mc:Choice>
        <mc:Fallback xmlns="">
          <p:sp>
            <p:nvSpPr>
              <p:cNvPr id="5" name="Text Placeholder 4">
                <a:extLst>
                  <a:ext uri="{FF2B5EF4-FFF2-40B4-BE49-F238E27FC236}">
                    <a16:creationId xmlns:a16="http://schemas.microsoft.com/office/drawing/2014/main" id="{C25C9D64-0EB6-E974-3D0A-CB131C3C748C}"/>
                  </a:ext>
                </a:extLst>
              </p:cNvPr>
              <p:cNvSpPr txBox="1">
                <a:spLocks noRot="1" noChangeAspect="1" noMove="1" noResize="1" noEditPoints="1" noAdjustHandles="1" noChangeArrowheads="1" noChangeShapeType="1" noTextEdit="1"/>
              </p:cNvSpPr>
              <p:nvPr/>
            </p:nvSpPr>
            <p:spPr>
              <a:xfrm>
                <a:off x="359999" y="1417205"/>
                <a:ext cx="7235119" cy="1012258"/>
              </a:xfrm>
              <a:prstGeom prst="round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EC711F9-24CE-5F55-E368-D69E8EC57DC1}"/>
                  </a:ext>
                </a:extLst>
              </p:cNvPr>
              <p:cNvSpPr txBox="1"/>
              <p:nvPr/>
            </p:nvSpPr>
            <p:spPr>
              <a:xfrm>
                <a:off x="1207391" y="2531100"/>
                <a:ext cx="2341597" cy="659775"/>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solidFill>
                            <a:schemeClr val="tx1"/>
                          </a:solidFill>
                          <a:latin typeface="Cambria Math" panose="02040503050406030204" pitchFamily="18" charset="0"/>
                        </a:rPr>
                        <m:t>𝑦</m:t>
                      </m:r>
                      <m:r>
                        <a:rPr lang="en-AU" sz="2800" b="0" i="1" smtClean="0">
                          <a:solidFill>
                            <a:schemeClr val="tx1"/>
                          </a:solidFill>
                          <a:latin typeface="Cambria Math" panose="02040503050406030204" pitchFamily="18" charset="0"/>
                        </a:rPr>
                        <m:t>=</m:t>
                      </m:r>
                      <m:sSup>
                        <m:sSupPr>
                          <m:ctrlPr>
                            <a:rPr lang="en-AU" sz="2800" b="0" i="1" smtClean="0">
                              <a:solidFill>
                                <a:schemeClr val="tx1"/>
                              </a:solidFill>
                              <a:latin typeface="Cambria Math" panose="02040503050406030204" pitchFamily="18" charset="0"/>
                            </a:rPr>
                          </m:ctrlPr>
                        </m:sSupPr>
                        <m:e>
                          <m:r>
                            <a:rPr lang="en-AU" sz="2800" b="0" i="1" smtClean="0">
                              <a:solidFill>
                                <a:schemeClr val="tx1"/>
                              </a:solidFill>
                              <a:latin typeface="Cambria Math" panose="02040503050406030204" pitchFamily="18" charset="0"/>
                            </a:rPr>
                            <m:t>2</m:t>
                          </m:r>
                        </m:e>
                        <m:sup>
                          <m:r>
                            <a:rPr lang="en-AU" sz="2800" b="1" i="1" smtClean="0">
                              <a:solidFill>
                                <a:schemeClr val="tx2"/>
                              </a:solidFill>
                              <a:latin typeface="Cambria Math" panose="02040503050406030204" pitchFamily="18" charset="0"/>
                            </a:rPr>
                            <m:t>𝒙</m:t>
                          </m:r>
                          <m:r>
                            <a:rPr lang="en-AU" sz="2800" b="1" i="1" smtClean="0">
                              <a:solidFill>
                                <a:schemeClr val="tx2"/>
                              </a:solidFill>
                              <a:latin typeface="Cambria Math" panose="02040503050406030204" pitchFamily="18" charset="0"/>
                            </a:rPr>
                            <m:t>−(−</m:t>
                          </m:r>
                          <m:r>
                            <a:rPr lang="en-AU" sz="2800" b="1" i="1" smtClean="0">
                              <a:solidFill>
                                <a:schemeClr val="tx2"/>
                              </a:solidFill>
                              <a:latin typeface="Cambria Math" panose="02040503050406030204" pitchFamily="18" charset="0"/>
                            </a:rPr>
                            <m:t>𝟏</m:t>
                          </m:r>
                          <m:r>
                            <a:rPr lang="en-AU" sz="2800" b="1" i="1" smtClean="0">
                              <a:solidFill>
                                <a:schemeClr val="tx2"/>
                              </a:solidFill>
                              <a:latin typeface="Cambria Math" panose="02040503050406030204" pitchFamily="18" charset="0"/>
                            </a:rPr>
                            <m:t>)</m:t>
                          </m:r>
                        </m:sup>
                      </m:sSup>
                    </m:oMath>
                  </m:oMathPara>
                </a14:m>
                <a:endParaRPr lang="en-AU" sz="2800" b="0" dirty="0"/>
              </a:p>
            </p:txBody>
          </p:sp>
        </mc:Choice>
        <mc:Fallback xmlns="">
          <p:sp>
            <p:nvSpPr>
              <p:cNvPr id="8" name="TextBox 7">
                <a:extLst>
                  <a:ext uri="{FF2B5EF4-FFF2-40B4-BE49-F238E27FC236}">
                    <a16:creationId xmlns:a16="http://schemas.microsoft.com/office/drawing/2014/main" id="{6EC711F9-24CE-5F55-E368-D69E8EC57DC1}"/>
                  </a:ext>
                </a:extLst>
              </p:cNvPr>
              <p:cNvSpPr txBox="1">
                <a:spLocks noRot="1" noChangeAspect="1" noMove="1" noResize="1" noEditPoints="1" noAdjustHandles="1" noChangeArrowheads="1" noChangeShapeType="1" noTextEdit="1"/>
              </p:cNvSpPr>
              <p:nvPr/>
            </p:nvSpPr>
            <p:spPr>
              <a:xfrm>
                <a:off x="1207391" y="2531100"/>
                <a:ext cx="2341597" cy="659775"/>
              </a:xfrm>
              <a:prstGeom prst="rect">
                <a:avLst/>
              </a:prstGeom>
              <a:blipFill>
                <a:blip r:embed="rId3"/>
                <a:stretch>
                  <a:fillRect/>
                </a:stretch>
              </a:blipFill>
            </p:spPr>
            <p:txBody>
              <a:bodyPr/>
              <a:lstStyle/>
              <a:p>
                <a:r>
                  <a:rPr lang="en-AU">
                    <a:noFill/>
                  </a:rPr>
                  <a:t> </a:t>
                </a:r>
              </a:p>
            </p:txBody>
          </p:sp>
        </mc:Fallback>
      </mc:AlternateContent>
      <p:pic>
        <p:nvPicPr>
          <p:cNvPr id="19" name="Picture 18" descr="The graph of both y=2^(x-(-1)) and y=2^x on the same set of axes. ">
            <a:extLst>
              <a:ext uri="{FF2B5EF4-FFF2-40B4-BE49-F238E27FC236}">
                <a16:creationId xmlns:a16="http://schemas.microsoft.com/office/drawing/2014/main" id="{BFE62174-A5BE-B3DA-C98A-FAC227B77EE3}"/>
              </a:ext>
            </a:extLst>
          </p:cNvPr>
          <p:cNvPicPr>
            <a:picLocks noChangeAspect="1"/>
          </p:cNvPicPr>
          <p:nvPr/>
        </p:nvPicPr>
        <p:blipFill>
          <a:blip r:embed="rId4"/>
          <a:stretch>
            <a:fillRect/>
          </a:stretch>
        </p:blipFill>
        <p:spPr>
          <a:xfrm>
            <a:off x="1207391" y="3220048"/>
            <a:ext cx="2660849" cy="2485576"/>
          </a:xfrm>
          <a:prstGeom prst="rect">
            <a:avLst/>
          </a:prstGeom>
        </p:spPr>
      </p:pic>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D1810884-7FB0-3F63-803C-8FE40926B809}"/>
                  </a:ext>
                </a:extLst>
              </p:cNvPr>
              <p:cNvSpPr/>
              <p:nvPr/>
            </p:nvSpPr>
            <p:spPr>
              <a:xfrm>
                <a:off x="592473" y="5946516"/>
                <a:ext cx="3522328" cy="659775"/>
              </a:xfrm>
              <a:prstGeom prst="wedgeRoundRectCallout">
                <a:avLst>
                  <a:gd name="adj1" fmla="val -17112"/>
                  <a:gd name="adj2" fmla="val -835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does the sign of </a:t>
                </a:r>
                <a14:m>
                  <m:oMath xmlns:m="http://schemas.openxmlformats.org/officeDocument/2006/math">
                    <m:r>
                      <a:rPr lang="en-AU" sz="1600" i="1" dirty="0" smtClean="0">
                        <a:latin typeface="Cambria Math" panose="02040503050406030204" pitchFamily="18" charset="0"/>
                      </a:rPr>
                      <m:t>𝑎</m:t>
                    </m:r>
                    <m:r>
                      <a:rPr lang="en-AU" sz="1600" i="1" dirty="0" smtClean="0">
                        <a:latin typeface="Cambria Math" panose="02040503050406030204" pitchFamily="18" charset="0"/>
                      </a:rPr>
                      <m:t> </m:t>
                    </m:r>
                  </m:oMath>
                </a14:m>
                <a:r>
                  <a:rPr lang="en-AU" sz="1600" dirty="0"/>
                  <a:t>indicate the direction of the graph’s translation?</a:t>
                </a:r>
              </a:p>
            </p:txBody>
          </p:sp>
        </mc:Choice>
        <mc:Fallback xmlns="">
          <p:sp>
            <p:nvSpPr>
              <p:cNvPr id="11" name="Speech Bubble: Rectangle with Corners Rounded 10">
                <a:extLst>
                  <a:ext uri="{FF2B5EF4-FFF2-40B4-BE49-F238E27FC236}">
                    <a16:creationId xmlns:a16="http://schemas.microsoft.com/office/drawing/2014/main" id="{D1810884-7FB0-3F63-803C-8FE40926B809}"/>
                  </a:ext>
                </a:extLst>
              </p:cNvPr>
              <p:cNvSpPr>
                <a:spLocks noRot="1" noChangeAspect="1" noMove="1" noResize="1" noEditPoints="1" noAdjustHandles="1" noChangeArrowheads="1" noChangeShapeType="1" noTextEdit="1"/>
              </p:cNvSpPr>
              <p:nvPr/>
            </p:nvSpPr>
            <p:spPr>
              <a:xfrm>
                <a:off x="592473" y="5946516"/>
                <a:ext cx="3522328" cy="659775"/>
              </a:xfrm>
              <a:prstGeom prst="wedgeRoundRectCallout">
                <a:avLst>
                  <a:gd name="adj1" fmla="val -17112"/>
                  <a:gd name="adj2" fmla="val -83569"/>
                  <a:gd name="adj3" fmla="val 16667"/>
                </a:avLst>
              </a:prstGeom>
              <a:blipFill>
                <a:blip r:embed="rId5"/>
                <a:stretch>
                  <a:fillRect b="-337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77A435-FF75-FC09-07EF-EC123432078F}"/>
                  </a:ext>
                </a:extLst>
              </p:cNvPr>
              <p:cNvSpPr txBox="1"/>
              <p:nvPr/>
            </p:nvSpPr>
            <p:spPr>
              <a:xfrm>
                <a:off x="5591015" y="2512013"/>
                <a:ext cx="1558212" cy="66326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𝑦</m:t>
                      </m:r>
                      <m:r>
                        <a:rPr lang="en-AU" sz="2800" b="0" i="1" smtClean="0">
                          <a:latin typeface="Cambria Math" panose="02040503050406030204" pitchFamily="18" charset="0"/>
                        </a:rPr>
                        <m:t>=</m:t>
                      </m:r>
                      <m:sSup>
                        <m:sSupPr>
                          <m:ctrlPr>
                            <a:rPr lang="en-AU" sz="2800" b="0" i="1" smtClean="0">
                              <a:latin typeface="Cambria Math" panose="02040503050406030204" pitchFamily="18" charset="0"/>
                            </a:rPr>
                          </m:ctrlPr>
                        </m:sSupPr>
                        <m:e>
                          <m:r>
                            <a:rPr lang="en-AU" sz="2800" b="0" i="1" smtClean="0">
                              <a:latin typeface="Cambria Math" panose="02040503050406030204" pitchFamily="18" charset="0"/>
                            </a:rPr>
                            <m:t>2</m:t>
                          </m:r>
                        </m:e>
                        <m:sup>
                          <m:r>
                            <a:rPr lang="en-AU" sz="2800" b="1" i="1" smtClean="0">
                              <a:latin typeface="Cambria Math" panose="02040503050406030204" pitchFamily="18" charset="0"/>
                            </a:rPr>
                            <m:t>𝒙</m:t>
                          </m:r>
                        </m:sup>
                      </m:sSup>
                    </m:oMath>
                  </m:oMathPara>
                </a14:m>
                <a:endParaRPr lang="en-AU" sz="2800" dirty="0"/>
              </a:p>
            </p:txBody>
          </p:sp>
        </mc:Choice>
        <mc:Fallback xmlns="">
          <p:sp>
            <p:nvSpPr>
              <p:cNvPr id="6" name="TextBox 5">
                <a:extLst>
                  <a:ext uri="{FF2B5EF4-FFF2-40B4-BE49-F238E27FC236}">
                    <a16:creationId xmlns:a16="http://schemas.microsoft.com/office/drawing/2014/main" id="{B377A435-FF75-FC09-07EF-EC123432078F}"/>
                  </a:ext>
                </a:extLst>
              </p:cNvPr>
              <p:cNvSpPr txBox="1">
                <a:spLocks noRot="1" noChangeAspect="1" noMove="1" noResize="1" noEditPoints="1" noAdjustHandles="1" noChangeArrowheads="1" noChangeShapeType="1" noTextEdit="1"/>
              </p:cNvSpPr>
              <p:nvPr/>
            </p:nvSpPr>
            <p:spPr>
              <a:xfrm>
                <a:off x="5591015" y="2512013"/>
                <a:ext cx="1558212" cy="663268"/>
              </a:xfrm>
              <a:prstGeom prst="rect">
                <a:avLst/>
              </a:prstGeom>
              <a:blipFill>
                <a:blip r:embed="rId6"/>
                <a:stretch>
                  <a:fillRect/>
                </a:stretch>
              </a:blipFill>
            </p:spPr>
            <p:txBody>
              <a:bodyPr/>
              <a:lstStyle/>
              <a:p>
                <a:r>
                  <a:rPr lang="en-AU">
                    <a:noFill/>
                  </a:rPr>
                  <a:t> </a:t>
                </a:r>
              </a:p>
            </p:txBody>
          </p:sp>
        </mc:Fallback>
      </mc:AlternateContent>
      <p:pic>
        <p:nvPicPr>
          <p:cNvPr id="23" name="Picture 22" descr="The graph of y=2^x. ">
            <a:extLst>
              <a:ext uri="{FF2B5EF4-FFF2-40B4-BE49-F238E27FC236}">
                <a16:creationId xmlns:a16="http://schemas.microsoft.com/office/drawing/2014/main" id="{1A229F27-6FC8-F4CA-8EFB-2E0BB8C92CFC}"/>
              </a:ext>
            </a:extLst>
          </p:cNvPr>
          <p:cNvPicPr>
            <a:picLocks noChangeAspect="1"/>
          </p:cNvPicPr>
          <p:nvPr/>
        </p:nvPicPr>
        <p:blipFill>
          <a:blip r:embed="rId7"/>
          <a:stretch>
            <a:fillRect/>
          </a:stretch>
        </p:blipFill>
        <p:spPr>
          <a:xfrm>
            <a:off x="5039698" y="3313216"/>
            <a:ext cx="2660849" cy="2485576"/>
          </a:xfrm>
          <a:prstGeom prst="rect">
            <a:avLst/>
          </a:prstGeom>
        </p:spPr>
      </p:pic>
      <p:sp>
        <p:nvSpPr>
          <p:cNvPr id="12" name="Speech Bubble: Rectangle with Corners Rounded 11">
            <a:extLst>
              <a:ext uri="{FF2B5EF4-FFF2-40B4-BE49-F238E27FC236}">
                <a16:creationId xmlns:a16="http://schemas.microsoft.com/office/drawing/2014/main" id="{8C76D98F-023C-6A83-42FD-0280F20F65FF}"/>
              </a:ext>
            </a:extLst>
          </p:cNvPr>
          <p:cNvSpPr/>
          <p:nvPr/>
        </p:nvSpPr>
        <p:spPr>
          <a:xfrm>
            <a:off x="7820025" y="1417205"/>
            <a:ext cx="4011975" cy="1012258"/>
          </a:xfrm>
          <a:prstGeom prst="wedgeRoundRectCallout">
            <a:avLst>
              <a:gd name="adj1" fmla="val -8253"/>
              <a:gd name="adj2" fmla="val 7820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might someone write the equation like this instead of simplifying it? What does it show?</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6E4ECB6-89C3-4F33-4F40-BB33ABE6B0F1}"/>
                  </a:ext>
                </a:extLst>
              </p:cNvPr>
              <p:cNvSpPr txBox="1"/>
              <p:nvPr/>
            </p:nvSpPr>
            <p:spPr>
              <a:xfrm>
                <a:off x="9073651" y="2531100"/>
                <a:ext cx="1938304" cy="663268"/>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2800" b="0" i="1" smtClean="0">
                          <a:solidFill>
                            <a:schemeClr val="tx1"/>
                          </a:solidFill>
                          <a:latin typeface="Cambria Math" panose="02040503050406030204" pitchFamily="18" charset="0"/>
                        </a:rPr>
                        <m:t>𝑦</m:t>
                      </m:r>
                      <m:r>
                        <a:rPr lang="en-AU" sz="2800" b="0" i="1" smtClean="0">
                          <a:solidFill>
                            <a:schemeClr val="tx1"/>
                          </a:solidFill>
                          <a:latin typeface="Cambria Math" panose="02040503050406030204" pitchFamily="18" charset="0"/>
                        </a:rPr>
                        <m:t>=</m:t>
                      </m:r>
                      <m:sSup>
                        <m:sSupPr>
                          <m:ctrlPr>
                            <a:rPr lang="en-AU" sz="2800" b="0" i="1" smtClean="0">
                              <a:solidFill>
                                <a:schemeClr val="tx1"/>
                              </a:solidFill>
                              <a:latin typeface="Cambria Math" panose="02040503050406030204" pitchFamily="18" charset="0"/>
                            </a:rPr>
                          </m:ctrlPr>
                        </m:sSupPr>
                        <m:e>
                          <m:r>
                            <a:rPr lang="en-AU" sz="2800" b="0" i="1" smtClean="0">
                              <a:solidFill>
                                <a:schemeClr val="tx1"/>
                              </a:solidFill>
                              <a:latin typeface="Cambria Math" panose="02040503050406030204" pitchFamily="18" charset="0"/>
                            </a:rPr>
                            <m:t>2</m:t>
                          </m:r>
                        </m:e>
                        <m:sup>
                          <m:r>
                            <a:rPr lang="en-AU" sz="2800" b="1" i="1" smtClean="0">
                              <a:solidFill>
                                <a:schemeClr val="accent2"/>
                              </a:solidFill>
                              <a:latin typeface="Cambria Math" panose="02040503050406030204" pitchFamily="18" charset="0"/>
                            </a:rPr>
                            <m:t>𝒙</m:t>
                          </m:r>
                          <m:r>
                            <a:rPr lang="en-AU" sz="2800" b="1" i="1" smtClean="0">
                              <a:solidFill>
                                <a:schemeClr val="accent2"/>
                              </a:solidFill>
                              <a:latin typeface="Cambria Math" panose="02040503050406030204" pitchFamily="18" charset="0"/>
                            </a:rPr>
                            <m:t>−(+</m:t>
                          </m:r>
                          <m:r>
                            <a:rPr lang="en-AU" sz="2800" b="1" i="1" smtClean="0">
                              <a:solidFill>
                                <a:schemeClr val="accent2"/>
                              </a:solidFill>
                              <a:latin typeface="Cambria Math" panose="02040503050406030204" pitchFamily="18" charset="0"/>
                            </a:rPr>
                            <m:t>𝟏</m:t>
                          </m:r>
                          <m:r>
                            <a:rPr lang="en-AU" sz="2800" b="1" i="1" smtClean="0">
                              <a:solidFill>
                                <a:schemeClr val="accent2"/>
                              </a:solidFill>
                              <a:latin typeface="Cambria Math" panose="02040503050406030204" pitchFamily="18" charset="0"/>
                            </a:rPr>
                            <m:t>)</m:t>
                          </m:r>
                        </m:sup>
                      </m:sSup>
                    </m:oMath>
                  </m:oMathPara>
                </a14:m>
                <a:endParaRPr lang="en-AU" sz="2800" b="0" dirty="0"/>
              </a:p>
            </p:txBody>
          </p:sp>
        </mc:Choice>
        <mc:Fallback xmlns="">
          <p:sp>
            <p:nvSpPr>
              <p:cNvPr id="7" name="TextBox 6">
                <a:extLst>
                  <a:ext uri="{FF2B5EF4-FFF2-40B4-BE49-F238E27FC236}">
                    <a16:creationId xmlns:a16="http://schemas.microsoft.com/office/drawing/2014/main" id="{66E4ECB6-89C3-4F33-4F40-BB33ABE6B0F1}"/>
                  </a:ext>
                </a:extLst>
              </p:cNvPr>
              <p:cNvSpPr txBox="1">
                <a:spLocks noRot="1" noChangeAspect="1" noMove="1" noResize="1" noEditPoints="1" noAdjustHandles="1" noChangeArrowheads="1" noChangeShapeType="1" noTextEdit="1"/>
              </p:cNvSpPr>
              <p:nvPr/>
            </p:nvSpPr>
            <p:spPr>
              <a:xfrm>
                <a:off x="9073651" y="2531100"/>
                <a:ext cx="1938304" cy="663268"/>
              </a:xfrm>
              <a:prstGeom prst="rect">
                <a:avLst/>
              </a:prstGeom>
              <a:blipFill>
                <a:blip r:embed="rId8"/>
                <a:stretch>
                  <a:fillRect/>
                </a:stretch>
              </a:blipFill>
            </p:spPr>
            <p:txBody>
              <a:bodyPr/>
              <a:lstStyle/>
              <a:p>
                <a:r>
                  <a:rPr lang="en-AU">
                    <a:noFill/>
                  </a:rPr>
                  <a:t> </a:t>
                </a:r>
              </a:p>
            </p:txBody>
          </p:sp>
        </mc:Fallback>
      </mc:AlternateContent>
      <p:pic>
        <p:nvPicPr>
          <p:cNvPr id="21" name="Picture 20" descr="The graph of both y=^(x-(+1)) and y=2^x on the same set of axes. ">
            <a:extLst>
              <a:ext uri="{FF2B5EF4-FFF2-40B4-BE49-F238E27FC236}">
                <a16:creationId xmlns:a16="http://schemas.microsoft.com/office/drawing/2014/main" id="{EDB52EE3-5B3E-46AD-D3C5-0673CB0D098B}"/>
              </a:ext>
            </a:extLst>
          </p:cNvPr>
          <p:cNvPicPr>
            <a:picLocks noChangeAspect="1"/>
          </p:cNvPicPr>
          <p:nvPr/>
        </p:nvPicPr>
        <p:blipFill>
          <a:blip r:embed="rId9"/>
          <a:stretch>
            <a:fillRect/>
          </a:stretch>
        </p:blipFill>
        <p:spPr>
          <a:xfrm>
            <a:off x="8872005" y="3313216"/>
            <a:ext cx="2660849" cy="2485576"/>
          </a:xfrm>
          <a:prstGeom prst="rect">
            <a:avLst/>
          </a:prstGeom>
        </p:spPr>
      </p:pic>
    </p:spTree>
    <p:extLst>
      <p:ext uri="{BB962C8B-B14F-4D97-AF65-F5344CB8AC3E}">
        <p14:creationId xmlns:p14="http://schemas.microsoft.com/office/powerpoint/2010/main" val="400926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7"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6B249E-CE32-4B74-B7EC-C2BB7BB81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schemas.microsoft.com/office/2006/metadata/properties"/>
    <ds:schemaRef ds:uri="094ce8ca-8c20-4eb0-bb23-b47a1c76b753"/>
    <ds:schemaRef ds:uri="98740c54-966f-451d-a76c-e38eb7fddd55"/>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(2)</Template>
  <TotalTime>913</TotalTime>
  <Words>2058</Words>
  <Application>Microsoft Office PowerPoint</Application>
  <PresentationFormat>Widescreen</PresentationFormat>
  <Paragraphs>245</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Cambria Math</vt:lpstr>
      <vt:lpstr>Public Sans</vt:lpstr>
      <vt:lpstr>Times New Roman</vt:lpstr>
      <vt:lpstr>Calibri</vt:lpstr>
      <vt:lpstr>Arial</vt:lpstr>
      <vt:lpstr>NSWG Corporate</vt:lpstr>
      <vt:lpstr>Translations</vt:lpstr>
      <vt:lpstr>Learning intentions and success criteria</vt:lpstr>
      <vt:lpstr>Activating prior knowledge</vt:lpstr>
      <vt:lpstr>Activating prior knowledge activity</vt:lpstr>
      <vt:lpstr>Releasing responsibility</vt:lpstr>
      <vt:lpstr>Vertical translations (1)</vt:lpstr>
      <vt:lpstr>Vertical translations (2)</vt:lpstr>
      <vt:lpstr>Vertical translations (3)</vt:lpstr>
      <vt:lpstr>Horizontal translations (1)</vt:lpstr>
      <vt:lpstr>Horizontal translations (2)</vt:lpstr>
      <vt:lpstr>Horizontal translations (3)</vt:lpstr>
      <vt:lpstr>Independent practice</vt:lpstr>
      <vt:lpstr>Approaching questions scaffold</vt:lpstr>
      <vt:lpstr>Problem 1</vt:lpstr>
      <vt:lpstr>Problem 2 (1)</vt:lpstr>
      <vt:lpstr>Problem 2 (2) </vt:lpstr>
      <vt:lpstr>Problem 2 (3)</vt:lpstr>
      <vt:lpstr>Problem 2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5 – Translations – slide deck – Mathematics Advanced</dc:title>
  <dc:subject>mathematics; stage 6; unit 4</dc:subject>
  <dc:creator>NSW Department of Education</dc:creator>
  <cp:keywords>graph; transformation; mathematics; Unit 4 – graphing transformations</cp:keywords>
  <dcterms:created xsi:type="dcterms:W3CDTF">2025-07-02T04:30:17Z</dcterms:created>
  <dcterms:modified xsi:type="dcterms:W3CDTF">2025-10-20T03:56:28Z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