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30"/>
  </p:notesMasterIdLst>
  <p:handoutMasterIdLst>
    <p:handoutMasterId r:id="rId31"/>
  </p:handoutMasterIdLst>
  <p:sldIdLst>
    <p:sldId id="26505" r:id="rId2"/>
    <p:sldId id="26383" r:id="rId3"/>
    <p:sldId id="271" r:id="rId4"/>
    <p:sldId id="289" r:id="rId5"/>
    <p:sldId id="26540" r:id="rId6"/>
    <p:sldId id="26541" r:id="rId7"/>
    <p:sldId id="26525" r:id="rId8"/>
    <p:sldId id="26526" r:id="rId9"/>
    <p:sldId id="26506" r:id="rId10"/>
    <p:sldId id="26507" r:id="rId11"/>
    <p:sldId id="26513" r:id="rId12"/>
    <p:sldId id="26527" r:id="rId13"/>
    <p:sldId id="26542" r:id="rId14"/>
    <p:sldId id="26533" r:id="rId15"/>
    <p:sldId id="26534" r:id="rId16"/>
    <p:sldId id="26535" r:id="rId17"/>
    <p:sldId id="26543" r:id="rId18"/>
    <p:sldId id="26508" r:id="rId19"/>
    <p:sldId id="26511" r:id="rId20"/>
    <p:sldId id="26528" r:id="rId21"/>
    <p:sldId id="26539" r:id="rId22"/>
    <p:sldId id="26529" r:id="rId23"/>
    <p:sldId id="26510" r:id="rId24"/>
    <p:sldId id="26536" r:id="rId25"/>
    <p:sldId id="26537" r:id="rId26"/>
    <p:sldId id="26538" r:id="rId27"/>
    <p:sldId id="360" r:id="rId28"/>
    <p:sldId id="361" r:id="rId29"/>
  </p:sldIdLst>
  <p:sldSz cx="12192000" cy="6858000"/>
  <p:notesSz cx="6858000" cy="9144000"/>
  <p:embeddedFontLst>
    <p:embeddedFont>
      <p:font typeface="Cambria Math" panose="02040503050406030204" pitchFamily="18" charset="0"/>
      <p:regular r:id="rId32"/>
    </p:embeddedFont>
    <p:embeddedFont>
      <p:font typeface="Public Sans" pitchFamily="2" charset="0"/>
      <p:regular r:id="rId33"/>
      <p:bold r:id="rId34"/>
      <p:italic r:id="rId35"/>
      <p:boldItalic r:id="rId36"/>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08E074-5C28-45E1-B274-EF294203D420}" v="2" dt="2026-09-03T04:54:25.499"/>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 y="810"/>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3.fntdata"/><Relationship Id="rId42"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42201-6FB1-93A9-C240-95833EA8B5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49CC0-63F3-D670-A3E0-8588724FA26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C926B6D-8ED7-17AE-30D7-302161A615A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F3CD3FC-A7DC-9EDE-1DA7-9EE0ED605F64}"/>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1931016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DE2E9-8D34-F231-EA35-FDE9A1055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8AEF9-E091-BABA-04A6-D2160B11617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A4B99BE-68B8-9EA2-200A-A0B2AC67A06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AB8ED8C-F887-AF25-CB33-CA1FEE425A95}"/>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1263836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2998195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2626770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3231249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DD192-53D8-793C-0EEB-CCB8F1897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7008A-50B4-C4BD-2D55-DFEB821C2C0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B13E4C8-F052-D3F5-ABEA-621370188F8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0757227-7351-9D9A-C1E9-8B5797194078}"/>
              </a:ext>
            </a:extLst>
          </p:cNvPr>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805400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7E991-C7F5-F2C8-0B7B-CC031144E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9EB36-81E6-A522-55F9-4F01FDB2664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23C2C0D-47CC-047F-7DFB-277661C2391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4BF6DB8-2247-322F-EF8A-165AA072859A}"/>
              </a:ext>
            </a:extLst>
          </p:cNvPr>
          <p:cNvSpPr>
            <a:spLocks noGrp="1"/>
          </p:cNvSpPr>
          <p:nvPr>
            <p:ph type="sldNum" sz="quarter" idx="5"/>
          </p:nvPr>
        </p:nvSpPr>
        <p:spPr/>
        <p:txBody>
          <a:bodyPr/>
          <a:lstStyle/>
          <a:p>
            <a:fld id="{B07158C4-A119-4B78-9DE8-A50001BC31DC}" type="slidenum">
              <a:rPr lang="en-AU" smtClean="0"/>
              <a:pPr/>
              <a:t>21</a:t>
            </a:fld>
            <a:endParaRPr lang="en-AU" dirty="0"/>
          </a:p>
        </p:txBody>
      </p:sp>
    </p:spTree>
    <p:extLst>
      <p:ext uri="{BB962C8B-B14F-4D97-AF65-F5344CB8AC3E}">
        <p14:creationId xmlns:p14="http://schemas.microsoft.com/office/powerpoint/2010/main" val="309036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578F-321B-BED1-EB7B-6950AE0AC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35824-3E1B-FA0A-1335-0FE10D6EAA8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92DD481-381C-29B7-37C1-CE66DE21464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A2AD18-D5BC-2D62-1F87-D6CC5DEC5A3C}"/>
              </a:ext>
            </a:extLst>
          </p:cNvPr>
          <p:cNvSpPr>
            <a:spLocks noGrp="1"/>
          </p:cNvSpPr>
          <p:nvPr>
            <p:ph type="sldNum" sz="quarter" idx="5"/>
          </p:nvPr>
        </p:nvSpPr>
        <p:spPr/>
        <p:txBody>
          <a:bodyPr/>
          <a:lstStyle/>
          <a:p>
            <a:fld id="{B07158C4-A119-4B78-9DE8-A50001BC31DC}" type="slidenum">
              <a:rPr lang="en-AU" smtClean="0"/>
              <a:pPr/>
              <a:t>22</a:t>
            </a:fld>
            <a:endParaRPr lang="en-AU" dirty="0"/>
          </a:p>
        </p:txBody>
      </p:sp>
    </p:spTree>
    <p:extLst>
      <p:ext uri="{BB962C8B-B14F-4D97-AF65-F5344CB8AC3E}">
        <p14:creationId xmlns:p14="http://schemas.microsoft.com/office/powerpoint/2010/main" val="3388197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23</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ECCAD-4408-2268-D942-55E610B11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CFEDF-C4CD-25E1-ED72-6AF56190C5A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821DA80-65FF-587D-E665-A39E998D28A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AB02120-C442-C50B-9CEA-ACE274E40FCD}"/>
              </a:ext>
            </a:extLst>
          </p:cNvPr>
          <p:cNvSpPr>
            <a:spLocks noGrp="1"/>
          </p:cNvSpPr>
          <p:nvPr>
            <p:ph type="sldNum" sz="quarter" idx="5"/>
          </p:nvPr>
        </p:nvSpPr>
        <p:spPr/>
        <p:txBody>
          <a:bodyPr/>
          <a:lstStyle/>
          <a:p>
            <a:fld id="{B07158C4-A119-4B78-9DE8-A50001BC31DC}" type="slidenum">
              <a:rPr lang="en-AU" smtClean="0"/>
              <a:pPr/>
              <a:t>24</a:t>
            </a:fld>
            <a:endParaRPr lang="en-AU" dirty="0"/>
          </a:p>
        </p:txBody>
      </p:sp>
    </p:spTree>
    <p:extLst>
      <p:ext uri="{BB962C8B-B14F-4D97-AF65-F5344CB8AC3E}">
        <p14:creationId xmlns:p14="http://schemas.microsoft.com/office/powerpoint/2010/main" val="2212460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302E1-916A-0979-7388-BD0C6DFB4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ED7C26-4B57-3CBC-B23F-5FF2694FB49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06C665E-F73F-1B41-20F1-E274C5BACFB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3581341-544B-BC4F-CA7C-7C37CBAE5F9C}"/>
              </a:ext>
            </a:extLst>
          </p:cNvPr>
          <p:cNvSpPr>
            <a:spLocks noGrp="1"/>
          </p:cNvSpPr>
          <p:nvPr>
            <p:ph type="sldNum" sz="quarter" idx="5"/>
          </p:nvPr>
        </p:nvSpPr>
        <p:spPr/>
        <p:txBody>
          <a:bodyPr/>
          <a:lstStyle/>
          <a:p>
            <a:fld id="{B07158C4-A119-4B78-9DE8-A50001BC31DC}" type="slidenum">
              <a:rPr lang="en-AU" smtClean="0"/>
              <a:pPr/>
              <a:t>25</a:t>
            </a:fld>
            <a:endParaRPr lang="en-AU" dirty="0"/>
          </a:p>
        </p:txBody>
      </p:sp>
    </p:spTree>
    <p:extLst>
      <p:ext uri="{BB962C8B-B14F-4D97-AF65-F5344CB8AC3E}">
        <p14:creationId xmlns:p14="http://schemas.microsoft.com/office/powerpoint/2010/main" val="2661516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81A4A-D660-5D8E-320F-514C6E835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8A4609-CD57-F658-195B-53DBB114FF6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0458C37-98EA-8292-2E52-FC4B0935F5A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D4A15FE-5E26-7857-0CE9-5021576482FF}"/>
              </a:ext>
            </a:extLst>
          </p:cNvPr>
          <p:cNvSpPr>
            <a:spLocks noGrp="1"/>
          </p:cNvSpPr>
          <p:nvPr>
            <p:ph type="sldNum" sz="quarter" idx="5"/>
          </p:nvPr>
        </p:nvSpPr>
        <p:spPr/>
        <p:txBody>
          <a:bodyPr/>
          <a:lstStyle/>
          <a:p>
            <a:fld id="{B07158C4-A119-4B78-9DE8-A50001BC31DC}" type="slidenum">
              <a:rPr lang="en-AU" smtClean="0"/>
              <a:pPr/>
              <a:t>26</a:t>
            </a:fld>
            <a:endParaRPr lang="en-AU" dirty="0"/>
          </a:p>
        </p:txBody>
      </p:sp>
    </p:spTree>
    <p:extLst>
      <p:ext uri="{BB962C8B-B14F-4D97-AF65-F5344CB8AC3E}">
        <p14:creationId xmlns:p14="http://schemas.microsoft.com/office/powerpoint/2010/main" val="15742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27</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28</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33.png"/><Relationship Id="rId7" Type="http://schemas.openxmlformats.org/officeDocument/2006/relationships/image" Target="../media/image310.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0.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7" Type="http://schemas.openxmlformats.org/officeDocument/2006/relationships/hyperlink" Target="https://www.nsw.gov.au/education-and-training/nesa/curriculum/hsc-exam-papers/mathematics-archive/2018"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Modelling optimisation</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093703" cy="472437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To be able to solve optimisation problems by using calculus.</a:t>
            </a:r>
          </a:p>
          <a:p>
            <a:pPr>
              <a:lnSpc>
                <a:spcPct val="150000"/>
              </a:lnSpc>
              <a:spcAft>
                <a:spcPts val="600"/>
              </a:spcAft>
            </a:pPr>
            <a:endParaRPr lang="en-AU" sz="2000" dirty="0">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200" b="1" dirty="0">
                <a:solidFill>
                  <a:schemeClr val="accent1"/>
                </a:solidFill>
                <a:latin typeface="+mj-lt"/>
                <a:cs typeface="Arial" panose="020B0604020202020204" pitchFamily="34" charset="0"/>
              </a:rPr>
              <a:t>Success criteria</a:t>
            </a:r>
            <a:endParaRPr lang="en-US" sz="2200" dirty="0">
              <a:solidFill>
                <a:schemeClr val="accent1"/>
              </a:solidFill>
              <a:latin typeface="+mj-lt"/>
              <a:cs typeface="Arial" panose="020B0604020202020204" pitchFamily="34" charset="0"/>
            </a:endParaRPr>
          </a:p>
          <a:p>
            <a:pPr marL="342900" indent="-342900">
              <a:lnSpc>
                <a:spcPct val="150000"/>
              </a:lnSpc>
              <a:buFont typeface="Arial" panose="020B0604020202020204" pitchFamily="34" charset="0"/>
              <a:buChar char="•"/>
            </a:pPr>
            <a:r>
              <a:rPr lang="en-AU" sz="2000" dirty="0"/>
              <a:t>I can define variables within the context of a problem.</a:t>
            </a:r>
          </a:p>
          <a:p>
            <a:pPr marL="342900" indent="-342900">
              <a:lnSpc>
                <a:spcPct val="150000"/>
              </a:lnSpc>
              <a:buFont typeface="Arial" panose="020B0604020202020204" pitchFamily="34" charset="0"/>
              <a:buChar char="•"/>
            </a:pPr>
            <a:r>
              <a:rPr lang="en-AU" sz="2000" dirty="0"/>
              <a:t>I can create a function to represent the relationship between variables.</a:t>
            </a:r>
          </a:p>
          <a:p>
            <a:pPr marL="342900" indent="-342900">
              <a:lnSpc>
                <a:spcPct val="150000"/>
              </a:lnSpc>
              <a:buFont typeface="Arial" panose="020B0604020202020204" pitchFamily="34" charset="0"/>
              <a:buChar char="•"/>
            </a:pPr>
            <a:r>
              <a:rPr lang="en-AU" sz="2000" dirty="0"/>
              <a:t>I can identify and justify appropriate domain restrictions based on the context of the problem.</a:t>
            </a:r>
          </a:p>
          <a:p>
            <a:pPr marL="342900" indent="-342900">
              <a:lnSpc>
                <a:spcPct val="150000"/>
              </a:lnSpc>
              <a:buFont typeface="Arial" panose="020B0604020202020204" pitchFamily="34" charset="0"/>
              <a:buChar char="•"/>
            </a:pPr>
            <a:r>
              <a:rPr lang="en-AU" sz="2000" dirty="0"/>
              <a:t>I can interpret my solution in context and explain whether it represents the optimal outcome.</a:t>
            </a:r>
          </a:p>
          <a:p>
            <a:br>
              <a:rPr lang="en-AU" dirty="0"/>
            </a:br>
            <a:endParaRPr lang="en-US" sz="2000"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Finding expressions for volume</a:t>
            </a:r>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
        <p:nvSpPr>
          <p:cNvPr id="6" name="Cube 5" descr="A blue rectangular prism. ">
            <a:extLst>
              <a:ext uri="{FF2B5EF4-FFF2-40B4-BE49-F238E27FC236}">
                <a16:creationId xmlns:a16="http://schemas.microsoft.com/office/drawing/2014/main" id="{DFDB8D8E-7E41-737A-1B5E-D225F581D095}"/>
              </a:ext>
            </a:extLst>
          </p:cNvPr>
          <p:cNvSpPr/>
          <p:nvPr/>
        </p:nvSpPr>
        <p:spPr>
          <a:xfrm>
            <a:off x="731018" y="1809351"/>
            <a:ext cx="3800789" cy="1861914"/>
          </a:xfrm>
          <a:prstGeom prst="cub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AU"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13373E5-AF36-E28B-8C6C-F8B67A446A03}"/>
                  </a:ext>
                </a:extLst>
              </p:cNvPr>
              <p:cNvSpPr txBox="1"/>
              <p:nvPr/>
            </p:nvSpPr>
            <p:spPr>
              <a:xfrm>
                <a:off x="5360862" y="1809351"/>
                <a:ext cx="6471138" cy="1992086"/>
              </a:xfrm>
              <a:prstGeom prst="rect">
                <a:avLst/>
              </a:prstGeom>
              <a:noFill/>
            </p:spPr>
            <p:txBody>
              <a:bodyPr wrap="square" lIns="0" tIns="0" rIns="0" bIns="0" rtlCol="0">
                <a:noAutofit/>
              </a:bodyPr>
              <a:lstStyle/>
              <a:p>
                <a:pPr>
                  <a:lnSpc>
                    <a:spcPct val="150000"/>
                  </a:lnSpc>
                </a:pPr>
                <a:r>
                  <a:rPr lang="en-AU" sz="1800" dirty="0">
                    <a:latin typeface="+mj-lt"/>
                  </a:rPr>
                  <a:t>A rectangular prism has a height of (</a:t>
                </a:r>
                <a14:m>
                  <m:oMath xmlns:m="http://schemas.openxmlformats.org/officeDocument/2006/math">
                    <m:r>
                      <a:rPr lang="en-AU" sz="1800" i="1" dirty="0" smtClean="0">
                        <a:latin typeface="Cambria Math" panose="02040503050406030204" pitchFamily="18" charset="0"/>
                      </a:rPr>
                      <m:t>𝑥</m:t>
                    </m:r>
                  </m:oMath>
                </a14:m>
                <a:r>
                  <a:rPr lang="en-AU" sz="1800" dirty="0">
                    <a:latin typeface="+mj-lt"/>
                  </a:rPr>
                  <a:t>) cm.</a:t>
                </a:r>
              </a:p>
              <a:p>
                <a:pPr>
                  <a:lnSpc>
                    <a:spcPct val="150000"/>
                  </a:lnSpc>
                </a:pPr>
                <a:r>
                  <a:rPr lang="en-AU" sz="1800" dirty="0">
                    <a:latin typeface="+mj-lt"/>
                  </a:rPr>
                  <a:t>The width is 4 cm more than the height.</a:t>
                </a:r>
              </a:p>
              <a:p>
                <a:pPr>
                  <a:lnSpc>
                    <a:spcPct val="150000"/>
                  </a:lnSpc>
                </a:pPr>
                <a:r>
                  <a:rPr lang="en-AU" sz="1800" dirty="0">
                    <a:latin typeface="+mj-lt"/>
                  </a:rPr>
                  <a:t>The length is 20 cm less than 3 times the height.</a:t>
                </a:r>
              </a:p>
              <a:p>
                <a:pPr>
                  <a:lnSpc>
                    <a:spcPct val="150000"/>
                  </a:lnSpc>
                </a:pPr>
                <a:r>
                  <a:rPr lang="en-AU" sz="1800" dirty="0">
                    <a:latin typeface="+mj-lt"/>
                  </a:rPr>
                  <a:t>Write an expression for the volume of the rectangular prism</a:t>
                </a:r>
                <a:r>
                  <a:rPr lang="en-AU" sz="1800" dirty="0"/>
                  <a:t>.</a:t>
                </a:r>
              </a:p>
            </p:txBody>
          </p:sp>
        </mc:Choice>
        <mc:Fallback xmlns="">
          <p:sp>
            <p:nvSpPr>
              <p:cNvPr id="7" name="TextBox 6">
                <a:extLst>
                  <a:ext uri="{FF2B5EF4-FFF2-40B4-BE49-F238E27FC236}">
                    <a16:creationId xmlns:a16="http://schemas.microsoft.com/office/drawing/2014/main" id="{913373E5-AF36-E28B-8C6C-F8B67A446A03}"/>
                  </a:ext>
                </a:extLst>
              </p:cNvPr>
              <p:cNvSpPr txBox="1">
                <a:spLocks noRot="1" noChangeAspect="1" noMove="1" noResize="1" noEditPoints="1" noAdjustHandles="1" noChangeArrowheads="1" noChangeShapeType="1" noTextEdit="1"/>
              </p:cNvSpPr>
              <p:nvPr/>
            </p:nvSpPr>
            <p:spPr>
              <a:xfrm>
                <a:off x="5360862" y="1809351"/>
                <a:ext cx="6471138" cy="1992086"/>
              </a:xfrm>
              <a:prstGeom prst="rect">
                <a:avLst/>
              </a:prstGeom>
              <a:blipFill>
                <a:blip r:embed="rId3"/>
                <a:stretch>
                  <a:fillRect l="-216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53C7AB2-C72D-79BB-C372-8AB60E3E3BB2}"/>
                  </a:ext>
                </a:extLst>
              </p:cNvPr>
              <p:cNvSpPr txBox="1"/>
              <p:nvPr/>
            </p:nvSpPr>
            <p:spPr>
              <a:xfrm>
                <a:off x="307035" y="2740308"/>
                <a:ext cx="411983" cy="394778"/>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dirty="0" smtClean="0">
                          <a:latin typeface="Cambria Math" panose="02040503050406030204" pitchFamily="18" charset="0"/>
                        </a:rPr>
                        <m:t>𝑥</m:t>
                      </m:r>
                    </m:oMath>
                  </m:oMathPara>
                </a14:m>
                <a:endParaRPr lang="en-AU" sz="1800" dirty="0"/>
              </a:p>
            </p:txBody>
          </p:sp>
        </mc:Choice>
        <mc:Fallback xmlns="">
          <p:sp>
            <p:nvSpPr>
              <p:cNvPr id="8" name="TextBox 7">
                <a:extLst>
                  <a:ext uri="{FF2B5EF4-FFF2-40B4-BE49-F238E27FC236}">
                    <a16:creationId xmlns:a16="http://schemas.microsoft.com/office/drawing/2014/main" id="{953C7AB2-C72D-79BB-C372-8AB60E3E3BB2}"/>
                  </a:ext>
                </a:extLst>
              </p:cNvPr>
              <p:cNvSpPr txBox="1">
                <a:spLocks noRot="1" noChangeAspect="1" noMove="1" noResize="1" noEditPoints="1" noAdjustHandles="1" noChangeArrowheads="1" noChangeShapeType="1" noTextEdit="1"/>
              </p:cNvSpPr>
              <p:nvPr/>
            </p:nvSpPr>
            <p:spPr>
              <a:xfrm>
                <a:off x="307035" y="2740308"/>
                <a:ext cx="411983" cy="394778"/>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F99475A-DB90-C948-B197-F86ED90C2EB6}"/>
                  </a:ext>
                </a:extLst>
              </p:cNvPr>
              <p:cNvSpPr txBox="1"/>
              <p:nvPr/>
            </p:nvSpPr>
            <p:spPr>
              <a:xfrm>
                <a:off x="4302548" y="3406659"/>
                <a:ext cx="564448" cy="394778"/>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dirty="0" smtClean="0">
                          <a:latin typeface="Cambria Math" panose="02040503050406030204" pitchFamily="18" charset="0"/>
                        </a:rPr>
                        <m:t>𝑥</m:t>
                      </m:r>
                      <m:r>
                        <a:rPr lang="en-AU" sz="1800" b="0" i="1" dirty="0" smtClean="0">
                          <a:latin typeface="Cambria Math" panose="02040503050406030204" pitchFamily="18" charset="0"/>
                        </a:rPr>
                        <m:t>+</m:t>
                      </m:r>
                      <m:r>
                        <a:rPr lang="en-AU" sz="1800" b="0" i="1" dirty="0" smtClean="0">
                          <a:latin typeface="Cambria Math" panose="02040503050406030204" pitchFamily="18" charset="0"/>
                        </a:rPr>
                        <m:t>4</m:t>
                      </m:r>
                    </m:oMath>
                  </m:oMathPara>
                </a14:m>
                <a:endParaRPr lang="en-AU" sz="1800" dirty="0"/>
              </a:p>
            </p:txBody>
          </p:sp>
        </mc:Choice>
        <mc:Fallback xmlns="">
          <p:sp>
            <p:nvSpPr>
              <p:cNvPr id="9" name="TextBox 8">
                <a:extLst>
                  <a:ext uri="{FF2B5EF4-FFF2-40B4-BE49-F238E27FC236}">
                    <a16:creationId xmlns:a16="http://schemas.microsoft.com/office/drawing/2014/main" id="{BF99475A-DB90-C948-B197-F86ED90C2EB6}"/>
                  </a:ext>
                </a:extLst>
              </p:cNvPr>
              <p:cNvSpPr txBox="1">
                <a:spLocks noRot="1" noChangeAspect="1" noMove="1" noResize="1" noEditPoints="1" noAdjustHandles="1" noChangeArrowheads="1" noChangeShapeType="1" noTextEdit="1"/>
              </p:cNvSpPr>
              <p:nvPr/>
            </p:nvSpPr>
            <p:spPr>
              <a:xfrm>
                <a:off x="4302548" y="3406659"/>
                <a:ext cx="564448" cy="394778"/>
              </a:xfrm>
              <a:prstGeom prst="rect">
                <a:avLst/>
              </a:prstGeom>
              <a:blipFill>
                <a:blip r:embed="rId5"/>
                <a:stretch>
                  <a:fillRect l="-7609" r="-119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C60019F-918A-2AD5-1CBD-47D082D4657A}"/>
                  </a:ext>
                </a:extLst>
              </p:cNvPr>
              <p:cNvSpPr txBox="1"/>
              <p:nvPr/>
            </p:nvSpPr>
            <p:spPr>
              <a:xfrm>
                <a:off x="1817011" y="3804597"/>
                <a:ext cx="974690" cy="394778"/>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dirty="0" smtClean="0">
                          <a:latin typeface="Cambria Math" panose="02040503050406030204" pitchFamily="18" charset="0"/>
                        </a:rPr>
                        <m:t>3</m:t>
                      </m:r>
                      <m:r>
                        <a:rPr lang="en-AU" sz="1800" i="1" dirty="0" smtClean="0">
                          <a:latin typeface="Cambria Math" panose="02040503050406030204" pitchFamily="18" charset="0"/>
                        </a:rPr>
                        <m:t>𝑥</m:t>
                      </m:r>
                      <m:r>
                        <a:rPr lang="en-AU" sz="1800" b="0" i="1" dirty="0" smtClean="0">
                          <a:latin typeface="Cambria Math" panose="02040503050406030204" pitchFamily="18" charset="0"/>
                        </a:rPr>
                        <m:t>−</m:t>
                      </m:r>
                      <m:r>
                        <a:rPr lang="en-AU" sz="1800" b="0" i="1" dirty="0" smtClean="0">
                          <a:latin typeface="Cambria Math" panose="02040503050406030204" pitchFamily="18" charset="0"/>
                        </a:rPr>
                        <m:t>20</m:t>
                      </m:r>
                    </m:oMath>
                  </m:oMathPara>
                </a14:m>
                <a:endParaRPr lang="en-AU" sz="1800" dirty="0"/>
              </a:p>
            </p:txBody>
          </p:sp>
        </mc:Choice>
        <mc:Fallback xmlns="">
          <p:sp>
            <p:nvSpPr>
              <p:cNvPr id="10" name="TextBox 9">
                <a:extLst>
                  <a:ext uri="{FF2B5EF4-FFF2-40B4-BE49-F238E27FC236}">
                    <a16:creationId xmlns:a16="http://schemas.microsoft.com/office/drawing/2014/main" id="{DC60019F-918A-2AD5-1CBD-47D082D4657A}"/>
                  </a:ext>
                </a:extLst>
              </p:cNvPr>
              <p:cNvSpPr txBox="1">
                <a:spLocks noRot="1" noChangeAspect="1" noMove="1" noResize="1" noEditPoints="1" noAdjustHandles="1" noChangeArrowheads="1" noChangeShapeType="1" noTextEdit="1"/>
              </p:cNvSpPr>
              <p:nvPr/>
            </p:nvSpPr>
            <p:spPr>
              <a:xfrm>
                <a:off x="1817011" y="3804597"/>
                <a:ext cx="974690" cy="394778"/>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9F6DAAF-E641-10F4-522E-B448904EAA36}"/>
                  </a:ext>
                </a:extLst>
              </p:cNvPr>
              <p:cNvSpPr txBox="1"/>
              <p:nvPr/>
            </p:nvSpPr>
            <p:spPr>
              <a:xfrm>
                <a:off x="5360862" y="4001986"/>
                <a:ext cx="4657345" cy="600159"/>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2800" b="0" i="1" smtClean="0">
                          <a:latin typeface="Cambria Math" panose="02040503050406030204" pitchFamily="18" charset="0"/>
                        </a:rPr>
                        <m:t>𝑉</m:t>
                      </m:r>
                      <m:r>
                        <a:rPr lang="en-AU" sz="2800" b="0" i="1" smtClean="0">
                          <a:latin typeface="Cambria Math" panose="02040503050406030204" pitchFamily="18" charset="0"/>
                        </a:rPr>
                        <m:t>=</m:t>
                      </m:r>
                      <m:r>
                        <a:rPr lang="en-AU" sz="2800" b="0" i="1" smtClean="0">
                          <a:latin typeface="Cambria Math" panose="02040503050406030204" pitchFamily="18" charset="0"/>
                        </a:rPr>
                        <m:t>𝑥</m:t>
                      </m:r>
                      <m:r>
                        <a:rPr lang="en-AU" sz="2800" b="0" i="1" smtClean="0">
                          <a:latin typeface="Cambria Math" panose="02040503050406030204" pitchFamily="18" charset="0"/>
                        </a:rPr>
                        <m:t>(</m:t>
                      </m:r>
                      <m:r>
                        <a:rPr lang="en-AU" sz="2800" b="0" i="1" smtClean="0">
                          <a:latin typeface="Cambria Math" panose="02040503050406030204" pitchFamily="18" charset="0"/>
                        </a:rPr>
                        <m:t>𝑥</m:t>
                      </m:r>
                      <m:r>
                        <a:rPr lang="en-AU" sz="2800" b="0" i="1" smtClean="0">
                          <a:latin typeface="Cambria Math" panose="02040503050406030204" pitchFamily="18" charset="0"/>
                        </a:rPr>
                        <m:t>+</m:t>
                      </m:r>
                      <m:r>
                        <a:rPr lang="en-AU" sz="2800" b="0" i="1" smtClean="0">
                          <a:latin typeface="Cambria Math" panose="02040503050406030204" pitchFamily="18" charset="0"/>
                        </a:rPr>
                        <m:t>4</m:t>
                      </m:r>
                      <m:r>
                        <a:rPr lang="en-AU" sz="2800" b="0" i="1" smtClean="0">
                          <a:latin typeface="Cambria Math" panose="02040503050406030204" pitchFamily="18" charset="0"/>
                        </a:rPr>
                        <m:t>)(</m:t>
                      </m:r>
                      <m:r>
                        <a:rPr lang="en-AU" sz="2800" b="0" i="1" smtClean="0">
                          <a:latin typeface="Cambria Math" panose="02040503050406030204" pitchFamily="18" charset="0"/>
                        </a:rPr>
                        <m:t>3</m:t>
                      </m:r>
                      <m:r>
                        <a:rPr lang="en-AU" sz="2800" b="0" i="1" smtClean="0">
                          <a:latin typeface="Cambria Math" panose="02040503050406030204" pitchFamily="18" charset="0"/>
                        </a:rPr>
                        <m:t>𝑥</m:t>
                      </m:r>
                      <m:r>
                        <a:rPr lang="en-AU" sz="2800" b="0" i="1" smtClean="0">
                          <a:latin typeface="Cambria Math" panose="02040503050406030204" pitchFamily="18" charset="0"/>
                        </a:rPr>
                        <m:t>−</m:t>
                      </m:r>
                      <m:r>
                        <a:rPr lang="en-AU" sz="2800" b="0" i="1" smtClean="0">
                          <a:latin typeface="Cambria Math" panose="02040503050406030204" pitchFamily="18" charset="0"/>
                        </a:rPr>
                        <m:t>20</m:t>
                      </m:r>
                      <m:r>
                        <a:rPr lang="en-AU" sz="2800" b="0" i="1" smtClean="0">
                          <a:latin typeface="Cambria Math" panose="02040503050406030204" pitchFamily="18" charset="0"/>
                        </a:rPr>
                        <m:t>)</m:t>
                      </m:r>
                    </m:oMath>
                  </m:oMathPara>
                </a14:m>
                <a:endParaRPr lang="en-AU" sz="2800" dirty="0"/>
              </a:p>
            </p:txBody>
          </p:sp>
        </mc:Choice>
        <mc:Fallback xmlns="">
          <p:sp>
            <p:nvSpPr>
              <p:cNvPr id="11" name="TextBox 10">
                <a:extLst>
                  <a:ext uri="{FF2B5EF4-FFF2-40B4-BE49-F238E27FC236}">
                    <a16:creationId xmlns:a16="http://schemas.microsoft.com/office/drawing/2014/main" id="{A9F6DAAF-E641-10F4-522E-B448904EAA36}"/>
                  </a:ext>
                </a:extLst>
              </p:cNvPr>
              <p:cNvSpPr txBox="1">
                <a:spLocks noRot="1" noChangeAspect="1" noMove="1" noResize="1" noEditPoints="1" noAdjustHandles="1" noChangeArrowheads="1" noChangeShapeType="1" noTextEdit="1"/>
              </p:cNvSpPr>
              <p:nvPr/>
            </p:nvSpPr>
            <p:spPr>
              <a:xfrm>
                <a:off x="5360862" y="4001986"/>
                <a:ext cx="4657345" cy="600159"/>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DDC3E-39F4-9609-2E98-96618F30C65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E920227-E197-39C3-5CAD-05BF1A5E3F7D}"/>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30412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0CC72-C01E-A5A0-F25A-713170CAD3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6E8DF07-7FE9-7313-8253-DC16A955FF05}"/>
              </a:ext>
            </a:extLst>
          </p:cNvPr>
          <p:cNvSpPr>
            <a:spLocks noGrp="1"/>
          </p:cNvSpPr>
          <p:nvPr>
            <p:ph type="title"/>
          </p:nvPr>
        </p:nvSpPr>
        <p:spPr/>
        <p:txBody>
          <a:bodyPr/>
          <a:lstStyle/>
          <a:p>
            <a:r>
              <a:rPr lang="en-AU" dirty="0">
                <a:latin typeface="+mj-lt"/>
              </a:rPr>
              <a:t>Making a popcorn container (1)</a:t>
            </a:r>
          </a:p>
        </p:txBody>
      </p:sp>
      <p:sp>
        <p:nvSpPr>
          <p:cNvPr id="3" name="Slide Number Placeholder 2">
            <a:extLst>
              <a:ext uri="{FF2B5EF4-FFF2-40B4-BE49-F238E27FC236}">
                <a16:creationId xmlns:a16="http://schemas.microsoft.com/office/drawing/2014/main" id="{E0B491C3-D450-F32F-E01E-667FCC4E128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pic>
        <p:nvPicPr>
          <p:cNvPr id="2" name="Picture 1" descr="Several coloured sheets of paper laid flat on a table, each with square corner sections marked for cutting. The sheets show different square sizes, which will be cut from each corner before folding the paper to form open rectangular boxes.">
            <a:extLst>
              <a:ext uri="{FF2B5EF4-FFF2-40B4-BE49-F238E27FC236}">
                <a16:creationId xmlns:a16="http://schemas.microsoft.com/office/drawing/2014/main" id="{1156E53B-D7C7-A6CD-5F54-C4E5DDDDD0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38" y="1426007"/>
            <a:ext cx="5690742" cy="4150828"/>
          </a:xfrm>
          <a:prstGeom prst="rect">
            <a:avLst/>
          </a:prstGeom>
        </p:spPr>
      </p:pic>
      <p:pic>
        <p:nvPicPr>
          <p:cNvPr id="5" name="Picture 4" descr="A row of open rectangular boxes made from different coloured sheets of paper. The boxes have different heights and base sizes, showing how changing the size of the square cut from each corner affects the dimensions of the folded box.">
            <a:extLst>
              <a:ext uri="{FF2B5EF4-FFF2-40B4-BE49-F238E27FC236}">
                <a16:creationId xmlns:a16="http://schemas.microsoft.com/office/drawing/2014/main" id="{7462C119-7134-0C84-BC17-495473B078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1652" y="1426007"/>
            <a:ext cx="6277510" cy="4150828"/>
          </a:xfrm>
          <a:prstGeom prst="rect">
            <a:avLst/>
          </a:prstGeom>
        </p:spPr>
      </p:pic>
    </p:spTree>
    <p:extLst>
      <p:ext uri="{BB962C8B-B14F-4D97-AF65-F5344CB8AC3E}">
        <p14:creationId xmlns:p14="http://schemas.microsoft.com/office/powerpoint/2010/main" val="339375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5DC260-DB92-583C-BE3F-E6B5D7EC98AF}"/>
              </a:ext>
            </a:extLst>
          </p:cNvPr>
          <p:cNvSpPr>
            <a:spLocks noGrp="1"/>
          </p:cNvSpPr>
          <p:nvPr>
            <p:ph type="title"/>
          </p:nvPr>
        </p:nvSpPr>
        <p:spPr>
          <a:xfrm>
            <a:off x="360000" y="191233"/>
            <a:ext cx="11484000" cy="545601"/>
          </a:xfrm>
        </p:spPr>
        <p:txBody>
          <a:bodyPr/>
          <a:lstStyle/>
          <a:p>
            <a:r>
              <a:rPr lang="en-AU" dirty="0"/>
              <a:t>Making a popcorn container (2)</a:t>
            </a:r>
          </a:p>
        </p:txBody>
      </p:sp>
      <p:pic>
        <p:nvPicPr>
          <p:cNvPr id="5" name="Picture 4" descr="A rectangular sheet of card with a square of side length x cm marked at each corner. Double-headed arrows show that both the horizontal and vertical sides of each corner square measure x cm. The squares are intended to be cut out so the remaining card can be folded to form an open rectangular box.">
            <a:extLst>
              <a:ext uri="{FF2B5EF4-FFF2-40B4-BE49-F238E27FC236}">
                <a16:creationId xmlns:a16="http://schemas.microsoft.com/office/drawing/2014/main" id="{785D759A-8729-BC67-1D05-2B78FD96B4EA}"/>
              </a:ext>
            </a:extLst>
          </p:cNvPr>
          <p:cNvPicPr>
            <a:picLocks noChangeAspect="1"/>
          </p:cNvPicPr>
          <p:nvPr/>
        </p:nvPicPr>
        <p:blipFill>
          <a:blip r:embed="rId2"/>
          <a:stretch>
            <a:fillRect/>
          </a:stretch>
        </p:blipFill>
        <p:spPr>
          <a:xfrm>
            <a:off x="360000" y="1567096"/>
            <a:ext cx="7931558" cy="4578585"/>
          </a:xfrm>
          <a:prstGeom prst="rect">
            <a:avLst/>
          </a:prstGeom>
        </p:spPr>
      </p:pic>
      <p:sp>
        <p:nvSpPr>
          <p:cNvPr id="8" name="Text Placeholder 7">
            <a:extLst>
              <a:ext uri="{FF2B5EF4-FFF2-40B4-BE49-F238E27FC236}">
                <a16:creationId xmlns:a16="http://schemas.microsoft.com/office/drawing/2014/main" id="{A8477695-52A5-CE5B-9C41-60256BFDE217}"/>
              </a:ext>
            </a:extLst>
          </p:cNvPr>
          <p:cNvSpPr>
            <a:spLocks noGrp="1"/>
          </p:cNvSpPr>
          <p:nvPr>
            <p:ph type="body" sz="quarter" idx="17"/>
          </p:nvPr>
        </p:nvSpPr>
        <p:spPr>
          <a:xfrm>
            <a:off x="9168946" y="3369365"/>
            <a:ext cx="2559228" cy="884935"/>
          </a:xfrm>
          <a:prstGeom prst="wedgeRoundRectCallout">
            <a:avLst>
              <a:gd name="adj1" fmla="val -82834"/>
              <a:gd name="adj2" fmla="val 2764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Paper width = 21 cm</a:t>
            </a:r>
          </a:p>
        </p:txBody>
      </p:sp>
      <p:sp>
        <p:nvSpPr>
          <p:cNvPr id="9" name="Text Placeholder 7">
            <a:extLst>
              <a:ext uri="{FF2B5EF4-FFF2-40B4-BE49-F238E27FC236}">
                <a16:creationId xmlns:a16="http://schemas.microsoft.com/office/drawing/2014/main" id="{97CA9552-8768-EC74-8C82-B944F40036DF}"/>
              </a:ext>
            </a:extLst>
          </p:cNvPr>
          <p:cNvSpPr txBox="1">
            <a:spLocks/>
          </p:cNvSpPr>
          <p:nvPr/>
        </p:nvSpPr>
        <p:spPr>
          <a:xfrm>
            <a:off x="7504393" y="464033"/>
            <a:ext cx="2944167" cy="884935"/>
          </a:xfrm>
          <a:prstGeom prst="wedgeRoundRectCallout">
            <a:avLst>
              <a:gd name="adj1" fmla="val -117304"/>
              <a:gd name="adj2" fmla="val 7420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nchorCtr="1">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lt1"/>
                </a:solidFill>
                <a:latin typeface="+mn-lt"/>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lt1"/>
                </a:solidFill>
                <a:latin typeface="+mn-lt"/>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lt1"/>
                </a:solidFill>
                <a:latin typeface="+mn-lt"/>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lt1"/>
                </a:solidFill>
                <a:latin typeface="+mn-lt"/>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lt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r>
              <a:rPr lang="en-AU" sz="1600" dirty="0"/>
              <a:t>Paper length = 30 cm</a:t>
            </a:r>
          </a:p>
        </p:txBody>
      </p:sp>
      <p:sp>
        <p:nvSpPr>
          <p:cNvPr id="2" name="Slide Number Placeholder 1">
            <a:extLst>
              <a:ext uri="{FF2B5EF4-FFF2-40B4-BE49-F238E27FC236}">
                <a16:creationId xmlns:a16="http://schemas.microsoft.com/office/drawing/2014/main" id="{131024BD-1F62-CE87-07DA-F6B7C64E7E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dirty="0"/>
          </a:p>
        </p:txBody>
      </p:sp>
    </p:spTree>
    <p:extLst>
      <p:ext uri="{BB962C8B-B14F-4D97-AF65-F5344CB8AC3E}">
        <p14:creationId xmlns:p14="http://schemas.microsoft.com/office/powerpoint/2010/main" val="199442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241DA6-4BE3-64FC-A12F-152BA75E07E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
        <p:nvSpPr>
          <p:cNvPr id="3" name="Title 2">
            <a:extLst>
              <a:ext uri="{FF2B5EF4-FFF2-40B4-BE49-F238E27FC236}">
                <a16:creationId xmlns:a16="http://schemas.microsoft.com/office/drawing/2014/main" id="{B5D8BDF3-AF62-58DC-D436-D0A5435D3D1E}"/>
              </a:ext>
            </a:extLst>
          </p:cNvPr>
          <p:cNvSpPr>
            <a:spLocks noGrp="1"/>
          </p:cNvSpPr>
          <p:nvPr>
            <p:ph type="title"/>
          </p:nvPr>
        </p:nvSpPr>
        <p:spPr/>
        <p:txBody>
          <a:bodyPr/>
          <a:lstStyle/>
          <a:p>
            <a:r>
              <a:rPr lang="en-AU" dirty="0"/>
              <a:t>Container volumes</a:t>
            </a:r>
          </a:p>
        </p:txBody>
      </p:sp>
      <p:sp>
        <p:nvSpPr>
          <p:cNvPr id="4" name="Text Placeholder 3">
            <a:extLst>
              <a:ext uri="{FF2B5EF4-FFF2-40B4-BE49-F238E27FC236}">
                <a16:creationId xmlns:a16="http://schemas.microsoft.com/office/drawing/2014/main" id="{556101DB-8A2C-3F13-4429-3851F1A18FF2}"/>
              </a:ext>
            </a:extLst>
          </p:cNvPr>
          <p:cNvSpPr>
            <a:spLocks noGrp="1"/>
          </p:cNvSpPr>
          <p:nvPr>
            <p:ph type="body" sz="quarter" idx="18"/>
          </p:nvPr>
        </p:nvSpPr>
        <p:spPr/>
        <p:txBody>
          <a:bodyPr/>
          <a:lstStyle/>
          <a:p>
            <a:r>
              <a:rPr lang="en-AU" dirty="0"/>
              <a:t>Volume = length x width x height</a:t>
            </a:r>
          </a:p>
        </p:txBody>
      </p:sp>
      <p:sp>
        <p:nvSpPr>
          <p:cNvPr id="5" name="Text Placeholder 4">
            <a:extLst>
              <a:ext uri="{FF2B5EF4-FFF2-40B4-BE49-F238E27FC236}">
                <a16:creationId xmlns:a16="http://schemas.microsoft.com/office/drawing/2014/main" id="{B3074F2D-75AE-1394-B08F-319039C82154}"/>
              </a:ext>
            </a:extLst>
          </p:cNvPr>
          <p:cNvSpPr>
            <a:spLocks noGrp="1"/>
          </p:cNvSpPr>
          <p:nvPr>
            <p:ph type="body" sz="quarter" idx="17"/>
          </p:nvPr>
        </p:nvSpPr>
        <p:spPr/>
        <p:txBody>
          <a:bodyPr/>
          <a:lstStyle/>
          <a:p>
            <a:endParaRPr lang="en-AU" dirty="0"/>
          </a:p>
        </p:txBody>
      </p:sp>
      <mc:AlternateContent xmlns:mc="http://schemas.openxmlformats.org/markup-compatibility/2006" xmlns:a14="http://schemas.microsoft.com/office/drawing/2010/main">
        <mc:Choice Requires="a14">
          <p:graphicFrame>
            <p:nvGraphicFramePr>
              <p:cNvPr id="6" name="Table 5" descr="A table showing x-values, calculations and volumes">
                <a:extLst>
                  <a:ext uri="{FF2B5EF4-FFF2-40B4-BE49-F238E27FC236}">
                    <a16:creationId xmlns:a16="http://schemas.microsoft.com/office/drawing/2014/main" id="{F68E95BC-FED3-568C-009F-469DE50B95E1}"/>
                  </a:ext>
                </a:extLst>
              </p:cNvPr>
              <p:cNvGraphicFramePr>
                <a:graphicFrameLocks noGrp="1"/>
              </p:cNvGraphicFramePr>
              <p:nvPr>
                <p:extLst>
                  <p:ext uri="{D42A27DB-BD31-4B8C-83A1-F6EECF244321}">
                    <p14:modId xmlns:p14="http://schemas.microsoft.com/office/powerpoint/2010/main" val="2974912728"/>
                  </p:ext>
                </p:extLst>
              </p:nvPr>
            </p:nvGraphicFramePr>
            <p:xfrm>
              <a:off x="347999" y="1567086"/>
              <a:ext cx="7409328" cy="4807830"/>
            </p:xfrm>
            <a:graphic>
              <a:graphicData uri="http://schemas.openxmlformats.org/drawingml/2006/table">
                <a:tbl>
                  <a:tblPr firstRow="1" bandRow="1">
                    <a:tableStyleId>{5A111915-BE36-4E01-A7E5-04B1672EAD32}</a:tableStyleId>
                  </a:tblPr>
                  <a:tblGrid>
                    <a:gridCol w="2079836">
                      <a:extLst>
                        <a:ext uri="{9D8B030D-6E8A-4147-A177-3AD203B41FA5}">
                          <a16:colId xmlns:a16="http://schemas.microsoft.com/office/drawing/2014/main" val="3260447090"/>
                        </a:ext>
                      </a:extLst>
                    </a:gridCol>
                    <a:gridCol w="2664746">
                      <a:extLst>
                        <a:ext uri="{9D8B030D-6E8A-4147-A177-3AD203B41FA5}">
                          <a16:colId xmlns:a16="http://schemas.microsoft.com/office/drawing/2014/main" val="466933947"/>
                        </a:ext>
                      </a:extLst>
                    </a:gridCol>
                    <a:gridCol w="2664746">
                      <a:extLst>
                        <a:ext uri="{9D8B030D-6E8A-4147-A177-3AD203B41FA5}">
                          <a16:colId xmlns:a16="http://schemas.microsoft.com/office/drawing/2014/main" val="289148353"/>
                        </a:ext>
                      </a:extLst>
                    </a:gridCol>
                  </a:tblGrid>
                  <a:tr h="480783">
                    <a:tc>
                      <a:txBody>
                        <a:bodyPr/>
                        <a:lstStyle/>
                        <a:p>
                          <a:pPr algn="ctr"/>
                          <a14:m>
                            <m:oMath xmlns:m="http://schemas.openxmlformats.org/officeDocument/2006/math">
                              <m:r>
                                <a:rPr lang="en-AU" sz="2200" b="1" i="1" smtClean="0">
                                  <a:latin typeface="Cambria Math" panose="02040503050406030204" pitchFamily="18" charset="0"/>
                                </a:rPr>
                                <m:t>𝒙</m:t>
                              </m:r>
                              <m:r>
                                <a:rPr lang="en-AU" sz="2200" b="1" i="1" smtClean="0">
                                  <a:latin typeface="Cambria Math" panose="02040503050406030204" pitchFamily="18" charset="0"/>
                                </a:rPr>
                                <m:t>−</m:t>
                              </m:r>
                            </m:oMath>
                          </a14:m>
                          <a:r>
                            <a:rPr lang="en-AU" sz="2200" dirty="0"/>
                            <a:t>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AU" sz="2200" dirty="0"/>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AU" sz="2200" dirty="0"/>
                            <a:t>Volume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3275454"/>
                      </a:ext>
                    </a:extLst>
                  </a:tr>
                  <a:tr h="480783">
                    <a:tc>
                      <a:txBody>
                        <a:bodyPr/>
                        <a:lstStyle/>
                        <a:p>
                          <a:pPr algn="ctr"/>
                          <a:r>
                            <a:rPr lang="en-AU" sz="2200" dirty="0"/>
                            <a:t>1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200" dirty="0"/>
                            <a:t>28 x 19 x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200" dirty="0"/>
                            <a:t>532 </a:t>
                          </a:r>
                          <a14:m>
                            <m:oMath xmlns:m="http://schemas.openxmlformats.org/officeDocument/2006/math">
                              <m:r>
                                <a:rPr lang="en-AU" sz="2200" b="0" i="1" smtClean="0">
                                  <a:latin typeface="Cambria Math" panose="02040503050406030204" pitchFamily="18" charset="0"/>
                                </a:rPr>
                                <m:t>𝑐</m:t>
                              </m:r>
                              <m:sSup>
                                <m:sSupPr>
                                  <m:ctrlPr>
                                    <a:rPr lang="en-AU" sz="2200" b="0" i="1" smtClean="0">
                                      <a:latin typeface="Cambria Math" panose="02040503050406030204" pitchFamily="18" charset="0"/>
                                    </a:rPr>
                                  </m:ctrlPr>
                                </m:sSupPr>
                                <m:e>
                                  <m:r>
                                    <a:rPr lang="en-AU" sz="2200" b="0" i="1" smtClean="0">
                                      <a:latin typeface="Cambria Math" panose="02040503050406030204" pitchFamily="18" charset="0"/>
                                    </a:rPr>
                                    <m:t>𝑚</m:t>
                                  </m:r>
                                </m:e>
                                <m:sup>
                                  <m:r>
                                    <a:rPr lang="en-AU" sz="2200" b="0" i="1" smtClean="0">
                                      <a:latin typeface="Cambria Math" panose="02040503050406030204" pitchFamily="18" charset="0"/>
                                    </a:rPr>
                                    <m:t>3</m:t>
                                  </m:r>
                                </m:sup>
                              </m:sSup>
                            </m:oMath>
                          </a14:m>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8456960"/>
                      </a:ext>
                    </a:extLst>
                  </a:tr>
                  <a:tr h="480783">
                    <a:tc>
                      <a:txBody>
                        <a:bodyPr/>
                        <a:lstStyle/>
                        <a:p>
                          <a:pPr algn="ctr"/>
                          <a:r>
                            <a:rPr lang="en-AU" sz="2200" dirty="0"/>
                            <a:t>2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1949198"/>
                      </a:ext>
                    </a:extLst>
                  </a:tr>
                  <a:tr h="480783">
                    <a:tc>
                      <a:txBody>
                        <a:bodyPr/>
                        <a:lstStyle/>
                        <a:p>
                          <a:pPr algn="ctr"/>
                          <a:r>
                            <a:rPr lang="en-AU" sz="2200" dirty="0"/>
                            <a:t>3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4809053"/>
                      </a:ext>
                    </a:extLst>
                  </a:tr>
                  <a:tr h="480783">
                    <a:tc>
                      <a:txBody>
                        <a:bodyPr/>
                        <a:lstStyle/>
                        <a:p>
                          <a:pPr algn="ctr"/>
                          <a:r>
                            <a:rPr lang="en-AU" sz="2200" dirty="0"/>
                            <a:t>4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8479591"/>
                      </a:ext>
                    </a:extLst>
                  </a:tr>
                  <a:tr h="480783">
                    <a:tc>
                      <a:txBody>
                        <a:bodyPr/>
                        <a:lstStyle/>
                        <a:p>
                          <a:pPr algn="ctr"/>
                          <a:r>
                            <a:rPr lang="en-AU" sz="2200" dirty="0"/>
                            <a:t>5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0827765"/>
                      </a:ext>
                    </a:extLst>
                  </a:tr>
                  <a:tr h="480783">
                    <a:tc>
                      <a:txBody>
                        <a:bodyPr/>
                        <a:lstStyle/>
                        <a:p>
                          <a:pPr algn="ctr"/>
                          <a:r>
                            <a:rPr lang="en-AU" sz="2200" dirty="0"/>
                            <a:t>6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0700108"/>
                      </a:ext>
                    </a:extLst>
                  </a:tr>
                  <a:tr h="480783">
                    <a:tc>
                      <a:txBody>
                        <a:bodyPr/>
                        <a:lstStyle/>
                        <a:p>
                          <a:pPr algn="ctr"/>
                          <a:r>
                            <a:rPr lang="en-AU" sz="2200" dirty="0"/>
                            <a:t>7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500724"/>
                      </a:ext>
                    </a:extLst>
                  </a:tr>
                  <a:tr h="480783">
                    <a:tc>
                      <a:txBody>
                        <a:bodyPr/>
                        <a:lstStyle/>
                        <a:p>
                          <a:pPr algn="ctr"/>
                          <a:r>
                            <a:rPr lang="en-AU" sz="2200" dirty="0"/>
                            <a:t>8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1857283"/>
                      </a:ext>
                    </a:extLst>
                  </a:tr>
                  <a:tr h="480783">
                    <a:tc>
                      <a:txBody>
                        <a:bodyPr/>
                        <a:lstStyle/>
                        <a:p>
                          <a:pPr algn="ctr"/>
                          <a:r>
                            <a:rPr lang="en-AU" sz="2200" dirty="0"/>
                            <a:t>9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476907"/>
                      </a:ext>
                    </a:extLst>
                  </a:tr>
                </a:tbl>
              </a:graphicData>
            </a:graphic>
          </p:graphicFrame>
        </mc:Choice>
        <mc:Fallback xmlns="">
          <p:graphicFrame>
            <p:nvGraphicFramePr>
              <p:cNvPr id="6" name="Table 5" descr="A table showing x-values, calculations and volumes">
                <a:extLst>
                  <a:ext uri="{FF2B5EF4-FFF2-40B4-BE49-F238E27FC236}">
                    <a16:creationId xmlns:a16="http://schemas.microsoft.com/office/drawing/2014/main" id="{F68E95BC-FED3-568C-009F-469DE50B95E1}"/>
                  </a:ext>
                </a:extLst>
              </p:cNvPr>
              <p:cNvGraphicFramePr>
                <a:graphicFrameLocks noGrp="1"/>
              </p:cNvGraphicFramePr>
              <p:nvPr>
                <p:extLst>
                  <p:ext uri="{D42A27DB-BD31-4B8C-83A1-F6EECF244321}">
                    <p14:modId xmlns:p14="http://schemas.microsoft.com/office/powerpoint/2010/main" val="2974912728"/>
                  </p:ext>
                </p:extLst>
              </p:nvPr>
            </p:nvGraphicFramePr>
            <p:xfrm>
              <a:off x="347999" y="1567086"/>
              <a:ext cx="7409328" cy="4807830"/>
            </p:xfrm>
            <a:graphic>
              <a:graphicData uri="http://schemas.openxmlformats.org/drawingml/2006/table">
                <a:tbl>
                  <a:tblPr firstRow="1" bandRow="1">
                    <a:tableStyleId>{5A111915-BE36-4E01-A7E5-04B1672EAD32}</a:tableStyleId>
                  </a:tblPr>
                  <a:tblGrid>
                    <a:gridCol w="2079836">
                      <a:extLst>
                        <a:ext uri="{9D8B030D-6E8A-4147-A177-3AD203B41FA5}">
                          <a16:colId xmlns:a16="http://schemas.microsoft.com/office/drawing/2014/main" val="3260447090"/>
                        </a:ext>
                      </a:extLst>
                    </a:gridCol>
                    <a:gridCol w="2664746">
                      <a:extLst>
                        <a:ext uri="{9D8B030D-6E8A-4147-A177-3AD203B41FA5}">
                          <a16:colId xmlns:a16="http://schemas.microsoft.com/office/drawing/2014/main" val="466933947"/>
                        </a:ext>
                      </a:extLst>
                    </a:gridCol>
                    <a:gridCol w="2664746">
                      <a:extLst>
                        <a:ext uri="{9D8B030D-6E8A-4147-A177-3AD203B41FA5}">
                          <a16:colId xmlns:a16="http://schemas.microsoft.com/office/drawing/2014/main" val="289148353"/>
                        </a:ext>
                      </a:extLst>
                    </a:gridCol>
                  </a:tblGrid>
                  <a:tr h="480783">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293" t="-7595" r="-257185" b="-913924"/>
                          </a:stretch>
                        </a:blipFill>
                      </a:tcPr>
                    </a:tc>
                    <a:tc>
                      <a:txBody>
                        <a:bodyPr/>
                        <a:lstStyle/>
                        <a:p>
                          <a:pPr algn="ctr"/>
                          <a:r>
                            <a:rPr lang="en-AU" sz="2200"/>
                            <a:t>Calculation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AU" sz="2200"/>
                            <a:t>Volume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3275454"/>
                      </a:ext>
                    </a:extLst>
                  </a:tr>
                  <a:tr h="480783">
                    <a:tc>
                      <a:txBody>
                        <a:bodyPr/>
                        <a:lstStyle/>
                        <a:p>
                          <a:pPr algn="ctr"/>
                          <a:r>
                            <a:rPr lang="en-AU" sz="2200"/>
                            <a:t>1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sz="2200"/>
                            <a:t>28 x 19 x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178490" t="-107595" r="-458" b="-813924"/>
                          </a:stretch>
                        </a:blipFill>
                      </a:tcPr>
                    </a:tc>
                    <a:extLst>
                      <a:ext uri="{0D108BD9-81ED-4DB2-BD59-A6C34878D82A}">
                        <a16:rowId xmlns:a16="http://schemas.microsoft.com/office/drawing/2014/main" val="1858456960"/>
                      </a:ext>
                    </a:extLst>
                  </a:tr>
                  <a:tr h="480783">
                    <a:tc>
                      <a:txBody>
                        <a:bodyPr/>
                        <a:lstStyle/>
                        <a:p>
                          <a:pPr algn="ctr"/>
                          <a:r>
                            <a:rPr lang="en-AU" sz="2200"/>
                            <a:t>2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1949198"/>
                      </a:ext>
                    </a:extLst>
                  </a:tr>
                  <a:tr h="480783">
                    <a:tc>
                      <a:txBody>
                        <a:bodyPr/>
                        <a:lstStyle/>
                        <a:p>
                          <a:pPr algn="ctr"/>
                          <a:r>
                            <a:rPr lang="en-AU" sz="2200"/>
                            <a:t>3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4809053"/>
                      </a:ext>
                    </a:extLst>
                  </a:tr>
                  <a:tr h="480783">
                    <a:tc>
                      <a:txBody>
                        <a:bodyPr/>
                        <a:lstStyle/>
                        <a:p>
                          <a:pPr algn="ctr"/>
                          <a:r>
                            <a:rPr lang="en-AU" sz="2200"/>
                            <a:t>4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8479591"/>
                      </a:ext>
                    </a:extLst>
                  </a:tr>
                  <a:tr h="480783">
                    <a:tc>
                      <a:txBody>
                        <a:bodyPr/>
                        <a:lstStyle/>
                        <a:p>
                          <a:pPr algn="ctr"/>
                          <a:r>
                            <a:rPr lang="en-AU" sz="2200"/>
                            <a:t>5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0827765"/>
                      </a:ext>
                    </a:extLst>
                  </a:tr>
                  <a:tr h="480783">
                    <a:tc>
                      <a:txBody>
                        <a:bodyPr/>
                        <a:lstStyle/>
                        <a:p>
                          <a:pPr algn="ctr"/>
                          <a:r>
                            <a:rPr lang="en-AU" sz="2200"/>
                            <a:t>6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0700108"/>
                      </a:ext>
                    </a:extLst>
                  </a:tr>
                  <a:tr h="480783">
                    <a:tc>
                      <a:txBody>
                        <a:bodyPr/>
                        <a:lstStyle/>
                        <a:p>
                          <a:pPr algn="ctr"/>
                          <a:r>
                            <a:rPr lang="en-AU" sz="2200"/>
                            <a:t>7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8500724"/>
                      </a:ext>
                    </a:extLst>
                  </a:tr>
                  <a:tr h="480783">
                    <a:tc>
                      <a:txBody>
                        <a:bodyPr/>
                        <a:lstStyle/>
                        <a:p>
                          <a:pPr algn="ctr"/>
                          <a:r>
                            <a:rPr lang="en-AU" sz="2200"/>
                            <a:t>8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1857283"/>
                      </a:ext>
                    </a:extLst>
                  </a:tr>
                  <a:tr h="480783">
                    <a:tc>
                      <a:txBody>
                        <a:bodyPr/>
                        <a:lstStyle/>
                        <a:p>
                          <a:pPr algn="ctr"/>
                          <a:r>
                            <a:rPr lang="en-AU" sz="2200"/>
                            <a:t>9 cm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AU" sz="2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476907"/>
                      </a:ext>
                    </a:extLst>
                  </a:tr>
                </a:tbl>
              </a:graphicData>
            </a:graphic>
          </p:graphicFrame>
        </mc:Fallback>
      </mc:AlternateContent>
    </p:spTree>
    <p:extLst>
      <p:ext uri="{BB962C8B-B14F-4D97-AF65-F5344CB8AC3E}">
        <p14:creationId xmlns:p14="http://schemas.microsoft.com/office/powerpoint/2010/main" val="3010951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latin typeface="+mj-lt"/>
              </a:rPr>
              <a:t>Formula</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A37F51C-F13C-4015-C00B-B3774AEBA21D}"/>
                  </a:ext>
                </a:extLst>
              </p:cNvPr>
              <p:cNvSpPr>
                <a:spLocks noGrp="1"/>
              </p:cNvSpPr>
              <p:nvPr>
                <p:ph type="body" sz="quarter" idx="17"/>
              </p:nvPr>
            </p:nvSpPr>
            <p:spPr>
              <a:xfrm>
                <a:off x="360000" y="984738"/>
                <a:ext cx="11484000" cy="5390183"/>
              </a:xfrm>
            </p:spPr>
            <p:txBody>
              <a:bodyPr/>
              <a:lstStyle/>
              <a:p>
                <a:pPr algn="ctr"/>
                <a:r>
                  <a:rPr lang="en-AU" sz="5000" dirty="0">
                    <a:latin typeface="+mn-lt"/>
                  </a:rPr>
                  <a:t> </a:t>
                </a:r>
                <a14:m>
                  <m:oMath xmlns:m="http://schemas.openxmlformats.org/officeDocument/2006/math">
                    <m:r>
                      <a:rPr lang="en-AU" sz="5000" i="1">
                        <a:latin typeface="Cambria Math" panose="02040503050406030204" pitchFamily="18" charset="0"/>
                      </a:rPr>
                      <m:t>𝑉</m:t>
                    </m:r>
                    <m:r>
                      <a:rPr lang="en-AU" sz="5000" i="1">
                        <a:latin typeface="Cambria Math" panose="02040503050406030204" pitchFamily="18" charset="0"/>
                      </a:rPr>
                      <m:t>=</m:t>
                    </m:r>
                    <m:r>
                      <a:rPr lang="en-AU" sz="5000" i="1">
                        <a:latin typeface="Cambria Math" panose="02040503050406030204" pitchFamily="18" charset="0"/>
                      </a:rPr>
                      <m:t>𝑥</m:t>
                    </m:r>
                    <m:r>
                      <a:rPr lang="en-AU" sz="5000" i="1">
                        <a:latin typeface="Cambria Math" panose="02040503050406030204" pitchFamily="18" charset="0"/>
                      </a:rPr>
                      <m:t>(30−2</m:t>
                    </m:r>
                    <m:r>
                      <a:rPr lang="en-AU" sz="5000" i="1">
                        <a:latin typeface="Cambria Math" panose="02040503050406030204" pitchFamily="18" charset="0"/>
                      </a:rPr>
                      <m:t>𝑥</m:t>
                    </m:r>
                    <m:r>
                      <a:rPr lang="en-AU" sz="5000" i="1">
                        <a:latin typeface="Cambria Math" panose="02040503050406030204" pitchFamily="18" charset="0"/>
                      </a:rPr>
                      <m:t>)(21−2</m:t>
                    </m:r>
                    <m:r>
                      <a:rPr lang="en-AU" sz="5000" i="1">
                        <a:latin typeface="Cambria Math" panose="02040503050406030204" pitchFamily="18" charset="0"/>
                      </a:rPr>
                      <m:t>𝑥</m:t>
                    </m:r>
                    <m:r>
                      <a:rPr lang="en-AU" sz="5000" i="1">
                        <a:latin typeface="Cambria Math" panose="02040503050406030204" pitchFamily="18" charset="0"/>
                      </a:rPr>
                      <m:t>)</m:t>
                    </m:r>
                  </m:oMath>
                </a14:m>
                <a:endParaRPr lang="en-AU" sz="5000" dirty="0">
                  <a:latin typeface="+mn-lt"/>
                </a:endParaRPr>
              </a:p>
            </p:txBody>
          </p:sp>
        </mc:Choice>
        <mc:Fallback xmlns="">
          <p:sp>
            <p:nvSpPr>
              <p:cNvPr id="12" name="Text Placeholder 11">
                <a:extLst>
                  <a:ext uri="{FF2B5EF4-FFF2-40B4-BE49-F238E27FC236}">
                    <a16:creationId xmlns:a16="http://schemas.microsoft.com/office/drawing/2014/main" id="{FA37F51C-F13C-4015-C00B-B3774AEBA21D}"/>
                  </a:ext>
                </a:extLst>
              </p:cNvPr>
              <p:cNvSpPr>
                <a:spLocks noGrp="1" noRot="1" noChangeAspect="1" noMove="1" noResize="1" noEditPoints="1" noAdjustHandles="1" noChangeArrowheads="1" noChangeShapeType="1" noTextEdit="1"/>
              </p:cNvSpPr>
              <p:nvPr>
                <p:ph type="body" sz="quarter" idx="17"/>
              </p:nvPr>
            </p:nvSpPr>
            <p:spPr>
              <a:xfrm>
                <a:off x="360000" y="984738"/>
                <a:ext cx="11484000" cy="5390183"/>
              </a:xfrm>
              <a:blipFill>
                <a:blip r:embed="rId3"/>
                <a:stretch>
                  <a:fillRect/>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dirty="0"/>
          </a:p>
        </p:txBody>
      </p:sp>
      <p:pic>
        <p:nvPicPr>
          <p:cNvPr id="5" name="Picture 4" descr="An open rectangular box formed by cutting squares from the corners of a 30 cm by 21 cm sheet and folding up the sides. The box has height x cm, length 30−2x cm and width 21−2x cm.">
            <a:extLst>
              <a:ext uri="{FF2B5EF4-FFF2-40B4-BE49-F238E27FC236}">
                <a16:creationId xmlns:a16="http://schemas.microsoft.com/office/drawing/2014/main" id="{13B9BC22-44BC-F791-6DA0-8D5A7F63C1C3}"/>
              </a:ext>
            </a:extLst>
          </p:cNvPr>
          <p:cNvPicPr>
            <a:picLocks noChangeAspect="1"/>
          </p:cNvPicPr>
          <p:nvPr/>
        </p:nvPicPr>
        <p:blipFill>
          <a:blip r:embed="rId4"/>
          <a:stretch>
            <a:fillRect/>
          </a:stretch>
        </p:blipFill>
        <p:spPr>
          <a:xfrm>
            <a:off x="1275654" y="2138293"/>
            <a:ext cx="10039558" cy="4307168"/>
          </a:xfrm>
          <a:prstGeom prst="rect">
            <a:avLst/>
          </a:prstGeom>
        </p:spPr>
      </p:pic>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Solution for A4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408906-2AD5-7E7E-1A82-95497E60EA9E}"/>
                  </a:ext>
                </a:extLst>
              </p:cNvPr>
              <p:cNvSpPr>
                <a:spLocks noGrp="1"/>
              </p:cNvSpPr>
              <p:nvPr>
                <p:ph type="body" sz="quarter" idx="17"/>
              </p:nvPr>
            </p:nvSpPr>
            <p:spPr>
              <a:xfrm>
                <a:off x="360000" y="1038578"/>
                <a:ext cx="3551600" cy="5819422"/>
              </a:xfrm>
            </p:spPr>
            <p:txBody>
              <a:bodyPr/>
              <a:lstStyle/>
              <a:p>
                <a:r>
                  <a:rPr lang="en-AU" sz="1800" b="1" dirty="0">
                    <a:solidFill>
                      <a:schemeClr val="accent2"/>
                    </a:solidFill>
                  </a:rPr>
                  <a:t>1. Define the variable.</a:t>
                </a:r>
              </a:p>
              <a:p>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 </m:t>
                    </m:r>
                  </m:oMath>
                </a14:m>
                <a:r>
                  <a:rPr lang="en-AU" sz="1800" dirty="0"/>
                  <a:t>length cut from corners </a:t>
                </a:r>
              </a:p>
              <a:p>
                <a:r>
                  <a:rPr lang="en-AU" sz="1800" b="1" dirty="0">
                    <a:solidFill>
                      <a:schemeClr val="accent2"/>
                    </a:solidFill>
                  </a:rPr>
                  <a:t>2. State the domain.</a:t>
                </a:r>
              </a:p>
              <a:p>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0&lt;</m:t>
                      </m:r>
                      <m:r>
                        <a:rPr lang="en-AU" sz="1800" b="0" i="1" smtClean="0">
                          <a:latin typeface="Cambria Math" panose="02040503050406030204" pitchFamily="18" charset="0"/>
                        </a:rPr>
                        <m:t>𝑥</m:t>
                      </m:r>
                      <m:r>
                        <a:rPr lang="en-AU" sz="1800" b="0" i="1" smtClean="0">
                          <a:latin typeface="Cambria Math" panose="02040503050406030204" pitchFamily="18" charset="0"/>
                        </a:rPr>
                        <m:t>&lt;10.5</m:t>
                      </m:r>
                    </m:oMath>
                  </m:oMathPara>
                </a14:m>
                <a:endParaRPr lang="en-AU" sz="1800" dirty="0"/>
              </a:p>
              <a:p>
                <a:r>
                  <a:rPr lang="en-AU" sz="1800" b="1" dirty="0">
                    <a:solidFill>
                      <a:schemeClr val="accent2"/>
                    </a:solidFill>
                  </a:rPr>
                  <a:t>3. Create a function.</a:t>
                </a:r>
              </a:p>
              <a:p>
                <a:pPr/>
                <a14:m>
                  <m:oMathPara xmlns:m="http://schemas.openxmlformats.org/officeDocument/2006/math">
                    <m:oMathParaPr>
                      <m:jc m:val="centerGroup"/>
                    </m:oMathParaPr>
                    <m:oMath xmlns:m="http://schemas.openxmlformats.org/officeDocument/2006/math">
                      <m:r>
                        <a:rPr lang="en-AU" sz="1800" i="1" dirty="0" smtClean="0">
                          <a:latin typeface="Cambria Math" panose="02040503050406030204" pitchFamily="18" charset="0"/>
                        </a:rPr>
                        <m:t>𝑉</m:t>
                      </m:r>
                      <m:r>
                        <m:rPr>
                          <m:aln/>
                        </m:rPr>
                        <a:rPr lang="en-AU" sz="1800" i="1" dirty="0" smtClean="0">
                          <a:latin typeface="Cambria Math" panose="02040503050406030204" pitchFamily="18" charset="0"/>
                        </a:rPr>
                        <m:t>=</m:t>
                      </m:r>
                      <m:r>
                        <a:rPr lang="en-AU" sz="1800" i="1" dirty="0" smtClean="0">
                          <a:latin typeface="Cambria Math" panose="02040503050406030204" pitchFamily="18" charset="0"/>
                        </a:rPr>
                        <m:t>𝑥</m:t>
                      </m:r>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30</m:t>
                          </m:r>
                          <m:r>
                            <a:rPr lang="en-AU" sz="1800" i="1" dirty="0" smtClean="0">
                              <a:latin typeface="Cambria Math" panose="02040503050406030204" pitchFamily="18" charset="0"/>
                            </a:rPr>
                            <m:t>−</m:t>
                          </m:r>
                          <m:r>
                            <a:rPr lang="en-AU" sz="1800" i="1" dirty="0" smtClean="0">
                              <a:latin typeface="Cambria Math" panose="02040503050406030204" pitchFamily="18" charset="0"/>
                            </a:rPr>
                            <m:t>2</m:t>
                          </m:r>
                          <m:r>
                            <a:rPr lang="en-AU" sz="1800" i="1" dirty="0" smtClean="0">
                              <a:latin typeface="Cambria Math" panose="02040503050406030204" pitchFamily="18" charset="0"/>
                            </a:rPr>
                            <m:t>𝑥</m:t>
                          </m:r>
                        </m:e>
                      </m:d>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21</m:t>
                          </m:r>
                          <m:r>
                            <a:rPr lang="en-AU" sz="1800" i="1" dirty="0" smtClean="0">
                              <a:latin typeface="Cambria Math" panose="02040503050406030204" pitchFamily="18" charset="0"/>
                            </a:rPr>
                            <m:t>−</m:t>
                          </m:r>
                          <m:r>
                            <a:rPr lang="en-AU" sz="1800" i="1" dirty="0" smtClean="0">
                              <a:latin typeface="Cambria Math" panose="02040503050406030204" pitchFamily="18" charset="0"/>
                            </a:rPr>
                            <m:t>2</m:t>
                          </m:r>
                          <m:r>
                            <a:rPr lang="en-AU" sz="1800" i="1" dirty="0" smtClean="0">
                              <a:latin typeface="Cambria Math" panose="02040503050406030204" pitchFamily="18" charset="0"/>
                            </a:rPr>
                            <m:t>𝑥</m:t>
                          </m:r>
                        </m:e>
                      </m:d>
                    </m:oMath>
                    <m:oMath xmlns:m="http://schemas.openxmlformats.org/officeDocument/2006/math">
                      <m:r>
                        <m:rPr>
                          <m:aln/>
                        </m:rPr>
                        <a:rPr lang="en-AU" sz="1800">
                          <a:latin typeface="Cambria Math" panose="02040503050406030204" pitchFamily="18" charset="0"/>
                        </a:rPr>
                        <m:t>=</m:t>
                      </m:r>
                      <m:r>
                        <a:rPr lang="en-AU" sz="1800" i="1">
                          <a:latin typeface="Cambria Math" panose="02040503050406030204" pitchFamily="18" charset="0"/>
                        </a:rPr>
                        <m:t>𝑥</m:t>
                      </m:r>
                      <m:d>
                        <m:dPr>
                          <m:ctrlPr>
                            <a:rPr lang="ar-AE" sz="1800" i="1">
                              <a:latin typeface="Cambria Math" panose="02040503050406030204" pitchFamily="18" charset="0"/>
                            </a:rPr>
                          </m:ctrlPr>
                        </m:dPr>
                        <m:e>
                          <m:r>
                            <a:rPr lang="ar-AE" sz="1800">
                              <a:latin typeface="Cambria Math" panose="02040503050406030204" pitchFamily="18" charset="0"/>
                            </a:rPr>
                            <m:t>630</m:t>
                          </m:r>
                          <m:r>
                            <a:rPr lang="ar-AE" sz="1800">
                              <a:latin typeface="Cambria Math" panose="02040503050406030204" pitchFamily="18" charset="0"/>
                            </a:rPr>
                            <m:t>−</m:t>
                          </m:r>
                          <m:r>
                            <a:rPr lang="en-AU" sz="1800" b="0" i="1" smtClean="0">
                              <a:latin typeface="Cambria Math" panose="02040503050406030204" pitchFamily="18" charset="0"/>
                            </a:rPr>
                            <m:t>60</m:t>
                          </m:r>
                          <m:r>
                            <a:rPr lang="ar-AE" sz="1800" i="1">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42</m:t>
                          </m:r>
                          <m:r>
                            <a:rPr lang="en-AU" sz="1800" b="0" i="1" smtClean="0">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4</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e>
                      </m:d>
                    </m:oMath>
                    <m:oMath xmlns:m="http://schemas.openxmlformats.org/officeDocument/2006/math">
                      <m:r>
                        <m:rPr>
                          <m:aln/>
                        </m:rPr>
                        <a:rPr lang="en-AU" sz="1800">
                          <a:latin typeface="Cambria Math" panose="02040503050406030204" pitchFamily="18" charset="0"/>
                        </a:rPr>
                        <m:t>=</m:t>
                      </m:r>
                      <m:r>
                        <a:rPr lang="en-AU" sz="1800" i="1">
                          <a:latin typeface="Cambria Math" panose="02040503050406030204" pitchFamily="18" charset="0"/>
                        </a:rPr>
                        <m:t>𝑥</m:t>
                      </m:r>
                      <m:d>
                        <m:dPr>
                          <m:ctrlPr>
                            <a:rPr lang="ar-AE" sz="1800" i="1">
                              <a:latin typeface="Cambria Math" panose="02040503050406030204" pitchFamily="18" charset="0"/>
                            </a:rPr>
                          </m:ctrlPr>
                        </m:dPr>
                        <m:e>
                          <m:r>
                            <a:rPr lang="ar-AE" sz="1800">
                              <a:latin typeface="Cambria Math" panose="02040503050406030204" pitchFamily="18" charset="0"/>
                            </a:rPr>
                            <m:t>630</m:t>
                          </m:r>
                          <m:r>
                            <a:rPr lang="ar-AE" sz="1800">
                              <a:latin typeface="Cambria Math" panose="02040503050406030204" pitchFamily="18" charset="0"/>
                            </a:rPr>
                            <m:t>−</m:t>
                          </m:r>
                          <m:r>
                            <a:rPr lang="ar-AE" sz="1800">
                              <a:latin typeface="Cambria Math" panose="02040503050406030204" pitchFamily="18" charset="0"/>
                            </a:rPr>
                            <m:t>102</m:t>
                          </m:r>
                          <m:r>
                            <a:rPr lang="ar-AE"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4</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e>
                      </m: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630</m:t>
                      </m:r>
                      <m:r>
                        <a:rPr lang="ar-AE"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102</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r>
                        <a:rPr lang="ar-AE" sz="1800">
                          <a:latin typeface="Cambria Math" panose="02040503050406030204" pitchFamily="18" charset="0"/>
                        </a:rPr>
                        <m:t>+</m:t>
                      </m:r>
                      <m:r>
                        <a:rPr lang="ar-AE" sz="1800">
                          <a:latin typeface="Cambria Math" panose="02040503050406030204" pitchFamily="18" charset="0"/>
                        </a:rPr>
                        <m:t>4</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3</m:t>
                          </m:r>
                        </m:sup>
                      </m:sSup>
                    </m:oMath>
                  </m:oMathPara>
                </a14:m>
                <a:endParaRPr lang="ar-AE" sz="1800" dirty="0"/>
              </a:p>
            </p:txBody>
          </p:sp>
        </mc:Choice>
        <mc:Fallback xmlns="">
          <p:sp>
            <p:nvSpPr>
              <p:cNvPr id="5" name="Text Placeholder 4">
                <a:extLst>
                  <a:ext uri="{FF2B5EF4-FFF2-40B4-BE49-F238E27FC236}">
                    <a16:creationId xmlns:a16="http://schemas.microsoft.com/office/drawing/2014/main" id="{A5408906-2AD5-7E7E-1A82-95497E60EA9E}"/>
                  </a:ext>
                </a:extLst>
              </p:cNvPr>
              <p:cNvSpPr>
                <a:spLocks noGrp="1" noRot="1" noChangeAspect="1" noMove="1" noResize="1" noEditPoints="1" noAdjustHandles="1" noChangeArrowheads="1" noChangeShapeType="1" noTextEdit="1"/>
              </p:cNvSpPr>
              <p:nvPr>
                <p:ph type="body" sz="quarter" idx="17"/>
              </p:nvPr>
            </p:nvSpPr>
            <p:spPr>
              <a:xfrm>
                <a:off x="360000" y="1038578"/>
                <a:ext cx="3551600" cy="5819422"/>
              </a:xfrm>
              <a:blipFill>
                <a:blip r:embed="rId2"/>
                <a:stretch>
                  <a:fillRect l="-394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8CA400A-7D7B-ACD2-B564-394A5A50AF0E}"/>
                  </a:ext>
                </a:extLst>
              </p:cNvPr>
              <p:cNvSpPr txBox="1"/>
              <p:nvPr/>
            </p:nvSpPr>
            <p:spPr>
              <a:xfrm>
                <a:off x="4147824" y="1130006"/>
                <a:ext cx="3886772" cy="4470400"/>
              </a:xfrm>
              <a:prstGeom prst="rect">
                <a:avLst/>
              </a:prstGeom>
              <a:noFill/>
            </p:spPr>
            <p:txBody>
              <a:bodyPr wrap="square" lIns="0" tIns="0" rIns="0" bIns="0" rtlCol="0">
                <a:noAutofit/>
              </a:bodyPr>
              <a:lstStyle/>
              <a:p>
                <a:pPr>
                  <a:lnSpc>
                    <a:spcPct val="150000"/>
                  </a:lnSpc>
                </a:pPr>
                <a:r>
                  <a:rPr lang="en-AU" sz="1800" b="1" dirty="0">
                    <a:solidFill>
                      <a:schemeClr val="accent2"/>
                    </a:solidFill>
                  </a:rPr>
                  <a:t>4. Differentiate the function.</a:t>
                </a:r>
              </a:p>
              <a:p>
                <a:pPr>
                  <a:lnSpc>
                    <a:spcPct val="150000"/>
                  </a:lnSpc>
                </a:pPr>
                <a14:m>
                  <m:oMathPara xmlns:m="http://schemas.openxmlformats.org/officeDocument/2006/math">
                    <m:oMathParaPr>
                      <m:jc m:val="centerGroup"/>
                    </m:oMathParaPr>
                    <m:oMath xmlns:m="http://schemas.openxmlformats.org/officeDocument/2006/math">
                      <m:f>
                        <m:fPr>
                          <m:ctrlPr>
                            <a:rPr lang="ar-AE" sz="1800" i="1">
                              <a:latin typeface="Cambria Math" panose="02040503050406030204" pitchFamily="18" charset="0"/>
                            </a:rPr>
                          </m:ctrlPr>
                        </m:fPr>
                        <m:num>
                          <m:r>
                            <a:rPr lang="ar-AE" sz="1800" i="1">
                              <a:latin typeface="Cambria Math" panose="02040503050406030204" pitchFamily="18" charset="0"/>
                            </a:rPr>
                            <m:t>𝑑𝑉</m:t>
                          </m:r>
                        </m:num>
                        <m:den>
                          <m:r>
                            <a:rPr lang="ar-AE" sz="1800" i="1">
                              <a:latin typeface="Cambria Math" panose="02040503050406030204" pitchFamily="18" charset="0"/>
                            </a:rPr>
                            <m:t>𝑑𝑥</m:t>
                          </m:r>
                        </m:den>
                      </m:f>
                      <m:r>
                        <m:rPr>
                          <m:aln/>
                        </m:rPr>
                        <a:rPr lang="ar-AE" sz="1800">
                          <a:latin typeface="Cambria Math" panose="02040503050406030204" pitchFamily="18" charset="0"/>
                        </a:rPr>
                        <m:t>=</m:t>
                      </m:r>
                      <m:r>
                        <a:rPr lang="ar-AE" sz="1800">
                          <a:latin typeface="Cambria Math" panose="02040503050406030204" pitchFamily="18" charset="0"/>
                        </a:rPr>
                        <m:t>630</m:t>
                      </m:r>
                      <m:r>
                        <a:rPr lang="ar-AE" sz="1800">
                          <a:latin typeface="Cambria Math" panose="02040503050406030204" pitchFamily="18" charset="0"/>
                        </a:rPr>
                        <m:t>−</m:t>
                      </m:r>
                      <m:r>
                        <a:rPr lang="ar-AE" sz="1800">
                          <a:latin typeface="Cambria Math" panose="02040503050406030204" pitchFamily="18" charset="0"/>
                        </a:rPr>
                        <m:t>204</m:t>
                      </m:r>
                      <m:r>
                        <a:rPr lang="ar-AE"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12</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oMath>
                  </m:oMathPara>
                </a14:m>
                <a:endParaRPr lang="en-AU" sz="1800" dirty="0"/>
              </a:p>
              <a:p>
                <a:pPr>
                  <a:lnSpc>
                    <a:spcPct val="150000"/>
                  </a:lnSpc>
                </a:pPr>
                <a:r>
                  <a:rPr lang="en-AU" sz="1800" b="1" dirty="0">
                    <a:solidFill>
                      <a:schemeClr val="accent2"/>
                    </a:solidFill>
                  </a:rPr>
                  <a:t>5. Find stationary point, </a:t>
                </a:r>
                <a14:m>
                  <m:oMath xmlns:m="http://schemas.openxmlformats.org/officeDocument/2006/math">
                    <m:f>
                      <m:fPr>
                        <m:ctrlPr>
                          <a:rPr lang="en-AU" sz="1800" b="1" i="1">
                            <a:solidFill>
                              <a:schemeClr val="accent2"/>
                            </a:solidFill>
                            <a:latin typeface="Cambria Math" panose="02040503050406030204" pitchFamily="18" charset="0"/>
                          </a:rPr>
                        </m:ctrlPr>
                      </m:fPr>
                      <m:num>
                        <m:r>
                          <a:rPr lang="en-AU" sz="1800" b="1" i="1">
                            <a:solidFill>
                              <a:schemeClr val="accent2"/>
                            </a:solidFill>
                            <a:latin typeface="Cambria Math" panose="02040503050406030204" pitchFamily="18" charset="0"/>
                          </a:rPr>
                          <m:t>𝒅𝑽</m:t>
                        </m:r>
                      </m:num>
                      <m:den>
                        <m:r>
                          <a:rPr lang="en-AU" sz="1800" b="1" i="1">
                            <a:solidFill>
                              <a:schemeClr val="accent2"/>
                            </a:solidFill>
                            <a:latin typeface="Cambria Math" panose="02040503050406030204" pitchFamily="18" charset="0"/>
                          </a:rPr>
                          <m:t>𝒅𝒙</m:t>
                        </m:r>
                      </m:den>
                    </m:f>
                    <m:r>
                      <a:rPr lang="en-AU" sz="1800" b="1" i="1">
                        <a:solidFill>
                          <a:schemeClr val="accent2"/>
                        </a:solidFill>
                        <a:latin typeface="Cambria Math" panose="02040503050406030204" pitchFamily="18" charset="0"/>
                      </a:rPr>
                      <m:t>=</m:t>
                    </m:r>
                    <m:r>
                      <a:rPr lang="en-AU" sz="1800" b="1" i="1">
                        <a:solidFill>
                          <a:schemeClr val="accent2"/>
                        </a:solidFill>
                        <a:latin typeface="Cambria Math" panose="02040503050406030204" pitchFamily="18" charset="0"/>
                      </a:rPr>
                      <m:t>𝟎</m:t>
                    </m:r>
                  </m:oMath>
                </a14:m>
                <a:r>
                  <a:rPr lang="en-AU" sz="1800" b="1" dirty="0">
                    <a:solidFill>
                      <a:schemeClr val="accent2"/>
                    </a:solidFill>
                  </a:rPr>
                  <a:t>.</a:t>
                </a:r>
              </a:p>
              <a:p>
                <a:pPr>
                  <a:lnSpc>
                    <a:spcPct val="150000"/>
                  </a:lnSpc>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12</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i="1">
                          <a:latin typeface="Cambria Math" panose="02040503050406030204" pitchFamily="18" charset="0"/>
                        </a:rPr>
                        <m:t>−</m:t>
                      </m:r>
                      <m:r>
                        <a:rPr lang="en-AU" sz="1800" i="1">
                          <a:latin typeface="Cambria Math" panose="02040503050406030204" pitchFamily="18" charset="0"/>
                        </a:rPr>
                        <m:t>204</m:t>
                      </m:r>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630</m:t>
                      </m:r>
                      <m:r>
                        <m:rPr>
                          <m:aln/>
                        </m:rPr>
                        <a:rPr lang="en-AU" sz="1800" i="1">
                          <a:latin typeface="Cambria Math" panose="02040503050406030204" pitchFamily="18" charset="0"/>
                        </a:rPr>
                        <m:t>=</m:t>
                      </m:r>
                      <m:r>
                        <a:rPr lang="en-AU" sz="1800" i="1">
                          <a:latin typeface="Cambria Math" panose="02040503050406030204" pitchFamily="18" charset="0"/>
                        </a:rPr>
                        <m:t>0</m:t>
                      </m:r>
                    </m:oMath>
                    <m:oMath xmlns:m="http://schemas.openxmlformats.org/officeDocument/2006/math">
                      <m:r>
                        <a:rPr lang="en-AU" sz="1800" i="1">
                          <a:latin typeface="Cambria Math" panose="02040503050406030204" pitchFamily="18" charset="0"/>
                        </a:rPr>
                        <m:t>6</m:t>
                      </m:r>
                      <m:d>
                        <m:dPr>
                          <m:ctrlPr>
                            <a:rPr lang="en-AU" sz="1800" i="1">
                              <a:latin typeface="Cambria Math" panose="02040503050406030204" pitchFamily="18" charset="0"/>
                            </a:rPr>
                          </m:ctrlPr>
                        </m:dPr>
                        <m:e>
                          <m:r>
                            <a:rPr lang="en-AU" sz="1800" i="1">
                              <a:latin typeface="Cambria Math" panose="02040503050406030204" pitchFamily="18" charset="0"/>
                            </a:rPr>
                            <m:t>2</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i="1">
                              <a:latin typeface="Cambria Math" panose="02040503050406030204" pitchFamily="18" charset="0"/>
                            </a:rPr>
                            <m:t>−</m:t>
                          </m:r>
                          <m:r>
                            <a:rPr lang="en-AU" sz="1800" i="1">
                              <a:latin typeface="Cambria Math" panose="02040503050406030204" pitchFamily="18" charset="0"/>
                            </a:rPr>
                            <m:t>34</m:t>
                          </m:r>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105</m:t>
                          </m:r>
                        </m:e>
                      </m:d>
                      <m:r>
                        <m:rPr>
                          <m:aln/>
                        </m:rPr>
                        <a:rPr lang="en-AU" sz="1800" i="1">
                          <a:latin typeface="Cambria Math" panose="02040503050406030204" pitchFamily="18" charset="0"/>
                        </a:rPr>
                        <m:t>=</m:t>
                      </m:r>
                      <m:r>
                        <a:rPr lang="en-AU" sz="1800" i="1">
                          <a:latin typeface="Cambria Math" panose="02040503050406030204" pitchFamily="18" charset="0"/>
                        </a:rPr>
                        <m:t>0</m:t>
                      </m:r>
                    </m:oMath>
                    <m:oMath xmlns:m="http://schemas.openxmlformats.org/officeDocument/2006/math">
                      <m:r>
                        <a:rPr lang="en-AU" sz="1800" i="1">
                          <a:latin typeface="Cambria Math" panose="02040503050406030204" pitchFamily="18" charset="0"/>
                        </a:rPr>
                        <m:t>2</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i="1">
                          <a:latin typeface="Cambria Math" panose="02040503050406030204" pitchFamily="18" charset="0"/>
                        </a:rPr>
                        <m:t>−</m:t>
                      </m:r>
                      <m:r>
                        <a:rPr lang="en-AU" sz="1800" i="1">
                          <a:latin typeface="Cambria Math" panose="02040503050406030204" pitchFamily="18" charset="0"/>
                        </a:rPr>
                        <m:t>34</m:t>
                      </m:r>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105</m:t>
                      </m:r>
                      <m:r>
                        <m:rPr>
                          <m:aln/>
                        </m:rPr>
                        <a:rPr lang="en-AU" sz="1800" i="1">
                          <a:latin typeface="Cambria Math" panose="02040503050406030204" pitchFamily="18" charset="0"/>
                        </a:rPr>
                        <m:t>=</m:t>
                      </m:r>
                      <m:r>
                        <a:rPr lang="en-AU" sz="1800" i="1">
                          <a:latin typeface="Cambria Math" panose="02040503050406030204" pitchFamily="18" charset="0"/>
                        </a:rPr>
                        <m:t>0</m:t>
                      </m:r>
                    </m:oMath>
                  </m:oMathPara>
                </a14:m>
                <a:br>
                  <a:rPr lang="en-AU" sz="1800" dirty="0"/>
                </a:br>
                <a:endParaRPr lang="ar-AE" sz="1800" dirty="0"/>
              </a:p>
            </p:txBody>
          </p:sp>
        </mc:Choice>
        <mc:Fallback xmlns="">
          <p:sp>
            <p:nvSpPr>
              <p:cNvPr id="10" name="TextBox 9">
                <a:extLst>
                  <a:ext uri="{FF2B5EF4-FFF2-40B4-BE49-F238E27FC236}">
                    <a16:creationId xmlns:a16="http://schemas.microsoft.com/office/drawing/2014/main" id="{C8CA400A-7D7B-ACD2-B564-394A5A50AF0E}"/>
                  </a:ext>
                </a:extLst>
              </p:cNvPr>
              <p:cNvSpPr txBox="1">
                <a:spLocks noRot="1" noChangeAspect="1" noMove="1" noResize="1" noEditPoints="1" noAdjustHandles="1" noChangeArrowheads="1" noChangeShapeType="1" noTextEdit="1"/>
              </p:cNvSpPr>
              <p:nvPr/>
            </p:nvSpPr>
            <p:spPr>
              <a:xfrm>
                <a:off x="4147824" y="1130006"/>
                <a:ext cx="3886772" cy="4470400"/>
              </a:xfrm>
              <a:prstGeom prst="rect">
                <a:avLst/>
              </a:prstGeom>
              <a:blipFill>
                <a:blip r:embed="rId3"/>
                <a:stretch>
                  <a:fillRect l="-3605"/>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89A6CA9-98B5-1DE0-9C32-7A6BDC1B8313}"/>
                  </a:ext>
                </a:extLst>
              </p:cNvPr>
              <p:cNvSpPr txBox="1"/>
              <p:nvPr/>
            </p:nvSpPr>
            <p:spPr>
              <a:xfrm>
                <a:off x="8044177" y="1219200"/>
                <a:ext cx="3439823" cy="5278800"/>
              </a:xfrm>
              <a:prstGeom prst="rect">
                <a:avLst/>
              </a:prstGeom>
              <a:noFill/>
            </p:spPr>
            <p:txBody>
              <a:bodyPr wrap="square" lIns="0" tIns="0" rIns="0" bIns="0" rtlCol="0">
                <a:noAutofit/>
              </a:bodyPr>
              <a:lstStyle/>
              <a:p>
                <a:pPr algn="l"/>
                <a:r>
                  <a:rPr lang="en-AU" sz="1800" dirty="0"/>
                  <a:t>Use the quadratic formula</a:t>
                </a:r>
                <a14:m>
                  <m:oMath xmlns:m="http://schemas.openxmlformats.org/officeDocument/2006/math">
                    <m:r>
                      <a:rPr lang="en-AU" sz="1800" i="1" dirty="0" smtClean="0">
                        <a:latin typeface="Cambria Math" panose="02040503050406030204" pitchFamily="18" charset="0"/>
                      </a:rPr>
                      <m:t>​​</m:t>
                    </m:r>
                  </m:oMath>
                </a14:m>
                <a:r>
                  <a:rPr lang="en-AU" sz="1800" dirty="0"/>
                  <a:t>.</a:t>
                </a:r>
              </a:p>
              <a:p>
                <a:pPr>
                  <a:lnSpc>
                    <a:spcPct val="150000"/>
                  </a:lnSpc>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r>
                        <m:rPr>
                          <m:aln/>
                        </m:rPr>
                        <a:rPr lang="en-AU" sz="1800" b="0" i="1" smtClean="0">
                          <a:latin typeface="Cambria Math" panose="02040503050406030204" pitchFamily="18" charset="0"/>
                        </a:rPr>
                        <m:t>=</m:t>
                      </m:r>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rPr>
                            <m:t>34</m:t>
                          </m:r>
                          <m:r>
                            <a:rPr lang="en-AU" sz="1800" b="0" i="1" smtClean="0">
                              <a:latin typeface="Cambria Math" panose="02040503050406030204" pitchFamily="18" charset="0"/>
                              <a:ea typeface="Cambria Math" panose="02040503050406030204" pitchFamily="18" charset="0"/>
                            </a:rPr>
                            <m:t>±</m:t>
                          </m:r>
                          <m:rad>
                            <m:radPr>
                              <m:degHide m:val="on"/>
                              <m:ctrlPr>
                                <a:rPr lang="en-AU" sz="1800" b="0" i="1" smtClean="0">
                                  <a:latin typeface="Cambria Math" panose="02040503050406030204" pitchFamily="18" charset="0"/>
                                  <a:ea typeface="Cambria Math" panose="02040503050406030204" pitchFamily="18" charset="0"/>
                                </a:rPr>
                              </m:ctrlPr>
                            </m:radPr>
                            <m:deg/>
                            <m:e>
                              <m:sSup>
                                <m:sSupPr>
                                  <m:ctrlPr>
                                    <a:rPr lang="en-AU" sz="1800" b="0" i="1" smtClean="0">
                                      <a:latin typeface="Cambria Math" panose="02040503050406030204" pitchFamily="18" charset="0"/>
                                      <a:ea typeface="Cambria Math" panose="02040503050406030204" pitchFamily="18" charset="0"/>
                                    </a:rPr>
                                  </m:ctrlPr>
                                </m:sSupPr>
                                <m:e>
                                  <m:d>
                                    <m:dPr>
                                      <m:ctrlPr>
                                        <a:rPr lang="en-AU" sz="1800" b="0" i="1" smtClean="0">
                                          <a:latin typeface="Cambria Math" panose="02040503050406030204" pitchFamily="18" charset="0"/>
                                          <a:ea typeface="Cambria Math" panose="02040503050406030204" pitchFamily="18" charset="0"/>
                                        </a:rPr>
                                      </m:ctrlPr>
                                    </m:dPr>
                                    <m:e>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34</m:t>
                                      </m:r>
                                    </m:e>
                                  </m:d>
                                </m:e>
                                <m:sup>
                                  <m:r>
                                    <a:rPr lang="en-AU" sz="1800" b="0" i="1" smtClean="0">
                                      <a:latin typeface="Cambria Math" panose="02040503050406030204" pitchFamily="18" charset="0"/>
                                      <a:ea typeface="Cambria Math" panose="02040503050406030204" pitchFamily="18" charset="0"/>
                                    </a:rPr>
                                    <m:t>2</m:t>
                                  </m:r>
                                </m:sup>
                              </m:sSup>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4</m:t>
                              </m:r>
                              <m:d>
                                <m:dPr>
                                  <m:ctrlPr>
                                    <a:rPr lang="en-AU" sz="1800" b="0" i="1" smtClean="0">
                                      <a:latin typeface="Cambria Math" panose="02040503050406030204" pitchFamily="18" charset="0"/>
                                      <a:ea typeface="Cambria Math" panose="02040503050406030204" pitchFamily="18" charset="0"/>
                                    </a:rPr>
                                  </m:ctrlPr>
                                </m:dPr>
                                <m:e>
                                  <m:r>
                                    <a:rPr lang="en-AU" sz="1800" b="0" i="1" smtClean="0">
                                      <a:latin typeface="Cambria Math" panose="02040503050406030204" pitchFamily="18" charset="0"/>
                                      <a:ea typeface="Cambria Math" panose="02040503050406030204" pitchFamily="18" charset="0"/>
                                    </a:rPr>
                                    <m:t>2</m:t>
                                  </m:r>
                                </m:e>
                              </m:d>
                              <m:d>
                                <m:dPr>
                                  <m:ctrlPr>
                                    <a:rPr lang="en-AU" sz="1800" b="0" i="1" smtClean="0">
                                      <a:latin typeface="Cambria Math" panose="02040503050406030204" pitchFamily="18" charset="0"/>
                                      <a:ea typeface="Cambria Math" panose="02040503050406030204" pitchFamily="18" charset="0"/>
                                    </a:rPr>
                                  </m:ctrlPr>
                                </m:dPr>
                                <m:e>
                                  <m:r>
                                    <a:rPr lang="en-AU" sz="1800" b="0" i="1" smtClean="0">
                                      <a:latin typeface="Cambria Math" panose="02040503050406030204" pitchFamily="18" charset="0"/>
                                      <a:ea typeface="Cambria Math" panose="02040503050406030204" pitchFamily="18" charset="0"/>
                                    </a:rPr>
                                    <m:t>105</m:t>
                                  </m:r>
                                </m:e>
                              </m:d>
                            </m:e>
                          </m:rad>
                        </m:num>
                        <m:den>
                          <m:r>
                            <a:rPr lang="en-AU" sz="1800" b="0" i="1" smtClean="0">
                              <a:latin typeface="Cambria Math" panose="02040503050406030204" pitchFamily="18" charset="0"/>
                              <a:ea typeface="Cambria Math" panose="02040503050406030204" pitchFamily="18" charset="0"/>
                            </a:rPr>
                            <m:t>2</m:t>
                          </m:r>
                          <m:d>
                            <m:dPr>
                              <m:ctrlPr>
                                <a:rPr lang="en-AU" sz="1800" b="0" i="1" smtClean="0">
                                  <a:latin typeface="Cambria Math" panose="02040503050406030204" pitchFamily="18" charset="0"/>
                                  <a:ea typeface="Cambria Math" panose="02040503050406030204" pitchFamily="18" charset="0"/>
                                </a:rPr>
                              </m:ctrlPr>
                            </m:dPr>
                            <m:e>
                              <m:r>
                                <a:rPr lang="en-AU" sz="1800" b="0" i="1" smtClean="0">
                                  <a:latin typeface="Cambria Math" panose="02040503050406030204" pitchFamily="18" charset="0"/>
                                  <a:ea typeface="Cambria Math" panose="02040503050406030204" pitchFamily="18" charset="0"/>
                                </a:rPr>
                                <m:t>2</m:t>
                              </m:r>
                            </m:e>
                          </m:d>
                        </m:den>
                      </m:f>
                    </m:oMath>
                    <m:oMath xmlns:m="http://schemas.openxmlformats.org/officeDocument/2006/math">
                      <m:r>
                        <m:rPr>
                          <m:aln/>
                        </m:rPr>
                        <a:rPr lang="ar-AE"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34</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1156</m:t>
                              </m:r>
                              <m:r>
                                <a:rPr lang="ar-AE" sz="1800">
                                  <a:latin typeface="Cambria Math" panose="02040503050406030204" pitchFamily="18" charset="0"/>
                                </a:rPr>
                                <m:t>−</m:t>
                              </m:r>
                              <m:r>
                                <a:rPr lang="ar-AE" sz="1800">
                                  <a:latin typeface="Cambria Math" panose="02040503050406030204" pitchFamily="18" charset="0"/>
                                </a:rPr>
                                <m:t>840</m:t>
                              </m:r>
                            </m:e>
                          </m:rad>
                        </m:num>
                        <m:den>
                          <m:r>
                            <a:rPr lang="ar-AE" sz="1800">
                              <a:latin typeface="Cambria Math" panose="02040503050406030204" pitchFamily="18" charset="0"/>
                            </a:rPr>
                            <m:t>4</m:t>
                          </m:r>
                        </m:den>
                      </m:f>
                    </m:oMath>
                    <m:oMath xmlns:m="http://schemas.openxmlformats.org/officeDocument/2006/math">
                      <m:r>
                        <m:rPr>
                          <m:aln/>
                        </m:rPr>
                        <a:rPr lang="ar-AE" sz="1800">
                          <a:latin typeface="Cambria Math" panose="02040503050406030204" pitchFamily="18" charset="0"/>
                        </a:rPr>
                        <m:t>=</m:t>
                      </m:r>
                      <m:f>
                        <m:fPr>
                          <m:ctrlPr>
                            <a:rPr lang="ar-AE" sz="1800" i="1" smtClean="0">
                              <a:latin typeface="Cambria Math" panose="02040503050406030204" pitchFamily="18" charset="0"/>
                            </a:rPr>
                          </m:ctrlPr>
                        </m:fPr>
                        <m:num>
                          <m:r>
                            <a:rPr lang="ar-AE" sz="1800">
                              <a:latin typeface="Cambria Math" panose="02040503050406030204" pitchFamily="18" charset="0"/>
                            </a:rPr>
                            <m:t>34</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316</m:t>
                              </m:r>
                            </m:e>
                          </m:rad>
                        </m:num>
                        <m:den>
                          <m:r>
                            <a:rPr lang="ar-AE" sz="1800">
                              <a:latin typeface="Cambria Math" panose="02040503050406030204" pitchFamily="18" charset="0"/>
                            </a:rPr>
                            <m:t>4</m:t>
                          </m:r>
                        </m:den>
                      </m:f>
                    </m:oMath>
                    <m:oMath xmlns:m="http://schemas.openxmlformats.org/officeDocument/2006/math">
                      <m:r>
                        <m:rPr>
                          <m:aln/>
                        </m:rPr>
                        <a:rPr lang="ar-AE"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34</m:t>
                          </m:r>
                          <m:r>
                            <a:rPr lang="ar-AE" sz="1800">
                              <a:latin typeface="Cambria Math" panose="02040503050406030204" pitchFamily="18" charset="0"/>
                            </a:rPr>
                            <m:t>±</m:t>
                          </m:r>
                          <m:r>
                            <a:rPr lang="ar-AE" sz="1800">
                              <a:latin typeface="Cambria Math" panose="02040503050406030204" pitchFamily="18" charset="0"/>
                            </a:rPr>
                            <m:t>2</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79</m:t>
                              </m:r>
                            </m:e>
                          </m:rad>
                        </m:num>
                        <m:den>
                          <m:r>
                            <a:rPr lang="ar-AE" sz="1800">
                              <a:latin typeface="Cambria Math" panose="02040503050406030204" pitchFamily="18" charset="0"/>
                            </a:rPr>
                            <m:t>4</m:t>
                          </m:r>
                        </m:den>
                      </m:f>
                    </m:oMath>
                    <m:oMath xmlns:m="http://schemas.openxmlformats.org/officeDocument/2006/math">
                      <m:r>
                        <m:rPr>
                          <m:aln/>
                        </m:rPr>
                        <a:rPr lang="ar-AE"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17</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79</m:t>
                              </m:r>
                            </m:e>
                          </m:rad>
                        </m:num>
                        <m:den>
                          <m:r>
                            <a:rPr lang="ar-AE" sz="1800">
                              <a:latin typeface="Cambria Math" panose="02040503050406030204" pitchFamily="18" charset="0"/>
                            </a:rPr>
                            <m:t>2</m:t>
                          </m:r>
                        </m:den>
                      </m:f>
                    </m:oMath>
                  </m:oMathPara>
                </a14:m>
                <a:endParaRPr lang="ar-AE" sz="1800"/>
              </a:p>
            </p:txBody>
          </p:sp>
        </mc:Choice>
        <mc:Fallback xmlns="">
          <p:sp>
            <p:nvSpPr>
              <p:cNvPr id="7" name="TextBox 6">
                <a:extLst>
                  <a:ext uri="{FF2B5EF4-FFF2-40B4-BE49-F238E27FC236}">
                    <a16:creationId xmlns:a16="http://schemas.microsoft.com/office/drawing/2014/main" id="{D89A6CA9-98B5-1DE0-9C32-7A6BDC1B8313}"/>
                  </a:ext>
                </a:extLst>
              </p:cNvPr>
              <p:cNvSpPr txBox="1">
                <a:spLocks noRot="1" noChangeAspect="1" noMove="1" noResize="1" noEditPoints="1" noAdjustHandles="1" noChangeArrowheads="1" noChangeShapeType="1" noTextEdit="1"/>
              </p:cNvSpPr>
              <p:nvPr/>
            </p:nvSpPr>
            <p:spPr>
              <a:xfrm>
                <a:off x="8044177" y="1219200"/>
                <a:ext cx="3439823" cy="5278800"/>
              </a:xfrm>
              <a:prstGeom prst="rect">
                <a:avLst/>
              </a:prstGeom>
              <a:blipFill>
                <a:blip r:embed="rId4"/>
                <a:stretch>
                  <a:fillRect l="-4255" t="-1501"/>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99AFD7EB-AA76-5976-A57F-133F0776FE39}"/>
              </a:ext>
              <a:ext uri="{C183D7F6-B498-43B3-948B-1728B52AA6E4}">
                <adec:decorative xmlns:adec="http://schemas.microsoft.com/office/drawing/2017/decorative" val="1"/>
              </a:ext>
            </a:extLst>
          </p:cNvPr>
          <p:cNvCxnSpPr>
            <a:cxnSpLocks/>
          </p:cNvCxnSpPr>
          <p:nvPr/>
        </p:nvCxnSpPr>
        <p:spPr>
          <a:xfrm>
            <a:off x="4029240" y="1130006"/>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215220D-F953-EE75-2D13-32DC4E4EB34B}"/>
              </a:ext>
              <a:ext uri="{C183D7F6-B498-43B3-948B-1728B52AA6E4}">
                <adec:decorative xmlns:adec="http://schemas.microsoft.com/office/drawing/2017/decorative" val="1"/>
              </a:ext>
            </a:extLst>
          </p:cNvPr>
          <p:cNvCxnSpPr>
            <a:cxnSpLocks/>
          </p:cNvCxnSpPr>
          <p:nvPr/>
        </p:nvCxnSpPr>
        <p:spPr>
          <a:xfrm>
            <a:off x="7839237" y="1038578"/>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0EB40-8A09-0A14-31D2-5B62D07BB6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D8C01F-FE91-4B6C-7E4B-8BA04DF61B8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dirty="0"/>
          </a:p>
        </p:txBody>
      </p:sp>
      <p:sp>
        <p:nvSpPr>
          <p:cNvPr id="3" name="Title 2">
            <a:extLst>
              <a:ext uri="{FF2B5EF4-FFF2-40B4-BE49-F238E27FC236}">
                <a16:creationId xmlns:a16="http://schemas.microsoft.com/office/drawing/2014/main" id="{177D0725-84C7-256B-FF9A-1848F9DC16F4}"/>
              </a:ext>
            </a:extLst>
          </p:cNvPr>
          <p:cNvSpPr>
            <a:spLocks noGrp="1"/>
          </p:cNvSpPr>
          <p:nvPr>
            <p:ph type="title"/>
          </p:nvPr>
        </p:nvSpPr>
        <p:spPr/>
        <p:txBody>
          <a:bodyPr/>
          <a:lstStyle/>
          <a:p>
            <a:r>
              <a:rPr lang="en-AU" dirty="0"/>
              <a:t>Solution for A4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8C6A9AFF-1386-672B-0625-B4A510708ACF}"/>
                  </a:ext>
                </a:extLst>
              </p:cNvPr>
              <p:cNvSpPr>
                <a:spLocks noGrp="1"/>
              </p:cNvSpPr>
              <p:nvPr>
                <p:ph type="body" sz="quarter" idx="17"/>
              </p:nvPr>
            </p:nvSpPr>
            <p:spPr>
              <a:xfrm>
                <a:off x="360000" y="1018897"/>
                <a:ext cx="3326716" cy="5189588"/>
              </a:xfrm>
            </p:spPr>
            <p:txBody>
              <a:bodyPr/>
              <a:lstStyle/>
              <a:p>
                <a:pPr/>
                <a14:m>
                  <m:oMathPara xmlns:m="http://schemas.openxmlformats.org/officeDocument/2006/math">
                    <m:oMathParaPr>
                      <m:jc m:val="left"/>
                    </m:oMathParaPr>
                    <m:oMath xmlns:m="http://schemas.openxmlformats.org/officeDocument/2006/math">
                      <m:r>
                        <a:rPr lang="en-AU" sz="1800" i="1" smtClean="0">
                          <a:latin typeface="Cambria Math" panose="02040503050406030204" pitchFamily="18" charset="0"/>
                        </a:rPr>
                        <m:t>𝑥</m:t>
                      </m:r>
                      <m:r>
                        <m:rPr>
                          <m:aln/>
                        </m:rPr>
                        <a:rPr lang="en-AU"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17</m:t>
                          </m:r>
                          <m:r>
                            <a:rPr lang="en-AU" sz="1800" b="0" i="1" smtClean="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79</m:t>
                              </m:r>
                            </m:e>
                          </m:rad>
                        </m:num>
                        <m:den>
                          <m:r>
                            <a:rPr lang="ar-AE" sz="1800">
                              <a:latin typeface="Cambria Math" panose="02040503050406030204" pitchFamily="18" charset="0"/>
                            </a:rPr>
                            <m:t>2</m:t>
                          </m:r>
                        </m:den>
                      </m:f>
                      <m:r>
                        <a:rPr lang="ar-AE" sz="1800">
                          <a:latin typeface="Cambria Math" panose="02040503050406030204" pitchFamily="18" charset="0"/>
                        </a:rPr>
                        <m:t>≈</m:t>
                      </m:r>
                      <m:r>
                        <a:rPr lang="en-AU" sz="1800" b="0" i="0" smtClean="0">
                          <a:latin typeface="Cambria Math" panose="02040503050406030204" pitchFamily="18" charset="0"/>
                        </a:rPr>
                        <m:t>4</m:t>
                      </m:r>
                      <m:r>
                        <a:rPr lang="en-AU" sz="1800" b="0" i="0" smtClean="0">
                          <a:latin typeface="Cambria Math" panose="02040503050406030204" pitchFamily="18" charset="0"/>
                        </a:rPr>
                        <m:t>.</m:t>
                      </m:r>
                      <m:r>
                        <a:rPr lang="en-AU" sz="1800" b="0" i="0" smtClean="0">
                          <a:latin typeface="Cambria Math" panose="02040503050406030204" pitchFamily="18" charset="0"/>
                        </a:rPr>
                        <m:t>06</m:t>
                      </m:r>
                    </m:oMath>
                    <m:oMath xmlns:m="http://schemas.openxmlformats.org/officeDocument/2006/math">
                      <m:r>
                        <m:rPr>
                          <m:aln/>
                        </m:rPr>
                        <a:rPr lang="en-AU"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17</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79</m:t>
                              </m:r>
                            </m:e>
                          </m:rad>
                        </m:num>
                        <m:den>
                          <m:r>
                            <a:rPr lang="ar-AE" sz="1800">
                              <a:latin typeface="Cambria Math" panose="02040503050406030204" pitchFamily="18" charset="0"/>
                            </a:rPr>
                            <m:t>2</m:t>
                          </m:r>
                        </m:den>
                      </m:f>
                      <m:r>
                        <a:rPr lang="ar-AE" sz="1800">
                          <a:latin typeface="Cambria Math" panose="02040503050406030204" pitchFamily="18" charset="0"/>
                        </a:rPr>
                        <m:t>≈</m:t>
                      </m:r>
                      <m:r>
                        <a:rPr lang="ar-AE" sz="1800">
                          <a:latin typeface="Cambria Math" panose="02040503050406030204" pitchFamily="18" charset="0"/>
                        </a:rPr>
                        <m:t>12</m:t>
                      </m:r>
                      <m:r>
                        <a:rPr lang="ar-AE" sz="1800">
                          <a:latin typeface="Cambria Math" panose="02040503050406030204" pitchFamily="18" charset="0"/>
                        </a:rPr>
                        <m:t>.</m:t>
                      </m:r>
                      <m:r>
                        <a:rPr lang="ar-AE" sz="1800">
                          <a:latin typeface="Cambria Math" panose="02040503050406030204" pitchFamily="18" charset="0"/>
                        </a:rPr>
                        <m:t>94</m:t>
                      </m:r>
                    </m:oMath>
                  </m:oMathPara>
                </a14:m>
                <a:endParaRPr lang="en-AU" sz="1800" dirty="0"/>
              </a:p>
              <a:p>
                <a:r>
                  <a:rPr lang="en-AU" sz="1800" dirty="0"/>
                  <a:t>Domain </a:t>
                </a:r>
                <a14:m>
                  <m:oMath xmlns:m="http://schemas.openxmlformats.org/officeDocument/2006/math">
                    <m:r>
                      <a:rPr lang="en-AU" sz="1800" b="0" i="1" smtClean="0">
                        <a:latin typeface="Cambria Math" panose="02040503050406030204" pitchFamily="18" charset="0"/>
                      </a:rPr>
                      <m:t>0</m:t>
                    </m:r>
                    <m:r>
                      <a:rPr lang="en-AU" sz="1800" b="0" i="1" smtClean="0">
                        <a:latin typeface="Cambria Math" panose="02040503050406030204" pitchFamily="18" charset="0"/>
                      </a:rPr>
                      <m:t>&lt;</m:t>
                    </m:r>
                    <m:r>
                      <a:rPr lang="en-AU" sz="1800" b="0" i="1" smtClean="0">
                        <a:latin typeface="Cambria Math" panose="02040503050406030204" pitchFamily="18" charset="0"/>
                      </a:rPr>
                      <m:t>𝑥</m:t>
                    </m:r>
                    <m:r>
                      <a:rPr lang="en-AU" sz="1800" b="0" i="1" smtClean="0">
                        <a:latin typeface="Cambria Math" panose="02040503050406030204" pitchFamily="18" charset="0"/>
                      </a:rPr>
                      <m:t>&lt;</m:t>
                    </m:r>
                    <m:r>
                      <a:rPr lang="en-AU" sz="1800" b="0" i="1" smtClean="0">
                        <a:latin typeface="Cambria Math" panose="02040503050406030204" pitchFamily="18" charset="0"/>
                      </a:rPr>
                      <m:t>10</m:t>
                    </m:r>
                    <m:r>
                      <a:rPr lang="en-AU" sz="1800" b="0" i="1" smtClean="0">
                        <a:latin typeface="Cambria Math" panose="02040503050406030204" pitchFamily="18" charset="0"/>
                      </a:rPr>
                      <m:t>.</m:t>
                    </m:r>
                    <m:r>
                      <a:rPr lang="en-AU" sz="1800" b="0" i="1" smtClean="0">
                        <a:latin typeface="Cambria Math" panose="02040503050406030204" pitchFamily="18" charset="0"/>
                      </a:rPr>
                      <m:t>5</m:t>
                    </m:r>
                  </m:oMath>
                </a14:m>
                <a:endParaRPr lang="en-AU" sz="1800" b="0" dirty="0"/>
              </a:p>
              <a:p>
                <a:pPr/>
                <a14:m>
                  <m:oMathPara xmlns:m="http://schemas.openxmlformats.org/officeDocument/2006/math">
                    <m:oMathParaPr>
                      <m:jc m:val="left"/>
                    </m:oMathParaPr>
                    <m:oMath xmlns:m="http://schemas.openxmlformats.org/officeDocument/2006/math">
                      <m:r>
                        <a:rPr lang="ar-AE" sz="1800" i="1" smtClean="0">
                          <a:latin typeface="Cambria Math" panose="02040503050406030204" pitchFamily="18" charset="0"/>
                          <a:ea typeface="Cambria Math" panose="02040503050406030204" pitchFamily="18" charset="0"/>
                        </a:rPr>
                        <m:t>∴</m:t>
                      </m:r>
                      <m:r>
                        <a:rPr lang="en-AU" sz="1800" i="1">
                          <a:latin typeface="Cambria Math" panose="02040503050406030204" pitchFamily="18" charset="0"/>
                        </a:rPr>
                        <m:t>𝑥</m:t>
                      </m:r>
                      <m:r>
                        <m:rPr>
                          <m:aln/>
                        </m:rPr>
                        <a:rPr lang="en-AU" sz="1800">
                          <a:latin typeface="Cambria Math" panose="02040503050406030204" pitchFamily="18" charset="0"/>
                        </a:rPr>
                        <m:t>=</m:t>
                      </m:r>
                      <m:f>
                        <m:fPr>
                          <m:ctrlPr>
                            <a:rPr lang="ar-AE" sz="1800" i="1" smtClean="0">
                              <a:latin typeface="Cambria Math" panose="02040503050406030204" pitchFamily="18" charset="0"/>
                            </a:rPr>
                          </m:ctrlPr>
                        </m:fPr>
                        <m:num>
                          <m:r>
                            <a:rPr lang="ar-AE" sz="1800">
                              <a:latin typeface="Cambria Math" panose="02040503050406030204" pitchFamily="18" charset="0"/>
                            </a:rPr>
                            <m:t>17</m:t>
                          </m:r>
                          <m:r>
                            <a:rPr lang="en-AU" sz="1800" b="0" i="1" smtClean="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79</m:t>
                              </m:r>
                            </m:e>
                          </m:rad>
                        </m:num>
                        <m:den>
                          <m:r>
                            <a:rPr lang="ar-AE" sz="1800">
                              <a:latin typeface="Cambria Math" panose="02040503050406030204" pitchFamily="18" charset="0"/>
                            </a:rPr>
                            <m:t>2</m:t>
                          </m:r>
                        </m:den>
                      </m:f>
                      <m:r>
                        <a:rPr lang="ar-AE" sz="1800">
                          <a:latin typeface="Cambria Math" panose="02040503050406030204" pitchFamily="18" charset="0"/>
                        </a:rPr>
                        <m:t>≈</m:t>
                      </m:r>
                      <m:r>
                        <a:rPr lang="en-AU" sz="1800" b="0" i="0" smtClean="0">
                          <a:latin typeface="Cambria Math" panose="02040503050406030204" pitchFamily="18" charset="0"/>
                        </a:rPr>
                        <m:t>4</m:t>
                      </m:r>
                      <m:r>
                        <a:rPr lang="en-AU" sz="1800" b="0" i="0" smtClean="0">
                          <a:latin typeface="Cambria Math" panose="02040503050406030204" pitchFamily="18" charset="0"/>
                        </a:rPr>
                        <m:t>.</m:t>
                      </m:r>
                      <m:r>
                        <a:rPr lang="en-AU" sz="1800" b="0" i="0" smtClean="0">
                          <a:latin typeface="Cambria Math" panose="02040503050406030204" pitchFamily="18" charset="0"/>
                        </a:rPr>
                        <m:t>059</m:t>
                      </m:r>
                      <m:r>
                        <a:rPr lang="en-AU" sz="1800" b="0" i="0" smtClean="0">
                          <a:latin typeface="Cambria Math" panose="02040503050406030204" pitchFamily="18" charset="0"/>
                        </a:rPr>
                        <m:t>….</m:t>
                      </m:r>
                    </m:oMath>
                  </m:oMathPara>
                </a14:m>
                <a:endParaRPr lang="en-AU" sz="1800" dirty="0"/>
              </a:p>
              <a:p>
                <a:r>
                  <a:rPr lang="en-AU" sz="1800" b="1" dirty="0">
                    <a:solidFill>
                      <a:schemeClr val="accent2"/>
                    </a:solidFill>
                  </a:rPr>
                  <a:t>6. Determine if max or min</a:t>
                </a:r>
              </a:p>
              <a:p>
                <a:pPr/>
                <a14:m>
                  <m:oMathPara xmlns:m="http://schemas.openxmlformats.org/officeDocument/2006/math">
                    <m:oMathParaPr>
                      <m:jc m:val="left"/>
                    </m:oMathParaPr>
                    <m:oMath xmlns:m="http://schemas.openxmlformats.org/officeDocument/2006/math">
                      <m:f>
                        <m:fPr>
                          <m:ctrlPr>
                            <a:rPr lang="ar-AE" sz="1800" i="1">
                              <a:latin typeface="Cambria Math" panose="02040503050406030204" pitchFamily="18" charset="0"/>
                            </a:rPr>
                          </m:ctrlPr>
                        </m:fPr>
                        <m:num>
                          <m:sSup>
                            <m:sSupPr>
                              <m:ctrlPr>
                                <a:rPr lang="ar-AE" sz="1800" i="1">
                                  <a:latin typeface="Cambria Math" panose="02040503050406030204" pitchFamily="18" charset="0"/>
                                </a:rPr>
                              </m:ctrlPr>
                            </m:sSupPr>
                            <m:e>
                              <m:r>
                                <a:rPr lang="ar-AE" sz="1800" i="1">
                                  <a:latin typeface="Cambria Math" panose="02040503050406030204" pitchFamily="18" charset="0"/>
                                </a:rPr>
                                <m:t>𝑑</m:t>
                              </m:r>
                            </m:e>
                            <m:sup>
                              <m:r>
                                <a:rPr lang="ar-AE" sz="1800">
                                  <a:latin typeface="Cambria Math" panose="02040503050406030204" pitchFamily="18" charset="0"/>
                                </a:rPr>
                                <m:t>2</m:t>
                              </m:r>
                            </m:sup>
                          </m:sSup>
                          <m:r>
                            <a:rPr lang="ar-AE" sz="1800" i="1">
                              <a:latin typeface="Cambria Math" panose="02040503050406030204" pitchFamily="18" charset="0"/>
                            </a:rPr>
                            <m:t>𝑉</m:t>
                          </m:r>
                        </m:num>
                        <m:den>
                          <m:r>
                            <a:rPr lang="ar-AE" sz="1800" i="1">
                              <a:latin typeface="Cambria Math" panose="02040503050406030204" pitchFamily="18" charset="0"/>
                            </a:rPr>
                            <m:t>𝑑</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den>
                      </m:f>
                      <m:r>
                        <a:rPr lang="ar-AE" sz="1800">
                          <a:latin typeface="Cambria Math" panose="02040503050406030204" pitchFamily="18" charset="0"/>
                        </a:rPr>
                        <m:t>=−</m:t>
                      </m:r>
                      <m:r>
                        <a:rPr lang="ar-AE" sz="1800">
                          <a:latin typeface="Cambria Math" panose="02040503050406030204" pitchFamily="18" charset="0"/>
                        </a:rPr>
                        <m:t>204</m:t>
                      </m:r>
                      <m:r>
                        <a:rPr lang="ar-AE" sz="1800">
                          <a:latin typeface="Cambria Math" panose="02040503050406030204" pitchFamily="18" charset="0"/>
                        </a:rPr>
                        <m:t>+</m:t>
                      </m:r>
                      <m:r>
                        <a:rPr lang="ar-AE" sz="1800">
                          <a:latin typeface="Cambria Math" panose="02040503050406030204" pitchFamily="18" charset="0"/>
                        </a:rPr>
                        <m:t>24</m:t>
                      </m:r>
                      <m:r>
                        <a:rPr lang="ar-AE" sz="1800" i="1">
                          <a:latin typeface="Cambria Math" panose="02040503050406030204" pitchFamily="18" charset="0"/>
                        </a:rPr>
                        <m:t>𝑥</m:t>
                      </m:r>
                    </m:oMath>
                  </m:oMathPara>
                </a14:m>
                <a:endParaRPr lang="ar-AE" sz="1800" dirty="0"/>
              </a:p>
              <a:p>
                <a:r>
                  <a:rPr lang="en-AU" sz="1800" dirty="0"/>
                  <a:t>Substitute </a:t>
                </a:r>
                <a14:m>
                  <m:oMath xmlns:m="http://schemas.openxmlformats.org/officeDocument/2006/math">
                    <m:r>
                      <a:rPr lang="en-AU" sz="1800" i="1">
                        <a:latin typeface="Cambria Math" panose="02040503050406030204" pitchFamily="18" charset="0"/>
                      </a:rPr>
                      <m:t>𝑥</m:t>
                    </m:r>
                    <m:r>
                      <a:rPr lang="en-AU" sz="1800">
                        <a:latin typeface="Cambria Math" panose="02040503050406030204" pitchFamily="18" charset="0"/>
                      </a:rPr>
                      <m:t>≈</m:t>
                    </m:r>
                    <m:r>
                      <a:rPr lang="en-AU" sz="1800">
                        <a:latin typeface="Cambria Math" panose="02040503050406030204" pitchFamily="18" charset="0"/>
                      </a:rPr>
                      <m:t>4</m:t>
                    </m:r>
                    <m:r>
                      <a:rPr lang="en-AU" sz="1800">
                        <a:latin typeface="Cambria Math" panose="02040503050406030204" pitchFamily="18" charset="0"/>
                      </a:rPr>
                      <m:t>.</m:t>
                    </m:r>
                    <m:r>
                      <a:rPr lang="en-AU" sz="1800">
                        <a:latin typeface="Cambria Math" panose="02040503050406030204" pitchFamily="18" charset="0"/>
                      </a:rPr>
                      <m:t>06</m:t>
                    </m:r>
                  </m:oMath>
                </a14:m>
                <a:r>
                  <a:rPr lang="en-AU" sz="1800" dirty="0"/>
                  <a:t>:</a:t>
                </a:r>
              </a:p>
              <a:p>
                <a:endParaRPr lang="ar-AE" sz="1800" dirty="0"/>
              </a:p>
            </p:txBody>
          </p:sp>
        </mc:Choice>
        <mc:Fallback xmlns="">
          <p:sp>
            <p:nvSpPr>
              <p:cNvPr id="5" name="Text Placeholder 4">
                <a:extLst>
                  <a:ext uri="{FF2B5EF4-FFF2-40B4-BE49-F238E27FC236}">
                    <a16:creationId xmlns:a16="http://schemas.microsoft.com/office/drawing/2014/main" id="{8C6A9AFF-1386-672B-0625-B4A510708ACF}"/>
                  </a:ext>
                </a:extLst>
              </p:cNvPr>
              <p:cNvSpPr>
                <a:spLocks noGrp="1" noRot="1" noChangeAspect="1" noMove="1" noResize="1" noEditPoints="1" noAdjustHandles="1" noChangeArrowheads="1" noChangeShapeType="1" noTextEdit="1"/>
              </p:cNvSpPr>
              <p:nvPr>
                <p:ph type="body" sz="quarter" idx="17"/>
              </p:nvPr>
            </p:nvSpPr>
            <p:spPr>
              <a:xfrm>
                <a:off x="360000" y="1018897"/>
                <a:ext cx="3326716" cy="5189588"/>
              </a:xfrm>
              <a:blipFill>
                <a:blip r:embed="rId2"/>
                <a:stretch>
                  <a:fillRect l="-4212" b="-622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AF62857-917E-C105-E7C0-B43765DBE57A}"/>
                  </a:ext>
                </a:extLst>
              </p:cNvPr>
              <p:cNvSpPr txBox="1"/>
              <p:nvPr/>
            </p:nvSpPr>
            <p:spPr>
              <a:xfrm>
                <a:off x="3533775" y="1172432"/>
                <a:ext cx="3762367" cy="4730044"/>
              </a:xfrm>
              <a:prstGeom prst="rect">
                <a:avLst/>
              </a:prstGeom>
              <a:noFill/>
            </p:spPr>
            <p:txBody>
              <a:bodyPr wrap="square" lIns="0" tIns="0" rIns="0" bIns="0" rtlCol="0">
                <a:noAutofit/>
              </a:bodyPr>
              <a:lstStyle/>
              <a:p>
                <a:pPr>
                  <a:lnSpc>
                    <a:spcPct val="150000"/>
                  </a:lnSpc>
                </a:pPr>
                <a14:m>
                  <m:oMathPara xmlns:m="http://schemas.openxmlformats.org/officeDocument/2006/math">
                    <m:oMathParaPr>
                      <m:jc m:val="left"/>
                    </m:oMathParaPr>
                    <m:oMath xmlns:m="http://schemas.openxmlformats.org/officeDocument/2006/math">
                      <m:f>
                        <m:fPr>
                          <m:ctrlPr>
                            <a:rPr lang="ar-AE" sz="1800" i="1" smtClean="0">
                              <a:latin typeface="Cambria Math" panose="02040503050406030204" pitchFamily="18" charset="0"/>
                            </a:rPr>
                          </m:ctrlPr>
                        </m:fPr>
                        <m:num>
                          <m:sSup>
                            <m:sSupPr>
                              <m:ctrlPr>
                                <a:rPr lang="ar-AE" sz="1800" i="1">
                                  <a:latin typeface="Cambria Math" panose="02040503050406030204" pitchFamily="18" charset="0"/>
                                </a:rPr>
                              </m:ctrlPr>
                            </m:sSupPr>
                            <m:e>
                              <m:r>
                                <a:rPr lang="ar-AE" sz="1800" i="1">
                                  <a:latin typeface="Cambria Math" panose="02040503050406030204" pitchFamily="18" charset="0"/>
                                </a:rPr>
                                <m:t>𝑑</m:t>
                              </m:r>
                            </m:e>
                            <m:sup>
                              <m:r>
                                <a:rPr lang="ar-AE" sz="1800">
                                  <a:latin typeface="Cambria Math" panose="02040503050406030204" pitchFamily="18" charset="0"/>
                                </a:rPr>
                                <m:t>2</m:t>
                              </m:r>
                            </m:sup>
                          </m:sSup>
                          <m:r>
                            <a:rPr lang="ar-AE" sz="1800" i="1">
                              <a:latin typeface="Cambria Math" panose="02040503050406030204" pitchFamily="18" charset="0"/>
                            </a:rPr>
                            <m:t>𝑉</m:t>
                          </m:r>
                        </m:num>
                        <m:den>
                          <m:r>
                            <a:rPr lang="ar-AE" sz="1800" i="1">
                              <a:latin typeface="Cambria Math" panose="02040503050406030204" pitchFamily="18" charset="0"/>
                            </a:rPr>
                            <m:t>𝑑</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den>
                      </m:f>
                      <m:r>
                        <m:rPr>
                          <m:aln/>
                        </m:rPr>
                        <a:rPr lang="ar-AE" sz="1800">
                          <a:latin typeface="Cambria Math" panose="02040503050406030204" pitchFamily="18" charset="0"/>
                        </a:rPr>
                        <m:t>=</m:t>
                      </m:r>
                      <m:r>
                        <a:rPr lang="ar-AE" sz="1800">
                          <a:latin typeface="Cambria Math" panose="02040503050406030204" pitchFamily="18" charset="0"/>
                        </a:rPr>
                        <m:t>−</m:t>
                      </m:r>
                      <m:r>
                        <a:rPr lang="ar-AE" sz="1800">
                          <a:latin typeface="Cambria Math" panose="02040503050406030204" pitchFamily="18" charset="0"/>
                        </a:rPr>
                        <m:t>204</m:t>
                      </m:r>
                      <m:r>
                        <a:rPr lang="ar-AE" sz="1800">
                          <a:latin typeface="Cambria Math" panose="02040503050406030204" pitchFamily="18" charset="0"/>
                        </a:rPr>
                        <m:t>+</m:t>
                      </m:r>
                      <m:r>
                        <a:rPr lang="ar-AE" sz="1800">
                          <a:latin typeface="Cambria Math" panose="02040503050406030204" pitchFamily="18" charset="0"/>
                        </a:rPr>
                        <m:t>24</m:t>
                      </m:r>
                      <m:d>
                        <m:dPr>
                          <m:ctrlPr>
                            <a:rPr lang="ar-AE" sz="1800" i="1">
                              <a:latin typeface="Cambria Math" panose="02040503050406030204" pitchFamily="18" charset="0"/>
                            </a:rPr>
                          </m:ctrlPr>
                        </m:dPr>
                        <m:e>
                          <m:r>
                            <a:rPr lang="ar-AE" sz="1800">
                              <a:latin typeface="Cambria Math" panose="02040503050406030204" pitchFamily="18" charset="0"/>
                            </a:rPr>
                            <m:t>4</m:t>
                          </m:r>
                          <m:r>
                            <a:rPr lang="ar-AE" sz="1800">
                              <a:latin typeface="Cambria Math" panose="02040503050406030204" pitchFamily="18" charset="0"/>
                            </a:rPr>
                            <m:t>.</m:t>
                          </m:r>
                          <m:r>
                            <a:rPr lang="ar-AE" sz="1800">
                              <a:latin typeface="Cambria Math" panose="02040503050406030204" pitchFamily="18" charset="0"/>
                            </a:rPr>
                            <m:t>06</m:t>
                          </m:r>
                        </m:e>
                      </m: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m:t>
                      </m:r>
                      <m:r>
                        <a:rPr lang="ar-AE" sz="1800">
                          <a:latin typeface="Cambria Math" panose="02040503050406030204" pitchFamily="18" charset="0"/>
                        </a:rPr>
                        <m:t>106</m:t>
                      </m:r>
                      <m:r>
                        <a:rPr lang="ar-AE" sz="1800">
                          <a:latin typeface="Cambria Math" panose="02040503050406030204" pitchFamily="18" charset="0"/>
                        </a:rPr>
                        <m:t>.</m:t>
                      </m:r>
                      <m:r>
                        <a:rPr lang="ar-AE" sz="1800">
                          <a:latin typeface="Cambria Math" panose="02040503050406030204" pitchFamily="18" charset="0"/>
                        </a:rPr>
                        <m:t>56</m:t>
                      </m:r>
                    </m:oMath>
                    <m:oMath xmlns:m="http://schemas.openxmlformats.org/officeDocument/2006/math">
                      <m:r>
                        <m:rPr>
                          <m:aln/>
                        </m:rPr>
                        <a:rPr lang="en-AU" sz="1800" b="0" i="1" smtClean="0">
                          <a:latin typeface="Cambria Math" panose="02040503050406030204" pitchFamily="18" charset="0"/>
                        </a:rPr>
                        <m:t>&lt;</m:t>
                      </m:r>
                      <m:r>
                        <a:rPr lang="en-AU" sz="1800" b="0" i="1" smtClean="0">
                          <a:latin typeface="Cambria Math" panose="02040503050406030204" pitchFamily="18" charset="0"/>
                        </a:rPr>
                        <m:t>0</m:t>
                      </m:r>
                    </m:oMath>
                  </m:oMathPara>
                </a14:m>
                <a:endParaRPr lang="en-AU" sz="1800" dirty="0"/>
              </a:p>
              <a:p>
                <a:pPr>
                  <a:lnSpc>
                    <a:spcPct val="150000"/>
                  </a:lnSpc>
                </a:pPr>
                <a14:m>
                  <m:oMath xmlns:m="http://schemas.openxmlformats.org/officeDocument/2006/math">
                    <m:r>
                      <a:rPr lang="en-AU" sz="1800" b="0" i="1" smtClean="0">
                        <a:latin typeface="Cambria Math" panose="02040503050406030204" pitchFamily="18" charset="0"/>
                      </a:rPr>
                      <m:t>∴</m:t>
                    </m:r>
                  </m:oMath>
                </a14:m>
                <a:r>
                  <a:rPr lang="en-AU" sz="1800" dirty="0"/>
                  <a:t> Volume is maximum at </a:t>
                </a:r>
                <a14:m>
                  <m:oMath xmlns:m="http://schemas.openxmlformats.org/officeDocument/2006/math">
                    <m:r>
                      <a:rPr lang="en-AU" sz="1800" b="0" i="1" smtClean="0">
                        <a:latin typeface="Cambria Math" panose="02040503050406030204" pitchFamily="18" charset="0"/>
                      </a:rPr>
                      <m:t>𝑥</m:t>
                    </m:r>
                    <m:r>
                      <a:rPr lang="ar-AE" sz="1800">
                        <a:latin typeface="Cambria Math" panose="02040503050406030204" pitchFamily="18" charset="0"/>
                      </a:rPr>
                      <m:t>≈</m:t>
                    </m:r>
                    <m:r>
                      <a:rPr lang="en-AU" sz="1800">
                        <a:latin typeface="Cambria Math" panose="02040503050406030204" pitchFamily="18" charset="0"/>
                      </a:rPr>
                      <m:t>4</m:t>
                    </m:r>
                    <m:r>
                      <a:rPr lang="en-AU" sz="1800">
                        <a:latin typeface="Cambria Math" panose="02040503050406030204" pitchFamily="18" charset="0"/>
                      </a:rPr>
                      <m:t>.</m:t>
                    </m:r>
                    <m:r>
                      <a:rPr lang="en-AU" sz="1800">
                        <a:latin typeface="Cambria Math" panose="02040503050406030204" pitchFamily="18" charset="0"/>
                      </a:rPr>
                      <m:t>059</m:t>
                    </m:r>
                    <m:r>
                      <a:rPr lang="en-AU" sz="1800" b="0" i="0" smtClean="0">
                        <a:latin typeface="Cambria Math" panose="02040503050406030204" pitchFamily="18" charset="0"/>
                      </a:rPr>
                      <m:t>…</m:t>
                    </m:r>
                  </m:oMath>
                </a14:m>
                <a:endParaRPr lang="en-AU" sz="1800" dirty="0"/>
              </a:p>
              <a:p>
                <a:pPr>
                  <a:lnSpc>
                    <a:spcPct val="150000"/>
                  </a:lnSpc>
                </a:pPr>
                <a:endParaRPr lang="en-AU" sz="1800" dirty="0"/>
              </a:p>
              <a:p>
                <a:pPr>
                  <a:lnSpc>
                    <a:spcPct val="150000"/>
                  </a:lnSpc>
                </a:pPr>
                <a:r>
                  <a:rPr lang="en-AU" sz="1800" b="1" dirty="0">
                    <a:solidFill>
                      <a:schemeClr val="accent2"/>
                    </a:solidFill>
                  </a:rPr>
                  <a:t>7. Check boundaries</a:t>
                </a:r>
              </a:p>
              <a:p>
                <a:pPr>
                  <a:lnSpc>
                    <a:spcPct val="150000"/>
                  </a:lnSpc>
                </a:pPr>
                <a14:m>
                  <m:oMath xmlns:m="http://schemas.openxmlformats.org/officeDocument/2006/math">
                    <m:r>
                      <a:rPr lang="en-AU" sz="1800" b="0" i="1" smtClean="0">
                        <a:latin typeface="Cambria Math" panose="02040503050406030204" pitchFamily="18" charset="0"/>
                      </a:rPr>
                      <m:t>𝑉</m:t>
                    </m:r>
                    <m:r>
                      <a:rPr lang="en-AU" sz="1800" b="0" i="1" smtClean="0">
                        <a:latin typeface="Cambria Math" panose="02040503050406030204" pitchFamily="18" charset="0"/>
                      </a:rPr>
                      <m:t>=</m:t>
                    </m:r>
                    <m:r>
                      <a:rPr lang="en-AU" sz="1800" b="0" i="1" smtClean="0">
                        <a:latin typeface="Cambria Math" panose="02040503050406030204" pitchFamily="18" charset="0"/>
                      </a:rPr>
                      <m:t>0</m:t>
                    </m:r>
                  </m:oMath>
                </a14:m>
                <a:r>
                  <a:rPr lang="en-AU" sz="1800" dirty="0"/>
                  <a:t> at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0</m:t>
                    </m:r>
                    <m:r>
                      <a:rPr lang="en-AU" sz="1800" b="0" i="1" smtClean="0">
                        <a:latin typeface="Cambria Math" panose="02040503050406030204" pitchFamily="18" charset="0"/>
                      </a:rPr>
                      <m:t> </m:t>
                    </m:r>
                  </m:oMath>
                </a14:m>
                <a:r>
                  <a:rPr lang="en-AU" sz="1800" dirty="0"/>
                  <a:t>and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10</m:t>
                    </m:r>
                    <m:r>
                      <a:rPr lang="en-AU" sz="1800" b="0" i="1" smtClean="0">
                        <a:latin typeface="Cambria Math" panose="02040503050406030204" pitchFamily="18" charset="0"/>
                      </a:rPr>
                      <m:t>.</m:t>
                    </m:r>
                    <m:r>
                      <a:rPr lang="en-AU" sz="1800" b="0" i="1" smtClean="0">
                        <a:latin typeface="Cambria Math" panose="02040503050406030204" pitchFamily="18" charset="0"/>
                      </a:rPr>
                      <m:t>5</m:t>
                    </m:r>
                  </m:oMath>
                </a14:m>
                <a:r>
                  <a:rPr lang="en-AU" sz="1800" dirty="0"/>
                  <a:t> so the stationary point inside the domain gives the maximum volume.</a:t>
                </a:r>
                <a:endParaRPr lang="ar-AE" sz="1800" dirty="0"/>
              </a:p>
            </p:txBody>
          </p:sp>
        </mc:Choice>
        <mc:Fallback xmlns="">
          <p:sp>
            <p:nvSpPr>
              <p:cNvPr id="6" name="TextBox 5">
                <a:extLst>
                  <a:ext uri="{FF2B5EF4-FFF2-40B4-BE49-F238E27FC236}">
                    <a16:creationId xmlns:a16="http://schemas.microsoft.com/office/drawing/2014/main" id="{1AF62857-917E-C105-E7C0-B43765DBE57A}"/>
                  </a:ext>
                </a:extLst>
              </p:cNvPr>
              <p:cNvSpPr txBox="1">
                <a:spLocks noRot="1" noChangeAspect="1" noMove="1" noResize="1" noEditPoints="1" noAdjustHandles="1" noChangeArrowheads="1" noChangeShapeType="1" noTextEdit="1"/>
              </p:cNvSpPr>
              <p:nvPr/>
            </p:nvSpPr>
            <p:spPr>
              <a:xfrm>
                <a:off x="3533775" y="1172432"/>
                <a:ext cx="3762367" cy="4730044"/>
              </a:xfrm>
              <a:prstGeom prst="rect">
                <a:avLst/>
              </a:prstGeom>
              <a:blipFill>
                <a:blip r:embed="rId3"/>
                <a:stretch>
                  <a:fillRect l="-3890" r="-16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957FB71-D34E-95AC-2DBE-A92E1BD923B1}"/>
                  </a:ext>
                </a:extLst>
              </p:cNvPr>
              <p:cNvSpPr txBox="1"/>
              <p:nvPr/>
            </p:nvSpPr>
            <p:spPr>
              <a:xfrm>
                <a:off x="7599324" y="1415729"/>
                <a:ext cx="4478376" cy="4730044"/>
              </a:xfrm>
              <a:prstGeom prst="rect">
                <a:avLst/>
              </a:prstGeom>
              <a:noFill/>
            </p:spPr>
            <p:txBody>
              <a:bodyPr wrap="square" lIns="0" tIns="0" rIns="0" bIns="0" rtlCol="0">
                <a:noAutofit/>
              </a:bodyPr>
              <a:lstStyle/>
              <a:p>
                <a:pPr>
                  <a:lnSpc>
                    <a:spcPct val="150000"/>
                  </a:lnSpc>
                </a:pPr>
                <a:r>
                  <a:rPr lang="en-AU" sz="1800" b="1" dirty="0">
                    <a:solidFill>
                      <a:schemeClr val="accent2"/>
                    </a:solidFill>
                  </a:rPr>
                  <a:t>8. Interpret the solution in context</a:t>
                </a:r>
              </a:p>
              <a:p>
                <a:pPr>
                  <a:lnSpc>
                    <a:spcPct val="150000"/>
                  </a:lnSpc>
                </a:pPr>
                <a14:m>
                  <m:oMathPara xmlns:m="http://schemas.openxmlformats.org/officeDocument/2006/math">
                    <m:oMathParaPr>
                      <m:jc m:val="centerGroup"/>
                    </m:oMathParaPr>
                    <m:oMath xmlns:m="http://schemas.openxmlformats.org/officeDocument/2006/math">
                      <m:r>
                        <a:rPr lang="en-AU" sz="1800" b="0" i="1" dirty="0" smtClean="0">
                          <a:latin typeface="Cambria Math" panose="02040503050406030204" pitchFamily="18" charset="0"/>
                        </a:rPr>
                        <m:t>𝑉</m:t>
                      </m:r>
                      <m:r>
                        <m:rPr>
                          <m:aln/>
                        </m:rPr>
                        <a:rPr lang="en-AU" sz="1800" b="0" i="1" dirty="0" smtClean="0">
                          <a:latin typeface="Cambria Math" panose="02040503050406030204" pitchFamily="18" charset="0"/>
                        </a:rPr>
                        <m:t>=</m:t>
                      </m:r>
                      <m:r>
                        <a:rPr lang="en-AU" sz="1800" b="0" i="1" dirty="0" smtClean="0">
                          <a:latin typeface="Cambria Math" panose="02040503050406030204" pitchFamily="18" charset="0"/>
                        </a:rPr>
                        <m:t>4</m:t>
                      </m:r>
                      <m:r>
                        <a:rPr lang="en-AU" sz="1800" b="0" i="1" dirty="0" smtClean="0">
                          <a:latin typeface="Cambria Math" panose="02040503050406030204" pitchFamily="18" charset="0"/>
                        </a:rPr>
                        <m:t>.</m:t>
                      </m:r>
                      <m:r>
                        <a:rPr lang="en-AU" sz="1800" b="0" i="1" dirty="0" smtClean="0">
                          <a:latin typeface="Cambria Math" panose="02040503050406030204" pitchFamily="18" charset="0"/>
                        </a:rPr>
                        <m:t>059</m:t>
                      </m:r>
                      <m:r>
                        <a:rPr lang="en-AU" sz="1800" b="0" i="1" dirty="0" smtClean="0">
                          <a:latin typeface="Cambria Math" panose="02040503050406030204" pitchFamily="18" charset="0"/>
                        </a:rPr>
                        <m:t>(</m:t>
                      </m:r>
                      <m:r>
                        <a:rPr lang="en-AU" sz="1800" b="0" i="1" dirty="0" smtClean="0">
                          <a:latin typeface="Cambria Math" panose="02040503050406030204" pitchFamily="18" charset="0"/>
                        </a:rPr>
                        <m:t>30</m:t>
                      </m:r>
                      <m:r>
                        <a:rPr lang="en-AU" sz="1800" b="0" i="1" dirty="0" smtClean="0">
                          <a:latin typeface="Cambria Math" panose="02040503050406030204" pitchFamily="18" charset="0"/>
                        </a:rPr>
                        <m:t>−</m:t>
                      </m:r>
                      <m:r>
                        <a:rPr lang="en-AU" sz="1800" b="0" i="1" dirty="0" smtClean="0">
                          <a:latin typeface="Cambria Math" panose="02040503050406030204" pitchFamily="18" charset="0"/>
                        </a:rPr>
                        <m:t>2</m:t>
                      </m:r>
                      <m:d>
                        <m:dPr>
                          <m:ctrlPr>
                            <a:rPr lang="en-AU" sz="1800" b="0" i="1" dirty="0" smtClean="0">
                              <a:latin typeface="Cambria Math" panose="02040503050406030204" pitchFamily="18" charset="0"/>
                            </a:rPr>
                          </m:ctrlPr>
                        </m:dPr>
                        <m:e>
                          <m:r>
                            <a:rPr lang="en-AU" sz="1800" b="0" i="1" dirty="0" smtClean="0">
                              <a:latin typeface="Cambria Math" panose="02040503050406030204" pitchFamily="18" charset="0"/>
                            </a:rPr>
                            <m:t>4</m:t>
                          </m:r>
                          <m:r>
                            <a:rPr lang="en-AU" sz="1800" b="0" i="1" dirty="0" smtClean="0">
                              <a:latin typeface="Cambria Math" panose="02040503050406030204" pitchFamily="18" charset="0"/>
                            </a:rPr>
                            <m:t>.</m:t>
                          </m:r>
                          <m:r>
                            <a:rPr lang="en-AU" sz="1800" b="0" i="1" dirty="0" smtClean="0">
                              <a:latin typeface="Cambria Math" panose="02040503050406030204" pitchFamily="18" charset="0"/>
                            </a:rPr>
                            <m:t>059</m:t>
                          </m:r>
                        </m:e>
                      </m:d>
                      <m:r>
                        <a:rPr lang="en-AU" sz="1800" b="0" i="1" dirty="0" smtClean="0">
                          <a:latin typeface="Cambria Math" panose="02040503050406030204" pitchFamily="18" charset="0"/>
                        </a:rPr>
                        <m:t>)(</m:t>
                      </m:r>
                      <m:r>
                        <a:rPr lang="en-AU" sz="1800" b="0" i="1" dirty="0" smtClean="0">
                          <a:latin typeface="Cambria Math" panose="02040503050406030204" pitchFamily="18" charset="0"/>
                        </a:rPr>
                        <m:t>21</m:t>
                      </m:r>
                      <m:r>
                        <a:rPr lang="en-AU" sz="1800" b="0" i="1" dirty="0" smtClean="0">
                          <a:latin typeface="Cambria Math" panose="02040503050406030204" pitchFamily="18" charset="0"/>
                        </a:rPr>
                        <m:t>−</m:t>
                      </m:r>
                      <m:r>
                        <a:rPr lang="en-AU" sz="1800" b="0" i="1" dirty="0" smtClean="0">
                          <a:latin typeface="Cambria Math" panose="02040503050406030204" pitchFamily="18" charset="0"/>
                        </a:rPr>
                        <m:t>2</m:t>
                      </m:r>
                      <m:r>
                        <a:rPr lang="en-AU" sz="1800" b="0" i="1" dirty="0" smtClean="0">
                          <a:latin typeface="Cambria Math" panose="02040503050406030204" pitchFamily="18" charset="0"/>
                        </a:rPr>
                        <m:t>(</m:t>
                      </m:r>
                      <m:r>
                        <a:rPr lang="en-AU" sz="1800" b="0" i="1" dirty="0" smtClean="0">
                          <a:latin typeface="Cambria Math" panose="02040503050406030204" pitchFamily="18" charset="0"/>
                        </a:rPr>
                        <m:t>4</m:t>
                      </m:r>
                      <m:r>
                        <a:rPr lang="en-AU" sz="1800" b="0" i="1" dirty="0" smtClean="0">
                          <a:latin typeface="Cambria Math" panose="02040503050406030204" pitchFamily="18" charset="0"/>
                        </a:rPr>
                        <m:t>.</m:t>
                      </m:r>
                      <m:r>
                        <a:rPr lang="en-AU" sz="1800" b="0" i="1" dirty="0" smtClean="0">
                          <a:latin typeface="Cambria Math" panose="02040503050406030204" pitchFamily="18" charset="0"/>
                        </a:rPr>
                        <m:t>059</m:t>
                      </m:r>
                      <m:r>
                        <a:rPr lang="en-AU" sz="1800" b="0" i="1" dirty="0" smtClean="0">
                          <a:latin typeface="Cambria Math" panose="02040503050406030204" pitchFamily="18" charset="0"/>
                        </a:rPr>
                        <m:t>)</m:t>
                      </m:r>
                    </m:oMath>
                    <m:oMath xmlns:m="http://schemas.openxmlformats.org/officeDocument/2006/math">
                      <m:r>
                        <m:rPr>
                          <m:aln/>
                        </m:rPr>
                        <a:rPr lang="en-AU" sz="1800">
                          <a:latin typeface="Cambria Math" panose="02040503050406030204" pitchFamily="18" charset="0"/>
                        </a:rPr>
                        <m:t>≈</m:t>
                      </m:r>
                      <m:r>
                        <a:rPr lang="en-AU" sz="1800">
                          <a:latin typeface="Cambria Math" panose="02040503050406030204" pitchFamily="18" charset="0"/>
                        </a:rPr>
                        <m:t>4</m:t>
                      </m:r>
                      <m:r>
                        <a:rPr lang="en-AU" sz="1800">
                          <a:latin typeface="Cambria Math" panose="02040503050406030204" pitchFamily="18" charset="0"/>
                        </a:rPr>
                        <m:t>.</m:t>
                      </m:r>
                      <m:r>
                        <a:rPr lang="en-AU" sz="1800">
                          <a:latin typeface="Cambria Math" panose="02040503050406030204" pitchFamily="18" charset="0"/>
                        </a:rPr>
                        <m:t>0</m:t>
                      </m:r>
                      <m:r>
                        <a:rPr lang="en-AU" sz="1800" b="0" i="1" smtClean="0">
                          <a:latin typeface="Cambria Math" panose="02040503050406030204" pitchFamily="18" charset="0"/>
                        </a:rPr>
                        <m:t>59</m:t>
                      </m:r>
                      <m:d>
                        <m:dPr>
                          <m:ctrlPr>
                            <a:rPr lang="ar-AE" sz="1800" i="1">
                              <a:latin typeface="Cambria Math" panose="02040503050406030204" pitchFamily="18" charset="0"/>
                            </a:rPr>
                          </m:ctrlPr>
                        </m:dPr>
                        <m:e>
                          <m:r>
                            <a:rPr lang="ar-AE" sz="1800">
                              <a:latin typeface="Cambria Math" panose="02040503050406030204" pitchFamily="18" charset="0"/>
                            </a:rPr>
                            <m:t>21</m:t>
                          </m:r>
                          <m:r>
                            <a:rPr lang="ar-AE" sz="1800">
                              <a:latin typeface="Cambria Math" panose="02040503050406030204" pitchFamily="18" charset="0"/>
                            </a:rPr>
                            <m:t>.</m:t>
                          </m:r>
                          <m:r>
                            <a:rPr lang="ar-AE" sz="1800">
                              <a:latin typeface="Cambria Math" panose="02040503050406030204" pitchFamily="18" charset="0"/>
                            </a:rPr>
                            <m:t>888</m:t>
                          </m:r>
                        </m:e>
                      </m:d>
                      <m:d>
                        <m:dPr>
                          <m:ctrlPr>
                            <a:rPr lang="ar-AE" sz="1800" i="1">
                              <a:latin typeface="Cambria Math" panose="02040503050406030204" pitchFamily="18" charset="0"/>
                            </a:rPr>
                          </m:ctrlPr>
                        </m:dPr>
                        <m:e>
                          <m:r>
                            <a:rPr lang="ar-AE" sz="1800">
                              <a:latin typeface="Cambria Math" panose="02040503050406030204" pitchFamily="18" charset="0"/>
                            </a:rPr>
                            <m:t>12</m:t>
                          </m:r>
                          <m:r>
                            <a:rPr lang="ar-AE" sz="1800">
                              <a:latin typeface="Cambria Math" panose="02040503050406030204" pitchFamily="18" charset="0"/>
                            </a:rPr>
                            <m:t>.</m:t>
                          </m:r>
                          <m:r>
                            <a:rPr lang="ar-AE" sz="1800">
                              <a:latin typeface="Cambria Math" panose="02040503050406030204" pitchFamily="18" charset="0"/>
                            </a:rPr>
                            <m:t>888</m:t>
                          </m:r>
                        </m:e>
                      </m: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114</m:t>
                      </m:r>
                      <m:r>
                        <a:rPr lang="en-AU" sz="1800" b="0" i="0" smtClean="0">
                          <a:latin typeface="Cambria Math" panose="02040503050406030204" pitchFamily="18" charset="0"/>
                        </a:rPr>
                        <m:t>4</m:t>
                      </m:r>
                      <m:r>
                        <a:rPr lang="ar-AE" sz="1800">
                          <a:latin typeface="Cambria Math" panose="02040503050406030204" pitchFamily="18" charset="0"/>
                        </a:rPr>
                        <m:t>.</m:t>
                      </m:r>
                      <m:r>
                        <a:rPr lang="en-AU" sz="1800" b="0" i="0" smtClean="0">
                          <a:latin typeface="Cambria Math" panose="02040503050406030204" pitchFamily="18" charset="0"/>
                        </a:rPr>
                        <m:t>2</m:t>
                      </m:r>
                    </m:oMath>
                  </m:oMathPara>
                </a14:m>
                <a:endParaRPr lang="en-AU" sz="1800" dirty="0"/>
              </a:p>
              <a:p>
                <a:pPr>
                  <a:lnSpc>
                    <a:spcPct val="150000"/>
                  </a:lnSpc>
                </a:pPr>
                <a:endParaRPr lang="ar-AE" sz="1800" dirty="0"/>
              </a:p>
              <a:p>
                <a:pPr>
                  <a:lnSpc>
                    <a:spcPct val="150000"/>
                  </a:lnSpc>
                </a:pPr>
                <a14:m>
                  <m:oMath xmlns:m="http://schemas.openxmlformats.org/officeDocument/2006/math">
                    <m:r>
                      <a:rPr lang="en-AU" sz="1800" i="1" smtClean="0">
                        <a:latin typeface="Cambria Math" panose="02040503050406030204" pitchFamily="18" charset="0"/>
                        <a:ea typeface="Cambria Math" panose="02040503050406030204" pitchFamily="18" charset="0"/>
                      </a:rPr>
                      <m:t>∴</m:t>
                    </m:r>
                  </m:oMath>
                </a14:m>
                <a:r>
                  <a:rPr lang="en-AU" sz="1800" dirty="0"/>
                  <a:t>max volume </a:t>
                </a:r>
                <a14:m>
                  <m:oMath xmlns:m="http://schemas.openxmlformats.org/officeDocument/2006/math">
                    <m:r>
                      <a:rPr lang="en-AU" sz="1800" b="0" i="0" smtClean="0">
                        <a:latin typeface="Cambria Math" panose="02040503050406030204" pitchFamily="18" charset="0"/>
                      </a:rPr>
                      <m:t>=</m:t>
                    </m:r>
                    <m:r>
                      <a:rPr lang="ar-AE" sz="1800">
                        <a:latin typeface="Cambria Math" panose="02040503050406030204" pitchFamily="18" charset="0"/>
                      </a:rPr>
                      <m:t>114</m:t>
                    </m:r>
                    <m:r>
                      <a:rPr lang="en-AU" sz="1800" b="0" i="1" smtClean="0">
                        <a:latin typeface="Cambria Math" panose="02040503050406030204" pitchFamily="18" charset="0"/>
                      </a:rPr>
                      <m:t>4</m:t>
                    </m:r>
                    <m:sSup>
                      <m:sSupPr>
                        <m:ctrlPr>
                          <a:rPr lang="ar-AE" sz="1800" i="1">
                            <a:latin typeface="Cambria Math" panose="02040503050406030204" pitchFamily="18" charset="0"/>
                          </a:rPr>
                        </m:ctrlPr>
                      </m:sSupPr>
                      <m:e>
                        <m:r>
                          <m:rPr>
                            <m:nor/>
                          </m:rPr>
                          <a:rPr lang="ar-AE" sz="1800" i="1"/>
                          <m:t> </m:t>
                        </m:r>
                        <m:r>
                          <m:rPr>
                            <m:nor/>
                          </m:rPr>
                          <a:rPr lang="en-AU" sz="1800" i="0"/>
                          <m:t>cm</m:t>
                        </m:r>
                      </m:e>
                      <m:sup>
                        <m:r>
                          <a:rPr lang="ar-AE" sz="1800">
                            <a:latin typeface="Cambria Math" panose="02040503050406030204" pitchFamily="18" charset="0"/>
                          </a:rPr>
                          <m:t>3</m:t>
                        </m:r>
                      </m:sup>
                    </m:sSup>
                    <m:r>
                      <a:rPr lang="en-AU" sz="1800" b="0" i="1" smtClean="0">
                        <a:latin typeface="Cambria Math" panose="02040503050406030204" pitchFamily="18" charset="0"/>
                      </a:rPr>
                      <m:t> </m:t>
                    </m:r>
                  </m:oMath>
                </a14:m>
                <a:r>
                  <a:rPr lang="en-AU" sz="1800" b="0" i="0" dirty="0">
                    <a:latin typeface="+mj-lt"/>
                  </a:rPr>
                  <a:t>(nearest cm)</a:t>
                </a:r>
                <a:endParaRPr lang="en-AU" sz="1800" b="0" dirty="0"/>
              </a:p>
              <a:p>
                <a:pPr>
                  <a:lnSpc>
                    <a:spcPct val="150000"/>
                  </a:lnSpc>
                </a:pPr>
                <a:endParaRPr lang="ar-AE" sz="1800" b="0" dirty="0"/>
              </a:p>
              <a:p>
                <a:pPr>
                  <a:lnSpc>
                    <a:spcPct val="150000"/>
                  </a:lnSpc>
                </a:pPr>
                <a:r>
                  <a:rPr lang="en-AU" sz="1800" dirty="0"/>
                  <a:t>Maximum volume occurs when squares of side length approximately 4.06 cm</a:t>
                </a:r>
                <a:endParaRPr lang="ar-AE" sz="1800" b="0" dirty="0"/>
              </a:p>
              <a:p>
                <a:pPr>
                  <a:lnSpc>
                    <a:spcPct val="150000"/>
                  </a:lnSpc>
                </a:pPr>
                <a:r>
                  <a:rPr lang="en-AU" sz="1800" dirty="0"/>
                  <a:t>are cut from each corner.</a:t>
                </a:r>
              </a:p>
            </p:txBody>
          </p:sp>
        </mc:Choice>
        <mc:Fallback xmlns="">
          <p:sp>
            <p:nvSpPr>
              <p:cNvPr id="7" name="TextBox 6">
                <a:extLst>
                  <a:ext uri="{FF2B5EF4-FFF2-40B4-BE49-F238E27FC236}">
                    <a16:creationId xmlns:a16="http://schemas.microsoft.com/office/drawing/2014/main" id="{4957FB71-D34E-95AC-2DBE-A92E1BD923B1}"/>
                  </a:ext>
                </a:extLst>
              </p:cNvPr>
              <p:cNvSpPr txBox="1">
                <a:spLocks noRot="1" noChangeAspect="1" noMove="1" noResize="1" noEditPoints="1" noAdjustHandles="1" noChangeArrowheads="1" noChangeShapeType="1" noTextEdit="1"/>
              </p:cNvSpPr>
              <p:nvPr/>
            </p:nvSpPr>
            <p:spPr>
              <a:xfrm>
                <a:off x="7599324" y="1415729"/>
                <a:ext cx="4478376" cy="4730044"/>
              </a:xfrm>
              <a:prstGeom prst="rect">
                <a:avLst/>
              </a:prstGeom>
              <a:blipFill>
                <a:blip r:embed="rId4"/>
                <a:stretch>
                  <a:fillRect l="-3270"/>
                </a:stretch>
              </a:blipFill>
            </p:spPr>
            <p:txBody>
              <a:bodyPr/>
              <a:lstStyle/>
              <a:p>
                <a:r>
                  <a:rPr lang="en-AU">
                    <a:noFill/>
                  </a:rPr>
                  <a:t> </a:t>
                </a:r>
              </a:p>
            </p:txBody>
          </p:sp>
        </mc:Fallback>
      </mc:AlternateContent>
      <p:cxnSp>
        <p:nvCxnSpPr>
          <p:cNvPr id="8" name="Straight Connector 7">
            <a:extLst>
              <a:ext uri="{FF2B5EF4-FFF2-40B4-BE49-F238E27FC236}">
                <a16:creationId xmlns:a16="http://schemas.microsoft.com/office/drawing/2014/main" id="{A5A5F019-A86E-8E2B-4312-5C4319971FD4}"/>
              </a:ext>
              <a:ext uri="{C183D7F6-B498-43B3-948B-1728B52AA6E4}">
                <adec:decorative xmlns:adec="http://schemas.microsoft.com/office/drawing/2017/decorative" val="1"/>
              </a:ext>
            </a:extLst>
          </p:cNvPr>
          <p:cNvCxnSpPr>
            <a:cxnSpLocks/>
          </p:cNvCxnSpPr>
          <p:nvPr/>
        </p:nvCxnSpPr>
        <p:spPr>
          <a:xfrm>
            <a:off x="3418215" y="1478441"/>
            <a:ext cx="0" cy="47264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2F2196A-13DB-50C2-095D-83381D834C00}"/>
              </a:ext>
              <a:ext uri="{C183D7F6-B498-43B3-948B-1728B52AA6E4}">
                <adec:decorative xmlns:adec="http://schemas.microsoft.com/office/drawing/2017/decorative" val="1"/>
              </a:ext>
            </a:extLst>
          </p:cNvPr>
          <p:cNvCxnSpPr>
            <a:cxnSpLocks/>
          </p:cNvCxnSpPr>
          <p:nvPr/>
        </p:nvCxnSpPr>
        <p:spPr>
          <a:xfrm>
            <a:off x="7496121" y="1415729"/>
            <a:ext cx="11467" cy="4673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945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8E0EBD-CCD8-6FE8-F934-065AF380F309}"/>
              </a:ext>
            </a:extLst>
          </p:cNvPr>
          <p:cNvSpPr>
            <a:spLocks noGrp="1"/>
          </p:cNvSpPr>
          <p:nvPr>
            <p:ph type="title"/>
          </p:nvPr>
        </p:nvSpPr>
        <p:spPr>
          <a:xfrm>
            <a:off x="354000" y="238702"/>
            <a:ext cx="11484000" cy="545601"/>
          </a:xfrm>
        </p:spPr>
        <p:txBody>
          <a:bodyPr/>
          <a:lstStyle/>
          <a:p>
            <a:r>
              <a:rPr lang="en-AU" dirty="0"/>
              <a:t>Solution for A4 (3)</a:t>
            </a:r>
          </a:p>
        </p:txBody>
      </p:sp>
      <p:pic>
        <p:nvPicPr>
          <p:cNvPr id="7" name="Picture 6" descr="The graph of V=x(30-2x)(21-2x), drawn in red, with a dots at it's stationary points and x-intercepts.">
            <a:extLst>
              <a:ext uri="{FF2B5EF4-FFF2-40B4-BE49-F238E27FC236}">
                <a16:creationId xmlns:a16="http://schemas.microsoft.com/office/drawing/2014/main" id="{F8BE7DAE-B638-0808-92C1-795E2CA28084}"/>
              </a:ext>
            </a:extLst>
          </p:cNvPr>
          <p:cNvPicPr>
            <a:picLocks noChangeAspect="1"/>
          </p:cNvPicPr>
          <p:nvPr/>
        </p:nvPicPr>
        <p:blipFill>
          <a:blip r:embed="rId2"/>
          <a:stretch>
            <a:fillRect/>
          </a:stretch>
        </p:blipFill>
        <p:spPr>
          <a:xfrm>
            <a:off x="360000" y="1126445"/>
            <a:ext cx="9286418" cy="5371555"/>
          </a:xfrm>
          <a:prstGeom prst="rect">
            <a:avLst/>
          </a:prstGeom>
        </p:spPr>
      </p:pic>
      <p:sp>
        <p:nvSpPr>
          <p:cNvPr id="2" name="Slide Number Placeholder 1">
            <a:extLst>
              <a:ext uri="{FF2B5EF4-FFF2-40B4-BE49-F238E27FC236}">
                <a16:creationId xmlns:a16="http://schemas.microsoft.com/office/drawing/2014/main" id="{8DDE41D7-638C-A5E9-6EF0-8E89460D8BF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2450213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C4C87-A749-18C2-0B40-85E9729F01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F7F378-2803-F1DB-85B3-025F5CAF3AE4}"/>
              </a:ext>
            </a:extLst>
          </p:cNvPr>
          <p:cNvSpPr>
            <a:spLocks noGrp="1"/>
          </p:cNvSpPr>
          <p:nvPr>
            <p:ph type="title"/>
          </p:nvPr>
        </p:nvSpPr>
        <p:spPr/>
        <p:txBody>
          <a:bodyPr/>
          <a:lstStyle/>
          <a:p>
            <a:r>
              <a:rPr lang="en-AU" dirty="0"/>
              <a:t>Scenario</a:t>
            </a:r>
          </a:p>
        </p:txBody>
      </p:sp>
      <p:sp>
        <p:nvSpPr>
          <p:cNvPr id="6" name="Rectangle: Rounded Corners 5">
            <a:extLst>
              <a:ext uri="{FF2B5EF4-FFF2-40B4-BE49-F238E27FC236}">
                <a16:creationId xmlns:a16="http://schemas.microsoft.com/office/drawing/2014/main" id="{AE9127C3-B6F8-ABB2-86CF-EFC90A85CE10}"/>
              </a:ext>
            </a:extLst>
          </p:cNvPr>
          <p:cNvSpPr/>
          <p:nvPr/>
        </p:nvSpPr>
        <p:spPr>
          <a:xfrm>
            <a:off x="745066" y="1618168"/>
            <a:ext cx="10701867" cy="9253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2400" b="0" i="0" u="none" strike="noStrike" kern="1200" cap="none" spc="0" normalizeH="0" baseline="0" noProof="0" dirty="0">
                <a:ln>
                  <a:noFill/>
                </a:ln>
                <a:solidFill>
                  <a:srgbClr val="FFFFFF"/>
                </a:solidFill>
                <a:effectLst/>
                <a:uLnTx/>
                <a:uFillTx/>
                <a:latin typeface="Arial" panose="020B0604020202020204"/>
                <a:ea typeface="+mn-ea"/>
                <a:cs typeface="+mn-cs"/>
              </a:rPr>
              <a:t>A4 paper measures 21 cm by 30cm. A3 paper measures 30 cm by 42 cm.</a:t>
            </a:r>
          </a:p>
        </p:txBody>
      </p:sp>
      <p:sp>
        <p:nvSpPr>
          <p:cNvPr id="11" name="Speech Bubble: Rectangle with Corners Rounded 10">
            <a:extLst>
              <a:ext uri="{FF2B5EF4-FFF2-40B4-BE49-F238E27FC236}">
                <a16:creationId xmlns:a16="http://schemas.microsoft.com/office/drawing/2014/main" id="{66269EF1-F0A2-64FD-FC3E-6A119DBCEFEB}"/>
              </a:ext>
            </a:extLst>
          </p:cNvPr>
          <p:cNvSpPr/>
          <p:nvPr/>
        </p:nvSpPr>
        <p:spPr>
          <a:xfrm>
            <a:off x="970844" y="3149600"/>
            <a:ext cx="6226971" cy="2523340"/>
          </a:xfrm>
          <a:prstGeom prst="wedgeRoundRectCallout">
            <a:avLst>
              <a:gd name="adj1" fmla="val 88601"/>
              <a:gd name="adj2" fmla="val 1753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dirty="0">
                <a:solidFill>
                  <a:srgbClr val="FFFFFF"/>
                </a:solidFill>
              </a:rPr>
              <a:t>“A3 paper is twice the size of A4 paper, therefore if we make a box using A3 paper, it will hold double the volume of popcorn.”</a:t>
            </a:r>
            <a:endParaRPr lang="en-AU" dirty="0"/>
          </a:p>
        </p:txBody>
      </p:sp>
      <p:grpSp>
        <p:nvGrpSpPr>
          <p:cNvPr id="8" name="Group 7">
            <a:extLst>
              <a:ext uri="{FF2B5EF4-FFF2-40B4-BE49-F238E27FC236}">
                <a16:creationId xmlns:a16="http://schemas.microsoft.com/office/drawing/2014/main" id="{9937CD76-026A-F8E8-1950-95FBA515115E}"/>
              </a:ext>
              <a:ext uri="{C183D7F6-B498-43B3-948B-1728B52AA6E4}">
                <adec:decorative xmlns:adec="http://schemas.microsoft.com/office/drawing/2017/decorative" val="1"/>
              </a:ext>
            </a:extLst>
          </p:cNvPr>
          <p:cNvGrpSpPr/>
          <p:nvPr/>
        </p:nvGrpSpPr>
        <p:grpSpPr>
          <a:xfrm>
            <a:off x="9312033" y="4411270"/>
            <a:ext cx="1380500" cy="2676525"/>
            <a:chOff x="8766971" y="4091437"/>
            <a:chExt cx="1380500" cy="2676525"/>
          </a:xfrm>
        </p:grpSpPr>
        <p:pic>
          <p:nvPicPr>
            <p:cNvPr id="7" name="Graphic 6" descr="Man in business attire">
              <a:extLst>
                <a:ext uri="{FF2B5EF4-FFF2-40B4-BE49-F238E27FC236}">
                  <a16:creationId xmlns:a16="http://schemas.microsoft.com/office/drawing/2014/main" id="{D761B288-DF53-60EA-6AD4-B9DBD4CEBA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66971" y="4091437"/>
              <a:ext cx="1304925" cy="1762125"/>
            </a:xfrm>
            <a:prstGeom prst="rect">
              <a:avLst/>
            </a:prstGeom>
            <a:scene3d>
              <a:camera prst="orthographicFront">
                <a:rot lat="0" lon="11099999" rev="0"/>
              </a:camera>
              <a:lightRig rig="threePt" dir="t"/>
            </a:scene3d>
          </p:spPr>
        </p:pic>
        <p:sp>
          <p:nvSpPr>
            <p:cNvPr id="13" name="TextBox 12">
              <a:extLst>
                <a:ext uri="{FF2B5EF4-FFF2-40B4-BE49-F238E27FC236}">
                  <a16:creationId xmlns:a16="http://schemas.microsoft.com/office/drawing/2014/main" id="{151CB042-6785-354C-A98D-456F85BDE886}"/>
                </a:ext>
              </a:extLst>
            </p:cNvPr>
            <p:cNvSpPr txBox="1"/>
            <p:nvPr/>
          </p:nvSpPr>
          <p:spPr>
            <a:xfrm>
              <a:off x="9233071" y="5853562"/>
              <a:ext cx="914400" cy="914400"/>
            </a:xfrm>
            <a:prstGeom prst="rect">
              <a:avLst/>
            </a:prstGeom>
            <a:noFill/>
          </p:spPr>
          <p:txBody>
            <a:bodyPr wrap="none" lIns="0" tIns="0" rIns="0" bIns="0" rtlCol="0">
              <a:noAutofit/>
            </a:bodyPr>
            <a:lstStyle/>
            <a:p>
              <a:pPr algn="l"/>
              <a:r>
                <a:rPr lang="en-AU" sz="1800" dirty="0"/>
                <a:t>Fred </a:t>
              </a:r>
            </a:p>
          </p:txBody>
        </p:sp>
      </p:grpSp>
      <p:sp>
        <p:nvSpPr>
          <p:cNvPr id="2" name="Slide Number Placeholder 1">
            <a:extLst>
              <a:ext uri="{FF2B5EF4-FFF2-40B4-BE49-F238E27FC236}">
                <a16:creationId xmlns:a16="http://schemas.microsoft.com/office/drawing/2014/main" id="{0598883A-943E-7A0E-8D20-5E26C23CA0EE}"/>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dirty="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8777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A348B-2B98-A5B0-4800-D6F4AEF282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46ACE1-5393-0E68-3EE4-2726C4DBA990}"/>
              </a:ext>
            </a:extLst>
          </p:cNvPr>
          <p:cNvSpPr>
            <a:spLocks noGrp="1"/>
          </p:cNvSpPr>
          <p:nvPr>
            <p:ph type="title"/>
          </p:nvPr>
        </p:nvSpPr>
        <p:spPr/>
        <p:txBody>
          <a:bodyPr/>
          <a:lstStyle/>
          <a:p>
            <a:r>
              <a:rPr lang="en-AU" dirty="0"/>
              <a:t>Solution for A3 (1)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0DB4591-A14B-C873-0A6D-C730414101B7}"/>
                  </a:ext>
                </a:extLst>
              </p:cNvPr>
              <p:cNvSpPr txBox="1"/>
              <p:nvPr/>
            </p:nvSpPr>
            <p:spPr>
              <a:xfrm>
                <a:off x="200966" y="1071400"/>
                <a:ext cx="3567165" cy="4149970"/>
              </a:xfrm>
              <a:prstGeom prst="rect">
                <a:avLst/>
              </a:prstGeom>
              <a:noFill/>
            </p:spPr>
            <p:txBody>
              <a:bodyPr wrap="square" lIns="0" tIns="0" rIns="0" bIns="0" rtlCol="0">
                <a:noAutofit/>
              </a:bodyPr>
              <a:lstStyle/>
              <a:p>
                <a:pPr>
                  <a:lnSpc>
                    <a:spcPct val="150000"/>
                  </a:lnSpc>
                </a:pPr>
                <a:r>
                  <a:rPr lang="en-AU" sz="1800" b="1" dirty="0">
                    <a:solidFill>
                      <a:schemeClr val="accent2"/>
                    </a:solidFill>
                  </a:rPr>
                  <a:t>1. Define the variable</a:t>
                </a:r>
              </a:p>
              <a:p>
                <a:pPr>
                  <a:lnSpc>
                    <a:spcPct val="150000"/>
                  </a:lnSpc>
                </a:pP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m:t>
                    </m:r>
                  </m:oMath>
                </a14:m>
                <a:r>
                  <a:rPr lang="en-AU" sz="1800" dirty="0"/>
                  <a:t> length cut from corners </a:t>
                </a:r>
              </a:p>
              <a:p>
                <a:pPr>
                  <a:lnSpc>
                    <a:spcPct val="150000"/>
                  </a:lnSpc>
                </a:pPr>
                <a:endParaRPr lang="en-AU" sz="1800" dirty="0"/>
              </a:p>
              <a:p>
                <a:pPr>
                  <a:lnSpc>
                    <a:spcPct val="150000"/>
                  </a:lnSpc>
                </a:pPr>
                <a:r>
                  <a:rPr lang="en-AU" sz="1800" b="1" dirty="0">
                    <a:solidFill>
                      <a:schemeClr val="accent2"/>
                    </a:solidFill>
                  </a:rPr>
                  <a:t>2. State the domain</a:t>
                </a:r>
              </a:p>
              <a:p>
                <a:pPr>
                  <a:lnSpc>
                    <a:spcPct val="15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0</m:t>
                      </m:r>
                      <m:r>
                        <a:rPr lang="en-AU" sz="1800" i="1">
                          <a:latin typeface="Cambria Math" panose="02040503050406030204" pitchFamily="18" charset="0"/>
                        </a:rPr>
                        <m:t>&lt;</m:t>
                      </m:r>
                      <m:r>
                        <a:rPr lang="en-AU" sz="1800" i="1">
                          <a:latin typeface="Cambria Math" panose="02040503050406030204" pitchFamily="18" charset="0"/>
                        </a:rPr>
                        <m:t>𝑥</m:t>
                      </m:r>
                      <m:r>
                        <a:rPr lang="en-AU" sz="1800" i="1">
                          <a:latin typeface="Cambria Math" panose="02040503050406030204" pitchFamily="18" charset="0"/>
                        </a:rPr>
                        <m:t>&lt;</m:t>
                      </m:r>
                      <m:r>
                        <a:rPr lang="en-AU" sz="1800" i="1">
                          <a:latin typeface="Cambria Math" panose="02040503050406030204" pitchFamily="18" charset="0"/>
                        </a:rPr>
                        <m:t>15</m:t>
                      </m:r>
                    </m:oMath>
                  </m:oMathPara>
                </a14:m>
                <a:endParaRPr lang="en-AU" sz="1800" dirty="0"/>
              </a:p>
              <a:p>
                <a:pPr>
                  <a:lnSpc>
                    <a:spcPct val="150000"/>
                  </a:lnSpc>
                </a:pPr>
                <a:endParaRPr lang="en-AU" sz="1800" dirty="0"/>
              </a:p>
              <a:p>
                <a:pPr>
                  <a:lnSpc>
                    <a:spcPct val="150000"/>
                  </a:lnSpc>
                </a:pPr>
                <a:r>
                  <a:rPr lang="en-AU" sz="1800" b="1" dirty="0">
                    <a:solidFill>
                      <a:schemeClr val="accent2"/>
                    </a:solidFill>
                  </a:rPr>
                  <a:t>3. Create a function</a:t>
                </a:r>
              </a:p>
              <a:p>
                <a:pPr>
                  <a:lnSpc>
                    <a:spcPct val="150000"/>
                  </a:lnSpc>
                </a:pPr>
                <a14:m>
                  <m:oMathPara xmlns:m="http://schemas.openxmlformats.org/officeDocument/2006/math">
                    <m:oMathParaPr>
                      <m:jc m:val="centerGroup"/>
                    </m:oMathParaPr>
                    <m:oMath xmlns:m="http://schemas.openxmlformats.org/officeDocument/2006/math">
                      <m:r>
                        <a:rPr lang="en-AU" sz="1800" i="1" dirty="0">
                          <a:latin typeface="Cambria Math" panose="02040503050406030204" pitchFamily="18" charset="0"/>
                        </a:rPr>
                        <m:t>𝑉</m:t>
                      </m:r>
                      <m:r>
                        <m:rPr>
                          <m:aln/>
                        </m:rPr>
                        <a:rPr lang="en-AU" sz="1800" i="1" dirty="0">
                          <a:latin typeface="Cambria Math" panose="02040503050406030204" pitchFamily="18" charset="0"/>
                        </a:rPr>
                        <m:t>=</m:t>
                      </m:r>
                      <m:r>
                        <a:rPr lang="en-AU" sz="1800" i="1" dirty="0">
                          <a:latin typeface="Cambria Math" panose="02040503050406030204" pitchFamily="18" charset="0"/>
                        </a:rPr>
                        <m:t>𝑥</m:t>
                      </m:r>
                      <m:d>
                        <m:dPr>
                          <m:ctrlPr>
                            <a:rPr lang="en-AU" sz="1800" i="1" dirty="0">
                              <a:latin typeface="Cambria Math" panose="02040503050406030204" pitchFamily="18" charset="0"/>
                            </a:rPr>
                          </m:ctrlPr>
                        </m:dPr>
                        <m:e>
                          <m:r>
                            <a:rPr lang="en-AU" sz="1800" i="1" dirty="0">
                              <a:latin typeface="Cambria Math" panose="02040503050406030204" pitchFamily="18" charset="0"/>
                            </a:rPr>
                            <m:t>30</m:t>
                          </m:r>
                          <m:r>
                            <a:rPr lang="en-AU" sz="1800" i="1" dirty="0">
                              <a:latin typeface="Cambria Math" panose="02040503050406030204" pitchFamily="18" charset="0"/>
                            </a:rPr>
                            <m:t>−</m:t>
                          </m:r>
                          <m:r>
                            <a:rPr lang="en-AU" sz="1800" i="1" dirty="0">
                              <a:latin typeface="Cambria Math" panose="02040503050406030204" pitchFamily="18" charset="0"/>
                            </a:rPr>
                            <m:t>2</m:t>
                          </m:r>
                          <m:r>
                            <a:rPr lang="en-AU" sz="1800" i="1" dirty="0">
                              <a:latin typeface="Cambria Math" panose="02040503050406030204" pitchFamily="18" charset="0"/>
                            </a:rPr>
                            <m:t>𝑥</m:t>
                          </m:r>
                        </m:e>
                      </m:d>
                      <m:d>
                        <m:dPr>
                          <m:ctrlPr>
                            <a:rPr lang="en-AU" sz="1800" i="1" dirty="0">
                              <a:latin typeface="Cambria Math" panose="02040503050406030204" pitchFamily="18" charset="0"/>
                            </a:rPr>
                          </m:ctrlPr>
                        </m:dPr>
                        <m:e>
                          <m:r>
                            <a:rPr lang="en-AU" sz="1800" i="1" dirty="0">
                              <a:latin typeface="Cambria Math" panose="02040503050406030204" pitchFamily="18" charset="0"/>
                            </a:rPr>
                            <m:t>42</m:t>
                          </m:r>
                          <m:r>
                            <a:rPr lang="en-AU" sz="1800" i="1" dirty="0">
                              <a:latin typeface="Cambria Math" panose="02040503050406030204" pitchFamily="18" charset="0"/>
                            </a:rPr>
                            <m:t>−</m:t>
                          </m:r>
                          <m:r>
                            <a:rPr lang="en-AU" sz="1800" i="1" dirty="0">
                              <a:latin typeface="Cambria Math" panose="02040503050406030204" pitchFamily="18" charset="0"/>
                            </a:rPr>
                            <m:t>2</m:t>
                          </m:r>
                          <m:r>
                            <a:rPr lang="en-AU" sz="1800" i="1" dirty="0">
                              <a:latin typeface="Cambria Math" panose="02040503050406030204" pitchFamily="18" charset="0"/>
                            </a:rPr>
                            <m:t>𝑥</m:t>
                          </m:r>
                        </m:e>
                      </m:d>
                    </m:oMath>
                    <m:oMath xmlns:m="http://schemas.openxmlformats.org/officeDocument/2006/math">
                      <m:r>
                        <m:rPr>
                          <m:aln/>
                        </m:rPr>
                        <a:rPr lang="en-AU" sz="1800">
                          <a:latin typeface="Cambria Math" panose="02040503050406030204" pitchFamily="18" charset="0"/>
                        </a:rPr>
                        <m:t>=</m:t>
                      </m:r>
                      <m:r>
                        <a:rPr lang="en-AU" sz="1800" i="1">
                          <a:latin typeface="Cambria Math" panose="02040503050406030204" pitchFamily="18" charset="0"/>
                        </a:rPr>
                        <m:t>𝑥</m:t>
                      </m:r>
                      <m:d>
                        <m:dPr>
                          <m:ctrlPr>
                            <a:rPr lang="ar-AE" sz="1800" i="1">
                              <a:latin typeface="Cambria Math" panose="02040503050406030204" pitchFamily="18" charset="0"/>
                            </a:rPr>
                          </m:ctrlPr>
                        </m:dPr>
                        <m:e>
                          <m:r>
                            <a:rPr lang="ar-AE" sz="1800">
                              <a:latin typeface="Cambria Math" panose="02040503050406030204" pitchFamily="18" charset="0"/>
                            </a:rPr>
                            <m:t>1260</m:t>
                          </m:r>
                          <m:r>
                            <a:rPr lang="ar-AE" sz="1800">
                              <a:latin typeface="Cambria Math" panose="02040503050406030204" pitchFamily="18" charset="0"/>
                            </a:rPr>
                            <m:t>−</m:t>
                          </m:r>
                          <m:r>
                            <a:rPr lang="en-AU" sz="1800" i="1">
                              <a:latin typeface="Cambria Math" panose="02040503050406030204" pitchFamily="18" charset="0"/>
                            </a:rPr>
                            <m:t>60</m:t>
                          </m:r>
                          <m:r>
                            <a:rPr lang="ar-AE"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84</m:t>
                          </m:r>
                          <m:r>
                            <a:rPr lang="en-AU"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4</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e>
                      </m: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1260</m:t>
                      </m:r>
                      <m:r>
                        <a:rPr lang="ar-AE"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144</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r>
                        <a:rPr lang="ar-AE" sz="1800">
                          <a:latin typeface="Cambria Math" panose="02040503050406030204" pitchFamily="18" charset="0"/>
                        </a:rPr>
                        <m:t>+</m:t>
                      </m:r>
                      <m:r>
                        <a:rPr lang="ar-AE" sz="1800">
                          <a:latin typeface="Cambria Math" panose="02040503050406030204" pitchFamily="18" charset="0"/>
                        </a:rPr>
                        <m:t>4</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3</m:t>
                          </m:r>
                        </m:sup>
                      </m:sSup>
                    </m:oMath>
                  </m:oMathPara>
                </a14:m>
                <a:endParaRPr lang="en-AU" sz="1800" dirty="0"/>
              </a:p>
              <a:p>
                <a:pPr algn="l"/>
                <a:endParaRPr lang="en-AU" sz="1800" dirty="0"/>
              </a:p>
            </p:txBody>
          </p:sp>
        </mc:Choice>
        <mc:Fallback xmlns="">
          <p:sp>
            <p:nvSpPr>
              <p:cNvPr id="6" name="TextBox 5">
                <a:extLst>
                  <a:ext uri="{FF2B5EF4-FFF2-40B4-BE49-F238E27FC236}">
                    <a16:creationId xmlns:a16="http://schemas.microsoft.com/office/drawing/2014/main" id="{10DB4591-A14B-C873-0A6D-C730414101B7}"/>
                  </a:ext>
                </a:extLst>
              </p:cNvPr>
              <p:cNvSpPr txBox="1">
                <a:spLocks noRot="1" noChangeAspect="1" noMove="1" noResize="1" noEditPoints="1" noAdjustHandles="1" noChangeArrowheads="1" noChangeShapeType="1" noTextEdit="1"/>
              </p:cNvSpPr>
              <p:nvPr/>
            </p:nvSpPr>
            <p:spPr>
              <a:xfrm>
                <a:off x="200966" y="1071400"/>
                <a:ext cx="3567165" cy="4149970"/>
              </a:xfrm>
              <a:prstGeom prst="rect">
                <a:avLst/>
              </a:prstGeom>
              <a:blipFill>
                <a:blip r:embed="rId3"/>
                <a:stretch>
                  <a:fillRect l="-410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E84DFE67-3011-746D-D100-8250A4D14E98}"/>
                  </a:ext>
                </a:extLst>
              </p:cNvPr>
              <p:cNvSpPr>
                <a:spLocks noGrp="1"/>
              </p:cNvSpPr>
              <p:nvPr>
                <p:ph type="body" sz="quarter" idx="17"/>
              </p:nvPr>
            </p:nvSpPr>
            <p:spPr>
              <a:xfrm>
                <a:off x="4021882" y="1071400"/>
                <a:ext cx="3567165" cy="5278800"/>
              </a:xfrm>
            </p:spPr>
            <p:txBody>
              <a:bodyPr/>
              <a:lstStyle/>
              <a:p>
                <a:r>
                  <a:rPr lang="en-AU" sz="1800" b="1" dirty="0">
                    <a:solidFill>
                      <a:schemeClr val="accent2"/>
                    </a:solidFill>
                  </a:rPr>
                  <a:t>4. Differentiate the function</a:t>
                </a:r>
              </a:p>
              <a:p>
                <a:pPr/>
                <a14:m>
                  <m:oMathPara xmlns:m="http://schemas.openxmlformats.org/officeDocument/2006/math">
                    <m:oMathParaPr>
                      <m:jc m:val="centerGroup"/>
                    </m:oMathParaPr>
                    <m:oMath xmlns:m="http://schemas.openxmlformats.org/officeDocument/2006/math">
                      <m:f>
                        <m:fPr>
                          <m:ctrlPr>
                            <a:rPr lang="ar-AE" sz="1800" i="1">
                              <a:latin typeface="Cambria Math" panose="02040503050406030204" pitchFamily="18" charset="0"/>
                            </a:rPr>
                          </m:ctrlPr>
                        </m:fPr>
                        <m:num>
                          <m:r>
                            <a:rPr lang="ar-AE" sz="1800" i="1">
                              <a:latin typeface="Cambria Math" panose="02040503050406030204" pitchFamily="18" charset="0"/>
                            </a:rPr>
                            <m:t>𝑑𝑉</m:t>
                          </m:r>
                        </m:num>
                        <m:den>
                          <m:r>
                            <a:rPr lang="ar-AE" sz="1800" i="1">
                              <a:latin typeface="Cambria Math" panose="02040503050406030204" pitchFamily="18" charset="0"/>
                            </a:rPr>
                            <m:t>𝑑𝑥</m:t>
                          </m:r>
                        </m:den>
                      </m:f>
                      <m:r>
                        <a:rPr lang="ar-AE" sz="1800">
                          <a:latin typeface="Cambria Math" panose="02040503050406030204" pitchFamily="18" charset="0"/>
                        </a:rPr>
                        <m:t>=</m:t>
                      </m:r>
                      <m:r>
                        <a:rPr lang="ar-AE" sz="1800">
                          <a:latin typeface="Cambria Math" panose="02040503050406030204" pitchFamily="18" charset="0"/>
                        </a:rPr>
                        <m:t>1260</m:t>
                      </m:r>
                      <m:r>
                        <a:rPr lang="ar-AE" sz="1800">
                          <a:latin typeface="Cambria Math" panose="02040503050406030204" pitchFamily="18" charset="0"/>
                        </a:rPr>
                        <m:t>−</m:t>
                      </m:r>
                      <m:r>
                        <a:rPr lang="ar-AE" sz="1800">
                          <a:latin typeface="Cambria Math" panose="02040503050406030204" pitchFamily="18" charset="0"/>
                        </a:rPr>
                        <m:t>288</m:t>
                      </m:r>
                      <m:r>
                        <a:rPr lang="ar-AE"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12</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oMath>
                  </m:oMathPara>
                </a14:m>
                <a:endParaRPr lang="ar-AE" sz="1800" dirty="0"/>
              </a:p>
              <a:p>
                <a:r>
                  <a:rPr lang="en-AU" sz="1800" b="1" dirty="0">
                    <a:solidFill>
                      <a:schemeClr val="accent2"/>
                    </a:solidFill>
                  </a:rPr>
                  <a:t>5. Find stationary point, </a:t>
                </a:r>
                <a14:m>
                  <m:oMath xmlns:m="http://schemas.openxmlformats.org/officeDocument/2006/math">
                    <m:f>
                      <m:fPr>
                        <m:ctrlPr>
                          <a:rPr lang="en-AU" sz="1800" b="1" i="1" smtClean="0">
                            <a:solidFill>
                              <a:schemeClr val="accent2"/>
                            </a:solidFill>
                            <a:latin typeface="Cambria Math" panose="02040503050406030204" pitchFamily="18" charset="0"/>
                          </a:rPr>
                        </m:ctrlPr>
                      </m:fPr>
                      <m:num>
                        <m:r>
                          <a:rPr lang="en-AU" sz="1800" b="1" i="1" smtClean="0">
                            <a:solidFill>
                              <a:schemeClr val="accent2"/>
                            </a:solidFill>
                            <a:latin typeface="Cambria Math" panose="02040503050406030204" pitchFamily="18" charset="0"/>
                          </a:rPr>
                          <m:t>𝒅𝑽</m:t>
                        </m:r>
                      </m:num>
                      <m:den>
                        <m:r>
                          <a:rPr lang="en-AU" sz="1800" b="1" i="1" smtClean="0">
                            <a:solidFill>
                              <a:schemeClr val="accent2"/>
                            </a:solidFill>
                            <a:latin typeface="Cambria Math" panose="02040503050406030204" pitchFamily="18" charset="0"/>
                          </a:rPr>
                          <m:t>𝒅𝒙</m:t>
                        </m:r>
                      </m:den>
                    </m:f>
                    <m:r>
                      <a:rPr lang="en-AU" sz="1800" b="1" i="1" smtClean="0">
                        <a:solidFill>
                          <a:schemeClr val="accent2"/>
                        </a:solidFill>
                        <a:latin typeface="Cambria Math" panose="02040503050406030204" pitchFamily="18" charset="0"/>
                      </a:rPr>
                      <m:t>=</m:t>
                    </m:r>
                    <m:r>
                      <a:rPr lang="en-AU" sz="1800" b="1" i="1" smtClean="0">
                        <a:solidFill>
                          <a:schemeClr val="accent2"/>
                        </a:solidFill>
                        <a:latin typeface="Cambria Math" panose="02040503050406030204" pitchFamily="18" charset="0"/>
                      </a:rPr>
                      <m:t>𝟎</m:t>
                    </m:r>
                  </m:oMath>
                </a14:m>
                <a:endParaRPr lang="en-AU" sz="1800" b="1" dirty="0">
                  <a:solidFill>
                    <a:schemeClr val="accent2"/>
                  </a:solidFill>
                </a:endParaRPr>
              </a:p>
              <a:p>
                <a:pPr/>
                <a14:m>
                  <m:oMathPara xmlns:m="http://schemas.openxmlformats.org/officeDocument/2006/math">
                    <m:oMathParaPr>
                      <m:jc m:val="centerGroup"/>
                    </m:oMathParaPr>
                    <m:oMath xmlns:m="http://schemas.openxmlformats.org/officeDocument/2006/math">
                      <m:r>
                        <a:rPr lang="ar-AE" sz="1800">
                          <a:latin typeface="Cambria Math" panose="02040503050406030204" pitchFamily="18" charset="0"/>
                        </a:rPr>
                        <m:t>12</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r>
                        <a:rPr lang="ar-AE" sz="1800">
                          <a:latin typeface="Cambria Math" panose="02040503050406030204" pitchFamily="18" charset="0"/>
                        </a:rPr>
                        <m:t>−</m:t>
                      </m:r>
                      <m:r>
                        <a:rPr lang="ar-AE" sz="1800">
                          <a:latin typeface="Cambria Math" panose="02040503050406030204" pitchFamily="18" charset="0"/>
                        </a:rPr>
                        <m:t>288</m:t>
                      </m:r>
                      <m:r>
                        <a:rPr lang="ar-AE" sz="1800" i="1">
                          <a:latin typeface="Cambria Math" panose="02040503050406030204" pitchFamily="18" charset="0"/>
                        </a:rPr>
                        <m:t>𝑥</m:t>
                      </m:r>
                      <m:r>
                        <a:rPr lang="ar-AE" sz="1800">
                          <a:latin typeface="Cambria Math" panose="02040503050406030204" pitchFamily="18" charset="0"/>
                        </a:rPr>
                        <m:t>+</m:t>
                      </m:r>
                      <m:r>
                        <a:rPr lang="ar-AE" sz="1800">
                          <a:latin typeface="Cambria Math" panose="02040503050406030204" pitchFamily="18" charset="0"/>
                        </a:rPr>
                        <m:t>1260</m:t>
                      </m:r>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r>
                        <a:rPr lang="en-AU" sz="1800" b="0" i="1" smtClean="0">
                          <a:latin typeface="Cambria Math" panose="02040503050406030204" pitchFamily="18" charset="0"/>
                        </a:rPr>
                        <m:t>12</m:t>
                      </m:r>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r>
                        <a:rPr lang="en-AU" sz="1800" b="0" i="1" smtClean="0">
                          <a:latin typeface="Cambria Math" panose="02040503050406030204" pitchFamily="18" charset="0"/>
                        </a:rPr>
                        <m:t>24</m:t>
                      </m:r>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105</m:t>
                      </m:r>
                      <m:r>
                        <a:rPr lang="en-AU" sz="1800" b="0" i="1" smtClean="0">
                          <a:latin typeface="Cambria Math" panose="02040503050406030204" pitchFamily="18" charset="0"/>
                        </a:rPr>
                        <m:t>)</m:t>
                      </m:r>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i="1">
                          <a:latin typeface="Cambria Math" panose="02040503050406030204" pitchFamily="18" charset="0"/>
                        </a:rPr>
                        <m:t>−</m:t>
                      </m:r>
                      <m:r>
                        <a:rPr lang="en-AU" sz="1800" i="1">
                          <a:latin typeface="Cambria Math" panose="02040503050406030204" pitchFamily="18" charset="0"/>
                        </a:rPr>
                        <m:t>24</m:t>
                      </m:r>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105</m:t>
                      </m:r>
                      <m:r>
                        <m:rPr>
                          <m:aln/>
                        </m:rPr>
                        <a:rPr lang="en-AU" sz="1800" i="1">
                          <a:latin typeface="Cambria Math" panose="02040503050406030204" pitchFamily="18" charset="0"/>
                        </a:rPr>
                        <m:t>=</m:t>
                      </m:r>
                      <m:r>
                        <a:rPr lang="en-AU" sz="1800" i="1">
                          <a:latin typeface="Cambria Math" panose="02040503050406030204" pitchFamily="18" charset="0"/>
                        </a:rPr>
                        <m:t>0</m:t>
                      </m:r>
                    </m:oMath>
                  </m:oMathPara>
                </a14:m>
                <a:endParaRPr lang="ar-AE" sz="1800" dirty="0"/>
              </a:p>
            </p:txBody>
          </p:sp>
        </mc:Choice>
        <mc:Fallback xmlns="">
          <p:sp>
            <p:nvSpPr>
              <p:cNvPr id="5" name="Text Placeholder 4">
                <a:extLst>
                  <a:ext uri="{FF2B5EF4-FFF2-40B4-BE49-F238E27FC236}">
                    <a16:creationId xmlns:a16="http://schemas.microsoft.com/office/drawing/2014/main" id="{E84DFE67-3011-746D-D100-8250A4D14E98}"/>
                  </a:ext>
                </a:extLst>
              </p:cNvPr>
              <p:cNvSpPr>
                <a:spLocks noGrp="1" noRot="1" noChangeAspect="1" noMove="1" noResize="1" noEditPoints="1" noAdjustHandles="1" noChangeArrowheads="1" noChangeShapeType="1" noTextEdit="1"/>
              </p:cNvSpPr>
              <p:nvPr>
                <p:ph type="body" sz="quarter" idx="17"/>
              </p:nvPr>
            </p:nvSpPr>
            <p:spPr>
              <a:xfrm>
                <a:off x="4021882" y="1071400"/>
                <a:ext cx="3567165" cy="5278800"/>
              </a:xfrm>
              <a:blipFill>
                <a:blip r:embed="rId4"/>
                <a:stretch>
                  <a:fillRect l="-410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CF4C41B-A34A-10EF-35F8-70FCDD2361E5}"/>
                  </a:ext>
                </a:extLst>
              </p:cNvPr>
              <p:cNvSpPr txBox="1"/>
              <p:nvPr/>
            </p:nvSpPr>
            <p:spPr>
              <a:xfrm>
                <a:off x="7842799" y="1071400"/>
                <a:ext cx="4222045" cy="5278800"/>
              </a:xfrm>
              <a:prstGeom prst="rect">
                <a:avLst/>
              </a:prstGeom>
              <a:noFill/>
            </p:spPr>
            <p:txBody>
              <a:bodyPr wrap="square" lIns="0" tIns="0" rIns="0" bIns="0" rtlCol="0">
                <a:noAutofit/>
              </a:bodyPr>
              <a:lstStyle/>
              <a:p>
                <a:pPr algn="l"/>
                <a:r>
                  <a:rPr lang="en-AU" sz="1800" dirty="0"/>
                  <a:t>Use the quadratic formula</a:t>
                </a:r>
                <a14:m>
                  <m:oMath xmlns:m="http://schemas.openxmlformats.org/officeDocument/2006/math">
                    <m:r>
                      <a:rPr lang="en-AU" sz="1800" i="1" dirty="0" smtClean="0">
                        <a:latin typeface="Cambria Math" panose="02040503050406030204" pitchFamily="18" charset="0"/>
                      </a:rPr>
                      <m:t>​​</m:t>
                    </m:r>
                  </m:oMath>
                </a14:m>
                <a:endParaRPr lang="en-AU" sz="1800" dirty="0"/>
              </a:p>
              <a:p>
                <a:pPr>
                  <a:lnSpc>
                    <a:spcPct val="150000"/>
                  </a:lnSpc>
                </a:pPr>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𝑥</m:t>
                      </m:r>
                      <m:r>
                        <m:rPr>
                          <m:aln/>
                        </m:rPr>
                        <a:rPr lang="en-AU"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m:t>
                          </m:r>
                          <m:d>
                            <m:dPr>
                              <m:ctrlPr>
                                <a:rPr lang="ar-AE" sz="1800" i="1">
                                  <a:latin typeface="Cambria Math" panose="02040503050406030204" pitchFamily="18" charset="0"/>
                                </a:rPr>
                              </m:ctrlPr>
                            </m:dPr>
                            <m:e>
                              <m:r>
                                <a:rPr lang="ar-AE" sz="1800">
                                  <a:latin typeface="Cambria Math" panose="02040503050406030204" pitchFamily="18" charset="0"/>
                                </a:rPr>
                                <m:t>−</m:t>
                              </m:r>
                              <m:r>
                                <a:rPr lang="ar-AE" sz="1800">
                                  <a:latin typeface="Cambria Math" panose="02040503050406030204" pitchFamily="18" charset="0"/>
                                </a:rPr>
                                <m:t>24</m:t>
                              </m:r>
                            </m:e>
                          </m:d>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sSup>
                                <m:sSupPr>
                                  <m:ctrlPr>
                                    <a:rPr lang="ar-AE" sz="1800" i="1">
                                      <a:latin typeface="Cambria Math" panose="02040503050406030204" pitchFamily="18" charset="0"/>
                                    </a:rPr>
                                  </m:ctrlPr>
                                </m:sSupPr>
                                <m:e>
                                  <m:d>
                                    <m:dPr>
                                      <m:ctrlPr>
                                        <a:rPr lang="ar-AE" sz="1800" i="1">
                                          <a:latin typeface="Cambria Math" panose="02040503050406030204" pitchFamily="18" charset="0"/>
                                        </a:rPr>
                                      </m:ctrlPr>
                                    </m:dPr>
                                    <m:e>
                                      <m:r>
                                        <a:rPr lang="ar-AE" sz="1800">
                                          <a:latin typeface="Cambria Math" panose="02040503050406030204" pitchFamily="18" charset="0"/>
                                        </a:rPr>
                                        <m:t>−</m:t>
                                      </m:r>
                                      <m:r>
                                        <a:rPr lang="ar-AE" sz="1800">
                                          <a:latin typeface="Cambria Math" panose="02040503050406030204" pitchFamily="18" charset="0"/>
                                        </a:rPr>
                                        <m:t>24</m:t>
                                      </m:r>
                                    </m:e>
                                  </m:d>
                                </m:e>
                                <m:sup>
                                  <m:r>
                                    <a:rPr lang="ar-AE" sz="1800">
                                      <a:latin typeface="Cambria Math" panose="02040503050406030204" pitchFamily="18" charset="0"/>
                                    </a:rPr>
                                    <m:t>2</m:t>
                                  </m:r>
                                </m:sup>
                              </m:sSup>
                              <m:r>
                                <a:rPr lang="ar-AE" sz="1800">
                                  <a:latin typeface="Cambria Math" panose="02040503050406030204" pitchFamily="18" charset="0"/>
                                </a:rPr>
                                <m:t>−</m:t>
                              </m:r>
                              <m:r>
                                <a:rPr lang="ar-AE" sz="1800">
                                  <a:latin typeface="Cambria Math" panose="02040503050406030204" pitchFamily="18" charset="0"/>
                                </a:rPr>
                                <m:t>4</m:t>
                              </m:r>
                              <m:d>
                                <m:dPr>
                                  <m:ctrlPr>
                                    <a:rPr lang="ar-AE" sz="1800" i="1">
                                      <a:latin typeface="Cambria Math" panose="02040503050406030204" pitchFamily="18" charset="0"/>
                                    </a:rPr>
                                  </m:ctrlPr>
                                </m:dPr>
                                <m:e>
                                  <m:r>
                                    <a:rPr lang="ar-AE" sz="1800">
                                      <a:latin typeface="Cambria Math" panose="02040503050406030204" pitchFamily="18" charset="0"/>
                                    </a:rPr>
                                    <m:t>1</m:t>
                                  </m:r>
                                </m:e>
                              </m:d>
                              <m:d>
                                <m:dPr>
                                  <m:ctrlPr>
                                    <a:rPr lang="ar-AE" sz="1800" i="1">
                                      <a:latin typeface="Cambria Math" panose="02040503050406030204" pitchFamily="18" charset="0"/>
                                    </a:rPr>
                                  </m:ctrlPr>
                                </m:dPr>
                                <m:e>
                                  <m:r>
                                    <a:rPr lang="ar-AE" sz="1800">
                                      <a:latin typeface="Cambria Math" panose="02040503050406030204" pitchFamily="18" charset="0"/>
                                    </a:rPr>
                                    <m:t>105</m:t>
                                  </m:r>
                                </m:e>
                              </m:d>
                            </m:e>
                          </m:rad>
                        </m:num>
                        <m:den>
                          <m:r>
                            <a:rPr lang="ar-AE" sz="1800">
                              <a:latin typeface="Cambria Math" panose="02040503050406030204" pitchFamily="18" charset="0"/>
                            </a:rPr>
                            <m:t>2</m:t>
                          </m:r>
                          <m:d>
                            <m:dPr>
                              <m:ctrlPr>
                                <a:rPr lang="ar-AE" sz="1800" i="1">
                                  <a:latin typeface="Cambria Math" panose="02040503050406030204" pitchFamily="18" charset="0"/>
                                </a:rPr>
                              </m:ctrlPr>
                            </m:dPr>
                            <m:e>
                              <m:r>
                                <a:rPr lang="ar-AE" sz="1800">
                                  <a:latin typeface="Cambria Math" panose="02040503050406030204" pitchFamily="18" charset="0"/>
                                </a:rPr>
                                <m:t>1</m:t>
                              </m:r>
                            </m:e>
                          </m:d>
                        </m:den>
                      </m:f>
                    </m:oMath>
                    <m:oMath xmlns:m="http://schemas.openxmlformats.org/officeDocument/2006/math">
                      <m:r>
                        <m:rPr>
                          <m:aln/>
                        </m:rPr>
                        <a:rPr lang="ar-AE"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24</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576</m:t>
                              </m:r>
                              <m:r>
                                <a:rPr lang="ar-AE" sz="1800">
                                  <a:latin typeface="Cambria Math" panose="02040503050406030204" pitchFamily="18" charset="0"/>
                                </a:rPr>
                                <m:t>−</m:t>
                              </m:r>
                              <m:r>
                                <a:rPr lang="ar-AE" sz="1800">
                                  <a:latin typeface="Cambria Math" panose="02040503050406030204" pitchFamily="18" charset="0"/>
                                </a:rPr>
                                <m:t>420</m:t>
                              </m:r>
                            </m:e>
                          </m:rad>
                        </m:num>
                        <m:den>
                          <m:r>
                            <a:rPr lang="ar-AE" sz="1800">
                              <a:latin typeface="Cambria Math" panose="02040503050406030204" pitchFamily="18" charset="0"/>
                            </a:rPr>
                            <m:t>2</m:t>
                          </m:r>
                        </m:den>
                      </m:f>
                    </m:oMath>
                    <m:oMath xmlns:m="http://schemas.openxmlformats.org/officeDocument/2006/math">
                      <m:r>
                        <m:rPr>
                          <m:aln/>
                        </m:rPr>
                        <a:rPr lang="ar-AE"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24</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156</m:t>
                              </m:r>
                            </m:e>
                          </m:rad>
                        </m:num>
                        <m:den>
                          <m:r>
                            <a:rPr lang="ar-AE" sz="1800">
                              <a:latin typeface="Cambria Math" panose="02040503050406030204" pitchFamily="18" charset="0"/>
                            </a:rPr>
                            <m:t>2</m:t>
                          </m:r>
                        </m:den>
                      </m:f>
                    </m:oMath>
                    <m:oMath xmlns:m="http://schemas.openxmlformats.org/officeDocument/2006/math">
                      <m:r>
                        <m:rPr>
                          <m:aln/>
                        </m:rPr>
                        <a:rPr lang="ar-AE" sz="1800">
                          <a:latin typeface="Cambria Math" panose="02040503050406030204" pitchFamily="18" charset="0"/>
                        </a:rPr>
                        <m:t>=</m:t>
                      </m:r>
                      <m:f>
                        <m:fPr>
                          <m:ctrlPr>
                            <a:rPr lang="ar-AE" sz="1800" i="1">
                              <a:latin typeface="Cambria Math" panose="02040503050406030204" pitchFamily="18" charset="0"/>
                            </a:rPr>
                          </m:ctrlPr>
                        </m:fPr>
                        <m:num>
                          <m:r>
                            <a:rPr lang="ar-AE" sz="1800">
                              <a:latin typeface="Cambria Math" panose="02040503050406030204" pitchFamily="18" charset="0"/>
                            </a:rPr>
                            <m:t>24</m:t>
                          </m:r>
                          <m:r>
                            <a:rPr lang="ar-AE" sz="1800">
                              <a:latin typeface="Cambria Math" panose="02040503050406030204" pitchFamily="18" charset="0"/>
                            </a:rPr>
                            <m:t>±</m:t>
                          </m:r>
                          <m:r>
                            <a:rPr lang="ar-AE" sz="1800">
                              <a:latin typeface="Cambria Math" panose="02040503050406030204" pitchFamily="18" charset="0"/>
                            </a:rPr>
                            <m:t>2</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39</m:t>
                              </m:r>
                            </m:e>
                          </m:rad>
                        </m:num>
                        <m:den>
                          <m:r>
                            <a:rPr lang="ar-AE" sz="1800">
                              <a:latin typeface="Cambria Math" panose="02040503050406030204" pitchFamily="18" charset="0"/>
                            </a:rPr>
                            <m:t>2</m:t>
                          </m:r>
                        </m:den>
                      </m:f>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12</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39</m:t>
                          </m:r>
                        </m:e>
                      </m:rad>
                    </m:oMath>
                  </m:oMathPara>
                </a14:m>
                <a:endParaRPr lang="ar-AE" sz="1800"/>
              </a:p>
            </p:txBody>
          </p:sp>
        </mc:Choice>
        <mc:Fallback xmlns="">
          <p:sp>
            <p:nvSpPr>
              <p:cNvPr id="7" name="TextBox 6">
                <a:extLst>
                  <a:ext uri="{FF2B5EF4-FFF2-40B4-BE49-F238E27FC236}">
                    <a16:creationId xmlns:a16="http://schemas.microsoft.com/office/drawing/2014/main" id="{CCF4C41B-A34A-10EF-35F8-70FCDD2361E5}"/>
                  </a:ext>
                </a:extLst>
              </p:cNvPr>
              <p:cNvSpPr txBox="1">
                <a:spLocks noRot="1" noChangeAspect="1" noMove="1" noResize="1" noEditPoints="1" noAdjustHandles="1" noChangeArrowheads="1" noChangeShapeType="1" noTextEdit="1"/>
              </p:cNvSpPr>
              <p:nvPr/>
            </p:nvSpPr>
            <p:spPr>
              <a:xfrm>
                <a:off x="7842799" y="1071400"/>
                <a:ext cx="4222045" cy="5278800"/>
              </a:xfrm>
              <a:prstGeom prst="rect">
                <a:avLst/>
              </a:prstGeom>
              <a:blipFill>
                <a:blip r:embed="rId5"/>
                <a:stretch>
                  <a:fillRect l="-3468" t="-1501"/>
                </a:stretch>
              </a:blipFill>
            </p:spPr>
            <p:txBody>
              <a:bodyPr/>
              <a:lstStyle/>
              <a:p>
                <a:r>
                  <a:rPr lang="en-US">
                    <a:noFill/>
                  </a:rPr>
                  <a:t> </a:t>
                </a:r>
              </a:p>
            </p:txBody>
          </p:sp>
        </mc:Fallback>
      </mc:AlternateContent>
      <p:cxnSp>
        <p:nvCxnSpPr>
          <p:cNvPr id="8" name="Straight Connector 7">
            <a:extLst>
              <a:ext uri="{FF2B5EF4-FFF2-40B4-BE49-F238E27FC236}">
                <a16:creationId xmlns:a16="http://schemas.microsoft.com/office/drawing/2014/main" id="{7D22EA22-1D58-69A1-0D49-CF046EEF68E5}"/>
              </a:ext>
              <a:ext uri="{C183D7F6-B498-43B3-948B-1728B52AA6E4}">
                <adec:decorative xmlns:adec="http://schemas.microsoft.com/office/drawing/2017/decorative" val="1"/>
              </a:ext>
            </a:extLst>
          </p:cNvPr>
          <p:cNvCxnSpPr>
            <a:cxnSpLocks/>
          </p:cNvCxnSpPr>
          <p:nvPr/>
        </p:nvCxnSpPr>
        <p:spPr>
          <a:xfrm>
            <a:off x="3858418" y="1130006"/>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49AFE5-D55D-F65D-2BDE-0F486CB04882}"/>
              </a:ext>
              <a:ext uri="{C183D7F6-B498-43B3-948B-1728B52AA6E4}">
                <adec:decorative xmlns:adec="http://schemas.microsoft.com/office/drawing/2017/decorative" val="1"/>
              </a:ext>
            </a:extLst>
          </p:cNvPr>
          <p:cNvCxnSpPr>
            <a:cxnSpLocks/>
          </p:cNvCxnSpPr>
          <p:nvPr/>
        </p:nvCxnSpPr>
        <p:spPr>
          <a:xfrm>
            <a:off x="7589047" y="1071400"/>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4A30B2B1-3930-09D6-E5BF-9FDC4CE08D3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3073120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6F727-6165-13B9-03D7-807E7CC73F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0CFB61-EEBF-502D-14D5-7D0D2E3E4CB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
        <p:nvSpPr>
          <p:cNvPr id="3" name="Title 2">
            <a:extLst>
              <a:ext uri="{FF2B5EF4-FFF2-40B4-BE49-F238E27FC236}">
                <a16:creationId xmlns:a16="http://schemas.microsoft.com/office/drawing/2014/main" id="{0BBB15C3-BEEE-3D6E-EF0D-E0AAE4B7F130}"/>
              </a:ext>
            </a:extLst>
          </p:cNvPr>
          <p:cNvSpPr>
            <a:spLocks noGrp="1"/>
          </p:cNvSpPr>
          <p:nvPr>
            <p:ph type="title"/>
          </p:nvPr>
        </p:nvSpPr>
        <p:spPr/>
        <p:txBody>
          <a:bodyPr/>
          <a:lstStyle/>
          <a:p>
            <a:r>
              <a:rPr lang="en-AU" dirty="0"/>
              <a:t>Solution for A3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6DBE9662-A9F5-1CAC-E042-60B5322EAD06}"/>
                  </a:ext>
                </a:extLst>
              </p:cNvPr>
              <p:cNvSpPr>
                <a:spLocks noGrp="1"/>
              </p:cNvSpPr>
              <p:nvPr>
                <p:ph type="body" sz="quarter" idx="17"/>
              </p:nvPr>
            </p:nvSpPr>
            <p:spPr>
              <a:xfrm>
                <a:off x="61589" y="1228209"/>
                <a:ext cx="3269695" cy="5189588"/>
              </a:xfrm>
            </p:spPr>
            <p:txBody>
              <a:bodyPr/>
              <a:lstStyle/>
              <a:p>
                <a:pPr algn="ctr"/>
                <a14:m>
                  <m:oMathPara xmlns:m="http://schemas.openxmlformats.org/officeDocument/2006/math">
                    <m:oMathParaPr>
                      <m:jc m:val="centerGroup"/>
                    </m:oMathParaPr>
                    <m:oMath xmlns:m="http://schemas.openxmlformats.org/officeDocument/2006/math">
                      <m:r>
                        <a:rPr lang="en-AU" smtClean="0">
                          <a:latin typeface="Cambria Math" panose="02040503050406030204" pitchFamily="18" charset="0"/>
                        </a:rPr>
                        <m:t>12</m:t>
                      </m:r>
                      <m:r>
                        <a:rPr lang="en-AU" smtClean="0">
                          <a:latin typeface="Cambria Math" panose="02040503050406030204" pitchFamily="18" charset="0"/>
                        </a:rPr>
                        <m:t>−</m:t>
                      </m:r>
                      <m:rad>
                        <m:radPr>
                          <m:degHide m:val="on"/>
                          <m:ctrlPr>
                            <a:rPr lang="ar-AE" i="1">
                              <a:latin typeface="Cambria Math" panose="02040503050406030204" pitchFamily="18" charset="0"/>
                            </a:rPr>
                          </m:ctrlPr>
                        </m:radPr>
                        <m:deg/>
                        <m:e>
                          <m:r>
                            <a:rPr lang="ar-AE">
                              <a:latin typeface="Cambria Math" panose="02040503050406030204" pitchFamily="18" charset="0"/>
                            </a:rPr>
                            <m:t>39</m:t>
                          </m:r>
                        </m:e>
                      </m:rad>
                      <m:r>
                        <m:rPr>
                          <m:aln/>
                        </m:rPr>
                        <a:rPr lang="ar-AE">
                          <a:latin typeface="Cambria Math" panose="02040503050406030204" pitchFamily="18" charset="0"/>
                        </a:rPr>
                        <m:t>≈</m:t>
                      </m:r>
                      <m:r>
                        <a:rPr lang="ar-AE">
                          <a:latin typeface="Cambria Math" panose="02040503050406030204" pitchFamily="18" charset="0"/>
                        </a:rPr>
                        <m:t>5</m:t>
                      </m:r>
                      <m:r>
                        <a:rPr lang="ar-AE">
                          <a:latin typeface="Cambria Math" panose="02040503050406030204" pitchFamily="18" charset="0"/>
                        </a:rPr>
                        <m:t>.</m:t>
                      </m:r>
                      <m:r>
                        <a:rPr lang="ar-AE">
                          <a:latin typeface="Cambria Math" panose="02040503050406030204" pitchFamily="18" charset="0"/>
                        </a:rPr>
                        <m:t>75</m:t>
                      </m:r>
                    </m:oMath>
                    <m:oMath xmlns:m="http://schemas.openxmlformats.org/officeDocument/2006/math">
                      <m:r>
                        <a:rPr lang="en-AU">
                          <a:latin typeface="Cambria Math" panose="02040503050406030204" pitchFamily="18" charset="0"/>
                        </a:rPr>
                        <m:t>12</m:t>
                      </m:r>
                      <m:r>
                        <a:rPr lang="en-AU">
                          <a:latin typeface="Cambria Math" panose="02040503050406030204" pitchFamily="18" charset="0"/>
                        </a:rPr>
                        <m:t>+</m:t>
                      </m:r>
                      <m:rad>
                        <m:radPr>
                          <m:degHide m:val="on"/>
                          <m:ctrlPr>
                            <a:rPr lang="ar-AE" i="1">
                              <a:latin typeface="Cambria Math" panose="02040503050406030204" pitchFamily="18" charset="0"/>
                            </a:rPr>
                          </m:ctrlPr>
                        </m:radPr>
                        <m:deg/>
                        <m:e>
                          <m:r>
                            <a:rPr lang="ar-AE">
                              <a:latin typeface="Cambria Math" panose="02040503050406030204" pitchFamily="18" charset="0"/>
                            </a:rPr>
                            <m:t>39</m:t>
                          </m:r>
                        </m:e>
                      </m:rad>
                      <m:r>
                        <m:rPr>
                          <m:aln/>
                        </m:rPr>
                        <a:rPr lang="ar-AE">
                          <a:latin typeface="Cambria Math" panose="02040503050406030204" pitchFamily="18" charset="0"/>
                        </a:rPr>
                        <m:t>≈</m:t>
                      </m:r>
                      <m:r>
                        <a:rPr lang="ar-AE">
                          <a:latin typeface="Cambria Math" panose="02040503050406030204" pitchFamily="18" charset="0"/>
                        </a:rPr>
                        <m:t>18</m:t>
                      </m:r>
                      <m:r>
                        <a:rPr lang="ar-AE">
                          <a:latin typeface="Cambria Math" panose="02040503050406030204" pitchFamily="18" charset="0"/>
                        </a:rPr>
                        <m:t>.</m:t>
                      </m:r>
                      <m:r>
                        <a:rPr lang="ar-AE">
                          <a:latin typeface="Cambria Math" panose="02040503050406030204" pitchFamily="18" charset="0"/>
                        </a:rPr>
                        <m:t>25</m:t>
                      </m:r>
                    </m:oMath>
                  </m:oMathPara>
                </a14:m>
                <a:br>
                  <a:rPr lang="en-AU" dirty="0">
                    <a:latin typeface="Cambria Math" panose="02040503050406030204" pitchFamily="18" charset="0"/>
                  </a:rPr>
                </a:br>
                <a:r>
                  <a:rPr lang="en-AU" dirty="0"/>
                  <a:t>Domain </a:t>
                </a:r>
                <a14:m>
                  <m:oMath xmlns:m="http://schemas.openxmlformats.org/officeDocument/2006/math">
                    <m:r>
                      <a:rPr lang="en-AU" b="0" i="1" smtClean="0">
                        <a:latin typeface="Cambria Math" panose="02040503050406030204" pitchFamily="18" charset="0"/>
                      </a:rPr>
                      <m:t>0</m:t>
                    </m:r>
                    <m:r>
                      <a:rPr lang="en-AU" b="0" i="1" smtClean="0">
                        <a:latin typeface="Cambria Math" panose="02040503050406030204" pitchFamily="18" charset="0"/>
                      </a:rPr>
                      <m:t>&lt;</m:t>
                    </m:r>
                    <m:r>
                      <a:rPr lang="en-AU" b="0" i="1" smtClean="0">
                        <a:latin typeface="Cambria Math" panose="02040503050406030204" pitchFamily="18" charset="0"/>
                      </a:rPr>
                      <m:t>𝑥</m:t>
                    </m:r>
                    <m:r>
                      <a:rPr lang="en-AU" b="0" i="1" smtClean="0">
                        <a:latin typeface="Cambria Math" panose="02040503050406030204" pitchFamily="18" charset="0"/>
                      </a:rPr>
                      <m:t>&lt;</m:t>
                    </m:r>
                    <m:r>
                      <a:rPr lang="en-AU" b="0" i="1" smtClean="0">
                        <a:latin typeface="Cambria Math" panose="02040503050406030204" pitchFamily="18" charset="0"/>
                      </a:rPr>
                      <m:t>15</m:t>
                    </m:r>
                  </m:oMath>
                </a14:m>
                <a:endParaRPr lang="en-AU" b="0" dirty="0"/>
              </a:p>
              <a:p>
                <a:pPr algn="ctr"/>
                <a14:m>
                  <m:oMathPara xmlns:m="http://schemas.openxmlformats.org/officeDocument/2006/math">
                    <m:oMathParaPr>
                      <m:jc m:val="centerGroup"/>
                    </m:oMathParaPr>
                    <m:oMath xmlns:m="http://schemas.openxmlformats.org/officeDocument/2006/math">
                      <m:r>
                        <a:rPr lang="ar-AE" i="1" smtClean="0">
                          <a:latin typeface="Cambria Math" panose="02040503050406030204" pitchFamily="18" charset="0"/>
                          <a:ea typeface="Cambria Math" panose="02040503050406030204" pitchFamily="18" charset="0"/>
                        </a:rPr>
                        <m:t>∴</m:t>
                      </m:r>
                      <m:r>
                        <a:rPr lang="en-AU" i="1">
                          <a:latin typeface="Cambria Math" panose="02040503050406030204" pitchFamily="18" charset="0"/>
                        </a:rPr>
                        <m:t>𝑥</m:t>
                      </m:r>
                      <m:r>
                        <m:rPr>
                          <m:aln/>
                        </m:rPr>
                        <a:rPr lang="en-AU">
                          <a:latin typeface="Cambria Math" panose="02040503050406030204" pitchFamily="18" charset="0"/>
                        </a:rPr>
                        <m:t>=</m:t>
                      </m:r>
                      <m:r>
                        <a:rPr lang="en-AU">
                          <a:latin typeface="Cambria Math" panose="02040503050406030204" pitchFamily="18" charset="0"/>
                        </a:rPr>
                        <m:t>12</m:t>
                      </m:r>
                      <m:r>
                        <a:rPr lang="en-AU">
                          <a:latin typeface="Cambria Math" panose="02040503050406030204" pitchFamily="18" charset="0"/>
                        </a:rPr>
                        <m:t>−</m:t>
                      </m:r>
                      <m:rad>
                        <m:radPr>
                          <m:degHide m:val="on"/>
                          <m:ctrlPr>
                            <a:rPr lang="ar-AE" i="1">
                              <a:latin typeface="Cambria Math" panose="02040503050406030204" pitchFamily="18" charset="0"/>
                            </a:rPr>
                          </m:ctrlPr>
                        </m:radPr>
                        <m:deg/>
                        <m:e>
                          <m:r>
                            <a:rPr lang="ar-AE">
                              <a:latin typeface="Cambria Math" panose="02040503050406030204" pitchFamily="18" charset="0"/>
                            </a:rPr>
                            <m:t>39</m:t>
                          </m:r>
                        </m:e>
                      </m:rad>
                    </m:oMath>
                  </m:oMathPara>
                </a14:m>
                <a:br>
                  <a:rPr lang="ar-AE" dirty="0">
                    <a:latin typeface="Cambria Math" panose="02040503050406030204" pitchFamily="18" charset="0"/>
                  </a:rPr>
                </a:br>
                <a14:m>
                  <m:oMath xmlns:m="http://schemas.openxmlformats.org/officeDocument/2006/math">
                    <m:r>
                      <a:rPr lang="en-AU" b="0" i="0" smtClean="0">
                        <a:latin typeface="Cambria Math" panose="02040503050406030204" pitchFamily="18" charset="0"/>
                      </a:rPr>
                      <m:t>   </m:t>
                    </m:r>
                    <m:r>
                      <m:rPr>
                        <m:aln/>
                      </m:rPr>
                      <a:rPr lang="ar-AE">
                        <a:latin typeface="Cambria Math" panose="02040503050406030204" pitchFamily="18" charset="0"/>
                      </a:rPr>
                      <m:t>≈</m:t>
                    </m:r>
                    <m:r>
                      <a:rPr lang="ar-AE">
                        <a:latin typeface="Cambria Math" panose="02040503050406030204" pitchFamily="18" charset="0"/>
                      </a:rPr>
                      <m:t>5</m:t>
                    </m:r>
                    <m:r>
                      <a:rPr lang="ar-AE">
                        <a:latin typeface="Cambria Math" panose="02040503050406030204" pitchFamily="18" charset="0"/>
                      </a:rPr>
                      <m:t>.</m:t>
                    </m:r>
                    <m:r>
                      <a:rPr lang="ar-AE">
                        <a:latin typeface="Cambria Math" panose="02040503050406030204" pitchFamily="18" charset="0"/>
                      </a:rPr>
                      <m:t>755</m:t>
                    </m:r>
                  </m:oMath>
                </a14:m>
                <a:r>
                  <a:rPr lang="en-AU" dirty="0"/>
                  <a:t>…. </a:t>
                </a:r>
              </a:p>
              <a:p>
                <a:r>
                  <a:rPr lang="en-AU" b="1" dirty="0">
                    <a:solidFill>
                      <a:schemeClr val="accent2"/>
                    </a:solidFill>
                  </a:rPr>
                  <a:t>6. Determine if max or min</a:t>
                </a:r>
              </a:p>
              <a:p>
                <a:pPr/>
                <a14:m>
                  <m:oMathPara xmlns:m="http://schemas.openxmlformats.org/officeDocument/2006/math">
                    <m:oMathParaPr>
                      <m:jc m:val="centerGroup"/>
                    </m:oMathParaPr>
                    <m:oMath xmlns:m="http://schemas.openxmlformats.org/officeDocument/2006/math">
                      <m:f>
                        <m:fPr>
                          <m:ctrlPr>
                            <a:rPr lang="ar-AE" i="1">
                              <a:latin typeface="Cambria Math" panose="02040503050406030204" pitchFamily="18" charset="0"/>
                            </a:rPr>
                          </m:ctrlPr>
                        </m:fPr>
                        <m:num>
                          <m:sSup>
                            <m:sSupPr>
                              <m:ctrlPr>
                                <a:rPr lang="ar-AE" i="1">
                                  <a:latin typeface="Cambria Math" panose="02040503050406030204" pitchFamily="18" charset="0"/>
                                </a:rPr>
                              </m:ctrlPr>
                            </m:sSupPr>
                            <m:e>
                              <m:r>
                                <a:rPr lang="ar-AE" i="1">
                                  <a:latin typeface="Cambria Math" panose="02040503050406030204" pitchFamily="18" charset="0"/>
                                </a:rPr>
                                <m:t>𝑑</m:t>
                              </m:r>
                            </m:e>
                            <m:sup>
                              <m:r>
                                <a:rPr lang="ar-AE">
                                  <a:latin typeface="Cambria Math" panose="02040503050406030204" pitchFamily="18" charset="0"/>
                                </a:rPr>
                                <m:t>2</m:t>
                              </m:r>
                            </m:sup>
                          </m:sSup>
                          <m:r>
                            <a:rPr lang="ar-AE" i="1">
                              <a:latin typeface="Cambria Math" panose="02040503050406030204" pitchFamily="18" charset="0"/>
                            </a:rPr>
                            <m:t>𝑉</m:t>
                          </m:r>
                        </m:num>
                        <m:den>
                          <m:r>
                            <a:rPr lang="ar-AE" i="1">
                              <a:latin typeface="Cambria Math" panose="02040503050406030204" pitchFamily="18" charset="0"/>
                            </a:rPr>
                            <m:t>𝑑</m:t>
                          </m:r>
                          <m:sSup>
                            <m:sSupPr>
                              <m:ctrlPr>
                                <a:rPr lang="ar-AE" i="1">
                                  <a:latin typeface="Cambria Math" panose="02040503050406030204" pitchFamily="18" charset="0"/>
                                </a:rPr>
                              </m:ctrlPr>
                            </m:sSupPr>
                            <m:e>
                              <m:r>
                                <a:rPr lang="ar-AE" i="1">
                                  <a:latin typeface="Cambria Math" panose="02040503050406030204" pitchFamily="18" charset="0"/>
                                </a:rPr>
                                <m:t>𝑥</m:t>
                              </m:r>
                            </m:e>
                            <m:sup>
                              <m:r>
                                <a:rPr lang="ar-AE">
                                  <a:latin typeface="Cambria Math" panose="02040503050406030204" pitchFamily="18" charset="0"/>
                                </a:rPr>
                                <m:t>2</m:t>
                              </m:r>
                            </m:sup>
                          </m:sSup>
                        </m:den>
                      </m:f>
                      <m:r>
                        <m:rPr>
                          <m:aln/>
                        </m:rPr>
                        <a:rPr lang="ar-AE">
                          <a:latin typeface="Cambria Math" panose="02040503050406030204" pitchFamily="18" charset="0"/>
                        </a:rPr>
                        <m:t>=</m:t>
                      </m:r>
                      <m:r>
                        <a:rPr lang="ar-AE">
                          <a:latin typeface="Cambria Math" panose="02040503050406030204" pitchFamily="18" charset="0"/>
                        </a:rPr>
                        <m:t>−</m:t>
                      </m:r>
                      <m:r>
                        <a:rPr lang="ar-AE">
                          <a:latin typeface="Cambria Math" panose="02040503050406030204" pitchFamily="18" charset="0"/>
                        </a:rPr>
                        <m:t>288</m:t>
                      </m:r>
                      <m:r>
                        <a:rPr lang="ar-AE">
                          <a:latin typeface="Cambria Math" panose="02040503050406030204" pitchFamily="18" charset="0"/>
                        </a:rPr>
                        <m:t>+</m:t>
                      </m:r>
                      <m:r>
                        <a:rPr lang="ar-AE">
                          <a:latin typeface="Cambria Math" panose="02040503050406030204" pitchFamily="18" charset="0"/>
                        </a:rPr>
                        <m:t>24</m:t>
                      </m:r>
                      <m:r>
                        <a:rPr lang="ar-AE" i="1">
                          <a:latin typeface="Cambria Math" panose="02040503050406030204" pitchFamily="18" charset="0"/>
                        </a:rPr>
                        <m:t>𝑥</m:t>
                      </m:r>
                    </m:oMath>
                  </m:oMathPara>
                </a14:m>
                <a:endParaRPr lang="ar-AE" dirty="0"/>
              </a:p>
            </p:txBody>
          </p:sp>
        </mc:Choice>
        <mc:Fallback xmlns="">
          <p:sp>
            <p:nvSpPr>
              <p:cNvPr id="5" name="Text Placeholder 4">
                <a:extLst>
                  <a:ext uri="{FF2B5EF4-FFF2-40B4-BE49-F238E27FC236}">
                    <a16:creationId xmlns:a16="http://schemas.microsoft.com/office/drawing/2014/main" id="{6DBE9662-A9F5-1CAC-E042-60B5322EAD06}"/>
                  </a:ext>
                </a:extLst>
              </p:cNvPr>
              <p:cNvSpPr>
                <a:spLocks noGrp="1" noRot="1" noChangeAspect="1" noMove="1" noResize="1" noEditPoints="1" noAdjustHandles="1" noChangeArrowheads="1" noChangeShapeType="1" noTextEdit="1"/>
              </p:cNvSpPr>
              <p:nvPr>
                <p:ph type="body" sz="quarter" idx="17"/>
              </p:nvPr>
            </p:nvSpPr>
            <p:spPr>
              <a:xfrm>
                <a:off x="61589" y="1228209"/>
                <a:ext cx="3269695" cy="5189588"/>
              </a:xfrm>
              <a:blipFill>
                <a:blip r:embed="rId2"/>
                <a:stretch>
                  <a:fillRect l="-4664" r="-205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EBCDB48-8D08-3C59-0C8B-9CD1F78FB0FA}"/>
                  </a:ext>
                </a:extLst>
              </p:cNvPr>
              <p:cNvSpPr txBox="1"/>
              <p:nvPr/>
            </p:nvSpPr>
            <p:spPr>
              <a:xfrm>
                <a:off x="3527401" y="1130006"/>
                <a:ext cx="3854472" cy="4828247"/>
              </a:xfrm>
              <a:prstGeom prst="rect">
                <a:avLst/>
              </a:prstGeom>
              <a:noFill/>
            </p:spPr>
            <p:txBody>
              <a:bodyPr wrap="square" lIns="0" tIns="0" rIns="0" bIns="0" rtlCol="0">
                <a:noAutofit/>
              </a:bodyPr>
              <a:lstStyle/>
              <a:p>
                <a:pPr>
                  <a:lnSpc>
                    <a:spcPct val="150000"/>
                  </a:lnSpc>
                </a:pPr>
                <a:r>
                  <a:rPr lang="en-AU" sz="1800" dirty="0">
                    <a:latin typeface="+mj-lt"/>
                  </a:rPr>
                  <a:t>Substitute </a:t>
                </a:r>
                <a14:m>
                  <m:oMath xmlns:m="http://schemas.openxmlformats.org/officeDocument/2006/math">
                    <m:r>
                      <a:rPr lang="en-AU" sz="1800" i="1">
                        <a:latin typeface="Cambria Math" panose="02040503050406030204" pitchFamily="18" charset="0"/>
                      </a:rPr>
                      <m:t>𝑥</m:t>
                    </m:r>
                    <m:r>
                      <a:rPr lang="en-AU" sz="1800">
                        <a:latin typeface="Cambria Math" panose="02040503050406030204" pitchFamily="18" charset="0"/>
                      </a:rPr>
                      <m:t>=</m:t>
                    </m:r>
                    <m:r>
                      <a:rPr lang="en-AU" sz="1800">
                        <a:latin typeface="Cambria Math" panose="02040503050406030204" pitchFamily="18" charset="0"/>
                      </a:rPr>
                      <m:t>12</m:t>
                    </m:r>
                    <m:r>
                      <a:rPr lang="en-AU"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39</m:t>
                        </m:r>
                      </m:e>
                    </m:rad>
                  </m:oMath>
                </a14:m>
                <a:r>
                  <a:rPr lang="ar-AE" sz="1800" dirty="0">
                    <a:latin typeface="+mj-lt"/>
                  </a:rPr>
                  <a:t>:</a:t>
                </a:r>
              </a:p>
              <a:p>
                <a:pPr>
                  <a:lnSpc>
                    <a:spcPct val="150000"/>
                  </a:lnSpc>
                </a:pPr>
                <a14:m>
                  <m:oMathPara xmlns:m="http://schemas.openxmlformats.org/officeDocument/2006/math">
                    <m:oMathParaPr>
                      <m:jc m:val="centerGroup"/>
                    </m:oMathParaPr>
                    <m:oMath xmlns:m="http://schemas.openxmlformats.org/officeDocument/2006/math">
                      <m:f>
                        <m:fPr>
                          <m:ctrlPr>
                            <a:rPr lang="ar-AE" sz="1800" i="1">
                              <a:latin typeface="Cambria Math" panose="02040503050406030204" pitchFamily="18" charset="0"/>
                            </a:rPr>
                          </m:ctrlPr>
                        </m:fPr>
                        <m:num>
                          <m:sSup>
                            <m:sSupPr>
                              <m:ctrlPr>
                                <a:rPr lang="ar-AE" sz="1800" i="1">
                                  <a:latin typeface="Cambria Math" panose="02040503050406030204" pitchFamily="18" charset="0"/>
                                </a:rPr>
                              </m:ctrlPr>
                            </m:sSupPr>
                            <m:e>
                              <m:r>
                                <a:rPr lang="ar-AE" sz="1800" i="1">
                                  <a:latin typeface="Cambria Math" panose="02040503050406030204" pitchFamily="18" charset="0"/>
                                </a:rPr>
                                <m:t>𝑑</m:t>
                              </m:r>
                            </m:e>
                            <m:sup>
                              <m:r>
                                <a:rPr lang="ar-AE" sz="1800">
                                  <a:latin typeface="Cambria Math" panose="02040503050406030204" pitchFamily="18" charset="0"/>
                                </a:rPr>
                                <m:t>2</m:t>
                              </m:r>
                            </m:sup>
                          </m:sSup>
                          <m:r>
                            <a:rPr lang="ar-AE" sz="1800" i="1">
                              <a:latin typeface="Cambria Math" panose="02040503050406030204" pitchFamily="18" charset="0"/>
                            </a:rPr>
                            <m:t>𝑉</m:t>
                          </m:r>
                        </m:num>
                        <m:den>
                          <m:r>
                            <a:rPr lang="ar-AE" sz="1800" i="1">
                              <a:latin typeface="Cambria Math" panose="02040503050406030204" pitchFamily="18" charset="0"/>
                            </a:rPr>
                            <m:t>𝑑</m:t>
                          </m:r>
                          <m:sSup>
                            <m:sSupPr>
                              <m:ctrlPr>
                                <a:rPr lang="ar-AE" sz="1800" i="1">
                                  <a:latin typeface="Cambria Math" panose="02040503050406030204" pitchFamily="18" charset="0"/>
                                </a:rPr>
                              </m:ctrlPr>
                            </m:sSupPr>
                            <m:e>
                              <m:r>
                                <a:rPr lang="ar-AE" sz="1800" i="1">
                                  <a:latin typeface="Cambria Math" panose="02040503050406030204" pitchFamily="18" charset="0"/>
                                </a:rPr>
                                <m:t>𝑥</m:t>
                              </m:r>
                            </m:e>
                            <m:sup>
                              <m:r>
                                <a:rPr lang="ar-AE" sz="1800">
                                  <a:latin typeface="Cambria Math" panose="02040503050406030204" pitchFamily="18" charset="0"/>
                                </a:rPr>
                                <m:t>2</m:t>
                              </m:r>
                            </m:sup>
                          </m:sSup>
                        </m:den>
                      </m:f>
                      <m:r>
                        <m:rPr>
                          <m:aln/>
                        </m:rPr>
                        <a:rPr lang="ar-AE" sz="1800">
                          <a:latin typeface="Cambria Math" panose="02040503050406030204" pitchFamily="18" charset="0"/>
                        </a:rPr>
                        <m:t>=</m:t>
                      </m:r>
                      <m:r>
                        <a:rPr lang="ar-AE" sz="1800">
                          <a:latin typeface="Cambria Math" panose="02040503050406030204" pitchFamily="18" charset="0"/>
                        </a:rPr>
                        <m:t>−</m:t>
                      </m:r>
                      <m:r>
                        <a:rPr lang="ar-AE" sz="1800">
                          <a:latin typeface="Cambria Math" panose="02040503050406030204" pitchFamily="18" charset="0"/>
                        </a:rPr>
                        <m:t>288</m:t>
                      </m:r>
                      <m:r>
                        <a:rPr lang="ar-AE" sz="1800">
                          <a:latin typeface="Cambria Math" panose="02040503050406030204" pitchFamily="18" charset="0"/>
                        </a:rPr>
                        <m:t>+</m:t>
                      </m:r>
                      <m:r>
                        <a:rPr lang="ar-AE" sz="1800">
                          <a:latin typeface="Cambria Math" panose="02040503050406030204" pitchFamily="18" charset="0"/>
                        </a:rPr>
                        <m:t>24</m:t>
                      </m:r>
                      <m:d>
                        <m:dPr>
                          <m:ctrlPr>
                            <a:rPr lang="ar-AE" sz="1800" i="1">
                              <a:latin typeface="Cambria Math" panose="02040503050406030204" pitchFamily="18" charset="0"/>
                            </a:rPr>
                          </m:ctrlPr>
                        </m:dPr>
                        <m:e>
                          <m:r>
                            <a:rPr lang="ar-AE" sz="1800">
                              <a:latin typeface="Cambria Math" panose="02040503050406030204" pitchFamily="18" charset="0"/>
                            </a:rPr>
                            <m:t>12</m:t>
                          </m:r>
                          <m:r>
                            <a:rPr lang="ar-AE" sz="1800">
                              <a:latin typeface="Cambria Math" panose="02040503050406030204" pitchFamily="18" charset="0"/>
                            </a:rPr>
                            <m:t>−</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39</m:t>
                              </m:r>
                            </m:e>
                          </m:rad>
                        </m:e>
                      </m: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m:t>
                      </m:r>
                      <m:r>
                        <a:rPr lang="ar-AE" sz="1800">
                          <a:latin typeface="Cambria Math" panose="02040503050406030204" pitchFamily="18" charset="0"/>
                        </a:rPr>
                        <m:t>288</m:t>
                      </m:r>
                      <m:r>
                        <a:rPr lang="ar-AE" sz="1800">
                          <a:latin typeface="Cambria Math" panose="02040503050406030204" pitchFamily="18" charset="0"/>
                        </a:rPr>
                        <m:t>+</m:t>
                      </m:r>
                      <m:r>
                        <a:rPr lang="ar-AE" sz="1800">
                          <a:latin typeface="Cambria Math" panose="02040503050406030204" pitchFamily="18" charset="0"/>
                        </a:rPr>
                        <m:t>288</m:t>
                      </m:r>
                      <m:r>
                        <a:rPr lang="ar-AE" sz="1800">
                          <a:latin typeface="Cambria Math" panose="02040503050406030204" pitchFamily="18" charset="0"/>
                        </a:rPr>
                        <m:t>−</m:t>
                      </m:r>
                      <m:r>
                        <a:rPr lang="ar-AE" sz="1800">
                          <a:latin typeface="Cambria Math" panose="02040503050406030204" pitchFamily="18" charset="0"/>
                        </a:rPr>
                        <m:t>24</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39</m:t>
                          </m:r>
                        </m:e>
                      </m:ra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m:t>
                      </m:r>
                      <m:r>
                        <a:rPr lang="ar-AE" sz="1800">
                          <a:latin typeface="Cambria Math" panose="02040503050406030204" pitchFamily="18" charset="0"/>
                        </a:rPr>
                        <m:t>24</m:t>
                      </m:r>
                      <m:rad>
                        <m:radPr>
                          <m:degHide m:val="on"/>
                          <m:ctrlPr>
                            <a:rPr lang="ar-AE" sz="1800" i="1">
                              <a:latin typeface="Cambria Math" panose="02040503050406030204" pitchFamily="18" charset="0"/>
                            </a:rPr>
                          </m:ctrlPr>
                        </m:radPr>
                        <m:deg/>
                        <m:e>
                          <m:r>
                            <a:rPr lang="ar-AE" sz="1800">
                              <a:latin typeface="Cambria Math" panose="02040503050406030204" pitchFamily="18" charset="0"/>
                            </a:rPr>
                            <m:t>39</m:t>
                          </m:r>
                        </m:e>
                      </m:rad>
                    </m:oMath>
                    <m:oMath xmlns:m="http://schemas.openxmlformats.org/officeDocument/2006/math">
                      <m:r>
                        <m:rPr>
                          <m:aln/>
                        </m:rPr>
                        <a:rPr lang="en-AU" sz="1800" b="0" i="1" smtClean="0">
                          <a:latin typeface="Cambria Math" panose="02040503050406030204" pitchFamily="18" charset="0"/>
                        </a:rPr>
                        <m:t>&lt;</m:t>
                      </m:r>
                      <m:r>
                        <a:rPr lang="en-AU" sz="1800" b="0" i="1" smtClean="0">
                          <a:latin typeface="Cambria Math" panose="02040503050406030204" pitchFamily="18" charset="0"/>
                        </a:rPr>
                        <m:t>0</m:t>
                      </m:r>
                      <m:r>
                        <a:rPr lang="en-AU" sz="1800" b="0" i="1" smtClean="0">
                          <a:latin typeface="Cambria Math" panose="02040503050406030204" pitchFamily="18" charset="0"/>
                        </a:rPr>
                        <m:t> </m:t>
                      </m:r>
                    </m:oMath>
                  </m:oMathPara>
                </a14:m>
                <a:endParaRPr lang="en-AU" sz="1800" b="0" i="1" dirty="0">
                  <a:latin typeface="Cambria Math" panose="02040503050406030204" pitchFamily="18" charset="0"/>
                </a:endParaRPr>
              </a:p>
              <a:p>
                <a:pPr>
                  <a:lnSpc>
                    <a:spcPct val="150000"/>
                  </a:lnSpc>
                </a:pPr>
                <a14:m>
                  <m:oMath xmlns:m="http://schemas.openxmlformats.org/officeDocument/2006/math">
                    <m:r>
                      <a:rPr lang="en-AU" sz="1800" b="0" i="1" smtClean="0">
                        <a:latin typeface="Cambria Math" panose="02040503050406030204" pitchFamily="18" charset="0"/>
                      </a:rPr>
                      <m:t>∴</m:t>
                    </m:r>
                  </m:oMath>
                </a14:m>
                <a:r>
                  <a:rPr lang="en-AU" sz="1800" dirty="0"/>
                  <a:t> Volume is maximum at </a:t>
                </a:r>
                <a14:m>
                  <m:oMath xmlns:m="http://schemas.openxmlformats.org/officeDocument/2006/math">
                    <m:r>
                      <a:rPr lang="en-AU" sz="1800" b="0" i="1" smtClean="0">
                        <a:latin typeface="Cambria Math" panose="02040503050406030204" pitchFamily="18" charset="0"/>
                      </a:rPr>
                      <m:t>𝑥</m:t>
                    </m:r>
                    <m:r>
                      <a:rPr lang="ar-AE" sz="1800">
                        <a:latin typeface="Cambria Math" panose="02040503050406030204" pitchFamily="18" charset="0"/>
                      </a:rPr>
                      <m:t>≈</m:t>
                    </m:r>
                    <m:r>
                      <a:rPr lang="en-AU" sz="1800" b="0" i="0" smtClean="0">
                        <a:latin typeface="Cambria Math" panose="02040503050406030204" pitchFamily="18" charset="0"/>
                      </a:rPr>
                      <m:t>5</m:t>
                    </m:r>
                    <m:r>
                      <a:rPr lang="en-AU" sz="1800" b="0" i="0" smtClean="0">
                        <a:latin typeface="Cambria Math" panose="02040503050406030204" pitchFamily="18" charset="0"/>
                      </a:rPr>
                      <m:t>.</m:t>
                    </m:r>
                    <m:r>
                      <a:rPr lang="en-AU" sz="1800" b="0" i="0" smtClean="0">
                        <a:latin typeface="Cambria Math" panose="02040503050406030204" pitchFamily="18" charset="0"/>
                      </a:rPr>
                      <m:t>755</m:t>
                    </m:r>
                    <m:r>
                      <a:rPr lang="en-AU" sz="1800" b="0" i="0" smtClean="0">
                        <a:latin typeface="Cambria Math" panose="02040503050406030204" pitchFamily="18" charset="0"/>
                      </a:rPr>
                      <m:t>….</m:t>
                    </m:r>
                  </m:oMath>
                </a14:m>
                <a:endParaRPr lang="en-AU" sz="1800" b="0" dirty="0"/>
              </a:p>
              <a:p>
                <a:pPr>
                  <a:lnSpc>
                    <a:spcPct val="150000"/>
                  </a:lnSpc>
                </a:pPr>
                <a:endParaRPr lang="en-AU" sz="1800" b="0" dirty="0"/>
              </a:p>
              <a:p>
                <a:pPr>
                  <a:lnSpc>
                    <a:spcPct val="150000"/>
                  </a:lnSpc>
                </a:pPr>
                <a:r>
                  <a:rPr lang="en-AU" sz="1800" b="1" dirty="0">
                    <a:solidFill>
                      <a:schemeClr val="accent2"/>
                    </a:solidFill>
                  </a:rPr>
                  <a:t>7. Check boundaries</a:t>
                </a:r>
              </a:p>
              <a:p>
                <a:pPr>
                  <a:lnSpc>
                    <a:spcPct val="150000"/>
                  </a:lnSpc>
                </a:pPr>
                <a14:m>
                  <m:oMath xmlns:m="http://schemas.openxmlformats.org/officeDocument/2006/math">
                    <m:r>
                      <a:rPr lang="en-AU" sz="1800" i="1">
                        <a:latin typeface="Cambria Math" panose="02040503050406030204" pitchFamily="18" charset="0"/>
                      </a:rPr>
                      <m:t>𝑉</m:t>
                    </m:r>
                    <m:r>
                      <a:rPr lang="en-AU" sz="1800" i="1">
                        <a:latin typeface="Cambria Math" panose="02040503050406030204" pitchFamily="18" charset="0"/>
                      </a:rPr>
                      <m:t>=</m:t>
                    </m:r>
                    <m:r>
                      <a:rPr lang="en-AU" sz="1800" i="1">
                        <a:latin typeface="Cambria Math" panose="02040503050406030204" pitchFamily="18" charset="0"/>
                      </a:rPr>
                      <m:t>0</m:t>
                    </m:r>
                  </m:oMath>
                </a14:m>
                <a:r>
                  <a:rPr lang="en-AU" sz="1800" dirty="0"/>
                  <a:t> at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0</m:t>
                    </m:r>
                    <m:r>
                      <a:rPr lang="en-AU" sz="1800" i="1">
                        <a:latin typeface="Cambria Math" panose="02040503050406030204" pitchFamily="18" charset="0"/>
                      </a:rPr>
                      <m:t> </m:t>
                    </m:r>
                  </m:oMath>
                </a14:m>
                <a:r>
                  <a:rPr lang="en-AU" sz="1800" dirty="0"/>
                  <a:t>and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15</m:t>
                    </m:r>
                  </m:oMath>
                </a14:m>
                <a:r>
                  <a:rPr lang="en-AU" sz="1800" dirty="0"/>
                  <a:t> so the stationary point inside the domain gives the maximum volume.</a:t>
                </a:r>
                <a:endParaRPr lang="ar-AE" sz="1800" dirty="0"/>
              </a:p>
              <a:p>
                <a:pPr>
                  <a:lnSpc>
                    <a:spcPct val="150000"/>
                  </a:lnSpc>
                </a:pPr>
                <a:endParaRPr lang="ar-AE" sz="1800" dirty="0"/>
              </a:p>
            </p:txBody>
          </p:sp>
        </mc:Choice>
        <mc:Fallback xmlns="">
          <p:sp>
            <p:nvSpPr>
              <p:cNvPr id="6" name="TextBox 5">
                <a:extLst>
                  <a:ext uri="{FF2B5EF4-FFF2-40B4-BE49-F238E27FC236}">
                    <a16:creationId xmlns:a16="http://schemas.microsoft.com/office/drawing/2014/main" id="{FEBCDB48-8D08-3C59-0C8B-9CD1F78FB0FA}"/>
                  </a:ext>
                </a:extLst>
              </p:cNvPr>
              <p:cNvSpPr txBox="1">
                <a:spLocks noRot="1" noChangeAspect="1" noMove="1" noResize="1" noEditPoints="1" noAdjustHandles="1" noChangeArrowheads="1" noChangeShapeType="1" noTextEdit="1"/>
              </p:cNvSpPr>
              <p:nvPr/>
            </p:nvSpPr>
            <p:spPr>
              <a:xfrm>
                <a:off x="3527401" y="1130006"/>
                <a:ext cx="3854472" cy="4828247"/>
              </a:xfrm>
              <a:prstGeom prst="rect">
                <a:avLst/>
              </a:prstGeom>
              <a:blipFill>
                <a:blip r:embed="rId3"/>
                <a:stretch>
                  <a:fillRect l="-3797" b="-719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C1F5421-F007-0845-BEFD-6DC380A863A5}"/>
                  </a:ext>
                </a:extLst>
              </p:cNvPr>
              <p:cNvSpPr txBox="1"/>
              <p:nvPr/>
            </p:nvSpPr>
            <p:spPr>
              <a:xfrm>
                <a:off x="7774094" y="1228209"/>
                <a:ext cx="4356316" cy="4730044"/>
              </a:xfrm>
              <a:prstGeom prst="rect">
                <a:avLst/>
              </a:prstGeom>
              <a:noFill/>
            </p:spPr>
            <p:txBody>
              <a:bodyPr wrap="square" lIns="0" tIns="0" rIns="0" bIns="0" rtlCol="0">
                <a:noAutofit/>
              </a:bodyPr>
              <a:lstStyle/>
              <a:p>
                <a:pPr>
                  <a:lnSpc>
                    <a:spcPct val="150000"/>
                  </a:lnSpc>
                </a:pPr>
                <a:r>
                  <a:rPr lang="en-AU" sz="1800" b="1" dirty="0">
                    <a:solidFill>
                      <a:schemeClr val="accent2"/>
                    </a:solidFill>
                  </a:rPr>
                  <a:t>8. Interpret the solution in context</a:t>
                </a:r>
              </a:p>
              <a:p>
                <a:pPr>
                  <a:lnSpc>
                    <a:spcPct val="150000"/>
                  </a:lnSpc>
                </a:pPr>
                <a14:m>
                  <m:oMathPara xmlns:m="http://schemas.openxmlformats.org/officeDocument/2006/math">
                    <m:oMathParaPr>
                      <m:jc m:val="centerGroup"/>
                    </m:oMathParaPr>
                    <m:oMath xmlns:m="http://schemas.openxmlformats.org/officeDocument/2006/math">
                      <m:r>
                        <a:rPr lang="ar-AE" sz="1800" i="1" smtClean="0">
                          <a:latin typeface="Cambria Math" panose="02040503050406030204" pitchFamily="18" charset="0"/>
                        </a:rPr>
                        <m:t>𝑉</m:t>
                      </m:r>
                      <m:r>
                        <m:rPr>
                          <m:aln/>
                        </m:rPr>
                        <a:rPr lang="ar-AE" sz="1800">
                          <a:latin typeface="Cambria Math" panose="02040503050406030204" pitchFamily="18" charset="0"/>
                        </a:rPr>
                        <m:t>≈</m:t>
                      </m:r>
                      <m:r>
                        <a:rPr lang="ar-AE" sz="1800">
                          <a:latin typeface="Cambria Math" panose="02040503050406030204" pitchFamily="18" charset="0"/>
                        </a:rPr>
                        <m:t>5</m:t>
                      </m:r>
                      <m:r>
                        <a:rPr lang="ar-AE" sz="1800">
                          <a:latin typeface="Cambria Math" panose="02040503050406030204" pitchFamily="18" charset="0"/>
                        </a:rPr>
                        <m:t>.</m:t>
                      </m:r>
                      <m:r>
                        <a:rPr lang="ar-AE" sz="1800">
                          <a:latin typeface="Cambria Math" panose="02040503050406030204" pitchFamily="18" charset="0"/>
                        </a:rPr>
                        <m:t>7</m:t>
                      </m:r>
                      <m:r>
                        <a:rPr lang="en-AU" sz="1800" b="0" i="1" smtClean="0">
                          <a:latin typeface="Cambria Math" panose="02040503050406030204" pitchFamily="18" charset="0"/>
                        </a:rPr>
                        <m:t>55</m:t>
                      </m:r>
                      <m:d>
                        <m:dPr>
                          <m:ctrlPr>
                            <a:rPr lang="ar-AE" sz="1800" i="1">
                              <a:latin typeface="Cambria Math" panose="02040503050406030204" pitchFamily="18" charset="0"/>
                            </a:rPr>
                          </m:ctrlPr>
                        </m:dPr>
                        <m:e>
                          <m:r>
                            <a:rPr lang="ar-AE" sz="1800">
                              <a:latin typeface="Cambria Math" panose="02040503050406030204" pitchFamily="18" charset="0"/>
                            </a:rPr>
                            <m:t>30</m:t>
                          </m:r>
                          <m:r>
                            <a:rPr lang="ar-AE" sz="1800">
                              <a:latin typeface="Cambria Math" panose="02040503050406030204" pitchFamily="18" charset="0"/>
                            </a:rPr>
                            <m:t>−</m:t>
                          </m:r>
                          <m:r>
                            <a:rPr lang="ar-AE" sz="1800">
                              <a:latin typeface="Cambria Math" panose="02040503050406030204" pitchFamily="18" charset="0"/>
                            </a:rPr>
                            <m:t>2</m:t>
                          </m:r>
                          <m:d>
                            <m:dPr>
                              <m:ctrlPr>
                                <a:rPr lang="ar-AE" sz="1800" i="1">
                                  <a:latin typeface="Cambria Math" panose="02040503050406030204" pitchFamily="18" charset="0"/>
                                </a:rPr>
                              </m:ctrlPr>
                            </m:dPr>
                            <m:e>
                              <m:r>
                                <a:rPr lang="ar-AE" sz="1800">
                                  <a:latin typeface="Cambria Math" panose="02040503050406030204" pitchFamily="18" charset="0"/>
                                </a:rPr>
                                <m:t>5</m:t>
                              </m:r>
                              <m:r>
                                <a:rPr lang="ar-AE" sz="1800">
                                  <a:latin typeface="Cambria Math" panose="02040503050406030204" pitchFamily="18" charset="0"/>
                                </a:rPr>
                                <m:t>.</m:t>
                              </m:r>
                              <m:r>
                                <a:rPr lang="ar-AE" sz="1800">
                                  <a:latin typeface="Cambria Math" panose="02040503050406030204" pitchFamily="18" charset="0"/>
                                </a:rPr>
                                <m:t>7</m:t>
                              </m:r>
                              <m:r>
                                <a:rPr lang="en-AU" sz="1800" b="0" i="1" smtClean="0">
                                  <a:latin typeface="Cambria Math" panose="02040503050406030204" pitchFamily="18" charset="0"/>
                                </a:rPr>
                                <m:t>55</m:t>
                              </m:r>
                            </m:e>
                          </m:d>
                        </m:e>
                      </m:d>
                      <m:d>
                        <m:dPr>
                          <m:ctrlPr>
                            <a:rPr lang="ar-AE" sz="1800" i="1">
                              <a:latin typeface="Cambria Math" panose="02040503050406030204" pitchFamily="18" charset="0"/>
                            </a:rPr>
                          </m:ctrlPr>
                        </m:dPr>
                        <m:e>
                          <m:r>
                            <a:rPr lang="ar-AE" sz="1800">
                              <a:latin typeface="Cambria Math" panose="02040503050406030204" pitchFamily="18" charset="0"/>
                            </a:rPr>
                            <m:t>42</m:t>
                          </m:r>
                          <m:r>
                            <a:rPr lang="ar-AE" sz="1800">
                              <a:latin typeface="Cambria Math" panose="02040503050406030204" pitchFamily="18" charset="0"/>
                            </a:rPr>
                            <m:t>−</m:t>
                          </m:r>
                          <m:r>
                            <a:rPr lang="ar-AE" sz="1800">
                              <a:latin typeface="Cambria Math" panose="02040503050406030204" pitchFamily="18" charset="0"/>
                            </a:rPr>
                            <m:t>2</m:t>
                          </m:r>
                          <m:d>
                            <m:dPr>
                              <m:ctrlPr>
                                <a:rPr lang="ar-AE" sz="1800" i="1">
                                  <a:latin typeface="Cambria Math" panose="02040503050406030204" pitchFamily="18" charset="0"/>
                                </a:rPr>
                              </m:ctrlPr>
                            </m:dPr>
                            <m:e>
                              <m:r>
                                <a:rPr lang="ar-AE" sz="1800">
                                  <a:latin typeface="Cambria Math" panose="02040503050406030204" pitchFamily="18" charset="0"/>
                                </a:rPr>
                                <m:t>5</m:t>
                              </m:r>
                              <m:r>
                                <a:rPr lang="ar-AE" sz="1800">
                                  <a:latin typeface="Cambria Math" panose="02040503050406030204" pitchFamily="18" charset="0"/>
                                </a:rPr>
                                <m:t>.</m:t>
                              </m:r>
                              <m:r>
                                <a:rPr lang="ar-AE" sz="1800">
                                  <a:latin typeface="Cambria Math" panose="02040503050406030204" pitchFamily="18" charset="0"/>
                                </a:rPr>
                                <m:t>7</m:t>
                              </m:r>
                              <m:r>
                                <a:rPr lang="en-AU" sz="1800" b="0" i="1" smtClean="0">
                                  <a:latin typeface="Cambria Math" panose="02040503050406030204" pitchFamily="18" charset="0"/>
                                </a:rPr>
                                <m:t>55</m:t>
                              </m:r>
                            </m:e>
                          </m:d>
                        </m:e>
                      </m:d>
                    </m:oMath>
                    <m:oMath xmlns:m="http://schemas.openxmlformats.org/officeDocument/2006/math">
                      <m:r>
                        <m:rPr>
                          <m:aln/>
                        </m:rPr>
                        <a:rPr lang="ar-AE" sz="1800">
                          <a:latin typeface="Cambria Math" panose="02040503050406030204" pitchFamily="18" charset="0"/>
                        </a:rPr>
                        <m:t>≈</m:t>
                      </m:r>
                      <m:r>
                        <a:rPr lang="ar-AE" sz="1800">
                          <a:latin typeface="Cambria Math" panose="02040503050406030204" pitchFamily="18" charset="0"/>
                        </a:rPr>
                        <m:t>5</m:t>
                      </m:r>
                      <m:r>
                        <a:rPr lang="ar-AE" sz="1800">
                          <a:latin typeface="Cambria Math" panose="02040503050406030204" pitchFamily="18" charset="0"/>
                        </a:rPr>
                        <m:t>.</m:t>
                      </m:r>
                      <m:r>
                        <a:rPr lang="ar-AE" sz="1800">
                          <a:latin typeface="Cambria Math" panose="02040503050406030204" pitchFamily="18" charset="0"/>
                        </a:rPr>
                        <m:t>7</m:t>
                      </m:r>
                      <m:r>
                        <a:rPr lang="en-AU" sz="1800" b="0" i="1" smtClean="0">
                          <a:latin typeface="Cambria Math" panose="02040503050406030204" pitchFamily="18" charset="0"/>
                        </a:rPr>
                        <m:t>55</m:t>
                      </m:r>
                      <m:d>
                        <m:dPr>
                          <m:ctrlPr>
                            <a:rPr lang="ar-AE" sz="1800" i="1">
                              <a:latin typeface="Cambria Math" panose="02040503050406030204" pitchFamily="18" charset="0"/>
                            </a:rPr>
                          </m:ctrlPr>
                        </m:dPr>
                        <m:e>
                          <m:r>
                            <a:rPr lang="ar-AE" sz="1800">
                              <a:latin typeface="Cambria Math" panose="02040503050406030204" pitchFamily="18" charset="0"/>
                            </a:rPr>
                            <m:t>18</m:t>
                          </m:r>
                          <m:r>
                            <a:rPr lang="ar-AE" sz="1800">
                              <a:latin typeface="Cambria Math" panose="02040503050406030204" pitchFamily="18" charset="0"/>
                            </a:rPr>
                            <m:t>.</m:t>
                          </m:r>
                          <m:r>
                            <a:rPr lang="ar-AE" sz="1800">
                              <a:latin typeface="Cambria Math" panose="02040503050406030204" pitchFamily="18" charset="0"/>
                            </a:rPr>
                            <m:t>49</m:t>
                          </m:r>
                        </m:e>
                      </m:d>
                      <m:d>
                        <m:dPr>
                          <m:ctrlPr>
                            <a:rPr lang="ar-AE" sz="1800" i="1">
                              <a:latin typeface="Cambria Math" panose="02040503050406030204" pitchFamily="18" charset="0"/>
                            </a:rPr>
                          </m:ctrlPr>
                        </m:dPr>
                        <m:e>
                          <m:r>
                            <a:rPr lang="ar-AE" sz="1800">
                              <a:latin typeface="Cambria Math" panose="02040503050406030204" pitchFamily="18" charset="0"/>
                            </a:rPr>
                            <m:t>30</m:t>
                          </m:r>
                          <m:r>
                            <a:rPr lang="ar-AE" sz="1800">
                              <a:latin typeface="Cambria Math" panose="02040503050406030204" pitchFamily="18" charset="0"/>
                            </a:rPr>
                            <m:t>.</m:t>
                          </m:r>
                          <m:r>
                            <a:rPr lang="ar-AE" sz="1800">
                              <a:latin typeface="Cambria Math" panose="02040503050406030204" pitchFamily="18" charset="0"/>
                            </a:rPr>
                            <m:t>49</m:t>
                          </m:r>
                        </m:e>
                      </m:d>
                    </m:oMath>
                  </m:oMathPara>
                </a14:m>
                <a:br>
                  <a:rPr lang="en-AU" sz="1800" i="1" dirty="0">
                    <a:latin typeface="Cambria Math" panose="02040503050406030204" pitchFamily="18" charset="0"/>
                  </a:rPr>
                </a:br>
                <a14:m>
                  <m:oMath xmlns:m="http://schemas.openxmlformats.org/officeDocument/2006/math">
                    <m:r>
                      <a:rPr lang="en-AU" sz="1800" b="0" i="1" smtClean="0">
                        <a:latin typeface="Cambria Math" panose="02040503050406030204" pitchFamily="18" charset="0"/>
                      </a:rPr>
                      <m:t>      </m:t>
                    </m:r>
                    <m:r>
                      <m:rPr>
                        <m:aln/>
                      </m:rPr>
                      <a:rPr lang="ar-AE" sz="1800">
                        <a:latin typeface="Cambria Math" panose="02040503050406030204" pitchFamily="18" charset="0"/>
                      </a:rPr>
                      <m:t>≈</m:t>
                    </m:r>
                    <m:r>
                      <a:rPr lang="ar-AE" sz="1800">
                        <a:latin typeface="Cambria Math" panose="02040503050406030204" pitchFamily="18" charset="0"/>
                      </a:rPr>
                      <m:t>324</m:t>
                    </m:r>
                    <m:r>
                      <a:rPr lang="en-AU" sz="1800" b="0" i="0" smtClean="0">
                        <a:latin typeface="Cambria Math" panose="02040503050406030204" pitchFamily="18" charset="0"/>
                      </a:rPr>
                      <m:t>4</m:t>
                    </m:r>
                  </m:oMath>
                </a14:m>
                <a:r>
                  <a:rPr lang="en-AU" sz="1800" b="0" dirty="0">
                    <a:latin typeface="Cambria Math" panose="02040503050406030204" pitchFamily="18" charset="0"/>
                  </a:rPr>
                  <a:t>.4</a:t>
                </a:r>
              </a:p>
              <a:p>
                <a:pPr>
                  <a:lnSpc>
                    <a:spcPct val="150000"/>
                  </a:lnSpc>
                </a:pPr>
                <a:endParaRPr lang="ar-AE" sz="1800" dirty="0"/>
              </a:p>
              <a:p>
                <a:pPr>
                  <a:lnSpc>
                    <a:spcPct val="150000"/>
                  </a:lnSpc>
                </a:pPr>
                <a14:m>
                  <m:oMath xmlns:m="http://schemas.openxmlformats.org/officeDocument/2006/math">
                    <m:r>
                      <a:rPr lang="en-AU" sz="1800" i="1">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 </m:t>
                    </m:r>
                  </m:oMath>
                </a14:m>
                <a:r>
                  <a:rPr lang="en-AU" sz="1800" dirty="0"/>
                  <a:t>max volume </a:t>
                </a:r>
                <a14:m>
                  <m:oMath xmlns:m="http://schemas.openxmlformats.org/officeDocument/2006/math">
                    <m:r>
                      <a:rPr lang="en-AU" sz="1800">
                        <a:latin typeface="Cambria Math" panose="02040503050406030204" pitchFamily="18" charset="0"/>
                      </a:rPr>
                      <m:t>=</m:t>
                    </m:r>
                    <m:r>
                      <a:rPr lang="en-AU" sz="1800">
                        <a:latin typeface="Cambria Math" panose="02040503050406030204" pitchFamily="18" charset="0"/>
                      </a:rPr>
                      <m:t>324</m:t>
                    </m:r>
                    <m:r>
                      <a:rPr lang="en-AU" sz="1800" b="0" i="1" smtClean="0">
                        <a:latin typeface="Cambria Math" panose="02040503050406030204" pitchFamily="18" charset="0"/>
                      </a:rPr>
                      <m:t>4</m:t>
                    </m:r>
                    <m:sSup>
                      <m:sSupPr>
                        <m:ctrlPr>
                          <a:rPr lang="ar-AE" sz="1800" i="1">
                            <a:latin typeface="Cambria Math" panose="02040503050406030204" pitchFamily="18" charset="0"/>
                          </a:rPr>
                        </m:ctrlPr>
                      </m:sSupPr>
                      <m:e>
                        <m:r>
                          <m:rPr>
                            <m:nor/>
                          </m:rPr>
                          <a:rPr lang="ar-AE" sz="1800" i="1"/>
                          <m:t> </m:t>
                        </m:r>
                        <m:r>
                          <m:rPr>
                            <m:nor/>
                          </m:rPr>
                          <a:rPr lang="en-AU" sz="1800" i="0"/>
                          <m:t>cm</m:t>
                        </m:r>
                      </m:e>
                      <m:sup>
                        <m:r>
                          <a:rPr lang="ar-AE" sz="1800">
                            <a:latin typeface="Cambria Math" panose="02040503050406030204" pitchFamily="18" charset="0"/>
                          </a:rPr>
                          <m:t>3</m:t>
                        </m:r>
                      </m:sup>
                    </m:sSup>
                  </m:oMath>
                </a14:m>
                <a:r>
                  <a:rPr lang="en-AU" sz="1800" dirty="0"/>
                  <a:t>(nearest cm)</a:t>
                </a:r>
              </a:p>
              <a:p>
                <a:pPr>
                  <a:lnSpc>
                    <a:spcPct val="150000"/>
                  </a:lnSpc>
                </a:pPr>
                <a:endParaRPr lang="ar-AE" sz="1800" b="0" dirty="0"/>
              </a:p>
              <a:p>
                <a:pPr>
                  <a:lnSpc>
                    <a:spcPct val="150000"/>
                  </a:lnSpc>
                </a:pPr>
                <a:r>
                  <a:rPr lang="en-AU" sz="1800" dirty="0"/>
                  <a:t>So Fred’s statement is incorrect, the maximum volume almost triples when using A3 paper instead of A4. </a:t>
                </a:r>
              </a:p>
            </p:txBody>
          </p:sp>
        </mc:Choice>
        <mc:Fallback xmlns="">
          <p:sp>
            <p:nvSpPr>
              <p:cNvPr id="7" name="TextBox 6">
                <a:extLst>
                  <a:ext uri="{FF2B5EF4-FFF2-40B4-BE49-F238E27FC236}">
                    <a16:creationId xmlns:a16="http://schemas.microsoft.com/office/drawing/2014/main" id="{1C1F5421-F007-0845-BEFD-6DC380A863A5}"/>
                  </a:ext>
                </a:extLst>
              </p:cNvPr>
              <p:cNvSpPr txBox="1">
                <a:spLocks noRot="1" noChangeAspect="1" noMove="1" noResize="1" noEditPoints="1" noAdjustHandles="1" noChangeArrowheads="1" noChangeShapeType="1" noTextEdit="1"/>
              </p:cNvSpPr>
              <p:nvPr/>
            </p:nvSpPr>
            <p:spPr>
              <a:xfrm>
                <a:off x="7774094" y="1228209"/>
                <a:ext cx="4356316" cy="4730044"/>
              </a:xfrm>
              <a:prstGeom prst="rect">
                <a:avLst/>
              </a:prstGeom>
              <a:blipFill>
                <a:blip r:embed="rId4"/>
                <a:stretch>
                  <a:fillRect l="-3217"/>
                </a:stretch>
              </a:blipFill>
            </p:spPr>
            <p:txBody>
              <a:bodyPr/>
              <a:lstStyle/>
              <a:p>
                <a:r>
                  <a:rPr lang="en-AU">
                    <a:noFill/>
                  </a:rPr>
                  <a:t> </a:t>
                </a:r>
              </a:p>
            </p:txBody>
          </p:sp>
        </mc:Fallback>
      </mc:AlternateContent>
      <p:cxnSp>
        <p:nvCxnSpPr>
          <p:cNvPr id="8" name="Straight Connector 7">
            <a:extLst>
              <a:ext uri="{FF2B5EF4-FFF2-40B4-BE49-F238E27FC236}">
                <a16:creationId xmlns:a16="http://schemas.microsoft.com/office/drawing/2014/main" id="{2ACE1584-CD14-7A95-C561-243BE333D9BE}"/>
              </a:ext>
              <a:ext uri="{C183D7F6-B498-43B3-948B-1728B52AA6E4}">
                <adec:decorative xmlns:adec="http://schemas.microsoft.com/office/drawing/2017/decorative" val="1"/>
              </a:ext>
            </a:extLst>
          </p:cNvPr>
          <p:cNvCxnSpPr>
            <a:cxnSpLocks/>
          </p:cNvCxnSpPr>
          <p:nvPr/>
        </p:nvCxnSpPr>
        <p:spPr>
          <a:xfrm>
            <a:off x="3367856" y="1130006"/>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4CD10C7-8948-1B7D-29C3-8F8E39D12B05}"/>
              </a:ext>
              <a:ext uri="{C183D7F6-B498-43B3-948B-1728B52AA6E4}">
                <adec:decorative xmlns:adec="http://schemas.microsoft.com/office/drawing/2017/decorative" val="1"/>
              </a:ext>
            </a:extLst>
          </p:cNvPr>
          <p:cNvCxnSpPr>
            <a:cxnSpLocks/>
          </p:cNvCxnSpPr>
          <p:nvPr/>
        </p:nvCxnSpPr>
        <p:spPr>
          <a:xfrm>
            <a:off x="7577983" y="1220006"/>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F43253A-15C2-0839-5C83-D051B92EF1D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dirty="0"/>
          </a:p>
        </p:txBody>
      </p:sp>
      <p:sp>
        <p:nvSpPr>
          <p:cNvPr id="3" name="Title 2">
            <a:extLst>
              <a:ext uri="{FF2B5EF4-FFF2-40B4-BE49-F238E27FC236}">
                <a16:creationId xmlns:a16="http://schemas.microsoft.com/office/drawing/2014/main" id="{5B10FBF5-F2EE-E589-D49D-6AEB41E12A17}"/>
              </a:ext>
            </a:extLst>
          </p:cNvPr>
          <p:cNvSpPr>
            <a:spLocks noGrp="1"/>
          </p:cNvSpPr>
          <p:nvPr>
            <p:ph type="title"/>
          </p:nvPr>
        </p:nvSpPr>
        <p:spPr/>
        <p:txBody>
          <a:bodyPr/>
          <a:lstStyle/>
          <a:p>
            <a:r>
              <a:rPr lang="en-AU" dirty="0"/>
              <a:t>Solution for A3 (3)</a:t>
            </a:r>
          </a:p>
        </p:txBody>
      </p:sp>
      <p:pic>
        <p:nvPicPr>
          <p:cNvPr id="7" name="Picture 6" descr="The graph of V=x(30-2x)(42-2x), drawn in red, with a dots at it's stationary points and x-intercepts. ">
            <a:extLst>
              <a:ext uri="{FF2B5EF4-FFF2-40B4-BE49-F238E27FC236}">
                <a16:creationId xmlns:a16="http://schemas.microsoft.com/office/drawing/2014/main" id="{43C105DD-6982-1A52-E6F1-A518847731A8}"/>
              </a:ext>
            </a:extLst>
          </p:cNvPr>
          <p:cNvPicPr>
            <a:picLocks noChangeAspect="1"/>
          </p:cNvPicPr>
          <p:nvPr/>
        </p:nvPicPr>
        <p:blipFill>
          <a:blip r:embed="rId2"/>
          <a:stretch>
            <a:fillRect/>
          </a:stretch>
        </p:blipFill>
        <p:spPr>
          <a:xfrm>
            <a:off x="750772" y="986848"/>
            <a:ext cx="6896023" cy="5779490"/>
          </a:xfrm>
          <a:prstGeom prst="rect">
            <a:avLst/>
          </a:prstGeom>
        </p:spPr>
      </p:pic>
    </p:spTree>
    <p:extLst>
      <p:ext uri="{BB962C8B-B14F-4D97-AF65-F5344CB8AC3E}">
        <p14:creationId xmlns:p14="http://schemas.microsoft.com/office/powerpoint/2010/main" val="390943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dirty="0">
                <a:latin typeface="+mj-lt"/>
              </a:rPr>
              <a:t>Worked example</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ECFBF847-A998-2CB6-59D8-BC9692D751B4}"/>
                  </a:ext>
                </a:extLst>
              </p:cNvPr>
              <p:cNvSpPr>
                <a:spLocks noGrp="1"/>
              </p:cNvSpPr>
              <p:nvPr>
                <p:ph type="body" sz="quarter" idx="17"/>
              </p:nvPr>
            </p:nvSpPr>
            <p:spPr/>
            <p:txBody>
              <a:bodyPr/>
              <a:lstStyle/>
              <a:p>
                <a:r>
                  <a:rPr lang="en-AU" dirty="0"/>
                  <a:t>An isosceles triangle </a:t>
                </a:r>
                <a14:m>
                  <m:oMath xmlns:m="http://schemas.openxmlformats.org/officeDocument/2006/math">
                    <m:r>
                      <a:rPr lang="en-AU" i="1" dirty="0" smtClean="0">
                        <a:latin typeface="Cambria Math" panose="02040503050406030204" pitchFamily="18" charset="0"/>
                      </a:rPr>
                      <m:t>𝐴𝐵𝐶</m:t>
                    </m:r>
                  </m:oMath>
                </a14:m>
                <a:r>
                  <a:rPr lang="en-AU" dirty="0"/>
                  <a:t>, where </a:t>
                </a:r>
                <a14:m>
                  <m:oMath xmlns:m="http://schemas.openxmlformats.org/officeDocument/2006/math">
                    <m:r>
                      <a:rPr lang="en-AU" i="1" dirty="0" smtClean="0">
                        <a:latin typeface="Cambria Math" panose="02040503050406030204" pitchFamily="18" charset="0"/>
                      </a:rPr>
                      <m:t>𝐴𝐶</m:t>
                    </m:r>
                    <m:r>
                      <a:rPr lang="en-AU" i="1" dirty="0" smtClean="0">
                        <a:latin typeface="Cambria Math" panose="02040503050406030204" pitchFamily="18" charset="0"/>
                      </a:rPr>
                      <m:t>=</m:t>
                    </m:r>
                    <m:r>
                      <a:rPr lang="en-AU" i="1" dirty="0" smtClean="0">
                        <a:latin typeface="Cambria Math" panose="02040503050406030204" pitchFamily="18" charset="0"/>
                      </a:rPr>
                      <m:t>𝐵𝐶</m:t>
                    </m:r>
                  </m:oMath>
                </a14:m>
                <a:r>
                  <a:rPr lang="en-AU" dirty="0"/>
                  <a:t>, is inscribed in a circle of radius </a:t>
                </a:r>
                <a14:m>
                  <m:oMath xmlns:m="http://schemas.openxmlformats.org/officeDocument/2006/math">
                    <m:r>
                      <a:rPr lang="en-AU" i="1" dirty="0" smtClean="0">
                        <a:latin typeface="Cambria Math" panose="02040503050406030204" pitchFamily="18" charset="0"/>
                      </a:rPr>
                      <m:t>12</m:t>
                    </m:r>
                    <m:r>
                      <a:rPr lang="en-AU" i="1" dirty="0" smtClean="0">
                        <a:latin typeface="Cambria Math" panose="02040503050406030204" pitchFamily="18" charset="0"/>
                      </a:rPr>
                      <m:t> </m:t>
                    </m:r>
                    <m:r>
                      <m:rPr>
                        <m:nor/>
                      </m:rPr>
                      <a:rPr lang="en-AU" i="0" dirty="0">
                        <a:latin typeface="+mn-lt"/>
                      </a:rPr>
                      <m:t>cm</m:t>
                    </m:r>
                    <m:r>
                      <a:rPr lang="en-AU" i="1" dirty="0">
                        <a:latin typeface="Cambria Math" panose="02040503050406030204" pitchFamily="18" charset="0"/>
                      </a:rPr>
                      <m:t>. </m:t>
                    </m:r>
                    <m:r>
                      <a:rPr lang="en-AU" i="1" dirty="0">
                        <a:latin typeface="Cambria Math" panose="02040503050406030204" pitchFamily="18" charset="0"/>
                      </a:rPr>
                      <m:t>𝑂𝑃</m:t>
                    </m:r>
                    <m:r>
                      <a:rPr lang="en-AU" i="1" dirty="0">
                        <a:latin typeface="Cambria Math" panose="02040503050406030204" pitchFamily="18" charset="0"/>
                      </a:rPr>
                      <m:t>=</m:t>
                    </m:r>
                    <m:r>
                      <a:rPr lang="en-AU" i="1" dirty="0">
                        <a:latin typeface="Cambria Math" panose="02040503050406030204" pitchFamily="18" charset="0"/>
                      </a:rPr>
                      <m:t>𝑥</m:t>
                    </m:r>
                    <m:r>
                      <a:rPr lang="en-AU" i="1" dirty="0">
                        <a:latin typeface="Cambria Math" panose="02040503050406030204" pitchFamily="18" charset="0"/>
                      </a:rPr>
                      <m:t> </m:t>
                    </m:r>
                  </m:oMath>
                </a14:m>
                <a:r>
                  <a:rPr lang="en-AU" dirty="0"/>
                  <a:t>and </a:t>
                </a:r>
                <a14:m>
                  <m:oMath xmlns:m="http://schemas.openxmlformats.org/officeDocument/2006/math">
                    <m:r>
                      <a:rPr lang="en-AU" i="1" dirty="0" smtClean="0">
                        <a:latin typeface="Cambria Math" panose="02040503050406030204" pitchFamily="18" charset="0"/>
                      </a:rPr>
                      <m:t>𝑂𝑃</m:t>
                    </m:r>
                  </m:oMath>
                </a14:m>
                <a:r>
                  <a:rPr lang="en-AU" dirty="0"/>
                  <a:t> bisects </a:t>
                </a:r>
                <a14:m>
                  <m:oMath xmlns:m="http://schemas.openxmlformats.org/officeDocument/2006/math">
                    <m:r>
                      <a:rPr lang="en-AU" i="1" dirty="0" smtClean="0">
                        <a:latin typeface="Cambria Math" panose="02040503050406030204" pitchFamily="18" charset="0"/>
                      </a:rPr>
                      <m:t>𝐴𝐵</m:t>
                    </m:r>
                  </m:oMath>
                </a14:m>
                <a:r>
                  <a:rPr lang="en-AU" dirty="0"/>
                  <a:t> such that </a:t>
                </a:r>
                <a14:m>
                  <m:oMath xmlns:m="http://schemas.openxmlformats.org/officeDocument/2006/math">
                    <m:r>
                      <a:rPr lang="en-AU" i="1" dirty="0" smtClean="0">
                        <a:latin typeface="Cambria Math" panose="02040503050406030204" pitchFamily="18" charset="0"/>
                      </a:rPr>
                      <m:t>𝐴𝐵</m:t>
                    </m:r>
                  </m:oMath>
                </a14:m>
                <a:r>
                  <a:rPr lang="en-AU" dirty="0"/>
                  <a:t> is perpendicular to </a:t>
                </a:r>
                <a14:m>
                  <m:oMath xmlns:m="http://schemas.openxmlformats.org/officeDocument/2006/math">
                    <m:r>
                      <a:rPr lang="en-AU" i="1" dirty="0" smtClean="0">
                        <a:latin typeface="Cambria Math" panose="02040503050406030204" pitchFamily="18" charset="0"/>
                      </a:rPr>
                      <m:t>𝑂𝑃</m:t>
                    </m:r>
                    <m:r>
                      <a:rPr lang="en-AU" i="1" dirty="0" smtClean="0">
                        <a:latin typeface="Cambria Math" panose="02040503050406030204" pitchFamily="18" charset="0"/>
                      </a:rPr>
                      <m:t>.</m:t>
                    </m:r>
                  </m:oMath>
                </a14:m>
                <a:r>
                  <a:rPr lang="en-AU" dirty="0"/>
                  <a:t> </a:t>
                </a:r>
                <a:endParaRPr lang="en-AU" dirty="0">
                  <a:latin typeface="+mn-lt"/>
                </a:endParaRPr>
              </a:p>
            </p:txBody>
          </p:sp>
        </mc:Choice>
        <mc:Fallback xmlns="">
          <p:sp>
            <p:nvSpPr>
              <p:cNvPr id="12" name="Text Placeholder 11">
                <a:extLst>
                  <a:ext uri="{FF2B5EF4-FFF2-40B4-BE49-F238E27FC236}">
                    <a16:creationId xmlns:a16="http://schemas.microsoft.com/office/drawing/2014/main" id="{ECFBF847-A998-2CB6-59D8-BC9692D751B4}"/>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19</a:t>
            </a:fld>
            <a:endParaRPr lang="en-AU" dirty="0"/>
          </a:p>
        </p:txBody>
      </p:sp>
      <p:pic>
        <p:nvPicPr>
          <p:cNvPr id="7" name="Picture 6" descr="A circle with an isosceles triangle ABC inscribed inside it. The equal sides AC and BC are marked, with vertex C at the top of the circle and base AB near the bottom. The centre of the circle is labelled O, and a vertical line from O to P meets AB at a right angle. The length OP is labelled x. The diagram is marked not to scale.">
            <a:extLst>
              <a:ext uri="{FF2B5EF4-FFF2-40B4-BE49-F238E27FC236}">
                <a16:creationId xmlns:a16="http://schemas.microsoft.com/office/drawing/2014/main" id="{43C6EAA3-0D16-2121-44A9-0A3D82B9658E}"/>
              </a:ext>
            </a:extLst>
          </p:cNvPr>
          <p:cNvPicPr>
            <a:picLocks noChangeAspect="1"/>
          </p:cNvPicPr>
          <p:nvPr/>
        </p:nvPicPr>
        <p:blipFill>
          <a:blip r:embed="rId4"/>
          <a:stretch>
            <a:fillRect/>
          </a:stretch>
        </p:blipFill>
        <p:spPr>
          <a:xfrm>
            <a:off x="501823" y="2605683"/>
            <a:ext cx="4581937" cy="3350736"/>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B1BE380-65F3-C2F3-7BDD-ECA1E985C7C0}"/>
                  </a:ext>
                </a:extLst>
              </p:cNvPr>
              <p:cNvSpPr txBox="1"/>
              <p:nvPr/>
            </p:nvSpPr>
            <p:spPr>
              <a:xfrm>
                <a:off x="5580403" y="2956845"/>
                <a:ext cx="5674407" cy="3559155"/>
              </a:xfrm>
              <a:prstGeom prst="rect">
                <a:avLst/>
              </a:prstGeom>
              <a:noFill/>
            </p:spPr>
            <p:txBody>
              <a:bodyPr wrap="square" lIns="0" tIns="0" rIns="0" bIns="0" rtlCol="0">
                <a:noAutofit/>
              </a:bodyPr>
              <a:lstStyle/>
              <a:p>
                <a:pPr marL="342900" indent="-342900">
                  <a:buAutoNum type="alphaLcParenR"/>
                </a:pPr>
                <a:r>
                  <a:rPr lang="en-AU" sz="1800" dirty="0">
                    <a:latin typeface="+mj-lt"/>
                  </a:rPr>
                  <a:t>Show that (</a:t>
                </a:r>
                <a14:m>
                  <m:oMath xmlns:m="http://schemas.openxmlformats.org/officeDocument/2006/math">
                    <m:r>
                      <a:rPr lang="en-AU" sz="1800" i="1" dirty="0" smtClean="0">
                        <a:latin typeface="Cambria Math" panose="02040503050406030204" pitchFamily="18" charset="0"/>
                      </a:rPr>
                      <m:t>𝐴</m:t>
                    </m:r>
                  </m:oMath>
                </a14:m>
                <a:r>
                  <a:rPr lang="en-AU" sz="1800" dirty="0">
                    <a:latin typeface="+mj-lt"/>
                  </a:rPr>
                  <a:t>), the area of triangle </a:t>
                </a:r>
                <a14:m>
                  <m:oMath xmlns:m="http://schemas.openxmlformats.org/officeDocument/2006/math">
                    <m:r>
                      <a:rPr lang="en-AU" sz="1800" i="1" dirty="0" smtClean="0">
                        <a:latin typeface="Cambria Math" panose="02040503050406030204" pitchFamily="18" charset="0"/>
                      </a:rPr>
                      <m:t>𝐴𝐵𝐶</m:t>
                    </m:r>
                  </m:oMath>
                </a14:m>
                <a:r>
                  <a:rPr lang="en-AU" sz="1800" dirty="0">
                    <a:latin typeface="+mj-lt"/>
                  </a:rPr>
                  <a:t>, is given by</a:t>
                </a:r>
                <a:br>
                  <a:rPr lang="en-AU" sz="1800" dirty="0">
                    <a:latin typeface="+mj-lt"/>
                  </a:rPr>
                </a:br>
                <a14:m>
                  <m:oMath xmlns:m="http://schemas.openxmlformats.org/officeDocument/2006/math">
                    <m:r>
                      <a:rPr lang="en-AU" sz="1800" i="1" dirty="0">
                        <a:latin typeface="Cambria Math" panose="02040503050406030204" pitchFamily="18" charset="0"/>
                      </a:rPr>
                      <m:t>𝐴</m:t>
                    </m:r>
                    <m:r>
                      <a:rPr lang="en-AU" sz="1800" i="1" dirty="0">
                        <a:latin typeface="Cambria Math" panose="02040503050406030204" pitchFamily="18" charset="0"/>
                      </a:rPr>
                      <m:t>=(</m:t>
                    </m:r>
                    <m:r>
                      <a:rPr lang="en-AU" sz="1800" i="1" dirty="0">
                        <a:latin typeface="Cambria Math" panose="02040503050406030204" pitchFamily="18" charset="0"/>
                      </a:rPr>
                      <m:t>12</m:t>
                    </m:r>
                    <m:r>
                      <a:rPr lang="en-AU" sz="1800" i="1" dirty="0">
                        <a:latin typeface="Cambria Math" panose="02040503050406030204" pitchFamily="18" charset="0"/>
                      </a:rPr>
                      <m:t>+</m:t>
                    </m:r>
                    <m:r>
                      <a:rPr lang="en-AU" sz="1800" i="1" dirty="0">
                        <a:latin typeface="Cambria Math" panose="02040503050406030204" pitchFamily="18" charset="0"/>
                      </a:rPr>
                      <m:t>𝑥</m:t>
                    </m:r>
                    <m:r>
                      <a:rPr lang="en-AU" sz="1800" b="0" i="1" dirty="0" smtClean="0">
                        <a:latin typeface="Cambria Math" panose="02040503050406030204" pitchFamily="18" charset="0"/>
                      </a:rPr>
                      <m:t>)</m:t>
                    </m:r>
                    <m:rad>
                      <m:radPr>
                        <m:degHide m:val="on"/>
                        <m:ctrlPr>
                          <a:rPr lang="en-AU" sz="1800" b="0" i="1" dirty="0" smtClean="0">
                            <a:latin typeface="Cambria Math" panose="02040503050406030204" pitchFamily="18" charset="0"/>
                          </a:rPr>
                        </m:ctrlPr>
                      </m:radPr>
                      <m:deg/>
                      <m:e>
                        <m:r>
                          <a:rPr lang="en-AU" sz="1800" i="1" dirty="0">
                            <a:latin typeface="Cambria Math" panose="02040503050406030204" pitchFamily="18" charset="0"/>
                          </a:rPr>
                          <m:t>144</m:t>
                        </m:r>
                        <m:r>
                          <a:rPr lang="en-AU" sz="1800" i="1" dirty="0">
                            <a:latin typeface="Cambria Math" panose="02040503050406030204" pitchFamily="18" charset="0"/>
                          </a:rPr>
                          <m:t>−</m:t>
                        </m:r>
                        <m:sSup>
                          <m:sSupPr>
                            <m:ctrlPr>
                              <a:rPr lang="en-AU" sz="1800" i="1" dirty="0">
                                <a:latin typeface="Cambria Math" panose="02040503050406030204" pitchFamily="18" charset="0"/>
                              </a:rPr>
                            </m:ctrlPr>
                          </m:sSupPr>
                          <m:e>
                            <m:r>
                              <a:rPr lang="en-AU" sz="1800" i="1" dirty="0">
                                <a:latin typeface="Cambria Math" panose="02040503050406030204" pitchFamily="18" charset="0"/>
                              </a:rPr>
                              <m:t>𝑥</m:t>
                            </m:r>
                          </m:e>
                          <m:sup>
                            <m:r>
                              <a:rPr lang="en-AU" sz="1800" i="1" dirty="0">
                                <a:latin typeface="Cambria Math" panose="02040503050406030204" pitchFamily="18" charset="0"/>
                              </a:rPr>
                              <m:t>2</m:t>
                            </m:r>
                          </m:sup>
                        </m:sSup>
                      </m:e>
                    </m:rad>
                  </m:oMath>
                </a14:m>
                <a:r>
                  <a:rPr lang="en-AU" sz="1800" dirty="0">
                    <a:latin typeface="+mj-lt"/>
                  </a:rPr>
                  <a:t>.</a:t>
                </a:r>
              </a:p>
              <a:p>
                <a:pPr marL="342900" indent="-342900">
                  <a:buAutoNum type="alphaLcParenR"/>
                </a:pPr>
                <a:endParaRPr lang="en-AU" sz="1800" dirty="0">
                  <a:latin typeface="+mj-lt"/>
                </a:endParaRPr>
              </a:p>
              <a:p>
                <a:pPr marL="342900" indent="-342900">
                  <a:buAutoNum type="alphaLcParenR"/>
                </a:pPr>
                <a:endParaRPr lang="en-AU" sz="1800" dirty="0">
                  <a:latin typeface="+mj-lt"/>
                </a:endParaRPr>
              </a:p>
              <a:p>
                <a:pPr marL="342900" indent="-342900">
                  <a:buAutoNum type="alphaLcParenR"/>
                </a:pPr>
                <a:r>
                  <a:rPr lang="en-AU" sz="1800" dirty="0">
                    <a:latin typeface="+mj-lt"/>
                  </a:rPr>
                  <a:t>Show that </a:t>
                </a:r>
                <a14:m>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𝑑𝐴</m:t>
                        </m:r>
                      </m:num>
                      <m:den>
                        <m:r>
                          <a:rPr lang="en-AU" sz="1800" b="0" i="1" smtClean="0">
                            <a:latin typeface="Cambria Math" panose="02040503050406030204" pitchFamily="18" charset="0"/>
                          </a:rPr>
                          <m:t>𝑑𝑥</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m:t>
                        </m:r>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12</m:t>
                            </m:r>
                          </m:e>
                        </m:d>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6</m:t>
                            </m:r>
                          </m:e>
                        </m:d>
                      </m:num>
                      <m:den>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144</m:t>
                            </m:r>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 </m:t>
                            </m:r>
                          </m:e>
                        </m:rad>
                      </m:den>
                    </m:f>
                  </m:oMath>
                </a14:m>
                <a:r>
                  <a:rPr lang="en-AU" sz="1800" dirty="0">
                    <a:latin typeface="+mj-lt"/>
                  </a:rPr>
                  <a:t>.</a:t>
                </a:r>
              </a:p>
              <a:p>
                <a:pPr marL="342900" indent="-342900">
                  <a:buAutoNum type="alphaLcParenR"/>
                </a:pPr>
                <a:endParaRPr lang="en-AU" sz="1800" dirty="0">
                  <a:latin typeface="+mj-lt"/>
                </a:endParaRPr>
              </a:p>
              <a:p>
                <a:pPr marL="342900" indent="-342900">
                  <a:buAutoNum type="alphaLcParenR"/>
                </a:pPr>
                <a:endParaRPr lang="en-AU" sz="1800" dirty="0">
                  <a:latin typeface="+mj-lt"/>
                </a:endParaRPr>
              </a:p>
              <a:p>
                <a:pPr marL="342900" indent="-342900">
                  <a:buAutoNum type="alphaLcParenR"/>
                </a:pPr>
                <a:r>
                  <a:rPr lang="en-AU" sz="1800" dirty="0">
                    <a:latin typeface="+mj-lt"/>
                  </a:rPr>
                  <a:t>Prove that the triangle with maximum area is equilateral.</a:t>
                </a:r>
              </a:p>
            </p:txBody>
          </p:sp>
        </mc:Choice>
        <mc:Fallback xmlns="">
          <p:sp>
            <p:nvSpPr>
              <p:cNvPr id="8" name="TextBox 7">
                <a:extLst>
                  <a:ext uri="{FF2B5EF4-FFF2-40B4-BE49-F238E27FC236}">
                    <a16:creationId xmlns:a16="http://schemas.microsoft.com/office/drawing/2014/main" id="{0B1BE380-65F3-C2F3-7BDD-ECA1E985C7C0}"/>
                  </a:ext>
                </a:extLst>
              </p:cNvPr>
              <p:cNvSpPr txBox="1">
                <a:spLocks noRot="1" noChangeAspect="1" noMove="1" noResize="1" noEditPoints="1" noAdjustHandles="1" noChangeArrowheads="1" noChangeShapeType="1" noTextEdit="1"/>
              </p:cNvSpPr>
              <p:nvPr/>
            </p:nvSpPr>
            <p:spPr>
              <a:xfrm>
                <a:off x="5580403" y="2956845"/>
                <a:ext cx="5674407" cy="3559155"/>
              </a:xfrm>
              <a:prstGeom prst="rect">
                <a:avLst/>
              </a:prstGeom>
              <a:blipFill>
                <a:blip r:embed="rId5"/>
                <a:stretch>
                  <a:fillRect l="-2256" t="-2226"/>
                </a:stretch>
              </a:blipFill>
            </p:spPr>
            <p:txBody>
              <a:bodyPr/>
              <a:lstStyle/>
              <a:p>
                <a:r>
                  <a:rPr lang="en-US">
                    <a:noFill/>
                  </a:rPr>
                  <a:t> </a:t>
                </a:r>
              </a:p>
            </p:txBody>
          </p:sp>
        </mc:Fallback>
      </mc:AlternateContent>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653E0-4EC3-700A-10B6-40EBDD06E9B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5EB8847-BAF4-1274-E7A7-74DBBA9AAD55}"/>
              </a:ext>
            </a:extLst>
          </p:cNvPr>
          <p:cNvSpPr>
            <a:spLocks noGrp="1"/>
          </p:cNvSpPr>
          <p:nvPr>
            <p:ph type="title"/>
          </p:nvPr>
        </p:nvSpPr>
        <p:spPr/>
        <p:txBody>
          <a:bodyPr/>
          <a:lstStyle/>
          <a:p>
            <a:r>
              <a:rPr lang="en-AU" dirty="0">
                <a:latin typeface="+mj-lt"/>
              </a:rPr>
              <a:t>Part a Solution</a:t>
            </a:r>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817C3171-73CA-4A04-4492-E7AB88956193}"/>
                  </a:ext>
                </a:extLst>
              </p:cNvPr>
              <p:cNvSpPr>
                <a:spLocks noGrp="1"/>
              </p:cNvSpPr>
              <p:nvPr>
                <p:ph type="body" sz="quarter" idx="18"/>
              </p:nvPr>
            </p:nvSpPr>
            <p:spPr>
              <a:xfrm>
                <a:off x="360000" y="982520"/>
                <a:ext cx="11483998" cy="443487"/>
              </a:xfrm>
            </p:spPr>
            <p:txBody>
              <a:bodyPr/>
              <a:lstStyle/>
              <a:p>
                <a:r>
                  <a:rPr lang="en-AU" dirty="0"/>
                  <a:t>Show that (</a:t>
                </a:r>
                <a14:m>
                  <m:oMath xmlns:m="http://schemas.openxmlformats.org/officeDocument/2006/math">
                    <m:r>
                      <a:rPr lang="en-AU" i="1" dirty="0">
                        <a:latin typeface="Cambria Math" panose="02040503050406030204" pitchFamily="18" charset="0"/>
                      </a:rPr>
                      <m:t>𝐴</m:t>
                    </m:r>
                  </m:oMath>
                </a14:m>
                <a:r>
                  <a:rPr lang="en-AU" dirty="0"/>
                  <a:t>), the area of triangle </a:t>
                </a:r>
                <a14:m>
                  <m:oMath xmlns:m="http://schemas.openxmlformats.org/officeDocument/2006/math">
                    <m:r>
                      <a:rPr lang="en-AU" i="1" dirty="0">
                        <a:latin typeface="Cambria Math" panose="02040503050406030204" pitchFamily="18" charset="0"/>
                      </a:rPr>
                      <m:t>𝐴𝐵𝐶</m:t>
                    </m:r>
                  </m:oMath>
                </a14:m>
                <a:r>
                  <a:rPr lang="en-AU" dirty="0"/>
                  <a:t>, is given by </a:t>
                </a:r>
                <a14:m>
                  <m:oMath xmlns:m="http://schemas.openxmlformats.org/officeDocument/2006/math">
                    <m:r>
                      <a:rPr lang="en-AU" i="1" dirty="0">
                        <a:latin typeface="Cambria Math" panose="02040503050406030204" pitchFamily="18" charset="0"/>
                      </a:rPr>
                      <m:t>𝐴</m:t>
                    </m:r>
                    <m:r>
                      <a:rPr lang="en-AU" i="1" dirty="0">
                        <a:latin typeface="Cambria Math" panose="02040503050406030204" pitchFamily="18" charset="0"/>
                      </a:rPr>
                      <m:t>=(</m:t>
                    </m:r>
                    <m:r>
                      <a:rPr lang="en-AU" i="1" dirty="0">
                        <a:latin typeface="Cambria Math" panose="02040503050406030204" pitchFamily="18" charset="0"/>
                      </a:rPr>
                      <m:t>12</m:t>
                    </m:r>
                    <m:r>
                      <a:rPr lang="en-AU" i="1" dirty="0">
                        <a:latin typeface="Cambria Math" panose="02040503050406030204" pitchFamily="18" charset="0"/>
                      </a:rPr>
                      <m:t>+</m:t>
                    </m:r>
                    <m:r>
                      <a:rPr lang="en-AU" i="1" dirty="0">
                        <a:latin typeface="Cambria Math" panose="02040503050406030204" pitchFamily="18" charset="0"/>
                      </a:rPr>
                      <m:t>𝑥</m:t>
                    </m:r>
                    <m:r>
                      <a:rPr lang="en-AU" i="1" dirty="0">
                        <a:latin typeface="Cambria Math" panose="02040503050406030204" pitchFamily="18" charset="0"/>
                      </a:rPr>
                      <m:t>)</m:t>
                    </m:r>
                    <m:rad>
                      <m:radPr>
                        <m:degHide m:val="on"/>
                        <m:ctrlPr>
                          <a:rPr lang="en-AU" i="1" dirty="0">
                            <a:latin typeface="Cambria Math" panose="02040503050406030204" pitchFamily="18" charset="0"/>
                          </a:rPr>
                        </m:ctrlPr>
                      </m:radPr>
                      <m:deg/>
                      <m:e>
                        <m:r>
                          <a:rPr lang="en-AU" i="1" dirty="0">
                            <a:latin typeface="Cambria Math" panose="02040503050406030204" pitchFamily="18" charset="0"/>
                          </a:rPr>
                          <m:t>144</m:t>
                        </m:r>
                        <m:r>
                          <a:rPr lang="en-AU" i="1" dirty="0">
                            <a:latin typeface="Cambria Math" panose="02040503050406030204" pitchFamily="18" charset="0"/>
                          </a:rPr>
                          <m:t>−</m:t>
                        </m:r>
                        <m:sSup>
                          <m:sSupPr>
                            <m:ctrlPr>
                              <a:rPr lang="en-AU" i="1" dirty="0">
                                <a:latin typeface="Cambria Math" panose="02040503050406030204" pitchFamily="18" charset="0"/>
                              </a:rPr>
                            </m:ctrlPr>
                          </m:sSupPr>
                          <m:e>
                            <m:r>
                              <a:rPr lang="en-AU" i="1" dirty="0">
                                <a:latin typeface="Cambria Math" panose="02040503050406030204" pitchFamily="18" charset="0"/>
                              </a:rPr>
                              <m:t>𝑥</m:t>
                            </m:r>
                          </m:e>
                          <m:sup>
                            <m:r>
                              <a:rPr lang="en-AU" i="1" dirty="0">
                                <a:latin typeface="Cambria Math" panose="02040503050406030204" pitchFamily="18" charset="0"/>
                              </a:rPr>
                              <m:t>2</m:t>
                            </m:r>
                          </m:sup>
                        </m:sSup>
                        <m:r>
                          <a:rPr lang="en-AU" b="0" i="1" dirty="0" smtClean="0">
                            <a:latin typeface="Cambria Math" panose="02040503050406030204" pitchFamily="18" charset="0"/>
                          </a:rPr>
                          <m:t>.</m:t>
                        </m:r>
                      </m:e>
                    </m:rad>
                  </m:oMath>
                </a14:m>
                <a:endParaRPr lang="en-AU" dirty="0">
                  <a:latin typeface="+mj-lt"/>
                </a:endParaRPr>
              </a:p>
            </p:txBody>
          </p:sp>
        </mc:Choice>
        <mc:Fallback xmlns="">
          <p:sp>
            <p:nvSpPr>
              <p:cNvPr id="13" name="Text Placeholder 12">
                <a:extLst>
                  <a:ext uri="{FF2B5EF4-FFF2-40B4-BE49-F238E27FC236}">
                    <a16:creationId xmlns:a16="http://schemas.microsoft.com/office/drawing/2014/main" id="{817C3171-73CA-4A04-4492-E7AB88956193}"/>
                  </a:ext>
                </a:extLst>
              </p:cNvPr>
              <p:cNvSpPr>
                <a:spLocks noGrp="1" noRot="1" noChangeAspect="1" noMove="1" noResize="1" noEditPoints="1" noAdjustHandles="1" noChangeArrowheads="1" noChangeShapeType="1" noTextEdit="1"/>
              </p:cNvSpPr>
              <p:nvPr>
                <p:ph type="body" sz="quarter" idx="18"/>
              </p:nvPr>
            </p:nvSpPr>
            <p:spPr>
              <a:xfrm>
                <a:off x="360000" y="982520"/>
                <a:ext cx="11483998" cy="443487"/>
              </a:xfrm>
              <a:blipFill>
                <a:blip r:embed="rId4"/>
                <a:stretch>
                  <a:fillRect l="-1327" b="-35616"/>
                </a:stretch>
              </a:blipFill>
            </p:spPr>
            <p:txBody>
              <a:bodyPr/>
              <a:lstStyle/>
              <a:p>
                <a:r>
                  <a:rPr lang="en-US">
                    <a:noFill/>
                  </a:rPr>
                  <a:t> </a:t>
                </a:r>
              </a:p>
            </p:txBody>
          </p:sp>
        </mc:Fallback>
      </mc:AlternateContent>
      <p:pic>
        <p:nvPicPr>
          <p:cNvPr id="7" name="Picture 6" descr="A circle with an isosceles triangle ABC inscribed inside it. The equal sides AC and BC are marked, with vertex C at the top of the circle and base AB near the bottom. The centre of the circle is labelled O, and a vertical line from O to P meets AB at a right angle. The length OP is labelled x. The diagram is marked not to scale.">
            <a:extLst>
              <a:ext uri="{FF2B5EF4-FFF2-40B4-BE49-F238E27FC236}">
                <a16:creationId xmlns:a16="http://schemas.microsoft.com/office/drawing/2014/main" id="{9CF2B6D2-67E1-CB78-32EA-29BD148773A8}"/>
              </a:ext>
            </a:extLst>
          </p:cNvPr>
          <p:cNvPicPr>
            <a:picLocks noChangeAspect="1"/>
          </p:cNvPicPr>
          <p:nvPr/>
        </p:nvPicPr>
        <p:blipFill>
          <a:blip r:embed="rId5"/>
          <a:stretch>
            <a:fillRect/>
          </a:stretch>
        </p:blipFill>
        <p:spPr>
          <a:xfrm>
            <a:off x="158014" y="2156675"/>
            <a:ext cx="4581937" cy="3350736"/>
          </a:xfrm>
          <a:prstGeom prst="rect">
            <a:avLst/>
          </a:prstGeom>
        </p:spPr>
      </p:pic>
      <p:sp>
        <p:nvSpPr>
          <p:cNvPr id="17" name="TextBox 16">
            <a:extLst>
              <a:ext uri="{FF2B5EF4-FFF2-40B4-BE49-F238E27FC236}">
                <a16:creationId xmlns:a16="http://schemas.microsoft.com/office/drawing/2014/main" id="{60229C35-D8E3-015A-3FCC-311497EF5217}"/>
              </a:ext>
            </a:extLst>
          </p:cNvPr>
          <p:cNvSpPr txBox="1"/>
          <p:nvPr/>
        </p:nvSpPr>
        <p:spPr>
          <a:xfrm>
            <a:off x="2266950" y="3924301"/>
            <a:ext cx="419100" cy="280308"/>
          </a:xfrm>
          <a:prstGeom prst="rect">
            <a:avLst/>
          </a:prstGeom>
          <a:noFill/>
        </p:spPr>
        <p:txBody>
          <a:bodyPr wrap="square" lIns="0" tIns="0" rIns="0" bIns="0" rtlCol="0">
            <a:noAutofit/>
          </a:bodyPr>
          <a:lstStyle/>
          <a:p>
            <a:pPr algn="l"/>
            <a:r>
              <a:rPr lang="en-AU" sz="1200" dirty="0"/>
              <a:t>12cm</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DE0E47CE-C909-B86C-60D7-A6D251328B70}"/>
                  </a:ext>
                </a:extLst>
              </p:cNvPr>
              <p:cNvSpPr txBox="1"/>
              <p:nvPr/>
            </p:nvSpPr>
            <p:spPr>
              <a:xfrm>
                <a:off x="2296582" y="4700588"/>
                <a:ext cx="304800" cy="104775"/>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dirty="0" smtClean="0">
                          <a:latin typeface="Cambria Math" panose="02040503050406030204" pitchFamily="18" charset="0"/>
                        </a:rPr>
                        <m:t>𝑥</m:t>
                      </m:r>
                    </m:oMath>
                  </m:oMathPara>
                </a14:m>
                <a:endParaRPr lang="en-AU" sz="1800" dirty="0"/>
              </a:p>
            </p:txBody>
          </p:sp>
        </mc:Choice>
        <mc:Fallback xmlns="">
          <p:sp>
            <p:nvSpPr>
              <p:cNvPr id="18" name="TextBox 17">
                <a:extLst>
                  <a:ext uri="{FF2B5EF4-FFF2-40B4-BE49-F238E27FC236}">
                    <a16:creationId xmlns:a16="http://schemas.microsoft.com/office/drawing/2014/main" id="{DE0E47CE-C909-B86C-60D7-A6D251328B70}"/>
                  </a:ext>
                </a:extLst>
              </p:cNvPr>
              <p:cNvSpPr txBox="1">
                <a:spLocks noRot="1" noChangeAspect="1" noMove="1" noResize="1" noEditPoints="1" noAdjustHandles="1" noChangeArrowheads="1" noChangeShapeType="1" noTextEdit="1"/>
              </p:cNvSpPr>
              <p:nvPr/>
            </p:nvSpPr>
            <p:spPr>
              <a:xfrm>
                <a:off x="2296582" y="4700588"/>
                <a:ext cx="304800" cy="104775"/>
              </a:xfrm>
              <a:prstGeom prst="rect">
                <a:avLst/>
              </a:prstGeom>
              <a:blipFill>
                <a:blip r:embed="rId6"/>
                <a:stretch>
                  <a:fillRect b="-17058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8E5B810-BF34-C2F4-4298-22E34EEAA644}"/>
                  </a:ext>
                </a:extLst>
              </p:cNvPr>
              <p:cNvSpPr txBox="1"/>
              <p:nvPr/>
            </p:nvSpPr>
            <p:spPr>
              <a:xfrm>
                <a:off x="4974688" y="1788607"/>
                <a:ext cx="2551527" cy="4086873"/>
              </a:xfrm>
              <a:prstGeom prst="rect">
                <a:avLst/>
              </a:prstGeom>
              <a:noFill/>
            </p:spPr>
            <p:txBody>
              <a:bodyPr wrap="square" lIns="0" tIns="0" rIns="0" bIns="0" rtlCol="0">
                <a:noAutofit/>
              </a:bodyPr>
              <a:lstStyle/>
              <a:p>
                <a:pPr marL="342900" indent="-342900" algn="l">
                  <a:lnSpc>
                    <a:spcPct val="150000"/>
                  </a:lnSpc>
                  <a:buAutoNum type="arabicPeriod"/>
                </a:pPr>
                <a:r>
                  <a:rPr lang="en-AU" sz="1800" b="1" dirty="0">
                    <a:solidFill>
                      <a:schemeClr val="accent2"/>
                    </a:solidFill>
                  </a:rPr>
                  <a:t>Define the variables</a:t>
                </a:r>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𝑂𝑃</m:t>
                      </m:r>
                      <m:r>
                        <a:rPr lang="en-AU" sz="1800" b="0" i="1" smtClean="0">
                          <a:latin typeface="Cambria Math" panose="02040503050406030204" pitchFamily="18" charset="0"/>
                        </a:rPr>
                        <m:t>=</m:t>
                      </m:r>
                      <m:r>
                        <a:rPr lang="en-AU" sz="1800" b="0" i="1" smtClean="0">
                          <a:latin typeface="Cambria Math" panose="02040503050406030204" pitchFamily="18" charset="0"/>
                        </a:rPr>
                        <m:t>𝑥</m:t>
                      </m:r>
                    </m:oMath>
                  </m:oMathPara>
                </a14:m>
                <a:endParaRPr lang="en-AU" sz="1800" b="0" i="1" dirty="0">
                  <a:latin typeface="Cambria Math" panose="02040503050406030204" pitchFamily="18" charset="0"/>
                </a:endParaRPr>
              </a:p>
              <a:p>
                <a:pPr algn="l">
                  <a:lnSpc>
                    <a:spcPct val="150000"/>
                  </a:lnSpc>
                </a:pPr>
                <a:endParaRPr lang="en-AU" sz="1800" i="1" dirty="0">
                  <a:latin typeface="Cambria Math" panose="02040503050406030204" pitchFamily="18" charset="0"/>
                </a:endParaRPr>
              </a:p>
              <a:p>
                <a:pPr algn="l">
                  <a:lnSpc>
                    <a:spcPct val="150000"/>
                  </a:lnSpc>
                </a:pPr>
                <a14:m>
                  <m:oMath xmlns:m="http://schemas.openxmlformats.org/officeDocument/2006/math">
                    <m:r>
                      <a:rPr lang="en-AU" sz="1800" b="1" i="1" dirty="0" smtClean="0">
                        <a:solidFill>
                          <a:schemeClr val="accent2"/>
                        </a:solidFill>
                        <a:latin typeface="Cambria Math" panose="02040503050406030204" pitchFamily="18" charset="0"/>
                      </a:rPr>
                      <m:t>𝟐</m:t>
                    </m:r>
                    <m:r>
                      <a:rPr lang="en-AU" sz="1800" b="1" i="0" dirty="0" smtClean="0">
                        <a:solidFill>
                          <a:schemeClr val="accent2"/>
                        </a:solidFill>
                        <a:latin typeface="Cambria Math" panose="02040503050406030204" pitchFamily="18" charset="0"/>
                      </a:rPr>
                      <m:t>.</m:t>
                    </m:r>
                  </m:oMath>
                </a14:m>
                <a:r>
                  <a:rPr lang="en-AU" sz="1800" b="1" dirty="0">
                    <a:solidFill>
                      <a:schemeClr val="accent2"/>
                    </a:solidFill>
                    <a:latin typeface="+mj-lt"/>
                  </a:rPr>
                  <a:t> State the domain</a:t>
                </a:r>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0</m:t>
                      </m:r>
                      <m:r>
                        <a:rPr lang="en-AU" sz="1800" b="0" i="1" smtClean="0">
                          <a:latin typeface="Cambria Math" panose="02040503050406030204" pitchFamily="18" charset="0"/>
                        </a:rPr>
                        <m:t>&gt;</m:t>
                      </m:r>
                      <m:r>
                        <a:rPr lang="en-AU" sz="1800" b="0" i="1" smtClean="0">
                          <a:latin typeface="Cambria Math" panose="02040503050406030204" pitchFamily="18" charset="0"/>
                        </a:rPr>
                        <m:t>𝑥</m:t>
                      </m:r>
                      <m:r>
                        <a:rPr lang="en-AU" sz="1800" b="0" i="1" smtClean="0">
                          <a:latin typeface="Cambria Math" panose="02040503050406030204" pitchFamily="18" charset="0"/>
                        </a:rPr>
                        <m:t>&gt;</m:t>
                      </m:r>
                      <m:r>
                        <a:rPr lang="en-AU" sz="1800" b="0" i="1" smtClean="0">
                          <a:latin typeface="Cambria Math" panose="02040503050406030204" pitchFamily="18" charset="0"/>
                        </a:rPr>
                        <m:t>12</m:t>
                      </m:r>
                    </m:oMath>
                  </m:oMathPara>
                </a14:m>
                <a:endParaRPr lang="en-AU" sz="1800" i="1" dirty="0">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78E5B810-BF34-C2F4-4298-22E34EEAA644}"/>
                  </a:ext>
                </a:extLst>
              </p:cNvPr>
              <p:cNvSpPr txBox="1">
                <a:spLocks noRot="1" noChangeAspect="1" noMove="1" noResize="1" noEditPoints="1" noAdjustHandles="1" noChangeArrowheads="1" noChangeShapeType="1" noTextEdit="1"/>
              </p:cNvSpPr>
              <p:nvPr/>
            </p:nvSpPr>
            <p:spPr>
              <a:xfrm>
                <a:off x="4974688" y="1788607"/>
                <a:ext cx="2551527" cy="4086873"/>
              </a:xfrm>
              <a:prstGeom prst="rect">
                <a:avLst/>
              </a:prstGeom>
              <a:blipFill>
                <a:blip r:embed="rId7"/>
                <a:stretch>
                  <a:fillRect l="-5012" r="-429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42B5CC6-5253-62D7-B333-83AB2EF983D1}"/>
                  </a:ext>
                </a:extLst>
              </p:cNvPr>
              <p:cNvSpPr txBox="1"/>
              <p:nvPr/>
            </p:nvSpPr>
            <p:spPr>
              <a:xfrm>
                <a:off x="7903156" y="1798656"/>
                <a:ext cx="3591346" cy="4240404"/>
              </a:xfrm>
              <a:prstGeom prst="rect">
                <a:avLst/>
              </a:prstGeom>
              <a:noFill/>
            </p:spPr>
            <p:txBody>
              <a:bodyPr wrap="none" lIns="0" tIns="0" rIns="0" bIns="0" rtlCol="0">
                <a:noAutofit/>
              </a:bodyPr>
              <a:lstStyle/>
              <a:p>
                <a:pPr>
                  <a:lnSpc>
                    <a:spcPct val="150000"/>
                  </a:lnSpc>
                </a:pPr>
                <a14:m>
                  <m:oMath xmlns:m="http://schemas.openxmlformats.org/officeDocument/2006/math">
                    <m:r>
                      <a:rPr lang="en-AU" sz="1800" b="1" i="1" dirty="0" smtClean="0">
                        <a:solidFill>
                          <a:schemeClr val="accent2"/>
                        </a:solidFill>
                        <a:latin typeface="Cambria Math" panose="02040503050406030204" pitchFamily="18" charset="0"/>
                      </a:rPr>
                      <m:t>𝟑</m:t>
                    </m:r>
                    <m:r>
                      <a:rPr lang="en-AU" sz="1800" b="1" i="1" dirty="0" smtClean="0">
                        <a:solidFill>
                          <a:schemeClr val="accent2"/>
                        </a:solidFill>
                        <a:latin typeface="Cambria Math" panose="02040503050406030204" pitchFamily="18" charset="0"/>
                      </a:rPr>
                      <m:t>. </m:t>
                    </m:r>
                  </m:oMath>
                </a14:m>
                <a:r>
                  <a:rPr lang="en-AU" sz="1800" b="1" dirty="0">
                    <a:solidFill>
                      <a:schemeClr val="accent2"/>
                    </a:solidFill>
                    <a:latin typeface="+mj-lt"/>
                  </a:rPr>
                  <a:t> </a:t>
                </a:r>
                <a:r>
                  <a:rPr lang="en-AU" sz="1800" b="1" dirty="0">
                    <a:solidFill>
                      <a:schemeClr val="accent2"/>
                    </a:solidFill>
                  </a:rPr>
                  <a:t>Create a function</a:t>
                </a:r>
              </a:p>
              <a:p>
                <a:pPr>
                  <a:lnSpc>
                    <a:spcPct val="15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𝑃</m:t>
                      </m:r>
                      <m:sSup>
                        <m:sSupPr>
                          <m:ctrlPr>
                            <a:rPr lang="en-AU" sz="1800" i="1">
                              <a:latin typeface="Cambria Math" panose="02040503050406030204" pitchFamily="18" charset="0"/>
                            </a:rPr>
                          </m:ctrlPr>
                        </m:sSupPr>
                        <m:e>
                          <m:r>
                            <a:rPr lang="en-AU" sz="1800" i="1">
                              <a:latin typeface="Cambria Math" panose="02040503050406030204" pitchFamily="18" charset="0"/>
                            </a:rPr>
                            <m:t>𝐵</m:t>
                          </m:r>
                        </m:e>
                        <m:sup>
                          <m:r>
                            <a:rPr lang="en-AU" sz="1800" i="1">
                              <a:latin typeface="Cambria Math" panose="02040503050406030204" pitchFamily="18" charset="0"/>
                            </a:rPr>
                            <m:t>2</m:t>
                          </m:r>
                        </m:sup>
                      </m:sSup>
                      <m:r>
                        <m:rPr>
                          <m:aln/>
                        </m:rP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12</m:t>
                          </m:r>
                        </m:e>
                        <m:sup>
                          <m:r>
                            <a:rPr lang="en-AU" sz="1800" i="1">
                              <a:latin typeface="Cambria Math" panose="02040503050406030204" pitchFamily="18" charset="0"/>
                            </a:rPr>
                            <m:t>2</m:t>
                          </m:r>
                        </m:sup>
                      </m:sSup>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oMath>
                    <m:oMath xmlns:m="http://schemas.openxmlformats.org/officeDocument/2006/math">
                      <m:r>
                        <a:rPr lang="en-AU" sz="1800" i="1">
                          <a:latin typeface="Cambria Math" panose="02040503050406030204" pitchFamily="18" charset="0"/>
                        </a:rPr>
                        <m:t>𝑃𝐵</m:t>
                      </m:r>
                      <m:r>
                        <m:rPr>
                          <m:aln/>
                        </m:rPr>
                        <a:rPr lang="en-AU" sz="1800" i="1">
                          <a:latin typeface="Cambria Math" panose="02040503050406030204" pitchFamily="18" charset="0"/>
                        </a:rPr>
                        <m:t>=</m:t>
                      </m:r>
                      <m:rad>
                        <m:radPr>
                          <m:degHide m:val="on"/>
                          <m:ctrlPr>
                            <a:rPr lang="en-AU" sz="1800" i="1">
                              <a:latin typeface="Cambria Math" panose="02040503050406030204" pitchFamily="18" charset="0"/>
                            </a:rPr>
                          </m:ctrlPr>
                        </m:radPr>
                        <m:deg/>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rad>
                    </m:oMath>
                    <m:oMath xmlns:m="http://schemas.openxmlformats.org/officeDocument/2006/math">
                      <m:r>
                        <a:rPr lang="en-AU" sz="1800" i="1">
                          <a:latin typeface="Cambria Math" panose="02040503050406030204" pitchFamily="18" charset="0"/>
                          <a:ea typeface="Cambria Math" panose="02040503050406030204" pitchFamily="18" charset="0"/>
                        </a:rPr>
                        <m:t>∴</m:t>
                      </m:r>
                      <m:r>
                        <a:rPr lang="en-AU" sz="1800" i="1">
                          <a:latin typeface="Cambria Math" panose="02040503050406030204" pitchFamily="18" charset="0"/>
                          <a:ea typeface="Cambria Math" panose="02040503050406030204" pitchFamily="18" charset="0"/>
                        </a:rPr>
                        <m:t>𝐴𝐵</m:t>
                      </m:r>
                      <m:r>
                        <m:rPr>
                          <m:aln/>
                        </m:rPr>
                        <a:rPr lang="en-AU" sz="1800">
                          <a:latin typeface="Cambria Math" panose="02040503050406030204" pitchFamily="18" charset="0"/>
                          <a:ea typeface="Cambria Math" panose="02040503050406030204" pitchFamily="18" charset="0"/>
                        </a:rPr>
                        <m:t>=</m:t>
                      </m:r>
                      <m:r>
                        <a:rPr lang="en-AU" sz="1800">
                          <a:latin typeface="Cambria Math" panose="02040503050406030204" pitchFamily="18" charset="0"/>
                          <a:ea typeface="Cambria Math" panose="02040503050406030204" pitchFamily="18" charset="0"/>
                        </a:rPr>
                        <m:t>2</m:t>
                      </m:r>
                      <m:rad>
                        <m:radPr>
                          <m:degHide m:val="on"/>
                          <m:ctrlPr>
                            <a:rPr lang="en-AU" sz="1800" i="1">
                              <a:latin typeface="Cambria Math" panose="02040503050406030204" pitchFamily="18" charset="0"/>
                            </a:rPr>
                          </m:ctrlPr>
                        </m:radPr>
                        <m:deg/>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rad>
                    </m:oMath>
                  </m:oMathPara>
                </a14:m>
                <a:endParaRPr lang="en-AU" sz="1800" dirty="0"/>
              </a:p>
              <a:p>
                <a:pPr>
                  <a:lnSpc>
                    <a:spcPct val="150000"/>
                  </a:lnSpc>
                </a:pPr>
                <a:endParaRPr lang="en-AU" sz="1800" dirty="0"/>
              </a:p>
              <a:p>
                <a:pPr>
                  <a:lnSpc>
                    <a:spcPct val="150000"/>
                  </a:lnSpc>
                </a:pPr>
                <a:r>
                  <a:rPr lang="en-AU" sz="1800" dirty="0"/>
                  <a:t>Height of Triangle </a:t>
                </a:r>
                <a14:m>
                  <m:oMath xmlns:m="http://schemas.openxmlformats.org/officeDocument/2006/math">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12</m:t>
                    </m:r>
                  </m:oMath>
                </a14:m>
                <a:endParaRPr lang="en-AU" sz="1800" dirty="0"/>
              </a:p>
              <a:p>
                <a:pPr>
                  <a:lnSpc>
                    <a:spcPct val="150000"/>
                  </a:lnSpc>
                </a:pPr>
                <a:endParaRPr lang="en-AU" sz="1800" dirty="0"/>
              </a:p>
              <a:p>
                <a:pPr>
                  <a:lnSpc>
                    <a:spcPct val="150000"/>
                  </a:lnSpc>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ea typeface="Cambria Math" panose="02040503050406030204" pitchFamily="18" charset="0"/>
                        </a:rPr>
                        <m:t>∴</m:t>
                      </m:r>
                      <m:r>
                        <a:rPr lang="en-AU" sz="1800" i="1">
                          <a:latin typeface="Cambria Math" panose="02040503050406030204" pitchFamily="18" charset="0"/>
                          <a:ea typeface="Cambria Math" panose="02040503050406030204" pitchFamily="18" charset="0"/>
                        </a:rPr>
                        <m:t>𝐴𝑟𝑒𝑎</m:t>
                      </m:r>
                      <m:r>
                        <m:rPr>
                          <m:aln/>
                        </m:rPr>
                        <a:rPr lang="en-AU" sz="1800" i="1">
                          <a:latin typeface="Cambria Math" panose="02040503050406030204" pitchFamily="18" charset="0"/>
                          <a:ea typeface="Cambria Math" panose="02040503050406030204" pitchFamily="18" charset="0"/>
                        </a:rPr>
                        <m:t>=</m:t>
                      </m:r>
                      <m:f>
                        <m:fPr>
                          <m:ctrlPr>
                            <a:rPr lang="en-AU" sz="1800" i="1">
                              <a:latin typeface="Cambria Math" panose="02040503050406030204" pitchFamily="18" charset="0"/>
                              <a:ea typeface="Cambria Math" panose="02040503050406030204" pitchFamily="18" charset="0"/>
                            </a:rPr>
                          </m:ctrlPr>
                        </m:fPr>
                        <m:num>
                          <m:r>
                            <a:rPr lang="en-AU" sz="1800" i="1">
                              <a:latin typeface="Cambria Math" panose="02040503050406030204" pitchFamily="18" charset="0"/>
                              <a:ea typeface="Cambria Math" panose="02040503050406030204" pitchFamily="18" charset="0"/>
                            </a:rPr>
                            <m:t>1</m:t>
                          </m:r>
                        </m:num>
                        <m:den>
                          <m:r>
                            <a:rPr lang="en-AU" sz="1800" i="1">
                              <a:latin typeface="Cambria Math" panose="02040503050406030204" pitchFamily="18" charset="0"/>
                              <a:ea typeface="Cambria Math" panose="02040503050406030204" pitchFamily="18" charset="0"/>
                            </a:rPr>
                            <m:t>2</m:t>
                          </m:r>
                        </m:den>
                      </m:f>
                      <m:r>
                        <a:rPr lang="en-AU" sz="1800" i="1">
                          <a:latin typeface="Cambria Math" panose="02040503050406030204" pitchFamily="18" charset="0"/>
                          <a:ea typeface="Cambria Math" panose="02040503050406030204" pitchFamily="18" charset="0"/>
                        </a:rPr>
                        <m:t>×</m:t>
                      </m:r>
                      <m:r>
                        <a:rPr lang="en-AU" sz="1800">
                          <a:latin typeface="Cambria Math" panose="02040503050406030204" pitchFamily="18" charset="0"/>
                          <a:ea typeface="Cambria Math" panose="02040503050406030204" pitchFamily="18" charset="0"/>
                        </a:rPr>
                        <m:t>2</m:t>
                      </m:r>
                      <m:rad>
                        <m:radPr>
                          <m:degHide m:val="on"/>
                          <m:ctrlPr>
                            <a:rPr lang="en-AU" sz="1800" i="1">
                              <a:latin typeface="Cambria Math" panose="02040503050406030204" pitchFamily="18" charset="0"/>
                            </a:rPr>
                          </m:ctrlPr>
                        </m:radPr>
                        <m:deg/>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rad>
                      <m:r>
                        <a:rPr lang="en-AU" sz="1800" i="1">
                          <a:latin typeface="Cambria Math" panose="02040503050406030204" pitchFamily="18" charset="0"/>
                          <a:ea typeface="Cambria Math" panose="02040503050406030204" pitchFamily="18" charset="0"/>
                        </a:rPr>
                        <m:t>×</m:t>
                      </m:r>
                      <m:d>
                        <m:dPr>
                          <m:ctrlPr>
                            <a:rPr lang="en-AU" sz="1800" i="1">
                              <a:latin typeface="Cambria Math" panose="02040503050406030204" pitchFamily="18" charset="0"/>
                              <a:ea typeface="Cambria Math" panose="02040503050406030204" pitchFamily="18" charset="0"/>
                            </a:rPr>
                          </m:ctrlPr>
                        </m:dPr>
                        <m:e>
                          <m:r>
                            <a:rPr lang="en-AU" sz="1800" i="1">
                              <a:latin typeface="Cambria Math" panose="02040503050406030204" pitchFamily="18" charset="0"/>
                              <a:ea typeface="Cambria Math" panose="02040503050406030204" pitchFamily="18" charset="0"/>
                            </a:rPr>
                            <m:t>𝑥</m:t>
                          </m:r>
                          <m:r>
                            <a:rPr lang="en-AU" sz="1800" i="1">
                              <a:latin typeface="Cambria Math" panose="02040503050406030204" pitchFamily="18" charset="0"/>
                              <a:ea typeface="Cambria Math" panose="02040503050406030204" pitchFamily="18" charset="0"/>
                            </a:rPr>
                            <m:t>+</m:t>
                          </m:r>
                          <m:r>
                            <a:rPr lang="en-AU" sz="1800" i="1">
                              <a:latin typeface="Cambria Math" panose="02040503050406030204" pitchFamily="18" charset="0"/>
                              <a:ea typeface="Cambria Math" panose="02040503050406030204" pitchFamily="18" charset="0"/>
                            </a:rPr>
                            <m:t>12</m:t>
                          </m:r>
                        </m:e>
                      </m:d>
                    </m:oMath>
                    <m:oMath xmlns:m="http://schemas.openxmlformats.org/officeDocument/2006/math">
                      <m:r>
                        <m:rPr>
                          <m:aln/>
                        </m:rPr>
                        <a:rPr lang="en-AU" sz="1800" i="1">
                          <a:latin typeface="Cambria Math" panose="02040503050406030204" pitchFamily="18" charset="0"/>
                        </a:rPr>
                        <m:t>=</m:t>
                      </m:r>
                      <m:r>
                        <a:rPr lang="en-AU" sz="1800" i="1">
                          <a:latin typeface="Cambria Math" panose="02040503050406030204" pitchFamily="18" charset="0"/>
                        </a:rPr>
                        <m:t>(</m:t>
                      </m:r>
                      <m:r>
                        <a:rPr lang="en-AU" sz="1800" i="1">
                          <a:latin typeface="Cambria Math" panose="02040503050406030204" pitchFamily="18" charset="0"/>
                        </a:rPr>
                        <m:t>12</m:t>
                      </m:r>
                      <m:r>
                        <a:rPr lang="en-AU" sz="1800" i="1">
                          <a:latin typeface="Cambria Math" panose="02040503050406030204" pitchFamily="18" charset="0"/>
                        </a:rPr>
                        <m:t>+</m:t>
                      </m:r>
                      <m:r>
                        <a:rPr lang="en-AU" sz="1800" i="1">
                          <a:latin typeface="Cambria Math" panose="02040503050406030204" pitchFamily="18" charset="0"/>
                        </a:rPr>
                        <m:t>𝑥</m:t>
                      </m:r>
                      <m:r>
                        <a:rPr lang="en-AU" sz="1800" i="1">
                          <a:latin typeface="Cambria Math" panose="02040503050406030204" pitchFamily="18" charset="0"/>
                        </a:rPr>
                        <m:t>)</m:t>
                      </m:r>
                      <m:rad>
                        <m:radPr>
                          <m:degHide m:val="on"/>
                          <m:ctrlPr>
                            <a:rPr lang="en-AU" sz="1800" i="1">
                              <a:latin typeface="Cambria Math" panose="02040503050406030204" pitchFamily="18" charset="0"/>
                            </a:rPr>
                          </m:ctrlPr>
                        </m:radPr>
                        <m:deg/>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rad>
                    </m:oMath>
                  </m:oMathPara>
                </a14:m>
                <a:endParaRPr lang="en-AU" sz="1800" dirty="0"/>
              </a:p>
              <a:p>
                <a:pPr algn="l"/>
                <a:endParaRPr lang="en-AU" sz="1800" dirty="0"/>
              </a:p>
            </p:txBody>
          </p:sp>
        </mc:Choice>
        <mc:Fallback xmlns="">
          <p:sp>
            <p:nvSpPr>
              <p:cNvPr id="2" name="TextBox 1">
                <a:extLst>
                  <a:ext uri="{FF2B5EF4-FFF2-40B4-BE49-F238E27FC236}">
                    <a16:creationId xmlns:a16="http://schemas.microsoft.com/office/drawing/2014/main" id="{842B5CC6-5253-62D7-B333-83AB2EF983D1}"/>
                  </a:ext>
                </a:extLst>
              </p:cNvPr>
              <p:cNvSpPr txBox="1">
                <a:spLocks noRot="1" noChangeAspect="1" noMove="1" noResize="1" noEditPoints="1" noAdjustHandles="1" noChangeArrowheads="1" noChangeShapeType="1" noTextEdit="1"/>
              </p:cNvSpPr>
              <p:nvPr/>
            </p:nvSpPr>
            <p:spPr>
              <a:xfrm>
                <a:off x="7903156" y="1798656"/>
                <a:ext cx="3591346" cy="4240404"/>
              </a:xfrm>
              <a:prstGeom prst="rect">
                <a:avLst/>
              </a:prstGeom>
              <a:blipFill>
                <a:blip r:embed="rId8"/>
                <a:stretch>
                  <a:fillRect l="-3898" r="-2203" b="-1149"/>
                </a:stretch>
              </a:blipFill>
            </p:spPr>
            <p:txBody>
              <a:bodyPr/>
              <a:lstStyle/>
              <a:p>
                <a:r>
                  <a:rPr lang="en-AU">
                    <a:noFill/>
                  </a:rPr>
                  <a:t> </a:t>
                </a:r>
              </a:p>
            </p:txBody>
          </p:sp>
        </mc:Fallback>
      </mc:AlternateContent>
      <p:cxnSp>
        <p:nvCxnSpPr>
          <p:cNvPr id="5" name="Straight Connector 4">
            <a:extLst>
              <a:ext uri="{FF2B5EF4-FFF2-40B4-BE49-F238E27FC236}">
                <a16:creationId xmlns:a16="http://schemas.microsoft.com/office/drawing/2014/main" id="{96E5CB26-1E39-3488-0A58-4307F66571B4}"/>
              </a:ext>
              <a:ext uri="{C183D7F6-B498-43B3-948B-1728B52AA6E4}">
                <adec:decorative xmlns:adec="http://schemas.microsoft.com/office/drawing/2017/decorative" val="1"/>
              </a:ext>
            </a:extLst>
          </p:cNvPr>
          <p:cNvCxnSpPr>
            <a:cxnSpLocks/>
          </p:cNvCxnSpPr>
          <p:nvPr/>
        </p:nvCxnSpPr>
        <p:spPr>
          <a:xfrm>
            <a:off x="7668418" y="1869839"/>
            <a:ext cx="0" cy="49421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5FFCF5A-8876-3685-B707-59A7C205757E}"/>
              </a:ext>
              <a:ext uri="{C183D7F6-B498-43B3-948B-1728B52AA6E4}">
                <adec:decorative xmlns:adec="http://schemas.microsoft.com/office/drawing/2017/decorative" val="1"/>
              </a:ext>
            </a:extLst>
          </p:cNvPr>
          <p:cNvCxnSpPr/>
          <p:nvPr/>
        </p:nvCxnSpPr>
        <p:spPr>
          <a:xfrm>
            <a:off x="1943100" y="3829050"/>
            <a:ext cx="0" cy="923925"/>
          </a:xfrm>
          <a:prstGeom prst="line">
            <a:avLst/>
          </a:prstGeom>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id="{4CB09DF9-32E8-3B9E-A6A2-3BC653C82578}"/>
              </a:ext>
              <a:ext uri="{C183D7F6-B498-43B3-948B-1728B52AA6E4}">
                <adec:decorative xmlns:adec="http://schemas.microsoft.com/office/drawing/2017/decorative" val="1"/>
              </a:ext>
            </a:extLst>
          </p:cNvPr>
          <p:cNvCxnSpPr>
            <a:cxnSpLocks/>
          </p:cNvCxnSpPr>
          <p:nvPr/>
        </p:nvCxnSpPr>
        <p:spPr>
          <a:xfrm>
            <a:off x="1943100" y="3829050"/>
            <a:ext cx="1123950" cy="923925"/>
          </a:xfrm>
          <a:prstGeom prst="line">
            <a:avLst/>
          </a:prstGeom>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id="{F369861A-0997-0CDB-B7B8-A65907DA0EAA}"/>
              </a:ext>
              <a:ext uri="{C183D7F6-B498-43B3-948B-1728B52AA6E4}">
                <adec:decorative xmlns:adec="http://schemas.microsoft.com/office/drawing/2017/decorative" val="1"/>
              </a:ext>
            </a:extLst>
          </p:cNvPr>
          <p:cNvCxnSpPr>
            <a:cxnSpLocks/>
          </p:cNvCxnSpPr>
          <p:nvPr/>
        </p:nvCxnSpPr>
        <p:spPr>
          <a:xfrm>
            <a:off x="1943100" y="4752975"/>
            <a:ext cx="112395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Slide Number Placeholder 2">
            <a:extLst>
              <a:ext uri="{FF2B5EF4-FFF2-40B4-BE49-F238E27FC236}">
                <a16:creationId xmlns:a16="http://schemas.microsoft.com/office/drawing/2014/main" id="{32F80BCE-D519-099D-4FEC-097FF2946FA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20</a:t>
            </a:fld>
            <a:endParaRPr lang="en-AU" dirty="0"/>
          </a:p>
        </p:txBody>
      </p:sp>
    </p:spTree>
    <p:extLst>
      <p:ext uri="{BB962C8B-B14F-4D97-AF65-F5344CB8AC3E}">
        <p14:creationId xmlns:p14="http://schemas.microsoft.com/office/powerpoint/2010/main" val="1408847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A93F6-F970-5B56-C060-BE1F8E7D9E8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221530-0E11-C5FF-42D7-53E45D34D8A2}"/>
              </a:ext>
            </a:extLst>
          </p:cNvPr>
          <p:cNvSpPr>
            <a:spLocks noGrp="1"/>
          </p:cNvSpPr>
          <p:nvPr>
            <p:ph type="title"/>
          </p:nvPr>
        </p:nvSpPr>
        <p:spPr/>
        <p:txBody>
          <a:bodyPr/>
          <a:lstStyle/>
          <a:p>
            <a:r>
              <a:rPr lang="en-AU" dirty="0">
                <a:latin typeface="+mj-lt"/>
              </a:rPr>
              <a:t>Part b solution</a:t>
            </a:r>
          </a:p>
        </p:txBody>
      </p:sp>
      <mc:AlternateContent xmlns:mc="http://schemas.openxmlformats.org/markup-compatibility/2006" xmlns:a14="http://schemas.microsoft.com/office/drawing/2010/main">
        <mc:Choice Requires="a14">
          <p:sp>
            <p:nvSpPr>
              <p:cNvPr id="13" name="Text Placeholder 12">
                <a:extLst>
                  <a:ext uri="{FF2B5EF4-FFF2-40B4-BE49-F238E27FC236}">
                    <a16:creationId xmlns:a16="http://schemas.microsoft.com/office/drawing/2014/main" id="{414FC986-2E1A-E52A-3B53-C9BF173A2B92}"/>
                  </a:ext>
                </a:extLst>
              </p:cNvPr>
              <p:cNvSpPr>
                <a:spLocks noGrp="1"/>
              </p:cNvSpPr>
              <p:nvPr>
                <p:ph type="body" sz="quarter" idx="18"/>
              </p:nvPr>
            </p:nvSpPr>
            <p:spPr>
              <a:xfrm>
                <a:off x="359999" y="982521"/>
                <a:ext cx="4252944" cy="1078291"/>
              </a:xfrm>
            </p:spPr>
            <p:txBody>
              <a:bodyPr/>
              <a:lstStyle/>
              <a:p>
                <a:r>
                  <a:rPr lang="en-AU" dirty="0"/>
                  <a:t>b) </a:t>
                </a:r>
                <a:r>
                  <a:rPr lang="en-AU" b="1" dirty="0"/>
                  <a:t>Show that</a:t>
                </a:r>
                <a:r>
                  <a:rPr lang="en-AU" dirty="0"/>
                  <a:t> </a:t>
                </a:r>
                <a14:m>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𝑑𝐴</m:t>
                        </m:r>
                      </m:num>
                      <m:den>
                        <m:r>
                          <a:rPr lang="en-AU" i="1">
                            <a:latin typeface="Cambria Math" panose="02040503050406030204" pitchFamily="18" charset="0"/>
                          </a:rPr>
                          <m:t>𝑑𝑥</m:t>
                        </m:r>
                      </m:den>
                    </m:f>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m:t>
                        </m:r>
                        <m:r>
                          <a:rPr lang="en-AU" i="1">
                            <a:latin typeface="Cambria Math" panose="02040503050406030204" pitchFamily="18" charset="0"/>
                          </a:rPr>
                          <m:t>2</m:t>
                        </m:r>
                        <m:d>
                          <m:dPr>
                            <m:ctrlPr>
                              <a:rPr lang="en-AU" i="1">
                                <a:latin typeface="Cambria Math" panose="02040503050406030204" pitchFamily="18" charset="0"/>
                              </a:rPr>
                            </m:ctrlPr>
                          </m:dPr>
                          <m:e>
                            <m:r>
                              <a:rPr lang="en-AU" i="1">
                                <a:latin typeface="Cambria Math" panose="02040503050406030204" pitchFamily="18" charset="0"/>
                              </a:rPr>
                              <m:t>𝑥</m:t>
                            </m:r>
                            <m:r>
                              <a:rPr lang="en-AU" i="1">
                                <a:latin typeface="Cambria Math" panose="02040503050406030204" pitchFamily="18" charset="0"/>
                              </a:rPr>
                              <m:t>+</m:t>
                            </m:r>
                            <m:r>
                              <a:rPr lang="en-AU" i="1">
                                <a:latin typeface="Cambria Math" panose="02040503050406030204" pitchFamily="18" charset="0"/>
                              </a:rPr>
                              <m:t>12</m:t>
                            </m:r>
                          </m:e>
                        </m:d>
                        <m:d>
                          <m:dPr>
                            <m:ctrlPr>
                              <a:rPr lang="en-AU" i="1">
                                <a:latin typeface="Cambria Math" panose="02040503050406030204" pitchFamily="18" charset="0"/>
                              </a:rPr>
                            </m:ctrlPr>
                          </m:dPr>
                          <m:e>
                            <m:r>
                              <a:rPr lang="en-AU" i="1">
                                <a:latin typeface="Cambria Math" panose="02040503050406030204" pitchFamily="18" charset="0"/>
                              </a:rPr>
                              <m:t>𝑥</m:t>
                            </m:r>
                            <m:r>
                              <a:rPr lang="en-AU" i="1">
                                <a:latin typeface="Cambria Math" panose="02040503050406030204" pitchFamily="18" charset="0"/>
                              </a:rPr>
                              <m:t>−</m:t>
                            </m:r>
                            <m:r>
                              <a:rPr lang="en-AU" i="1">
                                <a:latin typeface="Cambria Math" panose="02040503050406030204" pitchFamily="18" charset="0"/>
                              </a:rPr>
                              <m:t>6</m:t>
                            </m:r>
                          </m:e>
                        </m:d>
                      </m:num>
                      <m:den>
                        <m:rad>
                          <m:radPr>
                            <m:degHide m:val="on"/>
                            <m:ctrlPr>
                              <a:rPr lang="en-AU" i="1">
                                <a:latin typeface="Cambria Math" panose="02040503050406030204" pitchFamily="18" charset="0"/>
                              </a:rPr>
                            </m:ctrlPr>
                          </m:radPr>
                          <m:deg/>
                          <m:e>
                            <m:r>
                              <a:rPr lang="en-AU" i="1">
                                <a:latin typeface="Cambria Math" panose="02040503050406030204" pitchFamily="18" charset="0"/>
                              </a:rPr>
                              <m:t>144</m:t>
                            </m:r>
                            <m:r>
                              <a:rPr lang="en-AU" i="1">
                                <a:latin typeface="Cambria Math" panose="02040503050406030204" pitchFamily="18" charset="0"/>
                              </a:rPr>
                              <m:t>−</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 </m:t>
                            </m:r>
                          </m:e>
                        </m:rad>
                      </m:den>
                    </m:f>
                    <m:r>
                      <a:rPr lang="en-AU" b="0" i="1" smtClean="0">
                        <a:latin typeface="Cambria Math" panose="02040503050406030204" pitchFamily="18" charset="0"/>
                      </a:rPr>
                      <m:t>.</m:t>
                    </m:r>
                  </m:oMath>
                </a14:m>
                <a:endParaRPr lang="en-AU" dirty="0"/>
              </a:p>
              <a:p>
                <a:endParaRPr lang="en-AU" dirty="0">
                  <a:latin typeface="+mj-lt"/>
                </a:endParaRPr>
              </a:p>
            </p:txBody>
          </p:sp>
        </mc:Choice>
        <mc:Fallback xmlns="">
          <p:sp>
            <p:nvSpPr>
              <p:cNvPr id="13" name="Text Placeholder 12">
                <a:extLst>
                  <a:ext uri="{FF2B5EF4-FFF2-40B4-BE49-F238E27FC236}">
                    <a16:creationId xmlns:a16="http://schemas.microsoft.com/office/drawing/2014/main" id="{414FC986-2E1A-E52A-3B53-C9BF173A2B92}"/>
                  </a:ext>
                </a:extLst>
              </p:cNvPr>
              <p:cNvSpPr>
                <a:spLocks noGrp="1" noRot="1" noChangeAspect="1" noMove="1" noResize="1" noEditPoints="1" noAdjustHandles="1" noChangeArrowheads="1" noChangeShapeType="1" noTextEdit="1"/>
              </p:cNvSpPr>
              <p:nvPr>
                <p:ph type="body" sz="quarter" idx="18"/>
              </p:nvPr>
            </p:nvSpPr>
            <p:spPr>
              <a:xfrm>
                <a:off x="359999" y="982521"/>
                <a:ext cx="4252944" cy="1078291"/>
              </a:xfrm>
              <a:blipFill>
                <a:blip r:embed="rId3"/>
                <a:stretch>
                  <a:fillRect l="-3582"/>
                </a:stretch>
              </a:blipFill>
            </p:spPr>
            <p:txBody>
              <a:bodyPr/>
              <a:lstStyle/>
              <a:p>
                <a:r>
                  <a:rPr lang="en-AU">
                    <a:noFill/>
                  </a:rPr>
                  <a:t> </a:t>
                </a:r>
              </a:p>
            </p:txBody>
          </p:sp>
        </mc:Fallback>
      </mc:AlternateContent>
      <p:sp>
        <p:nvSpPr>
          <p:cNvPr id="8" name="Speech Bubble: Rectangle with Corners Rounded 7">
            <a:extLst>
              <a:ext uri="{FF2B5EF4-FFF2-40B4-BE49-F238E27FC236}">
                <a16:creationId xmlns:a16="http://schemas.microsoft.com/office/drawing/2014/main" id="{C3C0E2BB-4814-68E0-D29A-EEB56DD3A2EE}"/>
              </a:ext>
            </a:extLst>
          </p:cNvPr>
          <p:cNvSpPr/>
          <p:nvPr/>
        </p:nvSpPr>
        <p:spPr>
          <a:xfrm>
            <a:off x="4756461" y="137413"/>
            <a:ext cx="3820608" cy="1517651"/>
          </a:xfrm>
          <a:prstGeom prst="wedgeRoundRectCallout">
            <a:avLst>
              <a:gd name="adj1" fmla="val -65340"/>
              <a:gd name="adj2" fmla="val 1625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dirty="0">
                <a:solidFill>
                  <a:srgbClr val="FFFFFF"/>
                </a:solidFill>
              </a:rPr>
              <a:t>In a </a:t>
            </a:r>
            <a:r>
              <a:rPr lang="en-AU" sz="1800" b="1" dirty="0">
                <a:solidFill>
                  <a:srgbClr val="FFFFFF"/>
                </a:solidFill>
              </a:rPr>
              <a:t>‘show that’ </a:t>
            </a:r>
            <a:r>
              <a:rPr lang="en-AU" sz="1800" dirty="0">
                <a:solidFill>
                  <a:srgbClr val="FFFFFF"/>
                </a:solidFill>
              </a:rPr>
              <a:t>question, even if you could not solve part a, use the given answer to complete part b</a:t>
            </a:r>
            <a:endParaRPr lang="en-AU" sz="18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F82EA2B-4EEB-BD80-07A7-69214F575346}"/>
                  </a:ext>
                </a:extLst>
              </p:cNvPr>
              <p:cNvSpPr txBox="1"/>
              <p:nvPr/>
            </p:nvSpPr>
            <p:spPr>
              <a:xfrm>
                <a:off x="338771" y="1962684"/>
                <a:ext cx="5410711" cy="3496233"/>
              </a:xfrm>
              <a:prstGeom prst="rect">
                <a:avLst/>
              </a:prstGeom>
              <a:noFill/>
            </p:spPr>
            <p:txBody>
              <a:bodyPr wrap="square" lIns="0" tIns="0" rIns="0" bIns="0" rtlCol="0">
                <a:noAutofit/>
              </a:bodyPr>
              <a:lstStyle/>
              <a:p>
                <a:pPr>
                  <a:lnSpc>
                    <a:spcPct val="150000"/>
                  </a:lnSpc>
                </a:pPr>
                <a:r>
                  <a:rPr lang="en-AU" sz="1800" b="1" i="0" dirty="0">
                    <a:solidFill>
                      <a:schemeClr val="accent2"/>
                    </a:solidFill>
                    <a:latin typeface="+mj-lt"/>
                  </a:rPr>
                  <a:t>4. Differentiate the function</a:t>
                </a:r>
                <a:endParaRPr lang="en-AU" sz="1800" b="1" dirty="0">
                  <a:solidFill>
                    <a:schemeClr val="accent2"/>
                  </a:solidFill>
                </a:endParaRPr>
              </a:p>
              <a:p>
                <a:pPr>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𝐴</m:t>
                      </m:r>
                      <m:r>
                        <m:rPr>
                          <m:aln/>
                        </m:rPr>
                        <a:rPr lang="en-AU" sz="1800" i="1">
                          <a:latin typeface="Cambria Math" panose="02040503050406030204" pitchFamily="18" charset="0"/>
                        </a:rPr>
                        <m:t>=</m:t>
                      </m:r>
                      <m:d>
                        <m:dPr>
                          <m:ctrlPr>
                            <a:rPr lang="en-AU" sz="1800" i="1">
                              <a:latin typeface="Cambria Math" panose="02040503050406030204" pitchFamily="18" charset="0"/>
                            </a:rPr>
                          </m:ctrlPr>
                        </m:dPr>
                        <m:e>
                          <m:r>
                            <a:rPr lang="en-AU" sz="1800" i="1">
                              <a:latin typeface="Cambria Math" panose="02040503050406030204" pitchFamily="18" charset="0"/>
                            </a:rPr>
                            <m:t>12</m:t>
                          </m:r>
                          <m:r>
                            <a:rPr lang="en-AU" sz="1800" i="1">
                              <a:latin typeface="Cambria Math" panose="02040503050406030204" pitchFamily="18" charset="0"/>
                            </a:rPr>
                            <m:t>+</m:t>
                          </m:r>
                          <m:r>
                            <a:rPr lang="en-AU" sz="1800" i="1">
                              <a:latin typeface="Cambria Math" panose="02040503050406030204" pitchFamily="18" charset="0"/>
                            </a:rPr>
                            <m:t>𝑥</m:t>
                          </m:r>
                        </m:e>
                      </m:d>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144</m:t>
                              </m:r>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e>
                          </m:d>
                        </m:e>
                        <m:sup>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2</m:t>
                              </m:r>
                            </m:den>
                          </m:f>
                        </m:sup>
                      </m:sSup>
                    </m:oMath>
                    <m:oMath xmlns:m="http://schemas.openxmlformats.org/officeDocument/2006/math">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𝑑𝐴</m:t>
                          </m:r>
                        </m:num>
                        <m:den>
                          <m:r>
                            <a:rPr lang="en-AU" sz="1800" b="0" i="1" smtClean="0">
                              <a:latin typeface="Cambria Math" panose="02040503050406030204" pitchFamily="18" charset="0"/>
                            </a:rPr>
                            <m:t>𝑑𝑥</m:t>
                          </m:r>
                        </m:den>
                      </m:f>
                      <m:r>
                        <m:rPr>
                          <m:aln/>
                        </m:rP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12</m:t>
                          </m:r>
                          <m:r>
                            <a:rPr lang="en-AU" sz="1800" b="0" i="1" smtClean="0">
                              <a:latin typeface="Cambria Math" panose="02040503050406030204" pitchFamily="18" charset="0"/>
                            </a:rPr>
                            <m:t>+</m:t>
                          </m:r>
                          <m:r>
                            <a:rPr lang="en-AU" sz="1800" b="0" i="1" smtClean="0">
                              <a:latin typeface="Cambria Math" panose="02040503050406030204" pitchFamily="18" charset="0"/>
                            </a:rPr>
                            <m:t>𝑥</m:t>
                          </m:r>
                        </m:e>
                      </m:d>
                      <m:r>
                        <a:rPr lang="en-AU" sz="1800" b="0" i="1" smtClean="0">
                          <a:latin typeface="Cambria Math" panose="02040503050406030204" pitchFamily="18" charset="0"/>
                          <a:ea typeface="Cambria Math" panose="02040503050406030204" pitchFamily="18" charset="0"/>
                        </a:rPr>
                        <m:t>×</m:t>
                      </m:r>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1</m:t>
                          </m:r>
                        </m:num>
                        <m:den>
                          <m:r>
                            <a:rPr lang="en-AU" sz="1800" b="0" i="1" smtClean="0">
                              <a:latin typeface="Cambria Math" panose="02040503050406030204" pitchFamily="18" charset="0"/>
                              <a:ea typeface="Cambria Math" panose="02040503050406030204" pitchFamily="18" charset="0"/>
                            </a:rPr>
                            <m:t>2</m:t>
                          </m:r>
                        </m:den>
                      </m:f>
                      <m:sSup>
                        <m:sSupPr>
                          <m:ctrlPr>
                            <a:rPr lang="en-AU" sz="1800" b="0" i="1" smtClean="0">
                              <a:latin typeface="Cambria Math" panose="02040503050406030204" pitchFamily="18" charset="0"/>
                              <a:ea typeface="Cambria Math" panose="02040503050406030204" pitchFamily="18" charset="0"/>
                            </a:rPr>
                          </m:ctrlPr>
                        </m:sSupPr>
                        <m:e>
                          <m:d>
                            <m:dPr>
                              <m:ctrlPr>
                                <a:rPr lang="en-AU" sz="1800" b="0" i="1" smtClean="0">
                                  <a:latin typeface="Cambria Math" panose="02040503050406030204" pitchFamily="18" charset="0"/>
                                  <a:ea typeface="Cambria Math" panose="02040503050406030204" pitchFamily="18" charset="0"/>
                                </a:rPr>
                              </m:ctrlPr>
                            </m:dPr>
                            <m:e>
                              <m:r>
                                <a:rPr lang="en-AU" sz="1800" b="0" i="1" smtClean="0">
                                  <a:latin typeface="Cambria Math" panose="02040503050406030204" pitchFamily="18" charset="0"/>
                                  <a:ea typeface="Cambria Math" panose="02040503050406030204" pitchFamily="18" charset="0"/>
                                </a:rPr>
                                <m:t>144</m:t>
                              </m:r>
                              <m:r>
                                <a:rPr lang="en-AU" sz="1800" b="0" i="1" smtClean="0">
                                  <a:latin typeface="Cambria Math" panose="02040503050406030204" pitchFamily="18" charset="0"/>
                                  <a:ea typeface="Cambria Math" panose="02040503050406030204" pitchFamily="18" charset="0"/>
                                </a:rPr>
                                <m:t>−</m:t>
                              </m:r>
                              <m:sSup>
                                <m:sSupPr>
                                  <m:ctrlPr>
                                    <a:rPr lang="en-AU" sz="1800" b="0" i="1" smtClean="0">
                                      <a:latin typeface="Cambria Math" panose="02040503050406030204" pitchFamily="18" charset="0"/>
                                      <a:ea typeface="Cambria Math" panose="02040503050406030204" pitchFamily="18" charset="0"/>
                                    </a:rPr>
                                  </m:ctrlPr>
                                </m:sSupPr>
                                <m:e>
                                  <m:r>
                                    <a:rPr lang="en-AU" sz="1800" b="0" i="1" smtClean="0">
                                      <a:latin typeface="Cambria Math" panose="02040503050406030204" pitchFamily="18" charset="0"/>
                                      <a:ea typeface="Cambria Math" panose="02040503050406030204" pitchFamily="18" charset="0"/>
                                    </a:rPr>
                                    <m:t>𝑥</m:t>
                                  </m:r>
                                </m:e>
                                <m:sup>
                                  <m:r>
                                    <a:rPr lang="en-AU" sz="1800" b="0" i="1" smtClean="0">
                                      <a:latin typeface="Cambria Math" panose="02040503050406030204" pitchFamily="18" charset="0"/>
                                      <a:ea typeface="Cambria Math" panose="02040503050406030204" pitchFamily="18" charset="0"/>
                                    </a:rPr>
                                    <m:t>2</m:t>
                                  </m:r>
                                </m:sup>
                              </m:sSup>
                            </m:e>
                          </m:d>
                        </m:e>
                        <m:sup>
                          <m:r>
                            <a:rPr lang="en-AU" sz="1800" b="0" i="1" smtClean="0">
                              <a:latin typeface="Cambria Math" panose="02040503050406030204" pitchFamily="18" charset="0"/>
                              <a:ea typeface="Cambria Math" panose="02040503050406030204" pitchFamily="18" charset="0"/>
                            </a:rPr>
                            <m:t>−</m:t>
                          </m:r>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1</m:t>
                              </m:r>
                            </m:num>
                            <m:den>
                              <m:r>
                                <a:rPr lang="en-AU" sz="1800" b="0" i="1" smtClean="0">
                                  <a:latin typeface="Cambria Math" panose="02040503050406030204" pitchFamily="18" charset="0"/>
                                  <a:ea typeface="Cambria Math" panose="02040503050406030204" pitchFamily="18" charset="0"/>
                                </a:rPr>
                                <m:t>2</m:t>
                              </m:r>
                            </m:den>
                          </m:f>
                        </m:sup>
                      </m:sSup>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2</m:t>
                      </m:r>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sSup>
                        <m:sSupPr>
                          <m:ctrlPr>
                            <a:rPr lang="en-AU" sz="1800" b="0" i="1" smtClean="0">
                              <a:latin typeface="Cambria Math" panose="02040503050406030204" pitchFamily="18" charset="0"/>
                              <a:ea typeface="Cambria Math" panose="02040503050406030204" pitchFamily="18" charset="0"/>
                            </a:rPr>
                          </m:ctrlPr>
                        </m:sSupPr>
                        <m:e>
                          <m:d>
                            <m:dPr>
                              <m:ctrlPr>
                                <a:rPr lang="en-AU" sz="1800" b="0" i="1" smtClean="0">
                                  <a:latin typeface="Cambria Math" panose="02040503050406030204" pitchFamily="18" charset="0"/>
                                  <a:ea typeface="Cambria Math" panose="02040503050406030204" pitchFamily="18" charset="0"/>
                                </a:rPr>
                              </m:ctrlPr>
                            </m:dPr>
                            <m:e>
                              <m:r>
                                <a:rPr lang="en-AU" sz="1800" b="0" i="1" smtClean="0">
                                  <a:latin typeface="Cambria Math" panose="02040503050406030204" pitchFamily="18" charset="0"/>
                                  <a:ea typeface="Cambria Math" panose="02040503050406030204" pitchFamily="18" charset="0"/>
                                </a:rPr>
                                <m:t>144</m:t>
                              </m:r>
                              <m:r>
                                <a:rPr lang="en-AU" sz="1800" b="0" i="1" smtClean="0">
                                  <a:latin typeface="Cambria Math" panose="02040503050406030204" pitchFamily="18" charset="0"/>
                                  <a:ea typeface="Cambria Math" panose="02040503050406030204" pitchFamily="18" charset="0"/>
                                </a:rPr>
                                <m:t>−</m:t>
                              </m:r>
                              <m:sSup>
                                <m:sSupPr>
                                  <m:ctrlPr>
                                    <a:rPr lang="en-AU" sz="1800" b="0" i="1" smtClean="0">
                                      <a:latin typeface="Cambria Math" panose="02040503050406030204" pitchFamily="18" charset="0"/>
                                      <a:ea typeface="Cambria Math" panose="02040503050406030204" pitchFamily="18" charset="0"/>
                                    </a:rPr>
                                  </m:ctrlPr>
                                </m:sSupPr>
                                <m:e>
                                  <m:r>
                                    <a:rPr lang="en-AU" sz="1800" b="0" i="1" smtClean="0">
                                      <a:latin typeface="Cambria Math" panose="02040503050406030204" pitchFamily="18" charset="0"/>
                                      <a:ea typeface="Cambria Math" panose="02040503050406030204" pitchFamily="18" charset="0"/>
                                    </a:rPr>
                                    <m:t>𝑥</m:t>
                                  </m:r>
                                </m:e>
                                <m:sup>
                                  <m:r>
                                    <a:rPr lang="en-AU" sz="1800" b="0" i="1" smtClean="0">
                                      <a:latin typeface="Cambria Math" panose="02040503050406030204" pitchFamily="18" charset="0"/>
                                      <a:ea typeface="Cambria Math" panose="02040503050406030204" pitchFamily="18" charset="0"/>
                                    </a:rPr>
                                    <m:t>2</m:t>
                                  </m:r>
                                </m:sup>
                              </m:sSup>
                            </m:e>
                          </m:d>
                        </m:e>
                        <m:sup>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1</m:t>
                              </m:r>
                            </m:num>
                            <m:den>
                              <m:r>
                                <a:rPr lang="en-AU" sz="1800" b="0" i="1" smtClean="0">
                                  <a:latin typeface="Cambria Math" panose="02040503050406030204" pitchFamily="18" charset="0"/>
                                  <a:ea typeface="Cambria Math" panose="02040503050406030204" pitchFamily="18" charset="0"/>
                                </a:rPr>
                                <m:t>2</m:t>
                              </m:r>
                            </m:den>
                          </m:f>
                        </m:sup>
                      </m:sSup>
                    </m:oMath>
                    <m:oMath xmlns:m="http://schemas.openxmlformats.org/officeDocument/2006/math">
                      <m:r>
                        <m:rPr>
                          <m:aln/>
                        </m:rP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m:t>
                          </m:r>
                          <m:r>
                            <a:rPr lang="en-AU" sz="1800" b="0" i="1" smtClean="0">
                              <a:latin typeface="Cambria Math" panose="02040503050406030204" pitchFamily="18" charset="0"/>
                            </a:rPr>
                            <m:t>𝑥</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12</m:t>
                              </m:r>
                              <m:r>
                                <a:rPr lang="en-AU" sz="1800" b="0" i="1" smtClean="0">
                                  <a:latin typeface="Cambria Math" panose="02040503050406030204" pitchFamily="18" charset="0"/>
                                </a:rPr>
                                <m:t>+</m:t>
                              </m:r>
                              <m:r>
                                <a:rPr lang="en-AU" sz="1800" b="0" i="1" smtClean="0">
                                  <a:latin typeface="Cambria Math" panose="02040503050406030204" pitchFamily="18" charset="0"/>
                                </a:rPr>
                                <m:t>𝑥</m:t>
                              </m:r>
                            </m:e>
                          </m:d>
                        </m:num>
                        <m:den>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144</m:t>
                                  </m:r>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e>
                              </m:d>
                            </m:e>
                            <m:sup>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1</m:t>
                                  </m:r>
                                </m:num>
                                <m:den>
                                  <m:r>
                                    <a:rPr lang="en-AU" sz="1800" b="0" i="1" smtClean="0">
                                      <a:latin typeface="Cambria Math" panose="02040503050406030204" pitchFamily="18" charset="0"/>
                                    </a:rPr>
                                    <m:t>2</m:t>
                                  </m:r>
                                </m:den>
                              </m:f>
                            </m:sup>
                          </m:sSup>
                        </m:den>
                      </m:f>
                      <m:r>
                        <a:rPr lang="en-AU" sz="1800" b="0" i="1" smtClean="0">
                          <a:latin typeface="Cambria Math" panose="02040503050406030204" pitchFamily="18" charset="0"/>
                        </a:rPr>
                        <m:t>+</m:t>
                      </m:r>
                      <m:f>
                        <m:fPr>
                          <m:ctrlPr>
                            <a:rPr lang="en-AU" sz="1800" i="1">
                              <a:latin typeface="Cambria Math" panose="02040503050406030204" pitchFamily="18" charset="0"/>
                            </a:rPr>
                          </m:ctrlPr>
                        </m:fPr>
                        <m:num>
                          <m:sSup>
                            <m:sSupPr>
                              <m:ctrlPr>
                                <a:rPr lang="en-AU" sz="1800" i="1">
                                  <a:latin typeface="Cambria Math" panose="02040503050406030204" pitchFamily="18" charset="0"/>
                                </a:rPr>
                              </m:ctrlPr>
                            </m:sSupPr>
                            <m:e>
                              <m:d>
                                <m:dPr>
                                  <m:ctrlPr>
                                    <a:rPr lang="en-AU" sz="1800" i="1">
                                      <a:latin typeface="Cambria Math" panose="02040503050406030204" pitchFamily="18" charset="0"/>
                                    </a:rPr>
                                  </m:ctrlPr>
                                </m:dPr>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d>
                            </m:e>
                            <m:sup>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i="1">
                                      <a:latin typeface="Cambria Math" panose="02040503050406030204" pitchFamily="18" charset="0"/>
                                    </a:rPr>
                                    <m:t>2</m:t>
                                  </m:r>
                                </m:den>
                              </m:f>
                            </m:sup>
                          </m:sSup>
                          <m:r>
                            <a:rPr lang="en-AU" sz="1800" i="1" smtClean="0">
                              <a:latin typeface="Cambria Math" panose="02040503050406030204" pitchFamily="18" charset="0"/>
                              <a:ea typeface="Cambria Math" panose="02040503050406030204" pitchFamily="18" charset="0"/>
                            </a:rPr>
                            <m:t>×</m:t>
                          </m:r>
                          <m:sSup>
                            <m:sSupPr>
                              <m:ctrlPr>
                                <a:rPr lang="en-AU" sz="1800" i="1">
                                  <a:latin typeface="Cambria Math" panose="02040503050406030204" pitchFamily="18" charset="0"/>
                                </a:rPr>
                              </m:ctrlPr>
                            </m:sSupPr>
                            <m:e>
                              <m:d>
                                <m:dPr>
                                  <m:ctrlPr>
                                    <a:rPr lang="en-AU" sz="1800" i="1">
                                      <a:latin typeface="Cambria Math" panose="02040503050406030204" pitchFamily="18" charset="0"/>
                                    </a:rPr>
                                  </m:ctrlPr>
                                </m:dPr>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d>
                            </m:e>
                            <m:sup>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i="1">
                                      <a:latin typeface="Cambria Math" panose="02040503050406030204" pitchFamily="18" charset="0"/>
                                    </a:rPr>
                                    <m:t>2</m:t>
                                  </m:r>
                                </m:den>
                              </m:f>
                            </m:sup>
                          </m:sSup>
                        </m:num>
                        <m:den>
                          <m:sSup>
                            <m:sSupPr>
                              <m:ctrlPr>
                                <a:rPr lang="en-AU" sz="1800" i="1">
                                  <a:latin typeface="Cambria Math" panose="02040503050406030204" pitchFamily="18" charset="0"/>
                                </a:rPr>
                              </m:ctrlPr>
                            </m:sSupPr>
                            <m:e>
                              <m:d>
                                <m:dPr>
                                  <m:ctrlPr>
                                    <a:rPr lang="en-AU" sz="1800" i="1">
                                      <a:latin typeface="Cambria Math" panose="02040503050406030204" pitchFamily="18" charset="0"/>
                                    </a:rPr>
                                  </m:ctrlPr>
                                </m:dPr>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e>
                              </m:d>
                            </m:e>
                            <m:sup>
                              <m:f>
                                <m:fPr>
                                  <m:ctrlPr>
                                    <a:rPr lang="en-AU" sz="1800" i="1">
                                      <a:latin typeface="Cambria Math" panose="02040503050406030204" pitchFamily="18" charset="0"/>
                                    </a:rPr>
                                  </m:ctrlPr>
                                </m:fPr>
                                <m:num>
                                  <m:r>
                                    <a:rPr lang="en-AU" sz="1800" i="1">
                                      <a:latin typeface="Cambria Math" panose="02040503050406030204" pitchFamily="18" charset="0"/>
                                    </a:rPr>
                                    <m:t>1</m:t>
                                  </m:r>
                                </m:num>
                                <m:den>
                                  <m:r>
                                    <a:rPr lang="en-AU" sz="1800" i="1">
                                      <a:latin typeface="Cambria Math" panose="02040503050406030204" pitchFamily="18" charset="0"/>
                                    </a:rPr>
                                    <m:t>2</m:t>
                                  </m:r>
                                </m:den>
                              </m:f>
                            </m:sup>
                          </m:sSup>
                        </m:den>
                      </m:f>
                    </m:oMath>
                  </m:oMathPara>
                </a14:m>
                <a:endParaRPr lang="en-AU" sz="1800" dirty="0"/>
              </a:p>
            </p:txBody>
          </p:sp>
        </mc:Choice>
        <mc:Fallback xmlns="">
          <p:sp>
            <p:nvSpPr>
              <p:cNvPr id="6" name="TextBox 5">
                <a:extLst>
                  <a:ext uri="{FF2B5EF4-FFF2-40B4-BE49-F238E27FC236}">
                    <a16:creationId xmlns:a16="http://schemas.microsoft.com/office/drawing/2014/main" id="{6F82EA2B-4EEB-BD80-07A7-69214F575346}"/>
                  </a:ext>
                </a:extLst>
              </p:cNvPr>
              <p:cNvSpPr txBox="1">
                <a:spLocks noRot="1" noChangeAspect="1" noMove="1" noResize="1" noEditPoints="1" noAdjustHandles="1" noChangeArrowheads="1" noChangeShapeType="1" noTextEdit="1"/>
              </p:cNvSpPr>
              <p:nvPr/>
            </p:nvSpPr>
            <p:spPr>
              <a:xfrm>
                <a:off x="338771" y="1962684"/>
                <a:ext cx="5410711" cy="3496233"/>
              </a:xfrm>
              <a:prstGeom prst="rect">
                <a:avLst/>
              </a:prstGeom>
              <a:blipFill>
                <a:blip r:embed="rId4"/>
                <a:stretch>
                  <a:fillRect l="-2706"/>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D0738FA-DF84-ECFC-2657-AC84CA45E803}"/>
                  </a:ext>
                </a:extLst>
              </p:cNvPr>
              <p:cNvSpPr txBox="1"/>
              <p:nvPr/>
            </p:nvSpPr>
            <p:spPr>
              <a:xfrm>
                <a:off x="7217933" y="1962684"/>
                <a:ext cx="3671248" cy="4094328"/>
              </a:xfrm>
              <a:prstGeom prst="rect">
                <a:avLst/>
              </a:prstGeom>
              <a:noFill/>
            </p:spPr>
            <p:txBody>
              <a:bodyPr wrap="square" lIns="0" tIns="0" rIns="0" bIns="0" rtlCol="0">
                <a:noAutofit/>
              </a:bodyPr>
              <a:lstStyle/>
              <a:p>
                <a:pPr>
                  <a:lnSpc>
                    <a:spcPct val="150000"/>
                  </a:lnSpc>
                </a:pPr>
                <a14:m>
                  <m:oMath xmlns:m="http://schemas.openxmlformats.org/officeDocument/2006/math">
                    <m:r>
                      <a:rPr lang="en-AU" sz="2200" b="0" i="1" smtClean="0">
                        <a:latin typeface="Cambria Math" panose="02040503050406030204" pitchFamily="18" charset="0"/>
                      </a:rPr>
                      <m:t>=</m:t>
                    </m:r>
                    <m:f>
                      <m:fPr>
                        <m:ctrlPr>
                          <a:rPr lang="en-AU" sz="2200" i="1">
                            <a:latin typeface="Cambria Math" panose="02040503050406030204" pitchFamily="18" charset="0"/>
                          </a:rPr>
                        </m:ctrlPr>
                      </m:fPr>
                      <m:num>
                        <m:r>
                          <a:rPr lang="en-AU" sz="2200" i="1">
                            <a:latin typeface="Cambria Math" panose="02040503050406030204" pitchFamily="18" charset="0"/>
                          </a:rPr>
                          <m:t>−</m:t>
                        </m:r>
                        <m:r>
                          <a:rPr lang="en-AU" sz="2200" i="1">
                            <a:latin typeface="Cambria Math" panose="02040503050406030204" pitchFamily="18" charset="0"/>
                          </a:rPr>
                          <m:t>𝑥</m:t>
                        </m:r>
                        <m:d>
                          <m:dPr>
                            <m:ctrlPr>
                              <a:rPr lang="en-AU" sz="2200" i="1">
                                <a:latin typeface="Cambria Math" panose="02040503050406030204" pitchFamily="18" charset="0"/>
                              </a:rPr>
                            </m:ctrlPr>
                          </m:dPr>
                          <m:e>
                            <m:r>
                              <a:rPr lang="en-AU" sz="2200" i="1">
                                <a:latin typeface="Cambria Math" panose="02040503050406030204" pitchFamily="18" charset="0"/>
                              </a:rPr>
                              <m:t>12</m:t>
                            </m:r>
                            <m:r>
                              <a:rPr lang="en-AU" sz="2200" i="1">
                                <a:latin typeface="Cambria Math" panose="02040503050406030204" pitchFamily="18" charset="0"/>
                              </a:rPr>
                              <m:t>+</m:t>
                            </m:r>
                            <m:r>
                              <a:rPr lang="en-AU" sz="2200" i="1">
                                <a:latin typeface="Cambria Math" panose="02040503050406030204" pitchFamily="18" charset="0"/>
                              </a:rPr>
                              <m:t>𝑥</m:t>
                            </m:r>
                          </m:e>
                        </m:d>
                        <m:r>
                          <a:rPr lang="en-AU" sz="2200" i="1">
                            <a:latin typeface="Cambria Math" panose="02040503050406030204" pitchFamily="18" charset="0"/>
                          </a:rPr>
                          <m:t>+(</m:t>
                        </m:r>
                        <m:r>
                          <a:rPr lang="en-AU" sz="2200" i="1">
                            <a:latin typeface="Cambria Math" panose="02040503050406030204" pitchFamily="18" charset="0"/>
                          </a:rPr>
                          <m:t>144</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r>
                          <a:rPr lang="en-AU" sz="2200" i="1">
                            <a:latin typeface="Cambria Math" panose="02040503050406030204" pitchFamily="18" charset="0"/>
                          </a:rPr>
                          <m:t>)</m:t>
                        </m:r>
                      </m:num>
                      <m:den>
                        <m:sSup>
                          <m:sSupPr>
                            <m:ctrlPr>
                              <a:rPr lang="en-AU" sz="2200" i="1">
                                <a:latin typeface="Cambria Math" panose="02040503050406030204" pitchFamily="18" charset="0"/>
                              </a:rPr>
                            </m:ctrlPr>
                          </m:sSupPr>
                          <m:e>
                            <m:d>
                              <m:dPr>
                                <m:ctrlPr>
                                  <a:rPr lang="en-AU" sz="2200" i="1">
                                    <a:latin typeface="Cambria Math" panose="02040503050406030204" pitchFamily="18" charset="0"/>
                                  </a:rPr>
                                </m:ctrlPr>
                              </m:dPr>
                              <m:e>
                                <m:r>
                                  <a:rPr lang="en-AU" sz="2200" i="1">
                                    <a:latin typeface="Cambria Math" panose="02040503050406030204" pitchFamily="18" charset="0"/>
                                  </a:rPr>
                                  <m:t>144</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e>
                            </m:d>
                          </m:e>
                          <m:sup>
                            <m:f>
                              <m:fPr>
                                <m:ctrlPr>
                                  <a:rPr lang="en-AU" sz="2200" i="1">
                                    <a:latin typeface="Cambria Math" panose="02040503050406030204" pitchFamily="18" charset="0"/>
                                  </a:rPr>
                                </m:ctrlPr>
                              </m:fPr>
                              <m:num>
                                <m:r>
                                  <a:rPr lang="en-AU" sz="2200" i="1">
                                    <a:latin typeface="Cambria Math" panose="02040503050406030204" pitchFamily="18" charset="0"/>
                                  </a:rPr>
                                  <m:t>1</m:t>
                                </m:r>
                              </m:num>
                              <m:den>
                                <m:r>
                                  <a:rPr lang="en-AU" sz="2200" i="1">
                                    <a:latin typeface="Cambria Math" panose="02040503050406030204" pitchFamily="18" charset="0"/>
                                  </a:rPr>
                                  <m:t>2</m:t>
                                </m:r>
                              </m:den>
                            </m:f>
                          </m:sup>
                        </m:sSup>
                      </m:den>
                    </m:f>
                  </m:oMath>
                </a14:m>
                <a:r>
                  <a:rPr lang="en-AU" sz="2200" dirty="0"/>
                  <a:t> </a:t>
                </a:r>
              </a:p>
              <a:p>
                <a:pPr>
                  <a:lnSpc>
                    <a:spcPct val="150000"/>
                  </a:lnSpc>
                </a:pPr>
                <a14:m>
                  <m:oMath xmlns:m="http://schemas.openxmlformats.org/officeDocument/2006/math">
                    <m:r>
                      <a:rPr lang="en-AU" sz="2200" i="1">
                        <a:latin typeface="Cambria Math" panose="02040503050406030204" pitchFamily="18" charset="0"/>
                      </a:rPr>
                      <m:t>=</m:t>
                    </m:r>
                  </m:oMath>
                </a14:m>
                <a:r>
                  <a:rPr lang="en-AU" sz="2200" dirty="0"/>
                  <a:t> </a:t>
                </a:r>
                <a14:m>
                  <m:oMath xmlns:m="http://schemas.openxmlformats.org/officeDocument/2006/math">
                    <m:f>
                      <m:fPr>
                        <m:ctrlPr>
                          <a:rPr lang="en-AU" sz="2200" i="1">
                            <a:latin typeface="Cambria Math" panose="02040503050406030204" pitchFamily="18" charset="0"/>
                          </a:rPr>
                        </m:ctrlPr>
                      </m:fPr>
                      <m:num>
                        <m:r>
                          <a:rPr lang="en-AU" sz="2200" i="1">
                            <a:latin typeface="Cambria Math" panose="02040503050406030204" pitchFamily="18" charset="0"/>
                          </a:rPr>
                          <m:t>−</m:t>
                        </m:r>
                        <m:r>
                          <a:rPr lang="en-AU" sz="2200" i="1">
                            <a:latin typeface="Cambria Math" panose="02040503050406030204" pitchFamily="18" charset="0"/>
                          </a:rPr>
                          <m:t>12</m:t>
                        </m:r>
                        <m:r>
                          <a:rPr lang="en-AU" sz="2200" i="1">
                            <a:latin typeface="Cambria Math" panose="02040503050406030204" pitchFamily="18" charset="0"/>
                          </a:rPr>
                          <m:t>𝑥</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r>
                          <a:rPr lang="en-AU" sz="2200" i="1">
                            <a:latin typeface="Cambria Math" panose="02040503050406030204" pitchFamily="18" charset="0"/>
                          </a:rPr>
                          <m:t>+</m:t>
                        </m:r>
                        <m:r>
                          <a:rPr lang="en-AU" sz="2200" i="1">
                            <a:latin typeface="Cambria Math" panose="02040503050406030204" pitchFamily="18" charset="0"/>
                          </a:rPr>
                          <m:t>144</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num>
                      <m:den>
                        <m:sSup>
                          <m:sSupPr>
                            <m:ctrlPr>
                              <a:rPr lang="en-AU" sz="2200" i="1">
                                <a:latin typeface="Cambria Math" panose="02040503050406030204" pitchFamily="18" charset="0"/>
                              </a:rPr>
                            </m:ctrlPr>
                          </m:sSupPr>
                          <m:e>
                            <m:d>
                              <m:dPr>
                                <m:ctrlPr>
                                  <a:rPr lang="en-AU" sz="2200" i="1">
                                    <a:latin typeface="Cambria Math" panose="02040503050406030204" pitchFamily="18" charset="0"/>
                                  </a:rPr>
                                </m:ctrlPr>
                              </m:dPr>
                              <m:e>
                                <m:r>
                                  <a:rPr lang="en-AU" sz="2200" i="1">
                                    <a:latin typeface="Cambria Math" panose="02040503050406030204" pitchFamily="18" charset="0"/>
                                  </a:rPr>
                                  <m:t>144</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e>
                            </m:d>
                          </m:e>
                          <m:sup>
                            <m:f>
                              <m:fPr>
                                <m:ctrlPr>
                                  <a:rPr lang="en-AU" sz="2200" i="1">
                                    <a:latin typeface="Cambria Math" panose="02040503050406030204" pitchFamily="18" charset="0"/>
                                  </a:rPr>
                                </m:ctrlPr>
                              </m:fPr>
                              <m:num>
                                <m:r>
                                  <a:rPr lang="en-AU" sz="2200" i="1">
                                    <a:latin typeface="Cambria Math" panose="02040503050406030204" pitchFamily="18" charset="0"/>
                                  </a:rPr>
                                  <m:t>1</m:t>
                                </m:r>
                              </m:num>
                              <m:den>
                                <m:r>
                                  <a:rPr lang="en-AU" sz="2200" i="1">
                                    <a:latin typeface="Cambria Math" panose="02040503050406030204" pitchFamily="18" charset="0"/>
                                  </a:rPr>
                                  <m:t>2</m:t>
                                </m:r>
                              </m:den>
                            </m:f>
                          </m:sup>
                        </m:sSup>
                      </m:den>
                    </m:f>
                  </m:oMath>
                </a14:m>
                <a:endParaRPr lang="en-AU" sz="2200" dirty="0"/>
              </a:p>
              <a:p>
                <a:pPr>
                  <a:lnSpc>
                    <a:spcPct val="150000"/>
                  </a:lnSpc>
                </a:pPr>
                <a14:m>
                  <m:oMath xmlns:m="http://schemas.openxmlformats.org/officeDocument/2006/math">
                    <m:r>
                      <a:rPr lang="en-AU" sz="2200" i="1">
                        <a:latin typeface="Cambria Math" panose="02040503050406030204" pitchFamily="18" charset="0"/>
                      </a:rPr>
                      <m:t>=</m:t>
                    </m:r>
                  </m:oMath>
                </a14:m>
                <a:r>
                  <a:rPr lang="en-AU" sz="2200" dirty="0"/>
                  <a:t> </a:t>
                </a:r>
                <a14:m>
                  <m:oMath xmlns:m="http://schemas.openxmlformats.org/officeDocument/2006/math">
                    <m:f>
                      <m:fPr>
                        <m:ctrlPr>
                          <a:rPr lang="en-AU" sz="2200" i="1">
                            <a:latin typeface="Cambria Math" panose="02040503050406030204" pitchFamily="18" charset="0"/>
                          </a:rPr>
                        </m:ctrlPr>
                      </m:fPr>
                      <m:num>
                        <m:r>
                          <a:rPr lang="en-AU" sz="2200" i="1">
                            <a:latin typeface="Cambria Math" panose="02040503050406030204" pitchFamily="18" charset="0"/>
                          </a:rPr>
                          <m:t>−</m:t>
                        </m:r>
                        <m:r>
                          <a:rPr lang="en-AU" sz="2200" i="1">
                            <a:latin typeface="Cambria Math" panose="02040503050406030204" pitchFamily="18" charset="0"/>
                          </a:rPr>
                          <m:t>2</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r>
                          <a:rPr lang="en-AU" sz="2200" i="1">
                            <a:latin typeface="Cambria Math" panose="02040503050406030204" pitchFamily="18" charset="0"/>
                          </a:rPr>
                          <m:t>+</m:t>
                        </m:r>
                        <m:r>
                          <a:rPr lang="en-AU" sz="2200" i="1">
                            <a:latin typeface="Cambria Math" panose="02040503050406030204" pitchFamily="18" charset="0"/>
                          </a:rPr>
                          <m:t>6</m:t>
                        </m:r>
                        <m:r>
                          <a:rPr lang="en-AU" sz="2200" i="1">
                            <a:latin typeface="Cambria Math" panose="02040503050406030204" pitchFamily="18" charset="0"/>
                          </a:rPr>
                          <m:t>𝑥</m:t>
                        </m:r>
                        <m:r>
                          <a:rPr lang="en-AU" sz="2200" i="1">
                            <a:latin typeface="Cambria Math" panose="02040503050406030204" pitchFamily="18" charset="0"/>
                          </a:rPr>
                          <m:t>−</m:t>
                        </m:r>
                        <m:r>
                          <a:rPr lang="en-AU" sz="2200" i="1">
                            <a:latin typeface="Cambria Math" panose="02040503050406030204" pitchFamily="18" charset="0"/>
                          </a:rPr>
                          <m:t>72</m:t>
                        </m:r>
                        <m:r>
                          <a:rPr lang="en-AU" sz="2200" i="1">
                            <a:latin typeface="Cambria Math" panose="02040503050406030204" pitchFamily="18" charset="0"/>
                          </a:rPr>
                          <m:t>)</m:t>
                        </m:r>
                      </m:num>
                      <m:den>
                        <m:sSup>
                          <m:sSupPr>
                            <m:ctrlPr>
                              <a:rPr lang="en-AU" sz="2200" i="1">
                                <a:latin typeface="Cambria Math" panose="02040503050406030204" pitchFamily="18" charset="0"/>
                              </a:rPr>
                            </m:ctrlPr>
                          </m:sSupPr>
                          <m:e>
                            <m:d>
                              <m:dPr>
                                <m:ctrlPr>
                                  <a:rPr lang="en-AU" sz="2200" i="1">
                                    <a:latin typeface="Cambria Math" panose="02040503050406030204" pitchFamily="18" charset="0"/>
                                  </a:rPr>
                                </m:ctrlPr>
                              </m:dPr>
                              <m:e>
                                <m:r>
                                  <a:rPr lang="en-AU" sz="2200" i="1">
                                    <a:latin typeface="Cambria Math" panose="02040503050406030204" pitchFamily="18" charset="0"/>
                                  </a:rPr>
                                  <m:t>144</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e>
                            </m:d>
                          </m:e>
                          <m:sup>
                            <m:f>
                              <m:fPr>
                                <m:ctrlPr>
                                  <a:rPr lang="en-AU" sz="2200" i="1">
                                    <a:latin typeface="Cambria Math" panose="02040503050406030204" pitchFamily="18" charset="0"/>
                                  </a:rPr>
                                </m:ctrlPr>
                              </m:fPr>
                              <m:num>
                                <m:r>
                                  <a:rPr lang="en-AU" sz="2200" i="1">
                                    <a:latin typeface="Cambria Math" panose="02040503050406030204" pitchFamily="18" charset="0"/>
                                  </a:rPr>
                                  <m:t>1</m:t>
                                </m:r>
                              </m:num>
                              <m:den>
                                <m:r>
                                  <a:rPr lang="en-AU" sz="2200" i="1">
                                    <a:latin typeface="Cambria Math" panose="02040503050406030204" pitchFamily="18" charset="0"/>
                                  </a:rPr>
                                  <m:t>2</m:t>
                                </m:r>
                              </m:den>
                            </m:f>
                          </m:sup>
                        </m:sSup>
                      </m:den>
                    </m:f>
                  </m:oMath>
                </a14:m>
                <a:r>
                  <a:rPr lang="en-AU" sz="2200" dirty="0"/>
                  <a:t>  </a:t>
                </a:r>
              </a:p>
              <a:p>
                <a:pPr>
                  <a:lnSpc>
                    <a:spcPct val="150000"/>
                  </a:lnSpc>
                </a:pPr>
                <a:r>
                  <a:rPr lang="en-AU" sz="2200" dirty="0"/>
                  <a:t>=  </a:t>
                </a:r>
                <a14:m>
                  <m:oMath xmlns:m="http://schemas.openxmlformats.org/officeDocument/2006/math">
                    <m:f>
                      <m:fPr>
                        <m:ctrlPr>
                          <a:rPr lang="en-AU" sz="2200" i="1">
                            <a:latin typeface="Cambria Math" panose="02040503050406030204" pitchFamily="18" charset="0"/>
                          </a:rPr>
                        </m:ctrlPr>
                      </m:fPr>
                      <m:num>
                        <m:r>
                          <a:rPr lang="en-AU" sz="2200" i="1">
                            <a:latin typeface="Cambria Math" panose="02040503050406030204" pitchFamily="18" charset="0"/>
                          </a:rPr>
                          <m:t>−</m:t>
                        </m:r>
                        <m:r>
                          <a:rPr lang="en-AU" sz="2200" i="1">
                            <a:latin typeface="Cambria Math" panose="02040503050406030204" pitchFamily="18" charset="0"/>
                          </a:rPr>
                          <m:t>2</m:t>
                        </m:r>
                        <m:d>
                          <m:dPr>
                            <m:ctrlPr>
                              <a:rPr lang="en-AU" sz="2200" i="1">
                                <a:latin typeface="Cambria Math" panose="02040503050406030204" pitchFamily="18" charset="0"/>
                              </a:rPr>
                            </m:ctrlPr>
                          </m:dPr>
                          <m:e>
                            <m:r>
                              <a:rPr lang="en-AU" sz="2200" i="1">
                                <a:latin typeface="Cambria Math" panose="02040503050406030204" pitchFamily="18" charset="0"/>
                              </a:rPr>
                              <m:t>𝑥</m:t>
                            </m:r>
                            <m:r>
                              <a:rPr lang="en-AU" sz="2200" i="1">
                                <a:latin typeface="Cambria Math" panose="02040503050406030204" pitchFamily="18" charset="0"/>
                              </a:rPr>
                              <m:t>+</m:t>
                            </m:r>
                            <m:r>
                              <a:rPr lang="en-AU" sz="2200" i="1">
                                <a:latin typeface="Cambria Math" panose="02040503050406030204" pitchFamily="18" charset="0"/>
                              </a:rPr>
                              <m:t>12</m:t>
                            </m:r>
                          </m:e>
                        </m:d>
                        <m:d>
                          <m:dPr>
                            <m:ctrlPr>
                              <a:rPr lang="en-AU" sz="2200" i="1">
                                <a:latin typeface="Cambria Math" panose="02040503050406030204" pitchFamily="18" charset="0"/>
                              </a:rPr>
                            </m:ctrlPr>
                          </m:dPr>
                          <m:e>
                            <m:r>
                              <a:rPr lang="en-AU" sz="2200" i="1">
                                <a:latin typeface="Cambria Math" panose="02040503050406030204" pitchFamily="18" charset="0"/>
                              </a:rPr>
                              <m:t>𝑥</m:t>
                            </m:r>
                            <m:r>
                              <a:rPr lang="en-AU" sz="2200" i="1">
                                <a:latin typeface="Cambria Math" panose="02040503050406030204" pitchFamily="18" charset="0"/>
                              </a:rPr>
                              <m:t>−</m:t>
                            </m:r>
                            <m:r>
                              <a:rPr lang="en-AU" sz="2200" i="1">
                                <a:latin typeface="Cambria Math" panose="02040503050406030204" pitchFamily="18" charset="0"/>
                              </a:rPr>
                              <m:t>6</m:t>
                            </m:r>
                          </m:e>
                        </m:d>
                      </m:num>
                      <m:den>
                        <m:rad>
                          <m:radPr>
                            <m:degHide m:val="on"/>
                            <m:ctrlPr>
                              <a:rPr lang="en-AU" sz="2200" i="1">
                                <a:latin typeface="Cambria Math" panose="02040503050406030204" pitchFamily="18" charset="0"/>
                              </a:rPr>
                            </m:ctrlPr>
                          </m:radPr>
                          <m:deg/>
                          <m:e>
                            <m:r>
                              <a:rPr lang="en-AU" sz="2200" i="1">
                                <a:latin typeface="Cambria Math" panose="02040503050406030204" pitchFamily="18" charset="0"/>
                              </a:rPr>
                              <m:t>144</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𝑥</m:t>
                                </m:r>
                              </m:e>
                              <m:sup>
                                <m:r>
                                  <a:rPr lang="en-AU" sz="2200" i="1">
                                    <a:latin typeface="Cambria Math" panose="02040503050406030204" pitchFamily="18" charset="0"/>
                                  </a:rPr>
                                  <m:t>2</m:t>
                                </m:r>
                              </m:sup>
                            </m:sSup>
                            <m:r>
                              <a:rPr lang="en-AU" sz="2200" i="1">
                                <a:latin typeface="Cambria Math" panose="02040503050406030204" pitchFamily="18" charset="0"/>
                              </a:rPr>
                              <m:t> </m:t>
                            </m:r>
                          </m:e>
                        </m:rad>
                      </m:den>
                    </m:f>
                  </m:oMath>
                </a14:m>
                <a:endParaRPr lang="en-AU" sz="2200" dirty="0"/>
              </a:p>
            </p:txBody>
          </p:sp>
        </mc:Choice>
        <mc:Fallback xmlns="">
          <p:sp>
            <p:nvSpPr>
              <p:cNvPr id="2" name="TextBox 1">
                <a:extLst>
                  <a:ext uri="{FF2B5EF4-FFF2-40B4-BE49-F238E27FC236}">
                    <a16:creationId xmlns:a16="http://schemas.microsoft.com/office/drawing/2014/main" id="{BD0738FA-DF84-ECFC-2657-AC84CA45E803}"/>
                  </a:ext>
                </a:extLst>
              </p:cNvPr>
              <p:cNvSpPr txBox="1">
                <a:spLocks noRot="1" noChangeAspect="1" noMove="1" noResize="1" noEditPoints="1" noAdjustHandles="1" noChangeArrowheads="1" noChangeShapeType="1" noTextEdit="1"/>
              </p:cNvSpPr>
              <p:nvPr/>
            </p:nvSpPr>
            <p:spPr>
              <a:xfrm>
                <a:off x="7217933" y="1962684"/>
                <a:ext cx="3671248" cy="4094328"/>
              </a:xfrm>
              <a:prstGeom prst="rect">
                <a:avLst/>
              </a:prstGeom>
              <a:blipFill>
                <a:blip r:embed="rId5"/>
                <a:stretch>
                  <a:fillRect l="-4651"/>
                </a:stretch>
              </a:blipFill>
            </p:spPr>
            <p:txBody>
              <a:bodyPr/>
              <a:lstStyle/>
              <a:p>
                <a:r>
                  <a:rPr lang="en-AU">
                    <a:noFill/>
                  </a:rPr>
                  <a:t> </a:t>
                </a:r>
              </a:p>
            </p:txBody>
          </p:sp>
        </mc:Fallback>
      </mc:AlternateContent>
      <p:cxnSp>
        <p:nvCxnSpPr>
          <p:cNvPr id="9" name="Straight Connector 8">
            <a:extLst>
              <a:ext uri="{FF2B5EF4-FFF2-40B4-BE49-F238E27FC236}">
                <a16:creationId xmlns:a16="http://schemas.microsoft.com/office/drawing/2014/main" id="{6BB45051-7831-9859-4E51-B835185B7CE1}"/>
              </a:ext>
              <a:ext uri="{C183D7F6-B498-43B3-948B-1728B52AA6E4}">
                <adec:decorative xmlns:adec="http://schemas.microsoft.com/office/drawing/2017/decorative" val="1"/>
              </a:ext>
            </a:extLst>
          </p:cNvPr>
          <p:cNvCxnSpPr>
            <a:cxnSpLocks/>
          </p:cNvCxnSpPr>
          <p:nvPr/>
        </p:nvCxnSpPr>
        <p:spPr>
          <a:xfrm>
            <a:off x="6442519" y="1962684"/>
            <a:ext cx="0" cy="45533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F01A34D0-B6E9-47F4-3868-2489F11A66E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21</a:t>
            </a:fld>
            <a:endParaRPr lang="en-AU" dirty="0"/>
          </a:p>
        </p:txBody>
      </p:sp>
    </p:spTree>
    <p:extLst>
      <p:ext uri="{BB962C8B-B14F-4D97-AF65-F5344CB8AC3E}">
        <p14:creationId xmlns:p14="http://schemas.microsoft.com/office/powerpoint/2010/main" val="412392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3977-A7DF-2D88-9A6A-06162E354B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C1C747-BF09-F0EF-C69C-03EDD6ABDECD}"/>
              </a:ext>
            </a:extLst>
          </p:cNvPr>
          <p:cNvSpPr>
            <a:spLocks noGrp="1"/>
          </p:cNvSpPr>
          <p:nvPr>
            <p:ph type="title"/>
          </p:nvPr>
        </p:nvSpPr>
        <p:spPr/>
        <p:txBody>
          <a:bodyPr/>
          <a:lstStyle/>
          <a:p>
            <a:r>
              <a:rPr lang="en-AU" dirty="0">
                <a:latin typeface="+mj-lt"/>
              </a:rPr>
              <a:t>Part c solution</a:t>
            </a:r>
          </a:p>
        </p:txBody>
      </p:sp>
      <p:sp>
        <p:nvSpPr>
          <p:cNvPr id="3" name="Slide Number Placeholder 2">
            <a:extLst>
              <a:ext uri="{FF2B5EF4-FFF2-40B4-BE49-F238E27FC236}">
                <a16:creationId xmlns:a16="http://schemas.microsoft.com/office/drawing/2014/main" id="{91EF30E1-A629-2723-1AAA-55740C5D323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22</a:t>
            </a:fld>
            <a:endParaRPr lang="en-AU" dirty="0"/>
          </a:p>
        </p:txBody>
      </p:sp>
      <p:sp>
        <p:nvSpPr>
          <p:cNvPr id="9" name="Text Placeholder 12">
            <a:extLst>
              <a:ext uri="{FF2B5EF4-FFF2-40B4-BE49-F238E27FC236}">
                <a16:creationId xmlns:a16="http://schemas.microsoft.com/office/drawing/2014/main" id="{2A411915-15E6-22E5-7539-C040B92282EB}"/>
              </a:ext>
            </a:extLst>
          </p:cNvPr>
          <p:cNvSpPr txBox="1">
            <a:spLocks/>
          </p:cNvSpPr>
          <p:nvPr/>
        </p:nvSpPr>
        <p:spPr>
          <a:xfrm>
            <a:off x="348000" y="771684"/>
            <a:ext cx="6632811" cy="545601"/>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c) Prove that the triangle with maximum area is equilateral.</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353BE56-A1E0-9649-6D6A-F516CF4CEE67}"/>
                  </a:ext>
                </a:extLst>
              </p:cNvPr>
              <p:cNvSpPr txBox="1"/>
              <p:nvPr/>
            </p:nvSpPr>
            <p:spPr>
              <a:xfrm>
                <a:off x="300971" y="1562083"/>
                <a:ext cx="3126320" cy="4885218"/>
              </a:xfrm>
              <a:prstGeom prst="rect">
                <a:avLst/>
              </a:prstGeom>
              <a:noFill/>
            </p:spPr>
            <p:txBody>
              <a:bodyPr wrap="square" lIns="0" tIns="0" rIns="0" bIns="0" rtlCol="0">
                <a:noAutofit/>
              </a:bodyPr>
              <a:lstStyle/>
              <a:p>
                <a:pPr>
                  <a:lnSpc>
                    <a:spcPct val="150000"/>
                  </a:lnSpc>
                </a:pPr>
                <a:r>
                  <a:rPr lang="en-AU" sz="1800" b="1" dirty="0">
                    <a:solidFill>
                      <a:schemeClr val="accent2"/>
                    </a:solidFill>
                  </a:rPr>
                  <a:t>5. Make </a:t>
                </a:r>
                <a14:m>
                  <m:oMath xmlns:m="http://schemas.openxmlformats.org/officeDocument/2006/math">
                    <m:f>
                      <m:fPr>
                        <m:ctrlPr>
                          <a:rPr lang="en-AU" sz="1800" b="1" i="1" smtClean="0">
                            <a:solidFill>
                              <a:schemeClr val="accent2"/>
                            </a:solidFill>
                            <a:latin typeface="Cambria Math" panose="02040503050406030204" pitchFamily="18" charset="0"/>
                          </a:rPr>
                        </m:ctrlPr>
                      </m:fPr>
                      <m:num>
                        <m:r>
                          <a:rPr lang="en-AU" sz="1800" b="1" i="1" smtClean="0">
                            <a:solidFill>
                              <a:schemeClr val="accent2"/>
                            </a:solidFill>
                            <a:latin typeface="Cambria Math" panose="02040503050406030204" pitchFamily="18" charset="0"/>
                          </a:rPr>
                          <m:t>𝒅𝑨</m:t>
                        </m:r>
                      </m:num>
                      <m:den>
                        <m:r>
                          <a:rPr lang="en-AU" sz="1800" b="1" i="1" smtClean="0">
                            <a:solidFill>
                              <a:schemeClr val="accent2"/>
                            </a:solidFill>
                            <a:latin typeface="Cambria Math" panose="02040503050406030204" pitchFamily="18" charset="0"/>
                          </a:rPr>
                          <m:t>𝒅𝒙</m:t>
                        </m:r>
                      </m:den>
                    </m:f>
                    <m:r>
                      <a:rPr lang="en-AU" sz="1800" b="1" i="1" smtClean="0">
                        <a:solidFill>
                          <a:schemeClr val="accent2"/>
                        </a:solidFill>
                        <a:latin typeface="Cambria Math" panose="02040503050406030204" pitchFamily="18" charset="0"/>
                      </a:rPr>
                      <m:t>=</m:t>
                    </m:r>
                    <m:r>
                      <a:rPr lang="en-AU" sz="1800" b="1" i="1" smtClean="0">
                        <a:solidFill>
                          <a:schemeClr val="accent2"/>
                        </a:solidFill>
                        <a:latin typeface="Cambria Math" panose="02040503050406030204" pitchFamily="18" charset="0"/>
                      </a:rPr>
                      <m:t>𝟎</m:t>
                    </m:r>
                  </m:oMath>
                </a14:m>
                <a:endParaRPr lang="en-AU" sz="1800" b="1" i="1" dirty="0">
                  <a:solidFill>
                    <a:schemeClr val="accent2"/>
                  </a:solidFill>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f>
                        <m:fPr>
                          <m:ctrlPr>
                            <a:rPr lang="en-AU" sz="1800" i="1" smtClean="0">
                              <a:latin typeface="Cambria Math" panose="02040503050406030204" pitchFamily="18" charset="0"/>
                            </a:rPr>
                          </m:ctrlPr>
                        </m:fPr>
                        <m:num>
                          <m:r>
                            <a:rPr lang="en-AU" sz="1800" i="1">
                              <a:latin typeface="Cambria Math" panose="02040503050406030204" pitchFamily="18" charset="0"/>
                            </a:rPr>
                            <m:t>−</m:t>
                          </m:r>
                          <m:r>
                            <a:rPr lang="en-AU" sz="1800" i="1">
                              <a:latin typeface="Cambria Math" panose="02040503050406030204" pitchFamily="18" charset="0"/>
                            </a:rPr>
                            <m:t>2</m:t>
                          </m:r>
                          <m:d>
                            <m:dPr>
                              <m:ctrlPr>
                                <a:rPr lang="en-AU" sz="1800" i="1">
                                  <a:latin typeface="Cambria Math" panose="02040503050406030204" pitchFamily="18" charset="0"/>
                                </a:rPr>
                              </m:ctrlPr>
                            </m:dPr>
                            <m:e>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12</m:t>
                              </m:r>
                            </m:e>
                          </m:d>
                          <m:d>
                            <m:dPr>
                              <m:ctrlPr>
                                <a:rPr lang="en-AU" sz="1800" i="1">
                                  <a:latin typeface="Cambria Math" panose="02040503050406030204" pitchFamily="18" charset="0"/>
                                </a:rPr>
                              </m:ctrlPr>
                            </m:dPr>
                            <m:e>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6</m:t>
                              </m:r>
                            </m:e>
                          </m:d>
                        </m:num>
                        <m:den>
                          <m:rad>
                            <m:radPr>
                              <m:degHide m:val="on"/>
                              <m:ctrlPr>
                                <a:rPr lang="en-AU" sz="1800" i="1">
                                  <a:latin typeface="Cambria Math" panose="02040503050406030204" pitchFamily="18" charset="0"/>
                                </a:rPr>
                              </m:ctrlPr>
                            </m:radPr>
                            <m:deg/>
                            <m:e>
                              <m:r>
                                <a:rPr lang="en-AU" sz="1800" i="1">
                                  <a:latin typeface="Cambria Math" panose="02040503050406030204" pitchFamily="18" charset="0"/>
                                </a:rPr>
                                <m:t>144</m:t>
                              </m:r>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i="1">
                                  <a:latin typeface="Cambria Math" panose="02040503050406030204" pitchFamily="18" charset="0"/>
                                </a:rPr>
                                <m:t> </m:t>
                              </m:r>
                            </m:e>
                          </m:rad>
                        </m:den>
                      </m:f>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 xmlns:m="http://schemas.openxmlformats.org/officeDocument/2006/math">
                      <m:r>
                        <a:rPr lang="en-AU" sz="1800" i="1">
                          <a:latin typeface="Cambria Math" panose="02040503050406030204" pitchFamily="18" charset="0"/>
                        </a:rPr>
                        <m:t>−</m:t>
                      </m:r>
                      <m:r>
                        <a:rPr lang="en-AU" sz="1800" i="1">
                          <a:latin typeface="Cambria Math" panose="02040503050406030204" pitchFamily="18" charset="0"/>
                        </a:rPr>
                        <m:t>2</m:t>
                      </m:r>
                      <m:d>
                        <m:dPr>
                          <m:ctrlPr>
                            <a:rPr lang="en-AU" sz="1800" i="1">
                              <a:latin typeface="Cambria Math" panose="02040503050406030204" pitchFamily="18" charset="0"/>
                            </a:rPr>
                          </m:ctrlPr>
                        </m:dPr>
                        <m:e>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12</m:t>
                          </m:r>
                        </m:e>
                      </m:d>
                      <m:d>
                        <m:dPr>
                          <m:ctrlPr>
                            <a:rPr lang="en-AU" sz="1800" i="1">
                              <a:latin typeface="Cambria Math" panose="02040503050406030204" pitchFamily="18" charset="0"/>
                            </a:rPr>
                          </m:ctrlPr>
                        </m:dPr>
                        <m:e>
                          <m:r>
                            <a:rPr lang="en-AU" sz="1800" i="1">
                              <a:latin typeface="Cambria Math" panose="02040503050406030204" pitchFamily="18" charset="0"/>
                            </a:rPr>
                            <m:t>𝑥</m:t>
                          </m:r>
                          <m:r>
                            <a:rPr lang="en-AU" sz="1800" i="1">
                              <a:latin typeface="Cambria Math" panose="02040503050406030204" pitchFamily="18" charset="0"/>
                            </a:rPr>
                            <m:t>−</m:t>
                          </m:r>
                          <m:r>
                            <a:rPr lang="en-AU" sz="1800" i="1">
                              <a:latin typeface="Cambria Math" panose="02040503050406030204" pitchFamily="18" charset="0"/>
                            </a:rPr>
                            <m:t>6</m:t>
                          </m:r>
                        </m:e>
                      </m:d>
                      <m:r>
                        <m:rPr>
                          <m:aln/>
                        </m:rPr>
                        <a:rPr lang="en-AU" sz="1800" b="0" i="1" smtClean="0">
                          <a:latin typeface="Cambria Math" panose="02040503050406030204" pitchFamily="18" charset="0"/>
                        </a:rPr>
                        <m:t>=</m:t>
                      </m:r>
                      <m:r>
                        <a:rPr lang="en-AU" sz="1800" b="0" i="1" smtClean="0">
                          <a:latin typeface="Cambria Math" panose="02040503050406030204" pitchFamily="18" charset="0"/>
                        </a:rPr>
                        <m:t>0</m:t>
                      </m:r>
                    </m:oMath>
                  </m:oMathPara>
                </a14:m>
                <a:endParaRPr lang="en-AU" sz="1800" b="0" dirty="0"/>
              </a:p>
              <a:p>
                <a:pPr>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12</m:t>
                      </m:r>
                      <m:r>
                        <a:rPr lang="en-AU" sz="1800" b="0" i="1" smtClean="0">
                          <a:latin typeface="Cambria Math" panose="02040503050406030204" pitchFamily="18" charset="0"/>
                        </a:rPr>
                        <m:t>  </m:t>
                      </m:r>
                      <m:r>
                        <a:rPr lang="en-AU" sz="1800" b="0" i="1" smtClean="0">
                          <a:latin typeface="Cambria Math" panose="02040503050406030204" pitchFamily="18" charset="0"/>
                        </a:rPr>
                        <m:t>𝑎𝑛𝑑</m:t>
                      </m:r>
                      <m:r>
                        <a:rPr lang="en-AU" sz="1800" b="0" i="1" smtClean="0">
                          <a:latin typeface="Cambria Math" panose="02040503050406030204" pitchFamily="18" charset="0"/>
                        </a:rPr>
                        <m:t>  </m:t>
                      </m:r>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6</m:t>
                      </m:r>
                    </m:oMath>
                  </m:oMathPara>
                </a14:m>
                <a:br>
                  <a:rPr lang="en-AU" sz="1800" b="0" dirty="0"/>
                </a:br>
                <a14:m>
                  <m:oMath xmlns:m="http://schemas.openxmlformats.org/officeDocument/2006/math">
                    <m:r>
                      <a:rPr lang="en-AU" sz="1800" b="0" i="1" smtClean="0">
                        <a:latin typeface="Cambria Math" panose="02040503050406030204" pitchFamily="18" charset="0"/>
                      </a:rPr>
                      <m:t>𝑥</m:t>
                    </m:r>
                  </m:oMath>
                </a14:m>
                <a:r>
                  <a:rPr lang="en-AU" sz="1800" dirty="0"/>
                  <a:t> must be positive so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6</m:t>
                    </m:r>
                  </m:oMath>
                </a14:m>
                <a:endParaRPr lang="en-AU" sz="1800" b="0" dirty="0"/>
              </a:p>
              <a:p>
                <a:pPr>
                  <a:lnSpc>
                    <a:spcPct val="150000"/>
                  </a:lnSpc>
                </a:pPr>
                <a:r>
                  <a:rPr lang="en-AU" sz="1800" b="1" dirty="0">
                    <a:solidFill>
                      <a:schemeClr val="accent2"/>
                    </a:solidFill>
                  </a:rPr>
                  <a:t>6. Determine max or min</a:t>
                </a:r>
              </a:p>
              <a:p>
                <a:pPr>
                  <a:lnSpc>
                    <a:spcPct val="150000"/>
                  </a:lnSpc>
                </a:pPr>
                <a:endParaRPr lang="en-AU" sz="1800" b="0" dirty="0"/>
              </a:p>
              <a:p>
                <a:pPr>
                  <a:lnSpc>
                    <a:spcPct val="150000"/>
                  </a:lnSpc>
                </a:pPr>
                <a:endParaRPr lang="en-AU" sz="1800" dirty="0"/>
              </a:p>
              <a:p>
                <a:pPr>
                  <a:lnSpc>
                    <a:spcPct val="150000"/>
                  </a:lnSpc>
                </a:pPr>
                <a:endParaRPr lang="en-AU" sz="1800" b="0" dirty="0"/>
              </a:p>
              <a:p>
                <a:pPr>
                  <a:lnSpc>
                    <a:spcPct val="150000"/>
                  </a:lnSpc>
                </a:pPr>
                <a14:m>
                  <m:oMath xmlns:m="http://schemas.openxmlformats.org/officeDocument/2006/math">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6</m:t>
                    </m:r>
                  </m:oMath>
                </a14:m>
                <a:r>
                  <a:rPr lang="en-AU" sz="1800" b="0" dirty="0"/>
                  <a:t> is a maximum.</a:t>
                </a:r>
              </a:p>
            </p:txBody>
          </p:sp>
        </mc:Choice>
        <mc:Fallback xmlns="">
          <p:sp>
            <p:nvSpPr>
              <p:cNvPr id="10" name="TextBox 9">
                <a:extLst>
                  <a:ext uri="{FF2B5EF4-FFF2-40B4-BE49-F238E27FC236}">
                    <a16:creationId xmlns:a16="http://schemas.microsoft.com/office/drawing/2014/main" id="{1353BE56-A1E0-9649-6D6A-F516CF4CEE67}"/>
                  </a:ext>
                </a:extLst>
              </p:cNvPr>
              <p:cNvSpPr txBox="1">
                <a:spLocks noRot="1" noChangeAspect="1" noMove="1" noResize="1" noEditPoints="1" noAdjustHandles="1" noChangeArrowheads="1" noChangeShapeType="1" noTextEdit="1"/>
              </p:cNvSpPr>
              <p:nvPr/>
            </p:nvSpPr>
            <p:spPr>
              <a:xfrm>
                <a:off x="300971" y="1562083"/>
                <a:ext cx="3126320" cy="4885218"/>
              </a:xfrm>
              <a:prstGeom prst="rect">
                <a:avLst/>
              </a:prstGeom>
              <a:blipFill>
                <a:blip r:embed="rId3"/>
                <a:stretch>
                  <a:fillRect l="-448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graphicFrame>
            <p:nvGraphicFramePr>
              <p:cNvPr id="11" name="Table 10" descr="A table showing values of x and matching values for dA/dx">
                <a:extLst>
                  <a:ext uri="{FF2B5EF4-FFF2-40B4-BE49-F238E27FC236}">
                    <a16:creationId xmlns:a16="http://schemas.microsoft.com/office/drawing/2014/main" id="{F5A27594-56D7-36ED-2A9C-3AA928C5376F}"/>
                  </a:ext>
                </a:extLst>
              </p:cNvPr>
              <p:cNvGraphicFramePr>
                <a:graphicFrameLocks noGrp="1"/>
              </p:cNvGraphicFramePr>
              <p:nvPr>
                <p:extLst>
                  <p:ext uri="{D42A27DB-BD31-4B8C-83A1-F6EECF244321}">
                    <p14:modId xmlns:p14="http://schemas.microsoft.com/office/powerpoint/2010/main" val="3576976771"/>
                  </p:ext>
                </p:extLst>
              </p:nvPr>
            </p:nvGraphicFramePr>
            <p:xfrm>
              <a:off x="273352" y="4799360"/>
              <a:ext cx="2736396" cy="983107"/>
            </p:xfrm>
            <a:graphic>
              <a:graphicData uri="http://schemas.openxmlformats.org/drawingml/2006/table">
                <a:tbl>
                  <a:tblPr firstRow="1" bandRow="1">
                    <a:tableStyleId>{5A111915-BE36-4E01-A7E5-04B1672EAD32}</a:tableStyleId>
                  </a:tblPr>
                  <a:tblGrid>
                    <a:gridCol w="684099">
                      <a:extLst>
                        <a:ext uri="{9D8B030D-6E8A-4147-A177-3AD203B41FA5}">
                          <a16:colId xmlns:a16="http://schemas.microsoft.com/office/drawing/2014/main" val="1627352698"/>
                        </a:ext>
                      </a:extLst>
                    </a:gridCol>
                    <a:gridCol w="684099">
                      <a:extLst>
                        <a:ext uri="{9D8B030D-6E8A-4147-A177-3AD203B41FA5}">
                          <a16:colId xmlns:a16="http://schemas.microsoft.com/office/drawing/2014/main" val="3307412360"/>
                        </a:ext>
                      </a:extLst>
                    </a:gridCol>
                    <a:gridCol w="684099">
                      <a:extLst>
                        <a:ext uri="{9D8B030D-6E8A-4147-A177-3AD203B41FA5}">
                          <a16:colId xmlns:a16="http://schemas.microsoft.com/office/drawing/2014/main" val="859955513"/>
                        </a:ext>
                      </a:extLst>
                    </a:gridCol>
                    <a:gridCol w="684099">
                      <a:extLst>
                        <a:ext uri="{9D8B030D-6E8A-4147-A177-3AD203B41FA5}">
                          <a16:colId xmlns:a16="http://schemas.microsoft.com/office/drawing/2014/main" val="3528457350"/>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𝑥</m:t>
                                </m:r>
                              </m:oMath>
                            </m:oMathPara>
                          </a14:m>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b="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b="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b="0"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9326502"/>
                      </a:ext>
                    </a:extLst>
                  </a:tr>
                  <a:tr h="370840">
                    <a:tc>
                      <a:txBody>
                        <a:bodyPr/>
                        <a:lstStyle/>
                        <a:p>
                          <a:pPr algn="ctr"/>
                          <a14:m>
                            <m:oMathPara xmlns:m="http://schemas.openxmlformats.org/officeDocument/2006/math">
                              <m:oMathParaPr>
                                <m:jc m:val="centerGroup"/>
                              </m:oMathParaPr>
                              <m:oMath xmlns:m="http://schemas.openxmlformats.org/officeDocument/2006/math">
                                <m:f>
                                  <m:fPr>
                                    <m:ctrlPr>
                                      <a:rPr lang="en-AU" b="0" i="1" smtClean="0">
                                        <a:solidFill>
                                          <a:schemeClr val="tx1"/>
                                        </a:solidFill>
                                        <a:latin typeface="Cambria Math" panose="02040503050406030204" pitchFamily="18" charset="0"/>
                                      </a:rPr>
                                    </m:ctrlPr>
                                  </m:fPr>
                                  <m:num>
                                    <m:r>
                                      <a:rPr lang="en-AU" b="0" i="1" smtClean="0">
                                        <a:solidFill>
                                          <a:schemeClr val="tx1"/>
                                        </a:solidFill>
                                        <a:latin typeface="Cambria Math" panose="02040503050406030204" pitchFamily="18" charset="0"/>
                                      </a:rPr>
                                      <m:t>𝑑𝐴</m:t>
                                    </m:r>
                                  </m:num>
                                  <m:den>
                                    <m:r>
                                      <a:rPr lang="en-AU" b="0" i="1" smtClean="0">
                                        <a:solidFill>
                                          <a:schemeClr val="tx1"/>
                                        </a:solidFill>
                                        <a:latin typeface="Cambria Math" panose="02040503050406030204" pitchFamily="18" charset="0"/>
                                      </a:rPr>
                                      <m:t>𝑑𝑥</m:t>
                                    </m:r>
                                  </m:den>
                                </m:f>
                              </m:oMath>
                            </m:oMathPara>
                          </a14:m>
                          <a:endParaRPr lang="en-AU"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3</m:t>
                                </m:r>
                                <m:r>
                                  <a:rPr lang="en-AU" b="0" i="1" dirty="0" smtClean="0">
                                    <a:solidFill>
                                      <a:schemeClr val="tx1"/>
                                    </a:solidFill>
                                    <a:latin typeface="Cambria Math" panose="02040503050406030204" pitchFamily="18" charset="0"/>
                                  </a:rPr>
                                  <m:t>.</m:t>
                                </m:r>
                                <m:r>
                                  <a:rPr lang="en-AU" b="0" i="1" dirty="0" smtClean="0">
                                    <a:solidFill>
                                      <a:schemeClr val="tx1"/>
                                    </a:solidFill>
                                    <a:latin typeface="Cambria Math" panose="02040503050406030204" pitchFamily="18" charset="0"/>
                                  </a:rPr>
                                  <m:t>1</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0</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r>
                                  <a:rPr lang="en-AU" b="0" i="1" dirty="0" smtClean="0">
                                    <a:solidFill>
                                      <a:schemeClr val="tx1"/>
                                    </a:solidFill>
                                    <a:latin typeface="Cambria Math" panose="02040503050406030204" pitchFamily="18" charset="0"/>
                                  </a:rPr>
                                  <m:t>−</m:t>
                                </m:r>
                                <m:r>
                                  <a:rPr lang="en-AU" b="0" i="1" dirty="0" smtClean="0">
                                    <a:solidFill>
                                      <a:schemeClr val="tx1"/>
                                    </a:solidFill>
                                    <a:latin typeface="Cambria Math" panose="02040503050406030204" pitchFamily="18" charset="0"/>
                                  </a:rPr>
                                  <m:t>3</m:t>
                                </m:r>
                                <m:r>
                                  <a:rPr lang="en-AU" b="0" i="1" dirty="0" smtClean="0">
                                    <a:solidFill>
                                      <a:schemeClr val="tx1"/>
                                    </a:solidFill>
                                    <a:latin typeface="Cambria Math" panose="02040503050406030204" pitchFamily="18" charset="0"/>
                                  </a:rPr>
                                  <m:t>.</m:t>
                                </m:r>
                                <m:r>
                                  <a:rPr lang="en-AU" b="0" i="1" dirty="0" smtClean="0">
                                    <a:solidFill>
                                      <a:schemeClr val="tx1"/>
                                    </a:solidFill>
                                    <a:latin typeface="Cambria Math" panose="02040503050406030204" pitchFamily="18" charset="0"/>
                                  </a:rPr>
                                  <m:t>9</m:t>
                                </m:r>
                              </m:oMath>
                            </m:oMathPara>
                          </a14:m>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8443299"/>
                      </a:ext>
                    </a:extLst>
                  </a:tr>
                </a:tbl>
              </a:graphicData>
            </a:graphic>
          </p:graphicFrame>
        </mc:Choice>
        <mc:Fallback xmlns="">
          <p:graphicFrame>
            <p:nvGraphicFramePr>
              <p:cNvPr id="11" name="Table 10" descr="A table showing values of x and matching values for dA/dx">
                <a:extLst>
                  <a:ext uri="{FF2B5EF4-FFF2-40B4-BE49-F238E27FC236}">
                    <a16:creationId xmlns:a16="http://schemas.microsoft.com/office/drawing/2014/main" id="{F5A27594-56D7-36ED-2A9C-3AA928C5376F}"/>
                  </a:ext>
                </a:extLst>
              </p:cNvPr>
              <p:cNvGraphicFramePr>
                <a:graphicFrameLocks noGrp="1"/>
              </p:cNvGraphicFramePr>
              <p:nvPr>
                <p:extLst>
                  <p:ext uri="{D42A27DB-BD31-4B8C-83A1-F6EECF244321}">
                    <p14:modId xmlns:p14="http://schemas.microsoft.com/office/powerpoint/2010/main" val="3576976771"/>
                  </p:ext>
                </p:extLst>
              </p:nvPr>
            </p:nvGraphicFramePr>
            <p:xfrm>
              <a:off x="273352" y="4799360"/>
              <a:ext cx="2736396" cy="983107"/>
            </p:xfrm>
            <a:graphic>
              <a:graphicData uri="http://schemas.openxmlformats.org/drawingml/2006/table">
                <a:tbl>
                  <a:tblPr firstRow="1" bandRow="1">
                    <a:tableStyleId>{5A111915-BE36-4E01-A7E5-04B1672EAD32}</a:tableStyleId>
                  </a:tblPr>
                  <a:tblGrid>
                    <a:gridCol w="684099">
                      <a:extLst>
                        <a:ext uri="{9D8B030D-6E8A-4147-A177-3AD203B41FA5}">
                          <a16:colId xmlns:a16="http://schemas.microsoft.com/office/drawing/2014/main" val="1627352698"/>
                        </a:ext>
                      </a:extLst>
                    </a:gridCol>
                    <a:gridCol w="684099">
                      <a:extLst>
                        <a:ext uri="{9D8B030D-6E8A-4147-A177-3AD203B41FA5}">
                          <a16:colId xmlns:a16="http://schemas.microsoft.com/office/drawing/2014/main" val="3307412360"/>
                        </a:ext>
                      </a:extLst>
                    </a:gridCol>
                    <a:gridCol w="684099">
                      <a:extLst>
                        <a:ext uri="{9D8B030D-6E8A-4147-A177-3AD203B41FA5}">
                          <a16:colId xmlns:a16="http://schemas.microsoft.com/office/drawing/2014/main" val="859955513"/>
                        </a:ext>
                      </a:extLst>
                    </a:gridCol>
                    <a:gridCol w="684099">
                      <a:extLst>
                        <a:ext uri="{9D8B030D-6E8A-4147-A177-3AD203B41FA5}">
                          <a16:colId xmlns:a16="http://schemas.microsoft.com/office/drawing/2014/main" val="3528457350"/>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885" t="-8197" r="-300000" b="-168852"/>
                          </a:stretch>
                        </a:blipFill>
                      </a:tcPr>
                    </a:tc>
                    <a:tc>
                      <a:txBody>
                        <a:bodyPr/>
                        <a:lstStyle/>
                        <a:p>
                          <a:pPr algn="ctr"/>
                          <a:r>
                            <a:rPr lang="en-AU" b="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b="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AU" b="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9326502"/>
                      </a:ext>
                    </a:extLst>
                  </a:tr>
                  <a:tr h="612267">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885" t="-65347" r="-300000" b="-198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101786" t="-65347" r="-202679" b="-198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200000" t="-65347" r="-100885" b="-1980"/>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302679" t="-65347" r="-1786" b="-1980"/>
                          </a:stretch>
                        </a:blipFill>
                      </a:tcPr>
                    </a:tc>
                    <a:extLst>
                      <a:ext uri="{0D108BD9-81ED-4DB2-BD59-A6C34878D82A}">
                        <a16:rowId xmlns:a16="http://schemas.microsoft.com/office/drawing/2014/main" val="1718443299"/>
                      </a:ext>
                    </a:extLst>
                  </a:tr>
                </a:tbl>
              </a:graphicData>
            </a:graphic>
          </p:graphicFrame>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04B2585-F45C-CC0D-A28E-5CCAEEC12592}"/>
                  </a:ext>
                </a:extLst>
              </p:cNvPr>
              <p:cNvSpPr txBox="1"/>
              <p:nvPr/>
            </p:nvSpPr>
            <p:spPr>
              <a:xfrm>
                <a:off x="3664405" y="1429417"/>
                <a:ext cx="7629942" cy="4353050"/>
              </a:xfrm>
              <a:prstGeom prst="rect">
                <a:avLst/>
              </a:prstGeom>
              <a:noFill/>
            </p:spPr>
            <p:txBody>
              <a:bodyPr wrap="square" lIns="0" tIns="0" rIns="0" bIns="0" rtlCol="0">
                <a:noAutofit/>
              </a:bodyPr>
              <a:lstStyle/>
              <a:p>
                <a:pPr algn="l">
                  <a:lnSpc>
                    <a:spcPct val="150000"/>
                  </a:lnSpc>
                </a:pPr>
                <a:r>
                  <a:rPr lang="en-AU" sz="1800" b="1" dirty="0">
                    <a:solidFill>
                      <a:schemeClr val="accent2"/>
                    </a:solidFill>
                  </a:rPr>
                  <a:t>7. Check endpoints</a:t>
                </a:r>
              </a:p>
              <a:p>
                <a:pPr algn="l">
                  <a:lnSpc>
                    <a:spcPct val="150000"/>
                  </a:lnSpc>
                </a:pPr>
                <a:r>
                  <a:rPr lang="en-AU" sz="1800" dirty="0"/>
                  <a:t>At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12</m:t>
                    </m:r>
                    <m:r>
                      <a:rPr lang="en-AU" sz="1800" b="0" i="1" smtClean="0">
                        <a:latin typeface="Cambria Math" panose="02040503050406030204" pitchFamily="18" charset="0"/>
                      </a:rPr>
                      <m:t>, </m:t>
                    </m:r>
                  </m:oMath>
                </a14:m>
                <a:r>
                  <a:rPr lang="en-AU" sz="1800" dirty="0"/>
                  <a:t>Area </a:t>
                </a:r>
                <a14:m>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0</m:t>
                    </m:r>
                  </m:oMath>
                </a14:m>
                <a:endParaRPr lang="en-AU" sz="1800" dirty="0"/>
              </a:p>
              <a:p>
                <a:pPr algn="l">
                  <a:lnSpc>
                    <a:spcPct val="150000"/>
                  </a:lnSpc>
                </a:pPr>
                <a:r>
                  <a:rPr lang="en-AU" sz="1800" dirty="0"/>
                  <a:t>At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0</m:t>
                    </m:r>
                    <m:r>
                      <a:rPr lang="en-AU" sz="1800" b="0" i="1" smtClean="0">
                        <a:latin typeface="Cambria Math" panose="02040503050406030204" pitchFamily="18" charset="0"/>
                      </a:rPr>
                      <m:t>, </m:t>
                    </m:r>
                  </m:oMath>
                </a14:m>
                <a:r>
                  <a:rPr lang="en-AU" sz="1800" dirty="0"/>
                  <a:t>Area </a:t>
                </a:r>
                <a14:m>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144</m:t>
                    </m:r>
                  </m:oMath>
                </a14:m>
                <a:r>
                  <a:rPr lang="en-AU" sz="1800" dirty="0"/>
                  <a:t> (both smaller than the area created when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6</m:t>
                    </m:r>
                    <m:r>
                      <a:rPr lang="en-AU" sz="1800" b="0" i="1" smtClean="0">
                        <a:latin typeface="Cambria Math" panose="02040503050406030204" pitchFamily="18" charset="0"/>
                      </a:rPr>
                      <m:t>)</m:t>
                    </m:r>
                  </m:oMath>
                </a14:m>
                <a:endParaRPr lang="en-AU" sz="1800" dirty="0"/>
              </a:p>
              <a:p>
                <a:pPr algn="l">
                  <a:lnSpc>
                    <a:spcPct val="150000"/>
                  </a:lnSpc>
                </a:pPr>
                <a:r>
                  <a:rPr lang="en-AU" sz="1800" b="1" dirty="0">
                    <a:solidFill>
                      <a:schemeClr val="accent2"/>
                    </a:solidFill>
                  </a:rPr>
                  <a:t>8. Interpret the answer in context.</a:t>
                </a:r>
              </a:p>
              <a:p>
                <a:pPr algn="l">
                  <a:lnSpc>
                    <a:spcPct val="150000"/>
                  </a:lnSpc>
                </a:pPr>
                <a:r>
                  <a:rPr lang="en-AU" sz="1800" dirty="0"/>
                  <a:t>If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6</m:t>
                    </m:r>
                    <m:r>
                      <a:rPr lang="en-AU" sz="1800" b="0" i="1" smtClean="0">
                        <a:latin typeface="Cambria Math" panose="02040503050406030204" pitchFamily="18" charset="0"/>
                      </a:rPr>
                      <m:t>, </m:t>
                    </m:r>
                    <m:r>
                      <a:rPr lang="en-AU" sz="1800" b="0" i="1" smtClean="0">
                        <a:latin typeface="Cambria Math" panose="02040503050406030204" pitchFamily="18" charset="0"/>
                      </a:rPr>
                      <m:t>𝐴𝐵</m:t>
                    </m:r>
                    <m:r>
                      <a:rPr lang="en-AU" sz="1800" b="0" i="1" smtClean="0">
                        <a:latin typeface="Cambria Math" panose="02040503050406030204" pitchFamily="18" charset="0"/>
                      </a:rPr>
                      <m:t>=</m:t>
                    </m:r>
                    <m:r>
                      <a:rPr lang="en-AU" sz="1800" b="0" i="1" smtClean="0">
                        <a:latin typeface="Cambria Math" panose="02040503050406030204" pitchFamily="18" charset="0"/>
                      </a:rPr>
                      <m:t>2</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108</m:t>
                        </m:r>
                      </m:e>
                    </m:rad>
                    <m:r>
                      <a:rPr lang="en-AU" sz="1800" b="0" i="1" smtClean="0">
                        <a:latin typeface="Cambria Math" panose="02040503050406030204" pitchFamily="18" charset="0"/>
                      </a:rPr>
                      <m:t>=</m:t>
                    </m:r>
                    <m:r>
                      <a:rPr lang="en-AU" sz="1800" b="0" i="1" smtClean="0">
                        <a:latin typeface="Cambria Math" panose="02040503050406030204" pitchFamily="18" charset="0"/>
                      </a:rPr>
                      <m:t>12</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oMath>
                </a14:m>
                <a:endParaRPr lang="en-AU" sz="1800" b="0" i="1" dirty="0">
                  <a:latin typeface="Cambria Math" panose="02040503050406030204" pitchFamily="18" charset="0"/>
                </a:endParaRPr>
              </a:p>
              <a:p>
                <a:pPr algn="l">
                  <a:lnSpc>
                    <a:spcPct val="150000"/>
                  </a:lnSpc>
                </a:pPr>
                <a14:m>
                  <m:oMathPara xmlns:m="http://schemas.openxmlformats.org/officeDocument/2006/math">
                    <m:oMathParaPr>
                      <m:jc m:val="left"/>
                    </m:oMathParaPr>
                    <m:oMath xmlns:m="http://schemas.openxmlformats.org/officeDocument/2006/math">
                      <m:r>
                        <a:rPr lang="en-AU" sz="180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𝐴𝑃</m:t>
                      </m:r>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6</m:t>
                      </m:r>
                      <m:rad>
                        <m:radPr>
                          <m:degHide m:val="on"/>
                          <m:ctrlPr>
                            <a:rPr lang="en-AU" sz="1800" b="0" i="1" smtClean="0">
                              <a:latin typeface="Cambria Math" panose="02040503050406030204" pitchFamily="18" charset="0"/>
                              <a:ea typeface="Cambria Math" panose="02040503050406030204" pitchFamily="18" charset="0"/>
                            </a:rPr>
                          </m:ctrlPr>
                        </m:radPr>
                        <m:deg/>
                        <m:e>
                          <m:r>
                            <a:rPr lang="en-AU" sz="1800" b="0" i="1" smtClean="0">
                              <a:latin typeface="Cambria Math" panose="02040503050406030204" pitchFamily="18" charset="0"/>
                              <a:ea typeface="Cambria Math" panose="02040503050406030204" pitchFamily="18" charset="0"/>
                            </a:rPr>
                            <m:t>3</m:t>
                          </m:r>
                        </m:e>
                      </m:rad>
                    </m:oMath>
                  </m:oMathPara>
                </a14:m>
                <a:endParaRPr lang="en-AU" sz="1800" dirty="0"/>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𝐴</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𝐶</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6</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18</m:t>
                          </m:r>
                        </m:e>
                        <m:sup>
                          <m:r>
                            <a:rPr lang="en-AU" sz="1800" b="0" i="1" smtClean="0">
                              <a:latin typeface="Cambria Math" panose="02040503050406030204" pitchFamily="18" charset="0"/>
                            </a:rPr>
                            <m:t>2</m:t>
                          </m:r>
                        </m:sup>
                      </m:sSup>
                    </m:oMath>
                  </m:oMathPara>
                </a14:m>
                <a:endParaRPr lang="en-AU" sz="1800" b="0" i="1" dirty="0">
                  <a:latin typeface="Cambria Math" panose="02040503050406030204" pitchFamily="18" charset="0"/>
                </a:endParaRPr>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𝐴</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𝐶</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r>
                        <a:rPr lang="en-AU" sz="1800" b="0" i="1" smtClean="0">
                          <a:latin typeface="Cambria Math" panose="02040503050406030204" pitchFamily="18" charset="0"/>
                        </a:rPr>
                        <m:t>432</m:t>
                      </m:r>
                    </m:oMath>
                  </m:oMathPara>
                </a14:m>
                <a:endParaRPr lang="en-AU" sz="1800" b="0" dirty="0"/>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𝐴𝐶</m:t>
                      </m:r>
                      <m:r>
                        <a:rPr lang="en-AU" sz="1800" b="0" i="1" smtClean="0">
                          <a:latin typeface="Cambria Math" panose="02040503050406030204" pitchFamily="18" charset="0"/>
                        </a:rPr>
                        <m:t>=</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144</m:t>
                          </m:r>
                        </m:e>
                      </m:rad>
                      <m:r>
                        <a:rPr lang="en-AU" sz="1800" b="0" i="1" smtClean="0">
                          <a:latin typeface="Cambria Math" panose="02040503050406030204" pitchFamily="18" charset="0"/>
                          <a:ea typeface="Cambria Math" panose="02040503050406030204" pitchFamily="18" charset="0"/>
                        </a:rPr>
                        <m:t>×</m:t>
                      </m:r>
                      <m:rad>
                        <m:radPr>
                          <m:degHide m:val="on"/>
                          <m:ctrlPr>
                            <a:rPr lang="en-AU" sz="1800" b="0" i="1" smtClean="0">
                              <a:latin typeface="Cambria Math" panose="02040503050406030204" pitchFamily="18" charset="0"/>
                              <a:ea typeface="Cambria Math" panose="02040503050406030204" pitchFamily="18" charset="0"/>
                            </a:rPr>
                          </m:ctrlPr>
                        </m:radPr>
                        <m:deg/>
                        <m:e>
                          <m:r>
                            <a:rPr lang="en-AU" sz="1800" b="0" i="1" smtClean="0">
                              <a:latin typeface="Cambria Math" panose="02040503050406030204" pitchFamily="18" charset="0"/>
                              <a:ea typeface="Cambria Math" panose="02040503050406030204" pitchFamily="18" charset="0"/>
                            </a:rPr>
                            <m:t>3</m:t>
                          </m:r>
                        </m:e>
                      </m:rad>
                    </m:oMath>
                  </m:oMathPara>
                </a14:m>
                <a:endParaRPr lang="en-AU" sz="1800" dirty="0"/>
              </a:p>
              <a:p>
                <a:pPr algn="l">
                  <a:lnSpc>
                    <a:spcPct val="150000"/>
                  </a:lnSpc>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𝐴𝐶</m:t>
                      </m:r>
                      <m:r>
                        <a:rPr lang="en-AU" sz="1800" b="0" i="1" smtClean="0">
                          <a:latin typeface="Cambria Math" panose="02040503050406030204" pitchFamily="18" charset="0"/>
                        </a:rPr>
                        <m:t>=</m:t>
                      </m:r>
                      <m:r>
                        <a:rPr lang="en-AU" sz="1800" b="0" i="1" smtClean="0">
                          <a:latin typeface="Cambria Math" panose="02040503050406030204" pitchFamily="18" charset="0"/>
                        </a:rPr>
                        <m:t>12</m:t>
                      </m:r>
                      <m:rad>
                        <m:radPr>
                          <m:degHide m:val="on"/>
                          <m:ctrlPr>
                            <a:rPr lang="en-AU" sz="1800" b="0" i="1" smtClean="0">
                              <a:latin typeface="Cambria Math" panose="02040503050406030204" pitchFamily="18" charset="0"/>
                            </a:rPr>
                          </m:ctrlPr>
                        </m:radPr>
                        <m:deg/>
                        <m:e>
                          <m:r>
                            <a:rPr lang="en-AU" sz="1800" b="0" i="1" smtClean="0">
                              <a:latin typeface="Cambria Math" panose="02040503050406030204" pitchFamily="18" charset="0"/>
                            </a:rPr>
                            <m:t>3</m:t>
                          </m:r>
                        </m:e>
                      </m:rad>
                    </m:oMath>
                  </m:oMathPara>
                </a14:m>
                <a:endParaRPr lang="en-AU" sz="1800" dirty="0"/>
              </a:p>
              <a:p>
                <a:pPr algn="l">
                  <a:lnSpc>
                    <a:spcPct val="150000"/>
                  </a:lnSpc>
                </a:pPr>
                <a14:m>
                  <m:oMath xmlns:m="http://schemas.openxmlformats.org/officeDocument/2006/math">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rPr>
                      <m:t>𝐴𝐶</m:t>
                    </m:r>
                    <m:r>
                      <a:rPr lang="en-AU" sz="1800" b="0" i="1" smtClean="0">
                        <a:latin typeface="Cambria Math" panose="02040503050406030204" pitchFamily="18" charset="0"/>
                      </a:rPr>
                      <m:t>=</m:t>
                    </m:r>
                    <m:r>
                      <a:rPr lang="en-AU" sz="1800" b="0" i="1" smtClean="0">
                        <a:latin typeface="Cambria Math" panose="02040503050406030204" pitchFamily="18" charset="0"/>
                      </a:rPr>
                      <m:t>𝐶𝐵</m:t>
                    </m:r>
                    <m:r>
                      <a:rPr lang="en-AU" sz="1800" b="0" i="1" smtClean="0">
                        <a:latin typeface="Cambria Math" panose="02040503050406030204" pitchFamily="18" charset="0"/>
                      </a:rPr>
                      <m:t>=</m:t>
                    </m:r>
                    <m:r>
                      <a:rPr lang="en-AU" sz="1800" b="0" i="1" smtClean="0">
                        <a:latin typeface="Cambria Math" panose="02040503050406030204" pitchFamily="18" charset="0"/>
                      </a:rPr>
                      <m:t>𝐴𝐵</m:t>
                    </m:r>
                    <m:r>
                      <a:rPr lang="en-AU" sz="1800" b="0" i="1" smtClean="0">
                        <a:latin typeface="Cambria Math" panose="02040503050406030204" pitchFamily="18" charset="0"/>
                      </a:rPr>
                      <m:t> </m:t>
                    </m:r>
                  </m:oMath>
                </a14:m>
                <a:r>
                  <a:rPr lang="en-AU" sz="1800" dirty="0"/>
                  <a:t>making an equilateral triangle. </a:t>
                </a:r>
              </a:p>
            </p:txBody>
          </p:sp>
        </mc:Choice>
        <mc:Fallback xmlns="">
          <p:sp>
            <p:nvSpPr>
              <p:cNvPr id="16" name="TextBox 15">
                <a:extLst>
                  <a:ext uri="{FF2B5EF4-FFF2-40B4-BE49-F238E27FC236}">
                    <a16:creationId xmlns:a16="http://schemas.microsoft.com/office/drawing/2014/main" id="{204B2585-F45C-CC0D-A28E-5CCAEEC12592}"/>
                  </a:ext>
                </a:extLst>
              </p:cNvPr>
              <p:cNvSpPr txBox="1">
                <a:spLocks noRot="1" noChangeAspect="1" noMove="1" noResize="1" noEditPoints="1" noAdjustHandles="1" noChangeArrowheads="1" noChangeShapeType="1" noTextEdit="1"/>
              </p:cNvSpPr>
              <p:nvPr/>
            </p:nvSpPr>
            <p:spPr>
              <a:xfrm>
                <a:off x="3664405" y="1429417"/>
                <a:ext cx="7629942" cy="4353050"/>
              </a:xfrm>
              <a:prstGeom prst="rect">
                <a:avLst/>
              </a:prstGeom>
              <a:blipFill>
                <a:blip r:embed="rId5"/>
                <a:stretch>
                  <a:fillRect l="-1837" b="-14126"/>
                </a:stretch>
              </a:blipFill>
            </p:spPr>
            <p:txBody>
              <a:bodyPr/>
              <a:lstStyle/>
              <a:p>
                <a:r>
                  <a:rPr lang="en-AU">
                    <a:noFill/>
                  </a:rPr>
                  <a:t> </a:t>
                </a:r>
              </a:p>
            </p:txBody>
          </p:sp>
        </mc:Fallback>
      </mc:AlternateContent>
      <p:pic>
        <p:nvPicPr>
          <p:cNvPr id="17" name="Picture 16" descr="A circle with an isosceles triangle ABC inscribed inside it. The equal sides AC and BC are marked, with vertex C at the top of the circle and base AB near the bottom. The centre of the circle is labelled O, and a vertical line from O to P meets AB at a right angle. The length OP is labelled x. The diagram is marked not to scale.">
            <a:extLst>
              <a:ext uri="{FF2B5EF4-FFF2-40B4-BE49-F238E27FC236}">
                <a16:creationId xmlns:a16="http://schemas.microsoft.com/office/drawing/2014/main" id="{58043D01-4DA7-3338-F496-D6A523C6C592}"/>
              </a:ext>
            </a:extLst>
          </p:cNvPr>
          <p:cNvPicPr>
            <a:picLocks noChangeAspect="1"/>
          </p:cNvPicPr>
          <p:nvPr/>
        </p:nvPicPr>
        <p:blipFill>
          <a:blip r:embed="rId6"/>
          <a:stretch>
            <a:fillRect/>
          </a:stretch>
        </p:blipFill>
        <p:spPr>
          <a:xfrm>
            <a:off x="7705305" y="2912009"/>
            <a:ext cx="3778695" cy="2763332"/>
          </a:xfrm>
          <a:prstGeom prst="rect">
            <a:avLst/>
          </a:prstGeom>
        </p:spPr>
      </p:pic>
      <p:cxnSp>
        <p:nvCxnSpPr>
          <p:cNvPr id="5" name="Straight Connector 4">
            <a:extLst>
              <a:ext uri="{FF2B5EF4-FFF2-40B4-BE49-F238E27FC236}">
                <a16:creationId xmlns:a16="http://schemas.microsoft.com/office/drawing/2014/main" id="{36B0B435-21FA-DC07-0798-CC295BA9AD21}"/>
              </a:ext>
              <a:ext uri="{C183D7F6-B498-43B3-948B-1728B52AA6E4}">
                <adec:decorative xmlns:adec="http://schemas.microsoft.com/office/drawing/2017/decorative" val="1"/>
              </a:ext>
            </a:extLst>
          </p:cNvPr>
          <p:cNvCxnSpPr>
            <a:cxnSpLocks/>
          </p:cNvCxnSpPr>
          <p:nvPr/>
        </p:nvCxnSpPr>
        <p:spPr>
          <a:xfrm>
            <a:off x="3428817" y="1317285"/>
            <a:ext cx="0" cy="53859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66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4A79E-4D4D-A474-BC3F-1EEE42B97A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7FEB08-F90B-719E-D1CC-14D70A91E63D}"/>
              </a:ext>
            </a:extLst>
          </p:cNvPr>
          <p:cNvSpPr>
            <a:spLocks noGrp="1"/>
          </p:cNvSpPr>
          <p:nvPr>
            <p:ph type="title"/>
          </p:nvPr>
        </p:nvSpPr>
        <p:spPr>
          <a:xfrm>
            <a:off x="505574" y="367462"/>
            <a:ext cx="11484000" cy="545601"/>
          </a:xfrm>
        </p:spPr>
        <p:txBody>
          <a:bodyPr/>
          <a:lstStyle/>
          <a:p>
            <a:r>
              <a:rPr lang="en-AU" dirty="0">
                <a:latin typeface="+mj-lt"/>
              </a:rPr>
              <a:t>Optimisation relay (1)</a:t>
            </a:r>
          </a:p>
        </p:txBody>
      </p:sp>
      <p:sp>
        <p:nvSpPr>
          <p:cNvPr id="13" name="Text Placeholder 12">
            <a:extLst>
              <a:ext uri="{FF2B5EF4-FFF2-40B4-BE49-F238E27FC236}">
                <a16:creationId xmlns:a16="http://schemas.microsoft.com/office/drawing/2014/main" id="{715BEB62-310D-247F-2F47-DA68F141048F}"/>
              </a:ext>
            </a:extLst>
          </p:cNvPr>
          <p:cNvSpPr>
            <a:spLocks noGrp="1"/>
          </p:cNvSpPr>
          <p:nvPr>
            <p:ph type="body" sz="quarter" idx="18"/>
          </p:nvPr>
        </p:nvSpPr>
        <p:spPr>
          <a:xfrm>
            <a:off x="505576" y="968059"/>
            <a:ext cx="11483998" cy="356423"/>
          </a:xfrm>
        </p:spPr>
        <p:txBody>
          <a:bodyPr/>
          <a:lstStyle/>
          <a:p>
            <a:r>
              <a:rPr lang="en-AU" dirty="0">
                <a:latin typeface="+mj-lt"/>
              </a:rPr>
              <a:t>Question a (2018 HSC)</a:t>
            </a:r>
          </a:p>
        </p:txBody>
      </p:sp>
      <p:sp>
        <p:nvSpPr>
          <p:cNvPr id="3" name="Slide Number Placeholder 2">
            <a:extLst>
              <a:ext uri="{FF2B5EF4-FFF2-40B4-BE49-F238E27FC236}">
                <a16:creationId xmlns:a16="http://schemas.microsoft.com/office/drawing/2014/main" id="{A764B0D1-3CFC-373A-A4A5-EC69736BD57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24</a:t>
            </a:fld>
            <a:endParaRPr lang="en-AU" dirty="0"/>
          </a:p>
        </p:txBody>
      </p:sp>
      <p:sp>
        <p:nvSpPr>
          <p:cNvPr id="2" name="Rectangle 2">
            <a:extLst>
              <a:ext uri="{FF2B5EF4-FFF2-40B4-BE49-F238E27FC236}">
                <a16:creationId xmlns:a16="http://schemas.microsoft.com/office/drawing/2014/main" id="{7579ACE1-BD5C-928C-594E-1ED16F4DF6F8}"/>
              </a:ext>
            </a:extLst>
          </p:cNvPr>
          <p:cNvSpPr>
            <a:spLocks noChangeArrowheads="1"/>
          </p:cNvSpPr>
          <p:nvPr/>
        </p:nvSpPr>
        <p:spPr bwMode="auto">
          <a:xfrm>
            <a:off x="360000" y="1488675"/>
            <a:ext cx="1077600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A sector with radius 10 cm and angle </a:t>
            </a:r>
            <a:r>
              <a:rPr kumimoji="0" lang="en-AU" altLang="en-US" sz="2000" b="0" i="1" u="none" strike="noStrike" cap="none" normalizeH="0" baseline="0" dirty="0">
                <a:ln>
                  <a:noFill/>
                </a:ln>
                <a:solidFill>
                  <a:schemeClr val="tx1"/>
                </a:solidFill>
                <a:effectLst/>
                <a:latin typeface="Cambria Math" panose="02040503050406030204" pitchFamily="18" charset="0"/>
                <a:ea typeface="Public Sans Light" pitchFamily="2" charset="0"/>
                <a:cs typeface="Arial" panose="020B0604020202020204" pitchFamily="34" charset="0"/>
              </a:rPr>
              <a:t>θ</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  is used to form the curved surface of a cone, as shown in the diagram.</a:t>
            </a:r>
            <a:endParaRPr kumimoji="0" lang="en-AU"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descr="Two diagrams showing the construction of a cone from a sector of a circle. The left diagram shows a circular sector with radius 10 cm and central angle θ. The right diagram shows the sector folded into a cone with slant height 10 cm and base radius labelled x cm. The diagram is marked not to scale.">
            <a:extLst>
              <a:ext uri="{FF2B5EF4-FFF2-40B4-BE49-F238E27FC236}">
                <a16:creationId xmlns:a16="http://schemas.microsoft.com/office/drawing/2014/main" id="{ADF49A2E-9809-A62F-D65D-331ACE689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000" y="2144268"/>
            <a:ext cx="7676999" cy="222458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Rectangle 3">
                <a:extLst>
                  <a:ext uri="{FF2B5EF4-FFF2-40B4-BE49-F238E27FC236}">
                    <a16:creationId xmlns:a16="http://schemas.microsoft.com/office/drawing/2014/main" id="{A5C0A130-3742-1016-56A7-990A24F8D1CC}"/>
                  </a:ext>
                </a:extLst>
              </p:cNvPr>
              <p:cNvSpPr>
                <a:spLocks noChangeArrowheads="1"/>
              </p:cNvSpPr>
              <p:nvPr/>
            </p:nvSpPr>
            <p:spPr bwMode="auto">
              <a:xfrm>
                <a:off x="348000" y="4113131"/>
                <a:ext cx="10665227" cy="256486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The volume of a cone of radius </a:t>
                </a:r>
                <a14:m>
                  <m:oMath xmlns:m="http://schemas.openxmlformats.org/officeDocument/2006/math">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𝑟</m:t>
                    </m:r>
                  </m:oMath>
                </a14:m>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 and height </a:t>
                </a:r>
                <a14:m>
                  <m:oMath xmlns:m="http://schemas.openxmlformats.org/officeDocument/2006/math">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h</m:t>
                    </m:r>
                  </m:oMath>
                </a14:m>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 is given by  </a:t>
                </a:r>
                <a14:m>
                  <m:oMath xmlns:m="http://schemas.openxmlformats.org/officeDocument/2006/math">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𝑉</m:t>
                    </m:r>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m:t>
                    </m:r>
                    <m:f>
                      <m:fPr>
                        <m:ctrlP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fPr>
                      <m:num>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1</m:t>
                        </m:r>
                      </m:num>
                      <m:den>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3</m:t>
                        </m:r>
                      </m:den>
                    </m:f>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𝜋</m:t>
                    </m:r>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𝑟</m:t>
                    </m:r>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²</m:t>
                    </m:r>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h</m:t>
                    </m:r>
                  </m:oMath>
                </a14:m>
                <a:r>
                  <a:rPr kumimoji="0" lang="en-AU" altLang="en-US" sz="2000" b="0" i="0" u="none" strike="noStrike" cap="none" normalizeH="0" baseline="0" dirty="0">
                    <a:ln>
                      <a:noFill/>
                    </a:ln>
                    <a:solidFill>
                      <a:schemeClr val="tx1"/>
                    </a:solidFill>
                    <a:effectLst/>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en-AU" altLang="en-US" sz="2000" b="1"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i. </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Show that the volume, </a:t>
                </a:r>
                <a:r>
                  <a:rPr kumimoji="0" lang="en-AU" altLang="en-US" sz="2000" b="0" i="1" u="none" strike="noStrike" cap="none" normalizeH="0" baseline="0" dirty="0">
                    <a:ln>
                      <a:noFill/>
                    </a:ln>
                    <a:solidFill>
                      <a:schemeClr val="tx1"/>
                    </a:solidFill>
                    <a:effectLst/>
                    <a:latin typeface="Cambria Math" panose="02040503050406030204" pitchFamily="18" charset="0"/>
                    <a:ea typeface="Public Sans Light" pitchFamily="2" charset="0"/>
                    <a:cs typeface="Arial" panose="020B0604020202020204" pitchFamily="34" charset="0"/>
                  </a:rPr>
                  <a:t>V  </a:t>
                </a:r>
                <a:r>
                  <a:rPr kumimoji="0" lang="en-AU" altLang="en-US" sz="2000" b="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cm</a:t>
                </a:r>
                <a:r>
                  <a:rPr kumimoji="0" lang="en-AU" altLang="en-US" sz="2000" b="0" u="none" strike="noStrike" cap="none" normalizeH="0" baseline="0" dirty="0">
                    <a:ln>
                      <a:noFill/>
                    </a:ln>
                    <a:solidFill>
                      <a:schemeClr val="tx1"/>
                    </a:solidFill>
                    <a:effectLst/>
                    <a:latin typeface="Cambria Math" panose="02040503050406030204" pitchFamily="18" charset="0"/>
                    <a:ea typeface="Public Sans Light" pitchFamily="2" charset="0"/>
                    <a:cs typeface="Arial" panose="020B0604020202020204" pitchFamily="34" charset="0"/>
                  </a:rPr>
                  <a:t>³,</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 of the cone described above is given by </a:t>
                </a:r>
                <a14:m>
                  <m:oMath xmlns:m="http://schemas.openxmlformats.org/officeDocument/2006/math">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𝑉</m:t>
                    </m:r>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m:t>
                    </m:r>
                    <m:f>
                      <m:fPr>
                        <m:ctrlP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fPr>
                      <m:num>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1</m:t>
                        </m:r>
                      </m:num>
                      <m:den>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3</m:t>
                        </m:r>
                      </m:den>
                    </m:f>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𝜋</m:t>
                    </m:r>
                    <m:sSup>
                      <m:sSupPr>
                        <m:ctrlP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sSupPr>
                      <m:e>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𝑥</m:t>
                        </m:r>
                      </m:e>
                      <m:sup>
                        <m:r>
                          <a:rPr kumimoji="0" lang="en-AU" altLang="en-US" sz="2000" b="0" i="1" u="none" strike="noStrike" cap="none" normalizeH="0" baseline="0" dirty="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2</m:t>
                        </m:r>
                      </m:sup>
                    </m:sSup>
                    <m:rad>
                      <m:radPr>
                        <m:degHide m:val="on"/>
                        <m:ctrlPr>
                          <a:rPr kumimoji="0" lang="en-AU" altLang="en-US" sz="2000" b="0" i="1" u="none" strike="noStrike" cap="none" normalizeH="0" baseline="0" dirty="0" smtClean="0">
                            <a:ln>
                              <a:noFill/>
                            </a:ln>
                            <a:solidFill>
                              <a:schemeClr val="tx1"/>
                            </a:solidFill>
                            <a:effectLst/>
                            <a:latin typeface="Cambria Math" panose="02040503050406030204" pitchFamily="18" charset="0"/>
                            <a:cs typeface="Arial" panose="020B0604020202020204" pitchFamily="34" charset="0"/>
                          </a:rPr>
                        </m:ctrlPr>
                      </m:radPr>
                      <m:deg/>
                      <m:e>
                        <m:r>
                          <a:rPr kumimoji="0" lang="en-AU" altLang="en-US" sz="2000" b="0" i="1" u="none" strike="noStrike" cap="none" normalizeH="0" baseline="0" dirty="0" smtClean="0">
                            <a:ln>
                              <a:noFill/>
                            </a:ln>
                            <a:solidFill>
                              <a:schemeClr val="tx1"/>
                            </a:solidFill>
                            <a:effectLst/>
                            <a:latin typeface="Cambria Math" panose="02040503050406030204" pitchFamily="18" charset="0"/>
                            <a:cs typeface="Arial" panose="020B0604020202020204" pitchFamily="34" charset="0"/>
                          </a:rPr>
                          <m:t>100</m:t>
                        </m:r>
                        <m:r>
                          <a:rPr kumimoji="0" lang="en-AU" altLang="en-US" sz="2000" b="0" i="1" u="none" strike="noStrike" cap="none" normalizeH="0" baseline="0" dirty="0" smtClean="0">
                            <a:ln>
                              <a:noFill/>
                            </a:ln>
                            <a:solidFill>
                              <a:schemeClr val="tx1"/>
                            </a:solidFill>
                            <a:effectLst/>
                            <a:latin typeface="Cambria Math" panose="02040503050406030204" pitchFamily="18" charset="0"/>
                            <a:cs typeface="Arial" panose="020B0604020202020204" pitchFamily="34" charset="0"/>
                          </a:rPr>
                          <m:t>−</m:t>
                        </m:r>
                        <m:sSup>
                          <m:sSupPr>
                            <m:ctrlPr>
                              <a:rPr kumimoji="0" lang="en-AU" altLang="en-US" sz="2000" b="0" i="1" u="none" strike="noStrike" cap="none" normalizeH="0" baseline="0" dirty="0" smtClean="0">
                                <a:ln>
                                  <a:noFill/>
                                </a:ln>
                                <a:solidFill>
                                  <a:schemeClr val="tx1"/>
                                </a:solidFill>
                                <a:effectLst/>
                                <a:latin typeface="Cambria Math" panose="02040503050406030204" pitchFamily="18" charset="0"/>
                                <a:cs typeface="Arial" panose="020B0604020202020204" pitchFamily="34" charset="0"/>
                              </a:rPr>
                            </m:ctrlPr>
                          </m:sSupPr>
                          <m:e>
                            <m:r>
                              <a:rPr kumimoji="0" lang="en-AU" altLang="en-US" sz="2000" b="0" i="1" u="none" strike="noStrike" cap="none" normalizeH="0" baseline="0" dirty="0" smtClean="0">
                                <a:ln>
                                  <a:noFill/>
                                </a:ln>
                                <a:solidFill>
                                  <a:schemeClr val="tx1"/>
                                </a:solidFill>
                                <a:effectLst/>
                                <a:latin typeface="Cambria Math" panose="02040503050406030204" pitchFamily="18" charset="0"/>
                                <a:cs typeface="Arial" panose="020B0604020202020204" pitchFamily="34" charset="0"/>
                              </a:rPr>
                              <m:t>𝑥</m:t>
                            </m:r>
                          </m:e>
                          <m:sup>
                            <m:r>
                              <a:rPr kumimoji="0" lang="en-AU" altLang="en-US" sz="2000" b="0" i="1" u="none" strike="noStrike" cap="none" normalizeH="0" baseline="0" dirty="0" smtClean="0">
                                <a:ln>
                                  <a:noFill/>
                                </a:ln>
                                <a:solidFill>
                                  <a:schemeClr val="tx1"/>
                                </a:solidFill>
                                <a:effectLst/>
                                <a:latin typeface="Cambria Math" panose="02040503050406030204" pitchFamily="18" charset="0"/>
                                <a:cs typeface="Arial" panose="020B0604020202020204" pitchFamily="34" charset="0"/>
                              </a:rPr>
                              <m:t>2</m:t>
                            </m:r>
                          </m:sup>
                        </m:sSup>
                      </m:e>
                    </m:rad>
                  </m:oMath>
                </a14:m>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a:t>
                </a:r>
                <a:endParaRPr kumimoji="0" lang="en-AU"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AU" altLang="en-US" sz="2000" b="1"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ii. </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Show that  </a:t>
                </a:r>
                <a14:m>
                  <m:oMath xmlns:m="http://schemas.openxmlformats.org/officeDocument/2006/math">
                    <m:f>
                      <m:fPr>
                        <m:ctrlP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fPr>
                      <m:num>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𝑑𝑉</m:t>
                        </m:r>
                      </m:num>
                      <m:den>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𝑑𝑥</m:t>
                        </m:r>
                      </m:den>
                    </m:f>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m:t>
                    </m:r>
                    <m:f>
                      <m:fPr>
                        <m:ctrlP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fPr>
                      <m:num>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𝜋</m:t>
                        </m:r>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𝑥</m:t>
                        </m:r>
                        <m:d>
                          <m:dPr>
                            <m:ctrlP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dPr>
                          <m:e>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200</m:t>
                            </m:r>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m:t>
                            </m:r>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3</m:t>
                            </m:r>
                            <m:sSup>
                              <m:sSupPr>
                                <m:ctrlP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ctrlPr>
                              </m:sSupPr>
                              <m:e>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𝑥</m:t>
                                </m:r>
                              </m:e>
                              <m:sup>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2</m:t>
                                </m:r>
                              </m:sup>
                            </m:sSup>
                          </m:e>
                        </m:d>
                      </m:num>
                      <m:den>
                        <m:r>
                          <a:rPr kumimoji="0" lang="en-AU" altLang="en-US" sz="2000" b="0" i="1" u="none" strike="noStrike" cap="none" normalizeH="0" baseline="0" smtClean="0">
                            <a:ln>
                              <a:noFill/>
                            </a:ln>
                            <a:solidFill>
                              <a:schemeClr val="tx1"/>
                            </a:solidFill>
                            <a:effectLst/>
                            <a:latin typeface="Cambria Math" panose="02040503050406030204" pitchFamily="18" charset="0"/>
                            <a:ea typeface="Public Sans Light" pitchFamily="2" charset="0"/>
                            <a:cs typeface="Arial" panose="020B0604020202020204" pitchFamily="34" charset="0"/>
                          </a:rPr>
                          <m:t>3</m:t>
                        </m:r>
                        <m:rad>
                          <m:radPr>
                            <m:degHide m:val="on"/>
                            <m:ctrlPr>
                              <a:rPr kumimoji="0" lang="en-AU" altLang="en-US" sz="2000" b="0" i="1" u="none" strike="noStrike" cap="none" normalizeH="0" baseline="0" smtClean="0">
                                <a:ln>
                                  <a:noFill/>
                                </a:ln>
                                <a:solidFill>
                                  <a:schemeClr val="tx1"/>
                                </a:solidFill>
                                <a:effectLst/>
                                <a:latin typeface="Cambria Math" panose="02040503050406030204" pitchFamily="18" charset="0"/>
                                <a:cs typeface="Arial" panose="020B0604020202020204" pitchFamily="34" charset="0"/>
                              </a:rPr>
                            </m:ctrlPr>
                          </m:radPr>
                          <m:deg/>
                          <m:e>
                            <m:r>
                              <a:rPr kumimoji="0" lang="en-AU" altLang="en-US" sz="2000" b="0" i="1" u="none" strike="noStrike" cap="none" normalizeH="0" baseline="0" smtClean="0">
                                <a:ln>
                                  <a:noFill/>
                                </a:ln>
                                <a:solidFill>
                                  <a:schemeClr val="tx1"/>
                                </a:solidFill>
                                <a:effectLst/>
                                <a:latin typeface="Cambria Math" panose="02040503050406030204" pitchFamily="18" charset="0"/>
                                <a:cs typeface="Arial" panose="020B0604020202020204" pitchFamily="34" charset="0"/>
                              </a:rPr>
                              <m:t>100</m:t>
                            </m:r>
                            <m:r>
                              <a:rPr kumimoji="0" lang="en-AU" altLang="en-US" sz="2000" b="0" i="1" u="none" strike="noStrike" cap="none" normalizeH="0" baseline="0" smtClean="0">
                                <a:ln>
                                  <a:noFill/>
                                </a:ln>
                                <a:solidFill>
                                  <a:schemeClr val="tx1"/>
                                </a:solidFill>
                                <a:effectLst/>
                                <a:latin typeface="Cambria Math" panose="02040503050406030204" pitchFamily="18" charset="0"/>
                                <a:cs typeface="Arial" panose="020B0604020202020204" pitchFamily="34" charset="0"/>
                              </a:rPr>
                              <m:t>−</m:t>
                            </m:r>
                            <m:sSup>
                              <m:sSupPr>
                                <m:ctrlPr>
                                  <a:rPr kumimoji="0" lang="en-AU" altLang="en-US" sz="2000" b="0" i="1" u="none" strike="noStrike" cap="none" normalizeH="0" baseline="0" smtClean="0">
                                    <a:ln>
                                      <a:noFill/>
                                    </a:ln>
                                    <a:solidFill>
                                      <a:schemeClr val="tx1"/>
                                    </a:solidFill>
                                    <a:effectLst/>
                                    <a:latin typeface="Cambria Math" panose="02040503050406030204" pitchFamily="18" charset="0"/>
                                    <a:cs typeface="Arial" panose="020B0604020202020204" pitchFamily="34" charset="0"/>
                                  </a:rPr>
                                </m:ctrlPr>
                              </m:sSupPr>
                              <m:e>
                                <m:r>
                                  <a:rPr kumimoji="0" lang="en-AU" altLang="en-US" sz="2000" b="0" i="1" u="none" strike="noStrike" cap="none" normalizeH="0" baseline="0" smtClean="0">
                                    <a:ln>
                                      <a:noFill/>
                                    </a:ln>
                                    <a:solidFill>
                                      <a:schemeClr val="tx1"/>
                                    </a:solidFill>
                                    <a:effectLst/>
                                    <a:latin typeface="Cambria Math" panose="02040503050406030204" pitchFamily="18" charset="0"/>
                                    <a:cs typeface="Arial" panose="020B0604020202020204" pitchFamily="34" charset="0"/>
                                  </a:rPr>
                                  <m:t>𝑥</m:t>
                                </m:r>
                              </m:e>
                              <m:sup>
                                <m:r>
                                  <a:rPr kumimoji="0" lang="en-AU" altLang="en-US" sz="2000" b="0" i="1" u="none" strike="noStrike" cap="none" normalizeH="0" baseline="0" smtClean="0">
                                    <a:ln>
                                      <a:noFill/>
                                    </a:ln>
                                    <a:solidFill>
                                      <a:schemeClr val="tx1"/>
                                    </a:solidFill>
                                    <a:effectLst/>
                                    <a:latin typeface="Cambria Math" panose="02040503050406030204" pitchFamily="18" charset="0"/>
                                    <a:cs typeface="Arial" panose="020B0604020202020204" pitchFamily="34" charset="0"/>
                                  </a:rPr>
                                  <m:t>2</m:t>
                                </m:r>
                              </m:sup>
                            </m:sSup>
                          </m:e>
                        </m:rad>
                      </m:den>
                    </m:f>
                  </m:oMath>
                </a14:m>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en-AU" altLang="en-US" sz="2000" b="1"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iii. </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Find the exact value of </a:t>
                </a:r>
                <a:r>
                  <a:rPr kumimoji="0" lang="en-AU" altLang="en-US" sz="2000" b="0" i="1" u="none" strike="noStrike" cap="none" normalizeH="0" baseline="0" dirty="0">
                    <a:ln>
                      <a:noFill/>
                    </a:ln>
                    <a:solidFill>
                      <a:schemeClr val="tx1"/>
                    </a:solidFill>
                    <a:effectLst/>
                    <a:latin typeface="Cambria Math" panose="02040503050406030204" pitchFamily="18" charset="0"/>
                    <a:ea typeface="Public Sans Light" pitchFamily="2" charset="0"/>
                    <a:cs typeface="Arial" panose="020B0604020202020204" pitchFamily="34" charset="0"/>
                  </a:rPr>
                  <a:t>θ</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  for which </a:t>
                </a:r>
                <a:r>
                  <a:rPr kumimoji="0" lang="en-AU" altLang="en-US" sz="2000" b="0" i="1" u="none" strike="noStrike" cap="none" normalizeH="0" baseline="0" dirty="0">
                    <a:ln>
                      <a:noFill/>
                    </a:ln>
                    <a:solidFill>
                      <a:schemeClr val="tx1"/>
                    </a:solidFill>
                    <a:effectLst/>
                    <a:latin typeface="Cambria Math" panose="02040503050406030204" pitchFamily="18" charset="0"/>
                    <a:ea typeface="Public Sans Light" pitchFamily="2" charset="0"/>
                    <a:cs typeface="Arial" panose="020B0604020202020204" pitchFamily="34" charset="0"/>
                  </a:rPr>
                  <a:t>V</a:t>
                </a:r>
                <a:r>
                  <a:rPr kumimoji="0" lang="en-AU" altLang="en-US" sz="2000" b="0" i="0" u="none" strike="noStrike" cap="none" normalizeH="0" baseline="0" dirty="0">
                    <a:ln>
                      <a:noFill/>
                    </a:ln>
                    <a:solidFill>
                      <a:schemeClr val="tx1"/>
                    </a:solidFill>
                    <a:effectLst/>
                    <a:latin typeface="Arial" panose="020B0604020202020204" pitchFamily="34" charset="0"/>
                    <a:ea typeface="Public Sans Light" pitchFamily="2" charset="0"/>
                    <a:cs typeface="Arial" panose="020B0604020202020204" pitchFamily="34" charset="0"/>
                  </a:rPr>
                  <a:t>  is a maximum.   </a:t>
                </a:r>
                <a:endParaRPr kumimoji="0" lang="en-AU" altLang="en-US" sz="2000" b="0" i="0" u="none" strike="noStrike" cap="none" normalizeH="0" baseline="0" dirty="0">
                  <a:ln>
                    <a:noFill/>
                  </a:ln>
                  <a:solidFill>
                    <a:schemeClr val="tx1"/>
                  </a:solidFill>
                  <a:effectLst/>
                  <a:latin typeface="Arial" panose="020B0604020202020204" pitchFamily="34" charset="0"/>
                </a:endParaRPr>
              </a:p>
            </p:txBody>
          </p:sp>
        </mc:Choice>
        <mc:Fallback xmlns="">
          <p:sp>
            <p:nvSpPr>
              <p:cNvPr id="5" name="Rectangle 3">
                <a:extLst>
                  <a:ext uri="{FF2B5EF4-FFF2-40B4-BE49-F238E27FC236}">
                    <a16:creationId xmlns:a16="http://schemas.microsoft.com/office/drawing/2014/main" id="{A5C0A130-3742-1016-56A7-990A24F8D1CC}"/>
                  </a:ext>
                </a:extLst>
              </p:cNvPr>
              <p:cNvSpPr>
                <a:spLocks noRot="1" noChangeAspect="1" noMove="1" noResize="1" noEditPoints="1" noAdjustHandles="1" noChangeArrowheads="1" noChangeShapeType="1" noTextEdit="1"/>
              </p:cNvSpPr>
              <p:nvPr/>
            </p:nvSpPr>
            <p:spPr bwMode="auto">
              <a:xfrm>
                <a:off x="348000" y="4113131"/>
                <a:ext cx="10665227" cy="2564869"/>
              </a:xfrm>
              <a:prstGeom prst="rect">
                <a:avLst/>
              </a:prstGeom>
              <a:blipFill>
                <a:blip r:embed="rId4"/>
                <a:stretch>
                  <a:fillRect l="-571" r="-286" b="-404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494433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C2901-08BB-0631-BAA6-FD060BF7F2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ACC8F3-6969-00C5-4F81-019866E84CC9}"/>
              </a:ext>
            </a:extLst>
          </p:cNvPr>
          <p:cNvSpPr>
            <a:spLocks noGrp="1"/>
          </p:cNvSpPr>
          <p:nvPr>
            <p:ph type="title"/>
          </p:nvPr>
        </p:nvSpPr>
        <p:spPr>
          <a:xfrm>
            <a:off x="467212" y="342000"/>
            <a:ext cx="11484000" cy="545601"/>
          </a:xfrm>
        </p:spPr>
        <p:txBody>
          <a:bodyPr/>
          <a:lstStyle/>
          <a:p>
            <a:r>
              <a:rPr lang="en-AU" dirty="0">
                <a:latin typeface="+mj-lt"/>
              </a:rPr>
              <a:t>Optimisation relay (2)</a:t>
            </a:r>
          </a:p>
        </p:txBody>
      </p:sp>
      <p:sp>
        <p:nvSpPr>
          <p:cNvPr id="13" name="Text Placeholder 12">
            <a:extLst>
              <a:ext uri="{FF2B5EF4-FFF2-40B4-BE49-F238E27FC236}">
                <a16:creationId xmlns:a16="http://schemas.microsoft.com/office/drawing/2014/main" id="{8B4DC71B-7B91-CA17-7AA4-18F6E0E50387}"/>
              </a:ext>
            </a:extLst>
          </p:cNvPr>
          <p:cNvSpPr>
            <a:spLocks noGrp="1"/>
          </p:cNvSpPr>
          <p:nvPr>
            <p:ph type="body" sz="quarter" idx="18"/>
          </p:nvPr>
        </p:nvSpPr>
        <p:spPr>
          <a:xfrm>
            <a:off x="467212" y="1047370"/>
            <a:ext cx="11483998" cy="356423"/>
          </a:xfrm>
        </p:spPr>
        <p:txBody>
          <a:bodyPr/>
          <a:lstStyle/>
          <a:p>
            <a:r>
              <a:rPr lang="en-AU" dirty="0">
                <a:latin typeface="+mj-lt"/>
              </a:rPr>
              <a:t>Question b</a:t>
            </a:r>
          </a:p>
        </p:txBody>
      </p:sp>
      <p:sp>
        <p:nvSpPr>
          <p:cNvPr id="3" name="Slide Number Placeholder 2">
            <a:extLst>
              <a:ext uri="{FF2B5EF4-FFF2-40B4-BE49-F238E27FC236}">
                <a16:creationId xmlns:a16="http://schemas.microsoft.com/office/drawing/2014/main" id="{76909A88-4028-7C81-D045-D338ACE511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25</a:t>
            </a:fld>
            <a:endParaRPr lang="en-AU" dirty="0"/>
          </a:p>
        </p:txBody>
      </p:sp>
      <mc:AlternateContent xmlns:mc="http://schemas.openxmlformats.org/markup-compatibility/2006" xmlns:a14="http://schemas.microsoft.com/office/drawing/2010/main">
        <mc:Choice Requires="a14">
          <p:sp>
            <p:nvSpPr>
              <p:cNvPr id="2" name="Rectangle 2">
                <a:extLst>
                  <a:ext uri="{FF2B5EF4-FFF2-40B4-BE49-F238E27FC236}">
                    <a16:creationId xmlns:a16="http://schemas.microsoft.com/office/drawing/2014/main" id="{E7D4B73B-D70C-A73D-3D07-D3ADEF275645}"/>
                  </a:ext>
                </a:extLst>
              </p:cNvPr>
              <p:cNvSpPr>
                <a:spLocks noChangeArrowheads="1"/>
              </p:cNvSpPr>
              <p:nvPr/>
            </p:nvSpPr>
            <p:spPr bwMode="auto">
              <a:xfrm>
                <a:off x="360000" y="1401523"/>
                <a:ext cx="11698422" cy="51144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pPr>
                <a:r>
                  <a:rPr lang="en-AU" sz="2200" dirty="0"/>
                  <a:t>A closed cylindrical container is to be made from a sheet of metal with a total surface area of </a:t>
                </a:r>
                <a14:m>
                  <m:oMath xmlns:m="http://schemas.openxmlformats.org/officeDocument/2006/math">
                    <m:r>
                      <a:rPr lang="en-AU" sz="2200" i="1">
                        <a:latin typeface="Cambria Math" panose="02040503050406030204" pitchFamily="18" charset="0"/>
                      </a:rPr>
                      <m:t>96</m:t>
                    </m:r>
                    <m:r>
                      <a:rPr lang="en-AU" sz="2200" i="1">
                        <a:latin typeface="Cambria Math" panose="02040503050406030204" pitchFamily="18" charset="0"/>
                      </a:rPr>
                      <m:t>𝜋</m:t>
                    </m:r>
                    <m:r>
                      <a:rPr lang="en-AU" sz="2200" i="1">
                        <a:latin typeface="Cambria Math" panose="02040503050406030204" pitchFamily="18" charset="0"/>
                      </a:rPr>
                      <m:t> </m:t>
                    </m:r>
                    <m:r>
                      <m:rPr>
                        <m:sty m:val="p"/>
                      </m:rPr>
                      <a:rPr lang="en-AU" sz="2200">
                        <a:latin typeface="Cambria Math" panose="02040503050406030204" pitchFamily="18" charset="0"/>
                      </a:rPr>
                      <m:t>c</m:t>
                    </m:r>
                    <m:sSup>
                      <m:sSupPr>
                        <m:ctrlPr>
                          <a:rPr lang="en-AU" sz="2200" i="1">
                            <a:latin typeface="Cambria Math" panose="02040503050406030204" pitchFamily="18" charset="0"/>
                          </a:rPr>
                        </m:ctrlPr>
                      </m:sSupPr>
                      <m:e>
                        <m:r>
                          <m:rPr>
                            <m:sty m:val="p"/>
                          </m:rPr>
                          <a:rPr lang="en-AU" sz="2200">
                            <a:latin typeface="Cambria Math" panose="02040503050406030204" pitchFamily="18" charset="0"/>
                          </a:rPr>
                          <m:t>m</m:t>
                        </m:r>
                      </m:e>
                      <m:sup>
                        <m:r>
                          <a:rPr lang="en-AU" sz="2200" b="0" i="0" smtClean="0">
                            <a:latin typeface="Cambria Math" panose="02040503050406030204" pitchFamily="18" charset="0"/>
                          </a:rPr>
                          <m:t>2</m:t>
                        </m:r>
                      </m:sup>
                    </m:sSup>
                    <m:r>
                      <a:rPr lang="en-AU" sz="2200" i="1">
                        <a:latin typeface="Cambria Math" panose="02040503050406030204" pitchFamily="18" charset="0"/>
                      </a:rPr>
                      <m:t>.</m:t>
                    </m:r>
                  </m:oMath>
                </a14:m>
                <a:r>
                  <a:rPr lang="en-AU" sz="2200" dirty="0"/>
                  <a:t> The container has radius (</a:t>
                </a:r>
                <a14:m>
                  <m:oMath xmlns:m="http://schemas.openxmlformats.org/officeDocument/2006/math">
                    <m:r>
                      <a:rPr lang="en-AU" sz="2200" i="1">
                        <a:latin typeface="Cambria Math" panose="02040503050406030204" pitchFamily="18" charset="0"/>
                      </a:rPr>
                      <m:t>𝑟</m:t>
                    </m:r>
                  </m:oMath>
                </a14:m>
                <a:r>
                  <a:rPr lang="en-AU" sz="2200" dirty="0"/>
                  <a:t>) cm and height (</a:t>
                </a:r>
                <a14:m>
                  <m:oMath xmlns:m="http://schemas.openxmlformats.org/officeDocument/2006/math">
                    <m:r>
                      <a:rPr lang="en-AU" sz="2200" i="1">
                        <a:latin typeface="Cambria Math" panose="02040503050406030204" pitchFamily="18" charset="0"/>
                      </a:rPr>
                      <m:t>h</m:t>
                    </m:r>
                  </m:oMath>
                </a14:m>
                <a:r>
                  <a:rPr lang="en-AU" sz="2200" dirty="0"/>
                  <a:t>) cm.</a:t>
                </a:r>
              </a:p>
              <a:p>
                <a:pPr>
                  <a:lnSpc>
                    <a:spcPct val="150000"/>
                  </a:lnSpc>
                </a:pPr>
                <a:endParaRPr lang="en-AU" sz="2200" dirty="0"/>
              </a:p>
              <a:p>
                <a:pPr>
                  <a:lnSpc>
                    <a:spcPct val="200000"/>
                  </a:lnSpc>
                </a:pPr>
                <a:r>
                  <a:rPr lang="en-AU" sz="2200" dirty="0"/>
                  <a:t>The volume of a cylinder of radius (</a:t>
                </a:r>
                <a14:m>
                  <m:oMath xmlns:m="http://schemas.openxmlformats.org/officeDocument/2006/math">
                    <m:r>
                      <a:rPr lang="en-AU" sz="2200" i="1">
                        <a:latin typeface="Cambria Math" panose="02040503050406030204" pitchFamily="18" charset="0"/>
                      </a:rPr>
                      <m:t>𝑟</m:t>
                    </m:r>
                  </m:oMath>
                </a14:m>
                <a:r>
                  <a:rPr lang="en-AU" sz="2200" dirty="0"/>
                  <a:t>) and height (</a:t>
                </a:r>
                <a14:m>
                  <m:oMath xmlns:m="http://schemas.openxmlformats.org/officeDocument/2006/math">
                    <m:r>
                      <a:rPr lang="en-AU" sz="2200" i="1">
                        <a:latin typeface="Cambria Math" panose="02040503050406030204" pitchFamily="18" charset="0"/>
                      </a:rPr>
                      <m:t>h</m:t>
                    </m:r>
                  </m:oMath>
                </a14:m>
                <a:r>
                  <a:rPr lang="en-AU" sz="2200" dirty="0"/>
                  <a:t>) is given by </a:t>
                </a:r>
                <a14:m>
                  <m:oMath xmlns:m="http://schemas.openxmlformats.org/officeDocument/2006/math">
                    <m:r>
                      <a:rPr lang="en-AU" sz="2200" i="1">
                        <a:latin typeface="Cambria Math" panose="02040503050406030204" pitchFamily="18" charset="0"/>
                      </a:rPr>
                      <m:t>𝑉</m:t>
                    </m:r>
                    <m:r>
                      <a:rPr lang="en-AU" sz="2200" i="1">
                        <a:latin typeface="Cambria Math" panose="02040503050406030204" pitchFamily="18" charset="0"/>
                      </a:rPr>
                      <m:t>=</m:t>
                    </m:r>
                    <m:r>
                      <a:rPr lang="en-AU" sz="2200" i="1">
                        <a:latin typeface="Cambria Math" panose="02040503050406030204" pitchFamily="18" charset="0"/>
                      </a:rPr>
                      <m:t>𝜋</m:t>
                    </m:r>
                    <m:sSup>
                      <m:sSupPr>
                        <m:ctrlPr>
                          <a:rPr lang="en-AU" sz="2200" i="1">
                            <a:latin typeface="Cambria Math" panose="02040503050406030204" pitchFamily="18" charset="0"/>
                          </a:rPr>
                        </m:ctrlPr>
                      </m:sSupPr>
                      <m:e>
                        <m:r>
                          <a:rPr lang="en-AU" sz="2200" i="1">
                            <a:latin typeface="Cambria Math" panose="02040503050406030204" pitchFamily="18" charset="0"/>
                          </a:rPr>
                          <m:t>𝑟</m:t>
                        </m:r>
                      </m:e>
                      <m:sup>
                        <m:r>
                          <a:rPr lang="en-AU" sz="2200" i="1">
                            <a:latin typeface="Cambria Math" panose="02040503050406030204" pitchFamily="18" charset="0"/>
                          </a:rPr>
                          <m:t>2</m:t>
                        </m:r>
                      </m:sup>
                    </m:sSup>
                    <m:r>
                      <a:rPr lang="en-AU" sz="2200" i="1">
                        <a:latin typeface="Cambria Math" panose="02040503050406030204" pitchFamily="18" charset="0"/>
                      </a:rPr>
                      <m:t>h</m:t>
                    </m:r>
                    <m:r>
                      <a:rPr lang="en-AU" sz="2200" i="1">
                        <a:latin typeface="Cambria Math" panose="02040503050406030204" pitchFamily="18" charset="0"/>
                      </a:rPr>
                      <m:t>.</m:t>
                    </m:r>
                  </m:oMath>
                </a14:m>
                <a:endParaRPr lang="en-AU" sz="2200" dirty="0"/>
              </a:p>
              <a:p>
                <a:pPr>
                  <a:lnSpc>
                    <a:spcPct val="200000"/>
                  </a:lnSpc>
                </a:pPr>
                <a:r>
                  <a:rPr lang="en-AU" sz="2200" dirty="0"/>
                  <a:t>i. Show that the height, (h) cm, of the cylindrical container is given by </a:t>
                </a:r>
                <a14:m>
                  <m:oMath xmlns:m="http://schemas.openxmlformats.org/officeDocument/2006/math">
                    <m:r>
                      <a:rPr lang="en-AU" sz="2200" i="1">
                        <a:latin typeface="Cambria Math" panose="02040503050406030204" pitchFamily="18" charset="0"/>
                      </a:rPr>
                      <m:t>h</m:t>
                    </m:r>
                    <m:r>
                      <a:rPr lang="en-AU" sz="2200" i="1">
                        <a:latin typeface="Cambria Math" panose="02040503050406030204" pitchFamily="18" charset="0"/>
                      </a:rPr>
                      <m:t>=</m:t>
                    </m:r>
                    <m:f>
                      <m:fPr>
                        <m:ctrlPr>
                          <a:rPr lang="en-AU" sz="2200" i="1">
                            <a:latin typeface="Cambria Math" panose="02040503050406030204" pitchFamily="18" charset="0"/>
                          </a:rPr>
                        </m:ctrlPr>
                      </m:fPr>
                      <m:num>
                        <m:r>
                          <a:rPr lang="en-AU" sz="2200" i="1">
                            <a:latin typeface="Cambria Math" panose="02040503050406030204" pitchFamily="18" charset="0"/>
                          </a:rPr>
                          <m:t>48</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𝑟</m:t>
                            </m:r>
                          </m:e>
                          <m:sup>
                            <m:r>
                              <a:rPr lang="en-AU" sz="2200" i="1">
                                <a:latin typeface="Cambria Math" panose="02040503050406030204" pitchFamily="18" charset="0"/>
                              </a:rPr>
                              <m:t>2</m:t>
                            </m:r>
                          </m:sup>
                        </m:sSup>
                      </m:num>
                      <m:den>
                        <m:r>
                          <a:rPr lang="en-AU" sz="2200" i="1">
                            <a:latin typeface="Cambria Math" panose="02040503050406030204" pitchFamily="18" charset="0"/>
                          </a:rPr>
                          <m:t>𝑟</m:t>
                        </m:r>
                      </m:den>
                    </m:f>
                  </m:oMath>
                </a14:m>
                <a:r>
                  <a:rPr lang="en-AU" sz="2200" dirty="0"/>
                  <a:t>.</a:t>
                </a:r>
              </a:p>
              <a:p>
                <a:pPr>
                  <a:lnSpc>
                    <a:spcPct val="200000"/>
                  </a:lnSpc>
                </a:pPr>
                <a:r>
                  <a:rPr lang="en-AU" sz="2200" dirty="0"/>
                  <a:t>ii. Show that the volume, </a:t>
                </a:r>
                <a14:m>
                  <m:oMath xmlns:m="http://schemas.openxmlformats.org/officeDocument/2006/math">
                    <m:r>
                      <a:rPr lang="en-AU" sz="2200" i="1">
                        <a:latin typeface="Cambria Math" panose="02040503050406030204" pitchFamily="18" charset="0"/>
                      </a:rPr>
                      <m:t>𝑉</m:t>
                    </m:r>
                    <m:r>
                      <a:rPr lang="en-AU" sz="2200" i="1">
                        <a:latin typeface="Cambria Math" panose="02040503050406030204" pitchFamily="18" charset="0"/>
                      </a:rPr>
                      <m:t> </m:t>
                    </m:r>
                    <m:r>
                      <m:rPr>
                        <m:sty m:val="p"/>
                      </m:rPr>
                      <a:rPr lang="en-AU" sz="2200" i="0">
                        <a:latin typeface="Cambria Math" panose="02040503050406030204" pitchFamily="18" charset="0"/>
                      </a:rPr>
                      <m:t>c</m:t>
                    </m:r>
                    <m:sSup>
                      <m:sSupPr>
                        <m:ctrlPr>
                          <a:rPr lang="en-AU" sz="2200" i="1">
                            <a:latin typeface="Cambria Math" panose="02040503050406030204" pitchFamily="18" charset="0"/>
                          </a:rPr>
                        </m:ctrlPr>
                      </m:sSupPr>
                      <m:e>
                        <m:r>
                          <m:rPr>
                            <m:sty m:val="p"/>
                          </m:rPr>
                          <a:rPr lang="en-AU" sz="2200" i="0">
                            <a:latin typeface="Cambria Math" panose="02040503050406030204" pitchFamily="18" charset="0"/>
                          </a:rPr>
                          <m:t>m</m:t>
                        </m:r>
                      </m:e>
                      <m:sup>
                        <m:r>
                          <a:rPr lang="en-AU" sz="2200" i="0">
                            <a:latin typeface="Cambria Math" panose="02040503050406030204" pitchFamily="18" charset="0"/>
                          </a:rPr>
                          <m:t>3</m:t>
                        </m:r>
                      </m:sup>
                    </m:sSup>
                  </m:oMath>
                </a14:m>
                <a:r>
                  <a:rPr lang="en-AU" sz="2200" dirty="0"/>
                  <a:t>, of the cylindrical container is given by </a:t>
                </a:r>
                <a14:m>
                  <m:oMath xmlns:m="http://schemas.openxmlformats.org/officeDocument/2006/math">
                    <m:r>
                      <a:rPr lang="en-AU" sz="2200" i="1">
                        <a:latin typeface="Cambria Math" panose="02040503050406030204" pitchFamily="18" charset="0"/>
                      </a:rPr>
                      <m:t>𝑉</m:t>
                    </m:r>
                    <m:r>
                      <a:rPr lang="en-AU" sz="2200" i="1">
                        <a:latin typeface="Cambria Math" panose="02040503050406030204" pitchFamily="18" charset="0"/>
                      </a:rPr>
                      <m:t>=</m:t>
                    </m:r>
                    <m:r>
                      <a:rPr lang="en-AU" sz="2200" i="1">
                        <a:latin typeface="Cambria Math" panose="02040503050406030204" pitchFamily="18" charset="0"/>
                      </a:rPr>
                      <m:t>𝜋</m:t>
                    </m:r>
                    <m:r>
                      <a:rPr lang="en-AU" sz="2200" i="1">
                        <a:latin typeface="Cambria Math" panose="02040503050406030204" pitchFamily="18" charset="0"/>
                      </a:rPr>
                      <m:t>𝑟</m:t>
                    </m:r>
                    <m:d>
                      <m:dPr>
                        <m:ctrlPr>
                          <a:rPr lang="en-AU" sz="2200" i="1">
                            <a:latin typeface="Cambria Math" panose="02040503050406030204" pitchFamily="18" charset="0"/>
                          </a:rPr>
                        </m:ctrlPr>
                      </m:dPr>
                      <m:e>
                        <m:r>
                          <a:rPr lang="en-AU" sz="2200" i="1">
                            <a:latin typeface="Cambria Math" panose="02040503050406030204" pitchFamily="18" charset="0"/>
                          </a:rPr>
                          <m:t>48</m:t>
                        </m:r>
                        <m:r>
                          <a:rPr lang="en-AU" sz="2200" i="1">
                            <a:latin typeface="Cambria Math" panose="02040503050406030204" pitchFamily="18" charset="0"/>
                          </a:rPr>
                          <m:t>−</m:t>
                        </m:r>
                        <m:sSup>
                          <m:sSupPr>
                            <m:ctrlPr>
                              <a:rPr lang="en-AU" sz="2200" i="1">
                                <a:latin typeface="Cambria Math" panose="02040503050406030204" pitchFamily="18" charset="0"/>
                              </a:rPr>
                            </m:ctrlPr>
                          </m:sSupPr>
                          <m:e>
                            <m:r>
                              <a:rPr lang="en-AU" sz="2200" i="1">
                                <a:latin typeface="Cambria Math" panose="02040503050406030204" pitchFamily="18" charset="0"/>
                              </a:rPr>
                              <m:t>𝑟</m:t>
                            </m:r>
                          </m:e>
                          <m:sup>
                            <m:r>
                              <a:rPr lang="en-AU" sz="2200" i="1">
                                <a:latin typeface="Cambria Math" panose="02040503050406030204" pitchFamily="18" charset="0"/>
                              </a:rPr>
                              <m:t>2</m:t>
                            </m:r>
                          </m:sup>
                        </m:sSup>
                      </m:e>
                    </m:d>
                    <m:r>
                      <a:rPr lang="en-AU" sz="2200" i="1">
                        <a:latin typeface="Cambria Math" panose="02040503050406030204" pitchFamily="18" charset="0"/>
                      </a:rPr>
                      <m:t>.</m:t>
                    </m:r>
                  </m:oMath>
                </a14:m>
                <a:endParaRPr lang="en-AU" sz="2200" dirty="0"/>
              </a:p>
              <a:p>
                <a:pPr>
                  <a:lnSpc>
                    <a:spcPct val="200000"/>
                  </a:lnSpc>
                </a:pPr>
                <a:r>
                  <a:rPr lang="en-AU" sz="2200" dirty="0"/>
                  <a:t>iii. Find the maximum possible volume of the cylindrical container.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mc:Choice>
        <mc:Fallback xmlns="">
          <p:sp>
            <p:nvSpPr>
              <p:cNvPr id="2" name="Rectangle 2">
                <a:extLst>
                  <a:ext uri="{FF2B5EF4-FFF2-40B4-BE49-F238E27FC236}">
                    <a16:creationId xmlns:a16="http://schemas.microsoft.com/office/drawing/2014/main" id="{E7D4B73B-D70C-A73D-3D07-D3ADEF275645}"/>
                  </a:ext>
                </a:extLst>
              </p:cNvPr>
              <p:cNvSpPr>
                <a:spLocks noRot="1" noChangeAspect="1" noMove="1" noResize="1" noEditPoints="1" noAdjustHandles="1" noChangeArrowheads="1" noChangeShapeType="1" noTextEdit="1"/>
              </p:cNvSpPr>
              <p:nvPr/>
            </p:nvSpPr>
            <p:spPr bwMode="auto">
              <a:xfrm>
                <a:off x="360000" y="1401523"/>
                <a:ext cx="11698422" cy="5114477"/>
              </a:xfrm>
              <a:prstGeom prst="rect">
                <a:avLst/>
              </a:prstGeom>
              <a:blipFill>
                <a:blip r:embed="rId4"/>
                <a:stretch>
                  <a:fillRect l="-677" r="-46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113823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D5254-4B7C-73CF-AB68-29A7CD4AA71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07AE2DE-19FE-6DD8-7DEC-BE0DEFACF108}"/>
              </a:ext>
            </a:extLst>
          </p:cNvPr>
          <p:cNvSpPr>
            <a:spLocks noGrp="1"/>
          </p:cNvSpPr>
          <p:nvPr>
            <p:ph type="title"/>
          </p:nvPr>
        </p:nvSpPr>
        <p:spPr>
          <a:xfrm>
            <a:off x="360000" y="371175"/>
            <a:ext cx="11484000" cy="545601"/>
          </a:xfrm>
        </p:spPr>
        <p:txBody>
          <a:bodyPr/>
          <a:lstStyle/>
          <a:p>
            <a:r>
              <a:rPr lang="en-AU" dirty="0">
                <a:latin typeface="+mj-lt"/>
              </a:rPr>
              <a:t>Optimisation relay (3)</a:t>
            </a:r>
          </a:p>
        </p:txBody>
      </p:sp>
      <p:sp>
        <p:nvSpPr>
          <p:cNvPr id="13" name="Text Placeholder 12">
            <a:extLst>
              <a:ext uri="{FF2B5EF4-FFF2-40B4-BE49-F238E27FC236}">
                <a16:creationId xmlns:a16="http://schemas.microsoft.com/office/drawing/2014/main" id="{26874A5C-15F3-B60B-E113-EF8550C84BE7}"/>
              </a:ext>
            </a:extLst>
          </p:cNvPr>
          <p:cNvSpPr>
            <a:spLocks noGrp="1"/>
          </p:cNvSpPr>
          <p:nvPr>
            <p:ph type="body" sz="quarter" idx="18"/>
          </p:nvPr>
        </p:nvSpPr>
        <p:spPr>
          <a:xfrm>
            <a:off x="396393" y="966936"/>
            <a:ext cx="11483998" cy="356423"/>
          </a:xfrm>
        </p:spPr>
        <p:txBody>
          <a:bodyPr/>
          <a:lstStyle/>
          <a:p>
            <a:r>
              <a:rPr lang="en-AU" dirty="0">
                <a:latin typeface="+mj-lt"/>
              </a:rPr>
              <a:t>Question c</a:t>
            </a:r>
          </a:p>
        </p:txBody>
      </p:sp>
      <p:sp>
        <p:nvSpPr>
          <p:cNvPr id="3" name="Slide Number Placeholder 2">
            <a:extLst>
              <a:ext uri="{FF2B5EF4-FFF2-40B4-BE49-F238E27FC236}">
                <a16:creationId xmlns:a16="http://schemas.microsoft.com/office/drawing/2014/main" id="{B2E94989-CE2D-C9F9-B41B-2923B8A47B3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26</a:t>
            </a:fld>
            <a:endParaRPr lang="en-AU" dirty="0"/>
          </a:p>
        </p:txBody>
      </p:sp>
      <mc:AlternateContent xmlns:mc="http://schemas.openxmlformats.org/markup-compatibility/2006" xmlns:a14="http://schemas.microsoft.com/office/drawing/2010/main">
        <mc:Choice Requires="a14">
          <p:sp>
            <p:nvSpPr>
              <p:cNvPr id="2" name="Rectangle 2">
                <a:extLst>
                  <a:ext uri="{FF2B5EF4-FFF2-40B4-BE49-F238E27FC236}">
                    <a16:creationId xmlns:a16="http://schemas.microsoft.com/office/drawing/2014/main" id="{20AB181C-8FFA-089A-BEA7-7E0239291B9A}"/>
                  </a:ext>
                </a:extLst>
              </p:cNvPr>
              <p:cNvSpPr>
                <a:spLocks noChangeArrowheads="1"/>
              </p:cNvSpPr>
              <p:nvPr/>
            </p:nvSpPr>
            <p:spPr bwMode="auto">
              <a:xfrm>
                <a:off x="396393" y="1423678"/>
                <a:ext cx="11299737" cy="472353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pPr>
                <a:r>
                  <a:rPr lang="en-AU" dirty="0"/>
                  <a:t>The cost (C), in dollars per hour, of operating a delivery drone depends on its speed </a:t>
                </a:r>
                <a14:m>
                  <m:oMath xmlns:m="http://schemas.openxmlformats.org/officeDocument/2006/math">
                    <m:r>
                      <a:rPr lang="en-AU" i="1">
                        <a:latin typeface="Cambria Math" panose="02040503050406030204" pitchFamily="18" charset="0"/>
                      </a:rPr>
                      <m:t>𝑣</m:t>
                    </m:r>
                    <m:r>
                      <a:rPr lang="en-AU" i="1">
                        <a:latin typeface="Cambria Math" panose="02040503050406030204" pitchFamily="18" charset="0"/>
                      </a:rPr>
                      <m:t> </m:t>
                    </m:r>
                    <m:r>
                      <m:rPr>
                        <m:nor/>
                      </m:rPr>
                      <a:rPr lang="en-AU" i="0">
                        <a:latin typeface="Arial" panose="020B0604020202020204" pitchFamily="34" charset="0"/>
                        <a:cs typeface="Arial" panose="020B0604020202020204" pitchFamily="34" charset="0"/>
                      </a:rPr>
                      <m:t>km</m:t>
                    </m:r>
                    <m:r>
                      <m:rPr>
                        <m:nor/>
                      </m:rPr>
                      <a:rPr lang="en-AU" i="0">
                        <a:latin typeface="Arial" panose="020B0604020202020204" pitchFamily="34" charset="0"/>
                        <a:cs typeface="Arial" panose="020B0604020202020204" pitchFamily="34" charset="0"/>
                      </a:rPr>
                      <m:t>/</m:t>
                    </m:r>
                    <m:r>
                      <m:rPr>
                        <m:nor/>
                      </m:rPr>
                      <a:rPr lang="en-AU" i="0">
                        <a:latin typeface="Arial" panose="020B0604020202020204" pitchFamily="34" charset="0"/>
                        <a:cs typeface="Arial" panose="020B0604020202020204" pitchFamily="34" charset="0"/>
                      </a:rPr>
                      <m:t>h</m:t>
                    </m:r>
                  </m:oMath>
                </a14:m>
                <a:r>
                  <a:rPr lang="en-AU" dirty="0"/>
                  <a:t> according to the formula </a:t>
                </a:r>
                <a14:m>
                  <m:oMath xmlns:m="http://schemas.openxmlformats.org/officeDocument/2006/math">
                    <m:r>
                      <a:rPr lang="en-AU" i="1">
                        <a:latin typeface="Cambria Math" panose="02040503050406030204" pitchFamily="18" charset="0"/>
                      </a:rPr>
                      <m:t>𝐶</m:t>
                    </m:r>
                    <m:r>
                      <a:rPr lang="en-AU" i="1">
                        <a:latin typeface="Cambria Math" panose="02040503050406030204" pitchFamily="18" charset="0"/>
                      </a:rPr>
                      <m:t>=</m:t>
                    </m:r>
                    <m:r>
                      <a:rPr lang="en-AU" i="1">
                        <a:latin typeface="Cambria Math" panose="02040503050406030204" pitchFamily="18" charset="0"/>
                      </a:rPr>
                      <m:t>120</m:t>
                    </m:r>
                    <m:r>
                      <a:rPr lang="en-AU" i="1">
                        <a:latin typeface="Cambria Math" panose="02040503050406030204" pitchFamily="18" charset="0"/>
                      </a:rPr>
                      <m:t>+</m:t>
                    </m:r>
                    <m:r>
                      <a:rPr lang="en-AU" i="1">
                        <a:latin typeface="Cambria Math" panose="02040503050406030204" pitchFamily="18" charset="0"/>
                      </a:rPr>
                      <m:t>8</m:t>
                    </m:r>
                    <m:r>
                      <a:rPr lang="en-AU" i="1">
                        <a:latin typeface="Cambria Math" panose="02040503050406030204" pitchFamily="18" charset="0"/>
                      </a:rPr>
                      <m:t>𝑣</m:t>
                    </m:r>
                    <m:r>
                      <a:rPr lang="en-AU" i="1">
                        <a:latin typeface="Cambria Math" panose="02040503050406030204" pitchFamily="18" charset="0"/>
                      </a:rPr>
                      <m:t>+</m:t>
                    </m:r>
                    <m:r>
                      <a:rPr lang="en-AU" i="1">
                        <a:latin typeface="Cambria Math" panose="02040503050406030204" pitchFamily="18" charset="0"/>
                      </a:rPr>
                      <m:t>0</m:t>
                    </m:r>
                    <m:r>
                      <a:rPr lang="en-AU" i="1">
                        <a:latin typeface="Cambria Math" panose="02040503050406030204" pitchFamily="18" charset="0"/>
                      </a:rPr>
                      <m:t>.</m:t>
                    </m:r>
                    <m:r>
                      <a:rPr lang="en-AU" i="1">
                        <a:latin typeface="Cambria Math" panose="02040503050406030204" pitchFamily="18" charset="0"/>
                      </a:rPr>
                      <m:t>5</m:t>
                    </m:r>
                    <m:sSup>
                      <m:sSupPr>
                        <m:ctrlPr>
                          <a:rPr lang="en-AU" i="1">
                            <a:latin typeface="Cambria Math" panose="02040503050406030204" pitchFamily="18" charset="0"/>
                          </a:rPr>
                        </m:ctrlPr>
                      </m:sSupPr>
                      <m:e>
                        <m:r>
                          <a:rPr lang="en-AU" i="1">
                            <a:latin typeface="Cambria Math" panose="02040503050406030204" pitchFamily="18" charset="0"/>
                          </a:rPr>
                          <m:t>𝑣</m:t>
                        </m:r>
                      </m:e>
                      <m:sup>
                        <m:r>
                          <a:rPr lang="en-AU" i="1">
                            <a:latin typeface="Cambria Math" panose="02040503050406030204" pitchFamily="18" charset="0"/>
                          </a:rPr>
                          <m:t>2</m:t>
                        </m:r>
                      </m:sup>
                    </m:sSup>
                    <m:r>
                      <a:rPr lang="en-AU" i="1">
                        <a:latin typeface="Cambria Math" panose="02040503050406030204" pitchFamily="18" charset="0"/>
                      </a:rPr>
                      <m:t>.</m:t>
                    </m:r>
                  </m:oMath>
                </a14:m>
                <a:br>
                  <a:rPr lang="en-AU" dirty="0"/>
                </a:br>
                <a:r>
                  <a:rPr lang="en-AU" dirty="0"/>
                  <a:t>A delivery route is </a:t>
                </a:r>
                <a14:m>
                  <m:oMath xmlns:m="http://schemas.openxmlformats.org/officeDocument/2006/math">
                    <m:r>
                      <a:rPr lang="en-AU" i="1">
                        <a:latin typeface="Cambria Math" panose="02040503050406030204" pitchFamily="18" charset="0"/>
                      </a:rPr>
                      <m:t>60</m:t>
                    </m:r>
                    <m:r>
                      <a:rPr lang="en-AU" i="1">
                        <a:latin typeface="Cambria Math" panose="02040503050406030204" pitchFamily="18" charset="0"/>
                      </a:rPr>
                      <m:t> </m:t>
                    </m:r>
                    <m:r>
                      <m:rPr>
                        <m:nor/>
                      </m:rPr>
                      <a:rPr lang="en-AU" i="0">
                        <a:latin typeface="Arial" panose="020B0604020202020204" pitchFamily="34" charset="0"/>
                        <a:cs typeface="Arial" panose="020B0604020202020204" pitchFamily="34" charset="0"/>
                      </a:rPr>
                      <m:t>km</m:t>
                    </m:r>
                  </m:oMath>
                </a14:m>
                <a:r>
                  <a:rPr lang="en-AU" dirty="0"/>
                  <a:t> long.</a:t>
                </a:r>
              </a:p>
              <a:p>
                <a:pPr>
                  <a:lnSpc>
                    <a:spcPct val="150000"/>
                  </a:lnSpc>
                </a:pPr>
                <a:r>
                  <a:rPr lang="en-AU" dirty="0"/>
                  <a:t>i. Show that the total cost, (T) dollars, for completing the delivery route is given by </a:t>
                </a:r>
                <a14:m>
                  <m:oMath xmlns:m="http://schemas.openxmlformats.org/officeDocument/2006/math">
                    <m:r>
                      <a:rPr lang="en-AU" i="1">
                        <a:latin typeface="Cambria Math" panose="02040503050406030204" pitchFamily="18" charset="0"/>
                      </a:rPr>
                      <m:t>𝑇</m:t>
                    </m:r>
                    <m:r>
                      <a:rPr lang="en-AU" i="1">
                        <a:latin typeface="Cambria Math" panose="02040503050406030204" pitchFamily="18" charset="0"/>
                      </a:rPr>
                      <m:t>=</m:t>
                    </m:r>
                    <m:f>
                      <m:fPr>
                        <m:ctrlPr>
                          <a:rPr lang="en-AU" i="1">
                            <a:latin typeface="Cambria Math" panose="02040503050406030204" pitchFamily="18" charset="0"/>
                          </a:rPr>
                        </m:ctrlPr>
                      </m:fPr>
                      <m:num>
                        <m:r>
                          <a:rPr lang="en-AU" i="1">
                            <a:latin typeface="Cambria Math" panose="02040503050406030204" pitchFamily="18" charset="0"/>
                          </a:rPr>
                          <m:t>7200</m:t>
                        </m:r>
                      </m:num>
                      <m:den>
                        <m:r>
                          <a:rPr lang="en-AU" i="1">
                            <a:latin typeface="Cambria Math" panose="02040503050406030204" pitchFamily="18" charset="0"/>
                          </a:rPr>
                          <m:t>𝑣</m:t>
                        </m:r>
                      </m:den>
                    </m:f>
                    <m:r>
                      <a:rPr lang="en-AU" i="1">
                        <a:latin typeface="Cambria Math" panose="02040503050406030204" pitchFamily="18" charset="0"/>
                      </a:rPr>
                      <m:t>+</m:t>
                    </m:r>
                    <m:r>
                      <a:rPr lang="en-AU" i="1">
                        <a:latin typeface="Cambria Math" panose="02040503050406030204" pitchFamily="18" charset="0"/>
                      </a:rPr>
                      <m:t>30</m:t>
                    </m:r>
                    <m:r>
                      <a:rPr lang="en-AU" i="1">
                        <a:latin typeface="Cambria Math" panose="02040503050406030204" pitchFamily="18" charset="0"/>
                      </a:rPr>
                      <m:t>𝑣</m:t>
                    </m:r>
                    <m:r>
                      <a:rPr lang="en-AU" i="1">
                        <a:latin typeface="Cambria Math" panose="02040503050406030204" pitchFamily="18" charset="0"/>
                      </a:rPr>
                      <m:t>+</m:t>
                    </m:r>
                    <m:r>
                      <a:rPr lang="en-AU" i="1">
                        <a:latin typeface="Cambria Math" panose="02040503050406030204" pitchFamily="18" charset="0"/>
                      </a:rPr>
                      <m:t>480</m:t>
                    </m:r>
                    <m:r>
                      <a:rPr lang="en-AU" i="1">
                        <a:latin typeface="Cambria Math" panose="02040503050406030204" pitchFamily="18" charset="0"/>
                      </a:rPr>
                      <m:t>. </m:t>
                    </m:r>
                  </m:oMath>
                </a14:m>
                <a:endParaRPr lang="en-AU" dirty="0"/>
              </a:p>
              <a:p>
                <a:pPr>
                  <a:lnSpc>
                    <a:spcPct val="150000"/>
                  </a:lnSpc>
                </a:pPr>
                <a:r>
                  <a:rPr lang="en-AU" dirty="0"/>
                  <a:t>ii. Find </a:t>
                </a:r>
                <a14:m>
                  <m:oMath xmlns:m="http://schemas.openxmlformats.org/officeDocument/2006/math">
                    <m:f>
                      <m:fPr>
                        <m:ctrlPr>
                          <a:rPr lang="en-AU" i="1">
                            <a:latin typeface="Cambria Math" panose="02040503050406030204" pitchFamily="18" charset="0"/>
                          </a:rPr>
                        </m:ctrlPr>
                      </m:fPr>
                      <m:num>
                        <m:r>
                          <a:rPr lang="en-AU" i="1">
                            <a:latin typeface="Cambria Math" panose="02040503050406030204" pitchFamily="18" charset="0"/>
                          </a:rPr>
                          <m:t>𝑑𝑇</m:t>
                        </m:r>
                      </m:num>
                      <m:den>
                        <m:r>
                          <a:rPr lang="en-AU" i="1">
                            <a:latin typeface="Cambria Math" panose="02040503050406030204" pitchFamily="18" charset="0"/>
                          </a:rPr>
                          <m:t>𝑑𝑣</m:t>
                        </m:r>
                      </m:den>
                    </m:f>
                  </m:oMath>
                </a14:m>
                <a:r>
                  <a:rPr lang="en-AU" dirty="0"/>
                  <a:t>.</a:t>
                </a:r>
              </a:p>
              <a:p>
                <a:pPr>
                  <a:lnSpc>
                    <a:spcPct val="150000"/>
                  </a:lnSpc>
                </a:pPr>
                <a:r>
                  <a:rPr lang="en-AU" dirty="0"/>
                  <a:t>iii. Find the speed that will minimise the total cost of completing the delivery route.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mc:Choice>
        <mc:Fallback xmlns="">
          <p:sp>
            <p:nvSpPr>
              <p:cNvPr id="2" name="Rectangle 2">
                <a:extLst>
                  <a:ext uri="{FF2B5EF4-FFF2-40B4-BE49-F238E27FC236}">
                    <a16:creationId xmlns:a16="http://schemas.microsoft.com/office/drawing/2014/main" id="{20AB181C-8FFA-089A-BEA7-7E0239291B9A}"/>
                  </a:ext>
                </a:extLst>
              </p:cNvPr>
              <p:cNvSpPr>
                <a:spLocks noRot="1" noChangeAspect="1" noMove="1" noResize="1" noEditPoints="1" noAdjustHandles="1" noChangeArrowheads="1" noChangeShapeType="1" noTextEdit="1"/>
              </p:cNvSpPr>
              <p:nvPr/>
            </p:nvSpPr>
            <p:spPr bwMode="auto">
              <a:xfrm>
                <a:off x="396393" y="1423678"/>
                <a:ext cx="11299737" cy="4723537"/>
              </a:xfrm>
              <a:prstGeom prst="rect">
                <a:avLst/>
              </a:prstGeom>
              <a:blipFill>
                <a:blip r:embed="rId3"/>
                <a:stretch>
                  <a:fillRect l="-809" r="-37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426017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r>
              <a:rPr lang="en-AU" u="sng" dirty="0">
                <a:hlinkClick r:id="rId7"/>
              </a:rPr>
              <a:t>Mathematics Advanced 2018 HSC paper</a:t>
            </a:r>
            <a:r>
              <a:rPr lang="en-AU" dirty="0"/>
              <a:t>  © NSW Education Standards Authority (NESA) for and on behalf of the Crown in right of the State of New South Wales, 2018.</a:t>
            </a:r>
          </a:p>
          <a:p>
            <a:r>
              <a:rPr lang="en-AU" dirty="0"/>
              <a:t>Mathematics Advanced 2006 HSC paper  © NSW Education Standards Authority (NESA) for and on behalf of the Crown in right of the State of New South Wales, 2006.</a:t>
            </a:r>
          </a:p>
          <a:p>
            <a:br>
              <a:rPr lang="en-AU" dirty="0"/>
            </a:br>
            <a:endParaRPr lang="en-AU" dirty="0">
              <a:effectLst/>
              <a:latin typeface="Arial" panose="020B0604020202020204" pitchFamily="34" charset="0"/>
              <a:ea typeface="Calibri" panose="020F0502020204030204" pitchFamily="34" charset="0"/>
            </a:endParaRP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27</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TotalTime>
  <Words>2202</Words>
  <Application>Microsoft Office PowerPoint</Application>
  <PresentationFormat>Widescreen</PresentationFormat>
  <Paragraphs>264</Paragraphs>
  <Slides>28</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Cambria Math</vt:lpstr>
      <vt:lpstr>Public Sans</vt:lpstr>
      <vt:lpstr>Times New Roman</vt:lpstr>
      <vt:lpstr>NSWG Corporate</vt:lpstr>
      <vt:lpstr>Modelling optimisation</vt:lpstr>
      <vt:lpstr>Learning intentions and success criteria</vt:lpstr>
      <vt:lpstr>Retrieval practice</vt:lpstr>
      <vt:lpstr>Finding expressions for volume</vt:lpstr>
      <vt:lpstr>Activating prior knowledge</vt:lpstr>
      <vt:lpstr>Making a popcorn container (1)</vt:lpstr>
      <vt:lpstr>Making a popcorn container (2)</vt:lpstr>
      <vt:lpstr>Container volumes</vt:lpstr>
      <vt:lpstr>Connecting learning</vt:lpstr>
      <vt:lpstr>Formula</vt:lpstr>
      <vt:lpstr>Solution for A4 (1)</vt:lpstr>
      <vt:lpstr>Solution for A4 (2)</vt:lpstr>
      <vt:lpstr>Solution for A4 (3)</vt:lpstr>
      <vt:lpstr>Scenario</vt:lpstr>
      <vt:lpstr>Solution for A3 (1)</vt:lpstr>
      <vt:lpstr>Solution for A3 (2)</vt:lpstr>
      <vt:lpstr>Solution for A3 (3)</vt:lpstr>
      <vt:lpstr>Releasing responsibility</vt:lpstr>
      <vt:lpstr>Worked example</vt:lpstr>
      <vt:lpstr>Part a Solution</vt:lpstr>
      <vt:lpstr>Part b solution</vt:lpstr>
      <vt:lpstr>Part c solution</vt:lpstr>
      <vt:lpstr>Independent practice</vt:lpstr>
      <vt:lpstr>Optimisation relay (1)</vt:lpstr>
      <vt:lpstr>Optimisation relay (2)</vt:lpstr>
      <vt:lpstr>Optimisation relay (3)</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9 – Modelling optimisation – Stage 6, advanced</dc:title>
  <dc:creator>NSW Department of Education</dc:creator>
  <dcterms:created xsi:type="dcterms:W3CDTF">2026-08-20T03:54:40Z</dcterms:created>
  <dcterms:modified xsi:type="dcterms:W3CDTF">2026-09-03T04:54:49Z</dcterms:modified>
</cp:coreProperties>
</file>