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0"/>
  </p:notesMasterIdLst>
  <p:handoutMasterIdLst>
    <p:handoutMasterId r:id="rId21"/>
  </p:handoutMasterIdLst>
  <p:sldIdLst>
    <p:sldId id="26505" r:id="rId5"/>
    <p:sldId id="26383" r:id="rId6"/>
    <p:sldId id="271" r:id="rId7"/>
    <p:sldId id="289" r:id="rId8"/>
    <p:sldId id="26525" r:id="rId9"/>
    <p:sldId id="26506" r:id="rId10"/>
    <p:sldId id="26527" r:id="rId11"/>
    <p:sldId id="26508" r:id="rId12"/>
    <p:sldId id="26528" r:id="rId13"/>
    <p:sldId id="26529" r:id="rId14"/>
    <p:sldId id="26509" r:id="rId15"/>
    <p:sldId id="26530" r:id="rId16"/>
    <p:sldId id="26512" r:id="rId17"/>
    <p:sldId id="360" r:id="rId18"/>
    <p:sldId id="361" r:id="rId19"/>
  </p:sldIdLst>
  <p:sldSz cx="12192000" cy="6858000"/>
  <p:notesSz cx="6858000" cy="9144000"/>
  <p:embeddedFontLst>
    <p:embeddedFont>
      <p:font typeface="Cambria Math" panose="02040503050406030204" pitchFamily="18" charset="0"/>
      <p:regular r:id="rId22"/>
    </p:embeddedFont>
    <p:embeddedFont>
      <p:font typeface="Public Sans" pitchFamily="2" charset="0"/>
      <p:regular r:id="rId23"/>
      <p:bold r:id="rId24"/>
      <p:italic r:id="rId25"/>
      <p:boldItalic r:id="rId2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Global maximum and minimum" id="{37641C72-2B0D-4DA7-863C-82465FA72A95}">
          <p14:sldIdLst>
            <p14:sldId id="26505"/>
            <p14:sldId id="26383"/>
            <p14:sldId id="271"/>
            <p14:sldId id="289"/>
            <p14:sldId id="26525"/>
            <p14:sldId id="26506"/>
            <p14:sldId id="26527"/>
            <p14:sldId id="26508"/>
            <p14:sldId id="26528"/>
            <p14:sldId id="26529"/>
            <p14:sldId id="26509"/>
            <p14:sldId id="26530"/>
            <p14:sldId id="26512"/>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F66CC0-0329-4502-B88C-9EB96B92926E}" v="2" dt="2026-09-03T04:55:36.257"/>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915" autoAdjust="0"/>
  </p:normalViewPr>
  <p:slideViewPr>
    <p:cSldViewPr snapToGrid="0">
      <p:cViewPr varScale="1">
        <p:scale>
          <a:sx n="97" d="100"/>
          <a:sy n="97" d="100"/>
        </p:scale>
        <p:origin x="96" y="822"/>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3FAAE-DADC-68D6-BE87-82EC93E5F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D99CD-C951-F572-1ED5-EE22FC2BB0F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365A1AC-0E1D-5C59-6062-D5B47B5E3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AFEFE2B-64B3-F3CF-7540-BD1F3A5769DE}"/>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232093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036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76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Global maximum and minimum</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0977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be able to determine the global maximum and minimum values of a function in a domain.</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define a global maximum and minimum of a function.</a:t>
            </a:r>
          </a:p>
          <a:p>
            <a:pPr marL="342900" indent="-342900">
              <a:lnSpc>
                <a:spcPct val="150000"/>
              </a:lnSpc>
              <a:spcAft>
                <a:spcPts val="600"/>
              </a:spcAft>
              <a:buFont typeface="Arial"/>
              <a:buChar char="•"/>
            </a:pPr>
            <a:r>
              <a:rPr lang="en-AU" sz="2000" dirty="0">
                <a:cs typeface="Arial" panose="020B0604020202020204" pitchFamily="34" charset="0"/>
              </a:rPr>
              <a:t>I can identify all relevant points to test for the global maximum and minimum.</a:t>
            </a:r>
          </a:p>
          <a:p>
            <a:pPr marL="342900" indent="-342900">
              <a:lnSpc>
                <a:spcPct val="150000"/>
              </a:lnSpc>
              <a:spcAft>
                <a:spcPts val="600"/>
              </a:spcAft>
              <a:buFont typeface="Arial"/>
              <a:buChar char="•"/>
            </a:pPr>
            <a:r>
              <a:rPr lang="en-AU" sz="2000" dirty="0">
                <a:cs typeface="Arial" panose="020B0604020202020204" pitchFamily="34" charset="0"/>
              </a:rPr>
              <a:t>I can distinguish between local and global maxima and minima.</a:t>
            </a: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Which one doesn’t belong</a:t>
            </a:r>
          </a:p>
        </p:txBody>
      </p:sp>
      <p:grpSp>
        <p:nvGrpSpPr>
          <p:cNvPr id="2" name="Group 1" descr="Graph of a downward-opening parabola on a Cartesian plane. The graph rises to a local maximum above the x-axis before decreasing on both sides. Arrows indicate the graph continues downward indefinitely, so the function has a global maximum but no global minimum.">
            <a:extLst>
              <a:ext uri="{FF2B5EF4-FFF2-40B4-BE49-F238E27FC236}">
                <a16:creationId xmlns:a16="http://schemas.microsoft.com/office/drawing/2014/main" id="{B5740406-4D0B-D313-6E49-3072EC18D397}"/>
              </a:ext>
            </a:extLst>
          </p:cNvPr>
          <p:cNvGrpSpPr/>
          <p:nvPr/>
        </p:nvGrpSpPr>
        <p:grpSpPr>
          <a:xfrm>
            <a:off x="486680" y="986336"/>
            <a:ext cx="2493301" cy="2566778"/>
            <a:chOff x="486680" y="986336"/>
            <a:chExt cx="2493301" cy="2566778"/>
          </a:xfrm>
        </p:grpSpPr>
        <p:pic>
          <p:nvPicPr>
            <p:cNvPr id="7" name="Picture 6" descr="Graph of a downward-opening parabola on a Cartesian plane. The graph rises to a local maximum above the x-axis before decreasing on both sides. Arrows indicate the graph continues downward indefinitely, so the function has a global maximum but no global minimum.">
              <a:extLst>
                <a:ext uri="{FF2B5EF4-FFF2-40B4-BE49-F238E27FC236}">
                  <a16:creationId xmlns:a16="http://schemas.microsoft.com/office/drawing/2014/main" id="{7CF4C366-267A-A264-29FD-F8BE8F70667A}"/>
                </a:ext>
              </a:extLst>
            </p:cNvPr>
            <p:cNvPicPr>
              <a:picLocks noChangeAspect="1"/>
            </p:cNvPicPr>
            <p:nvPr/>
          </p:nvPicPr>
          <p:blipFill>
            <a:blip r:embed="rId3"/>
            <a:stretch>
              <a:fillRect/>
            </a:stretch>
          </p:blipFill>
          <p:spPr>
            <a:xfrm>
              <a:off x="499771" y="1033114"/>
              <a:ext cx="2480210" cy="2520000"/>
            </a:xfrm>
            <a:prstGeom prst="rect">
              <a:avLst/>
            </a:prstGeom>
          </p:spPr>
        </p:pic>
        <p:sp>
          <p:nvSpPr>
            <p:cNvPr id="28" name="TextBox 27">
              <a:extLst>
                <a:ext uri="{FF2B5EF4-FFF2-40B4-BE49-F238E27FC236}">
                  <a16:creationId xmlns:a16="http://schemas.microsoft.com/office/drawing/2014/main" id="{DDEA33CE-CFC5-942E-B1A3-3CE64AA333FE}"/>
                </a:ext>
              </a:extLst>
            </p:cNvPr>
            <p:cNvSpPr txBox="1"/>
            <p:nvPr/>
          </p:nvSpPr>
          <p:spPr>
            <a:xfrm>
              <a:off x="486680" y="986336"/>
              <a:ext cx="228600" cy="307313"/>
            </a:xfrm>
            <a:prstGeom prst="rect">
              <a:avLst/>
            </a:prstGeom>
            <a:noFill/>
          </p:spPr>
          <p:txBody>
            <a:bodyPr wrap="square" lIns="0" tIns="0" rIns="0" bIns="0" rtlCol="0">
              <a:noAutofit/>
            </a:bodyPr>
            <a:lstStyle/>
            <a:p>
              <a:pPr algn="ctr"/>
              <a:r>
                <a:rPr lang="en-AU" sz="1800" dirty="0"/>
                <a:t>A</a:t>
              </a:r>
            </a:p>
          </p:txBody>
        </p:sp>
      </p:grpSp>
      <p:grpSp>
        <p:nvGrpSpPr>
          <p:cNvPr id="5" name="Group 4" descr="Graph of an upward-opening parabola. The graph has a global minimum at its vertex and no global maximum because it increases without bound.">
            <a:extLst>
              <a:ext uri="{FF2B5EF4-FFF2-40B4-BE49-F238E27FC236}">
                <a16:creationId xmlns:a16="http://schemas.microsoft.com/office/drawing/2014/main" id="{CABD50A5-2627-A342-2514-CC9F7230D01C}"/>
              </a:ext>
            </a:extLst>
          </p:cNvPr>
          <p:cNvGrpSpPr/>
          <p:nvPr/>
        </p:nvGrpSpPr>
        <p:grpSpPr>
          <a:xfrm>
            <a:off x="3252987" y="986335"/>
            <a:ext cx="2506391" cy="2566779"/>
            <a:chOff x="3252987" y="986335"/>
            <a:chExt cx="2506391" cy="2566779"/>
          </a:xfrm>
        </p:grpSpPr>
        <p:pic>
          <p:nvPicPr>
            <p:cNvPr id="9" name="Picture 8" descr="Graph of an upward-opening parabola. The graph has a global minimum at its vertex and no global maximum because it increases without bound.">
              <a:extLst>
                <a:ext uri="{FF2B5EF4-FFF2-40B4-BE49-F238E27FC236}">
                  <a16:creationId xmlns:a16="http://schemas.microsoft.com/office/drawing/2014/main" id="{C6E4D00F-3FDC-22B3-FA50-1F7C44700C88}"/>
                </a:ext>
              </a:extLst>
            </p:cNvPr>
            <p:cNvPicPr>
              <a:picLocks noChangeAspect="1"/>
            </p:cNvPicPr>
            <p:nvPr/>
          </p:nvPicPr>
          <p:blipFill>
            <a:blip r:embed="rId4"/>
            <a:stretch>
              <a:fillRect/>
            </a:stretch>
          </p:blipFill>
          <p:spPr>
            <a:xfrm>
              <a:off x="3270434" y="1033114"/>
              <a:ext cx="2488944" cy="2520000"/>
            </a:xfrm>
            <a:prstGeom prst="rect">
              <a:avLst/>
            </a:prstGeom>
          </p:spPr>
        </p:pic>
        <p:sp>
          <p:nvSpPr>
            <p:cNvPr id="29" name="TextBox 28">
              <a:extLst>
                <a:ext uri="{FF2B5EF4-FFF2-40B4-BE49-F238E27FC236}">
                  <a16:creationId xmlns:a16="http://schemas.microsoft.com/office/drawing/2014/main" id="{111B7196-8E49-2424-F9A8-7F5A8D500195}"/>
                </a:ext>
              </a:extLst>
            </p:cNvPr>
            <p:cNvSpPr txBox="1"/>
            <p:nvPr/>
          </p:nvSpPr>
          <p:spPr>
            <a:xfrm>
              <a:off x="3252987" y="986335"/>
              <a:ext cx="228600" cy="307313"/>
            </a:xfrm>
            <a:prstGeom prst="rect">
              <a:avLst/>
            </a:prstGeom>
            <a:noFill/>
          </p:spPr>
          <p:txBody>
            <a:bodyPr wrap="square" lIns="0" tIns="0" rIns="0" bIns="0" rtlCol="0">
              <a:noAutofit/>
            </a:bodyPr>
            <a:lstStyle/>
            <a:p>
              <a:pPr algn="ctr"/>
              <a:r>
                <a:rPr lang="en-AU" sz="1800" dirty="0"/>
                <a:t>B</a:t>
              </a:r>
            </a:p>
          </p:txBody>
        </p:sp>
      </p:grpSp>
      <p:grpSp>
        <p:nvGrpSpPr>
          <p:cNvPr id="6" name="Group 5" descr="Graph of a cubic function with a local maximum and a local minimum. The graph has no global maximum or global minimum because it decreases without bound to the left and increases without bound to the right.">
            <a:extLst>
              <a:ext uri="{FF2B5EF4-FFF2-40B4-BE49-F238E27FC236}">
                <a16:creationId xmlns:a16="http://schemas.microsoft.com/office/drawing/2014/main" id="{BBCF52B0-BD51-757E-F545-C383C53B6B81}"/>
              </a:ext>
            </a:extLst>
          </p:cNvPr>
          <p:cNvGrpSpPr/>
          <p:nvPr/>
        </p:nvGrpSpPr>
        <p:grpSpPr>
          <a:xfrm>
            <a:off x="498680" y="3761367"/>
            <a:ext cx="2482390" cy="2566777"/>
            <a:chOff x="498680" y="3761367"/>
            <a:chExt cx="2482390" cy="2566777"/>
          </a:xfrm>
        </p:grpSpPr>
        <p:pic>
          <p:nvPicPr>
            <p:cNvPr id="14" name="Picture 13" descr="Graph of a cubic function with a local maximum and a local minimum. The graph has no global maximum or global minimum because it decreases without bound to the left and increases without bound to the right.">
              <a:extLst>
                <a:ext uri="{FF2B5EF4-FFF2-40B4-BE49-F238E27FC236}">
                  <a16:creationId xmlns:a16="http://schemas.microsoft.com/office/drawing/2014/main" id="{9A8A28EE-4127-DB28-72E9-01A314579E33}"/>
                </a:ext>
              </a:extLst>
            </p:cNvPr>
            <p:cNvPicPr>
              <a:picLocks noChangeAspect="1"/>
            </p:cNvPicPr>
            <p:nvPr/>
          </p:nvPicPr>
          <p:blipFill>
            <a:blip r:embed="rId5"/>
            <a:stretch>
              <a:fillRect/>
            </a:stretch>
          </p:blipFill>
          <p:spPr>
            <a:xfrm>
              <a:off x="498682" y="3808144"/>
              <a:ext cx="2482388" cy="2520000"/>
            </a:xfrm>
            <a:prstGeom prst="rect">
              <a:avLst/>
            </a:prstGeom>
          </p:spPr>
        </p:pic>
        <p:sp>
          <p:nvSpPr>
            <p:cNvPr id="30" name="TextBox 29">
              <a:extLst>
                <a:ext uri="{FF2B5EF4-FFF2-40B4-BE49-F238E27FC236}">
                  <a16:creationId xmlns:a16="http://schemas.microsoft.com/office/drawing/2014/main" id="{FFF3476B-78EB-50C2-5CE2-4C34B8CED46D}"/>
                </a:ext>
              </a:extLst>
            </p:cNvPr>
            <p:cNvSpPr txBox="1"/>
            <p:nvPr/>
          </p:nvSpPr>
          <p:spPr>
            <a:xfrm>
              <a:off x="498680" y="3761367"/>
              <a:ext cx="228600" cy="307313"/>
            </a:xfrm>
            <a:prstGeom prst="rect">
              <a:avLst/>
            </a:prstGeom>
            <a:noFill/>
          </p:spPr>
          <p:txBody>
            <a:bodyPr wrap="square" lIns="0" tIns="0" rIns="0" bIns="0" rtlCol="0">
              <a:noAutofit/>
            </a:bodyPr>
            <a:lstStyle/>
            <a:p>
              <a:pPr algn="ctr"/>
              <a:r>
                <a:rPr lang="en-AU" sz="1800" dirty="0"/>
                <a:t>C</a:t>
              </a:r>
            </a:p>
          </p:txBody>
        </p:sp>
      </p:grpSp>
      <p:grpSp>
        <p:nvGrpSpPr>
          <p:cNvPr id="8" name="Group 7" descr="Graph of a discontinuous function. A curve with a local maximum ends at an open circle, while a decreasing line begins at a different closed point with the same x-value, creating a jump discontinuity. The graph has a local maximum but no global maximum or global minimum because it is unbounded below.">
            <a:extLst>
              <a:ext uri="{FF2B5EF4-FFF2-40B4-BE49-F238E27FC236}">
                <a16:creationId xmlns:a16="http://schemas.microsoft.com/office/drawing/2014/main" id="{3125616E-E493-A68A-CFFA-02D21BAE6913}"/>
              </a:ext>
            </a:extLst>
          </p:cNvPr>
          <p:cNvGrpSpPr/>
          <p:nvPr/>
        </p:nvGrpSpPr>
        <p:grpSpPr>
          <a:xfrm>
            <a:off x="3264987" y="3727407"/>
            <a:ext cx="2490024" cy="2600737"/>
            <a:chOff x="3264987" y="3727407"/>
            <a:chExt cx="2490024" cy="2600737"/>
          </a:xfrm>
        </p:grpSpPr>
        <p:pic>
          <p:nvPicPr>
            <p:cNvPr id="16" name="Picture 15" descr="Graph of a discontinuous function. A curve with a local maximum ends at an open circle, while a decreasing line begins at a different closed point with the same x-value, creating a jump discontinuity. The graph has a local maximum but no global maximum or global minimum because it is unbounded below.">
              <a:extLst>
                <a:ext uri="{FF2B5EF4-FFF2-40B4-BE49-F238E27FC236}">
                  <a16:creationId xmlns:a16="http://schemas.microsoft.com/office/drawing/2014/main" id="{C2E64CC7-2F4D-A88A-7772-FD33EA7A563E}"/>
                </a:ext>
              </a:extLst>
            </p:cNvPr>
            <p:cNvPicPr>
              <a:picLocks noChangeAspect="1"/>
            </p:cNvPicPr>
            <p:nvPr/>
          </p:nvPicPr>
          <p:blipFill>
            <a:blip r:embed="rId6"/>
            <a:stretch>
              <a:fillRect/>
            </a:stretch>
          </p:blipFill>
          <p:spPr>
            <a:xfrm>
              <a:off x="3274801" y="3808144"/>
              <a:ext cx="2480210" cy="2520000"/>
            </a:xfrm>
            <a:prstGeom prst="rect">
              <a:avLst/>
            </a:prstGeom>
          </p:spPr>
        </p:pic>
        <p:sp>
          <p:nvSpPr>
            <p:cNvPr id="31" name="TextBox 30">
              <a:extLst>
                <a:ext uri="{FF2B5EF4-FFF2-40B4-BE49-F238E27FC236}">
                  <a16:creationId xmlns:a16="http://schemas.microsoft.com/office/drawing/2014/main" id="{5F7BE47B-1588-F07A-0709-01C81F089094}"/>
                </a:ext>
              </a:extLst>
            </p:cNvPr>
            <p:cNvSpPr txBox="1"/>
            <p:nvPr/>
          </p:nvSpPr>
          <p:spPr>
            <a:xfrm>
              <a:off x="3264987" y="3727407"/>
              <a:ext cx="228600" cy="307313"/>
            </a:xfrm>
            <a:prstGeom prst="rect">
              <a:avLst/>
            </a:prstGeom>
            <a:noFill/>
          </p:spPr>
          <p:txBody>
            <a:bodyPr wrap="square" lIns="0" tIns="0" rIns="0" bIns="0" rtlCol="0">
              <a:noAutofit/>
            </a:bodyPr>
            <a:lstStyle/>
            <a:p>
              <a:pPr algn="ctr"/>
              <a:r>
                <a:rPr lang="en-AU" sz="1800" dirty="0"/>
                <a:t>D</a:t>
              </a:r>
            </a:p>
          </p:txBody>
        </p:sp>
      </p:grpSp>
      <p:cxnSp>
        <p:nvCxnSpPr>
          <p:cNvPr id="18" name="Straight Connector 17">
            <a:extLst>
              <a:ext uri="{FF2B5EF4-FFF2-40B4-BE49-F238E27FC236}">
                <a16:creationId xmlns:a16="http://schemas.microsoft.com/office/drawing/2014/main" id="{E781D251-2F28-0046-FDA6-8434205BF299}"/>
              </a:ext>
              <a:ext uri="{C183D7F6-B498-43B3-948B-1728B52AA6E4}">
                <adec:decorative xmlns:adec="http://schemas.microsoft.com/office/drawing/2017/decorative" val="1"/>
              </a:ext>
            </a:extLst>
          </p:cNvPr>
          <p:cNvCxnSpPr/>
          <p:nvPr/>
        </p:nvCxnSpPr>
        <p:spPr>
          <a:xfrm>
            <a:off x="348000" y="3680630"/>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4C9A72-4A80-9E15-6248-9202F286BA35}"/>
              </a:ext>
              <a:ext uri="{C183D7F6-B498-43B3-948B-1728B52AA6E4}">
                <adec:decorative xmlns:adec="http://schemas.microsoft.com/office/drawing/2017/decorative" val="1"/>
              </a:ext>
            </a:extLst>
          </p:cNvPr>
          <p:cNvCxnSpPr>
            <a:cxnSpLocks/>
          </p:cNvCxnSpPr>
          <p:nvPr/>
        </p:nvCxnSpPr>
        <p:spPr>
          <a:xfrm rot="16200000">
            <a:off x="356722" y="3680628"/>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E4DF2DA-FAD4-7554-1C76-47FC277E311C}"/>
              </a:ext>
              <a:ext uri="{C183D7F6-B498-43B3-948B-1728B52AA6E4}">
                <adec:decorative xmlns:adec="http://schemas.microsoft.com/office/drawing/2017/decorative" val="1"/>
              </a:ext>
            </a:extLst>
          </p:cNvPr>
          <p:cNvCxnSpPr>
            <a:cxnSpLocks/>
          </p:cNvCxnSpPr>
          <p:nvPr/>
        </p:nvCxnSpPr>
        <p:spPr>
          <a:xfrm rot="16200000">
            <a:off x="3123030" y="3680628"/>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FB46509-F0AE-F959-8ADE-C91856DF781A}"/>
              </a:ext>
              <a:ext uri="{C183D7F6-B498-43B3-948B-1728B52AA6E4}">
                <adec:decorative xmlns:adec="http://schemas.microsoft.com/office/drawing/2017/decorative" val="1"/>
              </a:ext>
            </a:extLst>
          </p:cNvPr>
          <p:cNvCxnSpPr>
            <a:cxnSpLocks/>
          </p:cNvCxnSpPr>
          <p:nvPr/>
        </p:nvCxnSpPr>
        <p:spPr>
          <a:xfrm rot="16200000">
            <a:off x="-2427031" y="3680628"/>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82B644-E0AA-5D9A-B056-1F0F66F0DED9}"/>
              </a:ext>
              <a:ext uri="{C183D7F6-B498-43B3-948B-1728B52AA6E4}">
                <adec:decorative xmlns:adec="http://schemas.microsoft.com/office/drawing/2017/decorative" val="1"/>
              </a:ext>
            </a:extLst>
          </p:cNvPr>
          <p:cNvCxnSpPr/>
          <p:nvPr/>
        </p:nvCxnSpPr>
        <p:spPr>
          <a:xfrm>
            <a:off x="347998" y="905598"/>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73A870-5529-1CB1-ABD4-95AC432BAAD6}"/>
              </a:ext>
              <a:ext uri="{C183D7F6-B498-43B3-948B-1728B52AA6E4}">
                <adec:decorative xmlns:adec="http://schemas.microsoft.com/office/drawing/2017/decorative" val="1"/>
              </a:ext>
            </a:extLst>
          </p:cNvPr>
          <p:cNvCxnSpPr/>
          <p:nvPr/>
        </p:nvCxnSpPr>
        <p:spPr>
          <a:xfrm>
            <a:off x="347997" y="6455658"/>
            <a:ext cx="555005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BC756-AC18-1CDE-F126-693B44799E6D}"/>
              </a:ext>
            </a:extLst>
          </p:cNvPr>
          <p:cNvSpPr>
            <a:spLocks noGrp="1"/>
          </p:cNvSpPr>
          <p:nvPr>
            <p:ph type="title"/>
          </p:nvPr>
        </p:nvSpPr>
        <p:spPr/>
        <p:txBody>
          <a:bodyPr/>
          <a:lstStyle/>
          <a:p>
            <a:r>
              <a:rPr lang="en-AU" dirty="0"/>
              <a:t>Hiker scenario (1)</a:t>
            </a:r>
          </a:p>
        </p:txBody>
      </p:sp>
      <p:pic>
        <p:nvPicPr>
          <p:cNvPr id="5" name="Picture 4" descr="Graph of altitude against distance for a hiking trail. The trail climbs to a lookout at approximately 4 km and 1100 m, descends to a valley near 8 km, then climbs steadily to the finish. The graph has a local maximum at the lookout and a local minimum in the valley.&#10;">
            <a:extLst>
              <a:ext uri="{FF2B5EF4-FFF2-40B4-BE49-F238E27FC236}">
                <a16:creationId xmlns:a16="http://schemas.microsoft.com/office/drawing/2014/main" id="{08FB87F1-B2F3-F8F2-147C-29AE002D9BC8}"/>
              </a:ext>
            </a:extLst>
          </p:cNvPr>
          <p:cNvPicPr>
            <a:picLocks noChangeAspect="1"/>
          </p:cNvPicPr>
          <p:nvPr/>
        </p:nvPicPr>
        <p:blipFill>
          <a:blip r:embed="rId2"/>
          <a:stretch>
            <a:fillRect/>
          </a:stretch>
        </p:blipFill>
        <p:spPr>
          <a:xfrm>
            <a:off x="273274" y="1080966"/>
            <a:ext cx="11645452" cy="5435034"/>
          </a:xfrm>
          <a:prstGeom prst="rect">
            <a:avLst/>
          </a:prstGeom>
        </p:spPr>
      </p:pic>
      <p:sp>
        <p:nvSpPr>
          <p:cNvPr id="2" name="Slide Number Placeholder 1">
            <a:extLst>
              <a:ext uri="{FF2B5EF4-FFF2-40B4-BE49-F238E27FC236}">
                <a16:creationId xmlns:a16="http://schemas.microsoft.com/office/drawing/2014/main" id="{66ACEFB9-B443-4F0F-BF02-F19263CDD36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a:t>
            </a:fld>
            <a:endParaRPr lang="en-AU" dirty="0"/>
          </a:p>
        </p:txBody>
      </p:sp>
    </p:spTree>
    <p:extLst>
      <p:ext uri="{BB962C8B-B14F-4D97-AF65-F5344CB8AC3E}">
        <p14:creationId xmlns:p14="http://schemas.microsoft.com/office/powerpoint/2010/main" val="47882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7A3E8-81AB-F63D-8CD0-8D1CB2D88FEC}"/>
              </a:ext>
            </a:extLst>
          </p:cNvPr>
          <p:cNvSpPr>
            <a:spLocks noGrp="1"/>
          </p:cNvSpPr>
          <p:nvPr>
            <p:ph type="title"/>
          </p:nvPr>
        </p:nvSpPr>
        <p:spPr/>
        <p:txBody>
          <a:bodyPr/>
          <a:lstStyle/>
          <a:p>
            <a:r>
              <a:rPr lang="en-AU" dirty="0"/>
              <a:t>Hiker scenario (4)</a:t>
            </a:r>
          </a:p>
        </p:txBody>
      </p:sp>
      <p:sp>
        <p:nvSpPr>
          <p:cNvPr id="4" name="Text Placeholder 3">
            <a:extLst>
              <a:ext uri="{FF2B5EF4-FFF2-40B4-BE49-F238E27FC236}">
                <a16:creationId xmlns:a16="http://schemas.microsoft.com/office/drawing/2014/main" id="{25F7A86E-DF66-AA4C-2ED2-C1402193C472}"/>
              </a:ext>
            </a:extLst>
          </p:cNvPr>
          <p:cNvSpPr>
            <a:spLocks noGrp="1"/>
          </p:cNvSpPr>
          <p:nvPr>
            <p:ph type="body" sz="quarter" idx="18"/>
          </p:nvPr>
        </p:nvSpPr>
        <p:spPr/>
        <p:txBody>
          <a:bodyPr/>
          <a:lstStyle/>
          <a:p>
            <a:r>
              <a:rPr lang="en-AU" dirty="0"/>
              <a:t>Overall</a:t>
            </a:r>
          </a:p>
        </p:txBody>
      </p:sp>
      <p:grpSp>
        <p:nvGrpSpPr>
          <p:cNvPr id="5" name="Group 4" descr="Graph of altitude against distance for a two-day hiking trail. Day 1 contains a local minimum, a local and global maximum at the lookout, and ends at the minimum value of the trail. Day 2 begins at the minimum and local minimum, then climbs continuously to the maximum value at the end of the trail. The graph illustrates how extrema can change when a journey is considered as a whole or split into separate domains.">
            <a:extLst>
              <a:ext uri="{FF2B5EF4-FFF2-40B4-BE49-F238E27FC236}">
                <a16:creationId xmlns:a16="http://schemas.microsoft.com/office/drawing/2014/main" id="{BC50837C-4DDD-2AE7-1DE0-B5171DCD7E79}"/>
              </a:ext>
            </a:extLst>
          </p:cNvPr>
          <p:cNvGrpSpPr/>
          <p:nvPr/>
        </p:nvGrpSpPr>
        <p:grpSpPr>
          <a:xfrm>
            <a:off x="359998" y="1129214"/>
            <a:ext cx="11625613" cy="5631792"/>
            <a:chOff x="359998" y="1129214"/>
            <a:chExt cx="11625613" cy="5631792"/>
          </a:xfrm>
        </p:grpSpPr>
        <p:pic>
          <p:nvPicPr>
            <p:cNvPr id="9" name="Picture 8">
              <a:extLst>
                <a:ext uri="{FF2B5EF4-FFF2-40B4-BE49-F238E27FC236}">
                  <a16:creationId xmlns:a16="http://schemas.microsoft.com/office/drawing/2014/main" id="{4FFED117-FC3C-2436-51FF-B20626C766E7}"/>
                </a:ext>
              </a:extLst>
            </p:cNvPr>
            <p:cNvPicPr>
              <a:picLocks noChangeAspect="1"/>
            </p:cNvPicPr>
            <p:nvPr/>
          </p:nvPicPr>
          <p:blipFill>
            <a:blip r:embed="rId2"/>
            <a:stretch>
              <a:fillRect/>
            </a:stretch>
          </p:blipFill>
          <p:spPr>
            <a:xfrm>
              <a:off x="359998" y="1335231"/>
              <a:ext cx="11625613" cy="5425775"/>
            </a:xfrm>
            <a:prstGeom prst="rect">
              <a:avLst/>
            </a:prstGeom>
          </p:spPr>
        </p:pic>
        <p:sp>
          <p:nvSpPr>
            <p:cNvPr id="7" name="TextBox 6">
              <a:extLst>
                <a:ext uri="{FF2B5EF4-FFF2-40B4-BE49-F238E27FC236}">
                  <a16:creationId xmlns:a16="http://schemas.microsoft.com/office/drawing/2014/main" id="{663EEFFC-7F53-3B77-6554-A19B44D3EE47}"/>
                </a:ext>
              </a:extLst>
            </p:cNvPr>
            <p:cNvSpPr txBox="1"/>
            <p:nvPr/>
          </p:nvSpPr>
          <p:spPr>
            <a:xfrm>
              <a:off x="1002727" y="4810109"/>
              <a:ext cx="1132609" cy="602673"/>
            </a:xfrm>
            <a:prstGeom prst="rect">
              <a:avLst/>
            </a:prstGeom>
            <a:solidFill>
              <a:schemeClr val="bg1"/>
            </a:solidFill>
          </p:spPr>
          <p:txBody>
            <a:bodyPr wrap="square" lIns="0" tIns="0" rIns="0" bIns="0" rtlCol="0">
              <a:noAutofit/>
            </a:bodyPr>
            <a:lstStyle/>
            <a:p>
              <a:pPr algn="l"/>
              <a:r>
                <a:rPr lang="en-AU" sz="1800" dirty="0"/>
                <a:t>Local minimum</a:t>
              </a:r>
            </a:p>
          </p:txBody>
        </p:sp>
        <p:sp>
          <p:nvSpPr>
            <p:cNvPr id="8" name="TextBox 7">
              <a:extLst>
                <a:ext uri="{FF2B5EF4-FFF2-40B4-BE49-F238E27FC236}">
                  <a16:creationId xmlns:a16="http://schemas.microsoft.com/office/drawing/2014/main" id="{8B89D928-2421-CF28-2F7B-C715FCDC2AE7}"/>
                </a:ext>
              </a:extLst>
            </p:cNvPr>
            <p:cNvSpPr txBox="1"/>
            <p:nvPr/>
          </p:nvSpPr>
          <p:spPr>
            <a:xfrm>
              <a:off x="2469329" y="3329941"/>
              <a:ext cx="1163782" cy="685800"/>
            </a:xfrm>
            <a:prstGeom prst="rect">
              <a:avLst/>
            </a:prstGeom>
            <a:solidFill>
              <a:schemeClr val="bg1"/>
            </a:solidFill>
          </p:spPr>
          <p:txBody>
            <a:bodyPr wrap="square" lIns="0" tIns="0" rIns="0" bIns="0" rtlCol="0">
              <a:noAutofit/>
            </a:bodyPr>
            <a:lstStyle/>
            <a:p>
              <a:pPr algn="l"/>
              <a:r>
                <a:rPr lang="en-AU" sz="1800" dirty="0"/>
                <a:t>Local maximum</a:t>
              </a:r>
            </a:p>
          </p:txBody>
        </p:sp>
        <p:cxnSp>
          <p:nvCxnSpPr>
            <p:cNvPr id="10" name="Straight Arrow Connector 9">
              <a:extLst>
                <a:ext uri="{FF2B5EF4-FFF2-40B4-BE49-F238E27FC236}">
                  <a16:creationId xmlns:a16="http://schemas.microsoft.com/office/drawing/2014/main" id="{89180BB7-A0E7-7C41-483E-45B7D472BC82}"/>
                </a:ext>
              </a:extLst>
            </p:cNvPr>
            <p:cNvCxnSpPr>
              <a:cxnSpLocks/>
              <a:stCxn id="7" idx="0"/>
            </p:cNvCxnSpPr>
            <p:nvPr/>
          </p:nvCxnSpPr>
          <p:spPr>
            <a:xfrm flipH="1" flipV="1">
              <a:off x="1493520" y="4465320"/>
              <a:ext cx="75512" cy="344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2974C74-3029-4598-740A-07DA0B222AF6}"/>
                </a:ext>
              </a:extLst>
            </p:cNvPr>
            <p:cNvCxnSpPr/>
            <p:nvPr/>
          </p:nvCxnSpPr>
          <p:spPr>
            <a:xfrm flipV="1">
              <a:off x="3051220" y="2966258"/>
              <a:ext cx="0" cy="363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B674D51-721B-2809-83DA-B5EF1C8D7DC9}"/>
                </a:ext>
              </a:extLst>
            </p:cNvPr>
            <p:cNvCxnSpPr>
              <a:cxnSpLocks/>
            </p:cNvCxnSpPr>
            <p:nvPr/>
          </p:nvCxnSpPr>
          <p:spPr>
            <a:xfrm flipV="1">
              <a:off x="4684080" y="1129214"/>
              <a:ext cx="0" cy="5468473"/>
            </a:xfrm>
            <a:prstGeom prst="line">
              <a:avLst/>
            </a:prstGeom>
            <a:ln w="1905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0346FA46-D3BB-F637-EBC4-690FDAEE8D81}"/>
                </a:ext>
              </a:extLst>
            </p:cNvPr>
            <p:cNvSpPr txBox="1"/>
            <p:nvPr/>
          </p:nvSpPr>
          <p:spPr>
            <a:xfrm>
              <a:off x="1002727" y="1292539"/>
              <a:ext cx="680595" cy="270163"/>
            </a:xfrm>
            <a:prstGeom prst="rect">
              <a:avLst/>
            </a:prstGeom>
            <a:solidFill>
              <a:schemeClr val="bg1"/>
            </a:solidFill>
          </p:spPr>
          <p:txBody>
            <a:bodyPr wrap="square" lIns="0" tIns="0" rIns="0" bIns="0" rtlCol="0">
              <a:noAutofit/>
            </a:bodyPr>
            <a:lstStyle/>
            <a:p>
              <a:pPr algn="l"/>
              <a:r>
                <a:rPr lang="en-AU" sz="1800" dirty="0"/>
                <a:t>Day 1</a:t>
              </a:r>
            </a:p>
          </p:txBody>
        </p:sp>
        <p:sp>
          <p:nvSpPr>
            <p:cNvPr id="20" name="TextBox 19">
              <a:extLst>
                <a:ext uri="{FF2B5EF4-FFF2-40B4-BE49-F238E27FC236}">
                  <a16:creationId xmlns:a16="http://schemas.microsoft.com/office/drawing/2014/main" id="{EE1E44E0-704D-3374-6C85-8CE4096F9427}"/>
                </a:ext>
              </a:extLst>
            </p:cNvPr>
            <p:cNvSpPr txBox="1"/>
            <p:nvPr/>
          </p:nvSpPr>
          <p:spPr>
            <a:xfrm>
              <a:off x="4804972" y="1270016"/>
              <a:ext cx="680595" cy="270163"/>
            </a:xfrm>
            <a:prstGeom prst="rect">
              <a:avLst/>
            </a:prstGeom>
            <a:solidFill>
              <a:schemeClr val="bg1"/>
            </a:solidFill>
          </p:spPr>
          <p:txBody>
            <a:bodyPr wrap="square" lIns="0" tIns="0" rIns="0" bIns="0" rtlCol="0">
              <a:noAutofit/>
            </a:bodyPr>
            <a:lstStyle/>
            <a:p>
              <a:pPr algn="l"/>
              <a:r>
                <a:rPr lang="en-AU" sz="1800" dirty="0"/>
                <a:t>Day 2</a:t>
              </a:r>
            </a:p>
          </p:txBody>
        </p:sp>
        <p:sp>
          <p:nvSpPr>
            <p:cNvPr id="21" name="TextBox 20">
              <a:extLst>
                <a:ext uri="{FF2B5EF4-FFF2-40B4-BE49-F238E27FC236}">
                  <a16:creationId xmlns:a16="http://schemas.microsoft.com/office/drawing/2014/main" id="{E7310D0C-AE1F-F4F1-82A0-B39A2B2C7475}"/>
                </a:ext>
              </a:extLst>
            </p:cNvPr>
            <p:cNvSpPr txBox="1"/>
            <p:nvPr/>
          </p:nvSpPr>
          <p:spPr>
            <a:xfrm>
              <a:off x="4760486" y="4810109"/>
              <a:ext cx="981955" cy="593164"/>
            </a:xfrm>
            <a:prstGeom prst="rect">
              <a:avLst/>
            </a:prstGeom>
            <a:solidFill>
              <a:schemeClr val="bg1"/>
            </a:solidFill>
          </p:spPr>
          <p:txBody>
            <a:bodyPr wrap="square" lIns="0" tIns="0" rIns="0" bIns="0" rtlCol="0">
              <a:noAutofit/>
            </a:bodyPr>
            <a:lstStyle/>
            <a:p>
              <a:pPr algn="l"/>
              <a:r>
                <a:rPr lang="en-AU" sz="1800" dirty="0"/>
                <a:t>Local minimum</a:t>
              </a:r>
            </a:p>
          </p:txBody>
        </p:sp>
        <p:cxnSp>
          <p:nvCxnSpPr>
            <p:cNvPr id="23" name="Straight Arrow Connector 22">
              <a:extLst>
                <a:ext uri="{FF2B5EF4-FFF2-40B4-BE49-F238E27FC236}">
                  <a16:creationId xmlns:a16="http://schemas.microsoft.com/office/drawing/2014/main" id="{387554CE-7C87-7355-A126-483D4C38CC72}"/>
                </a:ext>
              </a:extLst>
            </p:cNvPr>
            <p:cNvCxnSpPr/>
            <p:nvPr/>
          </p:nvCxnSpPr>
          <p:spPr>
            <a:xfrm>
              <a:off x="5228911" y="5418860"/>
              <a:ext cx="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 name="Slide Number Placeholder 1">
            <a:extLst>
              <a:ext uri="{FF2B5EF4-FFF2-40B4-BE49-F238E27FC236}">
                <a16:creationId xmlns:a16="http://schemas.microsoft.com/office/drawing/2014/main" id="{5A804520-FBF5-D784-196B-5A6BFA7065B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236353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1D580D-7D13-8037-85D4-CED3332647C4}"/>
              </a:ext>
            </a:extLst>
          </p:cNvPr>
          <p:cNvSpPr>
            <a:spLocks noGrp="1"/>
          </p:cNvSpPr>
          <p:nvPr>
            <p:ph type="title"/>
          </p:nvPr>
        </p:nvSpPr>
        <p:spPr/>
        <p:txBody>
          <a:bodyPr/>
          <a:lstStyle/>
          <a:p>
            <a:r>
              <a:rPr lang="en-AU" dirty="0"/>
              <a:t>NESA definition</a:t>
            </a:r>
          </a:p>
        </p:txBody>
      </p:sp>
      <p:sp>
        <p:nvSpPr>
          <p:cNvPr id="4" name="Text Placeholder 3">
            <a:extLst>
              <a:ext uri="{FF2B5EF4-FFF2-40B4-BE49-F238E27FC236}">
                <a16:creationId xmlns:a16="http://schemas.microsoft.com/office/drawing/2014/main" id="{D991A4E1-0DBB-7952-1183-1751FF202F7B}"/>
              </a:ext>
            </a:extLst>
          </p:cNvPr>
          <p:cNvSpPr>
            <a:spLocks noGrp="1"/>
          </p:cNvSpPr>
          <p:nvPr>
            <p:ph type="body" sz="quarter" idx="18"/>
          </p:nvPr>
        </p:nvSpPr>
        <p:spPr/>
        <p:txBody>
          <a:bodyPr/>
          <a:lstStyle/>
          <a:p>
            <a:r>
              <a:rPr lang="en-AU" dirty="0"/>
              <a:t>Global maximum and minimum</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3AC2251E-CCE9-271B-F55D-B30DF174C07B}"/>
                  </a:ext>
                </a:extLst>
              </p:cNvPr>
              <p:cNvSpPr>
                <a:spLocks noGrp="1"/>
              </p:cNvSpPr>
              <p:nvPr>
                <p:ph type="body" sz="quarter" idx="17"/>
              </p:nvPr>
            </p:nvSpPr>
            <p:spPr>
              <a:xfrm>
                <a:off x="360000" y="1567086"/>
                <a:ext cx="6292260" cy="4807835"/>
              </a:xfrm>
            </p:spPr>
            <p:txBody>
              <a:bodyPr/>
              <a:lstStyle/>
              <a:p>
                <a:r>
                  <a:rPr lang="en-AU" b="1" dirty="0"/>
                  <a:t>Global maximum </a:t>
                </a:r>
                <a:r>
                  <a:rPr lang="en-AU" dirty="0"/>
                  <a:t>– the largest value of the function on its domain. That is for a function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the point </a:t>
                </a:r>
                <a14:m>
                  <m:oMath xmlns:m="http://schemas.openxmlformats.org/officeDocument/2006/math">
                    <m:r>
                      <a:rPr lang="en-AU" b="0" i="1" smtClean="0">
                        <a:latin typeface="Cambria Math" panose="02040503050406030204" pitchFamily="18" charset="0"/>
                      </a:rPr>
                      <m:t>𝑃</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e>
                    </m:d>
                  </m:oMath>
                </a14:m>
                <a:r>
                  <a:rPr lang="en-AU" dirty="0"/>
                  <a:t> is the global maximum 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oMath>
                </a14:m>
                <a:r>
                  <a:rPr lang="en-AU" dirty="0"/>
                  <a:t> for all </a:t>
                </a:r>
                <a14:m>
                  <m:oMath xmlns:m="http://schemas.openxmlformats.org/officeDocument/2006/math">
                    <m:r>
                      <a:rPr lang="en-AU" b="0" i="1" smtClean="0">
                        <a:latin typeface="Cambria Math" panose="02040503050406030204" pitchFamily="18" charset="0"/>
                      </a:rPr>
                      <m:t>𝑥</m:t>
                    </m:r>
                  </m:oMath>
                </a14:m>
                <a:r>
                  <a:rPr lang="en-AU" dirty="0"/>
                  <a:t> in the domain.</a:t>
                </a:r>
              </a:p>
              <a:p>
                <a:r>
                  <a:rPr lang="en-AU" b="1" dirty="0"/>
                  <a:t>Global minimum </a:t>
                </a:r>
                <a:r>
                  <a:rPr lang="en-AU" dirty="0"/>
                  <a:t>– the smallest value of the function on its domain. That is for a function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the point </a:t>
                </a:r>
                <a14:m>
                  <m:oMath xmlns:m="http://schemas.openxmlformats.org/officeDocument/2006/math">
                    <m:r>
                      <a:rPr lang="en-AU" b="0" i="1" smtClean="0">
                        <a:latin typeface="Cambria Math" panose="02040503050406030204" pitchFamily="18" charset="0"/>
                      </a:rPr>
                      <m:t>𝑃</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e>
                    </m:d>
                  </m:oMath>
                </a14:m>
                <a:r>
                  <a:rPr lang="en-AU" dirty="0"/>
                  <a:t> is the global minimum 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r>
                      <a:rPr lang="en-AU" b="0" i="1" smtClean="0">
                        <a:latin typeface="Cambria Math" panose="02040503050406030204" pitchFamily="18" charset="0"/>
                      </a:rPr>
                      <m:t>≤</m:t>
                    </m:r>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for all </a:t>
                </a:r>
                <a14:m>
                  <m:oMath xmlns:m="http://schemas.openxmlformats.org/officeDocument/2006/math">
                    <m:r>
                      <a:rPr lang="en-AU" b="0" i="1" smtClean="0">
                        <a:latin typeface="Cambria Math" panose="02040503050406030204" pitchFamily="18" charset="0"/>
                      </a:rPr>
                      <m:t>𝑥</m:t>
                    </m:r>
                  </m:oMath>
                </a14:m>
                <a:r>
                  <a:rPr lang="en-AU" dirty="0"/>
                  <a:t> in the domain.</a:t>
                </a:r>
              </a:p>
            </p:txBody>
          </p:sp>
        </mc:Choice>
        <mc:Fallback xmlns="">
          <p:sp>
            <p:nvSpPr>
              <p:cNvPr id="5" name="Text Placeholder 4">
                <a:extLst>
                  <a:ext uri="{FF2B5EF4-FFF2-40B4-BE49-F238E27FC236}">
                    <a16:creationId xmlns:a16="http://schemas.microsoft.com/office/drawing/2014/main" id="{3AC2251E-CCE9-271B-F55D-B30DF174C07B}"/>
                  </a:ext>
                </a:extLst>
              </p:cNvPr>
              <p:cNvSpPr>
                <a:spLocks noGrp="1" noRot="1" noChangeAspect="1" noMove="1" noResize="1" noEditPoints="1" noAdjustHandles="1" noChangeArrowheads="1" noChangeShapeType="1" noTextEdit="1"/>
              </p:cNvSpPr>
              <p:nvPr>
                <p:ph type="body" sz="quarter" idx="17"/>
              </p:nvPr>
            </p:nvSpPr>
            <p:spPr>
              <a:xfrm>
                <a:off x="360000" y="1567086"/>
                <a:ext cx="6292260" cy="4807835"/>
              </a:xfrm>
              <a:blipFill>
                <a:blip r:embed="rId2"/>
                <a:stretch>
                  <a:fillRect l="-2422" r="-2229"/>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F9821AE9-B00B-7BC3-C84A-D7EE6C68988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pic>
        <p:nvPicPr>
          <p:cNvPr id="6" name="Picture 5" descr="The curve on the number plane shows an endpoint at (0.1, 6) labelled global maximum. A minimum turning point lies below the x-axis at (0.3,-3.0) and is labelled global minimum. A maximum turning point lies above the x-axis at (0.7, 2) and is labelled local maximum. A minimum turning point lies below the x-axis at (1.0,-1.0) and is labelled local minimum. The curve crosses the x-axis at approximately x=0.18, 0.5 and 0.82.">
            <a:extLst>
              <a:ext uri="{FF2B5EF4-FFF2-40B4-BE49-F238E27FC236}">
                <a16:creationId xmlns:a16="http://schemas.microsoft.com/office/drawing/2014/main" id="{0C63E316-7CEB-19B9-050D-B2AA0C4A0CDA}"/>
              </a:ext>
            </a:extLst>
          </p:cNvPr>
          <p:cNvPicPr>
            <a:picLocks noChangeAspect="1"/>
          </p:cNvPicPr>
          <p:nvPr/>
        </p:nvPicPr>
        <p:blipFill>
          <a:blip r:embed="rId3"/>
          <a:stretch>
            <a:fillRect/>
          </a:stretch>
        </p:blipFill>
        <p:spPr>
          <a:xfrm>
            <a:off x="6710541" y="1776027"/>
            <a:ext cx="5121459" cy="3305945"/>
          </a:xfrm>
          <a:prstGeom prst="rect">
            <a:avLst/>
          </a:prstGeom>
        </p:spPr>
      </p:pic>
    </p:spTree>
    <p:extLst>
      <p:ext uri="{BB962C8B-B14F-4D97-AF65-F5344CB8AC3E}">
        <p14:creationId xmlns:p14="http://schemas.microsoft.com/office/powerpoint/2010/main" val="237573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442543A-60EB-203A-76ED-4F3E462B262B}"/>
              </a:ext>
            </a:extLst>
          </p:cNvPr>
          <p:cNvSpPr>
            <a:spLocks noGrp="1"/>
          </p:cNvSpPr>
          <p:nvPr>
            <p:ph type="title"/>
          </p:nvPr>
        </p:nvSpPr>
        <p:spPr/>
        <p:txBody>
          <a:bodyPr/>
          <a:lstStyle/>
          <a:p>
            <a:r>
              <a:rPr lang="en-AU" dirty="0"/>
              <a:t>Hiking global maximum and minimum</a:t>
            </a:r>
          </a:p>
        </p:txBody>
      </p:sp>
      <p:pic>
        <p:nvPicPr>
          <p:cNvPr id="7" name="Picture 6" descr="Graph of altitude against distance for a hiking trail. The graph has a local minimum near 1 km, a local maximum at the lookout near 4 km, a global minimum and local minimum near 8 km, and a global maximum at the end of the trail. The example illustrates the difference between local and global extrema.">
            <a:extLst>
              <a:ext uri="{FF2B5EF4-FFF2-40B4-BE49-F238E27FC236}">
                <a16:creationId xmlns:a16="http://schemas.microsoft.com/office/drawing/2014/main" id="{8BB27644-BB1D-02E1-61E9-19F3F4FC8D5D}"/>
              </a:ext>
            </a:extLst>
          </p:cNvPr>
          <p:cNvPicPr>
            <a:picLocks noChangeAspect="1"/>
          </p:cNvPicPr>
          <p:nvPr/>
        </p:nvPicPr>
        <p:blipFill>
          <a:blip r:embed="rId2"/>
          <a:stretch>
            <a:fillRect/>
          </a:stretch>
        </p:blipFill>
        <p:spPr>
          <a:xfrm>
            <a:off x="451438" y="1180152"/>
            <a:ext cx="10953817" cy="5054547"/>
          </a:xfrm>
          <a:prstGeom prst="rect">
            <a:avLst/>
          </a:prstGeom>
        </p:spPr>
      </p:pic>
      <p:sp>
        <p:nvSpPr>
          <p:cNvPr id="2" name="Slide Number Placeholder 1">
            <a:extLst>
              <a:ext uri="{FF2B5EF4-FFF2-40B4-BE49-F238E27FC236}">
                <a16:creationId xmlns:a16="http://schemas.microsoft.com/office/drawing/2014/main" id="{67D95435-4B51-1A64-4A22-A534EE1717F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60131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Worked example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p:txBody>
          <a:bodyPr/>
          <a:lstStyle/>
          <a:p>
            <a:r>
              <a:rPr lang="en-AU" dirty="0">
                <a:latin typeface="+mj-lt"/>
              </a:rPr>
              <a:t>Question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p:txBody>
              <a:bodyPr/>
              <a:lstStyle/>
              <a:p>
                <a:pPr>
                  <a:lnSpc>
                    <a:spcPct val="125000"/>
                  </a:lnSpc>
                </a:pPr>
                <a:r>
                  <a:rPr lang="en-AU" sz="1800" dirty="0">
                    <a:latin typeface="+mn-lt"/>
                  </a:rPr>
                  <a:t>Graph the function </a:t>
                </a:r>
                <a14:m>
                  <m:oMath xmlns:m="http://schemas.openxmlformats.org/officeDocument/2006/math">
                    <m:r>
                      <a:rPr lang="en-AU" sz="1800" i="1">
                        <a:latin typeface="Cambria Math" panose="020F0502020204030204" pitchFamily="18" charset="0"/>
                      </a:rPr>
                      <m:t>𝑓</m:t>
                    </m:r>
                    <m:r>
                      <a:rPr lang="en-AU" sz="1800" b="0" i="0" smtClean="0">
                        <a:latin typeface="Cambria Math" panose="020F0502020204030204" pitchFamily="18" charset="0"/>
                      </a:rPr>
                      <m:t>(</m:t>
                    </m:r>
                    <m:r>
                      <a:rPr lang="en-AU" sz="1800" b="0" i="1" smtClean="0">
                        <a:latin typeface="Cambria Math" panose="020F0502020204030204" pitchFamily="18" charset="0"/>
                      </a:rPr>
                      <m:t>𝑥</m:t>
                    </m:r>
                    <m:r>
                      <a:rPr lang="en-AU" sz="1800" b="0" i="1" smtClean="0">
                        <a:latin typeface="Cambria Math" panose="020F0502020204030204" pitchFamily="18" charset="0"/>
                      </a:rPr>
                      <m:t>)=</m:t>
                    </m:r>
                    <m:r>
                      <a:rPr lang="en-AU" sz="1800" b="0" i="1" smtClean="0">
                        <a:latin typeface="Cambria Math" panose="020F0502020204030204" pitchFamily="18" charset="0"/>
                      </a:rPr>
                      <m:t>𝑥</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𝑒</m:t>
                        </m:r>
                      </m:e>
                      <m:sup>
                        <m:r>
                          <a:rPr lang="en-AU" sz="1800" b="0" i="1" smtClean="0">
                            <a:latin typeface="Cambria Math" panose="020F0502020204030204" pitchFamily="18" charset="0"/>
                          </a:rPr>
                          <m:t>−</m:t>
                        </m:r>
                        <m:r>
                          <a:rPr lang="en-AU" sz="1800" b="0" i="1" smtClean="0">
                            <a:latin typeface="Cambria Math" panose="020F0502020204030204" pitchFamily="18" charset="0"/>
                          </a:rPr>
                          <m:t>𝑥</m:t>
                        </m:r>
                      </m:sup>
                    </m:sSup>
                  </m:oMath>
                </a14:m>
                <a:r>
                  <a:rPr lang="en-AU" sz="1800" dirty="0">
                    <a:latin typeface="+mn-lt"/>
                  </a:rPr>
                  <a:t> on the domain </a:t>
                </a:r>
                <a14:m>
                  <m:oMath xmlns:m="http://schemas.openxmlformats.org/officeDocument/2006/math">
                    <m:r>
                      <a:rPr lang="en-AU" sz="1800" b="0" i="1" smtClean="0">
                        <a:latin typeface="Cambria Math" panose="020F0502020204030204" pitchFamily="18" charset="0"/>
                      </a:rPr>
                      <m:t>−1≤</m:t>
                    </m:r>
                    <m:r>
                      <a:rPr lang="en-AU" sz="1800" b="0" i="1" smtClean="0">
                        <a:latin typeface="Cambria Math" panose="020F0502020204030204" pitchFamily="18" charset="0"/>
                      </a:rPr>
                      <m:t>𝑥</m:t>
                    </m:r>
                    <m:r>
                      <a:rPr lang="en-AU" sz="1800" b="0" i="1" smtClean="0">
                        <a:latin typeface="Cambria Math" panose="020F0502020204030204" pitchFamily="18" charset="0"/>
                      </a:rPr>
                      <m:t>≤4</m:t>
                    </m:r>
                  </m:oMath>
                </a14:m>
                <a:r>
                  <a:rPr lang="en-AU" sz="1800" dirty="0">
                    <a:latin typeface="+mn-lt"/>
                  </a:rPr>
                  <a:t> to determine the global minimum and maximum points. </a:t>
                </a:r>
              </a:p>
              <a:p>
                <a:pPr>
                  <a:lnSpc>
                    <a:spcPct val="125000"/>
                  </a:lnSpc>
                </a:pPr>
                <a:r>
                  <a:rPr lang="en-AU" sz="1800" b="1" dirty="0">
                    <a:latin typeface="+mn-lt"/>
                  </a:rPr>
                  <a:t>Solution:</a:t>
                </a:r>
              </a:p>
              <a:p>
                <a:pPr>
                  <a:lnSpc>
                    <a:spcPct val="125000"/>
                  </a:lnSpc>
                </a:pPr>
                <a:r>
                  <a:rPr lang="en-AU" sz="1800" b="1" dirty="0">
                    <a:latin typeface="+mn-lt"/>
                  </a:rPr>
                  <a:t>Find stationary points and determine their nature:</a:t>
                </a:r>
              </a:p>
              <a:p>
                <a:pPr>
                  <a:lnSpc>
                    <a:spcPct val="125000"/>
                  </a:lnSpc>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𝑒</m:t>
                          </m:r>
                        </m:e>
                        <m:sup>
                          <m:r>
                            <a:rPr lang="en-AU" sz="1800" b="0" i="1" smtClean="0">
                              <a:latin typeface="Cambria Math" panose="02040503050406030204" pitchFamily="18" charset="0"/>
                            </a:rPr>
                            <m:t>−</m:t>
                          </m:r>
                          <m:r>
                            <a:rPr lang="en-AU" sz="1800" b="0" i="1" smtClean="0">
                              <a:latin typeface="Cambria Math" panose="02040503050406030204" pitchFamily="18" charset="0"/>
                            </a:rPr>
                            <m:t>𝑥</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r>
                            <a:rPr lang="en-AU" sz="1800" b="0" i="1" smtClean="0">
                              <a:latin typeface="Cambria Math" panose="02040503050406030204" pitchFamily="18" charset="0"/>
                            </a:rPr>
                            <m:t>𝑥</m:t>
                          </m:r>
                        </m:e>
                      </m:d>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0 </m:t>
                      </m:r>
                      <m:r>
                        <m:rPr>
                          <m:nor/>
                        </m:rPr>
                        <a:rPr lang="en-AU" sz="1800" b="0" i="0" smtClean="0">
                          <a:latin typeface="+mj-lt"/>
                        </a:rPr>
                        <m:t>when</m:t>
                      </m:r>
                      <m:r>
                        <m:rPr>
                          <m:nor/>
                        </m:rPr>
                        <a:rPr lang="en-AU" sz="1800" b="0" i="0" smtClean="0">
                          <a:latin typeface="+mj-lt"/>
                        </a:rPr>
                        <m:t> </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𝑒</m:t>
                          </m:r>
                        </m:e>
                        <m:sup>
                          <m:r>
                            <a:rPr lang="en-AU" sz="1800" b="0" i="1" smtClean="0">
                              <a:latin typeface="Cambria Math" panose="02040503050406030204" pitchFamily="18" charset="0"/>
                            </a:rPr>
                            <m:t>−1</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−2</m:t>
                          </m:r>
                        </m:e>
                      </m:d>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r>
                        <m:rPr>
                          <m:aln/>
                        </m:rPr>
                        <a:rPr lang="en-AU" sz="1800" b="0" i="1" smtClean="0">
                          <a:latin typeface="Cambria Math" panose="02040503050406030204" pitchFamily="18" charset="0"/>
                        </a:rPr>
                        <m:t>&lt;</m:t>
                      </m:r>
                      <m:r>
                        <a:rPr lang="en-AU" sz="1800" b="0" i="1" smtClean="0">
                          <a:latin typeface="Cambria Math" panose="02040503050406030204" pitchFamily="18" charset="0"/>
                        </a:rPr>
                        <m:t>0</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0 </m:t>
                      </m:r>
                      <m:r>
                        <m:rPr>
                          <m:nor/>
                        </m:rPr>
                        <a:rPr lang="en-AU" sz="1800" b="0" i="0" smtClean="0">
                          <a:latin typeface="+mj-lt"/>
                        </a:rPr>
                        <m:t>when</m:t>
                      </m:r>
                      <m:r>
                        <m:rPr>
                          <m:nor/>
                        </m:rPr>
                        <a:rPr lang="en-AU" sz="1800" b="0" i="0" smtClean="0">
                          <a:latin typeface="+mj-lt"/>
                        </a:rPr>
                        <m:t> </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 xmlns:m="http://schemas.openxmlformats.org/officeDocument/2006/math">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𝑒</m:t>
                              </m:r>
                            </m:e>
                            <m:sup>
                              <m:r>
                                <a:rPr lang="en-AU" sz="1800" b="0" i="1" smtClean="0">
                                  <a:latin typeface="Cambria Math" panose="02040503050406030204" pitchFamily="18" charset="0"/>
                                </a:rPr>
                                <m:t>−1</m:t>
                              </m:r>
                            </m:sup>
                          </m:sSup>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a</m:t>
                      </m:r>
                      <m:r>
                        <m:rPr>
                          <m:nor/>
                        </m:rPr>
                        <a:rPr lang="en-AU" sz="1800" b="0" i="0" smtClean="0">
                          <a:latin typeface="+mj-lt"/>
                        </a:rPr>
                        <m:t> </m:t>
                      </m:r>
                      <m:r>
                        <m:rPr>
                          <m:nor/>
                        </m:rPr>
                        <a:rPr lang="en-AU" sz="1800" b="0" i="0" smtClean="0">
                          <a:latin typeface="+mj-lt"/>
                        </a:rPr>
                        <m:t>local</m:t>
                      </m:r>
                      <m:r>
                        <m:rPr>
                          <m:nor/>
                        </m:rPr>
                        <a:rPr lang="en-AU" sz="1800" b="0" i="0" smtClean="0">
                          <a:latin typeface="+mj-lt"/>
                        </a:rPr>
                        <m:t> </m:t>
                      </m:r>
                      <m:r>
                        <m:rPr>
                          <m:nor/>
                        </m:rPr>
                        <a:rPr lang="en-AU" sz="1800" b="0" i="0" smtClean="0">
                          <a:latin typeface="+mj-lt"/>
                        </a:rPr>
                        <m:t>maximum</m:t>
                      </m:r>
                      <m:r>
                        <m:rPr>
                          <m:nor/>
                        </m:rPr>
                        <a:rPr lang="en-AU" sz="1800" b="0" i="0" smtClean="0">
                          <a:latin typeface="+mj-lt"/>
                        </a:rPr>
                        <m:t> </m:t>
                      </m:r>
                      <m:r>
                        <m:rPr>
                          <m:nor/>
                        </m:rPr>
                        <a:rPr lang="en-AU" sz="1800" b="0" i="0" smtClean="0">
                          <a:latin typeface="+mj-lt"/>
                        </a:rPr>
                        <m:t>and</m:t>
                      </m:r>
                      <m:r>
                        <m:rPr>
                          <m:nor/>
                        </m:rPr>
                        <a:rPr lang="en-AU" sz="1800" b="0" i="0" smtClean="0">
                          <a:latin typeface="+mj-lt"/>
                        </a:rPr>
                        <m:t> </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𝑒</m:t>
                              </m:r>
                            </m:e>
                            <m:sup>
                              <m:r>
                                <a:rPr lang="en-AU" sz="1800" b="0" i="1" smtClean="0">
                                  <a:latin typeface="Cambria Math" panose="02040503050406030204" pitchFamily="18" charset="0"/>
                                </a:rPr>
                                <m:t>−2</m:t>
                              </m:r>
                            </m:sup>
                          </m:sSup>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a</m:t>
                      </m:r>
                      <m:r>
                        <m:rPr>
                          <m:nor/>
                        </m:rPr>
                        <a:rPr lang="en-AU" sz="1800" b="0" i="0" smtClean="0">
                          <a:latin typeface="+mj-lt"/>
                        </a:rPr>
                        <m:t> </m:t>
                      </m:r>
                      <m:r>
                        <m:rPr>
                          <m:nor/>
                        </m:rPr>
                        <a:rPr lang="en-AU" sz="1800" b="0" i="0" smtClean="0">
                          <a:latin typeface="+mj-lt"/>
                        </a:rPr>
                        <m:t>point</m:t>
                      </m:r>
                    </m:oMath>
                    <m:oMath xmlns:m="http://schemas.openxmlformats.org/officeDocument/2006/math">
                      <m:r>
                        <m:rPr>
                          <m:nor/>
                        </m:rPr>
                        <a:rPr lang="en-AU" sz="1800" b="0" i="0" smtClean="0">
                          <a:latin typeface="+mj-lt"/>
                        </a:rPr>
                        <m:t>of</m:t>
                      </m:r>
                      <m:r>
                        <m:rPr>
                          <m:nor/>
                        </m:rPr>
                        <a:rPr lang="en-AU" sz="1800" b="0" i="0" smtClean="0">
                          <a:latin typeface="+mj-lt"/>
                        </a:rPr>
                        <m:t> </m:t>
                      </m:r>
                      <m:r>
                        <m:rPr>
                          <m:nor/>
                        </m:rPr>
                        <a:rPr lang="en-AU" sz="1800" b="0" i="0" smtClean="0">
                          <a:latin typeface="+mj-lt"/>
                        </a:rPr>
                        <m:t>inflection</m:t>
                      </m:r>
                      <m:r>
                        <m:rPr>
                          <m:nor/>
                        </m:rPr>
                        <a:rPr lang="en-AU" sz="1800" b="0" i="0" smtClean="0">
                          <a:latin typeface="+mj-lt"/>
                        </a:rPr>
                        <m:t>.</m:t>
                      </m:r>
                    </m:oMath>
                  </m:oMathPara>
                </a14:m>
                <a:br>
                  <a:rPr lang="en-AU" sz="1800" b="0" dirty="0">
                    <a:latin typeface="+mj-lt"/>
                  </a:rPr>
                </a:br>
                <a:endParaRPr lang="en-AU" sz="1800" dirty="0">
                  <a:latin typeface="+mj-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blipFill>
                <a:blip r:embed="rId4"/>
                <a:stretch>
                  <a:fillRect l="-1221" t="-887"/>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D0FC0034-015D-244E-F12D-703B38FFC5A6}"/>
              </a:ext>
            </a:extLst>
          </p:cNvPr>
          <p:cNvSpPr/>
          <p:nvPr/>
        </p:nvSpPr>
        <p:spPr>
          <a:xfrm>
            <a:off x="1793676" y="5553789"/>
            <a:ext cx="3727212" cy="1142211"/>
          </a:xfrm>
          <a:prstGeom prst="wedgeRoundRectCallout">
            <a:avLst>
              <a:gd name="adj1" fmla="val 12246"/>
              <a:gd name="adj2" fmla="val -2006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does knowing the stationary point and point of inflection help to draw the graph?</a:t>
            </a:r>
          </a:p>
        </p:txBody>
      </p:sp>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8534019" y="5232710"/>
            <a:ext cx="3541466" cy="1142211"/>
          </a:xfrm>
          <a:prstGeom prst="wedgeRoundRectCallout">
            <a:avLst>
              <a:gd name="adj1" fmla="val 15891"/>
              <a:gd name="adj2" fmla="val 1565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What values could be chosen for a table of values to check the behaviour?</a:t>
            </a:r>
          </a:p>
        </p:txBody>
      </p: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dirty="0"/>
          </a:p>
        </p:txBody>
      </p:sp>
      <p:cxnSp>
        <p:nvCxnSpPr>
          <p:cNvPr id="5" name="Straight Connector 4">
            <a:extLst>
              <a:ext uri="{FF2B5EF4-FFF2-40B4-BE49-F238E27FC236}">
                <a16:creationId xmlns:a16="http://schemas.microsoft.com/office/drawing/2014/main" id="{BFFE15BA-44BD-BD9E-A82E-0A601C7ACAAA}"/>
              </a:ext>
              <a:ext uri="{C183D7F6-B498-43B3-948B-1728B52AA6E4}">
                <adec:decorative xmlns:adec="http://schemas.microsoft.com/office/drawing/2017/decorative" val="1"/>
              </a:ext>
            </a:extLst>
          </p:cNvPr>
          <p:cNvCxnSpPr/>
          <p:nvPr/>
        </p:nvCxnSpPr>
        <p:spPr>
          <a:xfrm>
            <a:off x="5983857" y="2233119"/>
            <a:ext cx="0" cy="4462881"/>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A64459-1329-4464-B6F9-BBFBE5CF5F5C}"/>
                  </a:ext>
                </a:extLst>
              </p:cNvPr>
              <p:cNvSpPr txBox="1"/>
              <p:nvPr/>
            </p:nvSpPr>
            <p:spPr>
              <a:xfrm>
                <a:off x="6219645" y="2165230"/>
                <a:ext cx="5388069" cy="4462880"/>
              </a:xfrm>
              <a:prstGeom prst="rect">
                <a:avLst/>
              </a:prstGeom>
              <a:noFill/>
            </p:spPr>
            <p:txBody>
              <a:bodyPr wrap="square" lIns="0" tIns="0" rIns="0" bIns="0" rtlCol="0">
                <a:noAutofit/>
              </a:bodyPr>
              <a:lstStyle/>
              <a:p>
                <a:pPr algn="l"/>
                <a:r>
                  <a:rPr lang="en-AU" sz="1800" b="1" dirty="0"/>
                  <a:t>Check the behaviour of the function:</a:t>
                </a:r>
              </a:p>
              <a:p>
                <a:pPr algn="l"/>
                <a:endParaRPr lang="en-AU" sz="1800" b="1" dirty="0"/>
              </a:p>
              <a:p>
                <a:pPr algn="l"/>
                <a:endParaRPr lang="en-AU" sz="1800" b="1" dirty="0"/>
              </a:p>
              <a:p>
                <a:pPr algn="l"/>
                <a:endParaRPr lang="en-AU" sz="1800" b="1" dirty="0"/>
              </a:p>
              <a:p>
                <a:pPr algn="l"/>
                <a:endParaRPr lang="en-AU" sz="1800" b="1" dirty="0"/>
              </a:p>
              <a:p>
                <a:pPr algn="l"/>
                <a:endParaRPr lang="en-AU" sz="1800" b="1" dirty="0"/>
              </a:p>
              <a:p>
                <a:pPr algn="l"/>
                <a:endParaRPr lang="en-AU" sz="1800" b="1" dirty="0"/>
              </a:p>
              <a:p>
                <a:pPr algn="l"/>
                <a:endParaRPr lang="en-AU" sz="1800" b="1" dirty="0"/>
              </a:p>
              <a:p>
                <a:pPr algn="l"/>
                <a:endParaRPr lang="en-AU" sz="1800" b="1" dirty="0"/>
              </a:p>
              <a:p>
                <a:pPr algn="l"/>
                <a:endParaRPr lang="en-AU" sz="1800" b="1" dirty="0"/>
              </a:p>
              <a:p>
                <a:pPr algn="l"/>
                <a:endParaRPr lang="en-AU" sz="1800" dirty="0"/>
              </a:p>
              <a:p>
                <a:pPr algn="l"/>
                <a:r>
                  <a:rPr lang="en-AU" sz="1800" dirty="0"/>
                  <a:t>When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&lt;0, </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&lt;0</m:t>
                    </m:r>
                  </m:oMath>
                </a14:m>
                <a:endParaRPr lang="en-AU" sz="1800" dirty="0"/>
              </a:p>
              <a:p>
                <a:pPr algn="l"/>
                <a:r>
                  <a:rPr lang="en-AU" sz="1800" dirty="0"/>
                  <a:t>When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&gt;0, </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&gt;0</m:t>
                    </m:r>
                  </m:oMath>
                </a14:m>
                <a:endParaRPr lang="en-AU" sz="1800" dirty="0"/>
              </a:p>
              <a:p>
                <a:pPr algn="l"/>
                <a:endParaRPr lang="en-AU" sz="1800" b="1" dirty="0"/>
              </a:p>
            </p:txBody>
          </p:sp>
        </mc:Choice>
        <mc:Fallback xmlns="">
          <p:sp>
            <p:nvSpPr>
              <p:cNvPr id="8" name="TextBox 7">
                <a:extLst>
                  <a:ext uri="{FF2B5EF4-FFF2-40B4-BE49-F238E27FC236}">
                    <a16:creationId xmlns:a16="http://schemas.microsoft.com/office/drawing/2014/main" id="{ECA64459-1329-4464-B6F9-BBFBE5CF5F5C}"/>
                  </a:ext>
                </a:extLst>
              </p:cNvPr>
              <p:cNvSpPr txBox="1">
                <a:spLocks noRot="1" noChangeAspect="1" noMove="1" noResize="1" noEditPoints="1" noAdjustHandles="1" noChangeArrowheads="1" noChangeShapeType="1" noTextEdit="1"/>
              </p:cNvSpPr>
              <p:nvPr/>
            </p:nvSpPr>
            <p:spPr>
              <a:xfrm>
                <a:off x="6219645" y="2165230"/>
                <a:ext cx="5388069" cy="4462880"/>
              </a:xfrm>
              <a:prstGeom prst="rect">
                <a:avLst/>
              </a:prstGeom>
              <a:blipFill>
                <a:blip r:embed="rId5"/>
                <a:stretch>
                  <a:fillRect l="-2602" t="-1776"/>
                </a:stretch>
              </a:blipFill>
            </p:spPr>
            <p:txBody>
              <a:bodyPr/>
              <a:lstStyle/>
              <a:p>
                <a:r>
                  <a:rPr lang="en-AU">
                    <a:noFill/>
                  </a:rPr>
                  <a:t> </a:t>
                </a:r>
              </a:p>
            </p:txBody>
          </p:sp>
        </mc:Fallback>
      </mc:AlternateContent>
      <p:pic>
        <p:nvPicPr>
          <p:cNvPr id="19" name="Picture 18" descr="Graph on Cartesian axes showing the exponential function y = e^−x (red) and the line y = x (blue). The blue line passes through the origin with gradient 1. The red exponential curve passes through the point (0, 1), decreases continuously as x increases, and approaches the x-axis from above without touching it. The exponential curve intersects the line y = x once in the first quadrant before continuing to decrease. The graph illustrates the relationship between the function and the line of reflection y = x.">
            <a:extLst>
              <a:ext uri="{FF2B5EF4-FFF2-40B4-BE49-F238E27FC236}">
                <a16:creationId xmlns:a16="http://schemas.microsoft.com/office/drawing/2014/main" id="{93AED0CF-57CD-CC8D-9750-61652AC955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9645" y="2567347"/>
            <a:ext cx="2447925" cy="2447925"/>
          </a:xfrm>
          <a:prstGeom prst="rect">
            <a:avLst/>
          </a:prstGeom>
          <a:ln>
            <a:solidFill>
              <a:schemeClr val="accent1"/>
            </a:solidFill>
          </a:ln>
        </p:spPr>
      </p:pic>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F398-D46F-BC24-F1FE-D5D6C9B1C2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8D0124-2821-AF6E-CC11-77DEAE26BF79}"/>
              </a:ext>
            </a:extLst>
          </p:cNvPr>
          <p:cNvSpPr>
            <a:spLocks noGrp="1"/>
          </p:cNvSpPr>
          <p:nvPr>
            <p:ph type="title"/>
          </p:nvPr>
        </p:nvSpPr>
        <p:spPr>
          <a:xfrm>
            <a:off x="359999" y="360000"/>
            <a:ext cx="11483999" cy="545601"/>
          </a:xfrm>
        </p:spPr>
        <p:txBody>
          <a:bodyPr/>
          <a:lstStyle/>
          <a:p>
            <a:r>
              <a:rPr lang="en-AU" dirty="0"/>
              <a:t>Worked example (2)</a:t>
            </a:r>
          </a:p>
        </p:txBody>
      </p:sp>
      <p:sp>
        <p:nvSpPr>
          <p:cNvPr id="13" name="Text Placeholder 12">
            <a:extLst>
              <a:ext uri="{FF2B5EF4-FFF2-40B4-BE49-F238E27FC236}">
                <a16:creationId xmlns:a16="http://schemas.microsoft.com/office/drawing/2014/main" id="{088DA0A5-80F4-DE27-8C14-8166D2684973}"/>
              </a:ext>
            </a:extLst>
          </p:cNvPr>
          <p:cNvSpPr>
            <a:spLocks noGrp="1"/>
          </p:cNvSpPr>
          <p:nvPr>
            <p:ph type="body" sz="quarter" idx="18"/>
          </p:nvPr>
        </p:nvSpPr>
        <p:spPr>
          <a:xfrm>
            <a:off x="360000" y="982520"/>
            <a:ext cx="11483998" cy="310015"/>
          </a:xfrm>
        </p:spPr>
        <p:txBody>
          <a:bodyPr/>
          <a:lstStyle/>
          <a:p>
            <a:r>
              <a:rPr lang="en-AU" dirty="0"/>
              <a:t>Question 1</a:t>
            </a:r>
          </a:p>
        </p:txBody>
      </p:sp>
      <p:sp>
        <p:nvSpPr>
          <p:cNvPr id="5" name="TextBox 4">
            <a:extLst>
              <a:ext uri="{FF2B5EF4-FFF2-40B4-BE49-F238E27FC236}">
                <a16:creationId xmlns:a16="http://schemas.microsoft.com/office/drawing/2014/main" id="{C6D6DF5A-C3BD-123F-2A8D-BC12D80C06C1}"/>
              </a:ext>
            </a:extLst>
          </p:cNvPr>
          <p:cNvSpPr txBox="1"/>
          <p:nvPr/>
        </p:nvSpPr>
        <p:spPr>
          <a:xfrm>
            <a:off x="359999" y="1376761"/>
            <a:ext cx="11472002" cy="369332"/>
          </a:xfrm>
          <a:prstGeom prst="rect">
            <a:avLst/>
          </a:prstGeom>
          <a:noFill/>
        </p:spPr>
        <p:txBody>
          <a:bodyPr wrap="square">
            <a:spAutoFit/>
          </a:bodyPr>
          <a:lstStyle/>
          <a:p>
            <a:pPr algn="l"/>
            <a:r>
              <a:rPr lang="en-AU" sz="1800" b="1" dirty="0"/>
              <a:t>Draw the function and determine global maximum and minimum:</a:t>
            </a:r>
          </a:p>
        </p:txBody>
      </p:sp>
      <p:pic>
        <p:nvPicPr>
          <p:cNvPr id="21" name="Picture 20" descr="Graph on Cartesian axes showing a smooth curve with the domain x ≥ 0. The graph passes through the origin, rises to a single local maximum above the x-axis, marked with a filled point, then decreases. A second filled point marks the point of inflection, after which the graph continues to decrease while remaining above the x-axis and approaching the x-axis from above as x increases. The graph has one stationary point, one point of inflection, and a single intercept at the origin.">
            <a:extLst>
              <a:ext uri="{FF2B5EF4-FFF2-40B4-BE49-F238E27FC236}">
                <a16:creationId xmlns:a16="http://schemas.microsoft.com/office/drawing/2014/main" id="{03298232-3910-E4C0-4BA1-2C9011865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99" y="1830319"/>
            <a:ext cx="4403306" cy="4403306"/>
          </a:xfrm>
          <a:prstGeom prst="rect">
            <a:avLst/>
          </a:prstGeom>
          <a:ln>
            <a:solidFill>
              <a:schemeClr val="accent1"/>
            </a:solidFill>
          </a:ln>
        </p:spPr>
      </p:pic>
      <mc:AlternateContent xmlns:mc="http://schemas.openxmlformats.org/markup-compatibility/2006" xmlns:a14="http://schemas.microsoft.com/office/drawing/2010/main">
        <mc:Choice Requires="a14">
          <p:sp>
            <p:nvSpPr>
              <p:cNvPr id="26" name="Text Placeholder 25">
                <a:extLst>
                  <a:ext uri="{FF2B5EF4-FFF2-40B4-BE49-F238E27FC236}">
                    <a16:creationId xmlns:a16="http://schemas.microsoft.com/office/drawing/2014/main" id="{3BAA66EE-5DCD-56FA-58D6-9D75915C8654}"/>
                  </a:ext>
                </a:extLst>
              </p:cNvPr>
              <p:cNvSpPr>
                <a:spLocks noGrp="1"/>
              </p:cNvSpPr>
              <p:nvPr>
                <p:ph type="body" sz="quarter" idx="17"/>
              </p:nvPr>
            </p:nvSpPr>
            <p:spPr>
              <a:xfrm>
                <a:off x="5119141" y="1830319"/>
                <a:ext cx="6724859" cy="4531141"/>
              </a:xfrm>
            </p:spPr>
            <p:txBody>
              <a:bodyPr/>
              <a:lstStyle/>
              <a:p>
                <a:r>
                  <a:rPr lang="en-AU" sz="1800" dirty="0"/>
                  <a:t>By inspecting the graph:</a:t>
                </a:r>
              </a:p>
              <a:p>
                <a:r>
                  <a:rPr lang="en-AU" sz="1800" dirty="0"/>
                  <a:t>Global maximum at stationary point </a:t>
                </a:r>
                <a14:m>
                  <m:oMath xmlns:m="http://schemas.openxmlformats.org/officeDocument/2006/math">
                    <m:r>
                      <a:rPr lang="en-AU" sz="1800" b="0" i="1" smtClean="0">
                        <a:latin typeface="Cambria Math" panose="020F0502020204030204" pitchFamily="18" charset="0"/>
                      </a:rPr>
                      <m:t>(</m:t>
                    </m:r>
                    <m:r>
                      <a:rPr lang="en-AU" sz="1800" b="0" i="1" smtClean="0">
                        <a:latin typeface="Cambria Math" panose="020F0502020204030204" pitchFamily="18" charset="0"/>
                      </a:rPr>
                      <m:t>1</m:t>
                    </m:r>
                    <m:r>
                      <a:rPr lang="en-AU" sz="1800" b="0" i="1" smtClean="0">
                        <a:latin typeface="Cambria Math" panose="020F0502020204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𝑒</m:t>
                        </m:r>
                      </m:e>
                      <m:sup>
                        <m:r>
                          <a:rPr lang="en-AU" sz="1800" b="0" i="1" smtClean="0">
                            <a:latin typeface="Cambria Math" panose="020F0502020204030204" pitchFamily="18" charset="0"/>
                          </a:rPr>
                          <m:t>−</m:t>
                        </m:r>
                        <m:r>
                          <a:rPr lang="en-AU" sz="1800" b="0" i="1" smtClean="0">
                            <a:latin typeface="Cambria Math" panose="020F0502020204030204" pitchFamily="18" charset="0"/>
                          </a:rPr>
                          <m:t>1</m:t>
                        </m:r>
                      </m:sup>
                    </m:sSup>
                    <m:r>
                      <a:rPr lang="en-AU" sz="1800" b="0" i="1" smtClean="0">
                        <a:latin typeface="Cambria Math" panose="020F0502020204030204" pitchFamily="18" charset="0"/>
                      </a:rPr>
                      <m:t>)</m:t>
                    </m:r>
                  </m:oMath>
                </a14:m>
                <a:r>
                  <a:rPr lang="en-AU" sz="1800" dirty="0"/>
                  <a:t>, and</a:t>
                </a:r>
              </a:p>
              <a:p>
                <a:r>
                  <a:rPr lang="en-AU" sz="1800" dirty="0"/>
                  <a:t>Global minimum at endpoint </a:t>
                </a:r>
                <a14:m>
                  <m:oMath xmlns:m="http://schemas.openxmlformats.org/officeDocument/2006/math">
                    <m:r>
                      <a:rPr lang="en-AU" sz="1800" b="0" i="1" smtClean="0">
                        <a:latin typeface="Cambria Math" panose="020F0502020204030204" pitchFamily="18" charset="0"/>
                      </a:rPr>
                      <m:t>(−</m:t>
                    </m:r>
                    <m:r>
                      <a:rPr lang="en-AU" sz="1800" b="0" i="1" smtClean="0">
                        <a:latin typeface="Cambria Math" panose="020F0502020204030204" pitchFamily="18" charset="0"/>
                      </a:rPr>
                      <m:t>1</m:t>
                    </m:r>
                    <m:r>
                      <a:rPr lang="en-AU" sz="1800" b="0" i="1" smtClean="0">
                        <a:latin typeface="Cambria Math" panose="020F0502020204030204" pitchFamily="18" charset="0"/>
                      </a:rPr>
                      <m:t>,−</m:t>
                    </m:r>
                    <m:r>
                      <a:rPr lang="en-AU" sz="1800" b="0" i="1" smtClean="0">
                        <a:latin typeface="Cambria Math" panose="020F0502020204030204" pitchFamily="18" charset="0"/>
                      </a:rPr>
                      <m:t>𝑒</m:t>
                    </m:r>
                    <m:r>
                      <a:rPr lang="en-AU" sz="1800" b="0" i="1" smtClean="0">
                        <a:latin typeface="Cambria Math" panose="020F0502020204030204" pitchFamily="18" charset="0"/>
                      </a:rPr>
                      <m:t>)</m:t>
                    </m:r>
                  </m:oMath>
                </a14:m>
                <a:r>
                  <a:rPr lang="en-AU" sz="1800" dirty="0"/>
                  <a:t>.</a:t>
                </a:r>
              </a:p>
            </p:txBody>
          </p:sp>
        </mc:Choice>
        <mc:Fallback xmlns="">
          <p:sp>
            <p:nvSpPr>
              <p:cNvPr id="26" name="Text Placeholder 25">
                <a:extLst>
                  <a:ext uri="{FF2B5EF4-FFF2-40B4-BE49-F238E27FC236}">
                    <a16:creationId xmlns:a16="http://schemas.microsoft.com/office/drawing/2014/main" id="{3BAA66EE-5DCD-56FA-58D6-9D75915C8654}"/>
                  </a:ext>
                </a:extLst>
              </p:cNvPr>
              <p:cNvSpPr>
                <a:spLocks noGrp="1" noRot="1" noChangeAspect="1" noMove="1" noResize="1" noEditPoints="1" noAdjustHandles="1" noChangeArrowheads="1" noChangeShapeType="1" noTextEdit="1"/>
              </p:cNvSpPr>
              <p:nvPr>
                <p:ph type="body" sz="quarter" idx="17"/>
              </p:nvPr>
            </p:nvSpPr>
            <p:spPr>
              <a:xfrm>
                <a:off x="5119141" y="1830319"/>
                <a:ext cx="6724859" cy="4531141"/>
              </a:xfrm>
              <a:blipFill>
                <a:blip r:embed="rId4"/>
                <a:stretch>
                  <a:fillRect l="-2176"/>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B3F74B98-0001-534C-BE86-F2DF008AA832}"/>
              </a:ext>
            </a:extLst>
          </p:cNvPr>
          <p:cNvSpPr/>
          <p:nvPr/>
        </p:nvSpPr>
        <p:spPr>
          <a:xfrm>
            <a:off x="5767038" y="4222125"/>
            <a:ext cx="3727212" cy="1142211"/>
          </a:xfrm>
          <a:prstGeom prst="wedgeRoundRectCallout">
            <a:avLst>
              <a:gd name="adj1" fmla="val -4646"/>
              <a:gd name="adj2" fmla="val -12833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might we verify this using the function?</a:t>
            </a:r>
          </a:p>
        </p:txBody>
      </p:sp>
      <p:sp>
        <p:nvSpPr>
          <p:cNvPr id="3" name="Slide Number Placeholder 2">
            <a:extLst>
              <a:ext uri="{FF2B5EF4-FFF2-40B4-BE49-F238E27FC236}">
                <a16:creationId xmlns:a16="http://schemas.microsoft.com/office/drawing/2014/main" id="{2F206E08-A282-1FF5-1430-35BA573300BD}"/>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pPr/>
              <a:t>12</a:t>
            </a:fld>
            <a:endParaRPr lang="en-AU" dirty="0"/>
          </a:p>
        </p:txBody>
      </p:sp>
    </p:spTree>
    <p:extLst>
      <p:ext uri="{BB962C8B-B14F-4D97-AF65-F5344CB8AC3E}">
        <p14:creationId xmlns:p14="http://schemas.microsoft.com/office/powerpoint/2010/main" val="33038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62A30F-6710-05FB-60E3-B80C6F844834}"/>
              </a:ext>
            </a:extLst>
          </p:cNvPr>
          <p:cNvSpPr>
            <a:spLocks noGrp="1"/>
          </p:cNvSpPr>
          <p:nvPr>
            <p:ph type="title"/>
          </p:nvPr>
        </p:nvSpPr>
        <p:spPr>
          <a:xfrm>
            <a:off x="360000" y="360000"/>
            <a:ext cx="11484000" cy="545601"/>
          </a:xfrm>
        </p:spPr>
        <p:txBody>
          <a:bodyPr/>
          <a:lstStyle/>
          <a:p>
            <a:r>
              <a:rPr lang="en-AU" dirty="0"/>
              <a:t>Your turn</a:t>
            </a:r>
          </a:p>
        </p:txBody>
      </p:sp>
      <p:sp>
        <p:nvSpPr>
          <p:cNvPr id="4" name="Text Placeholder 3">
            <a:extLst>
              <a:ext uri="{FF2B5EF4-FFF2-40B4-BE49-F238E27FC236}">
                <a16:creationId xmlns:a16="http://schemas.microsoft.com/office/drawing/2014/main" id="{49E943AC-5EC4-A7E7-2FBB-64DD09E322F2}"/>
              </a:ext>
            </a:extLst>
          </p:cNvPr>
          <p:cNvSpPr>
            <a:spLocks noGrp="1"/>
          </p:cNvSpPr>
          <p:nvPr>
            <p:ph type="body" sz="quarter" idx="18"/>
          </p:nvPr>
        </p:nvSpPr>
        <p:spPr>
          <a:xfrm>
            <a:off x="359999" y="982520"/>
            <a:ext cx="11483999" cy="310015"/>
          </a:xfrm>
        </p:spPr>
        <p:txBody>
          <a:bodyPr/>
          <a:lstStyle/>
          <a:p>
            <a:r>
              <a:rPr lang="en-AU" dirty="0"/>
              <a:t>Question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393BFC5F-714A-E247-AD99-2B3611DD3153}"/>
                  </a:ext>
                </a:extLst>
              </p:cNvPr>
              <p:cNvSpPr>
                <a:spLocks noGrp="1"/>
              </p:cNvSpPr>
              <p:nvPr>
                <p:ph type="body" sz="quarter" idx="17"/>
              </p:nvPr>
            </p:nvSpPr>
            <p:spPr>
              <a:xfrm>
                <a:off x="360000" y="1567086"/>
                <a:ext cx="11484000" cy="4807835"/>
              </a:xfrm>
            </p:spPr>
            <p:txBody>
              <a:bodyPr/>
              <a:lstStyle/>
              <a:p>
                <a:r>
                  <a:rPr lang="en-AU" sz="1800" dirty="0"/>
                  <a:t>Graph the function </a:t>
                </a:r>
                <a14:m>
                  <m:oMath xmlns:m="http://schemas.openxmlformats.org/officeDocument/2006/math">
                    <m:r>
                      <a:rPr lang="en-AU" sz="1800" smtClean="0">
                        <a:latin typeface="Cambria Math" panose="020F0502020204030204" pitchFamily="18" charset="0"/>
                      </a:rPr>
                      <m:t>𝑓</m:t>
                    </m:r>
                    <m:d>
                      <m:dPr>
                        <m:ctrlPr>
                          <a:rPr lang="en-AU" sz="1800" i="1" smtClean="0">
                            <a:latin typeface="Cambria Math" panose="02040503050406030204" pitchFamily="18" charset="0"/>
                          </a:rPr>
                        </m:ctrlPr>
                      </m:dPr>
                      <m:e>
                        <m:r>
                          <a:rPr lang="en-AU" sz="1800" smtClean="0">
                            <a:latin typeface="Cambria Math" panose="020F0502020204030204" pitchFamily="18" charset="0"/>
                          </a:rPr>
                          <m:t>𝑥</m:t>
                        </m:r>
                      </m:e>
                    </m:d>
                    <m:r>
                      <a:rPr lang="en-AU" sz="1800" smtClean="0">
                        <a:latin typeface="Cambria Math" panose="020F0502020204030204" pitchFamily="18" charset="0"/>
                      </a:rPr>
                      <m:t>=</m:t>
                    </m:r>
                    <m:sSup>
                      <m:sSupPr>
                        <m:ctrlPr>
                          <a:rPr lang="en-AU" sz="1800" i="1">
                            <a:latin typeface="Cambria Math" panose="02040503050406030204" pitchFamily="18" charset="0"/>
                          </a:rPr>
                        </m:ctrlPr>
                      </m:sSupPr>
                      <m:e>
                        <m:r>
                          <a:rPr lang="en-AU" sz="1800">
                            <a:latin typeface="Cambria Math" panose="020F0502020204030204" pitchFamily="18" charset="0"/>
                          </a:rPr>
                          <m:t>𝑥</m:t>
                        </m:r>
                      </m:e>
                      <m:sup>
                        <m:r>
                          <a:rPr lang="en-AU" sz="1800">
                            <a:latin typeface="Cambria Math" panose="020F0502020204030204" pitchFamily="18" charset="0"/>
                          </a:rPr>
                          <m:t>3</m:t>
                        </m:r>
                      </m:sup>
                    </m:sSup>
                    <m:r>
                      <a:rPr lang="en-AU" sz="1800">
                        <a:latin typeface="Cambria Math" panose="020F0502020204030204" pitchFamily="18" charset="0"/>
                      </a:rPr>
                      <m:t>−</m:t>
                    </m:r>
                    <m:r>
                      <a:rPr lang="en-AU" sz="1800">
                        <a:latin typeface="Cambria Math" panose="020F0502020204030204" pitchFamily="18" charset="0"/>
                      </a:rPr>
                      <m:t>3</m:t>
                    </m:r>
                    <m:r>
                      <a:rPr lang="en-AU" sz="1800">
                        <a:latin typeface="Cambria Math" panose="020F0502020204030204" pitchFamily="18" charset="0"/>
                      </a:rPr>
                      <m:t>𝑥</m:t>
                    </m:r>
                    <m:r>
                      <a:rPr lang="en-AU" sz="1800">
                        <a:latin typeface="Cambria Math" panose="020F0502020204030204" pitchFamily="18" charset="0"/>
                      </a:rPr>
                      <m:t>+</m:t>
                    </m:r>
                    <m:r>
                      <a:rPr lang="en-AU" sz="1800">
                        <a:latin typeface="Cambria Math" panose="020F0502020204030204" pitchFamily="18" charset="0"/>
                      </a:rPr>
                      <m:t>2</m:t>
                    </m:r>
                  </m:oMath>
                </a14:m>
                <a:r>
                  <a:rPr lang="en-AU" sz="1800" dirty="0"/>
                  <a:t> on the domain </a:t>
                </a:r>
                <a14:m>
                  <m:oMath xmlns:m="http://schemas.openxmlformats.org/officeDocument/2006/math">
                    <m:r>
                      <a:rPr lang="en-AU" sz="1800" smtClean="0">
                        <a:latin typeface="Cambria Math" panose="020F0502020204030204" pitchFamily="18" charset="0"/>
                      </a:rPr>
                      <m:t>−</m:t>
                    </m:r>
                    <m:r>
                      <a:rPr lang="en-AU" sz="1800" smtClean="0">
                        <a:latin typeface="Cambria Math" panose="020F0502020204030204" pitchFamily="18" charset="0"/>
                      </a:rPr>
                      <m:t>2</m:t>
                    </m:r>
                    <m:r>
                      <a:rPr lang="en-AU" sz="1800" smtClean="0">
                        <a:latin typeface="Cambria Math" panose="020F0502020204030204" pitchFamily="18" charset="0"/>
                      </a:rPr>
                      <m:t>≤</m:t>
                    </m:r>
                    <m:r>
                      <a:rPr lang="en-AU" sz="1800" smtClean="0">
                        <a:latin typeface="Cambria Math" panose="020F0502020204030204" pitchFamily="18" charset="0"/>
                      </a:rPr>
                      <m:t>𝑥</m:t>
                    </m:r>
                    <m:r>
                      <a:rPr lang="en-AU" sz="1800" smtClean="0">
                        <a:latin typeface="Cambria Math" panose="020F0502020204030204" pitchFamily="18" charset="0"/>
                      </a:rPr>
                      <m:t>≤</m:t>
                    </m:r>
                    <m:r>
                      <a:rPr lang="en-AU" sz="1800" smtClean="0">
                        <a:latin typeface="Cambria Math" panose="020F0502020204030204" pitchFamily="18" charset="0"/>
                      </a:rPr>
                      <m:t>3</m:t>
                    </m:r>
                  </m:oMath>
                </a14:m>
                <a:r>
                  <a:rPr lang="en-AU" sz="1800" dirty="0"/>
                  <a:t> to determine the global maximum and minimum points.</a:t>
                </a:r>
              </a:p>
              <a:p>
                <a:r>
                  <a:rPr lang="en-AU" sz="1800" b="1" dirty="0"/>
                  <a:t>Solution:</a:t>
                </a:r>
              </a:p>
              <a:p>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𝑥</m:t>
                          </m:r>
                        </m:e>
                      </m:d>
                      <m:r>
                        <m:rPr>
                          <m:aln/>
                        </m:rPr>
                        <a:rPr lang="en-AU" sz="1800" b="0" i="1" smtClean="0">
                          <a:latin typeface="Cambria Math" panose="020F0502020204030204" pitchFamily="18" charset="0"/>
                        </a:rPr>
                        <m:t>=</m:t>
                      </m:r>
                      <m:r>
                        <a:rPr lang="en-AU" sz="1800" b="0" i="1" smtClean="0">
                          <a:latin typeface="Cambria Math" panose="020F0502020204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𝑥</m:t>
                          </m:r>
                        </m:e>
                        <m:sup>
                          <m:r>
                            <a:rPr lang="en-AU" sz="1800" b="0" i="1" smtClean="0">
                              <a:latin typeface="Cambria Math" panose="020F0502020204030204" pitchFamily="18" charset="0"/>
                            </a:rPr>
                            <m:t>2</m:t>
                          </m:r>
                        </m:sup>
                      </m:sSup>
                      <m:r>
                        <a:rPr lang="en-AU" sz="1800" b="0" i="1" smtClean="0">
                          <a:latin typeface="Cambria Math" panose="020F0502020204030204" pitchFamily="18" charset="0"/>
                        </a:rPr>
                        <m:t>−</m:t>
                      </m:r>
                      <m:r>
                        <a:rPr lang="en-AU" sz="1800" b="0" i="1" smtClean="0">
                          <a:latin typeface="Cambria Math" panose="020F0502020204030204" pitchFamily="18" charset="0"/>
                        </a:rPr>
                        <m:t>3</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𝑥</m:t>
                          </m:r>
                        </m:e>
                      </m:d>
                      <m:r>
                        <m:rPr>
                          <m:aln/>
                        </m:rPr>
                        <a:rPr lang="en-AU" sz="1800" b="0" i="1" smtClean="0">
                          <a:latin typeface="Cambria Math" panose="020F0502020204030204" pitchFamily="18" charset="0"/>
                        </a:rPr>
                        <m:t>=</m:t>
                      </m:r>
                      <m:r>
                        <a:rPr lang="en-AU" sz="1800" b="0" i="1" smtClean="0">
                          <a:latin typeface="Cambria Math" panose="020F0502020204030204" pitchFamily="18" charset="0"/>
                        </a:rPr>
                        <m:t>6</m:t>
                      </m:r>
                      <m:r>
                        <a:rPr lang="en-AU" sz="1800" b="0" i="1" smtClean="0">
                          <a:latin typeface="Cambria Math" panose="020F0502020204030204" pitchFamily="18" charset="0"/>
                        </a:rPr>
                        <m:t>𝑥</m:t>
                      </m:r>
                    </m:oMath>
                    <m:oMath xmlns:m="http://schemas.openxmlformats.org/officeDocument/2006/math">
                      <m:r>
                        <m:rPr>
                          <m:nor/>
                        </m:rPr>
                        <a:rPr lang="en-AU" sz="1800" b="0" i="0" smtClean="0"/>
                        <m:t>When</m:t>
                      </m:r>
                      <m:r>
                        <m:rPr>
                          <m:nor/>
                        </m:rPr>
                        <a:rPr lang="en-AU" sz="1800" b="0" i="0" smtClean="0">
                          <a:latin typeface="Cambria Math" panose="020F0502020204030204" pitchFamily="18" charset="0"/>
                        </a:rPr>
                        <m:t> </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𝑥</m:t>
                          </m:r>
                        </m:e>
                      </m:d>
                      <m:r>
                        <m:rPr>
                          <m:aln/>
                        </m:rPr>
                        <a:rPr lang="en-AU" sz="1800" b="0" i="1" smtClean="0">
                          <a:latin typeface="Cambria Math" panose="020F0502020204030204" pitchFamily="18" charset="0"/>
                        </a:rPr>
                        <m:t>=</m:t>
                      </m:r>
                      <m:r>
                        <a:rPr lang="en-AU" sz="1800" b="0" i="1" smtClean="0">
                          <a:latin typeface="Cambria Math" panose="020F0502020204030204" pitchFamily="18" charset="0"/>
                        </a:rPr>
                        <m:t>0</m:t>
                      </m:r>
                    </m:oMath>
                    <m:oMath xmlns:m="http://schemas.openxmlformats.org/officeDocument/2006/math">
                      <m:r>
                        <a:rPr lang="en-AU" sz="1800" b="0" i="1" smtClean="0">
                          <a:latin typeface="Cambria Math" panose="020F0502020204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𝑥</m:t>
                          </m:r>
                        </m:e>
                        <m:sup>
                          <m:r>
                            <a:rPr lang="en-AU" sz="1800" b="0" i="1" smtClean="0">
                              <a:latin typeface="Cambria Math" panose="020F0502020204030204" pitchFamily="18" charset="0"/>
                            </a:rPr>
                            <m:t>2</m:t>
                          </m:r>
                        </m:sup>
                      </m:sSup>
                      <m:r>
                        <a:rPr lang="en-AU" sz="1800" b="0" i="1" smtClean="0">
                          <a:latin typeface="Cambria Math" panose="020F0502020204030204" pitchFamily="18" charset="0"/>
                        </a:rPr>
                        <m:t>−</m:t>
                      </m:r>
                      <m:r>
                        <a:rPr lang="en-AU" sz="1800" b="0" i="1" smtClean="0">
                          <a:latin typeface="Cambria Math" panose="020F0502020204030204" pitchFamily="18" charset="0"/>
                        </a:rPr>
                        <m:t>3</m:t>
                      </m:r>
                      <m:r>
                        <m:rPr>
                          <m:aln/>
                        </m:rPr>
                        <a:rPr lang="en-AU" sz="1800" b="0" i="1" smtClean="0">
                          <a:latin typeface="Cambria Math" panose="020F0502020204030204" pitchFamily="18" charset="0"/>
                        </a:rPr>
                        <m:t>=</m:t>
                      </m:r>
                      <m:r>
                        <a:rPr lang="en-AU" sz="1800" b="0" i="1" smtClean="0">
                          <a:latin typeface="Cambria Math" panose="020F0502020204030204" pitchFamily="18" charset="0"/>
                        </a:rPr>
                        <m:t>0</m:t>
                      </m:r>
                    </m:oMath>
                    <m:oMath xmlns:m="http://schemas.openxmlformats.org/officeDocument/2006/math">
                      <m:r>
                        <a:rPr lang="en-AU" sz="1800" b="0" i="1" smtClean="0">
                          <a:latin typeface="Cambria Math" panose="020F0502020204030204" pitchFamily="18" charset="0"/>
                        </a:rPr>
                        <m:t>𝑥</m:t>
                      </m:r>
                      <m:r>
                        <m:rPr>
                          <m:aln/>
                        </m:rPr>
                        <a:rPr lang="en-AU" sz="1800" b="0" i="1" smtClean="0">
                          <a:latin typeface="Cambria Math" panose="020F0502020204030204" pitchFamily="18" charset="0"/>
                        </a:rPr>
                        <m:t>=</m:t>
                      </m:r>
                      <m:r>
                        <a:rPr lang="en-AU" sz="1800" b="0" i="1" smtClean="0">
                          <a:latin typeface="Cambria Math" panose="020F0502020204030204" pitchFamily="18" charset="0"/>
                        </a:rPr>
                        <m:t>±</m:t>
                      </m:r>
                      <m:r>
                        <a:rPr lang="en-AU" sz="1800" b="0" i="1" smtClean="0">
                          <a:latin typeface="Cambria Math" panose="020F0502020204030204" pitchFamily="18" charset="0"/>
                        </a:rPr>
                        <m:t>1</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m:t>
                          </m:r>
                          <m:r>
                            <a:rPr lang="en-AU" sz="1800" b="0" i="1" smtClean="0">
                              <a:latin typeface="Cambria Math" panose="020F0502020204030204" pitchFamily="18" charset="0"/>
                            </a:rPr>
                            <m:t>1</m:t>
                          </m:r>
                        </m:e>
                      </m:d>
                      <m:r>
                        <m:rPr>
                          <m:aln/>
                        </m:rPr>
                        <a:rPr lang="en-AU" sz="1800" b="0" i="1" smtClean="0">
                          <a:latin typeface="Cambria Math" panose="020F0502020204030204" pitchFamily="18" charset="0"/>
                        </a:rPr>
                        <m:t>=</m:t>
                      </m:r>
                      <m:r>
                        <a:rPr lang="en-AU" sz="1800" b="0" i="1" smtClean="0">
                          <a:latin typeface="Cambria Math" panose="020F0502020204030204" pitchFamily="18" charset="0"/>
                        </a:rPr>
                        <m:t>−</m:t>
                      </m:r>
                      <m:r>
                        <a:rPr lang="en-AU" sz="1800" b="0" i="1" smtClean="0">
                          <a:latin typeface="Cambria Math" panose="020F0502020204030204" pitchFamily="18" charset="0"/>
                        </a:rPr>
                        <m:t>6</m:t>
                      </m:r>
                      <m:r>
                        <a:rPr lang="en-AU" sz="1800" b="0" i="1" smtClean="0">
                          <a:latin typeface="Cambria Math" panose="020F0502020204030204" pitchFamily="18" charset="0"/>
                        </a:rPr>
                        <m:t>&lt;</m:t>
                      </m:r>
                      <m:r>
                        <a:rPr lang="en-AU" sz="1800" b="0" i="1" smtClean="0">
                          <a:latin typeface="Cambria Math" panose="020F0502020204030204" pitchFamily="18" charset="0"/>
                        </a:rPr>
                        <m:t>0</m:t>
                      </m:r>
                      <m:r>
                        <a:rPr lang="en-AU" sz="1800" b="0" i="1" smtClean="0">
                          <a:latin typeface="Cambria Math" panose="020F0502020204030204" pitchFamily="18" charset="0"/>
                        </a:rPr>
                        <m:t>→</m:t>
                      </m:r>
                      <m:r>
                        <m:rPr>
                          <m:nor/>
                        </m:rPr>
                        <a:rPr lang="en-AU" sz="1800" b="0" i="0" smtClean="0"/>
                        <m:t>local</m:t>
                      </m:r>
                      <m:r>
                        <m:rPr>
                          <m:nor/>
                        </m:rPr>
                        <a:rPr lang="en-AU" sz="1800" b="0" i="0" smtClean="0"/>
                        <m:t> </m:t>
                      </m:r>
                      <m:r>
                        <m:rPr>
                          <m:nor/>
                        </m:rPr>
                        <a:rPr lang="en-AU" sz="1800" b="0" i="0" smtClean="0"/>
                        <m:t>max</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1</m:t>
                          </m:r>
                        </m:e>
                      </m:d>
                      <m:r>
                        <m:rPr>
                          <m:aln/>
                        </m:rPr>
                        <a:rPr lang="en-AU" sz="1800" b="0" i="1" smtClean="0">
                          <a:latin typeface="Cambria Math" panose="020F0502020204030204" pitchFamily="18" charset="0"/>
                        </a:rPr>
                        <m:t>=</m:t>
                      </m:r>
                      <m:r>
                        <a:rPr lang="en-AU" sz="1800" b="0" i="1" smtClean="0">
                          <a:latin typeface="Cambria Math" panose="020F0502020204030204" pitchFamily="18" charset="0"/>
                        </a:rPr>
                        <m:t>6</m:t>
                      </m:r>
                      <m:r>
                        <a:rPr lang="en-AU" sz="1800" b="0" i="1" smtClean="0">
                          <a:latin typeface="Cambria Math" panose="020F0502020204030204" pitchFamily="18" charset="0"/>
                        </a:rPr>
                        <m:t>&gt;</m:t>
                      </m:r>
                      <m:r>
                        <a:rPr lang="en-AU" sz="1800" b="0" i="1" smtClean="0">
                          <a:latin typeface="Cambria Math" panose="020F0502020204030204" pitchFamily="18" charset="0"/>
                        </a:rPr>
                        <m:t>0</m:t>
                      </m:r>
                      <m:r>
                        <a:rPr lang="en-AU" sz="1800" b="0" i="1" smtClean="0">
                          <a:latin typeface="Cambria Math" panose="020F0502020204030204" pitchFamily="18" charset="0"/>
                        </a:rPr>
                        <m:t>→</m:t>
                      </m:r>
                      <m:r>
                        <m:rPr>
                          <m:nor/>
                        </m:rPr>
                        <a:rPr lang="en-AU" sz="1800" b="0" i="0" smtClean="0"/>
                        <m:t>local</m:t>
                      </m:r>
                      <m:r>
                        <m:rPr>
                          <m:nor/>
                        </m:rPr>
                        <a:rPr lang="en-AU" sz="1800" b="0" i="0" smtClean="0"/>
                        <m:t> </m:t>
                      </m:r>
                      <m:r>
                        <m:rPr>
                          <m:nor/>
                        </m:rPr>
                        <a:rPr lang="en-AU" sz="1800" b="0" i="0" smtClean="0"/>
                        <m:t>min</m:t>
                      </m:r>
                    </m:oMath>
                  </m:oMathPara>
                </a14:m>
                <a:endParaRPr lang="en-AU" sz="1800" dirty="0"/>
              </a:p>
            </p:txBody>
          </p:sp>
        </mc:Choice>
        <mc:Fallback xmlns="">
          <p:sp>
            <p:nvSpPr>
              <p:cNvPr id="5" name="Text Placeholder 4">
                <a:extLst>
                  <a:ext uri="{FF2B5EF4-FFF2-40B4-BE49-F238E27FC236}">
                    <a16:creationId xmlns:a16="http://schemas.microsoft.com/office/drawing/2014/main" id="{393BFC5F-714A-E247-AD99-2B3611DD3153}"/>
                  </a:ext>
                </a:extLst>
              </p:cNvPr>
              <p:cNvSpPr>
                <a:spLocks noGrp="1" noRot="1" noChangeAspect="1" noMove="1" noResize="1" noEditPoints="1" noAdjustHandles="1" noChangeArrowheads="1" noChangeShapeType="1" noTextEdit="1"/>
              </p:cNvSpPr>
              <p:nvPr>
                <p:ph type="body" sz="quarter" idx="17"/>
              </p:nvPr>
            </p:nvSpPr>
            <p:spPr>
              <a:xfrm>
                <a:off x="360000" y="1567086"/>
                <a:ext cx="11484000" cy="4807835"/>
              </a:xfrm>
              <a:blipFill>
                <a:blip r:embed="rId2"/>
                <a:stretch>
                  <a:fillRect l="-1221" r="-169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28255B7-0412-7966-CCCF-3623DF7DCF8A}"/>
                  </a:ext>
                </a:extLst>
              </p:cNvPr>
              <p:cNvSpPr txBox="1"/>
              <p:nvPr/>
            </p:nvSpPr>
            <p:spPr>
              <a:xfrm>
                <a:off x="4190326" y="2298946"/>
                <a:ext cx="5726672" cy="4199054"/>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m:rPr>
                          <m:nor/>
                        </m:rPr>
                        <a:rPr lang="en-AU" sz="1800" b="0" i="0" smtClean="0">
                          <a:latin typeface="Arial" panose="020B0604020202020204" pitchFamily="34" charset="0"/>
                          <a:cs typeface="Arial" panose="020B0604020202020204" pitchFamily="34" charset="0"/>
                        </a:rPr>
                        <m:t>When</m:t>
                      </m:r>
                      <m:r>
                        <m:rPr>
                          <m:nor/>
                        </m:rPr>
                        <a:rPr lang="en-AU" sz="1800" b="0" i="0" smtClean="0">
                          <a:latin typeface="Cambria Math" panose="020F0502020204030204" pitchFamily="18" charset="0"/>
                        </a:rPr>
                        <m:t> </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𝑥</m:t>
                          </m:r>
                        </m:e>
                      </m:d>
                      <m:r>
                        <a:rPr lang="en-AU" sz="1800" b="0" i="1" smtClean="0">
                          <a:latin typeface="Cambria Math" panose="020F0502020204030204" pitchFamily="18" charset="0"/>
                        </a:rPr>
                        <m:t>=</m:t>
                      </m:r>
                      <m:r>
                        <a:rPr lang="en-AU" sz="1800" b="0" i="1" smtClean="0">
                          <a:latin typeface="Cambria Math" panose="020F0502020204030204" pitchFamily="18" charset="0"/>
                        </a:rPr>
                        <m:t>0</m:t>
                      </m:r>
                    </m:oMath>
                    <m:oMath xmlns:m="http://schemas.openxmlformats.org/officeDocument/2006/math">
                      <m:r>
                        <a:rPr lang="en-AU" sz="1800" b="0" i="1" smtClean="0">
                          <a:latin typeface="Cambria Math" panose="020F0502020204030204" pitchFamily="18" charset="0"/>
                        </a:rPr>
                        <m:t>6</m:t>
                      </m:r>
                      <m:r>
                        <a:rPr lang="en-AU" sz="1800" b="0" i="1" smtClean="0">
                          <a:latin typeface="Cambria Math" panose="020F0502020204030204" pitchFamily="18" charset="0"/>
                        </a:rPr>
                        <m:t>𝑥</m:t>
                      </m:r>
                      <m:r>
                        <m:rPr>
                          <m:aln/>
                        </m:rPr>
                        <a:rPr lang="en-AU" sz="1800" b="0" i="1" smtClean="0">
                          <a:latin typeface="Cambria Math" panose="020F0502020204030204" pitchFamily="18" charset="0"/>
                        </a:rPr>
                        <m:t>=</m:t>
                      </m:r>
                      <m:r>
                        <a:rPr lang="en-AU" sz="1800" b="0" i="1" smtClean="0">
                          <a:latin typeface="Cambria Math" panose="020F0502020204030204" pitchFamily="18" charset="0"/>
                        </a:rPr>
                        <m:t>0</m:t>
                      </m:r>
                    </m:oMath>
                    <m:oMath xmlns:m="http://schemas.openxmlformats.org/officeDocument/2006/math">
                      <m:r>
                        <a:rPr lang="en-AU" sz="1800" b="0" i="1" smtClean="0">
                          <a:latin typeface="Cambria Math" panose="020F0502020204030204" pitchFamily="18" charset="0"/>
                        </a:rPr>
                        <m:t>𝑥</m:t>
                      </m:r>
                      <m:r>
                        <m:rPr>
                          <m:aln/>
                        </m:rPr>
                        <a:rPr lang="en-AU" sz="1800" b="0" i="1" smtClean="0">
                          <a:latin typeface="Cambria Math" panose="020F0502020204030204" pitchFamily="18" charset="0"/>
                        </a:rPr>
                        <m:t>=</m:t>
                      </m:r>
                      <m:r>
                        <a:rPr lang="en-AU" sz="1800" b="0" i="1" smtClean="0">
                          <a:latin typeface="Cambria Math" panose="020F0502020204030204" pitchFamily="18" charset="0"/>
                        </a:rPr>
                        <m:t>0</m:t>
                      </m:r>
                    </m:oMath>
                    <m:oMath xmlns:m="http://schemas.openxmlformats.org/officeDocument/2006/math">
                      <m:r>
                        <m:rPr>
                          <m:nor/>
                        </m:rPr>
                        <a:rPr lang="en-AU" sz="1800" b="0" i="0" smtClean="0">
                          <a:latin typeface="Arial" panose="020B0604020202020204" pitchFamily="34" charset="0"/>
                          <a:cs typeface="Arial" panose="020B0604020202020204" pitchFamily="34" charset="0"/>
                        </a:rPr>
                        <m:t>Since</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the</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sign</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of</m:t>
                      </m:r>
                      <m:r>
                        <m:rPr>
                          <m:nor/>
                        </m:rPr>
                        <a:rPr lang="en-AU" sz="1800" b="0" i="0" smtClean="0">
                          <a:latin typeface="Arial" panose="020B0604020202020204" pitchFamily="34" charset="0"/>
                          <a:cs typeface="Arial" panose="020B0604020202020204" pitchFamily="34" charset="0"/>
                        </a:rPr>
                        <m:t> </m:t>
                      </m:r>
                      <m:sSup>
                        <m:sSupPr>
                          <m:ctrlPr>
                            <a:rPr lang="en-AU" sz="1800" b="0" i="1" smtClean="0">
                              <a:latin typeface="Cambria Math" panose="02040503050406030204" pitchFamily="18" charset="0"/>
                            </a:rPr>
                          </m:ctrlPr>
                        </m:sSupPr>
                        <m:e>
                          <m:r>
                            <a:rPr lang="en-AU" sz="1800" b="0" i="1" smtClean="0">
                              <a:latin typeface="Cambria Math" panose="020F0502020204030204" pitchFamily="18" charset="0"/>
                            </a:rPr>
                            <m:t>𝑓</m:t>
                          </m:r>
                        </m:e>
                        <m:sup>
                          <m:r>
                            <a:rPr lang="en-AU" sz="1800" b="0" i="1" smtClean="0">
                              <a:latin typeface="Cambria Math" panose="020F0502020204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F0502020204030204" pitchFamily="18" charset="0"/>
                            </a:rPr>
                            <m:t>𝑥</m:t>
                          </m:r>
                        </m:e>
                      </m:d>
                      <m:r>
                        <a:rPr lang="en-AU" sz="1800" b="0" i="1" smtClean="0">
                          <a:latin typeface="Cambria Math" panose="020F0502020204030204" pitchFamily="18" charset="0"/>
                        </a:rPr>
                        <m:t> </m:t>
                      </m:r>
                      <m:r>
                        <m:rPr>
                          <m:nor/>
                        </m:rPr>
                        <a:rPr lang="en-AU" sz="1800" b="0" i="0" smtClean="0">
                          <a:latin typeface="Arial" panose="020B0604020202020204" pitchFamily="34" charset="0"/>
                          <a:cs typeface="Arial" panose="020B0604020202020204" pitchFamily="34" charset="0"/>
                        </a:rPr>
                        <m:t>changes</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from</m:t>
                      </m:r>
                      <m:r>
                        <m:rPr>
                          <m:nor/>
                        </m:rPr>
                        <a:rPr lang="en-AU" sz="1800" b="0" i="0" smtClean="0">
                          <a:latin typeface="Arial" panose="020B0604020202020204" pitchFamily="34" charset="0"/>
                          <a:cs typeface="Arial" panose="020B0604020202020204" pitchFamily="34" charset="0"/>
                        </a:rPr>
                        <m:t> </m:t>
                      </m:r>
                      <m:r>
                        <a:rPr lang="en-AU" sz="1800" b="0" i="1" smtClean="0">
                          <a:latin typeface="Cambria Math" panose="020F0502020204030204" pitchFamily="18" charset="0"/>
                        </a:rPr>
                        <m:t>−</m:t>
                      </m:r>
                      <m:r>
                        <a:rPr lang="en-AU" sz="1800" b="0" i="1" smtClean="0">
                          <a:latin typeface="Cambria Math" panose="020F0502020204030204" pitchFamily="18" charset="0"/>
                        </a:rPr>
                        <m:t>1</m:t>
                      </m:r>
                      <m:r>
                        <a:rPr lang="en-AU" sz="1800" b="0" i="1" smtClean="0">
                          <a:latin typeface="Cambria Math" panose="020F0502020204030204" pitchFamily="18" charset="0"/>
                        </a:rPr>
                        <m:t>&lt;</m:t>
                      </m:r>
                      <m:r>
                        <a:rPr lang="en-AU" sz="1800" b="0" i="1" smtClean="0">
                          <a:latin typeface="Cambria Math" panose="020F0502020204030204" pitchFamily="18" charset="0"/>
                        </a:rPr>
                        <m:t>𝑥</m:t>
                      </m:r>
                      <m:r>
                        <a:rPr lang="en-AU" sz="1800" b="0" i="1" smtClean="0">
                          <a:latin typeface="Cambria Math" panose="020F0502020204030204" pitchFamily="18" charset="0"/>
                        </a:rPr>
                        <m:t>&lt;</m:t>
                      </m:r>
                      <m:r>
                        <a:rPr lang="en-AU" sz="1800" b="0" i="1" smtClean="0">
                          <a:latin typeface="Cambria Math" panose="020F0502020204030204" pitchFamily="18" charset="0"/>
                        </a:rPr>
                        <m:t>1</m:t>
                      </m:r>
                    </m:oMath>
                    <m:oMath xmlns:m="http://schemas.openxmlformats.org/officeDocument/2006/math">
                      <m:r>
                        <a:rPr lang="en-AU" sz="1800" b="0" i="1" smtClean="0">
                          <a:latin typeface="Cambria Math" panose="020F0502020204030204" pitchFamily="18" charset="0"/>
                        </a:rPr>
                        <m:t>∴</m:t>
                      </m:r>
                      <m:d>
                        <m:dPr>
                          <m:ctrlPr>
                            <a:rPr lang="en-AU" sz="1800" b="0" i="1" smtClean="0">
                              <a:latin typeface="Cambria Math" panose="02040503050406030204" pitchFamily="18" charset="0"/>
                            </a:rPr>
                          </m:ctrlPr>
                        </m:dPr>
                        <m:e>
                          <m:r>
                            <a:rPr lang="en-AU" sz="1800" b="0" i="1" smtClean="0">
                              <a:latin typeface="Cambria Math" panose="020F0502020204030204" pitchFamily="18" charset="0"/>
                            </a:rPr>
                            <m:t>0</m:t>
                          </m:r>
                          <m:r>
                            <a:rPr lang="en-AU" sz="1800" b="0" i="1" smtClean="0">
                              <a:latin typeface="Cambria Math" panose="020F0502020204030204" pitchFamily="18" charset="0"/>
                            </a:rPr>
                            <m:t>,</m:t>
                          </m:r>
                          <m:r>
                            <a:rPr lang="en-AU" sz="1800" b="0" i="1" smtClean="0">
                              <a:latin typeface="Cambria Math" panose="020F0502020204030204" pitchFamily="18" charset="0"/>
                            </a:rPr>
                            <m:t>2</m:t>
                          </m:r>
                        </m:e>
                      </m:d>
                      <m:r>
                        <a:rPr lang="en-AU" sz="1800" b="0" i="1" smtClean="0">
                          <a:latin typeface="Cambria Math" panose="020F0502020204030204" pitchFamily="18" charset="0"/>
                        </a:rPr>
                        <m:t> </m:t>
                      </m:r>
                      <m:r>
                        <m:rPr>
                          <m:nor/>
                        </m:rPr>
                        <a:rPr lang="en-AU" sz="1800" b="0" i="0" smtClean="0">
                          <a:latin typeface="Arial" panose="020B0604020202020204" pitchFamily="34" charset="0"/>
                          <a:cs typeface="Arial" panose="020B0604020202020204" pitchFamily="34" charset="0"/>
                        </a:rPr>
                        <m:t>is</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a</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point</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of</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inflection</m:t>
                      </m:r>
                    </m:oMath>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F0502020204030204" pitchFamily="18" charset="0"/>
                            </a:rPr>
                            <m:t>−</m:t>
                          </m:r>
                          <m:r>
                            <a:rPr lang="en-AU" sz="1800" b="0" i="1" smtClean="0">
                              <a:latin typeface="Cambria Math" panose="020F0502020204030204" pitchFamily="18" charset="0"/>
                            </a:rPr>
                            <m:t>1</m:t>
                          </m:r>
                          <m:r>
                            <a:rPr lang="en-AU" sz="1800" b="0" i="1" smtClean="0">
                              <a:latin typeface="Cambria Math" panose="020F0502020204030204" pitchFamily="18" charset="0"/>
                            </a:rPr>
                            <m:t>,</m:t>
                          </m:r>
                          <m:r>
                            <a:rPr lang="en-AU" sz="1800" b="0" i="1" smtClean="0">
                              <a:latin typeface="Cambria Math" panose="020F0502020204030204" pitchFamily="18" charset="0"/>
                            </a:rPr>
                            <m:t>4</m:t>
                          </m:r>
                        </m:e>
                      </m:d>
                      <m:r>
                        <a:rPr lang="en-AU" sz="1800" b="0" i="1" smtClean="0">
                          <a:latin typeface="Cambria Math" panose="020F0502020204030204" pitchFamily="18" charset="0"/>
                        </a:rPr>
                        <m:t> </m:t>
                      </m:r>
                      <m:r>
                        <m:rPr>
                          <m:nor/>
                        </m:rPr>
                        <a:rPr lang="en-AU" sz="1800" b="0" i="0" smtClean="0">
                          <a:latin typeface="Arial" panose="020B0604020202020204" pitchFamily="34" charset="0"/>
                          <a:cs typeface="Arial" panose="020B0604020202020204" pitchFamily="34" charset="0"/>
                        </a:rPr>
                        <m:t>is</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a</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local</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maximum</m:t>
                      </m:r>
                    </m:oMath>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F0502020204030204" pitchFamily="18" charset="0"/>
                            </a:rPr>
                            <m:t>1</m:t>
                          </m:r>
                          <m:r>
                            <a:rPr lang="en-AU" sz="1800" b="0" i="1" smtClean="0">
                              <a:latin typeface="Cambria Math" panose="020F0502020204030204" pitchFamily="18" charset="0"/>
                            </a:rPr>
                            <m:t>,</m:t>
                          </m:r>
                          <m:r>
                            <a:rPr lang="en-AU" sz="1800" b="0" i="1" smtClean="0">
                              <a:latin typeface="Cambria Math" panose="020F0502020204030204" pitchFamily="18" charset="0"/>
                            </a:rPr>
                            <m:t>0</m:t>
                          </m:r>
                        </m:e>
                      </m:d>
                      <m:r>
                        <a:rPr lang="en-AU" sz="1800" b="0" i="1" smtClean="0">
                          <a:latin typeface="Cambria Math" panose="020F0502020204030204" pitchFamily="18" charset="0"/>
                        </a:rPr>
                        <m:t> </m:t>
                      </m:r>
                      <m:r>
                        <m:rPr>
                          <m:nor/>
                        </m:rPr>
                        <a:rPr lang="en-AU" sz="1800" b="0" i="0" smtClean="0">
                          <a:latin typeface="Arial" panose="020B0604020202020204" pitchFamily="34" charset="0"/>
                          <a:cs typeface="Arial" panose="020B0604020202020204" pitchFamily="34" charset="0"/>
                        </a:rPr>
                        <m:t>is</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a</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local</m:t>
                      </m:r>
                      <m:r>
                        <m:rPr>
                          <m:nor/>
                        </m:rPr>
                        <a:rPr lang="en-AU" sz="1800" b="0" i="0" smtClean="0">
                          <a:latin typeface="Arial" panose="020B0604020202020204" pitchFamily="34" charset="0"/>
                          <a:cs typeface="Arial" panose="020B0604020202020204" pitchFamily="34" charset="0"/>
                        </a:rPr>
                        <m:t> </m:t>
                      </m:r>
                      <m:r>
                        <m:rPr>
                          <m:nor/>
                        </m:rPr>
                        <a:rPr lang="en-AU" sz="1800" b="0" i="0" smtClean="0">
                          <a:latin typeface="Arial" panose="020B0604020202020204" pitchFamily="34" charset="0"/>
                          <a:cs typeface="Arial" panose="020B0604020202020204" pitchFamily="34" charset="0"/>
                        </a:rPr>
                        <m:t>mi</m:t>
                      </m:r>
                      <m:r>
                        <m:rPr>
                          <m:sty m:val="p"/>
                        </m:rPr>
                        <a:rPr lang="en-AU" sz="1800" b="0" i="1" smtClean="0">
                          <a:latin typeface="Cambria Math" panose="020F0502020204030204" pitchFamily="18" charset="0"/>
                        </a:rPr>
                        <m:t>n</m:t>
                      </m:r>
                      <m:r>
                        <m:rPr>
                          <m:nor/>
                        </m:rPr>
                        <a:rPr lang="en-AU" sz="1800" b="0" i="0" smtClean="0">
                          <a:latin typeface="Arial" panose="020B0604020202020204" pitchFamily="34" charset="0"/>
                          <a:cs typeface="Arial" panose="020B0604020202020204" pitchFamily="34" charset="0"/>
                        </a:rPr>
                        <m:t>imum</m:t>
                      </m:r>
                    </m:oMath>
                  </m:oMathPara>
                </a14:m>
                <a:endParaRPr lang="en-AU" sz="1800" b="0" dirty="0">
                  <a:latin typeface="Arial" panose="020B0604020202020204" pitchFamily="34" charset="0"/>
                  <a:cs typeface="Arial" panose="020B0604020202020204" pitchFamily="34" charset="0"/>
                </a:endParaRPr>
              </a:p>
              <a:p>
                <a:pPr algn="l">
                  <a:lnSpc>
                    <a:spcPct val="150000"/>
                  </a:lnSpc>
                </a:pPr>
                <a:r>
                  <a:rPr lang="en-AU" sz="1800" b="0" dirty="0"/>
                  <a:t>From the graph,</a:t>
                </a:r>
              </a:p>
              <a:p>
                <a:pPr algn="l">
                  <a:lnSpc>
                    <a:spcPct val="150000"/>
                  </a:lnSpc>
                </a:pPr>
                <a:r>
                  <a:rPr lang="en-AU" sz="1800" b="0" dirty="0"/>
                  <a:t>Global </a:t>
                </a:r>
                <a:r>
                  <a:rPr lang="en-AU" sz="1800" dirty="0"/>
                  <a:t>maximum at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F0502020204030204" pitchFamily="18" charset="0"/>
                          </a:rPr>
                          <m:t>3</m:t>
                        </m:r>
                        <m:r>
                          <a:rPr lang="en-AU" sz="1800" b="0" i="1" smtClean="0">
                            <a:latin typeface="Cambria Math" panose="020F0502020204030204" pitchFamily="18" charset="0"/>
                          </a:rPr>
                          <m:t>,</m:t>
                        </m:r>
                        <m:r>
                          <a:rPr lang="en-AU" sz="1800" b="0" i="1" smtClean="0">
                            <a:latin typeface="Cambria Math" panose="020F0502020204030204" pitchFamily="18" charset="0"/>
                          </a:rPr>
                          <m:t>20</m:t>
                        </m:r>
                      </m:e>
                    </m:d>
                  </m:oMath>
                </a14:m>
                <a:endParaRPr lang="en-AU" sz="1800" b="0" dirty="0"/>
              </a:p>
              <a:p>
                <a:pPr algn="l">
                  <a:lnSpc>
                    <a:spcPct val="150000"/>
                  </a:lnSpc>
                </a:pPr>
                <a:r>
                  <a:rPr lang="en-AU" sz="1800" b="0" dirty="0"/>
                  <a:t>Global minimum at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F0502020204030204" pitchFamily="18" charset="0"/>
                          </a:rPr>
                          <m:t>2</m:t>
                        </m:r>
                        <m:r>
                          <a:rPr lang="en-AU" sz="1800" b="0" i="1" smtClean="0">
                            <a:latin typeface="Cambria Math" panose="020F0502020204030204" pitchFamily="18" charset="0"/>
                          </a:rPr>
                          <m:t>,</m:t>
                        </m:r>
                        <m:r>
                          <a:rPr lang="en-AU" sz="1800" b="0" i="1" smtClean="0">
                            <a:latin typeface="Cambria Math" panose="020F0502020204030204" pitchFamily="18" charset="0"/>
                          </a:rPr>
                          <m:t>0</m:t>
                        </m:r>
                      </m:e>
                    </m:d>
                  </m:oMath>
                </a14:m>
                <a:r>
                  <a:rPr lang="en-AU" sz="1800" b="0" dirty="0"/>
                  <a:t> and </a:t>
                </a:r>
                <a14:m>
                  <m:oMath xmlns:m="http://schemas.openxmlformats.org/officeDocument/2006/math">
                    <m:r>
                      <a:rPr lang="en-AU" sz="1800" b="0" i="1" smtClean="0">
                        <a:latin typeface="Cambria Math" panose="020F0502020204030204" pitchFamily="18" charset="0"/>
                      </a:rPr>
                      <m:t>(</m:t>
                    </m:r>
                    <m:r>
                      <a:rPr lang="en-AU" sz="1800" b="0" i="1" smtClean="0">
                        <a:latin typeface="Cambria Math" panose="020F0502020204030204" pitchFamily="18" charset="0"/>
                      </a:rPr>
                      <m:t>1</m:t>
                    </m:r>
                    <m:r>
                      <a:rPr lang="en-AU" sz="1800" b="0" i="1" smtClean="0">
                        <a:latin typeface="Cambria Math" panose="020F0502020204030204" pitchFamily="18" charset="0"/>
                      </a:rPr>
                      <m:t>,</m:t>
                    </m:r>
                    <m:r>
                      <a:rPr lang="en-AU" sz="1800" b="0" i="1" smtClean="0">
                        <a:latin typeface="Cambria Math" panose="020F0502020204030204" pitchFamily="18" charset="0"/>
                      </a:rPr>
                      <m:t>0</m:t>
                    </m:r>
                    <m:r>
                      <a:rPr lang="en-AU" sz="1800" b="0" i="1" smtClean="0">
                        <a:latin typeface="Cambria Math" panose="020F0502020204030204" pitchFamily="18" charset="0"/>
                      </a:rPr>
                      <m:t>)</m:t>
                    </m:r>
                  </m:oMath>
                </a14:m>
                <a:endParaRPr lang="en-AU" sz="1800" b="0" dirty="0"/>
              </a:p>
            </p:txBody>
          </p:sp>
        </mc:Choice>
        <mc:Fallback xmlns="">
          <p:sp>
            <p:nvSpPr>
              <p:cNvPr id="13" name="TextBox 12">
                <a:extLst>
                  <a:ext uri="{FF2B5EF4-FFF2-40B4-BE49-F238E27FC236}">
                    <a16:creationId xmlns:a16="http://schemas.microsoft.com/office/drawing/2014/main" id="{728255B7-0412-7966-CCCF-3623DF7DCF8A}"/>
                  </a:ext>
                </a:extLst>
              </p:cNvPr>
              <p:cNvSpPr txBox="1">
                <a:spLocks noRot="1" noChangeAspect="1" noMove="1" noResize="1" noEditPoints="1" noAdjustHandles="1" noChangeArrowheads="1" noChangeShapeType="1" noTextEdit="1"/>
              </p:cNvSpPr>
              <p:nvPr/>
            </p:nvSpPr>
            <p:spPr>
              <a:xfrm>
                <a:off x="4190326" y="2298946"/>
                <a:ext cx="5726672" cy="4199054"/>
              </a:xfrm>
              <a:prstGeom prst="rect">
                <a:avLst/>
              </a:prstGeom>
              <a:blipFill>
                <a:blip r:embed="rId3"/>
                <a:stretch>
                  <a:fillRect l="-2447" b="-290"/>
                </a:stretch>
              </a:blipFill>
            </p:spPr>
            <p:txBody>
              <a:bodyPr/>
              <a:lstStyle/>
              <a:p>
                <a:r>
                  <a:rPr lang="en-AU">
                    <a:noFill/>
                  </a:rPr>
                  <a:t> </a:t>
                </a:r>
              </a:p>
            </p:txBody>
          </p:sp>
        </mc:Fallback>
      </mc:AlternateContent>
      <p:pic>
        <p:nvPicPr>
          <p:cNvPr id="17" name="Picture 16" descr="Graph on Cartesian axes showing a smooth curve with two stationary points. The graph rises from the x-axis on the left to a local maximum above the x-axis, marked with a filled point, then decreases through the y-axis to a local minimum on the x-axis, marked with a filled point. The graph then increases steeply into the first quadrant. A third filled point on the y-axis marks the y-intercept. The graph has one local maximum, one local minimum that is also an x-intercept, one additional x-intercept to the left of the y-axis, and a positive y-intercept.">
            <a:extLst>
              <a:ext uri="{FF2B5EF4-FFF2-40B4-BE49-F238E27FC236}">
                <a16:creationId xmlns:a16="http://schemas.microsoft.com/office/drawing/2014/main" id="{296CA6B1-DB4B-E468-91D9-BCA1BDD84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2000" y="2931811"/>
            <a:ext cx="2880000" cy="2880000"/>
          </a:xfrm>
          <a:prstGeom prst="rect">
            <a:avLst/>
          </a:prstGeom>
        </p:spPr>
      </p:pic>
      <p:sp>
        <p:nvSpPr>
          <p:cNvPr id="2" name="Slide Number Placeholder 1">
            <a:extLst>
              <a:ext uri="{FF2B5EF4-FFF2-40B4-BE49-F238E27FC236}">
                <a16:creationId xmlns:a16="http://schemas.microsoft.com/office/drawing/2014/main" id="{90066BB2-79AC-DF13-0444-D81A94B2F469}"/>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pPr/>
              <a:t>13</a:t>
            </a:fld>
            <a:endParaRPr lang="en-AU" dirty="0"/>
          </a:p>
        </p:txBody>
      </p:sp>
    </p:spTree>
    <p:extLst>
      <p:ext uri="{BB962C8B-B14F-4D97-AF65-F5344CB8AC3E}">
        <p14:creationId xmlns:p14="http://schemas.microsoft.com/office/powerpoint/2010/main" val="230691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F30A3C-CC12-45F7-BB90-CABA8F9BE329}">
  <ds:schemaRefs>
    <ds:schemaRef ds:uri="http://schemas.microsoft.com/office/infopath/2007/PartnerControls"/>
    <ds:schemaRef ds:uri="8c6f0761-0ef4-4d3b-8fe8-3b60dff82ea3"/>
    <ds:schemaRef ds:uri="http://schemas.microsoft.com/office/2006/documentManagement/types"/>
    <ds:schemaRef ds:uri="http://purl.org/dc/dcmitype/"/>
    <ds:schemaRef ds:uri="http://schemas.openxmlformats.org/package/2006/metadata/core-properties"/>
    <ds:schemaRef ds:uri="http://purl.org/dc/elements/1.1/"/>
    <ds:schemaRef ds:uri="http://schemas.microsoft.com/sharepoint/v3"/>
    <ds:schemaRef ds:uri="http://purl.org/dc/terms/"/>
    <ds:schemaRef ds:uri="http://www.w3.org/XML/1998/namespace"/>
    <ds:schemaRef ds:uri="0d94be99-a0f6-44e7-93d1-7f56be2e14d5"/>
    <ds:schemaRef ds:uri="http://schemas.microsoft.com/office/2006/metadata/properties"/>
  </ds:schemaRefs>
</ds:datastoreItem>
</file>

<file path=customXml/itemProps2.xml><?xml version="1.0" encoding="utf-8"?>
<ds:datastoreItem xmlns:ds="http://schemas.openxmlformats.org/officeDocument/2006/customXml" ds:itemID="{FFAB8356-60F6-4772-BEF6-A0C83AF5E69E}">
  <ds:schemaRefs>
    <ds:schemaRef ds:uri="http://schemas.microsoft.com/sharepoint/v3/contenttype/forms"/>
  </ds:schemaRefs>
</ds:datastoreItem>
</file>

<file path=customXml/itemProps3.xml><?xml version="1.0" encoding="utf-8"?>
<ds:datastoreItem xmlns:ds="http://schemas.openxmlformats.org/officeDocument/2006/customXml" ds:itemID="{8ECB4014-2AF9-482C-8F35-BAAC771B4F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3</TotalTime>
  <Words>1083</Words>
  <Application>Microsoft Office PowerPoint</Application>
  <PresentationFormat>Widescreen</PresentationFormat>
  <Paragraphs>106</Paragraphs>
  <Slides>15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Cambria Math</vt:lpstr>
      <vt:lpstr>Public Sans</vt:lpstr>
      <vt:lpstr>Times New Roman</vt:lpstr>
      <vt:lpstr>NSWG Corporate</vt:lpstr>
      <vt:lpstr>Global maximum and minimum</vt:lpstr>
      <vt:lpstr>Learning intentions and success criteria</vt:lpstr>
      <vt:lpstr>Activating prior knowledge</vt:lpstr>
      <vt:lpstr>Which one doesn’t belong</vt:lpstr>
      <vt:lpstr>Hiker scenario (1)</vt:lpstr>
      <vt:lpstr>Connecting learning</vt:lpstr>
      <vt:lpstr>Hiker scenario (4)</vt:lpstr>
      <vt:lpstr>Releasing responsibility</vt:lpstr>
      <vt:lpstr>NESA definition</vt:lpstr>
      <vt:lpstr>Hiking global maximum and minimum</vt:lpstr>
      <vt:lpstr>Worked example (1)</vt:lpstr>
      <vt:lpstr>Worked example (2)</vt:lpstr>
      <vt:lpstr>Your turn</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8 – Global maximum and minimum – Stage 6, advanced</dc:title>
  <dc:creator>NSW Department of Education</dc:creator>
  <dcterms:created xsi:type="dcterms:W3CDTF">2026-08-24T02:58:43Z</dcterms:created>
  <dcterms:modified xsi:type="dcterms:W3CDTF">2026-09-03T04:55:51Z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