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8"/>
  </p:notesMasterIdLst>
  <p:handoutMasterIdLst>
    <p:handoutMasterId r:id="rId29"/>
  </p:handoutMasterIdLst>
  <p:sldIdLst>
    <p:sldId id="26505" r:id="rId5"/>
    <p:sldId id="26383" r:id="rId6"/>
    <p:sldId id="271" r:id="rId7"/>
    <p:sldId id="26525" r:id="rId8"/>
    <p:sldId id="289" r:id="rId9"/>
    <p:sldId id="26527" r:id="rId10"/>
    <p:sldId id="26526" r:id="rId11"/>
    <p:sldId id="26528" r:id="rId12"/>
    <p:sldId id="26529" r:id="rId13"/>
    <p:sldId id="26506" r:id="rId14"/>
    <p:sldId id="26545" r:id="rId15"/>
    <p:sldId id="26549" r:id="rId16"/>
    <p:sldId id="26559" r:id="rId17"/>
    <p:sldId id="26508" r:id="rId18"/>
    <p:sldId id="26550" r:id="rId19"/>
    <p:sldId id="26556" r:id="rId20"/>
    <p:sldId id="26557" r:id="rId21"/>
    <p:sldId id="26558" r:id="rId22"/>
    <p:sldId id="26551" r:id="rId23"/>
    <p:sldId id="26510" r:id="rId24"/>
    <p:sldId id="26522" r:id="rId25"/>
    <p:sldId id="360" r:id="rId26"/>
    <p:sldId id="361" r:id="rId27"/>
  </p:sldIdLst>
  <p:sldSz cx="12192000" cy="6858000"/>
  <p:notesSz cx="6858000" cy="9144000"/>
  <p:embeddedFontLst>
    <p:embeddedFont>
      <p:font typeface="Cambria Math" panose="02040503050406030204" pitchFamily="18" charset="0"/>
      <p:regular r:id="rId30"/>
    </p:embeddedFont>
    <p:embeddedFont>
      <p:font typeface="Public Sans" pitchFamily="2" charset="0"/>
      <p:regular r:id="rId31"/>
      <p:bold r:id="rId32"/>
      <p:italic r:id="rId33"/>
      <p:boldItalic r:id="rId34"/>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Graphing functions with calculus" id="{37641C72-2B0D-4DA7-863C-82465FA72A95}">
          <p14:sldIdLst>
            <p14:sldId id="26505"/>
            <p14:sldId id="26383"/>
            <p14:sldId id="271"/>
            <p14:sldId id="26525"/>
            <p14:sldId id="289"/>
            <p14:sldId id="26527"/>
            <p14:sldId id="26526"/>
            <p14:sldId id="26528"/>
            <p14:sldId id="26529"/>
            <p14:sldId id="26506"/>
            <p14:sldId id="26545"/>
            <p14:sldId id="26549"/>
            <p14:sldId id="26559"/>
            <p14:sldId id="26508"/>
            <p14:sldId id="26550"/>
            <p14:sldId id="26556"/>
            <p14:sldId id="26557"/>
            <p14:sldId id="26558"/>
            <p14:sldId id="26551"/>
            <p14:sldId id="26510"/>
            <p14:sldId id="26522"/>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BE7"/>
    <a:srgbClr val="B51458"/>
    <a:srgbClr val="00ACC2"/>
    <a:srgbClr val="64BB47"/>
    <a:srgbClr val="E5F7FC"/>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3AC48D-5EC0-45FB-A42D-A689C3F5C20F}" v="2" dt="2026-09-03T04:56:33.466"/>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2" y="810"/>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20162-EEB2-F214-4499-20ECF23AD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EBF5F-3968-041B-D941-47A9A38326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085084-1EE1-8777-FA5A-51FA7BE858F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3FFE5CF-4384-16BD-8561-70F3EEEFCDF8}"/>
              </a:ext>
            </a:extLst>
          </p:cNvPr>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2222258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BB47F-C5B8-2ECE-21E1-7C1D5BE8A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15CD7-C7D2-918D-02D6-7585047AEF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A782B-3EB4-F352-1AB5-A1BF970F3D0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5DA35E-818E-28AF-0B13-88BDCC2C6E30}"/>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281299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0B843-0E3A-A626-DDCF-19F9EB03E7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B60B3-3893-A091-FE9B-9F591FCDB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D17886-C2D6-74B2-0F11-20443E026C2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185008F-AFC5-27CF-49F0-2152A589B30D}"/>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3989090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C9814-F102-662A-3DF2-9D7626458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A418E-DF96-1AFB-8D8B-1F273E93A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A177A9-5A08-6A2B-4771-FE611EBB156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4B0BFF6-CD94-22CF-0383-BA53F3F246B7}"/>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2358558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22</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23</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25.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47.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Graphing functions with calculus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402103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how asymptotes, discontinuities and end behaviour influence the shape of functions.</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identify important features of functions, including asymptotes, discontinuities, stationary points and end behaviour. </a:t>
                </a:r>
              </a:p>
              <a:p>
                <a:pPr marL="342900" indent="-342900">
                  <a:lnSpc>
                    <a:spcPct val="150000"/>
                  </a:lnSpc>
                  <a:spcAft>
                    <a:spcPts val="600"/>
                  </a:spcAft>
                  <a:buFont typeface="Arial"/>
                  <a:buChar char="•"/>
                </a:pPr>
                <a:r>
                  <a:rPr lang="en-AU" sz="2000" dirty="0">
                    <a:cs typeface="Arial" panose="020B0604020202020204" pitchFamily="34" charset="0"/>
                  </a:rPr>
                  <a:t>I can justify the behaviour of a graph near asymptotes and as </a:t>
                </a:r>
                <a14:m>
                  <m:oMath xmlns:m="http://schemas.openxmlformats.org/officeDocument/2006/math">
                    <m:r>
                      <a:rPr lang="en-AU" sz="2000" b="0" i="1" smtClean="0">
                        <a:latin typeface="Cambria Math" panose="02040503050406030204" pitchFamily="18" charset="0"/>
                        <a:cs typeface="Arial" panose="020B0604020202020204" pitchFamily="34" charset="0"/>
                      </a:rPr>
                      <m:t>𝑥</m:t>
                    </m:r>
                    <m:r>
                      <a:rPr lang="en-AU" sz="2000" b="0" i="1" smtClean="0">
                        <a:latin typeface="Cambria Math" panose="02040503050406030204" pitchFamily="18" charset="0"/>
                        <a:ea typeface="Cambria Math" panose="02040503050406030204" pitchFamily="18" charset="0"/>
                        <a:cs typeface="Arial" panose="020B0604020202020204" pitchFamily="34" charset="0"/>
                      </a:rPr>
                      <m:t>→±∞</m:t>
                    </m:r>
                  </m:oMath>
                </a14:m>
                <a:r>
                  <a:rPr lang="en-AU" sz="2000" dirty="0">
                    <a:cs typeface="Arial" panose="020B0604020202020204" pitchFamily="34" charset="0"/>
                  </a:rPr>
                  <a:t>.</a:t>
                </a:r>
              </a:p>
              <a:p>
                <a:pPr marL="342900" indent="-342900">
                  <a:lnSpc>
                    <a:spcPct val="150000"/>
                  </a:lnSpc>
                  <a:spcAft>
                    <a:spcPts val="600"/>
                  </a:spcAft>
                  <a:buFont typeface="Arial"/>
                  <a:buChar char="•"/>
                </a:pPr>
                <a:r>
                  <a:rPr lang="en-AU" sz="2000" dirty="0">
                    <a:cs typeface="Arial" panose="020B0604020202020204" pitchFamily="34" charset="0"/>
                  </a:rPr>
                  <a:t>I can accurately draw the graph of a function.</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4021037"/>
              </a:xfrm>
              <a:prstGeom prst="rect">
                <a:avLst/>
              </a:prstGeom>
              <a:blipFill>
                <a:blip r:embed="rId3"/>
                <a:stretch>
                  <a:fillRect l="-1402" b="-3035"/>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D6E2F-A62F-3039-34CF-F1C67B3060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2143A5-C015-0893-BC0B-6227B9476C54}"/>
              </a:ext>
            </a:extLst>
          </p:cNvPr>
          <p:cNvSpPr>
            <a:spLocks noGrp="1"/>
          </p:cNvSpPr>
          <p:nvPr>
            <p:ph type="title"/>
          </p:nvPr>
        </p:nvSpPr>
        <p:spPr/>
        <p:txBody>
          <a:bodyPr/>
          <a:lstStyle/>
          <a:p>
            <a:r>
              <a:rPr lang="en-AU" dirty="0">
                <a:latin typeface="+mj-lt"/>
              </a:rPr>
              <a:t>What function am I? (1)</a:t>
            </a:r>
          </a:p>
        </p:txBody>
      </p:sp>
      <p:sp>
        <p:nvSpPr>
          <p:cNvPr id="3" name="Slide Number Placeholder 2">
            <a:extLst>
              <a:ext uri="{FF2B5EF4-FFF2-40B4-BE49-F238E27FC236}">
                <a16:creationId xmlns:a16="http://schemas.microsoft.com/office/drawing/2014/main" id="{8D65F9BD-F8E3-ADA7-1077-30A361C2396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3E2155DA-ECA1-99DC-A005-D737D50D4707}"/>
                  </a:ext>
                </a:extLst>
              </p:cNvPr>
              <p:cNvSpPr>
                <a:spLocks noGrp="1"/>
              </p:cNvSpPr>
              <p:nvPr>
                <p:ph type="body" sz="quarter" idx="17"/>
              </p:nvPr>
            </p:nvSpPr>
            <p:spPr>
              <a:xfrm>
                <a:off x="360000" y="1567086"/>
                <a:ext cx="5736000" cy="3143137"/>
              </a:xfrm>
            </p:spPr>
            <p:txBody>
              <a:bodyPr/>
              <a:lstStyle/>
              <a:p>
                <a:pPr lvl="0"/>
                <a:r>
                  <a:rPr lang="en-AU" dirty="0"/>
                  <a:t>I have a horizontal asymptote. </a:t>
                </a:r>
              </a:p>
              <a:p>
                <a:pPr lvl="0"/>
                <a:r>
                  <a:rPr lang="en-AU" dirty="0"/>
                  <a:t>I pass through </a:t>
                </a:r>
                <a14:m>
                  <m:oMath xmlns:m="http://schemas.openxmlformats.org/officeDocument/2006/math">
                    <m:r>
                      <a:rPr lang="en-AU" b="0" i="1" smtClean="0">
                        <a:latin typeface="Cambria Math" panose="02040503050406030204" pitchFamily="18" charset="0"/>
                      </a:rPr>
                      <m:t>(0,1)</m:t>
                    </m:r>
                  </m:oMath>
                </a14:m>
                <a:r>
                  <a:rPr lang="en-AU" dirty="0"/>
                  <a:t>. </a:t>
                </a:r>
              </a:p>
              <a:p>
                <a:pPr lvl="0"/>
                <a:r>
                  <a:rPr lang="en-AU" dirty="0"/>
                  <a:t>My derivative is proportional to myself. </a:t>
                </a:r>
              </a:p>
              <a:p>
                <a:pPr lvl="0"/>
                <a:r>
                  <a:rPr lang="en-AU" dirty="0"/>
                  <a:t>I model population growth and compound interest. </a:t>
                </a:r>
              </a:p>
              <a:p>
                <a:pPr lvl="0"/>
                <a:r>
                  <a:rPr lang="en-AU" dirty="0"/>
                  <a:t>My inverse is a logarithmic function. </a:t>
                </a:r>
              </a:p>
            </p:txBody>
          </p:sp>
        </mc:Choice>
        <mc:Fallback xmlns="">
          <p:sp>
            <p:nvSpPr>
              <p:cNvPr id="5" name="Text Placeholder 4">
                <a:extLst>
                  <a:ext uri="{FF2B5EF4-FFF2-40B4-BE49-F238E27FC236}">
                    <a16:creationId xmlns:a16="http://schemas.microsoft.com/office/drawing/2014/main" id="{3E2155DA-ECA1-99DC-A005-D737D50D4707}"/>
                  </a:ext>
                </a:extLst>
              </p:cNvPr>
              <p:cNvSpPr>
                <a:spLocks noGrp="1" noRot="1" noChangeAspect="1" noMove="1" noResize="1" noEditPoints="1" noAdjustHandles="1" noChangeArrowheads="1" noChangeShapeType="1" noTextEdit="1"/>
              </p:cNvSpPr>
              <p:nvPr>
                <p:ph type="body" sz="quarter" idx="17"/>
              </p:nvPr>
            </p:nvSpPr>
            <p:spPr>
              <a:xfrm>
                <a:off x="360000" y="1567086"/>
                <a:ext cx="5736000" cy="3143137"/>
              </a:xfrm>
              <a:blipFill>
                <a:blip r:embed="rId3"/>
                <a:stretch>
                  <a:fillRect l="-2657" r="-2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8C1254FA-683F-8EE0-1D05-83A16AAB7F0A}"/>
                  </a:ext>
                </a:extLst>
              </p:cNvPr>
              <p:cNvSpPr/>
              <p:nvPr/>
            </p:nvSpPr>
            <p:spPr>
              <a:xfrm>
                <a:off x="4059865" y="4861297"/>
                <a:ext cx="4339856" cy="15036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r>
                  <a:rPr lang="en-AU" dirty="0"/>
                  <a:t>I am an exponential function.</a:t>
                </a:r>
              </a:p>
              <a:p>
                <a:pPr>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𝑥</m:t>
                          </m:r>
                        </m:sup>
                      </m:sSup>
                    </m:oMath>
                  </m:oMathPara>
                </a14:m>
                <a:endParaRPr lang="en-AU" dirty="0"/>
              </a:p>
            </p:txBody>
          </p:sp>
        </mc:Choice>
        <mc:Fallback xmlns="">
          <p:sp>
            <p:nvSpPr>
              <p:cNvPr id="7" name="Rectangle: Rounded Corners 6">
                <a:extLst>
                  <a:ext uri="{FF2B5EF4-FFF2-40B4-BE49-F238E27FC236}">
                    <a16:creationId xmlns:a16="http://schemas.microsoft.com/office/drawing/2014/main" id="{8C1254FA-683F-8EE0-1D05-83A16AAB7F0A}"/>
                  </a:ext>
                </a:extLst>
              </p:cNvPr>
              <p:cNvSpPr>
                <a:spLocks noRot="1" noChangeAspect="1" noMove="1" noResize="1" noEditPoints="1" noAdjustHandles="1" noChangeArrowheads="1" noChangeShapeType="1" noTextEdit="1"/>
              </p:cNvSpPr>
              <p:nvPr/>
            </p:nvSpPr>
            <p:spPr>
              <a:xfrm>
                <a:off x="4059865" y="4861297"/>
                <a:ext cx="4339856" cy="1503629"/>
              </a:xfrm>
              <a:prstGeom prst="roundRect">
                <a:avLst/>
              </a:prstGeom>
              <a:blipFill>
                <a:blip r:embed="rId4"/>
                <a:stretch>
                  <a:fillRect l="-280"/>
                </a:stretch>
              </a:blipFill>
            </p:spPr>
            <p:txBody>
              <a:bodyPr/>
              <a:lstStyle/>
              <a:p>
                <a:r>
                  <a:rPr lang="en-US">
                    <a:noFill/>
                  </a:rPr>
                  <a:t> </a:t>
                </a:r>
              </a:p>
            </p:txBody>
          </p:sp>
        </mc:Fallback>
      </mc:AlternateContent>
      <p:pic>
        <p:nvPicPr>
          <p:cNvPr id="2" name="Picture 1" descr="A black and white number plane showing in red the graph of y=e to the power of x.">
            <a:extLst>
              <a:ext uri="{FF2B5EF4-FFF2-40B4-BE49-F238E27FC236}">
                <a16:creationId xmlns:a16="http://schemas.microsoft.com/office/drawing/2014/main" id="{CC80AA69-8DFA-5CC5-8F98-2A02871E8F52}"/>
              </a:ext>
            </a:extLst>
          </p:cNvPr>
          <p:cNvPicPr>
            <a:picLocks noChangeAspect="1"/>
          </p:cNvPicPr>
          <p:nvPr/>
        </p:nvPicPr>
        <p:blipFill>
          <a:blip r:embed="rId5"/>
          <a:stretch>
            <a:fillRect/>
          </a:stretch>
        </p:blipFill>
        <p:spPr>
          <a:xfrm>
            <a:off x="8250770" y="632800"/>
            <a:ext cx="3233230" cy="3240000"/>
          </a:xfrm>
          <a:prstGeom prst="rect">
            <a:avLst/>
          </a:prstGeom>
          <a:ln>
            <a:solidFill>
              <a:schemeClr val="accent1"/>
            </a:solidFill>
          </a:ln>
        </p:spPr>
      </p:pic>
    </p:spTree>
    <p:extLst>
      <p:ext uri="{BB962C8B-B14F-4D97-AF65-F5344CB8AC3E}">
        <p14:creationId xmlns:p14="http://schemas.microsoft.com/office/powerpoint/2010/main" val="339870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What function am I? (2)</a:t>
            </a: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6DD99EDB-D7CC-FCD3-784F-AD9A50D812AF}"/>
                  </a:ext>
                </a:extLst>
              </p:cNvPr>
              <p:cNvSpPr>
                <a:spLocks noGrp="1"/>
              </p:cNvSpPr>
              <p:nvPr>
                <p:ph type="body" sz="quarter" idx="17"/>
              </p:nvPr>
            </p:nvSpPr>
            <p:spPr>
              <a:xfrm>
                <a:off x="360000" y="1567086"/>
                <a:ext cx="6123927" cy="3143137"/>
              </a:xfrm>
            </p:spPr>
            <p:txBody>
              <a:bodyPr/>
              <a:lstStyle/>
              <a:p>
                <a:pPr lvl="0"/>
                <a:r>
                  <a:rPr lang="en-AU" dirty="0"/>
                  <a:t>I have a vertical asymptote.</a:t>
                </a:r>
              </a:p>
              <a:p>
                <a:pPr lvl="0"/>
                <a:r>
                  <a:rPr lang="en-AU" dirty="0"/>
                  <a:t>My graph is only defined for positive values of </a:t>
                </a:r>
                <a14:m>
                  <m:oMath xmlns:m="http://schemas.openxmlformats.org/officeDocument/2006/math">
                    <m:r>
                      <a:rPr lang="en-AU" i="1">
                        <a:latin typeface="Cambria Math" panose="02040503050406030204" pitchFamily="18" charset="0"/>
                      </a:rPr>
                      <m:t>𝑥</m:t>
                    </m:r>
                  </m:oMath>
                </a14:m>
                <a:r>
                  <a:rPr lang="en-AU" dirty="0"/>
                  <a:t>.</a:t>
                </a:r>
              </a:p>
              <a:p>
                <a:pPr lvl="0"/>
                <a:r>
                  <a:rPr lang="en-AU" dirty="0"/>
                  <a:t>I pass through </a:t>
                </a:r>
                <a14:m>
                  <m:oMath xmlns:m="http://schemas.openxmlformats.org/officeDocument/2006/math">
                    <m:r>
                      <a:rPr lang="en-AU" b="0" i="1" smtClean="0">
                        <a:latin typeface="Cambria Math" panose="02040503050406030204" pitchFamily="18" charset="0"/>
                      </a:rPr>
                      <m:t>(1,0)</m:t>
                    </m:r>
                  </m:oMath>
                </a14:m>
                <a:r>
                  <a:rPr lang="en-AU" dirty="0"/>
                  <a:t>. </a:t>
                </a:r>
              </a:p>
              <a:p>
                <a:pPr lvl="0"/>
                <a:r>
                  <a:rPr lang="en-AU" dirty="0"/>
                  <a:t>My derivative is </a:t>
                </a:r>
                <a14:m>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𝑥</m:t>
                        </m:r>
                      </m:den>
                    </m:f>
                  </m:oMath>
                </a14:m>
                <a:r>
                  <a:rPr lang="en-AU" dirty="0"/>
                  <a:t>.</a:t>
                </a:r>
              </a:p>
              <a:p>
                <a:r>
                  <a:rPr lang="en-AU" dirty="0"/>
                  <a:t>I am the inverse of an exponential function.</a:t>
                </a:r>
              </a:p>
              <a:p>
                <a:endParaRPr lang="en-AU" dirty="0"/>
              </a:p>
            </p:txBody>
          </p:sp>
        </mc:Choice>
        <mc:Fallback xmlns="">
          <p:sp>
            <p:nvSpPr>
              <p:cNvPr id="5" name="Text Placeholder 4">
                <a:extLst>
                  <a:ext uri="{FF2B5EF4-FFF2-40B4-BE49-F238E27FC236}">
                    <a16:creationId xmlns:a16="http://schemas.microsoft.com/office/drawing/2014/main" id="{6DD99EDB-D7CC-FCD3-784F-AD9A50D812AF}"/>
                  </a:ext>
                </a:extLst>
              </p:cNvPr>
              <p:cNvSpPr>
                <a:spLocks noGrp="1" noRot="1" noChangeAspect="1" noMove="1" noResize="1" noEditPoints="1" noAdjustHandles="1" noChangeArrowheads="1" noChangeShapeType="1" noTextEdit="1"/>
              </p:cNvSpPr>
              <p:nvPr>
                <p:ph type="body" sz="quarter" idx="17"/>
              </p:nvPr>
            </p:nvSpPr>
            <p:spPr>
              <a:xfrm>
                <a:off x="360000" y="1567086"/>
                <a:ext cx="6123927" cy="3143137"/>
              </a:xfrm>
              <a:blipFill>
                <a:blip r:embed="rId3"/>
                <a:stretch>
                  <a:fillRect l="-2488" b="-15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31CA1131-3CDE-5647-BB16-151CF78EC1E0}"/>
                  </a:ext>
                </a:extLst>
              </p:cNvPr>
              <p:cNvSpPr/>
              <p:nvPr/>
            </p:nvSpPr>
            <p:spPr>
              <a:xfrm>
                <a:off x="4059865" y="4861297"/>
                <a:ext cx="4072270" cy="15036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r>
                  <a:rPr lang="en-AU" dirty="0"/>
                  <a:t>I am a logarithmic function.</a:t>
                </a:r>
              </a:p>
              <a:p>
                <a:pPr>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sSub>
                            <m:sSubPr>
                              <m:ctrlPr>
                                <a:rPr lang="en-AU" b="0" i="1" smtClean="0">
                                  <a:latin typeface="Cambria Math" panose="02040503050406030204" pitchFamily="18" charset="0"/>
                                </a:rPr>
                              </m:ctrlPr>
                            </m:sSubPr>
                            <m:e>
                              <m:r>
                                <m:rPr>
                                  <m:sty m:val="p"/>
                                </m:rPr>
                                <a:rPr lang="en-AU" b="0" i="0" smtClean="0">
                                  <a:latin typeface="Cambria Math" panose="02040503050406030204" pitchFamily="18" charset="0"/>
                                </a:rPr>
                                <m:t>log</m:t>
                              </m:r>
                            </m:e>
                            <m:sub>
                              <m:r>
                                <a:rPr lang="en-AU" b="0" i="1" smtClean="0">
                                  <a:latin typeface="Cambria Math" panose="02040503050406030204" pitchFamily="18" charset="0"/>
                                </a:rPr>
                                <m:t>𝑒</m:t>
                              </m:r>
                            </m:sub>
                          </m:sSub>
                        </m:fName>
                        <m:e>
                          <m:r>
                            <a:rPr lang="en-AU" b="0" i="1" smtClean="0">
                              <a:latin typeface="Cambria Math" panose="02040503050406030204" pitchFamily="18" charset="0"/>
                            </a:rPr>
                            <m:t>𝑥</m:t>
                          </m:r>
                        </m:e>
                      </m:func>
                    </m:oMath>
                  </m:oMathPara>
                </a14:m>
                <a:endParaRPr lang="en-AU" dirty="0"/>
              </a:p>
            </p:txBody>
          </p:sp>
        </mc:Choice>
        <mc:Fallback xmlns="">
          <p:sp>
            <p:nvSpPr>
              <p:cNvPr id="7" name="Rectangle: Rounded Corners 6">
                <a:extLst>
                  <a:ext uri="{FF2B5EF4-FFF2-40B4-BE49-F238E27FC236}">
                    <a16:creationId xmlns:a16="http://schemas.microsoft.com/office/drawing/2014/main" id="{31CA1131-3CDE-5647-BB16-151CF78EC1E0}"/>
                  </a:ext>
                </a:extLst>
              </p:cNvPr>
              <p:cNvSpPr>
                <a:spLocks noRot="1" noChangeAspect="1" noMove="1" noResize="1" noEditPoints="1" noAdjustHandles="1" noChangeArrowheads="1" noChangeShapeType="1" noTextEdit="1"/>
              </p:cNvSpPr>
              <p:nvPr/>
            </p:nvSpPr>
            <p:spPr>
              <a:xfrm>
                <a:off x="4059865" y="4861297"/>
                <a:ext cx="4072270" cy="1503629"/>
              </a:xfrm>
              <a:prstGeom prst="roundRect">
                <a:avLst/>
              </a:prstGeom>
              <a:blipFill>
                <a:blip r:embed="rId4"/>
                <a:stretch>
                  <a:fillRect l="-299"/>
                </a:stretch>
              </a:blipFill>
            </p:spPr>
            <p:txBody>
              <a:bodyPr/>
              <a:lstStyle/>
              <a:p>
                <a:r>
                  <a:rPr lang="en-US">
                    <a:noFill/>
                  </a:rPr>
                  <a:t> </a:t>
                </a:r>
              </a:p>
            </p:txBody>
          </p:sp>
        </mc:Fallback>
      </mc:AlternateContent>
      <p:pic>
        <p:nvPicPr>
          <p:cNvPr id="2" name="Picture 1" descr="A black and white number plane showing in red the graph of y=log(x) base e.">
            <a:extLst>
              <a:ext uri="{FF2B5EF4-FFF2-40B4-BE49-F238E27FC236}">
                <a16:creationId xmlns:a16="http://schemas.microsoft.com/office/drawing/2014/main" id="{73096664-5ACB-4EEA-C8C0-EA61B116992A}"/>
              </a:ext>
            </a:extLst>
          </p:cNvPr>
          <p:cNvPicPr>
            <a:picLocks noChangeAspect="1"/>
          </p:cNvPicPr>
          <p:nvPr/>
        </p:nvPicPr>
        <p:blipFill>
          <a:blip r:embed="rId5"/>
          <a:stretch>
            <a:fillRect/>
          </a:stretch>
        </p:blipFill>
        <p:spPr>
          <a:xfrm>
            <a:off x="8244000" y="905601"/>
            <a:ext cx="3240000" cy="3240000"/>
          </a:xfrm>
          <a:prstGeom prst="rect">
            <a:avLst/>
          </a:prstGeom>
          <a:ln>
            <a:solidFill>
              <a:schemeClr val="accent1"/>
            </a:solidFill>
          </a:ln>
        </p:spPr>
      </p:pic>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85C38-00F8-110C-26DE-DBCD635EBBE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C6285D-9295-A76F-6DC0-F3979A50C548}"/>
              </a:ext>
            </a:extLst>
          </p:cNvPr>
          <p:cNvSpPr>
            <a:spLocks noGrp="1"/>
          </p:cNvSpPr>
          <p:nvPr>
            <p:ph type="title"/>
          </p:nvPr>
        </p:nvSpPr>
        <p:spPr/>
        <p:txBody>
          <a:bodyPr/>
          <a:lstStyle/>
          <a:p>
            <a:r>
              <a:rPr lang="en-AU" dirty="0">
                <a:latin typeface="+mj-lt"/>
              </a:rPr>
              <a:t>What function am I? (3)</a:t>
            </a:r>
          </a:p>
        </p:txBody>
      </p:sp>
      <p:sp>
        <p:nvSpPr>
          <p:cNvPr id="3" name="Slide Number Placeholder 2">
            <a:extLst>
              <a:ext uri="{FF2B5EF4-FFF2-40B4-BE49-F238E27FC236}">
                <a16:creationId xmlns:a16="http://schemas.microsoft.com/office/drawing/2014/main" id="{67D5CC6C-447C-15EB-096E-7ACACDB5999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B98A62C3-8BE3-ACFB-0799-80790B4F0C92}"/>
                  </a:ext>
                </a:extLst>
              </p:cNvPr>
              <p:cNvSpPr>
                <a:spLocks noGrp="1"/>
              </p:cNvSpPr>
              <p:nvPr>
                <p:ph type="body" sz="quarter" idx="17"/>
              </p:nvPr>
            </p:nvSpPr>
            <p:spPr>
              <a:xfrm>
                <a:off x="360000" y="1567086"/>
                <a:ext cx="6002299" cy="3143137"/>
              </a:xfrm>
            </p:spPr>
            <p:txBody>
              <a:bodyPr/>
              <a:lstStyle/>
              <a:p>
                <a:pPr lvl="0"/>
                <a:r>
                  <a:rPr lang="en-AU" dirty="0"/>
                  <a:t>I have a vertical and horizontal asymptote. </a:t>
                </a:r>
              </a:p>
              <a:p>
                <a:pPr lvl="0"/>
                <a:r>
                  <a:rPr lang="en-AU" dirty="0"/>
                  <a:t>I am discontinuous at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=0</m:t>
                    </m:r>
                  </m:oMath>
                </a14:m>
                <a:r>
                  <a:rPr lang="en-AU" dirty="0"/>
                  <a:t>.</a:t>
                </a:r>
              </a:p>
              <a:p>
                <a:pPr lvl="0"/>
                <a:r>
                  <a:rPr lang="en-AU" dirty="0"/>
                  <a:t>I am an odd function. </a:t>
                </a:r>
              </a:p>
              <a:p>
                <a:pPr lvl="0"/>
                <a:r>
                  <a:rPr lang="en-AU" dirty="0"/>
                  <a:t>My derivative is always negative.</a:t>
                </a:r>
              </a:p>
              <a:p>
                <a:pPr lvl="0"/>
                <a:r>
                  <a:rPr lang="en-AU" dirty="0"/>
                  <a:t>The product of my </a:t>
                </a:r>
                <a14:m>
                  <m:oMath xmlns:m="http://schemas.openxmlformats.org/officeDocument/2006/math">
                    <m:r>
                      <a:rPr lang="en-AU" i="1" dirty="0" smtClean="0">
                        <a:latin typeface="Cambria Math" panose="02040503050406030204" pitchFamily="18" charset="0"/>
                      </a:rPr>
                      <m:t>𝑥</m:t>
                    </m:r>
                  </m:oMath>
                </a14:m>
                <a:r>
                  <a:rPr lang="en-AU" dirty="0"/>
                  <a:t>- and </a:t>
                </a:r>
                <a14:m>
                  <m:oMath xmlns:m="http://schemas.openxmlformats.org/officeDocument/2006/math">
                    <m:r>
                      <a:rPr lang="en-AU" i="1" dirty="0" smtClean="0">
                        <a:latin typeface="Cambria Math" panose="02040503050406030204" pitchFamily="18" charset="0"/>
                      </a:rPr>
                      <m:t>𝑦</m:t>
                    </m:r>
                  </m:oMath>
                </a14:m>
                <a:r>
                  <a:rPr lang="en-AU" dirty="0"/>
                  <a:t>-coordinates is always 1.</a:t>
                </a:r>
              </a:p>
            </p:txBody>
          </p:sp>
        </mc:Choice>
        <mc:Fallback xmlns="">
          <p:sp>
            <p:nvSpPr>
              <p:cNvPr id="5" name="Text Placeholder 4">
                <a:extLst>
                  <a:ext uri="{FF2B5EF4-FFF2-40B4-BE49-F238E27FC236}">
                    <a16:creationId xmlns:a16="http://schemas.microsoft.com/office/drawing/2014/main" id="{B98A62C3-8BE3-ACFB-0799-80790B4F0C92}"/>
                  </a:ext>
                </a:extLst>
              </p:cNvPr>
              <p:cNvSpPr>
                <a:spLocks noGrp="1" noRot="1" noChangeAspect="1" noMove="1" noResize="1" noEditPoints="1" noAdjustHandles="1" noChangeArrowheads="1" noChangeShapeType="1" noTextEdit="1"/>
              </p:cNvSpPr>
              <p:nvPr>
                <p:ph type="body" sz="quarter" idx="17"/>
              </p:nvPr>
            </p:nvSpPr>
            <p:spPr>
              <a:xfrm>
                <a:off x="360000" y="1567086"/>
                <a:ext cx="6002299" cy="3143137"/>
              </a:xfrm>
              <a:blipFill>
                <a:blip r:embed="rId4"/>
                <a:stretch>
                  <a:fillRect l="-253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6538AFD6-8B75-BDCC-8896-2A69241A8ED1}"/>
                  </a:ext>
                </a:extLst>
              </p:cNvPr>
              <p:cNvSpPr/>
              <p:nvPr/>
            </p:nvSpPr>
            <p:spPr>
              <a:xfrm>
                <a:off x="4181253" y="4861297"/>
                <a:ext cx="3829493" cy="15036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dirty="0"/>
                  <a:t>I am a reciprocal function.</a:t>
                </a:r>
              </a:p>
              <a:p>
                <a:pPr>
                  <a:lnSpc>
                    <a:spcPct val="150000"/>
                  </a:lnSpc>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𝑥</m:t>
                          </m:r>
                        </m:den>
                      </m:f>
                    </m:oMath>
                  </m:oMathPara>
                </a14:m>
                <a:endParaRPr lang="en-AU" dirty="0"/>
              </a:p>
            </p:txBody>
          </p:sp>
        </mc:Choice>
        <mc:Fallback xmlns="">
          <p:sp>
            <p:nvSpPr>
              <p:cNvPr id="7" name="Rectangle: Rounded Corners 6">
                <a:extLst>
                  <a:ext uri="{FF2B5EF4-FFF2-40B4-BE49-F238E27FC236}">
                    <a16:creationId xmlns:a16="http://schemas.microsoft.com/office/drawing/2014/main" id="{6538AFD6-8B75-BDCC-8896-2A69241A8ED1}"/>
                  </a:ext>
                </a:extLst>
              </p:cNvPr>
              <p:cNvSpPr>
                <a:spLocks noRot="1" noChangeAspect="1" noMove="1" noResize="1" noEditPoints="1" noAdjustHandles="1" noChangeArrowheads="1" noChangeShapeType="1" noTextEdit="1"/>
              </p:cNvSpPr>
              <p:nvPr/>
            </p:nvSpPr>
            <p:spPr>
              <a:xfrm>
                <a:off x="4181253" y="4861297"/>
                <a:ext cx="3829493" cy="1503629"/>
              </a:xfrm>
              <a:prstGeom prst="roundRect">
                <a:avLst/>
              </a:prstGeom>
              <a:blipFill>
                <a:blip r:embed="rId5"/>
                <a:stretch>
                  <a:fillRect l="-476" r="-317"/>
                </a:stretch>
              </a:blipFill>
            </p:spPr>
            <p:txBody>
              <a:bodyPr/>
              <a:lstStyle/>
              <a:p>
                <a:r>
                  <a:rPr lang="en-US">
                    <a:noFill/>
                  </a:rPr>
                  <a:t> </a:t>
                </a:r>
              </a:p>
            </p:txBody>
          </p:sp>
        </mc:Fallback>
      </mc:AlternateContent>
      <p:pic>
        <p:nvPicPr>
          <p:cNvPr id="2" name="Picture 1" descr="A black and white number plane showing in red the graph of y=1/x.">
            <a:extLst>
              <a:ext uri="{FF2B5EF4-FFF2-40B4-BE49-F238E27FC236}">
                <a16:creationId xmlns:a16="http://schemas.microsoft.com/office/drawing/2014/main" id="{4D71437D-A0D7-C9E7-8576-69D68EF49DFE}"/>
              </a:ext>
            </a:extLst>
          </p:cNvPr>
          <p:cNvPicPr>
            <a:picLocks noChangeAspect="1"/>
          </p:cNvPicPr>
          <p:nvPr/>
        </p:nvPicPr>
        <p:blipFill>
          <a:blip r:embed="rId6"/>
          <a:stretch>
            <a:fillRect/>
          </a:stretch>
        </p:blipFill>
        <p:spPr>
          <a:xfrm>
            <a:off x="8250776" y="905601"/>
            <a:ext cx="3233224" cy="3240000"/>
          </a:xfrm>
          <a:prstGeom prst="rect">
            <a:avLst/>
          </a:prstGeom>
          <a:ln>
            <a:solidFill>
              <a:schemeClr val="accent1"/>
            </a:solidFill>
          </a:ln>
        </p:spPr>
      </p:pic>
    </p:spTree>
    <p:extLst>
      <p:ext uri="{BB962C8B-B14F-4D97-AF65-F5344CB8AC3E}">
        <p14:creationId xmlns:p14="http://schemas.microsoft.com/office/powerpoint/2010/main" val="292484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3BA67-3294-67E8-E88A-3FB2D7597F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F7D32F-BC0A-EB55-2CF7-CAA27618CAF9}"/>
              </a:ext>
            </a:extLst>
          </p:cNvPr>
          <p:cNvSpPr>
            <a:spLocks noGrp="1"/>
          </p:cNvSpPr>
          <p:nvPr>
            <p:ph type="title"/>
          </p:nvPr>
        </p:nvSpPr>
        <p:spPr/>
        <p:txBody>
          <a:bodyPr/>
          <a:lstStyle/>
          <a:p>
            <a:r>
              <a:rPr lang="en-AU" dirty="0">
                <a:latin typeface="+mj-lt"/>
              </a:rPr>
              <a:t>What function am I? (4)</a:t>
            </a:r>
          </a:p>
        </p:txBody>
      </p:sp>
      <p:sp>
        <p:nvSpPr>
          <p:cNvPr id="3" name="Slide Number Placeholder 2">
            <a:extLst>
              <a:ext uri="{FF2B5EF4-FFF2-40B4-BE49-F238E27FC236}">
                <a16:creationId xmlns:a16="http://schemas.microsoft.com/office/drawing/2014/main" id="{05313859-3A85-FAC3-B837-78C1DA6E41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61DC90AD-4789-35DA-F91D-3A219EEF5A14}"/>
                  </a:ext>
                </a:extLst>
              </p:cNvPr>
              <p:cNvSpPr>
                <a:spLocks noGrp="1"/>
              </p:cNvSpPr>
              <p:nvPr>
                <p:ph type="body" sz="quarter" idx="17"/>
              </p:nvPr>
            </p:nvSpPr>
            <p:spPr>
              <a:xfrm>
                <a:off x="360000" y="1567086"/>
                <a:ext cx="6040800" cy="3143137"/>
              </a:xfrm>
            </p:spPr>
            <p:txBody>
              <a:bodyPr/>
              <a:lstStyle/>
              <a:p>
                <a:pPr lvl="0"/>
                <a:r>
                  <a:rPr lang="en-AU" dirty="0"/>
                  <a:t>I repeat my pattern an infinite number of times. </a:t>
                </a:r>
              </a:p>
              <a:p>
                <a:pPr lvl="0"/>
                <a:r>
                  <a:rPr lang="en-AU" dirty="0"/>
                  <a:t>My range is always between </a:t>
                </a:r>
                <a14:m>
                  <m:oMath xmlns:m="http://schemas.openxmlformats.org/officeDocument/2006/math">
                    <m:r>
                      <a:rPr lang="en-AU" i="1">
                        <a:latin typeface="Cambria Math" panose="02040503050406030204" pitchFamily="18" charset="0"/>
                      </a:rPr>
                      <m:t>−1</m:t>
                    </m:r>
                  </m:oMath>
                </a14:m>
                <a:r>
                  <a:rPr lang="en-AU" dirty="0"/>
                  <a:t> and </a:t>
                </a:r>
                <a14:m>
                  <m:oMath xmlns:m="http://schemas.openxmlformats.org/officeDocument/2006/math">
                    <m:r>
                      <a:rPr lang="en-AU" i="1">
                        <a:latin typeface="Cambria Math" panose="02040503050406030204" pitchFamily="18" charset="0"/>
                      </a:rPr>
                      <m:t>1</m:t>
                    </m:r>
                  </m:oMath>
                </a14:m>
                <a:r>
                  <a:rPr lang="en-AU" dirty="0"/>
                  <a:t>. </a:t>
                </a:r>
              </a:p>
              <a:p>
                <a:pPr lvl="0"/>
                <a:r>
                  <a:rPr lang="en-AU" dirty="0"/>
                  <a:t>I pass through </a:t>
                </a:r>
                <a14:m>
                  <m:oMath xmlns:m="http://schemas.openxmlformats.org/officeDocument/2006/math">
                    <m:r>
                      <a:rPr lang="en-AU" b="0" i="1" smtClean="0">
                        <a:latin typeface="Cambria Math" panose="02040503050406030204" pitchFamily="18" charset="0"/>
                      </a:rPr>
                      <m:t>(0,0)</m:t>
                    </m:r>
                  </m:oMath>
                </a14:m>
                <a:r>
                  <a:rPr lang="en-AU" dirty="0"/>
                  <a:t>. </a:t>
                </a:r>
              </a:p>
              <a:p>
                <a:r>
                  <a:rPr lang="en-AU" dirty="0"/>
                  <a:t>I model waves and oscillations. </a:t>
                </a:r>
              </a:p>
              <a:p>
                <a:r>
                  <a:rPr lang="en-AU" dirty="0"/>
                  <a:t>My derivative is another trigonometric function.</a:t>
                </a:r>
              </a:p>
            </p:txBody>
          </p:sp>
        </mc:Choice>
        <mc:Fallback xmlns="">
          <p:sp>
            <p:nvSpPr>
              <p:cNvPr id="5" name="Text Placeholder 4">
                <a:extLst>
                  <a:ext uri="{FF2B5EF4-FFF2-40B4-BE49-F238E27FC236}">
                    <a16:creationId xmlns:a16="http://schemas.microsoft.com/office/drawing/2014/main" id="{61DC90AD-4789-35DA-F91D-3A219EEF5A14}"/>
                  </a:ext>
                </a:extLst>
              </p:cNvPr>
              <p:cNvSpPr>
                <a:spLocks noGrp="1" noRot="1" noChangeAspect="1" noMove="1" noResize="1" noEditPoints="1" noAdjustHandles="1" noChangeArrowheads="1" noChangeShapeType="1" noTextEdit="1"/>
              </p:cNvSpPr>
              <p:nvPr>
                <p:ph type="body" sz="quarter" idx="17"/>
              </p:nvPr>
            </p:nvSpPr>
            <p:spPr>
              <a:xfrm>
                <a:off x="360000" y="1567086"/>
                <a:ext cx="6040800" cy="3143137"/>
              </a:xfrm>
              <a:blipFill>
                <a:blip r:embed="rId4"/>
                <a:stretch>
                  <a:fillRect l="-252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24AAEE4A-CCE3-726B-3C38-70AAD9A35E5D}"/>
                  </a:ext>
                </a:extLst>
              </p:cNvPr>
              <p:cNvSpPr/>
              <p:nvPr/>
            </p:nvSpPr>
            <p:spPr>
              <a:xfrm>
                <a:off x="4367323" y="4861297"/>
                <a:ext cx="3457354" cy="15036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r>
                  <a:rPr lang="en-AU" dirty="0"/>
                  <a:t>I am the Sine function.</a:t>
                </a:r>
              </a:p>
              <a:p>
                <a:pPr>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sin</m:t>
                          </m:r>
                        </m:fName>
                        <m:e>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oMath>
                  </m:oMathPara>
                </a14:m>
                <a:endParaRPr lang="en-AU" dirty="0"/>
              </a:p>
            </p:txBody>
          </p:sp>
        </mc:Choice>
        <mc:Fallback xmlns="">
          <p:sp>
            <p:nvSpPr>
              <p:cNvPr id="7" name="Rectangle: Rounded Corners 6">
                <a:extLst>
                  <a:ext uri="{FF2B5EF4-FFF2-40B4-BE49-F238E27FC236}">
                    <a16:creationId xmlns:a16="http://schemas.microsoft.com/office/drawing/2014/main" id="{24AAEE4A-CCE3-726B-3C38-70AAD9A35E5D}"/>
                  </a:ext>
                </a:extLst>
              </p:cNvPr>
              <p:cNvSpPr>
                <a:spLocks noRot="1" noChangeAspect="1" noMove="1" noResize="1" noEditPoints="1" noAdjustHandles="1" noChangeArrowheads="1" noChangeShapeType="1" noTextEdit="1"/>
              </p:cNvSpPr>
              <p:nvPr/>
            </p:nvSpPr>
            <p:spPr>
              <a:xfrm>
                <a:off x="4367323" y="4861297"/>
                <a:ext cx="3457354" cy="1503629"/>
              </a:xfrm>
              <a:prstGeom prst="roundRect">
                <a:avLst/>
              </a:prstGeom>
              <a:blipFill>
                <a:blip r:embed="rId5"/>
                <a:stretch>
                  <a:fillRect l="-351"/>
                </a:stretch>
              </a:blipFill>
            </p:spPr>
            <p:txBody>
              <a:bodyPr/>
              <a:lstStyle/>
              <a:p>
                <a:r>
                  <a:rPr lang="en-US">
                    <a:noFill/>
                  </a:rPr>
                  <a:t> </a:t>
                </a:r>
              </a:p>
            </p:txBody>
          </p:sp>
        </mc:Fallback>
      </mc:AlternateContent>
      <p:pic>
        <p:nvPicPr>
          <p:cNvPr id="2" name="Picture 1" descr="A black and white number plane showing in red the graph of y=sin(x).">
            <a:extLst>
              <a:ext uri="{FF2B5EF4-FFF2-40B4-BE49-F238E27FC236}">
                <a16:creationId xmlns:a16="http://schemas.microsoft.com/office/drawing/2014/main" id="{40B7EEF9-E2FA-D69D-B41F-4DAEDF8FDE21}"/>
              </a:ext>
            </a:extLst>
          </p:cNvPr>
          <p:cNvPicPr>
            <a:picLocks noChangeAspect="1"/>
          </p:cNvPicPr>
          <p:nvPr/>
        </p:nvPicPr>
        <p:blipFill>
          <a:blip r:embed="rId6"/>
          <a:stretch>
            <a:fillRect/>
          </a:stretch>
        </p:blipFill>
        <p:spPr>
          <a:xfrm>
            <a:off x="8244000" y="905601"/>
            <a:ext cx="3240000" cy="3240000"/>
          </a:xfrm>
          <a:prstGeom prst="rect">
            <a:avLst/>
          </a:prstGeom>
          <a:ln>
            <a:solidFill>
              <a:schemeClr val="accent1"/>
            </a:solidFill>
          </a:ln>
        </p:spPr>
      </p:pic>
    </p:spTree>
    <p:extLst>
      <p:ext uri="{BB962C8B-B14F-4D97-AF65-F5344CB8AC3E}">
        <p14:creationId xmlns:p14="http://schemas.microsoft.com/office/powerpoint/2010/main" val="319505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3718B-B0EA-7533-3EAB-A47D54AE8C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CADD92-B38D-FCE2-9270-A2F6D613C84E}"/>
              </a:ext>
            </a:extLst>
          </p:cNvPr>
          <p:cNvSpPr>
            <a:spLocks noGrp="1"/>
          </p:cNvSpPr>
          <p:nvPr>
            <p:ph type="title"/>
          </p:nvPr>
        </p:nvSpPr>
        <p:spPr/>
        <p:txBody>
          <a:bodyPr/>
          <a:lstStyle/>
          <a:p>
            <a:r>
              <a:rPr lang="en-AU" dirty="0">
                <a:latin typeface="+mj-lt"/>
              </a:rPr>
              <a:t>What function am I? (5)</a:t>
            </a:r>
          </a:p>
        </p:txBody>
      </p:sp>
      <p:sp>
        <p:nvSpPr>
          <p:cNvPr id="3" name="Slide Number Placeholder 2">
            <a:extLst>
              <a:ext uri="{FF2B5EF4-FFF2-40B4-BE49-F238E27FC236}">
                <a16:creationId xmlns:a16="http://schemas.microsoft.com/office/drawing/2014/main" id="{3550C078-D56D-FD4B-1FE5-76D15209231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2F937F33-5011-EAFC-6522-55AA08E90D83}"/>
                  </a:ext>
                </a:extLst>
              </p:cNvPr>
              <p:cNvSpPr>
                <a:spLocks noGrp="1"/>
              </p:cNvSpPr>
              <p:nvPr>
                <p:ph type="body" sz="quarter" idx="17"/>
              </p:nvPr>
            </p:nvSpPr>
            <p:spPr>
              <a:xfrm>
                <a:off x="360000" y="1567086"/>
                <a:ext cx="5479691" cy="3026179"/>
              </a:xfrm>
            </p:spPr>
            <p:txBody>
              <a:bodyPr/>
              <a:lstStyle/>
              <a:p>
                <a:pPr lvl="0"/>
                <a:r>
                  <a:rPr lang="en-AU" dirty="0"/>
                  <a:t>I am an even function.</a:t>
                </a:r>
              </a:p>
              <a:p>
                <a:pPr lvl="0"/>
                <a:r>
                  <a:rPr lang="en-AU" dirty="0"/>
                  <a:t>My range is always between </a:t>
                </a:r>
                <a14:m>
                  <m:oMath xmlns:m="http://schemas.openxmlformats.org/officeDocument/2006/math">
                    <m:r>
                      <a:rPr lang="en-AU" i="1">
                        <a:latin typeface="Cambria Math" panose="02040503050406030204" pitchFamily="18" charset="0"/>
                      </a:rPr>
                      <m:t>−1</m:t>
                    </m:r>
                  </m:oMath>
                </a14:m>
                <a:r>
                  <a:rPr lang="en-AU" dirty="0"/>
                  <a:t> and </a:t>
                </a:r>
                <a14:m>
                  <m:oMath xmlns:m="http://schemas.openxmlformats.org/officeDocument/2006/math">
                    <m:r>
                      <a:rPr lang="en-AU" i="1">
                        <a:latin typeface="Cambria Math" panose="02040503050406030204" pitchFamily="18" charset="0"/>
                      </a:rPr>
                      <m:t>1</m:t>
                    </m:r>
                  </m:oMath>
                </a14:m>
                <a:r>
                  <a:rPr lang="en-AU" dirty="0"/>
                  <a:t>. </a:t>
                </a:r>
              </a:p>
              <a:p>
                <a:r>
                  <a:rPr lang="en-AU" dirty="0"/>
                  <a:t>I repeat my pattern an infinite number of times. </a:t>
                </a:r>
              </a:p>
              <a:p>
                <a:pPr lvl="0"/>
                <a:r>
                  <a:rPr lang="en-AU" dirty="0"/>
                  <a:t>My derivative is related to the sine function. </a:t>
                </a:r>
              </a:p>
              <a:p>
                <a:pPr lvl="0"/>
                <a:r>
                  <a:rPr lang="en-AU" dirty="0"/>
                  <a:t>I pass through </a:t>
                </a:r>
                <a14:m>
                  <m:oMath xmlns:m="http://schemas.openxmlformats.org/officeDocument/2006/math">
                    <m:r>
                      <a:rPr lang="en-AU" b="0" i="1" smtClean="0">
                        <a:latin typeface="Cambria Math" panose="02040503050406030204" pitchFamily="18" charset="0"/>
                      </a:rPr>
                      <m:t>(0,1)</m:t>
                    </m:r>
                  </m:oMath>
                </a14:m>
                <a:r>
                  <a:rPr lang="en-AU" dirty="0"/>
                  <a:t>. </a:t>
                </a:r>
              </a:p>
            </p:txBody>
          </p:sp>
        </mc:Choice>
        <mc:Fallback xmlns="">
          <p:sp>
            <p:nvSpPr>
              <p:cNvPr id="5" name="Text Placeholder 4">
                <a:extLst>
                  <a:ext uri="{FF2B5EF4-FFF2-40B4-BE49-F238E27FC236}">
                    <a16:creationId xmlns:a16="http://schemas.microsoft.com/office/drawing/2014/main" id="{2F937F33-5011-EAFC-6522-55AA08E90D83}"/>
                  </a:ext>
                </a:extLst>
              </p:cNvPr>
              <p:cNvSpPr>
                <a:spLocks noGrp="1" noRot="1" noChangeAspect="1" noMove="1" noResize="1" noEditPoints="1" noAdjustHandles="1" noChangeArrowheads="1" noChangeShapeType="1" noTextEdit="1"/>
              </p:cNvSpPr>
              <p:nvPr>
                <p:ph type="body" sz="quarter" idx="17"/>
              </p:nvPr>
            </p:nvSpPr>
            <p:spPr>
              <a:xfrm>
                <a:off x="360000" y="1567086"/>
                <a:ext cx="5479691" cy="3026179"/>
              </a:xfrm>
              <a:blipFill>
                <a:blip r:embed="rId4"/>
                <a:stretch>
                  <a:fillRect l="-278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997E69F2-2CD5-C3C6-2D01-9C86169B5766}"/>
                  </a:ext>
                </a:extLst>
              </p:cNvPr>
              <p:cNvSpPr/>
              <p:nvPr/>
            </p:nvSpPr>
            <p:spPr>
              <a:xfrm>
                <a:off x="4212708" y="4850664"/>
                <a:ext cx="3766584" cy="15036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r>
                  <a:rPr lang="en-AU" dirty="0"/>
                  <a:t>I am the Cosine function.</a:t>
                </a:r>
              </a:p>
              <a:p>
                <a:pPr>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cos</m:t>
                          </m:r>
                        </m:fName>
                        <m:e>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oMath>
                  </m:oMathPara>
                </a14:m>
                <a:endParaRPr lang="en-AU" dirty="0"/>
              </a:p>
            </p:txBody>
          </p:sp>
        </mc:Choice>
        <mc:Fallback xmlns="">
          <p:sp>
            <p:nvSpPr>
              <p:cNvPr id="7" name="Rectangle: Rounded Corners 6">
                <a:extLst>
                  <a:ext uri="{FF2B5EF4-FFF2-40B4-BE49-F238E27FC236}">
                    <a16:creationId xmlns:a16="http://schemas.microsoft.com/office/drawing/2014/main" id="{997E69F2-2CD5-C3C6-2D01-9C86169B5766}"/>
                  </a:ext>
                </a:extLst>
              </p:cNvPr>
              <p:cNvSpPr>
                <a:spLocks noRot="1" noChangeAspect="1" noMove="1" noResize="1" noEditPoints="1" noAdjustHandles="1" noChangeArrowheads="1" noChangeShapeType="1" noTextEdit="1"/>
              </p:cNvSpPr>
              <p:nvPr/>
            </p:nvSpPr>
            <p:spPr>
              <a:xfrm>
                <a:off x="4212708" y="4850664"/>
                <a:ext cx="3766584" cy="1503629"/>
              </a:xfrm>
              <a:prstGeom prst="roundRect">
                <a:avLst/>
              </a:prstGeom>
              <a:blipFill>
                <a:blip r:embed="rId5"/>
                <a:stretch>
                  <a:fillRect l="-323"/>
                </a:stretch>
              </a:blipFill>
            </p:spPr>
            <p:txBody>
              <a:bodyPr/>
              <a:lstStyle/>
              <a:p>
                <a:r>
                  <a:rPr lang="en-US">
                    <a:noFill/>
                  </a:rPr>
                  <a:t> </a:t>
                </a:r>
              </a:p>
            </p:txBody>
          </p:sp>
        </mc:Fallback>
      </mc:AlternateContent>
      <p:pic>
        <p:nvPicPr>
          <p:cNvPr id="2" name="Picture 1" descr="A black and white number plane showing in red the graph of y=cos x.">
            <a:extLst>
              <a:ext uri="{FF2B5EF4-FFF2-40B4-BE49-F238E27FC236}">
                <a16:creationId xmlns:a16="http://schemas.microsoft.com/office/drawing/2014/main" id="{34ECD2B9-DEBD-6986-11E1-3C99D8AD77E6}"/>
              </a:ext>
            </a:extLst>
          </p:cNvPr>
          <p:cNvPicPr>
            <a:picLocks noChangeAspect="1"/>
          </p:cNvPicPr>
          <p:nvPr/>
        </p:nvPicPr>
        <p:blipFill>
          <a:blip r:embed="rId6"/>
          <a:stretch>
            <a:fillRect/>
          </a:stretch>
        </p:blipFill>
        <p:spPr>
          <a:xfrm>
            <a:off x="8237197" y="905601"/>
            <a:ext cx="3246803" cy="3240000"/>
          </a:xfrm>
          <a:prstGeom prst="rect">
            <a:avLst/>
          </a:prstGeom>
          <a:ln>
            <a:solidFill>
              <a:schemeClr val="accent1"/>
            </a:solidFill>
          </a:ln>
        </p:spPr>
      </p:pic>
    </p:spTree>
    <p:extLst>
      <p:ext uri="{BB962C8B-B14F-4D97-AF65-F5344CB8AC3E}">
        <p14:creationId xmlns:p14="http://schemas.microsoft.com/office/powerpoint/2010/main" val="34215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84E120-C0A9-D741-F949-0C8F564CEBE9}"/>
              </a:ext>
            </a:extLst>
          </p:cNvPr>
          <p:cNvSpPr>
            <a:spLocks noGrp="1"/>
          </p:cNvSpPr>
          <p:nvPr>
            <p:ph type="title"/>
          </p:nvPr>
        </p:nvSpPr>
        <p:spPr/>
        <p:txBody>
          <a:bodyPr/>
          <a:lstStyle/>
          <a:p>
            <a:r>
              <a:rPr lang="en-AU" dirty="0"/>
              <a:t>Graphs of the functions</a:t>
            </a:r>
          </a:p>
        </p:txBody>
      </p:sp>
      <p:pic>
        <p:nvPicPr>
          <p:cNvPr id="7" name="Picture 6" descr="A black and white number plane showing in red the graph of y=log(x) base e.">
            <a:extLst>
              <a:ext uri="{FF2B5EF4-FFF2-40B4-BE49-F238E27FC236}">
                <a16:creationId xmlns:a16="http://schemas.microsoft.com/office/drawing/2014/main" id="{E8CC9893-C164-BB87-7093-D0C8674B67E1}"/>
              </a:ext>
            </a:extLst>
          </p:cNvPr>
          <p:cNvPicPr>
            <a:picLocks noChangeAspect="1"/>
          </p:cNvPicPr>
          <p:nvPr/>
        </p:nvPicPr>
        <p:blipFill>
          <a:blip r:embed="rId2"/>
          <a:stretch>
            <a:fillRect/>
          </a:stretch>
        </p:blipFill>
        <p:spPr>
          <a:xfrm>
            <a:off x="360000" y="1092565"/>
            <a:ext cx="2700000" cy="2700000"/>
          </a:xfrm>
          <a:prstGeom prst="rect">
            <a:avLst/>
          </a:prstGeom>
          <a:ln>
            <a:solidFill>
              <a:schemeClr val="accent1"/>
            </a:solidFill>
          </a:ln>
        </p:spPr>
      </p:pic>
      <p:pic>
        <p:nvPicPr>
          <p:cNvPr id="5" name="Picture 4" descr="A black and white number plane showing in red the graph of y=e to the power of x.">
            <a:extLst>
              <a:ext uri="{FF2B5EF4-FFF2-40B4-BE49-F238E27FC236}">
                <a16:creationId xmlns:a16="http://schemas.microsoft.com/office/drawing/2014/main" id="{822E7554-73A0-C469-8B95-83F8FA43A1DD}"/>
              </a:ext>
            </a:extLst>
          </p:cNvPr>
          <p:cNvPicPr>
            <a:picLocks noChangeAspect="1"/>
          </p:cNvPicPr>
          <p:nvPr/>
        </p:nvPicPr>
        <p:blipFill>
          <a:blip r:embed="rId3"/>
          <a:stretch>
            <a:fillRect/>
          </a:stretch>
        </p:blipFill>
        <p:spPr>
          <a:xfrm>
            <a:off x="4050500" y="1092565"/>
            <a:ext cx="2694355" cy="2700000"/>
          </a:xfrm>
          <a:prstGeom prst="rect">
            <a:avLst/>
          </a:prstGeom>
          <a:ln>
            <a:solidFill>
              <a:schemeClr val="accent1"/>
            </a:solidFill>
          </a:ln>
        </p:spPr>
      </p:pic>
      <p:pic>
        <p:nvPicPr>
          <p:cNvPr id="11" name="Picture 10" descr="A black and white number plane showing in red the graph of y=1/x.">
            <a:extLst>
              <a:ext uri="{FF2B5EF4-FFF2-40B4-BE49-F238E27FC236}">
                <a16:creationId xmlns:a16="http://schemas.microsoft.com/office/drawing/2014/main" id="{806EF55C-0D31-7352-7C73-82DF38DA6A23}"/>
              </a:ext>
            </a:extLst>
          </p:cNvPr>
          <p:cNvPicPr>
            <a:picLocks noChangeAspect="1"/>
          </p:cNvPicPr>
          <p:nvPr/>
        </p:nvPicPr>
        <p:blipFill>
          <a:blip r:embed="rId4"/>
          <a:stretch>
            <a:fillRect/>
          </a:stretch>
        </p:blipFill>
        <p:spPr>
          <a:xfrm>
            <a:off x="7951974" y="1092565"/>
            <a:ext cx="2694349" cy="2700000"/>
          </a:xfrm>
          <a:prstGeom prst="rect">
            <a:avLst/>
          </a:prstGeom>
          <a:ln>
            <a:solidFill>
              <a:schemeClr val="accent1"/>
            </a:solidFill>
          </a:ln>
        </p:spPr>
      </p:pic>
      <p:pic>
        <p:nvPicPr>
          <p:cNvPr id="13" name="Picture 12" descr="A black and white number plane showing in red the graph of y=sin(x).">
            <a:extLst>
              <a:ext uri="{FF2B5EF4-FFF2-40B4-BE49-F238E27FC236}">
                <a16:creationId xmlns:a16="http://schemas.microsoft.com/office/drawing/2014/main" id="{1B401A47-11A4-9552-60D1-28E00B227B33}"/>
              </a:ext>
            </a:extLst>
          </p:cNvPr>
          <p:cNvPicPr>
            <a:picLocks noChangeAspect="1"/>
          </p:cNvPicPr>
          <p:nvPr/>
        </p:nvPicPr>
        <p:blipFill>
          <a:blip r:embed="rId5"/>
          <a:stretch>
            <a:fillRect/>
          </a:stretch>
        </p:blipFill>
        <p:spPr>
          <a:xfrm>
            <a:off x="360000" y="3979529"/>
            <a:ext cx="2700000" cy="2700000"/>
          </a:xfrm>
          <a:prstGeom prst="rect">
            <a:avLst/>
          </a:prstGeom>
          <a:ln>
            <a:solidFill>
              <a:schemeClr val="accent1"/>
            </a:solidFill>
          </a:ln>
        </p:spPr>
      </p:pic>
      <p:pic>
        <p:nvPicPr>
          <p:cNvPr id="15" name="Picture 14" descr="A black and white number plane showing in red the graph of y=cos x.">
            <a:extLst>
              <a:ext uri="{FF2B5EF4-FFF2-40B4-BE49-F238E27FC236}">
                <a16:creationId xmlns:a16="http://schemas.microsoft.com/office/drawing/2014/main" id="{CF041131-6249-F852-B563-9C705CA1374E}"/>
              </a:ext>
            </a:extLst>
          </p:cNvPr>
          <p:cNvPicPr>
            <a:picLocks noChangeAspect="1"/>
          </p:cNvPicPr>
          <p:nvPr/>
        </p:nvPicPr>
        <p:blipFill>
          <a:blip r:embed="rId6"/>
          <a:stretch>
            <a:fillRect/>
          </a:stretch>
        </p:blipFill>
        <p:spPr>
          <a:xfrm>
            <a:off x="4039192" y="3996000"/>
            <a:ext cx="2705663" cy="2700000"/>
          </a:xfrm>
          <a:prstGeom prst="rect">
            <a:avLst/>
          </a:prstGeom>
          <a:ln>
            <a:solidFill>
              <a:schemeClr val="accent1"/>
            </a:solidFill>
          </a:ln>
        </p:spPr>
      </p:pic>
      <p:pic>
        <p:nvPicPr>
          <p:cNvPr id="8" name="Picture 7" descr="A black and white number plane showing in red the graph of y=x cubed minus 3x.">
            <a:extLst>
              <a:ext uri="{FF2B5EF4-FFF2-40B4-BE49-F238E27FC236}">
                <a16:creationId xmlns:a16="http://schemas.microsoft.com/office/drawing/2014/main" id="{6F20937A-18D4-9034-56B9-C2951957AE8E}"/>
              </a:ext>
            </a:extLst>
          </p:cNvPr>
          <p:cNvPicPr>
            <a:picLocks noChangeAspect="1"/>
          </p:cNvPicPr>
          <p:nvPr/>
        </p:nvPicPr>
        <p:blipFill>
          <a:blip r:embed="rId7"/>
          <a:stretch>
            <a:fillRect/>
          </a:stretch>
        </p:blipFill>
        <p:spPr>
          <a:xfrm>
            <a:off x="7940660" y="3996000"/>
            <a:ext cx="2705663" cy="2700000"/>
          </a:xfrm>
          <a:prstGeom prst="rect">
            <a:avLst/>
          </a:prstGeom>
          <a:ln>
            <a:solidFill>
              <a:schemeClr val="accent1"/>
            </a:solidFill>
          </a:ln>
        </p:spPr>
      </p:pic>
      <p:sp>
        <p:nvSpPr>
          <p:cNvPr id="2" name="Slide Number Placeholder 1">
            <a:extLst>
              <a:ext uri="{FF2B5EF4-FFF2-40B4-BE49-F238E27FC236}">
                <a16:creationId xmlns:a16="http://schemas.microsoft.com/office/drawing/2014/main" id="{0B62D4B8-4182-B146-5E9A-F1FC93E65D6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Tree>
    <p:extLst>
      <p:ext uri="{BB962C8B-B14F-4D97-AF65-F5344CB8AC3E}">
        <p14:creationId xmlns:p14="http://schemas.microsoft.com/office/powerpoint/2010/main" val="307224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4DC55D-BB01-23A9-3A8D-5745A751535E}"/>
              </a:ext>
            </a:extLst>
          </p:cNvPr>
          <p:cNvSpPr>
            <a:spLocks noGrp="1"/>
          </p:cNvSpPr>
          <p:nvPr>
            <p:ph type="title"/>
          </p:nvPr>
        </p:nvSpPr>
        <p:spPr>
          <a:xfrm>
            <a:off x="360000" y="360000"/>
            <a:ext cx="11484000" cy="545601"/>
          </a:xfrm>
        </p:spPr>
        <p:txBody>
          <a:bodyPr/>
          <a:lstStyle/>
          <a:p>
            <a:r>
              <a:rPr lang="en-AU" dirty="0"/>
              <a:t>Graphing a function (2)</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F825960A-CF23-5CA1-00A3-1714084B60CE}"/>
                  </a:ext>
                </a:extLst>
              </p:cNvPr>
              <p:cNvSpPr>
                <a:spLocks noGrp="1"/>
              </p:cNvSpPr>
              <p:nvPr>
                <p:ph type="body" sz="quarter" idx="18"/>
              </p:nvPr>
            </p:nvSpPr>
            <p:spPr>
              <a:xfrm>
                <a:off x="359999" y="982520"/>
                <a:ext cx="11483999" cy="310015"/>
              </a:xfrm>
            </p:spPr>
            <p:txBody>
              <a:bodyPr/>
              <a:lstStyle/>
              <a:p>
                <a:r>
                  <a:rPr lang="en-AU" dirty="0"/>
                  <a:t>Graphing the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r>
                      <a:rPr lang="en-AU" i="1">
                        <a:latin typeface="Cambria Math" panose="02040503050406030204" pitchFamily="18" charset="0"/>
                      </a:rPr>
                      <m:t>𝑥</m:t>
                    </m:r>
                    <m:sSup>
                      <m:sSupPr>
                        <m:ctrlPr>
                          <a:rPr lang="en-AU" i="1">
                            <a:latin typeface="Cambria Math" panose="02040503050406030204" pitchFamily="18" charset="0"/>
                          </a:rPr>
                        </m:ctrlPr>
                      </m:sSupPr>
                      <m:e>
                        <m:r>
                          <a:rPr lang="en-AU" i="1">
                            <a:latin typeface="Cambria Math" panose="02040503050406030204" pitchFamily="18" charset="0"/>
                          </a:rPr>
                          <m:t>𝑒</m:t>
                        </m:r>
                      </m:e>
                      <m:sup>
                        <m:r>
                          <a:rPr lang="en-AU" i="1">
                            <a:latin typeface="Cambria Math" panose="02040503050406030204" pitchFamily="18" charset="0"/>
                          </a:rPr>
                          <m:t>𝑥</m:t>
                        </m:r>
                      </m:sup>
                    </m:sSup>
                  </m:oMath>
                </a14:m>
                <a:endParaRPr lang="en-AU" dirty="0"/>
              </a:p>
            </p:txBody>
          </p:sp>
        </mc:Choice>
        <mc:Fallback xmlns="">
          <p:sp>
            <p:nvSpPr>
              <p:cNvPr id="4" name="Text Placeholder 3">
                <a:extLst>
                  <a:ext uri="{FF2B5EF4-FFF2-40B4-BE49-F238E27FC236}">
                    <a16:creationId xmlns:a16="http://schemas.microsoft.com/office/drawing/2014/main" id="{F825960A-CF23-5CA1-00A3-1714084B60CE}"/>
                  </a:ext>
                </a:extLst>
              </p:cNvPr>
              <p:cNvSpPr>
                <a:spLocks noGrp="1" noRot="1" noChangeAspect="1" noMove="1" noResize="1" noEditPoints="1" noAdjustHandles="1" noChangeArrowheads="1" noChangeShapeType="1" noTextEdit="1"/>
              </p:cNvSpPr>
              <p:nvPr>
                <p:ph type="body" sz="quarter" idx="18"/>
              </p:nvPr>
            </p:nvSpPr>
            <p:spPr>
              <a:xfrm>
                <a:off x="359999" y="982520"/>
                <a:ext cx="11483999" cy="310015"/>
              </a:xfrm>
              <a:blipFill>
                <a:blip r:embed="rId2"/>
                <a:stretch>
                  <a:fillRect l="-1327" t="-23529" b="-509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B01F428-A837-C177-3547-1EE49E011D82}"/>
                  </a:ext>
                </a:extLst>
              </p:cNvPr>
              <p:cNvSpPr txBox="1"/>
              <p:nvPr/>
            </p:nvSpPr>
            <p:spPr>
              <a:xfrm>
                <a:off x="359999" y="1569720"/>
                <a:ext cx="11483999" cy="495300"/>
              </a:xfrm>
              <a:prstGeom prst="rect">
                <a:avLst/>
              </a:prstGeom>
              <a:noFill/>
            </p:spPr>
            <p:txBody>
              <a:bodyPr wrap="square" lIns="0" tIns="0" rIns="0" bIns="0" rtlCol="0">
                <a:noAutofit/>
              </a:bodyPr>
              <a:lstStyle/>
              <a:p>
                <a:pPr algn="l"/>
                <a:r>
                  <a:rPr lang="en-AU" sz="1800" dirty="0"/>
                  <a:t>Compete the table of values to help determine the shape of the function as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endParaRPr lang="en-AU" sz="1800" dirty="0"/>
              </a:p>
            </p:txBody>
          </p:sp>
        </mc:Choice>
        <mc:Fallback xmlns="">
          <p:sp>
            <p:nvSpPr>
              <p:cNvPr id="26" name="TextBox 25">
                <a:extLst>
                  <a:ext uri="{FF2B5EF4-FFF2-40B4-BE49-F238E27FC236}">
                    <a16:creationId xmlns:a16="http://schemas.microsoft.com/office/drawing/2014/main" id="{EB01F428-A837-C177-3547-1EE49E011D82}"/>
                  </a:ext>
                </a:extLst>
              </p:cNvPr>
              <p:cNvSpPr txBox="1">
                <a:spLocks noRot="1" noChangeAspect="1" noMove="1" noResize="1" noEditPoints="1" noAdjustHandles="1" noChangeArrowheads="1" noChangeShapeType="1" noTextEdit="1"/>
              </p:cNvSpPr>
              <p:nvPr/>
            </p:nvSpPr>
            <p:spPr>
              <a:xfrm>
                <a:off x="359999" y="1569720"/>
                <a:ext cx="11483999" cy="495300"/>
              </a:xfrm>
              <a:prstGeom prst="rect">
                <a:avLst/>
              </a:prstGeom>
              <a:blipFill>
                <a:blip r:embed="rId3"/>
                <a:stretch>
                  <a:fillRect l="-1221" t="-1604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4DCC8BD8-2A55-704A-BED8-81FE5FBDCC3A}"/>
                  </a:ext>
                </a:extLst>
              </p:cNvPr>
              <p:cNvGraphicFramePr>
                <a:graphicFrameLocks noGrp="1"/>
              </p:cNvGraphicFramePr>
              <p:nvPr>
                <p:extLst>
                  <p:ext uri="{D42A27DB-BD31-4B8C-83A1-F6EECF244321}">
                    <p14:modId xmlns:p14="http://schemas.microsoft.com/office/powerpoint/2010/main" val="1133802985"/>
                  </p:ext>
                </p:extLst>
              </p:nvPr>
            </p:nvGraphicFramePr>
            <p:xfrm>
              <a:off x="382859" y="2140797"/>
              <a:ext cx="5001260" cy="741680"/>
            </p:xfrm>
            <a:graphic>
              <a:graphicData uri="http://schemas.openxmlformats.org/drawingml/2006/table">
                <a:tbl>
                  <a:tblPr firstRow="1" bandRow="1">
                    <a:tableStyleId>{5940675A-B579-460E-94D1-54222C63F5DA}</a:tableStyleId>
                  </a:tblPr>
                  <a:tblGrid>
                    <a:gridCol w="1250315">
                      <a:extLst>
                        <a:ext uri="{9D8B030D-6E8A-4147-A177-3AD203B41FA5}">
                          <a16:colId xmlns:a16="http://schemas.microsoft.com/office/drawing/2014/main" val="3312225842"/>
                        </a:ext>
                      </a:extLst>
                    </a:gridCol>
                    <a:gridCol w="1250315">
                      <a:extLst>
                        <a:ext uri="{9D8B030D-6E8A-4147-A177-3AD203B41FA5}">
                          <a16:colId xmlns:a16="http://schemas.microsoft.com/office/drawing/2014/main" val="2864716287"/>
                        </a:ext>
                      </a:extLst>
                    </a:gridCol>
                    <a:gridCol w="1250315">
                      <a:extLst>
                        <a:ext uri="{9D8B030D-6E8A-4147-A177-3AD203B41FA5}">
                          <a16:colId xmlns:a16="http://schemas.microsoft.com/office/drawing/2014/main" val="2600828599"/>
                        </a:ext>
                      </a:extLst>
                    </a:gridCol>
                    <a:gridCol w="1250315">
                      <a:extLst>
                        <a:ext uri="{9D8B030D-6E8A-4147-A177-3AD203B41FA5}">
                          <a16:colId xmlns:a16="http://schemas.microsoft.com/office/drawing/2014/main" val="256697147"/>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10</m:t>
                                </m:r>
                              </m:oMath>
                            </m:oMathPara>
                          </a14:m>
                          <a:endParaRPr lang="en-AU" dirty="0"/>
                        </a:p>
                      </a:txBody>
                      <a:tcPr/>
                    </a:tc>
                    <a:extLst>
                      <a:ext uri="{0D108BD9-81ED-4DB2-BD59-A6C34878D82A}">
                        <a16:rowId xmlns:a16="http://schemas.microsoft.com/office/drawing/2014/main" val="2561171884"/>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𝑥</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𝑥</m:t>
                                    </m:r>
                                  </m:sup>
                                </m:sSup>
                              </m:oMath>
                            </m:oMathPara>
                          </a14:m>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131713627"/>
                      </a:ext>
                    </a:extLst>
                  </a:tr>
                </a:tbl>
              </a:graphicData>
            </a:graphic>
          </p:graphicFrame>
        </mc:Choice>
        <mc:Fallback xmlns="">
          <p:graphicFrame>
            <p:nvGraphicFramePr>
              <p:cNvPr id="11" name="Table 10">
                <a:extLst>
                  <a:ext uri="{FF2B5EF4-FFF2-40B4-BE49-F238E27FC236}">
                    <a16:creationId xmlns:a16="http://schemas.microsoft.com/office/drawing/2014/main" id="{4DCC8BD8-2A55-704A-BED8-81FE5FBDCC3A}"/>
                  </a:ext>
                </a:extLst>
              </p:cNvPr>
              <p:cNvGraphicFramePr>
                <a:graphicFrameLocks noGrp="1"/>
              </p:cNvGraphicFramePr>
              <p:nvPr>
                <p:extLst>
                  <p:ext uri="{D42A27DB-BD31-4B8C-83A1-F6EECF244321}">
                    <p14:modId xmlns:p14="http://schemas.microsoft.com/office/powerpoint/2010/main" val="1133802985"/>
                  </p:ext>
                </p:extLst>
              </p:nvPr>
            </p:nvGraphicFramePr>
            <p:xfrm>
              <a:off x="382859" y="2140797"/>
              <a:ext cx="5001260" cy="741680"/>
            </p:xfrm>
            <a:graphic>
              <a:graphicData uri="http://schemas.openxmlformats.org/drawingml/2006/table">
                <a:tbl>
                  <a:tblPr firstRow="1" bandRow="1">
                    <a:tableStyleId>{5940675A-B579-460E-94D1-54222C63F5DA}</a:tableStyleId>
                  </a:tblPr>
                  <a:tblGrid>
                    <a:gridCol w="1250315">
                      <a:extLst>
                        <a:ext uri="{9D8B030D-6E8A-4147-A177-3AD203B41FA5}">
                          <a16:colId xmlns:a16="http://schemas.microsoft.com/office/drawing/2014/main" val="3312225842"/>
                        </a:ext>
                      </a:extLst>
                    </a:gridCol>
                    <a:gridCol w="1250315">
                      <a:extLst>
                        <a:ext uri="{9D8B030D-6E8A-4147-A177-3AD203B41FA5}">
                          <a16:colId xmlns:a16="http://schemas.microsoft.com/office/drawing/2014/main" val="2864716287"/>
                        </a:ext>
                      </a:extLst>
                    </a:gridCol>
                    <a:gridCol w="1250315">
                      <a:extLst>
                        <a:ext uri="{9D8B030D-6E8A-4147-A177-3AD203B41FA5}">
                          <a16:colId xmlns:a16="http://schemas.microsoft.com/office/drawing/2014/main" val="2600828599"/>
                        </a:ext>
                      </a:extLst>
                    </a:gridCol>
                    <a:gridCol w="1250315">
                      <a:extLst>
                        <a:ext uri="{9D8B030D-6E8A-4147-A177-3AD203B41FA5}">
                          <a16:colId xmlns:a16="http://schemas.microsoft.com/office/drawing/2014/main" val="256697147"/>
                        </a:ext>
                      </a:extLst>
                    </a:gridCol>
                  </a:tblGrid>
                  <a:tr h="370840">
                    <a:tc>
                      <a:txBody>
                        <a:bodyPr/>
                        <a:lstStyle/>
                        <a:p>
                          <a:endParaRPr lang="en-US"/>
                        </a:p>
                      </a:txBody>
                      <a:tcPr>
                        <a:blipFill>
                          <a:blip r:embed="rId4"/>
                          <a:stretch>
                            <a:fillRect l="-485" t="-1639" r="-300000" b="-108197"/>
                          </a:stretch>
                        </a:blipFill>
                      </a:tcPr>
                    </a:tc>
                    <a:tc>
                      <a:txBody>
                        <a:bodyPr/>
                        <a:lstStyle/>
                        <a:p>
                          <a:endParaRPr lang="en-US"/>
                        </a:p>
                      </a:txBody>
                      <a:tcPr>
                        <a:blipFill>
                          <a:blip r:embed="rId4"/>
                          <a:stretch>
                            <a:fillRect l="-100976" t="-1639" r="-201463" b="-108197"/>
                          </a:stretch>
                        </a:blipFill>
                      </a:tcPr>
                    </a:tc>
                    <a:tc>
                      <a:txBody>
                        <a:bodyPr/>
                        <a:lstStyle/>
                        <a:p>
                          <a:endParaRPr lang="en-US"/>
                        </a:p>
                      </a:txBody>
                      <a:tcPr>
                        <a:blipFill>
                          <a:blip r:embed="rId4"/>
                          <a:stretch>
                            <a:fillRect l="-200000" t="-1639" r="-100485" b="-108197"/>
                          </a:stretch>
                        </a:blipFill>
                      </a:tcPr>
                    </a:tc>
                    <a:tc>
                      <a:txBody>
                        <a:bodyPr/>
                        <a:lstStyle/>
                        <a:p>
                          <a:endParaRPr lang="en-US"/>
                        </a:p>
                      </a:txBody>
                      <a:tcPr>
                        <a:blipFill>
                          <a:blip r:embed="rId4"/>
                          <a:stretch>
                            <a:fillRect l="-301463" t="-1639" r="-976" b="-108197"/>
                          </a:stretch>
                        </a:blipFill>
                      </a:tcPr>
                    </a:tc>
                    <a:extLst>
                      <a:ext uri="{0D108BD9-81ED-4DB2-BD59-A6C34878D82A}">
                        <a16:rowId xmlns:a16="http://schemas.microsoft.com/office/drawing/2014/main" val="2561171884"/>
                      </a:ext>
                    </a:extLst>
                  </a:tr>
                  <a:tr h="370840">
                    <a:tc>
                      <a:txBody>
                        <a:bodyPr/>
                        <a:lstStyle/>
                        <a:p>
                          <a:endParaRPr lang="en-US"/>
                        </a:p>
                      </a:txBody>
                      <a:tcPr>
                        <a:blipFill>
                          <a:blip r:embed="rId4"/>
                          <a:stretch>
                            <a:fillRect l="-485" t="-101639" r="-300000" b="-8197"/>
                          </a:stretch>
                        </a:blipFill>
                      </a:tcPr>
                    </a:tc>
                    <a:tc>
                      <a:txBody>
                        <a:bodyPr/>
                        <a:lstStyle/>
                        <a:p>
                          <a:endParaRPr lang="en-AU"/>
                        </a:p>
                      </a:txBody>
                      <a:tcPr/>
                    </a:tc>
                    <a:tc>
                      <a:txBody>
                        <a:bodyPr/>
                        <a:lstStyle/>
                        <a:p>
                          <a:endParaRPr lang="en-AU"/>
                        </a:p>
                      </a:txBody>
                      <a:tcPr/>
                    </a:tc>
                    <a:tc>
                      <a:txBody>
                        <a:bodyPr/>
                        <a:lstStyle/>
                        <a:p>
                          <a:endParaRPr lang="en-AU" dirty="0"/>
                        </a:p>
                      </a:txBody>
                      <a:tcPr/>
                    </a:tc>
                    <a:extLst>
                      <a:ext uri="{0D108BD9-81ED-4DB2-BD59-A6C34878D82A}">
                        <a16:rowId xmlns:a16="http://schemas.microsoft.com/office/drawing/2014/main" val="313171362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A7BBBED1-1C38-8E11-3FF7-389658BA1DFC}"/>
                  </a:ext>
                </a:extLst>
              </p:cNvPr>
              <p:cNvGraphicFramePr>
                <a:graphicFrameLocks noGrp="1"/>
              </p:cNvGraphicFramePr>
              <p:nvPr>
                <p:extLst>
                  <p:ext uri="{D42A27DB-BD31-4B8C-83A1-F6EECF244321}">
                    <p14:modId xmlns:p14="http://schemas.microsoft.com/office/powerpoint/2010/main" val="2882363714"/>
                  </p:ext>
                </p:extLst>
              </p:nvPr>
            </p:nvGraphicFramePr>
            <p:xfrm>
              <a:off x="382859" y="3694936"/>
              <a:ext cx="5001260" cy="741680"/>
            </p:xfrm>
            <a:graphic>
              <a:graphicData uri="http://schemas.openxmlformats.org/drawingml/2006/table">
                <a:tbl>
                  <a:tblPr firstRow="1" bandRow="1">
                    <a:tableStyleId>{5940675A-B579-460E-94D1-54222C63F5DA}</a:tableStyleId>
                  </a:tblPr>
                  <a:tblGrid>
                    <a:gridCol w="1250315">
                      <a:extLst>
                        <a:ext uri="{9D8B030D-6E8A-4147-A177-3AD203B41FA5}">
                          <a16:colId xmlns:a16="http://schemas.microsoft.com/office/drawing/2014/main" val="3312225842"/>
                        </a:ext>
                      </a:extLst>
                    </a:gridCol>
                    <a:gridCol w="1250315">
                      <a:extLst>
                        <a:ext uri="{9D8B030D-6E8A-4147-A177-3AD203B41FA5}">
                          <a16:colId xmlns:a16="http://schemas.microsoft.com/office/drawing/2014/main" val="2864716287"/>
                        </a:ext>
                      </a:extLst>
                    </a:gridCol>
                    <a:gridCol w="1250315">
                      <a:extLst>
                        <a:ext uri="{9D8B030D-6E8A-4147-A177-3AD203B41FA5}">
                          <a16:colId xmlns:a16="http://schemas.microsoft.com/office/drawing/2014/main" val="2600828599"/>
                        </a:ext>
                      </a:extLst>
                    </a:gridCol>
                    <a:gridCol w="1250315">
                      <a:extLst>
                        <a:ext uri="{9D8B030D-6E8A-4147-A177-3AD203B41FA5}">
                          <a16:colId xmlns:a16="http://schemas.microsoft.com/office/drawing/2014/main" val="256697147"/>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−10</m:t>
                                </m:r>
                              </m:oMath>
                            </m:oMathPara>
                          </a14:m>
                          <a:endParaRPr lang="en-AU" dirty="0"/>
                        </a:p>
                      </a:txBody>
                      <a:tcPr/>
                    </a:tc>
                    <a:extLst>
                      <a:ext uri="{0D108BD9-81ED-4DB2-BD59-A6C34878D82A}">
                        <a16:rowId xmlns:a16="http://schemas.microsoft.com/office/drawing/2014/main" val="2561171884"/>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𝑥</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𝑥</m:t>
                                    </m:r>
                                  </m:sup>
                                </m:sSup>
                              </m:oMath>
                            </m:oMathPara>
                          </a14:m>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131713627"/>
                      </a:ext>
                    </a:extLst>
                  </a:tr>
                </a:tbl>
              </a:graphicData>
            </a:graphic>
          </p:graphicFrame>
        </mc:Choice>
        <mc:Fallback xmlns="">
          <p:graphicFrame>
            <p:nvGraphicFramePr>
              <p:cNvPr id="13" name="Table 12">
                <a:extLst>
                  <a:ext uri="{FF2B5EF4-FFF2-40B4-BE49-F238E27FC236}">
                    <a16:creationId xmlns:a16="http://schemas.microsoft.com/office/drawing/2014/main" id="{A7BBBED1-1C38-8E11-3FF7-389658BA1DFC}"/>
                  </a:ext>
                </a:extLst>
              </p:cNvPr>
              <p:cNvGraphicFramePr>
                <a:graphicFrameLocks noGrp="1"/>
              </p:cNvGraphicFramePr>
              <p:nvPr>
                <p:extLst>
                  <p:ext uri="{D42A27DB-BD31-4B8C-83A1-F6EECF244321}">
                    <p14:modId xmlns:p14="http://schemas.microsoft.com/office/powerpoint/2010/main" val="2882363714"/>
                  </p:ext>
                </p:extLst>
              </p:nvPr>
            </p:nvGraphicFramePr>
            <p:xfrm>
              <a:off x="382859" y="3694936"/>
              <a:ext cx="5001260" cy="741680"/>
            </p:xfrm>
            <a:graphic>
              <a:graphicData uri="http://schemas.openxmlformats.org/drawingml/2006/table">
                <a:tbl>
                  <a:tblPr firstRow="1" bandRow="1">
                    <a:tableStyleId>{5940675A-B579-460E-94D1-54222C63F5DA}</a:tableStyleId>
                  </a:tblPr>
                  <a:tblGrid>
                    <a:gridCol w="1250315">
                      <a:extLst>
                        <a:ext uri="{9D8B030D-6E8A-4147-A177-3AD203B41FA5}">
                          <a16:colId xmlns:a16="http://schemas.microsoft.com/office/drawing/2014/main" val="3312225842"/>
                        </a:ext>
                      </a:extLst>
                    </a:gridCol>
                    <a:gridCol w="1250315">
                      <a:extLst>
                        <a:ext uri="{9D8B030D-6E8A-4147-A177-3AD203B41FA5}">
                          <a16:colId xmlns:a16="http://schemas.microsoft.com/office/drawing/2014/main" val="2864716287"/>
                        </a:ext>
                      </a:extLst>
                    </a:gridCol>
                    <a:gridCol w="1250315">
                      <a:extLst>
                        <a:ext uri="{9D8B030D-6E8A-4147-A177-3AD203B41FA5}">
                          <a16:colId xmlns:a16="http://schemas.microsoft.com/office/drawing/2014/main" val="2600828599"/>
                        </a:ext>
                      </a:extLst>
                    </a:gridCol>
                    <a:gridCol w="1250315">
                      <a:extLst>
                        <a:ext uri="{9D8B030D-6E8A-4147-A177-3AD203B41FA5}">
                          <a16:colId xmlns:a16="http://schemas.microsoft.com/office/drawing/2014/main" val="256697147"/>
                        </a:ext>
                      </a:extLst>
                    </a:gridCol>
                  </a:tblGrid>
                  <a:tr h="370840">
                    <a:tc>
                      <a:txBody>
                        <a:bodyPr/>
                        <a:lstStyle/>
                        <a:p>
                          <a:endParaRPr lang="en-US"/>
                        </a:p>
                      </a:txBody>
                      <a:tcPr>
                        <a:blipFill>
                          <a:blip r:embed="rId5"/>
                          <a:stretch>
                            <a:fillRect l="-485" t="-1639" r="-300000" b="-106557"/>
                          </a:stretch>
                        </a:blipFill>
                      </a:tcPr>
                    </a:tc>
                    <a:tc>
                      <a:txBody>
                        <a:bodyPr/>
                        <a:lstStyle/>
                        <a:p>
                          <a:endParaRPr lang="en-US"/>
                        </a:p>
                      </a:txBody>
                      <a:tcPr>
                        <a:blipFill>
                          <a:blip r:embed="rId5"/>
                          <a:stretch>
                            <a:fillRect l="-100976" t="-1639" r="-201463" b="-106557"/>
                          </a:stretch>
                        </a:blipFill>
                      </a:tcPr>
                    </a:tc>
                    <a:tc>
                      <a:txBody>
                        <a:bodyPr/>
                        <a:lstStyle/>
                        <a:p>
                          <a:endParaRPr lang="en-US"/>
                        </a:p>
                      </a:txBody>
                      <a:tcPr>
                        <a:blipFill>
                          <a:blip r:embed="rId5"/>
                          <a:stretch>
                            <a:fillRect l="-200000" t="-1639" r="-100485" b="-106557"/>
                          </a:stretch>
                        </a:blipFill>
                      </a:tcPr>
                    </a:tc>
                    <a:tc>
                      <a:txBody>
                        <a:bodyPr/>
                        <a:lstStyle/>
                        <a:p>
                          <a:endParaRPr lang="en-US"/>
                        </a:p>
                      </a:txBody>
                      <a:tcPr>
                        <a:blipFill>
                          <a:blip r:embed="rId5"/>
                          <a:stretch>
                            <a:fillRect l="-301463" t="-1639" r="-976" b="-106557"/>
                          </a:stretch>
                        </a:blipFill>
                      </a:tcPr>
                    </a:tc>
                    <a:extLst>
                      <a:ext uri="{0D108BD9-81ED-4DB2-BD59-A6C34878D82A}">
                        <a16:rowId xmlns:a16="http://schemas.microsoft.com/office/drawing/2014/main" val="2561171884"/>
                      </a:ext>
                    </a:extLst>
                  </a:tr>
                  <a:tr h="370840">
                    <a:tc>
                      <a:txBody>
                        <a:bodyPr/>
                        <a:lstStyle/>
                        <a:p>
                          <a:endParaRPr lang="en-US"/>
                        </a:p>
                      </a:txBody>
                      <a:tcPr>
                        <a:blipFill>
                          <a:blip r:embed="rId5"/>
                          <a:stretch>
                            <a:fillRect l="-485" t="-101639" r="-300000" b="-6557"/>
                          </a:stretch>
                        </a:blipFill>
                      </a:tcPr>
                    </a:tc>
                    <a:tc>
                      <a:txBody>
                        <a:bodyPr/>
                        <a:lstStyle/>
                        <a:p>
                          <a:endParaRPr lang="en-AU"/>
                        </a:p>
                      </a:txBody>
                      <a:tcPr/>
                    </a:tc>
                    <a:tc>
                      <a:txBody>
                        <a:bodyPr/>
                        <a:lstStyle/>
                        <a:p>
                          <a:endParaRPr lang="en-AU"/>
                        </a:p>
                      </a:txBody>
                      <a:tcPr/>
                    </a:tc>
                    <a:tc>
                      <a:txBody>
                        <a:bodyPr/>
                        <a:lstStyle/>
                        <a:p>
                          <a:endParaRPr lang="en-AU"/>
                        </a:p>
                      </a:txBody>
                      <a:tcPr/>
                    </a:tc>
                    <a:extLst>
                      <a:ext uri="{0D108BD9-81ED-4DB2-BD59-A6C34878D82A}">
                        <a16:rowId xmlns:a16="http://schemas.microsoft.com/office/drawing/2014/main" val="3131713627"/>
                      </a:ext>
                    </a:extLst>
                  </a:tr>
                </a:tbl>
              </a:graphicData>
            </a:graphic>
          </p:graphicFrame>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1A3E4CC-05EA-C2D8-97A0-CEF6E62CE7E8}"/>
                  </a:ext>
                </a:extLst>
              </p:cNvPr>
              <p:cNvSpPr txBox="1"/>
              <p:nvPr/>
            </p:nvSpPr>
            <p:spPr>
              <a:xfrm>
                <a:off x="1615440" y="2514653"/>
                <a:ext cx="12420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≈14.78</m:t>
                      </m:r>
                    </m:oMath>
                  </m:oMathPara>
                </a14:m>
                <a:endParaRPr lang="en-AU" sz="1800" dirty="0"/>
              </a:p>
            </p:txBody>
          </p:sp>
        </mc:Choice>
        <mc:Fallback xmlns="">
          <p:sp>
            <p:nvSpPr>
              <p:cNvPr id="15" name="TextBox 14">
                <a:extLst>
                  <a:ext uri="{FF2B5EF4-FFF2-40B4-BE49-F238E27FC236}">
                    <a16:creationId xmlns:a16="http://schemas.microsoft.com/office/drawing/2014/main" id="{61A3E4CC-05EA-C2D8-97A0-CEF6E62CE7E8}"/>
                  </a:ext>
                </a:extLst>
              </p:cNvPr>
              <p:cNvSpPr txBox="1">
                <a:spLocks noRot="1" noChangeAspect="1" noMove="1" noResize="1" noEditPoints="1" noAdjustHandles="1" noChangeArrowheads="1" noChangeShapeType="1" noTextEdit="1"/>
              </p:cNvSpPr>
              <p:nvPr/>
            </p:nvSpPr>
            <p:spPr>
              <a:xfrm>
                <a:off x="1615440" y="2514653"/>
                <a:ext cx="1242060"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0CFFCE2-2DA9-FEB0-ED83-505BD9C047D8}"/>
                  </a:ext>
                </a:extLst>
              </p:cNvPr>
              <p:cNvSpPr txBox="1"/>
              <p:nvPr/>
            </p:nvSpPr>
            <p:spPr>
              <a:xfrm>
                <a:off x="2857500" y="2514653"/>
                <a:ext cx="12420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≈742.07</m:t>
                      </m:r>
                    </m:oMath>
                  </m:oMathPara>
                </a14:m>
                <a:endParaRPr lang="en-AU" sz="1800" dirty="0"/>
              </a:p>
            </p:txBody>
          </p:sp>
        </mc:Choice>
        <mc:Fallback xmlns="">
          <p:sp>
            <p:nvSpPr>
              <p:cNvPr id="17" name="TextBox 16">
                <a:extLst>
                  <a:ext uri="{FF2B5EF4-FFF2-40B4-BE49-F238E27FC236}">
                    <a16:creationId xmlns:a16="http://schemas.microsoft.com/office/drawing/2014/main" id="{80CFFCE2-2DA9-FEB0-ED83-505BD9C047D8}"/>
                  </a:ext>
                </a:extLst>
              </p:cNvPr>
              <p:cNvSpPr txBox="1">
                <a:spLocks noRot="1" noChangeAspect="1" noMove="1" noResize="1" noEditPoints="1" noAdjustHandles="1" noChangeArrowheads="1" noChangeShapeType="1" noTextEdit="1"/>
              </p:cNvSpPr>
              <p:nvPr/>
            </p:nvSpPr>
            <p:spPr>
              <a:xfrm>
                <a:off x="2857500" y="2514653"/>
                <a:ext cx="124206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8ED94A5-8AF0-2A0C-9D21-E1733CC8A1D4}"/>
                  </a:ext>
                </a:extLst>
              </p:cNvPr>
              <p:cNvSpPr txBox="1"/>
              <p:nvPr/>
            </p:nvSpPr>
            <p:spPr>
              <a:xfrm>
                <a:off x="4099560" y="2513145"/>
                <a:ext cx="12420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≈220265</m:t>
                      </m:r>
                    </m:oMath>
                  </m:oMathPara>
                </a14:m>
                <a:endParaRPr lang="en-AU" sz="1800" dirty="0"/>
              </a:p>
            </p:txBody>
          </p:sp>
        </mc:Choice>
        <mc:Fallback xmlns="">
          <p:sp>
            <p:nvSpPr>
              <p:cNvPr id="19" name="TextBox 18">
                <a:extLst>
                  <a:ext uri="{FF2B5EF4-FFF2-40B4-BE49-F238E27FC236}">
                    <a16:creationId xmlns:a16="http://schemas.microsoft.com/office/drawing/2014/main" id="{48ED94A5-8AF0-2A0C-9D21-E1733CC8A1D4}"/>
                  </a:ext>
                </a:extLst>
              </p:cNvPr>
              <p:cNvSpPr txBox="1">
                <a:spLocks noRot="1" noChangeAspect="1" noMove="1" noResize="1" noEditPoints="1" noAdjustHandles="1" noChangeArrowheads="1" noChangeShapeType="1" noTextEdit="1"/>
              </p:cNvSpPr>
              <p:nvPr/>
            </p:nvSpPr>
            <p:spPr>
              <a:xfrm>
                <a:off x="4099560" y="2513145"/>
                <a:ext cx="124206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F8130BD-9E37-B5AE-16EE-9C6AF1CEA5F3}"/>
                  </a:ext>
                </a:extLst>
              </p:cNvPr>
              <p:cNvSpPr txBox="1"/>
              <p:nvPr/>
            </p:nvSpPr>
            <p:spPr>
              <a:xfrm>
                <a:off x="1638300" y="4065776"/>
                <a:ext cx="12420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≈−0.27</m:t>
                      </m:r>
                      <m:r>
                        <a:rPr lang="en-AU" sz="1800" b="0" i="0" smtClean="0">
                          <a:latin typeface="Cambria Math" panose="02040503050406030204" pitchFamily="18" charset="0"/>
                        </a:rPr>
                        <m:t>1</m:t>
                      </m:r>
                    </m:oMath>
                  </m:oMathPara>
                </a14:m>
                <a:endParaRPr lang="en-AU" sz="1800" dirty="0"/>
              </a:p>
            </p:txBody>
          </p:sp>
        </mc:Choice>
        <mc:Fallback xmlns="">
          <p:sp>
            <p:nvSpPr>
              <p:cNvPr id="21" name="TextBox 20">
                <a:extLst>
                  <a:ext uri="{FF2B5EF4-FFF2-40B4-BE49-F238E27FC236}">
                    <a16:creationId xmlns:a16="http://schemas.microsoft.com/office/drawing/2014/main" id="{1F8130BD-9E37-B5AE-16EE-9C6AF1CEA5F3}"/>
                  </a:ext>
                </a:extLst>
              </p:cNvPr>
              <p:cNvSpPr txBox="1">
                <a:spLocks noRot="1" noChangeAspect="1" noMove="1" noResize="1" noEditPoints="1" noAdjustHandles="1" noChangeArrowheads="1" noChangeShapeType="1" noTextEdit="1"/>
              </p:cNvSpPr>
              <p:nvPr/>
            </p:nvSpPr>
            <p:spPr>
              <a:xfrm>
                <a:off x="1638300" y="4065776"/>
                <a:ext cx="124206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90F954E-15F7-0EDD-016B-9BFA33FE565A}"/>
                  </a:ext>
                </a:extLst>
              </p:cNvPr>
              <p:cNvSpPr txBox="1"/>
              <p:nvPr/>
            </p:nvSpPr>
            <p:spPr>
              <a:xfrm>
                <a:off x="2880360" y="4065776"/>
                <a:ext cx="12420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≈−0.034</m:t>
                      </m:r>
                    </m:oMath>
                  </m:oMathPara>
                </a14:m>
                <a:endParaRPr lang="en-AU" sz="1800" dirty="0"/>
              </a:p>
            </p:txBody>
          </p:sp>
        </mc:Choice>
        <mc:Fallback xmlns="">
          <p:sp>
            <p:nvSpPr>
              <p:cNvPr id="23" name="TextBox 22">
                <a:extLst>
                  <a:ext uri="{FF2B5EF4-FFF2-40B4-BE49-F238E27FC236}">
                    <a16:creationId xmlns:a16="http://schemas.microsoft.com/office/drawing/2014/main" id="{B90F954E-15F7-0EDD-016B-9BFA33FE565A}"/>
                  </a:ext>
                </a:extLst>
              </p:cNvPr>
              <p:cNvSpPr txBox="1">
                <a:spLocks noRot="1" noChangeAspect="1" noMove="1" noResize="1" noEditPoints="1" noAdjustHandles="1" noChangeArrowheads="1" noChangeShapeType="1" noTextEdit="1"/>
              </p:cNvSpPr>
              <p:nvPr/>
            </p:nvSpPr>
            <p:spPr>
              <a:xfrm>
                <a:off x="2880360" y="4065776"/>
                <a:ext cx="1242060"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98186BC-3DA5-E497-5962-13CF83288C03}"/>
                  </a:ext>
                </a:extLst>
              </p:cNvPr>
              <p:cNvSpPr txBox="1"/>
              <p:nvPr/>
            </p:nvSpPr>
            <p:spPr>
              <a:xfrm>
                <a:off x="4122420" y="4065776"/>
                <a:ext cx="12420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≈−0.0005</m:t>
                      </m:r>
                    </m:oMath>
                  </m:oMathPara>
                </a14:m>
                <a:endParaRPr lang="en-AU" sz="1800" dirty="0"/>
              </a:p>
            </p:txBody>
          </p:sp>
        </mc:Choice>
        <mc:Fallback xmlns="">
          <p:sp>
            <p:nvSpPr>
              <p:cNvPr id="25" name="TextBox 24">
                <a:extLst>
                  <a:ext uri="{FF2B5EF4-FFF2-40B4-BE49-F238E27FC236}">
                    <a16:creationId xmlns:a16="http://schemas.microsoft.com/office/drawing/2014/main" id="{F98186BC-3DA5-E497-5962-13CF83288C03}"/>
                  </a:ext>
                </a:extLst>
              </p:cNvPr>
              <p:cNvSpPr txBox="1">
                <a:spLocks noRot="1" noChangeAspect="1" noMove="1" noResize="1" noEditPoints="1" noAdjustHandles="1" noChangeArrowheads="1" noChangeShapeType="1" noTextEdit="1"/>
              </p:cNvSpPr>
              <p:nvPr/>
            </p:nvSpPr>
            <p:spPr>
              <a:xfrm>
                <a:off x="4122420" y="4065776"/>
                <a:ext cx="1242060" cy="369332"/>
              </a:xfrm>
              <a:prstGeom prst="rect">
                <a:avLst/>
              </a:prstGeom>
              <a:blipFill>
                <a:blip r:embed="rId11"/>
                <a:stretch>
                  <a:fillRect r="-1961"/>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41183B54-8B8B-8C9C-98BE-FEEB91A24DF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373554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p:bldP spid="21" grpId="0"/>
      <p:bldP spid="23"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527524-DA8F-2FD8-E4F7-535E8FD76659}"/>
              </a:ext>
            </a:extLst>
          </p:cNvPr>
          <p:cNvSpPr>
            <a:spLocks noGrp="1"/>
          </p:cNvSpPr>
          <p:nvPr>
            <p:ph type="title"/>
          </p:nvPr>
        </p:nvSpPr>
        <p:spPr/>
        <p:txBody>
          <a:bodyPr/>
          <a:lstStyle/>
          <a:p>
            <a:r>
              <a:rPr lang="en-AU" dirty="0"/>
              <a:t>Graphing a function (1)</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18A88712-B1C0-71F9-6310-F4B75555AE49}"/>
                  </a:ext>
                </a:extLst>
              </p:cNvPr>
              <p:cNvSpPr>
                <a:spLocks noGrp="1"/>
              </p:cNvSpPr>
              <p:nvPr>
                <p:ph type="body" sz="quarter" idx="18"/>
              </p:nvPr>
            </p:nvSpPr>
            <p:spPr/>
            <p:txBody>
              <a:bodyPr/>
              <a:lstStyle/>
              <a:p>
                <a:r>
                  <a:rPr lang="en-AU" dirty="0"/>
                  <a:t>Graphing the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r>
                      <a:rPr lang="en-AU" i="1">
                        <a:latin typeface="Cambria Math" panose="02040503050406030204" pitchFamily="18" charset="0"/>
                      </a:rPr>
                      <m:t>𝑥</m:t>
                    </m:r>
                    <m:sSup>
                      <m:sSupPr>
                        <m:ctrlPr>
                          <a:rPr lang="en-AU" i="1">
                            <a:latin typeface="Cambria Math" panose="02040503050406030204" pitchFamily="18" charset="0"/>
                          </a:rPr>
                        </m:ctrlPr>
                      </m:sSupPr>
                      <m:e>
                        <m:r>
                          <a:rPr lang="en-AU" i="1">
                            <a:latin typeface="Cambria Math" panose="02040503050406030204" pitchFamily="18" charset="0"/>
                          </a:rPr>
                          <m:t>𝑒</m:t>
                        </m:r>
                      </m:e>
                      <m:sup>
                        <m:r>
                          <a:rPr lang="en-AU" i="1">
                            <a:latin typeface="Cambria Math" panose="02040503050406030204" pitchFamily="18" charset="0"/>
                          </a:rPr>
                          <m:t>𝑥</m:t>
                        </m:r>
                      </m:sup>
                    </m:sSup>
                  </m:oMath>
                </a14:m>
                <a:endParaRPr lang="en-AU" dirty="0"/>
              </a:p>
            </p:txBody>
          </p:sp>
        </mc:Choice>
        <mc:Fallback xmlns="">
          <p:sp>
            <p:nvSpPr>
              <p:cNvPr id="4" name="Text Placeholder 3">
                <a:extLst>
                  <a:ext uri="{FF2B5EF4-FFF2-40B4-BE49-F238E27FC236}">
                    <a16:creationId xmlns:a16="http://schemas.microsoft.com/office/drawing/2014/main" id="{18A88712-B1C0-71F9-6310-F4B75555AE49}"/>
                  </a:ext>
                </a:extLst>
              </p:cNvPr>
              <p:cNvSpPr>
                <a:spLocks noGrp="1" noRot="1" noChangeAspect="1" noMove="1" noResize="1" noEditPoints="1" noAdjustHandles="1" noChangeArrowheads="1" noChangeShapeType="1" noTextEdit="1"/>
              </p:cNvSpPr>
              <p:nvPr>
                <p:ph type="body" sz="quarter" idx="18"/>
              </p:nvPr>
            </p:nvSpPr>
            <p:spPr>
              <a:blipFill>
                <a:blip r:embed="rId2"/>
                <a:stretch>
                  <a:fillRect l="-1327" t="-23529" b="-50980"/>
                </a:stretch>
              </a:blipFill>
            </p:spPr>
            <p:txBody>
              <a:bodyPr/>
              <a:lstStyle/>
              <a:p>
                <a:r>
                  <a:rPr lang="en-US">
                    <a:noFill/>
                  </a:rPr>
                  <a:t> </a:t>
                </a:r>
              </a:p>
            </p:txBody>
          </p:sp>
        </mc:Fallback>
      </mc:AlternateContent>
      <p:pic>
        <p:nvPicPr>
          <p:cNvPr id="7" name="Picture 6" descr="Graph on Cartesian axes showing the exponential function y = e^x and the line y = x. The line y = x is a straight red line passing through the origin with gradient 1. The exponential curve y = e^x is shown in blue. It passes through the point (0, 1), approaches the x-axis from above as x decreases, and increases rapidly for positive x. The exponential curve lies entirely above the line y = x and does not intersect it.">
            <a:extLst>
              <a:ext uri="{FF2B5EF4-FFF2-40B4-BE49-F238E27FC236}">
                <a16:creationId xmlns:a16="http://schemas.microsoft.com/office/drawing/2014/main" id="{C00852A8-023B-A604-572B-F1C8821CC18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75010" y="1369454"/>
            <a:ext cx="8041980" cy="5361320"/>
          </a:xfrm>
          <a:prstGeom prst="rect">
            <a:avLst/>
          </a:prstGeom>
          <a:ln>
            <a:solidFill>
              <a:schemeClr val="accent1"/>
            </a:solidFill>
          </a:ln>
        </p:spPr>
      </p:pic>
      <p:sp>
        <p:nvSpPr>
          <p:cNvPr id="2" name="Slide Number Placeholder 1">
            <a:extLst>
              <a:ext uri="{FF2B5EF4-FFF2-40B4-BE49-F238E27FC236}">
                <a16:creationId xmlns:a16="http://schemas.microsoft.com/office/drawing/2014/main" id="{A1439154-A870-5F53-7509-0B310E737C2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dirty="0"/>
          </a:p>
        </p:txBody>
      </p:sp>
    </p:spTree>
    <p:extLst>
      <p:ext uri="{BB962C8B-B14F-4D97-AF65-F5344CB8AC3E}">
        <p14:creationId xmlns:p14="http://schemas.microsoft.com/office/powerpoint/2010/main" val="238318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B4DE317-D315-DACE-C0B8-A4B37928049C}"/>
              </a:ext>
            </a:extLst>
          </p:cNvPr>
          <p:cNvSpPr>
            <a:spLocks noGrp="1"/>
          </p:cNvSpPr>
          <p:nvPr>
            <p:ph type="title"/>
          </p:nvPr>
        </p:nvSpPr>
        <p:spPr/>
        <p:txBody>
          <a:bodyPr/>
          <a:lstStyle/>
          <a:p>
            <a:r>
              <a:rPr lang="en-AU" dirty="0"/>
              <a:t>Graphing a function (3)</a:t>
            </a:r>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4B52DFA8-558D-7120-1F40-678A21FBC072}"/>
                  </a:ext>
                </a:extLst>
              </p:cNvPr>
              <p:cNvSpPr>
                <a:spLocks noGrp="1"/>
              </p:cNvSpPr>
              <p:nvPr>
                <p:ph type="body" sz="quarter" idx="18"/>
              </p:nvPr>
            </p:nvSpPr>
            <p:spPr/>
            <p:txBody>
              <a:bodyPr/>
              <a:lstStyle/>
              <a:p>
                <a:r>
                  <a:rPr lang="en-AU" dirty="0"/>
                  <a:t>Graphing the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r>
                      <a:rPr lang="en-AU" i="1">
                        <a:latin typeface="Cambria Math" panose="02040503050406030204" pitchFamily="18" charset="0"/>
                      </a:rPr>
                      <m:t>𝑥</m:t>
                    </m:r>
                    <m:sSup>
                      <m:sSupPr>
                        <m:ctrlPr>
                          <a:rPr lang="en-AU" i="1">
                            <a:latin typeface="Cambria Math" panose="02040503050406030204" pitchFamily="18" charset="0"/>
                          </a:rPr>
                        </m:ctrlPr>
                      </m:sSupPr>
                      <m:e>
                        <m:r>
                          <a:rPr lang="en-AU" i="1">
                            <a:latin typeface="Cambria Math" panose="02040503050406030204" pitchFamily="18" charset="0"/>
                          </a:rPr>
                          <m:t>𝑒</m:t>
                        </m:r>
                      </m:e>
                      <m:sup>
                        <m:r>
                          <a:rPr lang="en-AU" i="1">
                            <a:latin typeface="Cambria Math" panose="02040503050406030204" pitchFamily="18" charset="0"/>
                          </a:rPr>
                          <m:t>𝑥</m:t>
                        </m:r>
                      </m:sup>
                    </m:sSup>
                  </m:oMath>
                </a14:m>
                <a:endParaRPr lang="en-AU" dirty="0"/>
              </a:p>
            </p:txBody>
          </p:sp>
        </mc:Choice>
        <mc:Fallback xmlns="">
          <p:sp>
            <p:nvSpPr>
              <p:cNvPr id="7" name="Text Placeholder 6">
                <a:extLst>
                  <a:ext uri="{FF2B5EF4-FFF2-40B4-BE49-F238E27FC236}">
                    <a16:creationId xmlns:a16="http://schemas.microsoft.com/office/drawing/2014/main" id="{4B52DFA8-558D-7120-1F40-678A21FBC072}"/>
                  </a:ext>
                </a:extLst>
              </p:cNvPr>
              <p:cNvSpPr>
                <a:spLocks noGrp="1" noRot="1" noChangeAspect="1" noMove="1" noResize="1" noEditPoints="1" noAdjustHandles="1" noChangeArrowheads="1" noChangeShapeType="1" noTextEdit="1"/>
              </p:cNvSpPr>
              <p:nvPr>
                <p:ph type="body" sz="quarter" idx="18"/>
              </p:nvPr>
            </p:nvSpPr>
            <p:spPr>
              <a:blipFill>
                <a:blip r:embed="rId2"/>
                <a:stretch>
                  <a:fillRect l="-1327" t="-23529" b="-50980"/>
                </a:stretch>
              </a:blipFill>
            </p:spPr>
            <p:txBody>
              <a:bodyPr/>
              <a:lstStyle/>
              <a:p>
                <a:r>
                  <a:rPr lang="en-AU">
                    <a:noFill/>
                  </a:rPr>
                  <a:t> </a:t>
                </a:r>
              </a:p>
            </p:txBody>
          </p:sp>
        </mc:Fallback>
      </mc:AlternateContent>
      <p:pic>
        <p:nvPicPr>
          <p:cNvPr id="11" name="Picture 10" descr="A black and white number plane with a blue graph of the function y=x times e to the power of x with the key points of the point of inflection, the local minima and the y-intercept identified with a red point.">
            <a:extLst>
              <a:ext uri="{FF2B5EF4-FFF2-40B4-BE49-F238E27FC236}">
                <a16:creationId xmlns:a16="http://schemas.microsoft.com/office/drawing/2014/main" id="{FA27C564-8E64-5CFF-4055-771A8FA17B66}"/>
              </a:ext>
            </a:extLst>
          </p:cNvPr>
          <p:cNvPicPr>
            <a:picLocks noChangeAspect="1"/>
          </p:cNvPicPr>
          <p:nvPr/>
        </p:nvPicPr>
        <p:blipFill>
          <a:blip r:embed="rId3"/>
          <a:stretch>
            <a:fillRect/>
          </a:stretch>
        </p:blipFill>
        <p:spPr>
          <a:xfrm>
            <a:off x="1618607" y="1476000"/>
            <a:ext cx="8954786" cy="5040000"/>
          </a:xfrm>
          <a:prstGeom prst="rect">
            <a:avLst/>
          </a:prstGeom>
        </p:spPr>
      </p:pic>
      <p:sp>
        <p:nvSpPr>
          <p:cNvPr id="2" name="Slide Number Placeholder 1">
            <a:extLst>
              <a:ext uri="{FF2B5EF4-FFF2-40B4-BE49-F238E27FC236}">
                <a16:creationId xmlns:a16="http://schemas.microsoft.com/office/drawing/2014/main" id="{970241BE-B5E1-C5DE-D0E7-11CEE1B7F69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362474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034ECC-AC54-55D4-8790-C7EE20F3EEB6}"/>
              </a:ext>
            </a:extLst>
          </p:cNvPr>
          <p:cNvSpPr>
            <a:spLocks noGrp="1"/>
          </p:cNvSpPr>
          <p:nvPr>
            <p:ph type="title"/>
          </p:nvPr>
        </p:nvSpPr>
        <p:spPr/>
        <p:txBody>
          <a:bodyPr/>
          <a:lstStyle/>
          <a:p>
            <a:r>
              <a:rPr lang="en-AU" dirty="0"/>
              <a:t>Worked example (1)</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48535C53-4486-3FBB-D2DC-B882B70E8889}"/>
                  </a:ext>
                </a:extLst>
              </p:cNvPr>
              <p:cNvSpPr>
                <a:spLocks noGrp="1"/>
              </p:cNvSpPr>
              <p:nvPr>
                <p:ph type="body" sz="quarter" idx="18"/>
              </p:nvPr>
            </p:nvSpPr>
            <p:spPr/>
            <p:txBody>
              <a:bodyPr/>
              <a:lstStyle/>
              <a:p>
                <a:r>
                  <a:rPr lang="en-AU" dirty="0"/>
                  <a:t>Graphing the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f>
                      <m:fPr>
                        <m:ctrlPr>
                          <a:rPr lang="en-AU" b="0" i="1" smtClean="0">
                            <a:latin typeface="Cambria Math" panose="02040503050406030204" pitchFamily="18" charset="0"/>
                          </a:rPr>
                        </m:ctrlPr>
                      </m:fPr>
                      <m:num>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r>
                          <a:rPr lang="en-AU" b="0" i="1" smtClean="0">
                            <a:latin typeface="Cambria Math" panose="02040503050406030204" pitchFamily="18" charset="0"/>
                          </a:rPr>
                          <m:t>𝑥</m:t>
                        </m:r>
                      </m:den>
                    </m:f>
                  </m:oMath>
                </a14:m>
                <a:endParaRPr lang="en-AU" dirty="0"/>
              </a:p>
            </p:txBody>
          </p:sp>
        </mc:Choice>
        <mc:Fallback xmlns="">
          <p:sp>
            <p:nvSpPr>
              <p:cNvPr id="4" name="Text Placeholder 3">
                <a:extLst>
                  <a:ext uri="{FF2B5EF4-FFF2-40B4-BE49-F238E27FC236}">
                    <a16:creationId xmlns:a16="http://schemas.microsoft.com/office/drawing/2014/main" id="{48535C53-4486-3FBB-D2DC-B882B70E8889}"/>
                  </a:ext>
                </a:extLst>
              </p:cNvPr>
              <p:cNvSpPr>
                <a:spLocks noGrp="1" noRot="1" noChangeAspect="1" noMove="1" noResize="1" noEditPoints="1" noAdjustHandles="1" noChangeArrowheads="1" noChangeShapeType="1" noTextEdit="1"/>
              </p:cNvSpPr>
              <p:nvPr>
                <p:ph type="body" sz="quarter" idx="18"/>
              </p:nvPr>
            </p:nvSpPr>
            <p:spPr>
              <a:blipFill>
                <a:blip r:embed="rId2"/>
                <a:stretch>
                  <a:fillRect l="-1327" t="-45098" b="-294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5E94598-0634-3852-F735-DD0620EA71E3}"/>
                  </a:ext>
                </a:extLst>
              </p:cNvPr>
              <p:cNvSpPr>
                <a:spLocks noGrp="1"/>
              </p:cNvSpPr>
              <p:nvPr>
                <p:ph type="body" sz="quarter" idx="17"/>
              </p:nvPr>
            </p:nvSpPr>
            <p:spPr>
              <a:xfrm>
                <a:off x="360000" y="1567086"/>
                <a:ext cx="5530260" cy="4807835"/>
              </a:xfrm>
            </p:spPr>
            <p:txBody>
              <a:bodyPr/>
              <a:lstStyle/>
              <a:p>
                <a:r>
                  <a:rPr lang="en-AU" b="1" dirty="0"/>
                  <a:t>Find stationary points and determine nature</a:t>
                </a:r>
                <a:r>
                  <a:rPr lang="en-AU" dirty="0"/>
                  <a:t>:</a:t>
                </a:r>
              </a:p>
              <a:p>
                <a:pPr/>
                <a14:m>
                  <m:oMathPara xmlns:m="http://schemas.openxmlformats.org/officeDocument/2006/math">
                    <m:oMathParaPr>
                      <m:jc m:val="left"/>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𝑥</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𝑥</m:t>
                              </m:r>
                            </m:den>
                          </m:f>
                          <m: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den>
                      </m:f>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den>
                      </m:f>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𝑥</m:t>
                              </m:r>
                            </m:den>
                          </m:f>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−2</m:t>
                          </m:r>
                          <m:r>
                            <a:rPr lang="en-AU" b="0" i="1" smtClean="0">
                              <a:latin typeface="Cambria Math" panose="02040503050406030204" pitchFamily="18" charset="0"/>
                            </a:rPr>
                            <m:t>𝑥</m:t>
                          </m:r>
                          <m:d>
                            <m:dPr>
                              <m:ctrlPr>
                                <a:rPr lang="en-AU" b="0" i="1" smtClean="0">
                                  <a:latin typeface="Cambria Math" panose="02040503050406030204" pitchFamily="18" charset="0"/>
                                </a:rPr>
                              </m:ctrlPr>
                            </m:dPr>
                            <m:e>
                              <m:r>
                                <a:rPr lang="en-AU" b="0" i="1" smtClean="0">
                                  <a:latin typeface="Cambria Math" panose="02040503050406030204" pitchFamily="18" charset="0"/>
                                </a:rPr>
                                <m:t>1−</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e>
                          </m:d>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4</m:t>
                              </m:r>
                            </m:sup>
                          </m:sSup>
                        </m:den>
                      </m:f>
                    </m:oMath>
                    <m:oMath xmlns:m="http://schemas.openxmlformats.org/officeDocument/2006/math">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r>
                            <a:rPr lang="en-AU" b="0" i="1" smtClean="0">
                              <a:latin typeface="Cambria Math" panose="02040503050406030204" pitchFamily="18" charset="0"/>
                            </a:rPr>
                            <m:t>−3</m:t>
                          </m:r>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den>
                      </m:f>
                    </m:oMath>
                  </m:oMathPara>
                </a14:m>
                <a:endParaRPr lang="en-AU" dirty="0"/>
              </a:p>
            </p:txBody>
          </p:sp>
        </mc:Choice>
        <mc:Fallback xmlns="">
          <p:sp>
            <p:nvSpPr>
              <p:cNvPr id="5" name="Text Placeholder 4">
                <a:extLst>
                  <a:ext uri="{FF2B5EF4-FFF2-40B4-BE49-F238E27FC236}">
                    <a16:creationId xmlns:a16="http://schemas.microsoft.com/office/drawing/2014/main" id="{95E94598-0634-3852-F735-DD0620EA71E3}"/>
                  </a:ext>
                </a:extLst>
              </p:cNvPr>
              <p:cNvSpPr>
                <a:spLocks noGrp="1" noRot="1" noChangeAspect="1" noMove="1" noResize="1" noEditPoints="1" noAdjustHandles="1" noChangeArrowheads="1" noChangeShapeType="1" noTextEdit="1"/>
              </p:cNvSpPr>
              <p:nvPr>
                <p:ph type="body" sz="quarter" idx="17"/>
              </p:nvPr>
            </p:nvSpPr>
            <p:spPr>
              <a:xfrm>
                <a:off x="360000" y="1567086"/>
                <a:ext cx="5530260" cy="4807835"/>
              </a:xfrm>
              <a:blipFill>
                <a:blip r:embed="rId3"/>
                <a:stretch>
                  <a:fillRect l="-2756" r="-1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BAAD3A24-0145-BCBC-F799-A87CAE408A73}"/>
                  </a:ext>
                </a:extLst>
              </p:cNvPr>
              <p:cNvSpPr txBox="1">
                <a:spLocks/>
              </p:cNvSpPr>
              <p:nvPr/>
            </p:nvSpPr>
            <p:spPr>
              <a:xfrm>
                <a:off x="5953740" y="1567086"/>
                <a:ext cx="553026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m:rPr>
                          <m:nor/>
                        </m:rPr>
                        <a:rPr lang="en-AU" b="0" i="0" smtClean="0"/>
                        <m:t>Let</m:t>
                      </m:r>
                      <m:r>
                        <a:rPr lang="en-AU" b="0" i="1"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1−</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r>
                        <m:rPr>
                          <m:aln/>
                        </m:rPr>
                        <a:rPr lang="en-AU" b="0" i="1" smtClean="0">
                          <a:latin typeface="Cambria Math" panose="02040503050406030204" pitchFamily="18" charset="0"/>
                        </a:rPr>
                        <m:t>=</m:t>
                      </m:r>
                      <m:r>
                        <a:rPr lang="en-AU" b="0" i="1" smtClean="0">
                          <a:latin typeface="Cambria Math" panose="02040503050406030204" pitchFamily="18" charset="0"/>
                        </a:rPr>
                        <m:t>1</m:t>
                      </m:r>
                    </m:oMath>
                    <m:oMath xmlns:m="http://schemas.openxmlformats.org/officeDocument/2006/math">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𝑒</m:t>
                      </m:r>
                    </m:oMath>
                    <m:oMath xmlns:m="http://schemas.openxmlformats.org/officeDocument/2006/math">
                      <m:r>
                        <m:rPr>
                          <m:nor/>
                        </m:rPr>
                        <a:rPr lang="en-AU" b="0" i="0" smtClean="0"/>
                        <m:t>Substitute</m:t>
                      </m:r>
                      <m:r>
                        <a:rPr lang="en-AU" b="0" i="1" smtClean="0">
                          <a:latin typeface="Cambria Math" panose="02040503050406030204" pitchFamily="18" charset="0"/>
                        </a:rPr>
                        <m:t> </m:t>
                      </m:r>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𝑒</m:t>
                      </m:r>
                      <m:r>
                        <a:rPr lang="en-AU" b="0" i="1" smtClean="0">
                          <a:latin typeface="Cambria Math" panose="02040503050406030204" pitchFamily="18" charset="0"/>
                        </a:rPr>
                        <m:t> </m:t>
                      </m:r>
                      <m:r>
                        <m:rPr>
                          <m:nor/>
                        </m:rPr>
                        <a:rPr lang="en-AU" b="0" i="0" smtClean="0"/>
                        <m:t>into</m:t>
                      </m:r>
                      <m:r>
                        <a:rPr lang="en-AU" b="0" i="1"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𝑒</m:t>
                              </m:r>
                            </m:e>
                          </m:func>
                          <m:r>
                            <a:rPr lang="en-AU" b="0" i="1" smtClean="0">
                              <a:latin typeface="Cambria Math" panose="02040503050406030204" pitchFamily="18" charset="0"/>
                            </a:rPr>
                            <m:t>−3</m:t>
                          </m:r>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3</m:t>
                              </m:r>
                            </m:sup>
                          </m:sSup>
                        </m:den>
                      </m:f>
                    </m:oMath>
                    <m:oMath xmlns:m="http://schemas.openxmlformats.org/officeDocument/2006/math">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2−3</m:t>
                          </m:r>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3</m:t>
                              </m:r>
                            </m:sup>
                          </m:sSup>
                        </m:den>
                      </m:f>
                      <m:r>
                        <a:rPr lang="en-AU" b="0" i="1" smtClean="0">
                          <a:latin typeface="Cambria Math" panose="02040503050406030204" pitchFamily="18" charset="0"/>
                        </a:rPr>
                        <m:t>&lt;0</m:t>
                      </m:r>
                    </m:oMath>
                    <m:oMath xmlns:m="http://schemas.openxmlformats.org/officeDocument/2006/math">
                      <m:r>
                        <a:rPr lang="en-AU" b="0" i="1" smtClean="0">
                          <a:latin typeface="Cambria Math" panose="02040503050406030204" pitchFamily="18" charset="0"/>
                        </a:rPr>
                        <m:t>∴</m:t>
                      </m:r>
                      <m:d>
                        <m:dPr>
                          <m:ctrlPr>
                            <a:rPr lang="en-AU" b="0" i="1" smtClean="0">
                              <a:latin typeface="Cambria Math" panose="02040503050406030204" pitchFamily="18" charset="0"/>
                            </a:rPr>
                          </m:ctrlPr>
                        </m:dPr>
                        <m:e>
                          <m:r>
                            <a:rPr lang="en-AU" b="0" i="1" smtClean="0">
                              <a:latin typeface="Cambria Math" panose="02040503050406030204" pitchFamily="18" charset="0"/>
                            </a:rPr>
                            <m:t>𝑒</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𝑒</m:t>
                              </m:r>
                            </m:den>
                          </m:f>
                        </m:e>
                      </m:d>
                      <m:r>
                        <a:rPr lang="en-AU" b="0" i="1" smtClean="0">
                          <a:latin typeface="Cambria Math" panose="02040503050406030204" pitchFamily="18" charset="0"/>
                        </a:rPr>
                        <m:t> </m:t>
                      </m:r>
                      <m:r>
                        <m:rPr>
                          <m:nor/>
                        </m:rPr>
                        <a:rPr lang="en-AU" b="0" i="0" smtClean="0"/>
                        <m:t>is</m:t>
                      </m:r>
                      <m:r>
                        <m:rPr>
                          <m:nor/>
                        </m:rPr>
                        <a:rPr lang="en-AU" b="0" i="0" smtClean="0"/>
                        <m:t> </m:t>
                      </m:r>
                      <m:r>
                        <m:rPr>
                          <m:nor/>
                        </m:rPr>
                        <a:rPr lang="en-AU" b="0" i="0" smtClean="0"/>
                        <m:t>a</m:t>
                      </m:r>
                      <m:r>
                        <m:rPr>
                          <m:nor/>
                        </m:rPr>
                        <a:rPr lang="en-AU" b="0" i="0" smtClean="0"/>
                        <m:t> </m:t>
                      </m:r>
                      <m:r>
                        <m:rPr>
                          <m:nor/>
                        </m:rPr>
                        <a:rPr lang="en-AU" b="0" i="0" smtClean="0"/>
                        <m:t>local</m:t>
                      </m:r>
                      <m:r>
                        <m:rPr>
                          <m:nor/>
                        </m:rPr>
                        <a:rPr lang="en-AU" b="0" i="0" smtClean="0"/>
                        <m:t> </m:t>
                      </m:r>
                      <m:r>
                        <m:rPr>
                          <m:nor/>
                        </m:rPr>
                        <a:rPr lang="en-AU" b="0" i="0" smtClean="0"/>
                        <m:t>maximum</m:t>
                      </m:r>
                    </m:oMath>
                  </m:oMathPara>
                </a14:m>
                <a:br>
                  <a:rPr lang="en-AU" b="0" dirty="0"/>
                </a:br>
                <a:endParaRPr lang="en-AU" dirty="0"/>
              </a:p>
            </p:txBody>
          </p:sp>
        </mc:Choice>
        <mc:Fallback xmlns="">
          <p:sp>
            <p:nvSpPr>
              <p:cNvPr id="6" name="Text Placeholder 4">
                <a:extLst>
                  <a:ext uri="{FF2B5EF4-FFF2-40B4-BE49-F238E27FC236}">
                    <a16:creationId xmlns:a16="http://schemas.microsoft.com/office/drawing/2014/main" id="{BAAD3A24-0145-BCBC-F799-A87CAE408A73}"/>
                  </a:ext>
                </a:extLst>
              </p:cNvPr>
              <p:cNvSpPr txBox="1">
                <a:spLocks noRot="1" noChangeAspect="1" noMove="1" noResize="1" noEditPoints="1" noAdjustHandles="1" noChangeArrowheads="1" noChangeShapeType="1" noTextEdit="1"/>
              </p:cNvSpPr>
              <p:nvPr/>
            </p:nvSpPr>
            <p:spPr>
              <a:xfrm>
                <a:off x="5953740" y="1567086"/>
                <a:ext cx="5530260" cy="4807835"/>
              </a:xfrm>
              <a:prstGeom prst="rect">
                <a:avLst/>
              </a:prstGeom>
              <a:blipFill>
                <a:blip r:embed="rId4"/>
                <a:stretch>
                  <a:fillRect b="-3042"/>
                </a:stretch>
              </a:blipFill>
            </p:spPr>
            <p:txBody>
              <a:bodyPr/>
              <a:lstStyle/>
              <a:p>
                <a:r>
                  <a:rPr lang="en-US">
                    <a:noFill/>
                  </a:rPr>
                  <a:t> </a:t>
                </a:r>
              </a:p>
            </p:txBody>
          </p:sp>
        </mc:Fallback>
      </mc:AlternateContent>
      <p:sp>
        <p:nvSpPr>
          <p:cNvPr id="9" name="Speech Bubble: Rectangle with Corners Rounded 8">
            <a:extLst>
              <a:ext uri="{FF2B5EF4-FFF2-40B4-BE49-F238E27FC236}">
                <a16:creationId xmlns:a16="http://schemas.microsoft.com/office/drawing/2014/main" id="{FB209753-1030-DFA5-2944-69CB6C2B0758}"/>
              </a:ext>
            </a:extLst>
          </p:cNvPr>
          <p:cNvSpPr/>
          <p:nvPr/>
        </p:nvSpPr>
        <p:spPr>
          <a:xfrm>
            <a:off x="8832783" y="1489341"/>
            <a:ext cx="2406717" cy="1017149"/>
          </a:xfrm>
          <a:prstGeom prst="wedgeRoundRectCallout">
            <a:avLst>
              <a:gd name="adj1" fmla="val -87551"/>
              <a:gd name="adj2" fmla="val 32137"/>
              <a:gd name="adj3"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lnSpc>
                <a:spcPct val="150000"/>
              </a:lnSpc>
              <a:spcBef>
                <a:spcPts val="1200"/>
              </a:spcBef>
              <a:spcAft>
                <a:spcPts val="600"/>
              </a:spcAft>
              <a:buNone/>
            </a:pPr>
            <a:r>
              <a:rPr lang="en-AU" sz="1800" dirty="0">
                <a:effectLst/>
                <a:latin typeface="Arial" panose="020B0604020202020204" pitchFamily="34" charset="0"/>
                <a:ea typeface="Public Sans Light" pitchFamily="2" charset="0"/>
              </a:rPr>
              <a:t>What happened to the denominator?</a:t>
            </a:r>
          </a:p>
        </p:txBody>
      </p:sp>
      <mc:AlternateContent xmlns:mc="http://schemas.openxmlformats.org/markup-compatibility/2006" xmlns:a14="http://schemas.microsoft.com/office/drawing/2010/main">
        <mc:Choice Requires="a14">
          <p:sp>
            <p:nvSpPr>
              <p:cNvPr id="11" name="Speech Bubble: Rectangle with Corners Rounded 10">
                <a:extLst>
                  <a:ext uri="{FF2B5EF4-FFF2-40B4-BE49-F238E27FC236}">
                    <a16:creationId xmlns:a16="http://schemas.microsoft.com/office/drawing/2014/main" id="{99725AFB-5457-60D1-3E78-7C76C0716E3E}"/>
                  </a:ext>
                </a:extLst>
              </p:cNvPr>
              <p:cNvSpPr/>
              <p:nvPr/>
            </p:nvSpPr>
            <p:spPr>
              <a:xfrm>
                <a:off x="9077283" y="3842936"/>
                <a:ext cx="2406717" cy="1017149"/>
              </a:xfrm>
              <a:prstGeom prst="wedgeRoundRectCallout">
                <a:avLst>
                  <a:gd name="adj1" fmla="val -49550"/>
                  <a:gd name="adj2" fmla="val 18924"/>
                  <a:gd name="adj3"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lnSpc>
                    <a:spcPct val="150000"/>
                  </a:lnSpc>
                  <a:spcBef>
                    <a:spcPts val="1200"/>
                  </a:spcBef>
                  <a:spcAft>
                    <a:spcPts val="600"/>
                  </a:spcAft>
                  <a:buNone/>
                </a:pPr>
                <a:r>
                  <a:rPr lang="en-AU" sz="1800" dirty="0">
                    <a:effectLst/>
                    <a:latin typeface="Arial" panose="020B0604020202020204" pitchFamily="34" charset="0"/>
                    <a:ea typeface="Public Sans Light" pitchFamily="2" charset="0"/>
                  </a:rPr>
                  <a:t>What is the value of </a:t>
                </a:r>
                <a14:m>
                  <m:oMath xmlns:m="http://schemas.openxmlformats.org/officeDocument/2006/math">
                    <m:func>
                      <m:funcPr>
                        <m:ctrlPr>
                          <a:rPr lang="en-AU" sz="1800" b="0" i="1" smtClean="0">
                            <a:effectLst/>
                            <a:latin typeface="Cambria Math" panose="02040503050406030204" pitchFamily="18" charset="0"/>
                            <a:ea typeface="Public Sans Light" pitchFamily="2" charset="0"/>
                          </a:rPr>
                        </m:ctrlPr>
                      </m:funcPr>
                      <m:fName>
                        <m:r>
                          <m:rPr>
                            <m:sty m:val="p"/>
                          </m:rPr>
                          <a:rPr lang="en-AU" sz="1800" b="0" i="0" smtClean="0">
                            <a:effectLst/>
                            <a:latin typeface="Cambria Math" panose="02040503050406030204" pitchFamily="18" charset="0"/>
                            <a:ea typeface="Public Sans Light" pitchFamily="2" charset="0"/>
                          </a:rPr>
                          <m:t>ln</m:t>
                        </m:r>
                      </m:fName>
                      <m:e>
                        <m:r>
                          <a:rPr lang="en-AU" sz="1800" b="0" i="1" smtClean="0">
                            <a:effectLst/>
                            <a:latin typeface="Cambria Math" panose="02040503050406030204" pitchFamily="18" charset="0"/>
                            <a:ea typeface="Public Sans Light" pitchFamily="2" charset="0"/>
                          </a:rPr>
                          <m:t>𝑒</m:t>
                        </m:r>
                      </m:e>
                    </m:func>
                  </m:oMath>
                </a14:m>
                <a:r>
                  <a:rPr lang="en-AU" sz="1800" dirty="0">
                    <a:effectLst/>
                    <a:latin typeface="Arial" panose="020B0604020202020204" pitchFamily="34" charset="0"/>
                    <a:ea typeface="Public Sans Light" pitchFamily="2" charset="0"/>
                  </a:rPr>
                  <a:t>?</a:t>
                </a:r>
              </a:p>
            </p:txBody>
          </p:sp>
        </mc:Choice>
        <mc:Fallback xmlns="">
          <p:sp>
            <p:nvSpPr>
              <p:cNvPr id="11" name="Speech Bubble: Rectangle with Corners Rounded 10">
                <a:extLst>
                  <a:ext uri="{FF2B5EF4-FFF2-40B4-BE49-F238E27FC236}">
                    <a16:creationId xmlns:a16="http://schemas.microsoft.com/office/drawing/2014/main" id="{99725AFB-5457-60D1-3E78-7C76C0716E3E}"/>
                  </a:ext>
                </a:extLst>
              </p:cNvPr>
              <p:cNvSpPr>
                <a:spLocks noRot="1" noChangeAspect="1" noMove="1" noResize="1" noEditPoints="1" noAdjustHandles="1" noChangeArrowheads="1" noChangeShapeType="1" noTextEdit="1"/>
              </p:cNvSpPr>
              <p:nvPr/>
            </p:nvSpPr>
            <p:spPr>
              <a:xfrm>
                <a:off x="9077283" y="3842936"/>
                <a:ext cx="2406717" cy="1017149"/>
              </a:xfrm>
              <a:prstGeom prst="wedgeRoundRectCallout">
                <a:avLst>
                  <a:gd name="adj1" fmla="val -49550"/>
                  <a:gd name="adj2" fmla="val 18924"/>
                  <a:gd name="adj3" fmla="val 16667"/>
                </a:avLst>
              </a:prstGeom>
              <a:blipFill>
                <a:blip r:embed="rId5"/>
                <a:stretch>
                  <a:fillRect b="-1775"/>
                </a:stretch>
              </a:blipFill>
              <a:ln>
                <a:solidFill>
                  <a:schemeClr val="accent1"/>
                </a:solidFill>
              </a:ln>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03B7B18C-9ED8-1A49-B8DC-70D5A233070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Tree>
    <p:extLst>
      <p:ext uri="{BB962C8B-B14F-4D97-AF65-F5344CB8AC3E}">
        <p14:creationId xmlns:p14="http://schemas.microsoft.com/office/powerpoint/2010/main" val="3258042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7A73B-4C38-A3F4-E061-132CB4189B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3B9BEA-54A8-6B7C-C217-F9FDEE92B4EE}"/>
              </a:ext>
            </a:extLst>
          </p:cNvPr>
          <p:cNvSpPr>
            <a:spLocks noGrp="1"/>
          </p:cNvSpPr>
          <p:nvPr>
            <p:ph type="title"/>
          </p:nvPr>
        </p:nvSpPr>
        <p:spPr/>
        <p:txBody>
          <a:bodyPr/>
          <a:lstStyle/>
          <a:p>
            <a:r>
              <a:rPr lang="en-AU" dirty="0"/>
              <a:t>Worked example (2)</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7A1E3BE5-0560-3B29-F228-20EB27D0E75F}"/>
                  </a:ext>
                </a:extLst>
              </p:cNvPr>
              <p:cNvSpPr>
                <a:spLocks noGrp="1"/>
              </p:cNvSpPr>
              <p:nvPr>
                <p:ph type="body" sz="quarter" idx="18"/>
              </p:nvPr>
            </p:nvSpPr>
            <p:spPr>
              <a:xfrm>
                <a:off x="359999" y="982520"/>
                <a:ext cx="4595459" cy="310015"/>
              </a:xfrm>
            </p:spPr>
            <p:txBody>
              <a:bodyPr/>
              <a:lstStyle/>
              <a:p>
                <a:r>
                  <a:rPr lang="en-AU" dirty="0"/>
                  <a:t>Graphing the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f>
                      <m:fPr>
                        <m:ctrlPr>
                          <a:rPr lang="en-AU" b="0" i="1" smtClean="0">
                            <a:latin typeface="Cambria Math" panose="02040503050406030204" pitchFamily="18" charset="0"/>
                          </a:rPr>
                        </m:ctrlPr>
                      </m:fPr>
                      <m:num>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r>
                          <a:rPr lang="en-AU" b="0" i="1" smtClean="0">
                            <a:latin typeface="Cambria Math" panose="02040503050406030204" pitchFamily="18" charset="0"/>
                          </a:rPr>
                          <m:t>𝑥</m:t>
                        </m:r>
                      </m:den>
                    </m:f>
                  </m:oMath>
                </a14:m>
                <a:endParaRPr lang="en-AU" dirty="0"/>
              </a:p>
            </p:txBody>
          </p:sp>
        </mc:Choice>
        <mc:Fallback xmlns="">
          <p:sp>
            <p:nvSpPr>
              <p:cNvPr id="4" name="Text Placeholder 3">
                <a:extLst>
                  <a:ext uri="{FF2B5EF4-FFF2-40B4-BE49-F238E27FC236}">
                    <a16:creationId xmlns:a16="http://schemas.microsoft.com/office/drawing/2014/main" id="{7A1E3BE5-0560-3B29-F228-20EB27D0E75F}"/>
                  </a:ext>
                </a:extLst>
              </p:cNvPr>
              <p:cNvSpPr>
                <a:spLocks noGrp="1" noRot="1" noChangeAspect="1" noMove="1" noResize="1" noEditPoints="1" noAdjustHandles="1" noChangeArrowheads="1" noChangeShapeType="1" noTextEdit="1"/>
              </p:cNvSpPr>
              <p:nvPr>
                <p:ph type="body" sz="quarter" idx="18"/>
              </p:nvPr>
            </p:nvSpPr>
            <p:spPr>
              <a:xfrm>
                <a:off x="359999" y="982520"/>
                <a:ext cx="4595459" cy="310015"/>
              </a:xfrm>
              <a:blipFill>
                <a:blip r:embed="rId3"/>
                <a:stretch>
                  <a:fillRect l="-3316" t="-45098" b="-2941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7CEE60A-E7ED-99E7-FBAF-22E990041125}"/>
                  </a:ext>
                </a:extLst>
              </p:cNvPr>
              <p:cNvSpPr>
                <a:spLocks noGrp="1"/>
              </p:cNvSpPr>
              <p:nvPr>
                <p:ph type="body" sz="quarter" idx="17"/>
              </p:nvPr>
            </p:nvSpPr>
            <p:spPr>
              <a:xfrm>
                <a:off x="360000" y="1567086"/>
                <a:ext cx="4730160" cy="5069934"/>
              </a:xfrm>
            </p:spPr>
            <p:txBody>
              <a:bodyPr/>
              <a:lstStyle/>
              <a:p>
                <a:r>
                  <a:rPr lang="en-AU" b="1" dirty="0"/>
                  <a:t>Find points of inflection</a:t>
                </a:r>
                <a:r>
                  <a:rPr lang="en-AU" dirty="0"/>
                  <a:t>:</a:t>
                </a:r>
              </a:p>
              <a:p>
                <a:pPr/>
                <a14:m>
                  <m:oMathPara xmlns:m="http://schemas.openxmlformats.org/officeDocument/2006/math">
                    <m:oMathParaPr>
                      <m:jc m:val="left"/>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r>
                            <a:rPr lang="en-AU" b="0" i="1" smtClean="0">
                              <a:latin typeface="Cambria Math" panose="02040503050406030204" pitchFamily="18" charset="0"/>
                            </a:rPr>
                            <m:t>−3</m:t>
                          </m:r>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den>
                      </m:f>
                    </m:oMath>
                    <m:oMath xmlns:m="http://schemas.openxmlformats.org/officeDocument/2006/math">
                      <m:r>
                        <m:rPr>
                          <m:nor/>
                        </m:rPr>
                        <a:rPr lang="en-AU" b="0" i="0" smtClean="0">
                          <a:latin typeface="Cambria Math" panose="02040503050406030204" pitchFamily="18" charset="0"/>
                        </a:rPr>
                        <m:t>Let</m:t>
                      </m:r>
                      <m:r>
                        <a:rPr lang="en-AU" b="0" i="1"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2</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r>
                        <a:rPr lang="en-AU" b="0" i="1" smtClean="0">
                          <a:latin typeface="Cambria Math" panose="02040503050406030204" pitchFamily="18" charset="0"/>
                        </a:rPr>
                        <m:t>−3</m:t>
                      </m:r>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2</m:t>
                          </m:r>
                        </m:den>
                      </m:f>
                    </m:oMath>
                    <m:oMath xmlns:m="http://schemas.openxmlformats.org/officeDocument/2006/math">
                      <m:r>
                        <a:rPr lang="en-AU" b="0" i="1" smtClean="0">
                          <a:latin typeface="Cambria Math" panose="02040503050406030204" pitchFamily="18" charset="0"/>
                        </a:rPr>
                        <m:t>𝑥</m:t>
                      </m:r>
                      <m:r>
                        <m:rPr>
                          <m:aln/>
                        </m:rP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2</m:t>
                              </m:r>
                            </m:den>
                          </m:f>
                        </m:sup>
                      </m:sSup>
                    </m:oMath>
                  </m:oMathPara>
                </a14:m>
                <a:endParaRPr lang="en-AU" b="0" i="1" dirty="0">
                  <a:latin typeface="Cambria Math" panose="02040503050406030204" pitchFamily="18" charset="0"/>
                </a:endParaRPr>
              </a:p>
              <a:p>
                <a:r>
                  <a:rPr lang="en-AU" dirty="0">
                    <a:latin typeface="+mn-lt"/>
                  </a:rPr>
                  <a:t>Test values either side for change in concavity.</a:t>
                </a:r>
                <a:endParaRPr lang="en-AU" dirty="0"/>
              </a:p>
            </p:txBody>
          </p:sp>
        </mc:Choice>
        <mc:Fallback xmlns="">
          <p:sp>
            <p:nvSpPr>
              <p:cNvPr id="5" name="Text Placeholder 4">
                <a:extLst>
                  <a:ext uri="{FF2B5EF4-FFF2-40B4-BE49-F238E27FC236}">
                    <a16:creationId xmlns:a16="http://schemas.microsoft.com/office/drawing/2014/main" id="{97CEE60A-E7ED-99E7-FBAF-22E990041125}"/>
                  </a:ext>
                </a:extLst>
              </p:cNvPr>
              <p:cNvSpPr>
                <a:spLocks noGrp="1" noRot="1" noChangeAspect="1" noMove="1" noResize="1" noEditPoints="1" noAdjustHandles="1" noChangeArrowheads="1" noChangeShapeType="1" noTextEdit="1"/>
              </p:cNvSpPr>
              <p:nvPr>
                <p:ph type="body" sz="quarter" idx="17"/>
              </p:nvPr>
            </p:nvSpPr>
            <p:spPr>
              <a:xfrm>
                <a:off x="360000" y="1567086"/>
                <a:ext cx="4730160" cy="5069934"/>
              </a:xfrm>
              <a:blipFill>
                <a:blip r:embed="rId4"/>
                <a:stretch>
                  <a:fillRect l="-3222" b="-24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57C6E968-9BFF-355B-CD7B-1D5C4229CCAD}"/>
                  </a:ext>
                </a:extLst>
              </p:cNvPr>
              <p:cNvGraphicFramePr>
                <a:graphicFrameLocks noGrp="1"/>
              </p:cNvGraphicFramePr>
              <p:nvPr>
                <p:extLst>
                  <p:ext uri="{D42A27DB-BD31-4B8C-83A1-F6EECF244321}">
                    <p14:modId xmlns:p14="http://schemas.microsoft.com/office/powerpoint/2010/main" val="1135510514"/>
                  </p:ext>
                </p:extLst>
              </p:nvPr>
            </p:nvGraphicFramePr>
            <p:xfrm>
              <a:off x="5090160" y="1055549"/>
              <a:ext cx="4777740" cy="866902"/>
            </p:xfrm>
            <a:graphic>
              <a:graphicData uri="http://schemas.openxmlformats.org/drawingml/2006/table">
                <a:tbl>
                  <a:tblPr firstRow="1" bandRow="1">
                    <a:tableStyleId>{5940675A-B579-460E-94D1-54222C63F5DA}</a:tableStyleId>
                  </a:tblPr>
                  <a:tblGrid>
                    <a:gridCol w="1194435">
                      <a:extLst>
                        <a:ext uri="{9D8B030D-6E8A-4147-A177-3AD203B41FA5}">
                          <a16:colId xmlns:a16="http://schemas.microsoft.com/office/drawing/2014/main" val="3338926367"/>
                        </a:ext>
                      </a:extLst>
                    </a:gridCol>
                    <a:gridCol w="1194435">
                      <a:extLst>
                        <a:ext uri="{9D8B030D-6E8A-4147-A177-3AD203B41FA5}">
                          <a16:colId xmlns:a16="http://schemas.microsoft.com/office/drawing/2014/main" val="3715131844"/>
                        </a:ext>
                      </a:extLst>
                    </a:gridCol>
                    <a:gridCol w="1194435">
                      <a:extLst>
                        <a:ext uri="{9D8B030D-6E8A-4147-A177-3AD203B41FA5}">
                          <a16:colId xmlns:a16="http://schemas.microsoft.com/office/drawing/2014/main" val="178419715"/>
                        </a:ext>
                      </a:extLst>
                    </a:gridCol>
                    <a:gridCol w="1194435">
                      <a:extLst>
                        <a:ext uri="{9D8B030D-6E8A-4147-A177-3AD203B41FA5}">
                          <a16:colId xmlns:a16="http://schemas.microsoft.com/office/drawing/2014/main" val="2885118080"/>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𝑒</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en-AU" b="1" i="1" smtClean="0">
                                        <a:solidFill>
                                          <a:schemeClr val="accent2"/>
                                        </a:solidFill>
                                        <a:latin typeface="Cambria Math" panose="02040503050406030204" pitchFamily="18" charset="0"/>
                                      </a:rPr>
                                    </m:ctrlPr>
                                  </m:sSupPr>
                                  <m:e>
                                    <m:r>
                                      <a:rPr lang="en-AU" b="1" i="1" smtClean="0">
                                        <a:solidFill>
                                          <a:schemeClr val="accent2"/>
                                        </a:solidFill>
                                        <a:latin typeface="Cambria Math" panose="02040503050406030204" pitchFamily="18" charset="0"/>
                                      </a:rPr>
                                      <m:t>𝒆</m:t>
                                    </m:r>
                                  </m:e>
                                  <m:sup>
                                    <m:f>
                                      <m:fPr>
                                        <m:ctrlPr>
                                          <a:rPr lang="en-AU" b="1" i="1" smtClean="0">
                                            <a:solidFill>
                                              <a:schemeClr val="accent2"/>
                                            </a:solidFill>
                                            <a:latin typeface="Cambria Math" panose="02040503050406030204" pitchFamily="18" charset="0"/>
                                          </a:rPr>
                                        </m:ctrlPr>
                                      </m:fPr>
                                      <m:num>
                                        <m:r>
                                          <a:rPr lang="en-AU" b="1" i="1" smtClean="0">
                                            <a:solidFill>
                                              <a:schemeClr val="accent2"/>
                                            </a:solidFill>
                                            <a:latin typeface="Cambria Math" panose="02040503050406030204" pitchFamily="18" charset="0"/>
                                          </a:rPr>
                                          <m:t>𝟑</m:t>
                                        </m:r>
                                      </m:num>
                                      <m:den>
                                        <m:r>
                                          <a:rPr lang="en-AU" b="1" i="1" smtClean="0">
                                            <a:solidFill>
                                              <a:schemeClr val="accent2"/>
                                            </a:solidFill>
                                            <a:latin typeface="Cambria Math" panose="02040503050406030204" pitchFamily="18" charset="0"/>
                                          </a:rPr>
                                          <m:t>𝟐</m:t>
                                        </m:r>
                                      </m:den>
                                    </m:f>
                                  </m:sup>
                                </m:sSup>
                              </m:oMath>
                            </m:oMathPara>
                          </a14:m>
                          <a:endParaRPr lang="en-AU" b="1"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2</m:t>
                                    </m:r>
                                  </m:sup>
                                </m:sSup>
                              </m:oMath>
                            </m:oMathPara>
                          </a14:m>
                          <a:endParaRPr lang="en-AU" dirty="0"/>
                        </a:p>
                      </a:txBody>
                      <a:tcPr/>
                    </a:tc>
                    <a:extLst>
                      <a:ext uri="{0D108BD9-81ED-4DB2-BD59-A6C34878D82A}">
                        <a16:rowId xmlns:a16="http://schemas.microsoft.com/office/drawing/2014/main" val="1151054906"/>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&lt;0</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&gt;0</m:t>
                                </m:r>
                              </m:oMath>
                            </m:oMathPara>
                          </a14:m>
                          <a:endParaRPr lang="en-AU" dirty="0"/>
                        </a:p>
                      </a:txBody>
                      <a:tcPr/>
                    </a:tc>
                    <a:extLst>
                      <a:ext uri="{0D108BD9-81ED-4DB2-BD59-A6C34878D82A}">
                        <a16:rowId xmlns:a16="http://schemas.microsoft.com/office/drawing/2014/main" val="1888346062"/>
                      </a:ext>
                    </a:extLst>
                  </a:tr>
                </a:tbl>
              </a:graphicData>
            </a:graphic>
          </p:graphicFrame>
        </mc:Choice>
        <mc:Fallback xmlns="">
          <p:graphicFrame>
            <p:nvGraphicFramePr>
              <p:cNvPr id="7" name="Table 6">
                <a:extLst>
                  <a:ext uri="{FF2B5EF4-FFF2-40B4-BE49-F238E27FC236}">
                    <a16:creationId xmlns:a16="http://schemas.microsoft.com/office/drawing/2014/main" id="{57C6E968-9BFF-355B-CD7B-1D5C4229CCAD}"/>
                  </a:ext>
                </a:extLst>
              </p:cNvPr>
              <p:cNvGraphicFramePr>
                <a:graphicFrameLocks noGrp="1"/>
              </p:cNvGraphicFramePr>
              <p:nvPr>
                <p:extLst>
                  <p:ext uri="{D42A27DB-BD31-4B8C-83A1-F6EECF244321}">
                    <p14:modId xmlns:p14="http://schemas.microsoft.com/office/powerpoint/2010/main" val="1135510514"/>
                  </p:ext>
                </p:extLst>
              </p:nvPr>
            </p:nvGraphicFramePr>
            <p:xfrm>
              <a:off x="5090160" y="1055549"/>
              <a:ext cx="4777740" cy="866902"/>
            </p:xfrm>
            <a:graphic>
              <a:graphicData uri="http://schemas.openxmlformats.org/drawingml/2006/table">
                <a:tbl>
                  <a:tblPr firstRow="1" bandRow="1">
                    <a:tableStyleId>{5940675A-B579-460E-94D1-54222C63F5DA}</a:tableStyleId>
                  </a:tblPr>
                  <a:tblGrid>
                    <a:gridCol w="1194435">
                      <a:extLst>
                        <a:ext uri="{9D8B030D-6E8A-4147-A177-3AD203B41FA5}">
                          <a16:colId xmlns:a16="http://schemas.microsoft.com/office/drawing/2014/main" val="3338926367"/>
                        </a:ext>
                      </a:extLst>
                    </a:gridCol>
                    <a:gridCol w="1194435">
                      <a:extLst>
                        <a:ext uri="{9D8B030D-6E8A-4147-A177-3AD203B41FA5}">
                          <a16:colId xmlns:a16="http://schemas.microsoft.com/office/drawing/2014/main" val="3715131844"/>
                        </a:ext>
                      </a:extLst>
                    </a:gridCol>
                    <a:gridCol w="1194435">
                      <a:extLst>
                        <a:ext uri="{9D8B030D-6E8A-4147-A177-3AD203B41FA5}">
                          <a16:colId xmlns:a16="http://schemas.microsoft.com/office/drawing/2014/main" val="178419715"/>
                        </a:ext>
                      </a:extLst>
                    </a:gridCol>
                    <a:gridCol w="1194435">
                      <a:extLst>
                        <a:ext uri="{9D8B030D-6E8A-4147-A177-3AD203B41FA5}">
                          <a16:colId xmlns:a16="http://schemas.microsoft.com/office/drawing/2014/main" val="2885118080"/>
                        </a:ext>
                      </a:extLst>
                    </a:gridCol>
                  </a:tblGrid>
                  <a:tr h="496062">
                    <a:tc>
                      <a:txBody>
                        <a:bodyPr/>
                        <a:lstStyle/>
                        <a:p>
                          <a:endParaRPr lang="en-US"/>
                        </a:p>
                      </a:txBody>
                      <a:tcPr>
                        <a:blipFill>
                          <a:blip r:embed="rId5"/>
                          <a:stretch>
                            <a:fillRect l="-1020" t="-1220" r="-301020" b="-85366"/>
                          </a:stretch>
                        </a:blipFill>
                      </a:tcPr>
                    </a:tc>
                    <a:tc>
                      <a:txBody>
                        <a:bodyPr/>
                        <a:lstStyle/>
                        <a:p>
                          <a:endParaRPr lang="en-US"/>
                        </a:p>
                      </a:txBody>
                      <a:tcPr>
                        <a:blipFill>
                          <a:blip r:embed="rId5"/>
                          <a:stretch>
                            <a:fillRect l="-101020" t="-1220" r="-201020" b="-85366"/>
                          </a:stretch>
                        </a:blipFill>
                      </a:tcPr>
                    </a:tc>
                    <a:tc>
                      <a:txBody>
                        <a:bodyPr/>
                        <a:lstStyle/>
                        <a:p>
                          <a:endParaRPr lang="en-US"/>
                        </a:p>
                      </a:txBody>
                      <a:tcPr>
                        <a:blipFill>
                          <a:blip r:embed="rId5"/>
                          <a:stretch>
                            <a:fillRect l="-201020" t="-1220" r="-101020" b="-85366"/>
                          </a:stretch>
                        </a:blipFill>
                      </a:tcPr>
                    </a:tc>
                    <a:tc>
                      <a:txBody>
                        <a:bodyPr/>
                        <a:lstStyle/>
                        <a:p>
                          <a:endParaRPr lang="en-US"/>
                        </a:p>
                      </a:txBody>
                      <a:tcPr>
                        <a:blipFill>
                          <a:blip r:embed="rId5"/>
                          <a:stretch>
                            <a:fillRect l="-301020" t="-1220" r="-1020" b="-85366"/>
                          </a:stretch>
                        </a:blipFill>
                      </a:tcPr>
                    </a:tc>
                    <a:extLst>
                      <a:ext uri="{0D108BD9-81ED-4DB2-BD59-A6C34878D82A}">
                        <a16:rowId xmlns:a16="http://schemas.microsoft.com/office/drawing/2014/main" val="1151054906"/>
                      </a:ext>
                    </a:extLst>
                  </a:tr>
                  <a:tr h="370840">
                    <a:tc>
                      <a:txBody>
                        <a:bodyPr/>
                        <a:lstStyle/>
                        <a:p>
                          <a:endParaRPr lang="en-US"/>
                        </a:p>
                      </a:txBody>
                      <a:tcPr>
                        <a:blipFill>
                          <a:blip r:embed="rId5"/>
                          <a:stretch>
                            <a:fillRect l="-1020" t="-136066" r="-301020" b="-14754"/>
                          </a:stretch>
                        </a:blipFill>
                      </a:tcPr>
                    </a:tc>
                    <a:tc>
                      <a:txBody>
                        <a:bodyPr/>
                        <a:lstStyle/>
                        <a:p>
                          <a:endParaRPr lang="en-US"/>
                        </a:p>
                      </a:txBody>
                      <a:tcPr>
                        <a:blipFill>
                          <a:blip r:embed="rId5"/>
                          <a:stretch>
                            <a:fillRect l="-101020" t="-136066" r="-201020" b="-14754"/>
                          </a:stretch>
                        </a:blipFill>
                      </a:tcPr>
                    </a:tc>
                    <a:tc>
                      <a:txBody>
                        <a:bodyPr/>
                        <a:lstStyle/>
                        <a:p>
                          <a:endParaRPr lang="en-US"/>
                        </a:p>
                      </a:txBody>
                      <a:tcPr>
                        <a:blipFill>
                          <a:blip r:embed="rId5"/>
                          <a:stretch>
                            <a:fillRect l="-201020" t="-136066" r="-101020" b="-14754"/>
                          </a:stretch>
                        </a:blipFill>
                      </a:tcPr>
                    </a:tc>
                    <a:tc>
                      <a:txBody>
                        <a:bodyPr/>
                        <a:lstStyle/>
                        <a:p>
                          <a:endParaRPr lang="en-US"/>
                        </a:p>
                      </a:txBody>
                      <a:tcPr>
                        <a:blipFill>
                          <a:blip r:embed="rId5"/>
                          <a:stretch>
                            <a:fillRect l="-301020" t="-136066" r="-1020" b="-14754"/>
                          </a:stretch>
                        </a:blipFill>
                      </a:tcPr>
                    </a:tc>
                    <a:extLst>
                      <a:ext uri="{0D108BD9-81ED-4DB2-BD59-A6C34878D82A}">
                        <a16:rowId xmlns:a16="http://schemas.microsoft.com/office/drawing/2014/main" val="1888346062"/>
                      </a:ext>
                    </a:extLst>
                  </a:tr>
                </a:tbl>
              </a:graphicData>
            </a:graphic>
          </p:graphicFrame>
        </mc:Fallback>
      </mc:AlternateContent>
      <mc:AlternateContent xmlns:mc="http://schemas.openxmlformats.org/markup-compatibility/2006" xmlns:a14="http://schemas.microsoft.com/office/drawing/2010/main">
        <mc:Choice Requires="a14">
          <p:sp>
            <p:nvSpPr>
              <p:cNvPr id="8" name="Text Placeholder 4">
                <a:extLst>
                  <a:ext uri="{FF2B5EF4-FFF2-40B4-BE49-F238E27FC236}">
                    <a16:creationId xmlns:a16="http://schemas.microsoft.com/office/drawing/2014/main" id="{C3EF6718-7F6E-D39E-D248-D174398FD029}"/>
                  </a:ext>
                </a:extLst>
              </p:cNvPr>
              <p:cNvSpPr txBox="1">
                <a:spLocks/>
              </p:cNvSpPr>
              <p:nvPr/>
            </p:nvSpPr>
            <p:spPr>
              <a:xfrm>
                <a:off x="5090160" y="1989439"/>
                <a:ext cx="4991686" cy="472155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m:rPr>
                          <m:nor/>
                        </m:rPr>
                        <a:rPr lang="en-AU" b="0" i="0" smtClean="0"/>
                        <m:t>Let</m:t>
                      </m:r>
                      <m:r>
                        <a:rPr lang="en-AU" b="0" i="1" smtClean="0">
                          <a:latin typeface="Cambria Math" panose="02040503050406030204" pitchFamily="18" charset="0"/>
                        </a:rPr>
                        <m:t> </m:t>
                      </m:r>
                      <m:r>
                        <a:rPr lang="en-AU" b="0" i="1" smtClean="0">
                          <a:latin typeface="Cambria Math" panose="02040503050406030204" pitchFamily="18" charset="0"/>
                        </a:rPr>
                        <m:t>𝑥</m:t>
                      </m:r>
                      <m:r>
                        <m:rPr>
                          <m:aln/>
                        </m:rP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2</m:t>
                          </m:r>
                        </m:sup>
                      </m:sSup>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𝑦</m:t>
                          </m:r>
                        </m:e>
                        <m:sup>
                          <m:r>
                            <a:rPr lang="en-AU" b="0" i="1" smtClean="0">
                              <a:latin typeface="Cambria Math" panose="02040503050406030204" pitchFamily="18" charset="0"/>
                            </a:rPr>
                            <m:t>′′</m:t>
                          </m:r>
                        </m:sup>
                      </m:sSup>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2</m:t>
                                  </m:r>
                                </m:sup>
                              </m:sSup>
                            </m:e>
                          </m:func>
                          <m:r>
                            <a:rPr lang="en-AU" b="0" i="1" smtClean="0">
                              <a:latin typeface="Cambria Math" panose="02040503050406030204" pitchFamily="18" charset="0"/>
                            </a:rPr>
                            <m:t>−3</m:t>
                          </m:r>
                        </m:num>
                        <m:den>
                          <m:sSup>
                            <m:sSupPr>
                              <m:ctrlPr>
                                <a:rPr lang="en-AU" b="0" i="1" smtClean="0">
                                  <a:latin typeface="Cambria Math" panose="02040503050406030204" pitchFamily="18" charset="0"/>
                                </a:rPr>
                              </m:ctrlPr>
                            </m:sSupPr>
                            <m:e>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2</m:t>
                                      </m:r>
                                    </m:sup>
                                  </m:sSup>
                                </m:e>
                              </m:d>
                            </m:e>
                            <m:sup>
                              <m:r>
                                <a:rPr lang="en-AU" b="0" i="1" smtClean="0">
                                  <a:latin typeface="Cambria Math" panose="02040503050406030204" pitchFamily="18" charset="0"/>
                                </a:rPr>
                                <m:t>3</m:t>
                              </m:r>
                            </m:sup>
                          </m:sSup>
                        </m:den>
                      </m:f>
                    </m:oMath>
                    <m:oMath xmlns:m="http://schemas.openxmlformats.org/officeDocument/2006/math">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2×2−3</m:t>
                          </m:r>
                        </m:num>
                        <m:den>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6</m:t>
                              </m:r>
                            </m:sup>
                          </m:sSup>
                        </m:den>
                      </m:f>
                    </m:oMath>
                    <m:oMath xmlns:m="http://schemas.openxmlformats.org/officeDocument/2006/math">
                      <m:r>
                        <m:rPr>
                          <m:aln/>
                        </m:rPr>
                        <a:rPr lang="en-AU" b="0" i="1" smtClean="0">
                          <a:latin typeface="Cambria Math" panose="02040503050406030204" pitchFamily="18" charset="0"/>
                        </a:rPr>
                        <m:t>&gt;</m:t>
                      </m:r>
                      <m:r>
                        <a:rPr lang="en-AU" b="0" i="1" smtClean="0">
                          <a:latin typeface="Cambria Math" panose="02040503050406030204" pitchFamily="18" charset="0"/>
                        </a:rPr>
                        <m:t>0</m:t>
                      </m:r>
                    </m:oMath>
                  </m:oMathPara>
                </a14:m>
                <a:endParaRPr lang="en-AU" b="0" i="1" dirty="0">
                  <a:latin typeface="Cambria Math" panose="02040503050406030204" pitchFamily="18" charset="0"/>
                </a:endParaRPr>
              </a:p>
              <a:p>
                <a14:m>
                  <m:oMath xmlns:m="http://schemas.openxmlformats.org/officeDocument/2006/math">
                    <m:r>
                      <a:rPr lang="en-AU" b="0" i="1" smtClean="0">
                        <a:latin typeface="Cambria Math" panose="02040503050406030204" pitchFamily="18" charset="0"/>
                      </a:rPr>
                      <m:t>∴</m:t>
                    </m:r>
                  </m:oMath>
                </a14:m>
                <a:r>
                  <a:rPr lang="en-AU" b="0" i="1" dirty="0">
                    <a:latin typeface="Cambria Math" panose="02040503050406030204" pitchFamily="18" charset="0"/>
                  </a:rPr>
                  <a:t> </a:t>
                </a:r>
                <a:r>
                  <a:rPr lang="en-AU" b="0" dirty="0">
                    <a:latin typeface="+mn-lt"/>
                  </a:rPr>
                  <a:t>Change in concavity.</a:t>
                </a:r>
              </a:p>
              <a:p>
                <a14:m>
                  <m:oMath xmlns:m="http://schemas.openxmlformats.org/officeDocument/2006/math">
                    <m:r>
                      <a:rPr lang="en-AU" b="0" i="1" smtClean="0">
                        <a:latin typeface="Cambria Math" panose="02040503050406030204" pitchFamily="18" charset="0"/>
                      </a:rPr>
                      <m:t>∴</m:t>
                    </m:r>
                  </m:oMath>
                </a14:m>
                <a:r>
                  <a:rPr lang="en-AU" b="0" i="1" dirty="0">
                    <a:latin typeface="Cambria Math" panose="02040503050406030204" pitchFamily="18" charset="0"/>
                  </a:rPr>
                  <a:t> </a:t>
                </a:r>
                <a:r>
                  <a:rPr lang="en-AU" dirty="0">
                    <a:latin typeface="+mn-lt"/>
                  </a:rPr>
                  <a:t>The point </a:t>
                </a:r>
                <a14:m>
                  <m:oMath xmlns:m="http://schemas.openxmlformats.org/officeDocument/2006/math">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2</m:t>
                                </m:r>
                              </m:den>
                            </m:f>
                          </m:sup>
                        </m:sSup>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2</m:t>
                                    </m:r>
                                  </m:den>
                                </m:f>
                              </m:sup>
                            </m:sSup>
                          </m:den>
                        </m:f>
                      </m:e>
                    </m:d>
                  </m:oMath>
                </a14:m>
                <a:r>
                  <a:rPr lang="en-AU" dirty="0"/>
                  <a:t> is a point of inflection.</a:t>
                </a:r>
              </a:p>
            </p:txBody>
          </p:sp>
        </mc:Choice>
        <mc:Fallback xmlns="">
          <p:sp>
            <p:nvSpPr>
              <p:cNvPr id="8" name="Text Placeholder 4">
                <a:extLst>
                  <a:ext uri="{FF2B5EF4-FFF2-40B4-BE49-F238E27FC236}">
                    <a16:creationId xmlns:a16="http://schemas.microsoft.com/office/drawing/2014/main" id="{C3EF6718-7F6E-D39E-D248-D174398FD029}"/>
                  </a:ext>
                </a:extLst>
              </p:cNvPr>
              <p:cNvSpPr txBox="1">
                <a:spLocks noRot="1" noChangeAspect="1" noMove="1" noResize="1" noEditPoints="1" noAdjustHandles="1" noChangeArrowheads="1" noChangeShapeType="1" noTextEdit="1"/>
              </p:cNvSpPr>
              <p:nvPr/>
            </p:nvSpPr>
            <p:spPr>
              <a:xfrm>
                <a:off x="5090160" y="1989439"/>
                <a:ext cx="4991686" cy="4721554"/>
              </a:xfrm>
              <a:prstGeom prst="rect">
                <a:avLst/>
              </a:prstGeom>
              <a:blipFill>
                <a:blip r:embed="rId6"/>
                <a:stretch>
                  <a:fillRect l="-1343"/>
                </a:stretch>
              </a:blipFill>
            </p:spPr>
            <p:txBody>
              <a:bodyPr/>
              <a:lstStyle/>
              <a:p>
                <a:r>
                  <a:rPr lang="en-AU">
                    <a:noFill/>
                  </a:rPr>
                  <a:t> </a:t>
                </a:r>
              </a:p>
            </p:txBody>
          </p:sp>
        </mc:Fallback>
      </mc:AlternateContent>
      <p:sp>
        <p:nvSpPr>
          <p:cNvPr id="9" name="Speech Bubble: Rectangle with Corners Rounded 8">
            <a:extLst>
              <a:ext uri="{FF2B5EF4-FFF2-40B4-BE49-F238E27FC236}">
                <a16:creationId xmlns:a16="http://schemas.microsoft.com/office/drawing/2014/main" id="{7D761E1F-B1B6-57D8-19AC-ED42F0BC6220}"/>
              </a:ext>
            </a:extLst>
          </p:cNvPr>
          <p:cNvSpPr/>
          <p:nvPr/>
        </p:nvSpPr>
        <p:spPr>
          <a:xfrm>
            <a:off x="9227249" y="2794428"/>
            <a:ext cx="2406717" cy="1017149"/>
          </a:xfrm>
          <a:prstGeom prst="wedgeRoundRectCallout">
            <a:avLst>
              <a:gd name="adj1" fmla="val -107174"/>
              <a:gd name="adj2" fmla="val 46642"/>
              <a:gd name="adj3"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lnSpc>
                <a:spcPct val="150000"/>
              </a:lnSpc>
              <a:spcBef>
                <a:spcPts val="1200"/>
              </a:spcBef>
              <a:spcAft>
                <a:spcPts val="600"/>
              </a:spcAft>
              <a:buNone/>
            </a:pPr>
            <a:r>
              <a:rPr lang="en-AU" sz="1800" dirty="0">
                <a:effectLst/>
                <a:latin typeface="Arial" panose="020B0604020202020204" pitchFamily="34" charset="0"/>
                <a:ea typeface="Public Sans Light" pitchFamily="2" charset="0"/>
              </a:rPr>
              <a:t>How can you know that this is positive?</a:t>
            </a:r>
          </a:p>
        </p:txBody>
      </p:sp>
      <mc:AlternateContent xmlns:mc="http://schemas.openxmlformats.org/markup-compatibility/2006" xmlns:a14="http://schemas.microsoft.com/office/drawing/2010/main">
        <mc:Choice Requires="a14">
          <p:sp>
            <p:nvSpPr>
              <p:cNvPr id="11" name="Speech Bubble: Rectangle with Corners Rounded 10">
                <a:extLst>
                  <a:ext uri="{FF2B5EF4-FFF2-40B4-BE49-F238E27FC236}">
                    <a16:creationId xmlns:a16="http://schemas.microsoft.com/office/drawing/2014/main" id="{87C87C5A-0D75-98F8-83AE-91E10659700F}"/>
                  </a:ext>
                </a:extLst>
              </p:cNvPr>
              <p:cNvSpPr/>
              <p:nvPr/>
            </p:nvSpPr>
            <p:spPr>
              <a:xfrm>
                <a:off x="8907780" y="4715724"/>
                <a:ext cx="2759100" cy="1017149"/>
              </a:xfrm>
              <a:prstGeom prst="wedgeRoundRectCallout">
                <a:avLst>
                  <a:gd name="adj1" fmla="val -49550"/>
                  <a:gd name="adj2" fmla="val 18924"/>
                  <a:gd name="adj3"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lnSpc>
                    <a:spcPct val="150000"/>
                  </a:lnSpc>
                  <a:spcBef>
                    <a:spcPts val="1200"/>
                  </a:spcBef>
                  <a:spcAft>
                    <a:spcPts val="600"/>
                  </a:spcAft>
                  <a:buNone/>
                </a:pPr>
                <a:r>
                  <a:rPr lang="en-AU" sz="1800" dirty="0">
                    <a:effectLst/>
                    <a:latin typeface="Arial" panose="020B0604020202020204" pitchFamily="34" charset="0"/>
                    <a:ea typeface="Public Sans Light" pitchFamily="2" charset="0"/>
                  </a:rPr>
                  <a:t>How do you determine the </a:t>
                </a:r>
                <a14:m>
                  <m:oMath xmlns:m="http://schemas.openxmlformats.org/officeDocument/2006/math">
                    <m:r>
                      <a:rPr lang="en-AU" sz="1800" b="0" i="1" smtClean="0">
                        <a:effectLst/>
                        <a:latin typeface="Cambria Math" panose="02040503050406030204" pitchFamily="18" charset="0"/>
                        <a:ea typeface="Public Sans Light" pitchFamily="2" charset="0"/>
                      </a:rPr>
                      <m:t>𝑦</m:t>
                    </m:r>
                  </m:oMath>
                </a14:m>
                <a:r>
                  <a:rPr lang="en-AU" sz="1800" dirty="0">
                    <a:effectLst/>
                    <a:latin typeface="Arial" panose="020B0604020202020204" pitchFamily="34" charset="0"/>
                    <a:ea typeface="Public Sans Light" pitchFamily="2" charset="0"/>
                  </a:rPr>
                  <a:t>-coordinate?</a:t>
                </a:r>
              </a:p>
            </p:txBody>
          </p:sp>
        </mc:Choice>
        <mc:Fallback xmlns="">
          <p:sp>
            <p:nvSpPr>
              <p:cNvPr id="11" name="Speech Bubble: Rectangle with Corners Rounded 10">
                <a:extLst>
                  <a:ext uri="{FF2B5EF4-FFF2-40B4-BE49-F238E27FC236}">
                    <a16:creationId xmlns:a16="http://schemas.microsoft.com/office/drawing/2014/main" id="{87C87C5A-0D75-98F8-83AE-91E10659700F}"/>
                  </a:ext>
                </a:extLst>
              </p:cNvPr>
              <p:cNvSpPr>
                <a:spLocks noRot="1" noChangeAspect="1" noMove="1" noResize="1" noEditPoints="1" noAdjustHandles="1" noChangeArrowheads="1" noChangeShapeType="1" noTextEdit="1"/>
              </p:cNvSpPr>
              <p:nvPr/>
            </p:nvSpPr>
            <p:spPr>
              <a:xfrm>
                <a:off x="8907780" y="4715724"/>
                <a:ext cx="2759100" cy="1017149"/>
              </a:xfrm>
              <a:prstGeom prst="wedgeRoundRectCallout">
                <a:avLst>
                  <a:gd name="adj1" fmla="val -49550"/>
                  <a:gd name="adj2" fmla="val 18924"/>
                  <a:gd name="adj3" fmla="val 16667"/>
                </a:avLst>
              </a:prstGeom>
              <a:blipFill>
                <a:blip r:embed="rId7"/>
                <a:stretch>
                  <a:fillRect b="-1786"/>
                </a:stretch>
              </a:blipFill>
              <a:ln>
                <a:solidFill>
                  <a:schemeClr val="accent1"/>
                </a:solidFill>
              </a:ln>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644A03E3-259C-1D23-46AE-9F49B0E5816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dirty="0"/>
          </a:p>
        </p:txBody>
      </p:sp>
    </p:spTree>
    <p:extLst>
      <p:ext uri="{BB962C8B-B14F-4D97-AF65-F5344CB8AC3E}">
        <p14:creationId xmlns:p14="http://schemas.microsoft.com/office/powerpoint/2010/main" val="150114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89E3D-613E-4A55-EE89-1E87B91295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1B3822-1871-817B-E997-69CBB3567813}"/>
              </a:ext>
            </a:extLst>
          </p:cNvPr>
          <p:cNvSpPr>
            <a:spLocks noGrp="1"/>
          </p:cNvSpPr>
          <p:nvPr>
            <p:ph type="title"/>
          </p:nvPr>
        </p:nvSpPr>
        <p:spPr/>
        <p:txBody>
          <a:bodyPr/>
          <a:lstStyle/>
          <a:p>
            <a:r>
              <a:rPr lang="en-AU" dirty="0"/>
              <a:t>Worked example (3)</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C53F3071-A762-D356-09B5-6B0FC99D4915}"/>
                  </a:ext>
                </a:extLst>
              </p:cNvPr>
              <p:cNvSpPr>
                <a:spLocks noGrp="1"/>
              </p:cNvSpPr>
              <p:nvPr>
                <p:ph type="body" sz="quarter" idx="18"/>
              </p:nvPr>
            </p:nvSpPr>
            <p:spPr/>
            <p:txBody>
              <a:bodyPr/>
              <a:lstStyle/>
              <a:p>
                <a:r>
                  <a:rPr lang="en-AU" dirty="0"/>
                  <a:t>Graphing the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f>
                      <m:fPr>
                        <m:ctrlPr>
                          <a:rPr lang="en-AU" b="0" i="1" smtClean="0">
                            <a:latin typeface="Cambria Math" panose="02040503050406030204" pitchFamily="18" charset="0"/>
                          </a:rPr>
                        </m:ctrlPr>
                      </m:fPr>
                      <m:num>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r>
                          <a:rPr lang="en-AU" b="0" i="1" smtClean="0">
                            <a:latin typeface="Cambria Math" panose="02040503050406030204" pitchFamily="18" charset="0"/>
                          </a:rPr>
                          <m:t>𝑥</m:t>
                        </m:r>
                      </m:den>
                    </m:f>
                  </m:oMath>
                </a14:m>
                <a:endParaRPr lang="en-AU" dirty="0"/>
              </a:p>
            </p:txBody>
          </p:sp>
        </mc:Choice>
        <mc:Fallback xmlns="">
          <p:sp>
            <p:nvSpPr>
              <p:cNvPr id="4" name="Text Placeholder 3">
                <a:extLst>
                  <a:ext uri="{FF2B5EF4-FFF2-40B4-BE49-F238E27FC236}">
                    <a16:creationId xmlns:a16="http://schemas.microsoft.com/office/drawing/2014/main" id="{C53F3071-A762-D356-09B5-6B0FC99D4915}"/>
                  </a:ext>
                </a:extLst>
              </p:cNvPr>
              <p:cNvSpPr>
                <a:spLocks noGrp="1" noRot="1" noChangeAspect="1" noMove="1" noResize="1" noEditPoints="1" noAdjustHandles="1" noChangeArrowheads="1" noChangeShapeType="1" noTextEdit="1"/>
              </p:cNvSpPr>
              <p:nvPr>
                <p:ph type="body" sz="quarter" idx="18"/>
              </p:nvPr>
            </p:nvSpPr>
            <p:spPr>
              <a:blipFill>
                <a:blip r:embed="rId3"/>
                <a:stretch>
                  <a:fillRect l="-1327" t="-45098" b="-29412"/>
                </a:stretch>
              </a:blipFill>
            </p:spPr>
            <p:txBody>
              <a:bodyPr/>
              <a:lstStyle/>
              <a:p>
                <a:r>
                  <a:rPr lang="en-US">
                    <a:noFill/>
                  </a:rPr>
                  <a:t> </a:t>
                </a:r>
              </a:p>
            </p:txBody>
          </p:sp>
        </mc:Fallback>
      </mc:AlternateContent>
      <p:sp>
        <p:nvSpPr>
          <p:cNvPr id="5" name="Text Placeholder 4">
            <a:extLst>
              <a:ext uri="{FF2B5EF4-FFF2-40B4-BE49-F238E27FC236}">
                <a16:creationId xmlns:a16="http://schemas.microsoft.com/office/drawing/2014/main" id="{61651CB2-AC64-1D10-E99D-43FDFAE0F68C}"/>
              </a:ext>
            </a:extLst>
          </p:cNvPr>
          <p:cNvSpPr>
            <a:spLocks noGrp="1"/>
          </p:cNvSpPr>
          <p:nvPr>
            <p:ph type="body" sz="quarter" idx="17"/>
          </p:nvPr>
        </p:nvSpPr>
        <p:spPr>
          <a:xfrm>
            <a:off x="360000" y="1567086"/>
            <a:ext cx="4547280" cy="5069934"/>
          </a:xfrm>
        </p:spPr>
        <p:txBody>
          <a:bodyPr/>
          <a:lstStyle/>
          <a:p>
            <a:r>
              <a:rPr lang="en-AU" b="1" dirty="0"/>
              <a:t>Consider behaviour of the function</a:t>
            </a:r>
            <a:r>
              <a:rPr lang="en-AU" dirty="0"/>
              <a:t>:</a:t>
            </a:r>
          </a:p>
          <a:p>
            <a:endParaRPr lang="en-AU" dirty="0"/>
          </a:p>
        </p:txBody>
      </p:sp>
      <p:pic>
        <p:nvPicPr>
          <p:cNvPr id="14" name="Picture 13" descr="Graph on Cartesian axes showing the functions y = ln x (blue) and y = 1/x (red). The logarithmic function is defined only for x &gt; 0. It has a vertical asymptote at the y-axis, crosses the x-axis at (1, 0), and increases gradually for increasing values of x. The reciprocal function has two branches with vertical asymptote x = 0 and horizontal asymptote y = 0. For x &gt; 0, it decreases from positive infinity towards the x-axis. For x &lt; 0, it decreases from values just below the x-axis towards negative infinity as it approaches the y-axis. The two functions intersect once in the first quadrant.">
            <a:extLst>
              <a:ext uri="{FF2B5EF4-FFF2-40B4-BE49-F238E27FC236}">
                <a16:creationId xmlns:a16="http://schemas.microsoft.com/office/drawing/2014/main" id="{2D09AB9F-7DF1-B0AC-AB3B-7E6A8C6990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999" y="2171700"/>
            <a:ext cx="4465320" cy="4465320"/>
          </a:xfrm>
          <a:prstGeom prst="rect">
            <a:avLst/>
          </a:prstGeom>
          <a:ln>
            <a:solidFill>
              <a:schemeClr val="accent1"/>
            </a:solidFill>
          </a:ln>
        </p:spPr>
      </p:pic>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C0967E45-4882-022F-8C1B-FFC12AF00F4F}"/>
                  </a:ext>
                </a:extLst>
              </p:cNvPr>
              <p:cNvGraphicFramePr>
                <a:graphicFrameLocks noGrp="1"/>
              </p:cNvGraphicFramePr>
              <p:nvPr>
                <p:extLst>
                  <p:ext uri="{D42A27DB-BD31-4B8C-83A1-F6EECF244321}">
                    <p14:modId xmlns:p14="http://schemas.microsoft.com/office/powerpoint/2010/main" val="49397850"/>
                  </p:ext>
                </p:extLst>
              </p:nvPr>
            </p:nvGraphicFramePr>
            <p:xfrm>
              <a:off x="5008199" y="2171700"/>
              <a:ext cx="5348988" cy="983171"/>
            </p:xfrm>
            <a:graphic>
              <a:graphicData uri="http://schemas.openxmlformats.org/drawingml/2006/table">
                <a:tbl>
                  <a:tblPr firstRow="1" bandRow="1">
                    <a:tableStyleId>{5940675A-B579-460E-94D1-54222C63F5DA}</a:tableStyleId>
                  </a:tblPr>
                  <a:tblGrid>
                    <a:gridCol w="1337247">
                      <a:extLst>
                        <a:ext uri="{9D8B030D-6E8A-4147-A177-3AD203B41FA5}">
                          <a16:colId xmlns:a16="http://schemas.microsoft.com/office/drawing/2014/main" val="3940524974"/>
                        </a:ext>
                      </a:extLst>
                    </a:gridCol>
                    <a:gridCol w="1337247">
                      <a:extLst>
                        <a:ext uri="{9D8B030D-6E8A-4147-A177-3AD203B41FA5}">
                          <a16:colId xmlns:a16="http://schemas.microsoft.com/office/drawing/2014/main" val="2672055336"/>
                        </a:ext>
                      </a:extLst>
                    </a:gridCol>
                    <a:gridCol w="1337247">
                      <a:extLst>
                        <a:ext uri="{9D8B030D-6E8A-4147-A177-3AD203B41FA5}">
                          <a16:colId xmlns:a16="http://schemas.microsoft.com/office/drawing/2014/main" val="2756889569"/>
                        </a:ext>
                      </a:extLst>
                    </a:gridCol>
                    <a:gridCol w="1337247">
                      <a:extLst>
                        <a:ext uri="{9D8B030D-6E8A-4147-A177-3AD203B41FA5}">
                          <a16:colId xmlns:a16="http://schemas.microsoft.com/office/drawing/2014/main" val="4982369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0.02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0.002</m:t>
                                </m:r>
                              </m:oMath>
                            </m:oMathPara>
                          </a14:m>
                          <a:endParaRPr lang="en-AU" dirty="0"/>
                        </a:p>
                      </a:txBody>
                      <a:tcPr/>
                    </a:tc>
                    <a:extLst>
                      <a:ext uri="{0D108BD9-81ED-4DB2-BD59-A6C34878D82A}">
                        <a16:rowId xmlns:a16="http://schemas.microsoft.com/office/drawing/2014/main" val="3756757716"/>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
                                  <m:fPr>
                                    <m:ctrlPr>
                                      <a:rPr lang="en-AU" b="0" i="1" smtClean="0">
                                        <a:latin typeface="Cambria Math" panose="02040503050406030204" pitchFamily="18" charset="0"/>
                                      </a:rPr>
                                    </m:ctrlPr>
                                  </m:fPr>
                                  <m:num>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r>
                                      <a:rPr lang="en-AU" b="0" i="1" smtClean="0">
                                        <a:latin typeface="Cambria Math" panose="02040503050406030204" pitchFamily="18" charset="0"/>
                                      </a:rPr>
                                      <m:t>𝑥</m:t>
                                    </m:r>
                                  </m:den>
                                </m:f>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≈−8.05</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≈−195.6</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≈−3107.3</m:t>
                                </m:r>
                              </m:oMath>
                            </m:oMathPara>
                          </a14:m>
                          <a:endParaRPr lang="en-AU" dirty="0"/>
                        </a:p>
                      </a:txBody>
                      <a:tcPr/>
                    </a:tc>
                    <a:extLst>
                      <a:ext uri="{0D108BD9-81ED-4DB2-BD59-A6C34878D82A}">
                        <a16:rowId xmlns:a16="http://schemas.microsoft.com/office/drawing/2014/main" val="1577246048"/>
                      </a:ext>
                    </a:extLst>
                  </a:tr>
                </a:tbl>
              </a:graphicData>
            </a:graphic>
          </p:graphicFrame>
        </mc:Choice>
        <mc:Fallback xmlns="">
          <p:graphicFrame>
            <p:nvGraphicFramePr>
              <p:cNvPr id="12" name="Table 11">
                <a:extLst>
                  <a:ext uri="{FF2B5EF4-FFF2-40B4-BE49-F238E27FC236}">
                    <a16:creationId xmlns:a16="http://schemas.microsoft.com/office/drawing/2014/main" id="{C0967E45-4882-022F-8C1B-FFC12AF00F4F}"/>
                  </a:ext>
                </a:extLst>
              </p:cNvPr>
              <p:cNvGraphicFramePr>
                <a:graphicFrameLocks noGrp="1"/>
              </p:cNvGraphicFramePr>
              <p:nvPr>
                <p:extLst>
                  <p:ext uri="{D42A27DB-BD31-4B8C-83A1-F6EECF244321}">
                    <p14:modId xmlns:p14="http://schemas.microsoft.com/office/powerpoint/2010/main" val="49397850"/>
                  </p:ext>
                </p:extLst>
              </p:nvPr>
            </p:nvGraphicFramePr>
            <p:xfrm>
              <a:off x="5008199" y="2171700"/>
              <a:ext cx="5348988" cy="983171"/>
            </p:xfrm>
            <a:graphic>
              <a:graphicData uri="http://schemas.openxmlformats.org/drawingml/2006/table">
                <a:tbl>
                  <a:tblPr firstRow="1" bandRow="1">
                    <a:tableStyleId>{5940675A-B579-460E-94D1-54222C63F5DA}</a:tableStyleId>
                  </a:tblPr>
                  <a:tblGrid>
                    <a:gridCol w="1337247">
                      <a:extLst>
                        <a:ext uri="{9D8B030D-6E8A-4147-A177-3AD203B41FA5}">
                          <a16:colId xmlns:a16="http://schemas.microsoft.com/office/drawing/2014/main" val="3940524974"/>
                        </a:ext>
                      </a:extLst>
                    </a:gridCol>
                    <a:gridCol w="1337247">
                      <a:extLst>
                        <a:ext uri="{9D8B030D-6E8A-4147-A177-3AD203B41FA5}">
                          <a16:colId xmlns:a16="http://schemas.microsoft.com/office/drawing/2014/main" val="2672055336"/>
                        </a:ext>
                      </a:extLst>
                    </a:gridCol>
                    <a:gridCol w="1337247">
                      <a:extLst>
                        <a:ext uri="{9D8B030D-6E8A-4147-A177-3AD203B41FA5}">
                          <a16:colId xmlns:a16="http://schemas.microsoft.com/office/drawing/2014/main" val="2756889569"/>
                        </a:ext>
                      </a:extLst>
                    </a:gridCol>
                    <a:gridCol w="1337247">
                      <a:extLst>
                        <a:ext uri="{9D8B030D-6E8A-4147-A177-3AD203B41FA5}">
                          <a16:colId xmlns:a16="http://schemas.microsoft.com/office/drawing/2014/main" val="498236921"/>
                        </a:ext>
                      </a:extLst>
                    </a:gridCol>
                  </a:tblGrid>
                  <a:tr h="370840">
                    <a:tc>
                      <a:txBody>
                        <a:bodyPr/>
                        <a:lstStyle/>
                        <a:p>
                          <a:endParaRPr lang="en-US"/>
                        </a:p>
                      </a:txBody>
                      <a:tcPr>
                        <a:blipFill>
                          <a:blip r:embed="rId5"/>
                          <a:stretch>
                            <a:fillRect l="-455" t="-1639" r="-300455" b="-168852"/>
                          </a:stretch>
                        </a:blipFill>
                      </a:tcPr>
                    </a:tc>
                    <a:tc>
                      <a:txBody>
                        <a:bodyPr/>
                        <a:lstStyle/>
                        <a:p>
                          <a:endParaRPr lang="en-US"/>
                        </a:p>
                      </a:txBody>
                      <a:tcPr>
                        <a:blipFill>
                          <a:blip r:embed="rId5"/>
                          <a:stretch>
                            <a:fillRect l="-100455" t="-1639" r="-200455" b="-168852"/>
                          </a:stretch>
                        </a:blipFill>
                      </a:tcPr>
                    </a:tc>
                    <a:tc>
                      <a:txBody>
                        <a:bodyPr/>
                        <a:lstStyle/>
                        <a:p>
                          <a:endParaRPr lang="en-US"/>
                        </a:p>
                      </a:txBody>
                      <a:tcPr>
                        <a:blipFill>
                          <a:blip r:embed="rId5"/>
                          <a:stretch>
                            <a:fillRect l="-201370" t="-1639" r="-101370" b="-168852"/>
                          </a:stretch>
                        </a:blipFill>
                      </a:tcPr>
                    </a:tc>
                    <a:tc>
                      <a:txBody>
                        <a:bodyPr/>
                        <a:lstStyle/>
                        <a:p>
                          <a:endParaRPr lang="en-US"/>
                        </a:p>
                      </a:txBody>
                      <a:tcPr>
                        <a:blipFill>
                          <a:blip r:embed="rId5"/>
                          <a:stretch>
                            <a:fillRect l="-300000" t="-1639" r="-909" b="-168852"/>
                          </a:stretch>
                        </a:blipFill>
                      </a:tcPr>
                    </a:tc>
                    <a:extLst>
                      <a:ext uri="{0D108BD9-81ED-4DB2-BD59-A6C34878D82A}">
                        <a16:rowId xmlns:a16="http://schemas.microsoft.com/office/drawing/2014/main" val="3756757716"/>
                      </a:ext>
                    </a:extLst>
                  </a:tr>
                  <a:tr h="612331">
                    <a:tc>
                      <a:txBody>
                        <a:bodyPr/>
                        <a:lstStyle/>
                        <a:p>
                          <a:endParaRPr lang="en-US"/>
                        </a:p>
                      </a:txBody>
                      <a:tcPr>
                        <a:blipFill>
                          <a:blip r:embed="rId5"/>
                          <a:stretch>
                            <a:fillRect l="-455" t="-61386" r="-300455" b="-1980"/>
                          </a:stretch>
                        </a:blipFill>
                      </a:tcPr>
                    </a:tc>
                    <a:tc>
                      <a:txBody>
                        <a:bodyPr/>
                        <a:lstStyle/>
                        <a:p>
                          <a:endParaRPr lang="en-US"/>
                        </a:p>
                      </a:txBody>
                      <a:tcPr>
                        <a:blipFill>
                          <a:blip r:embed="rId5"/>
                          <a:stretch>
                            <a:fillRect l="-100455" t="-61386" r="-200455" b="-1980"/>
                          </a:stretch>
                        </a:blipFill>
                      </a:tcPr>
                    </a:tc>
                    <a:tc>
                      <a:txBody>
                        <a:bodyPr/>
                        <a:lstStyle/>
                        <a:p>
                          <a:endParaRPr lang="en-US"/>
                        </a:p>
                      </a:txBody>
                      <a:tcPr>
                        <a:blipFill>
                          <a:blip r:embed="rId5"/>
                          <a:stretch>
                            <a:fillRect l="-201370" t="-61386" r="-101370" b="-1980"/>
                          </a:stretch>
                        </a:blipFill>
                      </a:tcPr>
                    </a:tc>
                    <a:tc>
                      <a:txBody>
                        <a:bodyPr/>
                        <a:lstStyle/>
                        <a:p>
                          <a:endParaRPr lang="en-US"/>
                        </a:p>
                      </a:txBody>
                      <a:tcPr>
                        <a:blipFill>
                          <a:blip r:embed="rId5"/>
                          <a:stretch>
                            <a:fillRect l="-300000" t="-61386" r="-909" b="-1980"/>
                          </a:stretch>
                        </a:blipFill>
                      </a:tcPr>
                    </a:tc>
                    <a:extLst>
                      <a:ext uri="{0D108BD9-81ED-4DB2-BD59-A6C34878D82A}">
                        <a16:rowId xmlns:a16="http://schemas.microsoft.com/office/drawing/2014/main" val="157724604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C3E3E41D-6AAA-5000-5147-768BFF14C4FE}"/>
                  </a:ext>
                </a:extLst>
              </p:cNvPr>
              <p:cNvGraphicFramePr>
                <a:graphicFrameLocks noGrp="1"/>
              </p:cNvGraphicFramePr>
              <p:nvPr>
                <p:extLst>
                  <p:ext uri="{D42A27DB-BD31-4B8C-83A1-F6EECF244321}">
                    <p14:modId xmlns:p14="http://schemas.microsoft.com/office/powerpoint/2010/main" val="1803459285"/>
                  </p:ext>
                </p:extLst>
              </p:nvPr>
            </p:nvGraphicFramePr>
            <p:xfrm>
              <a:off x="5008199" y="3421189"/>
              <a:ext cx="5348988" cy="983171"/>
            </p:xfrm>
            <a:graphic>
              <a:graphicData uri="http://schemas.openxmlformats.org/drawingml/2006/table">
                <a:tbl>
                  <a:tblPr firstRow="1" bandRow="1">
                    <a:tableStyleId>{5940675A-B579-460E-94D1-54222C63F5DA}</a:tableStyleId>
                  </a:tblPr>
                  <a:tblGrid>
                    <a:gridCol w="1337247">
                      <a:extLst>
                        <a:ext uri="{9D8B030D-6E8A-4147-A177-3AD203B41FA5}">
                          <a16:colId xmlns:a16="http://schemas.microsoft.com/office/drawing/2014/main" val="3940524974"/>
                        </a:ext>
                      </a:extLst>
                    </a:gridCol>
                    <a:gridCol w="1337247">
                      <a:extLst>
                        <a:ext uri="{9D8B030D-6E8A-4147-A177-3AD203B41FA5}">
                          <a16:colId xmlns:a16="http://schemas.microsoft.com/office/drawing/2014/main" val="2672055336"/>
                        </a:ext>
                      </a:extLst>
                    </a:gridCol>
                    <a:gridCol w="1337247">
                      <a:extLst>
                        <a:ext uri="{9D8B030D-6E8A-4147-A177-3AD203B41FA5}">
                          <a16:colId xmlns:a16="http://schemas.microsoft.com/office/drawing/2014/main" val="2756889569"/>
                        </a:ext>
                      </a:extLst>
                    </a:gridCol>
                    <a:gridCol w="1337247">
                      <a:extLst>
                        <a:ext uri="{9D8B030D-6E8A-4147-A177-3AD203B41FA5}">
                          <a16:colId xmlns:a16="http://schemas.microsoft.com/office/drawing/2014/main" val="4982369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10</m:t>
                                </m:r>
                              </m:oMath>
                            </m:oMathPara>
                          </a14:m>
                          <a:endParaRPr lang="en-AU" dirty="0"/>
                        </a:p>
                      </a:txBody>
                      <a:tcPr/>
                    </a:tc>
                    <a:extLst>
                      <a:ext uri="{0D108BD9-81ED-4DB2-BD59-A6C34878D82A}">
                        <a16:rowId xmlns:a16="http://schemas.microsoft.com/office/drawing/2014/main" val="3756757716"/>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
                                  <m:fPr>
                                    <m:ctrlPr>
                                      <a:rPr lang="en-AU" b="0" i="1" smtClean="0">
                                        <a:latin typeface="Cambria Math" panose="02040503050406030204" pitchFamily="18" charset="0"/>
                                      </a:rPr>
                                    </m:ctrlPr>
                                  </m:fPr>
                                  <m:num>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r>
                                      <a:rPr lang="en-AU" b="0" i="1" smtClean="0">
                                        <a:latin typeface="Cambria Math" panose="02040503050406030204" pitchFamily="18" charset="0"/>
                                      </a:rPr>
                                      <m:t>𝑥</m:t>
                                    </m:r>
                                  </m:den>
                                </m:f>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r>
                                  <a:rPr lang="en-AU" b="0" i="0" smtClean="0">
                                    <a:latin typeface="Cambria Math" panose="02040503050406030204" pitchFamily="18" charset="0"/>
                                  </a:rPr>
                                  <m:t>0.35</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≈0.32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≈0.23</m:t>
                                </m:r>
                              </m:oMath>
                            </m:oMathPara>
                          </a14:m>
                          <a:endParaRPr lang="en-AU" dirty="0"/>
                        </a:p>
                      </a:txBody>
                      <a:tcPr/>
                    </a:tc>
                    <a:extLst>
                      <a:ext uri="{0D108BD9-81ED-4DB2-BD59-A6C34878D82A}">
                        <a16:rowId xmlns:a16="http://schemas.microsoft.com/office/drawing/2014/main" val="1577246048"/>
                      </a:ext>
                    </a:extLst>
                  </a:tr>
                </a:tbl>
              </a:graphicData>
            </a:graphic>
          </p:graphicFrame>
        </mc:Choice>
        <mc:Fallback xmlns="">
          <p:graphicFrame>
            <p:nvGraphicFramePr>
              <p:cNvPr id="16" name="Table 15">
                <a:extLst>
                  <a:ext uri="{FF2B5EF4-FFF2-40B4-BE49-F238E27FC236}">
                    <a16:creationId xmlns:a16="http://schemas.microsoft.com/office/drawing/2014/main" id="{C3E3E41D-6AAA-5000-5147-768BFF14C4FE}"/>
                  </a:ext>
                </a:extLst>
              </p:cNvPr>
              <p:cNvGraphicFramePr>
                <a:graphicFrameLocks noGrp="1"/>
              </p:cNvGraphicFramePr>
              <p:nvPr>
                <p:extLst>
                  <p:ext uri="{D42A27DB-BD31-4B8C-83A1-F6EECF244321}">
                    <p14:modId xmlns:p14="http://schemas.microsoft.com/office/powerpoint/2010/main" val="1803459285"/>
                  </p:ext>
                </p:extLst>
              </p:nvPr>
            </p:nvGraphicFramePr>
            <p:xfrm>
              <a:off x="5008199" y="3421189"/>
              <a:ext cx="5348988" cy="983171"/>
            </p:xfrm>
            <a:graphic>
              <a:graphicData uri="http://schemas.openxmlformats.org/drawingml/2006/table">
                <a:tbl>
                  <a:tblPr firstRow="1" bandRow="1">
                    <a:tableStyleId>{5940675A-B579-460E-94D1-54222C63F5DA}</a:tableStyleId>
                  </a:tblPr>
                  <a:tblGrid>
                    <a:gridCol w="1337247">
                      <a:extLst>
                        <a:ext uri="{9D8B030D-6E8A-4147-A177-3AD203B41FA5}">
                          <a16:colId xmlns:a16="http://schemas.microsoft.com/office/drawing/2014/main" val="3940524974"/>
                        </a:ext>
                      </a:extLst>
                    </a:gridCol>
                    <a:gridCol w="1337247">
                      <a:extLst>
                        <a:ext uri="{9D8B030D-6E8A-4147-A177-3AD203B41FA5}">
                          <a16:colId xmlns:a16="http://schemas.microsoft.com/office/drawing/2014/main" val="2672055336"/>
                        </a:ext>
                      </a:extLst>
                    </a:gridCol>
                    <a:gridCol w="1337247">
                      <a:extLst>
                        <a:ext uri="{9D8B030D-6E8A-4147-A177-3AD203B41FA5}">
                          <a16:colId xmlns:a16="http://schemas.microsoft.com/office/drawing/2014/main" val="2756889569"/>
                        </a:ext>
                      </a:extLst>
                    </a:gridCol>
                    <a:gridCol w="1337247">
                      <a:extLst>
                        <a:ext uri="{9D8B030D-6E8A-4147-A177-3AD203B41FA5}">
                          <a16:colId xmlns:a16="http://schemas.microsoft.com/office/drawing/2014/main" val="498236921"/>
                        </a:ext>
                      </a:extLst>
                    </a:gridCol>
                  </a:tblGrid>
                  <a:tr h="370840">
                    <a:tc>
                      <a:txBody>
                        <a:bodyPr/>
                        <a:lstStyle/>
                        <a:p>
                          <a:endParaRPr lang="en-US"/>
                        </a:p>
                      </a:txBody>
                      <a:tcPr>
                        <a:blipFill>
                          <a:blip r:embed="rId6"/>
                          <a:stretch>
                            <a:fillRect l="-455" t="-1639" r="-300455" b="-168852"/>
                          </a:stretch>
                        </a:blipFill>
                      </a:tcPr>
                    </a:tc>
                    <a:tc>
                      <a:txBody>
                        <a:bodyPr/>
                        <a:lstStyle/>
                        <a:p>
                          <a:endParaRPr lang="en-US"/>
                        </a:p>
                      </a:txBody>
                      <a:tcPr>
                        <a:blipFill>
                          <a:blip r:embed="rId6"/>
                          <a:stretch>
                            <a:fillRect l="-100455" t="-1639" r="-200455" b="-168852"/>
                          </a:stretch>
                        </a:blipFill>
                      </a:tcPr>
                    </a:tc>
                    <a:tc>
                      <a:txBody>
                        <a:bodyPr/>
                        <a:lstStyle/>
                        <a:p>
                          <a:endParaRPr lang="en-US"/>
                        </a:p>
                      </a:txBody>
                      <a:tcPr>
                        <a:blipFill>
                          <a:blip r:embed="rId6"/>
                          <a:stretch>
                            <a:fillRect l="-201370" t="-1639" r="-101370" b="-168852"/>
                          </a:stretch>
                        </a:blipFill>
                      </a:tcPr>
                    </a:tc>
                    <a:tc>
                      <a:txBody>
                        <a:bodyPr/>
                        <a:lstStyle/>
                        <a:p>
                          <a:endParaRPr lang="en-US"/>
                        </a:p>
                      </a:txBody>
                      <a:tcPr>
                        <a:blipFill>
                          <a:blip r:embed="rId6"/>
                          <a:stretch>
                            <a:fillRect l="-300000" t="-1639" r="-909" b="-168852"/>
                          </a:stretch>
                        </a:blipFill>
                      </a:tcPr>
                    </a:tc>
                    <a:extLst>
                      <a:ext uri="{0D108BD9-81ED-4DB2-BD59-A6C34878D82A}">
                        <a16:rowId xmlns:a16="http://schemas.microsoft.com/office/drawing/2014/main" val="3756757716"/>
                      </a:ext>
                    </a:extLst>
                  </a:tr>
                  <a:tr h="612331">
                    <a:tc>
                      <a:txBody>
                        <a:bodyPr/>
                        <a:lstStyle/>
                        <a:p>
                          <a:endParaRPr lang="en-US"/>
                        </a:p>
                      </a:txBody>
                      <a:tcPr>
                        <a:blipFill>
                          <a:blip r:embed="rId6"/>
                          <a:stretch>
                            <a:fillRect l="-455" t="-61386" r="-300455" b="-1980"/>
                          </a:stretch>
                        </a:blipFill>
                      </a:tcPr>
                    </a:tc>
                    <a:tc>
                      <a:txBody>
                        <a:bodyPr/>
                        <a:lstStyle/>
                        <a:p>
                          <a:endParaRPr lang="en-US"/>
                        </a:p>
                      </a:txBody>
                      <a:tcPr>
                        <a:blipFill>
                          <a:blip r:embed="rId6"/>
                          <a:stretch>
                            <a:fillRect l="-100455" t="-61386" r="-200455" b="-1980"/>
                          </a:stretch>
                        </a:blipFill>
                      </a:tcPr>
                    </a:tc>
                    <a:tc>
                      <a:txBody>
                        <a:bodyPr/>
                        <a:lstStyle/>
                        <a:p>
                          <a:endParaRPr lang="en-US"/>
                        </a:p>
                      </a:txBody>
                      <a:tcPr>
                        <a:blipFill>
                          <a:blip r:embed="rId6"/>
                          <a:stretch>
                            <a:fillRect l="-201370" t="-61386" r="-101370" b="-1980"/>
                          </a:stretch>
                        </a:blipFill>
                      </a:tcPr>
                    </a:tc>
                    <a:tc>
                      <a:txBody>
                        <a:bodyPr/>
                        <a:lstStyle/>
                        <a:p>
                          <a:endParaRPr lang="en-US"/>
                        </a:p>
                      </a:txBody>
                      <a:tcPr>
                        <a:blipFill>
                          <a:blip r:embed="rId6"/>
                          <a:stretch>
                            <a:fillRect l="-300000" t="-61386" r="-909" b="-1980"/>
                          </a:stretch>
                        </a:blipFill>
                      </a:tcPr>
                    </a:tc>
                    <a:extLst>
                      <a:ext uri="{0D108BD9-81ED-4DB2-BD59-A6C34878D82A}">
                        <a16:rowId xmlns:a16="http://schemas.microsoft.com/office/drawing/2014/main" val="1577246048"/>
                      </a:ext>
                    </a:extLst>
                  </a:tr>
                </a:tbl>
              </a:graphicData>
            </a:graphic>
          </p:graphicFrame>
        </mc:Fallback>
      </mc:AlternateContent>
      <mc:AlternateContent xmlns:mc="http://schemas.openxmlformats.org/markup-compatibility/2006" xmlns:a14="http://schemas.microsoft.com/office/drawing/2010/main">
        <mc:Choice Requires="a14">
          <p:sp>
            <p:nvSpPr>
              <p:cNvPr id="9" name="Speech Bubble: Rectangle with Corners Rounded 8">
                <a:extLst>
                  <a:ext uri="{FF2B5EF4-FFF2-40B4-BE49-F238E27FC236}">
                    <a16:creationId xmlns:a16="http://schemas.microsoft.com/office/drawing/2014/main" id="{04D30EA0-7AEF-B675-3B2A-D01B1863E05A}"/>
                  </a:ext>
                </a:extLst>
              </p:cNvPr>
              <p:cNvSpPr/>
              <p:nvPr/>
            </p:nvSpPr>
            <p:spPr>
              <a:xfrm>
                <a:off x="5008198" y="360000"/>
                <a:ext cx="4450433" cy="1709704"/>
              </a:xfrm>
              <a:prstGeom prst="wedgeRoundRectCallout">
                <a:avLst>
                  <a:gd name="adj1" fmla="val -43535"/>
                  <a:gd name="adj2" fmla="val 23418"/>
                  <a:gd name="adj3"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lnSpc>
                    <a:spcPct val="150000"/>
                  </a:lnSpc>
                  <a:spcBef>
                    <a:spcPts val="1200"/>
                  </a:spcBef>
                  <a:spcAft>
                    <a:spcPts val="600"/>
                  </a:spcAft>
                  <a:buNone/>
                </a:pPr>
                <a:r>
                  <a:rPr lang="en-AU" sz="1800" dirty="0">
                    <a:effectLst/>
                    <a:latin typeface="Arial" panose="020B0604020202020204" pitchFamily="34" charset="0"/>
                    <a:ea typeface="Public Sans Light" pitchFamily="2" charset="0"/>
                  </a:rPr>
                  <a:t>How does knowing where the functions </a:t>
                </a:r>
                <a14:m>
                  <m:oMath xmlns:m="http://schemas.openxmlformats.org/officeDocument/2006/math">
                    <m:r>
                      <a:rPr lang="en-AU" sz="1800" b="0" i="1" smtClean="0">
                        <a:effectLst/>
                        <a:latin typeface="Cambria Math" panose="02040503050406030204" pitchFamily="18" charset="0"/>
                        <a:ea typeface="Public Sans Light" pitchFamily="2" charset="0"/>
                      </a:rPr>
                      <m:t>𝑦</m:t>
                    </m:r>
                    <m:r>
                      <a:rPr lang="en-AU" sz="1800" b="0" i="1" smtClean="0">
                        <a:effectLst/>
                        <a:latin typeface="Cambria Math" panose="02040503050406030204" pitchFamily="18" charset="0"/>
                        <a:ea typeface="Public Sans Light" pitchFamily="2" charset="0"/>
                      </a:rPr>
                      <m:t>=</m:t>
                    </m:r>
                    <m:func>
                      <m:funcPr>
                        <m:ctrlPr>
                          <a:rPr lang="en-AU" sz="1800" b="0" i="1" smtClean="0">
                            <a:effectLst/>
                            <a:latin typeface="Cambria Math" panose="02040503050406030204" pitchFamily="18" charset="0"/>
                            <a:ea typeface="Public Sans Light" pitchFamily="2" charset="0"/>
                          </a:rPr>
                        </m:ctrlPr>
                      </m:funcPr>
                      <m:fName>
                        <m:r>
                          <m:rPr>
                            <m:sty m:val="p"/>
                          </m:rPr>
                          <a:rPr lang="en-AU" sz="1800" b="0" i="0" smtClean="0">
                            <a:effectLst/>
                            <a:latin typeface="Cambria Math" panose="02040503050406030204" pitchFamily="18" charset="0"/>
                            <a:ea typeface="Public Sans Light" pitchFamily="2" charset="0"/>
                          </a:rPr>
                          <m:t>ln</m:t>
                        </m:r>
                      </m:fName>
                      <m:e>
                        <m:r>
                          <a:rPr lang="en-AU" sz="1800" b="0" i="1" smtClean="0">
                            <a:effectLst/>
                            <a:latin typeface="Cambria Math" panose="02040503050406030204" pitchFamily="18" charset="0"/>
                            <a:ea typeface="Public Sans Light" pitchFamily="2" charset="0"/>
                          </a:rPr>
                          <m:t>𝑥</m:t>
                        </m:r>
                      </m:e>
                    </m:func>
                  </m:oMath>
                </a14:m>
                <a:r>
                  <a:rPr lang="en-AU" sz="1800" dirty="0">
                    <a:effectLst/>
                    <a:latin typeface="Arial" panose="020B0604020202020204" pitchFamily="34" charset="0"/>
                    <a:ea typeface="Public Sans Light" pitchFamily="2" charset="0"/>
                  </a:rPr>
                  <a:t> and </a:t>
                </a:r>
                <a14:m>
                  <m:oMath xmlns:m="http://schemas.openxmlformats.org/officeDocument/2006/math">
                    <m:r>
                      <a:rPr lang="en-AU" sz="1800" b="0" i="1" smtClean="0">
                        <a:effectLst/>
                        <a:latin typeface="Cambria Math" panose="02040503050406030204" pitchFamily="18" charset="0"/>
                        <a:ea typeface="Public Sans Light" pitchFamily="2" charset="0"/>
                      </a:rPr>
                      <m:t>𝑦</m:t>
                    </m:r>
                    <m:r>
                      <a:rPr lang="en-AU" sz="1800" b="0" i="1" smtClean="0">
                        <a:effectLst/>
                        <a:latin typeface="Cambria Math" panose="02040503050406030204" pitchFamily="18" charset="0"/>
                        <a:ea typeface="Public Sans Light" pitchFamily="2" charset="0"/>
                      </a:rPr>
                      <m:t>=</m:t>
                    </m:r>
                    <m:f>
                      <m:fPr>
                        <m:ctrlPr>
                          <a:rPr lang="en-AU" sz="1800" b="0" i="1" smtClean="0">
                            <a:effectLst/>
                            <a:latin typeface="Cambria Math" panose="02040503050406030204" pitchFamily="18" charset="0"/>
                            <a:ea typeface="Public Sans Light" pitchFamily="2" charset="0"/>
                          </a:rPr>
                        </m:ctrlPr>
                      </m:fPr>
                      <m:num>
                        <m:r>
                          <a:rPr lang="en-AU" sz="1800" b="0" i="1" smtClean="0">
                            <a:effectLst/>
                            <a:latin typeface="Cambria Math" panose="02040503050406030204" pitchFamily="18" charset="0"/>
                            <a:ea typeface="Public Sans Light" pitchFamily="2" charset="0"/>
                          </a:rPr>
                          <m:t>1</m:t>
                        </m:r>
                      </m:num>
                      <m:den>
                        <m:r>
                          <a:rPr lang="en-AU" sz="1800" b="0" i="1" smtClean="0">
                            <a:effectLst/>
                            <a:latin typeface="Cambria Math" panose="02040503050406030204" pitchFamily="18" charset="0"/>
                            <a:ea typeface="Public Sans Light" pitchFamily="2" charset="0"/>
                          </a:rPr>
                          <m:t>𝑥</m:t>
                        </m:r>
                      </m:den>
                    </m:f>
                  </m:oMath>
                </a14:m>
                <a:r>
                  <a:rPr lang="en-AU" sz="1800" dirty="0">
                    <a:effectLst/>
                    <a:latin typeface="Arial" panose="020B0604020202020204" pitchFamily="34" charset="0"/>
                    <a:ea typeface="Public Sans Light" pitchFamily="2" charset="0"/>
                  </a:rPr>
                  <a:t> lie on the number plane help us with graphing </a:t>
                </a:r>
                <a14:m>
                  <m:oMath xmlns:m="http://schemas.openxmlformats.org/officeDocument/2006/math">
                    <m:r>
                      <a:rPr lang="en-AU" sz="1800" b="0" i="1" smtClean="0">
                        <a:effectLst/>
                        <a:latin typeface="Cambria Math" panose="02040503050406030204" pitchFamily="18" charset="0"/>
                        <a:ea typeface="Public Sans Light" pitchFamily="2" charset="0"/>
                      </a:rPr>
                      <m:t>𝑦</m:t>
                    </m:r>
                    <m:r>
                      <a:rPr lang="en-AU" sz="1800" b="0" i="1" smtClean="0">
                        <a:effectLst/>
                        <a:latin typeface="Cambria Math" panose="02040503050406030204" pitchFamily="18" charset="0"/>
                        <a:ea typeface="Public Sans Light" pitchFamily="2" charset="0"/>
                      </a:rPr>
                      <m:t>=</m:t>
                    </m:r>
                    <m:f>
                      <m:fPr>
                        <m:ctrlPr>
                          <a:rPr lang="en-AU" sz="1800" b="0" i="1" smtClean="0">
                            <a:effectLst/>
                            <a:latin typeface="Cambria Math" panose="02040503050406030204" pitchFamily="18" charset="0"/>
                            <a:ea typeface="Public Sans Light" pitchFamily="2" charset="0"/>
                          </a:rPr>
                        </m:ctrlPr>
                      </m:fPr>
                      <m:num>
                        <m:func>
                          <m:funcPr>
                            <m:ctrlPr>
                              <a:rPr lang="en-AU" sz="1800" b="0" i="1" smtClean="0">
                                <a:effectLst/>
                                <a:latin typeface="Cambria Math" panose="02040503050406030204" pitchFamily="18" charset="0"/>
                                <a:ea typeface="Public Sans Light" pitchFamily="2" charset="0"/>
                              </a:rPr>
                            </m:ctrlPr>
                          </m:funcPr>
                          <m:fName>
                            <m:r>
                              <m:rPr>
                                <m:sty m:val="p"/>
                              </m:rPr>
                              <a:rPr lang="en-AU" sz="1800" b="0" i="0" smtClean="0">
                                <a:effectLst/>
                                <a:latin typeface="Cambria Math" panose="02040503050406030204" pitchFamily="18" charset="0"/>
                                <a:ea typeface="Public Sans Light" pitchFamily="2" charset="0"/>
                              </a:rPr>
                              <m:t>ln</m:t>
                            </m:r>
                          </m:fName>
                          <m:e>
                            <m:r>
                              <a:rPr lang="en-AU" sz="1800" b="0" i="1" smtClean="0">
                                <a:effectLst/>
                                <a:latin typeface="Cambria Math" panose="02040503050406030204" pitchFamily="18" charset="0"/>
                                <a:ea typeface="Public Sans Light" pitchFamily="2" charset="0"/>
                              </a:rPr>
                              <m:t>𝑥</m:t>
                            </m:r>
                          </m:e>
                        </m:func>
                      </m:num>
                      <m:den>
                        <m:r>
                          <a:rPr lang="en-AU" sz="1800" b="0" i="1" smtClean="0">
                            <a:effectLst/>
                            <a:latin typeface="Cambria Math" panose="02040503050406030204" pitchFamily="18" charset="0"/>
                            <a:ea typeface="Public Sans Light" pitchFamily="2" charset="0"/>
                          </a:rPr>
                          <m:t>𝑥</m:t>
                        </m:r>
                      </m:den>
                    </m:f>
                    <m:r>
                      <a:rPr lang="en-AU" sz="1800" b="0" i="1" smtClean="0">
                        <a:effectLst/>
                        <a:latin typeface="Cambria Math" panose="02040503050406030204" pitchFamily="18" charset="0"/>
                        <a:ea typeface="Public Sans Light" pitchFamily="2" charset="0"/>
                      </a:rPr>
                      <m:t>?</m:t>
                    </m:r>
                  </m:oMath>
                </a14:m>
                <a:endParaRPr lang="en-AU" sz="1800" dirty="0">
                  <a:effectLst/>
                  <a:latin typeface="Arial" panose="020B0604020202020204" pitchFamily="34" charset="0"/>
                  <a:ea typeface="Public Sans Light" pitchFamily="2" charset="0"/>
                </a:endParaRPr>
              </a:p>
            </p:txBody>
          </p:sp>
        </mc:Choice>
        <mc:Fallback xmlns="">
          <p:sp>
            <p:nvSpPr>
              <p:cNvPr id="9" name="Speech Bubble: Rectangle with Corners Rounded 8">
                <a:extLst>
                  <a:ext uri="{FF2B5EF4-FFF2-40B4-BE49-F238E27FC236}">
                    <a16:creationId xmlns:a16="http://schemas.microsoft.com/office/drawing/2014/main" id="{04D30EA0-7AEF-B675-3B2A-D01B1863E05A}"/>
                  </a:ext>
                </a:extLst>
              </p:cNvPr>
              <p:cNvSpPr>
                <a:spLocks noRot="1" noChangeAspect="1" noMove="1" noResize="1" noEditPoints="1" noAdjustHandles="1" noChangeArrowheads="1" noChangeShapeType="1" noTextEdit="1"/>
              </p:cNvSpPr>
              <p:nvPr/>
            </p:nvSpPr>
            <p:spPr>
              <a:xfrm>
                <a:off x="5008198" y="360000"/>
                <a:ext cx="4450433" cy="1709704"/>
              </a:xfrm>
              <a:prstGeom prst="wedgeRoundRectCallout">
                <a:avLst>
                  <a:gd name="adj1" fmla="val -43535"/>
                  <a:gd name="adj2" fmla="val 23418"/>
                  <a:gd name="adj3" fmla="val 16667"/>
                </a:avLst>
              </a:prstGeom>
              <a:blipFill>
                <a:blip r:embed="rId7"/>
                <a:stretch>
                  <a:fillRect/>
                </a:stretch>
              </a:blipFill>
              <a:ln>
                <a:solidFill>
                  <a:schemeClr val="accent1"/>
                </a:solidFill>
              </a:ln>
            </p:spPr>
            <p:txBody>
              <a:bodyPr/>
              <a:lstStyle/>
              <a:p>
                <a:r>
                  <a:rPr lang="en-AU">
                    <a:noFill/>
                  </a:rPr>
                  <a:t> </a:t>
                </a:r>
              </a:p>
            </p:txBody>
          </p:sp>
        </mc:Fallback>
      </mc:AlternateContent>
      <p:sp>
        <p:nvSpPr>
          <p:cNvPr id="11" name="Speech Bubble: Rectangle with Corners Rounded 10">
            <a:extLst>
              <a:ext uri="{FF2B5EF4-FFF2-40B4-BE49-F238E27FC236}">
                <a16:creationId xmlns:a16="http://schemas.microsoft.com/office/drawing/2014/main" id="{21BA7AF8-DC3D-94F7-B484-646D622B4FBC}"/>
              </a:ext>
            </a:extLst>
          </p:cNvPr>
          <p:cNvSpPr/>
          <p:nvPr/>
        </p:nvSpPr>
        <p:spPr>
          <a:xfrm>
            <a:off x="8023859" y="4626818"/>
            <a:ext cx="3820139" cy="1179622"/>
          </a:xfrm>
          <a:prstGeom prst="wedgeRoundRectCallout">
            <a:avLst>
              <a:gd name="adj1" fmla="val -49550"/>
              <a:gd name="adj2" fmla="val 18924"/>
              <a:gd name="adj3" fmla="val 16667"/>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lnSpc>
                <a:spcPct val="150000"/>
              </a:lnSpc>
              <a:spcBef>
                <a:spcPts val="1200"/>
              </a:spcBef>
              <a:spcAft>
                <a:spcPts val="600"/>
              </a:spcAft>
              <a:buNone/>
            </a:pPr>
            <a:r>
              <a:rPr lang="en-AU" sz="1800" dirty="0">
                <a:latin typeface="Arial" panose="020B0604020202020204" pitchFamily="34" charset="0"/>
                <a:ea typeface="Public Sans Light" pitchFamily="2" charset="0"/>
              </a:rPr>
              <a:t>What other information may help us determine how the graph looks</a:t>
            </a:r>
            <a:r>
              <a:rPr lang="en-AU" sz="1800" dirty="0">
                <a:effectLst/>
                <a:latin typeface="Arial" panose="020B0604020202020204" pitchFamily="34" charset="0"/>
                <a:ea typeface="Public Sans Light" pitchFamily="2" charset="0"/>
              </a:rPr>
              <a:t>?</a:t>
            </a:r>
          </a:p>
        </p:txBody>
      </p:sp>
      <p:sp>
        <p:nvSpPr>
          <p:cNvPr id="2" name="Slide Number Placeholder 1">
            <a:extLst>
              <a:ext uri="{FF2B5EF4-FFF2-40B4-BE49-F238E27FC236}">
                <a16:creationId xmlns:a16="http://schemas.microsoft.com/office/drawing/2014/main" id="{2DFEC907-E945-AA0F-A47C-AF085E386F4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dirty="0"/>
          </a:p>
        </p:txBody>
      </p:sp>
    </p:spTree>
    <p:extLst>
      <p:ext uri="{BB962C8B-B14F-4D97-AF65-F5344CB8AC3E}">
        <p14:creationId xmlns:p14="http://schemas.microsoft.com/office/powerpoint/2010/main" val="324643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E5A64-9A73-E188-470A-88AF5706A67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E7D0C2-6A35-CCFB-F68B-42D6C17C997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dirty="0"/>
          </a:p>
        </p:txBody>
      </p:sp>
      <p:sp>
        <p:nvSpPr>
          <p:cNvPr id="3" name="Title 2">
            <a:extLst>
              <a:ext uri="{FF2B5EF4-FFF2-40B4-BE49-F238E27FC236}">
                <a16:creationId xmlns:a16="http://schemas.microsoft.com/office/drawing/2014/main" id="{6C054DC5-48F9-8857-09C0-83ED3081BD51}"/>
              </a:ext>
            </a:extLst>
          </p:cNvPr>
          <p:cNvSpPr>
            <a:spLocks noGrp="1"/>
          </p:cNvSpPr>
          <p:nvPr>
            <p:ph type="title"/>
          </p:nvPr>
        </p:nvSpPr>
        <p:spPr/>
        <p:txBody>
          <a:bodyPr/>
          <a:lstStyle/>
          <a:p>
            <a:r>
              <a:rPr lang="en-AU" dirty="0"/>
              <a:t>Worked example (4)</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39AC2E55-1D63-D2B6-4B54-A7067985DA3F}"/>
                  </a:ext>
                </a:extLst>
              </p:cNvPr>
              <p:cNvSpPr>
                <a:spLocks noGrp="1"/>
              </p:cNvSpPr>
              <p:nvPr>
                <p:ph type="body" sz="quarter" idx="18"/>
              </p:nvPr>
            </p:nvSpPr>
            <p:spPr/>
            <p:txBody>
              <a:bodyPr/>
              <a:lstStyle/>
              <a:p>
                <a:r>
                  <a:rPr lang="en-AU" dirty="0"/>
                  <a:t>Graphing the function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f>
                      <m:fPr>
                        <m:ctrlPr>
                          <a:rPr lang="en-AU" b="0" i="1" smtClean="0">
                            <a:latin typeface="Cambria Math" panose="02040503050406030204" pitchFamily="18" charset="0"/>
                          </a:rPr>
                        </m:ctrlPr>
                      </m:fPr>
                      <m:num>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num>
                      <m:den>
                        <m:r>
                          <a:rPr lang="en-AU" b="0" i="1" smtClean="0">
                            <a:latin typeface="Cambria Math" panose="02040503050406030204" pitchFamily="18" charset="0"/>
                          </a:rPr>
                          <m:t>𝑥</m:t>
                        </m:r>
                      </m:den>
                    </m:f>
                  </m:oMath>
                </a14:m>
                <a:endParaRPr lang="en-AU" dirty="0"/>
              </a:p>
            </p:txBody>
          </p:sp>
        </mc:Choice>
        <mc:Fallback xmlns="">
          <p:sp>
            <p:nvSpPr>
              <p:cNvPr id="4" name="Text Placeholder 3">
                <a:extLst>
                  <a:ext uri="{FF2B5EF4-FFF2-40B4-BE49-F238E27FC236}">
                    <a16:creationId xmlns:a16="http://schemas.microsoft.com/office/drawing/2014/main" id="{39AC2E55-1D63-D2B6-4B54-A7067985DA3F}"/>
                  </a:ext>
                </a:extLst>
              </p:cNvPr>
              <p:cNvSpPr>
                <a:spLocks noGrp="1" noRot="1" noChangeAspect="1" noMove="1" noResize="1" noEditPoints="1" noAdjustHandles="1" noChangeArrowheads="1" noChangeShapeType="1" noTextEdit="1"/>
              </p:cNvSpPr>
              <p:nvPr>
                <p:ph type="body" sz="quarter" idx="18"/>
              </p:nvPr>
            </p:nvSpPr>
            <p:spPr>
              <a:blipFill>
                <a:blip r:embed="rId2"/>
                <a:stretch>
                  <a:fillRect l="-1327" t="-45098" b="-29412"/>
                </a:stretch>
              </a:blipFill>
            </p:spPr>
            <p:txBody>
              <a:bodyPr/>
              <a:lstStyle/>
              <a:p>
                <a:r>
                  <a:rPr lang="en-US">
                    <a:noFill/>
                  </a:rPr>
                  <a:t> </a:t>
                </a:r>
              </a:p>
            </p:txBody>
          </p:sp>
        </mc:Fallback>
      </mc:AlternateContent>
      <p:sp>
        <p:nvSpPr>
          <p:cNvPr id="5" name="Text Placeholder 4">
            <a:extLst>
              <a:ext uri="{FF2B5EF4-FFF2-40B4-BE49-F238E27FC236}">
                <a16:creationId xmlns:a16="http://schemas.microsoft.com/office/drawing/2014/main" id="{9D832466-5288-7B1D-ED85-48A1997ED4F4}"/>
              </a:ext>
            </a:extLst>
          </p:cNvPr>
          <p:cNvSpPr>
            <a:spLocks noGrp="1"/>
          </p:cNvSpPr>
          <p:nvPr>
            <p:ph type="body" sz="quarter" idx="17"/>
          </p:nvPr>
        </p:nvSpPr>
        <p:spPr>
          <a:xfrm>
            <a:off x="360000" y="1567086"/>
            <a:ext cx="2002200" cy="505554"/>
          </a:xfrm>
        </p:spPr>
        <p:txBody>
          <a:bodyPr/>
          <a:lstStyle/>
          <a:p>
            <a:r>
              <a:rPr lang="en-AU" b="1" dirty="0"/>
              <a:t>Draw the graph</a:t>
            </a:r>
            <a:r>
              <a:rPr lang="en-AU" dirty="0"/>
              <a:t>:</a:t>
            </a:r>
          </a:p>
          <a:p>
            <a:endParaRPr lang="en-AU" dirty="0"/>
          </a:p>
        </p:txBody>
      </p:sp>
      <p:pic>
        <p:nvPicPr>
          <p:cNvPr id="13" name="Picture 12" descr="Graph on Cartesian axes showing the first stage of sketching the function y = (ln x)/x. A short section of the graph is shown in the first quadrant. The curve rises to a single local maximum, marked with a filled point, then decreases. A second filled point to the right marks the point of inflection. This partial sketch highlights the stationary point, the point of inflection, and the shape of the graph around the stationary point before the remainder of the curve is added.">
            <a:extLst>
              <a:ext uri="{FF2B5EF4-FFF2-40B4-BE49-F238E27FC236}">
                <a16:creationId xmlns:a16="http://schemas.microsoft.com/office/drawing/2014/main" id="{E6A5445D-8611-2D49-8406-52618A0853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98" y="2240279"/>
            <a:ext cx="3789971" cy="3789971"/>
          </a:xfrm>
          <a:prstGeom prst="rect">
            <a:avLst/>
          </a:prstGeom>
          <a:ln>
            <a:solidFill>
              <a:schemeClr val="accent1"/>
            </a:solidFill>
          </a:ln>
        </p:spPr>
      </p:pic>
      <p:pic>
        <p:nvPicPr>
          <p:cNvPr id="17" name="Picture 16" descr="Graph on Cartesian axes showing the second stage of sketching the function y = (ln x)/x. A solid section of the graph in the first quadrant rises to a single local maximum, marked with a filled point, then decreases through a marked point of inflection. Dashed extensions show the end behaviour of the function: as x approaches 0 from the right, the graph decreases without bound, indicating a vertical asymptote at the y-axis, and as x approaches positive infinity, the graph approaches the x-axis from above. This partial sketch highlights the stationary point, the point of inflection, and the behaviour of the graph at both extremities before the complete graph is drawn.">
            <a:extLst>
              <a:ext uri="{FF2B5EF4-FFF2-40B4-BE49-F238E27FC236}">
                <a16:creationId xmlns:a16="http://schemas.microsoft.com/office/drawing/2014/main" id="{6F9FCEB3-9BD5-1013-C730-ACF7DEC29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2063" y="2240279"/>
            <a:ext cx="3789970" cy="3789970"/>
          </a:xfrm>
          <a:prstGeom prst="rect">
            <a:avLst/>
          </a:prstGeom>
          <a:ln>
            <a:solidFill>
              <a:schemeClr val="accent1"/>
            </a:solidFill>
          </a:ln>
        </p:spPr>
      </p:pic>
      <p:pic>
        <p:nvPicPr>
          <p:cNvPr id="19" name="Picture 18" descr="Graph on Cartesian axes showing the function y = (ln x)/x. The graph is defined only for x &gt; 0 and decreases without bound as x approaches 0 from the right, indicating a vertical asymptote at the y-axis. It rises steeply to a single local maximum, marked with a filled point, then decreases. A second filled point marks the point of inflection, after which the graph continues to decrease while remaining above the x-axis and approaching the x-axis from above as x approaches positive infinity. The graph has one stationary point, one point of inflection, and crosses the x-axis once at x = 1.">
            <a:extLst>
              <a:ext uri="{FF2B5EF4-FFF2-40B4-BE49-F238E27FC236}">
                <a16:creationId xmlns:a16="http://schemas.microsoft.com/office/drawing/2014/main" id="{F851B595-3407-A7FA-4ACA-D944636366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4127" y="2240279"/>
            <a:ext cx="3789970" cy="3789970"/>
          </a:xfrm>
          <a:prstGeom prst="rect">
            <a:avLst/>
          </a:prstGeom>
          <a:ln>
            <a:solidFill>
              <a:schemeClr val="accent1"/>
            </a:solidFill>
          </a:ln>
        </p:spPr>
      </p:pic>
    </p:spTree>
    <p:extLst>
      <p:ext uri="{BB962C8B-B14F-4D97-AF65-F5344CB8AC3E}">
        <p14:creationId xmlns:p14="http://schemas.microsoft.com/office/powerpoint/2010/main" val="200776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63FF38-65C3-CCAE-DBF4-1A1510FFBA53}"/>
              </a:ext>
            </a:extLst>
          </p:cNvPr>
          <p:cNvSpPr>
            <a:spLocks noGrp="1"/>
          </p:cNvSpPr>
          <p:nvPr>
            <p:ph type="title"/>
          </p:nvPr>
        </p:nvSpPr>
        <p:spPr/>
        <p:txBody>
          <a:bodyPr/>
          <a:lstStyle/>
          <a:p>
            <a:r>
              <a:rPr lang="en-AU" dirty="0"/>
              <a:t>Your turn</a:t>
            </a:r>
          </a:p>
        </p:txBody>
      </p:sp>
      <p:sp>
        <p:nvSpPr>
          <p:cNvPr id="4" name="Text Placeholder 3">
            <a:extLst>
              <a:ext uri="{FF2B5EF4-FFF2-40B4-BE49-F238E27FC236}">
                <a16:creationId xmlns:a16="http://schemas.microsoft.com/office/drawing/2014/main" id="{BB651F7C-2ACB-0E92-D1AA-59EBC475CCE7}"/>
              </a:ext>
            </a:extLst>
          </p:cNvPr>
          <p:cNvSpPr>
            <a:spLocks noGrp="1"/>
          </p:cNvSpPr>
          <p:nvPr>
            <p:ph type="body" sz="quarter" idx="18"/>
          </p:nvPr>
        </p:nvSpPr>
        <p:spPr/>
        <p:txBody>
          <a:bodyPr/>
          <a:lstStyle/>
          <a:p>
            <a:r>
              <a:rPr lang="en-AU" dirty="0"/>
              <a:t>Solution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00A13310-5703-E769-294E-85912D243C65}"/>
                  </a:ext>
                </a:extLst>
              </p:cNvPr>
              <p:cNvSpPr>
                <a:spLocks noGrp="1"/>
              </p:cNvSpPr>
              <p:nvPr>
                <p:ph type="body" sz="quarter" idx="17"/>
              </p:nvPr>
            </p:nvSpPr>
            <p:spPr>
              <a:xfrm>
                <a:off x="360000" y="1567086"/>
                <a:ext cx="5286420" cy="4807835"/>
              </a:xfrm>
            </p:spPr>
            <p:txBody>
              <a:bodyPr/>
              <a:lstStyle/>
              <a:p>
                <a:r>
                  <a:rPr lang="en-AU" dirty="0"/>
                  <a:t>Local minimum: </a:t>
                </a:r>
                <a14:m>
                  <m:oMath xmlns:m="http://schemas.openxmlformats.org/officeDocument/2006/math">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−1</m:t>
                            </m:r>
                          </m:sup>
                        </m:sSup>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𝑒</m:t>
                            </m:r>
                          </m:e>
                          <m:sup>
                            <m:r>
                              <a:rPr lang="en-AU" b="0" i="1" smtClean="0">
                                <a:latin typeface="Cambria Math" panose="02040503050406030204" pitchFamily="18" charset="0"/>
                              </a:rPr>
                              <m:t>−1</m:t>
                            </m:r>
                          </m:sup>
                        </m:sSup>
                      </m:e>
                    </m:d>
                  </m:oMath>
                </a14:m>
                <a:endParaRPr lang="en-AU" b="0" dirty="0"/>
              </a:p>
              <a:p>
                <a:r>
                  <a:rPr lang="en-AU" dirty="0"/>
                  <a:t>No point of inflection </a:t>
                </a:r>
                <a14:m>
                  <m:oMath xmlns:m="http://schemas.openxmlformats.org/officeDocument/2006/math">
                    <m:r>
                      <a:rPr lang="en-AU" b="0" i="1" smtClean="0">
                        <a:latin typeface="Cambria Math" panose="02040503050406030204" pitchFamily="18" charset="0"/>
                      </a:rPr>
                      <m:t>→</m:t>
                    </m:r>
                  </m:oMath>
                </a14:m>
                <a:r>
                  <a:rPr lang="en-AU" dirty="0"/>
                  <a:t> function is concave up</a:t>
                </a:r>
              </a:p>
              <a:p>
                <a:r>
                  <a:rPr lang="en-AU" dirty="0"/>
                  <a:t>As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→0</m:t>
                    </m:r>
                  </m:oMath>
                </a14:m>
                <a:r>
                  <a:rPr lang="en-AU" dirty="0"/>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→0</m:t>
                    </m:r>
                  </m:oMath>
                </a14:m>
                <a:endParaRPr lang="en-AU" b="0" dirty="0"/>
              </a:p>
              <a:p>
                <a:r>
                  <a:rPr lang="en-AU" dirty="0"/>
                  <a:t>As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oMath>
                </a14:m>
                <a:endParaRPr lang="en-AU" dirty="0"/>
              </a:p>
              <a:p>
                <a:endParaRPr lang="en-AU" dirty="0"/>
              </a:p>
            </p:txBody>
          </p:sp>
        </mc:Choice>
        <mc:Fallback xmlns="">
          <p:sp>
            <p:nvSpPr>
              <p:cNvPr id="5" name="Text Placeholder 4">
                <a:extLst>
                  <a:ext uri="{FF2B5EF4-FFF2-40B4-BE49-F238E27FC236}">
                    <a16:creationId xmlns:a16="http://schemas.microsoft.com/office/drawing/2014/main" id="{00A13310-5703-E769-294E-85912D243C65}"/>
                  </a:ext>
                </a:extLst>
              </p:cNvPr>
              <p:cNvSpPr>
                <a:spLocks noGrp="1" noRot="1" noChangeAspect="1" noMove="1" noResize="1" noEditPoints="1" noAdjustHandles="1" noChangeArrowheads="1" noChangeShapeType="1" noTextEdit="1"/>
              </p:cNvSpPr>
              <p:nvPr>
                <p:ph type="body" sz="quarter" idx="17"/>
              </p:nvPr>
            </p:nvSpPr>
            <p:spPr>
              <a:xfrm>
                <a:off x="360000" y="1567086"/>
                <a:ext cx="5286420" cy="4807835"/>
              </a:xfrm>
              <a:blipFill>
                <a:blip r:embed="rId2"/>
                <a:stretch>
                  <a:fillRect l="-2884" r="-692"/>
                </a:stretch>
              </a:blipFill>
            </p:spPr>
            <p:txBody>
              <a:bodyPr/>
              <a:lstStyle/>
              <a:p>
                <a:r>
                  <a:rPr lang="en-US">
                    <a:noFill/>
                  </a:rPr>
                  <a:t> </a:t>
                </a:r>
              </a:p>
            </p:txBody>
          </p:sp>
        </mc:Fallback>
      </mc:AlternateContent>
      <p:pic>
        <p:nvPicPr>
          <p:cNvPr id="7" name="Picture 6" descr="Graph on Cartesian axes showing the function y = x ln x. The graph passes through the origin, decreases to a single local minimum below the x-axis, marked with a filled point, then increases, crossing the x-axis again at (1, 0) before rising steeply into the first quadrant. The graph has one stationary point, no points of inflection, and two x-intercepts at (0, 0) and (1, 0).">
            <a:extLst>
              <a:ext uri="{FF2B5EF4-FFF2-40B4-BE49-F238E27FC236}">
                <a16:creationId xmlns:a16="http://schemas.microsoft.com/office/drawing/2014/main" id="{3C1A8969-F8EF-12FD-CF4F-2A5A84E13A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2000" y="254921"/>
            <a:ext cx="6120000" cy="6120000"/>
          </a:xfrm>
          <a:prstGeom prst="rect">
            <a:avLst/>
          </a:prstGeom>
          <a:ln>
            <a:solidFill>
              <a:schemeClr val="accent1"/>
            </a:solidFill>
          </a:ln>
        </p:spPr>
      </p:pic>
      <p:sp>
        <p:nvSpPr>
          <p:cNvPr id="2" name="Slide Number Placeholder 1">
            <a:extLst>
              <a:ext uri="{FF2B5EF4-FFF2-40B4-BE49-F238E27FC236}">
                <a16:creationId xmlns:a16="http://schemas.microsoft.com/office/drawing/2014/main" id="{834242B8-ED9A-E8E5-4ADF-6FF6B489D3D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a:t>
            </a:fld>
            <a:endParaRPr lang="en-AU" dirty="0"/>
          </a:p>
        </p:txBody>
      </p:sp>
    </p:spTree>
    <p:extLst>
      <p:ext uri="{BB962C8B-B14F-4D97-AF65-F5344CB8AC3E}">
        <p14:creationId xmlns:p14="http://schemas.microsoft.com/office/powerpoint/2010/main" val="351783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21</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22</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Props1.xml><?xml version="1.0" encoding="utf-8"?>
<ds:datastoreItem xmlns:ds="http://schemas.openxmlformats.org/officeDocument/2006/customXml" ds:itemID="{EAA46C89-6A15-40AC-A3CC-2948CADF8532}">
  <ds:schemaRefs>
    <ds:schemaRef ds:uri="http://schemas.microsoft.com/sharepoint/v3/contenttype/forms"/>
  </ds:schemaRefs>
</ds:datastoreItem>
</file>

<file path=customXml/itemProps2.xml><?xml version="1.0" encoding="utf-8"?>
<ds:datastoreItem xmlns:ds="http://schemas.openxmlformats.org/officeDocument/2006/customXml" ds:itemID="{82D23310-2030-49C3-AF39-9D6CB83244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A3CCEA-6A36-4543-81D6-75C24C6E2910}">
  <ds:schemaRefs>
    <ds:schemaRef ds:uri="http://schemas.openxmlformats.org/package/2006/metadata/core-properties"/>
    <ds:schemaRef ds:uri="http://purl.org/dc/elements/1.1/"/>
    <ds:schemaRef ds:uri="http://schemas.microsoft.com/sharepoint/v3"/>
    <ds:schemaRef ds:uri="http://www.w3.org/XML/1998/namespace"/>
    <ds:schemaRef ds:uri="0d94be99-a0f6-44e7-93d1-7f56be2e14d5"/>
    <ds:schemaRef ds:uri="http://purl.org/dc/terms/"/>
    <ds:schemaRef ds:uri="http://schemas.microsoft.com/office/2006/documentManagement/types"/>
    <ds:schemaRef ds:uri="http://purl.org/dc/dcmitype/"/>
    <ds:schemaRef ds:uri="http://schemas.microsoft.com/office/infopath/2007/PartnerControls"/>
    <ds:schemaRef ds:uri="8c6f0761-0ef4-4d3b-8fe8-3b60dff82ea3"/>
    <ds:schemaRef ds:uri="http://schemas.microsoft.com/office/2006/metadata/propertie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4</TotalTime>
  <Words>1317</Words>
  <Application>Microsoft Office PowerPoint</Application>
  <PresentationFormat>Widescreen</PresentationFormat>
  <Paragraphs>182</Paragraphs>
  <Slides>23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Cambria Math</vt:lpstr>
      <vt:lpstr>Public Sans</vt:lpstr>
      <vt:lpstr>Times New Roman</vt:lpstr>
      <vt:lpstr>NSWG Corporate</vt:lpstr>
      <vt:lpstr>Graphing functions with calculus</vt:lpstr>
      <vt:lpstr>Learning intentions and success criteria</vt:lpstr>
      <vt:lpstr>Activating prior knowledge</vt:lpstr>
      <vt:lpstr>What function am I? (1)</vt:lpstr>
      <vt:lpstr>What function am I? (2)</vt:lpstr>
      <vt:lpstr>What function am I? (3)</vt:lpstr>
      <vt:lpstr>What function am I? (4)</vt:lpstr>
      <vt:lpstr>What function am I? (5)</vt:lpstr>
      <vt:lpstr>Graphs of the functions</vt:lpstr>
      <vt:lpstr>Connecting learning</vt:lpstr>
      <vt:lpstr>Graphing a function (2)</vt:lpstr>
      <vt:lpstr>Graphing a function (1)</vt:lpstr>
      <vt:lpstr>Graphing a function (3)</vt:lpstr>
      <vt:lpstr>Releasing responsibility</vt:lpstr>
      <vt:lpstr>Worked example (1)</vt:lpstr>
      <vt:lpstr>Worked example (2)</vt:lpstr>
      <vt:lpstr>Worked example (3)</vt:lpstr>
      <vt:lpstr>Worked example (4)</vt:lpstr>
      <vt:lpstr>Your turn</vt:lpstr>
      <vt:lpstr>Independent practice</vt:lpstr>
      <vt:lpstr>Approaching questions scaffold</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7 – Graphing functions with calculus – Stage 6, advanced</dc:title>
  <dc:creator>NSW Department of Education</dc:creator>
  <dcterms:created xsi:type="dcterms:W3CDTF">2026-08-24T03:37:40Z</dcterms:created>
  <dcterms:modified xsi:type="dcterms:W3CDTF">2026-09-03T04:56:51Z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